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bin" ContentType="application/vnd.ms-office.activeX"/>
  <Default Extension="vml" ContentType="application/vnd.openxmlformats-officedocument.vmlDrawing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xml" ContentType="application/vnd.ms-office.activeX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409" r:id="rId4"/>
    <p:sldId id="364" r:id="rId5"/>
    <p:sldId id="388" r:id="rId6"/>
    <p:sldId id="401" r:id="rId7"/>
    <p:sldId id="402" r:id="rId8"/>
    <p:sldId id="389" r:id="rId9"/>
    <p:sldId id="397" r:id="rId10"/>
    <p:sldId id="398" r:id="rId11"/>
    <p:sldId id="399" r:id="rId12"/>
    <p:sldId id="404" r:id="rId13"/>
    <p:sldId id="405" r:id="rId14"/>
    <p:sldId id="406" r:id="rId15"/>
    <p:sldId id="410" r:id="rId16"/>
  </p:sldIdLst>
  <p:sldSz cx="9144000" cy="6858000" type="screen4x3"/>
  <p:notesSz cx="6797675" cy="992632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00"/>
    <a:srgbClr val="0000FF"/>
    <a:srgbClr val="3366FF"/>
    <a:srgbClr val="006600"/>
    <a:srgbClr val="CC0099"/>
    <a:srgbClr val="800080"/>
    <a:srgbClr val="000000"/>
    <a:srgbClr val="FF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7" autoAdjust="0"/>
  </p:normalViewPr>
  <p:slideViewPr>
    <p:cSldViewPr>
      <p:cViewPr>
        <p:scale>
          <a:sx n="60" d="100"/>
          <a:sy n="60" d="100"/>
        </p:scale>
        <p:origin x="-104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activeX/_rels/activeX1.xml.rels>&#65279;<?xml version="1.0" encoding="utf-8" standalone="yes"?><Relationships xmlns="http://schemas.openxmlformats.org/package/2006/relationships"><Relationship Id="rId1" Type="http://schemas.microsoft.com/office/2006/relationships/activeXControlBinary" Target="activeX1.bin" /></Relationships>
</file>

<file path=ppt/activeX/activeX1.xml><?xml version="1.0" encoding="utf-8"?>
<ax:ocx xmlns:r="http://schemas.openxmlformats.org/officeDocument/2006/relationships" xmlns:ax="http://schemas.microsoft.com/office/2006/activeX" ax:classid="{d27cdb6e-ae6d-11cf-96b8-444553540000}" r:id="rId1" ax:persistence="persistStorage"/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w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4C9C5-352D-4589-8B10-926ECD345EF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8AF21-0D48-4A97-8798-3E5DBB5D3B1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4A6EF-003A-44EF-9B32-38D220979DC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51342-45D0-4C95-BD6E-E22B9349A605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799209" y="275759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标题</a:t>
            </a:r>
          </a:p>
        </p:txBody>
      </p:sp>
    </p:spTree>
  </p:cSld>
  <p:clrMapOvr>
    <a:masterClrMapping/>
  </p:clrMapOvr>
  <p:transition>
    <p:checker dir="vert"/>
  </p:transition>
  <p:timing/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>
    <p:checker dir="vert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FDEAAD-5858-4461-927F-94E2A7FFD27C}" type="datetime3">
              <a:rPr lang="zh-CN" altLang="en-US" smtClean="0"/>
              <a:t/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金秀县民族中学  李炳武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2DEB87-EECC-4092-AD21-4EC4046A9DA0}" type="slidenum">
              <a:rPr lang="zh-CN" altLang="en-US" smtClean="0"/>
              <a:t/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/>
              <a:t>谢    谢</a:t>
            </a:r>
          </a:p>
        </p:txBody>
      </p:sp>
    </p:spTree>
  </p:cSld>
  <p:clrMapOvr>
    <a:masterClrMapping/>
  </p:clrMapOvr>
  <p:transition>
    <p:checker dir="vert"/>
  </p:transition>
  <p:timing/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Only">
  <p:cSld name="教学教案母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1625" y="839688"/>
            <a:ext cx="8543925" cy="5181600"/>
          </a:xfrm>
        </p:spPr>
        <p:txBody>
          <a:bodyPr/>
          <a:lstStyle>
            <a:lvl1pPr marL="0" indent="0">
              <a:buNone/>
              <a:defRPr sz="3600" b="1" i="0" baseline="0">
                <a:latin typeface="Times New Roman" pitchFamily="18" charset="0"/>
                <a:ea typeface="仿宋_GB2312" panose="02010609030101010101" pitchFamily="49" charset="-122"/>
              </a:defRPr>
            </a:lvl1pPr>
            <a:lvl2pPr marL="393065" indent="0">
              <a:buNone/>
              <a:defRPr sz="3200" b="1" i="0" baseline="0">
                <a:latin typeface="Times New Roman" pitchFamily="18" charset="0"/>
                <a:ea typeface="仿宋_GB2312" panose="02010609030101010101" pitchFamily="49" charset="-122"/>
              </a:defRPr>
            </a:lvl2pPr>
            <a:lvl3pPr marL="667385" indent="0">
              <a:buNone/>
              <a:defRPr sz="3200" b="1" i="0" baseline="0">
                <a:latin typeface="Times New Roman" pitchFamily="18" charset="0"/>
                <a:ea typeface="仿宋_GB2312" panose="02010609030101010101" pitchFamily="49" charset="-122"/>
              </a:defRPr>
            </a:lvl3pPr>
            <a:lvl4pPr marL="978535" indent="0">
              <a:buNone/>
              <a:defRPr sz="3200" b="1" i="0" baseline="0">
                <a:latin typeface="Times New Roman" pitchFamily="18" charset="0"/>
                <a:ea typeface="仿宋_GB2312" panose="02010609030101010101" pitchFamily="49" charset="-122"/>
              </a:defRPr>
            </a:lvl4pPr>
            <a:lvl5pPr marL="1252855" indent="0">
              <a:buNone/>
              <a:defRPr sz="3200" b="1" i="0" baseline="0">
                <a:latin typeface="Times New Roman" pitchFamily="18" charset="0"/>
                <a:ea typeface="仿宋_GB2312" panose="0201060903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01625" y="6337126"/>
            <a:ext cx="2289175" cy="476250"/>
          </a:xfrm>
        </p:spPr>
        <p:txBody>
          <a:bodyPr/>
          <a:lstStyle>
            <a:lvl1pPr>
              <a:defRPr baseline="0">
                <a:latin typeface="Times New Roman" pitchFamily="18" charset="0"/>
                <a:ea typeface="仿宋_GB2312" panose="02010609030101010101" pitchFamily="49" charset="-122"/>
              </a:defRPr>
            </a:lvl1pPr>
          </a:lstStyle>
          <a:p>
            <a:fld id="{E59E6622-F51E-4AC2-A63A-0B53364D73DF}" type="datetime3">
              <a:rPr lang="zh-CN" altLang="en-US" smtClean="0"/>
              <a:t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 baseline="0">
                <a:latin typeface="Times New Roman" pitchFamily="18" charset="0"/>
                <a:ea typeface="仿宋_GB2312" panose="02010609030101010101" pitchFamily="49" charset="-122"/>
              </a:defRPr>
            </a:lvl1pPr>
          </a:lstStyle>
          <a:p>
            <a:r>
              <a:rPr lang="zh-CN" altLang="en-US"/>
              <a:t>金秀县民族中学  李炳武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37126"/>
            <a:ext cx="2289175" cy="476250"/>
          </a:xfrm>
        </p:spPr>
        <p:txBody>
          <a:bodyPr/>
          <a:lstStyle>
            <a:lvl1pPr>
              <a:defRPr baseline="0">
                <a:latin typeface="Times New Roman" pitchFamily="18" charset="0"/>
                <a:ea typeface="仿宋_GB2312" panose="02010609030101010101" pitchFamily="49" charset="-122"/>
              </a:defRPr>
            </a:lvl1pPr>
          </a:lstStyle>
          <a:p>
            <a:fld id="{83A6C260-441B-4D94-84A0-E6D910BB327A}" type="slidenum">
              <a:rPr lang="zh-CN" altLang="en-US" smtClean="0"/>
              <a:t/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2.png" /><Relationship Id="rId6" Type="http://schemas.openxmlformats.org/officeDocument/2006/relationships/control" Target="../activeX/activeX1.xml" /><Relationship Id="rId7" Type="http://schemas.openxmlformats.org/officeDocument/2006/relationships/image" Target="../media/image3.wmf" /><Relationship Id="rId8" Type="http://schemas.openxmlformats.org/officeDocument/2006/relationships/vmlDrawing" Target="../drawings/vmlDrawing1.v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大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小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name="ShockwaveFlash1" r:id="rId6" imgW="8225790000" imgH="2399195100"/>
        </mc:Choice>
        <mc:Fallback>
          <p:control name="ShockwaveFlash1" r:id="rId6" imgW="647700" imgH="188913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43888" y="0"/>
                  <a:ext cx="647700" cy="188913"/>
                </a:xfrm>
                <a:prstGeom prst="rect"/>
                <a:noFill/>
                <a:ln/>
              </p:spPr>
            </p:pic>
          </p:control>
        </mc:Fallback>
      </mc:AlternateContent>
    </p:controls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checker dir="vert"/>
  </p:transition>
  <p:timing/>
  <p:hf hdr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2.png" /><Relationship Id="rId4" Type="http://schemas.openxmlformats.org/officeDocument/2006/relationships/image" Target="../media/image1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image" Target="../media/image1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第二节 科学探究：欧姆定律</a:t>
            </a:r>
          </a:p>
        </p:txBody>
      </p:sp>
    </p:spTree>
  </p:cSld>
  <p:clrMapOvr>
    <a:masterClrMapping/>
  </p:clrMapOvr>
  <p:transition>
    <p:checker dir="vert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4294967295"/>
          </p:nvPr>
        </p:nvSpPr>
        <p:spPr>
          <a:xfrm>
            <a:off x="0" y="6337300"/>
            <a:ext cx="2289175" cy="476250"/>
          </a:xfrm>
        </p:spPr>
        <p:txBody>
          <a:bodyPr/>
          <a:lstStyle/>
          <a:p>
            <a:fld id="{E59E6622-F51E-4AC2-A63A-0B53364D73DF}" type="datetime3">
              <a:rPr lang="zh-CN" altLang="en-US" smtClean="0"/>
              <a:t>03 十月 2020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0" y="6337300"/>
            <a:ext cx="2895600" cy="476250"/>
          </a:xfrm>
        </p:spPr>
        <p:txBody>
          <a:bodyPr/>
          <a:lstStyle/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金秀县民族中学  李炳武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337300"/>
            <a:ext cx="2289175" cy="476250"/>
          </a:xfrm>
        </p:spPr>
        <p:txBody>
          <a:bodyPr/>
          <a:lstStyle/>
          <a:p>
            <a:fld id="{83A6C260-441B-4D94-84A0-E6D910BB327A}" type="slidenum">
              <a:rPr lang="zh-CN" altLang="en-US" smtClean="0"/>
              <a:t>10</a:t>
            </a:fld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215516" y="692696"/>
            <a:ext cx="8712968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如图甲是用“伏安法”测量未知电阻 </a:t>
            </a:r>
            <a:r>
              <a:rPr lang="en-US" altLang="zh-CN" sz="26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600" b="1" i="1" baseline="-2500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阻值的实物电路图：</a:t>
            </a:r>
            <a:endParaRPr lang="en-US" altLang="zh-CN" sz="2600" b="1">
              <a:latin typeface="Times New Roman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）请用笔画线代替导线，将图中的实物电路连接完整</a:t>
            </a:r>
            <a:r>
              <a:rPr lang="zh-CN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600" b="1">
              <a:latin typeface="Times New Roman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）闭合开关前应将滑动变阻器的滑片移到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处；闭合开关后，发现电流表无示数，电压表指针偏转明显，则出现的故障可能是 </a:t>
            </a:r>
            <a:r>
              <a:rPr lang="en-US" altLang="zh-CN" sz="26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600" b="1" i="1" baseline="-2500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</a:t>
            </a:r>
            <a:r>
              <a:rPr lang="zh-CN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600" b="1">
              <a:latin typeface="Times New Roman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）排除故障后，闭合开关，当滑片移到某位置时，电压表示数为 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2.4 V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600" b="1">
              <a:latin typeface="Times New Roman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832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4000" endPos="45000" dist="1000" dir="5400000" sy="-100000" algn="bl" rotWithShape="0"/>
                </a:effectLst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针对训练</a:t>
            </a:r>
            <a:endParaRPr lang="zh-CN" altLang="en-US" sz="3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4000" endPos="45000" dist="1000" dir="5400000" sy="-100000" algn="bl" rotWithShape="0"/>
              </a:effectLst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516" y="4280433"/>
            <a:ext cx="2773124" cy="217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电流表示数如图乙所示，其读数为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___A 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，则未知电阻 </a:t>
            </a:r>
            <a:r>
              <a:rPr lang="en-US" altLang="zh-CN" sz="26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600" b="1" i="1" baseline="-2500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____Ω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17647" r="3522" b="48027"/>
          <a:stretch>
            <a:fillRect/>
          </a:stretch>
        </p:blipFill>
        <p:spPr bwMode="auto">
          <a:xfrm>
            <a:off x="2827310" y="3933304"/>
            <a:ext cx="6209186" cy="22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 dir="vert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4294967295"/>
          </p:nvPr>
        </p:nvSpPr>
        <p:spPr>
          <a:xfrm>
            <a:off x="0" y="6337300"/>
            <a:ext cx="2289175" cy="476250"/>
          </a:xfrm>
        </p:spPr>
        <p:txBody>
          <a:bodyPr/>
          <a:lstStyle/>
          <a:p>
            <a:fld id="{E59E6622-F51E-4AC2-A63A-0B53364D73DF}" type="datetime3">
              <a:rPr lang="zh-CN" altLang="en-US" smtClean="0"/>
              <a:t>03 十月 2020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0" y="6337300"/>
            <a:ext cx="2895600" cy="476250"/>
          </a:xfrm>
        </p:spPr>
        <p:txBody>
          <a:bodyPr/>
          <a:lstStyle/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金秀县民族中学  李炳武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337300"/>
            <a:ext cx="2289175" cy="476250"/>
          </a:xfrm>
        </p:spPr>
        <p:txBody>
          <a:bodyPr/>
          <a:lstStyle/>
          <a:p>
            <a:fld id="{83A6C260-441B-4D94-84A0-E6D910BB327A}" type="slidenum">
              <a:rPr lang="zh-CN" altLang="en-US" smtClean="0"/>
              <a:t>11</a:t>
            </a:fld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215516" y="692696"/>
            <a:ext cx="8712968" cy="581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）若实验中电压表损坏，利用其他的原有器材也能测出未知电阻</a:t>
            </a:r>
            <a:r>
              <a:rPr lang="en-US" altLang="zh-CN" sz="26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600" b="1" i="1" baseline="-2500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的阻值，实验如图丙所示（滑动变阻器最大阻值为 </a:t>
            </a:r>
            <a:r>
              <a:rPr lang="en-US" altLang="zh-CN" sz="26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600" b="1" baseline="-2500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，电源电压未知且不变）</a:t>
            </a:r>
          </a:p>
          <a:p>
            <a:pPr>
              <a:lnSpc>
                <a:spcPct val="130000"/>
              </a:lnSpc>
            </a:pP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①闭合开关 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，将滑动变阻器的滑片 </a:t>
            </a:r>
            <a:r>
              <a:rPr lang="en-US" altLang="zh-CN" sz="26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移到</a:t>
            </a:r>
            <a:r>
              <a:rPr lang="en-US" altLang="zh-CN" sz="26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端，记录电流表示数 </a:t>
            </a:r>
            <a:r>
              <a:rPr lang="en-US" altLang="zh-CN" sz="26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600" b="1" baseline="-2500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；②闭合开关 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，将滑动变阻器的滑片 </a:t>
            </a:r>
            <a:r>
              <a:rPr lang="en-US" altLang="zh-CN" sz="26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移到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端，记录电流表示数 </a:t>
            </a:r>
            <a:r>
              <a:rPr lang="en-US" altLang="zh-CN" sz="26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600" b="1" baseline="-2500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；③写出待测电阻的阻值表达式</a:t>
            </a:r>
            <a:r>
              <a:rPr lang="en-US" altLang="zh-CN" sz="26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600" b="1" i="1" baseline="-2500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=_________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（用已知量和测量量符号表示）。</a:t>
            </a:r>
            <a:endParaRPr lang="en-US" altLang="zh-CN" sz="2600" b="1">
              <a:latin typeface="Times New Roman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）小亮在实验时，连接好电路后闭合开关，小灯泡闪亮一下就熄灭了。检查发现小灯泡的灯丝已烧断。分析原因是闭合开关时，滑动变阻器的滑片未移至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处，导致电流过大而形成的。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832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4000" endPos="45000" dist="1000" dir="5400000" sy="-100000" algn="bl" rotWithShape="0"/>
                </a:effectLst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针对训练</a:t>
            </a:r>
            <a:endParaRPr lang="zh-CN" altLang="en-US" sz="3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4000" endPos="45000" dist="1000" dir="5400000" sy="-100000" algn="bl" rotWithShape="0"/>
              </a:effectLst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4294967295"/>
          </p:nvPr>
        </p:nvSpPr>
        <p:spPr>
          <a:xfrm>
            <a:off x="0" y="6337300"/>
            <a:ext cx="2289175" cy="476250"/>
          </a:xfrm>
        </p:spPr>
        <p:txBody>
          <a:bodyPr/>
          <a:lstStyle/>
          <a:p>
            <a:fld id="{E59E6622-F51E-4AC2-A63A-0B53364D73DF}" type="datetime3">
              <a:rPr lang="zh-CN" altLang="en-US" smtClean="0"/>
              <a:t>03 十月 2020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0" y="6337300"/>
            <a:ext cx="2895600" cy="476250"/>
          </a:xfrm>
        </p:spPr>
        <p:txBody>
          <a:bodyPr/>
          <a:lstStyle/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金秀县民族中学  李炳武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337300"/>
            <a:ext cx="2289175" cy="476250"/>
          </a:xfrm>
        </p:spPr>
        <p:txBody>
          <a:bodyPr/>
          <a:lstStyle/>
          <a:p>
            <a:fld id="{83A6C260-441B-4D94-84A0-E6D910BB327A}" type="slidenum">
              <a:rPr lang="zh-CN" altLang="en-US" smtClean="0"/>
              <a:t>12</a:t>
            </a:fld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215516" y="620688"/>
            <a:ext cx="8712968" cy="425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）将电阻</a:t>
            </a:r>
            <a:r>
              <a:rPr lang="en-US" altLang="zh-CN" sz="26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600" b="1" i="1" baseline="-2500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换成小灯泡，重复上述实验，发现几次实验测得小灯泡的电阻相差较大，原因可能是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600" b="1">
              <a:latin typeface="Times New Roman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）实验中，小明利用电压表设计了如下实验电路图，也能测出待测电阻的大小：①按照电路图接好电路，先将滑动变阻器滑片调到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，再闭合开关，调节滑动变阻器的滑片到适当的位置，记下电压表示数</a:t>
            </a:r>
            <a:r>
              <a:rPr lang="en-US" altLang="zh-CN" sz="26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en-US" altLang="zh-CN" sz="2600" b="1" baseline="-2500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；②断开开关，保持滑片的位置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，将电压表改接在未知电阻两端，闭合开关，记下电压表的示数 </a:t>
            </a:r>
            <a:r>
              <a:rPr lang="en-US" altLang="zh-CN" sz="2600" b="1" i="1" err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en-US" altLang="zh-CN" sz="2600" b="1" i="1" baseline="-25000" err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600" b="1">
              <a:latin typeface="Times New Roman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832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4000" endPos="45000" dist="1000" dir="5400000" sy="-100000" algn="bl" rotWithShape="0"/>
                </a:effectLst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针对训练</a:t>
            </a:r>
            <a:endParaRPr lang="zh-CN" altLang="en-US" sz="3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4000" endPos="45000" dist="1000" dir="5400000" sy="-100000" algn="bl" rotWithShape="0"/>
              </a:effectLst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725144"/>
            <a:ext cx="5040560" cy="165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③因为串联电路中各处的电流相等，所以根据欧姆定律可得 </a:t>
            </a:r>
            <a:r>
              <a:rPr lang="en-US" altLang="zh-CN" sz="26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600" b="1" i="1" baseline="-2500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___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（用测量量表示）。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8" t="30992" r="27863" b="32151"/>
          <a:stretch>
            <a:fillRect/>
          </a:stretch>
        </p:blipFill>
        <p:spPr bwMode="auto">
          <a:xfrm>
            <a:off x="5364083" y="4293096"/>
            <a:ext cx="3396071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 dir="vert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谢    谢</a:t>
            </a: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金秀县民族中学  李炳武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EB87-EECC-4092-AD21-4EC4046A9DA0}" type="slidenum">
              <a:rPr lang="zh-CN" altLang="en-US" smtClean="0"/>
              <a:t>13</a:t>
            </a:fld>
            <a:endParaRPr lang="en-US" altLang="zh-CN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353800" y="116586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>
    <p:checker dir="vert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2213" y="672653"/>
            <a:ext cx="67595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4294967295"/>
          </p:nvPr>
        </p:nvSpPr>
        <p:spPr>
          <a:xfrm>
            <a:off x="0" y="6337300"/>
            <a:ext cx="2289175" cy="476250"/>
          </a:xfrm>
        </p:spPr>
        <p:txBody>
          <a:bodyPr/>
          <a:lstStyle/>
          <a:p>
            <a:fld id="{E59E6622-F51E-4AC2-A63A-0B53364D73DF}" type="datetime3">
              <a:rPr lang="zh-CN" altLang="en-US" smtClean="0"/>
              <a:t>03 十月 2020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0" y="6337300"/>
            <a:ext cx="2895600" cy="476250"/>
          </a:xfrm>
        </p:spPr>
        <p:txBody>
          <a:bodyPr/>
          <a:lstStyle/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金秀县民族中学  李炳武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337300"/>
            <a:ext cx="2289175" cy="476250"/>
          </a:xfrm>
        </p:spPr>
        <p:txBody>
          <a:bodyPr/>
          <a:lstStyle/>
          <a:p>
            <a:fld id="{83A6C260-441B-4D94-84A0-E6D910BB327A}" type="slidenum">
              <a:rPr lang="zh-CN" altLang="en-US" smtClean="0"/>
              <a:t>2</a:t>
            </a:fld>
            <a:endParaRPr lang="en-US" altLang="zh-CN"/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430" y="3985344"/>
            <a:ext cx="12239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1177056"/>
            <a:ext cx="66294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4"/>
          <p:cNvSpPr txBox="1">
            <a:spLocks noChangeArrowheads="1"/>
          </p:cNvSpPr>
          <p:nvPr/>
        </p:nvSpPr>
        <p:spPr bwMode="auto">
          <a:xfrm>
            <a:off x="4322142" y="2267669"/>
            <a:ext cx="1152525" cy="357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" name="文本框 5"/>
          <p:cNvSpPr txBox="1">
            <a:spLocks noChangeArrowheads="1"/>
          </p:cNvSpPr>
          <p:nvPr/>
        </p:nvSpPr>
        <p:spPr bwMode="auto">
          <a:xfrm>
            <a:off x="2899742" y="2785194"/>
            <a:ext cx="574675" cy="325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4553917" y="2821706"/>
            <a:ext cx="271463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1" name="文本框 7"/>
          <p:cNvSpPr txBox="1">
            <a:spLocks noChangeArrowheads="1"/>
          </p:cNvSpPr>
          <p:nvPr/>
        </p:nvSpPr>
        <p:spPr bwMode="auto">
          <a:xfrm>
            <a:off x="2410792" y="3155081"/>
            <a:ext cx="1312863" cy="357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2" name="文本框 8"/>
          <p:cNvSpPr txBox="1">
            <a:spLocks noChangeArrowheads="1"/>
          </p:cNvSpPr>
          <p:nvPr/>
        </p:nvSpPr>
        <p:spPr bwMode="auto">
          <a:xfrm>
            <a:off x="5441330" y="2791544"/>
            <a:ext cx="1617662" cy="325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3" name="文本框 9"/>
          <p:cNvSpPr txBox="1">
            <a:spLocks noChangeArrowheads="1"/>
          </p:cNvSpPr>
          <p:nvPr/>
        </p:nvSpPr>
        <p:spPr bwMode="auto">
          <a:xfrm>
            <a:off x="5403230" y="3193181"/>
            <a:ext cx="576262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723655" y="3655910"/>
            <a:ext cx="2864569" cy="1780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430721" y="6075718"/>
            <a:ext cx="2427318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944728" y="6075718"/>
            <a:ext cx="2556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xit" presetSubtype="8" fill="hold" grpId="3" nodeType="afterEffect"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1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1"/>
      <p:bldP spid="20" grpId="2"/>
      <p:bldP spid="21" grpId="3"/>
      <p:bldP spid="22" grpId="4"/>
      <p:bldP spid="23" grpId="5"/>
      <p:bldP spid="2" grpId="6"/>
      <p:bldP spid="15" grpId="7"/>
      <p:bldP spid="24" grpId="8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3" b="78858"/>
          <a:stretch>
            <a:fillRect/>
          </a:stretch>
        </p:blipFill>
        <p:spPr bwMode="auto">
          <a:xfrm>
            <a:off x="991205" y="609801"/>
            <a:ext cx="7164000" cy="6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4294967295"/>
          </p:nvPr>
        </p:nvSpPr>
        <p:spPr>
          <a:xfrm>
            <a:off x="0" y="6337300"/>
            <a:ext cx="2289175" cy="476250"/>
          </a:xfrm>
        </p:spPr>
        <p:txBody>
          <a:bodyPr/>
          <a:lstStyle/>
          <a:p>
            <a:fld id="{E59E6622-F51E-4AC2-A63A-0B53364D73DF}" type="datetime3">
              <a:rPr lang="zh-CN" altLang="en-US" smtClean="0"/>
              <a:t>03 十月 2020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0" y="6337300"/>
            <a:ext cx="2895600" cy="476250"/>
          </a:xfrm>
        </p:spPr>
        <p:txBody>
          <a:bodyPr/>
          <a:lstStyle/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金秀县民族中学  李炳武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337300"/>
            <a:ext cx="2289175" cy="476250"/>
          </a:xfrm>
        </p:spPr>
        <p:txBody>
          <a:bodyPr/>
          <a:lstStyle/>
          <a:p>
            <a:fld id="{83A6C260-441B-4D94-84A0-E6D910BB327A}" type="slidenum">
              <a:rPr lang="zh-CN" altLang="en-US" smtClean="0"/>
              <a:t>3</a:t>
            </a:fld>
            <a:endParaRPr lang="en-US" altLang="zh-CN"/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000" y="1220508"/>
            <a:ext cx="7164000" cy="523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3"/>
          <p:cNvSpPr txBox="1">
            <a:spLocks noChangeArrowheads="1"/>
          </p:cNvSpPr>
          <p:nvPr/>
        </p:nvSpPr>
        <p:spPr bwMode="auto">
          <a:xfrm>
            <a:off x="2843808" y="4618174"/>
            <a:ext cx="271462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文本框 4"/>
          <p:cNvSpPr txBox="1">
            <a:spLocks noChangeArrowheads="1"/>
          </p:cNvSpPr>
          <p:nvPr/>
        </p:nvSpPr>
        <p:spPr bwMode="auto">
          <a:xfrm>
            <a:off x="5245104" y="4613980"/>
            <a:ext cx="271463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282824" y="1452870"/>
            <a:ext cx="2610855" cy="2384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197526" y="1319101"/>
            <a:ext cx="2610855" cy="259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1"/>
      <p:bldP spid="16" grpId="2"/>
      <p:bldP spid="17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4294967295"/>
          </p:nvPr>
        </p:nvSpPr>
        <p:spPr>
          <a:xfrm>
            <a:off x="0" y="6337300"/>
            <a:ext cx="2289175" cy="476250"/>
          </a:xfrm>
        </p:spPr>
        <p:txBody>
          <a:bodyPr/>
          <a:lstStyle/>
          <a:p>
            <a:fld id="{E59E6622-F51E-4AC2-A63A-0B53364D73DF}" type="datetime3">
              <a:rPr lang="zh-CN" altLang="en-US" smtClean="0"/>
              <a:t>03 十月 2020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0" y="6337300"/>
            <a:ext cx="2895600" cy="476250"/>
          </a:xfrm>
        </p:spPr>
        <p:txBody>
          <a:bodyPr/>
          <a:lstStyle/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金秀县民族中学  李炳武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337300"/>
            <a:ext cx="2289175" cy="476250"/>
          </a:xfrm>
        </p:spPr>
        <p:txBody>
          <a:bodyPr/>
          <a:lstStyle/>
          <a:p>
            <a:fld id="{83A6C260-441B-4D94-84A0-E6D910BB327A}" type="slidenum">
              <a:rPr lang="zh-CN" altLang="en-US" smtClean="0"/>
              <a:t>4</a:t>
            </a:fld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215516" y="764704"/>
            <a:ext cx="8712968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用如图甲所示的实验电路探究“电流与电阻的关系”，请解答下列问题：</a:t>
            </a:r>
            <a:endParaRPr lang="en-US" altLang="zh-CN" sz="2800" b="1">
              <a:latin typeface="Times New Roman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）请用笔画线代替导线，将图甲中的实验电路连接完整（导线不能交叉）。</a:t>
            </a:r>
            <a:endParaRPr lang="en-US" altLang="zh-CN" sz="2800" b="1">
              <a:latin typeface="Times New Roman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）小明接入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5 </a:t>
            </a: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Ω 的电阻，移动变阻器滑片，使电流表的示数如图乙所示，则此时电路中的电流为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 A</a:t>
            </a: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>
              <a:latin typeface="Times New Roman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12583" r="3592" b="47070"/>
          <a:stretch>
            <a:fillRect/>
          </a:stretch>
        </p:blipFill>
        <p:spPr bwMode="auto">
          <a:xfrm>
            <a:off x="4716013" y="4293312"/>
            <a:ext cx="4170357" cy="19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1832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4000" endPos="45000" dist="1000" dir="5400000" sy="-100000" algn="bl" rotWithShape="0"/>
                </a:effectLst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针对训练</a:t>
            </a:r>
            <a:endParaRPr lang="zh-CN" altLang="en-US" sz="3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4000" endPos="45000" dist="1000" dir="5400000" sy="-100000" algn="bl" rotWithShape="0"/>
              </a:effectLst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516" y="4100648"/>
            <a:ext cx="4679304" cy="227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）换成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10 </a:t>
            </a: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Ω 的电阻，为保持电压表示数不变，滑动变阻器的滑片应向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端移动。</a:t>
            </a:r>
            <a:endParaRPr lang="zh-CN" altLang="en-US" sz="2800" b="1">
              <a:latin typeface="Times New Roman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4294967295"/>
          </p:nvPr>
        </p:nvSpPr>
        <p:spPr>
          <a:xfrm>
            <a:off x="0" y="6337300"/>
            <a:ext cx="2289175" cy="476250"/>
          </a:xfrm>
        </p:spPr>
        <p:txBody>
          <a:bodyPr/>
          <a:lstStyle/>
          <a:p>
            <a:fld id="{E59E6622-F51E-4AC2-A63A-0B53364D73DF}" type="datetime3">
              <a:rPr lang="zh-CN" altLang="en-US" smtClean="0"/>
              <a:t>03 十月 2020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0" y="6337300"/>
            <a:ext cx="2895600" cy="476250"/>
          </a:xfrm>
        </p:spPr>
        <p:txBody>
          <a:bodyPr/>
          <a:lstStyle/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金秀县民族中学  李炳武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337300"/>
            <a:ext cx="2289175" cy="476250"/>
          </a:xfrm>
        </p:spPr>
        <p:txBody>
          <a:bodyPr/>
          <a:lstStyle/>
          <a:p>
            <a:fld id="{83A6C260-441B-4D94-84A0-E6D910BB327A}" type="slidenum">
              <a:rPr lang="zh-CN" altLang="en-US" smtClean="0"/>
              <a:t>5</a:t>
            </a:fld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215516" y="631774"/>
            <a:ext cx="8712968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）小红在实验中得如下表所示的数据，分析表中数据不能得出“电流大小与电阻成反比”的结论，原因是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600" b="1">
              <a:latin typeface="Times New Roman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）小红纠正错误后重新进行实验，并根据新数据描绘出 </a:t>
            </a:r>
            <a:r>
              <a:rPr lang="en-US" altLang="zh-CN" sz="26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6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图像如右图所示，由图像可知，她在实验中控制的电压为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 V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）实验中，如果用小灯泡代替定值电阻进行探究，是否可以？答：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，理由是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____________________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600" b="1">
              <a:latin typeface="Times New Roman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832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4000" endPos="45000" dist="1000" dir="5400000" sy="-100000" algn="bl" rotWithShape="0"/>
                </a:effectLst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针对训练</a:t>
            </a:r>
            <a:endParaRPr lang="zh-CN" altLang="en-US" sz="3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4000" endPos="45000" dist="1000" dir="5400000" sy="-100000" algn="bl" rotWithShape="0"/>
              </a:effectLst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72073" r="20263"/>
          <a:stretch>
            <a:fillRect/>
          </a:stretch>
        </p:blipFill>
        <p:spPr bwMode="auto">
          <a:xfrm>
            <a:off x="467543" y="4509120"/>
            <a:ext cx="400094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4" t="8796" r="1725" b="62308"/>
          <a:stretch>
            <a:fillRect/>
          </a:stretch>
        </p:blipFill>
        <p:spPr bwMode="auto">
          <a:xfrm>
            <a:off x="4788024" y="4365104"/>
            <a:ext cx="3629544" cy="20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 dir="vert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4294967295"/>
          </p:nvPr>
        </p:nvSpPr>
        <p:spPr>
          <a:xfrm>
            <a:off x="0" y="6337300"/>
            <a:ext cx="2289175" cy="476250"/>
          </a:xfrm>
        </p:spPr>
        <p:txBody>
          <a:bodyPr/>
          <a:lstStyle/>
          <a:p>
            <a:fld id="{E59E6622-F51E-4AC2-A63A-0B53364D73DF}" type="datetime3">
              <a:rPr lang="zh-CN" altLang="en-US" smtClean="0"/>
              <a:t>03 十月 2020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0" y="6337300"/>
            <a:ext cx="2895600" cy="476250"/>
          </a:xfrm>
        </p:spPr>
        <p:txBody>
          <a:bodyPr/>
          <a:lstStyle/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金秀县民族中学  李炳武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337300"/>
            <a:ext cx="2289175" cy="476250"/>
          </a:xfrm>
        </p:spPr>
        <p:txBody>
          <a:bodyPr/>
          <a:lstStyle/>
          <a:p>
            <a:fld id="{83A6C260-441B-4D94-84A0-E6D910BB327A}" type="slidenum">
              <a:rPr lang="zh-CN" altLang="en-US" smtClean="0"/>
              <a:t>6</a:t>
            </a:fld>
            <a:endParaRPr lang="en-US" altLang="zh-CN"/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"/>
          <a:stretch>
            <a:fillRect/>
          </a:stretch>
        </p:blipFill>
        <p:spPr bwMode="auto">
          <a:xfrm>
            <a:off x="1080000" y="764704"/>
            <a:ext cx="6984000" cy="576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6231395" y="1048542"/>
            <a:ext cx="503237" cy="357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2903532" y="1456320"/>
            <a:ext cx="503237" cy="357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1" name="文本框 4"/>
          <p:cNvSpPr txBox="1">
            <a:spLocks noChangeArrowheads="1"/>
          </p:cNvSpPr>
          <p:nvPr/>
        </p:nvSpPr>
        <p:spPr bwMode="auto">
          <a:xfrm>
            <a:off x="2448370" y="2466160"/>
            <a:ext cx="303213" cy="57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" name="文本框 5"/>
          <p:cNvSpPr txBox="1">
            <a:spLocks noChangeArrowheads="1"/>
          </p:cNvSpPr>
          <p:nvPr/>
        </p:nvSpPr>
        <p:spPr bwMode="auto">
          <a:xfrm>
            <a:off x="4532311" y="2494440"/>
            <a:ext cx="325437" cy="357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5380038" y="2337955"/>
            <a:ext cx="360000" cy="68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405830" y="3405444"/>
            <a:ext cx="4902474" cy="565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979712" y="3505202"/>
            <a:ext cx="625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纯电阻电路，即消耗的电能完全转化为内能的电路，</a:t>
            </a:r>
            <a:r>
              <a:rPr lang="en-US" altLang="zh-CN" i="1">
                <a:latin typeface="Times New Roman" pitchFamily="18" charset="0"/>
                <a:cs typeface="Times New Roman" panose="02020603050405020304" pitchFamily="18" charset="0"/>
              </a:rPr>
              <a:t>Q=W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28889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4000" endPos="45000" dist="1000" dir="5400000" sy="-100000" algn="bl" rotWithShape="0"/>
                </a:effectLst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en-US" altLang="zh-CN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4000" endPos="45000" dist="1000" dir="5400000" sy="-100000" algn="bl" rotWithShape="0"/>
                </a:effectLst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4000" endPos="45000" dist="1000" dir="5400000" sy="-100000" algn="bl" rotWithShape="0"/>
                </a:effectLst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：欧姆定律</a:t>
            </a:r>
            <a:endParaRPr lang="zh-CN" alt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4000" endPos="45000" dist="1000" dir="5400000" sy="-100000" algn="bl" rotWithShape="0"/>
              </a:effectLst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1"/>
      <p:bldP spid="11" grpId="2"/>
      <p:bldP spid="12" grpId="3"/>
      <p:bldP spid="13" grpId="4"/>
      <p:bldP spid="14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4294967295"/>
          </p:nvPr>
        </p:nvSpPr>
        <p:spPr>
          <a:xfrm>
            <a:off x="0" y="6337300"/>
            <a:ext cx="2289175" cy="476250"/>
          </a:xfrm>
        </p:spPr>
        <p:txBody>
          <a:bodyPr/>
          <a:lstStyle/>
          <a:p>
            <a:fld id="{E59E6622-F51E-4AC2-A63A-0B53364D73DF}" type="datetime3">
              <a:rPr lang="zh-CN" altLang="en-US" smtClean="0"/>
              <a:t>03 十月 2020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0" y="6337300"/>
            <a:ext cx="2895600" cy="476250"/>
          </a:xfrm>
        </p:spPr>
        <p:txBody>
          <a:bodyPr/>
          <a:lstStyle/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金秀县民族中学  李炳武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337300"/>
            <a:ext cx="2289175" cy="476250"/>
          </a:xfrm>
        </p:spPr>
        <p:txBody>
          <a:bodyPr/>
          <a:lstStyle/>
          <a:p>
            <a:fld id="{83A6C260-441B-4D94-84A0-E6D910BB327A}" type="slidenum">
              <a:rPr lang="zh-CN" altLang="en-US" smtClean="0"/>
              <a:t>7</a:t>
            </a:fld>
            <a:endParaRPr lang="en-US" altLang="zh-CN"/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990" y="836944"/>
            <a:ext cx="8356021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5516" y="3024125"/>
            <a:ext cx="8712968" cy="321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针对训练：如图所示电路图，电源电压 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 V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，灯 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en-US" altLang="zh-CN" sz="2600" b="1" baseline="-2500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的电阻是 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 Ω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，闭合开关 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，电流表 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的示数是 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0.3 A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，不考虑温度对灯丝的影响，求：</a:t>
            </a:r>
            <a:endParaRPr lang="en-US" altLang="zh-CN" sz="2600" b="1">
              <a:latin typeface="Times New Roman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）灯 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en-US" altLang="zh-CN" sz="2600" b="1" baseline="-2500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的阻值；</a:t>
            </a:r>
          </a:p>
          <a:p>
            <a:pPr>
              <a:lnSpc>
                <a:spcPct val="130000"/>
              </a:lnSpc>
            </a:pP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）电流表 </a:t>
            </a:r>
            <a:r>
              <a:rPr lang="en-US" altLang="zh-CN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</a:t>
            </a:r>
            <a:r>
              <a:rPr lang="zh-CN" altLang="en-US" sz="26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的示数。</a:t>
            </a:r>
          </a:p>
          <a:p>
            <a:pPr>
              <a:lnSpc>
                <a:spcPct val="130000"/>
              </a:lnSpc>
            </a:pPr>
            <a:endParaRPr lang="en-US" altLang="zh-CN" sz="2600" b="1">
              <a:latin typeface="Times New Roman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8" t="28788" r="992" b="37626"/>
          <a:stretch>
            <a:fillRect/>
          </a:stretch>
        </p:blipFill>
        <p:spPr bwMode="auto">
          <a:xfrm>
            <a:off x="6012160" y="4200063"/>
            <a:ext cx="2592000" cy="19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E59E6622-F51E-4AC2-A63A-0B53364D73DF}" type="datetime3">
              <a:rPr lang="zh-CN" altLang="en-US" smtClean="0"/>
              <a:t>03 十月 2020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金秀县民族中学  李炳武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3A6C260-441B-4D94-84A0-E6D910BB327A}" type="slidenum">
              <a:rPr lang="zh-CN" altLang="en-US" smtClean="0"/>
              <a:t>8</a:t>
            </a:fld>
            <a:endParaRPr lang="en-US" altLang="zh-CN"/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/>
          <a:stretch>
            <a:fillRect/>
          </a:stretch>
        </p:blipFill>
        <p:spPr bwMode="auto">
          <a:xfrm>
            <a:off x="1043621" y="764704"/>
            <a:ext cx="705675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0"/>
            <a:ext cx="79399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4000" endPos="45000" dist="1000" dir="5400000" sy="-100000" algn="bl" rotWithShape="0"/>
                </a:effectLst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en-US" altLang="zh-CN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4000" endPos="45000" dist="1000" dir="5400000" sy="-100000" algn="bl" rotWithShape="0"/>
                </a:effectLst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4000" endPos="45000" dist="1000" dir="5400000" sy="-100000" algn="bl" rotWithShape="0"/>
                </a:effectLst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：串、并联电路中电流、电压、电阻的关系</a:t>
            </a:r>
            <a:endParaRPr lang="zh-CN" alt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4000" endPos="45000" dist="1000" dir="5400000" sy="-100000" algn="bl" rotWithShape="0"/>
              </a:effectLst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50638" y="3623252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004048" y="3623252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328866" y="4242860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982276" y="4174977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327197" y="4991404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988968" y="4855633"/>
            <a:ext cx="288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04048" y="5742283"/>
            <a:ext cx="2864920" cy="579005"/>
          </a:xfrm>
          <a:prstGeom prst="rect">
            <a:avLst/>
          </a:prstGeom>
          <a:blipFill rotWithShape="1">
            <a:blip r:embed="rId4"/>
            <a:stretch>
              <a:fillRect l="-2340" r="0" b="-631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5" name="矩形 14"/>
          <p:cNvSpPr/>
          <p:nvPr/>
        </p:nvSpPr>
        <p:spPr>
          <a:xfrm>
            <a:off x="5032512" y="5697328"/>
            <a:ext cx="2880000" cy="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39752" y="5742283"/>
            <a:ext cx="2268570" cy="582916"/>
          </a:xfrm>
          <a:prstGeom prst="rect">
            <a:avLst/>
          </a:prstGeom>
          <a:blipFill rotWithShape="1">
            <a:blip r:embed="rId5"/>
            <a:stretch>
              <a:fillRect l="-2957" r="0" b="-520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4" name="矩形 13"/>
          <p:cNvSpPr/>
          <p:nvPr/>
        </p:nvSpPr>
        <p:spPr>
          <a:xfrm>
            <a:off x="2347568" y="5733256"/>
            <a:ext cx="2484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1"/>
      <p:bldP spid="10" grpId="2"/>
      <p:bldP spid="11" grpId="3"/>
      <p:bldP spid="12" grpId="4"/>
      <p:bldP spid="13" grpId="5"/>
      <p:bldP spid="15" grpId="6"/>
      <p:bldP spid="14" grpId="7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4294967295"/>
          </p:nvPr>
        </p:nvSpPr>
        <p:spPr>
          <a:xfrm>
            <a:off x="0" y="6337300"/>
            <a:ext cx="2289175" cy="476250"/>
          </a:xfrm>
        </p:spPr>
        <p:txBody>
          <a:bodyPr/>
          <a:lstStyle/>
          <a:p>
            <a:fld id="{E59E6622-F51E-4AC2-A63A-0B53364D73DF}" type="datetime3">
              <a:rPr lang="zh-CN" altLang="en-US" smtClean="0"/>
              <a:t>03 十月 2020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0" y="6337300"/>
            <a:ext cx="2895600" cy="476250"/>
          </a:xfrm>
        </p:spPr>
        <p:txBody>
          <a:bodyPr/>
          <a:lstStyle/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金秀县民族中学  李炳武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337300"/>
            <a:ext cx="2289175" cy="476250"/>
          </a:xfrm>
        </p:spPr>
        <p:txBody>
          <a:bodyPr/>
          <a:lstStyle/>
          <a:p>
            <a:fld id="{83A6C260-441B-4D94-84A0-E6D910BB327A}" type="slidenum">
              <a:rPr lang="zh-CN" altLang="en-US" smtClean="0"/>
              <a:t>9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3610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4000" endPos="45000" dist="1000" dir="5400000" sy="-100000" algn="bl" rotWithShape="0"/>
                </a:effectLst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en-US" altLang="zh-CN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4000" endPos="45000" dist="1000" dir="5400000" sy="-100000" algn="bl" rotWithShape="0"/>
                </a:effectLst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4000" endPos="45000" dist="1000" dir="5400000" sy="-100000" algn="bl" rotWithShape="0"/>
                </a:effectLst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：伏安法测电阻</a:t>
            </a:r>
            <a:endParaRPr lang="zh-CN" alt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4000" endPos="45000" dist="1000" dir="5400000" sy="-100000" algn="bl" rotWithShape="0"/>
              </a:effectLst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3"/>
          <a:stretch>
            <a:fillRect/>
          </a:stretch>
        </p:blipFill>
        <p:spPr bwMode="auto">
          <a:xfrm>
            <a:off x="459763" y="837352"/>
            <a:ext cx="5768421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"/>
          <p:cNvSpPr txBox="1">
            <a:spLocks noChangeArrowheads="1"/>
          </p:cNvSpPr>
          <p:nvPr/>
        </p:nvSpPr>
        <p:spPr bwMode="auto">
          <a:xfrm>
            <a:off x="3415411" y="1476208"/>
            <a:ext cx="1152525" cy="574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" name="文本框 3"/>
          <p:cNvSpPr txBox="1">
            <a:spLocks noChangeArrowheads="1"/>
          </p:cNvSpPr>
          <p:nvPr/>
        </p:nvSpPr>
        <p:spPr bwMode="auto">
          <a:xfrm>
            <a:off x="3567811" y="4221931"/>
            <a:ext cx="479425" cy="357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" name="文本框 4"/>
          <p:cNvSpPr txBox="1">
            <a:spLocks noChangeArrowheads="1"/>
          </p:cNvSpPr>
          <p:nvPr/>
        </p:nvSpPr>
        <p:spPr bwMode="auto">
          <a:xfrm>
            <a:off x="2991548" y="4879193"/>
            <a:ext cx="1063625" cy="357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228185" y="764704"/>
            <a:ext cx="2915816" cy="576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提示：（</a:t>
            </a:r>
            <a:r>
              <a:rPr lang="en-US" altLang="zh-CN" sz="2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itchFamily="2" charset="2"/>
              </a:rPr>
              <a:t>滑动变阻器的作用：①保护电路；②改变电阻两端的电压及对应的电流，从而实现多次测量。（</a:t>
            </a:r>
            <a:r>
              <a:rPr lang="en-US" altLang="zh-CN" sz="2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itchFamily="2" charset="2"/>
              </a:rPr>
              <a:t>2</a:t>
            </a:r>
            <a:r>
              <a:rPr lang="zh-CN" altLang="en-US" sz="2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itchFamily="2" charset="2"/>
              </a:rPr>
              <a:t>）测量定值电阻时，就多次测量求平均值以减小误差；测量小灯泡的电阻时，由于灯丝的电阻受温度影响明显，故不能将多次测量结果求平均值作为灯丝的阻值。</a:t>
            </a:r>
            <a:endParaRPr lang="zh-CN" altLang="en-US" sz="2200" b="1">
              <a:latin typeface="Times New Roman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43808" y="2204864"/>
            <a:ext cx="201622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799411" y="980728"/>
            <a:ext cx="20162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217298" y="880896"/>
            <a:ext cx="2915815" cy="21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207191" y="3055635"/>
            <a:ext cx="2915815" cy="3475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1"/>
      <p:bldP spid="19" grpId="2"/>
      <p:bldP spid="20" grpId="3"/>
      <p:bldP spid="21" grpId="4"/>
      <p:bldP spid="22" grpId="5"/>
      <p:bldP spid="23" grpId="6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r="http://schemas.openxmlformats.org/officeDocument/2006/relationships" xmlns:a="http://schemas.openxmlformats.org/drawingml/2006/main" name="物理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(4:3)</PresentationFormat>
  <Paragraphs>70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物理</vt:lpstr>
      <vt:lpstr>第二节 科学探究：欧姆定律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2020-10-03T22:46:55Z</cp:lastPrinted>
  <dcterms:created xsi:type="dcterms:W3CDTF">2020-10-03T22:46:55Z</dcterms:created>
  <dcterms:modified xsi:type="dcterms:W3CDTF">2020-10-03T14:46:56Z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