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wav" ContentType="audio/x-wav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17.6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382" r:id="rId3"/>
    <p:sldId id="385" r:id="rId4"/>
    <p:sldId id="383" r:id="rId5"/>
    <p:sldId id="333" r:id="rId6"/>
    <p:sldId id="324" r:id="rId7"/>
    <p:sldId id="337" r:id="rId8"/>
    <p:sldId id="336" r:id="rId9"/>
    <p:sldId id="335" r:id="rId10"/>
    <p:sldId id="342" r:id="rId11"/>
    <p:sldId id="346" r:id="rId12"/>
    <p:sldId id="381" r:id="rId13"/>
    <p:sldId id="380" r:id="rId14"/>
    <p:sldId id="365" r:id="rId15"/>
    <p:sldId id="371" r:id="rId16"/>
    <p:sldId id="379" r:id="rId17"/>
    <p:sldId id="366" r:id="rId18"/>
    <p:sldId id="370" r:id="rId19"/>
    <p:sldId id="387" r:id="rId20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FF6600"/>
    <a:srgbClr val="FFFF00"/>
    <a:srgbClr val="FFFFCC"/>
    <a:srgbClr val="FFCC00"/>
    <a:srgbClr val="FF0000"/>
    <a:srgbClr val="2271B8"/>
    <a:srgbClr val="4094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3" autoAdjust="0"/>
    <p:restoredTop sz="99831" autoAdjust="0"/>
  </p:normalViewPr>
  <p:slideViewPr>
    <p:cSldViewPr snapToGrid="0" snapToObjects="1">
      <p:cViewPr>
        <p:scale>
          <a:sx n="80" d="100"/>
          <a:sy n="8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36004" cy="36004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w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2.wmf" /><Relationship Id="rId2" Type="http://schemas.openxmlformats.org/officeDocument/2006/relationships/image" Target="../media/image13.wmf" /><Relationship Id="rId3" Type="http://schemas.openxmlformats.org/officeDocument/2006/relationships/image" Target="../media/image14.wmf" /><Relationship Id="rId4" Type="http://schemas.openxmlformats.org/officeDocument/2006/relationships/image" Target="../media/image15.wmf" /><Relationship Id="rId5" Type="http://schemas.openxmlformats.org/officeDocument/2006/relationships/image" Target="../media/image16.wmf" /><Relationship Id="rId6" Type="http://schemas.openxmlformats.org/officeDocument/2006/relationships/image" Target="../media/image17.wmf" /><Relationship Id="rId7" Type="http://schemas.openxmlformats.org/officeDocument/2006/relationships/image" Target="../media/image18.wmf" /><Relationship Id="rId8" Type="http://schemas.openxmlformats.org/officeDocument/2006/relationships/image" Target="../media/image19.wmf" /><Relationship Id="rId9" Type="http://schemas.openxmlformats.org/officeDocument/2006/relationships/image" Target="../media/image20.w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fld id="{47EB1B18-83C7-4EE7-9DA1-586D1BBF8ECF}" type="slidenum">
              <a:rPr lang="en-US" altLang="zh-CN"/>
              <a:t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" y="-8467"/>
            <a:ext cx="9132725" cy="6858000"/>
          </a:xfrm>
          <a:prstGeom prst="rect">
            <a:avLst/>
          </a:prstGeom>
        </p:spPr>
      </p:pic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799209" y="2757593"/>
            <a:ext cx="7545579" cy="132588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标题</a:t>
            </a:r>
          </a:p>
        </p:txBody>
      </p:sp>
    </p:spTree>
  </p:cSld>
  <p:clrMapOvr>
    <a:masterClrMapping/>
  </p:clrMapOvr>
  <p:transition>
    <p:checker dir="vert"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>
    <p:checker dir="vert"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" y="-8467"/>
            <a:ext cx="9132725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295EEF-B357-41E6-B1D9-B46100969A00}" type="slidenum">
              <a:rPr lang="en-US" altLang="zh-CN" smtClean="0"/>
              <a:t/>
            </a:fld>
            <a:endParaRPr lang="en-US" altLang="zh-CN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180564" y="2667020"/>
            <a:ext cx="5181600" cy="16764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zh-CN" altLang="en-US"/>
              <a:t>谢    谢</a:t>
            </a:r>
          </a:p>
        </p:txBody>
      </p:sp>
    </p:spTree>
  </p:cSld>
  <p:clrMapOvr>
    <a:masterClrMapping/>
  </p:clrMapOvr>
  <p:transition>
    <p:checker dir="vert"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image" Target="../media/image2.png" /><Relationship Id="rId5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4">
            <a:lum/>
          </a:blip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3357563" y="1821180"/>
            <a:ext cx="2428875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大</a:t>
            </a:r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2651" y="3381376"/>
            <a:ext cx="22987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>
    <p:checker dir="vert"/>
  </p:transition>
  <p:timing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audio" Target="../media/media1.wav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0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oleObject" Target="../embeddings/oleObject1.bin" TargetMode="Internal" /><Relationship Id="rId4" Type="http://schemas.openxmlformats.org/officeDocument/2006/relationships/image" Target="../media/image11.wmf" /><Relationship Id="rId5" Type="http://schemas.openxmlformats.org/officeDocument/2006/relationships/vmlDrawing" Target="../drawings/vmlDrawing1.v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5.wmf" /><Relationship Id="rId11" Type="http://schemas.openxmlformats.org/officeDocument/2006/relationships/oleObject" Target="../embeddings/oleObject6.bin" TargetMode="Internal" /><Relationship Id="rId12" Type="http://schemas.openxmlformats.org/officeDocument/2006/relationships/image" Target="../media/image16.wmf" /><Relationship Id="rId13" Type="http://schemas.openxmlformats.org/officeDocument/2006/relationships/oleObject" Target="../embeddings/oleObject7.bin" TargetMode="Internal" /><Relationship Id="rId14" Type="http://schemas.openxmlformats.org/officeDocument/2006/relationships/image" Target="../media/image17.wmf" /><Relationship Id="rId15" Type="http://schemas.openxmlformats.org/officeDocument/2006/relationships/oleObject" Target="../embeddings/oleObject8.bin" TargetMode="Internal" /><Relationship Id="rId16" Type="http://schemas.openxmlformats.org/officeDocument/2006/relationships/image" Target="../media/image18.wmf" /><Relationship Id="rId17" Type="http://schemas.openxmlformats.org/officeDocument/2006/relationships/oleObject" Target="../embeddings/oleObject9.bin" TargetMode="Internal" /><Relationship Id="rId18" Type="http://schemas.openxmlformats.org/officeDocument/2006/relationships/image" Target="../media/image19.wmf" /><Relationship Id="rId19" Type="http://schemas.openxmlformats.org/officeDocument/2006/relationships/oleObject" Target="../embeddings/oleObject10.bin" TargetMode="Internal" /><Relationship Id="rId2" Type="http://schemas.openxmlformats.org/officeDocument/2006/relationships/notesSlide" Target="../notesSlides/notesSlide15.xml" /><Relationship Id="rId20" Type="http://schemas.openxmlformats.org/officeDocument/2006/relationships/image" Target="../media/image20.wmf" /><Relationship Id="rId21" Type="http://schemas.openxmlformats.org/officeDocument/2006/relationships/vmlDrawing" Target="../drawings/vmlDrawing2.vml" /><Relationship Id="rId3" Type="http://schemas.openxmlformats.org/officeDocument/2006/relationships/oleObject" Target="../embeddings/oleObject2.bin" TargetMode="Internal" /><Relationship Id="rId4" Type="http://schemas.openxmlformats.org/officeDocument/2006/relationships/image" Target="../media/image12.wmf" /><Relationship Id="rId5" Type="http://schemas.openxmlformats.org/officeDocument/2006/relationships/oleObject" Target="../embeddings/oleObject3.bin" TargetMode="Internal" /><Relationship Id="rId6" Type="http://schemas.openxmlformats.org/officeDocument/2006/relationships/image" Target="../media/image13.wmf" /><Relationship Id="rId7" Type="http://schemas.openxmlformats.org/officeDocument/2006/relationships/oleObject" Target="../embeddings/oleObject4.bin" TargetMode="Internal" /><Relationship Id="rId8" Type="http://schemas.openxmlformats.org/officeDocument/2006/relationships/image" Target="../media/image14.wmf" /><Relationship Id="rId9" Type="http://schemas.openxmlformats.org/officeDocument/2006/relationships/oleObject" Target="../embeddings/oleObject5.bin" TargetMode="Interna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1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audio" Target="../media/media1.wav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3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3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3.png" /><Relationship Id="rId2" Type="http://schemas.openxmlformats.org/officeDocument/2006/relationships/notesSlide" Target="../notesSlides/notesSlide7.xml" /><Relationship Id="rId3" Type="http://schemas.openxmlformats.org/officeDocument/2006/relationships/hyperlink" Target="http://image.baidu.com/i?ct=503316480&amp;z=&amp;tn=baiduimagedetail&amp;word=%CB%AB%C1%BF%B3%CC%B5%E7%C1%F7%B1%ED%CD%BC%C6%AC&amp;in=11977&amp;cl=2&amp;lm=-1&amp;pn=3&amp;rn=1&amp;di=21188639040&amp;ln=2000&amp;fr=ala0&amp;fm=ala0&amp;fmq=1322399712359_R&amp;ic=&amp;s=&amp;se=&amp;sme=0&amp;tab=&amp;width=&amp;height=&amp;face=&amp;is=&amp;istype=" TargetMode="External" /><Relationship Id="rId4" Type="http://schemas.openxmlformats.org/officeDocument/2006/relationships/image" Target="../media/image4.png" /><Relationship Id="rId5" Type="http://schemas.openxmlformats.org/officeDocument/2006/relationships/image" Target="../media/image5.jpeg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jpeg" /><Relationship Id="rId9" Type="http://schemas.openxmlformats.org/officeDocument/2006/relationships/image" Target="../media/image9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227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860550"/>
            <a:ext cx="817245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>
                <a:solidFill>
                  <a:srgbClr val="FFFF00"/>
                </a:solidFill>
                <a:latin typeface="Times New Roman" panose="02020603050405020304"/>
                <a:ea typeface="楷体" panose="02010609060101010101" pitchFamily="49" charset="-122"/>
              </a:rPr>
              <a:t>              </a:t>
            </a:r>
            <a:r>
              <a:rPr lang="zh-CN" altLang="en-US" sz="5400">
                <a:solidFill>
                  <a:srgbClr val="FFFF00"/>
                </a:solidFill>
                <a:latin typeface="Times New Roman" panose="02020603050405020304"/>
                <a:ea typeface="楷体" panose="02010609060101010101" pitchFamily="49" charset="-122"/>
              </a:rPr>
              <a:t>第二节</a:t>
            </a:r>
            <a:endParaRPr lang="en-US" altLang="zh-CN" sz="540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5400">
                <a:solidFill>
                  <a:srgbClr val="FFFF00"/>
                </a:solidFill>
                <a:latin typeface="Times New Roman" panose="02020603050405020304"/>
                <a:ea typeface="楷体" panose="02010609060101010101" pitchFamily="49" charset="-122"/>
              </a:rPr>
              <a:t>    科学探究：欧姆定律</a:t>
            </a:r>
            <a:endParaRPr lang="zh-CN" altLang="en-US" sz="5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2530" name="Group 3"/>
          <p:cNvGrpSpPr/>
          <p:nvPr/>
        </p:nvGrpSpPr>
        <p:grpSpPr>
          <a:xfrm>
            <a:off x="2347913" y="981075"/>
            <a:ext cx="3276600" cy="211138"/>
            <a:chOff x="1383" y="2049"/>
            <a:chExt cx="2903" cy="204"/>
          </a:xfrm>
        </p:grpSpPr>
        <p:sp>
          <p:nvSpPr>
            <p:cNvPr id="22560" name="Line 4"/>
            <p:cNvSpPr>
              <a:spLocks noChangeShapeType="1"/>
            </p:cNvSpPr>
            <p:nvPr/>
          </p:nvSpPr>
          <p:spPr bwMode="auto">
            <a:xfrm>
              <a:off x="1383" y="2160"/>
              <a:ext cx="29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61" name="Rectangle 5"/>
            <p:cNvSpPr>
              <a:spLocks noChangeArrowheads="1"/>
            </p:cNvSpPr>
            <p:nvPr/>
          </p:nvSpPr>
          <p:spPr bwMode="auto">
            <a:xfrm>
              <a:off x="2472" y="2049"/>
              <a:ext cx="816" cy="20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2531" name="Group 6"/>
          <p:cNvGrpSpPr/>
          <p:nvPr/>
        </p:nvGrpSpPr>
        <p:grpSpPr>
          <a:xfrm>
            <a:off x="2654300" y="344488"/>
            <a:ext cx="2816225" cy="752475"/>
            <a:chOff x="1655" y="210"/>
            <a:chExt cx="2495" cy="726"/>
          </a:xfrm>
        </p:grpSpPr>
        <p:sp>
          <p:nvSpPr>
            <p:cNvPr id="22556" name="Line 7"/>
            <p:cNvSpPr>
              <a:spLocks noChangeShapeType="1"/>
            </p:cNvSpPr>
            <p:nvPr/>
          </p:nvSpPr>
          <p:spPr bwMode="auto">
            <a:xfrm flipH="1">
              <a:off x="1655" y="210"/>
              <a:ext cx="0" cy="7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57" name="Line 8"/>
            <p:cNvSpPr>
              <a:spLocks noChangeShapeType="1"/>
            </p:cNvSpPr>
            <p:nvPr/>
          </p:nvSpPr>
          <p:spPr bwMode="auto">
            <a:xfrm flipH="1">
              <a:off x="4150" y="210"/>
              <a:ext cx="0" cy="7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58" name="Line 9"/>
            <p:cNvSpPr>
              <a:spLocks noChangeShapeType="1"/>
            </p:cNvSpPr>
            <p:nvPr/>
          </p:nvSpPr>
          <p:spPr bwMode="auto">
            <a:xfrm flipH="1">
              <a:off x="1655" y="437"/>
              <a:ext cx="7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59" name="Line 10"/>
            <p:cNvSpPr>
              <a:spLocks noChangeShapeType="1"/>
            </p:cNvSpPr>
            <p:nvPr/>
          </p:nvSpPr>
          <p:spPr bwMode="auto">
            <a:xfrm>
              <a:off x="3334" y="428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2532" name="Text Box 11"/>
          <p:cNvSpPr txBox="1">
            <a:spLocks noChangeArrowheads="1"/>
          </p:cNvSpPr>
          <p:nvPr/>
        </p:nvSpPr>
        <p:spPr bwMode="auto">
          <a:xfrm>
            <a:off x="3856038" y="444500"/>
            <a:ext cx="4111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49" charset="-122"/>
              </a:rPr>
              <a:t>U</a:t>
            </a:r>
          </a:p>
        </p:txBody>
      </p:sp>
      <p:grpSp>
        <p:nvGrpSpPr>
          <p:cNvPr id="22533" name="Group 12"/>
          <p:cNvGrpSpPr/>
          <p:nvPr/>
        </p:nvGrpSpPr>
        <p:grpSpPr>
          <a:xfrm>
            <a:off x="3014663" y="1047750"/>
            <a:ext cx="255587" cy="95250"/>
            <a:chOff x="3288" y="3022"/>
            <a:chExt cx="318" cy="91"/>
          </a:xfrm>
        </p:grpSpPr>
        <p:sp>
          <p:nvSpPr>
            <p:cNvPr id="22554" name="Line 13"/>
            <p:cNvSpPr>
              <a:spLocks noChangeShapeType="1"/>
            </p:cNvSpPr>
            <p:nvPr/>
          </p:nvSpPr>
          <p:spPr bwMode="auto">
            <a:xfrm>
              <a:off x="3288" y="3022"/>
              <a:ext cx="318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55" name="Line 14"/>
            <p:cNvSpPr>
              <a:spLocks noChangeShapeType="1"/>
            </p:cNvSpPr>
            <p:nvPr/>
          </p:nvSpPr>
          <p:spPr bwMode="auto">
            <a:xfrm flipH="1">
              <a:off x="3288" y="3067"/>
              <a:ext cx="318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2534" name="Text Box 15"/>
          <p:cNvSpPr txBox="1">
            <a:spLocks noChangeArrowheads="1"/>
          </p:cNvSpPr>
          <p:nvPr/>
        </p:nvSpPr>
        <p:spPr bwMode="auto">
          <a:xfrm>
            <a:off x="3014663" y="1225550"/>
            <a:ext cx="25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49" charset="-122"/>
              </a:rPr>
              <a:t>I</a:t>
            </a:r>
          </a:p>
        </p:txBody>
      </p:sp>
      <p:sp>
        <p:nvSpPr>
          <p:cNvPr id="22535" name="Text Box 16"/>
          <p:cNvSpPr txBox="1">
            <a:spLocks noChangeArrowheads="1"/>
          </p:cNvSpPr>
          <p:nvPr/>
        </p:nvSpPr>
        <p:spPr bwMode="auto">
          <a:xfrm>
            <a:off x="3862388" y="122555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49" charset="-122"/>
              </a:rPr>
              <a:t>R</a:t>
            </a:r>
          </a:p>
        </p:txBody>
      </p:sp>
      <p:sp>
        <p:nvSpPr>
          <p:cNvPr id="188433" name="Text Box 17"/>
          <p:cNvSpPr txBox="1">
            <a:spLocks noChangeArrowheads="1"/>
          </p:cNvSpPr>
          <p:nvPr/>
        </p:nvSpPr>
        <p:spPr bwMode="auto">
          <a:xfrm>
            <a:off x="2898775" y="5167313"/>
            <a:ext cx="342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Times New Roman" panose="02020603050405020304" pitchFamily="34" charset="0"/>
                <a:ea typeface="楷体" panose="02010609060101010101" pitchFamily="49" charset="-122"/>
              </a:rPr>
              <a:t>I</a:t>
            </a:r>
          </a:p>
        </p:txBody>
      </p:sp>
      <p:sp>
        <p:nvSpPr>
          <p:cNvPr id="188434" name="Text Box 18"/>
          <p:cNvSpPr txBox="1">
            <a:spLocks noChangeArrowheads="1"/>
          </p:cNvSpPr>
          <p:nvPr/>
        </p:nvSpPr>
        <p:spPr bwMode="auto">
          <a:xfrm>
            <a:off x="3763963" y="4768850"/>
            <a:ext cx="4778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Times New Roman" panose="02020603050405020304" pitchFamily="34" charset="0"/>
                <a:ea typeface="楷体" panose="02010609060101010101" pitchFamily="49" charset="-122"/>
              </a:rPr>
              <a:t>U</a:t>
            </a:r>
          </a:p>
        </p:txBody>
      </p:sp>
      <p:sp>
        <p:nvSpPr>
          <p:cNvPr id="188435" name="Text Box 19"/>
          <p:cNvSpPr txBox="1">
            <a:spLocks noChangeArrowheads="1"/>
          </p:cNvSpPr>
          <p:nvPr/>
        </p:nvSpPr>
        <p:spPr bwMode="auto">
          <a:xfrm>
            <a:off x="3794125" y="55499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Times New Roman" panose="02020603050405020304" pitchFamily="34" charset="0"/>
                <a:ea typeface="楷体" panose="02010609060101010101" pitchFamily="49" charset="-122"/>
              </a:rPr>
              <a:t>R</a:t>
            </a:r>
          </a:p>
        </p:txBody>
      </p:sp>
      <p:sp>
        <p:nvSpPr>
          <p:cNvPr id="188439" name="Text Box 23"/>
          <p:cNvSpPr txBox="1">
            <a:spLocks noChangeArrowheads="1"/>
          </p:cNvSpPr>
          <p:nvPr/>
        </p:nvSpPr>
        <p:spPr bwMode="auto">
          <a:xfrm>
            <a:off x="854075" y="3584575"/>
            <a:ext cx="7750175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3600">
                <a:latin typeface="Times New Roman" panose="02020603050405020304" pitchFamily="2" charset="-122"/>
                <a:ea typeface="楷体" panose="02010609060101010101" pitchFamily="49" charset="-122"/>
              </a:rPr>
              <a:t>   </a:t>
            </a:r>
            <a:r>
              <a:rPr lang="zh-CN" altLang="en-US" sz="2800">
                <a:latin typeface="Times New Roman" panose="02020603050405020304" pitchFamily="2" charset="-122"/>
                <a:ea typeface="楷体" panose="02010609060101010101" pitchFamily="49" charset="-122"/>
              </a:rPr>
              <a:t>导体中的</a:t>
            </a: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2" charset="-122"/>
                <a:ea typeface="楷体" panose="02010609060101010101" pitchFamily="49" charset="-122"/>
              </a:rPr>
              <a:t>电流</a:t>
            </a:r>
            <a:r>
              <a:rPr lang="zh-CN" altLang="en-US" sz="2800">
                <a:latin typeface="Times New Roman" panose="02020603050405020304" pitchFamily="2" charset="-122"/>
                <a:ea typeface="楷体" panose="02010609060101010101" pitchFamily="49" charset="-122"/>
              </a:rPr>
              <a:t>与</a:t>
            </a: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2" charset="-122"/>
                <a:ea typeface="楷体" panose="02010609060101010101" pitchFamily="49" charset="-122"/>
              </a:rPr>
              <a:t>导体</a:t>
            </a:r>
            <a:r>
              <a:rPr lang="zh-CN" altLang="en-US" sz="2800">
                <a:latin typeface="Times New Roman" panose="02020603050405020304" pitchFamily="2" charset="-122"/>
                <a:ea typeface="楷体" panose="02010609060101010101" pitchFamily="49" charset="-122"/>
              </a:rPr>
              <a:t>两端的电压成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2" charset="-122"/>
                <a:ea typeface="楷体" panose="02010609060101010101" pitchFamily="49" charset="-122"/>
              </a:rPr>
              <a:t>正比</a:t>
            </a:r>
            <a:r>
              <a:rPr lang="en-US" altLang="zh-CN" sz="2800">
                <a:latin typeface="Times New Roman" panose="02020603050405020304" pitchFamily="2" charset="-122"/>
                <a:ea typeface="楷体" panose="02010609060101010101" pitchFamily="49" charset="-122"/>
              </a:rPr>
              <a:t>,</a:t>
            </a:r>
            <a:r>
              <a:rPr lang="zh-CN" altLang="en-US" sz="2800">
                <a:latin typeface="Times New Roman" panose="02020603050405020304" pitchFamily="2" charset="-122"/>
                <a:ea typeface="楷体" panose="02010609060101010101" pitchFamily="49" charset="-122"/>
              </a:rPr>
              <a:t>与导体的电阻成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2" charset="-122"/>
                <a:ea typeface="楷体" panose="02010609060101010101" pitchFamily="49" charset="-122"/>
              </a:rPr>
              <a:t>反比</a:t>
            </a:r>
            <a:r>
              <a:rPr lang="en-US" altLang="zh-CN" sz="2800">
                <a:latin typeface="Times New Roman" panose="02020603050405020304" pitchFamily="2" charset="-122"/>
                <a:ea typeface="楷体" panose="02010609060101010101" pitchFamily="49" charset="-122"/>
              </a:rPr>
              <a:t>.</a:t>
            </a:r>
          </a:p>
        </p:txBody>
      </p:sp>
      <p:sp>
        <p:nvSpPr>
          <p:cNvPr id="188440" name="Text Box 24"/>
          <p:cNvSpPr txBox="1">
            <a:spLocks noChangeArrowheads="1"/>
          </p:cNvSpPr>
          <p:nvPr/>
        </p:nvSpPr>
        <p:spPr bwMode="auto">
          <a:xfrm>
            <a:off x="812800" y="2943225"/>
            <a:ext cx="2019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49" charset="-122"/>
              </a:rPr>
              <a:t>欧姆定律</a:t>
            </a:r>
          </a:p>
        </p:txBody>
      </p:sp>
      <p:sp>
        <p:nvSpPr>
          <p:cNvPr id="188441" name="Text Box 25"/>
          <p:cNvSpPr txBox="1">
            <a:spLocks noChangeArrowheads="1"/>
          </p:cNvSpPr>
          <p:nvPr/>
        </p:nvSpPr>
        <p:spPr bwMode="auto">
          <a:xfrm>
            <a:off x="3241675" y="5194300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Times New Roman" panose="02020603050405020304" pitchFamily="34" charset="0"/>
                <a:ea typeface="楷体" panose="02010609060101010101" pitchFamily="49" charset="-122"/>
              </a:rPr>
              <a:t>=</a:t>
            </a:r>
          </a:p>
        </p:txBody>
      </p:sp>
      <p:sp>
        <p:nvSpPr>
          <p:cNvPr id="188442" name="Line 26"/>
          <p:cNvSpPr>
            <a:spLocks noChangeShapeType="1"/>
          </p:cNvSpPr>
          <p:nvPr/>
        </p:nvSpPr>
        <p:spPr bwMode="auto">
          <a:xfrm>
            <a:off x="3721100" y="5486400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8443" name="Text Box 27"/>
          <p:cNvSpPr txBox="1">
            <a:spLocks noChangeArrowheads="1"/>
          </p:cNvSpPr>
          <p:nvPr/>
        </p:nvSpPr>
        <p:spPr bwMode="auto">
          <a:xfrm>
            <a:off x="1576388" y="5167313"/>
            <a:ext cx="1255712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49" charset="-122"/>
              </a:rPr>
              <a:t>公式：</a:t>
            </a:r>
          </a:p>
        </p:txBody>
      </p:sp>
      <p:sp>
        <p:nvSpPr>
          <p:cNvPr id="188450" name="Text Box 34"/>
          <p:cNvSpPr txBox="1">
            <a:spLocks noChangeArrowheads="1"/>
          </p:cNvSpPr>
          <p:nvPr/>
        </p:nvSpPr>
        <p:spPr bwMode="auto">
          <a:xfrm>
            <a:off x="6694488" y="54483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>
              <a:latin typeface="Times New Roman" panose="02020603050405020304" pitchFamily="34" charset="0"/>
            </a:endParaRPr>
          </a:p>
        </p:txBody>
      </p:sp>
      <p:sp>
        <p:nvSpPr>
          <p:cNvPr id="188459" name="Text Box 43"/>
          <p:cNvSpPr txBox="1">
            <a:spLocks noChangeArrowheads="1"/>
          </p:cNvSpPr>
          <p:nvPr/>
        </p:nvSpPr>
        <p:spPr bwMode="auto">
          <a:xfrm>
            <a:off x="2338388" y="1876425"/>
            <a:ext cx="4059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Times New Roman" panose="02020603050405020304" pitchFamily="34" charset="0"/>
                <a:ea typeface="楷体" panose="02010609060101010101" pitchFamily="49" charset="-122"/>
              </a:rPr>
              <a:t>R</a:t>
            </a:r>
            <a:r>
              <a:rPr lang="zh-CN" altLang="en-US" sz="2800">
                <a:latin typeface="Times New Roman" panose="02020603050405020304" pitchFamily="34" charset="0"/>
                <a:ea typeface="楷体" panose="02010609060101010101" pitchFamily="49" charset="-122"/>
              </a:rPr>
              <a:t>一定时，</a:t>
            </a:r>
            <a:r>
              <a:rPr lang="en-US" altLang="zh-CN" sz="2800">
                <a:latin typeface="Times New Roman" panose="02020603050405020304" pitchFamily="34" charset="0"/>
                <a:ea typeface="楷体" panose="02010609060101010101" pitchFamily="49" charset="-122"/>
              </a:rPr>
              <a:t>I</a:t>
            </a:r>
            <a:r>
              <a:rPr lang="zh-CN" altLang="en-US" sz="2800">
                <a:latin typeface="Times New Roman" panose="02020603050405020304" pitchFamily="34" charset="0"/>
                <a:ea typeface="楷体" panose="02010609060101010101" pitchFamily="49" charset="-122"/>
              </a:rPr>
              <a:t>与</a:t>
            </a:r>
            <a:r>
              <a:rPr lang="en-US" altLang="zh-CN" sz="2800">
                <a:latin typeface="Times New Roman" panose="02020603050405020304" pitchFamily="34" charset="0"/>
                <a:ea typeface="楷体" panose="02010609060101010101" pitchFamily="49" charset="-122"/>
              </a:rPr>
              <a:t>U</a:t>
            </a:r>
            <a:r>
              <a:rPr lang="zh-CN" altLang="en-US" sz="2800">
                <a:latin typeface="Times New Roman" panose="02020603050405020304" pitchFamily="34" charset="0"/>
                <a:ea typeface="楷体" panose="02010609060101010101" pitchFamily="49" charset="-122"/>
              </a:rPr>
              <a:t>成正比；</a:t>
            </a:r>
          </a:p>
        </p:txBody>
      </p:sp>
      <p:sp>
        <p:nvSpPr>
          <p:cNvPr id="2" name="Text Box 43"/>
          <p:cNvSpPr txBox="1">
            <a:spLocks noChangeArrowheads="1"/>
          </p:cNvSpPr>
          <p:nvPr/>
        </p:nvSpPr>
        <p:spPr bwMode="auto">
          <a:xfrm>
            <a:off x="2338388" y="2378075"/>
            <a:ext cx="4059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Times New Roman" panose="02020603050405020304" pitchFamily="34" charset="0"/>
                <a:ea typeface="楷体" panose="02010609060101010101" pitchFamily="49" charset="-122"/>
              </a:rPr>
              <a:t>U</a:t>
            </a:r>
            <a:r>
              <a:rPr lang="zh-CN" altLang="en-US" sz="2800">
                <a:latin typeface="Times New Roman" panose="02020603050405020304" pitchFamily="34" charset="0"/>
                <a:ea typeface="楷体" panose="02010609060101010101" pitchFamily="49" charset="-122"/>
              </a:rPr>
              <a:t>一定时，</a:t>
            </a:r>
            <a:r>
              <a:rPr lang="en-US" altLang="zh-CN" sz="2800">
                <a:latin typeface="Times New Roman" panose="02020603050405020304" pitchFamily="34" charset="0"/>
                <a:ea typeface="楷体" panose="02010609060101010101" pitchFamily="49" charset="-122"/>
              </a:rPr>
              <a:t>I</a:t>
            </a:r>
            <a:r>
              <a:rPr lang="zh-CN" altLang="en-US" sz="2800">
                <a:latin typeface="Times New Roman" panose="02020603050405020304" pitchFamily="34" charset="0"/>
                <a:ea typeface="楷体" panose="02010609060101010101" pitchFamily="49" charset="-122"/>
              </a:rPr>
              <a:t>与</a:t>
            </a:r>
            <a:r>
              <a:rPr lang="en-US" altLang="zh-CN" sz="2800">
                <a:latin typeface="Times New Roman" panose="02020603050405020304" pitchFamily="34" charset="0"/>
                <a:ea typeface="楷体" panose="02010609060101010101" pitchFamily="49" charset="-122"/>
              </a:rPr>
              <a:t>R</a:t>
            </a:r>
            <a:r>
              <a:rPr lang="zh-CN" altLang="en-US" sz="2800">
                <a:latin typeface="Times New Roman" panose="02020603050405020304" pitchFamily="34" charset="0"/>
                <a:ea typeface="楷体" panose="02010609060101010101" pitchFamily="49" charset="-122"/>
              </a:rPr>
              <a:t>成反比。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8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884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884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84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8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8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8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8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8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33" grpId="0"/>
      <p:bldP spid="188434" grpId="1"/>
      <p:bldP spid="188435" grpId="2"/>
      <p:bldP spid="188439" grpId="3"/>
      <p:bldP spid="188440" grpId="4"/>
      <p:bldP spid="188441" grpId="5"/>
      <p:bldP spid="188443" grpId="6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3350" y="0"/>
            <a:ext cx="21717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534988" y="2743200"/>
            <a:ext cx="8407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0">
                <a:latin typeface="Times New Roman" panose="02020603050405020304"/>
                <a:ea typeface="楷体" panose="02010609060101010101" pitchFamily="49" charset="-122"/>
              </a:rPr>
              <a:t>     1826</a:t>
            </a:r>
            <a:r>
              <a:rPr lang="zh-CN" altLang="en-US" b="0">
                <a:latin typeface="Times New Roman" panose="02020603050405020304"/>
                <a:ea typeface="楷体" panose="02010609060101010101" pitchFamily="49" charset="-122"/>
              </a:rPr>
              <a:t>年，欧姆发现了电学上的一个重要定律</a:t>
            </a:r>
            <a:r>
              <a:rPr lang="en-US" altLang="zh-CN" b="0">
                <a:latin typeface="Times New Roman" panose="02020603050405020304"/>
                <a:ea typeface="楷体" panose="02010609060101010101" pitchFamily="49" charset="-122"/>
              </a:rPr>
              <a:t>—</a:t>
            </a:r>
            <a:r>
              <a:rPr lang="zh-CN" altLang="en-US" b="0">
                <a:latin typeface="Times New Roman" panose="02020603050405020304"/>
                <a:ea typeface="楷体" panose="02010609060101010101" pitchFamily="49" charset="-122"/>
              </a:rPr>
              <a:t>欧姆定律，这是他最大的贡献。</a:t>
            </a:r>
            <a:endParaRPr lang="zh-CN" altLang="en-US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1222375" y="3956050"/>
            <a:ext cx="75057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b="0">
                <a:latin typeface="Times New Roman" panose="02020603050405020304"/>
                <a:ea typeface="楷体" panose="02010609060101010101" pitchFamily="49" charset="-122"/>
              </a:rPr>
              <a:t>  在那个年代，人们对</a:t>
            </a:r>
            <a:r>
              <a:rPr lang="zh-CN" altLang="en-US" b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电流</a:t>
            </a:r>
            <a:r>
              <a:rPr lang="zh-CN" altLang="en-US" b="0">
                <a:latin typeface="Times New Roman" panose="02020603050405020304"/>
                <a:ea typeface="楷体" panose="02010609060101010101" pitchFamily="49" charset="-122"/>
              </a:rPr>
              <a:t>、</a:t>
            </a:r>
            <a:r>
              <a:rPr lang="zh-CN" altLang="en-US" b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电压</a:t>
            </a:r>
            <a:r>
              <a:rPr lang="zh-CN" altLang="en-US" b="0">
                <a:latin typeface="Times New Roman" panose="02020603050405020304"/>
                <a:ea typeface="楷体" panose="02010609060101010101" pitchFamily="49" charset="-122"/>
              </a:rPr>
              <a:t>、</a:t>
            </a:r>
            <a:r>
              <a:rPr lang="zh-CN" altLang="en-US" b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电阻</a:t>
            </a:r>
            <a:r>
              <a:rPr lang="zh-CN" altLang="en-US" b="0">
                <a:latin typeface="Times New Roman" panose="02020603050405020304"/>
                <a:ea typeface="楷体" panose="02010609060101010101" pitchFamily="49" charset="-122"/>
              </a:rPr>
              <a:t>等概念都还不大清楚，特别是</a:t>
            </a:r>
            <a:r>
              <a:rPr lang="zh-CN" altLang="en-US" b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电阻</a:t>
            </a:r>
            <a:r>
              <a:rPr lang="zh-CN" altLang="en-US" b="0">
                <a:latin typeface="Times New Roman" panose="02020603050405020304"/>
                <a:ea typeface="楷体" panose="02010609060101010101" pitchFamily="49" charset="-122"/>
              </a:rPr>
              <a:t>的概念还没有，当然也就根本谈不上对它们进行精确测量了；</a:t>
            </a: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2444750" y="5997575"/>
            <a:ext cx="5060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b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他这一发现是非常惊人的。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/>
      <p:bldP spid="75783" grpId="1"/>
      <p:bldP spid="75784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8433" name="Text Box 17"/>
          <p:cNvSpPr txBox="1">
            <a:spLocks noChangeArrowheads="1"/>
          </p:cNvSpPr>
          <p:nvPr/>
        </p:nvSpPr>
        <p:spPr bwMode="auto">
          <a:xfrm>
            <a:off x="2420938" y="1866900"/>
            <a:ext cx="3190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0">
                <a:latin typeface="Times New Roman" panose="02020603050405020304" pitchFamily="34" charset="0"/>
                <a:ea typeface="楷体" panose="02010609060101010101" pitchFamily="49" charset="-122"/>
              </a:rPr>
              <a:t>I</a:t>
            </a:r>
          </a:p>
        </p:txBody>
      </p:sp>
      <p:sp>
        <p:nvSpPr>
          <p:cNvPr id="188434" name="Text Box 18"/>
          <p:cNvSpPr txBox="1">
            <a:spLocks noChangeArrowheads="1"/>
          </p:cNvSpPr>
          <p:nvPr/>
        </p:nvSpPr>
        <p:spPr bwMode="auto">
          <a:xfrm>
            <a:off x="3286125" y="1468438"/>
            <a:ext cx="4778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0">
                <a:latin typeface="Times New Roman" panose="02020603050405020304" pitchFamily="34" charset="0"/>
                <a:ea typeface="楷体" panose="02010609060101010101" pitchFamily="49" charset="-122"/>
              </a:rPr>
              <a:t>U</a:t>
            </a:r>
          </a:p>
        </p:txBody>
      </p:sp>
      <p:sp>
        <p:nvSpPr>
          <p:cNvPr id="188435" name="Text Box 19"/>
          <p:cNvSpPr txBox="1">
            <a:spLocks noChangeArrowheads="1"/>
          </p:cNvSpPr>
          <p:nvPr/>
        </p:nvSpPr>
        <p:spPr bwMode="auto">
          <a:xfrm>
            <a:off x="3316288" y="2249488"/>
            <a:ext cx="4556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0">
                <a:latin typeface="Times New Roman" panose="02020603050405020304" pitchFamily="34" charset="0"/>
                <a:ea typeface="楷体" panose="02010609060101010101" pitchFamily="49" charset="-122"/>
              </a:rPr>
              <a:t>R</a:t>
            </a:r>
          </a:p>
        </p:txBody>
      </p:sp>
      <p:sp>
        <p:nvSpPr>
          <p:cNvPr id="188441" name="Text Box 25"/>
          <p:cNvSpPr txBox="1">
            <a:spLocks noChangeArrowheads="1"/>
          </p:cNvSpPr>
          <p:nvPr/>
        </p:nvSpPr>
        <p:spPr bwMode="auto">
          <a:xfrm>
            <a:off x="2763838" y="1893888"/>
            <a:ext cx="422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0">
                <a:latin typeface="Times New Roman" panose="02020603050405020304" pitchFamily="34" charset="0"/>
                <a:ea typeface="楷体" panose="02010609060101010101" pitchFamily="49" charset="-122"/>
              </a:rPr>
              <a:t>=</a:t>
            </a:r>
          </a:p>
        </p:txBody>
      </p:sp>
      <p:sp>
        <p:nvSpPr>
          <p:cNvPr id="74774" name="Line 26"/>
          <p:cNvSpPr>
            <a:spLocks noChangeShapeType="1"/>
          </p:cNvSpPr>
          <p:nvPr/>
        </p:nvSpPr>
        <p:spPr bwMode="auto">
          <a:xfrm>
            <a:off x="3243263" y="2185988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8445" name="Line 29"/>
          <p:cNvSpPr>
            <a:spLocks noChangeShapeType="1"/>
          </p:cNvSpPr>
          <p:nvPr/>
        </p:nvSpPr>
        <p:spPr bwMode="auto">
          <a:xfrm flipV="1">
            <a:off x="4046538" y="1603375"/>
            <a:ext cx="10795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8446" name="Line 30"/>
          <p:cNvSpPr>
            <a:spLocks noChangeShapeType="1"/>
          </p:cNvSpPr>
          <p:nvPr/>
        </p:nvSpPr>
        <p:spPr bwMode="auto">
          <a:xfrm>
            <a:off x="4067175" y="2179638"/>
            <a:ext cx="10810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8447" name="Text Box 31"/>
          <p:cNvSpPr txBox="1">
            <a:spLocks noChangeArrowheads="1"/>
          </p:cNvSpPr>
          <p:nvPr/>
        </p:nvSpPr>
        <p:spPr bwMode="auto">
          <a:xfrm>
            <a:off x="5291138" y="1314450"/>
            <a:ext cx="13192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0">
                <a:latin typeface="Times New Roman" panose="02020603050405020304" pitchFamily="34" charset="0"/>
                <a:ea typeface="楷体" panose="02010609060101010101" pitchFamily="49" charset="-122"/>
              </a:rPr>
              <a:t>U</a:t>
            </a:r>
            <a:r>
              <a:rPr lang="en-US" altLang="zh-CN">
                <a:latin typeface="Times New Roman" panose="02020603050405020304" pitchFamily="34" charset="0"/>
                <a:ea typeface="楷体" panose="02010609060101010101" pitchFamily="49" charset="-122"/>
              </a:rPr>
              <a:t>= </a:t>
            </a:r>
            <a:r>
              <a:rPr lang="en-US" altLang="zh-CN" b="0">
                <a:latin typeface="Times New Roman" panose="02020603050405020304" pitchFamily="34" charset="0"/>
                <a:ea typeface="楷体" panose="02010609060101010101" pitchFamily="49" charset="-122"/>
              </a:rPr>
              <a:t>I R</a:t>
            </a:r>
          </a:p>
        </p:txBody>
      </p:sp>
      <p:sp>
        <p:nvSpPr>
          <p:cNvPr id="188448" name="Text Box 32"/>
          <p:cNvSpPr txBox="1">
            <a:spLocks noChangeArrowheads="1"/>
          </p:cNvSpPr>
          <p:nvPr/>
        </p:nvSpPr>
        <p:spPr bwMode="auto">
          <a:xfrm>
            <a:off x="5272088" y="2317750"/>
            <a:ext cx="6873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0">
                <a:latin typeface="Times New Roman" panose="02020603050405020304" pitchFamily="34" charset="0"/>
                <a:ea typeface="楷体" panose="02010609060101010101" pitchFamily="49" charset="-122"/>
              </a:rPr>
              <a:t>R</a:t>
            </a:r>
            <a:r>
              <a:rPr lang="en-US" altLang="zh-CN">
                <a:latin typeface="Times New Roman" panose="02020603050405020304" pitchFamily="34" charset="0"/>
                <a:ea typeface="楷体" panose="02010609060101010101" pitchFamily="49" charset="-122"/>
              </a:rPr>
              <a:t>=</a:t>
            </a:r>
          </a:p>
        </p:txBody>
      </p:sp>
      <p:sp>
        <p:nvSpPr>
          <p:cNvPr id="74781" name="Line 33"/>
          <p:cNvSpPr>
            <a:spLocks noChangeShapeType="1"/>
          </p:cNvSpPr>
          <p:nvPr/>
        </p:nvSpPr>
        <p:spPr bwMode="auto">
          <a:xfrm>
            <a:off x="5938838" y="2611438"/>
            <a:ext cx="6492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8450" name="Text Box 34"/>
          <p:cNvSpPr txBox="1">
            <a:spLocks noChangeArrowheads="1"/>
          </p:cNvSpPr>
          <p:nvPr/>
        </p:nvSpPr>
        <p:spPr bwMode="auto">
          <a:xfrm>
            <a:off x="6011863" y="2109788"/>
            <a:ext cx="477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0">
                <a:latin typeface="Times New Roman" panose="02020603050405020304" pitchFamily="34" charset="0"/>
                <a:ea typeface="楷体" panose="02010609060101010101" pitchFamily="49" charset="-122"/>
              </a:rPr>
              <a:t>U</a:t>
            </a:r>
          </a:p>
        </p:txBody>
      </p:sp>
      <p:sp>
        <p:nvSpPr>
          <p:cNvPr id="188451" name="Text Box 35"/>
          <p:cNvSpPr txBox="1">
            <a:spLocks noChangeArrowheads="1"/>
          </p:cNvSpPr>
          <p:nvPr/>
        </p:nvSpPr>
        <p:spPr bwMode="auto">
          <a:xfrm>
            <a:off x="6108700" y="2574925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0">
                <a:latin typeface="Times New Roman" panose="02020603050405020304" pitchFamily="34" charset="0"/>
                <a:ea typeface="楷体" panose="02010609060101010101" pitchFamily="49" charset="-122"/>
              </a:rPr>
              <a:t>I</a:t>
            </a:r>
          </a:p>
        </p:txBody>
      </p:sp>
      <p:graphicFrame>
        <p:nvGraphicFramePr>
          <p:cNvPr id="74787" name="Object 35"/>
          <p:cNvGraphicFramePr>
            <a:graphicFrameLocks noChangeAspect="1"/>
          </p:cNvGraphicFramePr>
          <p:nvPr/>
        </p:nvGraphicFramePr>
        <p:xfrm>
          <a:off x="1331913" y="3355975"/>
          <a:ext cx="2055812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3" progId="Equation.DSMT4">
                  <p:embed/>
                </p:oleObj>
              </mc:Choice>
              <mc:Fallback>
                <p:oleObj name="Equation" r:id="rId3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331913" y="3355975"/>
                        <a:ext cx="2055812" cy="130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88" name="Text Box 5"/>
          <p:cNvSpPr txBox="1">
            <a:spLocks noChangeArrowheads="1"/>
          </p:cNvSpPr>
          <p:nvPr/>
        </p:nvSpPr>
        <p:spPr bwMode="auto">
          <a:xfrm>
            <a:off x="893763" y="4656138"/>
            <a:ext cx="78057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600">
                <a:latin typeface="Times New Roman" panose="02020603050405020304" pitchFamily="2" charset="-122"/>
                <a:ea typeface="楷体" panose="02010609060101010101" pitchFamily="49" charset="-122"/>
              </a:rPr>
              <a:t>那能否认为</a:t>
            </a:r>
            <a:r>
              <a:rPr kumimoji="1" lang="en-US" altLang="zh-CN" sz="3600">
                <a:solidFill>
                  <a:srgbClr val="FF0000"/>
                </a:solidFill>
                <a:latin typeface="Times New Roman" panose="02020603050405020304" pitchFamily="2" charset="-122"/>
                <a:ea typeface="楷体" panose="02010609060101010101" pitchFamily="49" charset="-122"/>
              </a:rPr>
              <a:t>R</a:t>
            </a:r>
            <a:r>
              <a:rPr kumimoji="1" lang="zh-CN" altLang="en-US" sz="3600">
                <a:latin typeface="Times New Roman" panose="02020603050405020304" pitchFamily="2" charset="-122"/>
                <a:ea typeface="楷体" panose="02010609060101010101" pitchFamily="49" charset="-122"/>
              </a:rPr>
              <a:t>跟</a:t>
            </a:r>
            <a:r>
              <a:rPr kumimoji="1" lang="en-US" altLang="zh-CN" sz="3600">
                <a:solidFill>
                  <a:srgbClr val="FF0000"/>
                </a:solidFill>
                <a:latin typeface="Times New Roman" panose="02020603050405020304" pitchFamily="2" charset="-122"/>
                <a:ea typeface="楷体" panose="02010609060101010101" pitchFamily="49" charset="-122"/>
              </a:rPr>
              <a:t>U</a:t>
            </a:r>
            <a:r>
              <a:rPr kumimoji="1" lang="zh-CN" altLang="en-US" sz="3600">
                <a:latin typeface="Times New Roman" panose="02020603050405020304" pitchFamily="2" charset="-122"/>
                <a:ea typeface="楷体" panose="02010609060101010101" pitchFamily="49" charset="-122"/>
              </a:rPr>
              <a:t>成</a:t>
            </a:r>
            <a:r>
              <a:rPr kumimoji="1" lang="zh-CN" altLang="en-US" sz="3600">
                <a:solidFill>
                  <a:srgbClr val="FF0000"/>
                </a:solidFill>
                <a:latin typeface="Times New Roman" panose="02020603050405020304" pitchFamily="2" charset="-122"/>
                <a:ea typeface="楷体" panose="02010609060101010101" pitchFamily="49" charset="-122"/>
              </a:rPr>
              <a:t>正比</a:t>
            </a:r>
            <a:r>
              <a:rPr kumimoji="1" lang="zh-CN" altLang="en-US" sz="3600">
                <a:latin typeface="Times New Roman" panose="02020603050405020304" pitchFamily="2" charset="-122"/>
                <a:ea typeface="楷体" panose="02010609060101010101" pitchFamily="49" charset="-122"/>
              </a:rPr>
              <a:t>，跟</a:t>
            </a:r>
            <a:r>
              <a:rPr kumimoji="1" lang="en-US" altLang="zh-CN" sz="3600">
                <a:solidFill>
                  <a:srgbClr val="FF0000"/>
                </a:solidFill>
                <a:latin typeface="Times New Roman" panose="02020603050405020304" pitchFamily="2" charset="-122"/>
                <a:ea typeface="楷体" panose="02010609060101010101" pitchFamily="49" charset="-122"/>
              </a:rPr>
              <a:t>I</a:t>
            </a:r>
            <a:r>
              <a:rPr kumimoji="1" lang="zh-CN" altLang="en-US" sz="3600">
                <a:latin typeface="Times New Roman" panose="02020603050405020304" pitchFamily="2" charset="-122"/>
                <a:ea typeface="楷体" panose="02010609060101010101" pitchFamily="49" charset="-122"/>
              </a:rPr>
              <a:t>成</a:t>
            </a:r>
            <a:r>
              <a:rPr kumimoji="1" lang="zh-CN" altLang="en-US" sz="3600">
                <a:solidFill>
                  <a:srgbClr val="FF0000"/>
                </a:solidFill>
                <a:latin typeface="Times New Roman" panose="02020603050405020304" pitchFamily="2" charset="-122"/>
                <a:ea typeface="楷体" panose="02010609060101010101" pitchFamily="49" charset="-122"/>
              </a:rPr>
              <a:t>反比</a:t>
            </a:r>
            <a:r>
              <a:rPr kumimoji="1" lang="zh-CN" altLang="en-US" sz="3600">
                <a:latin typeface="Times New Roman" panose="02020603050405020304" pitchFamily="2" charset="-122"/>
                <a:ea typeface="楷体" panose="02010609060101010101" pitchFamily="49" charset="-122"/>
              </a:rPr>
              <a:t>？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884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884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884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7" nodeType="afterEffect"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33" grpId="0"/>
      <p:bldP spid="188434" grpId="1"/>
      <p:bldP spid="188435" grpId="2"/>
      <p:bldP spid="188441" grpId="3"/>
      <p:bldP spid="188447" grpId="4"/>
      <p:bldP spid="188448" grpId="5"/>
      <p:bldP spid="188450" grpId="6"/>
      <p:bldP spid="188451" grpId="7"/>
      <p:bldP spid="74788" grpId="8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466725" y="533400"/>
            <a:ext cx="8208963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tabLst>
                <a:tab pos="4308475"/>
              </a:tabLs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tabLst>
                <a:tab pos="4308475"/>
              </a:tabLs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tabLst>
                <a:tab pos="4308475"/>
              </a:tabLs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tabLst>
                <a:tab pos="4308475"/>
              </a:tabLs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tabLst>
                <a:tab pos="4308475"/>
              </a:tabLs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08475"/>
              </a:tabLs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08475"/>
              </a:tabLs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08475"/>
              </a:tabLs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08475"/>
              </a:tabLs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2" charset="-122"/>
                <a:ea typeface="楷体" panose="02010609060101010101" pitchFamily="49" charset="-122"/>
              </a:rPr>
              <a:t>   </a:t>
            </a:r>
            <a:r>
              <a:rPr kumimoji="1" lang="zh-CN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2" charset="-122"/>
                <a:ea typeface="楷体" panose="02010609060101010101" pitchFamily="49" charset="-122"/>
              </a:rPr>
              <a:t>导体的电阻是导体</a:t>
            </a:r>
            <a:r>
              <a:rPr kumimoji="1" lang="zh-CN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2" charset="-122"/>
                <a:ea typeface="楷体" panose="02010609060101010101" pitchFamily="49" charset="-122"/>
              </a:rPr>
              <a:t>固有的</a:t>
            </a:r>
            <a:r>
              <a:rPr kumimoji="1" lang="zh-CN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2" charset="-122"/>
                <a:ea typeface="楷体" panose="02010609060101010101" pitchFamily="49" charset="-122"/>
              </a:rPr>
              <a:t>一种性质</a:t>
            </a:r>
            <a:r>
              <a:rPr kumimoji="1" lang="zh-CN" altLang="en-US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2" charset="-122"/>
                <a:ea typeface="楷体" panose="02010609060101010101" pitchFamily="49" charset="-122"/>
              </a:rPr>
              <a:t>，</a:t>
            </a:r>
            <a:r>
              <a:rPr kumimoji="1" lang="zh-CN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2" charset="-122"/>
                <a:ea typeface="楷体" panose="02010609060101010101" pitchFamily="49" charset="-122"/>
              </a:rPr>
              <a:t>由导体的</a:t>
            </a:r>
            <a:r>
              <a:rPr kumimoji="1" lang="zh-CN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2" charset="-122"/>
                <a:ea typeface="楷体" panose="02010609060101010101" pitchFamily="49" charset="-122"/>
              </a:rPr>
              <a:t>长度、横截面积</a:t>
            </a:r>
            <a:r>
              <a:rPr kumimoji="1" lang="zh-CN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2" charset="-122"/>
                <a:ea typeface="楷体" panose="02010609060101010101" pitchFamily="49" charset="-122"/>
              </a:rPr>
              <a:t>和</a:t>
            </a:r>
            <a:r>
              <a:rPr kumimoji="1" lang="zh-CN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2" charset="-122"/>
                <a:ea typeface="楷体" panose="02010609060101010101" pitchFamily="49" charset="-122"/>
              </a:rPr>
              <a:t>材料、温度</a:t>
            </a:r>
            <a:r>
              <a:rPr kumimoji="1" lang="zh-CN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2" charset="-122"/>
                <a:ea typeface="楷体" panose="02010609060101010101" pitchFamily="49" charset="-122"/>
              </a:rPr>
              <a:t>决定的，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806450" y="2070100"/>
            <a:ext cx="75311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楷体" panose="02010609060101010101" pitchFamily="49" charset="-122"/>
              </a:rPr>
              <a:t>故</a:t>
            </a:r>
            <a:r>
              <a:rPr kumimoji="1" lang="zh-CN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楷体" panose="02010609060101010101" pitchFamily="49" charset="-122"/>
              </a:rPr>
              <a:t>电阻</a:t>
            </a:r>
            <a:r>
              <a:rPr kumimoji="1" lang="zh-CN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楷体" panose="02010609060101010101" pitchFamily="49" charset="-122"/>
              </a:rPr>
              <a:t>跟</a:t>
            </a:r>
            <a:r>
              <a:rPr kumimoji="1" lang="zh-CN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楷体" panose="02010609060101010101" pitchFamily="49" charset="-122"/>
              </a:rPr>
              <a:t>电压、电流</a:t>
            </a:r>
            <a:r>
              <a:rPr kumimoji="1" lang="zh-CN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楷体" panose="02010609060101010101" pitchFamily="49" charset="-122"/>
              </a:rPr>
              <a:t>无直接关系。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楷体" panose="02010609060101010101" pitchFamily="49" charset="-122"/>
              </a:rPr>
              <a:t>所以</a:t>
            </a:r>
            <a:r>
              <a:rPr kumimoji="1" lang="en-US" altLang="zh-CN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楷体" panose="02010609060101010101" pitchFamily="49" charset="-122"/>
              </a:rPr>
              <a:t>R=U</a:t>
            </a:r>
            <a:r>
              <a:rPr kumimoji="1" lang="zh-CN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楷体" panose="02010609060101010101" pitchFamily="49" charset="-122"/>
              </a:rPr>
              <a:t>／</a:t>
            </a:r>
            <a:r>
              <a:rPr kumimoji="1" lang="en-US" altLang="zh-CN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楷体" panose="02010609060101010101" pitchFamily="49" charset="-122"/>
              </a:rPr>
              <a:t>I</a:t>
            </a:r>
            <a:r>
              <a:rPr kumimoji="1" lang="zh-CN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楷体" panose="02010609060101010101" pitchFamily="49" charset="-122"/>
              </a:rPr>
              <a:t>，只能用来计算电阻的大小，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楷体" panose="02010609060101010101" pitchFamily="49" charset="-122"/>
              </a:rPr>
              <a:t>而不能用作电阻的定义式。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92113" y="1612900"/>
            <a:ext cx="7953375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   在一段导体两端加</a:t>
            </a:r>
            <a:r>
              <a:rPr lang="en-US" altLang="zh-CN">
                <a:latin typeface="Times New Roman" panose="02020603050405020304"/>
                <a:ea typeface="楷体" panose="02010609060101010101" pitchFamily="49" charset="-122"/>
              </a:rPr>
              <a:t>2V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电压时，通过它的电流强度是</a:t>
            </a:r>
            <a:r>
              <a:rPr lang="en-US" altLang="zh-CN">
                <a:latin typeface="Times New Roman" panose="02020603050405020304"/>
                <a:ea typeface="楷体" panose="02010609060101010101" pitchFamily="49" charset="-122"/>
              </a:rPr>
              <a:t>0.4A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，这段导体的电阻是</a:t>
            </a:r>
            <a:r>
              <a:rPr lang="en-US" altLang="zh-CN">
                <a:latin typeface="Times New Roman" panose="02020603050405020304"/>
                <a:ea typeface="楷体" panose="02010609060101010101" pitchFamily="49" charset="-122"/>
              </a:rPr>
              <a:t>______Ω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；如果在它两端不加电压，通过它的电流强度是</a:t>
            </a:r>
            <a:r>
              <a:rPr lang="en-US" altLang="zh-CN">
                <a:latin typeface="Times New Roman" panose="02020603050405020304"/>
                <a:ea typeface="楷体" panose="02010609060101010101" pitchFamily="49" charset="-122"/>
              </a:rPr>
              <a:t>______A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，这段导体的电阻是</a:t>
            </a:r>
            <a:r>
              <a:rPr lang="en-US" altLang="zh-CN">
                <a:latin typeface="Times New Roman" panose="02020603050405020304"/>
                <a:ea typeface="楷体" panose="02010609060101010101" pitchFamily="49" charset="-122"/>
              </a:rPr>
              <a:t>______Ω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。 </a:t>
            </a:r>
            <a:endParaRPr lang="en-US" altLang="zh-CN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3019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987425" y="2495550"/>
            <a:ext cx="388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5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454400" y="3074988"/>
            <a:ext cx="3889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0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987425" y="3562350"/>
            <a:ext cx="388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5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598488" y="857250"/>
            <a:ext cx="12049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例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1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、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8" grpId="1"/>
      <p:bldP spid="52229" grpId="2"/>
      <p:bldP spid="52230" grpId="3"/>
      <p:bldP spid="52231" grpId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0" y="1066800"/>
            <a:ext cx="79533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   某导体两端加</a:t>
            </a:r>
            <a:r>
              <a:rPr lang="en-US" altLang="zh-CN">
                <a:latin typeface="Times New Roman" panose="02020603050405020304"/>
                <a:ea typeface="楷体" panose="02010609060101010101" pitchFamily="49" charset="-122"/>
              </a:rPr>
              <a:t>4V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电压时，通过它的电流强度是</a:t>
            </a:r>
            <a:r>
              <a:rPr lang="en-US" altLang="zh-CN">
                <a:latin typeface="Times New Roman" panose="02020603050405020304"/>
                <a:ea typeface="楷体" panose="02010609060101010101" pitchFamily="49" charset="-122"/>
              </a:rPr>
              <a:t>200mA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，这段导体的电阻是多少？</a:t>
            </a:r>
          </a:p>
          <a:p>
            <a:pPr eaLnBrk="1" hangingPunct="1"/>
            <a:endParaRPr lang="en-US" altLang="zh-CN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0" y="3019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392113" y="277813"/>
            <a:ext cx="12049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例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2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、</a:t>
            </a: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385763" y="2241550"/>
            <a:ext cx="875823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如果在它两端加</a:t>
            </a:r>
            <a:r>
              <a:rPr lang="en-US" altLang="zh-CN">
                <a:latin typeface="Times New Roman" panose="02020603050405020304"/>
                <a:ea typeface="楷体" panose="02010609060101010101" pitchFamily="49" charset="-122"/>
              </a:rPr>
              <a:t>6V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电压，若电流表的有</a:t>
            </a:r>
            <a:r>
              <a:rPr lang="en-US" altLang="zh-CN">
                <a:latin typeface="Times New Roman" panose="02020603050405020304"/>
                <a:ea typeface="楷体" panose="02010609060101010101" pitchFamily="49" charset="-122"/>
              </a:rPr>
              <a:t>0-0.6A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、</a:t>
            </a:r>
          </a:p>
          <a:p>
            <a:r>
              <a:rPr lang="en-US" altLang="zh-CN">
                <a:latin typeface="Times New Roman" panose="02020603050405020304"/>
                <a:ea typeface="楷体" panose="02010609060101010101" pitchFamily="49" charset="-122"/>
              </a:rPr>
              <a:t>0-3A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两种量程，应选择哪一种量程来测量导体的</a:t>
            </a:r>
          </a:p>
          <a:p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电流？</a:t>
            </a:r>
          </a:p>
        </p:txBody>
      </p:sp>
      <p:graphicFrame>
        <p:nvGraphicFramePr>
          <p:cNvPr id="73738" name="Object 10"/>
          <p:cNvGraphicFramePr>
            <a:graphicFrameLocks noChangeAspect="1"/>
          </p:cNvGraphicFramePr>
          <p:nvPr/>
        </p:nvGraphicFramePr>
        <p:xfrm>
          <a:off x="542925" y="3973513"/>
          <a:ext cx="24638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3" progId="Equation.DSMT4">
                  <p:embed/>
                </p:oleObj>
              </mc:Choice>
              <mc:Fallback>
                <p:oleObj name="Equation" r:id="rId3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42925" y="3973513"/>
                        <a:ext cx="24638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9" name="Object 11"/>
          <p:cNvGraphicFramePr>
            <a:graphicFrameLocks noChangeAspect="1"/>
          </p:cNvGraphicFramePr>
          <p:nvPr/>
        </p:nvGraphicFramePr>
        <p:xfrm>
          <a:off x="3371850" y="3973513"/>
          <a:ext cx="852488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5" progId="Equation.DSMT4">
                  <p:embed/>
                </p:oleObj>
              </mc:Choice>
              <mc:Fallback>
                <p:oleObj name="Equation" r:id="rId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371850" y="3973513"/>
                        <a:ext cx="852488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0" name="Object 12"/>
          <p:cNvGraphicFramePr>
            <a:graphicFrameLocks noChangeAspect="1"/>
          </p:cNvGraphicFramePr>
          <p:nvPr/>
        </p:nvGraphicFramePr>
        <p:xfrm>
          <a:off x="4224338" y="3973513"/>
          <a:ext cx="1430337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7" progId="Equation.DSMT4">
                  <p:embed/>
                </p:oleObj>
              </mc:Choice>
              <mc:Fallback>
                <p:oleObj name="Equation" r:id="rId7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224338" y="3973513"/>
                        <a:ext cx="1430337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1" name="Object 13"/>
          <p:cNvGraphicFramePr>
            <a:graphicFrameLocks noChangeAspect="1"/>
          </p:cNvGraphicFramePr>
          <p:nvPr/>
        </p:nvGraphicFramePr>
        <p:xfrm>
          <a:off x="5776913" y="3973513"/>
          <a:ext cx="109537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9" progId="Equation.DSMT4">
                  <p:embed/>
                </p:oleObj>
              </mc:Choice>
              <mc:Fallback>
                <p:oleObj name="Equation" r:id="rId9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776913" y="3973513"/>
                        <a:ext cx="109537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2" name="Object 14"/>
          <p:cNvGraphicFramePr>
            <a:graphicFrameLocks noChangeAspect="1"/>
          </p:cNvGraphicFramePr>
          <p:nvPr/>
        </p:nvGraphicFramePr>
        <p:xfrm>
          <a:off x="3448050" y="5189538"/>
          <a:ext cx="9429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11" progId="Equation.DSMT4">
                  <p:embed/>
                </p:oleObj>
              </mc:Choice>
              <mc:Fallback>
                <p:oleObj name="Equation" r:id="rId11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448050" y="5189538"/>
                        <a:ext cx="94297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3" name="Object 15"/>
          <p:cNvGraphicFramePr>
            <a:graphicFrameLocks noChangeAspect="1"/>
          </p:cNvGraphicFramePr>
          <p:nvPr/>
        </p:nvGraphicFramePr>
        <p:xfrm>
          <a:off x="1169988" y="5915025"/>
          <a:ext cx="852487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13" progId="Equation.DSMT4">
                  <p:embed/>
                </p:oleObj>
              </mc:Choice>
              <mc:Fallback>
                <p:oleObj name="Equation" r:id="rId13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169988" y="5915025"/>
                        <a:ext cx="852487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4" name="Object 16"/>
          <p:cNvGraphicFramePr>
            <a:graphicFrameLocks noChangeAspect="1"/>
          </p:cNvGraphicFramePr>
          <p:nvPr/>
        </p:nvGraphicFramePr>
        <p:xfrm>
          <a:off x="1931988" y="5915025"/>
          <a:ext cx="103505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15" progId="Equation.DSMT4">
                  <p:embed/>
                </p:oleObj>
              </mc:Choice>
              <mc:Fallback>
                <p:oleObj name="Equation" r:id="rId1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31988" y="5915025"/>
                        <a:ext cx="103505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5" name="Object 17"/>
          <p:cNvGraphicFramePr>
            <a:graphicFrameLocks noChangeAspect="1"/>
          </p:cNvGraphicFramePr>
          <p:nvPr/>
        </p:nvGraphicFramePr>
        <p:xfrm>
          <a:off x="2957513" y="6173788"/>
          <a:ext cx="100488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17" progId="Equation.DSMT4">
                  <p:embed/>
                </p:oleObj>
              </mc:Choice>
              <mc:Fallback>
                <p:oleObj name="Equation" r:id="rId17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957513" y="6173788"/>
                        <a:ext cx="1004887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6" name="Object 18"/>
          <p:cNvGraphicFramePr>
            <a:graphicFrameLocks noChangeAspect="1"/>
          </p:cNvGraphicFramePr>
          <p:nvPr/>
        </p:nvGraphicFramePr>
        <p:xfrm>
          <a:off x="4179888" y="6173788"/>
          <a:ext cx="511651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19" progId="Equation.DSMT4">
                  <p:embed/>
                </p:oleObj>
              </mc:Choice>
              <mc:Fallback>
                <p:oleObj name="Equation" r:id="rId19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179888" y="6173788"/>
                        <a:ext cx="5116512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5" grpId="1"/>
      <p:bldP spid="73736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106" name="Text Box 7"/>
          <p:cNvSpPr txBox="1">
            <a:spLocks noChangeArrowheads="1"/>
          </p:cNvSpPr>
          <p:nvPr/>
        </p:nvSpPr>
        <p:spPr bwMode="auto">
          <a:xfrm>
            <a:off x="0" y="922338"/>
            <a:ext cx="91440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>
                <a:latin typeface="Times New Roman" panose="02020603050405020304" pitchFamily="34" charset="0"/>
                <a:ea typeface="楷体" panose="02010609060101010101" pitchFamily="49" charset="-122"/>
              </a:rPr>
              <a:t>由公式</a:t>
            </a:r>
            <a:r>
              <a:rPr lang="en-US" altLang="zh-CN">
                <a:latin typeface="Times New Roman" panose="02020603050405020304" pitchFamily="34" charset="0"/>
                <a:ea typeface="楷体" panose="02010609060101010101" pitchFamily="49" charset="-122"/>
              </a:rPr>
              <a:t>I=        </a:t>
            </a:r>
            <a:r>
              <a:rPr lang="zh-CN" altLang="en-US">
                <a:latin typeface="Times New Roman" panose="02020603050405020304" pitchFamily="34" charset="0"/>
                <a:ea typeface="楷体" panose="02010609060101010101" pitchFamily="49" charset="-122"/>
              </a:rPr>
              <a:t>可以推导出</a:t>
            </a:r>
            <a:r>
              <a:rPr lang="en-US" altLang="zh-CN">
                <a:latin typeface="Times New Roman" panose="02020603050405020304" pitchFamily="34" charset="0"/>
                <a:ea typeface="楷体" panose="02010609060101010101" pitchFamily="49" charset="-122"/>
              </a:rPr>
              <a:t>R=         </a:t>
            </a:r>
            <a:r>
              <a:rPr lang="zh-CN" altLang="en-US">
                <a:latin typeface="Times New Roman" panose="02020603050405020304" pitchFamily="34" charset="0"/>
                <a:ea typeface="楷体" panose="02010609060101010101" pitchFamily="49" charset="-122"/>
              </a:rPr>
              <a:t>关于其说法下列正确的是（        ）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>
                <a:latin typeface="Times New Roman" panose="02020603050405020304" pitchFamily="34" charset="0"/>
                <a:ea typeface="楷体" panose="02010609060101010101" pitchFamily="49" charset="-122"/>
              </a:rPr>
              <a:t>A</a:t>
            </a:r>
            <a:r>
              <a:rPr lang="zh-CN" altLang="en-US">
                <a:latin typeface="Times New Roman" panose="02020603050405020304" pitchFamily="34" charset="0"/>
                <a:ea typeface="楷体" panose="02010609060101010101" pitchFamily="49" charset="-122"/>
              </a:rPr>
              <a:t>、导体的电阻</a:t>
            </a:r>
            <a:r>
              <a:rPr lang="en-US" altLang="zh-CN">
                <a:latin typeface="Times New Roman" panose="02020603050405020304" pitchFamily="34" charset="0"/>
                <a:ea typeface="楷体" panose="02010609060101010101" pitchFamily="49" charset="-122"/>
              </a:rPr>
              <a:t>R</a:t>
            </a:r>
            <a:r>
              <a:rPr lang="zh-CN" altLang="en-US">
                <a:latin typeface="Times New Roman" panose="02020603050405020304" pitchFamily="34" charset="0"/>
                <a:ea typeface="楷体" panose="02010609060101010101" pitchFamily="49" charset="-122"/>
              </a:rPr>
              <a:t>与导体两端的电压</a:t>
            </a:r>
            <a:r>
              <a:rPr lang="en-US" altLang="zh-CN">
                <a:latin typeface="Times New Roman" panose="02020603050405020304" pitchFamily="34" charset="0"/>
                <a:ea typeface="楷体" panose="02010609060101010101" pitchFamily="49" charset="-122"/>
              </a:rPr>
              <a:t>U</a:t>
            </a:r>
            <a:r>
              <a:rPr lang="zh-CN" altLang="en-US">
                <a:latin typeface="Times New Roman" panose="02020603050405020304" pitchFamily="34" charset="0"/>
                <a:ea typeface="楷体" panose="02010609060101010101" pitchFamily="49" charset="-122"/>
              </a:rPr>
              <a:t>成正比；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>
                <a:latin typeface="Times New Roman" panose="02020603050405020304" pitchFamily="34" charset="0"/>
                <a:ea typeface="楷体" panose="02010609060101010101" pitchFamily="49" charset="-122"/>
              </a:rPr>
              <a:t>B</a:t>
            </a:r>
            <a:r>
              <a:rPr lang="zh-CN" altLang="en-US">
                <a:latin typeface="Times New Roman" panose="02020603050405020304" pitchFamily="34" charset="0"/>
                <a:ea typeface="楷体" panose="02010609060101010101" pitchFamily="49" charset="-122"/>
              </a:rPr>
              <a:t>、导体的电阻</a:t>
            </a:r>
            <a:r>
              <a:rPr lang="en-US" altLang="zh-CN">
                <a:latin typeface="Times New Roman" panose="02020603050405020304" pitchFamily="34" charset="0"/>
                <a:ea typeface="楷体" panose="02010609060101010101" pitchFamily="49" charset="-122"/>
              </a:rPr>
              <a:t>R</a:t>
            </a:r>
            <a:r>
              <a:rPr lang="zh-CN" altLang="en-US">
                <a:latin typeface="Times New Roman" panose="02020603050405020304" pitchFamily="34" charset="0"/>
                <a:ea typeface="楷体" panose="02010609060101010101" pitchFamily="49" charset="-122"/>
              </a:rPr>
              <a:t>与导体中的电流</a:t>
            </a:r>
            <a:r>
              <a:rPr lang="en-US" altLang="zh-CN">
                <a:latin typeface="Times New Roman" panose="02020603050405020304" pitchFamily="34" charset="0"/>
                <a:ea typeface="楷体" panose="02010609060101010101" pitchFamily="49" charset="-122"/>
              </a:rPr>
              <a:t>I</a:t>
            </a:r>
            <a:r>
              <a:rPr lang="zh-CN" altLang="en-US">
                <a:latin typeface="Times New Roman" panose="02020603050405020304" pitchFamily="34" charset="0"/>
                <a:ea typeface="楷体" panose="02010609060101010101" pitchFamily="49" charset="-122"/>
              </a:rPr>
              <a:t>成反比；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>
                <a:latin typeface="Times New Roman" panose="02020603050405020304" pitchFamily="34" charset="0"/>
                <a:ea typeface="楷体" panose="02010609060101010101" pitchFamily="49" charset="-122"/>
              </a:rPr>
              <a:t>C</a:t>
            </a:r>
            <a:r>
              <a:rPr lang="zh-CN" altLang="en-US">
                <a:latin typeface="Times New Roman" panose="02020603050405020304" pitchFamily="34" charset="0"/>
                <a:ea typeface="楷体" panose="02010609060101010101" pitchFamily="49" charset="-122"/>
              </a:rPr>
              <a:t>、当导体两端的电压为</a:t>
            </a:r>
            <a:r>
              <a:rPr lang="en-US" altLang="zh-CN">
                <a:latin typeface="Times New Roman" panose="02020603050405020304" pitchFamily="34" charset="0"/>
                <a:ea typeface="楷体" panose="02010609060101010101" pitchFamily="49" charset="-122"/>
              </a:rPr>
              <a:t>0</a:t>
            </a:r>
            <a:r>
              <a:rPr lang="zh-CN" altLang="en-US">
                <a:latin typeface="Times New Roman" panose="02020603050405020304" pitchFamily="34" charset="0"/>
                <a:ea typeface="楷体" panose="02010609060101010101" pitchFamily="49" charset="-122"/>
              </a:rPr>
              <a:t>时，导体的电阻也为</a:t>
            </a:r>
            <a:r>
              <a:rPr lang="en-US" altLang="zh-CN">
                <a:latin typeface="Times New Roman" panose="02020603050405020304" pitchFamily="34" charset="0"/>
                <a:ea typeface="楷体" panose="02010609060101010101" pitchFamily="49" charset="-122"/>
              </a:rPr>
              <a:t>0</a:t>
            </a:r>
            <a:r>
              <a:rPr lang="zh-CN" altLang="en-US">
                <a:latin typeface="Times New Roman" panose="02020603050405020304" pitchFamily="34" charset="0"/>
                <a:ea typeface="楷体" panose="02010609060101010101" pitchFamily="49" charset="-122"/>
              </a:rPr>
              <a:t>；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>
                <a:latin typeface="Times New Roman" panose="02020603050405020304" pitchFamily="34" charset="0"/>
                <a:ea typeface="楷体" panose="02010609060101010101" pitchFamily="49" charset="-122"/>
              </a:rPr>
              <a:t>D</a:t>
            </a:r>
            <a:r>
              <a:rPr lang="zh-CN" altLang="en-US">
                <a:latin typeface="Times New Roman" panose="02020603050405020304" pitchFamily="34" charset="0"/>
                <a:ea typeface="楷体" panose="02010609060101010101" pitchFamily="49" charset="-122"/>
              </a:rPr>
              <a:t>、导体的电阻</a:t>
            </a:r>
            <a:r>
              <a:rPr lang="en-US" altLang="zh-CN">
                <a:latin typeface="Times New Roman" panose="02020603050405020304" pitchFamily="34" charset="0"/>
                <a:ea typeface="楷体" panose="02010609060101010101" pitchFamily="49" charset="-122"/>
              </a:rPr>
              <a:t>R</a:t>
            </a:r>
            <a:r>
              <a:rPr lang="zh-CN" altLang="en-US">
                <a:latin typeface="Times New Roman" panose="02020603050405020304" pitchFamily="34" charset="0"/>
                <a:ea typeface="楷体" panose="02010609060101010101" pitchFamily="49" charset="-122"/>
              </a:rPr>
              <a:t>是导体本身的性质，与导体两端   的电压</a:t>
            </a:r>
            <a:r>
              <a:rPr lang="en-US" altLang="zh-CN">
                <a:latin typeface="Times New Roman" panose="02020603050405020304" pitchFamily="34" charset="0"/>
                <a:ea typeface="楷体" panose="02010609060101010101" pitchFamily="49" charset="-122"/>
              </a:rPr>
              <a:t>U</a:t>
            </a:r>
            <a:r>
              <a:rPr lang="zh-CN" altLang="en-US">
                <a:latin typeface="Times New Roman" panose="02020603050405020304" pitchFamily="34" charset="0"/>
                <a:ea typeface="楷体" panose="02010609060101010101" pitchFamily="49" charset="-122"/>
              </a:rPr>
              <a:t>、导体中的电流</a:t>
            </a:r>
            <a:r>
              <a:rPr lang="en-US" altLang="zh-CN">
                <a:latin typeface="Times New Roman" panose="02020603050405020304" pitchFamily="34" charset="0"/>
                <a:ea typeface="楷体" panose="02010609060101010101" pitchFamily="49" charset="-122"/>
              </a:rPr>
              <a:t>I</a:t>
            </a:r>
            <a:r>
              <a:rPr lang="zh-CN" altLang="en-US">
                <a:latin typeface="Times New Roman" panose="02020603050405020304" pitchFamily="34" charset="0"/>
                <a:ea typeface="楷体" panose="02010609060101010101" pitchFamily="49" charset="-122"/>
              </a:rPr>
              <a:t>无关。</a:t>
            </a:r>
            <a:endParaRPr lang="zh-CN" altLang="en-US" sz="3600">
              <a:latin typeface="Times New Roman" panose="02020603050405020304" pitchFamily="34" charset="0"/>
            </a:endParaRPr>
          </a:p>
        </p:txBody>
      </p:sp>
      <p:grpSp>
        <p:nvGrpSpPr>
          <p:cNvPr id="47107" name="Group 8"/>
          <p:cNvGrpSpPr/>
          <p:nvPr/>
        </p:nvGrpSpPr>
        <p:grpSpPr>
          <a:xfrm>
            <a:off x="1744663" y="831850"/>
            <a:ext cx="647700" cy="952500"/>
            <a:chOff x="1275" y="1833"/>
            <a:chExt cx="408" cy="600"/>
          </a:xfrm>
        </p:grpSpPr>
        <p:sp>
          <p:nvSpPr>
            <p:cNvPr id="47108" name="Text Box 9"/>
            <p:cNvSpPr txBox="1">
              <a:spLocks noChangeArrowheads="1"/>
            </p:cNvSpPr>
            <p:nvPr/>
          </p:nvSpPr>
          <p:spPr bwMode="auto">
            <a:xfrm>
              <a:off x="1308" y="1833"/>
              <a:ext cx="30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Times New Roman" panose="02020603050405020304" pitchFamily="34" charset="0"/>
                </a:rPr>
                <a:t>U</a:t>
              </a:r>
            </a:p>
          </p:txBody>
        </p:sp>
        <p:sp>
          <p:nvSpPr>
            <p:cNvPr id="47109" name="Line 10"/>
            <p:cNvSpPr>
              <a:spLocks noChangeShapeType="1"/>
            </p:cNvSpPr>
            <p:nvPr/>
          </p:nvSpPr>
          <p:spPr bwMode="auto">
            <a:xfrm>
              <a:off x="1275" y="2123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7110" name="Text Box 11"/>
            <p:cNvSpPr txBox="1">
              <a:spLocks noChangeArrowheads="1"/>
            </p:cNvSpPr>
            <p:nvPr/>
          </p:nvSpPr>
          <p:spPr bwMode="auto">
            <a:xfrm>
              <a:off x="1312" y="2106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Times New Roman" panose="02020603050405020304" pitchFamily="34" charset="0"/>
                </a:rPr>
                <a:t>R</a:t>
              </a:r>
            </a:p>
          </p:txBody>
        </p:sp>
      </p:grpSp>
      <p:grpSp>
        <p:nvGrpSpPr>
          <p:cNvPr id="47111" name="Group 13"/>
          <p:cNvGrpSpPr/>
          <p:nvPr/>
        </p:nvGrpSpPr>
        <p:grpSpPr>
          <a:xfrm>
            <a:off x="5264150" y="889000"/>
            <a:ext cx="647700" cy="966788"/>
            <a:chOff x="3173" y="1851"/>
            <a:chExt cx="408" cy="609"/>
          </a:xfrm>
        </p:grpSpPr>
        <p:sp>
          <p:nvSpPr>
            <p:cNvPr id="47112" name="Text Box 14"/>
            <p:cNvSpPr txBox="1">
              <a:spLocks noChangeArrowheads="1"/>
            </p:cNvSpPr>
            <p:nvPr/>
          </p:nvSpPr>
          <p:spPr bwMode="auto">
            <a:xfrm>
              <a:off x="3206" y="1851"/>
              <a:ext cx="30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Times New Roman" panose="02020603050405020304" pitchFamily="34" charset="0"/>
                </a:rPr>
                <a:t>U</a:t>
              </a:r>
            </a:p>
          </p:txBody>
        </p:sp>
        <p:sp>
          <p:nvSpPr>
            <p:cNvPr id="47113" name="Line 15"/>
            <p:cNvSpPr>
              <a:spLocks noChangeShapeType="1"/>
            </p:cNvSpPr>
            <p:nvPr/>
          </p:nvSpPr>
          <p:spPr bwMode="auto">
            <a:xfrm>
              <a:off x="3173" y="2141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7114" name="Text Box 16"/>
            <p:cNvSpPr txBox="1">
              <a:spLocks noChangeArrowheads="1"/>
            </p:cNvSpPr>
            <p:nvPr/>
          </p:nvSpPr>
          <p:spPr bwMode="auto">
            <a:xfrm>
              <a:off x="3237" y="2133"/>
              <a:ext cx="2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Times New Roman" panose="02020603050405020304" pitchFamily="34" charset="0"/>
                </a:rPr>
                <a:t>I</a:t>
              </a:r>
            </a:p>
          </p:txBody>
        </p:sp>
      </p:grpSp>
      <p:sp>
        <p:nvSpPr>
          <p:cNvPr id="119828" name="Text Box 20"/>
          <p:cNvSpPr txBox="1">
            <a:spLocks noChangeArrowheads="1"/>
          </p:cNvSpPr>
          <p:nvPr/>
        </p:nvSpPr>
        <p:spPr bwMode="auto">
          <a:xfrm>
            <a:off x="2244725" y="1643063"/>
            <a:ext cx="4778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49" charset="-122"/>
              </a:rPr>
              <a:t>D</a:t>
            </a: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392113" y="277813"/>
            <a:ext cx="12049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例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3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、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28" grpId="0"/>
      <p:bldP spid="4711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235075"/>
            <a:ext cx="8686800" cy="47180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      如图所示，电源电压保持不变。当</a:t>
            </a:r>
            <a:r>
              <a:rPr lang="en-US" altLang="zh-CN">
                <a:latin typeface="Times New Roman" panose="02020603050405020304"/>
                <a:ea typeface="楷体" panose="02010609060101010101" pitchFamily="49" charset="-122"/>
              </a:rPr>
              <a:t>S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闭合时，滑片</a:t>
            </a:r>
            <a:r>
              <a:rPr lang="en-US" altLang="zh-CN">
                <a:latin typeface="Times New Roman" panose="02020603050405020304"/>
                <a:ea typeface="楷体" panose="02010609060101010101" pitchFamily="49" charset="-122"/>
              </a:rPr>
              <a:t>P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从</a:t>
            </a:r>
            <a:r>
              <a:rPr lang="en-US" altLang="zh-CN">
                <a:latin typeface="Times New Roman" panose="02020603050405020304"/>
                <a:ea typeface="楷体" panose="02010609060101010101" pitchFamily="49" charset="-122"/>
              </a:rPr>
              <a:t>b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端向变阻器的</a:t>
            </a:r>
            <a:r>
              <a:rPr lang="en-US" altLang="zh-CN">
                <a:latin typeface="Times New Roman" panose="02020603050405020304"/>
                <a:ea typeface="楷体" panose="02010609060101010101" pitchFamily="49" charset="-122"/>
              </a:rPr>
              <a:t>a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移动时，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    电压表的示数</a:t>
            </a:r>
            <a:r>
              <a:rPr lang="zh-CN" altLang="en-US" u="sng">
                <a:latin typeface="Times New Roman" panose="02020603050405020304"/>
                <a:ea typeface="楷体" panose="02010609060101010101" pitchFamily="49" charset="-122"/>
              </a:rPr>
              <a:t>         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 ，电流表的示数</a:t>
            </a:r>
            <a:r>
              <a:rPr lang="en-US" altLang="zh-CN">
                <a:latin typeface="Times New Roman" panose="02020603050405020304"/>
                <a:ea typeface="楷体" panose="02010609060101010101" pitchFamily="49" charset="-122"/>
              </a:rPr>
              <a:t>______. </a:t>
            </a:r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0563" y="3897313"/>
            <a:ext cx="4772025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2906713" y="2084388"/>
            <a:ext cx="1320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变大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6732588" y="2084388"/>
            <a:ext cx="12588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变大</a:t>
            </a: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4379913" y="4225925"/>
            <a:ext cx="21717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 flipH="1">
            <a:off x="6551613" y="4225925"/>
            <a:ext cx="0" cy="59372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392113" y="566738"/>
            <a:ext cx="12049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例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4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、</a:t>
            </a: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571500" y="2998788"/>
            <a:ext cx="5083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电压表与电流表的比值</a:t>
            </a:r>
            <a:r>
              <a:rPr lang="en-US" altLang="zh-CN">
                <a:latin typeface="Times New Roman" panose="02020603050405020304"/>
                <a:ea typeface="楷体" panose="02010609060101010101" pitchFamily="49" charset="-122"/>
              </a:rPr>
              <a:t>____</a:t>
            </a: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4654550" y="2998788"/>
            <a:ext cx="1473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不变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/>
      <p:bldP spid="51207" grpId="1"/>
      <p:bldP spid="51210" grpId="2"/>
      <p:bldP spid="51211" grpId="3"/>
      <p:bldP spid="51212" grpId="4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CN" altLang="en-US"/>
              <a:t>谢    谢</a:t>
            </a:r>
          </a:p>
        </p:txBody>
      </p:sp>
      <p:pic>
        <p:nvPicPr>
          <p:cNvPr id="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150600" y="11264900"/>
            <a:ext cx="368300" cy="266700"/>
          </a:xfrm>
          <a:prstGeom prst="cube">
            <a:avLst/>
          </a:prstGeom>
        </p:spPr>
      </p:pic>
    </p:spTree>
  </p:cSld>
  <p:clrMapOvr>
    <a:masterClrMapping/>
  </p:clrMapOvr>
  <p:transition>
    <p:checker dir="vert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60438"/>
            <a:ext cx="6062663" cy="1325562"/>
          </a:xfrm>
        </p:spPr>
        <p:txBody>
          <a:bodyPr/>
          <a:lstStyle/>
          <a:p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教学目标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686800" cy="5257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zh-CN" sz="2400">
                <a:latin typeface="Times New Roman" panose="02020603050405020304"/>
                <a:ea typeface="楷体" panose="02010609060101010101" pitchFamily="49" charset="-122"/>
              </a:rPr>
              <a:t>1.</a:t>
            </a:r>
            <a:r>
              <a:rPr lang="zh-CN" altLang="en-US" sz="2400">
                <a:latin typeface="Times New Roman" panose="02020603050405020304"/>
                <a:ea typeface="楷体" panose="02010609060101010101" pitchFamily="49" charset="-122"/>
              </a:rPr>
              <a:t>知识与技能：①</a:t>
            </a:r>
            <a:r>
              <a:rPr lang="en-US" altLang="zh-CN" sz="2400">
                <a:latin typeface="Times New Roman" panose="02020603050405020304"/>
                <a:ea typeface="楷体" panose="02010609060101010101" pitchFamily="49" charset="-122"/>
              </a:rPr>
              <a:t>.</a:t>
            </a:r>
            <a:r>
              <a:rPr lang="zh-CN" altLang="en-US" sz="2400">
                <a:latin typeface="Times New Roman" panose="02020603050405020304"/>
                <a:ea typeface="楷体" panose="02010609060101010101" pitchFamily="49" charset="-122"/>
              </a:rPr>
              <a:t>熟悉运用控制变量法研究物理问题；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zh-CN" altLang="en-US" sz="2400">
                <a:latin typeface="Times New Roman" panose="02020603050405020304"/>
                <a:ea typeface="楷体" panose="02010609060101010101" pitchFamily="49" charset="-122"/>
              </a:rPr>
              <a:t>                         ②</a:t>
            </a:r>
            <a:r>
              <a:rPr lang="en-US" altLang="zh-CN" sz="2400">
                <a:latin typeface="Times New Roman" panose="02020603050405020304"/>
                <a:ea typeface="楷体" panose="02010609060101010101" pitchFamily="49" charset="-122"/>
              </a:rPr>
              <a:t>.</a:t>
            </a:r>
            <a:r>
              <a:rPr lang="zh-CN" altLang="en-US" sz="2400">
                <a:latin typeface="Times New Roman" panose="02020603050405020304"/>
                <a:ea typeface="楷体" panose="02010609060101010101" pitchFamily="49" charset="-122"/>
              </a:rPr>
              <a:t>明确电流与电压、电阻之间定量关系；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zh-CN" altLang="en-US" sz="2400">
                <a:latin typeface="Times New Roman" panose="02020603050405020304"/>
                <a:ea typeface="楷体" panose="02010609060101010101" pitchFamily="49" charset="-122"/>
              </a:rPr>
              <a:t>                         ③</a:t>
            </a:r>
            <a:r>
              <a:rPr lang="en-US" altLang="zh-CN" sz="2400">
                <a:latin typeface="Times New Roman" panose="02020603050405020304"/>
                <a:ea typeface="楷体" panose="02010609060101010101" pitchFamily="49" charset="-122"/>
              </a:rPr>
              <a:t>.</a:t>
            </a:r>
            <a:r>
              <a:rPr lang="zh-CN" altLang="en-US" sz="2400">
                <a:latin typeface="Times New Roman" panose="02020603050405020304"/>
                <a:ea typeface="楷体" panose="02010609060101010101" pitchFamily="49" charset="-122"/>
              </a:rPr>
              <a:t>理解欧姆定律，记住欧姆定律公式。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zh-CN" sz="2400">
                <a:latin typeface="Times New Roman" panose="02020603050405020304"/>
                <a:ea typeface="楷体" panose="02010609060101010101" pitchFamily="49" charset="-122"/>
              </a:rPr>
              <a:t>2.</a:t>
            </a:r>
            <a:r>
              <a:rPr lang="zh-CN" altLang="en-US" sz="2400">
                <a:latin typeface="Times New Roman" panose="02020603050405020304"/>
                <a:ea typeface="楷体" panose="02010609060101010101" pitchFamily="49" charset="-122"/>
              </a:rPr>
              <a:t>过程与方法：①</a:t>
            </a:r>
            <a:r>
              <a:rPr lang="en-US" altLang="zh-CN" sz="2400">
                <a:latin typeface="Times New Roman" panose="02020603050405020304"/>
                <a:ea typeface="楷体" panose="02010609060101010101" pitchFamily="49" charset="-122"/>
              </a:rPr>
              <a:t>.</a:t>
            </a:r>
            <a:r>
              <a:rPr lang="zh-CN" altLang="en-US" sz="2400">
                <a:latin typeface="Times New Roman" panose="02020603050405020304"/>
                <a:ea typeface="楷体" panose="02010609060101010101" pitchFamily="49" charset="-122"/>
              </a:rPr>
              <a:t>通过问题情境，激发学习物理知识的兴趣。 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zh-CN" altLang="en-US" sz="2400">
                <a:latin typeface="Times New Roman" panose="02020603050405020304"/>
                <a:ea typeface="楷体" panose="02010609060101010101" pitchFamily="49" charset="-122"/>
              </a:rPr>
              <a:t>                            通过引导学生猜想，设计实验方案、 进行实 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zh-CN" altLang="en-US" sz="2400">
                <a:latin typeface="Times New Roman" panose="02020603050405020304"/>
                <a:ea typeface="楷体" panose="02010609060101010101" pitchFamily="49" charset="-122"/>
              </a:rPr>
              <a:t>                            验，以提高学生实验探索分析问题、总结物理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zh-CN" altLang="en-US" sz="2400">
                <a:latin typeface="Times New Roman" panose="02020603050405020304"/>
                <a:ea typeface="楷体" panose="02010609060101010101" pitchFamily="49" charset="-122"/>
              </a:rPr>
              <a:t>                            规律的能力；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zh-CN" altLang="en-US" sz="2400">
                <a:latin typeface="Times New Roman" panose="02020603050405020304"/>
                <a:ea typeface="楷体" panose="02010609060101010101" pitchFamily="49" charset="-122"/>
              </a:rPr>
              <a:t>                         ②</a:t>
            </a:r>
            <a:r>
              <a:rPr lang="en-US" altLang="zh-CN" sz="2400">
                <a:latin typeface="Times New Roman" panose="02020603050405020304"/>
                <a:ea typeface="楷体" panose="02010609060101010101" pitchFamily="49" charset="-122"/>
              </a:rPr>
              <a:t>.</a:t>
            </a:r>
            <a:r>
              <a:rPr lang="zh-CN" altLang="en-US" sz="2400">
                <a:latin typeface="Times New Roman" panose="02020603050405020304"/>
                <a:ea typeface="楷体" panose="02010609060101010101" pitchFamily="49" charset="-122"/>
              </a:rPr>
              <a:t>体验用图像来说明物理现象，揭示物理规律 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zh-CN" altLang="en-US" sz="2400">
                <a:latin typeface="Times New Roman" panose="02020603050405020304"/>
                <a:ea typeface="楷体" panose="02010609060101010101" pitchFamily="49" charset="-122"/>
              </a:rPr>
              <a:t>                             的方法。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zh-CN" sz="2400">
                <a:latin typeface="Times New Roman" panose="02020603050405020304"/>
                <a:ea typeface="楷体" panose="02010609060101010101" pitchFamily="49" charset="-122"/>
              </a:rPr>
              <a:t>3.</a:t>
            </a:r>
            <a:r>
              <a:rPr lang="zh-CN" altLang="en-US" sz="2400">
                <a:latin typeface="Times New Roman" panose="02020603050405020304"/>
                <a:ea typeface="楷体" panose="02010609060101010101" pitchFamily="49" charset="-122"/>
              </a:rPr>
              <a:t>情感态度与价值观：使学生亲身感受物理研究的意义，充分认   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zh-CN" altLang="en-US" sz="2400">
                <a:latin typeface="Times New Roman" panose="02020603050405020304"/>
                <a:ea typeface="楷体" panose="02010609060101010101" pitchFamily="49" charset="-122"/>
              </a:rPr>
              <a:t>                             识到科学攻关的艰巨性、科学方法的重要性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zh-CN" altLang="en-US" sz="2400">
                <a:latin typeface="Times New Roman" panose="02020603050405020304"/>
                <a:ea typeface="楷体" panose="02010609060101010101" pitchFamily="49" charset="-122"/>
              </a:rPr>
              <a:t>                             ，科学精神的可贵性。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0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7826" name="Text Box 5"/>
          <p:cNvSpPr txBox="1">
            <a:spLocks noChangeArrowheads="1"/>
          </p:cNvSpPr>
          <p:nvPr/>
        </p:nvSpPr>
        <p:spPr bwMode="auto">
          <a:xfrm>
            <a:off x="228600" y="0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z="2800" b="0"/>
          </a:p>
        </p:txBody>
      </p:sp>
      <p:sp>
        <p:nvSpPr>
          <p:cNvPr id="77827" name="Text Box 6"/>
          <p:cNvSpPr txBox="1">
            <a:spLocks noChangeArrowheads="1"/>
          </p:cNvSpPr>
          <p:nvPr/>
        </p:nvSpPr>
        <p:spPr bwMode="auto">
          <a:xfrm>
            <a:off x="212725" y="65088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z="2800" b="0"/>
          </a:p>
        </p:txBody>
      </p:sp>
      <p:sp>
        <p:nvSpPr>
          <p:cNvPr id="11272" name="Text Box 103"/>
          <p:cNvSpPr txBox="1">
            <a:spLocks noChangeArrowheads="1"/>
          </p:cNvSpPr>
          <p:nvPr/>
        </p:nvSpPr>
        <p:spPr bwMode="auto">
          <a:xfrm>
            <a:off x="495300" y="1066800"/>
            <a:ext cx="816768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>
                <a:latin typeface="Times New Roman" panose="02020603050405020304"/>
                <a:ea typeface="楷体" panose="02010609060101010101" pitchFamily="49" charset="-122"/>
              </a:rPr>
              <a:t>  同学们能否从桌面上</a:t>
            </a:r>
            <a:r>
              <a:rPr lang="zh-CN" altLang="en-US" sz="400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自选</a:t>
            </a:r>
            <a:r>
              <a:rPr lang="zh-CN" altLang="en-US" sz="4000">
                <a:latin typeface="Times New Roman" panose="02020603050405020304"/>
                <a:ea typeface="楷体" panose="02010609060101010101" pitchFamily="49" charset="-122"/>
              </a:rPr>
              <a:t>一些器材连接一些简单些电路，使得灯泡两次</a:t>
            </a:r>
            <a:r>
              <a:rPr lang="zh-CN" altLang="en-US" sz="400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发光的亮度</a:t>
            </a:r>
            <a:r>
              <a:rPr lang="zh-CN" altLang="en-US" sz="4000">
                <a:latin typeface="Times New Roman" panose="02020603050405020304"/>
                <a:ea typeface="楷体" panose="02010609060101010101" pitchFamily="49" charset="-122"/>
              </a:rPr>
              <a:t>不同？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41325" y="3419475"/>
            <a:ext cx="1636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>
                <a:solidFill>
                  <a:srgbClr val="FFFF00"/>
                </a:solidFill>
                <a:latin typeface="Times New Roman" panose="02020603050405020304"/>
                <a:ea typeface="楷体" panose="02010609060101010101" pitchFamily="49" charset="-122"/>
              </a:rPr>
              <a:t> </a:t>
            </a:r>
            <a:r>
              <a:rPr lang="zh-CN" altLang="en-US" sz="4000">
                <a:latin typeface="Times New Roman" panose="02020603050405020304"/>
                <a:ea typeface="楷体" panose="02010609060101010101" pitchFamily="49" charset="-122"/>
              </a:rPr>
              <a:t>思考：</a:t>
            </a:r>
          </a:p>
        </p:txBody>
      </p:sp>
      <p:sp>
        <p:nvSpPr>
          <p:cNvPr id="77832" name="Text Box 4"/>
          <p:cNvSpPr txBox="1">
            <a:spLocks noChangeArrowheads="1"/>
          </p:cNvSpPr>
          <p:nvPr/>
        </p:nvSpPr>
        <p:spPr bwMode="auto">
          <a:xfrm>
            <a:off x="554038" y="4656138"/>
            <a:ext cx="81089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0">
                <a:latin typeface="Times New Roman" panose="02020603050405020304" pitchFamily="34" charset="0"/>
                <a:ea typeface="楷体" panose="02010609060101010101" pitchFamily="49" charset="-122"/>
              </a:rPr>
              <a:t>影响电路中</a:t>
            </a:r>
            <a:r>
              <a:rPr lang="zh-CN" altLang="en-US" sz="4800" b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49" charset="-122"/>
              </a:rPr>
              <a:t>电流大小</a:t>
            </a:r>
            <a:r>
              <a:rPr lang="zh-CN" altLang="en-US" sz="4800" b="0">
                <a:latin typeface="Times New Roman" panose="02020603050405020304" pitchFamily="34" charset="0"/>
                <a:ea typeface="楷体" panose="02010609060101010101" pitchFamily="49" charset="-122"/>
              </a:rPr>
              <a:t>的因素？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build="p"/>
      <p:bldP spid="8" grpId="1" build="p"/>
      <p:bldP spid="7783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762000" y="950913"/>
            <a:ext cx="7499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0">
                <a:latin typeface="Times New Roman" panose="02020603050405020304" pitchFamily="34" charset="0"/>
                <a:ea typeface="楷体" panose="02010609060101010101" pitchFamily="49" charset="-122"/>
              </a:rPr>
              <a:t>影响电路中电流大小的因素</a:t>
            </a: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1779588" y="2755900"/>
            <a:ext cx="622935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0">
                <a:latin typeface="Times New Roman" panose="02020603050405020304" pitchFamily="2" charset="-122"/>
                <a:ea typeface="楷体" panose="02010609060101010101" pitchFamily="49" charset="-122"/>
              </a:rPr>
              <a:t>1</a:t>
            </a:r>
            <a:r>
              <a:rPr lang="zh-CN" altLang="en-US" sz="4400" b="0">
                <a:latin typeface="Times New Roman" panose="02020603050405020304" pitchFamily="2" charset="-122"/>
                <a:ea typeface="楷体" panose="02010609060101010101" pitchFamily="49" charset="-122"/>
              </a:rPr>
              <a:t>、电路两端的</a:t>
            </a:r>
            <a:r>
              <a:rPr lang="zh-CN" altLang="en-US" sz="4400" b="0">
                <a:solidFill>
                  <a:srgbClr val="FF0000"/>
                </a:solidFill>
                <a:latin typeface="Times New Roman" panose="02020603050405020304" pitchFamily="2" charset="-122"/>
                <a:ea typeface="楷体" panose="02010609060101010101" pitchFamily="49" charset="-122"/>
              </a:rPr>
              <a:t>电压</a:t>
            </a:r>
            <a:r>
              <a:rPr lang="en-US" altLang="zh-CN" sz="4400" b="0">
                <a:solidFill>
                  <a:srgbClr val="FF0000"/>
                </a:solidFill>
                <a:latin typeface="Times New Roman" panose="02020603050405020304" pitchFamily="2" charset="-122"/>
                <a:ea typeface="楷体" panose="02010609060101010101" pitchFamily="49" charset="-122"/>
              </a:rPr>
              <a:t>U</a:t>
            </a:r>
          </a:p>
          <a:p>
            <a:pPr eaLnBrk="1" hangingPunct="1"/>
            <a:r>
              <a:rPr lang="en-US" altLang="zh-CN" sz="4400" b="0">
                <a:latin typeface="Times New Roman" panose="02020603050405020304" pitchFamily="2" charset="-122"/>
                <a:ea typeface="楷体" panose="02010609060101010101" pitchFamily="49" charset="-122"/>
              </a:rPr>
              <a:t>2</a:t>
            </a:r>
            <a:r>
              <a:rPr lang="zh-CN" altLang="en-US" sz="4400" b="0">
                <a:latin typeface="Times New Roman" panose="02020603050405020304" pitchFamily="2" charset="-122"/>
                <a:ea typeface="楷体" panose="02010609060101010101" pitchFamily="49" charset="-122"/>
              </a:rPr>
              <a:t>、电路中导体的</a:t>
            </a:r>
            <a:r>
              <a:rPr lang="zh-CN" altLang="en-US" sz="4400" b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电阻</a:t>
            </a:r>
            <a:r>
              <a:rPr lang="en-US" altLang="zh-CN" sz="4400" b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R</a:t>
            </a:r>
          </a:p>
        </p:txBody>
      </p:sp>
      <p:grpSp>
        <p:nvGrpSpPr>
          <p:cNvPr id="107522" name="Group 2"/>
          <p:cNvGrpSpPr/>
          <p:nvPr/>
        </p:nvGrpSpPr>
        <p:grpSpPr>
          <a:xfrm>
            <a:off x="2230438" y="5568950"/>
            <a:ext cx="4608512" cy="323850"/>
            <a:chOff x="1383" y="2049"/>
            <a:chExt cx="2903" cy="204"/>
          </a:xfrm>
        </p:grpSpPr>
        <p:sp>
          <p:nvSpPr>
            <p:cNvPr id="12295" name="Line 3"/>
            <p:cNvSpPr>
              <a:spLocks noChangeShapeType="1"/>
            </p:cNvSpPr>
            <p:nvPr/>
          </p:nvSpPr>
          <p:spPr bwMode="auto">
            <a:xfrm>
              <a:off x="1383" y="2160"/>
              <a:ext cx="29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296" name="Rectangle 4"/>
            <p:cNvSpPr>
              <a:spLocks noChangeArrowheads="1"/>
            </p:cNvSpPr>
            <p:nvPr/>
          </p:nvSpPr>
          <p:spPr bwMode="auto">
            <a:xfrm>
              <a:off x="2472" y="2049"/>
              <a:ext cx="816" cy="20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07525" name="Group 5"/>
          <p:cNvGrpSpPr/>
          <p:nvPr/>
        </p:nvGrpSpPr>
        <p:grpSpPr>
          <a:xfrm>
            <a:off x="2662238" y="4592638"/>
            <a:ext cx="3960812" cy="1152525"/>
            <a:chOff x="1655" y="210"/>
            <a:chExt cx="2495" cy="726"/>
          </a:xfrm>
        </p:grpSpPr>
        <p:sp>
          <p:nvSpPr>
            <p:cNvPr id="12298" name="Line 6"/>
            <p:cNvSpPr>
              <a:spLocks noChangeShapeType="1"/>
            </p:cNvSpPr>
            <p:nvPr/>
          </p:nvSpPr>
          <p:spPr bwMode="auto">
            <a:xfrm flipH="1">
              <a:off x="1655" y="210"/>
              <a:ext cx="0" cy="7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299" name="Line 7"/>
            <p:cNvSpPr>
              <a:spLocks noChangeShapeType="1"/>
            </p:cNvSpPr>
            <p:nvPr/>
          </p:nvSpPr>
          <p:spPr bwMode="auto">
            <a:xfrm flipH="1">
              <a:off x="4150" y="210"/>
              <a:ext cx="0" cy="7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300" name="Line 8"/>
            <p:cNvSpPr>
              <a:spLocks noChangeShapeType="1"/>
            </p:cNvSpPr>
            <p:nvPr/>
          </p:nvSpPr>
          <p:spPr bwMode="auto">
            <a:xfrm flipH="1">
              <a:off x="1655" y="437"/>
              <a:ext cx="7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301" name="Line 9"/>
            <p:cNvSpPr>
              <a:spLocks noChangeShapeType="1"/>
            </p:cNvSpPr>
            <p:nvPr/>
          </p:nvSpPr>
          <p:spPr bwMode="auto">
            <a:xfrm>
              <a:off x="3334" y="428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4352925" y="4562475"/>
            <a:ext cx="587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0">
                <a:latin typeface="Times New Roman" panose="02020603050405020304" pitchFamily="34" charset="0"/>
                <a:ea typeface="楷体" panose="02010609060101010101" pitchFamily="49" charset="-122"/>
              </a:rPr>
              <a:t>U</a:t>
            </a:r>
          </a:p>
        </p:txBody>
      </p:sp>
      <p:grpSp>
        <p:nvGrpSpPr>
          <p:cNvPr id="107531" name="Group 11"/>
          <p:cNvGrpSpPr/>
          <p:nvPr/>
        </p:nvGrpSpPr>
        <p:grpSpPr>
          <a:xfrm>
            <a:off x="3167063" y="5672138"/>
            <a:ext cx="360362" cy="144462"/>
            <a:chOff x="3288" y="3022"/>
            <a:chExt cx="318" cy="91"/>
          </a:xfrm>
        </p:grpSpPr>
        <p:sp>
          <p:nvSpPr>
            <p:cNvPr id="12304" name="Line 12"/>
            <p:cNvSpPr>
              <a:spLocks noChangeShapeType="1"/>
            </p:cNvSpPr>
            <p:nvPr/>
          </p:nvSpPr>
          <p:spPr bwMode="auto">
            <a:xfrm>
              <a:off x="3288" y="3022"/>
              <a:ext cx="318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305" name="Line 13"/>
            <p:cNvSpPr>
              <a:spLocks noChangeShapeType="1"/>
            </p:cNvSpPr>
            <p:nvPr/>
          </p:nvSpPr>
          <p:spPr bwMode="auto">
            <a:xfrm flipH="1">
              <a:off x="3288" y="3067"/>
              <a:ext cx="318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3167063" y="5757863"/>
            <a:ext cx="3698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0">
                <a:latin typeface="Times New Roman" panose="02020603050405020304" pitchFamily="34" charset="0"/>
                <a:ea typeface="楷体" panose="02010609060101010101" pitchFamily="49" charset="-122"/>
              </a:rPr>
              <a:t>I</a:t>
            </a:r>
          </a:p>
        </p:txBody>
      </p:sp>
      <p:sp>
        <p:nvSpPr>
          <p:cNvPr id="107535" name="Text Box 15"/>
          <p:cNvSpPr txBox="1">
            <a:spLocks noChangeArrowheads="1"/>
          </p:cNvSpPr>
          <p:nvPr/>
        </p:nvSpPr>
        <p:spPr bwMode="auto">
          <a:xfrm>
            <a:off x="4391025" y="6096000"/>
            <a:ext cx="5572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0">
                <a:latin typeface="Times New Roman" panose="02020603050405020304" pitchFamily="34" charset="0"/>
                <a:ea typeface="楷体" panose="02010609060101010101" pitchFamily="49" charset="-122"/>
              </a:rPr>
              <a:t>R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9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0" grpId="0"/>
      <p:bldP spid="107534" grpId="1"/>
      <p:bldP spid="10753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4690" name="Group 2"/>
          <p:cNvGrpSpPr/>
          <p:nvPr/>
        </p:nvGrpSpPr>
        <p:grpSpPr>
          <a:xfrm>
            <a:off x="3230563" y="3074988"/>
            <a:ext cx="1800225" cy="1152525"/>
            <a:chOff x="1020" y="3067"/>
            <a:chExt cx="1134" cy="726"/>
          </a:xfrm>
        </p:grpSpPr>
        <p:grpSp>
          <p:nvGrpSpPr>
            <p:cNvPr id="17445" name="Group 3"/>
            <p:cNvGrpSpPr/>
            <p:nvPr/>
          </p:nvGrpSpPr>
          <p:grpSpPr>
            <a:xfrm>
              <a:off x="1020" y="3151"/>
              <a:ext cx="1134" cy="642"/>
              <a:chOff x="1020" y="2568"/>
              <a:chExt cx="1134" cy="642"/>
            </a:xfrm>
          </p:grpSpPr>
          <p:sp>
            <p:nvSpPr>
              <p:cNvPr id="17447" name="Rectangle 4"/>
              <p:cNvSpPr>
                <a:spLocks noChangeArrowheads="1"/>
              </p:cNvSpPr>
              <p:nvPr/>
            </p:nvSpPr>
            <p:spPr bwMode="auto">
              <a:xfrm>
                <a:off x="1020" y="2568"/>
                <a:ext cx="1134" cy="49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grpSp>
            <p:nvGrpSpPr>
              <p:cNvPr id="17448" name="Group 5"/>
              <p:cNvGrpSpPr/>
              <p:nvPr/>
            </p:nvGrpSpPr>
            <p:grpSpPr>
              <a:xfrm>
                <a:off x="1429" y="2922"/>
                <a:ext cx="244" cy="288"/>
                <a:chOff x="2724" y="2985"/>
                <a:chExt cx="244" cy="288"/>
              </a:xfrm>
            </p:grpSpPr>
            <p:sp>
              <p:nvSpPr>
                <p:cNvPr id="17449" name="Oval 6"/>
                <p:cNvSpPr>
                  <a:spLocks noChangeArrowheads="1"/>
                </p:cNvSpPr>
                <p:nvPr/>
              </p:nvSpPr>
              <p:spPr bwMode="auto">
                <a:xfrm>
                  <a:off x="2736" y="3024"/>
                  <a:ext cx="213" cy="21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l" eaLnBrk="0" hangingPunct="0"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1pPr>
                  <a:lvl2pPr marL="742950" indent="-285750" algn="l" eaLnBrk="0" hangingPunct="0"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2pPr>
                  <a:lvl3pPr marL="1143000" indent="-228600" algn="l" eaLnBrk="0" hangingPunct="0"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3pPr>
                  <a:lvl4pPr marL="1600200" indent="-228600" algn="l" eaLnBrk="0" hangingPunct="0"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4pPr>
                  <a:lvl5pPr marL="2057400" indent="-228600" algn="l" eaLnBrk="0" hangingPunct="0"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745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724" y="2985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1pPr>
                  <a:lvl2pPr marL="742950" indent="-285750" algn="l" eaLnBrk="0" hangingPunct="0"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2pPr>
                  <a:lvl3pPr marL="1143000" indent="-228600" algn="l" eaLnBrk="0" hangingPunct="0"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3pPr>
                  <a:lvl4pPr marL="1600200" indent="-228600" algn="l" eaLnBrk="0" hangingPunct="0"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4pPr>
                  <a:lvl5pPr marL="2057400" indent="-228600" algn="l" eaLnBrk="0" hangingPunct="0"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400">
                      <a:latin typeface="Arial" panose="020b0604020202020204" pitchFamily="34" charset="0"/>
                      <a:ea typeface="楷体_GB2312" charset="-122"/>
                    </a:rPr>
                    <a:t>V</a:t>
                  </a:r>
                  <a:endParaRPr lang="en-US" altLang="zh-CN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7446" name="Rectangle 8"/>
            <p:cNvSpPr>
              <a:spLocks noChangeArrowheads="1"/>
            </p:cNvSpPr>
            <p:nvPr/>
          </p:nvSpPr>
          <p:spPr bwMode="auto">
            <a:xfrm>
              <a:off x="1038" y="3067"/>
              <a:ext cx="1089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14697" name="Text Box 9">
            <a:hlinkClick action="ppaction://noaction"/>
          </p:cNvPr>
          <p:cNvSpPr txBox="1">
            <a:spLocks noChangeArrowheads="1"/>
          </p:cNvSpPr>
          <p:nvPr/>
        </p:nvSpPr>
        <p:spPr bwMode="auto">
          <a:xfrm>
            <a:off x="193675" y="136525"/>
            <a:ext cx="2146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2" charset="-122"/>
                <a:ea typeface="楷体" panose="02010609060101010101" pitchFamily="49" charset="-122"/>
              </a:rPr>
              <a:t>实验设计：</a:t>
            </a:r>
          </a:p>
        </p:txBody>
      </p:sp>
      <p:sp>
        <p:nvSpPr>
          <p:cNvPr id="17413" name="Text Box 10"/>
          <p:cNvSpPr txBox="1">
            <a:spLocks noChangeArrowheads="1"/>
          </p:cNvSpPr>
          <p:nvPr/>
        </p:nvSpPr>
        <p:spPr bwMode="auto">
          <a:xfrm>
            <a:off x="611188" y="765175"/>
            <a:ext cx="8258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latin typeface="Times New Roman" panose="02020603050405020304" pitchFamily="34" charset="0"/>
                <a:ea typeface="楷体" panose="02010609060101010101" pitchFamily="49" charset="-122"/>
              </a:rPr>
              <a:t>1</a:t>
            </a:r>
            <a:r>
              <a:rPr lang="zh-CN" altLang="en-US">
                <a:latin typeface="Times New Roman" panose="02020603050405020304" pitchFamily="34" charset="0"/>
                <a:ea typeface="楷体" panose="02010609060101010101" pitchFamily="49" charset="-122"/>
              </a:rPr>
              <a:t>、保持</a:t>
            </a:r>
            <a:r>
              <a:rPr lang="en-US" altLang="zh-CN">
                <a:latin typeface="Times New Roman" panose="02020603050405020304" pitchFamily="34" charset="0"/>
                <a:ea typeface="楷体" panose="02010609060101010101" pitchFamily="49" charset="-122"/>
              </a:rPr>
              <a:t>____</a:t>
            </a:r>
            <a:r>
              <a:rPr lang="zh-CN" altLang="en-US">
                <a:latin typeface="Times New Roman" panose="02020603050405020304" pitchFamily="34" charset="0"/>
                <a:ea typeface="楷体" panose="02010609060101010101" pitchFamily="49" charset="-122"/>
              </a:rPr>
              <a:t>不变，研究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49" charset="-122"/>
              </a:rPr>
              <a:t>I</a:t>
            </a:r>
            <a:r>
              <a:rPr lang="en-US" altLang="zh-CN">
                <a:latin typeface="Times New Roman" panose="02020603050405020304" pitchFamily="34" charset="0"/>
                <a:ea typeface="楷体" panose="02010609060101010101" pitchFamily="49" charset="-122"/>
              </a:rPr>
              <a:t> </a:t>
            </a:r>
            <a:r>
              <a:rPr lang="zh-CN" altLang="en-US">
                <a:latin typeface="Times New Roman" panose="02020603050405020304" pitchFamily="34" charset="0"/>
                <a:ea typeface="楷体" panose="02010609060101010101" pitchFamily="49" charset="-122"/>
              </a:rPr>
              <a:t>随 </a:t>
            </a:r>
            <a:r>
              <a:rPr lang="zh-CN" altLang="en-US" u="sng">
                <a:latin typeface="Times New Roman" panose="02020603050405020304" pitchFamily="34" charset="0"/>
                <a:ea typeface="楷体" panose="02010609060101010101" pitchFamily="49" charset="-122"/>
              </a:rPr>
              <a:t>       </a:t>
            </a:r>
            <a:r>
              <a:rPr lang="zh-CN" altLang="en-US">
                <a:latin typeface="Times New Roman" panose="02020603050405020304" pitchFamily="34" charset="0"/>
                <a:ea typeface="楷体" panose="02010609060101010101" pitchFamily="49" charset="-122"/>
              </a:rPr>
              <a:t>的变化关系</a:t>
            </a:r>
          </a:p>
        </p:txBody>
      </p:sp>
      <p:sp>
        <p:nvSpPr>
          <p:cNvPr id="114700" name="Rectangle 12"/>
          <p:cNvSpPr>
            <a:spLocks noChangeArrowheads="1"/>
          </p:cNvSpPr>
          <p:nvPr/>
        </p:nvSpPr>
        <p:spPr bwMode="auto">
          <a:xfrm>
            <a:off x="2635250" y="1670050"/>
            <a:ext cx="3168650" cy="15478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114701" name="Group 13"/>
          <p:cNvGrpSpPr/>
          <p:nvPr/>
        </p:nvGrpSpPr>
        <p:grpSpPr>
          <a:xfrm>
            <a:off x="3532188" y="1417638"/>
            <a:ext cx="130175" cy="504825"/>
            <a:chOff x="3787" y="3339"/>
            <a:chExt cx="91" cy="545"/>
          </a:xfrm>
        </p:grpSpPr>
        <p:sp>
          <p:nvSpPr>
            <p:cNvPr id="17441" name="Rectangle 14"/>
            <p:cNvSpPr>
              <a:spLocks noChangeArrowheads="1"/>
            </p:cNvSpPr>
            <p:nvPr/>
          </p:nvSpPr>
          <p:spPr bwMode="auto">
            <a:xfrm>
              <a:off x="3787" y="3339"/>
              <a:ext cx="91" cy="5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17442" name="Group 15"/>
            <p:cNvGrpSpPr/>
            <p:nvPr/>
          </p:nvGrpSpPr>
          <p:grpSpPr>
            <a:xfrm>
              <a:off x="3787" y="3339"/>
              <a:ext cx="91" cy="545"/>
              <a:chOff x="2608" y="1026"/>
              <a:chExt cx="82" cy="363"/>
            </a:xfrm>
          </p:grpSpPr>
          <p:sp>
            <p:nvSpPr>
              <p:cNvPr id="17443" name="Line 16"/>
              <p:cNvSpPr>
                <a:spLocks noChangeShapeType="1"/>
              </p:cNvSpPr>
              <p:nvPr/>
            </p:nvSpPr>
            <p:spPr bwMode="auto">
              <a:xfrm flipH="1">
                <a:off x="2608" y="1117"/>
                <a:ext cx="0" cy="18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4" name="Line 17"/>
              <p:cNvSpPr>
                <a:spLocks noChangeShapeType="1"/>
              </p:cNvSpPr>
              <p:nvPr/>
            </p:nvSpPr>
            <p:spPr bwMode="auto">
              <a:xfrm flipH="1">
                <a:off x="2690" y="1026"/>
                <a:ext cx="0" cy="3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14707" name="Rectangle 19"/>
          <p:cNvSpPr>
            <a:spLocks noChangeArrowheads="1"/>
          </p:cNvSpPr>
          <p:nvPr/>
        </p:nvSpPr>
        <p:spPr bwMode="auto">
          <a:xfrm>
            <a:off x="3762375" y="3103563"/>
            <a:ext cx="792163" cy="215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114708" name="Group 20"/>
          <p:cNvGrpSpPr/>
          <p:nvPr/>
        </p:nvGrpSpPr>
        <p:grpSpPr>
          <a:xfrm>
            <a:off x="2419350" y="2112963"/>
            <a:ext cx="404813" cy="457200"/>
            <a:chOff x="1899" y="2981"/>
            <a:chExt cx="255" cy="288"/>
          </a:xfrm>
        </p:grpSpPr>
        <p:sp>
          <p:nvSpPr>
            <p:cNvPr id="17439" name="Oval 21"/>
            <p:cNvSpPr>
              <a:spLocks noChangeArrowheads="1"/>
            </p:cNvSpPr>
            <p:nvPr/>
          </p:nvSpPr>
          <p:spPr bwMode="auto">
            <a:xfrm>
              <a:off x="1920" y="3024"/>
              <a:ext cx="213" cy="21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440" name="Text Box 22"/>
            <p:cNvSpPr txBox="1">
              <a:spLocks noChangeArrowheads="1"/>
            </p:cNvSpPr>
            <p:nvPr/>
          </p:nvSpPr>
          <p:spPr bwMode="auto">
            <a:xfrm>
              <a:off x="1899" y="2981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latin typeface="Arial" panose="020b0604020202020204" pitchFamily="34" charset="0"/>
                  <a:ea typeface="楷体_GB2312" charset="-122"/>
                </a:rPr>
                <a:t>A</a:t>
              </a:r>
              <a:endParaRPr lang="en-US" altLang="zh-CN">
                <a:latin typeface="Arial" panose="020b0604020202020204" pitchFamily="34" charset="0"/>
              </a:endParaRPr>
            </a:p>
          </p:txBody>
        </p:sp>
      </p:grpSp>
      <p:sp>
        <p:nvSpPr>
          <p:cNvPr id="114711" name="Text Box 23"/>
          <p:cNvSpPr txBox="1">
            <a:spLocks noChangeArrowheads="1"/>
          </p:cNvSpPr>
          <p:nvPr/>
        </p:nvSpPr>
        <p:spPr bwMode="auto">
          <a:xfrm>
            <a:off x="3879850" y="2573338"/>
            <a:ext cx="4778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latin typeface="Times New Roman" panose="02020603050405020304" pitchFamily="34" charset="0"/>
                <a:ea typeface="楷体" panose="02010609060101010101" pitchFamily="49" charset="-122"/>
              </a:rPr>
              <a:t>R</a:t>
            </a:r>
          </a:p>
        </p:txBody>
      </p:sp>
      <p:grpSp>
        <p:nvGrpSpPr>
          <p:cNvPr id="114712" name="Group 24"/>
          <p:cNvGrpSpPr/>
          <p:nvPr/>
        </p:nvGrpSpPr>
        <p:grpSpPr>
          <a:xfrm rot="5400000">
            <a:off x="5422107" y="2070894"/>
            <a:ext cx="849312" cy="647700"/>
            <a:chOff x="1710" y="1379"/>
            <a:chExt cx="535" cy="408"/>
          </a:xfrm>
        </p:grpSpPr>
        <p:sp>
          <p:nvSpPr>
            <p:cNvPr id="17433" name="Rectangle 25"/>
            <p:cNvSpPr>
              <a:spLocks noChangeArrowheads="1"/>
            </p:cNvSpPr>
            <p:nvPr/>
          </p:nvSpPr>
          <p:spPr bwMode="auto">
            <a:xfrm>
              <a:off x="1719" y="1515"/>
              <a:ext cx="181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17434" name="Group 26"/>
            <p:cNvGrpSpPr/>
            <p:nvPr/>
          </p:nvGrpSpPr>
          <p:grpSpPr>
            <a:xfrm>
              <a:off x="2037" y="1470"/>
              <a:ext cx="63" cy="90"/>
              <a:chOff x="3833" y="3113"/>
              <a:chExt cx="90" cy="90"/>
            </a:xfrm>
          </p:grpSpPr>
          <p:sp>
            <p:nvSpPr>
              <p:cNvPr id="17437" name="Line 27"/>
              <p:cNvSpPr>
                <a:spLocks noChangeShapeType="1"/>
              </p:cNvSpPr>
              <p:nvPr/>
            </p:nvSpPr>
            <p:spPr bwMode="auto">
              <a:xfrm flipH="1" flipV="1">
                <a:off x="3833" y="3113"/>
                <a:ext cx="45" cy="9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438" name="Line 28"/>
              <p:cNvSpPr>
                <a:spLocks noChangeShapeType="1"/>
              </p:cNvSpPr>
              <p:nvPr/>
            </p:nvSpPr>
            <p:spPr bwMode="auto">
              <a:xfrm flipV="1">
                <a:off x="3878" y="3113"/>
                <a:ext cx="45" cy="9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17435" name="Rectangle 29"/>
            <p:cNvSpPr>
              <a:spLocks noChangeArrowheads="1"/>
            </p:cNvSpPr>
            <p:nvPr/>
          </p:nvSpPr>
          <p:spPr bwMode="auto">
            <a:xfrm>
              <a:off x="1882" y="1560"/>
              <a:ext cx="363" cy="9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436" name="Freeform 30"/>
            <p:cNvSpPr/>
            <p:nvPr/>
          </p:nvSpPr>
          <p:spPr bwMode="auto">
            <a:xfrm>
              <a:off x="1710" y="1379"/>
              <a:ext cx="363" cy="227"/>
            </a:xfrm>
            <a:custGeom>
              <a:gdLst>
                <a:gd name="T0" fmla="*/ 363 w 363"/>
                <a:gd name="T1" fmla="*/ 181 h 227"/>
                <a:gd name="T2" fmla="*/ 363 w 363"/>
                <a:gd name="T3" fmla="*/ 0 h 227"/>
                <a:gd name="T4" fmla="*/ 0 w 363"/>
                <a:gd name="T5" fmla="*/ 0 h 227"/>
                <a:gd name="T6" fmla="*/ 0 w 363"/>
                <a:gd name="T7" fmla="*/ 227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3" h="226">
                  <a:moveTo>
                    <a:pt x="363" y="181"/>
                  </a:moveTo>
                  <a:lnTo>
                    <a:pt x="363" y="0"/>
                  </a:lnTo>
                  <a:lnTo>
                    <a:pt x="0" y="0"/>
                  </a:lnTo>
                  <a:lnTo>
                    <a:pt x="0" y="227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14719" name="Text Box 31"/>
          <p:cNvSpPr txBox="1">
            <a:spLocks noChangeArrowheads="1"/>
          </p:cNvSpPr>
          <p:nvPr/>
        </p:nvSpPr>
        <p:spPr bwMode="auto">
          <a:xfrm>
            <a:off x="2339975" y="752475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49" charset="-122"/>
              </a:rPr>
              <a:t>R</a:t>
            </a:r>
          </a:p>
        </p:txBody>
      </p:sp>
      <p:sp>
        <p:nvSpPr>
          <p:cNvPr id="17421" name="Text Box 63"/>
          <p:cNvSpPr txBox="1">
            <a:spLocks noChangeArrowheads="1"/>
          </p:cNvSpPr>
          <p:nvPr/>
        </p:nvSpPr>
        <p:spPr bwMode="auto">
          <a:xfrm>
            <a:off x="4154488" y="2570163"/>
            <a:ext cx="15827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latin typeface="Times New Roman" panose="02020603050405020304" pitchFamily="34" charset="0"/>
                <a:ea typeface="楷体" panose="02010609060101010101" pitchFamily="49" charset="-122"/>
              </a:rPr>
              <a:t>=10Ω</a:t>
            </a:r>
          </a:p>
        </p:txBody>
      </p:sp>
      <p:grpSp>
        <p:nvGrpSpPr>
          <p:cNvPr id="114757" name="Group 69"/>
          <p:cNvGrpSpPr/>
          <p:nvPr/>
        </p:nvGrpSpPr>
        <p:grpSpPr>
          <a:xfrm>
            <a:off x="3306763" y="2573338"/>
            <a:ext cx="342900" cy="681037"/>
            <a:chOff x="870" y="2162"/>
            <a:chExt cx="216" cy="429"/>
          </a:xfrm>
        </p:grpSpPr>
        <p:grpSp>
          <p:nvGrpSpPr>
            <p:cNvPr id="17429" name="Group 70"/>
            <p:cNvGrpSpPr/>
            <p:nvPr/>
          </p:nvGrpSpPr>
          <p:grpSpPr>
            <a:xfrm>
              <a:off x="911" y="2545"/>
              <a:ext cx="136" cy="46"/>
              <a:chOff x="884" y="2523"/>
              <a:chExt cx="182" cy="91"/>
            </a:xfrm>
          </p:grpSpPr>
          <p:sp>
            <p:nvSpPr>
              <p:cNvPr id="17431" name="Line 71"/>
              <p:cNvSpPr>
                <a:spLocks noChangeShapeType="1"/>
              </p:cNvSpPr>
              <p:nvPr/>
            </p:nvSpPr>
            <p:spPr bwMode="auto">
              <a:xfrm flipV="1">
                <a:off x="884" y="2523"/>
                <a:ext cx="182" cy="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432" name="Line 72"/>
              <p:cNvSpPr>
                <a:spLocks noChangeShapeType="1"/>
              </p:cNvSpPr>
              <p:nvPr/>
            </p:nvSpPr>
            <p:spPr bwMode="auto">
              <a:xfrm>
                <a:off x="884" y="2568"/>
                <a:ext cx="182" cy="4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17430" name="Text Box 73"/>
            <p:cNvSpPr txBox="1">
              <a:spLocks noChangeArrowheads="1"/>
            </p:cNvSpPr>
            <p:nvPr/>
          </p:nvSpPr>
          <p:spPr bwMode="auto">
            <a:xfrm>
              <a:off x="870" y="2162"/>
              <a:ext cx="2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rgbClr val="FF0000"/>
                  </a:solidFill>
                  <a:latin typeface="Times New Roman" panose="02020603050405020304" pitchFamily="34" charset="0"/>
                </a:rPr>
                <a:t>I</a:t>
              </a:r>
            </a:p>
          </p:txBody>
        </p:sp>
      </p:grpSp>
      <p:sp>
        <p:nvSpPr>
          <p:cNvPr id="114762" name="Text Box 74"/>
          <p:cNvSpPr txBox="1">
            <a:spLocks noChangeArrowheads="1"/>
          </p:cNvSpPr>
          <p:nvPr/>
        </p:nvSpPr>
        <p:spPr bwMode="auto">
          <a:xfrm>
            <a:off x="3848100" y="3351213"/>
            <a:ext cx="4778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49" charset="-122"/>
              </a:rPr>
              <a:t>U</a:t>
            </a:r>
          </a:p>
        </p:txBody>
      </p:sp>
      <p:pic>
        <p:nvPicPr>
          <p:cNvPr id="114773" name="Picture 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4538" y="1482725"/>
            <a:ext cx="5048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778" name="Text Box 90"/>
          <p:cNvSpPr txBox="1">
            <a:spLocks noChangeArrowheads="1"/>
          </p:cNvSpPr>
          <p:nvPr/>
        </p:nvSpPr>
        <p:spPr bwMode="auto">
          <a:xfrm>
            <a:off x="6169025" y="727075"/>
            <a:ext cx="496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U</a:t>
            </a:r>
          </a:p>
        </p:txBody>
      </p:sp>
      <p:sp>
        <p:nvSpPr>
          <p:cNvPr id="17452" name="Text Box 65"/>
          <p:cNvSpPr txBox="1">
            <a:spLocks noChangeArrowheads="1"/>
          </p:cNvSpPr>
          <p:nvPr/>
        </p:nvSpPr>
        <p:spPr bwMode="auto">
          <a:xfrm>
            <a:off x="2147888" y="5392738"/>
            <a:ext cx="528637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600" b="0">
                <a:latin typeface="Times New Roman" panose="02020603050405020304" pitchFamily="2" charset="-122"/>
                <a:ea typeface="楷体" panose="02010609060101010101" pitchFamily="49" charset="-122"/>
              </a:rPr>
              <a:t>改变滑动变阻器的电阻，</a:t>
            </a:r>
          </a:p>
          <a:p>
            <a:pPr eaLnBrk="1" hangingPunct="1">
              <a:spcBef>
                <a:spcPct val="50000"/>
              </a:spcBef>
            </a:pPr>
            <a:endParaRPr kumimoji="1" lang="zh-CN" altLang="en-US" sz="3600" b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7453" name="Text Box 56"/>
          <p:cNvSpPr txBox="1">
            <a:spLocks noChangeArrowheads="1"/>
          </p:cNvSpPr>
          <p:nvPr/>
        </p:nvSpPr>
        <p:spPr bwMode="auto">
          <a:xfrm>
            <a:off x="1865313" y="4813300"/>
            <a:ext cx="47418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6600FF"/>
                </a:solidFill>
                <a:latin typeface="Times New Roman" panose="02020603050405020304" pitchFamily="34" charset="0"/>
                <a:ea typeface="楷体" panose="02010609060101010101" pitchFamily="49" charset="-122"/>
              </a:rPr>
              <a:t>  </a:t>
            </a:r>
            <a:r>
              <a:rPr lang="zh-CN" altLang="en-US">
                <a:latin typeface="Times New Roman" panose="02020603050405020304" pitchFamily="34" charset="0"/>
                <a:ea typeface="楷体" panose="02010609060101010101" pitchFamily="49" charset="-122"/>
              </a:rPr>
              <a:t>滑动变阻器的作用？</a:t>
            </a:r>
          </a:p>
        </p:txBody>
      </p:sp>
      <p:sp>
        <p:nvSpPr>
          <p:cNvPr id="17454" name="Rectangle 46"/>
          <p:cNvSpPr>
            <a:spLocks noChangeArrowheads="1"/>
          </p:cNvSpPr>
          <p:nvPr/>
        </p:nvSpPr>
        <p:spPr bwMode="auto">
          <a:xfrm>
            <a:off x="2635250" y="6073775"/>
            <a:ext cx="3638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b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改变</a:t>
            </a:r>
            <a:r>
              <a:rPr kumimoji="1" lang="en-US" altLang="zh-CN" b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R</a:t>
            </a:r>
            <a:r>
              <a:rPr kumimoji="1" lang="zh-CN" altLang="en-US" b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两端的电压。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4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8" presetClass="entr" presetSubtype="3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5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0" grpId="0"/>
      <p:bldP spid="114707" grpId="1"/>
      <p:bldP spid="114711" grpId="2"/>
      <p:bldP spid="114719" grpId="3"/>
      <p:bldP spid="17421" grpId="4"/>
      <p:bldP spid="114762" grpId="5"/>
      <p:bldP spid="114778" grpId="6"/>
      <p:bldP spid="17452" grpId="7"/>
      <p:bldP spid="17453" grpId="8"/>
      <p:bldP spid="17454" grpId="9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5949" name="Group 61"/>
          <p:cNvGrpSpPr/>
          <p:nvPr/>
        </p:nvGrpSpPr>
        <p:grpSpPr>
          <a:xfrm>
            <a:off x="2703513" y="795338"/>
            <a:ext cx="3751262" cy="2833687"/>
            <a:chOff x="221" y="1120"/>
            <a:chExt cx="2363" cy="1785"/>
          </a:xfrm>
        </p:grpSpPr>
        <p:grpSp>
          <p:nvGrpSpPr>
            <p:cNvPr id="18453" name="Group 60"/>
            <p:cNvGrpSpPr/>
            <p:nvPr/>
          </p:nvGrpSpPr>
          <p:grpSpPr>
            <a:xfrm>
              <a:off x="221" y="1120"/>
              <a:ext cx="2363" cy="1785"/>
              <a:chOff x="1637" y="991"/>
              <a:chExt cx="2363" cy="1785"/>
            </a:xfrm>
          </p:grpSpPr>
          <p:grpSp>
            <p:nvGrpSpPr>
              <p:cNvPr id="18455" name="Group 4"/>
              <p:cNvGrpSpPr/>
              <p:nvPr/>
            </p:nvGrpSpPr>
            <p:grpSpPr>
              <a:xfrm>
                <a:off x="2148" y="2050"/>
                <a:ext cx="1134" cy="726"/>
                <a:chOff x="1020" y="3067"/>
                <a:chExt cx="1134" cy="726"/>
              </a:xfrm>
            </p:grpSpPr>
            <p:grpSp>
              <p:nvGrpSpPr>
                <p:cNvPr id="18473" name="Group 5"/>
                <p:cNvGrpSpPr/>
                <p:nvPr/>
              </p:nvGrpSpPr>
              <p:grpSpPr>
                <a:xfrm>
                  <a:off x="1020" y="3151"/>
                  <a:ext cx="1134" cy="642"/>
                  <a:chOff x="1020" y="2568"/>
                  <a:chExt cx="1134" cy="642"/>
                </a:xfrm>
              </p:grpSpPr>
              <p:sp>
                <p:nvSpPr>
                  <p:cNvPr id="18475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1020" y="2568"/>
                    <a:ext cx="1134" cy="499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defRPr sz="32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defRPr>
                    </a:lvl1pPr>
                    <a:lvl2pPr marL="742950" indent="-285750" algn="l" eaLnBrk="0" hangingPunct="0">
                      <a:defRPr sz="32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defRPr>
                    </a:lvl2pPr>
                    <a:lvl3pPr marL="1143000" indent="-228600" algn="l" eaLnBrk="0" hangingPunct="0">
                      <a:defRPr sz="32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defRPr>
                    </a:lvl3pPr>
                    <a:lvl4pPr marL="1600200" indent="-228600" algn="l" eaLnBrk="0" hangingPunct="0">
                      <a:defRPr sz="32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defRPr>
                    </a:lvl4pPr>
                    <a:lvl5pPr marL="2057400" indent="-228600" algn="l" eaLnBrk="0" hangingPunct="0">
                      <a:defRPr sz="32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grpSp>
                <p:nvGrpSpPr>
                  <p:cNvPr id="18476" name="Group 7"/>
                  <p:cNvGrpSpPr/>
                  <p:nvPr/>
                </p:nvGrpSpPr>
                <p:grpSpPr>
                  <a:xfrm>
                    <a:off x="1429" y="2922"/>
                    <a:ext cx="244" cy="288"/>
                    <a:chOff x="2724" y="2985"/>
                    <a:chExt cx="244" cy="288"/>
                  </a:xfrm>
                </p:grpSpPr>
                <p:sp>
                  <p:nvSpPr>
                    <p:cNvPr id="18477" name="Oval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3024"/>
                      <a:ext cx="213" cy="21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algn="l" eaLnBrk="0" hangingPunct="0">
                        <a:defRPr sz="32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defRPr sz="32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defRPr sz="32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defRPr sz="32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defRPr sz="32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18478" name="Text Box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24" y="2985"/>
                      <a:ext cx="244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algn="l" eaLnBrk="0" hangingPunct="0">
                        <a:defRPr sz="32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defRPr sz="32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defRPr sz="32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defRPr sz="32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defRPr sz="32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 eaLnBrk="1" hangingPunct="1"/>
                      <a:r>
                        <a:rPr lang="en-US" altLang="zh-CN" sz="2400">
                          <a:latin typeface="Arial" panose="020b0604020202020204" pitchFamily="34" charset="0"/>
                          <a:ea typeface="楷体_GB2312" charset="-122"/>
                        </a:rPr>
                        <a:t>V</a:t>
                      </a:r>
                      <a:endParaRPr lang="en-US" altLang="zh-CN"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18474" name="Rectangle 10"/>
                <p:cNvSpPr>
                  <a:spLocks noChangeArrowheads="1"/>
                </p:cNvSpPr>
                <p:nvPr/>
              </p:nvSpPr>
              <p:spPr bwMode="auto">
                <a:xfrm>
                  <a:off x="1038" y="3067"/>
                  <a:ext cx="1089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l" eaLnBrk="0" hangingPunct="0"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1pPr>
                  <a:lvl2pPr marL="742950" indent="-285750" algn="l" eaLnBrk="0" hangingPunct="0"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2pPr>
                  <a:lvl3pPr marL="1143000" indent="-228600" algn="l" eaLnBrk="0" hangingPunct="0"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3pPr>
                  <a:lvl4pPr marL="1600200" indent="-228600" algn="l" eaLnBrk="0" hangingPunct="0"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4pPr>
                  <a:lvl5pPr marL="2057400" indent="-228600" algn="l" eaLnBrk="0" hangingPunct="0"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sp>
            <p:nvSpPr>
              <p:cNvPr id="18456" name="Rectangle 11"/>
              <p:cNvSpPr>
                <a:spLocks noChangeArrowheads="1"/>
              </p:cNvSpPr>
              <p:nvPr/>
            </p:nvSpPr>
            <p:spPr bwMode="auto">
              <a:xfrm>
                <a:off x="1773" y="1165"/>
                <a:ext cx="1996" cy="97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grpSp>
            <p:nvGrpSpPr>
              <p:cNvPr id="18457" name="Group 13"/>
              <p:cNvGrpSpPr/>
              <p:nvPr/>
            </p:nvGrpSpPr>
            <p:grpSpPr>
              <a:xfrm>
                <a:off x="1637" y="1444"/>
                <a:ext cx="255" cy="288"/>
                <a:chOff x="1899" y="2981"/>
                <a:chExt cx="255" cy="288"/>
              </a:xfrm>
            </p:grpSpPr>
            <p:sp>
              <p:nvSpPr>
                <p:cNvPr id="18471" name="Oval 14"/>
                <p:cNvSpPr>
                  <a:spLocks noChangeArrowheads="1"/>
                </p:cNvSpPr>
                <p:nvPr/>
              </p:nvSpPr>
              <p:spPr bwMode="auto">
                <a:xfrm>
                  <a:off x="1920" y="3024"/>
                  <a:ext cx="213" cy="21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l" eaLnBrk="0" hangingPunct="0"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1pPr>
                  <a:lvl2pPr marL="742950" indent="-285750" algn="l" eaLnBrk="0" hangingPunct="0"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2pPr>
                  <a:lvl3pPr marL="1143000" indent="-228600" algn="l" eaLnBrk="0" hangingPunct="0"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3pPr>
                  <a:lvl4pPr marL="1600200" indent="-228600" algn="l" eaLnBrk="0" hangingPunct="0"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4pPr>
                  <a:lvl5pPr marL="2057400" indent="-228600" algn="l" eaLnBrk="0" hangingPunct="0"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8472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899" y="2981"/>
                  <a:ext cx="25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1pPr>
                  <a:lvl2pPr marL="742950" indent="-285750" algn="l" eaLnBrk="0" hangingPunct="0"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2pPr>
                  <a:lvl3pPr marL="1143000" indent="-228600" algn="l" eaLnBrk="0" hangingPunct="0"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3pPr>
                  <a:lvl4pPr marL="1600200" indent="-228600" algn="l" eaLnBrk="0" hangingPunct="0"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4pPr>
                  <a:lvl5pPr marL="2057400" indent="-228600" algn="l" eaLnBrk="0" hangingPunct="0"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400">
                      <a:latin typeface="Arial" panose="020b0604020202020204" pitchFamily="34" charset="0"/>
                      <a:ea typeface="楷体_GB2312" charset="-122"/>
                    </a:rPr>
                    <a:t>A</a:t>
                  </a:r>
                  <a:endParaRPr lang="en-US" altLang="zh-CN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8458" name="Group 17"/>
              <p:cNvGrpSpPr/>
              <p:nvPr/>
            </p:nvGrpSpPr>
            <p:grpSpPr>
              <a:xfrm rot="5400000">
                <a:off x="3528" y="1425"/>
                <a:ext cx="535" cy="408"/>
                <a:chOff x="1710" y="1379"/>
                <a:chExt cx="535" cy="408"/>
              </a:xfrm>
            </p:grpSpPr>
            <p:sp>
              <p:nvSpPr>
                <p:cNvPr id="18465" name="Rectangle 18"/>
                <p:cNvSpPr>
                  <a:spLocks noChangeArrowheads="1"/>
                </p:cNvSpPr>
                <p:nvPr/>
              </p:nvSpPr>
              <p:spPr bwMode="auto">
                <a:xfrm>
                  <a:off x="1719" y="1515"/>
                  <a:ext cx="181" cy="27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l" eaLnBrk="0" hangingPunct="0"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1pPr>
                  <a:lvl2pPr marL="742950" indent="-285750" algn="l" eaLnBrk="0" hangingPunct="0"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2pPr>
                  <a:lvl3pPr marL="1143000" indent="-228600" algn="l" eaLnBrk="0" hangingPunct="0"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3pPr>
                  <a:lvl4pPr marL="1600200" indent="-228600" algn="l" eaLnBrk="0" hangingPunct="0"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4pPr>
                  <a:lvl5pPr marL="2057400" indent="-228600" algn="l" eaLnBrk="0" hangingPunct="0"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grpSp>
              <p:nvGrpSpPr>
                <p:cNvPr id="18466" name="Group 19"/>
                <p:cNvGrpSpPr/>
                <p:nvPr/>
              </p:nvGrpSpPr>
              <p:grpSpPr>
                <a:xfrm>
                  <a:off x="2037" y="1470"/>
                  <a:ext cx="63" cy="90"/>
                  <a:chOff x="3833" y="3113"/>
                  <a:chExt cx="90" cy="90"/>
                </a:xfrm>
              </p:grpSpPr>
              <p:sp>
                <p:nvSpPr>
                  <p:cNvPr id="18469" name="Line 2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833" y="3113"/>
                    <a:ext cx="45" cy="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470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78" y="3113"/>
                    <a:ext cx="45" cy="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8467" name="Rectangle 22"/>
                <p:cNvSpPr>
                  <a:spLocks noChangeArrowheads="1"/>
                </p:cNvSpPr>
                <p:nvPr/>
              </p:nvSpPr>
              <p:spPr bwMode="auto">
                <a:xfrm>
                  <a:off x="1882" y="1560"/>
                  <a:ext cx="363" cy="91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l" eaLnBrk="0" hangingPunct="0"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1pPr>
                  <a:lvl2pPr marL="742950" indent="-285750" algn="l" eaLnBrk="0" hangingPunct="0"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2pPr>
                  <a:lvl3pPr marL="1143000" indent="-228600" algn="l" eaLnBrk="0" hangingPunct="0"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3pPr>
                  <a:lvl4pPr marL="1600200" indent="-228600" algn="l" eaLnBrk="0" hangingPunct="0"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4pPr>
                  <a:lvl5pPr marL="2057400" indent="-228600" algn="l" eaLnBrk="0" hangingPunct="0"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8468" name="Freeform 23"/>
                <p:cNvSpPr/>
                <p:nvPr/>
              </p:nvSpPr>
              <p:spPr bwMode="auto">
                <a:xfrm>
                  <a:off x="1710" y="1379"/>
                  <a:ext cx="363" cy="227"/>
                </a:xfrm>
                <a:custGeom>
                  <a:gdLst>
                    <a:gd name="T0" fmla="*/ 363 w 363"/>
                    <a:gd name="T1" fmla="*/ 181 h 227"/>
                    <a:gd name="T2" fmla="*/ 363 w 363"/>
                    <a:gd name="T3" fmla="*/ 0 h 227"/>
                    <a:gd name="T4" fmla="*/ 0 w 363"/>
                    <a:gd name="T5" fmla="*/ 0 h 227"/>
                    <a:gd name="T6" fmla="*/ 0 w 363"/>
                    <a:gd name="T7" fmla="*/ 227 h 2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3" h="226">
                      <a:moveTo>
                        <a:pt x="363" y="181"/>
                      </a:moveTo>
                      <a:lnTo>
                        <a:pt x="363" y="0"/>
                      </a:lnTo>
                      <a:lnTo>
                        <a:pt x="0" y="0"/>
                      </a:lnTo>
                      <a:lnTo>
                        <a:pt x="0" y="227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pic>
            <p:nvPicPr>
              <p:cNvPr id="18459" name="Picture 3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982" y="1047"/>
                <a:ext cx="318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8460" name="Group 32"/>
              <p:cNvGrpSpPr/>
              <p:nvPr/>
            </p:nvGrpSpPr>
            <p:grpSpPr>
              <a:xfrm>
                <a:off x="2275" y="991"/>
                <a:ext cx="82" cy="318"/>
                <a:chOff x="3787" y="3339"/>
                <a:chExt cx="91" cy="545"/>
              </a:xfrm>
            </p:grpSpPr>
            <p:sp>
              <p:nvSpPr>
                <p:cNvPr id="18461" name="Rectangle 33"/>
                <p:cNvSpPr>
                  <a:spLocks noChangeArrowheads="1"/>
                </p:cNvSpPr>
                <p:nvPr/>
              </p:nvSpPr>
              <p:spPr bwMode="auto">
                <a:xfrm>
                  <a:off x="3787" y="3339"/>
                  <a:ext cx="91" cy="5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571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l" eaLnBrk="0" hangingPunct="0"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1pPr>
                  <a:lvl2pPr marL="742950" indent="-285750" algn="l" eaLnBrk="0" hangingPunct="0"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2pPr>
                  <a:lvl3pPr marL="1143000" indent="-228600" algn="l" eaLnBrk="0" hangingPunct="0"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3pPr>
                  <a:lvl4pPr marL="1600200" indent="-228600" algn="l" eaLnBrk="0" hangingPunct="0"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4pPr>
                  <a:lvl5pPr marL="2057400" indent="-228600" algn="l" eaLnBrk="0" hangingPunct="0"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grpSp>
              <p:nvGrpSpPr>
                <p:cNvPr id="18462" name="Group 34"/>
                <p:cNvGrpSpPr/>
                <p:nvPr/>
              </p:nvGrpSpPr>
              <p:grpSpPr>
                <a:xfrm>
                  <a:off x="3787" y="3339"/>
                  <a:ext cx="91" cy="545"/>
                  <a:chOff x="2608" y="1026"/>
                  <a:chExt cx="82" cy="363"/>
                </a:xfrm>
              </p:grpSpPr>
              <p:sp>
                <p:nvSpPr>
                  <p:cNvPr id="18463" name="Line 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08" y="1117"/>
                    <a:ext cx="0" cy="181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464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90" y="1026"/>
                    <a:ext cx="0" cy="363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18454" name="Rectangle 12"/>
            <p:cNvSpPr>
              <a:spLocks noChangeArrowheads="1"/>
            </p:cNvSpPr>
            <p:nvPr/>
          </p:nvSpPr>
          <p:spPr bwMode="auto">
            <a:xfrm>
              <a:off x="1080" y="2200"/>
              <a:ext cx="499" cy="1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65935" name="Group 47"/>
          <p:cNvGrpSpPr/>
          <p:nvPr/>
        </p:nvGrpSpPr>
        <p:grpSpPr>
          <a:xfrm>
            <a:off x="3744913" y="1920875"/>
            <a:ext cx="1598612" cy="457200"/>
            <a:chOff x="3950" y="2398"/>
            <a:chExt cx="872" cy="288"/>
          </a:xfrm>
        </p:grpSpPr>
        <p:sp>
          <p:nvSpPr>
            <p:cNvPr id="18451" name="Text Box 38"/>
            <p:cNvSpPr txBox="1">
              <a:spLocks noChangeArrowheads="1"/>
            </p:cNvSpPr>
            <p:nvPr/>
          </p:nvSpPr>
          <p:spPr bwMode="auto">
            <a:xfrm>
              <a:off x="3950" y="2398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solidFill>
                    <a:schemeClr val="hlink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  <p:sp>
          <p:nvSpPr>
            <p:cNvPr id="18452" name="Text Box 39"/>
            <p:cNvSpPr txBox="1">
              <a:spLocks noChangeArrowheads="1"/>
            </p:cNvSpPr>
            <p:nvPr/>
          </p:nvSpPr>
          <p:spPr bwMode="auto">
            <a:xfrm>
              <a:off x="4116" y="2398"/>
              <a:ext cx="70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aseline="-25000">
                  <a:solidFill>
                    <a:schemeClr val="hlink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zh-CN" sz="2400">
                  <a:solidFill>
                    <a:schemeClr val="hlink"/>
                  </a:solidFill>
                  <a:latin typeface="Arial" panose="020b0604020202020204" pitchFamily="34" charset="0"/>
                </a:rPr>
                <a:t>=10Ω</a:t>
              </a:r>
            </a:p>
          </p:txBody>
        </p:sp>
      </p:grpSp>
      <p:grpSp>
        <p:nvGrpSpPr>
          <p:cNvPr id="165936" name="Group 48"/>
          <p:cNvGrpSpPr/>
          <p:nvPr/>
        </p:nvGrpSpPr>
        <p:grpSpPr>
          <a:xfrm>
            <a:off x="3716338" y="1901825"/>
            <a:ext cx="1517650" cy="457200"/>
            <a:chOff x="3433" y="2838"/>
            <a:chExt cx="887" cy="276"/>
          </a:xfrm>
        </p:grpSpPr>
        <p:sp>
          <p:nvSpPr>
            <p:cNvPr id="18449" name="Text Box 41"/>
            <p:cNvSpPr txBox="1">
              <a:spLocks noChangeArrowheads="1"/>
            </p:cNvSpPr>
            <p:nvPr/>
          </p:nvSpPr>
          <p:spPr bwMode="auto">
            <a:xfrm>
              <a:off x="3433" y="2838"/>
              <a:ext cx="237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solidFill>
                    <a:srgbClr val="07F913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  <p:sp>
          <p:nvSpPr>
            <p:cNvPr id="18450" name="Text Box 42"/>
            <p:cNvSpPr txBox="1">
              <a:spLocks noChangeArrowheads="1"/>
            </p:cNvSpPr>
            <p:nvPr/>
          </p:nvSpPr>
          <p:spPr bwMode="auto">
            <a:xfrm>
              <a:off x="3614" y="2838"/>
              <a:ext cx="706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aseline="-25000">
                  <a:solidFill>
                    <a:srgbClr val="07F913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zh-CN" sz="2400">
                  <a:solidFill>
                    <a:srgbClr val="07F913"/>
                  </a:solidFill>
                  <a:latin typeface="Arial" panose="020b0604020202020204" pitchFamily="34" charset="0"/>
                </a:rPr>
                <a:t>=20Ω</a:t>
              </a:r>
            </a:p>
          </p:txBody>
        </p:sp>
      </p:grpSp>
      <p:grpSp>
        <p:nvGrpSpPr>
          <p:cNvPr id="165937" name="Group 49"/>
          <p:cNvGrpSpPr/>
          <p:nvPr/>
        </p:nvGrpSpPr>
        <p:grpSpPr>
          <a:xfrm>
            <a:off x="3846513" y="1995488"/>
            <a:ext cx="1241425" cy="473075"/>
            <a:chOff x="3319" y="3376"/>
            <a:chExt cx="782" cy="298"/>
          </a:xfrm>
        </p:grpSpPr>
        <p:sp>
          <p:nvSpPr>
            <p:cNvPr id="18447" name="Text Box 44"/>
            <p:cNvSpPr txBox="1">
              <a:spLocks noChangeArrowheads="1"/>
            </p:cNvSpPr>
            <p:nvPr/>
          </p:nvSpPr>
          <p:spPr bwMode="auto">
            <a:xfrm>
              <a:off x="3319" y="338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solidFill>
                    <a:srgbClr val="FF0000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  <p:sp>
          <p:nvSpPr>
            <p:cNvPr id="18448" name="Text Box 45"/>
            <p:cNvSpPr txBox="1">
              <a:spLocks noChangeArrowheads="1"/>
            </p:cNvSpPr>
            <p:nvPr/>
          </p:nvSpPr>
          <p:spPr bwMode="auto">
            <a:xfrm>
              <a:off x="3502" y="3376"/>
              <a:ext cx="5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aseline="-2500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zh-CN" sz="2400">
                  <a:solidFill>
                    <a:srgbClr val="FF0000"/>
                  </a:solidFill>
                  <a:latin typeface="Arial" panose="020b0604020202020204" pitchFamily="34" charset="0"/>
                </a:rPr>
                <a:t>=5Ω</a:t>
              </a:r>
            </a:p>
          </p:txBody>
        </p:sp>
      </p:grpSp>
      <p:sp>
        <p:nvSpPr>
          <p:cNvPr id="165934" name="Text Box 46"/>
          <p:cNvSpPr txBox="1">
            <a:spLocks noChangeArrowheads="1"/>
          </p:cNvSpPr>
          <p:nvPr/>
        </p:nvSpPr>
        <p:spPr bwMode="auto">
          <a:xfrm>
            <a:off x="3973513" y="2714625"/>
            <a:ext cx="955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latin typeface="Times New Roman" panose="02020603050405020304" pitchFamily="34" charset="0"/>
                <a:ea typeface="楷体" panose="02010609060101010101" pitchFamily="49" charset="-122"/>
              </a:rPr>
              <a:t>U=2V</a:t>
            </a:r>
          </a:p>
        </p:txBody>
      </p:sp>
      <p:sp>
        <p:nvSpPr>
          <p:cNvPr id="18443" name="Text Box 50"/>
          <p:cNvSpPr txBox="1">
            <a:spLocks noChangeArrowheads="1"/>
          </p:cNvSpPr>
          <p:nvPr/>
        </p:nvSpPr>
        <p:spPr bwMode="auto">
          <a:xfrm>
            <a:off x="554038" y="130175"/>
            <a:ext cx="79930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latin typeface="Times New Roman" panose="02020603050405020304" pitchFamily="34" charset="0"/>
                <a:ea typeface="楷体" panose="02010609060101010101" pitchFamily="49" charset="-122"/>
              </a:rPr>
              <a:t>2</a:t>
            </a:r>
            <a:r>
              <a:rPr lang="zh-CN" altLang="en-US">
                <a:latin typeface="Times New Roman" panose="02020603050405020304" pitchFamily="34" charset="0"/>
                <a:ea typeface="楷体" panose="02010609060101010101" pitchFamily="49" charset="-122"/>
              </a:rPr>
              <a:t>、保持</a:t>
            </a:r>
            <a:r>
              <a:rPr lang="en-US" altLang="zh-CN">
                <a:latin typeface="Times New Roman" panose="02020603050405020304" pitchFamily="34" charset="0"/>
                <a:ea typeface="楷体" panose="02010609060101010101" pitchFamily="49" charset="-122"/>
              </a:rPr>
              <a:t>____</a:t>
            </a:r>
            <a:r>
              <a:rPr lang="zh-CN" altLang="en-US">
                <a:latin typeface="Times New Roman" panose="02020603050405020304" pitchFamily="34" charset="0"/>
                <a:ea typeface="楷体" panose="02010609060101010101" pitchFamily="49" charset="-122"/>
              </a:rPr>
              <a:t>不变，研究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49" charset="-122"/>
              </a:rPr>
              <a:t>I</a:t>
            </a:r>
            <a:r>
              <a:rPr lang="en-US" altLang="zh-CN">
                <a:latin typeface="Times New Roman" panose="02020603050405020304" pitchFamily="34" charset="0"/>
                <a:ea typeface="楷体" panose="02010609060101010101" pitchFamily="49" charset="-122"/>
              </a:rPr>
              <a:t> </a:t>
            </a:r>
            <a:r>
              <a:rPr lang="zh-CN" altLang="en-US">
                <a:latin typeface="Times New Roman" panose="02020603050405020304" pitchFamily="34" charset="0"/>
                <a:ea typeface="楷体" panose="02010609060101010101" pitchFamily="49" charset="-122"/>
              </a:rPr>
              <a:t>随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49" charset="-122"/>
              </a:rPr>
              <a:t>R</a:t>
            </a:r>
            <a:r>
              <a:rPr lang="en-US" altLang="zh-CN">
                <a:latin typeface="Times New Roman" panose="02020603050405020304" pitchFamily="34" charset="0"/>
                <a:ea typeface="楷体" panose="02010609060101010101" pitchFamily="49" charset="-122"/>
              </a:rPr>
              <a:t> </a:t>
            </a:r>
            <a:r>
              <a:rPr lang="zh-CN" altLang="en-US">
                <a:latin typeface="Times New Roman" panose="02020603050405020304" pitchFamily="34" charset="0"/>
                <a:ea typeface="楷体" panose="02010609060101010101" pitchFamily="49" charset="-122"/>
              </a:rPr>
              <a:t>的变化关系</a:t>
            </a:r>
          </a:p>
        </p:txBody>
      </p:sp>
      <p:sp>
        <p:nvSpPr>
          <p:cNvPr id="165939" name="Text Box 51"/>
          <p:cNvSpPr txBox="1">
            <a:spLocks noChangeArrowheads="1"/>
          </p:cNvSpPr>
          <p:nvPr/>
        </p:nvSpPr>
        <p:spPr bwMode="auto">
          <a:xfrm>
            <a:off x="2339975" y="130175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49" charset="-122"/>
              </a:rPr>
              <a:t>U</a:t>
            </a:r>
          </a:p>
        </p:txBody>
      </p:sp>
      <p:sp>
        <p:nvSpPr>
          <p:cNvPr id="18480" name="Text Box 56"/>
          <p:cNvSpPr txBox="1">
            <a:spLocks noChangeArrowheads="1"/>
          </p:cNvSpPr>
          <p:nvPr/>
        </p:nvSpPr>
        <p:spPr bwMode="auto">
          <a:xfrm>
            <a:off x="2098675" y="3944938"/>
            <a:ext cx="4348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6600FF"/>
                </a:solidFill>
                <a:latin typeface="Times New Roman" panose="02020603050405020304" pitchFamily="34" charset="0"/>
                <a:ea typeface="楷体" panose="02010609060101010101" pitchFamily="49" charset="-122"/>
              </a:rPr>
              <a:t>  </a:t>
            </a:r>
            <a:r>
              <a:rPr lang="zh-CN" altLang="en-US">
                <a:latin typeface="Times New Roman" panose="02020603050405020304" pitchFamily="34" charset="0"/>
                <a:ea typeface="楷体" panose="02010609060101010101" pitchFamily="49" charset="-122"/>
              </a:rPr>
              <a:t>滑动变阻器的作用？</a:t>
            </a:r>
          </a:p>
        </p:txBody>
      </p:sp>
      <p:sp>
        <p:nvSpPr>
          <p:cNvPr id="18481" name="Text Box 65"/>
          <p:cNvSpPr txBox="1">
            <a:spLocks noChangeArrowheads="1"/>
          </p:cNvSpPr>
          <p:nvPr/>
        </p:nvSpPr>
        <p:spPr bwMode="auto">
          <a:xfrm>
            <a:off x="2295525" y="4676775"/>
            <a:ext cx="52863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600" b="0">
                <a:latin typeface="Times New Roman" panose="02020603050405020304" pitchFamily="2" charset="-122"/>
                <a:ea typeface="楷体" panose="02010609060101010101" pitchFamily="49" charset="-122"/>
              </a:rPr>
              <a:t>改变滑动变阻器的电阻，</a:t>
            </a:r>
          </a:p>
          <a:p>
            <a:pPr eaLnBrk="1" hangingPunct="1">
              <a:spcBef>
                <a:spcPct val="50000"/>
              </a:spcBef>
            </a:pPr>
            <a:endParaRPr kumimoji="1" lang="zh-CN" altLang="en-US" sz="3600" b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8482" name="Rectangle 50"/>
          <p:cNvSpPr>
            <a:spLocks noChangeArrowheads="1"/>
          </p:cNvSpPr>
          <p:nvPr/>
        </p:nvSpPr>
        <p:spPr bwMode="auto">
          <a:xfrm>
            <a:off x="2736850" y="5562600"/>
            <a:ext cx="4044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b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使</a:t>
            </a:r>
            <a:r>
              <a:rPr kumimoji="1" lang="en-US" altLang="zh-CN" b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R</a:t>
            </a:r>
            <a:r>
              <a:rPr kumimoji="1" lang="zh-CN" altLang="en-US" b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两端的电压相同。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5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5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5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5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5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5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5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5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165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1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34" grpId="0"/>
      <p:bldP spid="165939" grpId="1"/>
      <p:bldP spid="18480" grpId="2"/>
      <p:bldP spid="18481" grpId="3"/>
      <p:bldP spid="18482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AutoShape 7" descr="u=1976556817,3400239820&amp;fm=15&amp;gp=0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679950" y="3690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9459" name="AutoShape 9" descr="u=1976556817,3400239820&amp;fm=15&amp;gp=0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679950" y="3690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9460" name="AutoShape 11" descr="u=1976556817,3400239820&amp;fm=15&amp;gp=0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679950" y="3690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19461" name="Group 21"/>
          <p:cNvGrpSpPr/>
          <p:nvPr/>
        </p:nvGrpSpPr>
        <p:grpSpPr>
          <a:xfrm>
            <a:off x="700088" y="639763"/>
            <a:ext cx="7383462" cy="4618037"/>
            <a:chOff x="310" y="2"/>
            <a:chExt cx="5449" cy="3370"/>
          </a:xfrm>
        </p:grpSpPr>
        <p:sp>
          <p:nvSpPr>
            <p:cNvPr id="19495" name="Rectangle 14"/>
            <p:cNvSpPr>
              <a:spLocks noChangeArrowheads="1"/>
            </p:cNvSpPr>
            <p:nvPr/>
          </p:nvSpPr>
          <p:spPr bwMode="auto">
            <a:xfrm>
              <a:off x="4986" y="2402"/>
              <a:ext cx="773" cy="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pic>
          <p:nvPicPr>
            <p:cNvPr id="19496" name="Picture 15" descr="学生电压表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2" y="2287"/>
              <a:ext cx="1051" cy="1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7" name="Picture 16" descr="u=2195049629,1751687389&amp;fm=0&amp;gp=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0" y="734"/>
              <a:ext cx="1083" cy="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8" name="xjhsy4" descr="w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33" y="2"/>
              <a:ext cx="1478" cy="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9" name="xjhsy1" descr="w1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03" y="1602"/>
              <a:ext cx="1209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00" name="Picture 19" descr="14-2图片-1滑动变阻器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07" y="1602"/>
              <a:ext cx="1808" cy="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01" name="xjhsy8" descr="w7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60" y="546"/>
              <a:ext cx="1006" cy="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944" name="Freeform 80"/>
          <p:cNvSpPr/>
          <p:nvPr/>
        </p:nvSpPr>
        <p:spPr bwMode="auto">
          <a:xfrm>
            <a:off x="4492625" y="1220788"/>
            <a:ext cx="1881188" cy="877887"/>
          </a:xfrm>
          <a:custGeom>
            <a:gdLst>
              <a:gd name="T0" fmla="*/ 0 w 1185"/>
              <a:gd name="T1" fmla="*/ 82550 h 553"/>
              <a:gd name="T2" fmla="*/ 822325 w 1185"/>
              <a:gd name="T3" fmla="*/ 82550 h 553"/>
              <a:gd name="T4" fmla="*/ 1096963 w 1185"/>
              <a:gd name="T5" fmla="*/ 577850 h 553"/>
              <a:gd name="T6" fmla="*/ 1279525 w 1185"/>
              <a:gd name="T7" fmla="*/ 787400 h 553"/>
              <a:gd name="T8" fmla="*/ 1881188 w 1185"/>
              <a:gd name="T9" fmla="*/ 877887 h 5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85" h="553">
                <a:moveTo>
                  <a:pt x="0" y="52"/>
                </a:moveTo>
                <a:cubicBezTo>
                  <a:pt x="201" y="26"/>
                  <a:pt x="403" y="0"/>
                  <a:pt x="518" y="52"/>
                </a:cubicBezTo>
                <a:cubicBezTo>
                  <a:pt x="633" y="104"/>
                  <a:pt x="643" y="290"/>
                  <a:pt x="691" y="364"/>
                </a:cubicBezTo>
                <a:cubicBezTo>
                  <a:pt x="739" y="438"/>
                  <a:pt x="724" y="465"/>
                  <a:pt x="806" y="496"/>
                </a:cubicBezTo>
                <a:cubicBezTo>
                  <a:pt x="888" y="527"/>
                  <a:pt x="1036" y="540"/>
                  <a:pt x="1185" y="553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64945" name="Freeform 81"/>
          <p:cNvSpPr/>
          <p:nvPr/>
        </p:nvSpPr>
        <p:spPr bwMode="auto">
          <a:xfrm>
            <a:off x="7105650" y="2098675"/>
            <a:ext cx="455613" cy="981075"/>
          </a:xfrm>
          <a:custGeom>
            <a:gdLst>
              <a:gd name="T0" fmla="*/ 38100 w 287"/>
              <a:gd name="T1" fmla="*/ 0 h 618"/>
              <a:gd name="T2" fmla="*/ 377825 w 287"/>
              <a:gd name="T3" fmla="*/ 157163 h 618"/>
              <a:gd name="T4" fmla="*/ 392113 w 287"/>
              <a:gd name="T5" fmla="*/ 549275 h 618"/>
              <a:gd name="T6" fmla="*/ 0 w 287"/>
              <a:gd name="T7" fmla="*/ 981075 h 618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7" h="618">
                <a:moveTo>
                  <a:pt x="24" y="0"/>
                </a:moveTo>
                <a:cubicBezTo>
                  <a:pt x="112" y="20"/>
                  <a:pt x="201" y="41"/>
                  <a:pt x="238" y="99"/>
                </a:cubicBezTo>
                <a:cubicBezTo>
                  <a:pt x="275" y="157"/>
                  <a:pt x="287" y="260"/>
                  <a:pt x="247" y="346"/>
                </a:cubicBezTo>
                <a:cubicBezTo>
                  <a:pt x="207" y="432"/>
                  <a:pt x="103" y="525"/>
                  <a:pt x="0" y="618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64946" name="Freeform 82"/>
          <p:cNvSpPr/>
          <p:nvPr/>
        </p:nvSpPr>
        <p:spPr bwMode="auto">
          <a:xfrm>
            <a:off x="4297363" y="2974975"/>
            <a:ext cx="1304925" cy="892175"/>
          </a:xfrm>
          <a:custGeom>
            <a:gdLst>
              <a:gd name="T0" fmla="*/ 1304925 w 822"/>
              <a:gd name="T1" fmla="*/ 614363 h 562"/>
              <a:gd name="T2" fmla="*/ 979488 w 822"/>
              <a:gd name="T3" fmla="*/ 874713 h 562"/>
              <a:gd name="T4" fmla="*/ 404813 w 822"/>
              <a:gd name="T5" fmla="*/ 717550 h 562"/>
              <a:gd name="T6" fmla="*/ 0 w 822"/>
              <a:gd name="T7" fmla="*/ 0 h 562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2" h="562">
                <a:moveTo>
                  <a:pt x="822" y="387"/>
                </a:moveTo>
                <a:cubicBezTo>
                  <a:pt x="766" y="463"/>
                  <a:pt x="711" y="540"/>
                  <a:pt x="617" y="551"/>
                </a:cubicBezTo>
                <a:cubicBezTo>
                  <a:pt x="523" y="562"/>
                  <a:pt x="358" y="544"/>
                  <a:pt x="255" y="452"/>
                </a:cubicBezTo>
                <a:cubicBezTo>
                  <a:pt x="152" y="360"/>
                  <a:pt x="76" y="180"/>
                  <a:pt x="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64947" name="Freeform 83"/>
          <p:cNvSpPr/>
          <p:nvPr/>
        </p:nvSpPr>
        <p:spPr bwMode="auto">
          <a:xfrm>
            <a:off x="1304925" y="2870200"/>
            <a:ext cx="1763713" cy="376238"/>
          </a:xfrm>
          <a:custGeom>
            <a:gdLst>
              <a:gd name="T0" fmla="*/ 1763713 w 1111"/>
              <a:gd name="T1" fmla="*/ 104775 h 237"/>
              <a:gd name="T2" fmla="*/ 1241425 w 1111"/>
              <a:gd name="T3" fmla="*/ 300038 h 237"/>
              <a:gd name="T4" fmla="*/ 692150 w 1111"/>
              <a:gd name="T5" fmla="*/ 327025 h 237"/>
              <a:gd name="T6" fmla="*/ 0 w 1111"/>
              <a:gd name="T7" fmla="*/ 0 h 237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11" h="236">
                <a:moveTo>
                  <a:pt x="1111" y="66"/>
                </a:moveTo>
                <a:cubicBezTo>
                  <a:pt x="1002" y="116"/>
                  <a:pt x="894" y="166"/>
                  <a:pt x="782" y="189"/>
                </a:cubicBezTo>
                <a:cubicBezTo>
                  <a:pt x="670" y="212"/>
                  <a:pt x="566" y="237"/>
                  <a:pt x="436" y="206"/>
                </a:cubicBezTo>
                <a:cubicBezTo>
                  <a:pt x="306" y="175"/>
                  <a:pt x="153" y="87"/>
                  <a:pt x="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64948" name="Freeform 84"/>
          <p:cNvSpPr/>
          <p:nvPr/>
        </p:nvSpPr>
        <p:spPr bwMode="auto">
          <a:xfrm>
            <a:off x="592138" y="1241425"/>
            <a:ext cx="2881312" cy="1641475"/>
          </a:xfrm>
          <a:custGeom>
            <a:gdLst>
              <a:gd name="T0" fmla="*/ 2881312 w 1815"/>
              <a:gd name="T1" fmla="*/ 34925 h 1034"/>
              <a:gd name="T2" fmla="*/ 2136775 w 1815"/>
              <a:gd name="T3" fmla="*/ 9525 h 1034"/>
              <a:gd name="T4" fmla="*/ 1301750 w 1815"/>
              <a:gd name="T5" fmla="*/ 34925 h 1034"/>
              <a:gd name="T6" fmla="*/ 452437 w 1815"/>
              <a:gd name="T7" fmla="*/ 217488 h 1034"/>
              <a:gd name="T8" fmla="*/ 7937 w 1815"/>
              <a:gd name="T9" fmla="*/ 661988 h 1034"/>
              <a:gd name="T10" fmla="*/ 400050 w 1815"/>
              <a:gd name="T11" fmla="*/ 1641475 h 10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15" h="1034">
                <a:moveTo>
                  <a:pt x="1815" y="22"/>
                </a:moveTo>
                <a:cubicBezTo>
                  <a:pt x="1663" y="14"/>
                  <a:pt x="1512" y="6"/>
                  <a:pt x="1346" y="6"/>
                </a:cubicBezTo>
                <a:cubicBezTo>
                  <a:pt x="1180" y="6"/>
                  <a:pt x="997" y="0"/>
                  <a:pt x="820" y="22"/>
                </a:cubicBezTo>
                <a:cubicBezTo>
                  <a:pt x="643" y="44"/>
                  <a:pt x="421" y="71"/>
                  <a:pt x="285" y="137"/>
                </a:cubicBezTo>
                <a:cubicBezTo>
                  <a:pt x="149" y="203"/>
                  <a:pt x="10" y="268"/>
                  <a:pt x="5" y="417"/>
                </a:cubicBezTo>
                <a:cubicBezTo>
                  <a:pt x="0" y="566"/>
                  <a:pt x="126" y="800"/>
                  <a:pt x="252" y="1034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64949" name="Freeform 85"/>
          <p:cNvSpPr/>
          <p:nvPr/>
        </p:nvSpPr>
        <p:spPr bwMode="auto">
          <a:xfrm>
            <a:off x="1430338" y="2974975"/>
            <a:ext cx="1638300" cy="1919288"/>
          </a:xfrm>
          <a:custGeom>
            <a:gdLst>
              <a:gd name="T0" fmla="*/ 1638300 w 1032"/>
              <a:gd name="T1" fmla="*/ 0 h 1209"/>
              <a:gd name="T2" fmla="*/ 1193800 w 1032"/>
              <a:gd name="T3" fmla="*/ 274638 h 1209"/>
              <a:gd name="T4" fmla="*/ 371475 w 1032"/>
              <a:gd name="T5" fmla="*/ 627063 h 1209"/>
              <a:gd name="T6" fmla="*/ 6350 w 1032"/>
              <a:gd name="T7" fmla="*/ 1136650 h 1209"/>
              <a:gd name="T8" fmla="*/ 331788 w 1032"/>
              <a:gd name="T9" fmla="*/ 1919288 h 12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32" h="1209">
                <a:moveTo>
                  <a:pt x="1032" y="0"/>
                </a:moveTo>
                <a:cubicBezTo>
                  <a:pt x="958" y="53"/>
                  <a:pt x="885" y="107"/>
                  <a:pt x="752" y="173"/>
                </a:cubicBezTo>
                <a:cubicBezTo>
                  <a:pt x="619" y="239"/>
                  <a:pt x="359" y="305"/>
                  <a:pt x="234" y="395"/>
                </a:cubicBezTo>
                <a:cubicBezTo>
                  <a:pt x="109" y="485"/>
                  <a:pt x="8" y="580"/>
                  <a:pt x="4" y="716"/>
                </a:cubicBezTo>
                <a:cubicBezTo>
                  <a:pt x="0" y="852"/>
                  <a:pt x="175" y="1127"/>
                  <a:pt x="209" y="1209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64951" name="Freeform 87"/>
          <p:cNvSpPr/>
          <p:nvPr/>
        </p:nvSpPr>
        <p:spPr bwMode="auto">
          <a:xfrm>
            <a:off x="2024063" y="2974975"/>
            <a:ext cx="2273300" cy="2212975"/>
          </a:xfrm>
          <a:custGeom>
            <a:gdLst>
              <a:gd name="T0" fmla="*/ 2273300 w 1432"/>
              <a:gd name="T1" fmla="*/ 0 h 1394"/>
              <a:gd name="T2" fmla="*/ 1736725 w 1432"/>
              <a:gd name="T3" fmla="*/ 1019175 h 1394"/>
              <a:gd name="T4" fmla="*/ 939800 w 1432"/>
              <a:gd name="T5" fmla="*/ 2063750 h 1394"/>
              <a:gd name="T6" fmla="*/ 0 w 1432"/>
              <a:gd name="T7" fmla="*/ 1919288 h 1394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32" h="1394">
                <a:moveTo>
                  <a:pt x="1432" y="0"/>
                </a:moveTo>
                <a:cubicBezTo>
                  <a:pt x="1333" y="212"/>
                  <a:pt x="1234" y="425"/>
                  <a:pt x="1094" y="642"/>
                </a:cubicBezTo>
                <a:cubicBezTo>
                  <a:pt x="954" y="859"/>
                  <a:pt x="774" y="1206"/>
                  <a:pt x="592" y="1300"/>
                </a:cubicBezTo>
                <a:cubicBezTo>
                  <a:pt x="410" y="1394"/>
                  <a:pt x="205" y="1301"/>
                  <a:pt x="0" y="1209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grpSp>
        <p:nvGrpSpPr>
          <p:cNvPr id="164993" name="Group 129"/>
          <p:cNvGrpSpPr/>
          <p:nvPr/>
        </p:nvGrpSpPr>
        <p:grpSpPr>
          <a:xfrm>
            <a:off x="4041775" y="4514850"/>
            <a:ext cx="2754313" cy="2111375"/>
            <a:chOff x="3619" y="2737"/>
            <a:chExt cx="1827" cy="1330"/>
          </a:xfrm>
        </p:grpSpPr>
        <p:sp>
          <p:nvSpPr>
            <p:cNvPr id="19472" name="Rectangle 94"/>
            <p:cNvSpPr>
              <a:spLocks noChangeArrowheads="1"/>
            </p:cNvSpPr>
            <p:nvPr/>
          </p:nvSpPr>
          <p:spPr bwMode="auto">
            <a:xfrm>
              <a:off x="4018" y="3580"/>
              <a:ext cx="874" cy="37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19473" name="Group 127"/>
            <p:cNvGrpSpPr/>
            <p:nvPr/>
          </p:nvGrpSpPr>
          <p:grpSpPr>
            <a:xfrm>
              <a:off x="4371" y="3855"/>
              <a:ext cx="211" cy="212"/>
              <a:chOff x="2721" y="3825"/>
              <a:chExt cx="211" cy="212"/>
            </a:xfrm>
          </p:grpSpPr>
          <p:sp>
            <p:nvSpPr>
              <p:cNvPr id="19493" name="Oval 96"/>
              <p:cNvSpPr>
                <a:spLocks noChangeArrowheads="1"/>
              </p:cNvSpPr>
              <p:nvPr/>
            </p:nvSpPr>
            <p:spPr bwMode="auto">
              <a:xfrm>
                <a:off x="2746" y="3838"/>
                <a:ext cx="164" cy="1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9494" name="Text Box 97"/>
              <p:cNvSpPr txBox="1">
                <a:spLocks noChangeArrowheads="1"/>
              </p:cNvSpPr>
              <p:nvPr/>
            </p:nvSpPr>
            <p:spPr bwMode="auto">
              <a:xfrm>
                <a:off x="2721" y="3825"/>
                <a:ext cx="21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600">
                    <a:latin typeface="Arial" panose="020b0604020202020204" pitchFamily="34" charset="0"/>
                    <a:ea typeface="楷体_GB2312" charset="-122"/>
                  </a:rPr>
                  <a:t>V</a:t>
                </a:r>
                <a:endParaRPr lang="en-US" altLang="zh-CN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474" name="Rectangle 98"/>
            <p:cNvSpPr>
              <a:spLocks noChangeArrowheads="1"/>
            </p:cNvSpPr>
            <p:nvPr/>
          </p:nvSpPr>
          <p:spPr bwMode="auto">
            <a:xfrm>
              <a:off x="4032" y="3517"/>
              <a:ext cx="839" cy="1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475" name="Rectangle 99"/>
            <p:cNvSpPr>
              <a:spLocks noChangeArrowheads="1"/>
            </p:cNvSpPr>
            <p:nvPr/>
          </p:nvSpPr>
          <p:spPr bwMode="auto">
            <a:xfrm>
              <a:off x="3729" y="2856"/>
              <a:ext cx="1539" cy="7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19476" name="Group 100"/>
            <p:cNvGrpSpPr/>
            <p:nvPr/>
          </p:nvGrpSpPr>
          <p:grpSpPr>
            <a:xfrm>
              <a:off x="4164" y="2737"/>
              <a:ext cx="63" cy="238"/>
              <a:chOff x="3787" y="3339"/>
              <a:chExt cx="91" cy="545"/>
            </a:xfrm>
          </p:grpSpPr>
          <p:sp>
            <p:nvSpPr>
              <p:cNvPr id="19489" name="Rectangle 101"/>
              <p:cNvSpPr>
                <a:spLocks noChangeArrowheads="1"/>
              </p:cNvSpPr>
              <p:nvPr/>
            </p:nvSpPr>
            <p:spPr bwMode="auto">
              <a:xfrm>
                <a:off x="3787" y="3339"/>
                <a:ext cx="91" cy="5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grpSp>
            <p:nvGrpSpPr>
              <p:cNvPr id="19490" name="Group 102"/>
              <p:cNvGrpSpPr/>
              <p:nvPr/>
            </p:nvGrpSpPr>
            <p:grpSpPr>
              <a:xfrm>
                <a:off x="3787" y="3339"/>
                <a:ext cx="91" cy="545"/>
                <a:chOff x="2608" y="1026"/>
                <a:chExt cx="82" cy="363"/>
              </a:xfrm>
            </p:grpSpPr>
            <p:sp>
              <p:nvSpPr>
                <p:cNvPr id="19491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2608" y="1117"/>
                  <a:ext cx="0" cy="18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92" name="Line 104"/>
                <p:cNvSpPr>
                  <a:spLocks noChangeShapeType="1"/>
                </p:cNvSpPr>
                <p:nvPr/>
              </p:nvSpPr>
              <p:spPr bwMode="auto">
                <a:xfrm flipH="1">
                  <a:off x="2690" y="1026"/>
                  <a:ext cx="0" cy="363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9477" name="Rectangle 105"/>
            <p:cNvSpPr>
              <a:spLocks noChangeArrowheads="1"/>
            </p:cNvSpPr>
            <p:nvPr/>
          </p:nvSpPr>
          <p:spPr bwMode="auto">
            <a:xfrm>
              <a:off x="4276" y="3530"/>
              <a:ext cx="385" cy="1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algn="l" eaLnBrk="0" hangingPunct="0"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19478" name="Group 128"/>
            <p:cNvGrpSpPr/>
            <p:nvPr/>
          </p:nvGrpSpPr>
          <p:grpSpPr>
            <a:xfrm>
              <a:off x="3619" y="3126"/>
              <a:ext cx="219" cy="212"/>
              <a:chOff x="2966" y="3376"/>
              <a:chExt cx="219" cy="212"/>
            </a:xfrm>
          </p:grpSpPr>
          <p:sp>
            <p:nvSpPr>
              <p:cNvPr id="19487" name="Oval 107"/>
              <p:cNvSpPr>
                <a:spLocks noChangeArrowheads="1"/>
              </p:cNvSpPr>
              <p:nvPr/>
            </p:nvSpPr>
            <p:spPr bwMode="auto">
              <a:xfrm>
                <a:off x="2990" y="3404"/>
                <a:ext cx="164" cy="15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9488" name="Text Box 108"/>
              <p:cNvSpPr txBox="1">
                <a:spLocks noChangeArrowheads="1"/>
              </p:cNvSpPr>
              <p:nvPr/>
            </p:nvSpPr>
            <p:spPr bwMode="auto">
              <a:xfrm>
                <a:off x="2966" y="3376"/>
                <a:ext cx="21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600">
                    <a:latin typeface="Arial" panose="020b0604020202020204" pitchFamily="34" charset="0"/>
                    <a:ea typeface="楷体_GB2312" charset="-122"/>
                  </a:rPr>
                  <a:t>A</a:t>
                </a:r>
                <a:endParaRPr lang="en-US" altLang="zh-CN" sz="20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479" name="Group 110"/>
            <p:cNvGrpSpPr/>
            <p:nvPr/>
          </p:nvGrpSpPr>
          <p:grpSpPr>
            <a:xfrm rot="5400000">
              <a:off x="5089" y="3039"/>
              <a:ext cx="400" cy="315"/>
              <a:chOff x="1710" y="1379"/>
              <a:chExt cx="535" cy="408"/>
            </a:xfrm>
          </p:grpSpPr>
          <p:sp>
            <p:nvSpPr>
              <p:cNvPr id="19481" name="Rectangle 111"/>
              <p:cNvSpPr>
                <a:spLocks noChangeArrowheads="1"/>
              </p:cNvSpPr>
              <p:nvPr/>
            </p:nvSpPr>
            <p:spPr bwMode="auto">
              <a:xfrm>
                <a:off x="1719" y="1515"/>
                <a:ext cx="181" cy="2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grpSp>
            <p:nvGrpSpPr>
              <p:cNvPr id="19482" name="Group 112"/>
              <p:cNvGrpSpPr/>
              <p:nvPr/>
            </p:nvGrpSpPr>
            <p:grpSpPr>
              <a:xfrm>
                <a:off x="2037" y="1470"/>
                <a:ext cx="63" cy="90"/>
                <a:chOff x="3833" y="3113"/>
                <a:chExt cx="90" cy="90"/>
              </a:xfrm>
            </p:grpSpPr>
            <p:sp>
              <p:nvSpPr>
                <p:cNvPr id="19485" name="Line 113"/>
                <p:cNvSpPr>
                  <a:spLocks noChangeShapeType="1"/>
                </p:cNvSpPr>
                <p:nvPr/>
              </p:nvSpPr>
              <p:spPr bwMode="auto">
                <a:xfrm flipH="1" flipV="1">
                  <a:off x="3833" y="3113"/>
                  <a:ext cx="45" cy="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9486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3878" y="3113"/>
                  <a:ext cx="45" cy="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sp>
            <p:nvSpPr>
              <p:cNvPr id="19483" name="Rectangle 115"/>
              <p:cNvSpPr>
                <a:spLocks noChangeArrowheads="1"/>
              </p:cNvSpPr>
              <p:nvPr/>
            </p:nvSpPr>
            <p:spPr bwMode="auto">
              <a:xfrm>
                <a:off x="1882" y="1560"/>
                <a:ext cx="363" cy="9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9484" name="Freeform 116"/>
              <p:cNvSpPr/>
              <p:nvPr/>
            </p:nvSpPr>
            <p:spPr bwMode="auto">
              <a:xfrm>
                <a:off x="1710" y="1379"/>
                <a:ext cx="363" cy="227"/>
              </a:xfrm>
              <a:custGeom>
                <a:gdLst>
                  <a:gd name="T0" fmla="*/ 363 w 363"/>
                  <a:gd name="T1" fmla="*/ 181 h 227"/>
                  <a:gd name="T2" fmla="*/ 363 w 363"/>
                  <a:gd name="T3" fmla="*/ 0 h 227"/>
                  <a:gd name="T4" fmla="*/ 0 w 363"/>
                  <a:gd name="T5" fmla="*/ 0 h 227"/>
                  <a:gd name="T6" fmla="*/ 0 w 363"/>
                  <a:gd name="T7" fmla="*/ 227 h 2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3" h="226">
                    <a:moveTo>
                      <a:pt x="363" y="181"/>
                    </a:moveTo>
                    <a:lnTo>
                      <a:pt x="363" y="0"/>
                    </a:lnTo>
                    <a:lnTo>
                      <a:pt x="0" y="0"/>
                    </a:lnTo>
                    <a:lnTo>
                      <a:pt x="0" y="227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pic>
          <p:nvPicPr>
            <p:cNvPr id="19480" name="Picture 12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61" y="2768"/>
              <a:ext cx="245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6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6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6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64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16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6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6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777875" y="4519613"/>
            <a:ext cx="7551738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600">
                <a:solidFill>
                  <a:srgbClr val="0000FF"/>
                </a:solidFill>
                <a:latin typeface="Times New Roman" panose="02020603050405020304" pitchFamily="2" charset="-122"/>
                <a:ea typeface="楷体" panose="02010609060101010101" pitchFamily="49" charset="-122"/>
              </a:rPr>
              <a:t>    </a:t>
            </a:r>
            <a:r>
              <a:rPr lang="zh-CN" altLang="en-US" sz="3600">
                <a:latin typeface="Times New Roman" panose="02020603050405020304" pitchFamily="2" charset="-122"/>
                <a:ea typeface="楷体" panose="02010609060101010101" pitchFamily="49" charset="-122"/>
              </a:rPr>
              <a:t>结论：导体的电阻一定时，导体中的</a:t>
            </a:r>
            <a:r>
              <a:rPr lang="zh-CN" altLang="en-US" sz="3600">
                <a:solidFill>
                  <a:srgbClr val="FF0000"/>
                </a:solidFill>
                <a:latin typeface="Times New Roman" panose="02020603050405020304" pitchFamily="2" charset="-122"/>
                <a:ea typeface="楷体" panose="02010609060101010101" pitchFamily="49" charset="-122"/>
              </a:rPr>
              <a:t>电流</a:t>
            </a:r>
            <a:r>
              <a:rPr lang="zh-CN" altLang="en-US" sz="3600">
                <a:latin typeface="Times New Roman" panose="02020603050405020304" pitchFamily="2" charset="-122"/>
                <a:ea typeface="楷体" panose="02010609060101010101" pitchFamily="49" charset="-122"/>
              </a:rPr>
              <a:t>跟这段导体两端的</a:t>
            </a:r>
            <a:r>
              <a:rPr lang="zh-CN" altLang="en-US" sz="3600">
                <a:solidFill>
                  <a:srgbClr val="FF0000"/>
                </a:solidFill>
                <a:latin typeface="Times New Roman" panose="02020603050405020304" pitchFamily="2" charset="-122"/>
                <a:ea typeface="楷体" panose="02010609060101010101" pitchFamily="49" charset="-122"/>
              </a:rPr>
              <a:t>电压</a:t>
            </a:r>
            <a:r>
              <a:rPr lang="zh-CN" altLang="en-US" sz="3600">
                <a:latin typeface="Times New Roman" panose="02020603050405020304" pitchFamily="2" charset="-122"/>
                <a:ea typeface="楷体" panose="02010609060101010101" pitchFamily="49" charset="-122"/>
              </a:rPr>
              <a:t>成   </a:t>
            </a:r>
            <a:r>
              <a:rPr lang="en-US" altLang="zh-CN" sz="3600">
                <a:latin typeface="Times New Roman" panose="02020603050405020304" pitchFamily="2" charset="-122"/>
                <a:ea typeface="楷体" panose="02010609060101010101" pitchFamily="49" charset="-122"/>
              </a:rPr>
              <a:t>__</a:t>
            </a:r>
            <a:r>
              <a:rPr lang="en-US" altLang="zh-CN" sz="3600" u="sng">
                <a:latin typeface="Times New Roman" panose="02020603050405020304" pitchFamily="2" charset="-122"/>
                <a:ea typeface="楷体" panose="02010609060101010101" pitchFamily="49" charset="-122"/>
              </a:rPr>
              <a:t>       </a:t>
            </a:r>
            <a:r>
              <a:rPr lang="zh-CN" altLang="en-US" sz="3600">
                <a:latin typeface="Times New Roman" panose="02020603050405020304" pitchFamily="2" charset="-122"/>
                <a:ea typeface="楷体" panose="02010609060101010101" pitchFamily="49" charset="-122"/>
              </a:rPr>
              <a:t>关系。</a:t>
            </a:r>
            <a:br>
              <a:rPr lang="zh-CN" altLang="en-US" b="0">
                <a:solidFill>
                  <a:srgbClr val="FF0000"/>
                </a:solidFill>
              </a:rPr>
            </a:br>
          </a:p>
        </p:txBody>
      </p:sp>
      <p:sp>
        <p:nvSpPr>
          <p:cNvPr id="163851" name="Text Box 11"/>
          <p:cNvSpPr txBox="1">
            <a:spLocks noChangeArrowheads="1"/>
          </p:cNvSpPr>
          <p:nvPr/>
        </p:nvSpPr>
        <p:spPr bwMode="auto">
          <a:xfrm>
            <a:off x="3430588" y="5632450"/>
            <a:ext cx="15795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>
                <a:solidFill>
                  <a:srgbClr val="FF0000"/>
                </a:solidFill>
                <a:latin typeface="Times New Roman" panose="02020603050405020304" pitchFamily="2" charset="-122"/>
                <a:ea typeface="楷体" panose="02010609060101010101" pitchFamily="49" charset="-122"/>
              </a:rPr>
              <a:t>正比</a:t>
            </a:r>
          </a:p>
        </p:txBody>
      </p:sp>
      <p:sp>
        <p:nvSpPr>
          <p:cNvPr id="163874" name="Rectangle 34"/>
          <p:cNvSpPr>
            <a:spLocks noChangeArrowheads="1"/>
          </p:cNvSpPr>
          <p:nvPr/>
        </p:nvSpPr>
        <p:spPr bwMode="auto">
          <a:xfrm>
            <a:off x="901700" y="909638"/>
            <a:ext cx="23320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600">
                <a:latin typeface="Times New Roman" panose="02020603050405020304" pitchFamily="34" charset="0"/>
                <a:ea typeface="楷体" panose="02010609060101010101" pitchFamily="49" charset="-122"/>
              </a:rPr>
              <a:t>电阻Ｒ＝</a:t>
            </a:r>
            <a:r>
              <a:rPr kumimoji="1" lang="en-US" altLang="zh-CN" sz="2600">
                <a:latin typeface="Times New Roman" panose="02020603050405020304" pitchFamily="34" charset="0"/>
                <a:ea typeface="楷体" panose="02010609060101010101" pitchFamily="49" charset="-122"/>
              </a:rPr>
              <a:t>10Ω</a:t>
            </a:r>
          </a:p>
        </p:txBody>
      </p:sp>
      <p:sp>
        <p:nvSpPr>
          <p:cNvPr id="20510" name="Text Box 37"/>
          <p:cNvSpPr txBox="1">
            <a:spLocks noChangeArrowheads="1"/>
          </p:cNvSpPr>
          <p:nvPr/>
        </p:nvSpPr>
        <p:spPr bwMode="auto">
          <a:xfrm>
            <a:off x="403225" y="0"/>
            <a:ext cx="7239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400">
                <a:latin typeface="Times New Roman" panose="02020603050405020304" pitchFamily="2" charset="-122"/>
                <a:ea typeface="楷体" panose="02010609060101010101" pitchFamily="49" charset="-122"/>
              </a:rPr>
              <a:t>一、探究电流与电压的关系</a:t>
            </a:r>
            <a:r>
              <a:rPr lang="en-US" altLang="zh-CN" sz="4400">
                <a:latin typeface="Times New Roman" panose="02020603050405020304" pitchFamily="2" charset="-122"/>
                <a:ea typeface="楷体" panose="02010609060101010101" pitchFamily="49" charset="-122"/>
              </a:rPr>
              <a:t>:</a:t>
            </a:r>
          </a:p>
        </p:txBody>
      </p:sp>
      <p:sp>
        <p:nvSpPr>
          <p:cNvPr id="20537" name="Rectangle 34"/>
          <p:cNvSpPr>
            <a:spLocks noChangeArrowheads="1"/>
          </p:cNvSpPr>
          <p:nvPr/>
        </p:nvSpPr>
        <p:spPr bwMode="auto">
          <a:xfrm>
            <a:off x="4227513" y="2809875"/>
            <a:ext cx="5048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600">
                <a:latin typeface="Times New Roman" panose="02020603050405020304" pitchFamily="34" charset="0"/>
                <a:ea typeface="楷体" panose="02010609060101010101" pitchFamily="49" charset="-122"/>
              </a:rPr>
              <a:t>1</a:t>
            </a:r>
          </a:p>
        </p:txBody>
      </p:sp>
      <p:sp>
        <p:nvSpPr>
          <p:cNvPr id="20539" name="Rectangle 34"/>
          <p:cNvSpPr>
            <a:spLocks noChangeArrowheads="1"/>
          </p:cNvSpPr>
          <p:nvPr/>
        </p:nvSpPr>
        <p:spPr bwMode="auto">
          <a:xfrm>
            <a:off x="4068763" y="3265488"/>
            <a:ext cx="8350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600">
                <a:latin typeface="Times New Roman" panose="02020603050405020304" pitchFamily="34" charset="0"/>
                <a:ea typeface="楷体" panose="02010609060101010101" pitchFamily="49" charset="-122"/>
              </a:rPr>
              <a:t>1.5</a:t>
            </a:r>
          </a:p>
        </p:txBody>
      </p:sp>
      <p:sp>
        <p:nvSpPr>
          <p:cNvPr id="20542" name="Rectangle 34"/>
          <p:cNvSpPr>
            <a:spLocks noChangeArrowheads="1"/>
          </p:cNvSpPr>
          <p:nvPr/>
        </p:nvSpPr>
        <p:spPr bwMode="auto">
          <a:xfrm>
            <a:off x="4227513" y="3687763"/>
            <a:ext cx="8350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600">
                <a:latin typeface="Times New Roman" panose="02020603050405020304" pitchFamily="34" charset="0"/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20609" name="Rectangle 34"/>
          <p:cNvSpPr>
            <a:spLocks noChangeArrowheads="1"/>
          </p:cNvSpPr>
          <p:nvPr/>
        </p:nvSpPr>
        <p:spPr bwMode="auto">
          <a:xfrm>
            <a:off x="4068763" y="4143375"/>
            <a:ext cx="8350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600">
                <a:latin typeface="Times New Roman" panose="02020603050405020304" pitchFamily="34" charset="0"/>
                <a:ea typeface="楷体" panose="02010609060101010101" pitchFamily="49" charset="-122"/>
              </a:rPr>
              <a:t>2.5</a:t>
            </a:r>
          </a:p>
        </p:txBody>
      </p:sp>
      <p:graphicFrame>
        <p:nvGraphicFramePr>
          <p:cNvPr id="20761" name="Group 281"/>
          <p:cNvGraphicFramePr>
            <a:graphicFrameLocks noGrp="1"/>
          </p:cNvGraphicFramePr>
          <p:nvPr/>
        </p:nvGraphicFramePr>
        <p:xfrm>
          <a:off x="1662113" y="1522413"/>
          <a:ext cx="5511800" cy="3117850"/>
        </p:xfrm>
        <a:graphic>
          <a:graphicData uri="http://schemas.openxmlformats.org/drawingml/2006/table">
            <a:tbl>
              <a:tblPr/>
              <a:tblGrid>
                <a:gridCol w="1952625"/>
                <a:gridCol w="1844675"/>
                <a:gridCol w="1714500"/>
              </a:tblGrid>
              <a:tr h="8318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楷体" panose="02010609060101010101" pitchFamily="49" charset="-122"/>
                          <a:cs typeface="Times New Roman" panose="02020603050405020304" pitchFamily="34" charset="0"/>
                        </a:rPr>
                        <a:t>实验次序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楷体" panose="02010609060101010101" pitchFamily="49" charset="-122"/>
                          <a:cs typeface="Times New Roman" panose="02020603050405020304" pitchFamily="34" charset="0"/>
                        </a:rPr>
                        <a:t>电压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楷体" panose="02010609060101010101" pitchFamily="49" charset="-122"/>
                          <a:cs typeface="Times New Roman" panose="02020603050405020304" pitchFamily="34" charset="0"/>
                        </a:rPr>
                        <a:t>U/V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楷体" panose="02010609060101010101" pitchFamily="49" charset="-122"/>
                          <a:cs typeface="Times New Roman" panose="02020603050405020304" pitchFamily="34" charset="0"/>
                        </a:rPr>
                        <a:t>电流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楷体" panose="02010609060101010101" pitchFamily="49" charset="-122"/>
                          <a:cs typeface="Times New Roman" panose="02020603050405020304" pitchFamily="34" charset="0"/>
                        </a:rPr>
                        <a:t>I/A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楷体" panose="02010609060101010101" pitchFamily="49" charset="-122"/>
                          <a:cs typeface="Times New Roman" panose="02020603050405020304" pitchFamily="34" charset="0"/>
                        </a:rPr>
                        <a:t>        1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2" charset="-122"/>
                          <a:ea typeface="楷体" panose="02010609060101010101" pitchFamily="49" charset="-122"/>
                        </a:rPr>
                        <a:t>    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2" charset="-122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楷体" panose="02010609060101010101" pitchFamily="49" charset="-122"/>
                          <a:cs typeface="Times New Roman" panose="02020603050405020304" pitchFamily="34" charset="0"/>
                        </a:rPr>
                        <a:t>        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楷体" panose="02010609060101010101" pitchFamily="49" charset="-122"/>
                          <a:cs typeface="Times New Roman" panose="02020603050405020304" pitchFamily="34" charset="0"/>
                        </a:rPr>
                        <a:t>2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2" charset="-122"/>
                          <a:ea typeface="楷体" panose="02010609060101010101" pitchFamily="49" charset="-122"/>
                          <a:cs typeface="Times New Roman" panose="02020603050405020304" pitchFamily="34" charset="0"/>
                        </a:rPr>
                        <a:t> 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楷体" panose="02010609060101010101" pitchFamily="49" charset="-122"/>
                          <a:cs typeface="Times New Roman" panose="02020603050405020304" pitchFamily="34" charset="0"/>
                        </a:rPr>
                        <a:t>        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楷体" panose="02010609060101010101" pitchFamily="49" charset="-122"/>
                          <a:cs typeface="Times New Roman" panose="02020603050405020304" pitchFamily="34" charset="0"/>
                        </a:rPr>
                        <a:t>3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0"/>
                        <a:ea typeface="楷体" panose="02010609060101010101" pitchFamily="49" charset="-122"/>
                        <a:cs typeface="Times New Roman" panose="020206030504050203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2" charset="-122"/>
                          <a:ea typeface="楷体" panose="02010609060101010101" pitchFamily="49" charset="-122"/>
                          <a:cs typeface="Times New Roman" panose="02020603050405020304" pitchFamily="34" charset="0"/>
                        </a:rPr>
                        <a:t> 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楷体" panose="02010609060101010101" pitchFamily="49" charset="-122"/>
                          <a:cs typeface="Times New Roman" panose="02020603050405020304" pitchFamily="34" charset="0"/>
                        </a:rPr>
                        <a:t>        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楷体" panose="02010609060101010101" pitchFamily="49" charset="-122"/>
                          <a:cs typeface="Times New Roman" panose="02020603050405020304" pitchFamily="34" charset="0"/>
                        </a:rPr>
                        <a:t>4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0"/>
                        <a:ea typeface="楷体" panose="02010609060101010101" pitchFamily="49" charset="-122"/>
                        <a:cs typeface="Times New Roman" panose="020206030504050203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2" charset="-122"/>
                          <a:ea typeface="楷体" panose="02010609060101010101" pitchFamily="49" charset="-122"/>
                          <a:cs typeface="Times New Roman" panose="02020603050405020304" pitchFamily="34" charset="0"/>
                        </a:rPr>
                        <a:t> 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楷体" panose="02010609060101010101" pitchFamily="49" charset="-122"/>
                          <a:cs typeface="Times New Roman" panose="02020603050405020304" pitchFamily="34" charset="0"/>
                        </a:rPr>
                        <a:t>        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楷体" panose="02010609060101010101" pitchFamily="49" charset="-122"/>
                          <a:cs typeface="Times New Roman" panose="02020603050405020304" pitchFamily="34" charset="0"/>
                        </a:rPr>
                        <a:t>5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2" charset="-122"/>
                          <a:ea typeface="楷体" panose="02010609060101010101" pitchFamily="49" charset="-122"/>
                          <a:cs typeface="Times New Roman" panose="02020603050405020304" pitchFamily="34" charset="0"/>
                        </a:rPr>
                        <a:t> 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762" name="Rectangle 34"/>
          <p:cNvSpPr>
            <a:spLocks noChangeArrowheads="1"/>
          </p:cNvSpPr>
          <p:nvPr/>
        </p:nvSpPr>
        <p:spPr bwMode="auto">
          <a:xfrm>
            <a:off x="5946775" y="2354263"/>
            <a:ext cx="5048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600">
                <a:latin typeface="Times New Roman" panose="02020603050405020304" pitchFamily="34" charset="0"/>
                <a:ea typeface="楷体" panose="02010609060101010101" pitchFamily="49" charset="-122"/>
              </a:rPr>
              <a:t>0</a:t>
            </a:r>
          </a:p>
        </p:txBody>
      </p:sp>
      <p:sp>
        <p:nvSpPr>
          <p:cNvPr id="20763" name="Rectangle 34"/>
          <p:cNvSpPr>
            <a:spLocks noChangeArrowheads="1"/>
          </p:cNvSpPr>
          <p:nvPr/>
        </p:nvSpPr>
        <p:spPr bwMode="auto">
          <a:xfrm>
            <a:off x="4227513" y="2354263"/>
            <a:ext cx="5048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600">
                <a:latin typeface="Times New Roman" panose="02020603050405020304" pitchFamily="34" charset="0"/>
                <a:ea typeface="楷体" panose="02010609060101010101" pitchFamily="49" charset="-122"/>
              </a:rPr>
              <a:t>0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16385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7180" name="Text Box 28"/>
          <p:cNvSpPr txBox="1">
            <a:spLocks noChangeArrowheads="1"/>
          </p:cNvSpPr>
          <p:nvPr/>
        </p:nvSpPr>
        <p:spPr bwMode="auto">
          <a:xfrm>
            <a:off x="1563688" y="944563"/>
            <a:ext cx="2651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>
                <a:latin typeface="Times New Roman" panose="02020603050405020304"/>
                <a:ea typeface="楷体" panose="02010609060101010101" pitchFamily="49" charset="-122"/>
              </a:rPr>
              <a:t>电压</a:t>
            </a:r>
            <a:r>
              <a:rPr kumimoji="1" lang="en-US" altLang="zh-CN" sz="2800">
                <a:latin typeface="Times New Roman" panose="02020603050405020304"/>
                <a:ea typeface="楷体" panose="02010609060101010101" pitchFamily="49" charset="-122"/>
              </a:rPr>
              <a:t>U</a:t>
            </a:r>
            <a:r>
              <a:rPr kumimoji="1" lang="zh-CN" altLang="en-US" sz="2800">
                <a:latin typeface="Times New Roman" panose="02020603050405020304"/>
                <a:ea typeface="楷体" panose="02010609060101010101" pitchFamily="49" charset="-122"/>
              </a:rPr>
              <a:t>＝</a:t>
            </a:r>
            <a:r>
              <a:rPr kumimoji="1" lang="en-US" altLang="zh-CN" sz="2800">
                <a:latin typeface="Times New Roman" panose="02020603050405020304"/>
                <a:ea typeface="楷体" panose="02010609060101010101" pitchFamily="49" charset="-122"/>
              </a:rPr>
              <a:t>____V</a:t>
            </a:r>
          </a:p>
        </p:txBody>
      </p:sp>
      <p:sp>
        <p:nvSpPr>
          <p:cNvPr id="21529" name="Text Box 67"/>
          <p:cNvSpPr txBox="1">
            <a:spLocks noChangeArrowheads="1"/>
          </p:cNvSpPr>
          <p:nvPr/>
        </p:nvSpPr>
        <p:spPr bwMode="auto">
          <a:xfrm>
            <a:off x="3090863" y="944563"/>
            <a:ext cx="1123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21530" name="Text Box 68"/>
          <p:cNvSpPr txBox="1">
            <a:spLocks noChangeArrowheads="1"/>
          </p:cNvSpPr>
          <p:nvPr/>
        </p:nvSpPr>
        <p:spPr bwMode="auto">
          <a:xfrm>
            <a:off x="565150" y="180975"/>
            <a:ext cx="74025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400">
                <a:latin typeface="Times New Roman" panose="02020603050405020304" pitchFamily="2" charset="-122"/>
                <a:ea typeface="楷体" panose="02010609060101010101" pitchFamily="49" charset="-122"/>
              </a:rPr>
              <a:t>二、探究电流与电阻的关系</a:t>
            </a:r>
          </a:p>
        </p:txBody>
      </p:sp>
      <p:sp>
        <p:nvSpPr>
          <p:cNvPr id="21533" name="Text Box 71"/>
          <p:cNvSpPr txBox="1">
            <a:spLocks noChangeArrowheads="1"/>
          </p:cNvSpPr>
          <p:nvPr/>
        </p:nvSpPr>
        <p:spPr bwMode="auto">
          <a:xfrm>
            <a:off x="1538288" y="4424363"/>
            <a:ext cx="7605712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600">
                <a:solidFill>
                  <a:srgbClr val="0000FF"/>
                </a:solidFill>
                <a:latin typeface="Times New Roman" panose="02020603050405020304" pitchFamily="2" charset="-122"/>
                <a:ea typeface="楷体" panose="02010609060101010101" pitchFamily="49" charset="-122"/>
              </a:rPr>
              <a:t>    </a:t>
            </a:r>
            <a:r>
              <a:rPr lang="zh-CN" altLang="en-US" sz="3600">
                <a:latin typeface="Times New Roman" panose="02020603050405020304" pitchFamily="2" charset="-122"/>
                <a:ea typeface="楷体" panose="02010609060101010101" pitchFamily="49" charset="-122"/>
              </a:rPr>
              <a:t>结论：导体两端的电压一定时，导体中的</a:t>
            </a:r>
            <a:r>
              <a:rPr lang="zh-CN" altLang="en-US" sz="3600">
                <a:solidFill>
                  <a:srgbClr val="FF0000"/>
                </a:solidFill>
                <a:latin typeface="Times New Roman" panose="02020603050405020304" pitchFamily="2" charset="-122"/>
                <a:ea typeface="楷体" panose="02010609060101010101" pitchFamily="49" charset="-122"/>
              </a:rPr>
              <a:t>电流</a:t>
            </a:r>
            <a:r>
              <a:rPr lang="zh-CN" altLang="en-US" sz="3600">
                <a:latin typeface="Times New Roman" panose="02020603050405020304" pitchFamily="2" charset="-122"/>
                <a:ea typeface="楷体" panose="02010609060101010101" pitchFamily="49" charset="-122"/>
              </a:rPr>
              <a:t>跟这段导体的</a:t>
            </a:r>
            <a:r>
              <a:rPr lang="zh-CN" altLang="en-US" sz="3600">
                <a:solidFill>
                  <a:srgbClr val="FF0000"/>
                </a:solidFill>
                <a:latin typeface="Times New Roman" panose="02020603050405020304" pitchFamily="2" charset="-122"/>
                <a:ea typeface="楷体" panose="02010609060101010101" pitchFamily="49" charset="-122"/>
              </a:rPr>
              <a:t>电阻</a:t>
            </a:r>
            <a:r>
              <a:rPr lang="zh-CN" altLang="en-US" sz="3600">
                <a:latin typeface="Times New Roman" panose="02020603050405020304" pitchFamily="2" charset="-122"/>
                <a:ea typeface="楷体" panose="02010609060101010101" pitchFamily="49" charset="-122"/>
              </a:rPr>
              <a:t>成</a:t>
            </a:r>
            <a:r>
              <a:rPr lang="zh-CN" altLang="en-US" sz="3600">
                <a:solidFill>
                  <a:srgbClr val="FF0000"/>
                </a:solidFill>
                <a:latin typeface="Times New Roman" panose="02020603050405020304" pitchFamily="2" charset="-122"/>
                <a:ea typeface="楷体" panose="02010609060101010101" pitchFamily="49" charset="-122"/>
              </a:rPr>
              <a:t>   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2" charset="-122"/>
                <a:ea typeface="楷体" panose="02010609060101010101" pitchFamily="49" charset="-122"/>
              </a:rPr>
              <a:t>__</a:t>
            </a:r>
            <a:r>
              <a:rPr lang="en-US" altLang="zh-CN" sz="3600" u="sng">
                <a:solidFill>
                  <a:srgbClr val="FF0000"/>
                </a:solidFill>
                <a:latin typeface="Times New Roman" panose="02020603050405020304" pitchFamily="2" charset="-122"/>
                <a:ea typeface="楷体" panose="02010609060101010101" pitchFamily="49" charset="-122"/>
              </a:rPr>
              <a:t>       </a:t>
            </a:r>
            <a:r>
              <a:rPr lang="zh-CN" altLang="en-US" sz="3600">
                <a:latin typeface="Times New Roman" panose="02020603050405020304" pitchFamily="2" charset="-122"/>
                <a:ea typeface="楷体" panose="02010609060101010101" pitchFamily="49" charset="-122"/>
              </a:rPr>
              <a:t>关系。</a:t>
            </a:r>
            <a:br>
              <a:rPr lang="zh-CN" altLang="en-US" b="0">
                <a:solidFill>
                  <a:srgbClr val="FF0000"/>
                </a:solidFill>
              </a:rPr>
            </a:br>
          </a:p>
        </p:txBody>
      </p:sp>
      <p:sp>
        <p:nvSpPr>
          <p:cNvPr id="177224" name="Text Box 72"/>
          <p:cNvSpPr txBox="1">
            <a:spLocks noChangeArrowheads="1"/>
          </p:cNvSpPr>
          <p:nvPr/>
        </p:nvSpPr>
        <p:spPr bwMode="auto">
          <a:xfrm>
            <a:off x="4214813" y="5538788"/>
            <a:ext cx="15795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>
                <a:solidFill>
                  <a:srgbClr val="FF0000"/>
                </a:solidFill>
                <a:latin typeface="Times New Roman" panose="02020603050405020304" pitchFamily="2" charset="-122"/>
                <a:ea typeface="楷体" panose="02010609060101010101" pitchFamily="49" charset="-122"/>
              </a:rPr>
              <a:t>反比</a:t>
            </a:r>
          </a:p>
        </p:txBody>
      </p:sp>
      <p:sp>
        <p:nvSpPr>
          <p:cNvPr id="21561" name="Rectangle 34"/>
          <p:cNvSpPr>
            <a:spLocks noChangeArrowheads="1"/>
          </p:cNvSpPr>
          <p:nvPr/>
        </p:nvSpPr>
        <p:spPr bwMode="auto">
          <a:xfrm>
            <a:off x="3987800" y="2246313"/>
            <a:ext cx="4540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600">
                <a:latin typeface="Times New Roman" panose="02020603050405020304" pitchFamily="34" charset="0"/>
                <a:ea typeface="楷体" panose="02010609060101010101" pitchFamily="49" charset="-122"/>
              </a:rPr>
              <a:t>5</a:t>
            </a:r>
          </a:p>
        </p:txBody>
      </p:sp>
      <p:sp>
        <p:nvSpPr>
          <p:cNvPr id="21563" name="Rectangle 34"/>
          <p:cNvSpPr>
            <a:spLocks noChangeArrowheads="1"/>
          </p:cNvSpPr>
          <p:nvPr/>
        </p:nvSpPr>
        <p:spPr bwMode="auto">
          <a:xfrm>
            <a:off x="3868738" y="2641600"/>
            <a:ext cx="5730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600">
                <a:latin typeface="Times New Roman" panose="02020603050405020304" pitchFamily="34" charset="0"/>
                <a:ea typeface="楷体" panose="02010609060101010101" pitchFamily="49" charset="-122"/>
              </a:rPr>
              <a:t>10</a:t>
            </a:r>
          </a:p>
        </p:txBody>
      </p:sp>
      <p:graphicFrame>
        <p:nvGraphicFramePr>
          <p:cNvPr id="21711" name="Group 207"/>
          <p:cNvGraphicFramePr>
            <a:graphicFrameLocks noGrp="1"/>
          </p:cNvGraphicFramePr>
          <p:nvPr/>
        </p:nvGraphicFramePr>
        <p:xfrm>
          <a:off x="1538288" y="1851025"/>
          <a:ext cx="5126037" cy="1584960"/>
        </p:xfrm>
        <a:graphic>
          <a:graphicData uri="http://schemas.openxmlformats.org/drawingml/2006/table">
            <a:tbl>
              <a:tblPr/>
              <a:tblGrid>
                <a:gridCol w="1781175"/>
                <a:gridCol w="1749425"/>
                <a:gridCol w="1595437"/>
              </a:tblGrid>
              <a:tr h="3825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楷体" panose="02010609060101010101" pitchFamily="49" charset="-122"/>
                          <a:cs typeface="Times New Roman" panose="02020603050405020304" pitchFamily="34" charset="0"/>
                        </a:rPr>
                        <a:t>实验次序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楷体" panose="02010609060101010101" pitchFamily="49" charset="-122"/>
                          <a:cs typeface="Times New Roman" panose="02020603050405020304" pitchFamily="34" charset="0"/>
                        </a:rPr>
                        <a:t>电阻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楷体" panose="02010609060101010101" pitchFamily="49" charset="-122"/>
                          <a:cs typeface="Times New Roman" panose="02020603050405020304" pitchFamily="34" charset="0"/>
                        </a:rPr>
                        <a:t>R/Ω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楷体" panose="02010609060101010101" pitchFamily="49" charset="-122"/>
                          <a:cs typeface="Times New Roman" panose="02020603050405020304" pitchFamily="34" charset="0"/>
                        </a:rPr>
                        <a:t>电流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楷体" panose="02010609060101010101" pitchFamily="49" charset="-122"/>
                          <a:cs typeface="Times New Roman" panose="02020603050405020304" pitchFamily="34" charset="0"/>
                        </a:rPr>
                        <a:t>I/A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楷体" panose="02010609060101010101" pitchFamily="49" charset="-122"/>
                          <a:cs typeface="Times New Roman" panose="02020603050405020304" pitchFamily="34" charset="0"/>
                        </a:rPr>
                        <a:t>        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楷体" panose="02010609060101010101" pitchFamily="49" charset="-122"/>
                          <a:cs typeface="Times New Roman" panose="02020603050405020304" pitchFamily="34" charset="0"/>
                        </a:rPr>
                        <a:t>1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2" charset="-122"/>
                          <a:ea typeface="楷体" panose="02010609060101010101" pitchFamily="49" charset="-122"/>
                          <a:cs typeface="Times New Roman" panose="02020603050405020304" pitchFamily="34" charset="0"/>
                        </a:rPr>
                        <a:t> 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楷体" panose="02010609060101010101" pitchFamily="49" charset="-122"/>
                          <a:cs typeface="Times New Roman" panose="02020603050405020304" pitchFamily="34" charset="0"/>
                        </a:rPr>
                        <a:t>        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楷体" panose="02010609060101010101" pitchFamily="49" charset="-122"/>
                          <a:cs typeface="Times New Roman" panose="02020603050405020304" pitchFamily="34" charset="0"/>
                        </a:rPr>
                        <a:t>2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2" charset="-122"/>
                          <a:ea typeface="楷体" panose="02010609060101010101" pitchFamily="49" charset="-122"/>
                          <a:cs typeface="Times New Roman" panose="02020603050405020304" pitchFamily="34" charset="0"/>
                        </a:rPr>
                        <a:t> 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楷体" panose="02010609060101010101" pitchFamily="49" charset="-122"/>
                          <a:cs typeface="Times New Roman" panose="02020603050405020304" pitchFamily="34" charset="0"/>
                        </a:rPr>
                        <a:t>        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0"/>
                          <a:ea typeface="楷体" panose="02010609060101010101" pitchFamily="49" charset="-122"/>
                          <a:cs typeface="Times New Roman" panose="02020603050405020304" pitchFamily="34" charset="0"/>
                        </a:rPr>
                        <a:t>4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2" charset="-122"/>
                          <a:ea typeface="楷体" panose="02010609060101010101" pitchFamily="49" charset="-122"/>
                          <a:cs typeface="Times New Roman" panose="02020603050405020304" pitchFamily="34" charset="0"/>
                        </a:rPr>
                        <a:t> 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698" name="Rectangle 34"/>
          <p:cNvSpPr>
            <a:spLocks noChangeArrowheads="1"/>
          </p:cNvSpPr>
          <p:nvPr/>
        </p:nvSpPr>
        <p:spPr bwMode="auto">
          <a:xfrm>
            <a:off x="3868738" y="2976563"/>
            <a:ext cx="5730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algn="l" eaLnBrk="0" hangingPunct="0"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600">
                <a:latin typeface="Times New Roman" panose="02020603050405020304" pitchFamily="34" charset="0"/>
                <a:ea typeface="楷体" panose="02010609060101010101" pitchFamily="49" charset="-122"/>
              </a:rPr>
              <a:t>20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80" grpId="0"/>
      <p:bldP spid="21529" grpId="1"/>
      <p:bldP spid="21533" grpId="2"/>
      <p:bldP spid="177224" grpId="3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17.06.20"/>
  <p:tag name="AS_TITLE" val="Aspose.Slides for Java"/>
  <p:tag name="AS_VERSION" val="17.6"/>
</p:tagLst>
</file>

<file path=ppt/theme/theme1.xml><?xml version="1.0" encoding="utf-8"?>
<a:theme xmlns:r="http://schemas.openxmlformats.org/officeDocument/2006/relationships" xmlns:a="http://schemas.openxmlformats.org/drawingml/2006/main" name="物理">
  <a:themeElements>
    <a:clrScheme name="Office">
      <a:dk1>
        <a:sysClr val="windowText" lastClr="000000"/>
      </a:dk1>
      <a:lt1>
        <a:sysClr val="window" lastClr="FFFE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resentationFormat>On-screen Show (4:3)</PresentationFormat>
  <Paragraphs>128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物理</vt:lpstr>
      <vt:lpstr>Slide 1</vt:lpstr>
      <vt:lpstr>教学目标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17.0600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2020-10-04T11:51:56Z</cp:lastPrinted>
  <dcterms:created xsi:type="dcterms:W3CDTF">2020-10-04T11:51:56Z</dcterms:created>
  <dcterms:modified xsi:type="dcterms:W3CDTF">2020-10-04T03:51:57Z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