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300" r:id="rId3"/>
    <p:sldId id="297" r:id="rId4"/>
    <p:sldId id="261" r:id="rId5"/>
    <p:sldId id="262" r:id="rId6"/>
    <p:sldId id="263" r:id="rId7"/>
    <p:sldId id="264" r:id="rId8"/>
    <p:sldId id="265" r:id="rId9"/>
    <p:sldId id="296" r:id="rId10"/>
    <p:sldId id="269" r:id="rId11"/>
    <p:sldId id="268" r:id="rId12"/>
    <p:sldId id="270" r:id="rId13"/>
    <p:sldId id="271" r:id="rId14"/>
    <p:sldId id="298" r:id="rId15"/>
    <p:sldId id="299" r:id="rId16"/>
    <p:sldId id="274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2" r:id="rId31"/>
    <p:sldId id="301" r:id="rId32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FF66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9C0858-5360-4B4C-948C-5DED8C53F8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B942813-4D3B-432F-8F24-1AC7444211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AE0001B-42DB-4972-B960-BAD23B00E0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9BD1568-8844-4D5A-845A-3B0BAF2C29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54E4360-EB3D-4AC1-B329-EF484F75E0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46E5699C-869C-434C-AFDD-B8EB60C7F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688BC7-D793-4BAF-A46D-1B607581A091}" type="slidenum">
              <a:rPr lang="en-US" altLang="zh-CN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DAA9188-E8AA-4A82-9D45-6D418B95B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3C4D322-D4E5-4846-ADCD-5C5A54C4820B}" type="slidenum">
              <a:rPr lang="en-US" altLang="zh-CN"/>
              <a:pPr eaLnBrk="1" hangingPunct="1">
                <a:spcBef>
                  <a:spcPct val="0"/>
                </a:spcBef>
              </a:pPr>
              <a:t>11</a:t>
            </a:fld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FDB527D8-F7ED-49AA-8503-8B92298C4F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C6BC10-998A-4AB5-8278-195B2423135A}" type="slidenum">
              <a:rPr lang="en-US" altLang="zh-CN"/>
              <a:pPr algn="r" eaLnBrk="1" hangingPunct="1">
                <a:spcBef>
                  <a:spcPct val="0"/>
                </a:spcBef>
              </a:pPr>
              <a:t>11</a:t>
            </a:fld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5AE1ABA-3D06-4705-99A8-AD45E7971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F9C0E1B7-9139-47FF-B9D3-BE9219141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BA42173-44B1-4A7E-AF0E-7201793B4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8CC6BA2-239F-4114-BE2C-2C08A2E06CC3}" type="slidenum">
              <a:rPr lang="en-US" altLang="zh-CN"/>
              <a:pPr eaLnBrk="1" hangingPunct="1">
                <a:spcBef>
                  <a:spcPct val="0"/>
                </a:spcBef>
              </a:pPr>
              <a:t>12</a:t>
            </a:fld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BD5C5C5-F051-4BB2-884F-F4BA42A62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CCC491-6FF2-4D88-BCFE-16BBD4EBA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3BE01F4-9B36-47DB-94FA-E9FA34495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17CDFDC-E5B0-40A2-9406-66672E5FE8C0}" type="slidenum">
              <a:rPr lang="en-US" altLang="zh-CN"/>
              <a:pPr eaLnBrk="1" hangingPunct="1">
                <a:spcBef>
                  <a:spcPct val="0"/>
                </a:spcBef>
              </a:pPr>
              <a:t>13</a:t>
            </a:fld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52F241F1-FB46-4ED0-AC69-936FAE1A7A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C42716-E592-4DE5-8502-DF5B7F2EBCED}" type="slidenum">
              <a:rPr lang="en-US" altLang="zh-CN"/>
              <a:pPr algn="r" eaLnBrk="1" hangingPunct="1">
                <a:spcBef>
                  <a:spcPct val="0"/>
                </a:spcBef>
              </a:pPr>
              <a:t>13</a:t>
            </a:fld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2DABF3CB-50B3-4539-B112-88DE247CB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5C454625-5183-42C7-A867-4C135AB9C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E8AF972-EEA5-443E-B67D-6EAC5E8F7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E8CEC4F-B4DC-42EE-930D-628A50815ADB}" type="slidenum">
              <a:rPr lang="en-US" altLang="zh-CN"/>
              <a:pPr eaLnBrk="1" hangingPunct="1">
                <a:spcBef>
                  <a:spcPct val="0"/>
                </a:spcBef>
              </a:pPr>
              <a:t>14</a:t>
            </a:fld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BEF5BB9C-355A-49CE-B41F-7D35C61E0B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DB8D72-4FF7-4201-BCC8-E6C87A4587BC}" type="slidenum">
              <a:rPr lang="en-US" altLang="zh-CN"/>
              <a:pPr algn="r" eaLnBrk="1" hangingPunct="1">
                <a:spcBef>
                  <a:spcPct val="0"/>
                </a:spcBef>
              </a:pPr>
              <a:t>14</a:t>
            </a:fld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D5710B5-3348-494F-B24B-379E9C0F0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E891394-D36A-4D7E-AD05-8E57B2C71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C122407-67CB-443F-AFD3-D16154FDC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5B58B42-01F0-4F3E-8703-376B856EA306}" type="slidenum">
              <a:rPr lang="en-US" altLang="zh-CN"/>
              <a:pPr eaLnBrk="1" hangingPunct="1">
                <a:spcBef>
                  <a:spcPct val="0"/>
                </a:spcBef>
              </a:pPr>
              <a:t>15</a:t>
            </a:fld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E8DEF8E8-F5E9-490E-AA65-ACA10546FF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90CB7C-8FB4-4E8F-A5D3-1973577E37F9}" type="slidenum">
              <a:rPr lang="en-US" altLang="zh-CN"/>
              <a:pPr algn="r" eaLnBrk="1" hangingPunct="1">
                <a:spcBef>
                  <a:spcPct val="0"/>
                </a:spcBef>
              </a:pPr>
              <a:t>15</a:t>
            </a:fld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CC1897D-BA36-41D1-ABA4-C03F6F129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C03246EF-5FDC-4707-9FB1-2489256E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1C5D3CE-8B1A-4BF6-99E8-4B475444A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53E23DA8-C0B4-4343-82DC-0149040BDE09}" type="slidenum">
              <a:rPr lang="en-US" altLang="zh-CN"/>
              <a:pPr eaLnBrk="1" hangingPunct="1">
                <a:spcBef>
                  <a:spcPct val="0"/>
                </a:spcBef>
              </a:pPr>
              <a:t>16</a:t>
            </a:fld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EBD180A1-88FD-4C01-9259-6C82344631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389221-C4D3-4EFE-AD5C-4CA2C2381BDD}" type="slidenum">
              <a:rPr lang="en-US" altLang="zh-CN"/>
              <a:pPr algn="r" eaLnBrk="1" hangingPunct="1">
                <a:spcBef>
                  <a:spcPct val="0"/>
                </a:spcBef>
              </a:pPr>
              <a:t>16</a:t>
            </a:fld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ED3325C-8197-43BE-8BCA-C9048D2EC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CE400C0A-5999-4669-ADC6-E74A81A48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C700043-2D12-48DB-BC63-BC9A432A0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5B62F1F4-E92D-4225-ACD2-CADDD8C9E85D}" type="slidenum">
              <a:rPr lang="en-US" altLang="zh-CN"/>
              <a:pPr eaLnBrk="1" hangingPunct="1">
                <a:spcBef>
                  <a:spcPct val="0"/>
                </a:spcBef>
              </a:pPr>
              <a:t>17</a:t>
            </a:fld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B02F88BB-CBA3-4A77-A125-E0322CDE29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693EC8-4F2B-4048-A02D-A14A04FA2678}" type="slidenum">
              <a:rPr lang="en-US" altLang="zh-CN"/>
              <a:pPr algn="r" eaLnBrk="1" hangingPunct="1">
                <a:spcBef>
                  <a:spcPct val="0"/>
                </a:spcBef>
              </a:pPr>
              <a:t>17</a:t>
            </a:fld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EA92F04E-159B-47D6-AC3F-59EBA67AC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789A9BF2-4B61-4809-9760-A314A599D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F6963BD-C407-4976-B78D-AF7D2A854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6DA2823-C27D-4D41-A5CB-4B5EACDD6FFF}" type="slidenum">
              <a:rPr lang="en-US" altLang="zh-CN"/>
              <a:pPr eaLnBrk="1" hangingPunct="1">
                <a:spcBef>
                  <a:spcPct val="0"/>
                </a:spcBef>
              </a:pPr>
              <a:t>18</a:t>
            </a:fld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E1FF1EF4-44D6-4A0E-A9E1-09CD8B9AF6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AAE40D-F238-4821-AB65-0FEFB054C381}" type="slidenum">
              <a:rPr lang="en-US" altLang="zh-CN"/>
              <a:pPr algn="r" eaLnBrk="1" hangingPunct="1">
                <a:spcBef>
                  <a:spcPct val="0"/>
                </a:spcBef>
              </a:pPr>
              <a:t>18</a:t>
            </a:fld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E67BC6B6-AF43-466B-90B0-CE0944FDB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10040CD9-48B7-4B8E-BD19-1BB750134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445CB40-52D8-486A-9BE6-1A080DE84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2A1156D-8608-4377-9518-7C2AD4BA315F}" type="slidenum">
              <a:rPr lang="en-US" altLang="zh-CN"/>
              <a:pPr eaLnBrk="1" hangingPunct="1">
                <a:spcBef>
                  <a:spcPct val="0"/>
                </a:spcBef>
              </a:pPr>
              <a:t>19</a:t>
            </a:fld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83088581-7CBC-48A1-9508-436523DCB1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A9347D-668B-46E2-A2A9-F2B194D4F66F}" type="slidenum">
              <a:rPr lang="en-US" altLang="zh-CN"/>
              <a:pPr algn="r" eaLnBrk="1" hangingPunct="1">
                <a:spcBef>
                  <a:spcPct val="0"/>
                </a:spcBef>
              </a:pPr>
              <a:t>19</a:t>
            </a:fld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F728E06-BBF0-451D-9EFF-25E1306B2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87BFEF2-DEC6-4EFC-948C-D193D29C6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6A5A770-82DA-4C54-B122-BA782672B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C73494C-7888-4044-ADAD-0DE911519498}" type="slidenum">
              <a:rPr lang="en-US" altLang="zh-CN"/>
              <a:pPr eaLnBrk="1" hangingPunct="1">
                <a:spcBef>
                  <a:spcPct val="0"/>
                </a:spcBef>
              </a:pPr>
              <a:t>20</a:t>
            </a:fld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19E71042-34CC-49F1-9ED6-8C1727C4AD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D26CA5-73DD-47D4-ACCC-C85C6E5E3558}" type="slidenum">
              <a:rPr lang="en-US" altLang="zh-CN"/>
              <a:pPr algn="r" eaLnBrk="1" hangingPunct="1">
                <a:spcBef>
                  <a:spcPct val="0"/>
                </a:spcBef>
              </a:pPr>
              <a:t>20</a:t>
            </a:fld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1E07E19-E194-47E5-85B3-4FA009EF6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330B435F-E1C7-44AF-8185-B6391FA8F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5EC7966-6756-4D48-B2B8-CE7541289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4A9A103-63E5-4C84-AC09-A3750E80C0EB}" type="slidenum">
              <a:rPr lang="en-US" altLang="zh-CN"/>
              <a:pPr eaLnBrk="1" hangingPunct="1">
                <a:spcBef>
                  <a:spcPct val="0"/>
                </a:spcBef>
              </a:pPr>
              <a:t>3</a:t>
            </a:fld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A82FF07C-574F-4FCD-A3CB-180131D8D9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41A025-49DD-4CDE-9FBD-825D9DB8F68E}" type="slidenum">
              <a:rPr lang="en-US" altLang="zh-CN"/>
              <a:pPr algn="r" eaLnBrk="1" hangingPunct="1">
                <a:spcBef>
                  <a:spcPct val="0"/>
                </a:spcBef>
              </a:pPr>
              <a:t>3</a:t>
            </a:fld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B81A9E7C-6E98-42D4-9B36-C0C0DECD9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E0E11AA2-8C14-4137-A258-8D82C6A2A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21C0108-5FF4-4441-8065-12813AED0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EC54B49-54B5-482B-AC6B-C751A4BE5553}" type="slidenum">
              <a:rPr lang="en-US" altLang="zh-CN"/>
              <a:pPr eaLnBrk="1" hangingPunct="1">
                <a:spcBef>
                  <a:spcPct val="0"/>
                </a:spcBef>
              </a:pPr>
              <a:t>21</a:t>
            </a:fld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A72251E8-3A86-4045-8D49-EB99D96B2A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13B70E-2515-436D-97BE-C3152721BC53}" type="slidenum">
              <a:rPr lang="en-US" altLang="zh-CN"/>
              <a:pPr algn="r" eaLnBrk="1" hangingPunct="1">
                <a:spcBef>
                  <a:spcPct val="0"/>
                </a:spcBef>
              </a:pPr>
              <a:t>21</a:t>
            </a:fld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D51F7CC-DDDD-4BBC-B2A6-9EBDF3604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5EE73332-8228-444E-94A2-48E18B59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0461E5B-7363-41AF-8F66-903A9BFC6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5E0847F-882B-45CA-A3F9-B098C9078DE5}" type="slidenum">
              <a:rPr lang="en-US" altLang="zh-CN"/>
              <a:pPr eaLnBrk="1" hangingPunct="1">
                <a:spcBef>
                  <a:spcPct val="0"/>
                </a:spcBef>
              </a:pPr>
              <a:t>22</a:t>
            </a:fld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9A36C569-E1A9-4BF9-A5B2-7B577578A6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714D12-022A-45C0-AB85-87D17A40513A}" type="slidenum">
              <a:rPr lang="en-US" altLang="zh-CN"/>
              <a:pPr algn="r" eaLnBrk="1" hangingPunct="1">
                <a:spcBef>
                  <a:spcPct val="0"/>
                </a:spcBef>
              </a:pPr>
              <a:t>22</a:t>
            </a:fld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AE762D81-EC6E-43CC-8898-CF299727D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2E552FEB-F644-487A-9EE1-2FEBE0609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977D673-33CB-42F8-913B-23503CB50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BFBD979-3671-4E5D-8918-1D5F1EA16DAA}" type="slidenum">
              <a:rPr lang="en-US" altLang="zh-CN"/>
              <a:pPr eaLnBrk="1" hangingPunct="1">
                <a:spcBef>
                  <a:spcPct val="0"/>
                </a:spcBef>
              </a:pPr>
              <a:t>24</a:t>
            </a:fld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F62398C4-FC8F-4742-BC21-9E51F62322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4DE47C-3A1D-4C7D-AF69-4690511E2AF7}" type="slidenum">
              <a:rPr lang="en-US" altLang="zh-CN"/>
              <a:pPr algn="r" eaLnBrk="1" hangingPunct="1">
                <a:spcBef>
                  <a:spcPct val="0"/>
                </a:spcBef>
              </a:pPr>
              <a:t>24</a:t>
            </a:fld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5FCFE73-93C6-4C6B-B7EB-7A2F32FFB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1164298D-3754-40F3-9FD1-64204000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2744931-D6D8-4871-A9F3-958C7D644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F57E7946-A915-4AA6-A997-3A89B8AF0EE5}" type="slidenum">
              <a:rPr lang="en-US" altLang="zh-CN"/>
              <a:pPr eaLnBrk="1" hangingPunct="1">
                <a:spcBef>
                  <a:spcPct val="0"/>
                </a:spcBef>
              </a:pPr>
              <a:t>25</a:t>
            </a:fld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3E94E4C-38EB-43E2-8D99-7FAD15374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7FB9FF6-DB59-42F2-8756-B99D58D30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8257FA3-0424-4096-B260-5EB0146BA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120F49D-A84E-4777-B66F-8071553E5C9A}" type="slidenum">
              <a:rPr lang="en-US" altLang="zh-CN"/>
              <a:pPr eaLnBrk="1" hangingPunct="1">
                <a:spcBef>
                  <a:spcPct val="0"/>
                </a:spcBef>
              </a:pPr>
              <a:t>26</a:t>
            </a:fld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0D5C704-9D4A-4C3F-BAC7-CB040F419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42C52DA-C78C-468F-8774-75383EA83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FF3EF81-AE24-4987-AB2D-D9CAE83ED5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81AF0C9-AE72-4771-B1A0-585C171A48CB}" type="slidenum">
              <a:rPr lang="en-US" altLang="zh-CN"/>
              <a:pPr eaLnBrk="1" hangingPunct="1">
                <a:spcBef>
                  <a:spcPct val="0"/>
                </a:spcBef>
              </a:pPr>
              <a:t>28</a:t>
            </a:fld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BACFD9D-C73D-4BA7-8DA3-96B2233AB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7F0C8E3-DFCC-4A06-BC71-EA25B581F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849D32A-C358-4875-B830-62901F0EF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A5CA9BC-DE82-498E-A840-78ED2DACD40A}" type="slidenum">
              <a:rPr lang="en-US" altLang="zh-CN"/>
              <a:pPr eaLnBrk="1" hangingPunct="1">
                <a:spcBef>
                  <a:spcPct val="0"/>
                </a:spcBef>
              </a:pPr>
              <a:t>4</a:t>
            </a:fld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7A1EBC74-7EFE-4B14-B8AA-4E33AADB97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2F40EE-ECB9-4B56-9D36-24E89B18F504}" type="slidenum">
              <a:rPr lang="en-US" altLang="zh-CN"/>
              <a:pPr algn="r" eaLnBrk="1" hangingPunct="1">
                <a:spcBef>
                  <a:spcPct val="0"/>
                </a:spcBef>
              </a:pPr>
              <a:t>4</a:t>
            </a:fld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6A547E9-93F0-44DF-B4B2-70540A31D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D7D530D1-F242-4F70-93DA-AFBEFD684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A33629A-AA6D-499C-A8F3-EFA4C5E87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8D6C060C-D31E-4B4F-A3B0-1EA3249332CA}" type="slidenum">
              <a:rPr lang="en-US" altLang="zh-CN"/>
              <a:pPr eaLnBrk="1" hangingPunct="1">
                <a:spcBef>
                  <a:spcPct val="0"/>
                </a:spcBef>
              </a:pPr>
              <a:t>5</a:t>
            </a:fld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EA1F89A-FEC4-4731-949E-8A11EAFB3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C580F00-0297-456B-8D95-761BE7625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860B374-B2DA-4890-A4EB-7D89181C6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E2CB410-E2F1-4F01-BEC9-1B5A6CC75F6C}" type="slidenum">
              <a:rPr lang="en-US" altLang="zh-CN"/>
              <a:pPr eaLnBrk="1" hangingPunct="1">
                <a:spcBef>
                  <a:spcPct val="0"/>
                </a:spcBef>
              </a:pPr>
              <a:t>6</a:t>
            </a:fld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41137543-E6BF-49A4-B311-C952470387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CF0A87-C5C3-4AF7-B900-2AABA3209164}" type="slidenum">
              <a:rPr lang="en-US" altLang="zh-CN"/>
              <a:pPr algn="r" eaLnBrk="1" hangingPunct="1">
                <a:spcBef>
                  <a:spcPct val="0"/>
                </a:spcBef>
              </a:pPr>
              <a:t>6</a:t>
            </a:fld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F4E7ED33-9DAA-4ABB-B135-6A992BB9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8918A489-AB26-4DA8-91F3-05C609B1F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728ADA5-EA9A-4251-845A-E18125ED6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350AEB14-B41B-499F-A3DD-FB8E9423CD59}" type="slidenum">
              <a:rPr lang="en-US" altLang="zh-CN"/>
              <a:pPr eaLnBrk="1" hangingPunct="1">
                <a:spcBef>
                  <a:spcPct val="0"/>
                </a:spcBef>
              </a:pPr>
              <a:t>7</a:t>
            </a:fld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DAEA39-D6BE-4406-A268-2DFDBC44C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3956D31-19D7-42F6-A9E1-84BE22E64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E3BF542-050D-4D7D-BFCB-8A35A0654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DE9D0DA-4A4D-412A-88E2-A28910842DED}" type="slidenum">
              <a:rPr lang="en-US" altLang="zh-CN"/>
              <a:pPr eaLnBrk="1" hangingPunct="1">
                <a:spcBef>
                  <a:spcPct val="0"/>
                </a:spcBef>
              </a:pPr>
              <a:t>9</a:t>
            </a:fld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319C75AE-BD72-4E1B-892F-BD1BCB8122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208B9A-238F-43D2-810F-C05019A7E8BD}" type="slidenum">
              <a:rPr lang="en-US" altLang="zh-CN"/>
              <a:pPr algn="r" eaLnBrk="1" hangingPunct="1">
                <a:spcBef>
                  <a:spcPct val="0"/>
                </a:spcBef>
              </a:pPr>
              <a:t>9</a:t>
            </a:fld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01F67C5C-C4D3-4DDB-8D18-21EFEA36F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7CDE27A0-3459-4A60-A10D-3DE985C29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2804DAB-661C-43F3-AD6A-EC68D1D28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B37B817-08F7-434A-B2DF-6E689BABE859}" type="slidenum">
              <a:rPr lang="en-US" altLang="zh-CN"/>
              <a:pPr eaLnBrk="1" hangingPunct="1">
                <a:spcBef>
                  <a:spcPct val="0"/>
                </a:spcBef>
              </a:pPr>
              <a:t>10</a:t>
            </a:fld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AD5A9D13-7C3F-44C2-A062-4D16FFF893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CCA091-1CD9-4EEA-9F16-AE23D4F530F2}" type="slidenum">
              <a:rPr lang="en-US" altLang="zh-CN"/>
              <a:pPr algn="r" eaLnBrk="1" hangingPunct="1">
                <a:spcBef>
                  <a:spcPct val="0"/>
                </a:spcBef>
              </a:pPr>
              <a:t>10</a:t>
            </a:fld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B331E17-1BA8-4C88-AFA7-C4B96D680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9D88B7CA-C0E4-49CD-95D2-F7FBC8C14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22511773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97274437"/>
      </p:ext>
    </p:extLst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A03AEA-C3F9-419A-ACBE-CEA2A0224D8F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41619850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小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E4346A0-11EE-4287-A96A-DD805192F5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jpeg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Relationship Id="rId7" Type="http://schemas.openxmlformats.org/officeDocument/2006/relationships/image" Target="../media/image5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5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Relationship Id="rId6" Type="http://schemas.openxmlformats.org/officeDocument/2006/relationships/image" Target="../media/image6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Relationship Id="rId6" Type="http://schemas.openxmlformats.org/officeDocument/2006/relationships/image" Target="../media/image66.jpeg" /><Relationship Id="rId7" Type="http://schemas.openxmlformats.org/officeDocument/2006/relationships/image" Target="../media/image67.jpeg" /><Relationship Id="rId8" Type="http://schemas.openxmlformats.org/officeDocument/2006/relationships/image" Target="../media/image68.jpeg" /><Relationship Id="rId9" Type="http://schemas.openxmlformats.org/officeDocument/2006/relationships/image" Target="../media/image6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7.jpeg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Relationship Id="rId6" Type="http://schemas.openxmlformats.org/officeDocument/2006/relationships/image" Target="../media/image73.png" /><Relationship Id="rId7" Type="http://schemas.openxmlformats.org/officeDocument/2006/relationships/image" Target="../media/image74.jpeg" /><Relationship Id="rId8" Type="http://schemas.openxmlformats.org/officeDocument/2006/relationships/image" Target="../media/image75.jpeg" /><Relationship Id="rId9" Type="http://schemas.openxmlformats.org/officeDocument/2006/relationships/image" Target="../media/image7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DE32B-6D3D-4CBA-9063-FBF19AA3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第五节 全球变暖与水资源危机</a:t>
            </a:r>
          </a:p>
        </p:txBody>
      </p:sp>
    </p:spTree>
    <p:extLst>
      <p:ext uri="{BB962C8B-B14F-4D97-AF65-F5344CB8AC3E}">
        <p14:creationId xmlns:p14="http://schemas.microsoft.com/office/powerpoint/2010/main" val="266503592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88A31ADD-3867-4CA3-AAAC-F3BFC36F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44650"/>
            <a:ext cx="7696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人口剧增因素</a:t>
            </a:r>
            <a:r>
              <a:rPr lang="zh-CN" altLang="en-US" sz="1800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　　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FD3D964F-3917-4198-9646-FFD8842F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8150"/>
            <a:ext cx="659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温室气体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co</a:t>
            </a:r>
            <a:r>
              <a:rPr lang="en-US" altLang="zh-CN" sz="3600" b="1" baseline="-25000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为主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增多原因</a:t>
            </a:r>
            <a:endParaRPr lang="en-US" altLang="zh-CN" sz="36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268" name="Picture 7" descr="7916756398871942571">
            <a:extLst>
              <a:ext uri="{FF2B5EF4-FFF2-40B4-BE49-F238E27FC236}">
                <a16:creationId xmlns:a16="http://schemas.microsoft.com/office/drawing/2014/main" id="{381260DC-1DFD-4F98-A1CA-6B206370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7600"/>
            <a:ext cx="4381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37d3d539b6003af3a9722f19362ac65c1138b6fb">
            <a:extLst>
              <a:ext uri="{FF2B5EF4-FFF2-40B4-BE49-F238E27FC236}">
                <a16:creationId xmlns:a16="http://schemas.microsoft.com/office/drawing/2014/main" id="{8BC44C86-7F2C-4665-B9EC-EE3F35D5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3617913"/>
            <a:ext cx="46482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>
            <a:extLst>
              <a:ext uri="{FF2B5EF4-FFF2-40B4-BE49-F238E27FC236}">
                <a16:creationId xmlns:a16="http://schemas.microsoft.com/office/drawing/2014/main" id="{927819CC-0A2D-4B12-A653-365C909EE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305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Times New Roman" panose="02010609060101010101" pitchFamily="49" charset="-122"/>
                <a:ea typeface="楷体" panose="02010609060101010101" pitchFamily="49" charset="-122"/>
              </a:rPr>
              <a:t>　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近年来人口的剧增是导致全球变暖的主要因素之一。这样多的人口，每年仅自身排放的二氧化碳就将是一惊人的数字，其结果就将直接导制大气中二氧化碳的含量不断地增加。</a:t>
            </a:r>
          </a:p>
        </p:txBody>
      </p:sp>
    </p:spTree>
  </p:cSld>
  <p:clrMapOvr>
    <a:masterClrMapping/>
  </p:clrMapOvr>
  <p:transition>
    <p:circl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8F2A64B0-704E-4B21-90DC-6A1C1DF32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382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土地植被、海洋生态遭破坏</a:t>
            </a:r>
          </a:p>
        </p:txBody>
      </p:sp>
      <p:pic>
        <p:nvPicPr>
          <p:cNvPr id="84999" name="Picture 7" descr="u=2823838848,849116150&amp;fm=21&amp;gp=0">
            <a:extLst>
              <a:ext uri="{FF2B5EF4-FFF2-40B4-BE49-F238E27FC236}">
                <a16:creationId xmlns:a16="http://schemas.microsoft.com/office/drawing/2014/main" id="{961EB2FC-757E-4C9A-8D25-34C187A0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43434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9" descr="Img244193701">
            <a:extLst>
              <a:ext uri="{FF2B5EF4-FFF2-40B4-BE49-F238E27FC236}">
                <a16:creationId xmlns:a16="http://schemas.microsoft.com/office/drawing/2014/main" id="{25CAA3B0-42E3-4B53-B76D-CA571021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05300"/>
            <a:ext cx="4495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11" descr="20140925091344gq62_o">
            <a:extLst>
              <a:ext uri="{FF2B5EF4-FFF2-40B4-BE49-F238E27FC236}">
                <a16:creationId xmlns:a16="http://schemas.microsoft.com/office/drawing/2014/main" id="{6ECFC425-827B-4199-B9D1-B5D5A2D1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002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2">
            <a:extLst>
              <a:ext uri="{FF2B5EF4-FFF2-40B4-BE49-F238E27FC236}">
                <a16:creationId xmlns:a16="http://schemas.microsoft.com/office/drawing/2014/main" id="{2A069293-6901-405D-973F-64E4F685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温室气体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co</a:t>
            </a:r>
            <a:r>
              <a:rPr lang="en-US" altLang="zh-CN" sz="3600" b="1" baseline="-25000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为主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增多原因</a:t>
            </a:r>
            <a:endParaRPr lang="en-US" altLang="zh-CN" sz="36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950A0E9-7DD2-40BB-89E0-59DB4F8C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510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由于对森林乱砍乱伐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大量农田建成城市和工厂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破坏了植被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减少了将二氧化碳转化为有机物的条件。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00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5D9F1FAA-0D20-47A0-A01D-C50D13E8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3050"/>
            <a:ext cx="510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地表水域逐渐缩小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降水量大大降低及海洋生态破坏减少了吸收溶解二氧化碳的条件。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WordArt 2">
            <a:extLst>
              <a:ext uri="{FF2B5EF4-FFF2-40B4-BE49-F238E27FC236}">
                <a16:creationId xmlns:a16="http://schemas.microsoft.com/office/drawing/2014/main" id="{6BE1F60F-33B7-49EB-98A9-E4961D8BF9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6096000" cy="2058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全球变暖的危害？</a:t>
            </a:r>
          </a:p>
        </p:txBody>
      </p:sp>
    </p:spTree>
  </p:cSld>
  <p:clrMapOvr>
    <a:masterClrMapping/>
  </p:clrMapOvr>
  <p:transition>
    <p:cover dir="rd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BEA9ABAB-5A9B-41D8-8E8C-5F844A73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381000"/>
            <a:ext cx="391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solidFill>
                  <a:schemeClr val="bg1"/>
                </a:solidFill>
                <a:latin typeface="Times New Roman"/>
                <a:ea typeface="楷体"/>
              </a:rPr>
              <a:t> 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48ABC53C-C72B-4B29-9CED-40A235DA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50988"/>
            <a:ext cx="319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、海平面上升</a:t>
            </a:r>
          </a:p>
        </p:txBody>
      </p:sp>
      <p:sp>
        <p:nvSpPr>
          <p:cNvPr id="14340" name="Rectangle 8">
            <a:extLst>
              <a:ext uri="{FF2B5EF4-FFF2-40B4-BE49-F238E27FC236}">
                <a16:creationId xmlns:a16="http://schemas.microsoft.com/office/drawing/2014/main" id="{64BA21F4-A189-447C-9169-10A41D2E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6353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pic>
        <p:nvPicPr>
          <p:cNvPr id="54281" name="Picture 9" descr="53_01c_01">
            <a:extLst>
              <a:ext uri="{FF2B5EF4-FFF2-40B4-BE49-F238E27FC236}">
                <a16:creationId xmlns:a16="http://schemas.microsoft.com/office/drawing/2014/main" id="{F9E3C5F0-6F6A-44CF-8712-E897573F1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05000"/>
            <a:ext cx="449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10">
            <a:extLst>
              <a:ext uri="{FF2B5EF4-FFF2-40B4-BE49-F238E27FC236}">
                <a16:creationId xmlns:a16="http://schemas.microsoft.com/office/drawing/2014/main" id="{660962B9-0736-4673-B920-9FA411E9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987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66"/>
                </a:solidFill>
                <a:latin typeface="Times New Roman"/>
                <a:ea typeface="楷体" panose="02010609060101010101" pitchFamily="49" charset="-122"/>
              </a:rPr>
              <a:t>    海平面升高的原因，主要是</a:t>
            </a:r>
            <a:r>
              <a:rPr lang="zh-CN" altLang="en-US" sz="2800" b="1">
                <a:solidFill>
                  <a:srgbClr val="008000"/>
                </a:solidFill>
                <a:latin typeface="Times New Roman"/>
                <a:ea typeface="楷体" panose="02010609060101010101" pitchFamily="49" charset="-122"/>
              </a:rPr>
              <a:t>海水热膨胀</a:t>
            </a:r>
            <a:r>
              <a:rPr lang="zh-CN" altLang="en-US" sz="2800" b="1">
                <a:solidFill>
                  <a:srgbClr val="000066"/>
                </a:solidFill>
                <a:latin typeface="Times New Roman"/>
                <a:ea typeface="楷体" panose="02010609060101010101" pitchFamily="49" charset="-122"/>
              </a:rPr>
              <a:t>，当海洋变暖时，海平面则升高。</a:t>
            </a:r>
          </a:p>
        </p:txBody>
      </p:sp>
      <p:pic>
        <p:nvPicPr>
          <p:cNvPr id="54285" name="Picture 13" descr="u=349920546,3483480834&amp;fm=21&amp;gp=0">
            <a:extLst>
              <a:ext uri="{FF2B5EF4-FFF2-40B4-BE49-F238E27FC236}">
                <a16:creationId xmlns:a16="http://schemas.microsoft.com/office/drawing/2014/main" id="{C7FAD2A9-CB32-4307-80C4-2C3D6911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3434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54012336-8616-4941-86C1-E8025E4A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08500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66"/>
                </a:solidFill>
                <a:latin typeface="Times New Roman"/>
                <a:ea typeface="楷体" panose="02010609060101010101" pitchFamily="49" charset="-122"/>
              </a:rPr>
              <a:t>    全球升温会引起</a:t>
            </a:r>
            <a:r>
              <a:rPr lang="zh-CN" altLang="en-US" sz="2800" b="1">
                <a:solidFill>
                  <a:srgbClr val="008000"/>
                </a:solidFill>
                <a:latin typeface="Times New Roman"/>
                <a:ea typeface="楷体" panose="02010609060101010101" pitchFamily="49" charset="-122"/>
              </a:rPr>
              <a:t>地球南北两极的冰山融化</a:t>
            </a:r>
            <a:r>
              <a:rPr lang="zh-CN" altLang="en-US" sz="2800" b="1">
                <a:solidFill>
                  <a:srgbClr val="000066"/>
                </a:solidFill>
                <a:latin typeface="Times New Roman"/>
                <a:ea typeface="楷体" panose="02010609060101010101" pitchFamily="49" charset="-122"/>
              </a:rPr>
              <a:t>，这也是造成海平面上升的主要原因之一。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AutoShape 2" descr="Z">
            <a:extLst>
              <a:ext uri="{FF2B5EF4-FFF2-40B4-BE49-F238E27FC236}">
                <a16:creationId xmlns:a16="http://schemas.microsoft.com/office/drawing/2014/main" id="{51827B46-B6C5-4BAA-8F95-90AEC4464B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4800" b="1"/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913DABF8-6EF7-4FF4-B765-CF2C4977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35175"/>
            <a:ext cx="419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）地球表面平均气温上升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度，海平面上升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66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米，各大洲海岸线改变，</a:t>
            </a:r>
            <a:r>
              <a:rPr lang="zh-CN" altLang="en-US" sz="2400" b="1">
                <a:solidFill>
                  <a:srgbClr val="FF66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全球许多大城市将淹没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>
                <a:solidFill>
                  <a:schemeClr val="accent2"/>
                </a:solidFill>
                <a:latin typeface="Times New Roman"/>
                <a:ea typeface="楷体"/>
              </a:rPr>
              <a:t>威胁沿海低地国家、地区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>
                <a:solidFill>
                  <a:srgbClr val="6F06FA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例如大洋洲岛国图瓦鲁已被水淹没。</a:t>
            </a:r>
            <a:endParaRPr lang="en-US" altLang="zh-CN" sz="24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7700" name="Picture 7" descr="003QCPuBzy6Sz8xKJPp87&amp;690">
            <a:extLst>
              <a:ext uri="{FF2B5EF4-FFF2-40B4-BE49-F238E27FC236}">
                <a16:creationId xmlns:a16="http://schemas.microsoft.com/office/drawing/2014/main" id="{FD0C86E1-C629-4AC2-B706-DF20F271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600200"/>
            <a:ext cx="4476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>
            <a:extLst>
              <a:ext uri="{FF2B5EF4-FFF2-40B4-BE49-F238E27FC236}">
                <a16:creationId xmlns:a16="http://schemas.microsoft.com/office/drawing/2014/main" id="{3D39F243-50FF-4355-87CC-A928B240B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494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海平面上升的影响</a:t>
            </a:r>
          </a:p>
        </p:txBody>
      </p:sp>
      <p:pic>
        <p:nvPicPr>
          <p:cNvPr id="157703" name="Picture 12" descr="10619702_911499">
            <a:extLst>
              <a:ext uri="{FF2B5EF4-FFF2-40B4-BE49-F238E27FC236}">
                <a16:creationId xmlns:a16="http://schemas.microsoft.com/office/drawing/2014/main" id="{FB22CFB4-D16C-4F1C-B467-49207B3B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3434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Picture 14" descr="6636211458710897">
            <a:extLst>
              <a:ext uri="{FF2B5EF4-FFF2-40B4-BE49-F238E27FC236}">
                <a16:creationId xmlns:a16="http://schemas.microsoft.com/office/drawing/2014/main" id="{B93F257F-E73B-4D55-9E22-CFAA053A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43400"/>
            <a:ext cx="4724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6">
            <a:extLst>
              <a:ext uri="{FF2B5EF4-FFF2-40B4-BE49-F238E27FC236}">
                <a16:creationId xmlns:a16="http://schemas.microsoft.com/office/drawing/2014/main" id="{74AA0CA4-E419-4FC1-92AB-7755B240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381000"/>
            <a:ext cx="391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solidFill>
                  <a:schemeClr val="bg1"/>
                </a:solidFill>
                <a:latin typeface="Times New Roman"/>
                <a:ea typeface="楷体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53010A88-BCE0-49D5-809B-0E4E70CA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60588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(2) </a:t>
            </a:r>
            <a:r>
              <a:rPr lang="zh-CN" altLang="en-US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海岸被冲蚀，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如果沙滩被海水淹没，人们会失去很多乐趣。引起海岸滩涂湿地、红树林和珊瑚礁等生态群丧失，</a:t>
            </a:r>
          </a:p>
        </p:txBody>
      </p:sp>
      <p:sp>
        <p:nvSpPr>
          <p:cNvPr id="113667" name="Rectangle 12">
            <a:extLst>
              <a:ext uri="{FF2B5EF4-FFF2-40B4-BE49-F238E27FC236}">
                <a16:creationId xmlns:a16="http://schemas.microsoft.com/office/drawing/2014/main" id="{C05C0C47-C383-4869-BA94-B1D5725C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817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en-US" altLang="zh-CN" sz="2000" b="1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地表水和地下水盐分增加，</a:t>
            </a:r>
            <a:r>
              <a:rPr lang="zh-CN" altLang="en-US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影响城市供水</a:t>
            </a:r>
            <a:r>
              <a:rPr lang="zh-CN" altLang="en-US" sz="2000" b="1">
                <a:solidFill>
                  <a:srgbClr val="FF66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1800" b="1">
                <a:solidFill>
                  <a:srgbClr val="FF6600"/>
                </a:solidFill>
                <a:latin typeface="Times New Roman"/>
                <a:ea typeface="楷体"/>
              </a:rPr>
              <a:t> </a:t>
            </a:r>
          </a:p>
        </p:txBody>
      </p:sp>
      <p:pic>
        <p:nvPicPr>
          <p:cNvPr id="16388" name="Picture 16" descr="3dff55a8e40dad8c601aae9cd4f74c480">
            <a:extLst>
              <a:ext uri="{FF2B5EF4-FFF2-40B4-BE49-F238E27FC236}">
                <a16:creationId xmlns:a16="http://schemas.microsoft.com/office/drawing/2014/main" id="{282B2B8D-A2CB-484E-958B-AF3D290E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8" y="3074988"/>
            <a:ext cx="44751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8" descr="13">
            <a:extLst>
              <a:ext uri="{FF2B5EF4-FFF2-40B4-BE49-F238E27FC236}">
                <a16:creationId xmlns:a16="http://schemas.microsoft.com/office/drawing/2014/main" id="{DFB52841-FA54-40A2-AE70-113B5112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74988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1">
            <a:extLst>
              <a:ext uri="{FF2B5EF4-FFF2-40B4-BE49-F238E27FC236}">
                <a16:creationId xmlns:a16="http://schemas.microsoft.com/office/drawing/2014/main" id="{7C0CBB93-52E0-4D1F-B8F6-775BBEAF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494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海平面上升的影响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A1D7C06-9974-4022-BB4C-36FD07A61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381000"/>
            <a:ext cx="391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solidFill>
                  <a:schemeClr val="bg1"/>
                </a:solidFill>
                <a:latin typeface="Times New Roman"/>
                <a:ea typeface="楷体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7" descr="2010032513525396696">
            <a:extLst>
              <a:ext uri="{FF2B5EF4-FFF2-40B4-BE49-F238E27FC236}">
                <a16:creationId xmlns:a16="http://schemas.microsoft.com/office/drawing/2014/main" id="{2DEEC3FD-259F-402D-A186-D85524ED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434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1" descr="2Q==">
            <a:extLst>
              <a:ext uri="{FF2B5EF4-FFF2-40B4-BE49-F238E27FC236}">
                <a16:creationId xmlns:a16="http://schemas.microsoft.com/office/drawing/2014/main" id="{B7F2FE2E-686D-4398-83B8-AE6B10860F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4800" b="1"/>
          </a:p>
        </p:txBody>
      </p:sp>
      <p:pic>
        <p:nvPicPr>
          <p:cNvPr id="17412" name="Picture 15" descr="userid209285time20090531115136">
            <a:extLst>
              <a:ext uri="{FF2B5EF4-FFF2-40B4-BE49-F238E27FC236}">
                <a16:creationId xmlns:a16="http://schemas.microsoft.com/office/drawing/2014/main" id="{5910A2F2-BB25-4492-B0E5-5409799A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44958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6">
            <a:extLst>
              <a:ext uri="{FF2B5EF4-FFF2-40B4-BE49-F238E27FC236}">
                <a16:creationId xmlns:a16="http://schemas.microsoft.com/office/drawing/2014/main" id="{9D62D25F-5177-4BC5-8571-26A707AAB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304800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17414" name="Rectangle 17">
            <a:extLst>
              <a:ext uri="{FF2B5EF4-FFF2-40B4-BE49-F238E27FC236}">
                <a16:creationId xmlns:a16="http://schemas.microsoft.com/office/drawing/2014/main" id="{422132E5-3069-4EE2-B78E-2192B4D6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24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5" name="Rectangle 18">
            <a:extLst>
              <a:ext uri="{FF2B5EF4-FFF2-40B4-BE49-F238E27FC236}">
                <a16:creationId xmlns:a16="http://schemas.microsoft.com/office/drawing/2014/main" id="{64EA5E8C-791F-4E9A-B4A2-108C84C1E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1524000"/>
            <a:ext cx="4627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极端天气气候事件</a:t>
            </a:r>
          </a:p>
        </p:txBody>
      </p:sp>
      <p:pic>
        <p:nvPicPr>
          <p:cNvPr id="17416" name="Picture 9" descr="4915678993374980240">
            <a:extLst>
              <a:ext uri="{FF2B5EF4-FFF2-40B4-BE49-F238E27FC236}">
                <a16:creationId xmlns:a16="http://schemas.microsoft.com/office/drawing/2014/main" id="{A0F39C92-093B-4306-B15C-0B9C6276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1336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u=830575695,1585445016&amp;fm=21&amp;gp=0">
            <a:extLst>
              <a:ext uri="{FF2B5EF4-FFF2-40B4-BE49-F238E27FC236}">
                <a16:creationId xmlns:a16="http://schemas.microsoft.com/office/drawing/2014/main" id="{BB07EF3F-3D26-48A5-A25D-7311341D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33600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332BCF70-638F-4C3E-AA24-4EA3BCDA5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775" y="1490663"/>
            <a:ext cx="4829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极端天气气候事件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F1C43022-DF41-4ECD-B7F1-0FD10A7E2B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34200" y="475456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8436" name="AutoShape 7" descr="Z">
            <a:extLst>
              <a:ext uri="{FF2B5EF4-FFF2-40B4-BE49-F238E27FC236}">
                <a16:creationId xmlns:a16="http://schemas.microsoft.com/office/drawing/2014/main" id="{783D42F7-02D3-4FF5-9527-63D1EF52B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4800" b="1"/>
          </a:p>
        </p:txBody>
      </p:sp>
      <p:pic>
        <p:nvPicPr>
          <p:cNvPr id="18437" name="Picture 11" descr="53c4a491ee206">
            <a:extLst>
              <a:ext uri="{FF2B5EF4-FFF2-40B4-BE49-F238E27FC236}">
                <a16:creationId xmlns:a16="http://schemas.microsoft.com/office/drawing/2014/main" id="{4A2AF571-820F-4B59-85EB-163F3E36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672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xin_0031108261510625162161">
            <a:extLst>
              <a:ext uri="{FF2B5EF4-FFF2-40B4-BE49-F238E27FC236}">
                <a16:creationId xmlns:a16="http://schemas.microsoft.com/office/drawing/2014/main" id="{1691C947-FA27-4F64-89E8-F6B50C8C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1200"/>
            <a:ext cx="3048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20" descr="9k=">
            <a:extLst>
              <a:ext uri="{FF2B5EF4-FFF2-40B4-BE49-F238E27FC236}">
                <a16:creationId xmlns:a16="http://schemas.microsoft.com/office/drawing/2014/main" id="{E0A8966F-3099-43C2-8272-7A741A2D4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4800" b="1"/>
          </a:p>
        </p:txBody>
      </p:sp>
      <p:pic>
        <p:nvPicPr>
          <p:cNvPr id="18440" name="Picture 22" descr="U418P41T8D108637F231DT20121015092440_maxw808">
            <a:extLst>
              <a:ext uri="{FF2B5EF4-FFF2-40B4-BE49-F238E27FC236}">
                <a16:creationId xmlns:a16="http://schemas.microsoft.com/office/drawing/2014/main" id="{FF4CDAAD-AE7F-46D6-98BC-A603ECA54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276725"/>
            <a:ext cx="2971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4" descr="01300000242726130448202641508">
            <a:extLst>
              <a:ext uri="{FF2B5EF4-FFF2-40B4-BE49-F238E27FC236}">
                <a16:creationId xmlns:a16="http://schemas.microsoft.com/office/drawing/2014/main" id="{16E12543-3F43-4F27-B665-1DCD4D96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9812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8" descr="20140331-9ca03310d7e8492e">
            <a:extLst>
              <a:ext uri="{FF2B5EF4-FFF2-40B4-BE49-F238E27FC236}">
                <a16:creationId xmlns:a16="http://schemas.microsoft.com/office/drawing/2014/main" id="{359AFDF7-BC40-4358-8F46-E1917987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0"/>
            <a:ext cx="2971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9">
            <a:extLst>
              <a:ext uri="{FF2B5EF4-FFF2-40B4-BE49-F238E27FC236}">
                <a16:creationId xmlns:a16="http://schemas.microsoft.com/office/drawing/2014/main" id="{A0FCAB20-BD24-4531-8A6B-4C771BC8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4475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18444" name="Picture 15" descr="u=2411982483,645362131&amp;fm=11&amp;gp=0">
            <a:extLst>
              <a:ext uri="{FF2B5EF4-FFF2-40B4-BE49-F238E27FC236}">
                <a16:creationId xmlns:a16="http://schemas.microsoft.com/office/drawing/2014/main" id="{61ABCB3F-8783-4CFD-A60B-5878AC5A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4279900"/>
            <a:ext cx="3124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7" descr="u=1018210445,2182069797&amp;fm=21&amp;gp=0">
            <a:extLst>
              <a:ext uri="{FF2B5EF4-FFF2-40B4-BE49-F238E27FC236}">
                <a16:creationId xmlns:a16="http://schemas.microsoft.com/office/drawing/2014/main" id="{0D1B4D14-E67D-41A5-99D1-BC95DFB9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812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0972F12-9E25-467F-8F5A-DB71D674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生物多样化丧失、生态系统破坏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44B035F2-650A-412D-B3D7-70CD2C53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32325"/>
            <a:ext cx="502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改变生物群落的结构、组成及生物量；影响和破坏了生物链、食物链；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发现很多未知的新物种。</a:t>
            </a:r>
          </a:p>
        </p:txBody>
      </p:sp>
      <p:pic>
        <p:nvPicPr>
          <p:cNvPr id="19460" name="Picture 6" descr="bki-20130605105805-357123212">
            <a:extLst>
              <a:ext uri="{FF2B5EF4-FFF2-40B4-BE49-F238E27FC236}">
                <a16:creationId xmlns:a16="http://schemas.microsoft.com/office/drawing/2014/main" id="{53DCAF2C-2BCE-462A-A744-BD061238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1050"/>
            <a:ext cx="3175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u=887084256,2439243231&amp;fm=21&amp;gp=0">
            <a:extLst>
              <a:ext uri="{FF2B5EF4-FFF2-40B4-BE49-F238E27FC236}">
                <a16:creationId xmlns:a16="http://schemas.microsoft.com/office/drawing/2014/main" id="{B3ABBB46-CCDF-46C0-ABBF-BB88CA6B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073275"/>
            <a:ext cx="28194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u=2558159748,787814706&amp;fm=21&amp;gp=0">
            <a:extLst>
              <a:ext uri="{FF2B5EF4-FFF2-40B4-BE49-F238E27FC236}">
                <a16:creationId xmlns:a16="http://schemas.microsoft.com/office/drawing/2014/main" id="{564F283F-11A6-426C-83DB-60874DC4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0574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1">
            <a:extLst>
              <a:ext uri="{FF2B5EF4-FFF2-40B4-BE49-F238E27FC236}">
                <a16:creationId xmlns:a16="http://schemas.microsoft.com/office/drawing/2014/main" id="{2AA9A042-2033-4C2E-A8D8-463611D36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25604" name="Picture 4" descr="http://e.6to23.com/uploads/allimg/100629/224IT060-0.jpg">
            <a:extLst>
              <a:ext uri="{FF2B5EF4-FFF2-40B4-BE49-F238E27FC236}">
                <a16:creationId xmlns:a16="http://schemas.microsoft.com/office/drawing/2014/main" id="{B41D33AE-6518-455D-B9EB-147EA6DB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19800" y="4419600"/>
            <a:ext cx="3042489" cy="2381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1865" name="Rectangle 5">
            <a:extLst>
              <a:ext uri="{FF2B5EF4-FFF2-40B4-BE49-F238E27FC236}">
                <a16:creationId xmlns:a16="http://schemas.microsoft.com/office/drawing/2014/main" id="{205A8769-DF24-4C1E-A3C3-DE9E7BF5E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25950"/>
            <a:ext cx="3746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南极发现新生物</a:t>
            </a:r>
            <a:r>
              <a:rPr lang="zh-CN" altLang="en-US" sz="2000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3">
            <a:extLst>
              <a:ext uri="{FF2B5EF4-FFF2-40B4-BE49-F238E27FC236}">
                <a16:creationId xmlns:a16="http://schemas.microsoft.com/office/drawing/2014/main" id="{11057975-92AD-461F-9360-C14763BB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9725"/>
            <a:ext cx="815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农作物方面</a:t>
            </a:r>
            <a:r>
              <a:rPr lang="zh-CN" altLang="en-US" sz="1800">
                <a:latin typeface="Times New Roman" panose="020f0502020204030204" pitchFamily="34" charset="0"/>
                <a:ea typeface="楷体"/>
              </a:rPr>
              <a:t>　　</a:t>
            </a:r>
          </a:p>
        </p:txBody>
      </p:sp>
      <p:pic>
        <p:nvPicPr>
          <p:cNvPr id="123907" name="Picture 7" descr="0_muye_6888_20130528231621">
            <a:extLst>
              <a:ext uri="{FF2B5EF4-FFF2-40B4-BE49-F238E27FC236}">
                <a16:creationId xmlns:a16="http://schemas.microsoft.com/office/drawing/2014/main" id="{375A51C6-8216-494B-857A-5D0AD9C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41775"/>
            <a:ext cx="4648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54942768">
            <a:extLst>
              <a:ext uri="{FF2B5EF4-FFF2-40B4-BE49-F238E27FC236}">
                <a16:creationId xmlns:a16="http://schemas.microsoft.com/office/drawing/2014/main" id="{160A15BB-9069-47D9-962B-B50243CB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038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3">
            <a:extLst>
              <a:ext uri="{FF2B5EF4-FFF2-40B4-BE49-F238E27FC236}">
                <a16:creationId xmlns:a16="http://schemas.microsoft.com/office/drawing/2014/main" id="{595649F4-18C8-46F3-ABCE-BD7D0797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153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）北半球变暖，使温度带北移，有利于作物生长。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）高纬度地区作物生长延期，产量增加。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）某些地区出现旱灾、洪灾或异常天气，导致农作物减</a:t>
            </a:r>
            <a:endParaRPr lang="en-US" altLang="zh-CN" sz="2400" b="1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产，且温度过高也不利于种子生长。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66"/>
                </a:solidFill>
                <a:latin typeface="Times New Roman" panose="020f0502020204030204" pitchFamily="34" charset="0"/>
                <a:ea typeface="楷体"/>
              </a:rPr>
              <a:t>　　</a:t>
            </a:r>
          </a:p>
        </p:txBody>
      </p:sp>
      <p:sp>
        <p:nvSpPr>
          <p:cNvPr id="20486" name="Rectangle 10">
            <a:extLst>
              <a:ext uri="{FF2B5EF4-FFF2-40B4-BE49-F238E27FC236}">
                <a16:creationId xmlns:a16="http://schemas.microsoft.com/office/drawing/2014/main" id="{5F934372-6122-4126-8E46-4EDDB931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70116_20130911043000837399_1">
            <a:extLst>
              <a:ext uri="{FF2B5EF4-FFF2-40B4-BE49-F238E27FC236}">
                <a16:creationId xmlns:a16="http://schemas.microsoft.com/office/drawing/2014/main" id="{4401197F-0AF8-402C-9920-E426A6A0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28800"/>
            <a:ext cx="43434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 descr="u=2516552844,1651643219&amp;fm=21&amp;gp=0">
            <a:extLst>
              <a:ext uri="{FF2B5EF4-FFF2-40B4-BE49-F238E27FC236}">
                <a16:creationId xmlns:a16="http://schemas.microsoft.com/office/drawing/2014/main" id="{E2E009FB-550E-4111-92C6-112681EA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11675"/>
            <a:ext cx="4953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A4174DD2-F438-45A7-A5ED-AD74CF7DA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48400"/>
            <a:ext cx="225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18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年喜马拉雅冰川</a:t>
            </a:r>
          </a:p>
        </p:txBody>
      </p:sp>
      <p:pic>
        <p:nvPicPr>
          <p:cNvPr id="182278" name="Picture 2" descr="珠峰冰川在退缩">
            <a:hlinkClick r:id="rId6" action="ppaction://hlinksldjump"/>
            <a:extLst>
              <a:ext uri="{FF2B5EF4-FFF2-40B4-BE49-F238E27FC236}">
                <a16:creationId xmlns:a16="http://schemas.microsoft.com/office/drawing/2014/main" id="{76006E0B-ECA0-4738-AEE0-5D2EFFF0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28800"/>
            <a:ext cx="4495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46911974-11B1-41BE-BDE9-234F29269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珠峰冰川在退缩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7" descr="wKgBm03BNBb3ThjqAAAqouJsEDA64">
            <a:extLst>
              <a:ext uri="{FF2B5EF4-FFF2-40B4-BE49-F238E27FC236}">
                <a16:creationId xmlns:a16="http://schemas.microsoft.com/office/drawing/2014/main" id="{7A4620F2-A445-48E6-8B3B-F1F50F58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768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1434335346505183">
            <a:extLst>
              <a:ext uri="{FF2B5EF4-FFF2-40B4-BE49-F238E27FC236}">
                <a16:creationId xmlns:a16="http://schemas.microsoft.com/office/drawing/2014/main" id="{B321DEE8-1239-49F7-9BB7-60402012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2960688"/>
            <a:ext cx="32766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59789121_7">
            <a:extLst>
              <a:ext uri="{FF2B5EF4-FFF2-40B4-BE49-F238E27FC236}">
                <a16:creationId xmlns:a16="http://schemas.microsoft.com/office/drawing/2014/main" id="{B75342A0-0FBA-4A4A-BA12-62CF2F7B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4876800"/>
            <a:ext cx="3276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42_160628160616_1">
            <a:extLst>
              <a:ext uri="{FF2B5EF4-FFF2-40B4-BE49-F238E27FC236}">
                <a16:creationId xmlns:a16="http://schemas.microsoft.com/office/drawing/2014/main" id="{E5E2B122-2AA5-4A8E-BDE5-6ECBDCE7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4876800"/>
            <a:ext cx="3295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photocdn.sohu.com/20110606/Img309395004.jpg">
            <a:extLst>
              <a:ext uri="{FF2B5EF4-FFF2-40B4-BE49-F238E27FC236}">
                <a16:creationId xmlns:a16="http://schemas.microsoft.com/office/drawing/2014/main" id="{825596D4-3030-4888-B34C-94DC1954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867400" y="879475"/>
            <a:ext cx="3276600" cy="205244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511" name="Rectangle 15">
            <a:extLst>
              <a:ext uri="{FF2B5EF4-FFF2-40B4-BE49-F238E27FC236}">
                <a16:creationId xmlns:a16="http://schemas.microsoft.com/office/drawing/2014/main" id="{89921CEE-1D02-429E-A915-4B526B0E3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1512" name="矩形 1">
            <a:extLst>
              <a:ext uri="{FF2B5EF4-FFF2-40B4-BE49-F238E27FC236}">
                <a16:creationId xmlns:a16="http://schemas.microsoft.com/office/drawing/2014/main" id="{382697E0-2681-432B-91E3-4486C0EE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98638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威胁人体健康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Times New Roman" panose="020f0502020204030204" pitchFamily="34" charset="0"/>
                <a:ea typeface="楷体"/>
              </a:rPr>
              <a:t>　　</a:t>
            </a:r>
          </a:p>
        </p:txBody>
      </p:sp>
      <p:sp>
        <p:nvSpPr>
          <p:cNvPr id="21513" name="矩形 1">
            <a:extLst>
              <a:ext uri="{FF2B5EF4-FFF2-40B4-BE49-F238E27FC236}">
                <a16:creationId xmlns:a16="http://schemas.microsoft.com/office/drawing/2014/main" id="{814C99C1-A7DB-46A1-9DF8-0D88D2B8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92338"/>
            <a:ext cx="5715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1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增加疾病发病率；</a:t>
            </a:r>
            <a:endParaRPr kumimoji="1" lang="en-US" altLang="zh-CN" sz="2400" b="1">
              <a:solidFill>
                <a:schemeClr val="accent2"/>
              </a:solidFill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增大疾病传播范围；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夏季气温持续升高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人口死亡率</a:t>
            </a:r>
            <a:endParaRPr kumimoji="1" lang="en-US" altLang="zh-CN" sz="2400" b="1">
              <a:solidFill>
                <a:schemeClr val="accent2"/>
              </a:solidFill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        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上升。</a:t>
            </a:r>
            <a:endParaRPr lang="en-US" altLang="zh-CN" sz="2400" b="1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cover dir="d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矩形 1">
            <a:extLst>
              <a:ext uri="{FF2B5EF4-FFF2-40B4-BE49-F238E27FC236}">
                <a16:creationId xmlns:a16="http://schemas.microsoft.com/office/drawing/2014/main" id="{DF386859-17E9-457E-AEC3-4BA89FC2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2085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政治经济改变</a:t>
            </a: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冲突和战争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66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　　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86F5BDD4-5DD0-4BB1-A225-01B89ABE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391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latin typeface="Times New Roman"/>
                <a:ea typeface="楷体"/>
              </a:rPr>
              <a:t> </a:t>
            </a:r>
          </a:p>
        </p:txBody>
      </p:sp>
      <p:pic>
        <p:nvPicPr>
          <p:cNvPr id="22532" name="Picture 7" descr="20121231084239920">
            <a:extLst>
              <a:ext uri="{FF2B5EF4-FFF2-40B4-BE49-F238E27FC236}">
                <a16:creationId xmlns:a16="http://schemas.microsoft.com/office/drawing/2014/main" id="{9130F6DC-BDEF-4907-8D9C-FB64A914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4481513"/>
            <a:ext cx="2590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u=3560786060,1518112176&amp;fm=21&amp;gp=0">
            <a:extLst>
              <a:ext uri="{FF2B5EF4-FFF2-40B4-BE49-F238E27FC236}">
                <a16:creationId xmlns:a16="http://schemas.microsoft.com/office/drawing/2014/main" id="{85BE520D-F660-41DE-9D1B-244E3FE0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4418013"/>
            <a:ext cx="32480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4671007_095217085043_2">
            <a:extLst>
              <a:ext uri="{FF2B5EF4-FFF2-40B4-BE49-F238E27FC236}">
                <a16:creationId xmlns:a16="http://schemas.microsoft.com/office/drawing/2014/main" id="{645A7252-78B5-4803-8DA0-CBE9E229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>
            <a:extLst>
              <a:ext uri="{FF2B5EF4-FFF2-40B4-BE49-F238E27FC236}">
                <a16:creationId xmlns:a16="http://schemas.microsoft.com/office/drawing/2014/main" id="{54DF8955-A488-442F-BF14-2C86052E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514600"/>
            <a:ext cx="818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            优质粮食、水源和土地的减少，会使威胁全球安全的隐患增多，从而引起冲突和战争。</a:t>
            </a:r>
          </a:p>
        </p:txBody>
      </p:sp>
    </p:spTree>
  </p:cSld>
  <p:clrMapOvr>
    <a:masterClrMapping/>
  </p:clrMapOvr>
  <p:transition>
    <p:cover dir="l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74CEF6B-E59E-4D82-8983-2D25EDBF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50988"/>
            <a:ext cx="464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3600" b="1">
                <a:solidFill>
                  <a:srgbClr val="FF00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新的冰川期来临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68F1030F-FDAE-41DA-A576-37AAD13C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396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全球气候变暖危害</a:t>
            </a:r>
            <a:r>
              <a:rPr lang="zh-CN" altLang="en-US" sz="1800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23556" name="Picture 6" descr="14">
            <a:extLst>
              <a:ext uri="{FF2B5EF4-FFF2-40B4-BE49-F238E27FC236}">
                <a16:creationId xmlns:a16="http://schemas.microsoft.com/office/drawing/2014/main" id="{8A8CBA30-1197-4819-8411-DE649736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" b="11681"/>
          <a:stretch>
            <a:fillRect/>
          </a:stretch>
        </p:blipFill>
        <p:spPr bwMode="auto">
          <a:xfrm>
            <a:off x="4495800" y="2286000"/>
            <a:ext cx="44640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Img220130518">
            <a:extLst>
              <a:ext uri="{FF2B5EF4-FFF2-40B4-BE49-F238E27FC236}">
                <a16:creationId xmlns:a16="http://schemas.microsoft.com/office/drawing/2014/main" id="{50811EF3-463E-4FD4-B684-FE8C588F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>
            <a:fillRect/>
          </a:stretch>
        </p:blipFill>
        <p:spPr bwMode="auto">
          <a:xfrm>
            <a:off x="228600" y="2286000"/>
            <a:ext cx="403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B055C8D3-307E-40B8-A3A0-F219DB93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73575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美国科幻影片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后天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描述了“明天之后”的未来世界：北半球冰川融化，地球进入第二冰河期，龙卷风、海啸在全球肆虐，整个纽约陷入冰河的包围中。</a:t>
            </a:r>
          </a:p>
        </p:txBody>
      </p:sp>
    </p:spTree>
  </p:cSld>
  <p:clrMapOvr>
    <a:masterClrMapping/>
  </p:clrMapOvr>
  <p:transition>
    <p:blinds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c9fcc3cec3fdfc03574cd3b7d63f8794a4c2268c">
            <a:extLst>
              <a:ext uri="{FF2B5EF4-FFF2-40B4-BE49-F238E27FC236}">
                <a16:creationId xmlns:a16="http://schemas.microsoft.com/office/drawing/2014/main" id="{D738AA84-ED36-46FB-ACB0-2CD9F948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8CCB5E4E-AD63-4AF8-9DC6-76F51BB8D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838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面对如此局面，我们不禁思索：人类何以应对全球气候变暖？我们每个地球人都应该做些什么？能做些什么来维护我们的生存环境？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6365D6A6-3023-4B22-9A9C-471D0C63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4800"/>
            <a:ext cx="8643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气候变化的适应对策</a:t>
            </a:r>
          </a:p>
        </p:txBody>
      </p:sp>
      <p:sp>
        <p:nvSpPr>
          <p:cNvPr id="133123" name="Rectangle 5">
            <a:extLst>
              <a:ext uri="{FF2B5EF4-FFF2-40B4-BE49-F238E27FC236}">
                <a16:creationId xmlns:a16="http://schemas.microsoft.com/office/drawing/2014/main" id="{1B885AE0-523D-4375-B57F-B7C2FCEF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20850"/>
            <a:ext cx="8610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对化石燃料的限制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  改善汽车燃料，鼓励使用天然瓦斯，鼓励使用太阳能，利用生物能源作为新的干净能源，改善能源使用效率。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氯氟碳化合物限制使用，使用氯氟碳化合物可行代用品。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植树造林，保护森林。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设法挖掘海洋吸收碳的潜力。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适应气候变化（培养新的农作物品种，调整新的农业生产结构）。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国际合作。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技术层面上的一些奇思妙想。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zh-CN" sz="2400" b="1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4" descr="人造树.jpg">
            <a:extLst>
              <a:ext uri="{FF2B5EF4-FFF2-40B4-BE49-F238E27FC236}">
                <a16:creationId xmlns:a16="http://schemas.microsoft.com/office/drawing/2014/main" id="{F625F53E-4FB6-4824-9EC3-AF912301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32250"/>
            <a:ext cx="4724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>
            <a:extLst>
              <a:ext uri="{FF2B5EF4-FFF2-40B4-BE49-F238E27FC236}">
                <a16:creationId xmlns:a16="http://schemas.microsoft.com/office/drawing/2014/main" id="{3DF1C437-87FE-4CA5-A2C7-EB0CA2A79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AFD03"/>
                </a:solidFill>
                <a:latin typeface="Times New Roman"/>
                <a:ea typeface="楷体" panose="02010609060101010101" pitchFamily="49" charset="-122"/>
              </a:rPr>
              <a:t>人造树</a:t>
            </a:r>
          </a:p>
        </p:txBody>
      </p:sp>
      <p:pic>
        <p:nvPicPr>
          <p:cNvPr id="26628" name="图片 3" descr="太阳系.jpg">
            <a:extLst>
              <a:ext uri="{FF2B5EF4-FFF2-40B4-BE49-F238E27FC236}">
                <a16:creationId xmlns:a16="http://schemas.microsoft.com/office/drawing/2014/main" id="{5AB2EF0D-61B9-4357-9ECE-A7D07AEE1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>
            <a:extLst>
              <a:ext uri="{FF2B5EF4-FFF2-40B4-BE49-F238E27FC236}">
                <a16:creationId xmlns:a16="http://schemas.microsoft.com/office/drawing/2014/main" id="{889B8B05-182E-4DA8-B2B4-11959728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6019800"/>
            <a:ext cx="384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AFD03"/>
                </a:solidFill>
                <a:latin typeface="Times New Roman"/>
                <a:ea typeface="楷体" panose="02010609060101010101" pitchFamily="49" charset="-122"/>
              </a:rPr>
              <a:t>远离太阳，降低光照</a:t>
            </a:r>
          </a:p>
        </p:txBody>
      </p:sp>
      <p:pic>
        <p:nvPicPr>
          <p:cNvPr id="26630" name="图片 4" descr="太阳盾.jpg">
            <a:extLst>
              <a:ext uri="{FF2B5EF4-FFF2-40B4-BE49-F238E27FC236}">
                <a16:creationId xmlns:a16="http://schemas.microsoft.com/office/drawing/2014/main" id="{583ECF6B-F1A6-4D9B-AC5E-B1DE2577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0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9">
            <a:extLst>
              <a:ext uri="{FF2B5EF4-FFF2-40B4-BE49-F238E27FC236}">
                <a16:creationId xmlns:a16="http://schemas.microsoft.com/office/drawing/2014/main" id="{25BE2984-B83E-417A-9922-EA8C495A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403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AFD03"/>
                </a:solidFill>
                <a:latin typeface="Times New Roman"/>
                <a:ea typeface="楷体" panose="02010609060101010101" pitchFamily="49" charset="-122"/>
              </a:rPr>
              <a:t>太阳盾</a:t>
            </a:r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E53E2A8F-13EE-4C50-9AB5-7871D8CD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73050"/>
            <a:ext cx="568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技术层面上的一些奇思妙想</a:t>
            </a:r>
          </a:p>
        </p:txBody>
      </p:sp>
      <p:pic>
        <p:nvPicPr>
          <p:cNvPr id="26633" name="图片 5" descr="用水泵驯服飓风.jpg">
            <a:extLst>
              <a:ext uri="{FF2B5EF4-FFF2-40B4-BE49-F238E27FC236}">
                <a16:creationId xmlns:a16="http://schemas.microsoft.com/office/drawing/2014/main" id="{F67914DB-6C18-47B1-AB12-13646F3EF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430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7">
            <a:extLst>
              <a:ext uri="{FF2B5EF4-FFF2-40B4-BE49-F238E27FC236}">
                <a16:creationId xmlns:a16="http://schemas.microsoft.com/office/drawing/2014/main" id="{A29A69D9-4FCB-4D91-BC2C-9C9901AC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0040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AFD03"/>
                </a:solidFill>
                <a:latin typeface="Times New Roman"/>
                <a:ea typeface="楷体" panose="02010609060101010101" pitchFamily="49" charset="-122"/>
              </a:rPr>
              <a:t>用水泵驯服飓风</a:t>
            </a:r>
          </a:p>
        </p:txBody>
      </p:sp>
    </p:spTree>
  </p:cSld>
  <p:clrMapOvr>
    <a:masterClrMapping/>
  </p:clrMapOvr>
  <p:transition>
    <p:zoom dir="in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WordArt 2">
            <a:extLst>
              <a:ext uri="{FF2B5EF4-FFF2-40B4-BE49-F238E27FC236}">
                <a16:creationId xmlns:a16="http://schemas.microsoft.com/office/drawing/2014/main" id="{12FBF54A-6F79-4F47-8248-F1DC686EA6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我们现在能做什么？</a:t>
            </a:r>
          </a:p>
        </p:txBody>
      </p:sp>
    </p:spTree>
  </p:cSld>
  <p:clrMapOvr>
    <a:masterClrMapping/>
  </p:clrMapOvr>
  <p:transition>
    <p:zoom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6" descr="office.jpg">
            <a:extLst>
              <a:ext uri="{FF2B5EF4-FFF2-40B4-BE49-F238E27FC236}">
                <a16:creationId xmlns:a16="http://schemas.microsoft.com/office/drawing/2014/main" id="{AD68C5D1-2AF3-4AFC-9674-F5079BCE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E6BB55B-D436-4D84-B16D-9F8D97E5535A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solidFill>
                  <a:schemeClr val="tx2">
                    <a:shade val="50000"/>
                  </a:schemeClr>
                </a:solidFill>
                <a:latin typeface="Times New Roman"/>
                <a:ea typeface="楷体"/>
              </a:rPr>
              <a:t>http://qingyuan_huanbao.blog.163.com/</a:t>
            </a:r>
            <a:endParaRPr lang="en-US" altLang="zh-CN">
              <a:solidFill>
                <a:srgbClr val="CC6600"/>
              </a:solidFill>
              <a:latin typeface="Arial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B026EE4-F474-4EC7-8C08-ACFE8045AF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6500813" cy="714375"/>
          </a:xfrm>
        </p:spPr>
        <p:txBody>
          <a:bodyPr/>
          <a:lstStyle/>
          <a:p>
            <a:pPr eaLnBrk="1" hangingPunct="1"/>
            <a:r>
              <a:rPr lang="zh-CN" altLang="en-US" sz="38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我们的低碳生活</a:t>
            </a:r>
          </a:p>
        </p:txBody>
      </p:sp>
      <p:pic>
        <p:nvPicPr>
          <p:cNvPr id="28677" name="图片 11" descr="home3.jpg">
            <a:extLst>
              <a:ext uri="{FF2B5EF4-FFF2-40B4-BE49-F238E27FC236}">
                <a16:creationId xmlns:a16="http://schemas.microsoft.com/office/drawing/2014/main" id="{046CCA7A-6D61-4473-B117-167ED7A6A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4114800"/>
            <a:ext cx="266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p7965773">
            <a:extLst>
              <a:ext uri="{FF2B5EF4-FFF2-40B4-BE49-F238E27FC236}">
                <a16:creationId xmlns:a16="http://schemas.microsoft.com/office/drawing/2014/main" id="{8F81848F-04D1-4811-A8CB-538F5352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765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655546ecgw1e7vek817w3j20c80du0tr">
            <a:extLst>
              <a:ext uri="{FF2B5EF4-FFF2-40B4-BE49-F238E27FC236}">
                <a16:creationId xmlns:a16="http://schemas.microsoft.com/office/drawing/2014/main" id="{E1332BC1-06C8-451F-BEF6-CBAB8655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295400"/>
            <a:ext cx="3194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7" descr="u=41330318,3779691748&amp;fm=21&amp;gp=0">
            <a:extLst>
              <a:ext uri="{FF2B5EF4-FFF2-40B4-BE49-F238E27FC236}">
                <a16:creationId xmlns:a16="http://schemas.microsoft.com/office/drawing/2014/main" id="{27EB8C5C-FC6E-4C3A-94F6-09572E76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85875"/>
            <a:ext cx="3429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9" descr="64a2b036jw1elcq85iu0lj20c808375r">
            <a:extLst>
              <a:ext uri="{FF2B5EF4-FFF2-40B4-BE49-F238E27FC236}">
                <a16:creationId xmlns:a16="http://schemas.microsoft.com/office/drawing/2014/main" id="{0B8C588B-CAD5-40EE-947C-2607720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4086225"/>
            <a:ext cx="3200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5" descr="1924291961-0">
            <a:extLst>
              <a:ext uri="{FF2B5EF4-FFF2-40B4-BE49-F238E27FC236}">
                <a16:creationId xmlns:a16="http://schemas.microsoft.com/office/drawing/2014/main" id="{7A6C07AF-57D1-4385-B29A-79125245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4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图片 15" descr="mall.jpg">
            <a:extLst>
              <a:ext uri="{FF2B5EF4-FFF2-40B4-BE49-F238E27FC236}">
                <a16:creationId xmlns:a16="http://schemas.microsoft.com/office/drawing/2014/main" id="{D0470E5F-5880-458B-9019-6964BB72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0"/>
            <a:ext cx="47148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8" descr="hiking.jpg">
            <a:extLst>
              <a:ext uri="{FF2B5EF4-FFF2-40B4-BE49-F238E27FC236}">
                <a16:creationId xmlns:a16="http://schemas.microsoft.com/office/drawing/2014/main" id="{B298E36F-B601-48D1-BED5-CF91713A7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643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15E4BCB-5279-4324-9426-75841797889E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solidFill>
                  <a:schemeClr val="tx2">
                    <a:shade val="50000"/>
                  </a:schemeClr>
                </a:solidFill>
                <a:latin typeface="Times New Roman"/>
                <a:ea typeface="楷体"/>
              </a:rPr>
              <a:t>http://qingyuan_huanbao.blog.163.com/</a:t>
            </a:r>
            <a:endParaRPr lang="en-US" altLang="zh-CN">
              <a:solidFill>
                <a:srgbClr val="CC6600"/>
              </a:solidFill>
              <a:latin typeface="Arial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1714891B-0EB1-4C1D-BACB-D32B548E87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43188" y="457200"/>
            <a:ext cx="6500812" cy="714375"/>
          </a:xfrm>
        </p:spPr>
        <p:txBody>
          <a:bodyPr/>
          <a:lstStyle/>
          <a:p>
            <a:pPr eaLnBrk="1" hangingPunct="1"/>
            <a:r>
              <a:rPr lang="zh-CN" altLang="en-US" sz="3800" b="1">
                <a:solidFill>
                  <a:schemeClr val="bg1"/>
                </a:solidFill>
                <a:latin typeface="Times New Roman"/>
                <a:ea typeface="楷体" panose="02010609060101010101" pitchFamily="49" charset="-122"/>
              </a:rPr>
              <a:t>我们的低碳生活</a:t>
            </a:r>
          </a:p>
        </p:txBody>
      </p:sp>
      <p:pic>
        <p:nvPicPr>
          <p:cNvPr id="29702" name="Picture 13" descr="0840110062">
            <a:extLst>
              <a:ext uri="{FF2B5EF4-FFF2-40B4-BE49-F238E27FC236}">
                <a16:creationId xmlns:a16="http://schemas.microsoft.com/office/drawing/2014/main" id="{7179828E-8765-4A40-B8C7-9CB5CC1B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76400"/>
            <a:ext cx="3124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779EDC32-8112-4B9C-89D8-B919F55F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540250"/>
            <a:ext cx="32861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8" descr="1316403xwa3xrx473cxnxn">
            <a:extLst>
              <a:ext uri="{FF2B5EF4-FFF2-40B4-BE49-F238E27FC236}">
                <a16:creationId xmlns:a16="http://schemas.microsoft.com/office/drawing/2014/main" id="{5E5A538A-CC5D-4720-86B4-A26886CD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676400"/>
            <a:ext cx="30575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0" descr="1421757965559">
            <a:extLst>
              <a:ext uri="{FF2B5EF4-FFF2-40B4-BE49-F238E27FC236}">
                <a16:creationId xmlns:a16="http://schemas.microsoft.com/office/drawing/2014/main" id="{486A4DDD-46CF-4B82-B2CD-E5EA230A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10088"/>
            <a:ext cx="29718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2" descr="140523015209">
            <a:extLst>
              <a:ext uri="{FF2B5EF4-FFF2-40B4-BE49-F238E27FC236}">
                <a16:creationId xmlns:a16="http://schemas.microsoft.com/office/drawing/2014/main" id="{9E740626-028A-4E2B-8DE8-7EC10E91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526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4" descr="u=561938368,3092363660&amp;fm=21&amp;gp=0">
            <a:extLst>
              <a:ext uri="{FF2B5EF4-FFF2-40B4-BE49-F238E27FC236}">
                <a16:creationId xmlns:a16="http://schemas.microsoft.com/office/drawing/2014/main" id="{FA7A8AE9-40D2-4C74-9440-4767FFC2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4" name="Rectangle 12">
            <a:extLst>
              <a:ext uri="{FF2B5EF4-FFF2-40B4-BE49-F238E27FC236}">
                <a16:creationId xmlns:a16="http://schemas.microsoft.com/office/drawing/2014/main" id="{3292E84C-F40A-40A6-9702-0445554B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717550" cy="519113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zh-CN" sz="2800" b="1">
                <a:solidFill>
                  <a:srgbClr val="FFFF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NOT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C420FF8C-EFA0-4563-8435-58CF4C6F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28825"/>
            <a:ext cx="838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近百年来全球气候变暖的原因是什么？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举例说说使全球气候变暖的人为因素有哪些？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为了缓解全球变暖，人类可采取哪些对策？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有哪些具体措施可以减少温室气体的排放？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66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             </a:t>
            </a:r>
          </a:p>
        </p:txBody>
      </p:sp>
      <p:sp>
        <p:nvSpPr>
          <p:cNvPr id="30723" name="Rectangle 9">
            <a:extLst>
              <a:ext uri="{FF2B5EF4-FFF2-40B4-BE49-F238E27FC236}">
                <a16:creationId xmlns:a16="http://schemas.microsoft.com/office/drawing/2014/main" id="{133BD99A-0449-4258-91A1-4CB9CABB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304800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思     考</a:t>
            </a:r>
          </a:p>
        </p:txBody>
      </p:sp>
    </p:spTree>
  </p:cSld>
  <p:clrMapOvr>
    <a:masterClrMapping/>
  </p:clrMapOvr>
  <p:transition>
    <p:cover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6" descr="635750620515050869904">
            <a:extLst>
              <a:ext uri="{FF2B5EF4-FFF2-40B4-BE49-F238E27FC236}">
                <a16:creationId xmlns:a16="http://schemas.microsoft.com/office/drawing/2014/main" id="{1AEAC883-465A-4028-8931-4E20BA34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7200"/>
            <a:ext cx="4495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Picture 8" descr="98071291482249312">
            <a:extLst>
              <a:ext uri="{FF2B5EF4-FFF2-40B4-BE49-F238E27FC236}">
                <a16:creationId xmlns:a16="http://schemas.microsoft.com/office/drawing/2014/main" id="{2BB3F5F4-0F2A-4040-97EA-499CBBDF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8100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02201203101257519">
            <a:extLst>
              <a:ext uri="{FF2B5EF4-FFF2-40B4-BE49-F238E27FC236}">
                <a16:creationId xmlns:a16="http://schemas.microsoft.com/office/drawing/2014/main" id="{B4903F63-6FC9-480A-8CBE-2A1B81A9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50" y="457200"/>
            <a:ext cx="4324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8" name="Picture 12" descr="9131271368861021">
            <a:extLst>
              <a:ext uri="{FF2B5EF4-FFF2-40B4-BE49-F238E27FC236}">
                <a16:creationId xmlns:a16="http://schemas.microsoft.com/office/drawing/2014/main" id="{551F489F-9634-4052-9220-7F8FD478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2E51C89-F7C7-43D7-AFD1-0C10333478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90400" y="104648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49459248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7" descr="u=1375468114,509645047&amp;fm=21&amp;gp=0">
            <a:extLst>
              <a:ext uri="{FF2B5EF4-FFF2-40B4-BE49-F238E27FC236}">
                <a16:creationId xmlns:a16="http://schemas.microsoft.com/office/drawing/2014/main" id="{20D409F7-7F8B-427D-B687-9918F647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>
            <a:extLst>
              <a:ext uri="{FF2B5EF4-FFF2-40B4-BE49-F238E27FC236}">
                <a16:creationId xmlns:a16="http://schemas.microsoft.com/office/drawing/2014/main" id="{0E8DCF13-2D09-4C73-A86A-E7797D0A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338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这一切都起因于全球变暖</a:t>
            </a:r>
            <a:r>
              <a:rPr kumimoji="1" lang="en-US" altLang="zh-CN" sz="40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……</a:t>
            </a:r>
            <a:endParaRPr kumimoji="1" lang="en-US" altLang="zh-CN" sz="4000" b="1">
              <a:solidFill>
                <a:schemeClr val="bg1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>
    <p:zo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3DAEF036-3F52-4D72-848C-E87C59D090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172200" cy="2058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什么是全球变暖？</a:t>
            </a:r>
          </a:p>
        </p:txBody>
      </p:sp>
    </p:spTree>
  </p:cSld>
  <p:clrMapOvr>
    <a:masterClrMapping/>
  </p:clrMapOvr>
  <p:transition>
    <p:cover dir="r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NASA卫星测绘地图展示全球变暖趋势">
            <a:extLst>
              <a:ext uri="{FF2B5EF4-FFF2-40B4-BE49-F238E27FC236}">
                <a16:creationId xmlns:a16="http://schemas.microsoft.com/office/drawing/2014/main" id="{098F065C-31D2-41E6-9ADE-8F57E1ED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447800"/>
            <a:ext cx="46482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5020B6C-246E-42F7-8C6B-49E8242D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029200"/>
            <a:ext cx="407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/>
                <a:ea typeface="楷体"/>
              </a:rPr>
              <a:t>NASA</a:t>
            </a:r>
            <a:r>
              <a:rPr lang="zh-CN" altLang="en-US" sz="1800">
                <a:latin typeface="Times New Roman"/>
                <a:ea typeface="楷体"/>
              </a:rPr>
              <a:t>卫星测绘地图展示全球变暖趋势 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DD17A8D-48F5-427C-9EFD-1B47EC2D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78463"/>
            <a:ext cx="8610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 在最近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年里，全球平均气温大约增长了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0.8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摄氏度。科学家使用电脑模型对将来的气候形势作出预测，与现在的气候状况相比，到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世纪末，平均气温会增长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1.1-6.4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摄氏度。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b="1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3" name="矩形 6">
            <a:extLst>
              <a:ext uri="{FF2B5EF4-FFF2-40B4-BE49-F238E27FC236}">
                <a16:creationId xmlns:a16="http://schemas.microsoft.com/office/drawing/2014/main" id="{12FE8C27-10A6-40F6-8E9B-E8F396A8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3152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/>
                <a:ea typeface="楷体" panose="02010609060101010101" pitchFamily="49" charset="-122"/>
              </a:rPr>
              <a:t>全球变暖是一种全球气候变暖自然现象。</a:t>
            </a:r>
          </a:p>
        </p:txBody>
      </p:sp>
    </p:spTree>
  </p:cSld>
  <p:clrMapOvr>
    <a:masterClrMapping/>
  </p:clrMapOvr>
  <p:transition>
    <p:blinds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8D5B2881-FBB6-42AE-A54E-6651ECF14F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6172200" cy="2058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0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10609060101010101" pitchFamily="49" charset="-122"/>
                <a:ea typeface="楷体" panose="02010609060101010101" pitchFamily="49" charset="-122"/>
              </a:rPr>
              <a:t>全球变暖的原因？</a:t>
            </a:r>
          </a:p>
        </p:txBody>
      </p:sp>
    </p:spTree>
  </p:cSld>
  <p:clrMapOvr>
    <a:masterClrMapping/>
  </p:clrMapOvr>
  <p:transition>
    <p:cover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图片 6" descr="太阳光谱图.jpg">
            <a:extLst>
              <a:ext uri="{FF2B5EF4-FFF2-40B4-BE49-F238E27FC236}">
                <a16:creationId xmlns:a16="http://schemas.microsoft.com/office/drawing/2014/main" id="{F0D687E1-C803-4B1F-83BA-B201857F4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886200"/>
            <a:ext cx="4260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5FDAC3B3-1312-42AA-9C97-A626B996D1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04800"/>
            <a:ext cx="8305800" cy="10001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全球变暖的主要原因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600" b="1">
                <a:solidFill>
                  <a:srgbClr val="0000CC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温室效应的加剧</a:t>
            </a:r>
          </a:p>
          <a:p>
            <a:pPr eaLnBrk="1" hangingPunct="1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en-US" altLang="zh-CN" sz="3600" b="1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78" name="矩形 4">
            <a:extLst>
              <a:ext uri="{FF2B5EF4-FFF2-40B4-BE49-F238E27FC236}">
                <a16:creationId xmlns:a16="http://schemas.microsoft.com/office/drawing/2014/main" id="{D29FE292-E561-49F6-81EC-F3256F92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60525"/>
            <a:ext cx="87153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温室效应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(Greenhouse Effect)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   大气中温室气体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CO2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CH4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O3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CFC11)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对来自太阳辐射的可见光具有高度透过性，太阳短波辐射到达地面，但地表受热后向外放出大量长波热辐射线，温室气体对地球发射出来的长波辐射具有高度吸收性，能强烈吸收地面辐射中的红外线，阻止地球热量的散失，导致地球温度上升，即温室效应。</a:t>
            </a:r>
          </a:p>
        </p:txBody>
      </p:sp>
      <p:sp>
        <p:nvSpPr>
          <p:cNvPr id="153605" name="页脚占位符 6">
            <a:extLst>
              <a:ext uri="{FF2B5EF4-FFF2-40B4-BE49-F238E27FC236}">
                <a16:creationId xmlns:a16="http://schemas.microsoft.com/office/drawing/2014/main" id="{9672C9B0-94B0-4FD2-83D6-70441C681259}"/>
              </a:ext>
            </a:extLst>
          </p:cNvPr>
          <p:cNvSpPr txBox="1">
            <a:spLocks noGrp="1"/>
          </p:cNvSpPr>
          <p:nvPr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Times New Roman"/>
                <a:ea typeface="楷体"/>
              </a:rPr>
              <a:t>http://qingyuan_huanbao.blog.163.com/</a:t>
            </a:r>
          </a:p>
        </p:txBody>
      </p:sp>
      <p:pic>
        <p:nvPicPr>
          <p:cNvPr id="153606" name="Picture 6" descr="E627187048FBDE95F44DAEAE64D6DB9E">
            <a:extLst>
              <a:ext uri="{FF2B5EF4-FFF2-40B4-BE49-F238E27FC236}">
                <a16:creationId xmlns:a16="http://schemas.microsoft.com/office/drawing/2014/main" id="{34EB41CE-3657-4DDA-B7F6-85581058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1536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4E3DA57D-2213-4466-8C45-14283A1A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20850"/>
            <a:ext cx="4572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FF3300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大气环境污染因素</a:t>
            </a:r>
            <a:r>
              <a:rPr lang="zh-CN" altLang="en-US" sz="2800" b="1">
                <a:solidFill>
                  <a:srgbClr val="000066"/>
                </a:solidFill>
                <a:latin typeface="Times New Roman"/>
                <a:ea typeface="楷体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Times New Roman"/>
                <a:ea typeface="楷体"/>
              </a:rPr>
              <a:t>　　</a:t>
            </a:r>
            <a:endParaRPr lang="zh-CN" altLang="en-US" sz="1800"/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608FCBAA-1BAF-4DFE-9442-7CA075B6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4013"/>
            <a:ext cx="659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温室气体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co</a:t>
            </a:r>
            <a:r>
              <a:rPr lang="en-US" altLang="zh-CN" sz="3600" b="1" baseline="-25000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  <a:cs typeface="Meiryo" panose="020b0604030504040204" pitchFamily="34" charset="-128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为主</a:t>
            </a:r>
            <a:r>
              <a:rPr lang="en-US" altLang="zh-CN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>
                <a:solidFill>
                  <a:schemeClr val="bg1"/>
                </a:solidFill>
                <a:latin typeface="Times New Roman" panose="02010609060101010101" pitchFamily="49" charset="-122"/>
                <a:ea typeface="楷体" panose="02010609060101010101" pitchFamily="49" charset="-122"/>
              </a:rPr>
              <a:t>增多原因</a:t>
            </a:r>
            <a:endParaRPr lang="en-US" altLang="zh-CN" sz="36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44" name="Picture 7" descr="t01fc63f38d54901a39">
            <a:extLst>
              <a:ext uri="{FF2B5EF4-FFF2-40B4-BE49-F238E27FC236}">
                <a16:creationId xmlns:a16="http://schemas.microsoft.com/office/drawing/2014/main" id="{13614B16-0A51-49A4-A5F2-6ECDE05D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1148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13441097_984423">
            <a:extLst>
              <a:ext uri="{FF2B5EF4-FFF2-40B4-BE49-F238E27FC236}">
                <a16:creationId xmlns:a16="http://schemas.microsoft.com/office/drawing/2014/main" id="{F1573082-53FE-4E3B-86F8-5FFD9EFA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488" y="1622425"/>
            <a:ext cx="33385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1456366054498101">
            <a:extLst>
              <a:ext uri="{FF2B5EF4-FFF2-40B4-BE49-F238E27FC236}">
                <a16:creationId xmlns:a16="http://schemas.microsoft.com/office/drawing/2014/main" id="{81737F17-7379-4D3B-8EF4-18ECB11A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41148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4">
            <a:extLst>
              <a:ext uri="{FF2B5EF4-FFF2-40B4-BE49-F238E27FC236}">
                <a16:creationId xmlns:a16="http://schemas.microsoft.com/office/drawing/2014/main" id="{6641D287-C470-4228-8FD1-6EF1E53A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5424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126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    由于现代化工业社会过多燃烧煤炭、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accent2"/>
                </a:solidFill>
                <a:latin typeface="Times New Roman"/>
                <a:ea typeface="楷体" panose="02010609060101010101" pitchFamily="49" charset="-122"/>
              </a:rPr>
              <a:t>石油和天然气，会产生大量二氧化碳。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 b="1">
              <a:solidFill>
                <a:schemeClr val="accent2"/>
              </a:solidFill>
              <a:ea typeface="楷体_GB2312" pitchFamily="49" charset="-122"/>
            </a:endParaRPr>
          </a:p>
        </p:txBody>
      </p:sp>
      <p:pic>
        <p:nvPicPr>
          <p:cNvPr id="10248" name="Picture 8" descr="1385936407_fkaDYP">
            <a:extLst>
              <a:ext uri="{FF2B5EF4-FFF2-40B4-BE49-F238E27FC236}">
                <a16:creationId xmlns:a16="http://schemas.microsoft.com/office/drawing/2014/main" id="{62BC2186-3FD7-4286-A12E-E98308FB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52900"/>
            <a:ext cx="3200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物理" id="{A52D074F-739F-4227-AC30-B13782715710}" vid="{9AD6B1F0-38CE-4FA8-96AF-E1F87DEF8EA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96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物理</vt:lpstr>
      <vt:lpstr>第五节 全球变暖与水资源危机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我们的低碳生活</vt:lpstr>
      <vt:lpstr>我们的低碳生活</vt:lpstr>
      <vt:lpstr>Slide 29</vt:lpstr>
      <vt:lpstr>Slide 30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2020-10-04T12:24:56Z</cp:lastPrinted>
  <dcterms:created xsi:type="dcterms:W3CDTF">2020-10-04T12:24:56Z</dcterms:created>
  <dcterms:modified xsi:type="dcterms:W3CDTF">2020-10-04T04:25:00Z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