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4"/>
  </p:handoutMasterIdLst>
  <p:sldIdLst>
    <p:sldId id="317" r:id="rId3"/>
    <p:sldId id="258" r:id="rId4"/>
    <p:sldId id="293" r:id="rId6"/>
    <p:sldId id="323" r:id="rId7"/>
    <p:sldId id="315" r:id="rId8"/>
    <p:sldId id="263" r:id="rId9"/>
    <p:sldId id="295" r:id="rId10"/>
    <p:sldId id="308" r:id="rId11"/>
    <p:sldId id="318" r:id="rId12"/>
    <p:sldId id="338" r:id="rId13"/>
    <p:sldId id="319" r:id="rId14"/>
    <p:sldId id="320" r:id="rId15"/>
    <p:sldId id="352" r:id="rId16"/>
    <p:sldId id="360" r:id="rId17"/>
    <p:sldId id="361" r:id="rId18"/>
    <p:sldId id="321" r:id="rId19"/>
    <p:sldId id="340" r:id="rId20"/>
    <p:sldId id="325" r:id="rId21"/>
    <p:sldId id="310" r:id="rId22"/>
    <p:sldId id="292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500"/>
    <a:srgbClr val="E97117"/>
    <a:srgbClr val="FF9900"/>
    <a:srgbClr val="177743"/>
    <a:srgbClr val="FF9B01"/>
    <a:srgbClr val="DE0023"/>
    <a:srgbClr val="1A804A"/>
    <a:srgbClr val="A7EA65"/>
    <a:srgbClr val="6DC01A"/>
    <a:srgbClr val="529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14" autoAdjust="0"/>
  </p:normalViewPr>
  <p:slideViewPr>
    <p:cSldViewPr snapToGrid="0" showGuides="1">
      <p:cViewPr>
        <p:scale>
          <a:sx n="80" d="100"/>
          <a:sy n="80" d="100"/>
        </p:scale>
        <p:origin x="-408" y="-90"/>
      </p:cViewPr>
      <p:guideLst>
        <p:guide orient="horz" pos="1466"/>
        <p:guide pos="594"/>
        <p:guide pos="7117"/>
        <p:guide pos="347"/>
        <p:guide orient="horz" pos="30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image" Target="../media/image15.png"/><Relationship Id="rId3" Type="http://schemas.openxmlformats.org/officeDocument/2006/relationships/image" Target="NULL" TargetMode="Externa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8.xml"/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软雅黑" panose="020B0503020204020204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11916" y="1642230"/>
            <a:ext cx="7098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kern="8000" spc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 理</a:t>
            </a:r>
            <a:endParaRPr lang="zh-CN" altLang="en-US" sz="11500" b="1" kern="8000" spc="1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22423" y="5311888"/>
            <a:ext cx="505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九年级（全一册）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672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电压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167255" y="1626235"/>
          <a:ext cx="8028305" cy="3815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1480"/>
                <a:gridCol w="5076825"/>
              </a:tblGrid>
              <a:tr h="480695"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endParaRPr lang="zh-CN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alt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电压</a:t>
                      </a:r>
                      <a:endParaRPr lang="zh-CN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280"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干电池</a:t>
                      </a:r>
                      <a:r>
                        <a:rPr lang="zh-CN" alt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节）</a:t>
                      </a:r>
                      <a:endParaRPr lang="zh-CN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1.5V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085"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蓄电池</a:t>
                      </a:r>
                      <a:r>
                        <a:rPr lang="zh-CN" alt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节）</a:t>
                      </a:r>
                      <a:endParaRPr lang="zh-CN" alt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2V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770"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家庭电路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220V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490"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人体安全电压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b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‹</a:t>
                      </a: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36V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735"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手机电池电压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 3.7V</a:t>
                      </a:r>
                      <a:endParaRPr lang="en-US" sz="28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30860" y="969645"/>
            <a:ext cx="319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生活中常见的电压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601345" y="1478915"/>
            <a:ext cx="3441065" cy="24130"/>
          </a:xfrm>
          <a:prstGeom prst="line">
            <a:avLst/>
          </a:prstGeom>
          <a:ln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829435" y="5178425"/>
            <a:ext cx="3858260" cy="440055"/>
          </a:xfrm>
          <a:prstGeom prst="rect">
            <a:avLst/>
          </a:prstGeom>
          <a:solidFill>
            <a:schemeClr val="bg1"/>
          </a:solidFill>
          <a:ln>
            <a:solidFill>
              <a:srgbClr val="E97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ffcb3dae02d6a0c8ddf89dd695d65d5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135" y="1759585"/>
            <a:ext cx="4848225" cy="32200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672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434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电压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886c6936c46c40e27fd28977a69d2ed7"/>
          <p:cNvPicPr>
            <a:picLocks noChangeAspect="1"/>
          </p:cNvPicPr>
          <p:nvPr/>
        </p:nvPicPr>
        <p:blipFill>
          <a:blip r:embed="rId2"/>
          <a:srcRect l="4341" r="9117"/>
          <a:stretch>
            <a:fillRect/>
          </a:stretch>
        </p:blipFill>
        <p:spPr>
          <a:xfrm>
            <a:off x="6283960" y="1759585"/>
            <a:ext cx="4953000" cy="3220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50950" y="989965"/>
            <a:ext cx="319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生活中常见的电压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321435" y="1499235"/>
            <a:ext cx="3441065" cy="24130"/>
          </a:xfrm>
          <a:prstGeom prst="line">
            <a:avLst/>
          </a:prstGeom>
          <a:ln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692275" y="5168265"/>
            <a:ext cx="4131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电鳗可以输出300～800伏电压</a:t>
            </a:r>
            <a:endParaRPr lang="zh-CN" altLang="en-US" sz="20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31330" y="5178425"/>
            <a:ext cx="3858260" cy="440055"/>
          </a:xfrm>
          <a:prstGeom prst="rect">
            <a:avLst/>
          </a:prstGeom>
          <a:solidFill>
            <a:schemeClr val="bg1"/>
          </a:solidFill>
          <a:ln>
            <a:solidFill>
              <a:srgbClr val="E97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30695" y="5151755"/>
            <a:ext cx="3858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电鳐可以产生200V左右的电压</a:t>
            </a:r>
            <a:endParaRPr lang="zh-CN" altLang="en-US" sz="20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95" y="562860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18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（电压的测量）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280140" y="5468620"/>
            <a:ext cx="179705" cy="179705"/>
          </a:xfrm>
          <a:prstGeom prst="ellipse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602355" y="6424930"/>
            <a:ext cx="179705" cy="179705"/>
          </a:xfrm>
          <a:prstGeom prst="ellipse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2534" name="Picture 1" descr="D:\搜狗高速下载\快速保存图片\W02014102936292852439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2820" y="1412240"/>
            <a:ext cx="3825240" cy="423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94715" y="2633345"/>
            <a:ext cx="2258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电 压 表</a:t>
            </a:r>
            <a:endParaRPr lang="zh-CN" altLang="en-US" sz="44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06395" y="3835083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调零器</a:t>
            </a:r>
            <a:endParaRPr lang="zh-CN" altLang="en-US" sz="2800" b="1" dirty="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6404610" y="3482975"/>
            <a:ext cx="559435" cy="539750"/>
          </a:xfrm>
          <a:prstGeom prst="ellipse">
            <a:avLst/>
          </a:prstGeom>
          <a:noFill/>
          <a:ln w="25400">
            <a:solidFill>
              <a:srgbClr val="E97117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4288790" y="3750945"/>
            <a:ext cx="2089150" cy="322580"/>
          </a:xfrm>
          <a:prstGeom prst="straightConnector1">
            <a:avLst/>
          </a:prstGeom>
          <a:ln w="15875" cap="flat" cmpd="sng">
            <a:solidFill>
              <a:srgbClr val="E97117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2" name="椭圆 1"/>
          <p:cNvSpPr/>
          <p:nvPr/>
        </p:nvSpPr>
        <p:spPr bwMode="auto">
          <a:xfrm>
            <a:off x="6311265" y="2320925"/>
            <a:ext cx="635000" cy="607060"/>
          </a:xfrm>
          <a:prstGeom prst="ellipse">
            <a:avLst/>
          </a:prstGeom>
          <a:noFill/>
          <a:ln w="25400">
            <a:solidFill>
              <a:srgbClr val="E97117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6963410" y="2537460"/>
            <a:ext cx="2043430" cy="54610"/>
          </a:xfrm>
          <a:prstGeom prst="straightConnector1">
            <a:avLst/>
          </a:prstGeom>
          <a:ln w="15875" cap="flat" cmpd="sng">
            <a:solidFill>
              <a:srgbClr val="E97117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6" name="文本框 5"/>
          <p:cNvSpPr txBox="1"/>
          <p:nvPr/>
        </p:nvSpPr>
        <p:spPr>
          <a:xfrm>
            <a:off x="9211310" y="2036445"/>
            <a:ext cx="167322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电压表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代表符号</a:t>
            </a:r>
            <a:endParaRPr lang="zh-CN" altLang="en-US" sz="24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384800" y="4158615"/>
            <a:ext cx="2640965" cy="689610"/>
          </a:xfrm>
          <a:prstGeom prst="roundRect">
            <a:avLst/>
          </a:prstGeom>
          <a:noFill/>
          <a:ln w="28575"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7976235" y="4489450"/>
            <a:ext cx="958215" cy="27940"/>
          </a:xfrm>
          <a:prstGeom prst="straightConnector1">
            <a:avLst/>
          </a:prstGeom>
          <a:ln w="22225" cap="flat" cmpd="sng">
            <a:solidFill>
              <a:srgbClr val="E97117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4" name="矩形 13"/>
          <p:cNvSpPr/>
          <p:nvPr/>
        </p:nvSpPr>
        <p:spPr>
          <a:xfrm>
            <a:off x="9100185" y="4158298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接线柱</a:t>
            </a:r>
            <a:endParaRPr lang="zh-CN" altLang="en-US" sz="2800" b="1" dirty="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08660" y="3429000"/>
            <a:ext cx="2566035" cy="0"/>
          </a:xfrm>
          <a:prstGeom prst="line">
            <a:avLst/>
          </a:prstGeom>
          <a:ln w="25400" cmpd="sng">
            <a:solidFill>
              <a:srgbClr val="E9711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8" grpId="0" animBg="1"/>
      <p:bldP spid="16" grpId="0"/>
      <p:bldP spid="1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（电压的测量）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280140" y="5468620"/>
            <a:ext cx="179705" cy="179705"/>
          </a:xfrm>
          <a:prstGeom prst="ellipse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602355" y="6424930"/>
            <a:ext cx="179705" cy="179705"/>
          </a:xfrm>
          <a:prstGeom prst="ellipse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1180" y="2715895"/>
            <a:ext cx="191897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电压表的</a:t>
            </a:r>
            <a:endParaRPr lang="zh-CN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连接步骤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3410" y="1337310"/>
            <a:ext cx="8266430" cy="7804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把用电器的电路连接起来；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675890" y="1020445"/>
            <a:ext cx="0" cy="4980305"/>
          </a:xfrm>
          <a:prstGeom prst="line">
            <a:avLst/>
          </a:prstGeom>
          <a:ln w="19050" cmpd="sng">
            <a:solidFill>
              <a:srgbClr val="E9711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 rot="2700000">
            <a:off x="2602865" y="1484630"/>
            <a:ext cx="146050" cy="146050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 rot="2700000">
            <a:off x="2614930" y="2813685"/>
            <a:ext cx="146050" cy="146050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2700000">
            <a:off x="2608580" y="4142740"/>
            <a:ext cx="146050" cy="146050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2602865" y="5471795"/>
            <a:ext cx="146050" cy="146050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44520" y="2016125"/>
            <a:ext cx="8150860" cy="1740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选择合适的量程将电压表并联到待测电路的两端。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（在接时注意</a:t>
            </a:r>
            <a:r>
              <a:rPr lang="en-US" alt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“+”-”</a:t>
            </a:r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接线柱的正确接法）</a:t>
            </a:r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58490" y="3281680"/>
            <a:ext cx="8790305" cy="2435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en-US"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使用电压表前应先选择大量程，闭合开关后，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看指针的偏转示数再确定；为此我们闭合开关前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先逐步检查，然后试触开关，观察情况。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（电压的测量）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280140" y="5468620"/>
            <a:ext cx="179705" cy="179705"/>
          </a:xfrm>
          <a:prstGeom prst="ellipse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602355" y="6424930"/>
            <a:ext cx="179705" cy="179705"/>
          </a:xfrm>
          <a:prstGeom prst="ellipse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180" y="2164080"/>
            <a:ext cx="3075940" cy="32365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应该看清选用了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电压表的哪个量程，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知道满刻度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表示的电压值。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38600" y="2167890"/>
            <a:ext cx="3576955" cy="3235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看清该量程下一大格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表示的电压值是多少，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每一大格又分成了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几个小格，每一小格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表示的电压值是多少。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63560" y="2289175"/>
            <a:ext cx="346202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看清测量时，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指针停在哪个大格，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哪个小格上，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然后读出数值。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1180" y="920750"/>
            <a:ext cx="392176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电压表的读数步骤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840480" y="2249170"/>
            <a:ext cx="0" cy="3524250"/>
          </a:xfrm>
          <a:prstGeom prst="line">
            <a:avLst/>
          </a:prstGeom>
          <a:ln w="31750" cmpd="sng">
            <a:solidFill>
              <a:srgbClr val="E9711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016240" y="2249170"/>
            <a:ext cx="0" cy="3524250"/>
          </a:xfrm>
          <a:prstGeom prst="line">
            <a:avLst/>
          </a:prstGeom>
          <a:ln w="31750" cmpd="sng">
            <a:solidFill>
              <a:srgbClr val="E9711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环形箭头 5"/>
          <p:cNvSpPr/>
          <p:nvPr/>
        </p:nvSpPr>
        <p:spPr>
          <a:xfrm>
            <a:off x="3208020" y="1703705"/>
            <a:ext cx="1265555" cy="115633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628"/>
            </a:avLst>
          </a:prstGeom>
          <a:solidFill>
            <a:srgbClr val="E9711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环形箭头 7"/>
          <p:cNvSpPr/>
          <p:nvPr/>
        </p:nvSpPr>
        <p:spPr>
          <a:xfrm>
            <a:off x="7383145" y="1703705"/>
            <a:ext cx="1265555" cy="115633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628"/>
            </a:avLst>
          </a:prstGeom>
          <a:solidFill>
            <a:srgbClr val="E9711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6" grpId="0" animBg="1"/>
      <p:bldP spid="16" grpId="0"/>
      <p:bldP spid="18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（电压的测量）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280140" y="5468620"/>
            <a:ext cx="179705" cy="179705"/>
          </a:xfrm>
          <a:prstGeom prst="ellipse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602355" y="6424930"/>
            <a:ext cx="179705" cy="179705"/>
          </a:xfrm>
          <a:prstGeom prst="ellipse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651" name="Picture 3" descr="D:\搜狗高速下载\快速保存图片\W020141029360120876872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7575" y="2095500"/>
            <a:ext cx="4192270" cy="3104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21640" y="1694180"/>
            <a:ext cx="7638415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如图所示，先将电压表接在小灯泡两端，接通电路，</a:t>
            </a:r>
            <a:endParaRPr 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20000"/>
              </a:lnSpc>
            </a:pP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读取的数据是</a:t>
            </a:r>
            <a:r>
              <a:rPr 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u="sng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再将电压表接在电源两端，接通电路，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读取的数据是</a:t>
            </a:r>
            <a:r>
              <a:rPr lang="zh-CN" altLang="en-US" sz="2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u="sng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8310" y="963295"/>
            <a:ext cx="469773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用电压表测量电压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880" y="3799205"/>
            <a:ext cx="7448550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实验结果表明，电压表两次的示数是相等的，</a:t>
            </a:r>
            <a:endParaRPr lang="zh-CN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即在只有一个用电器的电路中，</a:t>
            </a:r>
            <a:endParaRPr lang="zh-CN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用电器两端的电压和电源两端的电压相等。</a:t>
            </a:r>
            <a:endParaRPr 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90550" y="1881505"/>
            <a:ext cx="10922000" cy="3364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>
              <a:lnSpc>
                <a:spcPct val="140000"/>
              </a:lnSpc>
            </a:pPr>
            <a:endParaRPr lang="zh-CN" sz="28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 algn="l">
              <a:lnSpc>
                <a:spcPct val="16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电源的作用：</a:t>
            </a:r>
            <a:r>
              <a:rPr lang="en-US" altLang="zh-CN" sz="2800" b="0">
                <a:latin typeface="微软雅黑" panose="020B0503020204020204" charset="-122"/>
                <a:ea typeface="微软雅黑" panose="020B0503020204020204" charset="-122"/>
              </a:rPr>
              <a:t>________________________</a:t>
            </a:r>
            <a:endParaRPr lang="en-US" altLang="zh-CN" sz="28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 algn="l">
              <a:lnSpc>
                <a:spcPct val="16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电压的符号：</a:t>
            </a:r>
            <a:r>
              <a:rPr lang="en-US" altLang="zh-CN" sz="2800" b="0">
                <a:latin typeface="微软雅黑" panose="020B0503020204020204" charset="-122"/>
                <a:ea typeface="微软雅黑" panose="020B0503020204020204" charset="-122"/>
              </a:rPr>
              <a:t>___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   单位：</a:t>
            </a:r>
            <a:r>
              <a:rPr lang="en-US" altLang="zh-CN" sz="2800" b="0">
                <a:latin typeface="微软雅黑" panose="020B0503020204020204" charset="-122"/>
                <a:ea typeface="微软雅黑" panose="020B0503020204020204" charset="-122"/>
              </a:rPr>
              <a:t>__________________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endParaRPr lang="zh-CN" sz="28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 algn="l">
              <a:lnSpc>
                <a:spcPct val="14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1kV＝</a:t>
            </a:r>
            <a:r>
              <a:rPr lang="en-US" altLang="zh-CN" sz="2800" b="0">
                <a:latin typeface="微软雅黑" panose="020B0503020204020204" charset="-122"/>
                <a:ea typeface="微软雅黑" panose="020B0503020204020204" charset="-122"/>
              </a:rPr>
              <a:t>_________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　　　1V＝</a:t>
            </a:r>
            <a:r>
              <a:rPr lang="en-US" altLang="zh-CN" sz="2800" b="0">
                <a:latin typeface="微软雅黑" panose="020B0503020204020204" charset="-122"/>
                <a:ea typeface="微软雅黑" panose="020B0503020204020204" charset="-122"/>
              </a:rPr>
              <a:t>___________</a:t>
            </a:r>
            <a:endParaRPr lang="en-US" altLang="zh-CN" sz="28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4200" y="1433195"/>
            <a:ext cx="13595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 压</a:t>
            </a:r>
            <a:endParaRPr lang="zh-CN" altLang="en-US" sz="40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4685" y="2133600"/>
            <a:ext cx="10807065" cy="38100"/>
          </a:xfrm>
          <a:prstGeom prst="line">
            <a:avLst/>
          </a:prstGeom>
          <a:ln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85770" y="2690495"/>
            <a:ext cx="5415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给用电器两端提供电压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65780" y="3408045"/>
            <a:ext cx="626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U</a:t>
            </a:r>
            <a:endParaRPr lang="en-US" altLang="en-US" sz="2800" b="1">
              <a:solidFill>
                <a:srgbClr val="FF0000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94865" y="4050030"/>
            <a:ext cx="3034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伏特(简称伏)  V</a:t>
            </a:r>
            <a:r>
              <a:rPr 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75815" y="4664075"/>
            <a:ext cx="1483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1000V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61610" y="4664075"/>
            <a:ext cx="1687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1000mV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52425" y="1217295"/>
            <a:ext cx="10922000" cy="3018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>
              <a:lnSpc>
                <a:spcPct val="140000"/>
              </a:lnSpc>
            </a:pPr>
            <a:endParaRPr lang="zh-CN" sz="28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 algn="l">
              <a:lnSpc>
                <a:spcPct val="14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2800" b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仪器：</a:t>
            </a:r>
            <a:r>
              <a:rPr lang="en-US" altLang="zh-CN" sz="2800" b="0">
                <a:latin typeface="微软雅黑" panose="020B0503020204020204" charset="-122"/>
                <a:ea typeface="微软雅黑" panose="020B0503020204020204" charset="-122"/>
              </a:rPr>
              <a:t>________</a:t>
            </a:r>
            <a:endParaRPr lang="zh-CN" sz="28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 algn="l">
              <a:lnSpc>
                <a:spcPct val="140000"/>
              </a:lnSpc>
            </a:pPr>
            <a:r>
              <a:rPr lang="en-US" sz="2800" b="0">
                <a:latin typeface="微软雅黑" panose="020B0503020204020204" charset="-122"/>
              </a:rPr>
              <a:t>2.</a:t>
            </a:r>
            <a:r>
              <a:rPr sz="2800" b="0">
                <a:latin typeface="微软雅黑" panose="020B0503020204020204" charset="-122"/>
              </a:rPr>
              <a:t>符号：</a:t>
            </a:r>
            <a:r>
              <a:rPr lang="en-US" sz="2800" b="0">
                <a:latin typeface="微软雅黑" panose="020B0503020204020204" charset="-122"/>
              </a:rPr>
              <a:t>___</a:t>
            </a:r>
            <a:endParaRPr sz="2800" b="0">
              <a:latin typeface="微软雅黑" panose="020B0503020204020204" charset="-122"/>
            </a:endParaRPr>
          </a:p>
          <a:p>
            <a:pPr indent="266700" algn="l">
              <a:lnSpc>
                <a:spcPct val="14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2800" b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电压的测量         </a:t>
            </a:r>
            <a:endParaRPr lang="zh-CN" sz="28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 algn="l">
              <a:lnSpc>
                <a:spcPct val="140000"/>
              </a:lnSpc>
            </a:pPr>
            <a:r>
              <a:rPr lang="zh-CN" sz="2400" b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800" y="1014095"/>
            <a:ext cx="28333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电压的测量</a:t>
            </a:r>
            <a:endParaRPr lang="zh-CN" sz="40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14855" y="1945640"/>
            <a:ext cx="1251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电压表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9080" y="3590925"/>
            <a:ext cx="8572500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266700" algn="l">
              <a:lnSpc>
                <a:spcPct val="140000"/>
              </a:lnSpc>
            </a:pP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(1)与被测用电器并联。</a:t>
            </a:r>
            <a:endParaRPr lang="zh-CN" sz="24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 algn="l"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(2)两个量程0～3V(分度值0.1V)和0～15V(分度值0.5V)。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 algn="l"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(3)“＋”进“－”出。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 algn="l"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(4)可以与电源直接并联。</a:t>
            </a:r>
            <a:endParaRPr lang="zh-CN" altLang="en-US" sz="2400" b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990" y="2566670"/>
            <a:ext cx="441960" cy="441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8605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54685" y="1136650"/>
            <a:ext cx="10528935" cy="4177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30000"/>
              </a:lnSpc>
            </a:pPr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1．关于电压，下列说法正确的是(　)。</a:t>
            </a:r>
            <a:endParaRPr 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>
              <a:lnSpc>
                <a:spcPct val="160000"/>
              </a:lnSpc>
            </a:pPr>
            <a:endParaRPr lang="zh-CN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 indent="266700">
              <a:lnSpc>
                <a:spcPct val="160000"/>
              </a:lnSpc>
            </a:pPr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 A．电压是使自由电荷定向移动形成电流的一种压力　B．电压是使自由电荷定向移动形成电流的原因　C．只要有电压，就一定有电流　D．不同的电源给电路两端所提供的电压是相同的</a:t>
            </a:r>
            <a:endParaRPr lang="zh-CN" altLang="en-US" sz="28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71995" y="1282700"/>
            <a:ext cx="470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97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32485" y="1080135"/>
            <a:ext cx="8968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根据下图甲所示的电路图连接下图乙的实物图</a:t>
            </a:r>
            <a:r>
              <a:rPr lang="zh-CN" sz="3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zh-CN" sz="3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-21474816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4605" y="2341880"/>
            <a:ext cx="2338070" cy="2173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4705350" y="1898650"/>
            <a:ext cx="6714490" cy="358140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1540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148580" y="2282825"/>
            <a:ext cx="5234305" cy="281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-21474816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0" y="2188845"/>
            <a:ext cx="6091555" cy="2999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89337" y="30794"/>
            <a:ext cx="10213326" cy="6825439"/>
            <a:chOff x="989337" y="30794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30794"/>
              <a:ext cx="10213326" cy="682543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943675" y="2381176"/>
              <a:ext cx="6285186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第十六章 电压、电阻</a:t>
              </a:r>
              <a:endPara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节 电压</a:t>
              </a:r>
              <a:endPara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607839" y="2324345"/>
            <a:ext cx="99387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1．知道电压的作用、单位及单位换算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2．记住干电池及家庭电路电压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3．知道电压表的用途与符号，会使用电压表，会正确读数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1064" y="1189850"/>
            <a:ext cx="243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207886" y="1573622"/>
            <a:ext cx="11249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学习重点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建立电压的初步概念，通过实验掌握电压的作用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1588" y="3473790"/>
            <a:ext cx="1013206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 smtClean="0">
                <a:latin typeface="微软雅黑" panose="020B0503020204020204" charset="-122"/>
                <a:ea typeface="微软雅黑" panose="020B0503020204020204" charset="-122"/>
              </a:rPr>
              <a:t>学习</a:t>
            </a: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难点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学会使用电压表，会读取电压值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8070" y="1071880"/>
            <a:ext cx="11156315" cy="348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学习方法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引导学生复习电流表的使用，通过实验现象对比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电流表、电压表使用的异同点进行对比总结。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3600" dirty="0"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在学习电压的作用时，通过水流的形成靠水压来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                     形象地比喻，使学生真正理解电压的作用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                  3.演示实验创设学习的情景，引发学生学习的兴趣，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                     从而进行实践探究学习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6155" y="4592955"/>
            <a:ext cx="10870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学具准备  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演示板、演示电压表、电池(带电池盒)、小灯泡，开关、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导线、鲜橙、铜棒、铝棒、发光二极管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639410" y="2056921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148357" y="2165447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spc="300" dirty="0" smtClean="0">
                <a:solidFill>
                  <a:schemeClr val="bg2">
                    <a:lumMod val="10000"/>
                  </a:schemeClr>
                </a:solidFill>
                <a:hlinkClick r:id="rId1" action="ppaction://hlinksldjump"/>
              </a:rPr>
              <a:t>导入新课</a:t>
            </a:r>
            <a:endParaRPr lang="zh-CN" altLang="en-US" sz="4000" spc="3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661445" y="3624464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802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 smtClean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03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170392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2" action="ppaction://hlinksldjump"/>
              </a:rPr>
              <a:t>课堂小结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618536" y="2056921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02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618536" y="3624464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8080674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课题练习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892542" y="1535247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0372" y="1630569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977" y="2166143"/>
            <a:ext cx="309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hlinkClick r:id="rId4" action="ppaction://hlinksldjump"/>
              </a:rPr>
              <a:t>讲授新课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53a0591d720f72a4d4c19fbaae108d1"/>
          <p:cNvPicPr>
            <a:picLocks noChangeAspect="1"/>
          </p:cNvPicPr>
          <p:nvPr/>
        </p:nvPicPr>
        <p:blipFill>
          <a:blip r:embed="rId1"/>
          <a:srcRect b="37505"/>
          <a:stretch>
            <a:fillRect/>
          </a:stretch>
        </p:blipFill>
        <p:spPr>
          <a:xfrm>
            <a:off x="2924175" y="375920"/>
            <a:ext cx="6385560" cy="29933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048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3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导入新课</a:t>
            </a:r>
            <a:endParaRPr lang="zh-CN" altLang="en-US" sz="2800" b="1" spc="3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4075" y="3540125"/>
            <a:ext cx="35604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水果 </a:t>
            </a:r>
            <a:r>
              <a:rPr lang="en-US" altLang="zh-CN" sz="4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4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电源</a:t>
            </a:r>
            <a:endParaRPr lang="zh-CN" altLang="en-US" sz="44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429760" y="3510915"/>
            <a:ext cx="3794760" cy="850900"/>
          </a:xfrm>
          <a:prstGeom prst="round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91840" y="4415155"/>
            <a:ext cx="665226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它为发光二极管提供了“电压”，</a:t>
            </a:r>
            <a:endParaRPr lang="zh-CN" altLang="en-US" sz="2800" b="1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使自由电荷在电路中定向移动起来。</a:t>
            </a:r>
            <a:endParaRPr lang="zh-CN" altLang="en-US" sz="2800" b="1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4" name="图片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n>
                  <a:solidFill>
                    <a:sysClr val="windowText" lastClr="000000"/>
                  </a:solidFill>
                </a:ln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n>
                  <a:solidFill>
                    <a:sysClr val="windowText" lastClr="000000"/>
                  </a:solidFill>
                </a:ln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电压</a:t>
            </a:r>
            <a:r>
              <a:rPr lang="zh-CN" altLang="en-US" b="1" dirty="0" smtClean="0">
                <a:ln>
                  <a:solidFill>
                    <a:sysClr val="windowText" lastClr="000000"/>
                  </a:solidFill>
                </a:ln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n>
                <a:solidFill>
                  <a:sysClr val="windowText" lastClr="000000"/>
                </a:solidFill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n>
                <a:solidFill>
                  <a:sysClr val="windowText" lastClr="000000"/>
                </a:solidFill>
              </a:ln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Picture 6" descr="D:\搜狗高速下载\快速保存图片\W02014102936374868848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625" y="1511935"/>
            <a:ext cx="5084445" cy="3426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108700" y="784225"/>
            <a:ext cx="4856480" cy="3449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小灯泡的亮度不一样，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电路用一节干电池较暗，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用两节干电池较亮。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说明电路中电流的强弱 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与电源有关，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与电源的什么量有关呢？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1810" y="4504055"/>
            <a:ext cx="41084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要让一段电路中有电流，它的两端就要有电压。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587490" y="4504055"/>
            <a:ext cx="4377690" cy="940435"/>
          </a:xfrm>
          <a:prstGeom prst="roundRect">
            <a:avLst/>
          </a:prstGeom>
          <a:noFill/>
          <a:ln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4231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电压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4355" y="1189355"/>
            <a:ext cx="1536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电压：</a:t>
            </a:r>
            <a:endParaRPr lang="zh-CN" altLang="en-US" sz="36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160" y="1834515"/>
            <a:ext cx="2416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符号：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endParaRPr lang="en-US" altLang="zh-CN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43910" y="1834515"/>
            <a:ext cx="5549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单位是伏特，简称伏，符号V。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6160" y="2634615"/>
            <a:ext cx="906081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电压较高时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千伏(kV)     电压较低时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常用毫伏(mV)。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6160" y="3285490"/>
            <a:ext cx="7238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1kV＝1000V　　　1V＝1000mV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4730" y="4222115"/>
            <a:ext cx="4214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电压是形成电流的原因。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4730" y="4912360"/>
            <a:ext cx="2691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电压是有高低的。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流程图: 决策 10"/>
          <p:cNvSpPr/>
          <p:nvPr/>
        </p:nvSpPr>
        <p:spPr>
          <a:xfrm>
            <a:off x="636270" y="2026920"/>
            <a:ext cx="209550" cy="198755"/>
          </a:xfrm>
          <a:prstGeom prst="flowChartDecision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流程图: 决策 11"/>
          <p:cNvSpPr/>
          <p:nvPr/>
        </p:nvSpPr>
        <p:spPr>
          <a:xfrm>
            <a:off x="624840" y="2929255"/>
            <a:ext cx="209550" cy="198755"/>
          </a:xfrm>
          <a:prstGeom prst="flowChartDecision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流程图: 决策 12"/>
          <p:cNvSpPr/>
          <p:nvPr/>
        </p:nvSpPr>
        <p:spPr>
          <a:xfrm>
            <a:off x="633730" y="4384040"/>
            <a:ext cx="209550" cy="198755"/>
          </a:xfrm>
          <a:prstGeom prst="flowChartDecision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流程图: 决策 13"/>
          <p:cNvSpPr/>
          <p:nvPr/>
        </p:nvSpPr>
        <p:spPr>
          <a:xfrm>
            <a:off x="636270" y="5074285"/>
            <a:ext cx="209550" cy="198755"/>
          </a:xfrm>
          <a:prstGeom prst="flowChartDecision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43000" y="3869055"/>
            <a:ext cx="9191625" cy="0"/>
          </a:xfrm>
          <a:prstGeom prst="line">
            <a:avLst/>
          </a:prstGeom>
          <a:ln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119505" y="2416175"/>
            <a:ext cx="7858125" cy="12065"/>
          </a:xfrm>
          <a:prstGeom prst="line">
            <a:avLst/>
          </a:prstGeom>
          <a:ln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43000" y="4744085"/>
            <a:ext cx="3834130" cy="0"/>
          </a:xfrm>
          <a:prstGeom prst="line">
            <a:avLst/>
          </a:prstGeom>
          <a:ln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155065" y="5434330"/>
            <a:ext cx="2619375" cy="6350"/>
          </a:xfrm>
          <a:prstGeom prst="line">
            <a:avLst/>
          </a:prstGeom>
          <a:ln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KSO_WM_DOC_GUID" val="{416bb719-2231-4694-84c9-825c16f3a1e0}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1712</Words>
  <Application>WPS 演示</Application>
  <PresentationFormat>自定义</PresentationFormat>
  <Paragraphs>267</Paragraphs>
  <Slides>20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黑体</vt:lpstr>
      <vt:lpstr>Agency FB</vt:lpstr>
      <vt:lpstr>Malgun Gothic</vt:lpstr>
      <vt:lpstr>幼圆</vt:lpstr>
      <vt:lpstr>微软雅黑 Light</vt:lpstr>
      <vt:lpstr>Calibri</vt:lpstr>
      <vt:lpstr>Arial Unicode MS</vt:lpstr>
      <vt:lpstr>等线</vt:lpstr>
      <vt:lpstr>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1.10信息化教师说课05PPT</dc:title>
  <dc:creator>Administrator</dc:creator>
  <cp:lastModifiedBy>Administrator</cp:lastModifiedBy>
  <cp:revision>356</cp:revision>
  <dcterms:created xsi:type="dcterms:W3CDTF">2018-01-10T07:31:00Z</dcterms:created>
  <dcterms:modified xsi:type="dcterms:W3CDTF">2019-09-03T07:09:06Z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