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tags/tag39.xml" ContentType="application/vnd.openxmlformats-officedocument.presentationml.tags+xml"/>
  <Override PartName="/ppt/tags/tag59.xml" ContentType="application/vnd.openxmlformats-officedocument.presentationml.tags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57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55.xml" ContentType="application/vnd.openxmlformats-officedocument.presentationml.tags+xml"/>
  <Override PartName="/ppt/tags/tag64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53.xml" ContentType="application/vnd.openxmlformats-officedocument.presentationml.tags+xml"/>
  <Override PartName="/ppt/tags/tag62.xml" ContentType="application/vnd.openxmlformats-officedocument.presentationml.tags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31.xml" ContentType="application/vnd.openxmlformats-officedocument.presentationml.tags+xml"/>
  <Override PartName="/ppt/tags/tag40.xml" ContentType="application/vnd.openxmlformats-officedocument.presentationml.tags+xml"/>
  <Override PartName="/ppt/tags/tag42.xml" ContentType="application/vnd.openxmlformats-officedocument.presentationml.tags+xml"/>
  <Override PartName="/ppt/tags/tag51.xml" ContentType="application/vnd.openxmlformats-officedocument.presentationml.tags+xml"/>
  <Override PartName="/ppt/tags/tag60.xml" ContentType="application/vnd.openxmlformats-officedocument.presentationml.tags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50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1"/>
  </p:notesMasterIdLst>
  <p:sldIdLst>
    <p:sldId id="256" r:id="rId2"/>
    <p:sldId id="289" r:id="rId3"/>
    <p:sldId id="257" r:id="rId4"/>
    <p:sldId id="363" r:id="rId5"/>
    <p:sldId id="365" r:id="rId6"/>
    <p:sldId id="366" r:id="rId7"/>
    <p:sldId id="323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1" r:id="rId22"/>
    <p:sldId id="385" r:id="rId23"/>
    <p:sldId id="386" r:id="rId24"/>
    <p:sldId id="394" r:id="rId25"/>
    <p:sldId id="395" r:id="rId26"/>
    <p:sldId id="387" r:id="rId27"/>
    <p:sldId id="388" r:id="rId28"/>
    <p:sldId id="390" r:id="rId29"/>
    <p:sldId id="392" r:id="rId30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C00FF"/>
    <a:srgbClr val="3000B8"/>
    <a:srgbClr val="0070C0"/>
    <a:srgbClr val="0E98D6"/>
    <a:srgbClr val="FF9900"/>
    <a:srgbClr val="EAF5FB"/>
    <a:srgbClr val="009FB9"/>
    <a:srgbClr val="DF596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86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65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DA8CE63-9043-4C7A-9E82-22BAB1B20D3B}" type="datetimeFigureOut">
              <a:rPr lang="zh-CN" altLang="en-US"/>
              <a:pPr>
                <a:defRPr/>
              </a:pPr>
              <a:t>2019/9/19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C340F6B-31A1-4C7F-920C-36F93A117B2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512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AD3D16DB-661D-4FBA-B34A-26F4DE60B78B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1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9DE2F6C1-6931-4CF7-A910-61B9ECF1588E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2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758985C3-13AF-45CF-A3CF-400489D7AFED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3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0" hangingPunct="0"/>
            <a:fld id="{758985C3-13AF-45CF-A3CF-400489D7AFED}" type="slidenum">
              <a:rPr lang="zh-CN" altLang="en-US" smtClean="0">
                <a:solidFill>
                  <a:srgbClr val="000000"/>
                </a:solidFill>
                <a:latin typeface="Calibri" panose="020F0502020204030204" pitchFamily="34" charset="0"/>
                <a:ea typeface="微软雅黑" panose="020B0503020204020204" pitchFamily="34" charset="-122"/>
              </a:rPr>
              <a:pPr eaLnBrk="0" hangingPunct="0"/>
              <a:t>4</a:t>
            </a:fld>
            <a:endParaRPr lang="zh-CN" altLang="en-US" smtClean="0">
              <a:solidFill>
                <a:srgbClr val="000000"/>
              </a:solidFill>
              <a:latin typeface="Calibri" panose="020F0502020204030204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8433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3315" name="文本占位符 18434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18434" name="文本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16B8A286-09BB-4207-AFE4-C7E2188E0C7C}" type="slidenum">
              <a:rPr lang="zh-CN" altLang="en-US" smtClean="0"/>
              <a:pPr/>
              <a:t>16</a:t>
            </a:fld>
            <a:endParaRPr lang="zh-CN" altLang="en-US" smtClean="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  <a:ln>
            <a:solidFill>
              <a:srgbClr val="000000"/>
            </a:solidFill>
            <a:miter lim="800000"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下面我们来见识一下除了石蜡和海波之外，还有哪些非晶体和晶体.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    来看书上的表格，你有没有发现不同的晶体，它们的熔点或者说是凝固点是不同的.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　　</a:t>
            </a:r>
            <a:r>
              <a:rPr lang="en-US" altLang="zh-CN" smtClean="0"/>
              <a:t>(1)</a:t>
            </a:r>
            <a:r>
              <a:rPr lang="zh-CN" altLang="en-US" smtClean="0"/>
              <a:t>读物质的熔点表.请学生看课本上的熔点表.记住硫代硫酸钠和冰的熔点，知道常见金属中钨的熔点最高.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教师：钨的熔点是</a:t>
            </a:r>
            <a:r>
              <a:rPr lang="en-US" altLang="zh-CN" smtClean="0"/>
              <a:t>3140℃</a:t>
            </a:r>
            <a:r>
              <a:rPr lang="zh-CN" altLang="en-US" smtClean="0"/>
              <a:t>.钨在熔化时温度保持在</a:t>
            </a:r>
            <a:r>
              <a:rPr lang="en-US" altLang="zh-CN" smtClean="0"/>
              <a:t>3140℃</a:t>
            </a:r>
            <a:r>
              <a:rPr lang="zh-CN" altLang="en-US" smtClean="0"/>
              <a:t>不变.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　　</a:t>
            </a:r>
            <a:r>
              <a:rPr lang="en-US" altLang="zh-CN" smtClean="0"/>
              <a:t>(2)</a:t>
            </a:r>
            <a:r>
              <a:rPr lang="zh-CN" altLang="en-US" smtClean="0"/>
              <a:t>学生回答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　　</a:t>
            </a:r>
            <a:r>
              <a:rPr lang="en-US" altLang="zh-CN" smtClean="0"/>
              <a:t>A</a:t>
            </a:r>
            <a:r>
              <a:rPr lang="zh-CN" altLang="en-US" smtClean="0"/>
              <a:t>、水银在</a:t>
            </a:r>
            <a:r>
              <a:rPr lang="en-US" altLang="zh-CN" smtClean="0"/>
              <a:t>-30℃</a:t>
            </a:r>
            <a:r>
              <a:rPr lang="zh-CN" altLang="en-US" smtClean="0"/>
              <a:t>时是</a:t>
            </a:r>
            <a:r>
              <a:rPr lang="en-US" altLang="zh-CN" smtClean="0"/>
              <a:t>____</a:t>
            </a:r>
            <a:r>
              <a:rPr lang="zh-CN" altLang="en-US" smtClean="0"/>
              <a:t>态.</a:t>
            </a:r>
          </a:p>
          <a:p>
            <a:pPr eaLnBrk="1" hangingPunct="1">
              <a:spcBef>
                <a:spcPct val="0"/>
              </a:spcBef>
            </a:pPr>
            <a:r>
              <a:rPr lang="zh-CN" altLang="en-US" smtClean="0"/>
              <a:t>　　</a:t>
            </a:r>
            <a:r>
              <a:rPr lang="en-US" altLang="zh-CN" smtClean="0"/>
              <a:t>B</a:t>
            </a:r>
            <a:r>
              <a:rPr lang="zh-CN" altLang="en-US" smtClean="0"/>
              <a:t>、酒精在</a:t>
            </a:r>
            <a:r>
              <a:rPr lang="en-US" altLang="zh-CN" smtClean="0"/>
              <a:t>-100℃</a:t>
            </a:r>
            <a:r>
              <a:rPr lang="zh-CN" altLang="en-US" smtClean="0"/>
              <a:t>时是</a:t>
            </a:r>
            <a:r>
              <a:rPr lang="en-US" altLang="zh-CN" smtClean="0"/>
              <a:t>____</a:t>
            </a:r>
            <a:r>
              <a:rPr lang="zh-CN" altLang="en-US" smtClean="0"/>
              <a:t>态.</a:t>
            </a:r>
          </a:p>
          <a:p>
            <a:pPr eaLnBrk="1" hangingPunct="1">
              <a:spcBef>
                <a:spcPct val="0"/>
              </a:spcBef>
            </a:pPr>
            <a:r>
              <a:rPr lang="en-US" altLang="zh-CN" smtClean="0"/>
              <a:t>C</a:t>
            </a:r>
            <a:r>
              <a:rPr lang="zh-CN" altLang="en-US" smtClean="0"/>
              <a:t>、能不能用铁锅来熔化铝块呢？能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36865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24579" name="文本占位符 36866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45057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409575" y="754063"/>
            <a:ext cx="5854700" cy="3294062"/>
          </a:xfrm>
        </p:spPr>
      </p:sp>
      <p:sp>
        <p:nvSpPr>
          <p:cNvPr id="43011" name="文本占位符 45058"/>
          <p:cNvSpPr>
            <a:spLocks noGrp="1" noRot="1" noChangeArrowheads="1"/>
          </p:cNvSpPr>
          <p:nvPr>
            <p:ph type="body" idx="4294967295"/>
          </p:nvPr>
        </p:nvSpPr>
        <p:spPr/>
        <p:txBody>
          <a:bodyPr anchor="ctr"/>
          <a:lstStyle/>
          <a:p>
            <a:r>
              <a:rPr lang="zh-CN" altLang="en-US" smtClean="0"/>
              <a:t>本资料来自于资源最齐全的２１世纪教育网</a:t>
            </a:r>
            <a:r>
              <a:rPr lang="en-US" altLang="zh-CN" smtClean="0"/>
              <a:t>www.21cnjy.com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6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2019/9/19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FFFFFF"/>
            </a:gs>
            <a:gs pos="100000">
              <a:srgbClr val="DCDCDC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2019/9/19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file:///C:\Documents%20and%20Settings\Administrator\&#26700;&#38754;\&#12298;&#25506;&#32034;&#29076;&#21270;&#21644;&#20957;&#22266;&#30340;&#26465;&#20214;&#12299;flash&#21160;&#30011;&#27169;&#25311;&#35838;&#20214;.swf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/>
          <p:nvPr/>
        </p:nvSpPr>
        <p:spPr>
          <a:xfrm>
            <a:off x="3219738" y="2225923"/>
            <a:ext cx="628569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第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节</a:t>
            </a:r>
            <a:r>
              <a:rPr lang="en-US" altLang="zh-CN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   </a:t>
            </a:r>
            <a:r>
              <a:rPr lang="zh-CN" altLang="en-US" sz="5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熔化和凝固</a:t>
            </a:r>
            <a:endParaRPr lang="zh-CN" altLang="en-US" sz="5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100" name="文本框 4"/>
          <p:cNvSpPr txBox="1">
            <a:spLocks noChangeArrowheads="1"/>
          </p:cNvSpPr>
          <p:nvPr/>
        </p:nvSpPr>
        <p:spPr bwMode="auto">
          <a:xfrm>
            <a:off x="4657725" y="484188"/>
            <a:ext cx="28765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sz="1600" dirty="0" smtClean="0">
                <a:solidFill>
                  <a:srgbClr val="009FB9"/>
                </a:solidFill>
                <a:latin typeface="微软雅黑" panose="020B0503020204020204" pitchFamily="34" charset="-122"/>
              </a:rPr>
              <a:t>第三章   物态变化</a:t>
            </a:r>
            <a:endParaRPr lang="zh-CN" altLang="en-US" sz="1600" dirty="0">
              <a:solidFill>
                <a:srgbClr val="009FB9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4101" name="组合 28"/>
          <p:cNvGrpSpPr/>
          <p:nvPr/>
        </p:nvGrpSpPr>
        <p:grpSpPr bwMode="auto">
          <a:xfrm>
            <a:off x="7535863" y="614363"/>
            <a:ext cx="2517775" cy="76200"/>
            <a:chOff x="11867" y="1528"/>
            <a:chExt cx="3966" cy="120"/>
          </a:xfrm>
        </p:grpSpPr>
        <p:cxnSp>
          <p:nvCxnSpPr>
            <p:cNvPr id="10" name="直接连接符 9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矩形 10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4" name="矩形 13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矩形 14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矩形 16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32" name="矩形 31"/>
          <p:cNvSpPr/>
          <p:nvPr/>
        </p:nvSpPr>
        <p:spPr>
          <a:xfrm>
            <a:off x="78565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81867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" name="矩形 33"/>
          <p:cNvSpPr/>
          <p:nvPr/>
        </p:nvSpPr>
        <p:spPr>
          <a:xfrm>
            <a:off x="846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87280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90074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92868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96234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9864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110" name="组合 50"/>
          <p:cNvGrpSpPr/>
          <p:nvPr/>
        </p:nvGrpSpPr>
        <p:grpSpPr bwMode="auto">
          <a:xfrm>
            <a:off x="2138363" y="614363"/>
            <a:ext cx="2517775" cy="76200"/>
            <a:chOff x="11867" y="1528"/>
            <a:chExt cx="3966" cy="120"/>
          </a:xfrm>
        </p:grpSpPr>
        <p:cxnSp>
          <p:nvCxnSpPr>
            <p:cNvPr id="52" name="直接连接符 51"/>
            <p:cNvCxnSpPr/>
            <p:nvPr/>
          </p:nvCxnSpPr>
          <p:spPr>
            <a:xfrm flipH="1" flipV="1">
              <a:off x="11867" y="1585"/>
              <a:ext cx="3966" cy="3"/>
            </a:xfrm>
            <a:prstGeom prst="line">
              <a:avLst/>
            </a:prstGeom>
            <a:ln>
              <a:solidFill>
                <a:srgbClr val="009FB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矩形 52"/>
            <p:cNvSpPr/>
            <p:nvPr/>
          </p:nvSpPr>
          <p:spPr>
            <a:xfrm>
              <a:off x="1217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4" name="矩形 53"/>
            <p:cNvSpPr/>
            <p:nvPr/>
          </p:nvSpPr>
          <p:spPr>
            <a:xfrm>
              <a:off x="12692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131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6" name="矩形 55"/>
            <p:cNvSpPr/>
            <p:nvPr/>
          </p:nvSpPr>
          <p:spPr>
            <a:xfrm>
              <a:off x="1354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7" name="矩形 56"/>
            <p:cNvSpPr/>
            <p:nvPr/>
          </p:nvSpPr>
          <p:spPr>
            <a:xfrm>
              <a:off x="1398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8" name="矩形 57"/>
            <p:cNvSpPr/>
            <p:nvPr/>
          </p:nvSpPr>
          <p:spPr>
            <a:xfrm>
              <a:off x="14425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1495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5333" y="1528"/>
              <a:ext cx="240" cy="120"/>
            </a:xfrm>
            <a:prstGeom prst="rect">
              <a:avLst/>
            </a:prstGeom>
            <a:solidFill>
              <a:srgbClr val="EAF5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61" name="矩形 60"/>
          <p:cNvSpPr/>
          <p:nvPr/>
        </p:nvSpPr>
        <p:spPr>
          <a:xfrm>
            <a:off x="25098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2" name="矩形 61"/>
          <p:cNvSpPr/>
          <p:nvPr/>
        </p:nvSpPr>
        <p:spPr>
          <a:xfrm>
            <a:off x="2840038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31146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4" name="矩形 63"/>
          <p:cNvSpPr/>
          <p:nvPr/>
        </p:nvSpPr>
        <p:spPr>
          <a:xfrm>
            <a:off x="33813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36607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394017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7" name="矩形 66"/>
          <p:cNvSpPr/>
          <p:nvPr/>
        </p:nvSpPr>
        <p:spPr>
          <a:xfrm>
            <a:off x="42767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8" name="矩形 67"/>
          <p:cNvSpPr/>
          <p:nvPr/>
        </p:nvSpPr>
        <p:spPr>
          <a:xfrm>
            <a:off x="4518025" y="741363"/>
            <a:ext cx="152400" cy="76200"/>
          </a:xfrm>
          <a:prstGeom prst="rect">
            <a:avLst/>
          </a:prstGeom>
          <a:solidFill>
            <a:srgbClr val="EAF5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2533650" y="2728914"/>
            <a:ext cx="23391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使海波受热均匀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011437" y="3476625"/>
            <a:ext cx="2648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注意事项：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295526" y="4251326"/>
            <a:ext cx="58928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1.</a:t>
            </a:r>
            <a:r>
              <a:rPr lang="zh-CN" altLang="en-US" sz="2400" b="1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注意温度计和酒精灯的正确使</a:t>
            </a:r>
            <a:r>
              <a:rPr lang="zh-CN" altLang="en-US" sz="2400" b="1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用。</a:t>
            </a:r>
            <a:endParaRPr lang="zh-CN" altLang="en-US" sz="2400" b="1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31728" y="5045075"/>
            <a:ext cx="6183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 </a:t>
            </a:r>
            <a:r>
              <a:rPr lang="en-US" altLang="zh-CN" sz="2400" b="1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2.</a:t>
            </a:r>
            <a:r>
              <a:rPr lang="zh-CN" altLang="en-US" sz="2400" b="1" dirty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熔化过程中搅拌器要不断轻轻搅</a:t>
            </a:r>
            <a:r>
              <a:rPr lang="zh-CN" altLang="en-US" sz="2400" b="1" dirty="0" smtClean="0">
                <a:solidFill>
                  <a:schemeClr val="tx2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拌。</a:t>
            </a:r>
            <a:endParaRPr lang="zh-CN" altLang="en-US" sz="2400" b="1" dirty="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34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00239" y="817564"/>
            <a:ext cx="8243887" cy="185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algn="l" eaLnBrk="1" hangingPunct="1">
              <a:lnSpc>
                <a:spcPct val="150000"/>
              </a:lnSpc>
            </a:pPr>
            <a:r>
              <a:rPr lang="en-US" altLang="zh-CN" sz="24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3200" b="1" dirty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思考：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/>
            </a:r>
            <a:b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</a:b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</a:rPr>
              <a:t>   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 对海波的加热方式是水浴加热，实验中为什么要水浴加热？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7" grpId="0"/>
      <p:bldP spid="133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表格 13313"/>
          <p:cNvGraphicFramePr/>
          <p:nvPr/>
        </p:nvGraphicFramePr>
        <p:xfrm>
          <a:off x="2351675" y="1672845"/>
          <a:ext cx="7635875" cy="717550"/>
        </p:xfrm>
        <a:graphic>
          <a:graphicData uri="http://schemas.openxmlformats.org/drawingml/2006/table">
            <a:tbl>
              <a:tblPr/>
              <a:tblGrid>
                <a:gridCol w="1069975"/>
                <a:gridCol w="504825"/>
                <a:gridCol w="504825"/>
                <a:gridCol w="485775"/>
                <a:gridCol w="525463"/>
                <a:gridCol w="506412"/>
                <a:gridCol w="503238"/>
                <a:gridCol w="506412"/>
                <a:gridCol w="503238"/>
                <a:gridCol w="504825"/>
                <a:gridCol w="506412"/>
                <a:gridCol w="504825"/>
                <a:gridCol w="504825"/>
                <a:gridCol w="504825"/>
              </a:tblGrid>
              <a:tr h="3317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时间/分</a:t>
                      </a:r>
                    </a:p>
                  </a:txBody>
                  <a:tcPr marL="0" marR="0" marT="0" marB="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温度/℃</a:t>
                      </a:r>
                    </a:p>
                  </a:txBody>
                  <a:tcPr marL="0" marR="0" marT="0" marB="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44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b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fontAlgn="ctr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408" name="Text Box 49"/>
          <p:cNvSpPr txBox="1">
            <a:spLocks noChangeArrowheads="1"/>
          </p:cNvSpPr>
          <p:nvPr/>
        </p:nvSpPr>
        <p:spPr bwMode="auto">
          <a:xfrm>
            <a:off x="4413764" y="956729"/>
            <a:ext cx="31845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海波熔化过程记录</a:t>
            </a:r>
          </a:p>
        </p:txBody>
      </p:sp>
      <p:grpSp>
        <p:nvGrpSpPr>
          <p:cNvPr id="15409" name="组合 2"/>
          <p:cNvGrpSpPr/>
          <p:nvPr/>
        </p:nvGrpSpPr>
        <p:grpSpPr bwMode="auto">
          <a:xfrm>
            <a:off x="6756818" y="3528027"/>
            <a:ext cx="2640012" cy="1747837"/>
            <a:chOff x="9524" y="3372"/>
            <a:chExt cx="4158" cy="2754"/>
          </a:xfrm>
        </p:grpSpPr>
        <p:grpSp>
          <p:nvGrpSpPr>
            <p:cNvPr id="15410" name="组合 1"/>
            <p:cNvGrpSpPr/>
            <p:nvPr/>
          </p:nvGrpSpPr>
          <p:grpSpPr bwMode="auto">
            <a:xfrm>
              <a:off x="9524" y="3372"/>
              <a:ext cx="4086" cy="2754"/>
              <a:chOff x="8620" y="3372"/>
              <a:chExt cx="4086" cy="2754"/>
            </a:xfrm>
          </p:grpSpPr>
          <p:sp>
            <p:nvSpPr>
              <p:cNvPr id="15411" name="Text Box 115"/>
              <p:cNvSpPr txBox="1">
                <a:spLocks noChangeArrowheads="1"/>
              </p:cNvSpPr>
              <p:nvPr/>
            </p:nvSpPr>
            <p:spPr bwMode="auto">
              <a:xfrm>
                <a:off x="8620" y="3372"/>
                <a:ext cx="4086" cy="2754"/>
              </a:xfrm>
              <a:prstGeom prst="rect">
                <a:avLst/>
              </a:prstGeom>
              <a:solidFill>
                <a:srgbClr val="99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Ctr="1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just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zh-CN" altLang="en-US" sz="2400">
                    <a:solidFill>
                      <a:srgbClr val="FF3300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怎样作图？</a:t>
                </a:r>
              </a:p>
            </p:txBody>
          </p:sp>
          <p:sp>
            <p:nvSpPr>
              <p:cNvPr id="15412" name="Text Box 116"/>
              <p:cNvSpPr txBox="1">
                <a:spLocks noChangeArrowheads="1"/>
              </p:cNvSpPr>
              <p:nvPr/>
            </p:nvSpPr>
            <p:spPr bwMode="auto">
              <a:xfrm>
                <a:off x="8846" y="4427"/>
                <a:ext cx="3742" cy="6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1</a:t>
                </a:r>
                <a:r>
                  <a:rPr lang="en-US" altLang="zh-CN" sz="20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.</a:t>
                </a:r>
                <a:r>
                  <a:rPr lang="zh-CN" altLang="en-US" sz="2000"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描点</a:t>
                </a:r>
              </a:p>
            </p:txBody>
          </p:sp>
        </p:grpSp>
        <p:sp>
          <p:nvSpPr>
            <p:cNvPr id="15413" name="Text Box 117"/>
            <p:cNvSpPr txBox="1">
              <a:spLocks noChangeArrowheads="1"/>
            </p:cNvSpPr>
            <p:nvPr/>
          </p:nvSpPr>
          <p:spPr bwMode="auto">
            <a:xfrm>
              <a:off x="9750" y="5174"/>
              <a:ext cx="3933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>
                  <a:latin typeface="华文细黑" panose="02010600040101010101" pitchFamily="2" charset="-122"/>
                  <a:ea typeface="华文细黑" panose="02010600040101010101" pitchFamily="2" charset="-122"/>
                </a:rPr>
                <a:t>2.</a:t>
              </a:r>
              <a:r>
                <a:rPr lang="zh-CN" altLang="en-US" sz="2000">
                  <a:latin typeface="华文细黑" panose="02010600040101010101" pitchFamily="2" charset="-122"/>
                  <a:ea typeface="华文细黑" panose="02010600040101010101" pitchFamily="2" charset="-122"/>
                </a:rPr>
                <a:t>用光滑线连接各点</a:t>
              </a:r>
            </a:p>
          </p:txBody>
        </p:sp>
      </p:grpSp>
      <p:grpSp>
        <p:nvGrpSpPr>
          <p:cNvPr id="15415" name="组合 3"/>
          <p:cNvGrpSpPr/>
          <p:nvPr/>
        </p:nvGrpSpPr>
        <p:grpSpPr bwMode="auto">
          <a:xfrm>
            <a:off x="2395338" y="3000251"/>
            <a:ext cx="2200483" cy="2889614"/>
            <a:chOff x="1443" y="3083"/>
            <a:chExt cx="4986" cy="6602"/>
          </a:xfrm>
        </p:grpSpPr>
        <p:grpSp>
          <p:nvGrpSpPr>
            <p:cNvPr id="15416" name="Group 100"/>
            <p:cNvGrpSpPr/>
            <p:nvPr/>
          </p:nvGrpSpPr>
          <p:grpSpPr bwMode="auto">
            <a:xfrm>
              <a:off x="1783" y="3083"/>
              <a:ext cx="4647" cy="5015"/>
              <a:chOff x="612" y="1197"/>
              <a:chExt cx="1859" cy="2006"/>
            </a:xfrm>
          </p:grpSpPr>
          <p:sp>
            <p:nvSpPr>
              <p:cNvPr id="15417" name="Oval 101"/>
              <p:cNvSpPr>
                <a:spLocks noChangeArrowheads="1"/>
              </p:cNvSpPr>
              <p:nvPr/>
            </p:nvSpPr>
            <p:spPr bwMode="auto">
              <a:xfrm>
                <a:off x="612" y="315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8" name="Oval 102"/>
              <p:cNvSpPr>
                <a:spLocks noChangeArrowheads="1"/>
              </p:cNvSpPr>
              <p:nvPr/>
            </p:nvSpPr>
            <p:spPr bwMode="auto">
              <a:xfrm>
                <a:off x="793" y="2841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9" name="Oval 103"/>
              <p:cNvSpPr>
                <a:spLocks noChangeArrowheads="1"/>
              </p:cNvSpPr>
              <p:nvPr/>
            </p:nvSpPr>
            <p:spPr bwMode="auto">
              <a:xfrm>
                <a:off x="975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0" name="Oval 104"/>
              <p:cNvSpPr>
                <a:spLocks noChangeArrowheads="1"/>
              </p:cNvSpPr>
              <p:nvPr/>
            </p:nvSpPr>
            <p:spPr bwMode="auto">
              <a:xfrm>
                <a:off x="1110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1" name="Oval 105"/>
              <p:cNvSpPr>
                <a:spLocks noChangeArrowheads="1"/>
              </p:cNvSpPr>
              <p:nvPr/>
            </p:nvSpPr>
            <p:spPr bwMode="auto">
              <a:xfrm>
                <a:off x="1292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2" name="Oval 106"/>
              <p:cNvSpPr>
                <a:spLocks noChangeArrowheads="1"/>
              </p:cNvSpPr>
              <p:nvPr/>
            </p:nvSpPr>
            <p:spPr bwMode="auto">
              <a:xfrm>
                <a:off x="1428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3" name="Oval 107"/>
              <p:cNvSpPr>
                <a:spLocks noChangeArrowheads="1"/>
              </p:cNvSpPr>
              <p:nvPr/>
            </p:nvSpPr>
            <p:spPr bwMode="auto">
              <a:xfrm>
                <a:off x="1609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4" name="Oval 108"/>
              <p:cNvSpPr>
                <a:spLocks noChangeArrowheads="1"/>
              </p:cNvSpPr>
              <p:nvPr/>
            </p:nvSpPr>
            <p:spPr bwMode="auto">
              <a:xfrm>
                <a:off x="1790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5" name="Oval 109"/>
              <p:cNvSpPr>
                <a:spLocks noChangeArrowheads="1"/>
              </p:cNvSpPr>
              <p:nvPr/>
            </p:nvSpPr>
            <p:spPr bwMode="auto">
              <a:xfrm>
                <a:off x="1972" y="2478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6" name="Oval 110"/>
              <p:cNvSpPr>
                <a:spLocks noChangeArrowheads="1"/>
              </p:cNvSpPr>
              <p:nvPr/>
            </p:nvSpPr>
            <p:spPr bwMode="auto">
              <a:xfrm>
                <a:off x="2108" y="2342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7" name="Oval 111"/>
              <p:cNvSpPr>
                <a:spLocks noChangeArrowheads="1"/>
              </p:cNvSpPr>
              <p:nvPr/>
            </p:nvSpPr>
            <p:spPr bwMode="auto">
              <a:xfrm>
                <a:off x="2290" y="1979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8" name="Oval 112"/>
              <p:cNvSpPr>
                <a:spLocks noChangeArrowheads="1"/>
              </p:cNvSpPr>
              <p:nvPr/>
            </p:nvSpPr>
            <p:spPr bwMode="auto">
              <a:xfrm>
                <a:off x="2426" y="1197"/>
                <a:ext cx="45" cy="45"/>
              </a:xfrm>
              <a:prstGeom prst="ellipse">
                <a:avLst/>
              </a:prstGeom>
              <a:solidFill>
                <a:srgbClr val="0000CC"/>
              </a:solidFill>
              <a:ln w="9525">
                <a:solidFill>
                  <a:srgbClr val="0000CC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5429" name="Oval 113"/>
            <p:cNvSpPr>
              <a:spLocks noChangeArrowheads="1"/>
            </p:cNvSpPr>
            <p:nvPr/>
          </p:nvSpPr>
          <p:spPr bwMode="auto">
            <a:xfrm>
              <a:off x="1443" y="9573"/>
              <a:ext cx="112" cy="112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rgbClr val="0000CC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5430" name="组合 6"/>
          <p:cNvGrpSpPr/>
          <p:nvPr/>
        </p:nvGrpSpPr>
        <p:grpSpPr bwMode="auto">
          <a:xfrm>
            <a:off x="1981368" y="2812045"/>
            <a:ext cx="4188244" cy="3428408"/>
            <a:chOff x="505" y="2653"/>
            <a:chExt cx="9490" cy="7833"/>
          </a:xfrm>
        </p:grpSpPr>
        <p:grpSp>
          <p:nvGrpSpPr>
            <p:cNvPr id="15431" name="Group 51"/>
            <p:cNvGrpSpPr/>
            <p:nvPr/>
          </p:nvGrpSpPr>
          <p:grpSpPr bwMode="auto">
            <a:xfrm>
              <a:off x="505" y="2653"/>
              <a:ext cx="9490" cy="7833"/>
              <a:chOff x="1202" y="391"/>
              <a:chExt cx="3796" cy="3133"/>
            </a:xfrm>
          </p:grpSpPr>
          <p:grpSp>
            <p:nvGrpSpPr>
              <p:cNvPr id="15432" name="Group 52"/>
              <p:cNvGrpSpPr/>
              <p:nvPr/>
            </p:nvGrpSpPr>
            <p:grpSpPr bwMode="auto">
              <a:xfrm>
                <a:off x="1565" y="391"/>
                <a:ext cx="2812" cy="2813"/>
                <a:chOff x="839" y="436"/>
                <a:chExt cx="3084" cy="3085"/>
              </a:xfrm>
            </p:grpSpPr>
            <p:sp>
              <p:nvSpPr>
                <p:cNvPr id="15433" name="Line 53"/>
                <p:cNvSpPr>
                  <a:spLocks noChangeShapeType="1"/>
                </p:cNvSpPr>
                <p:nvPr/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4" name="Line 54"/>
                <p:cNvSpPr>
                  <a:spLocks noChangeShapeType="1"/>
                </p:cNvSpPr>
                <p:nvPr/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5" name="Line 55"/>
                <p:cNvSpPr>
                  <a:spLocks noChangeShapeType="1"/>
                </p:cNvSpPr>
                <p:nvPr/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6" name="Line 56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7" name="Line 57"/>
                <p:cNvSpPr>
                  <a:spLocks noChangeShapeType="1"/>
                </p:cNvSpPr>
                <p:nvPr/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8" name="Line 58"/>
                <p:cNvSpPr>
                  <a:spLocks noChangeShapeType="1"/>
                </p:cNvSpPr>
                <p:nvPr/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39" name="Line 59"/>
                <p:cNvSpPr>
                  <a:spLocks noChangeShapeType="1"/>
                </p:cNvSpPr>
                <p:nvPr/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0" name="Line 60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1" name="Line 61"/>
                <p:cNvSpPr>
                  <a:spLocks noChangeShapeType="1"/>
                </p:cNvSpPr>
                <p:nvPr/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2" name="Line 62"/>
                <p:cNvSpPr>
                  <a:spLocks noChangeShapeType="1"/>
                </p:cNvSpPr>
                <p:nvPr/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3" name="Line 63"/>
                <p:cNvSpPr>
                  <a:spLocks noChangeShapeType="1"/>
                </p:cNvSpPr>
                <p:nvPr/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4" name="Line 64"/>
                <p:cNvSpPr>
                  <a:spLocks noChangeShapeType="1"/>
                </p:cNvSpPr>
                <p:nvPr/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5" name="Line 65"/>
                <p:cNvSpPr>
                  <a:spLocks noChangeShapeType="1"/>
                </p:cNvSpPr>
                <p:nvPr/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6" name="Line 66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7" name="Line 67"/>
                <p:cNvSpPr>
                  <a:spLocks noChangeShapeType="1"/>
                </p:cNvSpPr>
                <p:nvPr/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8" name="Line 68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49" name="Line 69"/>
                <p:cNvSpPr>
                  <a:spLocks noChangeShapeType="1"/>
                </p:cNvSpPr>
                <p:nvPr/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0" name="Line 70"/>
                <p:cNvSpPr>
                  <a:spLocks noChangeShapeType="1"/>
                </p:cNvSpPr>
                <p:nvPr/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1" name="Line 71"/>
                <p:cNvSpPr>
                  <a:spLocks noChangeShapeType="1"/>
                </p:cNvSpPr>
                <p:nvPr/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2" name="Line 72"/>
                <p:cNvSpPr>
                  <a:spLocks noChangeShapeType="1"/>
                </p:cNvSpPr>
                <p:nvPr/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3" name="Line 73"/>
                <p:cNvSpPr>
                  <a:spLocks noChangeShapeType="1"/>
                </p:cNvSpPr>
                <p:nvPr/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4" name="Line 74"/>
                <p:cNvSpPr>
                  <a:spLocks noChangeShapeType="1"/>
                </p:cNvSpPr>
                <p:nvPr/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5" name="Line 75"/>
                <p:cNvSpPr>
                  <a:spLocks noChangeShapeType="1"/>
                </p:cNvSpPr>
                <p:nvPr/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6" name="Line 76"/>
                <p:cNvSpPr>
                  <a:spLocks noChangeShapeType="1"/>
                </p:cNvSpPr>
                <p:nvPr/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7" name="Line 77"/>
                <p:cNvSpPr>
                  <a:spLocks noChangeShapeType="1"/>
                </p:cNvSpPr>
                <p:nvPr/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8" name="Line 78"/>
                <p:cNvSpPr>
                  <a:spLocks noChangeShapeType="1"/>
                </p:cNvSpPr>
                <p:nvPr/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59" name="Line 79"/>
                <p:cNvSpPr>
                  <a:spLocks noChangeShapeType="1"/>
                </p:cNvSpPr>
                <p:nvPr/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0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1" name="Line 81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2" name="Line 82"/>
                <p:cNvSpPr>
                  <a:spLocks noChangeShapeType="1"/>
                </p:cNvSpPr>
                <p:nvPr/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3" name="Line 83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5464" name="Line 84"/>
                <p:cNvSpPr>
                  <a:spLocks noChangeShapeType="1"/>
                </p:cNvSpPr>
                <p:nvPr/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5465" name="Text Box 85"/>
              <p:cNvSpPr txBox="1">
                <a:spLocks noChangeArrowheads="1"/>
              </p:cNvSpPr>
              <p:nvPr/>
            </p:nvSpPr>
            <p:spPr bwMode="auto">
              <a:xfrm>
                <a:off x="1565" y="391"/>
                <a:ext cx="120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温度/℃</a:t>
                </a:r>
              </a:p>
            </p:txBody>
          </p:sp>
          <p:sp>
            <p:nvSpPr>
              <p:cNvPr id="15466" name="Text Box 86"/>
              <p:cNvSpPr txBox="1">
                <a:spLocks noChangeArrowheads="1"/>
              </p:cNvSpPr>
              <p:nvPr/>
            </p:nvSpPr>
            <p:spPr bwMode="auto">
              <a:xfrm>
                <a:off x="4046" y="2894"/>
                <a:ext cx="95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时间/分</a:t>
                </a:r>
              </a:p>
            </p:txBody>
          </p:sp>
          <p:sp>
            <p:nvSpPr>
              <p:cNvPr id="15467" name="Text Box 87"/>
              <p:cNvSpPr txBox="1">
                <a:spLocks noChangeArrowheads="1"/>
              </p:cNvSpPr>
              <p:nvPr/>
            </p:nvSpPr>
            <p:spPr bwMode="auto">
              <a:xfrm>
                <a:off x="1474" y="3158"/>
                <a:ext cx="227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5468" name="Text Box 88"/>
              <p:cNvSpPr txBox="1">
                <a:spLocks noChangeArrowheads="1"/>
              </p:cNvSpPr>
              <p:nvPr/>
            </p:nvSpPr>
            <p:spPr bwMode="auto">
              <a:xfrm>
                <a:off x="1792" y="3158"/>
                <a:ext cx="181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5469" name="Text Box 89"/>
              <p:cNvSpPr txBox="1">
                <a:spLocks noChangeArrowheads="1"/>
              </p:cNvSpPr>
              <p:nvPr/>
            </p:nvSpPr>
            <p:spPr bwMode="auto">
              <a:xfrm>
                <a:off x="2109" y="3158"/>
                <a:ext cx="2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5470" name="Text Box 90"/>
              <p:cNvSpPr txBox="1">
                <a:spLocks noChangeArrowheads="1"/>
              </p:cNvSpPr>
              <p:nvPr/>
            </p:nvSpPr>
            <p:spPr bwMode="auto">
              <a:xfrm>
                <a:off x="2427" y="3158"/>
                <a:ext cx="272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5471" name="Text Box 91"/>
              <p:cNvSpPr txBox="1">
                <a:spLocks noChangeArrowheads="1"/>
              </p:cNvSpPr>
              <p:nvPr/>
            </p:nvSpPr>
            <p:spPr bwMode="auto">
              <a:xfrm>
                <a:off x="2745" y="3158"/>
                <a:ext cx="226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5472" name="Text Box 92"/>
              <p:cNvSpPr txBox="1">
                <a:spLocks noChangeArrowheads="1"/>
              </p:cNvSpPr>
              <p:nvPr/>
            </p:nvSpPr>
            <p:spPr bwMode="auto">
              <a:xfrm>
                <a:off x="3016" y="3158"/>
                <a:ext cx="54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5473" name="Text Box 93"/>
              <p:cNvSpPr txBox="1">
                <a:spLocks noChangeArrowheads="1"/>
              </p:cNvSpPr>
              <p:nvPr/>
            </p:nvSpPr>
            <p:spPr bwMode="auto">
              <a:xfrm>
                <a:off x="3334" y="3158"/>
                <a:ext cx="40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5474" name="Text Box 94"/>
              <p:cNvSpPr txBox="1">
                <a:spLocks noChangeArrowheads="1"/>
              </p:cNvSpPr>
              <p:nvPr/>
            </p:nvSpPr>
            <p:spPr bwMode="auto">
              <a:xfrm>
                <a:off x="3697" y="3158"/>
                <a:ext cx="408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5475" name="Text Box 95"/>
              <p:cNvSpPr txBox="1">
                <a:spLocks noChangeArrowheads="1"/>
              </p:cNvSpPr>
              <p:nvPr/>
            </p:nvSpPr>
            <p:spPr bwMode="auto">
              <a:xfrm>
                <a:off x="1202" y="3012"/>
                <a:ext cx="45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15476" name="Text Box 96"/>
              <p:cNvSpPr txBox="1">
                <a:spLocks noChangeArrowheads="1"/>
              </p:cNvSpPr>
              <p:nvPr/>
            </p:nvSpPr>
            <p:spPr bwMode="auto">
              <a:xfrm>
                <a:off x="1202" y="2251"/>
                <a:ext cx="49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45</a:t>
                </a:r>
              </a:p>
            </p:txBody>
          </p:sp>
          <p:sp>
            <p:nvSpPr>
              <p:cNvPr id="15477" name="Text Box 97"/>
              <p:cNvSpPr txBox="1">
                <a:spLocks noChangeArrowheads="1"/>
              </p:cNvSpPr>
              <p:nvPr/>
            </p:nvSpPr>
            <p:spPr bwMode="auto">
              <a:xfrm>
                <a:off x="1202" y="1389"/>
                <a:ext cx="453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15478" name="Text Box 98"/>
              <p:cNvSpPr txBox="1">
                <a:spLocks noChangeArrowheads="1"/>
              </p:cNvSpPr>
              <p:nvPr/>
            </p:nvSpPr>
            <p:spPr bwMode="auto">
              <a:xfrm>
                <a:off x="1202" y="563"/>
                <a:ext cx="454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55</a:t>
                </a:r>
              </a:p>
            </p:txBody>
          </p:sp>
        </p:grpSp>
        <p:sp>
          <p:nvSpPr>
            <p:cNvPr id="15479" name="Freeform 114"/>
            <p:cNvSpPr>
              <a:spLocks noChangeArrowheads="1"/>
            </p:cNvSpPr>
            <p:nvPr/>
          </p:nvSpPr>
          <p:spPr bwMode="auto">
            <a:xfrm>
              <a:off x="1458" y="3196"/>
              <a:ext cx="4917" cy="6489"/>
            </a:xfrm>
            <a:custGeom>
              <a:avLst/>
              <a:gdLst>
                <a:gd name="T0" fmla="*/ 0 w 1960"/>
                <a:gd name="T1" fmla="*/ 2626 h 2626"/>
                <a:gd name="T2" fmla="*/ 45 w 1960"/>
                <a:gd name="T3" fmla="*/ 2400 h 2626"/>
                <a:gd name="T4" fmla="*/ 181 w 1960"/>
                <a:gd name="T5" fmla="*/ 1946 h 2626"/>
                <a:gd name="T6" fmla="*/ 317 w 1960"/>
                <a:gd name="T7" fmla="*/ 1628 h 2626"/>
                <a:gd name="T8" fmla="*/ 496 w 1960"/>
                <a:gd name="T9" fmla="*/ 1296 h 2626"/>
                <a:gd name="T10" fmla="*/ 680 w 1960"/>
                <a:gd name="T11" fmla="*/ 1266 h 2626"/>
                <a:gd name="T12" fmla="*/ 816 w 1960"/>
                <a:gd name="T13" fmla="*/ 1266 h 2626"/>
                <a:gd name="T14" fmla="*/ 1497 w 1960"/>
                <a:gd name="T15" fmla="*/ 1266 h 2626"/>
                <a:gd name="T16" fmla="*/ 1678 w 1960"/>
                <a:gd name="T17" fmla="*/ 1129 h 2626"/>
                <a:gd name="T18" fmla="*/ 1814 w 1960"/>
                <a:gd name="T19" fmla="*/ 767 h 2626"/>
                <a:gd name="T20" fmla="*/ 1960 w 1960"/>
                <a:gd name="T21" fmla="*/ 0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0" h="2626">
                  <a:moveTo>
                    <a:pt x="0" y="2626"/>
                  </a:moveTo>
                  <a:cubicBezTo>
                    <a:pt x="7" y="2569"/>
                    <a:pt x="15" y="2513"/>
                    <a:pt x="45" y="2400"/>
                  </a:cubicBezTo>
                  <a:cubicBezTo>
                    <a:pt x="75" y="2287"/>
                    <a:pt x="136" y="2075"/>
                    <a:pt x="181" y="1946"/>
                  </a:cubicBezTo>
                  <a:cubicBezTo>
                    <a:pt x="226" y="1817"/>
                    <a:pt x="264" y="1736"/>
                    <a:pt x="317" y="1628"/>
                  </a:cubicBezTo>
                  <a:cubicBezTo>
                    <a:pt x="370" y="1520"/>
                    <a:pt x="436" y="1356"/>
                    <a:pt x="496" y="1296"/>
                  </a:cubicBezTo>
                  <a:cubicBezTo>
                    <a:pt x="556" y="1236"/>
                    <a:pt x="627" y="1271"/>
                    <a:pt x="680" y="1266"/>
                  </a:cubicBezTo>
                  <a:cubicBezTo>
                    <a:pt x="733" y="1261"/>
                    <a:pt x="680" y="1266"/>
                    <a:pt x="816" y="1266"/>
                  </a:cubicBezTo>
                  <a:cubicBezTo>
                    <a:pt x="952" y="1266"/>
                    <a:pt x="1354" y="1289"/>
                    <a:pt x="1497" y="1266"/>
                  </a:cubicBezTo>
                  <a:cubicBezTo>
                    <a:pt x="1640" y="1243"/>
                    <a:pt x="1625" y="1212"/>
                    <a:pt x="1678" y="1129"/>
                  </a:cubicBezTo>
                  <a:cubicBezTo>
                    <a:pt x="1731" y="1046"/>
                    <a:pt x="1767" y="955"/>
                    <a:pt x="1814" y="767"/>
                  </a:cubicBezTo>
                  <a:cubicBezTo>
                    <a:pt x="1861" y="579"/>
                    <a:pt x="1930" y="160"/>
                    <a:pt x="196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内容占位符 14337"/>
          <p:cNvGraphicFramePr>
            <a:graphicFrameLocks noGrp="1"/>
          </p:cNvGraphicFramePr>
          <p:nvPr>
            <p:ph idx="4294967295"/>
          </p:nvPr>
        </p:nvGraphicFramePr>
        <p:xfrm>
          <a:off x="2120148" y="1820705"/>
          <a:ext cx="8016875" cy="720725"/>
        </p:xfrm>
        <a:graphic>
          <a:graphicData uri="http://schemas.openxmlformats.org/drawingml/2006/table">
            <a:tbl>
              <a:tblPr/>
              <a:tblGrid>
                <a:gridCol w="1123950"/>
                <a:gridCol w="530225"/>
                <a:gridCol w="528638"/>
                <a:gridCol w="511175"/>
                <a:gridCol w="550862"/>
                <a:gridCol w="533400"/>
                <a:gridCol w="527050"/>
                <a:gridCol w="517612"/>
                <a:gridCol w="542838"/>
                <a:gridCol w="530225"/>
                <a:gridCol w="530225"/>
                <a:gridCol w="530225"/>
                <a:gridCol w="530225"/>
                <a:gridCol w="530225"/>
              </a:tblGrid>
              <a:tr h="35242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时间/分</a:t>
                      </a:r>
                    </a:p>
                  </a:txBody>
                  <a:tcPr marL="0" marR="0" marT="0" marB="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83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000" dirty="0"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温度/℃</a:t>
                      </a:r>
                    </a:p>
                  </a:txBody>
                  <a:tcPr marL="0" marR="0" marT="0" marB="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0.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1.8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3.8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5.3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47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8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CN" altLang="en-US" sz="2000" dirty="0" smtClean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  <a:endParaRPr lang="zh-CN" altLang="en-US" sz="200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6432" name="Rectangle 99"/>
          <p:cNvSpPr>
            <a:spLocks noChangeArrowheads="1"/>
          </p:cNvSpPr>
          <p:nvPr/>
        </p:nvSpPr>
        <p:spPr bwMode="auto">
          <a:xfrm>
            <a:off x="4405713" y="1107421"/>
            <a:ext cx="30572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石蜡熔化过程记录</a:t>
            </a:r>
          </a:p>
        </p:txBody>
      </p:sp>
      <p:grpSp>
        <p:nvGrpSpPr>
          <p:cNvPr id="16433" name="组合 6"/>
          <p:cNvGrpSpPr/>
          <p:nvPr/>
        </p:nvGrpSpPr>
        <p:grpSpPr bwMode="auto">
          <a:xfrm>
            <a:off x="3528179" y="2831431"/>
            <a:ext cx="4186237" cy="3448050"/>
            <a:chOff x="788" y="2603"/>
            <a:chExt cx="9490" cy="7822"/>
          </a:xfrm>
        </p:grpSpPr>
        <p:grpSp>
          <p:nvGrpSpPr>
            <p:cNvPr id="16434" name="Group 50"/>
            <p:cNvGrpSpPr/>
            <p:nvPr/>
          </p:nvGrpSpPr>
          <p:grpSpPr bwMode="auto">
            <a:xfrm>
              <a:off x="788" y="2603"/>
              <a:ext cx="9490" cy="7822"/>
              <a:chOff x="1202" y="391"/>
              <a:chExt cx="3796" cy="3129"/>
            </a:xfrm>
          </p:grpSpPr>
          <p:grpSp>
            <p:nvGrpSpPr>
              <p:cNvPr id="16435" name="Group 51"/>
              <p:cNvGrpSpPr/>
              <p:nvPr/>
            </p:nvGrpSpPr>
            <p:grpSpPr bwMode="auto">
              <a:xfrm>
                <a:off x="1565" y="391"/>
                <a:ext cx="2812" cy="2813"/>
                <a:chOff x="839" y="436"/>
                <a:chExt cx="3084" cy="3085"/>
              </a:xfrm>
            </p:grpSpPr>
            <p:sp>
              <p:nvSpPr>
                <p:cNvPr id="16436" name="Line 52"/>
                <p:cNvSpPr>
                  <a:spLocks noChangeShapeType="1"/>
                </p:cNvSpPr>
                <p:nvPr/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7" name="Line 53"/>
                <p:cNvSpPr>
                  <a:spLocks noChangeShapeType="1"/>
                </p:cNvSpPr>
                <p:nvPr/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8" name="Line 54"/>
                <p:cNvSpPr>
                  <a:spLocks noChangeShapeType="1"/>
                </p:cNvSpPr>
                <p:nvPr/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39" name="Line 55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0" name="Line 56"/>
                <p:cNvSpPr>
                  <a:spLocks noChangeShapeType="1"/>
                </p:cNvSpPr>
                <p:nvPr/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1" name="Line 57"/>
                <p:cNvSpPr>
                  <a:spLocks noChangeShapeType="1"/>
                </p:cNvSpPr>
                <p:nvPr/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2" name="Line 58"/>
                <p:cNvSpPr>
                  <a:spLocks noChangeShapeType="1"/>
                </p:cNvSpPr>
                <p:nvPr/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3" name="Line 59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4" name="Line 60"/>
                <p:cNvSpPr>
                  <a:spLocks noChangeShapeType="1"/>
                </p:cNvSpPr>
                <p:nvPr/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5" name="Line 61"/>
                <p:cNvSpPr>
                  <a:spLocks noChangeShapeType="1"/>
                </p:cNvSpPr>
                <p:nvPr/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6" name="Line 62"/>
                <p:cNvSpPr>
                  <a:spLocks noChangeShapeType="1"/>
                </p:cNvSpPr>
                <p:nvPr/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7" name="Line 63"/>
                <p:cNvSpPr>
                  <a:spLocks noChangeShapeType="1"/>
                </p:cNvSpPr>
                <p:nvPr/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8" name="Line 64"/>
                <p:cNvSpPr>
                  <a:spLocks noChangeShapeType="1"/>
                </p:cNvSpPr>
                <p:nvPr/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49" name="Line 65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0" name="Line 66"/>
                <p:cNvSpPr>
                  <a:spLocks noChangeShapeType="1"/>
                </p:cNvSpPr>
                <p:nvPr/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1" name="Line 67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2" name="Line 68"/>
                <p:cNvSpPr>
                  <a:spLocks noChangeShapeType="1"/>
                </p:cNvSpPr>
                <p:nvPr/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3" name="Line 69"/>
                <p:cNvSpPr>
                  <a:spLocks noChangeShapeType="1"/>
                </p:cNvSpPr>
                <p:nvPr/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4" name="Line 70"/>
                <p:cNvSpPr>
                  <a:spLocks noChangeShapeType="1"/>
                </p:cNvSpPr>
                <p:nvPr/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5" name="Line 71"/>
                <p:cNvSpPr>
                  <a:spLocks noChangeShapeType="1"/>
                </p:cNvSpPr>
                <p:nvPr/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6" name="Line 72"/>
                <p:cNvSpPr>
                  <a:spLocks noChangeShapeType="1"/>
                </p:cNvSpPr>
                <p:nvPr/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7" name="Line 73"/>
                <p:cNvSpPr>
                  <a:spLocks noChangeShapeType="1"/>
                </p:cNvSpPr>
                <p:nvPr/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8" name="Line 74"/>
                <p:cNvSpPr>
                  <a:spLocks noChangeShapeType="1"/>
                </p:cNvSpPr>
                <p:nvPr/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59" name="Line 75"/>
                <p:cNvSpPr>
                  <a:spLocks noChangeShapeType="1"/>
                </p:cNvSpPr>
                <p:nvPr/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0" name="Line 76"/>
                <p:cNvSpPr>
                  <a:spLocks noChangeShapeType="1"/>
                </p:cNvSpPr>
                <p:nvPr/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1" name="Line 77"/>
                <p:cNvSpPr>
                  <a:spLocks noChangeShapeType="1"/>
                </p:cNvSpPr>
                <p:nvPr/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2" name="Line 78"/>
                <p:cNvSpPr>
                  <a:spLocks noChangeShapeType="1"/>
                </p:cNvSpPr>
                <p:nvPr/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3" name="Line 79"/>
                <p:cNvSpPr>
                  <a:spLocks noChangeShapeType="1"/>
                </p:cNvSpPr>
                <p:nvPr/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4" name="Line 80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5" name="Line 81"/>
                <p:cNvSpPr>
                  <a:spLocks noChangeShapeType="1"/>
                </p:cNvSpPr>
                <p:nvPr/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6" name="Line 82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16467" name="Line 83"/>
                <p:cNvSpPr>
                  <a:spLocks noChangeShapeType="1"/>
                </p:cNvSpPr>
                <p:nvPr/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16468" name="Text Box 84"/>
              <p:cNvSpPr txBox="1">
                <a:spLocks noChangeArrowheads="1"/>
              </p:cNvSpPr>
              <p:nvPr/>
            </p:nvSpPr>
            <p:spPr bwMode="auto">
              <a:xfrm>
                <a:off x="1565" y="391"/>
                <a:ext cx="908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Times New Roman" panose="02020603050405020304" pitchFamily="18" charset="0"/>
                  </a:rPr>
                  <a:t>温度/℃</a:t>
                </a:r>
              </a:p>
            </p:txBody>
          </p:sp>
          <p:sp>
            <p:nvSpPr>
              <p:cNvPr id="16469" name="Text Box 85"/>
              <p:cNvSpPr txBox="1">
                <a:spLocks noChangeArrowheads="1"/>
              </p:cNvSpPr>
              <p:nvPr/>
            </p:nvSpPr>
            <p:spPr bwMode="auto">
              <a:xfrm>
                <a:off x="4046" y="2886"/>
                <a:ext cx="952" cy="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b="1">
                    <a:latin typeface="Times New Roman" panose="02020603050405020304" pitchFamily="18" charset="0"/>
                  </a:rPr>
                  <a:t>时间/分</a:t>
                </a:r>
              </a:p>
            </p:txBody>
          </p:sp>
          <p:sp>
            <p:nvSpPr>
              <p:cNvPr id="16470" name="Text Box 86"/>
              <p:cNvSpPr txBox="1">
                <a:spLocks noChangeArrowheads="1"/>
              </p:cNvSpPr>
              <p:nvPr/>
            </p:nvSpPr>
            <p:spPr bwMode="auto">
              <a:xfrm>
                <a:off x="1474" y="3158"/>
                <a:ext cx="227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16471" name="Text Box 87"/>
              <p:cNvSpPr txBox="1">
                <a:spLocks noChangeArrowheads="1"/>
              </p:cNvSpPr>
              <p:nvPr/>
            </p:nvSpPr>
            <p:spPr bwMode="auto">
              <a:xfrm>
                <a:off x="1792" y="3158"/>
                <a:ext cx="181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16472" name="Text Box 88"/>
              <p:cNvSpPr txBox="1">
                <a:spLocks noChangeArrowheads="1"/>
              </p:cNvSpPr>
              <p:nvPr/>
            </p:nvSpPr>
            <p:spPr bwMode="auto">
              <a:xfrm>
                <a:off x="2109" y="3158"/>
                <a:ext cx="27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16473" name="Text Box 89"/>
              <p:cNvSpPr txBox="1">
                <a:spLocks noChangeArrowheads="1"/>
              </p:cNvSpPr>
              <p:nvPr/>
            </p:nvSpPr>
            <p:spPr bwMode="auto">
              <a:xfrm>
                <a:off x="2427" y="3158"/>
                <a:ext cx="272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16474" name="Text Box 90"/>
              <p:cNvSpPr txBox="1">
                <a:spLocks noChangeArrowheads="1"/>
              </p:cNvSpPr>
              <p:nvPr/>
            </p:nvSpPr>
            <p:spPr bwMode="auto">
              <a:xfrm>
                <a:off x="2745" y="3158"/>
                <a:ext cx="226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16475" name="Text Box 91"/>
              <p:cNvSpPr txBox="1">
                <a:spLocks noChangeArrowheads="1"/>
              </p:cNvSpPr>
              <p:nvPr/>
            </p:nvSpPr>
            <p:spPr bwMode="auto">
              <a:xfrm>
                <a:off x="3016" y="3158"/>
                <a:ext cx="54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16476" name="Text Box 92"/>
              <p:cNvSpPr txBox="1">
                <a:spLocks noChangeArrowheads="1"/>
              </p:cNvSpPr>
              <p:nvPr/>
            </p:nvSpPr>
            <p:spPr bwMode="auto">
              <a:xfrm>
                <a:off x="3334" y="3158"/>
                <a:ext cx="40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16477" name="Text Box 93"/>
              <p:cNvSpPr txBox="1">
                <a:spLocks noChangeArrowheads="1"/>
              </p:cNvSpPr>
              <p:nvPr/>
            </p:nvSpPr>
            <p:spPr bwMode="auto">
              <a:xfrm>
                <a:off x="3697" y="3158"/>
                <a:ext cx="408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16478" name="Text Box 94"/>
              <p:cNvSpPr txBox="1">
                <a:spLocks noChangeArrowheads="1"/>
              </p:cNvSpPr>
              <p:nvPr/>
            </p:nvSpPr>
            <p:spPr bwMode="auto">
              <a:xfrm>
                <a:off x="1202" y="3012"/>
                <a:ext cx="45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dirty="0" smtClean="0">
                    <a:latin typeface="Times New Roman" panose="02020603050405020304" pitchFamily="18" charset="0"/>
                  </a:rPr>
                  <a:t>4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</a:rPr>
                  <a:t>0</a:t>
                </a:r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79" name="Text Box 95"/>
              <p:cNvSpPr txBox="1">
                <a:spLocks noChangeArrowheads="1"/>
              </p:cNvSpPr>
              <p:nvPr/>
            </p:nvSpPr>
            <p:spPr bwMode="auto">
              <a:xfrm>
                <a:off x="1202" y="2251"/>
                <a:ext cx="499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dirty="0" smtClean="0">
                    <a:latin typeface="Times New Roman" panose="02020603050405020304" pitchFamily="18" charset="0"/>
                  </a:rPr>
                  <a:t>4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</a:rPr>
                  <a:t>5</a:t>
                </a:r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0" name="Text Box 96"/>
              <p:cNvSpPr txBox="1">
                <a:spLocks noChangeArrowheads="1"/>
              </p:cNvSpPr>
              <p:nvPr/>
            </p:nvSpPr>
            <p:spPr bwMode="auto">
              <a:xfrm>
                <a:off x="1202" y="1389"/>
                <a:ext cx="453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dirty="0" smtClean="0">
                    <a:latin typeface="Times New Roman" panose="02020603050405020304" pitchFamily="18" charset="0"/>
                  </a:rPr>
                  <a:t>5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</a:rPr>
                  <a:t>0</a:t>
                </a:r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1" name="Text Box 97"/>
              <p:cNvSpPr txBox="1">
                <a:spLocks noChangeArrowheads="1"/>
              </p:cNvSpPr>
              <p:nvPr/>
            </p:nvSpPr>
            <p:spPr bwMode="auto">
              <a:xfrm>
                <a:off x="1202" y="563"/>
                <a:ext cx="454" cy="3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dirty="0" smtClean="0">
                    <a:latin typeface="Times New Roman" panose="02020603050405020304" pitchFamily="18" charset="0"/>
                  </a:rPr>
                  <a:t>5</a:t>
                </a:r>
                <a:r>
                  <a:rPr lang="zh-CN" altLang="en-US" sz="2000" b="1" dirty="0" smtClean="0">
                    <a:latin typeface="Times New Roman" panose="02020603050405020304" pitchFamily="18" charset="0"/>
                  </a:rPr>
                  <a:t>5</a:t>
                </a:r>
                <a:endParaRPr lang="zh-CN" altLang="en-US" sz="2000" b="1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82" name="Oval 100"/>
            <p:cNvSpPr>
              <a:spLocks noChangeArrowheads="1"/>
            </p:cNvSpPr>
            <p:nvPr/>
          </p:nvSpPr>
          <p:spPr bwMode="auto">
            <a:xfrm>
              <a:off x="1583" y="9633"/>
              <a:ext cx="112" cy="112"/>
            </a:xfrm>
            <a:prstGeom prst="ellipse">
              <a:avLst/>
            </a:prstGeom>
            <a:solidFill>
              <a:srgbClr val="0000FF"/>
            </a:solidFill>
            <a:ln w="9525">
              <a:solidFill>
                <a:srgbClr val="0000FF"/>
              </a:solidFill>
              <a:rou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2000">
                <a:solidFill>
                  <a:schemeClr val="tx2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16483" name="Group 101"/>
            <p:cNvGrpSpPr/>
            <p:nvPr/>
          </p:nvGrpSpPr>
          <p:grpSpPr bwMode="auto">
            <a:xfrm>
              <a:off x="2035" y="2830"/>
              <a:ext cx="3855" cy="6575"/>
              <a:chOff x="612" y="1117"/>
              <a:chExt cx="1542" cy="2630"/>
            </a:xfrm>
          </p:grpSpPr>
          <p:sp>
            <p:nvSpPr>
              <p:cNvPr id="16484" name="Oval 102"/>
              <p:cNvSpPr>
                <a:spLocks noChangeArrowheads="1"/>
              </p:cNvSpPr>
              <p:nvPr/>
            </p:nvSpPr>
            <p:spPr bwMode="auto">
              <a:xfrm>
                <a:off x="612" y="3702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5" name="Oval 103"/>
              <p:cNvSpPr>
                <a:spLocks noChangeArrowheads="1"/>
              </p:cNvSpPr>
              <p:nvPr/>
            </p:nvSpPr>
            <p:spPr bwMode="auto">
              <a:xfrm>
                <a:off x="793" y="3521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6" name="Oval 104"/>
              <p:cNvSpPr>
                <a:spLocks noChangeArrowheads="1"/>
              </p:cNvSpPr>
              <p:nvPr/>
            </p:nvSpPr>
            <p:spPr bwMode="auto">
              <a:xfrm>
                <a:off x="975" y="3385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7" name="Oval 105"/>
              <p:cNvSpPr>
                <a:spLocks noChangeArrowheads="1"/>
              </p:cNvSpPr>
              <p:nvPr/>
            </p:nvSpPr>
            <p:spPr bwMode="auto">
              <a:xfrm>
                <a:off x="1111" y="3204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8" name="Oval 106"/>
              <p:cNvSpPr>
                <a:spLocks noChangeArrowheads="1"/>
              </p:cNvSpPr>
              <p:nvPr/>
            </p:nvSpPr>
            <p:spPr bwMode="auto">
              <a:xfrm>
                <a:off x="1292" y="2896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89" name="Oval 107"/>
              <p:cNvSpPr>
                <a:spLocks noChangeArrowheads="1"/>
              </p:cNvSpPr>
              <p:nvPr/>
            </p:nvSpPr>
            <p:spPr bwMode="auto">
              <a:xfrm>
                <a:off x="1429" y="2659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0" name="Oval 108"/>
              <p:cNvSpPr>
                <a:spLocks noChangeArrowheads="1"/>
              </p:cNvSpPr>
              <p:nvPr/>
            </p:nvSpPr>
            <p:spPr bwMode="auto">
              <a:xfrm>
                <a:off x="1610" y="2341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1" name="Oval 109"/>
              <p:cNvSpPr>
                <a:spLocks noChangeArrowheads="1"/>
              </p:cNvSpPr>
              <p:nvPr/>
            </p:nvSpPr>
            <p:spPr bwMode="auto">
              <a:xfrm>
                <a:off x="1792" y="1974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2" name="Oval 110"/>
              <p:cNvSpPr>
                <a:spLocks noChangeArrowheads="1"/>
              </p:cNvSpPr>
              <p:nvPr/>
            </p:nvSpPr>
            <p:spPr bwMode="auto">
              <a:xfrm>
                <a:off x="1973" y="1480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6493" name="Oval 111"/>
              <p:cNvSpPr>
                <a:spLocks noChangeArrowheads="1"/>
              </p:cNvSpPr>
              <p:nvPr/>
            </p:nvSpPr>
            <p:spPr bwMode="auto">
              <a:xfrm>
                <a:off x="2109" y="1117"/>
                <a:ext cx="45" cy="45"/>
              </a:xfrm>
              <a:prstGeom prst="ellipse">
                <a:avLst/>
              </a:prstGeom>
              <a:solidFill>
                <a:srgbClr val="0000FF"/>
              </a:solidFill>
              <a:ln w="9525">
                <a:solidFill>
                  <a:srgbClr val="0000FF"/>
                </a:solidFill>
                <a:rou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 sz="2000">
                  <a:solidFill>
                    <a:schemeClr val="tx2"/>
                  </a:solidFill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6494" name="Freeform 112"/>
            <p:cNvSpPr>
              <a:spLocks noChangeArrowheads="1"/>
            </p:cNvSpPr>
            <p:nvPr/>
          </p:nvSpPr>
          <p:spPr bwMode="auto">
            <a:xfrm>
              <a:off x="1660" y="2906"/>
              <a:ext cx="4150" cy="6783"/>
            </a:xfrm>
            <a:custGeom>
              <a:avLst/>
              <a:gdLst>
                <a:gd name="T0" fmla="*/ 0 w 1660"/>
                <a:gd name="T1" fmla="*/ 2713 h 2713"/>
                <a:gd name="T2" fmla="*/ 181 w 1660"/>
                <a:gd name="T3" fmla="*/ 2577 h 2713"/>
                <a:gd name="T4" fmla="*/ 340 w 1660"/>
                <a:gd name="T5" fmla="*/ 2448 h 2713"/>
                <a:gd name="T6" fmla="*/ 508 w 1660"/>
                <a:gd name="T7" fmla="*/ 2280 h 2713"/>
                <a:gd name="T8" fmla="*/ 640 w 1660"/>
                <a:gd name="T9" fmla="*/ 2112 h 2713"/>
                <a:gd name="T10" fmla="*/ 862 w 1660"/>
                <a:gd name="T11" fmla="*/ 1760 h 2713"/>
                <a:gd name="T12" fmla="*/ 988 w 1660"/>
                <a:gd name="T13" fmla="*/ 1536 h 2713"/>
                <a:gd name="T14" fmla="*/ 1156 w 1660"/>
                <a:gd name="T15" fmla="*/ 1236 h 2713"/>
                <a:gd name="T16" fmla="*/ 1336 w 1660"/>
                <a:gd name="T17" fmla="*/ 828 h 2713"/>
                <a:gd name="T18" fmla="*/ 1528 w 1660"/>
                <a:gd name="T19" fmla="*/ 372 h 2713"/>
                <a:gd name="T20" fmla="*/ 1660 w 1660"/>
                <a:gd name="T21" fmla="*/ 0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0" h="2713">
                  <a:moveTo>
                    <a:pt x="0" y="2713"/>
                  </a:moveTo>
                  <a:cubicBezTo>
                    <a:pt x="60" y="2671"/>
                    <a:pt x="124" y="2621"/>
                    <a:pt x="181" y="2577"/>
                  </a:cubicBezTo>
                  <a:cubicBezTo>
                    <a:pt x="238" y="2533"/>
                    <a:pt x="286" y="2497"/>
                    <a:pt x="340" y="2448"/>
                  </a:cubicBezTo>
                  <a:cubicBezTo>
                    <a:pt x="394" y="2399"/>
                    <a:pt x="458" y="2336"/>
                    <a:pt x="508" y="2280"/>
                  </a:cubicBezTo>
                  <a:cubicBezTo>
                    <a:pt x="558" y="2224"/>
                    <a:pt x="581" y="2199"/>
                    <a:pt x="640" y="2112"/>
                  </a:cubicBezTo>
                  <a:cubicBezTo>
                    <a:pt x="699" y="2025"/>
                    <a:pt x="804" y="1856"/>
                    <a:pt x="862" y="1760"/>
                  </a:cubicBezTo>
                  <a:cubicBezTo>
                    <a:pt x="920" y="1664"/>
                    <a:pt x="939" y="1623"/>
                    <a:pt x="988" y="1536"/>
                  </a:cubicBezTo>
                  <a:cubicBezTo>
                    <a:pt x="1037" y="1449"/>
                    <a:pt x="1098" y="1354"/>
                    <a:pt x="1156" y="1236"/>
                  </a:cubicBezTo>
                  <a:cubicBezTo>
                    <a:pt x="1214" y="1118"/>
                    <a:pt x="1274" y="972"/>
                    <a:pt x="1336" y="828"/>
                  </a:cubicBezTo>
                  <a:cubicBezTo>
                    <a:pt x="1398" y="684"/>
                    <a:pt x="1474" y="510"/>
                    <a:pt x="1528" y="372"/>
                  </a:cubicBezTo>
                  <a:cubicBezTo>
                    <a:pt x="1582" y="234"/>
                    <a:pt x="1633" y="77"/>
                    <a:pt x="1660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/>
          <p:nvPr/>
        </p:nvGrpSpPr>
        <p:grpSpPr bwMode="auto">
          <a:xfrm>
            <a:off x="2224960" y="1728789"/>
            <a:ext cx="8134113" cy="4238625"/>
            <a:chOff x="219" y="518"/>
            <a:chExt cx="5534" cy="2884"/>
          </a:xfrm>
        </p:grpSpPr>
        <p:grpSp>
          <p:nvGrpSpPr>
            <p:cNvPr id="17410" name="Group 3"/>
            <p:cNvGrpSpPr/>
            <p:nvPr/>
          </p:nvGrpSpPr>
          <p:grpSpPr bwMode="auto">
            <a:xfrm>
              <a:off x="219" y="518"/>
              <a:ext cx="5534" cy="2884"/>
              <a:chOff x="219" y="1516"/>
              <a:chExt cx="5534" cy="2884"/>
            </a:xfrm>
          </p:grpSpPr>
          <p:grpSp>
            <p:nvGrpSpPr>
              <p:cNvPr id="17411" name="Group 4"/>
              <p:cNvGrpSpPr/>
              <p:nvPr/>
            </p:nvGrpSpPr>
            <p:grpSpPr bwMode="auto">
              <a:xfrm>
                <a:off x="219" y="1516"/>
                <a:ext cx="2794" cy="2884"/>
                <a:chOff x="129" y="1344"/>
                <a:chExt cx="2794" cy="2884"/>
              </a:xfrm>
            </p:grpSpPr>
            <p:grpSp>
              <p:nvGrpSpPr>
                <p:cNvPr id="17412" name="Group 5"/>
                <p:cNvGrpSpPr/>
                <p:nvPr/>
              </p:nvGrpSpPr>
              <p:grpSpPr bwMode="auto">
                <a:xfrm>
                  <a:off x="129" y="1344"/>
                  <a:ext cx="2794" cy="2531"/>
                  <a:chOff x="83" y="1570"/>
                  <a:chExt cx="2794" cy="2531"/>
                </a:xfrm>
              </p:grpSpPr>
              <p:grpSp>
                <p:nvGrpSpPr>
                  <p:cNvPr id="17413" name="Group 6"/>
                  <p:cNvGrpSpPr/>
                  <p:nvPr/>
                </p:nvGrpSpPr>
                <p:grpSpPr bwMode="auto">
                  <a:xfrm>
                    <a:off x="340" y="1570"/>
                    <a:ext cx="2313" cy="2314"/>
                    <a:chOff x="839" y="436"/>
                    <a:chExt cx="3084" cy="3085"/>
                  </a:xfrm>
                </p:grpSpPr>
                <p:sp>
                  <p:nvSpPr>
                    <p:cNvPr id="17414" name="Line 7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839" y="436"/>
                      <a:ext cx="0" cy="308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15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521"/>
                      <a:ext cx="308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16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17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18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19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0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1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7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2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3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4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5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6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7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8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8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29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0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1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33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2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15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3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97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4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79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5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61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6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43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7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25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8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06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39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8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0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70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1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52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2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34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3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16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4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79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45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98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7446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" y="1600"/>
                    <a:ext cx="908" cy="2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40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温度/℃</a:t>
                    </a:r>
                  </a:p>
                </p:txBody>
              </p:sp>
              <p:sp>
                <p:nvSpPr>
                  <p:cNvPr id="17447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217" y="3683"/>
                    <a:ext cx="660" cy="2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400" dirty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时间</a:t>
                    </a:r>
                    <a:r>
                      <a:rPr lang="zh-CN" altLang="en-US" sz="1400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/</a:t>
                    </a:r>
                    <a:r>
                      <a:rPr lang="en-US" altLang="zh-CN" sz="1400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min</a:t>
                    </a:r>
                    <a:endParaRPr lang="zh-CN" altLang="en-US" sz="1400" dirty="0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7448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" y="3859"/>
                    <a:ext cx="22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17449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" y="3856"/>
                    <a:ext cx="181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7450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79" y="3853"/>
                    <a:ext cx="2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7451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5" y="3858"/>
                    <a:ext cx="2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7452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8" y="3863"/>
                    <a:ext cx="226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17453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59" y="3861"/>
                    <a:ext cx="419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17454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7" y="3866"/>
                    <a:ext cx="408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12</a:t>
                    </a:r>
                  </a:p>
                </p:txBody>
              </p:sp>
              <p:sp>
                <p:nvSpPr>
                  <p:cNvPr id="17455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27" y="3871"/>
                    <a:ext cx="453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14</a:t>
                    </a:r>
                  </a:p>
                </p:txBody>
              </p:sp>
              <p:sp>
                <p:nvSpPr>
                  <p:cNvPr id="17456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" y="3769"/>
                    <a:ext cx="353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40</a:t>
                    </a:r>
                  </a:p>
                </p:txBody>
              </p:sp>
              <p:sp>
                <p:nvSpPr>
                  <p:cNvPr id="17457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" y="3087"/>
                    <a:ext cx="499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17458" name="Text Box 5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" y="2420"/>
                    <a:ext cx="453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50</a:t>
                    </a:r>
                  </a:p>
                </p:txBody>
              </p:sp>
              <p:sp>
                <p:nvSpPr>
                  <p:cNvPr id="17459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" y="1729"/>
                    <a:ext cx="45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55</a:t>
                    </a:r>
                  </a:p>
                </p:txBody>
              </p:sp>
            </p:grpSp>
            <p:sp>
              <p:nvSpPr>
                <p:cNvPr id="17460" name="Rectangle 53"/>
                <p:cNvSpPr>
                  <a:spLocks noChangeArrowheads="1"/>
                </p:cNvSpPr>
                <p:nvPr/>
              </p:nvSpPr>
              <p:spPr bwMode="auto">
                <a:xfrm>
                  <a:off x="677" y="3957"/>
                  <a:ext cx="1478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000">
                      <a:solidFill>
                        <a:srgbClr val="0000FF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海波的熔化图象</a:t>
                  </a:r>
                </a:p>
              </p:txBody>
            </p:sp>
          </p:grpSp>
          <p:grpSp>
            <p:nvGrpSpPr>
              <p:cNvPr id="17461" name="Group 54"/>
              <p:cNvGrpSpPr/>
              <p:nvPr/>
            </p:nvGrpSpPr>
            <p:grpSpPr bwMode="auto">
              <a:xfrm>
                <a:off x="2981" y="1516"/>
                <a:ext cx="2772" cy="2884"/>
                <a:chOff x="2936" y="1344"/>
                <a:chExt cx="2772" cy="2884"/>
              </a:xfrm>
            </p:grpSpPr>
            <p:grpSp>
              <p:nvGrpSpPr>
                <p:cNvPr id="17462" name="Group 55"/>
                <p:cNvGrpSpPr/>
                <p:nvPr/>
              </p:nvGrpSpPr>
              <p:grpSpPr bwMode="auto">
                <a:xfrm>
                  <a:off x="2936" y="1344"/>
                  <a:ext cx="2772" cy="2535"/>
                  <a:chOff x="78" y="1570"/>
                  <a:chExt cx="2772" cy="2535"/>
                </a:xfrm>
              </p:grpSpPr>
              <p:grpSp>
                <p:nvGrpSpPr>
                  <p:cNvPr id="17463" name="Group 56"/>
                  <p:cNvGrpSpPr/>
                  <p:nvPr/>
                </p:nvGrpSpPr>
                <p:grpSpPr bwMode="auto">
                  <a:xfrm>
                    <a:off x="340" y="1570"/>
                    <a:ext cx="2313" cy="2314"/>
                    <a:chOff x="839" y="436"/>
                    <a:chExt cx="3084" cy="3085"/>
                  </a:xfrm>
                </p:grpSpPr>
                <p:sp>
                  <p:nvSpPr>
                    <p:cNvPr id="17464" name="Line 57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839" y="436"/>
                      <a:ext cx="0" cy="3085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5" name="Line 5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521"/>
                      <a:ext cx="3084" cy="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6" name="Line 5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7" name="Line 6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8" name="Line 6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69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0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1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7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2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3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4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5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6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7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8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8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79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0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1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33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2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15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3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97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4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79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5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61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6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43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7" name="Line 8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25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8" name="Line 8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06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89" name="Line 8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8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0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70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1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52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2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34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3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16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4" name="Line 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79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17495" name="Line 8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98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17496" name="Text Box 8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94" y="1600"/>
                    <a:ext cx="908" cy="2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40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温度/℃</a:t>
                    </a:r>
                  </a:p>
                </p:txBody>
              </p:sp>
              <p:sp>
                <p:nvSpPr>
                  <p:cNvPr id="17497" name="Text Box 9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90" y="3659"/>
                    <a:ext cx="660" cy="209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400" dirty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时间</a:t>
                    </a:r>
                    <a:r>
                      <a:rPr lang="zh-CN" altLang="en-US" sz="1400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/</a:t>
                    </a:r>
                    <a:r>
                      <a:rPr lang="en-US" altLang="zh-CN" sz="1400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min</a:t>
                    </a:r>
                    <a:endParaRPr lang="zh-CN" altLang="en-US" sz="1400" dirty="0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sp>
                <p:nvSpPr>
                  <p:cNvPr id="17498" name="Text Box 9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9" y="3866"/>
                    <a:ext cx="227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17499" name="Text Box 9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1" y="3856"/>
                    <a:ext cx="181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17500" name="Text Box 9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93" y="3853"/>
                    <a:ext cx="2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17501" name="Text Box 9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65" y="3858"/>
                    <a:ext cx="272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17502" name="Text Box 9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38" y="3863"/>
                    <a:ext cx="226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17503" name="Text Box 9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7" y="3875"/>
                    <a:ext cx="54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1750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847" y="3873"/>
                    <a:ext cx="408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12</a:t>
                    </a:r>
                  </a:p>
                </p:txBody>
              </p:sp>
              <p:sp>
                <p:nvSpPr>
                  <p:cNvPr id="17505" name="Text Box 9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03" y="3871"/>
                    <a:ext cx="453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160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14</a:t>
                    </a:r>
                  </a:p>
                </p:txBody>
              </p:sp>
              <p:sp>
                <p:nvSpPr>
                  <p:cNvPr id="17506" name="Text Box 9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" y="3770"/>
                    <a:ext cx="318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</a:t>
                    </a:r>
                    <a:r>
                      <a:rPr lang="zh-CN" altLang="en-US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altLang="en-US" sz="1600" dirty="0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7" name="Text Box 10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" y="3079"/>
                    <a:ext cx="499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4</a:t>
                    </a:r>
                    <a:r>
                      <a:rPr lang="zh-CN" altLang="en-US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600" dirty="0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8" name="Text Box 10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4" y="2428"/>
                    <a:ext cx="453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</a:t>
                    </a:r>
                    <a:r>
                      <a:rPr lang="zh-CN" altLang="en-US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0</a:t>
                    </a:r>
                    <a:endParaRPr lang="zh-CN" altLang="en-US" sz="1600" dirty="0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509" name="Text Box 10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" y="1713"/>
                    <a:ext cx="454" cy="23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</a:t>
                    </a:r>
                    <a:r>
                      <a:rPr lang="zh-CN" altLang="en-US" sz="1600" dirty="0" smtClean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5</a:t>
                    </a:r>
                    <a:endParaRPr lang="zh-CN" altLang="en-US" sz="1600" dirty="0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7510" name="Rectangle 103"/>
                <p:cNvSpPr>
                  <a:spLocks noChangeArrowheads="1"/>
                </p:cNvSpPr>
                <p:nvPr/>
              </p:nvSpPr>
              <p:spPr bwMode="auto">
                <a:xfrm>
                  <a:off x="3508" y="3957"/>
                  <a:ext cx="1413" cy="2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FF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石蜡的熔化图象</a:t>
                  </a:r>
                </a:p>
              </p:txBody>
            </p:sp>
          </p:grpSp>
          <p:sp>
            <p:nvSpPr>
              <p:cNvPr id="17511" name="Freeform 104"/>
              <p:cNvSpPr>
                <a:spLocks noChangeArrowheads="1"/>
              </p:cNvSpPr>
              <p:nvPr/>
            </p:nvSpPr>
            <p:spPr bwMode="auto">
              <a:xfrm>
                <a:off x="476" y="1661"/>
                <a:ext cx="1625" cy="2177"/>
              </a:xfrm>
              <a:custGeom>
                <a:avLst/>
                <a:gdLst>
                  <a:gd name="T0" fmla="*/ 0 w 1960"/>
                  <a:gd name="T1" fmla="*/ 2626 h 2626"/>
                  <a:gd name="T2" fmla="*/ 45 w 1960"/>
                  <a:gd name="T3" fmla="*/ 2400 h 2626"/>
                  <a:gd name="T4" fmla="*/ 181 w 1960"/>
                  <a:gd name="T5" fmla="*/ 1946 h 2626"/>
                  <a:gd name="T6" fmla="*/ 317 w 1960"/>
                  <a:gd name="T7" fmla="*/ 1628 h 2626"/>
                  <a:gd name="T8" fmla="*/ 496 w 1960"/>
                  <a:gd name="T9" fmla="*/ 1296 h 2626"/>
                  <a:gd name="T10" fmla="*/ 680 w 1960"/>
                  <a:gd name="T11" fmla="*/ 1266 h 2626"/>
                  <a:gd name="T12" fmla="*/ 816 w 1960"/>
                  <a:gd name="T13" fmla="*/ 1266 h 2626"/>
                  <a:gd name="T14" fmla="*/ 1497 w 1960"/>
                  <a:gd name="T15" fmla="*/ 1266 h 2626"/>
                  <a:gd name="T16" fmla="*/ 1678 w 1960"/>
                  <a:gd name="T17" fmla="*/ 1129 h 2626"/>
                  <a:gd name="T18" fmla="*/ 1814 w 1960"/>
                  <a:gd name="T19" fmla="*/ 767 h 2626"/>
                  <a:gd name="T20" fmla="*/ 1960 w 1960"/>
                  <a:gd name="T21" fmla="*/ 0 h 2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0" h="2626">
                    <a:moveTo>
                      <a:pt x="0" y="2626"/>
                    </a:moveTo>
                    <a:cubicBezTo>
                      <a:pt x="7" y="2569"/>
                      <a:pt x="15" y="2513"/>
                      <a:pt x="45" y="2400"/>
                    </a:cubicBezTo>
                    <a:cubicBezTo>
                      <a:pt x="75" y="2287"/>
                      <a:pt x="136" y="2075"/>
                      <a:pt x="181" y="1946"/>
                    </a:cubicBezTo>
                    <a:cubicBezTo>
                      <a:pt x="226" y="1817"/>
                      <a:pt x="264" y="1736"/>
                      <a:pt x="317" y="1628"/>
                    </a:cubicBezTo>
                    <a:cubicBezTo>
                      <a:pt x="370" y="1520"/>
                      <a:pt x="436" y="1356"/>
                      <a:pt x="496" y="1296"/>
                    </a:cubicBezTo>
                    <a:cubicBezTo>
                      <a:pt x="556" y="1236"/>
                      <a:pt x="627" y="1271"/>
                      <a:pt x="680" y="1266"/>
                    </a:cubicBezTo>
                    <a:cubicBezTo>
                      <a:pt x="733" y="1261"/>
                      <a:pt x="680" y="1266"/>
                      <a:pt x="816" y="1266"/>
                    </a:cubicBezTo>
                    <a:cubicBezTo>
                      <a:pt x="952" y="1266"/>
                      <a:pt x="1354" y="1289"/>
                      <a:pt x="1497" y="1266"/>
                    </a:cubicBezTo>
                    <a:cubicBezTo>
                      <a:pt x="1640" y="1243"/>
                      <a:pt x="1625" y="1212"/>
                      <a:pt x="1678" y="1129"/>
                    </a:cubicBezTo>
                    <a:cubicBezTo>
                      <a:pt x="1731" y="1046"/>
                      <a:pt x="1767" y="955"/>
                      <a:pt x="1814" y="767"/>
                    </a:cubicBezTo>
                    <a:cubicBezTo>
                      <a:pt x="1861" y="579"/>
                      <a:pt x="1930" y="160"/>
                      <a:pt x="1960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17512" name="Freeform 105"/>
            <p:cNvSpPr>
              <a:spLocks noChangeArrowheads="1"/>
            </p:cNvSpPr>
            <p:nvPr/>
          </p:nvSpPr>
          <p:spPr bwMode="auto">
            <a:xfrm>
              <a:off x="3243" y="663"/>
              <a:ext cx="1332" cy="2177"/>
            </a:xfrm>
            <a:custGeom>
              <a:avLst/>
              <a:gdLst>
                <a:gd name="T0" fmla="*/ 0 w 1660"/>
                <a:gd name="T1" fmla="*/ 2713 h 2713"/>
                <a:gd name="T2" fmla="*/ 181 w 1660"/>
                <a:gd name="T3" fmla="*/ 2577 h 2713"/>
                <a:gd name="T4" fmla="*/ 340 w 1660"/>
                <a:gd name="T5" fmla="*/ 2448 h 2713"/>
                <a:gd name="T6" fmla="*/ 508 w 1660"/>
                <a:gd name="T7" fmla="*/ 2280 h 2713"/>
                <a:gd name="T8" fmla="*/ 640 w 1660"/>
                <a:gd name="T9" fmla="*/ 2112 h 2713"/>
                <a:gd name="T10" fmla="*/ 862 w 1660"/>
                <a:gd name="T11" fmla="*/ 1760 h 2713"/>
                <a:gd name="T12" fmla="*/ 988 w 1660"/>
                <a:gd name="T13" fmla="*/ 1536 h 2713"/>
                <a:gd name="T14" fmla="*/ 1156 w 1660"/>
                <a:gd name="T15" fmla="*/ 1236 h 2713"/>
                <a:gd name="T16" fmla="*/ 1336 w 1660"/>
                <a:gd name="T17" fmla="*/ 828 h 2713"/>
                <a:gd name="T18" fmla="*/ 1528 w 1660"/>
                <a:gd name="T19" fmla="*/ 372 h 2713"/>
                <a:gd name="T20" fmla="*/ 1660 w 1660"/>
                <a:gd name="T21" fmla="*/ 0 h 2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60" h="2713">
                  <a:moveTo>
                    <a:pt x="0" y="2713"/>
                  </a:moveTo>
                  <a:cubicBezTo>
                    <a:pt x="60" y="2671"/>
                    <a:pt x="124" y="2621"/>
                    <a:pt x="181" y="2577"/>
                  </a:cubicBezTo>
                  <a:cubicBezTo>
                    <a:pt x="238" y="2533"/>
                    <a:pt x="286" y="2497"/>
                    <a:pt x="340" y="2448"/>
                  </a:cubicBezTo>
                  <a:cubicBezTo>
                    <a:pt x="394" y="2399"/>
                    <a:pt x="458" y="2336"/>
                    <a:pt x="508" y="2280"/>
                  </a:cubicBezTo>
                  <a:cubicBezTo>
                    <a:pt x="558" y="2224"/>
                    <a:pt x="581" y="2199"/>
                    <a:pt x="640" y="2112"/>
                  </a:cubicBezTo>
                  <a:cubicBezTo>
                    <a:pt x="699" y="2025"/>
                    <a:pt x="804" y="1856"/>
                    <a:pt x="862" y="1760"/>
                  </a:cubicBezTo>
                  <a:cubicBezTo>
                    <a:pt x="920" y="1664"/>
                    <a:pt x="939" y="1623"/>
                    <a:pt x="988" y="1536"/>
                  </a:cubicBezTo>
                  <a:cubicBezTo>
                    <a:pt x="1037" y="1449"/>
                    <a:pt x="1098" y="1354"/>
                    <a:pt x="1156" y="1236"/>
                  </a:cubicBezTo>
                  <a:cubicBezTo>
                    <a:pt x="1214" y="1118"/>
                    <a:pt x="1274" y="972"/>
                    <a:pt x="1336" y="828"/>
                  </a:cubicBezTo>
                  <a:cubicBezTo>
                    <a:pt x="1398" y="684"/>
                    <a:pt x="1474" y="510"/>
                    <a:pt x="1528" y="372"/>
                  </a:cubicBezTo>
                  <a:cubicBezTo>
                    <a:pt x="1582" y="234"/>
                    <a:pt x="1633" y="77"/>
                    <a:pt x="1660" y="0"/>
                  </a:cubicBezTo>
                </a:path>
              </a:pathLst>
            </a:custGeom>
            <a:noFill/>
            <a:ln w="19050">
              <a:solidFill>
                <a:srgbClr val="0000FF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17513" name="Text Box 116"/>
          <p:cNvSpPr txBox="1">
            <a:spLocks noChangeArrowheads="1"/>
          </p:cNvSpPr>
          <p:nvPr/>
        </p:nvSpPr>
        <p:spPr bwMode="auto">
          <a:xfrm>
            <a:off x="2568575" y="4799013"/>
            <a:ext cx="3317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514" name="Text Box 117"/>
          <p:cNvSpPr txBox="1">
            <a:spLocks noChangeArrowheads="1"/>
          </p:cNvSpPr>
          <p:nvPr/>
        </p:nvSpPr>
        <p:spPr bwMode="auto">
          <a:xfrm>
            <a:off x="3155948" y="3143502"/>
            <a:ext cx="400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515" name="Rectangle 118"/>
          <p:cNvSpPr>
            <a:spLocks noChangeArrowheads="1"/>
          </p:cNvSpPr>
          <p:nvPr/>
        </p:nvSpPr>
        <p:spPr bwMode="auto">
          <a:xfrm>
            <a:off x="7443034" y="4258846"/>
            <a:ext cx="327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7516" name="Rectangle 119"/>
          <p:cNvSpPr>
            <a:spLocks noChangeArrowheads="1"/>
          </p:cNvSpPr>
          <p:nvPr/>
        </p:nvSpPr>
        <p:spPr bwMode="auto">
          <a:xfrm>
            <a:off x="6611353" y="4753730"/>
            <a:ext cx="3397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517" name="Text Box 120"/>
          <p:cNvSpPr txBox="1">
            <a:spLocks noChangeArrowheads="1"/>
          </p:cNvSpPr>
          <p:nvPr/>
        </p:nvSpPr>
        <p:spPr bwMode="auto">
          <a:xfrm>
            <a:off x="4295522" y="3444628"/>
            <a:ext cx="33337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518" name="Rectangle 121"/>
          <p:cNvSpPr>
            <a:spLocks noChangeArrowheads="1"/>
          </p:cNvSpPr>
          <p:nvPr/>
        </p:nvSpPr>
        <p:spPr bwMode="auto">
          <a:xfrm>
            <a:off x="8292762" y="2662238"/>
            <a:ext cx="32543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7519" name="Text Box 122"/>
          <p:cNvSpPr txBox="1">
            <a:spLocks noChangeArrowheads="1"/>
          </p:cNvSpPr>
          <p:nvPr/>
        </p:nvSpPr>
        <p:spPr bwMode="auto">
          <a:xfrm>
            <a:off x="4860089" y="1652085"/>
            <a:ext cx="4000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520" name="Text Box 123"/>
          <p:cNvSpPr txBox="1">
            <a:spLocks noChangeArrowheads="1"/>
          </p:cNvSpPr>
          <p:nvPr/>
        </p:nvSpPr>
        <p:spPr bwMode="auto">
          <a:xfrm>
            <a:off x="8641848" y="1798638"/>
            <a:ext cx="2651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1600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7521" name="Oval 124"/>
          <p:cNvSpPr>
            <a:spLocks noChangeArrowheads="1"/>
          </p:cNvSpPr>
          <p:nvPr/>
        </p:nvSpPr>
        <p:spPr bwMode="auto">
          <a:xfrm>
            <a:off x="8596313" y="1908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2" name="Oval 125"/>
          <p:cNvSpPr>
            <a:spLocks noChangeArrowheads="1"/>
          </p:cNvSpPr>
          <p:nvPr/>
        </p:nvSpPr>
        <p:spPr bwMode="auto">
          <a:xfrm>
            <a:off x="2552700" y="507841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3" name="Oval 126"/>
          <p:cNvSpPr>
            <a:spLocks noChangeArrowheads="1"/>
          </p:cNvSpPr>
          <p:nvPr/>
        </p:nvSpPr>
        <p:spPr bwMode="auto">
          <a:xfrm>
            <a:off x="3251200" y="3421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4" name="Oval 127"/>
          <p:cNvSpPr>
            <a:spLocks noChangeArrowheads="1"/>
          </p:cNvSpPr>
          <p:nvPr/>
        </p:nvSpPr>
        <p:spPr bwMode="auto">
          <a:xfrm>
            <a:off x="4403725" y="3421063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5" name="Oval 128"/>
          <p:cNvSpPr>
            <a:spLocks noChangeArrowheads="1"/>
          </p:cNvSpPr>
          <p:nvPr/>
        </p:nvSpPr>
        <p:spPr bwMode="auto">
          <a:xfrm>
            <a:off x="4943475" y="19081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6" name="Oval 129"/>
          <p:cNvSpPr>
            <a:spLocks noChangeArrowheads="1"/>
          </p:cNvSpPr>
          <p:nvPr/>
        </p:nvSpPr>
        <p:spPr bwMode="auto">
          <a:xfrm>
            <a:off x="6653213" y="5094288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7" name="Oval 130"/>
          <p:cNvSpPr>
            <a:spLocks noChangeArrowheads="1"/>
          </p:cNvSpPr>
          <p:nvPr/>
        </p:nvSpPr>
        <p:spPr bwMode="auto">
          <a:xfrm>
            <a:off x="7399338" y="4394200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528" name="Oval 131"/>
          <p:cNvSpPr>
            <a:spLocks noChangeArrowheads="1"/>
          </p:cNvSpPr>
          <p:nvPr/>
        </p:nvSpPr>
        <p:spPr bwMode="auto">
          <a:xfrm>
            <a:off x="8243888" y="2771775"/>
            <a:ext cx="76200" cy="762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100">
              <a:solidFill>
                <a:schemeClr val="tx2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693" name="文本框 25692"/>
          <p:cNvSpPr txBox="1">
            <a:spLocks noChangeArrowheads="1"/>
          </p:cNvSpPr>
          <p:nvPr/>
        </p:nvSpPr>
        <p:spPr bwMode="auto">
          <a:xfrm>
            <a:off x="2933807" y="2928305"/>
            <a:ext cx="20907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固液共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存</a:t>
            </a:r>
          </a:p>
          <a:p>
            <a:pPr algn="ctr"/>
            <a:r>
              <a:rPr lang="zh-CN" altLang="en-US" sz="1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（吸</a:t>
            </a:r>
            <a:r>
              <a:rPr lang="zh-CN" altLang="en-US" sz="1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热温度不变）</a:t>
            </a:r>
          </a:p>
        </p:txBody>
      </p:sp>
      <p:sp>
        <p:nvSpPr>
          <p:cNvPr id="25692" name="文本框 25691"/>
          <p:cNvSpPr txBox="1">
            <a:spLocks noChangeArrowheads="1"/>
          </p:cNvSpPr>
          <p:nvPr/>
        </p:nvSpPr>
        <p:spPr bwMode="auto">
          <a:xfrm rot="17200909">
            <a:off x="2151510" y="4073831"/>
            <a:ext cx="1863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固 态</a:t>
            </a:r>
          </a:p>
          <a:p>
            <a:pPr algn="ctr"/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（吸热温度上升）</a:t>
            </a:r>
          </a:p>
        </p:txBody>
      </p:sp>
      <p:sp>
        <p:nvSpPr>
          <p:cNvPr id="25694" name="文本框 25693"/>
          <p:cNvSpPr txBox="1">
            <a:spLocks noChangeArrowheads="1"/>
          </p:cNvSpPr>
          <p:nvPr/>
        </p:nvSpPr>
        <p:spPr bwMode="auto">
          <a:xfrm rot="17148988">
            <a:off x="4142107" y="2563389"/>
            <a:ext cx="18637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400">
                <a:latin typeface="华文细黑" panose="02010600040101010101" pitchFamily="2" charset="-122"/>
                <a:ea typeface="华文细黑" panose="02010600040101010101" pitchFamily="2" charset="-122"/>
              </a:rPr>
              <a:t>     </a:t>
            </a:r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液  态</a:t>
            </a:r>
          </a:p>
          <a:p>
            <a:pPr algn="ctr"/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（吸热温度上升）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6848475" y="4426049"/>
            <a:ext cx="7000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固 态</a:t>
            </a:r>
          </a:p>
        </p:txBody>
      </p:sp>
      <p:sp>
        <p:nvSpPr>
          <p:cNvPr id="25709" name="文本框 25708"/>
          <p:cNvSpPr txBox="1">
            <a:spLocks noChangeArrowheads="1"/>
          </p:cNvSpPr>
          <p:nvPr/>
        </p:nvSpPr>
        <p:spPr bwMode="auto">
          <a:xfrm rot="-3454761">
            <a:off x="7664451" y="3157637"/>
            <a:ext cx="11906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软  稀  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8130859" y="2026916"/>
            <a:ext cx="457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>
                <a:latin typeface="华文细黑" panose="02010600040101010101" pitchFamily="2" charset="-122"/>
                <a:ea typeface="华文细黑" panose="02010600040101010101" pitchFamily="2" charset="-122"/>
              </a:rPr>
              <a:t>液 态</a:t>
            </a:r>
          </a:p>
        </p:txBody>
      </p:sp>
      <p:grpSp>
        <p:nvGrpSpPr>
          <p:cNvPr id="14" name="组合 3"/>
          <p:cNvGrpSpPr/>
          <p:nvPr/>
        </p:nvGrpSpPr>
        <p:grpSpPr>
          <a:xfrm>
            <a:off x="5145207" y="664580"/>
            <a:ext cx="2124255" cy="707020"/>
            <a:chOff x="1076" y="1998"/>
            <a:chExt cx="2699" cy="1503"/>
          </a:xfrm>
          <a:solidFill>
            <a:srgbClr val="0070C0"/>
          </a:solidFill>
        </p:grpSpPr>
        <p:sp>
          <p:nvSpPr>
            <p:cNvPr id="8" name="流程图: 文档 7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/>
            </a:p>
          </p:txBody>
        </p:sp>
        <p:sp>
          <p:nvSpPr>
            <p:cNvPr id="9" name="文本框 4101"/>
            <p:cNvSpPr txBox="1"/>
            <p:nvPr/>
          </p:nvSpPr>
          <p:spPr>
            <a:xfrm>
              <a:off x="1077" y="1998"/>
              <a:ext cx="2698" cy="1503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charset="-122"/>
                </a:rPr>
                <a:t>观察与对比</a:t>
              </a:r>
              <a:endParaRPr lang="zh-CN" altLang="en-US" sz="2800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5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5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93" grpId="0" bldLvl="0"/>
      <p:bldP spid="25692" grpId="0" bldLvl="0"/>
      <p:bldP spid="25694" grpId="0" bldLvl="0"/>
      <p:bldP spid="3" grpId="0" bldLvl="0"/>
      <p:bldP spid="25709" grpId="0"/>
      <p:bldP spid="5" grpId="0" bldLvl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ChangeArrowheads="1"/>
          </p:cNvSpPr>
          <p:nvPr/>
        </p:nvSpPr>
        <p:spPr bwMode="auto">
          <a:xfrm>
            <a:off x="1990726" y="2203955"/>
            <a:ext cx="61245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endParaRPr lang="zh-CN" altLang="en-US" sz="2400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从固态变成了液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态。</a:t>
            </a:r>
            <a:endParaRPr lang="en-US" altLang="zh-CN" sz="2400" b="1" dirty="0" smtClean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en-US" altLang="zh-CN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在熔化过程中都需要吸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热。</a:t>
            </a:r>
            <a:endParaRPr lang="zh-CN" altLang="en-US" sz="2400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2" name="Rectangle 3"/>
          <p:cNvSpPr>
            <a:spLocks noChangeArrowheads="1"/>
          </p:cNvSpPr>
          <p:nvPr/>
        </p:nvSpPr>
        <p:spPr bwMode="auto">
          <a:xfrm>
            <a:off x="1990725" y="4539480"/>
            <a:ext cx="8232775" cy="5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en-US" altLang="zh-CN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海波熔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化时温度保持不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变；处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于固液共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存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状态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400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0483" name="Text Box 4"/>
          <p:cNvSpPr txBox="1">
            <a:spLocks noChangeArrowheads="1"/>
          </p:cNvSpPr>
          <p:nvPr/>
        </p:nvSpPr>
        <p:spPr bwMode="auto">
          <a:xfrm>
            <a:off x="1990172" y="5189410"/>
            <a:ext cx="83491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石蜡熔化时，温度不断上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升；没</a:t>
            </a:r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有固液共存状</a:t>
            </a:r>
            <a:r>
              <a:rPr lang="zh-CN" altLang="en-US" sz="2400" b="1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态。</a:t>
            </a:r>
            <a:endParaRPr lang="zh-CN" altLang="en-US" sz="2400" b="1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062164" y="2400806"/>
            <a:ext cx="28463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相同点：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82530" y="4166427"/>
            <a:ext cx="2917826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  <a:sym typeface="宋体" panose="02010600030101010101" pitchFamily="2" charset="-122"/>
              </a:rPr>
              <a:t>不同点：</a:t>
            </a:r>
          </a:p>
        </p:txBody>
      </p:sp>
      <p:sp>
        <p:nvSpPr>
          <p:cNvPr id="17512" name="Text Box 104"/>
          <p:cNvSpPr txBox="1">
            <a:spLocks noChangeArrowheads="1"/>
          </p:cNvSpPr>
          <p:nvPr/>
        </p:nvSpPr>
        <p:spPr bwMode="auto">
          <a:xfrm>
            <a:off x="1220204" y="877888"/>
            <a:ext cx="8355013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58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25000"/>
              </a:lnSpc>
              <a:spcBef>
                <a:spcPts val="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分析：</a:t>
            </a:r>
            <a:r>
              <a:rPr lang="en-US" altLang="zh-CN" sz="2400" b="1" i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b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 </a:t>
            </a:r>
            <a:r>
              <a:rPr lang="en-US" altLang="zh-CN" sz="2400" b="1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2400" b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b="1" i="1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CD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段物质各处于什么状态？</a:t>
            </a:r>
            <a:r>
              <a:rPr lang="en-US" altLang="zh-CN" sz="2400" b="1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段物质是否吸热，物质温度如何变化？</a:t>
            </a:r>
            <a:r>
              <a:rPr lang="en-US" altLang="zh-CN" sz="2400" b="1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点、</a:t>
            </a:r>
            <a:r>
              <a:rPr lang="en-US" altLang="zh-CN" sz="2400" b="1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点及</a:t>
            </a:r>
            <a:r>
              <a:rPr lang="en-US" altLang="zh-CN" sz="2400" b="1" i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en-US" sz="2400" b="1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之间各处于什么状态？（相同点、不同点）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/>
      <p:bldP spid="20482" grpId="0"/>
      <p:bldP spid="20483" grpId="0"/>
      <p:bldP spid="2" grpId="0"/>
      <p:bldP spid="3" grpId="0"/>
      <p:bldP spid="17512" grpId="0" bldLvl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100264" y="3099809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1.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像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海波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冰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各种金属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萘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那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样，熔化时具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有固定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的熔化温度的这类固体叫做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晶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体。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                  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2100264" y="4328534"/>
            <a:ext cx="79914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2.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像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松香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玻璃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石蜡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、</a:t>
            </a:r>
            <a:r>
              <a:rPr lang="zh-CN" altLang="en-US" sz="2400" dirty="0">
                <a:solidFill>
                  <a:srgbClr val="FF33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沥青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那样，熔化时没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有固定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的熔化温度的这类固体叫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非晶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体。</a:t>
            </a:r>
            <a:endParaRPr lang="zh-CN" altLang="en-US" sz="24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935163" y="1791709"/>
            <a:ext cx="84240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根据各种固</a:t>
            </a:r>
            <a:r>
              <a:rPr lang="zh-CN" altLang="en-US" sz="24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体熔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化特点的不同，可以将固体分为两类：</a:t>
            </a: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晶体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和</a:t>
            </a: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非晶</a:t>
            </a:r>
            <a:r>
              <a:rPr lang="zh-CN" altLang="en-US" sz="2400" dirty="0" smtClean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体。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489" name="文本框 6151"/>
          <p:cNvSpPr txBox="1">
            <a:spLocks noChangeArrowheads="1"/>
          </p:cNvSpPr>
          <p:nvPr/>
        </p:nvSpPr>
        <p:spPr bwMode="auto">
          <a:xfrm>
            <a:off x="2253750" y="1155683"/>
            <a:ext cx="2660261" cy="52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1.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晶体和非晶体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graphicFrame>
        <p:nvGraphicFramePr>
          <p:cNvPr id="20491" name="对象 1">
            <a:hlinkClick r:id="" action="ppaction://ole?verb=1"/>
          </p:cNvPr>
          <p:cNvGraphicFramePr>
            <a:graphicFrameLocks noChangeAspect="1"/>
          </p:cNvGraphicFramePr>
          <p:nvPr/>
        </p:nvGraphicFramePr>
        <p:xfrm>
          <a:off x="5638800" y="3536950"/>
          <a:ext cx="914400" cy="215900"/>
        </p:xfrm>
        <a:graphic>
          <a:graphicData uri="http://schemas.openxmlformats.org/presentationml/2006/ole">
            <p:oleObj spid="_x0000_s3098" r:id="rId3" imgW="914400" imgH="215640" progId="Equation.3">
              <p:embed/>
            </p:oleObj>
          </a:graphicData>
        </a:graphic>
      </p:graphicFrame>
      <p:sp>
        <p:nvSpPr>
          <p:cNvPr id="21" name="TextBox 2"/>
          <p:cNvSpPr txBox="1"/>
          <p:nvPr/>
        </p:nvSpPr>
        <p:spPr bwMode="auto">
          <a:xfrm>
            <a:off x="701559" y="386136"/>
            <a:ext cx="471154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二、熔</a:t>
            </a:r>
            <a:r>
              <a:rPr lang="zh-CN" altLang="en-US" sz="44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点和凝固点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/>
      <p:bldP spid="18438" grpId="0"/>
      <p:bldP spid="184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2"/>
          <p:cNvSpPr>
            <a:spLocks noChangeArrowheads="1"/>
          </p:cNvSpPr>
          <p:nvPr/>
        </p:nvSpPr>
        <p:spPr bwMode="auto">
          <a:xfrm>
            <a:off x="1779589" y="1359838"/>
            <a:ext cx="8116887" cy="11811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zh-CN" altLang="en-US" sz="2400"/>
          </a:p>
        </p:txBody>
      </p:sp>
      <p:pic>
        <p:nvPicPr>
          <p:cNvPr id="21506" name="Picture 4" descr="非晶体-玻璃4-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1" y="4210051"/>
            <a:ext cx="1077913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5" descr="非晶体-蜂蜡4-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9463" y="4210050"/>
            <a:ext cx="2087562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6" descr="非晶体-塑料4-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67651" y="4222750"/>
            <a:ext cx="2062163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7" descr="非晶体-橡胶4-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34064" y="4213225"/>
            <a:ext cx="1601787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8" descr="晶体-金属4-5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407EB7"/>
              </a:clrFrom>
              <a:clrTo>
                <a:srgbClr val="407EB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463" t="21492" r="14648" b="32407"/>
          <a:stretch>
            <a:fillRect/>
          </a:stretch>
        </p:blipFill>
        <p:spPr bwMode="auto">
          <a:xfrm>
            <a:off x="8496301" y="1328089"/>
            <a:ext cx="140017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9" descr="晶体-明矾4-5"/>
          <p:cNvPicPr>
            <a:picLocks noChangeAspect="1" noChangeArrowheads="1"/>
          </p:cNvPicPr>
          <p:nvPr/>
        </p:nvPicPr>
        <p:blipFill rotWithShape="1">
          <a:blip r:embed="rId8">
            <a:clrChange>
              <a:clrFrom>
                <a:srgbClr val="DFAD92"/>
              </a:clrFrom>
              <a:clrTo>
                <a:srgbClr val="DFAD9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41513" y="1182038"/>
            <a:ext cx="1477962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11" descr="晶体-水晶4-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050505"/>
              </a:clrFrom>
              <a:clrTo>
                <a:srgbClr val="05050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326" y="1182038"/>
            <a:ext cx="1736725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4" name="Text Box 14"/>
          <p:cNvSpPr txBox="1">
            <a:spLocks noChangeArrowheads="1"/>
          </p:cNvSpPr>
          <p:nvPr/>
        </p:nvSpPr>
        <p:spPr bwMode="auto">
          <a:xfrm>
            <a:off x="1758156" y="559925"/>
            <a:ext cx="13985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晶体</a:t>
            </a:r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1882775" y="3670301"/>
            <a:ext cx="1149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非晶体</a:t>
            </a:r>
          </a:p>
        </p:txBody>
      </p:sp>
      <p:sp>
        <p:nvSpPr>
          <p:cNvPr id="21516" name="Rectangle 16"/>
          <p:cNvSpPr>
            <a:spLocks noChangeArrowheads="1"/>
          </p:cNvSpPr>
          <p:nvPr/>
        </p:nvSpPr>
        <p:spPr bwMode="auto">
          <a:xfrm>
            <a:off x="2438401" y="2885427"/>
            <a:ext cx="479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冰</a:t>
            </a:r>
          </a:p>
        </p:txBody>
      </p:sp>
      <p:sp>
        <p:nvSpPr>
          <p:cNvPr id="21517" name="Rectangle 17"/>
          <p:cNvSpPr>
            <a:spLocks noChangeArrowheads="1"/>
          </p:cNvSpPr>
          <p:nvPr/>
        </p:nvSpPr>
        <p:spPr bwMode="auto">
          <a:xfrm>
            <a:off x="4179889" y="2883839"/>
            <a:ext cx="10699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石膏</a:t>
            </a:r>
          </a:p>
        </p:txBody>
      </p:sp>
      <p:sp>
        <p:nvSpPr>
          <p:cNvPr id="21518" name="Rectangle 18"/>
          <p:cNvSpPr>
            <a:spLocks noChangeArrowheads="1"/>
          </p:cNvSpPr>
          <p:nvPr/>
        </p:nvSpPr>
        <p:spPr bwMode="auto">
          <a:xfrm>
            <a:off x="6629401" y="2885427"/>
            <a:ext cx="1158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水晶</a:t>
            </a:r>
          </a:p>
        </p:txBody>
      </p:sp>
      <p:sp>
        <p:nvSpPr>
          <p:cNvPr id="21519" name="Rectangle 19"/>
          <p:cNvSpPr>
            <a:spLocks noChangeArrowheads="1"/>
          </p:cNvSpPr>
          <p:nvPr/>
        </p:nvSpPr>
        <p:spPr bwMode="auto">
          <a:xfrm>
            <a:off x="8736014" y="2883839"/>
            <a:ext cx="1114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金属</a:t>
            </a:r>
          </a:p>
        </p:txBody>
      </p:sp>
      <p:sp>
        <p:nvSpPr>
          <p:cNvPr id="21520" name="Rectangle 20"/>
          <p:cNvSpPr>
            <a:spLocks noChangeArrowheads="1"/>
          </p:cNvSpPr>
          <p:nvPr/>
        </p:nvSpPr>
        <p:spPr bwMode="auto">
          <a:xfrm>
            <a:off x="1989139" y="5857707"/>
            <a:ext cx="1042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玻璃</a:t>
            </a:r>
          </a:p>
        </p:txBody>
      </p:sp>
      <p:sp>
        <p:nvSpPr>
          <p:cNvPr id="21521" name="Rectangle 21"/>
          <p:cNvSpPr>
            <a:spLocks noChangeArrowheads="1"/>
          </p:cNvSpPr>
          <p:nvPr/>
        </p:nvSpPr>
        <p:spPr bwMode="auto">
          <a:xfrm>
            <a:off x="3941764" y="5857707"/>
            <a:ext cx="9794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蜂蜡</a:t>
            </a:r>
          </a:p>
        </p:txBody>
      </p:sp>
      <p:sp>
        <p:nvSpPr>
          <p:cNvPr id="21522" name="Rectangle 22"/>
          <p:cNvSpPr>
            <a:spLocks noChangeArrowheads="1"/>
          </p:cNvSpPr>
          <p:nvPr/>
        </p:nvSpPr>
        <p:spPr bwMode="auto">
          <a:xfrm>
            <a:off x="6264276" y="5857707"/>
            <a:ext cx="1171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橡胶</a:t>
            </a:r>
          </a:p>
        </p:txBody>
      </p:sp>
      <p:sp>
        <p:nvSpPr>
          <p:cNvPr id="21523" name="Rectangle 23"/>
          <p:cNvSpPr>
            <a:spLocks noChangeArrowheads="1"/>
          </p:cNvSpPr>
          <p:nvPr/>
        </p:nvSpPr>
        <p:spPr bwMode="auto">
          <a:xfrm>
            <a:off x="8604250" y="5857707"/>
            <a:ext cx="10223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塑料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2378" y="1147566"/>
            <a:ext cx="1524647" cy="142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3" name="组合 35841"/>
          <p:cNvGrpSpPr/>
          <p:nvPr/>
        </p:nvGrpSpPr>
        <p:grpSpPr bwMode="auto">
          <a:xfrm>
            <a:off x="1407917" y="1719065"/>
            <a:ext cx="8280400" cy="3675062"/>
            <a:chOff x="0" y="65"/>
            <a:chExt cx="5217" cy="3332"/>
          </a:xfrm>
        </p:grpSpPr>
        <p:sp>
          <p:nvSpPr>
            <p:cNvPr id="23554" name="矩形 35842"/>
            <p:cNvSpPr>
              <a:spLocks noChangeArrowheads="1"/>
            </p:cNvSpPr>
            <p:nvPr/>
          </p:nvSpPr>
          <p:spPr bwMode="auto">
            <a:xfrm>
              <a:off x="4347" y="2989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-272</a:t>
              </a:r>
            </a:p>
          </p:txBody>
        </p:sp>
        <p:sp>
          <p:nvSpPr>
            <p:cNvPr id="23555" name="矩形 35843"/>
            <p:cNvSpPr>
              <a:spLocks noChangeArrowheads="1"/>
            </p:cNvSpPr>
            <p:nvPr/>
          </p:nvSpPr>
          <p:spPr bwMode="auto">
            <a:xfrm>
              <a:off x="3479" y="2989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固态氦</a:t>
              </a:r>
            </a:p>
          </p:txBody>
        </p:sp>
        <p:sp>
          <p:nvSpPr>
            <p:cNvPr id="23556" name="矩形 35844"/>
            <p:cNvSpPr>
              <a:spLocks noChangeArrowheads="1"/>
            </p:cNvSpPr>
            <p:nvPr/>
          </p:nvSpPr>
          <p:spPr bwMode="auto">
            <a:xfrm>
              <a:off x="2767" y="2989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48</a:t>
              </a:r>
            </a:p>
          </p:txBody>
        </p:sp>
        <p:sp>
          <p:nvSpPr>
            <p:cNvPr id="23557" name="矩形 35845"/>
            <p:cNvSpPr>
              <a:spLocks noChangeArrowheads="1"/>
            </p:cNvSpPr>
            <p:nvPr/>
          </p:nvSpPr>
          <p:spPr bwMode="auto">
            <a:xfrm>
              <a:off x="1815" y="2989"/>
              <a:ext cx="952" cy="408"/>
            </a:xfrm>
            <a:prstGeom prst="rect">
              <a:avLst/>
            </a:prstGeom>
            <a:noFill/>
            <a:ln w="9525">
              <a:solidFill>
                <a:srgbClr val="0000FF"/>
              </a:solidFill>
              <a:miter lim="800000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硫代硫酸钠</a:t>
              </a:r>
            </a:p>
          </p:txBody>
        </p:sp>
        <p:sp>
          <p:nvSpPr>
            <p:cNvPr id="23558" name="矩形 35846"/>
            <p:cNvSpPr>
              <a:spLocks noChangeArrowheads="1"/>
            </p:cNvSpPr>
            <p:nvPr/>
          </p:nvSpPr>
          <p:spPr bwMode="auto">
            <a:xfrm>
              <a:off x="870" y="2989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1083</a:t>
              </a:r>
            </a:p>
          </p:txBody>
        </p:sp>
        <p:sp>
          <p:nvSpPr>
            <p:cNvPr id="23559" name="矩形 35847"/>
            <p:cNvSpPr>
              <a:spLocks noChangeArrowheads="1"/>
            </p:cNvSpPr>
            <p:nvPr/>
          </p:nvSpPr>
          <p:spPr bwMode="auto">
            <a:xfrm>
              <a:off x="0" y="2989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铜</a:t>
              </a:r>
            </a:p>
          </p:txBody>
        </p:sp>
        <p:sp>
          <p:nvSpPr>
            <p:cNvPr id="23560" name="矩形 35848"/>
            <p:cNvSpPr>
              <a:spLocks noChangeArrowheads="1"/>
            </p:cNvSpPr>
            <p:nvPr/>
          </p:nvSpPr>
          <p:spPr bwMode="auto">
            <a:xfrm>
              <a:off x="4347" y="2581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-259</a:t>
              </a:r>
            </a:p>
          </p:txBody>
        </p:sp>
        <p:sp>
          <p:nvSpPr>
            <p:cNvPr id="23561" name="矩形 35849"/>
            <p:cNvSpPr>
              <a:spLocks noChangeArrowheads="1"/>
            </p:cNvSpPr>
            <p:nvPr/>
          </p:nvSpPr>
          <p:spPr bwMode="auto">
            <a:xfrm>
              <a:off x="3479" y="2581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固态氢</a:t>
              </a:r>
            </a:p>
          </p:txBody>
        </p:sp>
        <p:sp>
          <p:nvSpPr>
            <p:cNvPr id="23562" name="矩形 35850"/>
            <p:cNvSpPr>
              <a:spLocks noChangeArrowheads="1"/>
            </p:cNvSpPr>
            <p:nvPr/>
          </p:nvSpPr>
          <p:spPr bwMode="auto">
            <a:xfrm>
              <a:off x="2767" y="2581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232</a:t>
              </a:r>
            </a:p>
          </p:txBody>
        </p:sp>
        <p:sp>
          <p:nvSpPr>
            <p:cNvPr id="23563" name="矩形 35851"/>
            <p:cNvSpPr>
              <a:spLocks noChangeArrowheads="1"/>
            </p:cNvSpPr>
            <p:nvPr/>
          </p:nvSpPr>
          <p:spPr bwMode="auto">
            <a:xfrm>
              <a:off x="1815" y="2581"/>
              <a:ext cx="9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锡</a:t>
              </a:r>
            </a:p>
          </p:txBody>
        </p:sp>
        <p:sp>
          <p:nvSpPr>
            <p:cNvPr id="23564" name="矩形 35852"/>
            <p:cNvSpPr>
              <a:spLocks noChangeArrowheads="1"/>
            </p:cNvSpPr>
            <p:nvPr/>
          </p:nvSpPr>
          <p:spPr bwMode="auto">
            <a:xfrm>
              <a:off x="870" y="2581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1200</a:t>
              </a: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左右</a:t>
              </a:r>
            </a:p>
          </p:txBody>
        </p:sp>
        <p:sp>
          <p:nvSpPr>
            <p:cNvPr id="23565" name="矩形 35853"/>
            <p:cNvSpPr>
              <a:spLocks noChangeArrowheads="1"/>
            </p:cNvSpPr>
            <p:nvPr/>
          </p:nvSpPr>
          <p:spPr bwMode="auto">
            <a:xfrm>
              <a:off x="0" y="2581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各种铸铁</a:t>
              </a:r>
            </a:p>
          </p:txBody>
        </p:sp>
        <p:sp>
          <p:nvSpPr>
            <p:cNvPr id="23566" name="矩形 35854"/>
            <p:cNvSpPr>
              <a:spLocks noChangeArrowheads="1"/>
            </p:cNvSpPr>
            <p:nvPr/>
          </p:nvSpPr>
          <p:spPr bwMode="auto">
            <a:xfrm>
              <a:off x="4347" y="2173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-210</a:t>
              </a:r>
            </a:p>
          </p:txBody>
        </p:sp>
        <p:sp>
          <p:nvSpPr>
            <p:cNvPr id="23567" name="矩形 35855"/>
            <p:cNvSpPr>
              <a:spLocks noChangeArrowheads="1"/>
            </p:cNvSpPr>
            <p:nvPr/>
          </p:nvSpPr>
          <p:spPr bwMode="auto">
            <a:xfrm>
              <a:off x="3479" y="2173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固态氮</a:t>
              </a:r>
            </a:p>
          </p:txBody>
        </p:sp>
        <p:sp>
          <p:nvSpPr>
            <p:cNvPr id="23568" name="矩形 35856"/>
            <p:cNvSpPr>
              <a:spLocks noChangeArrowheads="1"/>
            </p:cNvSpPr>
            <p:nvPr/>
          </p:nvSpPr>
          <p:spPr bwMode="auto">
            <a:xfrm>
              <a:off x="2767" y="2173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327</a:t>
              </a:r>
            </a:p>
          </p:txBody>
        </p:sp>
        <p:sp>
          <p:nvSpPr>
            <p:cNvPr id="23569" name="矩形 35857"/>
            <p:cNvSpPr>
              <a:spLocks noChangeArrowheads="1"/>
            </p:cNvSpPr>
            <p:nvPr/>
          </p:nvSpPr>
          <p:spPr bwMode="auto">
            <a:xfrm>
              <a:off x="1815" y="2173"/>
              <a:ext cx="9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铅</a:t>
              </a:r>
            </a:p>
          </p:txBody>
        </p:sp>
        <p:sp>
          <p:nvSpPr>
            <p:cNvPr id="23570" name="矩形 35858"/>
            <p:cNvSpPr>
              <a:spLocks noChangeArrowheads="1"/>
            </p:cNvSpPr>
            <p:nvPr/>
          </p:nvSpPr>
          <p:spPr bwMode="auto">
            <a:xfrm>
              <a:off x="870" y="2173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1300-1400</a:t>
              </a:r>
            </a:p>
          </p:txBody>
        </p:sp>
        <p:sp>
          <p:nvSpPr>
            <p:cNvPr id="23571" name="矩形 35859"/>
            <p:cNvSpPr>
              <a:spLocks noChangeArrowheads="1"/>
            </p:cNvSpPr>
            <p:nvPr/>
          </p:nvSpPr>
          <p:spPr bwMode="auto">
            <a:xfrm>
              <a:off x="0" y="2173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各种钢</a:t>
              </a:r>
            </a:p>
          </p:txBody>
        </p:sp>
        <p:sp>
          <p:nvSpPr>
            <p:cNvPr id="23572" name="矩形 35860"/>
            <p:cNvSpPr>
              <a:spLocks noChangeArrowheads="1"/>
            </p:cNvSpPr>
            <p:nvPr/>
          </p:nvSpPr>
          <p:spPr bwMode="auto">
            <a:xfrm>
              <a:off x="4347" y="1764"/>
              <a:ext cx="87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-117</a:t>
              </a:r>
            </a:p>
          </p:txBody>
        </p:sp>
        <p:sp>
          <p:nvSpPr>
            <p:cNvPr id="23573" name="矩形 35861"/>
            <p:cNvSpPr>
              <a:spLocks noChangeArrowheads="1"/>
            </p:cNvSpPr>
            <p:nvPr/>
          </p:nvSpPr>
          <p:spPr bwMode="auto">
            <a:xfrm>
              <a:off x="3479" y="1764"/>
              <a:ext cx="868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固态酒精</a:t>
              </a:r>
            </a:p>
          </p:txBody>
        </p:sp>
        <p:sp>
          <p:nvSpPr>
            <p:cNvPr id="23574" name="矩形 35862"/>
            <p:cNvSpPr>
              <a:spLocks noChangeArrowheads="1"/>
            </p:cNvSpPr>
            <p:nvPr/>
          </p:nvSpPr>
          <p:spPr bwMode="auto">
            <a:xfrm>
              <a:off x="2767" y="1764"/>
              <a:ext cx="71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660</a:t>
              </a:r>
            </a:p>
          </p:txBody>
        </p:sp>
        <p:sp>
          <p:nvSpPr>
            <p:cNvPr id="23575" name="矩形 35863"/>
            <p:cNvSpPr>
              <a:spLocks noChangeArrowheads="1"/>
            </p:cNvSpPr>
            <p:nvPr/>
          </p:nvSpPr>
          <p:spPr bwMode="auto">
            <a:xfrm>
              <a:off x="1815" y="1764"/>
              <a:ext cx="952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铝</a:t>
              </a:r>
            </a:p>
          </p:txBody>
        </p:sp>
        <p:sp>
          <p:nvSpPr>
            <p:cNvPr id="23576" name="矩形 35864"/>
            <p:cNvSpPr>
              <a:spLocks noChangeArrowheads="1"/>
            </p:cNvSpPr>
            <p:nvPr/>
          </p:nvSpPr>
          <p:spPr bwMode="auto">
            <a:xfrm>
              <a:off x="870" y="1764"/>
              <a:ext cx="945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1535</a:t>
              </a:r>
            </a:p>
          </p:txBody>
        </p:sp>
        <p:sp>
          <p:nvSpPr>
            <p:cNvPr id="23577" name="矩形 35865"/>
            <p:cNvSpPr>
              <a:spLocks noChangeArrowheads="1"/>
            </p:cNvSpPr>
            <p:nvPr/>
          </p:nvSpPr>
          <p:spPr bwMode="auto">
            <a:xfrm>
              <a:off x="0" y="1764"/>
              <a:ext cx="870" cy="4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纯铁</a:t>
              </a:r>
            </a:p>
          </p:txBody>
        </p:sp>
        <p:sp>
          <p:nvSpPr>
            <p:cNvPr id="23578" name="矩形 35866"/>
            <p:cNvSpPr>
              <a:spLocks noChangeArrowheads="1"/>
            </p:cNvSpPr>
            <p:nvPr/>
          </p:nvSpPr>
          <p:spPr bwMode="auto">
            <a:xfrm>
              <a:off x="4347" y="1356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-39</a:t>
              </a:r>
            </a:p>
          </p:txBody>
        </p:sp>
        <p:sp>
          <p:nvSpPr>
            <p:cNvPr id="23579" name="矩形 35867"/>
            <p:cNvSpPr>
              <a:spLocks noChangeArrowheads="1"/>
            </p:cNvSpPr>
            <p:nvPr/>
          </p:nvSpPr>
          <p:spPr bwMode="auto">
            <a:xfrm>
              <a:off x="3479" y="1356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固态水银</a:t>
              </a:r>
            </a:p>
          </p:txBody>
        </p:sp>
        <p:sp>
          <p:nvSpPr>
            <p:cNvPr id="23580" name="矩形 35868"/>
            <p:cNvSpPr>
              <a:spLocks noChangeArrowheads="1"/>
            </p:cNvSpPr>
            <p:nvPr/>
          </p:nvSpPr>
          <p:spPr bwMode="auto">
            <a:xfrm>
              <a:off x="2767" y="1356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962</a:t>
              </a:r>
            </a:p>
          </p:txBody>
        </p:sp>
        <p:sp>
          <p:nvSpPr>
            <p:cNvPr id="23581" name="矩形 35869"/>
            <p:cNvSpPr>
              <a:spLocks noChangeArrowheads="1"/>
            </p:cNvSpPr>
            <p:nvPr/>
          </p:nvSpPr>
          <p:spPr bwMode="auto">
            <a:xfrm>
              <a:off x="1815" y="1356"/>
              <a:ext cx="9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银</a:t>
              </a:r>
            </a:p>
          </p:txBody>
        </p:sp>
        <p:sp>
          <p:nvSpPr>
            <p:cNvPr id="23582" name="矩形 35870"/>
            <p:cNvSpPr>
              <a:spLocks noChangeArrowheads="1"/>
            </p:cNvSpPr>
            <p:nvPr/>
          </p:nvSpPr>
          <p:spPr bwMode="auto">
            <a:xfrm>
              <a:off x="870" y="1356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3410</a:t>
              </a:r>
            </a:p>
          </p:txBody>
        </p:sp>
        <p:sp>
          <p:nvSpPr>
            <p:cNvPr id="23583" name="矩形 35871"/>
            <p:cNvSpPr>
              <a:spLocks noChangeArrowheads="1"/>
            </p:cNvSpPr>
            <p:nvPr/>
          </p:nvSpPr>
          <p:spPr bwMode="auto">
            <a:xfrm>
              <a:off x="0" y="1356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钨</a:t>
              </a:r>
            </a:p>
          </p:txBody>
        </p:sp>
        <p:sp>
          <p:nvSpPr>
            <p:cNvPr id="23584" name="矩形 35872"/>
            <p:cNvSpPr>
              <a:spLocks noChangeArrowheads="1"/>
            </p:cNvSpPr>
            <p:nvPr/>
          </p:nvSpPr>
          <p:spPr bwMode="auto">
            <a:xfrm>
              <a:off x="4347" y="948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0</a:t>
              </a:r>
            </a:p>
          </p:txBody>
        </p:sp>
        <p:sp>
          <p:nvSpPr>
            <p:cNvPr id="23585" name="矩形 35873"/>
            <p:cNvSpPr>
              <a:spLocks noChangeArrowheads="1"/>
            </p:cNvSpPr>
            <p:nvPr/>
          </p:nvSpPr>
          <p:spPr bwMode="auto">
            <a:xfrm>
              <a:off x="3479" y="948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冰</a:t>
              </a:r>
            </a:p>
          </p:txBody>
        </p:sp>
        <p:sp>
          <p:nvSpPr>
            <p:cNvPr id="23586" name="矩形 35874"/>
            <p:cNvSpPr>
              <a:spLocks noChangeArrowheads="1"/>
            </p:cNvSpPr>
            <p:nvPr/>
          </p:nvSpPr>
          <p:spPr bwMode="auto">
            <a:xfrm>
              <a:off x="2767" y="948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1064</a:t>
              </a:r>
            </a:p>
          </p:txBody>
        </p:sp>
        <p:sp>
          <p:nvSpPr>
            <p:cNvPr id="23587" name="矩形 35875"/>
            <p:cNvSpPr>
              <a:spLocks noChangeArrowheads="1"/>
            </p:cNvSpPr>
            <p:nvPr/>
          </p:nvSpPr>
          <p:spPr bwMode="auto">
            <a:xfrm>
              <a:off x="1815" y="948"/>
              <a:ext cx="9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金</a:t>
              </a:r>
            </a:p>
          </p:txBody>
        </p:sp>
        <p:sp>
          <p:nvSpPr>
            <p:cNvPr id="23588" name="矩形 35876"/>
            <p:cNvSpPr>
              <a:spLocks noChangeArrowheads="1"/>
            </p:cNvSpPr>
            <p:nvPr/>
          </p:nvSpPr>
          <p:spPr bwMode="auto">
            <a:xfrm>
              <a:off x="870" y="948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en-US" altLang="zh-CN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3550</a:t>
              </a:r>
            </a:p>
          </p:txBody>
        </p:sp>
        <p:sp>
          <p:nvSpPr>
            <p:cNvPr id="23589" name="矩形 35877"/>
            <p:cNvSpPr>
              <a:spLocks noChangeArrowheads="1"/>
            </p:cNvSpPr>
            <p:nvPr/>
          </p:nvSpPr>
          <p:spPr bwMode="auto">
            <a:xfrm>
              <a:off x="0" y="948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金刚石</a:t>
              </a:r>
            </a:p>
          </p:txBody>
        </p:sp>
        <p:sp>
          <p:nvSpPr>
            <p:cNvPr id="23590" name="矩形 35878"/>
            <p:cNvSpPr>
              <a:spLocks noChangeArrowheads="1"/>
            </p:cNvSpPr>
            <p:nvPr/>
          </p:nvSpPr>
          <p:spPr bwMode="auto">
            <a:xfrm>
              <a:off x="4347" y="540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熔点</a:t>
              </a:r>
            </a:p>
          </p:txBody>
        </p:sp>
        <p:sp>
          <p:nvSpPr>
            <p:cNvPr id="23591" name="矩形 35879"/>
            <p:cNvSpPr>
              <a:spLocks noChangeArrowheads="1"/>
            </p:cNvSpPr>
            <p:nvPr/>
          </p:nvSpPr>
          <p:spPr bwMode="auto">
            <a:xfrm>
              <a:off x="3479" y="540"/>
              <a:ext cx="868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物质</a:t>
              </a:r>
            </a:p>
          </p:txBody>
        </p:sp>
        <p:sp>
          <p:nvSpPr>
            <p:cNvPr id="23592" name="矩形 35880"/>
            <p:cNvSpPr>
              <a:spLocks noChangeArrowheads="1"/>
            </p:cNvSpPr>
            <p:nvPr/>
          </p:nvSpPr>
          <p:spPr bwMode="auto">
            <a:xfrm>
              <a:off x="2767" y="540"/>
              <a:ext cx="71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熔点</a:t>
              </a:r>
            </a:p>
          </p:txBody>
        </p:sp>
        <p:sp>
          <p:nvSpPr>
            <p:cNvPr id="23593" name="矩形 35881"/>
            <p:cNvSpPr>
              <a:spLocks noChangeArrowheads="1"/>
            </p:cNvSpPr>
            <p:nvPr/>
          </p:nvSpPr>
          <p:spPr bwMode="auto">
            <a:xfrm>
              <a:off x="1815" y="540"/>
              <a:ext cx="952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物质</a:t>
              </a:r>
            </a:p>
          </p:txBody>
        </p:sp>
        <p:sp>
          <p:nvSpPr>
            <p:cNvPr id="23594" name="矩形 35882"/>
            <p:cNvSpPr>
              <a:spLocks noChangeArrowheads="1"/>
            </p:cNvSpPr>
            <p:nvPr/>
          </p:nvSpPr>
          <p:spPr bwMode="auto">
            <a:xfrm>
              <a:off x="870" y="540"/>
              <a:ext cx="945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熔点</a:t>
              </a:r>
            </a:p>
          </p:txBody>
        </p:sp>
        <p:sp>
          <p:nvSpPr>
            <p:cNvPr id="23595" name="矩形 35883"/>
            <p:cNvSpPr>
              <a:spLocks noChangeArrowheads="1"/>
            </p:cNvSpPr>
            <p:nvPr/>
          </p:nvSpPr>
          <p:spPr bwMode="auto">
            <a:xfrm>
              <a:off x="0" y="540"/>
              <a:ext cx="870" cy="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hlink"/>
                </a:buClr>
                <a:buSzPct val="75000"/>
                <a:buFont typeface="Wingdings" panose="05000000000000000000" pitchFamily="2" charset="2"/>
                <a:buNone/>
              </a:pPr>
              <a:r>
                <a:rPr lang="zh-CN" altLang="en-US" sz="2000" b="1"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物质</a:t>
              </a:r>
            </a:p>
          </p:txBody>
        </p:sp>
        <p:sp>
          <p:nvSpPr>
            <p:cNvPr id="23596" name="直接连接符 35884"/>
            <p:cNvSpPr>
              <a:spLocks noChangeShapeType="1"/>
            </p:cNvSpPr>
            <p:nvPr/>
          </p:nvSpPr>
          <p:spPr bwMode="auto">
            <a:xfrm>
              <a:off x="0" y="540"/>
              <a:ext cx="52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7" name="直接连接符 35885"/>
            <p:cNvSpPr>
              <a:spLocks noChangeShapeType="1"/>
            </p:cNvSpPr>
            <p:nvPr/>
          </p:nvSpPr>
          <p:spPr bwMode="auto">
            <a:xfrm>
              <a:off x="0" y="948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8" name="直接连接符 35886"/>
            <p:cNvSpPr>
              <a:spLocks noChangeShapeType="1"/>
            </p:cNvSpPr>
            <p:nvPr/>
          </p:nvSpPr>
          <p:spPr bwMode="auto">
            <a:xfrm>
              <a:off x="0" y="1356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599" name="直接连接符 35887"/>
            <p:cNvSpPr>
              <a:spLocks noChangeShapeType="1"/>
            </p:cNvSpPr>
            <p:nvPr/>
          </p:nvSpPr>
          <p:spPr bwMode="auto">
            <a:xfrm>
              <a:off x="0" y="1764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0" name="直接连接符 35888"/>
            <p:cNvSpPr>
              <a:spLocks noChangeShapeType="1"/>
            </p:cNvSpPr>
            <p:nvPr/>
          </p:nvSpPr>
          <p:spPr bwMode="auto">
            <a:xfrm>
              <a:off x="0" y="2173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1" name="直接连接符 35889"/>
            <p:cNvSpPr>
              <a:spLocks noChangeShapeType="1"/>
            </p:cNvSpPr>
            <p:nvPr/>
          </p:nvSpPr>
          <p:spPr bwMode="auto">
            <a:xfrm>
              <a:off x="0" y="2581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2" name="直接连接符 35890"/>
            <p:cNvSpPr>
              <a:spLocks noChangeShapeType="1"/>
            </p:cNvSpPr>
            <p:nvPr/>
          </p:nvSpPr>
          <p:spPr bwMode="auto">
            <a:xfrm>
              <a:off x="0" y="2989"/>
              <a:ext cx="521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3" name="直接连接符 35891"/>
            <p:cNvSpPr>
              <a:spLocks noChangeShapeType="1"/>
            </p:cNvSpPr>
            <p:nvPr/>
          </p:nvSpPr>
          <p:spPr bwMode="auto">
            <a:xfrm>
              <a:off x="0" y="3397"/>
              <a:ext cx="5217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4" name="直接连接符 35892"/>
            <p:cNvSpPr>
              <a:spLocks noChangeShapeType="1"/>
            </p:cNvSpPr>
            <p:nvPr/>
          </p:nvSpPr>
          <p:spPr bwMode="auto">
            <a:xfrm>
              <a:off x="0" y="540"/>
              <a:ext cx="0" cy="28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5" name="直接连接符 35893"/>
            <p:cNvSpPr>
              <a:spLocks noChangeShapeType="1"/>
            </p:cNvSpPr>
            <p:nvPr/>
          </p:nvSpPr>
          <p:spPr bwMode="auto">
            <a:xfrm>
              <a:off x="870" y="540"/>
              <a:ext cx="0" cy="2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6" name="直接连接符 35894"/>
            <p:cNvSpPr>
              <a:spLocks noChangeShapeType="1"/>
            </p:cNvSpPr>
            <p:nvPr/>
          </p:nvSpPr>
          <p:spPr bwMode="auto">
            <a:xfrm>
              <a:off x="1815" y="540"/>
              <a:ext cx="0" cy="2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7" name="直接连接符 35895"/>
            <p:cNvSpPr>
              <a:spLocks noChangeShapeType="1"/>
            </p:cNvSpPr>
            <p:nvPr/>
          </p:nvSpPr>
          <p:spPr bwMode="auto">
            <a:xfrm>
              <a:off x="2767" y="540"/>
              <a:ext cx="0" cy="2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8" name="直接连接符 35896"/>
            <p:cNvSpPr>
              <a:spLocks noChangeShapeType="1"/>
            </p:cNvSpPr>
            <p:nvPr/>
          </p:nvSpPr>
          <p:spPr bwMode="auto">
            <a:xfrm>
              <a:off x="3479" y="540"/>
              <a:ext cx="0" cy="2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09" name="直接连接符 35897"/>
            <p:cNvSpPr>
              <a:spLocks noChangeShapeType="1"/>
            </p:cNvSpPr>
            <p:nvPr/>
          </p:nvSpPr>
          <p:spPr bwMode="auto">
            <a:xfrm>
              <a:off x="4347" y="540"/>
              <a:ext cx="0" cy="28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0" name="直接连接符 35898"/>
            <p:cNvSpPr>
              <a:spLocks noChangeShapeType="1"/>
            </p:cNvSpPr>
            <p:nvPr/>
          </p:nvSpPr>
          <p:spPr bwMode="auto">
            <a:xfrm>
              <a:off x="5217" y="540"/>
              <a:ext cx="0" cy="2857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zh-CN" altLang="en-US" b="1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611" name="文本框 35899"/>
            <p:cNvSpPr txBox="1">
              <a:spLocks noChangeArrowheads="1"/>
            </p:cNvSpPr>
            <p:nvPr/>
          </p:nvSpPr>
          <p:spPr bwMode="auto">
            <a:xfrm>
              <a:off x="1676" y="65"/>
              <a:ext cx="2767" cy="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几种晶体的熔点 ℃</a:t>
              </a:r>
            </a:p>
          </p:txBody>
        </p:sp>
      </p:grpSp>
      <p:sp>
        <p:nvSpPr>
          <p:cNvPr id="35902" name="文本框 35901"/>
          <p:cNvSpPr txBox="1">
            <a:spLocks noChangeArrowheads="1"/>
          </p:cNvSpPr>
          <p:nvPr/>
        </p:nvSpPr>
        <p:spPr bwMode="auto">
          <a:xfrm>
            <a:off x="1237877" y="5444840"/>
            <a:ext cx="52117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>
                <a:latin typeface="华文细黑" panose="02010600040101010101" pitchFamily="2" charset="-122"/>
                <a:ea typeface="华文细黑" panose="02010600040101010101" pitchFamily="2" charset="-122"/>
              </a:rPr>
              <a:t>从表格中你可以获得哪些知识？</a:t>
            </a:r>
          </a:p>
        </p:txBody>
      </p:sp>
      <p:sp>
        <p:nvSpPr>
          <p:cNvPr id="35903" name="矩形 35902"/>
          <p:cNvSpPr>
            <a:spLocks noChangeArrowheads="1"/>
          </p:cNvSpPr>
          <p:nvPr/>
        </p:nvSpPr>
        <p:spPr bwMode="auto">
          <a:xfrm>
            <a:off x="306521" y="5813251"/>
            <a:ext cx="1040047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不同的晶体熔点不同，熔点是晶体的一种特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性。（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非晶体没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有确定的熔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点）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409130" y="741570"/>
            <a:ext cx="54451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熔点：晶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体熔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化时的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温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度。</a:t>
            </a:r>
            <a:endParaRPr lang="en-US" altLang="zh-CN" sz="2400" b="1" dirty="0" smtClean="0"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凝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固点：液体凝固形成晶体时的温度。</a:t>
            </a:r>
            <a:endParaRPr lang="zh-CN" altLang="en-US" sz="24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72" name="文本框 6151"/>
          <p:cNvSpPr txBox="1">
            <a:spLocks noChangeArrowheads="1"/>
          </p:cNvSpPr>
          <p:nvPr/>
        </p:nvSpPr>
        <p:spPr bwMode="auto">
          <a:xfrm>
            <a:off x="1372813" y="218539"/>
            <a:ext cx="2660261" cy="523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2.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熔点和凝固点</a:t>
            </a:r>
            <a:endParaRPr lang="zh-CN" altLang="en-US" sz="2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3" name="Rectangle 67"/>
          <p:cNvSpPr>
            <a:spLocks noChangeArrowheads="1"/>
          </p:cNvSpPr>
          <p:nvPr/>
        </p:nvSpPr>
        <p:spPr bwMode="auto">
          <a:xfrm>
            <a:off x="9943308" y="2453226"/>
            <a:ext cx="2050218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dirty="0">
                <a:solidFill>
                  <a:srgbClr val="CC0066"/>
                </a:solidFill>
              </a:rPr>
              <a:t>★</a:t>
            </a:r>
            <a:r>
              <a:rPr lang="zh-CN" altLang="en-US" i="1" dirty="0">
                <a:solidFill>
                  <a:srgbClr val="3333FF"/>
                </a:solidFill>
              </a:rPr>
              <a:t>同种物质的凝固点和它的熔点相同。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5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5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902" grpId="0"/>
      <p:bldP spid="35903" grpId="0" bldLvl="0"/>
      <p:bldP spid="10" grpId="0"/>
      <p:bldP spid="7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2"/>
          <p:cNvSpPr txBox="1">
            <a:spLocks noChangeArrowheads="1"/>
          </p:cNvSpPr>
          <p:nvPr/>
        </p:nvSpPr>
        <p:spPr bwMode="auto">
          <a:xfrm>
            <a:off x="1933743" y="4250885"/>
            <a:ext cx="8032750" cy="116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5000"/>
              </a:lnSpc>
              <a:spcBef>
                <a:spcPts val="50"/>
              </a:spcBef>
            </a:pPr>
            <a:r>
              <a:rPr lang="en-US" altLang="zh-CN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．晶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体从开始熔化到完全熔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化过程中，有一段时间处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于固液共存的状态，非晶体熔化时不存在固液共存的状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态。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578" name="文本框 1"/>
          <p:cNvSpPr txBox="1">
            <a:spLocks noChangeArrowheads="1"/>
          </p:cNvSpPr>
          <p:nvPr/>
        </p:nvSpPr>
        <p:spPr bwMode="auto">
          <a:xfrm>
            <a:off x="3376697" y="1491855"/>
            <a:ext cx="415507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 </a:t>
            </a:r>
            <a:r>
              <a:rPr lang="zh-CN" altLang="en-US" sz="2400">
                <a:solidFill>
                  <a:srgbClr val="006666"/>
                </a:solidFill>
                <a:latin typeface="黑体" panose="02010609060101010101" pitchFamily="49" charset="-122"/>
                <a:ea typeface="黑体" panose="02010609060101010101" pitchFamily="49" charset="-122"/>
                <a:sym typeface="宋体" panose="02010600030101010101" pitchFamily="2" charset="-122"/>
              </a:rPr>
              <a:t>晶体和非晶体的熔化特点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1968669" y="2387161"/>
            <a:ext cx="7834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．晶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体和非晶体熔化时都要从外界吸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热。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968669" y="2966598"/>
            <a:ext cx="799782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．晶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体熔化的过程中温度保持不变，即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有确定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的熔点；非晶体没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有确定</a:t>
            </a:r>
            <a:r>
              <a:rPr lang="zh-CN" altLang="en-US" sz="24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的熔</a:t>
            </a:r>
            <a:r>
              <a:rPr lang="zh-CN" altLang="en-US" sz="24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点。</a:t>
            </a:r>
            <a:endParaRPr lang="zh-CN" altLang="en-US" sz="24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1613568" y="534613"/>
            <a:ext cx="2123609" cy="522907"/>
            <a:chOff x="1076" y="2070"/>
            <a:chExt cx="2632" cy="824"/>
          </a:xfrm>
          <a:solidFill>
            <a:srgbClr val="0070C0"/>
          </a:solidFill>
        </p:grpSpPr>
        <p:sp>
          <p:nvSpPr>
            <p:cNvPr id="6" name="流程图: 文档 5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noProof="1"/>
            </a:p>
          </p:txBody>
        </p:sp>
        <p:sp>
          <p:nvSpPr>
            <p:cNvPr id="7" name="文本框 4101"/>
            <p:cNvSpPr txBox="1"/>
            <p:nvPr/>
          </p:nvSpPr>
          <p:spPr>
            <a:xfrm>
              <a:off x="1076" y="2070"/>
              <a:ext cx="2632" cy="8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charset="-122"/>
                </a:rPr>
                <a:t>归纳与小结</a:t>
              </a: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1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accent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1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00"/>
                                        <p:tgtEl>
                                          <p:spTgt spid="245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7" grpId="0"/>
      <p:bldP spid="24578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0" name="Text Box 17"/>
          <p:cNvSpPr txBox="1">
            <a:spLocks noChangeArrowheads="1"/>
          </p:cNvSpPr>
          <p:nvPr/>
        </p:nvSpPr>
        <p:spPr bwMode="auto">
          <a:xfrm>
            <a:off x="1725613" y="1704913"/>
            <a:ext cx="887420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1．根</a:t>
            </a:r>
            <a:r>
              <a:rPr lang="zh-CN" altLang="en-US" sz="24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据熔化的图象判断甲乙固体哪个是晶体？哪个是非晶体？</a:t>
            </a:r>
          </a:p>
          <a:p>
            <a:pPr>
              <a:lnSpc>
                <a:spcPct val="150000"/>
              </a:lnSpc>
            </a:pPr>
            <a:r>
              <a:rPr lang="en-US" altLang="zh-CN" sz="24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．乙</a:t>
            </a:r>
            <a:r>
              <a:rPr lang="zh-CN" altLang="en-US" sz="24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的熔点是多少？在</a:t>
            </a:r>
            <a:r>
              <a:rPr lang="en-US" altLang="zh-CN" sz="24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50</a:t>
            </a:r>
            <a:r>
              <a:rPr lang="zh-CN" altLang="en-US" sz="240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℃时处于什么状态？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42784" y="2487025"/>
            <a:ext cx="4146281" cy="3162601"/>
            <a:chOff x="1042784" y="2806015"/>
            <a:chExt cx="4146281" cy="3162601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2338388" y="4954832"/>
              <a:ext cx="609600" cy="11113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grpSp>
          <p:nvGrpSpPr>
            <p:cNvPr id="5" name="组合 4"/>
            <p:cNvGrpSpPr/>
            <p:nvPr/>
          </p:nvGrpSpPr>
          <p:grpSpPr>
            <a:xfrm>
              <a:off x="1042784" y="2806015"/>
              <a:ext cx="4146281" cy="3162601"/>
              <a:chOff x="1042784" y="3191033"/>
              <a:chExt cx="4146281" cy="3162601"/>
            </a:xfrm>
          </p:grpSpPr>
          <p:grpSp>
            <p:nvGrpSpPr>
              <p:cNvPr id="26625" name="Group 2"/>
              <p:cNvGrpSpPr/>
              <p:nvPr/>
            </p:nvGrpSpPr>
            <p:grpSpPr bwMode="auto">
              <a:xfrm>
                <a:off x="1042784" y="3191033"/>
                <a:ext cx="4146281" cy="3162601"/>
                <a:chOff x="0" y="0"/>
                <a:chExt cx="6531" cy="4981"/>
              </a:xfrm>
            </p:grpSpPr>
            <p:grpSp>
              <p:nvGrpSpPr>
                <p:cNvPr id="26626" name="Group 3"/>
                <p:cNvGrpSpPr/>
                <p:nvPr/>
              </p:nvGrpSpPr>
              <p:grpSpPr bwMode="auto">
                <a:xfrm>
                  <a:off x="0" y="0"/>
                  <a:ext cx="6122" cy="4458"/>
                  <a:chOff x="0" y="0"/>
                  <a:chExt cx="6122" cy="4458"/>
                </a:xfrm>
              </p:grpSpPr>
              <p:sp>
                <p:nvSpPr>
                  <p:cNvPr id="26627" name="Text Box 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94" y="1171"/>
                    <a:ext cx="568" cy="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b="1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甲</a:t>
                    </a:r>
                  </a:p>
                </p:txBody>
              </p:sp>
              <p:sp>
                <p:nvSpPr>
                  <p:cNvPr id="26628" name="Text Box 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442" y="2303"/>
                    <a:ext cx="567" cy="58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乙</a:t>
                    </a:r>
                  </a:p>
                </p:txBody>
              </p:sp>
              <p:grpSp>
                <p:nvGrpSpPr>
                  <p:cNvPr id="26629" name="Group 6"/>
                  <p:cNvGrpSpPr/>
                  <p:nvPr/>
                </p:nvGrpSpPr>
                <p:grpSpPr bwMode="auto">
                  <a:xfrm>
                    <a:off x="0" y="0"/>
                    <a:ext cx="6122" cy="4458"/>
                    <a:chOff x="0" y="0"/>
                    <a:chExt cx="6122" cy="4458"/>
                  </a:xfrm>
                </p:grpSpPr>
                <p:sp>
                  <p:nvSpPr>
                    <p:cNvPr id="26630" name="Line 7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042" y="4426"/>
                      <a:ext cx="4080" cy="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26631" name="Line 8"/>
                    <p:cNvSpPr>
                      <a:spLocks noChangeShapeType="1"/>
                    </p:cNvSpPr>
                    <p:nvPr/>
                  </p:nvSpPr>
                  <p:spPr bwMode="auto">
                    <a:xfrm flipH="1" flipV="1">
                      <a:off x="2042" y="943"/>
                      <a:ext cx="0" cy="34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tx1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grpSp>
                  <p:nvGrpSpPr>
                    <p:cNvPr id="26632" name="Group 9"/>
                    <p:cNvGrpSpPr/>
                    <p:nvPr/>
                  </p:nvGrpSpPr>
                  <p:grpSpPr bwMode="auto">
                    <a:xfrm>
                      <a:off x="0" y="0"/>
                      <a:ext cx="5557" cy="4458"/>
                      <a:chOff x="0" y="0"/>
                      <a:chExt cx="5557" cy="4458"/>
                    </a:xfrm>
                  </p:grpSpPr>
                  <p:sp>
                    <p:nvSpPr>
                      <p:cNvPr id="26633" name="Line 1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2947" y="3381"/>
                        <a:ext cx="1340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26634" name="Line 1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4287" y="2393"/>
                        <a:ext cx="1270" cy="98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chemeClr val="tx1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grpSp>
                    <p:nvGrpSpPr>
                      <p:cNvPr id="26635" name="Group 12"/>
                      <p:cNvGrpSpPr/>
                      <p:nvPr/>
                    </p:nvGrpSpPr>
                    <p:grpSpPr bwMode="auto">
                      <a:xfrm>
                        <a:off x="0" y="0"/>
                        <a:ext cx="4878" cy="4458"/>
                        <a:chOff x="0" y="0"/>
                        <a:chExt cx="4878" cy="4458"/>
                      </a:xfrm>
                    </p:grpSpPr>
                    <p:sp>
                      <p:nvSpPr>
                        <p:cNvPr id="26636" name="Line 1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2040" y="3405"/>
                          <a:ext cx="908" cy="1020"/>
                        </a:xfrm>
                        <a:prstGeom prst="line">
                          <a:avLst/>
                        </a:pr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  <p:sp>
                      <p:nvSpPr>
                        <p:cNvPr id="26637" name="Arc 14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 flipV="1">
                          <a:off x="0" y="0"/>
                          <a:ext cx="4878" cy="4458"/>
                        </a:xfrm>
                        <a:custGeom>
                          <a:avLst/>
                          <a:gdLst>
                            <a:gd name="T0" fmla="*/ 8641 w 20751"/>
                            <a:gd name="T1" fmla="*/ 0 h 19796"/>
                            <a:gd name="T2" fmla="*/ 20750 w 20751"/>
                            <a:gd name="T3" fmla="*/ 13798 h 19796"/>
                            <a:gd name="T4" fmla="*/ 8641 w 20751"/>
                            <a:gd name="T5" fmla="*/ 0 h 19796"/>
                            <a:gd name="T6" fmla="*/ 20750 w 20751"/>
                            <a:gd name="T7" fmla="*/ 13798 h 19796"/>
                            <a:gd name="T8" fmla="*/ 0 w 20751"/>
                            <a:gd name="T9" fmla="*/ 19796 h 1979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20751" h="19796" fill="none">
                              <a:moveTo>
                                <a:pt x="8641" y="0"/>
                              </a:moveTo>
                              <a:cubicBezTo>
                                <a:pt x="14529" y="2570"/>
                                <a:pt x="18966" y="7627"/>
                                <a:pt x="20750" y="13798"/>
                              </a:cubicBezTo>
                            </a:path>
                            <a:path w="20751" h="19796" stroke="0">
                              <a:moveTo>
                                <a:pt x="8641" y="0"/>
                              </a:moveTo>
                              <a:cubicBezTo>
                                <a:pt x="14529" y="2570"/>
                                <a:pt x="18966" y="7627"/>
                                <a:pt x="20750" y="13798"/>
                              </a:cubicBezTo>
                              <a:lnTo>
                                <a:pt x="0" y="19796"/>
                              </a:lnTo>
                              <a:close/>
                            </a:path>
                          </a:pathLst>
                        </a:custGeom>
                        <a:noFill/>
                        <a:ln w="19050">
                          <a:solidFill>
                            <a:schemeClr val="tx1"/>
                          </a:solidFill>
                          <a:round/>
                        </a:ln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>
                          <a:lvl1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1pPr>
                          <a:lvl2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2pPr>
                          <a:lvl3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3pPr>
                          <a:lvl4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4pPr>
                          <a:lvl5pPr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5pPr>
                          <a:lvl6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6pPr>
                          <a:lvl7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7pPr>
                          <a:lvl8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8pPr>
                          <a:lvl9pPr fontAlgn="base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Font typeface="Arial" panose="020B0604020202020204" pitchFamily="34" charset="0"/>
                            <a:defRPr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ea typeface="宋体" panose="02010600030101010101" pitchFamily="2" charset="-122"/>
                            </a:defRPr>
                          </a:lvl9pPr>
                        </a:lstStyle>
                        <a:p>
                          <a:endParaRPr lang="zh-CN" altLang="en-US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p:txBody>
                    </p:sp>
                  </p:grpSp>
                </p:grpSp>
              </p:grpSp>
            </p:grpSp>
            <p:sp>
              <p:nvSpPr>
                <p:cNvPr id="2663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1969" y="884"/>
                  <a:ext cx="2109" cy="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rPr>
                    <a:t>温度（℃）</a:t>
                  </a:r>
                </a:p>
              </p:txBody>
            </p:sp>
            <p:sp>
              <p:nvSpPr>
                <p:cNvPr id="26639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4220" y="4399"/>
                  <a:ext cx="2311" cy="5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>
                      <a:latin typeface="Times New Roman" panose="02020603050405020304" pitchFamily="18" charset="0"/>
                      <a:ea typeface="华文细黑" panose="02010600040101010101" pitchFamily="2" charset="-122"/>
                      <a:cs typeface="Times New Roman" panose="02020603050405020304" pitchFamily="18" charset="0"/>
                    </a:rPr>
                    <a:t>时间（min）</a:t>
                  </a:r>
                </a:p>
              </p:txBody>
            </p:sp>
          </p:grpSp>
          <p:sp>
            <p:nvSpPr>
              <p:cNvPr id="26642" name="文本框 5"/>
              <p:cNvSpPr txBox="1">
                <a:spLocks noChangeArrowheads="1"/>
              </p:cNvSpPr>
              <p:nvPr/>
            </p:nvSpPr>
            <p:spPr bwMode="auto">
              <a:xfrm>
                <a:off x="1923298" y="5140493"/>
                <a:ext cx="41460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r>
                  <a:rPr lang="en-US" altLang="zh-CN">
                    <a:latin typeface="Times New Roman" panose="02020603050405020304" pitchFamily="18" charset="0"/>
                    <a:ea typeface="华文细黑" panose="02010600040101010101" pitchFamily="2" charset="-122"/>
                    <a:cs typeface="Times New Roman" panose="02020603050405020304" pitchFamily="18" charset="0"/>
                  </a:rPr>
                  <a:t>50</a:t>
                </a:r>
              </a:p>
            </p:txBody>
          </p:sp>
        </p:grpSp>
      </p:grp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295900" y="3418861"/>
            <a:ext cx="46799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乙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是晶体，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甲是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非晶体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5295900" y="4185011"/>
            <a:ext cx="48863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2.50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℃，可能是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固体，也可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能是液体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，还可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能是固液共存</a:t>
            </a:r>
          </a:p>
        </p:txBody>
      </p:sp>
      <p:grpSp>
        <p:nvGrpSpPr>
          <p:cNvPr id="10" name="组合 3"/>
          <p:cNvGrpSpPr/>
          <p:nvPr/>
        </p:nvGrpSpPr>
        <p:grpSpPr>
          <a:xfrm>
            <a:off x="1874452" y="848547"/>
            <a:ext cx="2293121" cy="522907"/>
            <a:chOff x="1076" y="1998"/>
            <a:chExt cx="2912" cy="824"/>
          </a:xfrm>
          <a:solidFill>
            <a:srgbClr val="0070C0"/>
          </a:solidFill>
        </p:grpSpPr>
        <p:sp>
          <p:nvSpPr>
            <p:cNvPr id="11" name="流程图: 文档 10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noProof="1"/>
            </a:p>
          </p:txBody>
        </p:sp>
        <p:sp>
          <p:nvSpPr>
            <p:cNvPr id="12" name="文本框 4101"/>
            <p:cNvSpPr txBox="1"/>
            <p:nvPr/>
          </p:nvSpPr>
          <p:spPr>
            <a:xfrm>
              <a:off x="1077" y="1998"/>
              <a:ext cx="2911" cy="8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charset="-122"/>
                </a:rPr>
                <a:t>典例与精析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852214" y="1534761"/>
            <a:ext cx="8320088" cy="364715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．能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区分物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质的三种形态：固态、液态、气态，知道物质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的各种状态之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间可以相互转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化。</a:t>
            </a:r>
            <a:endParaRPr lang="en-US" altLang="zh-CN" sz="2200" b="1" dirty="0" smtClean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．知道熔化曲线和凝固曲线的物理含义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，知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道晶体和非晶体的区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别。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3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．认识熔点和凝固点，识记冰、固态酒精、固态水银等几种常见物质的熔点。</a:t>
            </a:r>
          </a:p>
          <a:p>
            <a:pPr indent="457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4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．通过探究实验，使学生了解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图象在</a:t>
            </a:r>
            <a:r>
              <a:rPr lang="zh-CN" altLang="en-US" sz="2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探究物理规律中的应</a:t>
            </a:r>
            <a:r>
              <a:rPr lang="zh-CN" altLang="en-US" sz="2200" b="1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方正兰亭黑_GB18030" panose="02000000000000000000" charset="-122"/>
                <a:cs typeface="Times New Roman" panose="02020603050405020304" pitchFamily="18" charset="0"/>
              </a:rPr>
              <a:t>用。</a:t>
            </a:r>
            <a:endParaRPr lang="zh-CN" altLang="en-US" sz="2200" b="1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方正兰亭黑_GB18030" panose="02000000000000000000" charset="-122"/>
              <a:cs typeface="Times New Roman" panose="02020603050405020304" pitchFamily="18" charset="0"/>
            </a:endParaRPr>
          </a:p>
        </p:txBody>
      </p:sp>
      <p:cxnSp>
        <p:nvCxnSpPr>
          <p:cNvPr id="16" name="直接连接符 15"/>
          <p:cNvCxnSpPr/>
          <p:nvPr/>
        </p:nvCxnSpPr>
        <p:spPr bwMode="auto">
          <a:xfrm>
            <a:off x="736600" y="-388279"/>
            <a:ext cx="3113088" cy="0"/>
          </a:xfrm>
          <a:prstGeom prst="line">
            <a:avLst/>
          </a:prstGeom>
          <a:ln>
            <a:solidFill>
              <a:srgbClr val="009FB9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" name="Picture 3" descr="E:\导入资料\负责系列\2016-2017\全练\教师素材2016.2.20\教师素材\5化学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315450" y="2398713"/>
            <a:ext cx="2112963" cy="2058987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组合 12"/>
          <p:cNvGrpSpPr/>
          <p:nvPr/>
        </p:nvGrpSpPr>
        <p:grpSpPr>
          <a:xfrm>
            <a:off x="402739" y="170840"/>
            <a:ext cx="3496087" cy="1003300"/>
            <a:chOff x="402739" y="21978"/>
            <a:chExt cx="3496087" cy="1003300"/>
          </a:xfrm>
        </p:grpSpPr>
        <p:sp>
          <p:nvSpPr>
            <p:cNvPr id="14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学 习 目 标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17" name="直接连接符 16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18" name="图片 17" descr="标题2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50236" y="1388676"/>
            <a:ext cx="4062413" cy="4040187"/>
            <a:chOff x="1889126" y="1300163"/>
            <a:chExt cx="4062413" cy="4040187"/>
          </a:xfrm>
        </p:grpSpPr>
        <p:grpSp>
          <p:nvGrpSpPr>
            <p:cNvPr id="27649" name="Group 3"/>
            <p:cNvGrpSpPr/>
            <p:nvPr/>
          </p:nvGrpSpPr>
          <p:grpSpPr bwMode="auto">
            <a:xfrm>
              <a:off x="1889126" y="1339850"/>
              <a:ext cx="4062413" cy="4000500"/>
              <a:chOff x="94" y="1570"/>
              <a:chExt cx="2559" cy="2520"/>
            </a:xfrm>
          </p:grpSpPr>
          <p:grpSp>
            <p:nvGrpSpPr>
              <p:cNvPr id="27650" name="Group 4"/>
              <p:cNvGrpSpPr/>
              <p:nvPr/>
            </p:nvGrpSpPr>
            <p:grpSpPr bwMode="auto">
              <a:xfrm>
                <a:off x="340" y="1570"/>
                <a:ext cx="2313" cy="2314"/>
                <a:chOff x="839" y="436"/>
                <a:chExt cx="3084" cy="3085"/>
              </a:xfrm>
            </p:grpSpPr>
            <p:sp>
              <p:nvSpPr>
                <p:cNvPr id="27651" name="Line 5"/>
                <p:cNvSpPr>
                  <a:spLocks noChangeShapeType="1"/>
                </p:cNvSpPr>
                <p:nvPr/>
              </p:nvSpPr>
              <p:spPr bwMode="auto">
                <a:xfrm rot="10800000">
                  <a:off x="839" y="436"/>
                  <a:ext cx="0" cy="3085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2" name="Line 6"/>
                <p:cNvSpPr>
                  <a:spLocks noChangeShapeType="1"/>
                </p:cNvSpPr>
                <p:nvPr/>
              </p:nvSpPr>
              <p:spPr bwMode="auto">
                <a:xfrm>
                  <a:off x="839" y="3521"/>
                  <a:ext cx="3084" cy="0"/>
                </a:xfrm>
                <a:prstGeom prst="line">
                  <a:avLst/>
                </a:prstGeom>
                <a:noFill/>
                <a:ln w="19050">
                  <a:solidFill>
                    <a:srgbClr val="FF0000"/>
                  </a:solidFill>
                  <a:rou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3" name="Line 7"/>
                <p:cNvSpPr>
                  <a:spLocks noChangeShapeType="1"/>
                </p:cNvSpPr>
                <p:nvPr/>
              </p:nvSpPr>
              <p:spPr bwMode="auto">
                <a:xfrm>
                  <a:off x="102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4" name="Line 8"/>
                <p:cNvSpPr>
                  <a:spLocks noChangeShapeType="1"/>
                </p:cNvSpPr>
                <p:nvPr/>
              </p:nvSpPr>
              <p:spPr bwMode="auto">
                <a:xfrm>
                  <a:off x="120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5" name="Line 9"/>
                <p:cNvSpPr>
                  <a:spLocks noChangeShapeType="1"/>
                </p:cNvSpPr>
                <p:nvPr/>
              </p:nvSpPr>
              <p:spPr bwMode="auto">
                <a:xfrm>
                  <a:off x="138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6" name="Line 10"/>
                <p:cNvSpPr>
                  <a:spLocks noChangeShapeType="1"/>
                </p:cNvSpPr>
                <p:nvPr/>
              </p:nvSpPr>
              <p:spPr bwMode="auto">
                <a:xfrm>
                  <a:off x="156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7" name="Line 11"/>
                <p:cNvSpPr>
                  <a:spLocks noChangeShapeType="1"/>
                </p:cNvSpPr>
                <p:nvPr/>
              </p:nvSpPr>
              <p:spPr bwMode="auto">
                <a:xfrm>
                  <a:off x="174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8" name="Line 12"/>
                <p:cNvSpPr>
                  <a:spLocks noChangeShapeType="1"/>
                </p:cNvSpPr>
                <p:nvPr/>
              </p:nvSpPr>
              <p:spPr bwMode="auto">
                <a:xfrm>
                  <a:off x="1927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59" name="Line 13"/>
                <p:cNvSpPr>
                  <a:spLocks noChangeShapeType="1"/>
                </p:cNvSpPr>
                <p:nvPr/>
              </p:nvSpPr>
              <p:spPr bwMode="auto">
                <a:xfrm>
                  <a:off x="210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0" name="Line 14"/>
                <p:cNvSpPr>
                  <a:spLocks noChangeShapeType="1"/>
                </p:cNvSpPr>
                <p:nvPr/>
              </p:nvSpPr>
              <p:spPr bwMode="auto">
                <a:xfrm>
                  <a:off x="229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1" name="Line 15"/>
                <p:cNvSpPr>
                  <a:spLocks noChangeShapeType="1"/>
                </p:cNvSpPr>
                <p:nvPr/>
              </p:nvSpPr>
              <p:spPr bwMode="auto">
                <a:xfrm>
                  <a:off x="2472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2" name="Line 16"/>
                <p:cNvSpPr>
                  <a:spLocks noChangeShapeType="1"/>
                </p:cNvSpPr>
                <p:nvPr/>
              </p:nvSpPr>
              <p:spPr bwMode="auto">
                <a:xfrm>
                  <a:off x="2653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3" name="Line 17"/>
                <p:cNvSpPr>
                  <a:spLocks noChangeShapeType="1"/>
                </p:cNvSpPr>
                <p:nvPr/>
              </p:nvSpPr>
              <p:spPr bwMode="auto">
                <a:xfrm>
                  <a:off x="2835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4" name="Line 18"/>
                <p:cNvSpPr>
                  <a:spLocks noChangeShapeType="1"/>
                </p:cNvSpPr>
                <p:nvPr/>
              </p:nvSpPr>
              <p:spPr bwMode="auto">
                <a:xfrm>
                  <a:off x="3016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5" name="Line 19"/>
                <p:cNvSpPr>
                  <a:spLocks noChangeShapeType="1"/>
                </p:cNvSpPr>
                <p:nvPr/>
              </p:nvSpPr>
              <p:spPr bwMode="auto">
                <a:xfrm>
                  <a:off x="3198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6" name="Line 20"/>
                <p:cNvSpPr>
                  <a:spLocks noChangeShapeType="1"/>
                </p:cNvSpPr>
                <p:nvPr/>
              </p:nvSpPr>
              <p:spPr bwMode="auto">
                <a:xfrm>
                  <a:off x="3560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7" name="Line 21"/>
                <p:cNvSpPr>
                  <a:spLocks noChangeShapeType="1"/>
                </p:cNvSpPr>
                <p:nvPr/>
              </p:nvSpPr>
              <p:spPr bwMode="auto">
                <a:xfrm>
                  <a:off x="3379" y="799"/>
                  <a:ext cx="0" cy="2722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8" name="Line 22"/>
                <p:cNvSpPr>
                  <a:spLocks noChangeShapeType="1"/>
                </p:cNvSpPr>
                <p:nvPr/>
              </p:nvSpPr>
              <p:spPr bwMode="auto">
                <a:xfrm>
                  <a:off x="839" y="333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69" name="Line 23"/>
                <p:cNvSpPr>
                  <a:spLocks noChangeShapeType="1"/>
                </p:cNvSpPr>
                <p:nvPr/>
              </p:nvSpPr>
              <p:spPr bwMode="auto">
                <a:xfrm>
                  <a:off x="839" y="315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0" name="Line 24"/>
                <p:cNvSpPr>
                  <a:spLocks noChangeShapeType="1"/>
                </p:cNvSpPr>
                <p:nvPr/>
              </p:nvSpPr>
              <p:spPr bwMode="auto">
                <a:xfrm>
                  <a:off x="839" y="297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1" name="Line 25"/>
                <p:cNvSpPr>
                  <a:spLocks noChangeShapeType="1"/>
                </p:cNvSpPr>
                <p:nvPr/>
              </p:nvSpPr>
              <p:spPr bwMode="auto">
                <a:xfrm>
                  <a:off x="839" y="279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2" name="Line 26"/>
                <p:cNvSpPr>
                  <a:spLocks noChangeShapeType="1"/>
                </p:cNvSpPr>
                <p:nvPr/>
              </p:nvSpPr>
              <p:spPr bwMode="auto">
                <a:xfrm>
                  <a:off x="839" y="261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3" name="Line 27"/>
                <p:cNvSpPr>
                  <a:spLocks noChangeShapeType="1"/>
                </p:cNvSpPr>
                <p:nvPr/>
              </p:nvSpPr>
              <p:spPr bwMode="auto">
                <a:xfrm>
                  <a:off x="839" y="243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4" name="Line 28"/>
                <p:cNvSpPr>
                  <a:spLocks noChangeShapeType="1"/>
                </p:cNvSpPr>
                <p:nvPr/>
              </p:nvSpPr>
              <p:spPr bwMode="auto">
                <a:xfrm>
                  <a:off x="839" y="225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5" name="Line 29"/>
                <p:cNvSpPr>
                  <a:spLocks noChangeShapeType="1"/>
                </p:cNvSpPr>
                <p:nvPr/>
              </p:nvSpPr>
              <p:spPr bwMode="auto">
                <a:xfrm>
                  <a:off x="839" y="206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6" name="Line 30"/>
                <p:cNvSpPr>
                  <a:spLocks noChangeShapeType="1"/>
                </p:cNvSpPr>
                <p:nvPr/>
              </p:nvSpPr>
              <p:spPr bwMode="auto">
                <a:xfrm>
                  <a:off x="839" y="1888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7" name="Line 31"/>
                <p:cNvSpPr>
                  <a:spLocks noChangeShapeType="1"/>
                </p:cNvSpPr>
                <p:nvPr/>
              </p:nvSpPr>
              <p:spPr bwMode="auto">
                <a:xfrm>
                  <a:off x="839" y="1706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8" name="Line 32"/>
                <p:cNvSpPr>
                  <a:spLocks noChangeShapeType="1"/>
                </p:cNvSpPr>
                <p:nvPr/>
              </p:nvSpPr>
              <p:spPr bwMode="auto">
                <a:xfrm>
                  <a:off x="839" y="1525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79" name="Line 33"/>
                <p:cNvSpPr>
                  <a:spLocks noChangeShapeType="1"/>
                </p:cNvSpPr>
                <p:nvPr/>
              </p:nvSpPr>
              <p:spPr bwMode="auto">
                <a:xfrm>
                  <a:off x="839" y="1344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80" name="Line 34"/>
                <p:cNvSpPr>
                  <a:spLocks noChangeShapeType="1"/>
                </p:cNvSpPr>
                <p:nvPr/>
              </p:nvSpPr>
              <p:spPr bwMode="auto">
                <a:xfrm>
                  <a:off x="839" y="1162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81" name="Line 35"/>
                <p:cNvSpPr>
                  <a:spLocks noChangeShapeType="1"/>
                </p:cNvSpPr>
                <p:nvPr/>
              </p:nvSpPr>
              <p:spPr bwMode="auto">
                <a:xfrm>
                  <a:off x="839" y="799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27682" name="Line 36"/>
                <p:cNvSpPr>
                  <a:spLocks noChangeShapeType="1"/>
                </p:cNvSpPr>
                <p:nvPr/>
              </p:nvSpPr>
              <p:spPr bwMode="auto">
                <a:xfrm>
                  <a:off x="839" y="981"/>
                  <a:ext cx="2721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  <p:sp>
            <p:nvSpPr>
              <p:cNvPr id="27683" name="Text Box 37"/>
              <p:cNvSpPr txBox="1">
                <a:spLocks noChangeArrowheads="1"/>
              </p:cNvSpPr>
              <p:nvPr/>
            </p:nvSpPr>
            <p:spPr bwMode="auto">
              <a:xfrm>
                <a:off x="294" y="1600"/>
                <a:ext cx="9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温度/℃</a:t>
                </a:r>
              </a:p>
            </p:txBody>
          </p:sp>
          <p:sp>
            <p:nvSpPr>
              <p:cNvPr id="27684" name="Text Box 38"/>
              <p:cNvSpPr txBox="1">
                <a:spLocks noChangeArrowheads="1"/>
              </p:cNvSpPr>
              <p:nvPr/>
            </p:nvSpPr>
            <p:spPr bwMode="auto">
              <a:xfrm rot="5400000">
                <a:off x="2181" y="3484"/>
                <a:ext cx="65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 b="1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时间/分</a:t>
                </a:r>
              </a:p>
            </p:txBody>
          </p:sp>
          <p:sp>
            <p:nvSpPr>
              <p:cNvPr id="27685" name="Text Box 39"/>
              <p:cNvSpPr txBox="1">
                <a:spLocks noChangeArrowheads="1"/>
              </p:cNvSpPr>
              <p:nvPr/>
            </p:nvSpPr>
            <p:spPr bwMode="auto">
              <a:xfrm>
                <a:off x="249" y="3838"/>
                <a:ext cx="227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0</a:t>
                </a:r>
              </a:p>
            </p:txBody>
          </p:sp>
          <p:sp>
            <p:nvSpPr>
              <p:cNvPr id="27686" name="Text Box 40"/>
              <p:cNvSpPr txBox="1">
                <a:spLocks noChangeArrowheads="1"/>
              </p:cNvSpPr>
              <p:nvPr/>
            </p:nvSpPr>
            <p:spPr bwMode="auto">
              <a:xfrm>
                <a:off x="521" y="3838"/>
                <a:ext cx="18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  <p:sp>
            <p:nvSpPr>
              <p:cNvPr id="27687" name="Text Box 41"/>
              <p:cNvSpPr txBox="1">
                <a:spLocks noChangeArrowheads="1"/>
              </p:cNvSpPr>
              <p:nvPr/>
            </p:nvSpPr>
            <p:spPr bwMode="auto">
              <a:xfrm>
                <a:off x="793" y="38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  <p:sp>
            <p:nvSpPr>
              <p:cNvPr id="27688" name="Text Box 42"/>
              <p:cNvSpPr txBox="1">
                <a:spLocks noChangeArrowheads="1"/>
              </p:cNvSpPr>
              <p:nvPr/>
            </p:nvSpPr>
            <p:spPr bwMode="auto">
              <a:xfrm>
                <a:off x="1065" y="3838"/>
                <a:ext cx="272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6</a:t>
                </a:r>
              </a:p>
            </p:txBody>
          </p:sp>
          <p:sp>
            <p:nvSpPr>
              <p:cNvPr id="27689" name="Text Box 43"/>
              <p:cNvSpPr txBox="1">
                <a:spLocks noChangeArrowheads="1"/>
              </p:cNvSpPr>
              <p:nvPr/>
            </p:nvSpPr>
            <p:spPr bwMode="auto">
              <a:xfrm>
                <a:off x="1338" y="3838"/>
                <a:ext cx="226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8</a:t>
                </a:r>
              </a:p>
            </p:txBody>
          </p:sp>
          <p:sp>
            <p:nvSpPr>
              <p:cNvPr id="27690" name="Text Box 44"/>
              <p:cNvSpPr txBox="1">
                <a:spLocks noChangeArrowheads="1"/>
              </p:cNvSpPr>
              <p:nvPr/>
            </p:nvSpPr>
            <p:spPr bwMode="auto">
              <a:xfrm>
                <a:off x="1559" y="3838"/>
                <a:ext cx="34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10</a:t>
                </a:r>
              </a:p>
            </p:txBody>
          </p:sp>
          <p:sp>
            <p:nvSpPr>
              <p:cNvPr id="27691" name="Text Box 45"/>
              <p:cNvSpPr txBox="1">
                <a:spLocks noChangeArrowheads="1"/>
              </p:cNvSpPr>
              <p:nvPr/>
            </p:nvSpPr>
            <p:spPr bwMode="auto">
              <a:xfrm>
                <a:off x="1823" y="3838"/>
                <a:ext cx="408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12</a:t>
                </a:r>
              </a:p>
            </p:txBody>
          </p:sp>
          <p:sp>
            <p:nvSpPr>
              <p:cNvPr id="27692" name="Text Box 46"/>
              <p:cNvSpPr txBox="1">
                <a:spLocks noChangeArrowheads="1"/>
              </p:cNvSpPr>
              <p:nvPr/>
            </p:nvSpPr>
            <p:spPr bwMode="auto">
              <a:xfrm>
                <a:off x="2103" y="3838"/>
                <a:ext cx="4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14</a:t>
                </a:r>
              </a:p>
            </p:txBody>
          </p:sp>
          <p:sp>
            <p:nvSpPr>
              <p:cNvPr id="27693" name="Text Box 47"/>
              <p:cNvSpPr txBox="1">
                <a:spLocks noChangeArrowheads="1"/>
              </p:cNvSpPr>
              <p:nvPr/>
            </p:nvSpPr>
            <p:spPr bwMode="auto">
              <a:xfrm>
                <a:off x="94" y="3748"/>
                <a:ext cx="45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40</a:t>
                </a:r>
              </a:p>
            </p:txBody>
          </p:sp>
          <p:sp>
            <p:nvSpPr>
              <p:cNvPr id="27694" name="Text Box 48"/>
              <p:cNvSpPr txBox="1">
                <a:spLocks noChangeArrowheads="1"/>
              </p:cNvSpPr>
              <p:nvPr/>
            </p:nvSpPr>
            <p:spPr bwMode="auto">
              <a:xfrm>
                <a:off x="94" y="3091"/>
                <a:ext cx="499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45</a:t>
                </a:r>
              </a:p>
            </p:txBody>
          </p:sp>
          <p:sp>
            <p:nvSpPr>
              <p:cNvPr id="27695" name="Text Box 49"/>
              <p:cNvSpPr txBox="1">
                <a:spLocks noChangeArrowheads="1"/>
              </p:cNvSpPr>
              <p:nvPr/>
            </p:nvSpPr>
            <p:spPr bwMode="auto">
              <a:xfrm>
                <a:off x="116" y="2411"/>
                <a:ext cx="453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50</a:t>
                </a:r>
              </a:p>
            </p:txBody>
          </p:sp>
          <p:sp>
            <p:nvSpPr>
              <p:cNvPr id="27696" name="Text Box 50"/>
              <p:cNvSpPr txBox="1">
                <a:spLocks noChangeArrowheads="1"/>
              </p:cNvSpPr>
              <p:nvPr/>
            </p:nvSpPr>
            <p:spPr bwMode="auto">
              <a:xfrm>
                <a:off x="104" y="1725"/>
                <a:ext cx="454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zh-CN" altLang="en-US" sz="2000">
                    <a:solidFill>
                      <a:srgbClr val="0000CC"/>
                    </a:solidFill>
                    <a:latin typeface="Times New Roman" panose="02020603050405020304" pitchFamily="18" charset="0"/>
                  </a:rPr>
                  <a:t>55</a:t>
                </a:r>
              </a:p>
            </p:txBody>
          </p:sp>
        </p:grpSp>
        <p:sp>
          <p:nvSpPr>
            <p:cNvPr id="28723" name="Freeform 52"/>
            <p:cNvSpPr>
              <a:spLocks noChangeArrowheads="1"/>
            </p:cNvSpPr>
            <p:nvPr/>
          </p:nvSpPr>
          <p:spPr bwMode="auto">
            <a:xfrm>
              <a:off x="2292350" y="1708761"/>
              <a:ext cx="2579688" cy="3231540"/>
            </a:xfrm>
            <a:custGeom>
              <a:avLst/>
              <a:gdLst>
                <a:gd name="T0" fmla="*/ 0 w 1960"/>
                <a:gd name="T1" fmla="*/ 2626 h 2626"/>
                <a:gd name="T2" fmla="*/ 45 w 1960"/>
                <a:gd name="T3" fmla="*/ 2400 h 2626"/>
                <a:gd name="T4" fmla="*/ 181 w 1960"/>
                <a:gd name="T5" fmla="*/ 1946 h 2626"/>
                <a:gd name="T6" fmla="*/ 317 w 1960"/>
                <a:gd name="T7" fmla="*/ 1628 h 2626"/>
                <a:gd name="T8" fmla="*/ 496 w 1960"/>
                <a:gd name="T9" fmla="*/ 1296 h 2626"/>
                <a:gd name="T10" fmla="*/ 680 w 1960"/>
                <a:gd name="T11" fmla="*/ 1266 h 2626"/>
                <a:gd name="T12" fmla="*/ 816 w 1960"/>
                <a:gd name="T13" fmla="*/ 1266 h 2626"/>
                <a:gd name="T14" fmla="*/ 1497 w 1960"/>
                <a:gd name="T15" fmla="*/ 1266 h 2626"/>
                <a:gd name="T16" fmla="*/ 1678 w 1960"/>
                <a:gd name="T17" fmla="*/ 1129 h 2626"/>
                <a:gd name="T18" fmla="*/ 1814 w 1960"/>
                <a:gd name="T19" fmla="*/ 767 h 2626"/>
                <a:gd name="T20" fmla="*/ 1960 w 1960"/>
                <a:gd name="T21" fmla="*/ 0 h 2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60" h="2626">
                  <a:moveTo>
                    <a:pt x="0" y="2626"/>
                  </a:moveTo>
                  <a:cubicBezTo>
                    <a:pt x="7" y="2569"/>
                    <a:pt x="15" y="2513"/>
                    <a:pt x="45" y="2400"/>
                  </a:cubicBezTo>
                  <a:cubicBezTo>
                    <a:pt x="75" y="2287"/>
                    <a:pt x="136" y="2075"/>
                    <a:pt x="181" y="1946"/>
                  </a:cubicBezTo>
                  <a:cubicBezTo>
                    <a:pt x="226" y="1817"/>
                    <a:pt x="264" y="1736"/>
                    <a:pt x="317" y="1628"/>
                  </a:cubicBezTo>
                  <a:cubicBezTo>
                    <a:pt x="370" y="1520"/>
                    <a:pt x="436" y="1356"/>
                    <a:pt x="496" y="1296"/>
                  </a:cubicBezTo>
                  <a:cubicBezTo>
                    <a:pt x="556" y="1236"/>
                    <a:pt x="627" y="1271"/>
                    <a:pt x="680" y="1266"/>
                  </a:cubicBezTo>
                  <a:cubicBezTo>
                    <a:pt x="733" y="1261"/>
                    <a:pt x="680" y="1266"/>
                    <a:pt x="816" y="1266"/>
                  </a:cubicBezTo>
                  <a:cubicBezTo>
                    <a:pt x="952" y="1266"/>
                    <a:pt x="1354" y="1289"/>
                    <a:pt x="1497" y="1266"/>
                  </a:cubicBezTo>
                  <a:cubicBezTo>
                    <a:pt x="1640" y="1243"/>
                    <a:pt x="1625" y="1212"/>
                    <a:pt x="1678" y="1129"/>
                  </a:cubicBezTo>
                  <a:cubicBezTo>
                    <a:pt x="1731" y="1046"/>
                    <a:pt x="1767" y="955"/>
                    <a:pt x="1814" y="767"/>
                  </a:cubicBezTo>
                  <a:cubicBezTo>
                    <a:pt x="1861" y="579"/>
                    <a:pt x="1930" y="160"/>
                    <a:pt x="1960" y="0"/>
                  </a:cubicBezTo>
                </a:path>
              </a:pathLst>
            </a:custGeom>
            <a:noFill/>
            <a:ln w="19050">
              <a:solidFill>
                <a:srgbClr val="0000CC"/>
              </a:solidFill>
              <a:rou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8724" name="Text Box 53"/>
            <p:cNvSpPr txBox="1">
              <a:spLocks noChangeArrowheads="1"/>
            </p:cNvSpPr>
            <p:nvPr/>
          </p:nvSpPr>
          <p:spPr bwMode="auto">
            <a:xfrm>
              <a:off x="2208214" y="4611688"/>
              <a:ext cx="358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725" name="Text Box 54"/>
            <p:cNvSpPr txBox="1">
              <a:spLocks noChangeArrowheads="1"/>
            </p:cNvSpPr>
            <p:nvPr/>
          </p:nvSpPr>
          <p:spPr bwMode="auto">
            <a:xfrm>
              <a:off x="2965236" y="3230530"/>
              <a:ext cx="43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726" name="Text Box 55"/>
            <p:cNvSpPr txBox="1">
              <a:spLocks noChangeArrowheads="1"/>
            </p:cNvSpPr>
            <p:nvPr/>
          </p:nvSpPr>
          <p:spPr bwMode="auto">
            <a:xfrm>
              <a:off x="4146667" y="3230530"/>
              <a:ext cx="36036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727" name="Text Box 56"/>
            <p:cNvSpPr txBox="1">
              <a:spLocks noChangeArrowheads="1"/>
            </p:cNvSpPr>
            <p:nvPr/>
          </p:nvSpPr>
          <p:spPr bwMode="auto">
            <a:xfrm>
              <a:off x="4800600" y="1300163"/>
              <a:ext cx="43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893845" y="1332136"/>
            <a:ext cx="4087812" cy="4000500"/>
            <a:chOff x="6329363" y="1252538"/>
            <a:chExt cx="4087812" cy="4000500"/>
          </a:xfrm>
        </p:grpSpPr>
        <p:grpSp>
          <p:nvGrpSpPr>
            <p:cNvPr id="2" name="组合 1"/>
            <p:cNvGrpSpPr/>
            <p:nvPr/>
          </p:nvGrpSpPr>
          <p:grpSpPr>
            <a:xfrm>
              <a:off x="6329363" y="1252538"/>
              <a:ext cx="4087812" cy="4000500"/>
              <a:chOff x="6329363" y="1252538"/>
              <a:chExt cx="4087812" cy="4000500"/>
            </a:xfrm>
          </p:grpSpPr>
          <p:grpSp>
            <p:nvGrpSpPr>
              <p:cNvPr id="27702" name="Group 58"/>
              <p:cNvGrpSpPr/>
              <p:nvPr/>
            </p:nvGrpSpPr>
            <p:grpSpPr bwMode="auto">
              <a:xfrm>
                <a:off x="6329363" y="1252538"/>
                <a:ext cx="4087812" cy="4000500"/>
                <a:chOff x="78" y="1570"/>
                <a:chExt cx="2575" cy="2520"/>
              </a:xfrm>
            </p:grpSpPr>
            <p:grpSp>
              <p:nvGrpSpPr>
                <p:cNvPr id="27703" name="Group 59"/>
                <p:cNvGrpSpPr/>
                <p:nvPr/>
              </p:nvGrpSpPr>
              <p:grpSpPr bwMode="auto">
                <a:xfrm>
                  <a:off x="340" y="1570"/>
                  <a:ext cx="2313" cy="2314"/>
                  <a:chOff x="839" y="436"/>
                  <a:chExt cx="3084" cy="3085"/>
                </a:xfrm>
              </p:grpSpPr>
              <p:sp>
                <p:nvSpPr>
                  <p:cNvPr id="27704" name="Line 60"/>
                  <p:cNvSpPr>
                    <a:spLocks noChangeShapeType="1"/>
                  </p:cNvSpPr>
                  <p:nvPr/>
                </p:nvSpPr>
                <p:spPr bwMode="auto">
                  <a:xfrm rot="10800000">
                    <a:off x="839" y="436"/>
                    <a:ext cx="0" cy="3085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05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521"/>
                    <a:ext cx="3084" cy="0"/>
                  </a:xfrm>
                  <a:prstGeom prst="line">
                    <a:avLst/>
                  </a:prstGeom>
                  <a:noFill/>
                  <a:ln w="19050">
                    <a:solidFill>
                      <a:srgbClr val="FF0000"/>
                    </a:solidFill>
                    <a:rou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06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1020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07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08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1383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09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1565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0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1746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927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109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3" name="Line 69"/>
                  <p:cNvSpPr>
                    <a:spLocks noChangeShapeType="1"/>
                  </p:cNvSpPr>
                  <p:nvPr/>
                </p:nvSpPr>
                <p:spPr bwMode="auto">
                  <a:xfrm>
                    <a:off x="2290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4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2472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5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653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6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2835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3016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3198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19" name="Line 75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3379" y="799"/>
                    <a:ext cx="0" cy="2722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339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3158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976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795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5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614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432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7" name="Line 83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251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8" name="Line 84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2069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2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888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706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1" name="Line 87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525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2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344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1162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4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799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  <p:sp>
                <p:nvSpPr>
                  <p:cNvPr id="27735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839" y="981"/>
                    <a:ext cx="2721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0000"/>
                    </a:solidFill>
                    <a:round/>
                  </a:ln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zh-CN" altLang="en-US"/>
                  </a:p>
                </p:txBody>
              </p:sp>
            </p:grpSp>
            <p:sp>
              <p:nvSpPr>
                <p:cNvPr id="27736" name="Text Box 92"/>
                <p:cNvSpPr txBox="1">
                  <a:spLocks noChangeArrowheads="1"/>
                </p:cNvSpPr>
                <p:nvPr/>
              </p:nvSpPr>
              <p:spPr bwMode="auto">
                <a:xfrm>
                  <a:off x="294" y="1600"/>
                  <a:ext cx="9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温度/℃</a:t>
                  </a:r>
                </a:p>
              </p:txBody>
            </p:sp>
            <p:sp>
              <p:nvSpPr>
                <p:cNvPr id="27737" name="Text Box 93"/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193" y="3479"/>
                  <a:ext cx="66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时间/分</a:t>
                  </a:r>
                </a:p>
              </p:txBody>
            </p:sp>
            <p:sp>
              <p:nvSpPr>
                <p:cNvPr id="27738" name="Text Box 94"/>
                <p:cNvSpPr txBox="1">
                  <a:spLocks noChangeArrowheads="1"/>
                </p:cNvSpPr>
                <p:nvPr/>
              </p:nvSpPr>
              <p:spPr bwMode="auto">
                <a:xfrm>
                  <a:off x="249" y="3838"/>
                  <a:ext cx="22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27739" name="Text Box 95"/>
                <p:cNvSpPr txBox="1">
                  <a:spLocks noChangeArrowheads="1"/>
                </p:cNvSpPr>
                <p:nvPr/>
              </p:nvSpPr>
              <p:spPr bwMode="auto">
                <a:xfrm>
                  <a:off x="521" y="3838"/>
                  <a:ext cx="18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2</a:t>
                  </a:r>
                </a:p>
              </p:txBody>
            </p:sp>
            <p:sp>
              <p:nvSpPr>
                <p:cNvPr id="27740" name="Text Box 96"/>
                <p:cNvSpPr txBox="1">
                  <a:spLocks noChangeArrowheads="1"/>
                </p:cNvSpPr>
                <p:nvPr/>
              </p:nvSpPr>
              <p:spPr bwMode="auto">
                <a:xfrm>
                  <a:off x="793" y="3838"/>
                  <a:ext cx="27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4</a:t>
                  </a:r>
                </a:p>
              </p:txBody>
            </p:sp>
            <p:sp>
              <p:nvSpPr>
                <p:cNvPr id="27741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1065" y="3838"/>
                  <a:ext cx="272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6</a:t>
                  </a:r>
                </a:p>
              </p:txBody>
            </p:sp>
            <p:sp>
              <p:nvSpPr>
                <p:cNvPr id="27742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1338" y="3838"/>
                  <a:ext cx="22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8</a:t>
                  </a:r>
                </a:p>
              </p:txBody>
            </p:sp>
            <p:sp>
              <p:nvSpPr>
                <p:cNvPr id="27743" name="Text Box 99"/>
                <p:cNvSpPr txBox="1">
                  <a:spLocks noChangeArrowheads="1"/>
                </p:cNvSpPr>
                <p:nvPr/>
              </p:nvSpPr>
              <p:spPr bwMode="auto">
                <a:xfrm>
                  <a:off x="1551" y="3838"/>
                  <a:ext cx="34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27744" name="Text Box 100"/>
                <p:cNvSpPr txBox="1">
                  <a:spLocks noChangeArrowheads="1"/>
                </p:cNvSpPr>
                <p:nvPr/>
              </p:nvSpPr>
              <p:spPr bwMode="auto">
                <a:xfrm>
                  <a:off x="1831" y="3838"/>
                  <a:ext cx="408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12</a:t>
                  </a:r>
                </a:p>
              </p:txBody>
            </p:sp>
            <p:sp>
              <p:nvSpPr>
                <p:cNvPr id="27745" name="Text Box 101"/>
                <p:cNvSpPr txBox="1">
                  <a:spLocks noChangeArrowheads="1"/>
                </p:cNvSpPr>
                <p:nvPr/>
              </p:nvSpPr>
              <p:spPr bwMode="auto">
                <a:xfrm>
                  <a:off x="2103" y="3838"/>
                  <a:ext cx="336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14</a:t>
                  </a:r>
                </a:p>
              </p:txBody>
            </p:sp>
            <p:sp>
              <p:nvSpPr>
                <p:cNvPr id="27746" name="Text Box 102"/>
                <p:cNvSpPr txBox="1">
                  <a:spLocks noChangeArrowheads="1"/>
                </p:cNvSpPr>
                <p:nvPr/>
              </p:nvSpPr>
              <p:spPr bwMode="auto">
                <a:xfrm>
                  <a:off x="78" y="3748"/>
                  <a:ext cx="45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40</a:t>
                  </a:r>
                </a:p>
              </p:txBody>
            </p:sp>
            <p:sp>
              <p:nvSpPr>
                <p:cNvPr id="27747" name="Text Box 103"/>
                <p:cNvSpPr txBox="1">
                  <a:spLocks noChangeArrowheads="1"/>
                </p:cNvSpPr>
                <p:nvPr/>
              </p:nvSpPr>
              <p:spPr bwMode="auto">
                <a:xfrm>
                  <a:off x="99" y="3075"/>
                  <a:ext cx="49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45</a:t>
                  </a:r>
                </a:p>
              </p:txBody>
            </p:sp>
            <p:sp>
              <p:nvSpPr>
                <p:cNvPr id="27748" name="Text Box 104"/>
                <p:cNvSpPr txBox="1">
                  <a:spLocks noChangeArrowheads="1"/>
                </p:cNvSpPr>
                <p:nvPr/>
              </p:nvSpPr>
              <p:spPr bwMode="auto">
                <a:xfrm>
                  <a:off x="102" y="2419"/>
                  <a:ext cx="453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27749" name="Text Box 105"/>
                <p:cNvSpPr txBox="1">
                  <a:spLocks noChangeArrowheads="1"/>
                </p:cNvSpPr>
                <p:nvPr/>
              </p:nvSpPr>
              <p:spPr bwMode="auto">
                <a:xfrm>
                  <a:off x="102" y="1737"/>
                  <a:ext cx="454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>
                      <a:solidFill>
                        <a:srgbClr val="0000CC"/>
                      </a:solidFill>
                      <a:latin typeface="Times New Roman" panose="02020603050405020304" pitchFamily="18" charset="0"/>
                    </a:rPr>
                    <a:t>55</a:t>
                  </a:r>
                </a:p>
              </p:txBody>
            </p:sp>
          </p:grpSp>
          <p:sp>
            <p:nvSpPr>
              <p:cNvPr id="28778" name="Freeform 107"/>
              <p:cNvSpPr>
                <a:spLocks noChangeArrowheads="1"/>
              </p:cNvSpPr>
              <p:nvPr/>
            </p:nvSpPr>
            <p:spPr bwMode="auto">
              <a:xfrm flipH="1">
                <a:off x="6756400" y="1596415"/>
                <a:ext cx="2579688" cy="3328011"/>
              </a:xfrm>
              <a:custGeom>
                <a:avLst/>
                <a:gdLst>
                  <a:gd name="T0" fmla="*/ 0 w 1960"/>
                  <a:gd name="T1" fmla="*/ 2626 h 2626"/>
                  <a:gd name="T2" fmla="*/ 45 w 1960"/>
                  <a:gd name="T3" fmla="*/ 2400 h 2626"/>
                  <a:gd name="T4" fmla="*/ 181 w 1960"/>
                  <a:gd name="T5" fmla="*/ 1946 h 2626"/>
                  <a:gd name="T6" fmla="*/ 317 w 1960"/>
                  <a:gd name="T7" fmla="*/ 1628 h 2626"/>
                  <a:gd name="T8" fmla="*/ 496 w 1960"/>
                  <a:gd name="T9" fmla="*/ 1296 h 2626"/>
                  <a:gd name="T10" fmla="*/ 680 w 1960"/>
                  <a:gd name="T11" fmla="*/ 1266 h 2626"/>
                  <a:gd name="T12" fmla="*/ 816 w 1960"/>
                  <a:gd name="T13" fmla="*/ 1266 h 2626"/>
                  <a:gd name="T14" fmla="*/ 1497 w 1960"/>
                  <a:gd name="T15" fmla="*/ 1266 h 2626"/>
                  <a:gd name="T16" fmla="*/ 1678 w 1960"/>
                  <a:gd name="T17" fmla="*/ 1129 h 2626"/>
                  <a:gd name="T18" fmla="*/ 1814 w 1960"/>
                  <a:gd name="T19" fmla="*/ 767 h 2626"/>
                  <a:gd name="T20" fmla="*/ 1960 w 1960"/>
                  <a:gd name="T21" fmla="*/ 0 h 2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0" h="2626">
                    <a:moveTo>
                      <a:pt x="0" y="2626"/>
                    </a:moveTo>
                    <a:cubicBezTo>
                      <a:pt x="7" y="2569"/>
                      <a:pt x="15" y="2513"/>
                      <a:pt x="45" y="2400"/>
                    </a:cubicBezTo>
                    <a:cubicBezTo>
                      <a:pt x="75" y="2287"/>
                      <a:pt x="136" y="2075"/>
                      <a:pt x="181" y="1946"/>
                    </a:cubicBezTo>
                    <a:cubicBezTo>
                      <a:pt x="226" y="1817"/>
                      <a:pt x="264" y="1736"/>
                      <a:pt x="317" y="1628"/>
                    </a:cubicBezTo>
                    <a:cubicBezTo>
                      <a:pt x="370" y="1520"/>
                      <a:pt x="436" y="1356"/>
                      <a:pt x="496" y="1296"/>
                    </a:cubicBezTo>
                    <a:cubicBezTo>
                      <a:pt x="556" y="1236"/>
                      <a:pt x="627" y="1271"/>
                      <a:pt x="680" y="1266"/>
                    </a:cubicBezTo>
                    <a:cubicBezTo>
                      <a:pt x="733" y="1261"/>
                      <a:pt x="680" y="1266"/>
                      <a:pt x="816" y="1266"/>
                    </a:cubicBezTo>
                    <a:cubicBezTo>
                      <a:pt x="952" y="1266"/>
                      <a:pt x="1354" y="1289"/>
                      <a:pt x="1497" y="1266"/>
                    </a:cubicBezTo>
                    <a:cubicBezTo>
                      <a:pt x="1640" y="1243"/>
                      <a:pt x="1625" y="1212"/>
                      <a:pt x="1678" y="1129"/>
                    </a:cubicBezTo>
                    <a:cubicBezTo>
                      <a:pt x="1731" y="1046"/>
                      <a:pt x="1767" y="955"/>
                      <a:pt x="1814" y="767"/>
                    </a:cubicBezTo>
                    <a:cubicBezTo>
                      <a:pt x="1861" y="579"/>
                      <a:pt x="1930" y="160"/>
                      <a:pt x="1960" y="0"/>
                    </a:cubicBezTo>
                  </a:path>
                </a:pathLst>
              </a:custGeom>
              <a:noFill/>
              <a:ln w="19050">
                <a:solidFill>
                  <a:srgbClr val="0000CC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28779" name="Text Box 108"/>
            <p:cNvSpPr txBox="1">
              <a:spLocks noChangeArrowheads="1"/>
            </p:cNvSpPr>
            <p:nvPr/>
          </p:nvSpPr>
          <p:spPr bwMode="auto">
            <a:xfrm>
              <a:off x="9264651" y="4611688"/>
              <a:ext cx="358775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8780" name="Text Box 109"/>
            <p:cNvSpPr txBox="1">
              <a:spLocks noChangeArrowheads="1"/>
            </p:cNvSpPr>
            <p:nvPr/>
          </p:nvSpPr>
          <p:spPr bwMode="auto">
            <a:xfrm>
              <a:off x="8401050" y="3148460"/>
              <a:ext cx="43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8781" name="Text Box 110"/>
            <p:cNvSpPr txBox="1">
              <a:spLocks noChangeArrowheads="1"/>
            </p:cNvSpPr>
            <p:nvPr/>
          </p:nvSpPr>
          <p:spPr bwMode="auto">
            <a:xfrm>
              <a:off x="6959601" y="3112427"/>
              <a:ext cx="360363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solidFill>
                    <a:srgbClr val="3333FF"/>
                  </a:solidFill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28782" name="Text Box 111"/>
            <p:cNvSpPr txBox="1">
              <a:spLocks noChangeArrowheads="1"/>
            </p:cNvSpPr>
            <p:nvPr/>
          </p:nvSpPr>
          <p:spPr bwMode="auto">
            <a:xfrm>
              <a:off x="6345238" y="1252538"/>
              <a:ext cx="4318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solidFill>
                    <a:srgbClr val="3333FF"/>
                  </a:solidFill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28783" name="Text Box 112"/>
          <p:cNvSpPr txBox="1">
            <a:spLocks noChangeArrowheads="1"/>
          </p:cNvSpPr>
          <p:nvPr/>
        </p:nvSpPr>
        <p:spPr bwMode="auto">
          <a:xfrm>
            <a:off x="2852989" y="5456145"/>
            <a:ext cx="51125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比较两幅图象，你们能发现些什么？</a:t>
            </a:r>
          </a:p>
        </p:txBody>
      </p:sp>
      <p:sp>
        <p:nvSpPr>
          <p:cNvPr id="27756" name="Text Box 116"/>
          <p:cNvSpPr txBox="1">
            <a:spLocks noChangeArrowheads="1"/>
          </p:cNvSpPr>
          <p:nvPr/>
        </p:nvSpPr>
        <p:spPr bwMode="auto">
          <a:xfrm>
            <a:off x="2888443" y="663914"/>
            <a:ext cx="479438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 dirty="0" smtClean="0">
                <a:solidFill>
                  <a:srgbClr val="0066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海波的熔</a:t>
            </a:r>
            <a:r>
              <a:rPr lang="zh-CN" altLang="en-US" sz="2800" dirty="0">
                <a:solidFill>
                  <a:srgbClr val="0066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化与凝固图象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78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96" name="Text Box 53"/>
          <p:cNvSpPr txBox="1">
            <a:spLocks noChangeArrowheads="1"/>
          </p:cNvSpPr>
          <p:nvPr/>
        </p:nvSpPr>
        <p:spPr bwMode="auto">
          <a:xfrm>
            <a:off x="6881813" y="2056659"/>
            <a:ext cx="3602956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2．晶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体在凝固过程中温度不变，这个温度叫做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凝固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点。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97" name="Text Box 54"/>
          <p:cNvSpPr txBox="1">
            <a:spLocks noChangeArrowheads="1"/>
          </p:cNvSpPr>
          <p:nvPr/>
        </p:nvSpPr>
        <p:spPr bwMode="auto">
          <a:xfrm>
            <a:off x="6914356" y="3087735"/>
            <a:ext cx="357041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3．凝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固过程中处于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固液共存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状</a:t>
            </a: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态。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98" name="Text Box 55"/>
          <p:cNvSpPr txBox="1">
            <a:spLocks noChangeArrowheads="1"/>
          </p:cNvSpPr>
          <p:nvPr/>
        </p:nvSpPr>
        <p:spPr bwMode="auto">
          <a:xfrm>
            <a:off x="6941344" y="4165323"/>
            <a:ext cx="32591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ts val="5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4．晶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体只有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达到一定温度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时才开始凝</a:t>
            </a: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1799" name="Text Box 56"/>
          <p:cNvSpPr txBox="1">
            <a:spLocks noChangeArrowheads="1"/>
          </p:cNvSpPr>
          <p:nvPr/>
        </p:nvSpPr>
        <p:spPr bwMode="auto">
          <a:xfrm>
            <a:off x="6941344" y="5278486"/>
            <a:ext cx="3100387" cy="39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5．凝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固过程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放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热。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76" name="Text Box 59"/>
          <p:cNvSpPr txBox="1">
            <a:spLocks noChangeArrowheads="1"/>
          </p:cNvSpPr>
          <p:nvPr/>
        </p:nvSpPr>
        <p:spPr bwMode="auto">
          <a:xfrm>
            <a:off x="5041762" y="4930837"/>
            <a:ext cx="57626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000" i="1">
                <a:latin typeface="Times New Roman" panose="02020603050405020304" pitchFamily="18" charset="0"/>
              </a:rPr>
              <a:t>A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715432" y="1418732"/>
            <a:ext cx="4929931" cy="4702175"/>
            <a:chOff x="1715432" y="1243853"/>
            <a:chExt cx="4929931" cy="4702175"/>
          </a:xfrm>
        </p:grpSpPr>
        <p:grpSp>
          <p:nvGrpSpPr>
            <p:cNvPr id="2" name="组合 1"/>
            <p:cNvGrpSpPr/>
            <p:nvPr/>
          </p:nvGrpSpPr>
          <p:grpSpPr>
            <a:xfrm>
              <a:off x="1715432" y="1243853"/>
              <a:ext cx="4929931" cy="4702175"/>
              <a:chOff x="1784351" y="1057275"/>
              <a:chExt cx="5284788" cy="5221288"/>
            </a:xfrm>
          </p:grpSpPr>
          <p:grpSp>
            <p:nvGrpSpPr>
              <p:cNvPr id="30721" name="Group 2"/>
              <p:cNvGrpSpPr/>
              <p:nvPr/>
            </p:nvGrpSpPr>
            <p:grpSpPr bwMode="auto">
              <a:xfrm>
                <a:off x="1784351" y="1057275"/>
                <a:ext cx="5284788" cy="5221288"/>
                <a:chOff x="209" y="981"/>
                <a:chExt cx="3329" cy="3289"/>
              </a:xfrm>
            </p:grpSpPr>
            <p:grpSp>
              <p:nvGrpSpPr>
                <p:cNvPr id="30722" name="Group 3"/>
                <p:cNvGrpSpPr/>
                <p:nvPr/>
              </p:nvGrpSpPr>
              <p:grpSpPr bwMode="auto">
                <a:xfrm>
                  <a:off x="209" y="981"/>
                  <a:ext cx="3329" cy="3047"/>
                  <a:chOff x="1298" y="391"/>
                  <a:chExt cx="3329" cy="3047"/>
                </a:xfrm>
              </p:grpSpPr>
              <p:grpSp>
                <p:nvGrpSpPr>
                  <p:cNvPr id="30723" name="Group 4"/>
                  <p:cNvGrpSpPr/>
                  <p:nvPr/>
                </p:nvGrpSpPr>
                <p:grpSpPr bwMode="auto">
                  <a:xfrm>
                    <a:off x="1565" y="391"/>
                    <a:ext cx="2812" cy="2813"/>
                    <a:chOff x="839" y="436"/>
                    <a:chExt cx="3084" cy="3085"/>
                  </a:xfrm>
                </p:grpSpPr>
                <p:sp>
                  <p:nvSpPr>
                    <p:cNvPr id="30724" name="Line 5"/>
                    <p:cNvSpPr>
                      <a:spLocks noChangeShapeType="1"/>
                    </p:cNvSpPr>
                    <p:nvPr/>
                  </p:nvSpPr>
                  <p:spPr bwMode="auto">
                    <a:xfrm rot="10800000">
                      <a:off x="839" y="436"/>
                      <a:ext cx="0" cy="3085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25" name="Line 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521"/>
                      <a:ext cx="3084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26" name="Line 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2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27" name="Line 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0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28" name="Line 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8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29" name="Line 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56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0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74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1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7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2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0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3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29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4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472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5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653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6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835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7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16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8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198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39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560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0" name="Line 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79" y="799"/>
                      <a:ext cx="0" cy="272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1" name="Line 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33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2" name="Line 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315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3" name="Line 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97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4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79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5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61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6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43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7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25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8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206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49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888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0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706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1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525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2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344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3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1162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4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799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  <p:sp>
                  <p:nvSpPr>
                    <p:cNvPr id="30755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39" y="981"/>
                      <a:ext cx="272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FF0000"/>
                      </a:solidFill>
                      <a:round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zh-CN" altLang="en-US"/>
                    </a:p>
                  </p:txBody>
                </p:sp>
              </p:grpSp>
              <p:sp>
                <p:nvSpPr>
                  <p:cNvPr id="30756" name="Text Box 3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565" y="483"/>
                    <a:ext cx="908" cy="2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温度/℃</a:t>
                    </a:r>
                  </a:p>
                </p:txBody>
              </p:sp>
              <p:sp>
                <p:nvSpPr>
                  <p:cNvPr id="30757" name="Text Box 3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898" y="2999"/>
                    <a:ext cx="729" cy="25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时间</a:t>
                    </a:r>
                    <a:r>
                      <a:rPr lang="zh-CN" altLang="en-US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/</a:t>
                    </a:r>
                    <a:r>
                      <a:rPr lang="en-US" altLang="zh-CN" dirty="0" smtClean="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min</a:t>
                    </a:r>
                    <a:endParaRPr lang="zh-CN" altLang="en-US" dirty="0">
                      <a:solidFill>
                        <a:srgbClr val="0000CC"/>
                      </a:solidFill>
                      <a:latin typeface="Times New Roman" panose="02020603050405020304" pitchFamily="18" charset="0"/>
                    </a:endParaRPr>
                  </a:p>
                </p:txBody>
              </p:sp>
              <p:sp>
                <p:nvSpPr>
                  <p:cNvPr id="30758" name="Text Box 3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74" y="3158"/>
                    <a:ext cx="227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0</a:t>
                    </a:r>
                  </a:p>
                </p:txBody>
              </p:sp>
              <p:sp>
                <p:nvSpPr>
                  <p:cNvPr id="30759" name="Text Box 4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792" y="3158"/>
                    <a:ext cx="181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2</a:t>
                    </a:r>
                  </a:p>
                </p:txBody>
              </p:sp>
              <p:sp>
                <p:nvSpPr>
                  <p:cNvPr id="30760" name="Text Box 4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17" y="3158"/>
                    <a:ext cx="272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4</a:t>
                    </a:r>
                  </a:p>
                </p:txBody>
              </p:sp>
              <p:sp>
                <p:nvSpPr>
                  <p:cNvPr id="30761" name="Text Box 4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459" y="3158"/>
                    <a:ext cx="272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6</a:t>
                    </a:r>
                  </a:p>
                </p:txBody>
              </p:sp>
              <p:sp>
                <p:nvSpPr>
                  <p:cNvPr id="30762" name="Text Box 4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785" y="3158"/>
                    <a:ext cx="226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8</a:t>
                    </a:r>
                  </a:p>
                </p:txBody>
              </p:sp>
              <p:sp>
                <p:nvSpPr>
                  <p:cNvPr id="30763" name="Text Box 4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56" y="3158"/>
                    <a:ext cx="327" cy="28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10</a:t>
                    </a:r>
                  </a:p>
                </p:txBody>
              </p:sp>
              <p:sp>
                <p:nvSpPr>
                  <p:cNvPr id="30764" name="Text Box 4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378" y="3158"/>
                    <a:ext cx="408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12</a:t>
                    </a:r>
                  </a:p>
                </p:txBody>
              </p:sp>
              <p:sp>
                <p:nvSpPr>
                  <p:cNvPr id="30765" name="Text Box 4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29" y="3158"/>
                    <a:ext cx="408" cy="25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14</a:t>
                    </a:r>
                  </a:p>
                </p:txBody>
              </p:sp>
              <p:sp>
                <p:nvSpPr>
                  <p:cNvPr id="30766" name="Text Box 4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98" y="3047"/>
                    <a:ext cx="45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40</a:t>
                    </a:r>
                  </a:p>
                </p:txBody>
              </p:sp>
              <p:sp>
                <p:nvSpPr>
                  <p:cNvPr id="30767" name="Text Box 4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22" y="2227"/>
                    <a:ext cx="499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45</a:t>
                    </a:r>
                  </a:p>
                </p:txBody>
              </p:sp>
              <p:sp>
                <p:nvSpPr>
                  <p:cNvPr id="30768" name="Text Box 4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14" y="1426"/>
                    <a:ext cx="453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50</a:t>
                    </a:r>
                  </a:p>
                </p:txBody>
              </p:sp>
              <p:sp>
                <p:nvSpPr>
                  <p:cNvPr id="30769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06" y="604"/>
                    <a:ext cx="454" cy="25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>
                        <a:solidFill>
                          <a:srgbClr val="0000CC"/>
                        </a:solidFill>
                        <a:latin typeface="Times New Roman" panose="02020603050405020304" pitchFamily="18" charset="0"/>
                      </a:rPr>
                      <a:t>55</a:t>
                    </a:r>
                  </a:p>
                </p:txBody>
              </p:sp>
            </p:grpSp>
            <p:sp>
              <p:nvSpPr>
                <p:cNvPr id="30770" name="Rectangle 51"/>
                <p:cNvSpPr>
                  <a:spLocks noChangeArrowheads="1"/>
                </p:cNvSpPr>
                <p:nvPr/>
              </p:nvSpPr>
              <p:spPr bwMode="auto">
                <a:xfrm>
                  <a:off x="1012" y="4018"/>
                  <a:ext cx="1247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r>
                    <a:rPr lang="zh-CN" altLang="en-US" sz="2000">
                      <a:solidFill>
                        <a:srgbClr val="0000CC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海波凝固的图象</a:t>
                  </a:r>
                </a:p>
              </p:txBody>
            </p:sp>
          </p:grpSp>
          <p:sp>
            <p:nvSpPr>
              <p:cNvPr id="30771" name="Freeform 52"/>
              <p:cNvSpPr>
                <a:spLocks noChangeArrowheads="1"/>
              </p:cNvSpPr>
              <p:nvPr/>
            </p:nvSpPr>
            <p:spPr bwMode="auto">
              <a:xfrm flipH="1">
                <a:off x="2243930" y="1422462"/>
                <a:ext cx="3094831" cy="4090927"/>
              </a:xfrm>
              <a:custGeom>
                <a:avLst/>
                <a:gdLst>
                  <a:gd name="T0" fmla="*/ 0 w 1960"/>
                  <a:gd name="T1" fmla="*/ 2626 h 2626"/>
                  <a:gd name="T2" fmla="*/ 45 w 1960"/>
                  <a:gd name="T3" fmla="*/ 2400 h 2626"/>
                  <a:gd name="T4" fmla="*/ 181 w 1960"/>
                  <a:gd name="T5" fmla="*/ 1946 h 2626"/>
                  <a:gd name="T6" fmla="*/ 317 w 1960"/>
                  <a:gd name="T7" fmla="*/ 1628 h 2626"/>
                  <a:gd name="T8" fmla="*/ 496 w 1960"/>
                  <a:gd name="T9" fmla="*/ 1296 h 2626"/>
                  <a:gd name="T10" fmla="*/ 680 w 1960"/>
                  <a:gd name="T11" fmla="*/ 1266 h 2626"/>
                  <a:gd name="T12" fmla="*/ 816 w 1960"/>
                  <a:gd name="T13" fmla="*/ 1266 h 2626"/>
                  <a:gd name="T14" fmla="*/ 1497 w 1960"/>
                  <a:gd name="T15" fmla="*/ 1266 h 2626"/>
                  <a:gd name="T16" fmla="*/ 1678 w 1960"/>
                  <a:gd name="T17" fmla="*/ 1129 h 2626"/>
                  <a:gd name="T18" fmla="*/ 1814 w 1960"/>
                  <a:gd name="T19" fmla="*/ 767 h 2626"/>
                  <a:gd name="T20" fmla="*/ 1960 w 1960"/>
                  <a:gd name="T21" fmla="*/ 0 h 26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60" h="2626">
                    <a:moveTo>
                      <a:pt x="0" y="2626"/>
                    </a:moveTo>
                    <a:cubicBezTo>
                      <a:pt x="7" y="2569"/>
                      <a:pt x="15" y="2513"/>
                      <a:pt x="45" y="2400"/>
                    </a:cubicBezTo>
                    <a:cubicBezTo>
                      <a:pt x="75" y="2287"/>
                      <a:pt x="136" y="2075"/>
                      <a:pt x="181" y="1946"/>
                    </a:cubicBezTo>
                    <a:cubicBezTo>
                      <a:pt x="226" y="1817"/>
                      <a:pt x="264" y="1736"/>
                      <a:pt x="317" y="1628"/>
                    </a:cubicBezTo>
                    <a:cubicBezTo>
                      <a:pt x="370" y="1520"/>
                      <a:pt x="436" y="1356"/>
                      <a:pt x="496" y="1296"/>
                    </a:cubicBezTo>
                    <a:cubicBezTo>
                      <a:pt x="556" y="1236"/>
                      <a:pt x="627" y="1271"/>
                      <a:pt x="680" y="1266"/>
                    </a:cubicBezTo>
                    <a:cubicBezTo>
                      <a:pt x="733" y="1261"/>
                      <a:pt x="680" y="1266"/>
                      <a:pt x="816" y="1266"/>
                    </a:cubicBezTo>
                    <a:cubicBezTo>
                      <a:pt x="952" y="1266"/>
                      <a:pt x="1354" y="1289"/>
                      <a:pt x="1497" y="1266"/>
                    </a:cubicBezTo>
                    <a:cubicBezTo>
                      <a:pt x="1640" y="1243"/>
                      <a:pt x="1625" y="1212"/>
                      <a:pt x="1678" y="1129"/>
                    </a:cubicBezTo>
                    <a:cubicBezTo>
                      <a:pt x="1731" y="1046"/>
                      <a:pt x="1767" y="955"/>
                      <a:pt x="1814" y="767"/>
                    </a:cubicBezTo>
                    <a:cubicBezTo>
                      <a:pt x="1861" y="579"/>
                      <a:pt x="1930" y="160"/>
                      <a:pt x="1960" y="0"/>
                    </a:cubicBezTo>
                  </a:path>
                </a:pathLst>
              </a:custGeom>
              <a:noFill/>
              <a:ln w="31750">
                <a:solidFill>
                  <a:srgbClr val="0000CC"/>
                </a:solidFill>
                <a:rou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lang="zh-CN" altLang="en-US"/>
              </a:p>
            </p:txBody>
          </p:sp>
        </p:grpSp>
        <p:sp>
          <p:nvSpPr>
            <p:cNvPr id="30777" name="Text Box 60"/>
            <p:cNvSpPr txBox="1">
              <a:spLocks noChangeArrowheads="1"/>
            </p:cNvSpPr>
            <p:nvPr/>
          </p:nvSpPr>
          <p:spPr bwMode="auto">
            <a:xfrm>
              <a:off x="4258103" y="3036208"/>
              <a:ext cx="647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latin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30778" name="Text Box 61"/>
            <p:cNvSpPr txBox="1">
              <a:spLocks noChangeArrowheads="1"/>
            </p:cNvSpPr>
            <p:nvPr/>
          </p:nvSpPr>
          <p:spPr bwMode="auto">
            <a:xfrm>
              <a:off x="2425700" y="3276419"/>
              <a:ext cx="647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 dirty="0">
                  <a:latin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0779" name="Text Box 62"/>
            <p:cNvSpPr txBox="1">
              <a:spLocks noChangeArrowheads="1"/>
            </p:cNvSpPr>
            <p:nvPr/>
          </p:nvSpPr>
          <p:spPr bwMode="auto">
            <a:xfrm>
              <a:off x="2137988" y="1631371"/>
              <a:ext cx="647700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i="1">
                  <a:latin typeface="Times New Roman" panose="02020603050405020304" pitchFamily="18" charset="0"/>
                </a:rPr>
                <a:t>D</a:t>
              </a:r>
            </a:p>
          </p:txBody>
        </p:sp>
      </p:grpSp>
      <p:sp>
        <p:nvSpPr>
          <p:cNvPr id="30780" name="Text Box 63"/>
          <p:cNvSpPr txBox="1">
            <a:spLocks noChangeArrowheads="1"/>
          </p:cNvSpPr>
          <p:nvPr/>
        </p:nvSpPr>
        <p:spPr bwMode="auto">
          <a:xfrm>
            <a:off x="2715043" y="973423"/>
            <a:ext cx="3097213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006666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晶体凝固规律</a:t>
            </a:r>
          </a:p>
        </p:txBody>
      </p:sp>
      <p:sp>
        <p:nvSpPr>
          <p:cNvPr id="31805" name="Text Box 64"/>
          <p:cNvSpPr txBox="1">
            <a:spLocks noChangeArrowheads="1"/>
          </p:cNvSpPr>
          <p:nvPr/>
        </p:nvSpPr>
        <p:spPr bwMode="auto">
          <a:xfrm>
            <a:off x="6862597" y="1548380"/>
            <a:ext cx="3378200" cy="39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000" dirty="0" smtClean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1．凝</a:t>
            </a:r>
            <a:r>
              <a:rPr lang="zh-CN" altLang="en-US" sz="2000" dirty="0"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固是熔化的</a:t>
            </a:r>
            <a:r>
              <a:rPr lang="zh-CN" altLang="en-US" sz="2000" dirty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逆过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程。</a:t>
            </a:r>
            <a:endParaRPr lang="zh-CN" altLang="en-US" sz="2000" dirty="0"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96" grpId="0"/>
      <p:bldP spid="31797" grpId="0"/>
      <p:bldP spid="31798" grpId="0"/>
      <p:bldP spid="31799" grpId="0"/>
      <p:bldP spid="3180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1989651" y="1730292"/>
            <a:ext cx="83518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晶体</a:t>
            </a: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熔化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的条件：温度达到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熔点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并能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继续吸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热。</a:t>
            </a:r>
            <a:endParaRPr lang="zh-CN" altLang="en-US" sz="2400" dirty="0">
              <a:solidFill>
                <a:srgbClr val="A5002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70" name="Text Box 6"/>
          <p:cNvSpPr txBox="1">
            <a:spLocks noChangeArrowheads="1"/>
          </p:cNvSpPr>
          <p:nvPr/>
        </p:nvSpPr>
        <p:spPr bwMode="auto">
          <a:xfrm>
            <a:off x="1989651" y="2462129"/>
            <a:ext cx="89423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晶体</a:t>
            </a:r>
            <a:r>
              <a:rPr lang="zh-CN" altLang="en-US" sz="2400" dirty="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凝固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的条件：温度达到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凝固点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并能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继续放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热。</a:t>
            </a:r>
            <a:endParaRPr lang="zh-CN" altLang="en-US" sz="2400" dirty="0">
              <a:solidFill>
                <a:srgbClr val="A5002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71" name="Text Box 7"/>
          <p:cNvSpPr txBox="1">
            <a:spLocks noChangeArrowheads="1"/>
          </p:cNvSpPr>
          <p:nvPr/>
        </p:nvSpPr>
        <p:spPr bwMode="auto">
          <a:xfrm>
            <a:off x="1989650" y="3355892"/>
            <a:ext cx="65722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同种晶体的熔点和凝固点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相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同。</a:t>
            </a:r>
            <a:endParaRPr lang="zh-CN" altLang="en-US" sz="24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772" name="Text Box 8"/>
          <p:cNvSpPr txBox="1">
            <a:spLocks noChangeArrowheads="1"/>
          </p:cNvSpPr>
          <p:nvPr/>
        </p:nvSpPr>
        <p:spPr bwMode="auto">
          <a:xfrm>
            <a:off x="1989650" y="3873417"/>
            <a:ext cx="86233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晶体在熔化和凝固时都处于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固液共存状态</a:t>
            </a: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且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温度不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变。</a:t>
            </a:r>
            <a:endParaRPr lang="zh-CN" altLang="en-US" sz="2400" dirty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826" name="文本框 6151"/>
          <p:cNvSpPr txBox="1">
            <a:spLocks noChangeArrowheads="1"/>
          </p:cNvSpPr>
          <p:nvPr/>
        </p:nvSpPr>
        <p:spPr bwMode="auto">
          <a:xfrm>
            <a:off x="1989650" y="957305"/>
            <a:ext cx="4099033" cy="52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3.</a:t>
            </a:r>
            <a:r>
              <a:rPr lang="zh-CN" altLang="en-US" sz="2800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熔</a:t>
            </a:r>
            <a:r>
              <a:rPr lang="zh-CN" altLang="en-US" sz="2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化和凝固的基本规律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/>
      <p:bldP spid="3277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表格 28673"/>
          <p:cNvGraphicFramePr/>
          <p:nvPr/>
        </p:nvGraphicFramePr>
        <p:xfrm>
          <a:off x="2044701" y="1990725"/>
          <a:ext cx="8208963" cy="3316288"/>
        </p:xfrm>
        <a:graphic>
          <a:graphicData uri="http://schemas.openxmlformats.org/drawingml/2006/table">
            <a:tbl>
              <a:tblPr/>
              <a:tblGrid>
                <a:gridCol w="749300"/>
                <a:gridCol w="1735138"/>
                <a:gridCol w="1763712"/>
                <a:gridCol w="1773238"/>
                <a:gridCol w="2187575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熔化规律</a:t>
                      </a: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凝固规律</a:t>
                      </a:r>
                    </a:p>
                  </a:txBody>
                  <a:tcPr marL="0" marR="0" marT="0" marB="0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552450">
                <a:tc rowSpan="3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 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不</a:t>
                      </a:r>
                    </a:p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同</a:t>
                      </a:r>
                    </a:p>
                  </a:txBody>
                  <a:tcPr marL="0" marR="0" marT="0" marB="0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晶体</a:t>
                      </a: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非晶体</a:t>
                      </a: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晶体</a:t>
                      </a: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非晶体</a:t>
                      </a: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2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01725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3888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相同</a:t>
                      </a:r>
                    </a:p>
                  </a:txBody>
                  <a:tcPr marL="0" marR="0" marT="0" marB="0" anchor="ctr" anchorCtr="1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华文细黑" panose="02010600040101010101" pitchFamily="2" charset="-122"/>
                        <a:ea typeface="华文细黑" panose="02010600040101010101" pitchFamily="2" charset="-122"/>
                      </a:endParaRPr>
                    </a:p>
                  </a:txBody>
                  <a:tcPr marL="0" marR="0" marT="0" marB="0" anchor="ctr" anchorCtr="1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5887" name="Rectangle 47"/>
          <p:cNvSpPr>
            <a:spLocks noChangeArrowheads="1"/>
          </p:cNvSpPr>
          <p:nvPr/>
        </p:nvSpPr>
        <p:spPr bwMode="auto">
          <a:xfrm>
            <a:off x="2998788" y="305752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有熔点</a:t>
            </a:r>
          </a:p>
        </p:txBody>
      </p:sp>
      <p:sp>
        <p:nvSpPr>
          <p:cNvPr id="35888" name="Rectangle 48"/>
          <p:cNvSpPr>
            <a:spLocks noChangeArrowheads="1"/>
          </p:cNvSpPr>
          <p:nvPr/>
        </p:nvSpPr>
        <p:spPr bwMode="auto">
          <a:xfrm>
            <a:off x="4737100" y="305752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无熔点</a:t>
            </a:r>
          </a:p>
        </p:txBody>
      </p:sp>
      <p:sp>
        <p:nvSpPr>
          <p:cNvPr id="35889" name="Rectangle 49"/>
          <p:cNvSpPr>
            <a:spLocks noChangeArrowheads="1"/>
          </p:cNvSpPr>
          <p:nvPr/>
        </p:nvSpPr>
        <p:spPr bwMode="auto">
          <a:xfrm>
            <a:off x="6356350" y="305752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有凝固点</a:t>
            </a:r>
          </a:p>
        </p:txBody>
      </p:sp>
      <p:sp>
        <p:nvSpPr>
          <p:cNvPr id="35890" name="Rectangle 50"/>
          <p:cNvSpPr>
            <a:spLocks noChangeArrowheads="1"/>
          </p:cNvSpPr>
          <p:nvPr/>
        </p:nvSpPr>
        <p:spPr bwMode="auto">
          <a:xfrm>
            <a:off x="8280400" y="3057526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无凝固点</a:t>
            </a:r>
          </a:p>
        </p:txBody>
      </p:sp>
      <p:sp>
        <p:nvSpPr>
          <p:cNvPr id="35891" name="Rectangle 51"/>
          <p:cNvSpPr>
            <a:spLocks noChangeArrowheads="1"/>
          </p:cNvSpPr>
          <p:nvPr/>
        </p:nvSpPr>
        <p:spPr bwMode="auto">
          <a:xfrm>
            <a:off x="2662238" y="3659188"/>
            <a:ext cx="201136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熔化时固液共存</a:t>
            </a:r>
          </a:p>
        </p:txBody>
      </p:sp>
      <p:sp>
        <p:nvSpPr>
          <p:cNvPr id="35892" name="Rectangle 52"/>
          <p:cNvSpPr>
            <a:spLocks noChangeArrowheads="1"/>
          </p:cNvSpPr>
          <p:nvPr/>
        </p:nvSpPr>
        <p:spPr bwMode="auto">
          <a:xfrm>
            <a:off x="4473576" y="3659188"/>
            <a:ext cx="19653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熔化时先软后稀</a:t>
            </a:r>
          </a:p>
        </p:txBody>
      </p:sp>
      <p:sp>
        <p:nvSpPr>
          <p:cNvPr id="35893" name="Rectangle 53"/>
          <p:cNvSpPr>
            <a:spLocks noChangeArrowheads="1"/>
          </p:cNvSpPr>
          <p:nvPr/>
        </p:nvSpPr>
        <p:spPr bwMode="auto">
          <a:xfrm>
            <a:off x="6207125" y="3659188"/>
            <a:ext cx="20193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凝固时固</a:t>
            </a:r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液</a:t>
            </a:r>
            <a:endParaRPr lang="en-US" altLang="zh-CN" sz="2400" dirty="0" smtClean="0">
              <a:solidFill>
                <a:srgbClr val="FF0000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共</a:t>
            </a:r>
            <a:r>
              <a:rPr lang="zh-CN" altLang="en-US" sz="2400" dirty="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存</a:t>
            </a:r>
          </a:p>
        </p:txBody>
      </p:sp>
      <p:sp>
        <p:nvSpPr>
          <p:cNvPr id="35894" name="Rectangle 54"/>
          <p:cNvSpPr>
            <a:spLocks noChangeArrowheads="1"/>
          </p:cNvSpPr>
          <p:nvPr/>
        </p:nvSpPr>
        <p:spPr bwMode="auto">
          <a:xfrm>
            <a:off x="8131175" y="3659188"/>
            <a:ext cx="19240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凝固时无固液共存态</a:t>
            </a:r>
          </a:p>
        </p:txBody>
      </p:sp>
      <p:sp>
        <p:nvSpPr>
          <p:cNvPr id="35895" name="Rectangle 55"/>
          <p:cNvSpPr>
            <a:spLocks noChangeArrowheads="1"/>
          </p:cNvSpPr>
          <p:nvPr/>
        </p:nvSpPr>
        <p:spPr bwMode="auto">
          <a:xfrm>
            <a:off x="3609975" y="474345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吸收热量</a:t>
            </a:r>
          </a:p>
        </p:txBody>
      </p:sp>
      <p:sp>
        <p:nvSpPr>
          <p:cNvPr id="35896" name="Rectangle 56"/>
          <p:cNvSpPr>
            <a:spLocks noChangeArrowheads="1"/>
          </p:cNvSpPr>
          <p:nvPr/>
        </p:nvSpPr>
        <p:spPr bwMode="auto">
          <a:xfrm>
            <a:off x="7227888" y="474345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solidFill>
                  <a:srgbClr val="FF0000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放出热量</a:t>
            </a:r>
          </a:p>
        </p:txBody>
      </p:sp>
      <p:grpSp>
        <p:nvGrpSpPr>
          <p:cNvPr id="2" name="组合 3"/>
          <p:cNvGrpSpPr/>
          <p:nvPr/>
        </p:nvGrpSpPr>
        <p:grpSpPr>
          <a:xfrm>
            <a:off x="4823987" y="1139440"/>
            <a:ext cx="2021949" cy="522907"/>
            <a:chOff x="1076" y="2070"/>
            <a:chExt cx="3183" cy="824"/>
          </a:xfrm>
          <a:solidFill>
            <a:srgbClr val="0070C0"/>
          </a:solidFill>
        </p:grpSpPr>
        <p:sp>
          <p:nvSpPr>
            <p:cNvPr id="3" name="流程图: 文档 2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800" noProof="1"/>
            </a:p>
          </p:txBody>
        </p:sp>
        <p:sp>
          <p:nvSpPr>
            <p:cNvPr id="5" name="文本框 4101"/>
            <p:cNvSpPr txBox="1"/>
            <p:nvPr/>
          </p:nvSpPr>
          <p:spPr>
            <a:xfrm>
              <a:off x="1076" y="2070"/>
              <a:ext cx="3183" cy="824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28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charset="-122"/>
                </a:rPr>
                <a:t>归纳与小结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5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5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5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7" grpId="0"/>
      <p:bldP spid="35888" grpId="0"/>
      <p:bldP spid="35889" grpId="0"/>
      <p:bldP spid="35890" grpId="0"/>
      <p:bldP spid="35891" grpId="0"/>
      <p:bldP spid="35892" grpId="0"/>
      <p:bldP spid="35893" grpId="0"/>
      <p:bldP spid="35894" grpId="0"/>
      <p:bldP spid="35895" grpId="0"/>
      <p:bldP spid="3589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905001" y="978255"/>
            <a:ext cx="2959100" cy="490536"/>
          </a:xfrm>
        </p:spPr>
        <p:txBody>
          <a:bodyPr/>
          <a:lstStyle/>
          <a:p>
            <a:pPr eaLnBrk="1" hangingPunct="1"/>
            <a:r>
              <a:rPr lang="zh-CN" altLang="en-US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熔化吸热的应用：</a:t>
            </a:r>
          </a:p>
        </p:txBody>
      </p:sp>
      <p:grpSp>
        <p:nvGrpSpPr>
          <p:cNvPr id="2" name="Group 5"/>
          <p:cNvGrpSpPr/>
          <p:nvPr/>
        </p:nvGrpSpPr>
        <p:grpSpPr bwMode="auto">
          <a:xfrm>
            <a:off x="2495550" y="1484313"/>
            <a:ext cx="2368550" cy="2074862"/>
            <a:chOff x="624" y="960"/>
            <a:chExt cx="1492" cy="1307"/>
          </a:xfrm>
        </p:grpSpPr>
        <p:pic>
          <p:nvPicPr>
            <p:cNvPr id="39941" name="Picture 6" descr="236_374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0"/>
              <a:ext cx="1492" cy="10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 Box 7"/>
            <p:cNvSpPr txBox="1">
              <a:spLocks noChangeArrowheads="1"/>
            </p:cNvSpPr>
            <p:nvPr/>
          </p:nvSpPr>
          <p:spPr bwMode="auto">
            <a:xfrm>
              <a:off x="924" y="2036"/>
              <a:ext cx="1031" cy="231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  <a:defRPr/>
              </a:pPr>
              <a:r>
                <a:rPr lang="zh-CN" alt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冷冻食品保鲜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680360" y="1412416"/>
            <a:ext cx="2511266" cy="2146762"/>
            <a:chOff x="6680360" y="1412416"/>
            <a:chExt cx="2511266" cy="2146762"/>
          </a:xfrm>
        </p:grpSpPr>
        <p:sp>
          <p:nvSpPr>
            <p:cNvPr id="21516" name="Text Box 12"/>
            <p:cNvSpPr txBox="1">
              <a:spLocks noChangeArrowheads="1"/>
            </p:cNvSpPr>
            <p:nvPr/>
          </p:nvSpPr>
          <p:spPr bwMode="auto">
            <a:xfrm>
              <a:off x="6705601" y="3192465"/>
              <a:ext cx="2486025" cy="36671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pPr>
                <a:buFontTx/>
                <a:buNone/>
                <a:defRPr/>
              </a:pPr>
              <a:r>
                <a:rPr lang="zh-CN" altLang="en-US" b="1">
                  <a:solidFill>
                    <a:srgbClr val="CC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高热病人利用冰袋降温</a:t>
              </a:r>
            </a:p>
          </p:txBody>
        </p:sp>
        <p:pic>
          <p:nvPicPr>
            <p:cNvPr id="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0360" y="1412416"/>
              <a:ext cx="2417776" cy="1767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2050883" y="3489326"/>
            <a:ext cx="2959266" cy="490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zh-CN" altLang="en-US" b="1" dirty="0" smtClean="0">
                <a:solidFill>
                  <a:srgbClr val="00B05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凝固放热的应用：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4033234" y="3979862"/>
            <a:ext cx="2919698" cy="2409728"/>
            <a:chOff x="4033234" y="3912338"/>
            <a:chExt cx="2919698" cy="2409728"/>
          </a:xfrm>
        </p:grpSpPr>
        <p:sp>
          <p:nvSpPr>
            <p:cNvPr id="31" name="Text Box 10"/>
            <p:cNvSpPr txBox="1">
              <a:spLocks noChangeArrowheads="1"/>
            </p:cNvSpPr>
            <p:nvPr/>
          </p:nvSpPr>
          <p:spPr bwMode="auto">
            <a:xfrm>
              <a:off x="4608513" y="5814235"/>
              <a:ext cx="1975936" cy="5078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b="1">
                  <a:solidFill>
                    <a:srgbClr val="0000FF"/>
                  </a:solidFill>
                  <a:latin typeface="宋体" panose="02010600030101010101" pitchFamily="2" charset="-122"/>
                </a:rPr>
                <a:t>下雪不冷化雪冷</a:t>
              </a:r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033234" y="3912338"/>
              <a:ext cx="2919698" cy="1989044"/>
            </a:xfrm>
            <a:prstGeom prst="rect">
              <a:avLst/>
            </a:prstGeom>
          </p:spPr>
        </p:pic>
      </p:grpSp>
      <p:sp>
        <p:nvSpPr>
          <p:cNvPr id="25" name="TextBox 2"/>
          <p:cNvSpPr txBox="1"/>
          <p:nvPr/>
        </p:nvSpPr>
        <p:spPr bwMode="auto">
          <a:xfrm>
            <a:off x="866774" y="149306"/>
            <a:ext cx="640912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三、熔化吸热　凝固放热</a:t>
            </a:r>
            <a:endParaRPr lang="zh-CN" altLang="en-US" sz="4400" b="1" dirty="0">
              <a:solidFill>
                <a:srgbClr val="FF0000"/>
              </a:solidFill>
              <a:latin typeface="华文隶书" pitchFamily="2" charset="-122"/>
              <a:ea typeface="华文隶书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3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414463" y="987426"/>
            <a:ext cx="9005444" cy="1212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indent="539750">
              <a:lnSpc>
                <a:spcPct val="130000"/>
              </a:lnSpc>
            </a:pPr>
            <a:r>
              <a:rPr lang="zh-CN" altLang="en-US" sz="2800" b="1" dirty="0" smtClean="0">
                <a:latin typeface="楷体_GB2312" pitchFamily="49" charset="-122"/>
                <a:ea typeface="楷体_GB2312" pitchFamily="49" charset="-122"/>
              </a:rPr>
              <a:t>北</a:t>
            </a:r>
            <a:r>
              <a:rPr lang="zh-CN" altLang="en-US" sz="2800" b="1" dirty="0">
                <a:latin typeface="楷体_GB2312" pitchFamily="49" charset="-122"/>
                <a:ea typeface="楷体_GB2312" pitchFamily="49" charset="-122"/>
              </a:rPr>
              <a:t>方的冬天，菜窖里放几桶水，菜就不容易被冻坏。这是为什么？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4195011" y="4352431"/>
            <a:ext cx="5959642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>
                <a:solidFill>
                  <a:srgbClr val="CC0066"/>
                </a:solidFill>
                <a:latin typeface="楷体_GB2312" pitchFamily="49" charset="-122"/>
                <a:ea typeface="楷体_GB2312" pitchFamily="49" charset="-122"/>
              </a:rPr>
              <a:t>    水凝固放出的热量使菜窖内的温度不会太低，菜不容易被冻坏。</a:t>
            </a:r>
          </a:p>
        </p:txBody>
      </p:sp>
      <p:grpSp>
        <p:nvGrpSpPr>
          <p:cNvPr id="2" name="Group 17"/>
          <p:cNvGrpSpPr/>
          <p:nvPr/>
        </p:nvGrpSpPr>
        <p:grpSpPr bwMode="auto">
          <a:xfrm>
            <a:off x="2666561" y="2008187"/>
            <a:ext cx="4419600" cy="1600200"/>
            <a:chOff x="1152" y="1440"/>
            <a:chExt cx="2784" cy="1008"/>
          </a:xfrm>
        </p:grpSpPr>
        <p:sp>
          <p:nvSpPr>
            <p:cNvPr id="33799" name="AutoShape 11"/>
            <p:cNvSpPr>
              <a:spLocks noChangeArrowheads="1"/>
            </p:cNvSpPr>
            <p:nvPr/>
          </p:nvSpPr>
          <p:spPr bwMode="auto">
            <a:xfrm>
              <a:off x="1152" y="1440"/>
              <a:ext cx="2784" cy="1008"/>
            </a:xfrm>
            <a:prstGeom prst="cloudCallout">
              <a:avLst>
                <a:gd name="adj1" fmla="val -32161"/>
                <a:gd name="adj2" fmla="val 89363"/>
              </a:avLst>
            </a:prstGeom>
            <a:solidFill>
              <a:srgbClr val="CCFFCC"/>
            </a:solidFill>
            <a:ln w="19050">
              <a:solidFill>
                <a:srgbClr val="0000FF"/>
              </a:solidFill>
              <a:round/>
            </a:ln>
          </p:spPr>
          <p:txBody>
            <a:bodyPr/>
            <a:lstStyle/>
            <a:p>
              <a:r>
                <a:rPr lang="zh-CN" altLang="en-US"/>
                <a:t>        </a:t>
              </a:r>
              <a:endParaRPr lang="en-US" altLang="zh-CN"/>
            </a:p>
          </p:txBody>
        </p:sp>
        <p:sp>
          <p:nvSpPr>
            <p:cNvPr id="33800" name="Rectangle 7"/>
            <p:cNvSpPr>
              <a:spLocks noChangeArrowheads="1"/>
            </p:cNvSpPr>
            <p:nvPr/>
          </p:nvSpPr>
          <p:spPr bwMode="auto">
            <a:xfrm>
              <a:off x="1440" y="1717"/>
              <a:ext cx="499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>
                  <a:solidFill>
                    <a:srgbClr val="3333FF"/>
                  </a:solidFill>
                  <a:ea typeface="华文新魏" pitchFamily="2" charset="-122"/>
                </a:rPr>
                <a:t>水</a:t>
              </a:r>
            </a:p>
          </p:txBody>
        </p:sp>
        <p:sp>
          <p:nvSpPr>
            <p:cNvPr id="33801" name="Rectangle 8"/>
            <p:cNvSpPr>
              <a:spLocks noChangeArrowheads="1"/>
            </p:cNvSpPr>
            <p:nvPr/>
          </p:nvSpPr>
          <p:spPr bwMode="auto">
            <a:xfrm>
              <a:off x="2832" y="1717"/>
              <a:ext cx="499" cy="52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4800">
                  <a:solidFill>
                    <a:srgbClr val="3333FF"/>
                  </a:solidFill>
                  <a:ea typeface="华文新魏" pitchFamily="2" charset="-122"/>
                </a:rPr>
                <a:t>冰</a:t>
              </a:r>
            </a:p>
          </p:txBody>
        </p:sp>
        <p:sp>
          <p:nvSpPr>
            <p:cNvPr id="33802" name="Rectangle 9"/>
            <p:cNvSpPr>
              <a:spLocks noChangeArrowheads="1"/>
            </p:cNvSpPr>
            <p:nvPr/>
          </p:nvSpPr>
          <p:spPr bwMode="auto">
            <a:xfrm>
              <a:off x="2016" y="1665"/>
              <a:ext cx="627" cy="3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r>
                <a:rPr lang="zh-CN" altLang="en-US" sz="3200">
                  <a:solidFill>
                    <a:srgbClr val="FF00FF"/>
                  </a:solidFill>
                  <a:ea typeface="华文中宋" panose="02010600040101010101" pitchFamily="2" charset="-122"/>
                </a:rPr>
                <a:t>放热</a:t>
              </a:r>
            </a:p>
          </p:txBody>
        </p:sp>
        <p:sp>
          <p:nvSpPr>
            <p:cNvPr id="33803" name="Line 10"/>
            <p:cNvSpPr>
              <a:spLocks noChangeShapeType="1"/>
            </p:cNvSpPr>
            <p:nvPr/>
          </p:nvSpPr>
          <p:spPr bwMode="auto">
            <a:xfrm>
              <a:off x="1920" y="2016"/>
              <a:ext cx="91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37900" name="Picture 12" descr="ds g"/>
          <p:cNvPicPr>
            <a:picLocks noChangeAspect="1" noChangeArrowheads="1"/>
          </p:cNvPicPr>
          <p:nvPr/>
        </p:nvPicPr>
        <p:blipFill>
          <a:blip r:embed="rId2">
            <a:lum bright="24000"/>
          </a:blip>
          <a:srcRect/>
          <a:stretch>
            <a:fillRect/>
          </a:stretch>
        </p:blipFill>
        <p:spPr bwMode="auto">
          <a:xfrm>
            <a:off x="1751367" y="3886200"/>
            <a:ext cx="1830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4" name="Picture 16" descr="png-06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90768">
            <a:off x="6146962" y="2783808"/>
            <a:ext cx="1643365" cy="1643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2501900" y="2579428"/>
            <a:ext cx="666750" cy="1630363"/>
          </a:xfrm>
          <a:prstGeom prst="rect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熔化和凝固</a:t>
            </a:r>
          </a:p>
        </p:txBody>
      </p:sp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3690938" y="1953952"/>
            <a:ext cx="1384300" cy="40005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熔化</a:t>
            </a:r>
          </a:p>
        </p:txBody>
      </p:sp>
      <p:sp>
        <p:nvSpPr>
          <p:cNvPr id="4" name="文本框 3"/>
          <p:cNvSpPr txBox="1">
            <a:spLocks noChangeArrowheads="1"/>
          </p:cNvSpPr>
          <p:nvPr/>
        </p:nvSpPr>
        <p:spPr bwMode="auto">
          <a:xfrm>
            <a:off x="3690938" y="4757477"/>
            <a:ext cx="1384300" cy="400050"/>
          </a:xfrm>
          <a:prstGeom prst="rect">
            <a:avLst/>
          </a:prstGeom>
          <a:noFill/>
          <a:ln w="9525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凝固</a:t>
            </a:r>
          </a:p>
        </p:txBody>
      </p:sp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5688014" y="896677"/>
            <a:ext cx="3392191" cy="40011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物质从固态变成液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态的过程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688013" y="1950777"/>
            <a:ext cx="881062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熔点</a:t>
            </a:r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7191376" y="1642802"/>
            <a:ext cx="2239963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晶体：有熔点</a:t>
            </a: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7191376" y="2280977"/>
            <a:ext cx="2652713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非晶体：没有熔点</a:t>
            </a: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5688014" y="3038215"/>
            <a:ext cx="2160587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熔化过程吸热</a:t>
            </a: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5688014" y="3862127"/>
            <a:ext cx="3647372" cy="40011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物质从液态变成固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态的过程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5688015" y="4824152"/>
            <a:ext cx="1052512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 dirty="0">
                <a:latin typeface="华文细黑" panose="02010600040101010101" pitchFamily="2" charset="-122"/>
                <a:ea typeface="华文细黑" panose="02010600040101010101" pitchFamily="2" charset="-122"/>
              </a:rPr>
              <a:t>凝固</a:t>
            </a:r>
            <a:r>
              <a:rPr lang="zh-CN" altLang="en-US" sz="20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点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7076544" y="4414577"/>
            <a:ext cx="2338388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晶体：有凝固点</a:t>
            </a:r>
          </a:p>
        </p:txBody>
      </p:sp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076544" y="5133715"/>
            <a:ext cx="2967038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非晶体：没有凝固点</a:t>
            </a:r>
          </a:p>
        </p:txBody>
      </p:sp>
      <p:sp>
        <p:nvSpPr>
          <p:cNvPr id="16" name="文本框 15"/>
          <p:cNvSpPr txBox="1">
            <a:spLocks noChangeArrowheads="1"/>
          </p:cNvSpPr>
          <p:nvPr/>
        </p:nvSpPr>
        <p:spPr bwMode="auto">
          <a:xfrm>
            <a:off x="5645482" y="5848420"/>
            <a:ext cx="2160587" cy="400050"/>
          </a:xfrm>
          <a:prstGeom prst="rect">
            <a:avLst/>
          </a:prstGeom>
          <a:noFill/>
          <a:ln w="9525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凝固过程放热</a:t>
            </a:r>
          </a:p>
        </p:txBody>
      </p:sp>
      <p:sp>
        <p:nvSpPr>
          <p:cNvPr id="17" name="左大括号 16"/>
          <p:cNvSpPr/>
          <p:nvPr/>
        </p:nvSpPr>
        <p:spPr>
          <a:xfrm>
            <a:off x="3267075" y="2165091"/>
            <a:ext cx="325438" cy="2790825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8" name="左大括号 17"/>
          <p:cNvSpPr/>
          <p:nvPr/>
        </p:nvSpPr>
        <p:spPr>
          <a:xfrm>
            <a:off x="5246689" y="1030027"/>
            <a:ext cx="269875" cy="2306638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9" name="左大括号 18"/>
          <p:cNvSpPr/>
          <p:nvPr/>
        </p:nvSpPr>
        <p:spPr>
          <a:xfrm>
            <a:off x="5246689" y="3941502"/>
            <a:ext cx="269875" cy="2224088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0" name="左大括号 19"/>
          <p:cNvSpPr/>
          <p:nvPr/>
        </p:nvSpPr>
        <p:spPr>
          <a:xfrm>
            <a:off x="6740526" y="1779327"/>
            <a:ext cx="269875" cy="80010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左大括号 20"/>
          <p:cNvSpPr/>
          <p:nvPr/>
        </p:nvSpPr>
        <p:spPr>
          <a:xfrm>
            <a:off x="6778724" y="4652702"/>
            <a:ext cx="269875" cy="800100"/>
          </a:xfrm>
          <a:prstGeom prst="leftBrac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noProof="1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84187" y="-30035"/>
            <a:ext cx="3496087" cy="1003300"/>
            <a:chOff x="402739" y="21978"/>
            <a:chExt cx="3496087" cy="1003300"/>
          </a:xfrm>
        </p:grpSpPr>
        <p:sp>
          <p:nvSpPr>
            <p:cNvPr id="33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小 结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35" name="直接连接符 34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36" name="图片 35" descr="标题2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文本框 1"/>
          <p:cNvSpPr txBox="1">
            <a:spLocks noChangeArrowheads="1"/>
          </p:cNvSpPr>
          <p:nvPr/>
        </p:nvSpPr>
        <p:spPr bwMode="auto">
          <a:xfrm>
            <a:off x="548523" y="1093711"/>
            <a:ext cx="813415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．在一标准大气压下，冰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的熔点是</a:t>
            </a:r>
            <a:r>
              <a:rPr lang="zh-CN" altLang="en-US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 在炎热的夏天，放在外面的冰会熔化，那么在熔化过程中，冰的温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度（ 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indent="457200">
              <a:lnSpc>
                <a:spcPct val="13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降低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不变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升高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先降低后升高</a:t>
            </a:r>
          </a:p>
        </p:txBody>
      </p:sp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5990919" y="1116708"/>
            <a:ext cx="969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0</a:t>
            </a:r>
            <a:r>
              <a:rPr lang="zh-CN" alt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℃</a:t>
            </a:r>
          </a:p>
        </p:txBody>
      </p:sp>
      <p:sp>
        <p:nvSpPr>
          <p:cNvPr id="71686" name="文本框 71685"/>
          <p:cNvSpPr txBox="1">
            <a:spLocks noChangeArrowheads="1"/>
          </p:cNvSpPr>
          <p:nvPr/>
        </p:nvSpPr>
        <p:spPr bwMode="auto">
          <a:xfrm>
            <a:off x="1366592" y="2089308"/>
            <a:ext cx="3898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</a:p>
        </p:txBody>
      </p:sp>
      <p:pic>
        <p:nvPicPr>
          <p:cNvPr id="9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275" y="3403304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WordArt 17"/>
          <p:cNvSpPr>
            <a:spLocks noChangeArrowheads="1" noChangeShapeType="1" noTextEdit="1"/>
          </p:cNvSpPr>
          <p:nvPr/>
        </p:nvSpPr>
        <p:spPr bwMode="auto">
          <a:xfrm>
            <a:off x="9898924" y="2235703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9" name="文本框 1"/>
          <p:cNvSpPr txBox="1">
            <a:spLocks noChangeArrowheads="1"/>
          </p:cNvSpPr>
          <p:nvPr/>
        </p:nvSpPr>
        <p:spPr bwMode="auto">
          <a:xfrm>
            <a:off x="949154" y="3148743"/>
            <a:ext cx="822291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．关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于物质的熔化和凝固，下面说法错误的是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（       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．物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质熔化时吸热，凝固时放热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．同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种晶体熔点和凝固点相同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．物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质在熔化过程中温度保持不变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．晶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体在熔化过程中温度保持不变</a:t>
            </a:r>
          </a:p>
        </p:txBody>
      </p:sp>
      <p:sp>
        <p:nvSpPr>
          <p:cNvPr id="20" name="文本框 19"/>
          <p:cNvSpPr txBox="1">
            <a:spLocks noChangeArrowheads="1"/>
          </p:cNvSpPr>
          <p:nvPr/>
        </p:nvSpPr>
        <p:spPr bwMode="auto">
          <a:xfrm>
            <a:off x="7694720" y="3252347"/>
            <a:ext cx="7244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84187" y="-30035"/>
            <a:ext cx="3496087" cy="1003300"/>
            <a:chOff x="402739" y="21978"/>
            <a:chExt cx="3496087" cy="1003300"/>
          </a:xfrm>
        </p:grpSpPr>
        <p:sp>
          <p:nvSpPr>
            <p:cNvPr id="2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课 堂 练 习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 descr="标题2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文本框 1"/>
          <p:cNvSpPr txBox="1">
            <a:spLocks noChangeArrowheads="1"/>
          </p:cNvSpPr>
          <p:nvPr/>
        </p:nvSpPr>
        <p:spPr bwMode="auto">
          <a:xfrm>
            <a:off x="744141" y="658064"/>
            <a:ext cx="9666297" cy="1785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．用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 ℃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的冰和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 ℃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的水冷却热的物体，下列说法正确的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（        ） </a:t>
            </a:r>
          </a:p>
          <a:p>
            <a:pPr>
              <a:lnSpc>
                <a:spcPct val="16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℃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的冰好  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　 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0 ℃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的水好                 </a:t>
            </a:r>
          </a:p>
          <a:p>
            <a:pPr>
              <a:lnSpc>
                <a:spcPct val="160000"/>
              </a:lnSpc>
            </a:pPr>
            <a:r>
              <a:rPr lang="en-US" altLang="zh-CN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．二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者一样好 </a:t>
            </a:r>
            <a:r>
              <a:rPr lang="zh-CN" altLang="en-US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．无法判断  </a:t>
            </a:r>
          </a:p>
        </p:txBody>
      </p:sp>
      <p:sp>
        <p:nvSpPr>
          <p:cNvPr id="71686" name="文本框 71685"/>
          <p:cNvSpPr txBox="1">
            <a:spLocks noChangeArrowheads="1"/>
          </p:cNvSpPr>
          <p:nvPr/>
        </p:nvSpPr>
        <p:spPr bwMode="auto">
          <a:xfrm>
            <a:off x="9150480" y="708087"/>
            <a:ext cx="44435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A</a:t>
            </a:r>
          </a:p>
        </p:txBody>
      </p:sp>
      <p:pic>
        <p:nvPicPr>
          <p:cNvPr id="4" name="Picture 21" descr="_______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93706" y="3602678"/>
            <a:ext cx="1847850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17"/>
          <p:cNvSpPr>
            <a:spLocks noChangeArrowheads="1" noChangeShapeType="1" noTextEdit="1"/>
          </p:cNvSpPr>
          <p:nvPr/>
        </p:nvSpPr>
        <p:spPr bwMode="auto">
          <a:xfrm>
            <a:off x="9334625" y="2321276"/>
            <a:ext cx="1928813" cy="7858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49690"/>
              </a:avLst>
            </a:prstTxWarp>
          </a:bodyPr>
          <a:lstStyle/>
          <a:p>
            <a:pPr algn="ctr"/>
            <a:r>
              <a:rPr lang="zh-CN" altLang="en-US" sz="3600" kern="10">
                <a:ln w="9525">
                  <a:solidFill>
                    <a:srgbClr val="CC99FF"/>
                  </a:solidFill>
                  <a:rou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+mn-ea"/>
                <a:ea typeface="+mn-ea"/>
                <a:cs typeface="+mn-ea"/>
              </a:rPr>
              <a:t>你能做吗？</a:t>
            </a:r>
          </a:p>
        </p:txBody>
      </p:sp>
      <p:sp>
        <p:nvSpPr>
          <p:cNvPr id="14" name="Rectangle 3"/>
          <p:cNvSpPr>
            <a:spLocks noGrp="1" noRot="1" noChangeArrowheads="1"/>
          </p:cNvSpPr>
          <p:nvPr/>
        </p:nvSpPr>
        <p:spPr bwMode="auto">
          <a:xfrm>
            <a:off x="796592" y="2614607"/>
            <a:ext cx="8485583" cy="312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．下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列说法中不正确的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       ) 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．任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何固态物质熔化时，都要吸热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．晶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体在熔化时，温度不变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．任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何固态物质都有一定的熔化温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度，叫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做该物质的熔点</a:t>
            </a:r>
          </a:p>
          <a:p>
            <a:pPr>
              <a:lnSpc>
                <a:spcPct val="150000"/>
              </a:lnSpc>
              <a:spcBef>
                <a:spcPct val="20000"/>
              </a:spcBef>
              <a:buClr>
                <a:schemeClr val="hlink"/>
              </a:buClr>
              <a:buSzPct val="75000"/>
              <a:buFont typeface="Wingdings" panose="05000000000000000000" pitchFamily="2" charset="2"/>
              <a:buNone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．晶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体在熔化过程中，温度虽不变，但仍然要吸收热</a:t>
            </a: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658394" y="2745700"/>
            <a:ext cx="9592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文本框 44033"/>
          <p:cNvSpPr txBox="1">
            <a:spLocks noChangeArrowheads="1"/>
          </p:cNvSpPr>
          <p:nvPr/>
        </p:nvSpPr>
        <p:spPr bwMode="auto">
          <a:xfrm>
            <a:off x="753959" y="535401"/>
            <a:ext cx="6237992" cy="1052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 b="1" dirty="0" smtClean="0">
                <a:latin typeface="宋体" panose="02010600030101010101" pitchFamily="2" charset="-122"/>
              </a:rPr>
              <a:t>5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．如</a:t>
            </a:r>
            <a:r>
              <a:rPr lang="zh-CN" altLang="en-US" sz="2400" b="1" dirty="0">
                <a:latin typeface="宋体" panose="02010600030101010101" pitchFamily="2" charset="-122"/>
              </a:rPr>
              <a:t>图两种物质在固态时温度随时间的变化曲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线。请</a:t>
            </a:r>
            <a:r>
              <a:rPr lang="zh-CN" altLang="en-US" sz="2400" b="1" dirty="0">
                <a:latin typeface="宋体" panose="02010600030101010101" pitchFamily="2" charset="-122"/>
              </a:rPr>
              <a:t>根据图象回答下列问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题。</a:t>
            </a:r>
            <a:endParaRPr lang="zh-CN" altLang="en-US" sz="2400" b="1" dirty="0">
              <a:latin typeface="宋体" panose="02010600030101010101" pitchFamily="2" charset="-122"/>
            </a:endParaRPr>
          </a:p>
        </p:txBody>
      </p:sp>
      <p:sp>
        <p:nvSpPr>
          <p:cNvPr id="41986" name="文本框 44034"/>
          <p:cNvSpPr txBox="1">
            <a:spLocks noChangeArrowheads="1"/>
          </p:cNvSpPr>
          <p:nvPr/>
        </p:nvSpPr>
        <p:spPr bwMode="auto">
          <a:xfrm>
            <a:off x="502456" y="3370222"/>
            <a:ext cx="589491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）晶体温度升高的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＿＿＿＿＿＿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段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，温度不变的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是＿＿＿＿段，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于＿＿＿＿＿状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态，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＿＿＿＿＿＿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状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态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CD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段处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于＿＿＿＿状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态，吸热的是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＿＿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＿＿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＿＿＿＿段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41987" name="文本框 44035"/>
          <p:cNvSpPr txBox="1">
            <a:spLocks noChangeArrowheads="1"/>
          </p:cNvSpPr>
          <p:nvPr/>
        </p:nvSpPr>
        <p:spPr bwMode="auto">
          <a:xfrm>
            <a:off x="605033" y="1507904"/>
            <a:ext cx="5654177" cy="2012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 dirty="0">
                <a:latin typeface="宋体" panose="02010600030101010101" pitchFamily="2" charset="-122"/>
              </a:rPr>
              <a:t>（</a:t>
            </a:r>
            <a:r>
              <a:rPr lang="en-US" altLang="zh-CN" sz="2400" b="1" dirty="0">
                <a:latin typeface="宋体" panose="02010600030101010101" pitchFamily="2" charset="-122"/>
              </a:rPr>
              <a:t>1</a:t>
            </a:r>
            <a:r>
              <a:rPr lang="zh-CN" altLang="en-US" sz="2400" b="1" dirty="0">
                <a:latin typeface="宋体" panose="02010600030101010101" pitchFamily="2" charset="-122"/>
              </a:rPr>
              <a:t>）</a:t>
            </a:r>
            <a:r>
              <a:rPr lang="zh-CN" altLang="en-US" sz="2400" b="1" spc="-100" dirty="0">
                <a:latin typeface="宋体" panose="02010600030101010101" pitchFamily="2" charset="-122"/>
              </a:rPr>
              <a:t>由图判断</a:t>
            </a:r>
            <a:r>
              <a:rPr lang="zh-CN" altLang="en-US" sz="2400" b="1" spc="-100" dirty="0" smtClean="0">
                <a:latin typeface="宋体" panose="02010600030101010101" pitchFamily="2" charset="-122"/>
              </a:rPr>
              <a:t>出</a:t>
            </a:r>
            <a:r>
              <a:rPr lang="zh-CN" altLang="en-US" sz="2400" b="1" spc="-100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＿＿＿</a:t>
            </a:r>
            <a:r>
              <a:rPr lang="zh-CN" altLang="en-US" sz="2400" b="1" spc="-100" dirty="0" smtClean="0">
                <a:latin typeface="宋体" panose="02010600030101010101" pitchFamily="2" charset="-122"/>
              </a:rPr>
              <a:t>图</a:t>
            </a:r>
            <a:r>
              <a:rPr lang="zh-CN" altLang="en-US" sz="2400" b="1" spc="-100" dirty="0">
                <a:latin typeface="宋体" panose="02010600030101010101" pitchFamily="2" charset="-122"/>
              </a:rPr>
              <a:t>线是晶体，</a:t>
            </a:r>
            <a:r>
              <a:rPr lang="zh-CN" altLang="en-US" sz="2400" b="1" dirty="0">
                <a:latin typeface="宋体" panose="02010600030101010101" pitchFamily="2" charset="-122"/>
              </a:rPr>
              <a:t>该晶体的熔点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＿＿＿＿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，</a:t>
            </a:r>
            <a:r>
              <a:rPr lang="zh-CN" altLang="en-US" sz="2400" b="1" dirty="0">
                <a:latin typeface="宋体" panose="02010600030101010101" pitchFamily="2" charset="-122"/>
              </a:rPr>
              <a:t>熔化时间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＿＿＿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分</a:t>
            </a:r>
            <a:r>
              <a:rPr lang="zh-CN" altLang="en-US" sz="2400" b="1" dirty="0">
                <a:latin typeface="宋体" panose="02010600030101010101" pitchFamily="2" charset="-122"/>
              </a:rPr>
              <a:t>钟，另一图线的物质</a:t>
            </a:r>
            <a:r>
              <a:rPr lang="zh-CN" altLang="en-US" sz="2400" b="1" dirty="0" smtClean="0">
                <a:latin typeface="宋体" panose="02010600030101010101" pitchFamily="2" charset="-122"/>
              </a:rPr>
              <a:t>是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＿＿＿＿＿＿</a:t>
            </a:r>
            <a:r>
              <a:rPr lang="zh-CN" altLang="en-US" sz="2400" b="1" dirty="0">
                <a:latin typeface="宋体" panose="02010600030101010101" pitchFamily="2" charset="-122"/>
              </a:rPr>
              <a:t>。</a:t>
            </a:r>
          </a:p>
        </p:txBody>
      </p:sp>
      <p:sp>
        <p:nvSpPr>
          <p:cNvPr id="44037" name="文本框 44036"/>
          <p:cNvSpPr txBox="1">
            <a:spLocks noChangeArrowheads="1"/>
          </p:cNvSpPr>
          <p:nvPr/>
        </p:nvSpPr>
        <p:spPr bwMode="auto">
          <a:xfrm>
            <a:off x="3737682" y="1475908"/>
            <a:ext cx="70326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400">
                <a:solidFill>
                  <a:srgbClr val="FF0000"/>
                </a:solidFill>
                <a:latin typeface="宋体" panose="02010600030101010101" pitchFamily="2" charset="-122"/>
              </a:rPr>
              <a:t>乙</a:t>
            </a:r>
          </a:p>
        </p:txBody>
      </p:sp>
      <p:sp>
        <p:nvSpPr>
          <p:cNvPr id="44038" name="文本框 44037"/>
          <p:cNvSpPr txBox="1">
            <a:spLocks noChangeArrowheads="1"/>
          </p:cNvSpPr>
          <p:nvPr/>
        </p:nvSpPr>
        <p:spPr bwMode="auto">
          <a:xfrm>
            <a:off x="3056664" y="1957197"/>
            <a:ext cx="1368425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FF0000"/>
                </a:solidFill>
                <a:latin typeface="宋体" panose="02010600030101010101" pitchFamily="2" charset="-122"/>
              </a:rPr>
              <a:t>210℃</a:t>
            </a:r>
          </a:p>
        </p:txBody>
      </p:sp>
      <p:sp>
        <p:nvSpPr>
          <p:cNvPr id="44039" name="文本框 44038"/>
          <p:cNvSpPr txBox="1">
            <a:spLocks noChangeArrowheads="1"/>
          </p:cNvSpPr>
          <p:nvPr/>
        </p:nvSpPr>
        <p:spPr bwMode="auto">
          <a:xfrm>
            <a:off x="5336897" y="2440290"/>
            <a:ext cx="706044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非</a:t>
            </a:r>
            <a:endParaRPr lang="zh-CN" altLang="en-US" sz="2400" dirty="0">
              <a:solidFill>
                <a:srgbClr val="FF0000"/>
              </a:solidFill>
              <a:latin typeface="宋体" panose="02010600030101010101" pitchFamily="2" charset="-122"/>
            </a:endParaRPr>
          </a:p>
        </p:txBody>
      </p:sp>
      <p:sp>
        <p:nvSpPr>
          <p:cNvPr id="44040" name="文本框 44039"/>
          <p:cNvSpPr txBox="1">
            <a:spLocks noChangeArrowheads="1"/>
          </p:cNvSpPr>
          <p:nvPr/>
        </p:nvSpPr>
        <p:spPr bwMode="auto">
          <a:xfrm>
            <a:off x="4047931" y="3288718"/>
            <a:ext cx="2375929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 smtClean="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CD</a:t>
            </a:r>
            <a:endParaRPr lang="en-US" altLang="zh-CN" sz="2400">
              <a:solidFill>
                <a:srgbClr val="FF0000"/>
              </a:solidFill>
              <a:latin typeface="Times New Roman" panose="02020603050405020304" pitchFamily="18" charset="0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4041" name="文本框 44040"/>
          <p:cNvSpPr txBox="1">
            <a:spLocks noChangeArrowheads="1"/>
          </p:cNvSpPr>
          <p:nvPr/>
        </p:nvSpPr>
        <p:spPr bwMode="auto">
          <a:xfrm>
            <a:off x="2833212" y="3833291"/>
            <a:ext cx="166271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</a:t>
            </a:r>
          </a:p>
        </p:txBody>
      </p:sp>
      <p:sp>
        <p:nvSpPr>
          <p:cNvPr id="44042" name="文本框 44041"/>
          <p:cNvSpPr txBox="1">
            <a:spLocks noChangeArrowheads="1"/>
          </p:cNvSpPr>
          <p:nvPr/>
        </p:nvSpPr>
        <p:spPr bwMode="auto">
          <a:xfrm>
            <a:off x="399598" y="4293118"/>
            <a:ext cx="1982906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固体</a:t>
            </a:r>
          </a:p>
        </p:txBody>
      </p:sp>
      <p:sp>
        <p:nvSpPr>
          <p:cNvPr id="44043" name="文本框 44042"/>
          <p:cNvSpPr txBox="1">
            <a:spLocks noChangeArrowheads="1"/>
          </p:cNvSpPr>
          <p:nvPr/>
        </p:nvSpPr>
        <p:spPr bwMode="auto">
          <a:xfrm>
            <a:off x="4150213" y="4275787"/>
            <a:ext cx="2108997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固液共存</a:t>
            </a:r>
          </a:p>
        </p:txBody>
      </p:sp>
      <p:sp>
        <p:nvSpPr>
          <p:cNvPr id="44044" name="文本框 44043"/>
          <p:cNvSpPr txBox="1">
            <a:spLocks noChangeArrowheads="1"/>
          </p:cNvSpPr>
          <p:nvPr/>
        </p:nvSpPr>
        <p:spPr bwMode="auto">
          <a:xfrm>
            <a:off x="2667367" y="4757501"/>
            <a:ext cx="169976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zh-CN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液体</a:t>
            </a:r>
          </a:p>
        </p:txBody>
      </p:sp>
      <p:sp>
        <p:nvSpPr>
          <p:cNvPr id="44093" name="文本框 44092"/>
          <p:cNvSpPr txBox="1">
            <a:spLocks noChangeArrowheads="1"/>
          </p:cNvSpPr>
          <p:nvPr/>
        </p:nvSpPr>
        <p:spPr bwMode="auto">
          <a:xfrm>
            <a:off x="1006210" y="2414151"/>
            <a:ext cx="684213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CN" sz="2400" dirty="0">
                <a:solidFill>
                  <a:srgbClr val="FF0000"/>
                </a:solidFill>
                <a:latin typeface="宋体" panose="02010600030101010101" pitchFamily="2" charset="-122"/>
              </a:rPr>
              <a:t>3</a:t>
            </a:r>
          </a:p>
        </p:txBody>
      </p:sp>
      <p:sp>
        <p:nvSpPr>
          <p:cNvPr id="44094" name="文本框 44093"/>
          <p:cNvSpPr txBox="1">
            <a:spLocks noChangeArrowheads="1"/>
          </p:cNvSpPr>
          <p:nvPr/>
        </p:nvSpPr>
        <p:spPr bwMode="auto">
          <a:xfrm>
            <a:off x="331578" y="5210000"/>
            <a:ext cx="3510311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457200">
              <a:lnSpc>
                <a:spcPct val="130000"/>
              </a:lnSpc>
              <a:spcBef>
                <a:spcPts val="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AB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BC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华文细黑" panose="02010600040101010101" pitchFamily="2" charset="-122"/>
                <a:cs typeface="Times New Roman" panose="02020603050405020304" pitchFamily="18" charset="0"/>
              </a:rPr>
              <a:t>CD</a:t>
            </a:r>
          </a:p>
        </p:txBody>
      </p:sp>
      <p:grpSp>
        <p:nvGrpSpPr>
          <p:cNvPr id="41998" name="组合 44044"/>
          <p:cNvGrpSpPr/>
          <p:nvPr/>
        </p:nvGrpSpPr>
        <p:grpSpPr bwMode="auto">
          <a:xfrm>
            <a:off x="5270207" y="494551"/>
            <a:ext cx="5432425" cy="4411663"/>
            <a:chOff x="0" y="0"/>
            <a:chExt cx="3660" cy="2801"/>
          </a:xfrm>
        </p:grpSpPr>
        <p:sp>
          <p:nvSpPr>
            <p:cNvPr id="41999" name="文本框 44045"/>
            <p:cNvSpPr txBox="1">
              <a:spLocks noChangeArrowheads="1"/>
            </p:cNvSpPr>
            <p:nvPr/>
          </p:nvSpPr>
          <p:spPr bwMode="auto">
            <a:xfrm>
              <a:off x="1089" y="2524"/>
              <a:ext cx="227" cy="2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sz="2000" b="1" i="1">
                  <a:solidFill>
                    <a:srgbClr val="0000FF"/>
                  </a:solidFill>
                  <a:latin typeface="Times New Roman" panose="02020603050405020304" pitchFamily="18" charset="0"/>
                  <a:ea typeface="华文细黑" panose="02010600040101010101" pitchFamily="2" charset="-122"/>
                  <a:cs typeface="Times New Roman" panose="02020603050405020304" pitchFamily="18" charset="0"/>
                </a:rPr>
                <a:t>A</a:t>
              </a:r>
            </a:p>
          </p:txBody>
        </p:sp>
        <p:grpSp>
          <p:nvGrpSpPr>
            <p:cNvPr id="42000" name="组合 44046"/>
            <p:cNvGrpSpPr/>
            <p:nvPr/>
          </p:nvGrpSpPr>
          <p:grpSpPr bwMode="auto">
            <a:xfrm>
              <a:off x="0" y="0"/>
              <a:ext cx="3660" cy="2801"/>
              <a:chOff x="0" y="0"/>
              <a:chExt cx="3660" cy="2801"/>
            </a:xfrm>
          </p:grpSpPr>
          <p:sp>
            <p:nvSpPr>
              <p:cNvPr id="42001" name="文本框 44047"/>
              <p:cNvSpPr txBox="1">
                <a:spLocks noChangeArrowheads="1"/>
              </p:cNvSpPr>
              <p:nvPr/>
            </p:nvSpPr>
            <p:spPr bwMode="auto">
              <a:xfrm>
                <a:off x="1542" y="1723"/>
                <a:ext cx="181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>
                    <a:solidFill>
                      <a:srgbClr val="0000FF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</a:rPr>
                  <a:t>B</a:t>
                </a:r>
              </a:p>
            </p:txBody>
          </p:sp>
          <p:sp>
            <p:nvSpPr>
              <p:cNvPr id="42002" name="文本框 44048"/>
              <p:cNvSpPr txBox="1">
                <a:spLocks noChangeArrowheads="1"/>
              </p:cNvSpPr>
              <p:nvPr/>
            </p:nvSpPr>
            <p:spPr bwMode="auto">
              <a:xfrm>
                <a:off x="2314" y="1723"/>
                <a:ext cx="272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42003" name="文本框 44049"/>
              <p:cNvSpPr txBox="1">
                <a:spLocks noChangeArrowheads="1"/>
              </p:cNvSpPr>
              <p:nvPr/>
            </p:nvSpPr>
            <p:spPr bwMode="auto">
              <a:xfrm>
                <a:off x="2994" y="1179"/>
                <a:ext cx="272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zh-CN" sz="2000" b="1" i="1">
                    <a:solidFill>
                      <a:srgbClr val="0000FF"/>
                    </a:solidFill>
                    <a:latin typeface="Times New Roman" panose="02020603050405020304" pitchFamily="18" charset="0"/>
                    <a:ea typeface="华文细黑" panose="02010600040101010101" pitchFamily="2" charset="-122"/>
                    <a:cs typeface="Times New Roman" panose="02020603050405020304" pitchFamily="18" charset="0"/>
                  </a:rPr>
                  <a:t>D</a:t>
                </a:r>
              </a:p>
            </p:txBody>
          </p:sp>
          <p:grpSp>
            <p:nvGrpSpPr>
              <p:cNvPr id="42004" name="组合 44050"/>
              <p:cNvGrpSpPr/>
              <p:nvPr/>
            </p:nvGrpSpPr>
            <p:grpSpPr bwMode="auto">
              <a:xfrm>
                <a:off x="0" y="0"/>
                <a:ext cx="3660" cy="2801"/>
                <a:chOff x="0" y="0"/>
                <a:chExt cx="3660" cy="2801"/>
              </a:xfrm>
            </p:grpSpPr>
            <p:sp>
              <p:nvSpPr>
                <p:cNvPr id="42005" name="文本框 44051"/>
                <p:cNvSpPr txBox="1">
                  <a:spLocks noChangeArrowheads="1"/>
                </p:cNvSpPr>
                <p:nvPr/>
              </p:nvSpPr>
              <p:spPr bwMode="auto">
                <a:xfrm>
                  <a:off x="2767" y="657"/>
                  <a:ext cx="227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甲</a:t>
                  </a:r>
                </a:p>
              </p:txBody>
            </p:sp>
            <p:sp>
              <p:nvSpPr>
                <p:cNvPr id="42006" name="文本框 44052"/>
                <p:cNvSpPr txBox="1">
                  <a:spLocks noChangeArrowheads="1"/>
                </p:cNvSpPr>
                <p:nvPr/>
              </p:nvSpPr>
              <p:spPr bwMode="auto">
                <a:xfrm>
                  <a:off x="3175" y="1315"/>
                  <a:ext cx="227" cy="2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fontAlgn="base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spcBef>
                      <a:spcPct val="50000"/>
                    </a:spcBef>
                  </a:pPr>
                  <a:r>
                    <a:rPr lang="zh-CN" altLang="en-US" sz="2000" b="1">
                      <a:latin typeface="华文细黑" panose="02010600040101010101" pitchFamily="2" charset="-122"/>
                      <a:ea typeface="华文细黑" panose="02010600040101010101" pitchFamily="2" charset="-122"/>
                    </a:rPr>
                    <a:t>乙</a:t>
                  </a:r>
                </a:p>
              </p:txBody>
            </p:sp>
            <p:grpSp>
              <p:nvGrpSpPr>
                <p:cNvPr id="42007" name="组合 44053"/>
                <p:cNvGrpSpPr/>
                <p:nvPr/>
              </p:nvGrpSpPr>
              <p:grpSpPr bwMode="auto">
                <a:xfrm>
                  <a:off x="0" y="0"/>
                  <a:ext cx="3660" cy="2801"/>
                  <a:chOff x="0" y="0"/>
                  <a:chExt cx="3660" cy="2801"/>
                </a:xfrm>
              </p:grpSpPr>
              <p:sp>
                <p:nvSpPr>
                  <p:cNvPr id="42008" name="文本框 4405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44" y="2273"/>
                    <a:ext cx="816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 b="1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时间</a:t>
                    </a:r>
                    <a:r>
                      <a:rPr lang="en-US" altLang="zh-CN" sz="2000" b="1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/</a:t>
                    </a:r>
                    <a:r>
                      <a:rPr lang="zh-CN" altLang="en-US" sz="2000" b="1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分</a:t>
                    </a:r>
                  </a:p>
                </p:txBody>
              </p:sp>
              <p:sp>
                <p:nvSpPr>
                  <p:cNvPr id="42009" name="文本框 440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4" y="2473"/>
                    <a:ext cx="45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180</a:t>
                    </a:r>
                  </a:p>
                </p:txBody>
              </p:sp>
              <p:sp>
                <p:nvSpPr>
                  <p:cNvPr id="42010" name="文本框 4405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4" y="2065"/>
                    <a:ext cx="45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rPr>
                      <a:t>200</a:t>
                    </a:r>
                  </a:p>
                </p:txBody>
              </p:sp>
              <p:sp>
                <p:nvSpPr>
                  <p:cNvPr id="42011" name="文本框 440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4" y="1661"/>
                    <a:ext cx="45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220</a:t>
                    </a:r>
                  </a:p>
                </p:txBody>
              </p:sp>
              <p:sp>
                <p:nvSpPr>
                  <p:cNvPr id="42012" name="文本框 440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14" y="1253"/>
                    <a:ext cx="454" cy="2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en-US" altLang="zh-CN" sz="2000" b="1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240</a:t>
                    </a:r>
                  </a:p>
                </p:txBody>
              </p:sp>
              <p:sp>
                <p:nvSpPr>
                  <p:cNvPr id="42013" name="文本框 4405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25" y="565"/>
                    <a:ext cx="862" cy="2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square">
                    <a:spAutoFit/>
                  </a:bodyPr>
                  <a:lstStyle>
                    <a:lvl1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1pPr>
                    <a:lvl2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2pPr>
                    <a:lvl3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3pPr>
                    <a:lvl4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4pPr>
                    <a:lvl5pPr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5pPr>
                    <a:lvl6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6pPr>
                    <a:lvl7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7pPr>
                    <a:lvl8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8pPr>
                    <a:lvl9pPr fontAlgn="base">
                      <a:spcBef>
                        <a:spcPct val="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>
                      <a:spcBef>
                        <a:spcPct val="50000"/>
                      </a:spcBef>
                    </a:pPr>
                    <a:r>
                      <a:rPr lang="zh-CN" altLang="en-US" sz="2000" b="1" dirty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温</a:t>
                    </a:r>
                    <a:r>
                      <a:rPr lang="zh-CN" altLang="en-US" sz="2000" b="1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度</a:t>
                    </a:r>
                    <a:r>
                      <a:rPr lang="en-US" altLang="zh-CN" sz="2000" b="1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/</a:t>
                    </a:r>
                    <a:r>
                      <a:rPr lang="zh-CN" altLang="en-US" sz="2000" b="1" dirty="0" smtClean="0">
                        <a:latin typeface="华文细黑" panose="02010600040101010101" pitchFamily="2" charset="-122"/>
                        <a:ea typeface="华文细黑" panose="02010600040101010101" pitchFamily="2" charset="-122"/>
                      </a:rPr>
                      <a:t>℃</a:t>
                    </a:r>
                    <a:endParaRPr lang="zh-CN" altLang="en-US" sz="2000" b="1" dirty="0">
                      <a:latin typeface="华文细黑" panose="02010600040101010101" pitchFamily="2" charset="-122"/>
                      <a:ea typeface="华文细黑" panose="02010600040101010101" pitchFamily="2" charset="-122"/>
                    </a:endParaRPr>
                  </a:p>
                </p:txBody>
              </p:sp>
              <p:grpSp>
                <p:nvGrpSpPr>
                  <p:cNvPr id="42014" name="组合 44060"/>
                  <p:cNvGrpSpPr/>
                  <p:nvPr/>
                </p:nvGrpSpPr>
                <p:grpSpPr bwMode="auto">
                  <a:xfrm>
                    <a:off x="0" y="0"/>
                    <a:ext cx="3538" cy="2801"/>
                    <a:chOff x="0" y="0"/>
                    <a:chExt cx="3538" cy="2801"/>
                  </a:xfrm>
                </p:grpSpPr>
                <p:sp>
                  <p:nvSpPr>
                    <p:cNvPr id="42015" name="文本框 4406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338" y="2540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1</a:t>
                      </a:r>
                    </a:p>
                  </p:txBody>
                </p:sp>
                <p:sp>
                  <p:nvSpPr>
                    <p:cNvPr id="42016" name="文本框 4406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611" y="2541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2</a:t>
                      </a:r>
                    </a:p>
                  </p:txBody>
                </p:sp>
                <p:sp>
                  <p:nvSpPr>
                    <p:cNvPr id="42017" name="文本框 44063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82" y="2548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3</a:t>
                      </a:r>
                    </a:p>
                  </p:txBody>
                </p:sp>
                <p:sp>
                  <p:nvSpPr>
                    <p:cNvPr id="42018" name="文本框 44064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110" y="2548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4</a:t>
                      </a:r>
                    </a:p>
                  </p:txBody>
                </p:sp>
                <p:sp>
                  <p:nvSpPr>
                    <p:cNvPr id="42019" name="文本框 4406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382" y="2538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5</a:t>
                      </a:r>
                    </a:p>
                  </p:txBody>
                </p:sp>
                <p:sp>
                  <p:nvSpPr>
                    <p:cNvPr id="42020" name="文本框 44066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654" y="2540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6</a:t>
                      </a:r>
                    </a:p>
                  </p:txBody>
                </p:sp>
                <p:sp>
                  <p:nvSpPr>
                    <p:cNvPr id="42021" name="文本框 44067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926" y="2540"/>
                      <a:ext cx="182" cy="25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spcBef>
                          <a:spcPct val="50000"/>
                        </a:spcBef>
                      </a:pPr>
                      <a:r>
                        <a:rPr lang="en-US" altLang="zh-CN" sz="2000" b="1">
                          <a:latin typeface="华文细黑" panose="02010600040101010101" pitchFamily="2" charset="-122"/>
                          <a:ea typeface="华文细黑" panose="02010600040101010101" pitchFamily="2" charset="-122"/>
                        </a:rPr>
                        <a:t>7</a:t>
                      </a:r>
                    </a:p>
                  </p:txBody>
                </p:sp>
                <p:grpSp>
                  <p:nvGrpSpPr>
                    <p:cNvPr id="42022" name="组合 44068"/>
                    <p:cNvGrpSpPr/>
                    <p:nvPr/>
                  </p:nvGrpSpPr>
                  <p:grpSpPr bwMode="auto">
                    <a:xfrm>
                      <a:off x="0" y="0"/>
                      <a:ext cx="3538" cy="2576"/>
                      <a:chOff x="0" y="0"/>
                      <a:chExt cx="2449" cy="1783"/>
                    </a:xfrm>
                  </p:grpSpPr>
                  <p:sp>
                    <p:nvSpPr>
                      <p:cNvPr id="42023" name="直接连接符 4406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17" y="1779"/>
                        <a:ext cx="1632" cy="1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4" name="直接连接符 44070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817" y="386"/>
                        <a:ext cx="0" cy="1394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FF0000"/>
                        </a:solidFill>
                        <a:round/>
                        <a:tailEnd type="triangle" w="med" len="med"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5" name="直接连接符 44071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99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6" name="直接连接符 44072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80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7" name="直接连接符 4407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361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8" name="直接连接符 4407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542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29" name="直接连接符 44075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5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0" name="直接连接符 4407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906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1" name="直接连接符 4407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087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2" name="直接连接符 4407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68" y="1734"/>
                        <a:ext cx="0" cy="4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3" name="直接连接符 4407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634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4" name="直接连接符 440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497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5" name="直接连接符 4408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362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6" name="直接连接符 4408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225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7" name="直接连接符 4408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1090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8" name="直接连接符 440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6" y="953"/>
                        <a:ext cx="46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39" name="直接连接符 440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1179" y="1361"/>
                        <a:ext cx="536" cy="0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40" name="直接连接符 44086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179" y="1361"/>
                        <a:ext cx="0" cy="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41" name="直接连接符 4408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816" y="1362"/>
                        <a:ext cx="363" cy="408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42" name="直接连接符 4408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24" y="1361"/>
                        <a:ext cx="0" cy="385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43" name="直接连接符 4408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1715" y="966"/>
                        <a:ext cx="508" cy="395"/>
                      </a:xfrm>
                      <a:prstGeom prst="line">
                        <a:avLst/>
                      </a:prstGeom>
                      <a:noFill/>
                      <a:ln w="1905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  <p:sp>
                    <p:nvSpPr>
                      <p:cNvPr id="42044" name="任意多边形 44090"/>
                      <p:cNvSpPr>
                        <a:spLocks noChangeArrowheads="1"/>
                      </p:cNvSpPr>
                      <p:nvPr/>
                    </p:nvSpPr>
                    <p:spPr bwMode="auto">
                      <a:xfrm flipV="1">
                        <a:off x="0" y="0"/>
                        <a:ext cx="1951" cy="1783"/>
                      </a:xfrm>
                      <a:custGeom>
                        <a:avLst/>
                        <a:gdLst>
                          <a:gd name="T0" fmla="*/ 8641 w 20751"/>
                          <a:gd name="T1" fmla="*/ 0 h 19796"/>
                          <a:gd name="T2" fmla="*/ 20753 w 20751"/>
                          <a:gd name="T3" fmla="*/ 13787 h 19796"/>
                          <a:gd name="T4" fmla="*/ 8641 w 20751"/>
                          <a:gd name="T5" fmla="*/ 0 h 19796"/>
                          <a:gd name="T6" fmla="*/ 20753 w 20751"/>
                          <a:gd name="T7" fmla="*/ 13787 h 19796"/>
                          <a:gd name="T8" fmla="*/ 0 w 20751"/>
                          <a:gd name="T9" fmla="*/ 19796 h 1979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20751" h="19796" fill="none">
                            <a:moveTo>
                              <a:pt x="8641" y="0"/>
                            </a:moveTo>
                            <a:cubicBezTo>
                              <a:pt x="14478" y="2547"/>
                              <a:pt x="18966" y="7597"/>
                              <a:pt x="20753" y="13787"/>
                            </a:cubicBezTo>
                          </a:path>
                          <a:path w="20751" h="19796" stroke="0">
                            <a:moveTo>
                              <a:pt x="8641" y="0"/>
                            </a:moveTo>
                            <a:cubicBezTo>
                              <a:pt x="14478" y="2547"/>
                              <a:pt x="18966" y="7597"/>
                              <a:pt x="20753" y="13787"/>
                            </a:cubicBezTo>
                            <a:lnTo>
                              <a:pt x="0" y="19796"/>
                            </a:lnTo>
                            <a:close/>
                          </a:path>
                        </a:pathLst>
                      </a:custGeom>
                      <a:noFill/>
                      <a:ln w="19050">
                        <a:solidFill>
                          <a:srgbClr val="FF0000"/>
                        </a:solidFill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/>
                      <a:lstStyle>
                        <a:lvl1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1pPr>
                        <a:lvl2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2pPr>
                        <a:lvl3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3pPr>
                        <a:lvl4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4pPr>
                        <a:lvl5pPr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5pPr>
                        <a:lvl6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6pPr>
                        <a:lvl7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7pPr>
                        <a:lvl8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8pPr>
                        <a:lvl9pPr fontAlgn="base">
                          <a:spcBef>
                            <a:spcPct val="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defRPr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ea typeface="宋体" panose="02010600030101010101" pitchFamily="2" charset="-122"/>
                          </a:defRPr>
                        </a:lvl9pPr>
                      </a:lstStyle>
                      <a:p>
                        <a:endParaRPr lang="zh-CN" altLang="en-US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endParaRPr>
                      </a:p>
                    </p:txBody>
                  </p:sp>
                  <p:sp>
                    <p:nvSpPr>
                      <p:cNvPr id="42045" name="直接连接符 4409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817" y="1362"/>
                        <a:ext cx="362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FF0000"/>
                        </a:solidFill>
                        <a:prstDash val="dash"/>
                        <a:round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zh-CN" altLang="en-US" b="1"/>
                      </a:p>
                    </p:txBody>
                  </p:sp>
                </p:grpSp>
              </p:grpSp>
            </p:grpSp>
          </p:grpSp>
        </p:grpSp>
      </p:grpSp>
      <p:sp>
        <p:nvSpPr>
          <p:cNvPr id="71" name="文本框 70"/>
          <p:cNvSpPr txBox="1">
            <a:spLocks noChangeArrowheads="1"/>
          </p:cNvSpPr>
          <p:nvPr/>
        </p:nvSpPr>
        <p:spPr bwMode="auto">
          <a:xfrm>
            <a:off x="786265" y="2923076"/>
            <a:ext cx="1512888" cy="57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zh-CN" altLang="en-US" sz="2400" dirty="0" smtClean="0">
                <a:solidFill>
                  <a:srgbClr val="FF0000"/>
                </a:solidFill>
                <a:latin typeface="宋体" panose="02010600030101010101" pitchFamily="2" charset="-122"/>
              </a:rPr>
              <a:t>晶</a:t>
            </a:r>
            <a:r>
              <a:rPr lang="zh-CN" altLang="en-US" sz="2400" dirty="0">
                <a:solidFill>
                  <a:srgbClr val="FF0000"/>
                </a:solidFill>
                <a:latin typeface="宋体" panose="02010600030101010101" pitchFamily="2" charset="-122"/>
              </a:rPr>
              <a:t>体</a:t>
            </a: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40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4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4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/>
      <p:bldP spid="44038" grpId="0"/>
      <p:bldP spid="44039" grpId="0"/>
      <p:bldP spid="44040" grpId="0"/>
      <p:bldP spid="44041" grpId="0"/>
      <p:bldP spid="44042" grpId="0"/>
      <p:bldP spid="44043" grpId="0"/>
      <p:bldP spid="44044" grpId="0"/>
      <p:bldP spid="44093" grpId="0"/>
      <p:bldP spid="44094" grpId="0"/>
      <p:bldP spid="7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7564665" y="1772856"/>
            <a:ext cx="3829893" cy="2628451"/>
            <a:chOff x="3009249" y="3671452"/>
            <a:chExt cx="3829893" cy="2628451"/>
          </a:xfrm>
        </p:grpSpPr>
        <p:pic>
          <p:nvPicPr>
            <p:cNvPr id="31" name="Picture 8" descr="U135P112T3D268490F48DT2010042314373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1920" y="3671452"/>
              <a:ext cx="3309781" cy="226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3009249" y="5899793"/>
              <a:ext cx="3829893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zh-CN" altLang="en-US" sz="2000" b="1" dirty="0">
                  <a:solidFill>
                    <a:srgbClr val="0000FF"/>
                  </a:solidFill>
                </a:rPr>
                <a:t>火山喷发时由 </a:t>
              </a:r>
              <a:r>
                <a:rPr lang="zh-CN" altLang="en-US" sz="2000" b="1" dirty="0">
                  <a:solidFill>
                    <a:srgbClr val="CC00FF"/>
                  </a:solidFill>
                </a:rPr>
                <a:t>固 态 </a:t>
              </a:r>
              <a:r>
                <a:rPr lang="zh-CN" altLang="en-US" sz="2000" b="1" dirty="0">
                  <a:solidFill>
                    <a:srgbClr val="0000FF"/>
                  </a:solidFill>
                </a:rPr>
                <a:t>变 为 </a:t>
              </a:r>
              <a:r>
                <a:rPr lang="zh-CN" altLang="en-US" sz="2000" b="1" dirty="0">
                  <a:solidFill>
                    <a:srgbClr val="CC00FF"/>
                  </a:solidFill>
                </a:rPr>
                <a:t>液 </a:t>
              </a:r>
              <a:r>
                <a:rPr lang="zh-CN" altLang="en-US" sz="2000" b="1" dirty="0" smtClean="0">
                  <a:solidFill>
                    <a:srgbClr val="CC00FF"/>
                  </a:solidFill>
                </a:rPr>
                <a:t>态</a:t>
              </a:r>
              <a:endParaRPr lang="zh-CN" altLang="en-US" sz="2000" b="1" dirty="0">
                <a:solidFill>
                  <a:srgbClr val="CC00FF"/>
                </a:solidFill>
              </a:endParaRPr>
            </a:p>
          </p:txBody>
        </p:sp>
      </p:grpSp>
      <p:sp>
        <p:nvSpPr>
          <p:cNvPr id="33" name="Text Box 2"/>
          <p:cNvSpPr txBox="1">
            <a:spLocks noChangeArrowheads="1"/>
          </p:cNvSpPr>
          <p:nvPr/>
        </p:nvSpPr>
        <p:spPr bwMode="auto">
          <a:xfrm>
            <a:off x="2092363" y="4169434"/>
            <a:ext cx="35960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zh-CN" altLang="en-US" sz="2400" dirty="0" smtClean="0">
                <a:latin typeface="Arial" panose="020B0604020202020204" pitchFamily="34" charset="0"/>
                <a:ea typeface="楷体_GB2312" pitchFamily="49" charset="-122"/>
              </a:rPr>
              <a:t>铁、钢</a:t>
            </a:r>
            <a:r>
              <a:rPr lang="zh-CN" altLang="en-US" sz="2400" dirty="0">
                <a:latin typeface="Arial" panose="020B0604020202020204" pitchFamily="34" charset="0"/>
                <a:ea typeface="楷体_GB2312" pitchFamily="49" charset="-122"/>
              </a:rPr>
              <a:t>由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固态</a:t>
            </a:r>
            <a:r>
              <a:rPr lang="zh-CN" altLang="en-US" sz="2400" dirty="0">
                <a:latin typeface="Arial" panose="020B0604020202020204" pitchFamily="34" charset="0"/>
                <a:ea typeface="楷体_GB2312" pitchFamily="49" charset="-122"/>
              </a:rPr>
              <a:t>变为</a:t>
            </a: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液态</a:t>
            </a:r>
          </a:p>
        </p:txBody>
      </p:sp>
      <p:grpSp>
        <p:nvGrpSpPr>
          <p:cNvPr id="34" name="Group 3"/>
          <p:cNvGrpSpPr/>
          <p:nvPr/>
        </p:nvGrpSpPr>
        <p:grpSpPr bwMode="auto">
          <a:xfrm>
            <a:off x="618104" y="1772856"/>
            <a:ext cx="6208558" cy="2254429"/>
            <a:chOff x="964" y="95"/>
            <a:chExt cx="4544" cy="1650"/>
          </a:xfrm>
        </p:grpSpPr>
        <p:pic>
          <p:nvPicPr>
            <p:cNvPr id="35" name="Picture 4" descr="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4" y="95"/>
              <a:ext cx="2158" cy="1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5" descr="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9633"/>
            <a:stretch>
              <a:fillRect/>
            </a:stretch>
          </p:blipFill>
          <p:spPr bwMode="auto">
            <a:xfrm>
              <a:off x="3334" y="106"/>
              <a:ext cx="2174" cy="1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284187" y="-30035"/>
            <a:ext cx="3496087" cy="1003300"/>
            <a:chOff x="402739" y="21978"/>
            <a:chExt cx="3496087" cy="1003300"/>
          </a:xfrm>
        </p:grpSpPr>
        <p:sp>
          <p:nvSpPr>
            <p:cNvPr id="18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新 课 引 入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0" name="直接连接符 19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1" name="图片 20" descr="标题2"/>
              <p:cNvPicPr>
                <a:picLocks noChangeAspect="1"/>
              </p:cNvPicPr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126113066001619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" t="18889" r="3" b="462"/>
          <a:stretch>
            <a:fillRect/>
          </a:stretch>
        </p:blipFill>
        <p:spPr bwMode="auto">
          <a:xfrm>
            <a:off x="2014542" y="1019059"/>
            <a:ext cx="3642257" cy="43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E4074214FF835C3302D3862916012F3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23" b="14757"/>
          <a:stretch>
            <a:fillRect/>
          </a:stretch>
        </p:blipFill>
        <p:spPr bwMode="auto">
          <a:xfrm>
            <a:off x="5776350" y="1019058"/>
            <a:ext cx="3517693" cy="43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6"/>
          <p:cNvSpPr txBox="1">
            <a:spLocks noChangeArrowheads="1"/>
          </p:cNvSpPr>
          <p:nvPr/>
        </p:nvSpPr>
        <p:spPr bwMode="auto">
          <a:xfrm>
            <a:off x="4290338" y="5201897"/>
            <a:ext cx="3244858" cy="10064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FontTx/>
              <a:buNone/>
              <a:defRPr/>
            </a:pPr>
            <a:r>
              <a:rPr lang="zh-CN" altLang="en-US" sz="6000" b="1" cap="all" dirty="0">
                <a:ln w="0">
                  <a:solidFill>
                    <a:schemeClr val="bg1"/>
                  </a:solidFill>
                </a:ln>
                <a:solidFill>
                  <a:srgbClr val="CC00FF"/>
                </a:solidFill>
                <a:effectLst>
                  <a:reflection blurRad="12700" stA="50000" endPos="50000" dist="5000" dir="5400000" sy="-100000" rotWithShape="0"/>
                </a:effectLst>
                <a:latin typeface="华文新魏" pitchFamily="2" charset="-122"/>
                <a:ea typeface="华文新魏" pitchFamily="2" charset="-122"/>
              </a:rPr>
              <a:t>天寒地冻</a:t>
            </a:r>
          </a:p>
        </p:txBody>
      </p:sp>
    </p:spTree>
    <p:custDataLst>
      <p:tags r:id="rId1"/>
    </p:custData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2" descr="栎木"/>
          <p:cNvSpPr>
            <a:spLocks noChangeArrowheads="1"/>
          </p:cNvSpPr>
          <p:nvPr/>
        </p:nvSpPr>
        <p:spPr bwMode="auto">
          <a:xfrm>
            <a:off x="2163711" y="1687034"/>
            <a:ext cx="838200" cy="7905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chemeClr val="bg1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固态</a:t>
            </a:r>
          </a:p>
        </p:txBody>
      </p:sp>
      <p:sp>
        <p:nvSpPr>
          <p:cNvPr id="13315" name="Oval 3" descr="水滴"/>
          <p:cNvSpPr>
            <a:spLocks noChangeArrowheads="1"/>
          </p:cNvSpPr>
          <p:nvPr/>
        </p:nvSpPr>
        <p:spPr bwMode="auto">
          <a:xfrm>
            <a:off x="2163711" y="3515833"/>
            <a:ext cx="838200" cy="838200"/>
          </a:xfrm>
          <a:prstGeom prst="ellipse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38100">
            <a:solidFill>
              <a:srgbClr val="FF00FF"/>
            </a:solidFill>
            <a:round/>
          </a:ln>
        </p:spPr>
        <p:txBody>
          <a:bodyPr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3200">
                <a:solidFill>
                  <a:srgbClr val="3333FF"/>
                </a:solidFill>
                <a:latin typeface="Arial" panose="020B0604020202020204" pitchFamily="34" charset="0"/>
                <a:ea typeface="华文中宋" panose="02010600040101010101" pitchFamily="2" charset="-122"/>
              </a:rPr>
              <a:t>液态</a:t>
            </a:r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2363737" y="2503009"/>
            <a:ext cx="144463" cy="936625"/>
          </a:xfrm>
          <a:prstGeom prst="downArrow">
            <a:avLst>
              <a:gd name="adj1" fmla="val 50000"/>
              <a:gd name="adj2" fmla="val 162057"/>
            </a:avLst>
          </a:prstGeom>
          <a:solidFill>
            <a:srgbClr val="FFFF99"/>
          </a:solidFill>
          <a:ln w="12700">
            <a:solidFill>
              <a:srgbClr val="0000FF"/>
            </a:solidFill>
            <a:miter lim="800000"/>
          </a:ln>
        </p:spPr>
        <p:txBody>
          <a:bodyPr vert="eaVert"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8" name="AutoShape 6"/>
          <p:cNvSpPr>
            <a:spLocks noChangeArrowheads="1"/>
          </p:cNvSpPr>
          <p:nvPr/>
        </p:nvSpPr>
        <p:spPr bwMode="auto">
          <a:xfrm flipV="1">
            <a:off x="2595512" y="2460147"/>
            <a:ext cx="144463" cy="936625"/>
          </a:xfrm>
          <a:prstGeom prst="downArrow">
            <a:avLst>
              <a:gd name="adj1" fmla="val 50000"/>
              <a:gd name="adj2" fmla="val 162057"/>
            </a:avLst>
          </a:prstGeom>
          <a:solidFill>
            <a:srgbClr val="FFFF99"/>
          </a:solidFill>
          <a:ln w="12700">
            <a:solidFill>
              <a:srgbClr val="0000FF"/>
            </a:solidFill>
            <a:miter lim="800000"/>
          </a:ln>
        </p:spPr>
        <p:txBody>
          <a:bodyPr vert="eaVert" wrap="none" anchor="ctr"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endParaRPr lang="zh-CN" altLang="en-U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716791" y="2601433"/>
            <a:ext cx="6771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熔化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2631191" y="2601433"/>
            <a:ext cx="67710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rgbClr val="FF0000"/>
                </a:solidFill>
                <a:latin typeface="Arial" panose="020B0604020202020204" pitchFamily="34" charset="0"/>
              </a:rPr>
              <a:t>凝固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3306711" y="827548"/>
            <a:ext cx="6553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ea typeface="华文中宋" panose="02010600040101010101" pitchFamily="2" charset="-122"/>
              </a:rPr>
              <a:t>物质从</a:t>
            </a:r>
            <a:r>
              <a:rPr lang="zh-CN" altLang="en-US" sz="3200">
                <a:solidFill>
                  <a:srgbClr val="FF3300"/>
                </a:solidFill>
                <a:ea typeface="华文中宋" panose="02010600040101010101" pitchFamily="2" charset="-122"/>
              </a:rPr>
              <a:t>固态变成液态</a:t>
            </a:r>
            <a:r>
              <a:rPr lang="zh-CN" altLang="en-US" sz="3200">
                <a:ea typeface="华文中宋" panose="02010600040101010101" pitchFamily="2" charset="-122"/>
              </a:rPr>
              <a:t>的过程叫做</a:t>
            </a:r>
            <a:r>
              <a:rPr lang="zh-CN" altLang="en-US" sz="3200">
                <a:solidFill>
                  <a:srgbClr val="FF3300"/>
                </a:solidFill>
                <a:ea typeface="华文中宋" panose="02010600040101010101" pitchFamily="2" charset="-122"/>
              </a:rPr>
              <a:t>熔化</a:t>
            </a:r>
            <a:r>
              <a:rPr lang="zh-CN" altLang="en-US" sz="3200">
                <a:ea typeface="华文中宋" panose="02010600040101010101" pitchFamily="2" charset="-122"/>
              </a:rPr>
              <a:t>。</a:t>
            </a:r>
          </a:p>
        </p:txBody>
      </p:sp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3382912" y="3418348"/>
            <a:ext cx="6100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>
                <a:ea typeface="华文中宋" panose="02010600040101010101" pitchFamily="2" charset="-122"/>
              </a:rPr>
              <a:t>物质从</a:t>
            </a:r>
            <a:r>
              <a:rPr lang="zh-CN" altLang="en-US" sz="3200">
                <a:solidFill>
                  <a:srgbClr val="FF3300"/>
                </a:solidFill>
                <a:ea typeface="华文中宋" panose="02010600040101010101" pitchFamily="2" charset="-122"/>
              </a:rPr>
              <a:t>液态变成固态</a:t>
            </a:r>
            <a:r>
              <a:rPr lang="zh-CN" altLang="en-US" sz="3200">
                <a:ea typeface="华文中宋" panose="02010600040101010101" pitchFamily="2" charset="-122"/>
              </a:rPr>
              <a:t>的过程叫做</a:t>
            </a:r>
            <a:r>
              <a:rPr lang="zh-CN" altLang="en-US" sz="3200">
                <a:solidFill>
                  <a:srgbClr val="FF3300"/>
                </a:solidFill>
                <a:ea typeface="华文中宋" panose="02010600040101010101" pitchFamily="2" charset="-122"/>
              </a:rPr>
              <a:t>凝固。</a:t>
            </a:r>
            <a:endParaRPr lang="zh-CN" altLang="en-US" sz="3200">
              <a:ea typeface="华文中宋" panose="02010600040101010101" pitchFamily="2" charset="-122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3687711" y="2122949"/>
            <a:ext cx="63161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如：冰熔化为水、蜡烛熔化为</a:t>
            </a:r>
            <a:r>
              <a:rPr lang="zh-CN" altLang="en-US" dirty="0" smtClean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蜡液等</a:t>
            </a:r>
            <a:r>
              <a:rPr lang="zh-CN" altLang="en-US" dirty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。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916311" y="4637548"/>
            <a:ext cx="4953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>
                <a:solidFill>
                  <a:srgbClr val="CC00FF"/>
                </a:solidFill>
                <a:latin typeface="仿宋_GB2312" pitchFamily="49" charset="-122"/>
                <a:ea typeface="仿宋_GB2312" pitchFamily="49" charset="-122"/>
              </a:rPr>
              <a:t>如：水结冰、火山喷出的岩浆凝固成火山岩等。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  <p:bldP spid="13317" grpId="0" animBg="1"/>
      <p:bldP spid="13318" grpId="0" animBg="1"/>
      <p:bldP spid="13319" grpId="0"/>
      <p:bldP spid="13320" grpId="0"/>
      <p:bldP spid="13321" grpId="0"/>
      <p:bldP spid="13322" grpId="0"/>
      <p:bldP spid="13324" grpId="0"/>
      <p:bldP spid="133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0274" y="1201211"/>
            <a:ext cx="3326697" cy="2344042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0274" y="3693188"/>
            <a:ext cx="3297120" cy="2332150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85841" y="3629111"/>
            <a:ext cx="3386569" cy="2396227"/>
          </a:xfrm>
          <a:prstGeom prst="rect">
            <a:avLst/>
          </a:prstGeom>
          <a:noFill/>
          <a:ln w="9525">
            <a:noFill/>
          </a:ln>
          <a:effectLst>
            <a:outerShdw blurRad="50800" dist="38100" dir="2700000" sx="101000" sy="101000" algn="tl" rotWithShape="0">
              <a:prstClr val="black">
                <a:alpha val="40000"/>
              </a:prstClr>
            </a:outerShdw>
            <a:softEdge rad="31750"/>
          </a:effectLst>
        </p:spPr>
      </p:pic>
      <p:pic>
        <p:nvPicPr>
          <p:cNvPr id="15" name="Picture 5" descr="ds 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500" y="3629111"/>
            <a:ext cx="223678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4"/>
          <p:cNvSpPr>
            <a:spLocks noChangeArrowheads="1"/>
          </p:cNvSpPr>
          <p:nvPr/>
        </p:nvSpPr>
        <p:spPr bwMode="auto">
          <a:xfrm>
            <a:off x="1964807" y="1211927"/>
            <a:ext cx="4436871" cy="2151978"/>
          </a:xfrm>
          <a:prstGeom prst="cloudCallout">
            <a:avLst>
              <a:gd name="adj1" fmla="val -44469"/>
              <a:gd name="adj2" fmla="val 77800"/>
            </a:avLst>
          </a:prstGeom>
          <a:solidFill>
            <a:srgbClr val="CCFFCC"/>
          </a:solidFill>
          <a:ln w="19050">
            <a:solidFill>
              <a:srgbClr val="0000FF"/>
            </a:solidFill>
            <a:round/>
          </a:ln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indent="457200"/>
            <a:r>
              <a:rPr lang="zh-CN" altLang="en-US" sz="2400"/>
              <a:t>物质熔化和凝固</a:t>
            </a:r>
            <a:r>
              <a:rPr lang="zh-CN" altLang="en-US" sz="2400" smtClean="0"/>
              <a:t>需要什</a:t>
            </a:r>
            <a:r>
              <a:rPr lang="zh-CN" altLang="en-US" sz="2400"/>
              <a:t>么条件？不同物质熔化和凝固的规律一样吗？</a:t>
            </a:r>
            <a:endParaRPr lang="en-US" altLang="zh-CN" sz="2400"/>
          </a:p>
        </p:txBody>
      </p:sp>
      <p:grpSp>
        <p:nvGrpSpPr>
          <p:cNvPr id="17" name="组合 3"/>
          <p:cNvGrpSpPr/>
          <p:nvPr/>
        </p:nvGrpSpPr>
        <p:grpSpPr>
          <a:xfrm>
            <a:off x="1041124" y="407768"/>
            <a:ext cx="1714500" cy="500062"/>
            <a:chOff x="1076" y="1998"/>
            <a:chExt cx="2699" cy="788"/>
          </a:xfrm>
          <a:solidFill>
            <a:srgbClr val="0070C0"/>
          </a:solidFill>
        </p:grpSpPr>
        <p:sp>
          <p:nvSpPr>
            <p:cNvPr id="18" name="流程图: 文档 17"/>
            <p:cNvSpPr/>
            <p:nvPr/>
          </p:nvSpPr>
          <p:spPr>
            <a:xfrm>
              <a:off x="1076" y="2070"/>
              <a:ext cx="2632" cy="716"/>
            </a:xfrm>
            <a:prstGeom prst="flowChartDocument">
              <a:avLst/>
            </a:prstGeom>
            <a:grp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 noProof="1"/>
            </a:p>
          </p:txBody>
        </p:sp>
        <p:sp>
          <p:nvSpPr>
            <p:cNvPr id="19" name="文本框 4101"/>
            <p:cNvSpPr txBox="1"/>
            <p:nvPr/>
          </p:nvSpPr>
          <p:spPr>
            <a:xfrm>
              <a:off x="1077" y="1998"/>
              <a:ext cx="2698" cy="70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300" b="1" noProof="1">
                  <a:solidFill>
                    <a:srgbClr val="D6F5F5"/>
                  </a:solidFill>
                  <a:latin typeface="宋体" panose="02010600030101010101" pitchFamily="2" charset="-122"/>
                  <a:ea typeface="幼圆" panose="02010509060101010101" charset="-122"/>
                </a:rPr>
                <a:t>观察与思考</a:t>
              </a:r>
              <a:endParaRPr lang="zh-CN" altLang="en-US" sz="2400" noProof="1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9382126" y="4822826"/>
            <a:ext cx="163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endParaRPr lang="zh-CN" altLang="en-US">
              <a:latin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92301" y="2774054"/>
            <a:ext cx="7543800" cy="1717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提出问题</a:t>
            </a:r>
            <a:endParaRPr lang="zh-CN" altLang="en-US" sz="3200" dirty="0">
              <a:solidFill>
                <a:srgbClr val="FF3399"/>
              </a:solidFill>
              <a:latin typeface="宋体" panose="02010600030101010101" pitchFamily="2" charset="-122"/>
            </a:endParaRPr>
          </a:p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dirty="0">
                <a:solidFill>
                  <a:srgbClr val="990000"/>
                </a:solidFill>
                <a:latin typeface="宋体" panose="02010600030101010101" pitchFamily="2" charset="-122"/>
                <a:ea typeface="楷体_GB2312" pitchFamily="49" charset="-122"/>
              </a:rPr>
              <a:t>    </a:t>
            </a:r>
            <a:r>
              <a:rPr lang="zh-CN" altLang="en-US" dirty="0">
                <a:latin typeface="宋体" panose="02010600030101010101" pitchFamily="2" charset="-122"/>
                <a:ea typeface="楷体_GB2312" pitchFamily="49" charset="-122"/>
              </a:rPr>
              <a:t>不同物质在由固态变成液态的过程中，温度的变化规律相同吗？</a:t>
            </a:r>
            <a:r>
              <a:rPr lang="zh-CN" altLang="en-US" dirty="0">
                <a:latin typeface="宋体" panose="02010600030101010101" pitchFamily="2" charset="-122"/>
              </a:rPr>
              <a:t> 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892301" y="4422775"/>
            <a:ext cx="7543800" cy="1648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猜想和假设</a:t>
            </a:r>
          </a:p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None/>
            </a:pPr>
            <a:r>
              <a:rPr lang="zh-CN" altLang="en-US" dirty="0">
                <a:latin typeface="宋体" panose="02010600030101010101" pitchFamily="2" charset="-122"/>
                <a:ea typeface="楷体_GB2312" pitchFamily="49" charset="-122"/>
              </a:rPr>
              <a:t>    熔化过程中一定要加热，所以物质一定要吸收热量，这时温度可能也是不断上升的。</a:t>
            </a:r>
            <a:r>
              <a:rPr lang="zh-CN" altLang="en-US" dirty="0">
                <a:solidFill>
                  <a:srgbClr val="990000"/>
                </a:solidFill>
                <a:latin typeface="宋体" panose="02010600030101010101" pitchFamily="2" charset="-122"/>
              </a:rPr>
              <a:t> </a:t>
            </a:r>
          </a:p>
        </p:txBody>
      </p:sp>
      <p:pic>
        <p:nvPicPr>
          <p:cNvPr id="17" name="Picture 4" descr="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3065" y="1764270"/>
            <a:ext cx="1600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3577561" y="1928813"/>
            <a:ext cx="60019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3600" dirty="0">
                <a:solidFill>
                  <a:srgbClr val="3333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固体熔化时温度的变化规律</a:t>
            </a:r>
            <a:r>
              <a:rPr lang="zh-CN" altLang="en-US" sz="4000" dirty="0">
                <a:solidFill>
                  <a:srgbClr val="3333FF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 </a:t>
            </a:r>
          </a:p>
        </p:txBody>
      </p:sp>
      <p:pic>
        <p:nvPicPr>
          <p:cNvPr id="19" name="Picture 6" descr="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654" y="1928813"/>
            <a:ext cx="1168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2"/>
          <p:cNvSpPr txBox="1"/>
          <p:nvPr/>
        </p:nvSpPr>
        <p:spPr bwMode="auto">
          <a:xfrm>
            <a:off x="1207018" y="994829"/>
            <a:ext cx="4145687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一、熔化和凝</a:t>
            </a:r>
            <a:r>
              <a:rPr lang="zh-CN" altLang="en-US" sz="4400" b="1" dirty="0">
                <a:solidFill>
                  <a:srgbClr val="FF0000"/>
                </a:solidFill>
                <a:latin typeface="华文隶书" pitchFamily="2" charset="-122"/>
                <a:ea typeface="华文隶书" pitchFamily="2" charset="-122"/>
              </a:rPr>
              <a:t>固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02739" y="-94985"/>
            <a:ext cx="3496087" cy="1003300"/>
            <a:chOff x="402739" y="21978"/>
            <a:chExt cx="3496087" cy="1003300"/>
          </a:xfrm>
        </p:grpSpPr>
        <p:sp>
          <p:nvSpPr>
            <p:cNvPr id="22" name="TextBox 2"/>
            <p:cNvSpPr txBox="1"/>
            <p:nvPr/>
          </p:nvSpPr>
          <p:spPr bwMode="auto">
            <a:xfrm>
              <a:off x="1190236" y="248322"/>
              <a:ext cx="2708590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3600" b="1" dirty="0" smtClean="0">
                  <a:solidFill>
                    <a:srgbClr val="009FB9"/>
                  </a:solidFill>
                  <a:latin typeface="+mj-ea"/>
                  <a:ea typeface="+mj-ea"/>
                </a:rPr>
                <a:t>自 主 探 究</a:t>
              </a:r>
              <a:endParaRPr lang="zh-CN" altLang="en-US" sz="3600" b="1" dirty="0">
                <a:solidFill>
                  <a:srgbClr val="009FB9"/>
                </a:solidFill>
                <a:latin typeface="+mj-ea"/>
                <a:ea typeface="+mj-ea"/>
              </a:endParaRPr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402739" y="21978"/>
              <a:ext cx="3346936" cy="1003300"/>
              <a:chOff x="402739" y="21978"/>
              <a:chExt cx="3346936" cy="1003300"/>
            </a:xfrm>
          </p:grpSpPr>
          <p:cxnSp>
            <p:nvCxnSpPr>
              <p:cNvPr id="24" name="直接连接符 23"/>
              <p:cNvCxnSpPr/>
              <p:nvPr/>
            </p:nvCxnSpPr>
            <p:spPr bwMode="auto">
              <a:xfrm>
                <a:off x="736656" y="860108"/>
                <a:ext cx="3013019" cy="0"/>
              </a:xfrm>
              <a:prstGeom prst="line">
                <a:avLst/>
              </a:prstGeom>
              <a:ln>
                <a:solidFill>
                  <a:srgbClr val="009FB9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25" name="图片 24" descr="标题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402739" y="21978"/>
                <a:ext cx="1003300" cy="1003300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文本框 15361"/>
          <p:cNvSpPr txBox="1">
            <a:spLocks noChangeArrowheads="1"/>
          </p:cNvSpPr>
          <p:nvPr/>
        </p:nvSpPr>
        <p:spPr bwMode="auto">
          <a:xfrm>
            <a:off x="1831472" y="2225792"/>
            <a:ext cx="143986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酒精灯</a:t>
            </a:r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  <a:hlinkClick r:id="rId2" action="ppaction://hlinkfile"/>
            </a:endParaRPr>
          </a:p>
        </p:txBody>
      </p:sp>
      <p:sp>
        <p:nvSpPr>
          <p:cNvPr id="13314" name="文本框 15362"/>
          <p:cNvSpPr txBox="1">
            <a:spLocks noChangeArrowheads="1"/>
          </p:cNvSpPr>
          <p:nvPr/>
        </p:nvSpPr>
        <p:spPr bwMode="auto">
          <a:xfrm>
            <a:off x="3151507" y="2256760"/>
            <a:ext cx="16017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铁架台</a:t>
            </a:r>
          </a:p>
        </p:txBody>
      </p:sp>
      <p:sp>
        <p:nvSpPr>
          <p:cNvPr id="13315" name="矩形 15363"/>
          <p:cNvSpPr>
            <a:spLocks noChangeArrowheads="1"/>
          </p:cNvSpPr>
          <p:nvPr/>
        </p:nvSpPr>
        <p:spPr bwMode="auto">
          <a:xfrm>
            <a:off x="3103280" y="2936586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石棉网</a:t>
            </a:r>
          </a:p>
        </p:txBody>
      </p:sp>
      <p:sp>
        <p:nvSpPr>
          <p:cNvPr id="13316" name="矩形 15364"/>
          <p:cNvSpPr>
            <a:spLocks noChangeArrowheads="1"/>
          </p:cNvSpPr>
          <p:nvPr/>
        </p:nvSpPr>
        <p:spPr bwMode="auto">
          <a:xfrm>
            <a:off x="1929897" y="3653559"/>
            <a:ext cx="15240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烧杯 </a:t>
            </a:r>
          </a:p>
        </p:txBody>
      </p:sp>
      <p:sp>
        <p:nvSpPr>
          <p:cNvPr id="13317" name="矩形 15365"/>
          <p:cNvSpPr>
            <a:spLocks noChangeArrowheads="1"/>
          </p:cNvSpPr>
          <p:nvPr/>
        </p:nvSpPr>
        <p:spPr bwMode="auto">
          <a:xfrm>
            <a:off x="4690196" y="2234215"/>
            <a:ext cx="13382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试管</a:t>
            </a:r>
          </a:p>
        </p:txBody>
      </p:sp>
      <p:sp>
        <p:nvSpPr>
          <p:cNvPr id="13318" name="矩形 15367"/>
          <p:cNvSpPr>
            <a:spLocks noChangeArrowheads="1"/>
          </p:cNvSpPr>
          <p:nvPr/>
        </p:nvSpPr>
        <p:spPr bwMode="auto">
          <a:xfrm>
            <a:off x="4571144" y="2936585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搅拌器</a:t>
            </a:r>
          </a:p>
        </p:txBody>
      </p:sp>
      <p:sp>
        <p:nvSpPr>
          <p:cNvPr id="13319" name="矩形 15368"/>
          <p:cNvSpPr>
            <a:spLocks noChangeArrowheads="1"/>
          </p:cNvSpPr>
          <p:nvPr/>
        </p:nvSpPr>
        <p:spPr bwMode="auto">
          <a:xfrm>
            <a:off x="3203644" y="3648670"/>
            <a:ext cx="12430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火柴</a:t>
            </a:r>
          </a:p>
        </p:txBody>
      </p:sp>
      <p:sp>
        <p:nvSpPr>
          <p:cNvPr id="15371" name="文本框 15370"/>
          <p:cNvSpPr txBox="1">
            <a:spLocks noChangeArrowheads="1"/>
          </p:cNvSpPr>
          <p:nvPr/>
        </p:nvSpPr>
        <p:spPr bwMode="auto">
          <a:xfrm>
            <a:off x="1901515" y="4462313"/>
            <a:ext cx="301508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海波(硫代硫酸钠）</a:t>
            </a:r>
          </a:p>
        </p:txBody>
      </p:sp>
      <p:sp>
        <p:nvSpPr>
          <p:cNvPr id="15372" name="文本框 15371"/>
          <p:cNvSpPr txBox="1">
            <a:spLocks noChangeArrowheads="1"/>
          </p:cNvSpPr>
          <p:nvPr/>
        </p:nvSpPr>
        <p:spPr bwMode="auto">
          <a:xfrm>
            <a:off x="4571144" y="3677869"/>
            <a:ext cx="100965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00FF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石蜡</a:t>
            </a:r>
          </a:p>
        </p:txBody>
      </p:sp>
      <p:sp>
        <p:nvSpPr>
          <p:cNvPr id="11274" name="文本框 15372"/>
          <p:cNvSpPr txBox="1">
            <a:spLocks noChangeArrowheads="1"/>
          </p:cNvSpPr>
          <p:nvPr/>
        </p:nvSpPr>
        <p:spPr bwMode="auto">
          <a:xfrm>
            <a:off x="9572645" y="2017713"/>
            <a:ext cx="553998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1275" name="文本框 15373"/>
          <p:cNvSpPr txBox="1">
            <a:spLocks noChangeArrowheads="1"/>
          </p:cNvSpPr>
          <p:nvPr/>
        </p:nvSpPr>
        <p:spPr bwMode="auto">
          <a:xfrm>
            <a:off x="9704408" y="1879600"/>
            <a:ext cx="553998" cy="92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326" name="矩形 15366"/>
          <p:cNvSpPr>
            <a:spLocks noChangeArrowheads="1"/>
          </p:cNvSpPr>
          <p:nvPr/>
        </p:nvSpPr>
        <p:spPr bwMode="auto">
          <a:xfrm>
            <a:off x="1830173" y="2923619"/>
            <a:ext cx="11079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>
                <a:latin typeface="华文细黑" panose="02010600040101010101" pitchFamily="2" charset="-122"/>
                <a:ea typeface="华文细黑" panose="02010600040101010101" pitchFamily="2" charset="-122"/>
              </a:rPr>
              <a:t>温度计</a:t>
            </a:r>
          </a:p>
        </p:txBody>
      </p:sp>
      <p:pic>
        <p:nvPicPr>
          <p:cNvPr id="24" name="Picture 6" descr="1"/>
          <p:cNvPicPr>
            <a:picLocks noChangeAspect="1" noChangeArrowheads="1"/>
          </p:cNvPicPr>
          <p:nvPr/>
        </p:nvPicPr>
        <p:blipFill>
          <a:blip r:embed="rId3" cstate="print">
            <a:lum bright="6000" contrast="18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4295" y="1316540"/>
            <a:ext cx="2680113" cy="4321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1416934" y="974908"/>
            <a:ext cx="3708801" cy="683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 dirty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实验器材</a:t>
            </a:r>
            <a:r>
              <a:rPr lang="zh-CN" altLang="en-US" sz="3200" dirty="0" smtClean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与药品</a:t>
            </a:r>
            <a:endParaRPr lang="zh-CN" altLang="en-US" dirty="0">
              <a:latin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4" grpId="0"/>
      <p:bldP spid="13315" grpId="0"/>
      <p:bldP spid="13316" grpId="0"/>
      <p:bldP spid="13317" grpId="0"/>
      <p:bldP spid="13318" grpId="0"/>
      <p:bldP spid="13319" grpId="0"/>
      <p:bldP spid="15371" grpId="0"/>
      <p:bldP spid="15372" grpId="0"/>
      <p:bldP spid="133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文本框 17409"/>
          <p:cNvSpPr txBox="1">
            <a:spLocks noChangeArrowheads="1"/>
          </p:cNvSpPr>
          <p:nvPr/>
        </p:nvSpPr>
        <p:spPr bwMode="auto">
          <a:xfrm>
            <a:off x="3700464" y="4229101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411" name="文本框 17410"/>
          <p:cNvSpPr txBox="1">
            <a:spLocks noChangeArrowheads="1"/>
          </p:cNvSpPr>
          <p:nvPr/>
        </p:nvSpPr>
        <p:spPr bwMode="auto">
          <a:xfrm>
            <a:off x="1725909" y="1188337"/>
            <a:ext cx="851324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400" dirty="0">
                <a:latin typeface="华文细黑" panose="02010600040101010101" pitchFamily="2" charset="-122"/>
                <a:ea typeface="华文细黑" panose="02010600040101010101" pitchFamily="2" charset="-122"/>
              </a:rPr>
              <a:t>    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把海波和石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蜡放入试管中，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并把温度计放入两种物质中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，将试管放在盛水的烧杯中，用酒精灯缓慢加热，从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40℃开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始每隔1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分钟观察它们的状态和读出相应的温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度并记录在表格内，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直到全部熔化后为</a:t>
            </a:r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止。</a:t>
            </a:r>
            <a:endParaRPr lang="zh-CN" altLang="en-US" sz="2400" b="1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412" name="文本框 17411"/>
          <p:cNvSpPr txBox="1">
            <a:spLocks noChangeArrowheads="1"/>
          </p:cNvSpPr>
          <p:nvPr/>
        </p:nvSpPr>
        <p:spPr bwMode="auto">
          <a:xfrm>
            <a:off x="2191289" y="3496661"/>
            <a:ext cx="14157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400" b="1" dirty="0" smtClean="0">
                <a:latin typeface="华文细黑" panose="02010600040101010101" pitchFamily="2" charset="-122"/>
                <a:ea typeface="华文细黑" panose="02010600040101010101" pitchFamily="2" charset="-122"/>
              </a:rPr>
              <a:t>实验表</a:t>
            </a:r>
            <a:r>
              <a:rPr lang="zh-CN" altLang="en-US" sz="2400" b="1" dirty="0">
                <a:latin typeface="华文细黑" panose="02010600040101010101" pitchFamily="2" charset="-122"/>
                <a:ea typeface="华文细黑" panose="02010600040101010101" pitchFamily="2" charset="-122"/>
              </a:rPr>
              <a:t>格</a:t>
            </a:r>
          </a:p>
        </p:txBody>
      </p:sp>
      <p:graphicFrame>
        <p:nvGraphicFramePr>
          <p:cNvPr id="11269" name="内容占位符 11268"/>
          <p:cNvGraphicFramePr>
            <a:graphicFrameLocks noGrp="1"/>
          </p:cNvGraphicFramePr>
          <p:nvPr>
            <p:ph sz="half" idx="2"/>
          </p:nvPr>
        </p:nvGraphicFramePr>
        <p:xfrm>
          <a:off x="2243165" y="4111208"/>
          <a:ext cx="7470775" cy="1874838"/>
        </p:xfrm>
        <a:graphic>
          <a:graphicData uri="http://schemas.openxmlformats.org/drawingml/2006/table">
            <a:tbl>
              <a:tblPr/>
              <a:tblGrid>
                <a:gridCol w="2100263"/>
                <a:gridCol w="671512"/>
                <a:gridCol w="671513"/>
                <a:gridCol w="671512"/>
                <a:gridCol w="669925"/>
                <a:gridCol w="669925"/>
                <a:gridCol w="671513"/>
                <a:gridCol w="660400"/>
                <a:gridCol w="684212"/>
              </a:tblGrid>
              <a:tr h="4873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时间</a:t>
                      </a: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/min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...</a:t>
                      </a: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70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海波温度</a:t>
                      </a: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/℃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en-US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石蜡温度</a:t>
                      </a:r>
                      <a:r>
                        <a:rPr lang="en-US" altLang="zh-CN" sz="240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ea typeface="华文细黑" panose="02010600040101010101" pitchFamily="2" charset="-122"/>
                          <a:cs typeface="Times New Roman" panose="02020603050405020304" pitchFamily="18" charset="0"/>
                        </a:rPr>
                        <a:t>/℃</a:t>
                      </a:r>
                    </a:p>
                  </a:txBody>
                  <a:tcPr anchor="ctr">
                    <a:lnL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buClr>
                          <a:schemeClr val="hlink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lang="zh-CN" altLang="en-US" sz="2400" dirty="0">
                        <a:latin typeface="Times New Roman" panose="02020603050405020304" pitchFamily="18" charset="0"/>
                        <a:ea typeface="华文细黑" panose="0201060004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905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34" name="文本框 17450"/>
          <p:cNvSpPr txBox="1">
            <a:spLocks noChangeArrowheads="1"/>
          </p:cNvSpPr>
          <p:nvPr/>
        </p:nvSpPr>
        <p:spPr bwMode="auto">
          <a:xfrm>
            <a:off x="2581276" y="583556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en-US" sz="2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612937" y="583556"/>
            <a:ext cx="3708801" cy="604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sz="2800" b="1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20000"/>
              </a:lnSpc>
              <a:buClr>
                <a:srgbClr val="FF00FF"/>
              </a:buClr>
              <a:buFont typeface="Wingdings" panose="05000000000000000000" pitchFamily="2" charset="2"/>
              <a:buChar char="Ø"/>
            </a:pPr>
            <a:r>
              <a:rPr lang="zh-CN" altLang="en-US" sz="3200" dirty="0" smtClean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实验</a:t>
            </a:r>
            <a:r>
              <a:rPr lang="zh-CN" altLang="en-US" sz="3200" dirty="0">
                <a:solidFill>
                  <a:srgbClr val="FF3399"/>
                </a:solidFill>
                <a:latin typeface="宋体" panose="02010600030101010101" pitchFamily="2" charset="-122"/>
                <a:ea typeface="黑体" panose="02010609060101010101" pitchFamily="49" charset="-122"/>
              </a:rPr>
              <a:t>设计及要求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  <p:tag name="KSO_WM_SLIDE_MODEL_TYPE" val="cover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SLIDE_SIZE" val="828*343"/>
  <p:tag name="KSO_WM_SLIDE_POSITION" val="66*144"/>
  <p:tag name="KSO_WM_BEAUTIFY_FLAG" val="#wm#"/>
  <p:tag name="KSO_WM_SLIDE_TYPE" val="title"/>
  <p:tag name="KSO_WM_SLIDE_LAYOUT_CNT" val="1_1"/>
  <p:tag name="KSO_WM_SLIDE_LAYOUT" val="a_b"/>
  <p:tag name="KSO_WM_SLIDE_ITEM_CNT" val="2"/>
  <p:tag name="KSO_WM_SLIDE_INDEX" val="1"/>
  <p:tag name="KSO_WM_SLIDE_ID" val="custom20184553_1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1912</Words>
  <Application>WPS 演示</Application>
  <PresentationFormat>自定义</PresentationFormat>
  <Paragraphs>470</Paragraphs>
  <Slides>29</Slides>
  <Notes>9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1" baseType="lpstr">
      <vt:lpstr>自定义设计方案</vt:lpstr>
      <vt:lpstr>Microsoft 公式 3.0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 思考：     对海波的加热方式是水浴加热，实验中为什么要水浴加热？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27</cp:revision>
  <dcterms:created xsi:type="dcterms:W3CDTF">2018-03-01T02:03:00Z</dcterms:created>
  <dcterms:modified xsi:type="dcterms:W3CDTF">2019-09-19T13:41:53Z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