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Default Extension="mpg" ContentType="video/mpeg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49.xml" ContentType="application/vnd.openxmlformats-officedocument.presentationml.tag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38.xml" ContentType="application/vnd.openxmlformats-officedocument.presentationml.tags+xml"/>
  <Override PartName="/ppt/tags/tag56.xml" ContentType="application/vnd.openxmlformats-officedocument.presentationml.tags+xml"/>
  <Override PartName="/ppt/tags/tag67.xml" ContentType="application/vnd.openxmlformats-officedocument.presentationml.tags+xml"/>
  <Override PartName="/ppt/notesSlides/notesSlide16.xml" ContentType="application/vnd.openxmlformats-officedocument.presentationml.notesSlide+xml"/>
  <Override PartName="/ppt/media/audio7.wav" ContentType="audio/x-wav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45.xml" ContentType="application/vnd.openxmlformats-officedocument.presentationml.tags+xml"/>
  <Override PartName="/ppt/tags/tag63.xml" ContentType="application/vnd.openxmlformats-officedocument.presentationml.tags+xml"/>
  <Override PartName="/ppt/tags/tag74.xml" ContentType="application/vnd.openxmlformats-officedocument.presentationml.tags+xml"/>
  <Override PartName="/docProps/custom.xml" ContentType="application/vnd.openxmlformats-officedocument.custom-properties+xml"/>
  <Override PartName="/ppt/tags/tag34.xml" ContentType="application/vnd.openxmlformats-officedocument.presentationml.tags+xml"/>
  <Override PartName="/ppt/tags/tag52.xml" ContentType="application/vnd.openxmlformats-officedocument.presentationml.tags+xml"/>
  <Override PartName="/ppt/notesSlides/notesSlide12.xml" ContentType="application/vnd.openxmlformats-officedocument.presentationml.notesSlide+xml"/>
  <Override PartName="/ppt/media/audio21.wav" ContentType="audio/x-wav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41.xml" ContentType="application/vnd.openxmlformats-officedocument.presentationml.tags+xml"/>
  <Override PartName="/ppt/notesSlides/notesSlide7.xml" ContentType="application/vnd.openxmlformats-officedocument.presentationml.notesSlide+xml"/>
  <Override PartName="/ppt/tags/tag70.xml" ContentType="application/vnd.openxmlformats-officedocument.presentationml.tags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9.xml" ContentType="application/vnd.openxmlformats-officedocument.presentationml.tags+xml"/>
  <Override PartName="/ppt/tags/tag68.xml" ContentType="application/vnd.openxmlformats-officedocument.presentationml.tags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ags/tag19.xml" ContentType="application/vnd.openxmlformats-officedocument.presentationml.tags+xml"/>
  <Override PartName="/ppt/tags/tag28.xml" ContentType="application/vnd.openxmlformats-officedocument.presentationml.tags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tags/tag57.xml" ContentType="application/vnd.openxmlformats-officedocument.presentationml.tags+xml"/>
  <Default Extension="wav" ContentType="audio/wav"/>
  <Override PartName="/ppt/tags/tag66.xml" ContentType="application/vnd.openxmlformats-officedocument.presentationml.tags+xml"/>
  <Override PartName="/ppt/tags/tag75.xml" ContentType="application/vnd.openxmlformats-officedocument.presentationml.tags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media/audio6.wav" ContentType="audio/x-wav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tags/tag17.xml" ContentType="application/vnd.openxmlformats-officedocument.presentationml.tags+xml"/>
  <Override PartName="/ppt/tags/tag26.xml" ContentType="application/vnd.openxmlformats-officedocument.presentationml.tags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tags/tag55.xml" ContentType="application/vnd.openxmlformats-officedocument.presentationml.tags+xml"/>
  <Override PartName="/ppt/tags/tag64.xml" ContentType="application/vnd.openxmlformats-officedocument.presentationml.tags+xml"/>
  <Override PartName="/ppt/tags/tag73.xml" ContentType="application/vnd.openxmlformats-officedocument.presentationml.tags+xml"/>
  <Override PartName="/ppt/notesSlides/notesSlide13.xml" ContentType="application/vnd.openxmlformats-officedocument.presentationml.notesSlide+xml"/>
  <Override PartName="/ppt/media/audio31.wav" ContentType="audio/x-wav"/>
  <Override PartName="/ppt/slideLayouts/slideLayout10.xml" ContentType="application/vnd.openxmlformats-officedocument.presentationml.slideLayout+xml"/>
  <Override PartName="/ppt/tags/tag15.xml" ContentType="application/vnd.openxmlformats-officedocument.presentationml.tags+xml"/>
  <Override PartName="/ppt/tags/tag24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53.xml" ContentType="application/vnd.openxmlformats-officedocument.presentationml.tags+xml"/>
  <Override PartName="/ppt/tags/tag62.xml" ContentType="application/vnd.openxmlformats-officedocument.presentationml.tags+xml"/>
  <Default Extension="gif" ContentType="image/gif"/>
  <Override PartName="/ppt/notesSlides/notesSlide8.xml" ContentType="application/vnd.openxmlformats-officedocument.presentationml.notesSlide+xml"/>
  <Override PartName="/ppt/tags/tag71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tags/tag31.xml" ContentType="application/vnd.openxmlformats-officedocument.presentationml.tags+xml"/>
  <Override PartName="/ppt/tags/tag40.xml" ContentType="application/vnd.openxmlformats-officedocument.presentationml.tags+xml"/>
  <Override PartName="/ppt/tags/tag42.xml" ContentType="application/vnd.openxmlformats-officedocument.presentationml.tags+xml"/>
  <Override PartName="/ppt/tags/tag51.xml" ContentType="application/vnd.openxmlformats-officedocument.presentationml.tags+xml"/>
  <Override PartName="/ppt/tags/tag60.xml" ContentType="application/vnd.openxmlformats-officedocument.presentationml.tags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ags/tag2.xml" ContentType="application/vnd.openxmlformats-officedocument.presentationml.tags+xml"/>
  <Override PartName="/ppt/tags/tag58.xml" ContentType="application/vnd.openxmlformats-officedocument.presentationml.tags+xml"/>
  <Override PartName="/ppt/tags/tag69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tags/tag29.xml" ContentType="application/vnd.openxmlformats-officedocument.presentationml.tags+xml"/>
  <Override PartName="/ppt/tags/tag47.xml" ContentType="application/vnd.openxmlformats-officedocument.presentationml.tags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tags/tag18.xml" ContentType="application/vnd.openxmlformats-officedocument.presentationml.tags+xml"/>
  <Override PartName="/ppt/tags/tag36.xml" ContentType="application/vnd.openxmlformats-officedocument.presentationml.tags+xml"/>
  <Override PartName="/ppt/tags/tag54.xml" ContentType="application/vnd.openxmlformats-officedocument.presentationml.tags+xml"/>
  <Override PartName="/ppt/tags/tag65.xml" ContentType="application/vnd.openxmlformats-officedocument.presentationml.tags+xml"/>
  <Override PartName="/ppt/notesSlides/notesSlide14.xml" ContentType="application/vnd.openxmlformats-officedocument.presentationml.notesSlide+xml"/>
  <Override PartName="/ppt/media/audio41.wav" ContentType="audio/x-wav"/>
  <Override PartName="/ppt/media/audio5.wav" ContentType="audio/x-wav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43.xml" ContentType="application/vnd.openxmlformats-officedocument.presentationml.tags+xml"/>
  <Override PartName="/ppt/tags/tag61.xml" ContentType="application/vnd.openxmlformats-officedocument.presentationml.tags+xml"/>
  <Override PartName="/ppt/notesSlides/notesSlide9.xml" ContentType="application/vnd.openxmlformats-officedocument.presentationml.notesSlide+xml"/>
  <Override PartName="/ppt/tags/tag72.xml" ContentType="application/vnd.openxmlformats-officedocument.presentationml.tags+xml"/>
  <Override PartName="/ppt/tags/tag32.xml" ContentType="application/vnd.openxmlformats-officedocument.presentationml.tags+xml"/>
  <Override PartName="/ppt/tags/tag50.xml" ContentType="application/vnd.openxmlformats-officedocument.presentationml.tags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Default Extension="mp3" ContentType="audio/mp3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tags/tag3.xml" ContentType="application/vnd.openxmlformats-officedocument.presentationml.tags+xml"/>
  <Override PartName="/ppt/tags/tag59.xml" ContentType="application/vnd.openxmlformats-officedocument.presentationml.tags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31"/>
  </p:notesMasterIdLst>
  <p:sldIdLst>
    <p:sldId id="256" r:id="rId2"/>
    <p:sldId id="306" r:id="rId3"/>
    <p:sldId id="320" r:id="rId4"/>
    <p:sldId id="348" r:id="rId5"/>
    <p:sldId id="325" r:id="rId6"/>
    <p:sldId id="316" r:id="rId7"/>
    <p:sldId id="327" r:id="rId8"/>
    <p:sldId id="328" r:id="rId9"/>
    <p:sldId id="313" r:id="rId10"/>
    <p:sldId id="315" r:id="rId11"/>
    <p:sldId id="314" r:id="rId12"/>
    <p:sldId id="308" r:id="rId13"/>
    <p:sldId id="333" r:id="rId14"/>
    <p:sldId id="332" r:id="rId15"/>
    <p:sldId id="307" r:id="rId16"/>
    <p:sldId id="335" r:id="rId17"/>
    <p:sldId id="334" r:id="rId18"/>
    <p:sldId id="303" r:id="rId19"/>
    <p:sldId id="304" r:id="rId20"/>
    <p:sldId id="317" r:id="rId21"/>
    <p:sldId id="336" r:id="rId22"/>
    <p:sldId id="337" r:id="rId23"/>
    <p:sldId id="345" r:id="rId24"/>
    <p:sldId id="338" r:id="rId25"/>
    <p:sldId id="339" r:id="rId26"/>
    <p:sldId id="341" r:id="rId27"/>
    <p:sldId id="342" r:id="rId28"/>
    <p:sldId id="343" r:id="rId29"/>
    <p:sldId id="344" r:id="rId30"/>
  </p:sldIdLst>
  <p:sldSz cx="12192000" cy="6858000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3000B8"/>
    <a:srgbClr val="FFFF00"/>
    <a:srgbClr val="CC00FF"/>
    <a:srgbClr val="009FB9"/>
    <a:srgbClr val="FF9900"/>
    <a:srgbClr val="00FF00"/>
    <a:srgbClr val="FFFF66"/>
    <a:srgbClr val="0E98D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8996" autoAdjust="0"/>
    <p:restoredTop sz="94660"/>
  </p:normalViewPr>
  <p:slideViewPr>
    <p:cSldViewPr snapToGrid="0">
      <p:cViewPr>
        <p:scale>
          <a:sx n="87" d="100"/>
          <a:sy n="87" d="100"/>
        </p:scale>
        <p:origin x="-1242" y="-6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769315FB-880D-4BE0-95AD-F2E382F94FFE}" type="datetimeFigureOut">
              <a:rPr lang="zh-CN" altLang="en-US"/>
              <a:pPr>
                <a:defRPr/>
              </a:pPr>
              <a:t>2019/9/19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7F65C02-0A0A-4883-92AF-361678845A3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614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hangingPunct="0"/>
            <a:fld id="{67AFCCEA-8F96-4D18-9A9E-A71D60149079}" type="slidenum">
              <a:rPr lang="zh-CN" altLang="en-US" smtClean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pPr eaLnBrk="0" hangingPunct="0"/>
              <a:t>1</a:t>
            </a:fld>
            <a:endParaRPr lang="zh-CN" altLang="en-US" smtClean="0">
              <a:solidFill>
                <a:srgbClr val="000000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3584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hangingPunct="0"/>
            <a:fld id="{B344CA13-DD9B-4046-9E3D-C70FA1151407}" type="slidenum">
              <a:rPr lang="zh-CN" altLang="en-US" smtClean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pPr eaLnBrk="0" hangingPunct="0"/>
              <a:t>16</a:t>
            </a:fld>
            <a:endParaRPr lang="zh-CN" altLang="en-US" smtClean="0">
              <a:solidFill>
                <a:srgbClr val="000000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389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hangingPunct="0"/>
            <a:fld id="{5430E0EB-AFCA-41C8-8D64-D9021A1B30FB}" type="slidenum">
              <a:rPr lang="zh-CN" altLang="en-US" smtClean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pPr eaLnBrk="0" hangingPunct="0"/>
              <a:t>18</a:t>
            </a:fld>
            <a:endParaRPr lang="zh-CN" altLang="en-US" smtClean="0">
              <a:solidFill>
                <a:srgbClr val="000000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4096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hangingPunct="0"/>
            <a:fld id="{4995E998-527D-49E2-AEF6-22FAA2A17043}" type="slidenum">
              <a:rPr lang="zh-CN" altLang="en-US" smtClean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pPr eaLnBrk="0" hangingPunct="0"/>
              <a:t>19</a:t>
            </a:fld>
            <a:endParaRPr lang="zh-CN" altLang="en-US" smtClean="0">
              <a:solidFill>
                <a:srgbClr val="000000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430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hangingPunct="0"/>
            <a:fld id="{38ACB785-0B5F-420B-BC43-D2114F7D7C6B}" type="slidenum">
              <a:rPr lang="zh-CN" altLang="en-US" smtClean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pPr eaLnBrk="0" hangingPunct="0"/>
              <a:t>20</a:t>
            </a:fld>
            <a:endParaRPr lang="zh-CN" altLang="en-US" smtClean="0">
              <a:solidFill>
                <a:srgbClr val="000000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4506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hangingPunct="0"/>
            <a:fld id="{D1DD85FD-2E58-4018-B053-D48746A4384C}" type="slidenum">
              <a:rPr lang="zh-CN" altLang="en-US" smtClean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pPr eaLnBrk="0" hangingPunct="0"/>
              <a:t>21</a:t>
            </a:fld>
            <a:endParaRPr lang="zh-CN" altLang="en-US" smtClean="0">
              <a:solidFill>
                <a:srgbClr val="000000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hangingPunct="0"/>
            <a:fld id="{71F20238-10EC-4B3B-9EE9-5063919F810A}" type="slidenum">
              <a:rPr lang="zh-CN" altLang="en-US" smtClean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pPr eaLnBrk="0" hangingPunct="0"/>
              <a:t>2</a:t>
            </a:fld>
            <a:endParaRPr lang="zh-CN" altLang="en-US" smtClean="0">
              <a:solidFill>
                <a:srgbClr val="000000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819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hangingPunct="0"/>
            <a:fld id="{EF32CE74-9E92-4EC6-AA40-421C96064AE3}" type="slidenum">
              <a:rPr lang="zh-CN" altLang="en-US" smtClean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pPr eaLnBrk="0" hangingPunct="0"/>
              <a:t>3</a:t>
            </a:fld>
            <a:endParaRPr lang="zh-CN" altLang="en-US" smtClean="0">
              <a:solidFill>
                <a:srgbClr val="000000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843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hangingPunct="0"/>
            <a:fld id="{98A1CBC1-F750-4F80-8399-E6F27D715876}" type="slidenum">
              <a:rPr lang="zh-CN" altLang="en-US" smtClean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pPr eaLnBrk="0" hangingPunct="0"/>
              <a:t>7</a:t>
            </a:fld>
            <a:endParaRPr lang="zh-CN" altLang="en-US" smtClean="0">
              <a:solidFill>
                <a:srgbClr val="000000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2048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hangingPunct="0"/>
            <a:fld id="{9535837F-2DEA-4DA5-8346-73FB90FED2E1}" type="slidenum">
              <a:rPr lang="zh-CN" altLang="en-US" smtClean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pPr eaLnBrk="0" hangingPunct="0"/>
              <a:t>8</a:t>
            </a:fld>
            <a:endParaRPr lang="zh-CN" altLang="en-US" smtClean="0">
              <a:solidFill>
                <a:srgbClr val="000000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2253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hangingPunct="0"/>
            <a:fld id="{16239F16-E53A-4F25-8391-EE3330C9B91F}" type="slidenum">
              <a:rPr lang="zh-CN" altLang="en-US" smtClean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pPr eaLnBrk="0" hangingPunct="0"/>
              <a:t>9</a:t>
            </a:fld>
            <a:endParaRPr lang="zh-CN" altLang="en-US" smtClean="0">
              <a:solidFill>
                <a:srgbClr val="000000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2458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hangingPunct="0"/>
            <a:fld id="{FA1C8016-3519-4995-A9E9-518A8AA458FA}" type="slidenum">
              <a:rPr lang="zh-CN" altLang="en-US" smtClean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pPr eaLnBrk="0" hangingPunct="0"/>
              <a:t>10</a:t>
            </a:fld>
            <a:endParaRPr lang="zh-CN" altLang="en-US" smtClean="0">
              <a:solidFill>
                <a:srgbClr val="000000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2662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hangingPunct="0"/>
            <a:fld id="{5DE53EE8-72C3-4192-B05D-928E18F5F870}" type="slidenum">
              <a:rPr lang="zh-CN" altLang="en-US" smtClean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pPr eaLnBrk="0" hangingPunct="0"/>
              <a:t>11</a:t>
            </a:fld>
            <a:endParaRPr lang="zh-CN" altLang="en-US" smtClean="0">
              <a:solidFill>
                <a:srgbClr val="000000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3379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hangingPunct="0"/>
            <a:fld id="{9B694F5E-EF91-48EB-A505-5F2AC002E749}" type="slidenum">
              <a:rPr lang="zh-CN" altLang="en-US" smtClean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pPr eaLnBrk="0" hangingPunct="0"/>
              <a:t>15</a:t>
            </a:fld>
            <a:endParaRPr lang="zh-CN" altLang="en-US" smtClean="0">
              <a:solidFill>
                <a:srgbClr val="000000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2019/9/19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2019/9/19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2019/9/19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2019/9/19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2019/9/19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2019/9/19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2019/9/19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2019/9/19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2019/9/19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pPr/>
              <a:t>2019/9/19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2019/9/19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2019/9/19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8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9.xml"/><Relationship Id="rId6" Type="http://schemas.openxmlformats.org/officeDocument/2006/relationships/image" Target="../media/image19.jpeg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1.xml"/><Relationship Id="rId6" Type="http://schemas.openxmlformats.org/officeDocument/2006/relationships/hyperlink" Target="http://image.baidu.com/i?ct=503316480&amp;z=0&amp;tn=baiduimagedetail&amp;word=%CC%FD%D5%EF%C6%F7&amp;in=24752&amp;cl=2&amp;cm=1&amp;sc=0&amp;lm=-1&amp;pn=17&amp;rn=1&amp;di=360196321&amp;ln=2000&amp;fr=" TargetMode="Externa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13" Type="http://schemas.microsoft.com/office/2007/relationships/media" Target="../media/audio7.wav"/><Relationship Id="rId18" Type="http://schemas.openxmlformats.org/officeDocument/2006/relationships/image" Target="../media/image29.jpeg"/><Relationship Id="rId3" Type="http://schemas.microsoft.com/office/2007/relationships/media" Target="../media/audio21.wav"/><Relationship Id="rId7" Type="http://schemas.microsoft.com/office/2007/relationships/media" Target="../media/audio41.wav"/><Relationship Id="rId17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7.jpeg"/><Relationship Id="rId20" Type="http://schemas.openxmlformats.org/officeDocument/2006/relationships/image" Target="../media/image31.png"/><Relationship Id="rId1" Type="http://schemas.openxmlformats.org/officeDocument/2006/relationships/video" Target="NULL" TargetMode="External"/><Relationship Id="rId11" Type="http://schemas.microsoft.com/office/2007/relationships/media" Target="../media/audio6.wav"/><Relationship Id="rId5" Type="http://schemas.microsoft.com/office/2007/relationships/media" Target="../media/audio31.wav"/><Relationship Id="rId15" Type="http://schemas.openxmlformats.org/officeDocument/2006/relationships/image" Target="../media/image26.jpeg"/><Relationship Id="rId19" Type="http://schemas.openxmlformats.org/officeDocument/2006/relationships/image" Target="../media/image30.jpeg"/><Relationship Id="rId4" Type="http://schemas.openxmlformats.org/officeDocument/2006/relationships/image" Target="../media/image6.png"/><Relationship Id="rId9" Type="http://schemas.microsoft.com/office/2007/relationships/media" Target="../media/audio5.wav"/><Relationship Id="rId1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3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4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8.xml"/><Relationship Id="rId4" Type="http://schemas.openxmlformats.org/officeDocument/2006/relationships/slide" Target="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audio" Target="../media/audio4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microsoft.com/office/2007/relationships/media" Target="../media/media1.mpg"/><Relationship Id="rId2" Type="http://schemas.openxmlformats.org/officeDocument/2006/relationships/video" Target="NULL" TargetMode="External"/><Relationship Id="rId1" Type="http://schemas.openxmlformats.org/officeDocument/2006/relationships/tags" Target="../tags/tag64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Relationship Id="rId9" Type="http://schemas.microsoft.com/office/2007/relationships/media" Target="NULL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media" Target="file:///E:\&#36127;&#36131;&#31995;&#21015;\2019--2020\&#35838;&#20214;\&#20843;&#19978;&#20154;&#25945;\&#20843;&#24180;&#32423;&#29289;&#29702;&#35838;&#20214;&#31532;2&#31456;&#31532;2&#33410;&#31532;1&#35838;&#26102;\&#34442;&#23376;.mp3" TargetMode="External"/><Relationship Id="rId3" Type="http://schemas.openxmlformats.org/officeDocument/2006/relationships/audio" Target="../media/audio1.wav"/><Relationship Id="rId7" Type="http://schemas.openxmlformats.org/officeDocument/2006/relationships/image" Target="../media/image7.jpeg"/><Relationship Id="rId2" Type="http://schemas.openxmlformats.org/officeDocument/2006/relationships/video" Target="NULL" TargetMode="External"/><Relationship Id="rId1" Type="http://schemas.openxmlformats.org/officeDocument/2006/relationships/audio" Target="file:///E:\&#36127;&#36131;&#31995;&#21015;\2019--2020\&#35838;&#20214;\&#20843;&#19978;&#20154;&#25945;\&#20843;&#24180;&#32423;&#29289;&#29702;&#35838;&#20214;&#31532;2&#31456;&#31532;2&#33410;&#31532;1&#35838;&#26102;\&#34442;&#23376;.mp3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microsoft.com/office/2007/relationships/media" Target="../media/media2.mp3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file:///E:\&#36127;&#36131;&#31995;&#21015;\2019--2020\&#35838;&#20214;\&#20843;&#19978;&#20154;&#25945;\&#20843;&#24180;&#32423;&#29289;&#29702;&#35838;&#20214;&#31532;2&#31456;&#31532;2&#33410;&#31532;1&#35838;&#26102;\&#38899;&#35843;&#28176;&#39640;.WAV" TargetMode="External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&#36127;&#36131;&#31995;&#21015;\2019--2020\&#35838;&#20214;\&#20843;&#19978;&#20154;&#25945;\&#20843;&#24180;&#32423;&#29289;&#29702;&#35838;&#20214;&#31532;2&#31456;&#31532;2&#33410;&#31532;1&#35838;&#26102;\&#38899;&#35843;&#28176;&#39640;.WAV" TargetMode="External"/><Relationship Id="rId5" Type="http://schemas.openxmlformats.org/officeDocument/2006/relationships/image" Target="../media/image3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5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6.xml"/><Relationship Id="rId4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7.xml"/><Relationship Id="rId5" Type="http://schemas.openxmlformats.org/officeDocument/2006/relationships/image" Target="../media/image12.jpe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2695575" y="2293938"/>
            <a:ext cx="691727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第</a:t>
            </a:r>
            <a:r>
              <a:rPr lang="en-US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zh-CN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节</a:t>
            </a:r>
            <a:r>
              <a:rPr lang="en-US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</a:t>
            </a:r>
            <a:r>
              <a:rPr lang="zh-CN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声音的特性</a:t>
            </a:r>
          </a:p>
        </p:txBody>
      </p:sp>
      <p:sp>
        <p:nvSpPr>
          <p:cNvPr id="5125" name="文本框 4"/>
          <p:cNvSpPr txBox="1">
            <a:spLocks noChangeArrowheads="1"/>
          </p:cNvSpPr>
          <p:nvPr/>
        </p:nvSpPr>
        <p:spPr bwMode="auto">
          <a:xfrm>
            <a:off x="4657725" y="484188"/>
            <a:ext cx="28765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600" dirty="0">
                <a:solidFill>
                  <a:srgbClr val="009F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第 </a:t>
            </a:r>
            <a:r>
              <a:rPr lang="zh-CN" altLang="en-US" sz="1600" dirty="0" smtClean="0">
                <a:solidFill>
                  <a:srgbClr val="009F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二 </a:t>
            </a:r>
            <a:r>
              <a:rPr lang="zh-CN" altLang="en-US" sz="1600" dirty="0">
                <a:solidFill>
                  <a:srgbClr val="009F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章   </a:t>
            </a:r>
            <a:r>
              <a:rPr lang="zh-CN" altLang="en-US" sz="1600" dirty="0" smtClean="0">
                <a:solidFill>
                  <a:srgbClr val="009F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声现象</a:t>
            </a:r>
            <a:endParaRPr lang="zh-CN" altLang="en-US" sz="1600" dirty="0">
              <a:solidFill>
                <a:srgbClr val="009F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126" name="组合 28"/>
          <p:cNvGrpSpPr/>
          <p:nvPr/>
        </p:nvGrpSpPr>
        <p:grpSpPr bwMode="auto">
          <a:xfrm>
            <a:off x="7535863" y="614363"/>
            <a:ext cx="2517775" cy="76200"/>
            <a:chOff x="11867" y="1528"/>
            <a:chExt cx="3966" cy="120"/>
          </a:xfrm>
        </p:grpSpPr>
        <p:cxnSp>
          <p:nvCxnSpPr>
            <p:cNvPr id="10" name="直接连接符 9"/>
            <p:cNvCxnSpPr/>
            <p:nvPr/>
          </p:nvCxnSpPr>
          <p:spPr>
            <a:xfrm flipH="1" flipV="1">
              <a:off x="11867" y="1585"/>
              <a:ext cx="3966" cy="3"/>
            </a:xfrm>
            <a:prstGeom prst="line">
              <a:avLst/>
            </a:prstGeom>
            <a:ln>
              <a:solidFill>
                <a:srgbClr val="009FB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矩形 10"/>
            <p:cNvSpPr/>
            <p:nvPr/>
          </p:nvSpPr>
          <p:spPr>
            <a:xfrm>
              <a:off x="12172" y="1528"/>
              <a:ext cx="240" cy="120"/>
            </a:xfrm>
            <a:prstGeom prst="rect">
              <a:avLst/>
            </a:prstGeom>
            <a:solidFill>
              <a:srgbClr val="EAF5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12692" y="1528"/>
              <a:ext cx="240" cy="120"/>
            </a:xfrm>
            <a:prstGeom prst="rect">
              <a:avLst/>
            </a:prstGeom>
            <a:solidFill>
              <a:srgbClr val="EAF5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13125" y="1528"/>
              <a:ext cx="240" cy="120"/>
            </a:xfrm>
            <a:prstGeom prst="rect">
              <a:avLst/>
            </a:prstGeom>
            <a:solidFill>
              <a:srgbClr val="EAF5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13545" y="1528"/>
              <a:ext cx="240" cy="120"/>
            </a:xfrm>
            <a:prstGeom prst="rect">
              <a:avLst/>
            </a:prstGeom>
            <a:solidFill>
              <a:srgbClr val="EAF5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13985" y="1528"/>
              <a:ext cx="240" cy="120"/>
            </a:xfrm>
            <a:prstGeom prst="rect">
              <a:avLst/>
            </a:prstGeom>
            <a:solidFill>
              <a:srgbClr val="EAF5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14425" y="1528"/>
              <a:ext cx="240" cy="120"/>
            </a:xfrm>
            <a:prstGeom prst="rect">
              <a:avLst/>
            </a:prstGeom>
            <a:solidFill>
              <a:srgbClr val="EAF5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>
              <a:off x="14953" y="1528"/>
              <a:ext cx="240" cy="120"/>
            </a:xfrm>
            <a:prstGeom prst="rect">
              <a:avLst/>
            </a:prstGeom>
            <a:solidFill>
              <a:srgbClr val="EAF5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27" name="矩形 26"/>
            <p:cNvSpPr/>
            <p:nvPr/>
          </p:nvSpPr>
          <p:spPr>
            <a:xfrm>
              <a:off x="15333" y="1528"/>
              <a:ext cx="240" cy="120"/>
            </a:xfrm>
            <a:prstGeom prst="rect">
              <a:avLst/>
            </a:prstGeom>
            <a:solidFill>
              <a:srgbClr val="EAF5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32" name="矩形 31"/>
          <p:cNvSpPr/>
          <p:nvPr/>
        </p:nvSpPr>
        <p:spPr>
          <a:xfrm>
            <a:off x="7856538" y="741363"/>
            <a:ext cx="152400" cy="76200"/>
          </a:xfrm>
          <a:prstGeom prst="rect">
            <a:avLst/>
          </a:prstGeom>
          <a:solidFill>
            <a:srgbClr val="EA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8186738" y="741363"/>
            <a:ext cx="152400" cy="76200"/>
          </a:xfrm>
          <a:prstGeom prst="rect">
            <a:avLst/>
          </a:prstGeom>
          <a:solidFill>
            <a:srgbClr val="EA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8461375" y="741363"/>
            <a:ext cx="152400" cy="76200"/>
          </a:xfrm>
          <a:prstGeom prst="rect">
            <a:avLst/>
          </a:prstGeom>
          <a:solidFill>
            <a:srgbClr val="EA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8728075" y="741363"/>
            <a:ext cx="152400" cy="76200"/>
          </a:xfrm>
          <a:prstGeom prst="rect">
            <a:avLst/>
          </a:prstGeom>
          <a:solidFill>
            <a:srgbClr val="EA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>
            <a:off x="9007475" y="741363"/>
            <a:ext cx="152400" cy="76200"/>
          </a:xfrm>
          <a:prstGeom prst="rect">
            <a:avLst/>
          </a:prstGeom>
          <a:solidFill>
            <a:srgbClr val="EA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7" name="矩形 36"/>
          <p:cNvSpPr/>
          <p:nvPr/>
        </p:nvSpPr>
        <p:spPr>
          <a:xfrm>
            <a:off x="9286875" y="741363"/>
            <a:ext cx="152400" cy="76200"/>
          </a:xfrm>
          <a:prstGeom prst="rect">
            <a:avLst/>
          </a:prstGeom>
          <a:solidFill>
            <a:srgbClr val="EA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8" name="矩形 37"/>
          <p:cNvSpPr/>
          <p:nvPr/>
        </p:nvSpPr>
        <p:spPr>
          <a:xfrm>
            <a:off x="9623425" y="741363"/>
            <a:ext cx="152400" cy="76200"/>
          </a:xfrm>
          <a:prstGeom prst="rect">
            <a:avLst/>
          </a:prstGeom>
          <a:solidFill>
            <a:srgbClr val="EA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9" name="矩形 38"/>
          <p:cNvSpPr/>
          <p:nvPr/>
        </p:nvSpPr>
        <p:spPr>
          <a:xfrm>
            <a:off x="9864725" y="741363"/>
            <a:ext cx="152400" cy="76200"/>
          </a:xfrm>
          <a:prstGeom prst="rect">
            <a:avLst/>
          </a:prstGeom>
          <a:solidFill>
            <a:srgbClr val="EA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grpSp>
        <p:nvGrpSpPr>
          <p:cNvPr id="5135" name="组合 50"/>
          <p:cNvGrpSpPr/>
          <p:nvPr/>
        </p:nvGrpSpPr>
        <p:grpSpPr bwMode="auto">
          <a:xfrm>
            <a:off x="2138363" y="614363"/>
            <a:ext cx="2517775" cy="76200"/>
            <a:chOff x="11867" y="1528"/>
            <a:chExt cx="3966" cy="120"/>
          </a:xfrm>
        </p:grpSpPr>
        <p:cxnSp>
          <p:nvCxnSpPr>
            <p:cNvPr id="52" name="直接连接符 51"/>
            <p:cNvCxnSpPr/>
            <p:nvPr/>
          </p:nvCxnSpPr>
          <p:spPr>
            <a:xfrm flipH="1" flipV="1">
              <a:off x="11867" y="1585"/>
              <a:ext cx="3966" cy="3"/>
            </a:xfrm>
            <a:prstGeom prst="line">
              <a:avLst/>
            </a:prstGeom>
            <a:ln>
              <a:solidFill>
                <a:srgbClr val="009FB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矩形 52"/>
            <p:cNvSpPr/>
            <p:nvPr/>
          </p:nvSpPr>
          <p:spPr>
            <a:xfrm>
              <a:off x="12172" y="1528"/>
              <a:ext cx="240" cy="120"/>
            </a:xfrm>
            <a:prstGeom prst="rect">
              <a:avLst/>
            </a:prstGeom>
            <a:solidFill>
              <a:srgbClr val="EAF5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54" name="矩形 53"/>
            <p:cNvSpPr/>
            <p:nvPr/>
          </p:nvSpPr>
          <p:spPr>
            <a:xfrm>
              <a:off x="12692" y="1528"/>
              <a:ext cx="240" cy="120"/>
            </a:xfrm>
            <a:prstGeom prst="rect">
              <a:avLst/>
            </a:prstGeom>
            <a:solidFill>
              <a:srgbClr val="EAF5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55" name="矩形 54"/>
            <p:cNvSpPr/>
            <p:nvPr/>
          </p:nvSpPr>
          <p:spPr>
            <a:xfrm>
              <a:off x="13125" y="1528"/>
              <a:ext cx="240" cy="120"/>
            </a:xfrm>
            <a:prstGeom prst="rect">
              <a:avLst/>
            </a:prstGeom>
            <a:solidFill>
              <a:srgbClr val="EAF5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56" name="矩形 55"/>
            <p:cNvSpPr/>
            <p:nvPr/>
          </p:nvSpPr>
          <p:spPr>
            <a:xfrm>
              <a:off x="13545" y="1528"/>
              <a:ext cx="240" cy="120"/>
            </a:xfrm>
            <a:prstGeom prst="rect">
              <a:avLst/>
            </a:prstGeom>
            <a:solidFill>
              <a:srgbClr val="EAF5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57" name="矩形 56"/>
            <p:cNvSpPr/>
            <p:nvPr/>
          </p:nvSpPr>
          <p:spPr>
            <a:xfrm>
              <a:off x="13985" y="1528"/>
              <a:ext cx="240" cy="120"/>
            </a:xfrm>
            <a:prstGeom prst="rect">
              <a:avLst/>
            </a:prstGeom>
            <a:solidFill>
              <a:srgbClr val="EAF5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58" name="矩形 57"/>
            <p:cNvSpPr/>
            <p:nvPr/>
          </p:nvSpPr>
          <p:spPr>
            <a:xfrm>
              <a:off x="14425" y="1528"/>
              <a:ext cx="240" cy="120"/>
            </a:xfrm>
            <a:prstGeom prst="rect">
              <a:avLst/>
            </a:prstGeom>
            <a:solidFill>
              <a:srgbClr val="EAF5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59" name="矩形 58"/>
            <p:cNvSpPr/>
            <p:nvPr/>
          </p:nvSpPr>
          <p:spPr>
            <a:xfrm>
              <a:off x="14953" y="1528"/>
              <a:ext cx="240" cy="120"/>
            </a:xfrm>
            <a:prstGeom prst="rect">
              <a:avLst/>
            </a:prstGeom>
            <a:solidFill>
              <a:srgbClr val="EAF5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60" name="矩形 59"/>
            <p:cNvSpPr/>
            <p:nvPr/>
          </p:nvSpPr>
          <p:spPr>
            <a:xfrm>
              <a:off x="15333" y="1528"/>
              <a:ext cx="240" cy="120"/>
            </a:xfrm>
            <a:prstGeom prst="rect">
              <a:avLst/>
            </a:prstGeom>
            <a:solidFill>
              <a:srgbClr val="EAF5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61" name="矩形 60"/>
          <p:cNvSpPr/>
          <p:nvPr/>
        </p:nvSpPr>
        <p:spPr>
          <a:xfrm>
            <a:off x="2509838" y="741363"/>
            <a:ext cx="152400" cy="76200"/>
          </a:xfrm>
          <a:prstGeom prst="rect">
            <a:avLst/>
          </a:prstGeom>
          <a:solidFill>
            <a:srgbClr val="EA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2" name="矩形 61"/>
          <p:cNvSpPr/>
          <p:nvPr/>
        </p:nvSpPr>
        <p:spPr>
          <a:xfrm>
            <a:off x="2840038" y="741363"/>
            <a:ext cx="152400" cy="76200"/>
          </a:xfrm>
          <a:prstGeom prst="rect">
            <a:avLst/>
          </a:prstGeom>
          <a:solidFill>
            <a:srgbClr val="EA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4" name="矩形 63"/>
          <p:cNvSpPr/>
          <p:nvPr/>
        </p:nvSpPr>
        <p:spPr>
          <a:xfrm>
            <a:off x="3381375" y="741363"/>
            <a:ext cx="152400" cy="76200"/>
          </a:xfrm>
          <a:prstGeom prst="rect">
            <a:avLst/>
          </a:prstGeom>
          <a:solidFill>
            <a:srgbClr val="EA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5" name="矩形 64"/>
          <p:cNvSpPr/>
          <p:nvPr/>
        </p:nvSpPr>
        <p:spPr>
          <a:xfrm>
            <a:off x="3660775" y="741363"/>
            <a:ext cx="152400" cy="76200"/>
          </a:xfrm>
          <a:prstGeom prst="rect">
            <a:avLst/>
          </a:prstGeom>
          <a:solidFill>
            <a:srgbClr val="EA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6" name="矩形 65"/>
          <p:cNvSpPr/>
          <p:nvPr/>
        </p:nvSpPr>
        <p:spPr>
          <a:xfrm>
            <a:off x="3940175" y="741363"/>
            <a:ext cx="152400" cy="76200"/>
          </a:xfrm>
          <a:prstGeom prst="rect">
            <a:avLst/>
          </a:prstGeom>
          <a:solidFill>
            <a:srgbClr val="EA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7" name="矩形 66"/>
          <p:cNvSpPr/>
          <p:nvPr/>
        </p:nvSpPr>
        <p:spPr>
          <a:xfrm>
            <a:off x="4276725" y="741363"/>
            <a:ext cx="152400" cy="76200"/>
          </a:xfrm>
          <a:prstGeom prst="rect">
            <a:avLst/>
          </a:prstGeom>
          <a:solidFill>
            <a:srgbClr val="EA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68" name="矩形 67"/>
          <p:cNvSpPr/>
          <p:nvPr/>
        </p:nvSpPr>
        <p:spPr>
          <a:xfrm>
            <a:off x="4518025" y="741363"/>
            <a:ext cx="152400" cy="76200"/>
          </a:xfrm>
          <a:prstGeom prst="rect">
            <a:avLst/>
          </a:prstGeom>
          <a:solidFill>
            <a:srgbClr val="EA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</p:spTree>
    <p:custDataLst>
      <p:tags r:id="rId1"/>
    </p:custData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2"/>
          <p:cNvGrpSpPr/>
          <p:nvPr/>
        </p:nvGrpSpPr>
        <p:grpSpPr bwMode="auto">
          <a:xfrm>
            <a:off x="2335213" y="1228725"/>
            <a:ext cx="2438400" cy="2057400"/>
            <a:chOff x="0" y="0"/>
            <a:chExt cx="1239" cy="1296"/>
          </a:xfrm>
        </p:grpSpPr>
        <p:pic>
          <p:nvPicPr>
            <p:cNvPr id="23566" name="Picture 3" descr="image00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39" cy="1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67" name="Text Box 4"/>
            <p:cNvSpPr txBox="1">
              <a:spLocks noChangeArrowheads="1"/>
            </p:cNvSpPr>
            <p:nvPr/>
          </p:nvSpPr>
          <p:spPr bwMode="auto">
            <a:xfrm>
              <a:off x="911" y="528"/>
              <a:ext cx="289" cy="750"/>
            </a:xfrm>
            <a:prstGeom prst="rect">
              <a:avLst/>
            </a:prstGeom>
            <a:noFill/>
            <a:ln>
              <a:noFill/>
            </a:ln>
            <a:effectLst>
              <a:prstShdw prst="shdw12">
                <a:schemeClr val="bg2">
                  <a:alpha val="50000"/>
                </a:scheme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50000"/>
                </a:spcBef>
                <a:buFont typeface="Arial" panose="020B0604020202020204" pitchFamily="34" charset="0"/>
                <a:buNone/>
              </a:pPr>
              <a:r>
                <a:rPr lang="zh-CN" altLang="en-US" sz="1800" b="1">
                  <a:solidFill>
                    <a:srgbClr val="FF0000"/>
                  </a:solidFill>
                  <a:ea typeface="宋体" panose="02010600030101010101" pitchFamily="2" charset="-122"/>
                </a:rPr>
                <a:t>火山喷发</a:t>
              </a:r>
            </a:p>
          </p:txBody>
        </p:sp>
      </p:grpSp>
      <p:grpSp>
        <p:nvGrpSpPr>
          <p:cNvPr id="15" name="Group 5"/>
          <p:cNvGrpSpPr/>
          <p:nvPr/>
        </p:nvGrpSpPr>
        <p:grpSpPr bwMode="auto">
          <a:xfrm>
            <a:off x="6602413" y="1152525"/>
            <a:ext cx="2514600" cy="2057400"/>
            <a:chOff x="0" y="0"/>
            <a:chExt cx="1296" cy="1296"/>
          </a:xfrm>
        </p:grpSpPr>
        <p:pic>
          <p:nvPicPr>
            <p:cNvPr id="23564" name="Picture 6" descr="u=2582042394,970928615&amp;gp=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96" cy="129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565" name="Text Box 7"/>
            <p:cNvSpPr txBox="1">
              <a:spLocks noChangeArrowheads="1"/>
            </p:cNvSpPr>
            <p:nvPr/>
          </p:nvSpPr>
          <p:spPr bwMode="auto">
            <a:xfrm>
              <a:off x="911" y="624"/>
              <a:ext cx="241" cy="404"/>
            </a:xfrm>
            <a:prstGeom prst="rect">
              <a:avLst/>
            </a:prstGeom>
            <a:noFill/>
            <a:ln>
              <a:noFill/>
            </a:ln>
            <a:effectLst>
              <a:prstShdw prst="shdw12">
                <a:schemeClr val="bg2">
                  <a:alpha val="50000"/>
                </a:scheme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50000"/>
                </a:spcBef>
                <a:buFont typeface="Arial" panose="020B0604020202020204" pitchFamily="34" charset="0"/>
                <a:buNone/>
              </a:pPr>
              <a:r>
                <a:rPr lang="zh-CN" altLang="en-US" sz="1800" b="1">
                  <a:solidFill>
                    <a:srgbClr val="FF0000"/>
                  </a:solidFill>
                  <a:ea typeface="宋体" panose="02010600030101010101" pitchFamily="2" charset="-122"/>
                </a:rPr>
                <a:t>台 风</a:t>
              </a:r>
            </a:p>
          </p:txBody>
        </p:sp>
      </p:grpSp>
      <p:grpSp>
        <p:nvGrpSpPr>
          <p:cNvPr id="19" name="Group 8"/>
          <p:cNvGrpSpPr/>
          <p:nvPr/>
        </p:nvGrpSpPr>
        <p:grpSpPr bwMode="auto">
          <a:xfrm>
            <a:off x="6602413" y="3438525"/>
            <a:ext cx="2590800" cy="2362200"/>
            <a:chOff x="0" y="0"/>
            <a:chExt cx="1632" cy="1488"/>
          </a:xfrm>
        </p:grpSpPr>
        <p:pic>
          <p:nvPicPr>
            <p:cNvPr id="23562" name="Picture 9" descr="wm04122602_1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632" cy="148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563" name="Text Box 10"/>
            <p:cNvSpPr txBox="1">
              <a:spLocks noChangeArrowheads="1"/>
            </p:cNvSpPr>
            <p:nvPr/>
          </p:nvSpPr>
          <p:spPr bwMode="auto">
            <a:xfrm>
              <a:off x="1152" y="432"/>
              <a:ext cx="288" cy="664"/>
            </a:xfrm>
            <a:prstGeom prst="rect">
              <a:avLst/>
            </a:prstGeom>
            <a:noFill/>
            <a:ln>
              <a:noFill/>
            </a:ln>
            <a:effectLst>
              <a:prstShdw prst="shdw12">
                <a:schemeClr val="bg2">
                  <a:alpha val="50000"/>
                </a:scheme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50000"/>
                </a:spcBef>
                <a:buFont typeface="Arial" panose="020B0604020202020204" pitchFamily="34" charset="0"/>
                <a:buNone/>
              </a:pPr>
              <a:r>
                <a:rPr lang="zh-CN" altLang="en-US" sz="1800" b="1">
                  <a:solidFill>
                    <a:srgbClr val="FF0000"/>
                  </a:solidFill>
                  <a:ea typeface="宋体" panose="02010600030101010101" pitchFamily="2" charset="-122"/>
                </a:rPr>
                <a:t>海 </a:t>
              </a:r>
            </a:p>
            <a:p>
              <a:pPr>
                <a:lnSpc>
                  <a:spcPct val="100000"/>
                </a:lnSpc>
                <a:spcBef>
                  <a:spcPct val="50000"/>
                </a:spcBef>
                <a:buFont typeface="Arial" panose="020B0604020202020204" pitchFamily="34" charset="0"/>
                <a:buNone/>
              </a:pPr>
              <a:r>
                <a:rPr lang="zh-CN" altLang="en-US" sz="1800" b="1">
                  <a:solidFill>
                    <a:srgbClr val="FF0000"/>
                  </a:solidFill>
                  <a:ea typeface="宋体" panose="02010600030101010101" pitchFamily="2" charset="-122"/>
                </a:rPr>
                <a:t> 啸</a:t>
              </a:r>
            </a:p>
          </p:txBody>
        </p:sp>
      </p:grpSp>
      <p:grpSp>
        <p:nvGrpSpPr>
          <p:cNvPr id="22" name="Group 11"/>
          <p:cNvGrpSpPr/>
          <p:nvPr/>
        </p:nvGrpSpPr>
        <p:grpSpPr bwMode="auto">
          <a:xfrm>
            <a:off x="2335213" y="3514725"/>
            <a:ext cx="2438400" cy="2362200"/>
            <a:chOff x="0" y="0"/>
            <a:chExt cx="1467" cy="1488"/>
          </a:xfrm>
        </p:grpSpPr>
        <p:pic>
          <p:nvPicPr>
            <p:cNvPr id="23560" name="Picture 12" descr="0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67" cy="148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561" name="Text Box 13"/>
            <p:cNvSpPr txBox="1">
              <a:spLocks noChangeArrowheads="1"/>
            </p:cNvSpPr>
            <p:nvPr/>
          </p:nvSpPr>
          <p:spPr bwMode="auto">
            <a:xfrm>
              <a:off x="1152" y="336"/>
              <a:ext cx="289" cy="491"/>
            </a:xfrm>
            <a:prstGeom prst="rect">
              <a:avLst/>
            </a:prstGeom>
            <a:noFill/>
            <a:ln>
              <a:noFill/>
            </a:ln>
            <a:effectLst>
              <a:prstShdw prst="shdw12">
                <a:schemeClr val="bg2">
                  <a:alpha val="50000"/>
                </a:schemeClr>
              </a:prst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50000"/>
                </a:spcBef>
                <a:buFont typeface="Arial" panose="020B0604020202020204" pitchFamily="34" charset="0"/>
                <a:buNone/>
              </a:pPr>
              <a:r>
                <a:rPr lang="zh-CN" altLang="en-US" sz="1800" b="1">
                  <a:solidFill>
                    <a:srgbClr val="FF0000"/>
                  </a:solidFill>
                  <a:ea typeface="宋体" panose="02010600030101010101" pitchFamily="2" charset="-122"/>
                </a:rPr>
                <a:t>地</a:t>
              </a:r>
            </a:p>
            <a:p>
              <a:pPr>
                <a:lnSpc>
                  <a:spcPct val="100000"/>
                </a:lnSpc>
                <a:spcBef>
                  <a:spcPct val="50000"/>
                </a:spcBef>
                <a:buFont typeface="Arial" panose="020B0604020202020204" pitchFamily="34" charset="0"/>
                <a:buNone/>
              </a:pPr>
              <a:r>
                <a:rPr lang="zh-CN" altLang="en-US" sz="1800" b="1">
                  <a:solidFill>
                    <a:srgbClr val="FF0000"/>
                  </a:solidFill>
                  <a:ea typeface="宋体" panose="02010600030101010101" pitchFamily="2" charset="-122"/>
                </a:rPr>
                <a:t>震</a:t>
              </a:r>
            </a:p>
          </p:txBody>
        </p:sp>
      </p:grpSp>
      <p:sp>
        <p:nvSpPr>
          <p:cNvPr id="25" name="AutoShape 14"/>
          <p:cNvSpPr>
            <a:spLocks noChangeArrowheads="1"/>
          </p:cNvSpPr>
          <p:nvPr/>
        </p:nvSpPr>
        <p:spPr bwMode="auto">
          <a:xfrm>
            <a:off x="4621213" y="2295525"/>
            <a:ext cx="2057400" cy="1905000"/>
          </a:xfrm>
          <a:prstGeom prst="star24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  <a:effectLst>
            <a:prstShdw prst="shdw12">
              <a:schemeClr val="bg2">
                <a:alpha val="50000"/>
              </a:schemeClr>
            </a:prstShdw>
          </a:effec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200" b="1">
                <a:solidFill>
                  <a:srgbClr val="FFFF00"/>
                </a:solidFill>
                <a:ea typeface="宋体" panose="02010600030101010101" pitchFamily="2" charset="-122"/>
              </a:rPr>
              <a:t>次声波</a:t>
            </a:r>
          </a:p>
        </p:txBody>
      </p:sp>
    </p:spTree>
    <p:custDataLst>
      <p:tags r:id="rId1"/>
    </p:custData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2"/>
          <p:cNvGrpSpPr>
            <a:grpSpLocks noChangeAspect="1"/>
          </p:cNvGrpSpPr>
          <p:nvPr/>
        </p:nvGrpSpPr>
        <p:grpSpPr bwMode="auto">
          <a:xfrm rot="-4783687">
            <a:off x="4614863" y="2584450"/>
            <a:ext cx="2393950" cy="1863725"/>
            <a:chOff x="0" y="0"/>
            <a:chExt cx="1460" cy="1137"/>
          </a:xfrm>
        </p:grpSpPr>
        <p:pic>
          <p:nvPicPr>
            <p:cNvPr id="25608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60" cy="1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09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60" cy="1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603" name="Picture 5" descr="蜜蜂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625" r="17969" b="16251"/>
          <a:stretch>
            <a:fillRect/>
          </a:stretch>
        </p:blipFill>
        <p:spPr bwMode="auto">
          <a:xfrm>
            <a:off x="1177925" y="3709988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AutoShape 6"/>
          <p:cNvSpPr>
            <a:spLocks noChangeArrowheads="1"/>
          </p:cNvSpPr>
          <p:nvPr/>
        </p:nvSpPr>
        <p:spPr bwMode="auto">
          <a:xfrm>
            <a:off x="6332538" y="1128713"/>
            <a:ext cx="3657600" cy="2057400"/>
          </a:xfrm>
          <a:prstGeom prst="wedgeRectCallout">
            <a:avLst>
              <a:gd name="adj1" fmla="val -49046"/>
              <a:gd name="adj2" fmla="val 62963"/>
            </a:avLst>
          </a:prstGeom>
          <a:noFill/>
          <a:ln>
            <a:noFill/>
          </a:ln>
          <a:effectLst>
            <a:outerShdw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>
                <a:ea typeface="宋体" panose="02010600030101010101" pitchFamily="2" charset="-122"/>
              </a:rPr>
              <a:t>小资料</a:t>
            </a:r>
            <a:endParaRPr lang="zh-CN" altLang="en-US" sz="1800">
              <a:ea typeface="宋体" panose="02010600030101010101" pitchFamily="2" charset="-122"/>
            </a:endParaRPr>
          </a:p>
          <a:p>
            <a:pPr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b="1">
                <a:ea typeface="宋体" panose="02010600030101010101" pitchFamily="2" charset="-122"/>
              </a:rPr>
              <a:t>蝴蝶翅膀的振动频率小于</a:t>
            </a:r>
            <a:r>
              <a:rPr lang="en-US" altLang="zh-CN" b="1">
                <a:ea typeface="宋体" panose="02010600030101010101" pitchFamily="2" charset="-122"/>
              </a:rPr>
              <a:t>10Hz</a:t>
            </a:r>
            <a:r>
              <a:rPr lang="zh-CN" altLang="en-US" b="1">
                <a:ea typeface="宋体" panose="02010600030101010101" pitchFamily="2" charset="-122"/>
              </a:rPr>
              <a:t>，而蚊子的翅膀振动频率为</a:t>
            </a:r>
            <a:r>
              <a:rPr lang="en-US" altLang="zh-CN" b="1">
                <a:ea typeface="宋体" panose="02010600030101010101" pitchFamily="2" charset="-122"/>
              </a:rPr>
              <a:t>500—600Hz</a:t>
            </a:r>
            <a:r>
              <a:rPr lang="zh-CN" altLang="en-US" b="1">
                <a:ea typeface="宋体" panose="02010600030101010101" pitchFamily="2" charset="-122"/>
              </a:rPr>
              <a:t>。</a:t>
            </a: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1066800" y="1498600"/>
            <a:ext cx="3702050" cy="1568450"/>
          </a:xfrm>
          <a:prstGeom prst="rect">
            <a:avLst/>
          </a:prstGeom>
          <a:noFill/>
          <a:ln>
            <a:noFill/>
          </a:ln>
          <a:effectLst>
            <a:prstShdw prst="shdw12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b="1">
                <a:ea typeface="宋体" panose="02010600030101010101" pitchFamily="2" charset="-122"/>
              </a:rPr>
              <a:t>     振动会发出声音，为什么我们听不到蝴蝶翅膀振动发出的声音，却能听到蜜蜂翅膀发出的声音？</a:t>
            </a:r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3662363" y="4518025"/>
            <a:ext cx="6248400" cy="1630363"/>
          </a:xfrm>
          <a:prstGeom prst="rect">
            <a:avLst/>
          </a:prstGeom>
          <a:noFill/>
          <a:ln>
            <a:noFill/>
          </a:ln>
          <a:effectLst>
            <a:prstShdw prst="shdw12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2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1800" b="1" dirty="0">
                <a:solidFill>
                  <a:srgbClr val="CC0099"/>
                </a:solidFill>
                <a:ea typeface="宋体" panose="02010600030101010101" pitchFamily="2" charset="-122"/>
              </a:rPr>
              <a:t>        </a:t>
            </a:r>
            <a:r>
              <a:rPr lang="zh-CN" altLang="en-US" sz="2800" b="1" dirty="0">
                <a:solidFill>
                  <a:srgbClr val="FF0000"/>
                </a:solidFill>
                <a:ea typeface="宋体" panose="02010600030101010101" pitchFamily="2" charset="-122"/>
              </a:rPr>
              <a:t>蜜蜂翅膀的振动频率在人的听觉范围内，而蝴蝶</a:t>
            </a:r>
            <a:r>
              <a:rPr lang="zh-CN" altLang="en-US" sz="2800" b="1" dirty="0" smtClean="0">
                <a:solidFill>
                  <a:srgbClr val="FF0000"/>
                </a:solidFill>
                <a:ea typeface="宋体" panose="02010600030101010101" pitchFamily="2" charset="-122"/>
              </a:rPr>
              <a:t>翅膀的振动频率</a:t>
            </a:r>
            <a:r>
              <a:rPr lang="zh-CN" altLang="en-US" sz="2800" b="1" dirty="0">
                <a:solidFill>
                  <a:srgbClr val="FF0000"/>
                </a:solidFill>
                <a:ea typeface="宋体" panose="02010600030101010101" pitchFamily="2" charset="-122"/>
              </a:rPr>
              <a:t>不在人的听觉范围内。</a:t>
            </a:r>
          </a:p>
        </p:txBody>
      </p:sp>
      <p:pic>
        <p:nvPicPr>
          <p:cNvPr id="25607" name="Picture 9" descr="想想议议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925" y="263525"/>
            <a:ext cx="25146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utoUpdateAnimBg="0"/>
      <p:bldP spid="21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836613" y="1254125"/>
            <a:ext cx="5684837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zh-CN" altLang="en-US" sz="3200" b="1" dirty="0">
                <a:ea typeface="宋体" panose="02010600030101010101" pitchFamily="2" charset="-122"/>
              </a:rPr>
              <a:t>声音</a:t>
            </a:r>
            <a:r>
              <a:rPr lang="zh-CN" altLang="en-US" sz="3200" b="1" dirty="0" smtClean="0">
                <a:ea typeface="宋体" panose="02010600030101010101" pitchFamily="2" charset="-122"/>
              </a:rPr>
              <a:t>有高低的</a:t>
            </a:r>
            <a:r>
              <a:rPr lang="zh-CN" altLang="en-US" sz="3200" b="1" dirty="0">
                <a:ea typeface="宋体" panose="02010600030101010101" pitchFamily="2" charset="-122"/>
              </a:rPr>
              <a:t>不同，也有强弱的不同。例如，用力击鼓比轻轻击鼓产生的声音大。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0713" y="3800120"/>
            <a:ext cx="5856187" cy="137268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indent="575945" algn="just">
              <a:lnSpc>
                <a:spcPct val="130000"/>
              </a:lnSpc>
              <a:defRPr/>
            </a:pPr>
            <a:r>
              <a:rPr lang="en-US" altLang="zh-CN" sz="3200" b="1" dirty="0" smtClean="0">
                <a:solidFill>
                  <a:srgbClr val="3000B8"/>
                </a:solidFill>
              </a:rPr>
              <a:t>1.</a:t>
            </a:r>
            <a:r>
              <a:rPr lang="zh-CN" altLang="en-US" sz="3200" b="1" dirty="0" smtClean="0"/>
              <a:t>物</a:t>
            </a:r>
            <a:r>
              <a:rPr lang="zh-CN" altLang="en-US" sz="3200" b="1" dirty="0"/>
              <a:t>理学中，声音的强弱叫</a:t>
            </a:r>
            <a:r>
              <a:rPr lang="zh-CN" alt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响度</a:t>
            </a:r>
            <a:r>
              <a:rPr lang="zh-CN" altLang="en-US" sz="3200" b="1" dirty="0"/>
              <a:t>。</a:t>
            </a:r>
          </a:p>
        </p:txBody>
      </p:sp>
      <p:pic>
        <p:nvPicPr>
          <p:cNvPr id="29700" name="手鼓欣赏《一瞬间》_高清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0" y="901700"/>
            <a:ext cx="3649663" cy="515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utoShape 11"/>
          <p:cNvSpPr>
            <a:spLocks noChangeArrowheads="1"/>
          </p:cNvSpPr>
          <p:nvPr/>
        </p:nvSpPr>
        <p:spPr bwMode="auto">
          <a:xfrm>
            <a:off x="2360613" y="2330450"/>
            <a:ext cx="7262812" cy="2174875"/>
          </a:xfrm>
          <a:prstGeom prst="roundRect">
            <a:avLst>
              <a:gd name="adj" fmla="val 7315"/>
            </a:avLst>
          </a:prstGeom>
          <a:noFill/>
          <a:ln w="22225" cap="rnd">
            <a:solidFill>
              <a:srgbClr val="1C1C1C"/>
            </a:solidFill>
            <a:prstDash val="sysDot"/>
            <a:rou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zh-CN" sz="180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4" name="TextBox 2"/>
          <p:cNvSpPr txBox="1"/>
          <p:nvPr/>
        </p:nvSpPr>
        <p:spPr bwMode="auto">
          <a:xfrm>
            <a:off x="1787525" y="149225"/>
            <a:ext cx="41016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dirty="0" smtClean="0">
                <a:latin typeface="+mj-ea"/>
                <a:ea typeface="+mj-ea"/>
              </a:rPr>
              <a:t>2.</a:t>
            </a:r>
            <a:r>
              <a:rPr lang="zh-CN" altLang="en-US" sz="2800" b="1" dirty="0" smtClean="0">
                <a:latin typeface="+mj-ea"/>
                <a:ea typeface="+mj-ea"/>
              </a:rPr>
              <a:t>响度的影响因素</a:t>
            </a:r>
            <a:endParaRPr lang="zh-CN" altLang="en-US" sz="2800" b="1" dirty="0">
              <a:latin typeface="+mj-ea"/>
              <a:ea typeface="+mj-ea"/>
            </a:endParaRPr>
          </a:p>
        </p:txBody>
      </p:sp>
      <p:sp>
        <p:nvSpPr>
          <p:cNvPr id="27" name="Line 2"/>
          <p:cNvSpPr>
            <a:spLocks noChangeShapeType="1"/>
          </p:cNvSpPr>
          <p:nvPr/>
        </p:nvSpPr>
        <p:spPr bwMode="auto">
          <a:xfrm flipH="1">
            <a:off x="1943100" y="1362075"/>
            <a:ext cx="0" cy="3152775"/>
          </a:xfrm>
          <a:prstGeom prst="line">
            <a:avLst/>
          </a:prstGeom>
          <a:noFill/>
          <a:ln w="19050">
            <a:solidFill>
              <a:srgbClr val="808080"/>
            </a:solidFill>
            <a:rou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31" name="Group 9"/>
          <p:cNvGrpSpPr/>
          <p:nvPr/>
        </p:nvGrpSpPr>
        <p:grpSpPr bwMode="auto">
          <a:xfrm>
            <a:off x="1220788" y="1057275"/>
            <a:ext cx="1522412" cy="500063"/>
            <a:chOff x="816" y="2304"/>
            <a:chExt cx="1190" cy="464"/>
          </a:xfrm>
        </p:grpSpPr>
        <p:sp>
          <p:nvSpPr>
            <p:cNvPr id="30737" name="Freeform 10"/>
            <p:cNvSpPr/>
            <p:nvPr/>
          </p:nvSpPr>
          <p:spPr bwMode="gray">
            <a:xfrm>
              <a:off x="861" y="2592"/>
              <a:ext cx="1105" cy="176"/>
            </a:xfrm>
            <a:custGeom>
              <a:avLst/>
              <a:gdLst>
                <a:gd name="T0" fmla="*/ 198133 w 1120"/>
                <a:gd name="T1" fmla="*/ 1 h 252"/>
                <a:gd name="T2" fmla="*/ 197254 w 1120"/>
                <a:gd name="T3" fmla="*/ 1 h 252"/>
                <a:gd name="T4" fmla="*/ 194394 w 1120"/>
                <a:gd name="T5" fmla="*/ 1 h 252"/>
                <a:gd name="T6" fmla="*/ 190000 w 1120"/>
                <a:gd name="T7" fmla="*/ 1 h 252"/>
                <a:gd name="T8" fmla="*/ 183685 w 1120"/>
                <a:gd name="T9" fmla="*/ 1 h 252"/>
                <a:gd name="T10" fmla="*/ 175546 w 1120"/>
                <a:gd name="T11" fmla="*/ 1 h 252"/>
                <a:gd name="T12" fmla="*/ 166043 w 1120"/>
                <a:gd name="T13" fmla="*/ 1 h 252"/>
                <a:gd name="T14" fmla="*/ 154944 w 1120"/>
                <a:gd name="T15" fmla="*/ 1 h 252"/>
                <a:gd name="T16" fmla="*/ 142444 w 1120"/>
                <a:gd name="T17" fmla="*/ 1 h 252"/>
                <a:gd name="T18" fmla="*/ 129202 w 1120"/>
                <a:gd name="T19" fmla="*/ 1 h 252"/>
                <a:gd name="T20" fmla="*/ 114262 w 1120"/>
                <a:gd name="T21" fmla="*/ 1 h 252"/>
                <a:gd name="T22" fmla="*/ 98150 w 1120"/>
                <a:gd name="T23" fmla="*/ 1 h 252"/>
                <a:gd name="T24" fmla="*/ 82321 w 1120"/>
                <a:gd name="T25" fmla="*/ 1 h 252"/>
                <a:gd name="T26" fmla="*/ 67769 w 1120"/>
                <a:gd name="T27" fmla="*/ 1 h 252"/>
                <a:gd name="T28" fmla="*/ 54411 w 1120"/>
                <a:gd name="T29" fmla="*/ 1 h 252"/>
                <a:gd name="T30" fmla="*/ 42089 w 1120"/>
                <a:gd name="T31" fmla="*/ 1 h 252"/>
                <a:gd name="T32" fmla="*/ 31613 w 1120"/>
                <a:gd name="T33" fmla="*/ 1 h 252"/>
                <a:gd name="T34" fmla="*/ 22297 w 1120"/>
                <a:gd name="T35" fmla="*/ 1 h 252"/>
                <a:gd name="T36" fmla="*/ 14350 w 1120"/>
                <a:gd name="T37" fmla="*/ 1 h 252"/>
                <a:gd name="T38" fmla="*/ 8159 w 1120"/>
                <a:gd name="T39" fmla="*/ 1 h 252"/>
                <a:gd name="T40" fmla="*/ 3418 w 1120"/>
                <a:gd name="T41" fmla="*/ 1 h 252"/>
                <a:gd name="T42" fmla="*/ 972 w 1120"/>
                <a:gd name="T43" fmla="*/ 1 h 252"/>
                <a:gd name="T44" fmla="*/ 0 w 1120"/>
                <a:gd name="T45" fmla="*/ 1 h 252"/>
                <a:gd name="T46" fmla="*/ 0 w 1120"/>
                <a:gd name="T47" fmla="*/ 1 h 252"/>
                <a:gd name="T48" fmla="*/ 98970 w 1120"/>
                <a:gd name="T49" fmla="*/ 0 h 252"/>
                <a:gd name="T50" fmla="*/ 198133 w 1120"/>
                <a:gd name="T51" fmla="*/ 1 h 252"/>
                <a:gd name="T52" fmla="*/ 198133 w 1120"/>
                <a:gd name="T53" fmla="*/ 1 h 252"/>
                <a:gd name="T54" fmla="*/ 198133 w 1120"/>
                <a:gd name="T55" fmla="*/ 1 h 25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120"/>
                <a:gd name="T85" fmla="*/ 0 h 252"/>
                <a:gd name="T86" fmla="*/ 1120 w 1120"/>
                <a:gd name="T87" fmla="*/ 252 h 25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" name="Rectangle 11"/>
            <p:cNvSpPr>
              <a:spLocks noChangeArrowheads="1"/>
            </p:cNvSpPr>
            <p:nvPr/>
          </p:nvSpPr>
          <p:spPr bwMode="gray">
            <a:xfrm>
              <a:off x="816" y="2304"/>
              <a:ext cx="1190" cy="393"/>
            </a:xfrm>
            <a:prstGeom prst="rect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60392"/>
                    <a:invGamma/>
                  </a:schemeClr>
                </a:gs>
              </a:gsLst>
              <a:lin ang="2700000" scaled="1"/>
            </a:gradFill>
            <a:ln w="9525" algn="ctr">
              <a:noFill/>
              <a:miter lim="800000"/>
            </a:ln>
          </p:spPr>
          <p:txBody>
            <a:bodyPr wrap="none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anose="020F0502020204030204" pitchFamily="34" charset="0"/>
                  <a:ea typeface="华文细黑" pitchFamily="2" charset="-122"/>
                  <a:cs typeface="Arial" panose="020B0604020202020204" pitchFamily="34" charset="0"/>
                </a:rPr>
                <a:t>提出问题</a:t>
              </a:r>
            </a:p>
          </p:txBody>
        </p:sp>
      </p:grpSp>
      <p:grpSp>
        <p:nvGrpSpPr>
          <p:cNvPr id="34" name="Group 12"/>
          <p:cNvGrpSpPr/>
          <p:nvPr/>
        </p:nvGrpSpPr>
        <p:grpSpPr bwMode="auto">
          <a:xfrm>
            <a:off x="1222375" y="1933575"/>
            <a:ext cx="1489075" cy="509588"/>
            <a:chOff x="845" y="2541"/>
            <a:chExt cx="1166" cy="472"/>
          </a:xfrm>
        </p:grpSpPr>
        <p:sp>
          <p:nvSpPr>
            <p:cNvPr id="30735" name="Freeform 13"/>
            <p:cNvSpPr/>
            <p:nvPr/>
          </p:nvSpPr>
          <p:spPr bwMode="gray">
            <a:xfrm>
              <a:off x="874" y="2823"/>
              <a:ext cx="1110" cy="190"/>
            </a:xfrm>
            <a:custGeom>
              <a:avLst/>
              <a:gdLst>
                <a:gd name="T0" fmla="*/ 213940 w 1120"/>
                <a:gd name="T1" fmla="*/ 2 h 252"/>
                <a:gd name="T2" fmla="*/ 212988 w 1120"/>
                <a:gd name="T3" fmla="*/ 2 h 252"/>
                <a:gd name="T4" fmla="*/ 209899 w 1120"/>
                <a:gd name="T5" fmla="*/ 2 h 252"/>
                <a:gd name="T6" fmla="*/ 205155 w 1120"/>
                <a:gd name="T7" fmla="*/ 2 h 252"/>
                <a:gd name="T8" fmla="*/ 198333 w 1120"/>
                <a:gd name="T9" fmla="*/ 2 h 252"/>
                <a:gd name="T10" fmla="*/ 189546 w 1120"/>
                <a:gd name="T11" fmla="*/ 2 h 252"/>
                <a:gd name="T12" fmla="*/ 179290 w 1120"/>
                <a:gd name="T13" fmla="*/ 2 h 252"/>
                <a:gd name="T14" fmla="*/ 167305 w 1120"/>
                <a:gd name="T15" fmla="*/ 2 h 252"/>
                <a:gd name="T16" fmla="*/ 153808 w 1120"/>
                <a:gd name="T17" fmla="*/ 2 h 252"/>
                <a:gd name="T18" fmla="*/ 139509 w 1120"/>
                <a:gd name="T19" fmla="*/ 2 h 252"/>
                <a:gd name="T20" fmla="*/ 123376 w 1120"/>
                <a:gd name="T21" fmla="*/ 2 h 252"/>
                <a:gd name="T22" fmla="*/ 105977 w 1120"/>
                <a:gd name="T23" fmla="*/ 2 h 252"/>
                <a:gd name="T24" fmla="*/ 88889 w 1120"/>
                <a:gd name="T25" fmla="*/ 2 h 252"/>
                <a:gd name="T26" fmla="*/ 73175 w 1120"/>
                <a:gd name="T27" fmla="*/ 2 h 252"/>
                <a:gd name="T28" fmla="*/ 58750 w 1120"/>
                <a:gd name="T29" fmla="*/ 2 h 252"/>
                <a:gd name="T30" fmla="*/ 45446 w 1120"/>
                <a:gd name="T31" fmla="*/ 2 h 252"/>
                <a:gd name="T32" fmla="*/ 34135 w 1120"/>
                <a:gd name="T33" fmla="*/ 2 h 252"/>
                <a:gd name="T34" fmla="*/ 24077 w 1120"/>
                <a:gd name="T35" fmla="*/ 2 h 252"/>
                <a:gd name="T36" fmla="*/ 15494 w 1120"/>
                <a:gd name="T37" fmla="*/ 2 h 252"/>
                <a:gd name="T38" fmla="*/ 8809 w 1120"/>
                <a:gd name="T39" fmla="*/ 2 h 252"/>
                <a:gd name="T40" fmla="*/ 3692 w 1120"/>
                <a:gd name="T41" fmla="*/ 2 h 252"/>
                <a:gd name="T42" fmla="*/ 1048 w 1120"/>
                <a:gd name="T43" fmla="*/ 2 h 252"/>
                <a:gd name="T44" fmla="*/ 0 w 1120"/>
                <a:gd name="T45" fmla="*/ 2 h 252"/>
                <a:gd name="T46" fmla="*/ 0 w 1120"/>
                <a:gd name="T47" fmla="*/ 2 h 252"/>
                <a:gd name="T48" fmla="*/ 106864 w 1120"/>
                <a:gd name="T49" fmla="*/ 0 h 252"/>
                <a:gd name="T50" fmla="*/ 213940 w 1120"/>
                <a:gd name="T51" fmla="*/ 2 h 252"/>
                <a:gd name="T52" fmla="*/ 213940 w 1120"/>
                <a:gd name="T53" fmla="*/ 2 h 252"/>
                <a:gd name="T54" fmla="*/ 213940 w 1120"/>
                <a:gd name="T55" fmla="*/ 2 h 25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120"/>
                <a:gd name="T85" fmla="*/ 0 h 252"/>
                <a:gd name="T86" fmla="*/ 1120 w 1120"/>
                <a:gd name="T87" fmla="*/ 252 h 25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6" name="Rectangle 14">
              <a:hlinkClick r:id="rId2" action="ppaction://hlinksldjump"/>
            </p:cNvPr>
            <p:cNvSpPr>
              <a:spLocks noChangeArrowheads="1"/>
            </p:cNvSpPr>
            <p:nvPr/>
          </p:nvSpPr>
          <p:spPr bwMode="gray">
            <a:xfrm>
              <a:off x="845" y="2541"/>
              <a:ext cx="1166" cy="393"/>
            </a:xfrm>
            <a:prstGeom prst="rect">
              <a:avLst/>
            </a:prstGeom>
            <a:solidFill>
              <a:srgbClr val="FFCC00"/>
            </a:solidFill>
            <a:ln w="9525" algn="ctr">
              <a:noFill/>
              <a:miter lim="800000"/>
            </a:ln>
          </p:spPr>
          <p:txBody>
            <a:bodyPr wrap="none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ea typeface="华文细黑" pitchFamily="2" charset="-122"/>
                  <a:cs typeface="Arial" panose="020B0604020202020204" pitchFamily="34" charset="0"/>
                </a:rPr>
                <a:t>实验探究</a:t>
              </a:r>
              <a:endParaRPr lang="zh-CN" altLang="en-US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  <a:ea typeface="华文细黑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37" name="Rectangle 14"/>
          <p:cNvSpPr>
            <a:spLocks noChangeArrowheads="1"/>
          </p:cNvSpPr>
          <p:nvPr/>
        </p:nvSpPr>
        <p:spPr bwMode="auto">
          <a:xfrm>
            <a:off x="2441575" y="1019175"/>
            <a:ext cx="4646613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just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kumimoji="1" lang="zh-CN" altLang="en-US" b="1">
                <a:solidFill>
                  <a:srgbClr val="FF0000"/>
                </a:solidFill>
                <a:latin typeface="Times New Roman" panose="02020603050405020304" pitchFamily="18" charset="0"/>
                <a:ea typeface="楷体_GB2312"/>
                <a:cs typeface="楷体_GB2312"/>
              </a:rPr>
              <a:t>响度跟什么因素有关呢？</a:t>
            </a:r>
          </a:p>
        </p:txBody>
      </p:sp>
      <p:cxnSp>
        <p:nvCxnSpPr>
          <p:cNvPr id="41" name="直接连接符 40"/>
          <p:cNvCxnSpPr>
            <a:cxnSpLocks noChangeShapeType="1"/>
          </p:cNvCxnSpPr>
          <p:nvPr/>
        </p:nvCxnSpPr>
        <p:spPr bwMode="auto">
          <a:xfrm>
            <a:off x="4403725" y="2306638"/>
            <a:ext cx="0" cy="2147887"/>
          </a:xfrm>
          <a:prstGeom prst="line">
            <a:avLst/>
          </a:prstGeom>
          <a:noFill/>
          <a:ln w="28575" algn="ctr">
            <a:solidFill>
              <a:srgbClr val="000000"/>
            </a:solidFill>
            <a:rou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2" name="Rectangle 14"/>
          <p:cNvSpPr>
            <a:spLocks noChangeArrowheads="1"/>
          </p:cNvSpPr>
          <p:nvPr/>
        </p:nvSpPr>
        <p:spPr bwMode="auto">
          <a:xfrm>
            <a:off x="4500563" y="2319338"/>
            <a:ext cx="4867275" cy="211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just" eaLnBrk="1" hangingPunct="1">
              <a:lnSpc>
                <a:spcPct val="170000"/>
              </a:lnSpc>
              <a:spcBef>
                <a:spcPct val="0"/>
              </a:spcBef>
              <a:buFontTx/>
              <a:buNone/>
            </a:pPr>
            <a:r>
              <a:rPr kumimoji="1" lang="zh-CN" altLang="en-US" sz="2000" b="1">
                <a:solidFill>
                  <a:srgbClr val="3000B8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如图所示，将正在发声的音叉轻触系在细绳上的乒乓球，观察乒乓球被弹开的幅度。使音叉发出不同响度的声音，重做上述实验。</a:t>
            </a:r>
          </a:p>
        </p:txBody>
      </p:sp>
      <p:sp>
        <p:nvSpPr>
          <p:cNvPr id="52" name="TextBox 5"/>
          <p:cNvSpPr>
            <a:spLocks noChangeArrowheads="1"/>
          </p:cNvSpPr>
          <p:nvPr/>
        </p:nvSpPr>
        <p:spPr bwMode="auto">
          <a:xfrm>
            <a:off x="2242344" y="4840454"/>
            <a:ext cx="7499350" cy="987425"/>
          </a:xfrm>
          <a:prstGeom prst="roundRect">
            <a:avLst>
              <a:gd name="adj" fmla="val 16667"/>
            </a:avLst>
          </a:prstGeom>
          <a:solidFill>
            <a:srgbClr val="FFDB93"/>
          </a:solidFill>
          <a:ln w="28575">
            <a:solidFill>
              <a:srgbClr val="C00000"/>
            </a:solidFill>
            <a:round/>
          </a:ln>
        </p:spPr>
        <p:txBody>
          <a:bodyPr>
            <a:spAutoFit/>
          </a:bodyPr>
          <a:lstStyle>
            <a:lvl1pPr indent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just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物理学中，物体振动的幅度大小用振幅来表示。振幅越大，响度越大；振幅越小，响度越小。</a:t>
            </a:r>
          </a:p>
        </p:txBody>
      </p:sp>
      <p:grpSp>
        <p:nvGrpSpPr>
          <p:cNvPr id="25" name="Group 12"/>
          <p:cNvGrpSpPr/>
          <p:nvPr/>
        </p:nvGrpSpPr>
        <p:grpSpPr bwMode="auto">
          <a:xfrm>
            <a:off x="1268413" y="4527550"/>
            <a:ext cx="1463675" cy="525463"/>
            <a:chOff x="816" y="1963"/>
            <a:chExt cx="1147" cy="487"/>
          </a:xfrm>
        </p:grpSpPr>
        <p:sp>
          <p:nvSpPr>
            <p:cNvPr id="30733" name="Freeform 13"/>
            <p:cNvSpPr/>
            <p:nvPr/>
          </p:nvSpPr>
          <p:spPr bwMode="gray">
            <a:xfrm>
              <a:off x="844" y="2253"/>
              <a:ext cx="1098" cy="197"/>
            </a:xfrm>
            <a:custGeom>
              <a:avLst/>
              <a:gdLst>
                <a:gd name="T0" fmla="*/ 177844 w 1120"/>
                <a:gd name="T1" fmla="*/ 2 h 252"/>
                <a:gd name="T2" fmla="*/ 177054 w 1120"/>
                <a:gd name="T3" fmla="*/ 2 h 252"/>
                <a:gd name="T4" fmla="*/ 174487 w 1120"/>
                <a:gd name="T5" fmla="*/ 2 h 252"/>
                <a:gd name="T6" fmla="*/ 170543 w 1120"/>
                <a:gd name="T7" fmla="*/ 2 h 252"/>
                <a:gd name="T8" fmla="*/ 164874 w 1120"/>
                <a:gd name="T9" fmla="*/ 2 h 252"/>
                <a:gd name="T10" fmla="*/ 157569 w 1120"/>
                <a:gd name="T11" fmla="*/ 2 h 252"/>
                <a:gd name="T12" fmla="*/ 149040 w 1120"/>
                <a:gd name="T13" fmla="*/ 2 h 252"/>
                <a:gd name="T14" fmla="*/ 139079 w 1120"/>
                <a:gd name="T15" fmla="*/ 2 h 252"/>
                <a:gd name="T16" fmla="*/ 127857 w 1120"/>
                <a:gd name="T17" fmla="*/ 2 h 252"/>
                <a:gd name="T18" fmla="*/ 115970 w 1120"/>
                <a:gd name="T19" fmla="*/ 2 h 252"/>
                <a:gd name="T20" fmla="*/ 102559 w 1120"/>
                <a:gd name="T21" fmla="*/ 2 h 252"/>
                <a:gd name="T22" fmla="*/ 88098 w 1120"/>
                <a:gd name="T23" fmla="*/ 2 h 252"/>
                <a:gd name="T24" fmla="*/ 73892 w 1120"/>
                <a:gd name="T25" fmla="*/ 2 h 252"/>
                <a:gd name="T26" fmla="*/ 60830 w 1120"/>
                <a:gd name="T27" fmla="*/ 2 h 252"/>
                <a:gd name="T28" fmla="*/ 48840 w 1120"/>
                <a:gd name="T29" fmla="*/ 2 h 252"/>
                <a:gd name="T30" fmla="*/ 37778 w 1120"/>
                <a:gd name="T31" fmla="*/ 2 h 252"/>
                <a:gd name="T32" fmla="*/ 28375 w 1120"/>
                <a:gd name="T33" fmla="*/ 2 h 252"/>
                <a:gd name="T34" fmla="*/ 20015 w 1120"/>
                <a:gd name="T35" fmla="*/ 2 h 252"/>
                <a:gd name="T36" fmla="*/ 12880 w 1120"/>
                <a:gd name="T37" fmla="*/ 2 h 252"/>
                <a:gd name="T38" fmla="*/ 7321 w 1120"/>
                <a:gd name="T39" fmla="*/ 2 h 252"/>
                <a:gd name="T40" fmla="*/ 3068 w 1120"/>
                <a:gd name="T41" fmla="*/ 2 h 252"/>
                <a:gd name="T42" fmla="*/ 872 w 1120"/>
                <a:gd name="T43" fmla="*/ 2 h 252"/>
                <a:gd name="T44" fmla="*/ 0 w 1120"/>
                <a:gd name="T45" fmla="*/ 2 h 252"/>
                <a:gd name="T46" fmla="*/ 0 w 1120"/>
                <a:gd name="T47" fmla="*/ 2 h 252"/>
                <a:gd name="T48" fmla="*/ 88833 w 1120"/>
                <a:gd name="T49" fmla="*/ 0 h 252"/>
                <a:gd name="T50" fmla="*/ 177844 w 1120"/>
                <a:gd name="T51" fmla="*/ 2 h 252"/>
                <a:gd name="T52" fmla="*/ 177844 w 1120"/>
                <a:gd name="T53" fmla="*/ 2 h 252"/>
                <a:gd name="T54" fmla="*/ 177844 w 1120"/>
                <a:gd name="T55" fmla="*/ 2 h 25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120"/>
                <a:gd name="T85" fmla="*/ 0 h 252"/>
                <a:gd name="T86" fmla="*/ 1120 w 1120"/>
                <a:gd name="T87" fmla="*/ 252 h 25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" name="Rectangle 14">
              <a:hlinkClick r:id="rId3" action="ppaction://hlinksldjump"/>
            </p:cNvPr>
            <p:cNvSpPr>
              <a:spLocks noChangeArrowheads="1"/>
            </p:cNvSpPr>
            <p:nvPr/>
          </p:nvSpPr>
          <p:spPr bwMode="gray">
            <a:xfrm>
              <a:off x="816" y="1963"/>
              <a:ext cx="1147" cy="393"/>
            </a:xfrm>
            <a:prstGeom prst="rect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tint val="63529"/>
                    <a:invGamma/>
                  </a:schemeClr>
                </a:gs>
              </a:gsLst>
              <a:lin ang="2700000" scaled="1"/>
            </a:gradFill>
            <a:ln w="9525" algn="ctr">
              <a:noFill/>
              <a:miter lim="800000"/>
            </a:ln>
          </p:spPr>
          <p:txBody>
            <a:bodyPr wrap="none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ea typeface="华文细黑" pitchFamily="2" charset="-122"/>
                  <a:cs typeface="Arial" panose="020B0604020202020204" pitchFamily="34" charset="0"/>
                </a:rPr>
                <a:t>归纳总结</a:t>
              </a:r>
            </a:p>
          </p:txBody>
        </p:sp>
      </p:grpSp>
      <p:pic>
        <p:nvPicPr>
          <p:cNvPr id="26" name="图片 25" descr="pic_2736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9231" t="69458" r="23846" b="6606"/>
          <a:stretch>
            <a:fillRect/>
          </a:stretch>
        </p:blipFill>
        <p:spPr bwMode="auto">
          <a:xfrm>
            <a:off x="2592388" y="2352675"/>
            <a:ext cx="1616075" cy="212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 autoUpdateAnimBg="0"/>
      <p:bldP spid="27" grpId="0" animBg="1"/>
      <p:bldP spid="37" grpId="0" autoUpdateAnimBg="0"/>
      <p:bldP spid="42" grpId="0" autoUpdateAnimBg="0"/>
      <p:bldP spid="5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809625" y="958610"/>
            <a:ext cx="7916863" cy="1301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2800" dirty="0">
                <a:ea typeface="宋体" panose="02010600030101010101" pitchFamily="2" charset="-122"/>
              </a:rPr>
              <a:t>       </a:t>
            </a:r>
            <a:r>
              <a:rPr lang="zh-CN" altLang="en-US" sz="2800" b="1" dirty="0">
                <a:ea typeface="宋体" panose="02010600030101010101" pitchFamily="2" charset="-122"/>
              </a:rPr>
              <a:t>人听到的声音大小，除跟物体的振幅有关之外，还跟距发声体的远近有关。</a:t>
            </a:r>
          </a:p>
        </p:txBody>
      </p:sp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1230313" y="4339985"/>
            <a:ext cx="76438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800" b="1" dirty="0">
                <a:ea typeface="宋体" panose="02010600030101010101" pitchFamily="2" charset="-122"/>
              </a:rPr>
              <a:t>思考：在上述实验中，乒乓球的作用是什么？</a:t>
            </a:r>
          </a:p>
        </p:txBody>
      </p:sp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661988" y="2549285"/>
            <a:ext cx="8064500" cy="1385887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2800" dirty="0">
                <a:ea typeface="宋体" panose="02010600030101010101" pitchFamily="2" charset="-122"/>
              </a:rPr>
              <a:t>       </a:t>
            </a:r>
            <a:r>
              <a:rPr lang="zh-CN" altLang="en-US" sz="2800" b="1" dirty="0">
                <a:solidFill>
                  <a:srgbClr val="FFFF00"/>
                </a:solidFill>
                <a:ea typeface="宋体" panose="02010600030101010101" pitchFamily="2" charset="-122"/>
              </a:rPr>
              <a:t>响度跟物体振动的振幅</a:t>
            </a:r>
            <a:r>
              <a:rPr lang="zh-CN" altLang="en-US" sz="2800" b="1" dirty="0" smtClean="0">
                <a:solidFill>
                  <a:srgbClr val="FFFF00"/>
                </a:solidFill>
                <a:ea typeface="宋体" panose="02010600030101010101" pitchFamily="2" charset="-122"/>
              </a:rPr>
              <a:t>有关，还</a:t>
            </a:r>
            <a:r>
              <a:rPr lang="zh-CN" altLang="en-US" sz="2800" b="1" dirty="0">
                <a:solidFill>
                  <a:srgbClr val="FFFF00"/>
                </a:solidFill>
                <a:ea typeface="宋体" panose="02010600030101010101" pitchFamily="2" charset="-122"/>
              </a:rPr>
              <a:t>跟距发声体的远近有关。</a:t>
            </a:r>
          </a:p>
        </p:txBody>
      </p:sp>
    </p:spTree>
    <p:custDataLst>
      <p:tags r:id="rId1"/>
    </p:custData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图文-马拉多纳助战阿根廷男篮 情不自禁大声呼喊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213" y="1620838"/>
            <a:ext cx="2376487" cy="1943100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喇叭喊话的女孩预览图 点击看大图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300" y="1547813"/>
            <a:ext cx="1944688" cy="2016125"/>
          </a:xfrm>
          <a:prstGeom prst="rect">
            <a:avLst/>
          </a:prstGeom>
          <a:noFill/>
          <a:ln w="9525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428875" y="971550"/>
            <a:ext cx="64801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zh-CN" altLang="en-US" sz="2800" b="1">
                <a:ea typeface="宋体" panose="02010600030101010101" pitchFamily="2" charset="-122"/>
              </a:rPr>
              <a:t>图中的两个情景有什么共同点呢？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428875" y="3706813"/>
            <a:ext cx="576103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zh-CN" sz="1800">
                <a:ea typeface="宋体" panose="02010600030101010101" pitchFamily="2" charset="-122"/>
              </a:rPr>
              <a:t>   </a:t>
            </a:r>
            <a:r>
              <a:rPr lang="zh-CN" altLang="en-US" sz="2800" b="1">
                <a:solidFill>
                  <a:srgbClr val="FF0000"/>
                </a:solidFill>
                <a:ea typeface="宋体" panose="02010600030101010101" pitchFamily="2" charset="-122"/>
              </a:rPr>
              <a:t>减少声音的分散，增大声音的响度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2463800" y="4241800"/>
            <a:ext cx="68405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zh-CN" altLang="en-US" sz="2800" b="1">
                <a:ea typeface="宋体" panose="02010600030101010101" pitchFamily="2" charset="-122"/>
              </a:rPr>
              <a:t>你能举个生活中利用这个原理的工具吗？</a:t>
            </a: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5380038" y="5770563"/>
            <a:ext cx="1152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zh-CN" altLang="en-US" b="1">
                <a:solidFill>
                  <a:srgbClr val="0000CC"/>
                </a:solidFill>
                <a:ea typeface="宋体" panose="02010600030101010101" pitchFamily="2" charset="-122"/>
              </a:rPr>
              <a:t>听诊器</a:t>
            </a:r>
          </a:p>
        </p:txBody>
      </p:sp>
      <p:pic>
        <p:nvPicPr>
          <p:cNvPr id="17" name="Picture 9" descr="u=462266274,4287259696&amp;fm=3&amp;gp=21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563" y="4894263"/>
            <a:ext cx="116205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 descr="想想议议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53" y="106362"/>
            <a:ext cx="25146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羊叫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950" y="47085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马叫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200" y="22764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猫叫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7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950" y="22748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狗叫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9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513" y="49672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猪叫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5" y="49672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鸡叫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3"/>
              </p:ext>
            </p:extLst>
          </p:nvPr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575" y="2479675"/>
            <a:ext cx="60960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275" y="3810000"/>
            <a:ext cx="3000375" cy="228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3" y="1438275"/>
            <a:ext cx="3203575" cy="228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375" y="1452563"/>
            <a:ext cx="2924175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4079875"/>
            <a:ext cx="3046413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50" y="3932238"/>
            <a:ext cx="3208338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38275"/>
            <a:ext cx="3271838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9" name="矩形 21"/>
          <p:cNvSpPr>
            <a:spLocks noChangeArrowheads="1"/>
          </p:cNvSpPr>
          <p:nvPr/>
        </p:nvSpPr>
        <p:spPr bwMode="auto">
          <a:xfrm>
            <a:off x="1952625" y="160338"/>
            <a:ext cx="244810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400" b="1" dirty="0" smtClean="0">
                <a:solidFill>
                  <a:srgbClr val="FF0000"/>
                </a:solidFill>
                <a:latin typeface="华文隶书" pitchFamily="2" charset="-122"/>
                <a:ea typeface="华文隶书" pitchFamily="2" charset="-122"/>
                <a:cs typeface="Times New Roman" panose="02020603050405020304" pitchFamily="18" charset="0"/>
              </a:rPr>
              <a:t>三、音</a:t>
            </a:r>
            <a:r>
              <a:rPr lang="zh-CN" altLang="en-US" sz="4400" b="1" dirty="0">
                <a:solidFill>
                  <a:srgbClr val="FF0000"/>
                </a:solidFill>
                <a:latin typeface="华文隶书" pitchFamily="2" charset="-122"/>
                <a:ea typeface="华文隶书" pitchFamily="2" charset="-122"/>
                <a:cs typeface="Times New Roman" panose="02020603050405020304" pitchFamily="18" charset="0"/>
              </a:rPr>
              <a:t>色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6" dur="indefinite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vide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  <p:vide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  <p:vide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  <p:vide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video>
            <p:vide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vide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7" dur="indefinite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52" dur="indefinite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57" dur="indefinite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2" dur="indefinite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7" dur="indefinite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952951" y="998084"/>
            <a:ext cx="9717995" cy="1212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zh-CN" altLang="en-US" sz="2800" b="1" dirty="0">
                <a:ea typeface="宋体" panose="02010600030101010101" pitchFamily="2" charset="-122"/>
              </a:rPr>
              <a:t>不同发声体的材料、结构不同，发出声音的音色就不同。</a:t>
            </a:r>
            <a:endParaRPr lang="en-US" altLang="zh-CN" sz="2800" b="1" dirty="0">
              <a:ea typeface="宋体" panose="02010600030101010101" pitchFamily="2" charset="-122"/>
            </a:endParaRPr>
          </a:p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zh-CN" altLang="en-US" sz="2800" b="1" dirty="0">
                <a:ea typeface="宋体" panose="02010600030101010101" pitchFamily="2" charset="-122"/>
              </a:rPr>
              <a:t>音色跟物体的材料、结构有关系。</a:t>
            </a:r>
          </a:p>
        </p:txBody>
      </p: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1374775" y="2815545"/>
            <a:ext cx="59991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800" b="1" dirty="0">
                <a:ea typeface="宋体" panose="02010600030101010101" pitchFamily="2" charset="-122"/>
              </a:rPr>
              <a:t>我们是如何来辩别声音的不同呢？</a:t>
            </a:r>
          </a:p>
        </p:txBody>
      </p:sp>
      <p:sp>
        <p:nvSpPr>
          <p:cNvPr id="15" name="TextBox 10"/>
          <p:cNvSpPr txBox="1">
            <a:spLocks noChangeArrowheads="1"/>
          </p:cNvSpPr>
          <p:nvPr/>
        </p:nvSpPr>
        <p:spPr bwMode="auto">
          <a:xfrm>
            <a:off x="1410607" y="3507922"/>
            <a:ext cx="6873422" cy="52387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800" b="1" dirty="0">
                <a:solidFill>
                  <a:srgbClr val="FFFF00"/>
                </a:solidFill>
                <a:ea typeface="宋体" panose="02010600030101010101" pitchFamily="2" charset="-122"/>
              </a:rPr>
              <a:t>相同物体用音调，不同物体靠音色来</a:t>
            </a:r>
            <a:r>
              <a:rPr lang="zh-CN" altLang="en-US" sz="2800" b="1" dirty="0" smtClean="0">
                <a:solidFill>
                  <a:srgbClr val="FFFF00"/>
                </a:solidFill>
                <a:ea typeface="宋体" panose="02010600030101010101" pitchFamily="2" charset="-122"/>
              </a:rPr>
              <a:t>辩别</a:t>
            </a:r>
            <a:endParaRPr lang="zh-CN" altLang="en-US" sz="2800" b="1" dirty="0">
              <a:solidFill>
                <a:srgbClr val="FFFF00"/>
              </a:solidFill>
              <a:ea typeface="宋体" panose="02010600030101010101" pitchFamily="2" charset="-122"/>
            </a:endParaRP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606425" y="4570413"/>
            <a:ext cx="8158163" cy="121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indent="50355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just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zh-CN" altLang="en-GB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我们能听声辨人（或物</a:t>
            </a:r>
            <a:r>
              <a:rPr lang="zh-CN" altLang="en-GB" sz="28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  <a:r>
              <a:rPr lang="zh-CN" altLang="en-US" sz="28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就</a:t>
            </a:r>
            <a:r>
              <a:rPr lang="zh-CN" altLang="en-GB" sz="28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是</a:t>
            </a:r>
            <a:r>
              <a:rPr lang="zh-CN" altLang="en-GB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根据音色不同来判断的。</a:t>
            </a:r>
            <a:endParaRPr lang="zh-CN" altLang="en-US" sz="28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 bldLvl="0" animBg="1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图片 3" descr="15816078941542297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-160" b="51407"/>
          <a:stretch>
            <a:fillRect/>
          </a:stretch>
        </p:blipFill>
        <p:spPr bwMode="auto">
          <a:xfrm>
            <a:off x="615950" y="3165475"/>
            <a:ext cx="8251825" cy="300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615350" y="992263"/>
            <a:ext cx="7651115" cy="193802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7200" b="1">
                <a:ln w="25400">
                  <a:solidFill>
                    <a:srgbClr val="861E1D">
                      <a:alpha val="94000"/>
                    </a:srgbClr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64000">
                      <a:srgbClr val="FCE95F"/>
                    </a:gs>
                    <a:gs pos="100000">
                      <a:srgbClr val="F8AD1C"/>
                    </a:gs>
                  </a:gsLst>
                  <a:lin ang="5400000"/>
                </a:gradFill>
                <a:effectLst>
                  <a:outerShdw blurRad="177800" dist="12700" dir="10200000" sx="102000" sy="102000" algn="bl" rotWithShape="0">
                    <a:srgbClr val="480F08"/>
                  </a:outerShdw>
                </a:effectLst>
              </a:rPr>
              <a:t>    </a:t>
            </a:r>
            <a:r>
              <a:rPr lang="zh-CN" altLang="en-US" sz="7200" b="1">
                <a:ln w="25400">
                  <a:solidFill>
                    <a:srgbClr val="861E1D">
                      <a:alpha val="94000"/>
                    </a:srgbClr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64000">
                      <a:srgbClr val="FCE95F"/>
                    </a:gs>
                    <a:gs pos="100000">
                      <a:srgbClr val="F8AD1C"/>
                    </a:gs>
                  </a:gsLst>
                  <a:lin ang="5400000"/>
                </a:gradFill>
                <a:effectLst>
                  <a:outerShdw blurRad="177800" dist="12700" dir="10200000" sx="102000" sy="102000" algn="bl" rotWithShape="0">
                    <a:srgbClr val="480F08"/>
                  </a:outerShdw>
                </a:effectLst>
              </a:rPr>
              <a:t>为什么</a:t>
            </a:r>
            <a:r>
              <a:rPr lang="zh-CN" altLang="en-US" sz="4800" b="1">
                <a:ln w="25400">
                  <a:solidFill>
                    <a:srgbClr val="861E1D">
                      <a:alpha val="94000"/>
                    </a:srgbClr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64000">
                      <a:srgbClr val="FCE95F"/>
                    </a:gs>
                    <a:gs pos="100000">
                      <a:srgbClr val="F8AD1C"/>
                    </a:gs>
                  </a:gsLst>
                  <a:lin ang="5400000"/>
                </a:gradFill>
                <a:effectLst>
                  <a:outerShdw blurRad="177800" dist="12700" dir="10200000" sx="102000" sy="102000" algn="bl" rotWithShape="0">
                    <a:srgbClr val="480F08"/>
                  </a:outerShdw>
                </a:effectLst>
              </a:rPr>
              <a:t>小白兔不给假装妈妈的大灰狼开门呢？</a:t>
            </a:r>
          </a:p>
        </p:txBody>
      </p:sp>
    </p:spTree>
    <p:custDataLst>
      <p:tags r:id="rId1"/>
    </p:custData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E:\导入资料\负责系列\2016-2017\全练\教师素材2016.2.20\教师素材\5化学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355138" y="2219325"/>
            <a:ext cx="2427287" cy="236537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矩形 1"/>
          <p:cNvSpPr>
            <a:spLocks noChangeArrowheads="1"/>
          </p:cNvSpPr>
          <p:nvPr/>
        </p:nvSpPr>
        <p:spPr bwMode="auto">
          <a:xfrm>
            <a:off x="952500" y="1576388"/>
            <a:ext cx="7805738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．掌握声音的特性。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．知道声音的音调与发声体振动频率有关。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zh-CN" altLang="en-US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．知道声音的响度与发声体的振幅有关。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4</a:t>
            </a:r>
            <a:r>
              <a:rPr lang="zh-CN" altLang="en-US" sz="28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．知道不同声源发出声音的音色不同。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402739" y="21978"/>
            <a:ext cx="3496087" cy="1003300"/>
            <a:chOff x="402739" y="21978"/>
            <a:chExt cx="3496087" cy="1003300"/>
          </a:xfrm>
        </p:grpSpPr>
        <p:sp>
          <p:nvSpPr>
            <p:cNvPr id="6" name="TextBox 2"/>
            <p:cNvSpPr txBox="1"/>
            <p:nvPr/>
          </p:nvSpPr>
          <p:spPr bwMode="auto">
            <a:xfrm>
              <a:off x="1190236" y="248322"/>
              <a:ext cx="270859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600" b="1" dirty="0" smtClean="0">
                  <a:solidFill>
                    <a:srgbClr val="009FB9"/>
                  </a:solidFill>
                  <a:latin typeface="+mj-ea"/>
                  <a:ea typeface="+mj-ea"/>
                </a:rPr>
                <a:t>学 习 目 标</a:t>
              </a:r>
              <a:endParaRPr lang="zh-CN" altLang="en-US" sz="3600" b="1" dirty="0">
                <a:solidFill>
                  <a:srgbClr val="009FB9"/>
                </a:solidFill>
                <a:latin typeface="+mj-ea"/>
                <a:ea typeface="+mj-ea"/>
              </a:endParaRPr>
            </a:p>
          </p:txBody>
        </p:sp>
        <p:grpSp>
          <p:nvGrpSpPr>
            <p:cNvPr id="7" name="组合 6"/>
            <p:cNvGrpSpPr/>
            <p:nvPr/>
          </p:nvGrpSpPr>
          <p:grpSpPr>
            <a:xfrm>
              <a:off x="402739" y="21978"/>
              <a:ext cx="3346936" cy="1003300"/>
              <a:chOff x="402739" y="21978"/>
              <a:chExt cx="3346936" cy="1003300"/>
            </a:xfrm>
          </p:grpSpPr>
          <p:cxnSp>
            <p:nvCxnSpPr>
              <p:cNvPr id="8" name="直接连接符 7"/>
              <p:cNvCxnSpPr/>
              <p:nvPr/>
            </p:nvCxnSpPr>
            <p:spPr bwMode="auto">
              <a:xfrm>
                <a:off x="736656" y="860108"/>
                <a:ext cx="3013019" cy="0"/>
              </a:xfrm>
              <a:prstGeom prst="line">
                <a:avLst/>
              </a:prstGeom>
              <a:ln>
                <a:solidFill>
                  <a:srgbClr val="009FB9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9" name="图片 8" descr="标题2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402739" y="21978"/>
                <a:ext cx="1003300" cy="1003300"/>
              </a:xfrm>
              <a:prstGeom prst="rect">
                <a:avLst/>
              </a:prstGeom>
            </p:spPr>
          </p:pic>
        </p:grpSp>
      </p:grpSp>
    </p:spTree>
    <p:custDataLst>
      <p:tags r:id="rId1"/>
    </p:custData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d14e9def951ac60dfdfa3cc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1958975"/>
            <a:ext cx="3113088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2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2365375"/>
            <a:ext cx="2925762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79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725" y="923925"/>
            <a:ext cx="3048000" cy="296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831850" y="5727700"/>
            <a:ext cx="83978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None/>
            </a:pP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我们能分辨不同乐器发声，是因为它们的音色不同。</a:t>
            </a:r>
          </a:p>
        </p:txBody>
      </p:sp>
    </p:spTree>
    <p:custDataLst>
      <p:tags r:id="rId1"/>
    </p:custData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Text Box 2"/>
          <p:cNvSpPr txBox="1">
            <a:spLocks noChangeArrowheads="1"/>
          </p:cNvSpPr>
          <p:nvPr/>
        </p:nvSpPr>
        <p:spPr bwMode="auto">
          <a:xfrm>
            <a:off x="3065463" y="1450975"/>
            <a:ext cx="3740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zh-CN" altLang="en-US" sz="28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各种乐器的声波波形图</a:t>
            </a:r>
          </a:p>
        </p:txBody>
      </p:sp>
      <p:pic>
        <p:nvPicPr>
          <p:cNvPr id="4403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38" y="2627313"/>
            <a:ext cx="28194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738" y="2627313"/>
            <a:ext cx="2895600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538" y="2627313"/>
            <a:ext cx="2895600" cy="195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9" name="Text Box 6"/>
          <p:cNvSpPr txBox="1">
            <a:spLocks noChangeArrowheads="1"/>
          </p:cNvSpPr>
          <p:nvPr/>
        </p:nvSpPr>
        <p:spPr bwMode="auto">
          <a:xfrm>
            <a:off x="1185863" y="4752975"/>
            <a:ext cx="8953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zh-CN" altLang="en-US" sz="2800" b="1">
                <a:latin typeface="华文中宋" panose="02010600040101010101" pitchFamily="2" charset="-122"/>
                <a:ea typeface="华文中宋" panose="02010600040101010101" pitchFamily="2" charset="-122"/>
              </a:rPr>
              <a:t>音叉</a:t>
            </a:r>
          </a:p>
        </p:txBody>
      </p:sp>
      <p:sp>
        <p:nvSpPr>
          <p:cNvPr id="44040" name="Text Box 7"/>
          <p:cNvSpPr txBox="1">
            <a:spLocks noChangeArrowheads="1"/>
          </p:cNvSpPr>
          <p:nvPr/>
        </p:nvSpPr>
        <p:spPr bwMode="auto">
          <a:xfrm>
            <a:off x="4173538" y="4760913"/>
            <a:ext cx="8953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zh-CN" altLang="en-US" sz="2800" b="1">
                <a:latin typeface="华文中宋" panose="02010600040101010101" pitchFamily="2" charset="-122"/>
                <a:ea typeface="华文中宋" panose="02010600040101010101" pitchFamily="2" charset="-122"/>
              </a:rPr>
              <a:t>钢琴</a:t>
            </a:r>
          </a:p>
        </p:txBody>
      </p:sp>
      <p:sp>
        <p:nvSpPr>
          <p:cNvPr id="44041" name="Text Box 8"/>
          <p:cNvSpPr txBox="1">
            <a:spLocks noChangeArrowheads="1"/>
          </p:cNvSpPr>
          <p:nvPr/>
        </p:nvSpPr>
        <p:spPr bwMode="auto">
          <a:xfrm>
            <a:off x="7297738" y="4684713"/>
            <a:ext cx="8953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zh-CN" altLang="en-US" sz="2800" b="1">
                <a:latin typeface="华文中宋" panose="02010600040101010101" pitchFamily="2" charset="-122"/>
                <a:ea typeface="华文中宋" panose="02010600040101010101" pitchFamily="2" charset="-122"/>
              </a:rPr>
              <a:t>长笛</a:t>
            </a:r>
          </a:p>
        </p:txBody>
      </p:sp>
    </p:spTree>
    <p:custDataLst>
      <p:tags r:id="rId1"/>
    </p:custData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3772" name="Group 44"/>
          <p:cNvGraphicFramePr>
            <a:graphicFrameLocks noGrp="1"/>
          </p:cNvGraphicFramePr>
          <p:nvPr/>
        </p:nvGraphicFramePr>
        <p:xfrm>
          <a:off x="1381125" y="1426924"/>
          <a:ext cx="8001000" cy="4132264"/>
        </p:xfrm>
        <a:graphic>
          <a:graphicData uri="http://schemas.openxmlformats.org/drawingml/2006/table">
            <a:tbl>
              <a:tblPr/>
              <a:tblGrid>
                <a:gridCol w="596900"/>
                <a:gridCol w="1219200"/>
                <a:gridCol w="3289300"/>
                <a:gridCol w="2895600"/>
              </a:tblGrid>
              <a:tr h="457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楷体_GB2312"/>
                          <a:cs typeface="楷体_GB2312"/>
                        </a:rPr>
                        <a:t> </a:t>
                      </a:r>
                      <a:endParaRPr kumimoji="0" lang="en-US" altLang="zh-CN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_GB2312"/>
                        <a:ea typeface="楷体_GB2312"/>
                        <a:cs typeface="楷体_GB231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宋体" panose="02010600030101010101" pitchFamily="2" charset="-122"/>
                        </a:rPr>
                        <a:t> </a:t>
                      </a:r>
                      <a:r>
                        <a:rPr kumimoji="0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宋体" panose="02010600030101010101" pitchFamily="2" charset="-122"/>
                        </a:rPr>
                        <a:t>定义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宋体" panose="02010600030101010101" pitchFamily="2" charset="-122"/>
                        </a:rPr>
                        <a:t>     </a:t>
                      </a:r>
                      <a:r>
                        <a:rPr kumimoji="0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宋体" panose="02010600030101010101" pitchFamily="2" charset="-122"/>
                        </a:rPr>
                        <a:t>决定因素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altLang="zh-CN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宋体" panose="02010600030101010101" pitchFamily="2" charset="-122"/>
                        </a:rPr>
                        <a:t>    </a:t>
                      </a:r>
                      <a:r>
                        <a:rPr kumimoji="0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宋体" panose="02010600030101010101" pitchFamily="2" charset="-122"/>
                        </a:rPr>
                        <a:t>听感表现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207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宋体" panose="02010600030101010101" pitchFamily="2" charset="-122"/>
                        </a:rPr>
                        <a:t>音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宋体" panose="02010600030101010101" pitchFamily="2" charset="-122"/>
                        </a:rPr>
                        <a:t>调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zh-CN" altLang="zh-CN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_GB2312"/>
                        <a:ea typeface="楷体_GB2312"/>
                        <a:cs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zh-CN" altLang="zh-CN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_GB2312"/>
                        <a:ea typeface="楷体_GB2312"/>
                        <a:cs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zh-CN" altLang="zh-CN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_GB2312"/>
                        <a:ea typeface="楷体_GB2312"/>
                        <a:cs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271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宋体" panose="02010600030101010101" pitchFamily="2" charset="-122"/>
                        </a:rPr>
                        <a:t>响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宋体" panose="02010600030101010101" pitchFamily="2" charset="-122"/>
                        </a:rPr>
                        <a:t>度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zh-CN" altLang="zh-CN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_GB2312"/>
                        <a:ea typeface="楷体_GB2312"/>
                        <a:cs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zh-CN" altLang="zh-CN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_GB2312"/>
                        <a:ea typeface="楷体_GB2312"/>
                        <a:cs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zh-CN" altLang="zh-CN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_GB2312"/>
                        <a:ea typeface="楷体_GB2312"/>
                        <a:cs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271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zh-CN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cs typeface="宋体" panose="02010600030101010101" pitchFamily="2" charset="-122"/>
                        </a:rPr>
                        <a:t>音色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zh-CN" altLang="zh-CN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_GB2312"/>
                        <a:ea typeface="楷体_GB2312"/>
                        <a:cs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zh-CN" altLang="zh-CN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_GB2312"/>
                        <a:ea typeface="楷体_GB2312"/>
                        <a:cs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zh-CN" altLang="zh-CN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楷体_GB2312"/>
                        <a:ea typeface="楷体_GB2312"/>
                        <a:cs typeface="宋体" panose="02010600030101010101" pitchFamily="2" charset="-12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3757" name="Rectangle 29"/>
          <p:cNvSpPr>
            <a:spLocks noChangeArrowheads="1"/>
          </p:cNvSpPr>
          <p:nvPr/>
        </p:nvSpPr>
        <p:spPr bwMode="auto">
          <a:xfrm>
            <a:off x="2041525" y="1936512"/>
            <a:ext cx="12192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b="1">
                <a:latin typeface="楷体_GB2312"/>
                <a:ea typeface="楷体_GB2312"/>
                <a:cs typeface="楷体_GB2312"/>
              </a:rPr>
              <a:t>声音的</a:t>
            </a:r>
            <a:r>
              <a:rPr lang="zh-CN" altLang="en-US" b="1">
                <a:solidFill>
                  <a:srgbClr val="FF0000"/>
                </a:solidFill>
                <a:latin typeface="楷体_GB2312"/>
                <a:ea typeface="楷体_GB2312"/>
                <a:cs typeface="楷体_GB2312"/>
              </a:rPr>
              <a:t>高低</a:t>
            </a:r>
          </a:p>
        </p:txBody>
      </p:sp>
      <p:sp>
        <p:nvSpPr>
          <p:cNvPr id="73758" name="Rectangle 30"/>
          <p:cNvSpPr>
            <a:spLocks noChangeArrowheads="1"/>
          </p:cNvSpPr>
          <p:nvPr/>
        </p:nvSpPr>
        <p:spPr bwMode="auto">
          <a:xfrm>
            <a:off x="3375025" y="1834912"/>
            <a:ext cx="29845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b="1" dirty="0">
                <a:latin typeface="楷体_GB2312"/>
                <a:ea typeface="楷体_GB2312"/>
                <a:cs typeface="楷体_GB2312"/>
              </a:rPr>
              <a:t>由振动</a:t>
            </a:r>
            <a:r>
              <a:rPr lang="zh-CN" altLang="en-US" b="1" dirty="0">
                <a:solidFill>
                  <a:srgbClr val="FF0000"/>
                </a:solidFill>
                <a:latin typeface="楷体_GB2312"/>
                <a:ea typeface="楷体_GB2312"/>
                <a:cs typeface="楷体_GB2312"/>
              </a:rPr>
              <a:t>频率</a:t>
            </a:r>
            <a:r>
              <a:rPr lang="zh-CN" altLang="en-US" b="1" dirty="0">
                <a:latin typeface="楷体_GB2312"/>
                <a:ea typeface="楷体_GB2312"/>
                <a:cs typeface="楷体_GB2312"/>
              </a:rPr>
              <a:t>决定；</a:t>
            </a:r>
            <a:r>
              <a:rPr lang="zh-CN" altLang="en-US" b="1" dirty="0" smtClean="0">
                <a:latin typeface="楷体_GB2312"/>
                <a:ea typeface="楷体_GB2312"/>
                <a:cs typeface="楷体_GB2312"/>
              </a:rPr>
              <a:t>频率高，</a:t>
            </a:r>
            <a:r>
              <a:rPr lang="zh-CN" altLang="en-US" b="1" dirty="0">
                <a:latin typeface="楷体_GB2312"/>
                <a:ea typeface="楷体_GB2312"/>
                <a:cs typeface="楷体_GB2312"/>
              </a:rPr>
              <a:t>音调高；</a:t>
            </a:r>
            <a:r>
              <a:rPr lang="zh-CN" altLang="en-US" b="1" dirty="0" smtClean="0">
                <a:latin typeface="楷体_GB2312"/>
                <a:ea typeface="楷体_GB2312"/>
                <a:cs typeface="楷体_GB2312"/>
              </a:rPr>
              <a:t>频率低，</a:t>
            </a:r>
            <a:r>
              <a:rPr lang="zh-CN" altLang="en-US" b="1" dirty="0">
                <a:latin typeface="楷体_GB2312"/>
                <a:ea typeface="楷体_GB2312"/>
                <a:cs typeface="楷体_GB2312"/>
              </a:rPr>
              <a:t>音调</a:t>
            </a:r>
            <a:r>
              <a:rPr lang="zh-CN" altLang="en-US" b="1" dirty="0" smtClean="0">
                <a:latin typeface="楷体_GB2312"/>
                <a:ea typeface="楷体_GB2312"/>
                <a:cs typeface="楷体_GB2312"/>
              </a:rPr>
              <a:t>低</a:t>
            </a:r>
            <a:endParaRPr lang="zh-CN" altLang="en-US" b="1" dirty="0">
              <a:latin typeface="楷体_GB2312"/>
              <a:ea typeface="楷体_GB2312"/>
              <a:cs typeface="楷体_GB2312"/>
            </a:endParaRPr>
          </a:p>
        </p:txBody>
      </p:sp>
      <p:sp>
        <p:nvSpPr>
          <p:cNvPr id="73759" name="Rectangle 31"/>
          <p:cNvSpPr>
            <a:spLocks noChangeArrowheads="1"/>
          </p:cNvSpPr>
          <p:nvPr/>
        </p:nvSpPr>
        <p:spPr bwMode="auto">
          <a:xfrm>
            <a:off x="6562725" y="1834912"/>
            <a:ext cx="2971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b="1" dirty="0">
                <a:latin typeface="楷体_GB2312"/>
                <a:ea typeface="楷体_GB2312"/>
                <a:cs typeface="楷体_GB2312"/>
              </a:rPr>
              <a:t>音调高：声音清脆、尖细</a:t>
            </a:r>
            <a:r>
              <a:rPr lang="en-US" altLang="zh-CN" b="1" dirty="0">
                <a:latin typeface="楷体_GB2312"/>
                <a:ea typeface="楷体_GB2312"/>
                <a:cs typeface="楷体_GB2312"/>
              </a:rPr>
              <a:t>;</a:t>
            </a:r>
            <a:r>
              <a:rPr lang="zh-CN" altLang="en-US" b="1" dirty="0">
                <a:latin typeface="楷体_GB2312"/>
                <a:ea typeface="楷体_GB2312"/>
                <a:cs typeface="楷体_GB2312"/>
              </a:rPr>
              <a:t>音调低：声音粗犷、低</a:t>
            </a:r>
            <a:r>
              <a:rPr lang="zh-CN" altLang="en-US" b="1" dirty="0" smtClean="0">
                <a:latin typeface="楷体_GB2312"/>
                <a:ea typeface="楷体_GB2312"/>
                <a:cs typeface="楷体_GB2312"/>
              </a:rPr>
              <a:t>沉</a:t>
            </a:r>
            <a:endParaRPr lang="zh-CN" altLang="en-US" b="1" dirty="0">
              <a:latin typeface="楷体_GB2312"/>
              <a:ea typeface="楷体_GB2312"/>
              <a:cs typeface="楷体_GB2312"/>
            </a:endParaRPr>
          </a:p>
        </p:txBody>
      </p:sp>
      <p:sp>
        <p:nvSpPr>
          <p:cNvPr id="73760" name="Rectangle 32"/>
          <p:cNvSpPr>
            <a:spLocks noChangeArrowheads="1"/>
          </p:cNvSpPr>
          <p:nvPr/>
        </p:nvSpPr>
        <p:spPr bwMode="auto">
          <a:xfrm>
            <a:off x="1990725" y="3155712"/>
            <a:ext cx="13350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b="1">
                <a:latin typeface="楷体_GB2312"/>
                <a:ea typeface="楷体_GB2312"/>
                <a:cs typeface="楷体_GB2312"/>
              </a:rPr>
              <a:t>声音的</a:t>
            </a:r>
            <a:r>
              <a:rPr lang="zh-CN" altLang="en-US" b="1">
                <a:solidFill>
                  <a:srgbClr val="FF0000"/>
                </a:solidFill>
                <a:latin typeface="楷体_GB2312"/>
                <a:ea typeface="楷体_GB2312"/>
                <a:cs typeface="楷体_GB2312"/>
              </a:rPr>
              <a:t>强弱</a:t>
            </a:r>
          </a:p>
        </p:txBody>
      </p:sp>
      <p:sp>
        <p:nvSpPr>
          <p:cNvPr id="73761" name="Rectangle 33"/>
          <p:cNvSpPr>
            <a:spLocks noChangeArrowheads="1"/>
          </p:cNvSpPr>
          <p:nvPr/>
        </p:nvSpPr>
        <p:spPr bwMode="auto">
          <a:xfrm>
            <a:off x="3362325" y="3079512"/>
            <a:ext cx="3048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b="1" dirty="0">
                <a:latin typeface="楷体_GB2312"/>
                <a:ea typeface="楷体_GB2312"/>
                <a:cs typeface="楷体_GB2312"/>
              </a:rPr>
              <a:t>由声源的</a:t>
            </a:r>
            <a:r>
              <a:rPr lang="zh-CN" altLang="en-US" b="1" dirty="0" smtClean="0">
                <a:solidFill>
                  <a:srgbClr val="FF0000"/>
                </a:solidFill>
                <a:latin typeface="楷体_GB2312"/>
                <a:ea typeface="楷体_GB2312"/>
                <a:cs typeface="楷体_GB2312"/>
              </a:rPr>
              <a:t>振幅</a:t>
            </a:r>
            <a:r>
              <a:rPr lang="zh-CN" altLang="en-US" b="1" dirty="0" smtClean="0">
                <a:latin typeface="楷体_GB2312"/>
                <a:ea typeface="楷体_GB2312"/>
                <a:cs typeface="楷体_GB2312"/>
              </a:rPr>
              <a:t>决定</a:t>
            </a:r>
            <a:r>
              <a:rPr lang="zh-CN" altLang="en-US" b="1" dirty="0">
                <a:latin typeface="楷体_GB2312"/>
                <a:ea typeface="楷体_GB2312"/>
                <a:cs typeface="楷体_GB2312"/>
              </a:rPr>
              <a:t>；</a:t>
            </a:r>
            <a:r>
              <a:rPr lang="zh-CN" altLang="en-US" b="1" dirty="0" smtClean="0">
                <a:latin typeface="楷体_GB2312"/>
                <a:ea typeface="楷体_GB2312"/>
                <a:cs typeface="楷体_GB2312"/>
              </a:rPr>
              <a:t>振幅越</a:t>
            </a:r>
            <a:r>
              <a:rPr lang="zh-CN" altLang="en-US" b="1" dirty="0">
                <a:latin typeface="楷体_GB2312"/>
                <a:ea typeface="楷体_GB2312"/>
                <a:cs typeface="楷体_GB2312"/>
              </a:rPr>
              <a:t>大，响度越</a:t>
            </a:r>
            <a:r>
              <a:rPr lang="zh-CN" altLang="en-US" b="1" dirty="0" smtClean="0">
                <a:latin typeface="楷体_GB2312"/>
                <a:ea typeface="楷体_GB2312"/>
                <a:cs typeface="楷体_GB2312"/>
              </a:rPr>
              <a:t>大</a:t>
            </a:r>
            <a:endParaRPr lang="zh-CN" altLang="en-US" b="1" dirty="0">
              <a:latin typeface="楷体_GB2312"/>
              <a:ea typeface="楷体_GB2312"/>
              <a:cs typeface="楷体_GB2312"/>
            </a:endParaRPr>
          </a:p>
        </p:txBody>
      </p:sp>
      <p:sp>
        <p:nvSpPr>
          <p:cNvPr id="73762" name="Rectangle 34"/>
          <p:cNvSpPr>
            <a:spLocks noChangeArrowheads="1"/>
          </p:cNvSpPr>
          <p:nvPr/>
        </p:nvSpPr>
        <p:spPr bwMode="auto">
          <a:xfrm>
            <a:off x="6575425" y="3244612"/>
            <a:ext cx="29591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b="1" dirty="0">
                <a:latin typeface="楷体_GB2312"/>
                <a:ea typeface="楷体_GB2312"/>
                <a:cs typeface="楷体_GB2312"/>
              </a:rPr>
              <a:t>响度大：震耳欲聋</a:t>
            </a:r>
            <a:r>
              <a:rPr lang="en-US" altLang="zh-CN" b="1" dirty="0">
                <a:latin typeface="楷体_GB2312"/>
                <a:ea typeface="楷体_GB2312"/>
                <a:cs typeface="楷体_GB2312"/>
              </a:rPr>
              <a:t>;</a:t>
            </a:r>
            <a:r>
              <a:rPr lang="zh-CN" altLang="en-US" b="1" dirty="0">
                <a:latin typeface="楷体_GB2312"/>
                <a:ea typeface="楷体_GB2312"/>
                <a:cs typeface="楷体_GB2312"/>
              </a:rPr>
              <a:t>响度小：轻声耳</a:t>
            </a:r>
            <a:r>
              <a:rPr lang="zh-CN" altLang="en-US" b="1" dirty="0" smtClean="0">
                <a:latin typeface="楷体_GB2312"/>
                <a:ea typeface="楷体_GB2312"/>
                <a:cs typeface="楷体_GB2312"/>
              </a:rPr>
              <a:t>语</a:t>
            </a:r>
            <a:endParaRPr lang="zh-CN" altLang="en-US" b="1" dirty="0">
              <a:latin typeface="楷体_GB2312"/>
              <a:ea typeface="楷体_GB2312"/>
              <a:cs typeface="楷体_GB2312"/>
            </a:endParaRPr>
          </a:p>
        </p:txBody>
      </p:sp>
      <p:sp>
        <p:nvSpPr>
          <p:cNvPr id="73763" name="Rectangle 35"/>
          <p:cNvSpPr>
            <a:spLocks noChangeArrowheads="1"/>
          </p:cNvSpPr>
          <p:nvPr/>
        </p:nvSpPr>
        <p:spPr bwMode="auto">
          <a:xfrm>
            <a:off x="1990725" y="4298712"/>
            <a:ext cx="11684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b="1">
                <a:latin typeface="楷体_GB2312"/>
                <a:ea typeface="楷体_GB2312"/>
                <a:cs typeface="楷体_GB2312"/>
              </a:rPr>
              <a:t>声音的</a:t>
            </a:r>
            <a:r>
              <a:rPr lang="zh-CN" altLang="en-US" b="1">
                <a:solidFill>
                  <a:srgbClr val="FF0000"/>
                </a:solidFill>
                <a:latin typeface="楷体_GB2312"/>
                <a:ea typeface="楷体_GB2312"/>
                <a:cs typeface="楷体_GB2312"/>
              </a:rPr>
              <a:t>特色</a:t>
            </a:r>
            <a:endParaRPr lang="zh-CN" altLang="en-US" b="1">
              <a:latin typeface="楷体_GB2312"/>
              <a:ea typeface="楷体_GB2312"/>
              <a:cs typeface="楷体_GB2312"/>
            </a:endParaRPr>
          </a:p>
        </p:txBody>
      </p:sp>
      <p:sp>
        <p:nvSpPr>
          <p:cNvPr id="73764" name="Rectangle 36"/>
          <p:cNvSpPr>
            <a:spLocks noChangeArrowheads="1"/>
          </p:cNvSpPr>
          <p:nvPr/>
        </p:nvSpPr>
        <p:spPr bwMode="auto">
          <a:xfrm>
            <a:off x="3317875" y="4311412"/>
            <a:ext cx="3200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b="1" dirty="0">
                <a:latin typeface="楷体_GB2312"/>
                <a:ea typeface="楷体_GB2312"/>
                <a:cs typeface="楷体_GB2312"/>
              </a:rPr>
              <a:t>不同发声体的</a:t>
            </a:r>
            <a:r>
              <a:rPr lang="zh-CN" altLang="en-US" b="1" dirty="0">
                <a:solidFill>
                  <a:srgbClr val="FF0000"/>
                </a:solidFill>
                <a:latin typeface="楷体_GB2312"/>
                <a:ea typeface="楷体_GB2312"/>
                <a:cs typeface="楷体_GB2312"/>
              </a:rPr>
              <a:t>材料</a:t>
            </a:r>
            <a:r>
              <a:rPr lang="zh-CN" altLang="en-US" b="1" dirty="0">
                <a:latin typeface="楷体_GB2312"/>
                <a:ea typeface="楷体_GB2312"/>
                <a:cs typeface="楷体_GB2312"/>
              </a:rPr>
              <a:t>、</a:t>
            </a:r>
            <a:r>
              <a:rPr lang="zh-CN" altLang="en-US" b="1" dirty="0">
                <a:solidFill>
                  <a:srgbClr val="FF0000"/>
                </a:solidFill>
                <a:latin typeface="楷体_GB2312"/>
                <a:ea typeface="楷体_GB2312"/>
                <a:cs typeface="楷体_GB2312"/>
              </a:rPr>
              <a:t>结构</a:t>
            </a:r>
            <a:r>
              <a:rPr lang="zh-CN" altLang="en-US" b="1" dirty="0">
                <a:latin typeface="楷体_GB2312"/>
                <a:ea typeface="楷体_GB2312"/>
                <a:cs typeface="楷体_GB2312"/>
              </a:rPr>
              <a:t>不同，发出声音的音色就不同</a:t>
            </a:r>
          </a:p>
        </p:txBody>
      </p:sp>
      <p:sp>
        <p:nvSpPr>
          <p:cNvPr id="73765" name="Rectangle 37"/>
          <p:cNvSpPr>
            <a:spLocks noChangeArrowheads="1"/>
          </p:cNvSpPr>
          <p:nvPr/>
        </p:nvSpPr>
        <p:spPr bwMode="auto">
          <a:xfrm>
            <a:off x="6562725" y="4343162"/>
            <a:ext cx="25908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b="1" dirty="0">
                <a:latin typeface="楷体_GB2312"/>
                <a:ea typeface="楷体_GB2312"/>
                <a:cs typeface="楷体_GB2312"/>
              </a:rPr>
              <a:t>分辨不同发声体发出的声</a:t>
            </a:r>
            <a:r>
              <a:rPr lang="zh-CN" altLang="en-US" b="1" dirty="0" smtClean="0">
                <a:latin typeface="楷体_GB2312"/>
                <a:ea typeface="楷体_GB2312"/>
                <a:cs typeface="楷体_GB2312"/>
              </a:rPr>
              <a:t>音</a:t>
            </a:r>
            <a:endParaRPr lang="zh-CN" altLang="en-US" b="1" dirty="0">
              <a:latin typeface="楷体_GB2312"/>
              <a:ea typeface="楷体_GB2312"/>
              <a:cs typeface="楷体_GB2312"/>
            </a:endParaRPr>
          </a:p>
        </p:txBody>
      </p:sp>
      <p:sp>
        <p:nvSpPr>
          <p:cNvPr id="46118" name="Text Box 45"/>
          <p:cNvSpPr txBox="1">
            <a:spLocks noChangeArrowheads="1"/>
          </p:cNvSpPr>
          <p:nvPr/>
        </p:nvSpPr>
        <p:spPr bwMode="auto">
          <a:xfrm>
            <a:off x="1524000" y="707787"/>
            <a:ext cx="1134269" cy="523220"/>
          </a:xfrm>
          <a:prstGeom prst="rect">
            <a:avLst/>
          </a:prstGeom>
          <a:solidFill>
            <a:srgbClr val="CCFFFF"/>
          </a:solidFill>
          <a:ln w="9525">
            <a:solidFill>
              <a:schemeClr val="bg2"/>
            </a:solidFill>
            <a:miter lim="800000"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2800" b="1" dirty="0" smtClean="0">
                <a:solidFill>
                  <a:srgbClr val="FF0000"/>
                </a:solidFill>
                <a:ea typeface="宋体" panose="02010600030101010101" pitchFamily="2" charset="-122"/>
              </a:rPr>
              <a:t>归  纳</a:t>
            </a:r>
            <a:endParaRPr lang="zh-CN" altLang="en-US" sz="2800" b="1" dirty="0">
              <a:solidFill>
                <a:srgbClr val="FF0000"/>
              </a:solidFill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3" dur="500"/>
                                        <p:tgtEl>
                                          <p:spTgt spid="73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8" dur="500"/>
                                        <p:tgtEl>
                                          <p:spTgt spid="73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3" dur="500"/>
                                        <p:tgtEl>
                                          <p:spTgt spid="73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8" dur="500"/>
                                        <p:tgtEl>
                                          <p:spTgt spid="73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3" dur="500"/>
                                        <p:tgtEl>
                                          <p:spTgt spid="73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8" dur="500"/>
                                        <p:tgtEl>
                                          <p:spTgt spid="73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3" dur="500"/>
                                        <p:tgtEl>
                                          <p:spTgt spid="73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8" dur="500"/>
                                        <p:tgtEl>
                                          <p:spTgt spid="73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3" dur="500"/>
                                        <p:tgtEl>
                                          <p:spTgt spid="73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57" grpId="0"/>
      <p:bldP spid="73758" grpId="0"/>
      <p:bldP spid="73759" grpId="0"/>
      <p:bldP spid="73760" grpId="0"/>
      <p:bldP spid="73761" grpId="0"/>
      <p:bldP spid="73762" grpId="0"/>
      <p:bldP spid="73763" grpId="0"/>
      <p:bldP spid="73764" grpId="0"/>
      <p:bldP spid="7376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54" name="组合 1"/>
          <p:cNvGrpSpPr/>
          <p:nvPr/>
        </p:nvGrpSpPr>
        <p:grpSpPr bwMode="auto">
          <a:xfrm>
            <a:off x="1458913" y="1843088"/>
            <a:ext cx="1636712" cy="4132262"/>
            <a:chOff x="1836" y="2088"/>
            <a:chExt cx="2577" cy="6506"/>
          </a:xfrm>
        </p:grpSpPr>
        <p:sp>
          <p:nvSpPr>
            <p:cNvPr id="49187" name="文本框 3"/>
            <p:cNvSpPr txBox="1">
              <a:spLocks noChangeArrowheads="1"/>
            </p:cNvSpPr>
            <p:nvPr/>
          </p:nvSpPr>
          <p:spPr bwMode="auto">
            <a:xfrm>
              <a:off x="1836" y="2730"/>
              <a:ext cx="1357" cy="4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4400">
                  <a:solidFill>
                    <a:srgbClr val="CC00FF"/>
                  </a:solidFill>
                  <a:ea typeface="宋体" panose="02010600030101010101" pitchFamily="2" charset="-122"/>
                </a:rPr>
                <a:t>声音的特性</a:t>
              </a:r>
            </a:p>
          </p:txBody>
        </p:sp>
        <p:sp>
          <p:nvSpPr>
            <p:cNvPr id="49188" name="左大括号 5"/>
            <p:cNvSpPr/>
            <p:nvPr/>
          </p:nvSpPr>
          <p:spPr bwMode="auto">
            <a:xfrm>
              <a:off x="3145" y="2088"/>
              <a:ext cx="1268" cy="6506"/>
            </a:xfrm>
            <a:prstGeom prst="leftBrace">
              <a:avLst>
                <a:gd name="adj1" fmla="val 8148"/>
                <a:gd name="adj2" fmla="val 50000"/>
              </a:avLst>
            </a:prstGeom>
            <a:noFill/>
            <a:ln w="9525">
              <a:solidFill>
                <a:srgbClr val="7030A0"/>
              </a:solidFill>
              <a:rou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zh-CN" sz="1800">
                <a:solidFill>
                  <a:srgbClr val="CC00FF"/>
                </a:solidFill>
                <a:ea typeface="宋体" panose="02010600030101010101" pitchFamily="2" charset="-122"/>
              </a:endParaRPr>
            </a:p>
          </p:txBody>
        </p:sp>
      </p:grpSp>
      <p:sp>
        <p:nvSpPr>
          <p:cNvPr id="49155" name="文本框 6">
            <a:hlinkClick r:id="rId2" action="ppaction://hlinksldjump"/>
          </p:cNvPr>
          <p:cNvSpPr txBox="1">
            <a:spLocks noChangeArrowheads="1"/>
          </p:cNvSpPr>
          <p:nvPr/>
        </p:nvSpPr>
        <p:spPr bwMode="auto">
          <a:xfrm>
            <a:off x="3065463" y="1636713"/>
            <a:ext cx="9969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200">
                <a:solidFill>
                  <a:srgbClr val="FF0000"/>
                </a:solidFill>
                <a:ea typeface="宋体" panose="02010600030101010101" pitchFamily="2" charset="-122"/>
              </a:rPr>
              <a:t>音调</a:t>
            </a:r>
          </a:p>
        </p:txBody>
      </p:sp>
      <p:sp>
        <p:nvSpPr>
          <p:cNvPr id="49156" name="文本框 7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3065463" y="3509963"/>
            <a:ext cx="9969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200">
                <a:solidFill>
                  <a:srgbClr val="FF0000"/>
                </a:solidFill>
                <a:ea typeface="宋体" panose="02010600030101010101" pitchFamily="2" charset="-122"/>
              </a:rPr>
              <a:t>响度</a:t>
            </a:r>
          </a:p>
        </p:txBody>
      </p:sp>
      <p:sp>
        <p:nvSpPr>
          <p:cNvPr id="49157" name="文本框 8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3095625" y="5475288"/>
            <a:ext cx="99536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200">
                <a:solidFill>
                  <a:srgbClr val="FF0000"/>
                </a:solidFill>
                <a:ea typeface="宋体" panose="02010600030101010101" pitchFamily="2" charset="-122"/>
              </a:rPr>
              <a:t>音色</a:t>
            </a:r>
          </a:p>
        </p:txBody>
      </p:sp>
      <p:grpSp>
        <p:nvGrpSpPr>
          <p:cNvPr id="49158" name="组合 12"/>
          <p:cNvGrpSpPr/>
          <p:nvPr/>
        </p:nvGrpSpPr>
        <p:grpSpPr bwMode="auto">
          <a:xfrm>
            <a:off x="4062413" y="1452563"/>
            <a:ext cx="1401762" cy="938212"/>
            <a:chOff x="7849" y="1697"/>
            <a:chExt cx="2207" cy="1480"/>
          </a:xfrm>
        </p:grpSpPr>
        <p:cxnSp>
          <p:nvCxnSpPr>
            <p:cNvPr id="10" name="直接箭头连接符 9"/>
            <p:cNvCxnSpPr/>
            <p:nvPr/>
          </p:nvCxnSpPr>
          <p:spPr>
            <a:xfrm flipH="1">
              <a:off x="7849" y="2388"/>
              <a:ext cx="2207" cy="3"/>
            </a:xfrm>
            <a:prstGeom prst="straightConnector1">
              <a:avLst/>
            </a:prstGeom>
            <a:ln>
              <a:solidFill>
                <a:srgbClr val="009FB9"/>
              </a:solidFill>
              <a:headEnd type="none" w="med" len="med"/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49185" name="文本框 10"/>
            <p:cNvSpPr txBox="1">
              <a:spLocks noChangeArrowheads="1"/>
            </p:cNvSpPr>
            <p:nvPr/>
          </p:nvSpPr>
          <p:spPr bwMode="auto">
            <a:xfrm>
              <a:off x="8536" y="1697"/>
              <a:ext cx="1260" cy="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>
                  <a:solidFill>
                    <a:srgbClr val="00B050"/>
                  </a:solidFill>
                  <a:ea typeface="宋体" panose="02010600030101010101" pitchFamily="2" charset="-122"/>
                </a:rPr>
                <a:t>决定</a:t>
              </a:r>
            </a:p>
          </p:txBody>
        </p:sp>
        <p:sp>
          <p:nvSpPr>
            <p:cNvPr id="49186" name="文本框 11"/>
            <p:cNvSpPr txBox="1">
              <a:spLocks noChangeArrowheads="1"/>
            </p:cNvSpPr>
            <p:nvPr/>
          </p:nvSpPr>
          <p:spPr bwMode="auto">
            <a:xfrm>
              <a:off x="8546" y="2449"/>
              <a:ext cx="1260" cy="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>
                  <a:solidFill>
                    <a:srgbClr val="00B050"/>
                  </a:solidFill>
                  <a:ea typeface="宋体" panose="02010600030101010101" pitchFamily="2" charset="-122"/>
                </a:rPr>
                <a:t>因素</a:t>
              </a:r>
            </a:p>
          </p:txBody>
        </p:sp>
      </p:grpSp>
      <p:grpSp>
        <p:nvGrpSpPr>
          <p:cNvPr id="49159" name="组合 13"/>
          <p:cNvGrpSpPr/>
          <p:nvPr/>
        </p:nvGrpSpPr>
        <p:grpSpPr bwMode="auto">
          <a:xfrm>
            <a:off x="3965575" y="5273675"/>
            <a:ext cx="1400175" cy="955675"/>
            <a:chOff x="8271" y="1670"/>
            <a:chExt cx="2206" cy="1507"/>
          </a:xfrm>
        </p:grpSpPr>
        <p:cxnSp>
          <p:nvCxnSpPr>
            <p:cNvPr id="15" name="直接箭头连接符 14"/>
            <p:cNvCxnSpPr/>
            <p:nvPr/>
          </p:nvCxnSpPr>
          <p:spPr>
            <a:xfrm flipH="1">
              <a:off x="8271" y="2396"/>
              <a:ext cx="2206" cy="5"/>
            </a:xfrm>
            <a:prstGeom prst="straightConnector1">
              <a:avLst/>
            </a:prstGeom>
            <a:ln>
              <a:solidFill>
                <a:srgbClr val="009FB9"/>
              </a:solidFill>
              <a:headEnd type="none" w="med" len="med"/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49182" name="文本框 15"/>
            <p:cNvSpPr txBox="1">
              <a:spLocks noChangeArrowheads="1"/>
            </p:cNvSpPr>
            <p:nvPr/>
          </p:nvSpPr>
          <p:spPr bwMode="auto">
            <a:xfrm>
              <a:off x="8752" y="1670"/>
              <a:ext cx="1261" cy="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>
                  <a:solidFill>
                    <a:srgbClr val="00B050"/>
                  </a:solidFill>
                  <a:ea typeface="宋体" panose="02010600030101010101" pitchFamily="2" charset="-122"/>
                </a:rPr>
                <a:t>决定</a:t>
              </a:r>
            </a:p>
          </p:txBody>
        </p:sp>
        <p:sp>
          <p:nvSpPr>
            <p:cNvPr id="49183" name="文本框 16"/>
            <p:cNvSpPr txBox="1">
              <a:spLocks noChangeArrowheads="1"/>
            </p:cNvSpPr>
            <p:nvPr/>
          </p:nvSpPr>
          <p:spPr bwMode="auto">
            <a:xfrm>
              <a:off x="8789" y="2449"/>
              <a:ext cx="1261" cy="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>
                  <a:solidFill>
                    <a:srgbClr val="00B050"/>
                  </a:solidFill>
                  <a:ea typeface="宋体" panose="02010600030101010101" pitchFamily="2" charset="-122"/>
                </a:rPr>
                <a:t>因素</a:t>
              </a:r>
            </a:p>
          </p:txBody>
        </p:sp>
      </p:grpSp>
      <p:grpSp>
        <p:nvGrpSpPr>
          <p:cNvPr id="49160" name="组合 17"/>
          <p:cNvGrpSpPr/>
          <p:nvPr/>
        </p:nvGrpSpPr>
        <p:grpSpPr bwMode="auto">
          <a:xfrm>
            <a:off x="4070350" y="3325813"/>
            <a:ext cx="1400175" cy="939800"/>
            <a:chOff x="8271" y="1697"/>
            <a:chExt cx="2206" cy="1478"/>
          </a:xfrm>
        </p:grpSpPr>
        <p:cxnSp>
          <p:nvCxnSpPr>
            <p:cNvPr id="19" name="直接箭头连接符 18"/>
            <p:cNvCxnSpPr/>
            <p:nvPr/>
          </p:nvCxnSpPr>
          <p:spPr>
            <a:xfrm flipH="1">
              <a:off x="8271" y="2396"/>
              <a:ext cx="2206" cy="0"/>
            </a:xfrm>
            <a:prstGeom prst="straightConnector1">
              <a:avLst/>
            </a:prstGeom>
            <a:ln>
              <a:solidFill>
                <a:srgbClr val="009FB9"/>
              </a:solidFill>
              <a:headEnd type="none" w="med" len="med"/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49179" name="文本框 19"/>
            <p:cNvSpPr txBox="1">
              <a:spLocks noChangeArrowheads="1"/>
            </p:cNvSpPr>
            <p:nvPr/>
          </p:nvSpPr>
          <p:spPr bwMode="auto">
            <a:xfrm>
              <a:off x="8779" y="1697"/>
              <a:ext cx="1261" cy="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>
                  <a:solidFill>
                    <a:srgbClr val="00B050"/>
                  </a:solidFill>
                  <a:ea typeface="宋体" panose="02010600030101010101" pitchFamily="2" charset="-122"/>
                </a:rPr>
                <a:t>决定</a:t>
              </a:r>
            </a:p>
          </p:txBody>
        </p:sp>
        <p:sp>
          <p:nvSpPr>
            <p:cNvPr id="49180" name="文本框 20"/>
            <p:cNvSpPr txBox="1">
              <a:spLocks noChangeArrowheads="1"/>
            </p:cNvSpPr>
            <p:nvPr/>
          </p:nvSpPr>
          <p:spPr bwMode="auto">
            <a:xfrm>
              <a:off x="8870" y="2449"/>
              <a:ext cx="1261" cy="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>
                  <a:solidFill>
                    <a:srgbClr val="00B050"/>
                  </a:solidFill>
                  <a:ea typeface="宋体" panose="02010600030101010101" pitchFamily="2" charset="-122"/>
                </a:rPr>
                <a:t>因素</a:t>
              </a:r>
            </a:p>
          </p:txBody>
        </p:sp>
      </p:grpSp>
      <p:sp>
        <p:nvSpPr>
          <p:cNvPr id="49161" name="文本框 22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5581650" y="1636713"/>
            <a:ext cx="10048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200">
                <a:solidFill>
                  <a:srgbClr val="CC00FF"/>
                </a:solidFill>
                <a:ea typeface="宋体" panose="02010600030101010101" pitchFamily="2" charset="-122"/>
              </a:rPr>
              <a:t>频率</a:t>
            </a:r>
          </a:p>
        </p:txBody>
      </p:sp>
      <p:sp>
        <p:nvSpPr>
          <p:cNvPr id="49162" name="文本框 24"/>
          <p:cNvSpPr txBox="1">
            <a:spLocks noChangeArrowheads="1"/>
          </p:cNvSpPr>
          <p:nvPr/>
        </p:nvSpPr>
        <p:spPr bwMode="auto">
          <a:xfrm>
            <a:off x="6249988" y="3224213"/>
            <a:ext cx="9969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200">
                <a:solidFill>
                  <a:srgbClr val="3000B8"/>
                </a:solidFill>
                <a:ea typeface="宋体" panose="02010600030101010101" pitchFamily="2" charset="-122"/>
              </a:rPr>
              <a:t>振幅</a:t>
            </a:r>
          </a:p>
        </p:txBody>
      </p:sp>
      <p:sp>
        <p:nvSpPr>
          <p:cNvPr id="49163" name="文本框 25"/>
          <p:cNvSpPr txBox="1">
            <a:spLocks noChangeArrowheads="1"/>
          </p:cNvSpPr>
          <p:nvPr/>
        </p:nvSpPr>
        <p:spPr bwMode="auto">
          <a:xfrm>
            <a:off x="5581650" y="5478463"/>
            <a:ext cx="3467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200">
                <a:solidFill>
                  <a:srgbClr val="CC00FF"/>
                </a:solidFill>
                <a:ea typeface="宋体" panose="02010600030101010101" pitchFamily="2" charset="-122"/>
              </a:rPr>
              <a:t>发声体材料、结构</a:t>
            </a:r>
          </a:p>
        </p:txBody>
      </p:sp>
      <p:sp>
        <p:nvSpPr>
          <p:cNvPr id="27670" name="左大括号 26"/>
          <p:cNvSpPr/>
          <p:nvPr/>
        </p:nvSpPr>
        <p:spPr bwMode="auto">
          <a:xfrm>
            <a:off x="6577013" y="885825"/>
            <a:ext cx="342900" cy="2081213"/>
          </a:xfrm>
          <a:prstGeom prst="leftBrace">
            <a:avLst>
              <a:gd name="adj1" fmla="val 8121"/>
              <a:gd name="adj2" fmla="val 50000"/>
            </a:avLst>
          </a:prstGeom>
          <a:noFill/>
          <a:ln w="9525">
            <a:solidFill>
              <a:srgbClr val="7030A0"/>
            </a:solidFill>
            <a:rou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zh-CN" sz="1800">
              <a:ea typeface="宋体" panose="02010600030101010101" pitchFamily="2" charset="-122"/>
            </a:endParaRPr>
          </a:p>
        </p:txBody>
      </p:sp>
      <p:sp>
        <p:nvSpPr>
          <p:cNvPr id="49165" name="文本框 28"/>
          <p:cNvSpPr txBox="1">
            <a:spLocks noChangeArrowheads="1"/>
          </p:cNvSpPr>
          <p:nvPr/>
        </p:nvSpPr>
        <p:spPr bwMode="auto">
          <a:xfrm>
            <a:off x="6919913" y="1697038"/>
            <a:ext cx="2681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rgbClr val="3000B8"/>
                </a:solidFill>
                <a:ea typeface="宋体" panose="02010600030101010101" pitchFamily="2" charset="-122"/>
              </a:rPr>
              <a:t>人耳可听频率范围</a:t>
            </a:r>
          </a:p>
        </p:txBody>
      </p:sp>
      <p:sp>
        <p:nvSpPr>
          <p:cNvPr id="49166" name="文本框 29"/>
          <p:cNvSpPr txBox="1">
            <a:spLocks noChangeArrowheads="1"/>
          </p:cNvSpPr>
          <p:nvPr/>
        </p:nvSpPr>
        <p:spPr bwMode="auto">
          <a:xfrm>
            <a:off x="6919913" y="2509838"/>
            <a:ext cx="1327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rgbClr val="3000B8"/>
                </a:solidFill>
                <a:ea typeface="宋体" panose="02010600030101010101" pitchFamily="2" charset="-122"/>
              </a:rPr>
              <a:t>次声波</a:t>
            </a:r>
          </a:p>
        </p:txBody>
      </p:sp>
      <p:sp>
        <p:nvSpPr>
          <p:cNvPr id="49167" name="文本框 30"/>
          <p:cNvSpPr txBox="1">
            <a:spLocks noChangeArrowheads="1"/>
          </p:cNvSpPr>
          <p:nvPr/>
        </p:nvSpPr>
        <p:spPr bwMode="auto">
          <a:xfrm>
            <a:off x="6919913" y="885825"/>
            <a:ext cx="1327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rgbClr val="3000B8"/>
                </a:solidFill>
                <a:ea typeface="宋体" panose="02010600030101010101" pitchFamily="2" charset="-122"/>
              </a:rPr>
              <a:t>超声波</a:t>
            </a:r>
          </a:p>
        </p:txBody>
      </p:sp>
      <p:sp>
        <p:nvSpPr>
          <p:cNvPr id="49168" name="文本框 31"/>
          <p:cNvSpPr txBox="1">
            <a:spLocks noChangeArrowheads="1"/>
          </p:cNvSpPr>
          <p:nvPr/>
        </p:nvSpPr>
        <p:spPr bwMode="auto">
          <a:xfrm>
            <a:off x="8247063" y="885825"/>
            <a:ext cx="1952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&gt;20000Hz</a:t>
            </a:r>
          </a:p>
        </p:txBody>
      </p:sp>
      <p:sp>
        <p:nvSpPr>
          <p:cNvPr id="49169" name="文本框 32"/>
          <p:cNvSpPr txBox="1">
            <a:spLocks noChangeArrowheads="1"/>
          </p:cNvSpPr>
          <p:nvPr/>
        </p:nvSpPr>
        <p:spPr bwMode="auto">
          <a:xfrm>
            <a:off x="8247063" y="2509838"/>
            <a:ext cx="1952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&lt;20Hz</a:t>
            </a:r>
          </a:p>
        </p:txBody>
      </p:sp>
      <p:sp>
        <p:nvSpPr>
          <p:cNvPr id="49170" name="文本框 33"/>
          <p:cNvSpPr txBox="1">
            <a:spLocks noChangeArrowheads="1"/>
          </p:cNvSpPr>
          <p:nvPr/>
        </p:nvSpPr>
        <p:spPr bwMode="auto">
          <a:xfrm>
            <a:off x="9496425" y="1725613"/>
            <a:ext cx="2146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20—20000Hz</a:t>
            </a:r>
          </a:p>
        </p:txBody>
      </p:sp>
      <p:sp>
        <p:nvSpPr>
          <p:cNvPr id="27677" name="左大括号 26"/>
          <p:cNvSpPr/>
          <p:nvPr/>
        </p:nvSpPr>
        <p:spPr bwMode="auto">
          <a:xfrm>
            <a:off x="5715000" y="3246438"/>
            <a:ext cx="481013" cy="1198562"/>
          </a:xfrm>
          <a:prstGeom prst="leftBrace">
            <a:avLst>
              <a:gd name="adj1" fmla="val 8225"/>
              <a:gd name="adj2" fmla="val 50000"/>
            </a:avLst>
          </a:prstGeom>
          <a:noFill/>
          <a:ln w="9525">
            <a:solidFill>
              <a:srgbClr val="7030A0"/>
            </a:solidFill>
            <a:rou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zh-CN" sz="1800">
              <a:solidFill>
                <a:srgbClr val="CC00FF"/>
              </a:solidFill>
              <a:ea typeface="宋体" panose="02010600030101010101" pitchFamily="2" charset="-122"/>
            </a:endParaRPr>
          </a:p>
        </p:txBody>
      </p:sp>
      <p:sp>
        <p:nvSpPr>
          <p:cNvPr id="49172" name="文本框 24"/>
          <p:cNvSpPr txBox="1">
            <a:spLocks noChangeArrowheads="1"/>
          </p:cNvSpPr>
          <p:nvPr/>
        </p:nvSpPr>
        <p:spPr bwMode="auto">
          <a:xfrm>
            <a:off x="6249988" y="4089400"/>
            <a:ext cx="30575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200">
                <a:solidFill>
                  <a:srgbClr val="3000B8"/>
                </a:solidFill>
                <a:ea typeface="宋体" panose="02010600030101010101" pitchFamily="2" charset="-122"/>
              </a:rPr>
              <a:t>离发声体的距离</a:t>
            </a:r>
          </a:p>
        </p:txBody>
      </p:sp>
      <p:grpSp>
        <p:nvGrpSpPr>
          <p:cNvPr id="34" name="组合 33"/>
          <p:cNvGrpSpPr/>
          <p:nvPr/>
        </p:nvGrpSpPr>
        <p:grpSpPr>
          <a:xfrm>
            <a:off x="402739" y="21978"/>
            <a:ext cx="3496087" cy="1003300"/>
            <a:chOff x="402739" y="21978"/>
            <a:chExt cx="3496087" cy="1003300"/>
          </a:xfrm>
        </p:grpSpPr>
        <p:sp>
          <p:nvSpPr>
            <p:cNvPr id="35" name="TextBox 2"/>
            <p:cNvSpPr txBox="1"/>
            <p:nvPr/>
          </p:nvSpPr>
          <p:spPr bwMode="auto">
            <a:xfrm>
              <a:off x="1190236" y="248322"/>
              <a:ext cx="270859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600" b="1" dirty="0" smtClean="0">
                  <a:solidFill>
                    <a:srgbClr val="009FB9"/>
                  </a:solidFill>
                  <a:latin typeface="+mj-ea"/>
                  <a:ea typeface="+mj-ea"/>
                </a:rPr>
                <a:t>课 堂 小 结</a:t>
              </a:r>
              <a:endParaRPr lang="zh-CN" altLang="en-US" sz="3600" b="1" dirty="0">
                <a:solidFill>
                  <a:srgbClr val="009FB9"/>
                </a:solidFill>
                <a:latin typeface="+mj-ea"/>
                <a:ea typeface="+mj-ea"/>
              </a:endParaRPr>
            </a:p>
          </p:txBody>
        </p:sp>
        <p:grpSp>
          <p:nvGrpSpPr>
            <p:cNvPr id="36" name="组合 35"/>
            <p:cNvGrpSpPr/>
            <p:nvPr/>
          </p:nvGrpSpPr>
          <p:grpSpPr>
            <a:xfrm>
              <a:off x="402739" y="21978"/>
              <a:ext cx="3346936" cy="1003300"/>
              <a:chOff x="402739" y="21978"/>
              <a:chExt cx="3346936" cy="1003300"/>
            </a:xfrm>
          </p:grpSpPr>
          <p:cxnSp>
            <p:nvCxnSpPr>
              <p:cNvPr id="37" name="直接连接符 36"/>
              <p:cNvCxnSpPr/>
              <p:nvPr/>
            </p:nvCxnSpPr>
            <p:spPr bwMode="auto">
              <a:xfrm>
                <a:off x="736656" y="860108"/>
                <a:ext cx="3013019" cy="0"/>
              </a:xfrm>
              <a:prstGeom prst="line">
                <a:avLst/>
              </a:prstGeom>
              <a:ln>
                <a:solidFill>
                  <a:srgbClr val="009FB9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38" name="图片 37" descr="标题2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402739" y="21978"/>
                <a:ext cx="1003300" cy="1003300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  <p:bldLst>
      <p:bldP spid="27670" grpId="0" animBg="1"/>
      <p:bldP spid="27670" grpId="1" animBg="1"/>
      <p:bldP spid="27670" grpId="2" animBg="1"/>
      <p:bldP spid="2767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549275" y="1241425"/>
            <a:ext cx="8855982" cy="459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indent="539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800" b="1" dirty="0">
                <a:latin typeface="Times New Roman" panose="02020603050405020304" pitchFamily="18" charset="0"/>
                <a:ea typeface="宋体" panose="02010600030101010101" pitchFamily="2" charset="-122"/>
              </a:rPr>
              <a:t>1.“那么高的音我唱不上去”或“那么低的音我唱不出来”，这里的“高”“低”指的是______；而“引吭高歌”、“低声细语”里的“高”、“低”指的是______。 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800" b="1" dirty="0">
                <a:latin typeface="Times New Roman" panose="02020603050405020304" pitchFamily="18" charset="0"/>
                <a:ea typeface="宋体" panose="02010600030101010101" pitchFamily="2" charset="-122"/>
              </a:rPr>
              <a:t> 2.拿一张硬纸片，在木梳齿上划过，先快些，后慢些，划得快时，发出声音的音调______，这说明音调跟发声体的_____________有关。         </a:t>
            </a:r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6440480" y="1986869"/>
            <a:ext cx="13874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2800" b="1" dirty="0">
                <a:solidFill>
                  <a:srgbClr val="FF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音调</a:t>
            </a:r>
          </a:p>
        </p:txBody>
      </p:sp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5456909" y="4530046"/>
            <a:ext cx="13874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2800" b="1" dirty="0">
                <a:solidFill>
                  <a:srgbClr val="FF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高</a:t>
            </a:r>
          </a:p>
        </p:txBody>
      </p:sp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2408220" y="5153025"/>
            <a:ext cx="1795462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zh-CN" altLang="en-US" sz="2800" b="1" dirty="0">
                <a:solidFill>
                  <a:srgbClr val="FF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振动频率</a:t>
            </a:r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755869" y="3137582"/>
            <a:ext cx="1243012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800" b="1" dirty="0">
                <a:solidFill>
                  <a:srgbClr val="FF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响度</a:t>
            </a:r>
          </a:p>
        </p:txBody>
      </p:sp>
      <p:pic>
        <p:nvPicPr>
          <p:cNvPr id="50186" name="Picture 21" descr="_______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075" y="3279775"/>
            <a:ext cx="1847850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7" name="WordArt 17"/>
          <p:cNvSpPr>
            <a:spLocks noChangeArrowheads="1" noChangeShapeType="1" noTextEdit="1"/>
          </p:cNvSpPr>
          <p:nvPr/>
        </p:nvSpPr>
        <p:spPr bwMode="auto">
          <a:xfrm>
            <a:off x="9899650" y="1776413"/>
            <a:ext cx="1928813" cy="78581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49690"/>
              </a:avLst>
            </a:prstTxWarp>
          </a:bodyPr>
          <a:lstStyle/>
          <a:p>
            <a:pPr algn="ctr"/>
            <a:r>
              <a:rPr lang="zh-CN" altLang="en-US" sz="3600" kern="10">
                <a:ln w="9525">
                  <a:solidFill>
                    <a:srgbClr val="CC99FF"/>
                  </a:solidFill>
                  <a:rou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+mn-ea"/>
                <a:ea typeface="+mn-ea"/>
                <a:cs typeface="+mn-ea"/>
              </a:rPr>
              <a:t>你能做吗？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402739" y="21978"/>
            <a:ext cx="3496087" cy="1003300"/>
            <a:chOff x="402739" y="21978"/>
            <a:chExt cx="3496087" cy="1003300"/>
          </a:xfrm>
        </p:grpSpPr>
        <p:sp>
          <p:nvSpPr>
            <p:cNvPr id="12" name="TextBox 2"/>
            <p:cNvSpPr txBox="1"/>
            <p:nvPr/>
          </p:nvSpPr>
          <p:spPr bwMode="auto">
            <a:xfrm>
              <a:off x="1190236" y="248322"/>
              <a:ext cx="270859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600" b="1" dirty="0" smtClean="0">
                  <a:solidFill>
                    <a:srgbClr val="009FB9"/>
                  </a:solidFill>
                  <a:latin typeface="+mj-ea"/>
                  <a:ea typeface="+mj-ea"/>
                </a:rPr>
                <a:t>课 堂 检 测</a:t>
              </a:r>
              <a:endParaRPr lang="zh-CN" altLang="en-US" sz="3600" b="1" dirty="0">
                <a:solidFill>
                  <a:srgbClr val="009FB9"/>
                </a:solidFill>
                <a:latin typeface="+mj-ea"/>
                <a:ea typeface="+mj-ea"/>
              </a:endParaRPr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402739" y="21978"/>
              <a:ext cx="3346936" cy="1003300"/>
              <a:chOff x="402739" y="21978"/>
              <a:chExt cx="3346936" cy="1003300"/>
            </a:xfrm>
          </p:grpSpPr>
          <p:cxnSp>
            <p:nvCxnSpPr>
              <p:cNvPr id="14" name="直接连接符 13"/>
              <p:cNvCxnSpPr/>
              <p:nvPr/>
            </p:nvCxnSpPr>
            <p:spPr bwMode="auto">
              <a:xfrm>
                <a:off x="736656" y="860108"/>
                <a:ext cx="3013019" cy="0"/>
              </a:xfrm>
              <a:prstGeom prst="line">
                <a:avLst/>
              </a:prstGeom>
              <a:ln>
                <a:solidFill>
                  <a:srgbClr val="009FB9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15" name="图片 14" descr="标题2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02739" y="21978"/>
                <a:ext cx="1003300" cy="1003300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9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build="p" autoUpdateAnimBg="0"/>
      <p:bldP spid="49156" grpId="0" autoUpdateAnimBg="0"/>
      <p:bldP spid="49157" grpId="0" autoUpdateAnimBg="0"/>
      <p:bldP spid="49158" grpId="0" autoUpdateAnimBg="0"/>
      <p:bldP spid="49159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392113" y="1457325"/>
            <a:ext cx="7354887" cy="177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indent="539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just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3.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一位男低音歌手正在放声歌唱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,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为他轻声伴唱的是女高音歌手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,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则</a:t>
            </a:r>
            <a:r>
              <a:rPr lang="zh-CN" altLang="en-US" sz="2800" b="1" u="sng" dirty="0">
                <a:latin typeface="宋体" panose="02010600030101010101" pitchFamily="2" charset="-122"/>
                <a:ea typeface="宋体" panose="02010600030101010101" pitchFamily="2" charset="-122"/>
              </a:rPr>
              <a:t>              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音调高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,</a:t>
            </a:r>
            <a:r>
              <a:rPr lang="en-US" altLang="zh-CN" sz="2800" b="1" u="sng" dirty="0">
                <a:latin typeface="宋体" panose="02010600030101010101" pitchFamily="2" charset="-122"/>
                <a:ea typeface="宋体" panose="02010600030101010101" pitchFamily="2" charset="-122"/>
              </a:rPr>
              <a:t>____________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响度大。</a:t>
            </a:r>
            <a:endParaRPr lang="en-US" altLang="zh-CN" sz="28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4506913" y="2006600"/>
            <a:ext cx="23034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zh-CN" altLang="en-US" sz="2800" b="1">
                <a:solidFill>
                  <a:srgbClr val="FF0000"/>
                </a:solidFill>
                <a:ea typeface="宋体" panose="02010600030101010101" pitchFamily="2" charset="-122"/>
              </a:rPr>
              <a:t>女高音歌手</a:t>
            </a:r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1071563" y="2573338"/>
            <a:ext cx="20875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zh-CN" altLang="en-US" sz="2800" b="1">
                <a:solidFill>
                  <a:srgbClr val="FF0000"/>
                </a:solidFill>
                <a:ea typeface="宋体" panose="02010600030101010101" pitchFamily="2" charset="-122"/>
              </a:rPr>
              <a:t>男低音歌手</a:t>
            </a:r>
          </a:p>
        </p:txBody>
      </p:sp>
      <p:pic>
        <p:nvPicPr>
          <p:cNvPr id="51205" name="Picture 5" descr="b3f6cea21d237abecaefd04f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21700" y="1879600"/>
            <a:ext cx="2403475" cy="3187700"/>
          </a:xfr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1209" name="Text Box 2"/>
          <p:cNvSpPr txBox="1">
            <a:spLocks noChangeArrowheads="1"/>
          </p:cNvSpPr>
          <p:nvPr/>
        </p:nvSpPr>
        <p:spPr bwMode="auto">
          <a:xfrm>
            <a:off x="357188" y="3162300"/>
            <a:ext cx="7785326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indent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kumimoji="1"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kumimoji="1"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4.</a:t>
            </a:r>
            <a:r>
              <a:rPr kumimoji="1"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往保温瓶里灌开水的过程中，听声音就能判断水是否快灌满了。其判断的依据：瓶里水位升高，空气柱变短，振动</a:t>
            </a:r>
            <a:r>
              <a:rPr kumimoji="1" lang="zh-CN" altLang="en-US" sz="28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＿＿＿（</a:t>
            </a:r>
            <a:r>
              <a:rPr kumimoji="1"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选填“加快” 或</a:t>
            </a:r>
            <a:r>
              <a:rPr kumimoji="1" lang="zh-CN" altLang="en-US" sz="28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“减慢”），＿＿＿</a:t>
            </a:r>
            <a:r>
              <a:rPr kumimoji="1"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逐渐升高。</a:t>
            </a: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4417345" y="4522335"/>
            <a:ext cx="13716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kumimoji="1" lang="zh-CN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加快</a:t>
            </a: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3022608" y="5176160"/>
            <a:ext cx="15240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kumimoji="1" lang="zh-CN" altLang="en-US" sz="2800" b="1" dirty="0">
                <a:solidFill>
                  <a:srgbClr val="FF33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音调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7" grpId="0" autoUpdateAnimBg="0"/>
      <p:bldP spid="52228" grpId="0" autoUpdateAnimBg="0"/>
      <p:bldP spid="15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620713" y="935038"/>
            <a:ext cx="10814050" cy="312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539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83058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23825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46555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2800" b="1" dirty="0">
                <a:latin typeface="Times New Roman" panose="02020603050405020304" pitchFamily="18" charset="0"/>
                <a:ea typeface="宋体" panose="02010600030101010101" pitchFamily="2" charset="-122"/>
              </a:rPr>
              <a:t>5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. 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手机拜年是时下最“闪亮”的拜年方式，小强大年三十就收到了一个同学的祝福电话，他一听就知道是小伟打过来的，他感觉音量比较小，调节了一下音量大小，声音更加清晰了，这其中先后涉及的声音的特征是（      ）</a:t>
            </a: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  A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．音调和响度      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B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．音色和响度     </a:t>
            </a: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  C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．音色和音调      </a:t>
            </a:r>
            <a:r>
              <a:rPr lang="en-US" altLang="zh-CN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D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．音调和音色</a:t>
            </a:r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2208213" y="3357563"/>
            <a:ext cx="39592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zh-CN" altLang="zh-CN" sz="1800">
              <a:ea typeface="宋体" panose="02010600030101010101" pitchFamily="2" charset="-122"/>
            </a:endParaRPr>
          </a:p>
        </p:txBody>
      </p:sp>
      <p:sp>
        <p:nvSpPr>
          <p:cNvPr id="100357" name="AutoShape 5"/>
          <p:cNvSpPr>
            <a:spLocks noChangeArrowheads="1"/>
          </p:cNvSpPr>
          <p:nvPr/>
        </p:nvSpPr>
        <p:spPr bwMode="auto">
          <a:xfrm>
            <a:off x="1198563" y="4176713"/>
            <a:ext cx="2232025" cy="792162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200" b="1">
                <a:ea typeface="宋体" panose="02010600030101010101" pitchFamily="2" charset="-122"/>
              </a:rPr>
              <a:t>温馨提示</a:t>
            </a:r>
          </a:p>
        </p:txBody>
      </p:sp>
      <p:sp>
        <p:nvSpPr>
          <p:cNvPr id="100358" name="Text Box 6"/>
          <p:cNvSpPr txBox="1">
            <a:spLocks noChangeArrowheads="1"/>
          </p:cNvSpPr>
          <p:nvPr/>
        </p:nvSpPr>
        <p:spPr bwMode="auto">
          <a:xfrm>
            <a:off x="620713" y="5083175"/>
            <a:ext cx="9678987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zh-CN" altLang="en-US" sz="2800" b="1">
                <a:solidFill>
                  <a:srgbClr val="0000CC"/>
                </a:solidFill>
                <a:ea typeface="宋体" panose="02010600030101010101" pitchFamily="2" charset="-122"/>
              </a:rPr>
              <a:t>调节音量大小实际就是调节声音的响度；而听出对方的声音依据的就是音色</a:t>
            </a:r>
          </a:p>
        </p:txBody>
      </p:sp>
      <p:sp>
        <p:nvSpPr>
          <p:cNvPr id="57351" name="Text Box 7"/>
          <p:cNvSpPr txBox="1">
            <a:spLocks noChangeArrowheads="1"/>
          </p:cNvSpPr>
          <p:nvPr/>
        </p:nvSpPr>
        <p:spPr bwMode="auto">
          <a:xfrm>
            <a:off x="4476750" y="2468563"/>
            <a:ext cx="9302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B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7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0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3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57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7" grpId="0"/>
      <p:bldP spid="100357" grpId="0" animBg="1"/>
      <p:bldP spid="100358" grpId="0"/>
      <p:bldP spid="5735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522288" y="901700"/>
            <a:ext cx="8081962" cy="275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indent="57467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6</a:t>
            </a:r>
            <a:r>
              <a:rPr lang="zh-CN" altLang="zh-CN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．</a:t>
            </a:r>
            <a:r>
              <a:rPr lang="zh-CN" altLang="en-US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地震</a:t>
            </a:r>
            <a:r>
              <a:rPr lang="zh-CN" altLang="en-US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前夕，鸡</a:t>
            </a:r>
            <a:r>
              <a:rPr lang="zh-CN" altLang="en-US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飞狗吠、老鼠出洞、牛马</a:t>
            </a:r>
            <a:r>
              <a:rPr lang="zh-CN" altLang="en-US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脱缰，原因是它们</a:t>
            </a:r>
            <a:r>
              <a:rPr lang="zh-CN" altLang="en-US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感觉到了（        ）</a:t>
            </a:r>
            <a:endParaRPr lang="en-US" altLang="zh-CN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A.</a:t>
            </a:r>
            <a:r>
              <a:rPr lang="zh-CN" altLang="en-US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大地在震前发出的次声波</a:t>
            </a: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B.</a:t>
            </a:r>
            <a:r>
              <a:rPr lang="zh-CN" altLang="en-US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大地在震前发出的超声波</a:t>
            </a:r>
            <a:endParaRPr lang="en-US" altLang="zh-CN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C.</a:t>
            </a:r>
            <a:r>
              <a:rPr lang="zh-CN" altLang="en-US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大地在震前发出的次声波和超声波</a:t>
            </a:r>
            <a:endParaRPr lang="en-US" altLang="zh-CN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D.</a:t>
            </a:r>
            <a:r>
              <a:rPr lang="zh-CN" altLang="en-US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大地在震前发出的可闻声</a:t>
            </a:r>
          </a:p>
        </p:txBody>
      </p:sp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3106970" y="1257300"/>
            <a:ext cx="5334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A</a:t>
            </a:r>
          </a:p>
        </p:txBody>
      </p:sp>
      <p:pic>
        <p:nvPicPr>
          <p:cNvPr id="54279" name="Picture 21" descr="_______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075" y="3279775"/>
            <a:ext cx="1847850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0" name="WordArt 17"/>
          <p:cNvSpPr>
            <a:spLocks noChangeArrowheads="1" noChangeShapeType="1" noTextEdit="1"/>
          </p:cNvSpPr>
          <p:nvPr/>
        </p:nvSpPr>
        <p:spPr bwMode="auto">
          <a:xfrm>
            <a:off x="9899650" y="1776413"/>
            <a:ext cx="1928813" cy="78581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49690"/>
              </a:avLst>
            </a:prstTxWarp>
          </a:bodyPr>
          <a:lstStyle/>
          <a:p>
            <a:pPr algn="ctr"/>
            <a:r>
              <a:rPr lang="zh-CN" altLang="en-US" sz="3600" kern="10">
                <a:ln w="9525">
                  <a:solidFill>
                    <a:srgbClr val="CC99FF"/>
                  </a:solidFill>
                  <a:rou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+mn-ea"/>
                <a:ea typeface="+mn-ea"/>
                <a:cs typeface="+mn-ea"/>
              </a:rPr>
              <a:t>你能做吗？</a:t>
            </a:r>
          </a:p>
        </p:txBody>
      </p:sp>
      <p:sp>
        <p:nvSpPr>
          <p:cNvPr id="54281" name="文本占位符 1"/>
          <p:cNvSpPr txBox="1"/>
          <p:nvPr/>
        </p:nvSpPr>
        <p:spPr bwMode="auto">
          <a:xfrm>
            <a:off x="620713" y="3546475"/>
            <a:ext cx="8081962" cy="271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indent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just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7</a:t>
            </a:r>
            <a:r>
              <a:rPr lang="zh-CN" altLang="zh-CN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．下面是几种声音在示波器上显示的波形，下列说法正确的是（　　）</a:t>
            </a:r>
          </a:p>
          <a:p>
            <a:pPr algn="just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lang="zh-CN" altLang="zh-CN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．甲丙响度相同</a:t>
            </a:r>
            <a:endParaRPr lang="en-US" altLang="zh-CN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</a:t>
            </a:r>
            <a:r>
              <a:rPr lang="zh-CN" altLang="zh-CN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．</a:t>
            </a:r>
            <a:r>
              <a:rPr lang="zh-CN" altLang="zh-CN" b="1" dirty="0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乙丁</a:t>
            </a:r>
            <a:r>
              <a:rPr lang="zh-CN" altLang="zh-CN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音色相同</a:t>
            </a:r>
          </a:p>
          <a:p>
            <a:pPr algn="just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lang="zh-CN" altLang="zh-CN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．乙丙响度相同</a:t>
            </a:r>
            <a:endParaRPr lang="en-US" altLang="zh-CN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</a:t>
            </a:r>
            <a:r>
              <a:rPr lang="zh-CN" altLang="zh-CN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．甲乙音调相同</a:t>
            </a:r>
          </a:p>
        </p:txBody>
      </p:sp>
      <p:pic>
        <p:nvPicPr>
          <p:cNvPr id="54282" name="图片24" descr="菁优网：http://www.jyeoo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8378"/>
          <a:stretch>
            <a:fillRect/>
          </a:stretch>
        </p:blipFill>
        <p:spPr bwMode="auto">
          <a:xfrm>
            <a:off x="3941763" y="4564063"/>
            <a:ext cx="4662487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2193925" y="3954915"/>
            <a:ext cx="979488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CD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 autoUpdateAnimBg="0"/>
      <p:bldP spid="13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牛">
            <a:hlinkClick r:id="" action="ppaction://noaction">
              <a:snd r:embed="rId2" name="牛叫.wav"/>
            </a:hlinkClick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588" y="2828925"/>
            <a:ext cx="228600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7" name="Picture 3" descr="蚊子">
            <a:hlinkClick r:id="" action="ppaction://noaction">
              <a:snd r:embed="rId4" name="蚊子.wav"/>
            </a:hlinkClick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004" r="13806" b="3348"/>
          <a:stretch>
            <a:fillRect/>
          </a:stretch>
        </p:blipFill>
        <p:spPr bwMode="auto">
          <a:xfrm>
            <a:off x="5868988" y="2959100"/>
            <a:ext cx="3019425" cy="298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8" name="AutoShape 4"/>
          <p:cNvSpPr>
            <a:spLocks noChangeArrowheads="1"/>
          </p:cNvSpPr>
          <p:nvPr/>
        </p:nvSpPr>
        <p:spPr bwMode="auto">
          <a:xfrm>
            <a:off x="528638" y="2289175"/>
            <a:ext cx="1797050" cy="1398588"/>
          </a:xfrm>
          <a:prstGeom prst="wedgeEllipseCallout">
            <a:avLst>
              <a:gd name="adj1" fmla="val -29764"/>
              <a:gd name="adj2" fmla="val 15773"/>
            </a:avLst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zh-CN" altLang="en-US" sz="2800" b="1" dirty="0">
                <a:latin typeface="Times New Roman" panose="02020603050405020304" pitchFamily="18" charset="0"/>
                <a:ea typeface="宋体" panose="02010600030101010101" pitchFamily="2" charset="-122"/>
              </a:rPr>
              <a:t>我</a:t>
            </a:r>
            <a:r>
              <a:rPr kumimoji="1" lang="zh-CN" altLang="en-US" sz="2800" b="1" dirty="0" smtClean="0">
                <a:latin typeface="Times New Roman" panose="02020603050405020304" pitchFamily="18" charset="0"/>
                <a:ea typeface="宋体" panose="02010600030101010101" pitchFamily="2" charset="-122"/>
              </a:rPr>
              <a:t>叫得比</a:t>
            </a:r>
            <a:r>
              <a:rPr kumimoji="1" lang="zh-CN" altLang="en-US" sz="2800" b="1" dirty="0">
                <a:latin typeface="Times New Roman" panose="02020603050405020304" pitchFamily="18" charset="0"/>
                <a:ea typeface="宋体" panose="02010600030101010101" pitchFamily="2" charset="-122"/>
              </a:rPr>
              <a:t>你</a:t>
            </a:r>
            <a:r>
              <a:rPr kumimoji="1"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响</a:t>
            </a:r>
          </a:p>
        </p:txBody>
      </p:sp>
      <p:sp>
        <p:nvSpPr>
          <p:cNvPr id="103429" name="AutoShape 5"/>
          <p:cNvSpPr>
            <a:spLocks noChangeArrowheads="1"/>
          </p:cNvSpPr>
          <p:nvPr/>
        </p:nvSpPr>
        <p:spPr bwMode="auto">
          <a:xfrm>
            <a:off x="7073900" y="1454150"/>
            <a:ext cx="2676525" cy="1281113"/>
          </a:xfrm>
          <a:prstGeom prst="cloudCallout">
            <a:avLst>
              <a:gd name="adj1" fmla="val -39454"/>
              <a:gd name="adj2" fmla="val 144894"/>
            </a:avLst>
          </a:prstGeom>
          <a:solidFill>
            <a:srgbClr val="FF9900">
              <a:alpha val="50195"/>
            </a:srgbClr>
          </a:solidFill>
          <a:ln w="9525">
            <a:solidFill>
              <a:schemeClr val="tx1"/>
            </a:solidFill>
            <a:rou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zh-CN" altLang="en-US" sz="2800" b="1">
                <a:latin typeface="Times New Roman" panose="02020603050405020304" pitchFamily="18" charset="0"/>
                <a:ea typeface="宋体" panose="02010600030101010101" pitchFamily="2" charset="-122"/>
              </a:rPr>
              <a:t>哼</a:t>
            </a:r>
            <a:r>
              <a:rPr kumimoji="1" lang="en-US" altLang="zh-CN" sz="2800" b="1">
                <a:latin typeface="Times New Roman" panose="02020603050405020304" pitchFamily="18" charset="0"/>
                <a:ea typeface="宋体" panose="02010600030101010101" pitchFamily="2" charset="-122"/>
              </a:rPr>
              <a:t>!</a:t>
            </a:r>
            <a:r>
              <a:rPr kumimoji="1" lang="zh-CN" altLang="en-US" sz="2800" b="1">
                <a:latin typeface="Times New Roman" panose="02020603050405020304" pitchFamily="18" charset="0"/>
                <a:ea typeface="宋体" panose="02010600030101010101" pitchFamily="2" charset="-122"/>
              </a:rPr>
              <a:t>我叫得比你</a:t>
            </a:r>
            <a:r>
              <a:rPr kumimoji="1"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尖</a:t>
            </a:r>
          </a:p>
        </p:txBody>
      </p:sp>
      <p:sp>
        <p:nvSpPr>
          <p:cNvPr id="103430" name="Rectangle 6"/>
          <p:cNvSpPr>
            <a:spLocks noChangeArrowheads="1"/>
          </p:cNvSpPr>
          <p:nvPr/>
        </p:nvSpPr>
        <p:spPr bwMode="auto">
          <a:xfrm>
            <a:off x="698500" y="1098550"/>
            <a:ext cx="6292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kumimoji="1" lang="en-US" altLang="zh-CN" sz="3200" b="1">
                <a:latin typeface="Times New Roman" panose="02020603050405020304" pitchFamily="18" charset="0"/>
                <a:ea typeface="宋体" panose="02010600030101010101" pitchFamily="2" charset="-122"/>
              </a:rPr>
              <a:t>7</a:t>
            </a:r>
            <a:r>
              <a:rPr kumimoji="1" lang="en-US" altLang="zh-CN" sz="3200" b="1">
                <a:latin typeface="宋体" panose="02010600030101010101" pitchFamily="2" charset="-122"/>
                <a:ea typeface="宋体" panose="02010600030101010101" pitchFamily="2" charset="-122"/>
              </a:rPr>
              <a:t>.</a:t>
            </a:r>
            <a:r>
              <a:rPr kumimoji="1" lang="zh-CN" altLang="en-US" sz="3200" b="1">
                <a:latin typeface="Times New Roman" panose="02020603050405020304" pitchFamily="18" charset="0"/>
                <a:ea typeface="宋体" panose="02010600030101010101" pitchFamily="2" charset="-122"/>
              </a:rPr>
              <a:t>它们两个的叫声有什么区别</a:t>
            </a:r>
            <a:r>
              <a:rPr kumimoji="1" lang="en-US" altLang="zh-CN" sz="3200" b="1">
                <a:latin typeface="Times New Roman" panose="02020603050405020304" pitchFamily="18" charset="0"/>
                <a:ea typeface="宋体" panose="02010600030101010101" pitchFamily="2" charset="-122"/>
              </a:rPr>
              <a:t>?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8" grpId="0" animBg="1" autoUpdateAnimBg="0"/>
      <p:bldP spid="103429" grpId="0" animBg="1" autoUpdateAnimBg="0"/>
      <p:bldP spid="10343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牛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363" y="1238250"/>
            <a:ext cx="5616575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3" descr="蚊子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588" y="4554538"/>
            <a:ext cx="5594350" cy="116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4" descr="牛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892175"/>
            <a:ext cx="19685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5" descr="蚊子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500" t="39999" r="23000" b="3999"/>
          <a:stretch>
            <a:fillRect/>
          </a:stretch>
        </p:blipFill>
        <p:spPr bwMode="auto">
          <a:xfrm>
            <a:off x="711200" y="3990975"/>
            <a:ext cx="2286000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0" name="Rectangle 6"/>
          <p:cNvSpPr>
            <a:spLocks noChangeArrowheads="1"/>
          </p:cNvSpPr>
          <p:nvPr/>
        </p:nvSpPr>
        <p:spPr bwMode="auto">
          <a:xfrm>
            <a:off x="720725" y="3417888"/>
            <a:ext cx="30861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kumimoji="1" lang="zh-CN" altLang="en-US" b="1">
                <a:latin typeface="Times New Roman" panose="02020603050405020304" pitchFamily="18" charset="0"/>
                <a:ea typeface="宋体" panose="02010600030101010101" pitchFamily="2" charset="-122"/>
              </a:rPr>
              <a:t>这是我叫的声波图</a:t>
            </a:r>
          </a:p>
        </p:txBody>
      </p:sp>
      <p:sp>
        <p:nvSpPr>
          <p:cNvPr id="57351" name="Rectangle 7"/>
          <p:cNvSpPr>
            <a:spLocks noChangeArrowheads="1"/>
          </p:cNvSpPr>
          <p:nvPr/>
        </p:nvSpPr>
        <p:spPr bwMode="auto">
          <a:xfrm>
            <a:off x="704850" y="5768975"/>
            <a:ext cx="27733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kumimoji="1" lang="zh-CN" altLang="en-US" b="1">
                <a:latin typeface="Times New Roman" panose="02020603050405020304" pitchFamily="18" charset="0"/>
                <a:ea typeface="宋体" panose="02010600030101010101" pitchFamily="2" charset="-122"/>
              </a:rPr>
              <a:t>这是我叫的声波图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402739" y="21978"/>
            <a:ext cx="3496087" cy="1003300"/>
            <a:chOff x="402739" y="21978"/>
            <a:chExt cx="3496087" cy="1003300"/>
          </a:xfrm>
        </p:grpSpPr>
        <p:sp>
          <p:nvSpPr>
            <p:cNvPr id="8" name="TextBox 2"/>
            <p:cNvSpPr txBox="1"/>
            <p:nvPr/>
          </p:nvSpPr>
          <p:spPr bwMode="auto">
            <a:xfrm>
              <a:off x="1190236" y="248322"/>
              <a:ext cx="270859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600" b="1" dirty="0" smtClean="0">
                  <a:solidFill>
                    <a:srgbClr val="009FB9"/>
                  </a:solidFill>
                  <a:latin typeface="+mj-ea"/>
                  <a:ea typeface="+mj-ea"/>
                </a:rPr>
                <a:t>引 入 新 课</a:t>
              </a:r>
              <a:endParaRPr lang="zh-CN" altLang="en-US" sz="3600" b="1" dirty="0">
                <a:solidFill>
                  <a:srgbClr val="009FB9"/>
                </a:solidFill>
                <a:latin typeface="+mj-ea"/>
                <a:ea typeface="+mj-ea"/>
              </a:endParaRPr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402739" y="21978"/>
              <a:ext cx="3346936" cy="1003300"/>
              <a:chOff x="402739" y="21978"/>
              <a:chExt cx="3346936" cy="1003300"/>
            </a:xfrm>
          </p:grpSpPr>
          <p:cxnSp>
            <p:nvCxnSpPr>
              <p:cNvPr id="10" name="直接连接符 9"/>
              <p:cNvCxnSpPr/>
              <p:nvPr/>
            </p:nvCxnSpPr>
            <p:spPr bwMode="auto">
              <a:xfrm>
                <a:off x="736656" y="860108"/>
                <a:ext cx="3013019" cy="0"/>
              </a:xfrm>
              <a:prstGeom prst="line">
                <a:avLst/>
              </a:prstGeom>
              <a:ln>
                <a:solidFill>
                  <a:srgbClr val="009FB9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11" name="图片 10" descr="标题2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402739" y="21978"/>
                <a:ext cx="1003300" cy="1003300"/>
              </a:xfrm>
              <a:prstGeom prst="rect">
                <a:avLst/>
              </a:prstGeom>
            </p:spPr>
          </p:pic>
        </p:grpSp>
      </p:grp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663576" y="4551816"/>
            <a:ext cx="6259058" cy="868362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zh-CN" altLang="en-US" sz="2800" b="1" dirty="0" smtClean="0">
                <a:latin typeface="Times New Roman" panose="02020603050405020304" pitchFamily="18" charset="0"/>
              </a:rPr>
              <a:t>我们刚才听到的声音有哪些地方不同？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827088" y="1577975"/>
            <a:ext cx="482259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 b="1" dirty="0">
                <a:solidFill>
                  <a:srgbClr val="0066CC"/>
                </a:solidFill>
              </a:rPr>
              <a:t>播放视频</a:t>
            </a:r>
            <a:r>
              <a:rPr lang="en-US" altLang="zh-CN" sz="3600" b="1" dirty="0">
                <a:solidFill>
                  <a:srgbClr val="0066CC"/>
                </a:solidFill>
              </a:rPr>
              <a:t>《</a:t>
            </a:r>
            <a:r>
              <a:rPr lang="zh-CN" altLang="en-US" sz="3600" b="1" dirty="0">
                <a:solidFill>
                  <a:srgbClr val="0066CC"/>
                </a:solidFill>
              </a:rPr>
              <a:t>各种声音</a:t>
            </a:r>
            <a:r>
              <a:rPr lang="en-US" altLang="zh-CN" sz="3600" b="1" dirty="0">
                <a:solidFill>
                  <a:srgbClr val="0066CC"/>
                </a:solidFill>
              </a:rPr>
              <a:t>》</a:t>
            </a:r>
          </a:p>
        </p:txBody>
      </p:sp>
      <p:pic>
        <p:nvPicPr>
          <p:cNvPr id="16" name="Picture 9" descr="想想议议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13" y="3305628"/>
            <a:ext cx="25146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各种声音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="" xmlns:p14="http://schemas.microsoft.com/office/powerpoint/2010/main" r:embed="rId7">
                  <p14:trim st="40.0000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24057" y="1709057"/>
            <a:ext cx="3352800" cy="27432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7"/>
          <p:cNvSpPr txBox="1">
            <a:spLocks noChangeArrowheads="1"/>
          </p:cNvSpPr>
          <p:nvPr/>
        </p:nvSpPr>
        <p:spPr bwMode="auto">
          <a:xfrm>
            <a:off x="1628548" y="1705202"/>
            <a:ext cx="830897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539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2800" b="1" dirty="0">
                <a:ea typeface="宋体" panose="02010600030101010101" pitchFamily="2" charset="-122"/>
              </a:rPr>
              <a:t>在生活中，你知道长脚蚊飞舞时与牛吼叫时的声音有区别吗？</a:t>
            </a:r>
          </a:p>
        </p:txBody>
      </p:sp>
      <p:grpSp>
        <p:nvGrpSpPr>
          <p:cNvPr id="16" name="组合 15"/>
          <p:cNvGrpSpPr/>
          <p:nvPr/>
        </p:nvGrpSpPr>
        <p:grpSpPr bwMode="auto">
          <a:xfrm>
            <a:off x="6408738" y="2969079"/>
            <a:ext cx="3067050" cy="2895600"/>
            <a:chOff x="7654" y="4266"/>
            <a:chExt cx="4830" cy="4560"/>
          </a:xfrm>
        </p:grpSpPr>
        <p:pic>
          <p:nvPicPr>
            <p:cNvPr id="13319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4" y="4266"/>
              <a:ext cx="4830" cy="45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7BC21022.wav">
              <a:hlinkClick r:id="" action="ppaction://media"/>
            </p:cNvPr>
            <p:cNvPicPr>
              <a:picLocks noChangeAspect="1"/>
            </p:cNvPicPr>
            <p:nvPr>
              <a:wavAudioFile r:embed="rId3" name="7BC249B1.wav"/>
            </p:nvPr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72" y="7866"/>
              <a:ext cx="960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31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160" y="3052082"/>
            <a:ext cx="3086100" cy="275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蚊子.mp3">
            <a:hlinkClick r:id="" action="ppaction://media"/>
          </p:cNvPr>
          <p:cNvPicPr>
            <a:picLocks noRot="1"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link="rId8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676" y="52292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2"/>
          <p:cNvSpPr txBox="1"/>
          <p:nvPr/>
        </p:nvSpPr>
        <p:spPr bwMode="auto">
          <a:xfrm>
            <a:off x="1526268" y="958623"/>
            <a:ext cx="2708275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400" b="1" dirty="0" smtClean="0">
                <a:solidFill>
                  <a:srgbClr val="FF0000"/>
                </a:solidFill>
                <a:latin typeface="华文隶书" pitchFamily="2" charset="-122"/>
                <a:ea typeface="华文隶书" pitchFamily="2" charset="-122"/>
              </a:rPr>
              <a:t>一、音</a:t>
            </a:r>
            <a:r>
              <a:rPr lang="zh-CN" altLang="en-US" sz="4400" b="1" dirty="0">
                <a:solidFill>
                  <a:srgbClr val="FF0000"/>
                </a:solidFill>
                <a:latin typeface="华文隶书" pitchFamily="2" charset="-122"/>
                <a:ea typeface="华文隶书" pitchFamily="2" charset="-122"/>
              </a:rPr>
              <a:t>调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402739" y="21978"/>
            <a:ext cx="3496087" cy="1003300"/>
            <a:chOff x="402739" y="21978"/>
            <a:chExt cx="3496087" cy="1003300"/>
          </a:xfrm>
        </p:grpSpPr>
        <p:sp>
          <p:nvSpPr>
            <p:cNvPr id="11" name="TextBox 2"/>
            <p:cNvSpPr txBox="1"/>
            <p:nvPr/>
          </p:nvSpPr>
          <p:spPr bwMode="auto">
            <a:xfrm>
              <a:off x="1190236" y="248322"/>
              <a:ext cx="270859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3600" b="1" dirty="0" smtClean="0">
                  <a:solidFill>
                    <a:srgbClr val="009FB9"/>
                  </a:solidFill>
                  <a:latin typeface="+mj-ea"/>
                  <a:ea typeface="+mj-ea"/>
                </a:rPr>
                <a:t>自 主 探 究</a:t>
              </a:r>
              <a:endParaRPr lang="zh-CN" altLang="en-US" sz="3600" b="1" dirty="0">
                <a:solidFill>
                  <a:srgbClr val="009FB9"/>
                </a:solidFill>
                <a:latin typeface="+mj-ea"/>
                <a:ea typeface="+mj-ea"/>
              </a:endParaRPr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402739" y="21978"/>
              <a:ext cx="3346936" cy="1003300"/>
              <a:chOff x="402739" y="21978"/>
              <a:chExt cx="3346936" cy="1003300"/>
            </a:xfrm>
          </p:grpSpPr>
          <p:cxnSp>
            <p:nvCxnSpPr>
              <p:cNvPr id="13" name="直接连接符 12"/>
              <p:cNvCxnSpPr/>
              <p:nvPr/>
            </p:nvCxnSpPr>
            <p:spPr bwMode="auto">
              <a:xfrm>
                <a:off x="736656" y="860108"/>
                <a:ext cx="3013019" cy="0"/>
              </a:xfrm>
              <a:prstGeom prst="line">
                <a:avLst/>
              </a:prstGeom>
              <a:ln>
                <a:solidFill>
                  <a:srgbClr val="009FB9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14" name="图片 13" descr="标题2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402739" y="21978"/>
                <a:ext cx="1003300" cy="1003300"/>
              </a:xfrm>
              <a:prstGeom prst="rect">
                <a:avLst/>
              </a:prstGeom>
            </p:spPr>
          </p:pic>
        </p:grpSp>
      </p:grpSp>
      <p:pic>
        <p:nvPicPr>
          <p:cNvPr id="3" name="蚊子.mp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="" xmlns:p14="http://schemas.microsoft.com/office/powerpoint/2010/main" r:embed="rId10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765676" y="525507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4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6"/>
          <p:cNvSpPr>
            <a:spLocks noChangeArrowheads="1"/>
          </p:cNvSpPr>
          <p:nvPr/>
        </p:nvSpPr>
        <p:spPr bwMode="auto">
          <a:xfrm>
            <a:off x="2209800" y="3713513"/>
            <a:ext cx="63354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男女生发出的声音有什么不同？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25" name="Rectangle 7"/>
          <p:cNvSpPr>
            <a:spLocks noChangeArrowheads="1"/>
          </p:cNvSpPr>
          <p:nvPr/>
        </p:nvSpPr>
        <p:spPr bwMode="auto">
          <a:xfrm>
            <a:off x="3165022" y="4414350"/>
            <a:ext cx="328975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kumimoji="1" lang="zh-CN" altLang="en-US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男生声音粗犷、低沉，女生声音尖细、高吭</a:t>
            </a:r>
          </a:p>
        </p:txBody>
      </p:sp>
      <p:sp>
        <p:nvSpPr>
          <p:cNvPr id="27" name="Rectangle 9"/>
          <p:cNvSpPr>
            <a:spLocks noChangeArrowheads="1"/>
          </p:cNvSpPr>
          <p:nvPr/>
        </p:nvSpPr>
        <p:spPr bwMode="auto">
          <a:xfrm>
            <a:off x="1409700" y="711788"/>
            <a:ext cx="6280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28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1.</a:t>
            </a:r>
            <a:r>
              <a:rPr lang="zh-CN" altLang="en-US" sz="28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物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理学中，声音的</a:t>
            </a: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高低</a:t>
            </a:r>
            <a:r>
              <a:rPr lang="zh-CN" altLang="en-US" sz="2800" b="1" dirty="0">
                <a:latin typeface="宋体" panose="02010600030101010101" pitchFamily="2" charset="-122"/>
                <a:ea typeface="宋体" panose="02010600030101010101" pitchFamily="2" charset="-122"/>
              </a:rPr>
              <a:t>叫做音调</a:t>
            </a:r>
            <a:r>
              <a:rPr lang="zh-CN" altLang="en-US" sz="2800" b="1" dirty="0">
                <a:latin typeface="楷体_GB2312"/>
                <a:ea typeface="楷体_GB2312"/>
                <a:cs typeface="楷体_GB2312"/>
              </a:rPr>
              <a:t>。</a:t>
            </a:r>
          </a:p>
        </p:txBody>
      </p:sp>
      <p:sp>
        <p:nvSpPr>
          <p:cNvPr id="28" name="Text Box 24"/>
          <p:cNvSpPr txBox="1">
            <a:spLocks noChangeArrowheads="1"/>
          </p:cNvSpPr>
          <p:nvPr/>
        </p:nvSpPr>
        <p:spPr bwMode="auto">
          <a:xfrm>
            <a:off x="1835150" y="1750307"/>
            <a:ext cx="5545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kumimoji="1" lang="zh-CN" altLang="en-US" b="1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（</a:t>
            </a:r>
            <a:r>
              <a:rPr kumimoji="1" lang="en-US" altLang="zh-CN" b="1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1</a:t>
            </a:r>
            <a:r>
              <a:rPr kumimoji="1" lang="zh-CN" altLang="en-US" b="1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）感</a:t>
            </a:r>
            <a:r>
              <a:rPr kumimoji="1" lang="zh-CN" altLang="en-US" b="1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受音调高低的变化</a:t>
            </a:r>
          </a:p>
        </p:txBody>
      </p:sp>
      <p:sp>
        <p:nvSpPr>
          <p:cNvPr id="14347" name="Text Box 25"/>
          <p:cNvSpPr txBox="1">
            <a:spLocks noChangeArrowheads="1"/>
          </p:cNvSpPr>
          <p:nvPr/>
        </p:nvSpPr>
        <p:spPr bwMode="auto">
          <a:xfrm>
            <a:off x="1835150" y="5466428"/>
            <a:ext cx="65277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kumimoji="1" lang="zh-CN" altLang="en-US" b="1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（</a:t>
            </a:r>
            <a:r>
              <a:rPr kumimoji="1" lang="en-US" altLang="zh-CN" b="1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2</a:t>
            </a:r>
            <a:r>
              <a:rPr kumimoji="1" lang="zh-CN" altLang="en-US" b="1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）女高音</a:t>
            </a:r>
            <a:r>
              <a:rPr kumimoji="1" lang="zh-CN" altLang="en-US" b="1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、</a:t>
            </a:r>
            <a:r>
              <a:rPr kumimoji="1" lang="zh-CN" altLang="en-US" b="1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男低音</a:t>
            </a:r>
            <a:r>
              <a:rPr kumimoji="1" lang="zh-CN" altLang="en-US" b="1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表示的就是音调的高低</a:t>
            </a:r>
            <a:r>
              <a:rPr kumimoji="1" lang="zh-CN" altLang="en-US" b="1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。</a:t>
            </a:r>
            <a:endParaRPr kumimoji="1" lang="zh-CN" altLang="en-US" b="1" dirty="0"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3" name="音调渐高.WAV">
            <a:hlinkClick r:id="" action="ppaction://media"/>
          </p:cNvPr>
          <p:cNvPicPr>
            <a:picLocks noChangeAspect="1" noChangeArrowheads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link="rId3"/>
              </p:ext>
            </p:extLst>
          </p:nvPr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89" y="1756657"/>
            <a:ext cx="504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 descr="想想议议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2516868"/>
            <a:ext cx="25146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25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25" grpId="0"/>
      <p:bldP spid="27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AutoShape 11"/>
          <p:cNvSpPr>
            <a:spLocks noChangeArrowheads="1"/>
          </p:cNvSpPr>
          <p:nvPr/>
        </p:nvSpPr>
        <p:spPr bwMode="auto">
          <a:xfrm>
            <a:off x="2338388" y="1715855"/>
            <a:ext cx="7262812" cy="2174875"/>
          </a:xfrm>
          <a:prstGeom prst="roundRect">
            <a:avLst>
              <a:gd name="adj" fmla="val 7315"/>
            </a:avLst>
          </a:prstGeom>
          <a:noFill/>
          <a:ln w="22225" cap="rnd">
            <a:solidFill>
              <a:srgbClr val="1C1C1C"/>
            </a:solidFill>
            <a:prstDash val="sysDot"/>
            <a:rou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zh-CN" sz="180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27" name="Line 2"/>
          <p:cNvSpPr>
            <a:spLocks noChangeShapeType="1"/>
          </p:cNvSpPr>
          <p:nvPr/>
        </p:nvSpPr>
        <p:spPr bwMode="auto">
          <a:xfrm flipH="1">
            <a:off x="1976438" y="1144355"/>
            <a:ext cx="0" cy="3152775"/>
          </a:xfrm>
          <a:prstGeom prst="line">
            <a:avLst/>
          </a:prstGeom>
          <a:noFill/>
          <a:ln w="19050">
            <a:solidFill>
              <a:srgbClr val="808080"/>
            </a:solidFill>
            <a:rou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31" name="Group 9"/>
          <p:cNvGrpSpPr/>
          <p:nvPr/>
        </p:nvGrpSpPr>
        <p:grpSpPr bwMode="auto">
          <a:xfrm>
            <a:off x="1198563" y="839555"/>
            <a:ext cx="1522412" cy="500063"/>
            <a:chOff x="816" y="2304"/>
            <a:chExt cx="1190" cy="464"/>
          </a:xfrm>
        </p:grpSpPr>
        <p:sp>
          <p:nvSpPr>
            <p:cNvPr id="15379" name="Freeform 10"/>
            <p:cNvSpPr/>
            <p:nvPr/>
          </p:nvSpPr>
          <p:spPr bwMode="gray">
            <a:xfrm>
              <a:off x="861" y="2592"/>
              <a:ext cx="1105" cy="176"/>
            </a:xfrm>
            <a:custGeom>
              <a:avLst/>
              <a:gdLst>
                <a:gd name="T0" fmla="*/ 198133 w 1120"/>
                <a:gd name="T1" fmla="*/ 1 h 252"/>
                <a:gd name="T2" fmla="*/ 197254 w 1120"/>
                <a:gd name="T3" fmla="*/ 1 h 252"/>
                <a:gd name="T4" fmla="*/ 194394 w 1120"/>
                <a:gd name="T5" fmla="*/ 1 h 252"/>
                <a:gd name="T6" fmla="*/ 190000 w 1120"/>
                <a:gd name="T7" fmla="*/ 1 h 252"/>
                <a:gd name="T8" fmla="*/ 183685 w 1120"/>
                <a:gd name="T9" fmla="*/ 1 h 252"/>
                <a:gd name="T10" fmla="*/ 175546 w 1120"/>
                <a:gd name="T11" fmla="*/ 1 h 252"/>
                <a:gd name="T12" fmla="*/ 166043 w 1120"/>
                <a:gd name="T13" fmla="*/ 1 h 252"/>
                <a:gd name="T14" fmla="*/ 154944 w 1120"/>
                <a:gd name="T15" fmla="*/ 1 h 252"/>
                <a:gd name="T16" fmla="*/ 142444 w 1120"/>
                <a:gd name="T17" fmla="*/ 1 h 252"/>
                <a:gd name="T18" fmla="*/ 129202 w 1120"/>
                <a:gd name="T19" fmla="*/ 1 h 252"/>
                <a:gd name="T20" fmla="*/ 114262 w 1120"/>
                <a:gd name="T21" fmla="*/ 1 h 252"/>
                <a:gd name="T22" fmla="*/ 98150 w 1120"/>
                <a:gd name="T23" fmla="*/ 1 h 252"/>
                <a:gd name="T24" fmla="*/ 82321 w 1120"/>
                <a:gd name="T25" fmla="*/ 1 h 252"/>
                <a:gd name="T26" fmla="*/ 67769 w 1120"/>
                <a:gd name="T27" fmla="*/ 1 h 252"/>
                <a:gd name="T28" fmla="*/ 54411 w 1120"/>
                <a:gd name="T29" fmla="*/ 1 h 252"/>
                <a:gd name="T30" fmla="*/ 42089 w 1120"/>
                <a:gd name="T31" fmla="*/ 1 h 252"/>
                <a:gd name="T32" fmla="*/ 31613 w 1120"/>
                <a:gd name="T33" fmla="*/ 1 h 252"/>
                <a:gd name="T34" fmla="*/ 22297 w 1120"/>
                <a:gd name="T35" fmla="*/ 1 h 252"/>
                <a:gd name="T36" fmla="*/ 14350 w 1120"/>
                <a:gd name="T37" fmla="*/ 1 h 252"/>
                <a:gd name="T38" fmla="*/ 8159 w 1120"/>
                <a:gd name="T39" fmla="*/ 1 h 252"/>
                <a:gd name="T40" fmla="*/ 3418 w 1120"/>
                <a:gd name="T41" fmla="*/ 1 h 252"/>
                <a:gd name="T42" fmla="*/ 972 w 1120"/>
                <a:gd name="T43" fmla="*/ 1 h 252"/>
                <a:gd name="T44" fmla="*/ 0 w 1120"/>
                <a:gd name="T45" fmla="*/ 1 h 252"/>
                <a:gd name="T46" fmla="*/ 0 w 1120"/>
                <a:gd name="T47" fmla="*/ 1 h 252"/>
                <a:gd name="T48" fmla="*/ 98970 w 1120"/>
                <a:gd name="T49" fmla="*/ 0 h 252"/>
                <a:gd name="T50" fmla="*/ 198133 w 1120"/>
                <a:gd name="T51" fmla="*/ 1 h 252"/>
                <a:gd name="T52" fmla="*/ 198133 w 1120"/>
                <a:gd name="T53" fmla="*/ 1 h 252"/>
                <a:gd name="T54" fmla="*/ 198133 w 1120"/>
                <a:gd name="T55" fmla="*/ 1 h 25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120"/>
                <a:gd name="T85" fmla="*/ 0 h 252"/>
                <a:gd name="T86" fmla="*/ 1120 w 1120"/>
                <a:gd name="T87" fmla="*/ 252 h 25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" name="Rectangle 11"/>
            <p:cNvSpPr>
              <a:spLocks noChangeArrowheads="1"/>
            </p:cNvSpPr>
            <p:nvPr/>
          </p:nvSpPr>
          <p:spPr bwMode="gray">
            <a:xfrm>
              <a:off x="816" y="2304"/>
              <a:ext cx="1190" cy="393"/>
            </a:xfrm>
            <a:prstGeom prst="rect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60392"/>
                    <a:invGamma/>
                  </a:schemeClr>
                </a:gs>
              </a:gsLst>
              <a:lin ang="2700000" scaled="1"/>
            </a:gradFill>
            <a:ln w="9525" algn="ctr">
              <a:noFill/>
              <a:miter lim="800000"/>
            </a:ln>
          </p:spPr>
          <p:txBody>
            <a:bodyPr wrap="none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anose="020F0502020204030204" pitchFamily="34" charset="0"/>
                  <a:ea typeface="华文细黑" pitchFamily="2" charset="-122"/>
                  <a:cs typeface="Arial" panose="020B0604020202020204" pitchFamily="34" charset="0"/>
                </a:rPr>
                <a:t>提出问题</a:t>
              </a:r>
            </a:p>
          </p:txBody>
        </p:sp>
      </p:grpSp>
      <p:grpSp>
        <p:nvGrpSpPr>
          <p:cNvPr id="34" name="Group 12"/>
          <p:cNvGrpSpPr/>
          <p:nvPr/>
        </p:nvGrpSpPr>
        <p:grpSpPr bwMode="auto">
          <a:xfrm>
            <a:off x="1200150" y="1457093"/>
            <a:ext cx="1489075" cy="509587"/>
            <a:chOff x="845" y="2541"/>
            <a:chExt cx="1166" cy="472"/>
          </a:xfrm>
        </p:grpSpPr>
        <p:sp>
          <p:nvSpPr>
            <p:cNvPr id="15377" name="Freeform 13"/>
            <p:cNvSpPr/>
            <p:nvPr/>
          </p:nvSpPr>
          <p:spPr bwMode="gray">
            <a:xfrm>
              <a:off x="874" y="2823"/>
              <a:ext cx="1110" cy="190"/>
            </a:xfrm>
            <a:custGeom>
              <a:avLst/>
              <a:gdLst>
                <a:gd name="T0" fmla="*/ 213940 w 1120"/>
                <a:gd name="T1" fmla="*/ 2 h 252"/>
                <a:gd name="T2" fmla="*/ 212988 w 1120"/>
                <a:gd name="T3" fmla="*/ 2 h 252"/>
                <a:gd name="T4" fmla="*/ 209899 w 1120"/>
                <a:gd name="T5" fmla="*/ 2 h 252"/>
                <a:gd name="T6" fmla="*/ 205155 w 1120"/>
                <a:gd name="T7" fmla="*/ 2 h 252"/>
                <a:gd name="T8" fmla="*/ 198333 w 1120"/>
                <a:gd name="T9" fmla="*/ 2 h 252"/>
                <a:gd name="T10" fmla="*/ 189546 w 1120"/>
                <a:gd name="T11" fmla="*/ 2 h 252"/>
                <a:gd name="T12" fmla="*/ 179290 w 1120"/>
                <a:gd name="T13" fmla="*/ 2 h 252"/>
                <a:gd name="T14" fmla="*/ 167305 w 1120"/>
                <a:gd name="T15" fmla="*/ 2 h 252"/>
                <a:gd name="T16" fmla="*/ 153808 w 1120"/>
                <a:gd name="T17" fmla="*/ 2 h 252"/>
                <a:gd name="T18" fmla="*/ 139509 w 1120"/>
                <a:gd name="T19" fmla="*/ 2 h 252"/>
                <a:gd name="T20" fmla="*/ 123376 w 1120"/>
                <a:gd name="T21" fmla="*/ 2 h 252"/>
                <a:gd name="T22" fmla="*/ 105977 w 1120"/>
                <a:gd name="T23" fmla="*/ 2 h 252"/>
                <a:gd name="T24" fmla="*/ 88889 w 1120"/>
                <a:gd name="T25" fmla="*/ 2 h 252"/>
                <a:gd name="T26" fmla="*/ 73175 w 1120"/>
                <a:gd name="T27" fmla="*/ 2 h 252"/>
                <a:gd name="T28" fmla="*/ 58750 w 1120"/>
                <a:gd name="T29" fmla="*/ 2 h 252"/>
                <a:gd name="T30" fmla="*/ 45446 w 1120"/>
                <a:gd name="T31" fmla="*/ 2 h 252"/>
                <a:gd name="T32" fmla="*/ 34135 w 1120"/>
                <a:gd name="T33" fmla="*/ 2 h 252"/>
                <a:gd name="T34" fmla="*/ 24077 w 1120"/>
                <a:gd name="T35" fmla="*/ 2 h 252"/>
                <a:gd name="T36" fmla="*/ 15494 w 1120"/>
                <a:gd name="T37" fmla="*/ 2 h 252"/>
                <a:gd name="T38" fmla="*/ 8809 w 1120"/>
                <a:gd name="T39" fmla="*/ 2 h 252"/>
                <a:gd name="T40" fmla="*/ 3692 w 1120"/>
                <a:gd name="T41" fmla="*/ 2 h 252"/>
                <a:gd name="T42" fmla="*/ 1048 w 1120"/>
                <a:gd name="T43" fmla="*/ 2 h 252"/>
                <a:gd name="T44" fmla="*/ 0 w 1120"/>
                <a:gd name="T45" fmla="*/ 2 h 252"/>
                <a:gd name="T46" fmla="*/ 0 w 1120"/>
                <a:gd name="T47" fmla="*/ 2 h 252"/>
                <a:gd name="T48" fmla="*/ 106864 w 1120"/>
                <a:gd name="T49" fmla="*/ 0 h 252"/>
                <a:gd name="T50" fmla="*/ 213940 w 1120"/>
                <a:gd name="T51" fmla="*/ 2 h 252"/>
                <a:gd name="T52" fmla="*/ 213940 w 1120"/>
                <a:gd name="T53" fmla="*/ 2 h 252"/>
                <a:gd name="T54" fmla="*/ 213940 w 1120"/>
                <a:gd name="T55" fmla="*/ 2 h 25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120"/>
                <a:gd name="T85" fmla="*/ 0 h 252"/>
                <a:gd name="T86" fmla="*/ 1120 w 1120"/>
                <a:gd name="T87" fmla="*/ 252 h 25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6" name="Rectangle 14">
              <a:hlinkClick r:id="rId2" action="ppaction://hlinksldjump"/>
            </p:cNvPr>
            <p:cNvSpPr>
              <a:spLocks noChangeArrowheads="1"/>
            </p:cNvSpPr>
            <p:nvPr/>
          </p:nvSpPr>
          <p:spPr bwMode="gray">
            <a:xfrm>
              <a:off x="845" y="2541"/>
              <a:ext cx="1166" cy="393"/>
            </a:xfrm>
            <a:prstGeom prst="rect">
              <a:avLst/>
            </a:prstGeom>
            <a:solidFill>
              <a:srgbClr val="FFCC00"/>
            </a:solidFill>
            <a:ln w="9525" algn="ctr">
              <a:noFill/>
              <a:miter lim="800000"/>
            </a:ln>
          </p:spPr>
          <p:txBody>
            <a:bodyPr wrap="none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ea typeface="华文细黑" pitchFamily="2" charset="-122"/>
                  <a:cs typeface="Arial" panose="020B0604020202020204" pitchFamily="34" charset="0"/>
                </a:rPr>
                <a:t>实验探究</a:t>
              </a:r>
              <a:endParaRPr lang="zh-CN" altLang="en-US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  <a:ea typeface="华文细黑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37" name="Rectangle 14"/>
          <p:cNvSpPr>
            <a:spLocks noChangeArrowheads="1"/>
          </p:cNvSpPr>
          <p:nvPr/>
        </p:nvSpPr>
        <p:spPr bwMode="auto">
          <a:xfrm>
            <a:off x="2733221" y="816328"/>
            <a:ext cx="7117896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just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kumimoji="1"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楷体_GB2312"/>
                <a:cs typeface="楷体_GB2312"/>
              </a:rPr>
              <a:t>当物体发声时，音调高低是由什么因素决定的？</a:t>
            </a:r>
          </a:p>
        </p:txBody>
      </p:sp>
      <p:cxnSp>
        <p:nvCxnSpPr>
          <p:cNvPr id="41" name="直接连接符 40"/>
          <p:cNvCxnSpPr>
            <a:cxnSpLocks noChangeShapeType="1"/>
          </p:cNvCxnSpPr>
          <p:nvPr/>
        </p:nvCxnSpPr>
        <p:spPr bwMode="auto">
          <a:xfrm>
            <a:off x="5133975" y="1692043"/>
            <a:ext cx="0" cy="2147887"/>
          </a:xfrm>
          <a:prstGeom prst="line">
            <a:avLst/>
          </a:prstGeom>
          <a:noFill/>
          <a:ln w="28575" algn="ctr">
            <a:solidFill>
              <a:srgbClr val="000000"/>
            </a:solidFill>
            <a:rou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2" name="Rectangle 14"/>
          <p:cNvSpPr>
            <a:spLocks noChangeArrowheads="1"/>
          </p:cNvSpPr>
          <p:nvPr/>
        </p:nvSpPr>
        <p:spPr bwMode="auto">
          <a:xfrm>
            <a:off x="5189538" y="1936518"/>
            <a:ext cx="4237037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just"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kumimoji="1" lang="zh-CN" altLang="en-US" sz="2000" b="1" dirty="0">
                <a:solidFill>
                  <a:srgbClr val="3000B8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如图所示，将一把钢尺紧按在桌面上，一端伸出桌边，使钢尺伸出桌边的长度分别是</a:t>
            </a:r>
            <a:r>
              <a:rPr kumimoji="1" lang="en-US" altLang="zh-CN" sz="2000" b="1" dirty="0">
                <a:solidFill>
                  <a:srgbClr val="3000B8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5cm</a:t>
            </a:r>
            <a:r>
              <a:rPr kumimoji="1" lang="zh-CN" altLang="en-US" sz="2000" b="1" dirty="0">
                <a:solidFill>
                  <a:srgbClr val="3000B8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kumimoji="1" lang="en-US" altLang="zh-CN" sz="2000" b="1" dirty="0">
                <a:solidFill>
                  <a:srgbClr val="3000B8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10cm</a:t>
            </a:r>
            <a:r>
              <a:rPr kumimoji="1" lang="zh-CN" altLang="en-US" sz="2000" b="1" dirty="0">
                <a:solidFill>
                  <a:srgbClr val="3000B8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和</a:t>
            </a:r>
            <a:r>
              <a:rPr kumimoji="1" lang="en-US" altLang="zh-CN" sz="2000" b="1" dirty="0" smtClean="0">
                <a:solidFill>
                  <a:srgbClr val="3000B8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15cm</a:t>
            </a:r>
            <a:r>
              <a:rPr kumimoji="1" lang="zh-CN" altLang="en-US" sz="2000" b="1" dirty="0" smtClean="0">
                <a:solidFill>
                  <a:srgbClr val="3000B8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。拨动</a:t>
            </a:r>
            <a:r>
              <a:rPr kumimoji="1" lang="zh-CN" altLang="en-US" sz="2000" b="1" dirty="0">
                <a:solidFill>
                  <a:srgbClr val="3000B8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钢尺，听它振动发出的声音，同时观察钢尺振动的快慢。</a:t>
            </a:r>
          </a:p>
        </p:txBody>
      </p:sp>
      <p:sp>
        <p:nvSpPr>
          <p:cNvPr id="52" name="TextBox 5"/>
          <p:cNvSpPr>
            <a:spLocks noChangeArrowheads="1"/>
          </p:cNvSpPr>
          <p:nvPr/>
        </p:nvSpPr>
        <p:spPr bwMode="auto">
          <a:xfrm>
            <a:off x="2257425" y="4112980"/>
            <a:ext cx="7499350" cy="1872853"/>
          </a:xfrm>
          <a:prstGeom prst="roundRect">
            <a:avLst>
              <a:gd name="adj" fmla="val 16667"/>
            </a:avLst>
          </a:prstGeom>
          <a:solidFill>
            <a:srgbClr val="FFDB93"/>
          </a:solidFill>
          <a:ln w="28575">
            <a:solidFill>
              <a:srgbClr val="C00000"/>
            </a:solidFill>
            <a:round/>
          </a:ln>
        </p:spPr>
        <p:txBody>
          <a:bodyPr>
            <a:spAutoFit/>
          </a:bodyPr>
          <a:lstStyle>
            <a:lvl1pPr indent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just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物体振动得快，发出的音调就高；</a:t>
            </a:r>
            <a:r>
              <a:rPr lang="zh-CN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振动得慢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，发出的音调就低。</a:t>
            </a:r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在物理学中用每秒振动的次数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——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频率来描述物体振动的快慢，频率的单位是赫兹（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Hz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）。</a:t>
            </a:r>
          </a:p>
        </p:txBody>
      </p:sp>
      <p:grpSp>
        <p:nvGrpSpPr>
          <p:cNvPr id="22" name="Group 5"/>
          <p:cNvGrpSpPr/>
          <p:nvPr/>
        </p:nvGrpSpPr>
        <p:grpSpPr bwMode="auto">
          <a:xfrm>
            <a:off x="2419350" y="1953980"/>
            <a:ext cx="2592388" cy="1728788"/>
            <a:chOff x="1248" y="1661"/>
            <a:chExt cx="3265" cy="1769"/>
          </a:xfrm>
        </p:grpSpPr>
        <p:sp>
          <p:nvSpPr>
            <p:cNvPr id="15375" name="Rectangle 6"/>
            <p:cNvSpPr>
              <a:spLocks noChangeArrowheads="1"/>
            </p:cNvSpPr>
            <p:nvPr/>
          </p:nvSpPr>
          <p:spPr bwMode="auto">
            <a:xfrm>
              <a:off x="1248" y="1661"/>
              <a:ext cx="3265" cy="1769"/>
            </a:xfrm>
            <a:prstGeom prst="rect">
              <a:avLst/>
            </a:prstGeom>
            <a:solidFill>
              <a:srgbClr val="EA692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>
                <a:ea typeface="宋体" panose="02010600030101010101" pitchFamily="2" charset="-122"/>
              </a:endParaRPr>
            </a:p>
          </p:txBody>
        </p:sp>
        <p:pic>
          <p:nvPicPr>
            <p:cNvPr id="15376" name="Picture 7" descr="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2" y="1706"/>
              <a:ext cx="3186" cy="1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" name="Group 12"/>
          <p:cNvGrpSpPr/>
          <p:nvPr/>
        </p:nvGrpSpPr>
        <p:grpSpPr bwMode="auto">
          <a:xfrm>
            <a:off x="1246188" y="4084405"/>
            <a:ext cx="1463675" cy="525463"/>
            <a:chOff x="816" y="1963"/>
            <a:chExt cx="1147" cy="487"/>
          </a:xfrm>
        </p:grpSpPr>
        <p:sp>
          <p:nvSpPr>
            <p:cNvPr id="15373" name="Freeform 13"/>
            <p:cNvSpPr/>
            <p:nvPr/>
          </p:nvSpPr>
          <p:spPr bwMode="gray">
            <a:xfrm>
              <a:off x="844" y="2253"/>
              <a:ext cx="1098" cy="197"/>
            </a:xfrm>
            <a:custGeom>
              <a:avLst/>
              <a:gdLst>
                <a:gd name="T0" fmla="*/ 177844 w 1120"/>
                <a:gd name="T1" fmla="*/ 2 h 252"/>
                <a:gd name="T2" fmla="*/ 177054 w 1120"/>
                <a:gd name="T3" fmla="*/ 2 h 252"/>
                <a:gd name="T4" fmla="*/ 174487 w 1120"/>
                <a:gd name="T5" fmla="*/ 2 h 252"/>
                <a:gd name="T6" fmla="*/ 170543 w 1120"/>
                <a:gd name="T7" fmla="*/ 2 h 252"/>
                <a:gd name="T8" fmla="*/ 164874 w 1120"/>
                <a:gd name="T9" fmla="*/ 2 h 252"/>
                <a:gd name="T10" fmla="*/ 157569 w 1120"/>
                <a:gd name="T11" fmla="*/ 2 h 252"/>
                <a:gd name="T12" fmla="*/ 149040 w 1120"/>
                <a:gd name="T13" fmla="*/ 2 h 252"/>
                <a:gd name="T14" fmla="*/ 139079 w 1120"/>
                <a:gd name="T15" fmla="*/ 2 h 252"/>
                <a:gd name="T16" fmla="*/ 127857 w 1120"/>
                <a:gd name="T17" fmla="*/ 2 h 252"/>
                <a:gd name="T18" fmla="*/ 115970 w 1120"/>
                <a:gd name="T19" fmla="*/ 2 h 252"/>
                <a:gd name="T20" fmla="*/ 102559 w 1120"/>
                <a:gd name="T21" fmla="*/ 2 h 252"/>
                <a:gd name="T22" fmla="*/ 88098 w 1120"/>
                <a:gd name="T23" fmla="*/ 2 h 252"/>
                <a:gd name="T24" fmla="*/ 73892 w 1120"/>
                <a:gd name="T25" fmla="*/ 2 h 252"/>
                <a:gd name="T26" fmla="*/ 60830 w 1120"/>
                <a:gd name="T27" fmla="*/ 2 h 252"/>
                <a:gd name="T28" fmla="*/ 48840 w 1120"/>
                <a:gd name="T29" fmla="*/ 2 h 252"/>
                <a:gd name="T30" fmla="*/ 37778 w 1120"/>
                <a:gd name="T31" fmla="*/ 2 h 252"/>
                <a:gd name="T32" fmla="*/ 28375 w 1120"/>
                <a:gd name="T33" fmla="*/ 2 h 252"/>
                <a:gd name="T34" fmla="*/ 20015 w 1120"/>
                <a:gd name="T35" fmla="*/ 2 h 252"/>
                <a:gd name="T36" fmla="*/ 12880 w 1120"/>
                <a:gd name="T37" fmla="*/ 2 h 252"/>
                <a:gd name="T38" fmla="*/ 7321 w 1120"/>
                <a:gd name="T39" fmla="*/ 2 h 252"/>
                <a:gd name="T40" fmla="*/ 3068 w 1120"/>
                <a:gd name="T41" fmla="*/ 2 h 252"/>
                <a:gd name="T42" fmla="*/ 872 w 1120"/>
                <a:gd name="T43" fmla="*/ 2 h 252"/>
                <a:gd name="T44" fmla="*/ 0 w 1120"/>
                <a:gd name="T45" fmla="*/ 2 h 252"/>
                <a:gd name="T46" fmla="*/ 0 w 1120"/>
                <a:gd name="T47" fmla="*/ 2 h 252"/>
                <a:gd name="T48" fmla="*/ 88833 w 1120"/>
                <a:gd name="T49" fmla="*/ 0 h 252"/>
                <a:gd name="T50" fmla="*/ 177844 w 1120"/>
                <a:gd name="T51" fmla="*/ 2 h 252"/>
                <a:gd name="T52" fmla="*/ 177844 w 1120"/>
                <a:gd name="T53" fmla="*/ 2 h 252"/>
                <a:gd name="T54" fmla="*/ 177844 w 1120"/>
                <a:gd name="T55" fmla="*/ 2 h 25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120"/>
                <a:gd name="T85" fmla="*/ 0 h 252"/>
                <a:gd name="T86" fmla="*/ 1120 w 1120"/>
                <a:gd name="T87" fmla="*/ 252 h 25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120" h="252">
                  <a:moveTo>
                    <a:pt x="1120" y="252"/>
                  </a:moveTo>
                  <a:lnTo>
                    <a:pt x="1116" y="250"/>
                  </a:lnTo>
                  <a:lnTo>
                    <a:pt x="1100" y="246"/>
                  </a:lnTo>
                  <a:lnTo>
                    <a:pt x="1074" y="240"/>
                  </a:lnTo>
                  <a:lnTo>
                    <a:pt x="1038" y="232"/>
                  </a:lnTo>
                  <a:lnTo>
                    <a:pt x="992" y="222"/>
                  </a:lnTo>
                  <a:lnTo>
                    <a:pt x="938" y="212"/>
                  </a:lnTo>
                  <a:lnTo>
                    <a:pt x="876" y="204"/>
                  </a:lnTo>
                  <a:lnTo>
                    <a:pt x="806" y="196"/>
                  </a:lnTo>
                  <a:lnTo>
                    <a:pt x="730" y="190"/>
                  </a:lnTo>
                  <a:lnTo>
                    <a:pt x="646" y="184"/>
                  </a:lnTo>
                  <a:lnTo>
                    <a:pt x="556" y="184"/>
                  </a:lnTo>
                  <a:lnTo>
                    <a:pt x="466" y="184"/>
                  </a:lnTo>
                  <a:lnTo>
                    <a:pt x="384" y="190"/>
                  </a:lnTo>
                  <a:lnTo>
                    <a:pt x="308" y="196"/>
                  </a:lnTo>
                  <a:lnTo>
                    <a:pt x="238" y="204"/>
                  </a:lnTo>
                  <a:lnTo>
                    <a:pt x="178" y="212"/>
                  </a:lnTo>
                  <a:lnTo>
                    <a:pt x="126" y="222"/>
                  </a:lnTo>
                  <a:lnTo>
                    <a:pt x="82" y="232"/>
                  </a:lnTo>
                  <a:lnTo>
                    <a:pt x="46" y="240"/>
                  </a:lnTo>
                  <a:lnTo>
                    <a:pt x="20" y="246"/>
                  </a:lnTo>
                  <a:lnTo>
                    <a:pt x="6" y="250"/>
                  </a:lnTo>
                  <a:lnTo>
                    <a:pt x="0" y="252"/>
                  </a:lnTo>
                  <a:lnTo>
                    <a:pt x="0" y="62"/>
                  </a:lnTo>
                  <a:lnTo>
                    <a:pt x="560" y="0"/>
                  </a:lnTo>
                  <a:lnTo>
                    <a:pt x="1120" y="62"/>
                  </a:lnTo>
                  <a:lnTo>
                    <a:pt x="1120" y="252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0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" name="Rectangle 14">
              <a:hlinkClick r:id="rId4" action="ppaction://hlinksldjump"/>
            </p:cNvPr>
            <p:cNvSpPr>
              <a:spLocks noChangeArrowheads="1"/>
            </p:cNvSpPr>
            <p:nvPr/>
          </p:nvSpPr>
          <p:spPr bwMode="gray">
            <a:xfrm>
              <a:off x="816" y="1963"/>
              <a:ext cx="1147" cy="393"/>
            </a:xfrm>
            <a:prstGeom prst="rect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tint val="63529"/>
                    <a:invGamma/>
                  </a:schemeClr>
                </a:gs>
              </a:gsLst>
              <a:lin ang="2700000" scaled="1"/>
            </a:gradFill>
            <a:ln w="9525" algn="ctr">
              <a:noFill/>
              <a:miter lim="800000"/>
            </a:ln>
          </p:spPr>
          <p:txBody>
            <a:bodyPr wrap="none" anchor="ctr"/>
            <a:lstStyle/>
            <a:p>
              <a:pPr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ea typeface="华文细黑" pitchFamily="2" charset="-122"/>
                  <a:cs typeface="Arial" panose="020B0604020202020204" pitchFamily="34" charset="0"/>
                </a:rPr>
                <a:t>归纳总结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741714" y="195943"/>
            <a:ext cx="3447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zh-C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音调的影响因素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 autoUpdateAnimBg="0"/>
      <p:bldP spid="27" grpId="0" animBg="1"/>
      <p:bldP spid="37" grpId="0" autoUpdateAnimBg="0"/>
      <p:bldP spid="42" grpId="0" autoUpdateAnimBg="0"/>
      <p:bldP spid="5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2" descr="034040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25" y="594179"/>
            <a:ext cx="6994525" cy="515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/>
          <p:cNvSpPr txBox="1"/>
          <p:nvPr/>
        </p:nvSpPr>
        <p:spPr bwMode="auto">
          <a:xfrm>
            <a:off x="1438275" y="475796"/>
            <a:ext cx="3646488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 smtClean="0">
                <a:latin typeface="+mj-ea"/>
                <a:ea typeface="+mj-ea"/>
              </a:rPr>
              <a:t>3.</a:t>
            </a:r>
            <a:r>
              <a:rPr lang="zh-CN" altLang="en-US" sz="2400" b="1" dirty="0" smtClean="0">
                <a:latin typeface="+mj-ea"/>
                <a:ea typeface="+mj-ea"/>
              </a:rPr>
              <a:t>超</a:t>
            </a:r>
            <a:r>
              <a:rPr lang="zh-CN" altLang="en-US" sz="2400" b="1" dirty="0">
                <a:latin typeface="+mj-ea"/>
                <a:ea typeface="+mj-ea"/>
              </a:rPr>
              <a:t>声波和次声波</a:t>
            </a:r>
          </a:p>
        </p:txBody>
      </p:sp>
      <p:grpSp>
        <p:nvGrpSpPr>
          <p:cNvPr id="7" name="Group 2"/>
          <p:cNvGrpSpPr/>
          <p:nvPr/>
        </p:nvGrpSpPr>
        <p:grpSpPr bwMode="auto">
          <a:xfrm>
            <a:off x="2111375" y="4295775"/>
            <a:ext cx="7488238" cy="1887538"/>
            <a:chOff x="567" y="2568"/>
            <a:chExt cx="4717" cy="1189"/>
          </a:xfrm>
        </p:grpSpPr>
        <p:grpSp>
          <p:nvGrpSpPr>
            <p:cNvPr id="19470" name="Group 3"/>
            <p:cNvGrpSpPr/>
            <p:nvPr/>
          </p:nvGrpSpPr>
          <p:grpSpPr bwMode="auto">
            <a:xfrm>
              <a:off x="1383" y="2790"/>
              <a:ext cx="958" cy="96"/>
              <a:chOff x="1474" y="2432"/>
              <a:chExt cx="958" cy="96"/>
            </a:xfrm>
          </p:grpSpPr>
          <p:sp>
            <p:nvSpPr>
              <p:cNvPr id="19485" name="AutoShape 4"/>
              <p:cNvSpPr>
                <a:spLocks noChangeArrowheads="1"/>
              </p:cNvSpPr>
              <p:nvPr/>
            </p:nvSpPr>
            <p:spPr bwMode="auto">
              <a:xfrm>
                <a:off x="1474" y="2432"/>
                <a:ext cx="96" cy="96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zh-CN" altLang="en-US" sz="1800">
                  <a:ea typeface="宋体" panose="02010600030101010101" pitchFamily="2" charset="-122"/>
                </a:endParaRPr>
              </a:p>
            </p:txBody>
          </p:sp>
          <p:sp>
            <p:nvSpPr>
              <p:cNvPr id="19486" name="AutoShape 5"/>
              <p:cNvSpPr>
                <a:spLocks noChangeArrowheads="1"/>
              </p:cNvSpPr>
              <p:nvPr/>
            </p:nvSpPr>
            <p:spPr bwMode="auto">
              <a:xfrm>
                <a:off x="2336" y="2432"/>
                <a:ext cx="96" cy="96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zh-CN" altLang="en-US" sz="1800"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19471" name="Group 6"/>
            <p:cNvGrpSpPr/>
            <p:nvPr/>
          </p:nvGrpSpPr>
          <p:grpSpPr bwMode="auto">
            <a:xfrm>
              <a:off x="567" y="2568"/>
              <a:ext cx="4717" cy="1189"/>
              <a:chOff x="657" y="2205"/>
              <a:chExt cx="4717" cy="1189"/>
            </a:xfrm>
          </p:grpSpPr>
          <p:sp>
            <p:nvSpPr>
              <p:cNvPr id="19472" name="Text Box 7"/>
              <p:cNvSpPr txBox="1">
                <a:spLocks noChangeArrowheads="1"/>
              </p:cNvSpPr>
              <p:nvPr/>
            </p:nvSpPr>
            <p:spPr bwMode="auto">
              <a:xfrm>
                <a:off x="1973" y="2205"/>
                <a:ext cx="115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50000"/>
                  </a:spcBef>
                  <a:buFontTx/>
                  <a:buNone/>
                </a:pPr>
                <a:r>
                  <a:rPr kumimoji="1" lang="en-US" altLang="zh-CN" b="1">
                    <a:latin typeface="Tahoma" panose="020B0604030504040204" pitchFamily="34" charset="0"/>
                    <a:ea typeface="宋体" panose="02010600030101010101" pitchFamily="2" charset="-122"/>
                  </a:rPr>
                  <a:t>20000Hz</a:t>
                </a:r>
              </a:p>
            </p:txBody>
          </p:sp>
          <p:sp>
            <p:nvSpPr>
              <p:cNvPr id="19473" name="AutoShape 8"/>
              <p:cNvSpPr/>
              <p:nvPr/>
            </p:nvSpPr>
            <p:spPr bwMode="auto">
              <a:xfrm rot="-5391079">
                <a:off x="2049" y="1948"/>
                <a:ext cx="196" cy="2162"/>
              </a:xfrm>
              <a:prstGeom prst="leftBrace">
                <a:avLst>
                  <a:gd name="adj1" fmla="val 91922"/>
                  <a:gd name="adj2" fmla="val 50000"/>
                </a:avLst>
              </a:prstGeom>
              <a:noFill/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zh-CN" altLang="en-US" sz="1800">
                  <a:ea typeface="宋体" panose="02010600030101010101" pitchFamily="2" charset="-122"/>
                </a:endParaRPr>
              </a:p>
            </p:txBody>
          </p:sp>
          <p:grpSp>
            <p:nvGrpSpPr>
              <p:cNvPr id="19474" name="Group 9"/>
              <p:cNvGrpSpPr/>
              <p:nvPr/>
            </p:nvGrpSpPr>
            <p:grpSpPr bwMode="auto">
              <a:xfrm>
                <a:off x="657" y="2205"/>
                <a:ext cx="4717" cy="1189"/>
                <a:chOff x="657" y="2205"/>
                <a:chExt cx="4717" cy="1189"/>
              </a:xfrm>
            </p:grpSpPr>
            <p:sp>
              <p:nvSpPr>
                <p:cNvPr id="19475" name="Line 10"/>
                <p:cNvSpPr>
                  <a:spLocks noChangeShapeType="1"/>
                </p:cNvSpPr>
                <p:nvPr/>
              </p:nvSpPr>
              <p:spPr bwMode="auto">
                <a:xfrm>
                  <a:off x="657" y="2478"/>
                  <a:ext cx="3936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miter lim="800000"/>
                  <a:tailEnd type="triangle" w="med" len="med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zh-CN" altLang="en-US"/>
                </a:p>
              </p:txBody>
            </p:sp>
            <p:sp>
              <p:nvSpPr>
                <p:cNvPr id="19476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4558" y="2478"/>
                  <a:ext cx="816" cy="32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50000"/>
                    </a:spcBef>
                    <a:buFontTx/>
                    <a:buNone/>
                  </a:pPr>
                  <a:r>
                    <a:rPr kumimoji="1" lang="zh-CN" altLang="en-US" sz="2800" b="1">
                      <a:latin typeface="Tahoma" panose="020B0604030504040204" pitchFamily="34" charset="0"/>
                      <a:ea typeface="宋体" panose="02010600030101010101" pitchFamily="2" charset="-122"/>
                    </a:rPr>
                    <a:t>频率</a:t>
                  </a:r>
                </a:p>
              </p:txBody>
            </p:sp>
            <p:sp>
              <p:nvSpPr>
                <p:cNvPr id="19477" name="AutoShape 12"/>
                <p:cNvSpPr/>
                <p:nvPr/>
              </p:nvSpPr>
              <p:spPr bwMode="auto">
                <a:xfrm rot="-5391079">
                  <a:off x="1855" y="2187"/>
                  <a:ext cx="192" cy="864"/>
                </a:xfrm>
                <a:prstGeom prst="leftBrace">
                  <a:avLst>
                    <a:gd name="adj1" fmla="val 37500"/>
                    <a:gd name="adj2" fmla="val 50000"/>
                  </a:avLst>
                </a:prstGeom>
                <a:noFill/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zh-CN" altLang="en-US" sz="1800"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9478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791" y="2704"/>
                  <a:ext cx="720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50000"/>
                    </a:spcBef>
                    <a:buFontTx/>
                    <a:buNone/>
                  </a:pPr>
                  <a:r>
                    <a:rPr kumimoji="1" lang="zh-CN" altLang="en-US" b="1">
                      <a:solidFill>
                        <a:srgbClr val="FF0000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rPr>
                    <a:t>声音</a:t>
                  </a:r>
                </a:p>
              </p:txBody>
            </p:sp>
            <p:sp>
              <p:nvSpPr>
                <p:cNvPr id="19479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1202" y="2205"/>
                  <a:ext cx="768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50000"/>
                    </a:spcBef>
                    <a:buFontTx/>
                    <a:buNone/>
                  </a:pPr>
                  <a:r>
                    <a:rPr kumimoji="1" lang="en-US" altLang="zh-CN" b="1">
                      <a:latin typeface="Tahoma" panose="020B0604030504040204" pitchFamily="34" charset="0"/>
                      <a:ea typeface="宋体" panose="02010600030101010101" pitchFamily="2" charset="-122"/>
                    </a:rPr>
                    <a:t>20Hz</a:t>
                  </a:r>
                </a:p>
              </p:txBody>
            </p:sp>
            <p:sp>
              <p:nvSpPr>
                <p:cNvPr id="19480" name="AutoShape 15"/>
                <p:cNvSpPr/>
                <p:nvPr/>
              </p:nvSpPr>
              <p:spPr bwMode="auto">
                <a:xfrm rot="-5391079">
                  <a:off x="1043" y="2183"/>
                  <a:ext cx="136" cy="816"/>
                </a:xfrm>
                <a:prstGeom prst="leftBrace">
                  <a:avLst>
                    <a:gd name="adj1" fmla="val 50000"/>
                    <a:gd name="adj2" fmla="val 50000"/>
                  </a:avLst>
                </a:prstGeom>
                <a:noFill/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zh-CN" altLang="en-US" sz="1800"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9481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748" y="2659"/>
                  <a:ext cx="720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50000"/>
                    </a:spcBef>
                    <a:buFontTx/>
                    <a:buNone/>
                  </a:pPr>
                  <a:r>
                    <a:rPr kumimoji="1" lang="zh-CN" altLang="en-US" b="1">
                      <a:solidFill>
                        <a:srgbClr val="FF0000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rPr>
                    <a:t>次声波</a:t>
                  </a:r>
                </a:p>
              </p:txBody>
            </p:sp>
            <p:sp>
              <p:nvSpPr>
                <p:cNvPr id="19482" name="AutoShape 17"/>
                <p:cNvSpPr/>
                <p:nvPr/>
              </p:nvSpPr>
              <p:spPr bwMode="auto">
                <a:xfrm rot="-5391079">
                  <a:off x="3364" y="1540"/>
                  <a:ext cx="196" cy="2162"/>
                </a:xfrm>
                <a:prstGeom prst="leftBrace">
                  <a:avLst>
                    <a:gd name="adj1" fmla="val 91922"/>
                    <a:gd name="adj2" fmla="val 50000"/>
                  </a:avLst>
                </a:prstGeom>
                <a:noFill/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zh-CN" altLang="en-US" sz="1800"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9483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3061" y="2704"/>
                  <a:ext cx="720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50000"/>
                    </a:spcBef>
                    <a:buFontTx/>
                    <a:buNone/>
                  </a:pPr>
                  <a:r>
                    <a:rPr kumimoji="1" lang="zh-CN" altLang="en-US" b="1">
                      <a:solidFill>
                        <a:srgbClr val="FF0000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rPr>
                    <a:t>超声波</a:t>
                  </a:r>
                </a:p>
              </p:txBody>
            </p:sp>
            <p:sp>
              <p:nvSpPr>
                <p:cNvPr id="19484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2018" y="3067"/>
                  <a:ext cx="499" cy="32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50000"/>
                    </a:spcBef>
                    <a:buFontTx/>
                    <a:buNone/>
                  </a:pPr>
                  <a:r>
                    <a:rPr kumimoji="1" lang="zh-CN" altLang="en-US" sz="2800" b="1">
                      <a:solidFill>
                        <a:srgbClr val="FF0000"/>
                      </a:solidFill>
                      <a:latin typeface="Tahoma" panose="020B0604030504040204" pitchFamily="34" charset="0"/>
                      <a:ea typeface="宋体" panose="02010600030101010101" pitchFamily="2" charset="-122"/>
                    </a:rPr>
                    <a:t>声</a:t>
                  </a:r>
                </a:p>
              </p:txBody>
            </p:sp>
          </p:grpSp>
        </p:grpSp>
      </p:grpSp>
      <p:sp>
        <p:nvSpPr>
          <p:cNvPr id="28" name="Rectangle 20"/>
          <p:cNvSpPr>
            <a:spLocks noChangeArrowheads="1"/>
          </p:cNvSpPr>
          <p:nvPr/>
        </p:nvSpPr>
        <p:spPr bwMode="auto">
          <a:xfrm>
            <a:off x="706438" y="1919288"/>
            <a:ext cx="2124075" cy="433387"/>
          </a:xfrm>
          <a:prstGeom prst="rect">
            <a:avLst/>
          </a:prstGeom>
          <a:gradFill rotWithShape="1">
            <a:gsLst>
              <a:gs pos="0">
                <a:srgbClr val="CCFFCC"/>
              </a:gs>
              <a:gs pos="50000">
                <a:schemeClr val="tx2"/>
              </a:gs>
              <a:gs pos="100000">
                <a:srgbClr val="CCFFCC"/>
              </a:gs>
            </a:gsLst>
            <a:lin ang="5400000" scaled="1"/>
          </a:gradFill>
          <a:ln w="60325">
            <a:solidFill>
              <a:schemeClr val="tx1"/>
            </a:solidFill>
            <a:miter lim="800000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29" name="Rectangle 21"/>
          <p:cNvSpPr>
            <a:spLocks noChangeArrowheads="1"/>
          </p:cNvSpPr>
          <p:nvPr/>
        </p:nvSpPr>
        <p:spPr bwMode="auto">
          <a:xfrm>
            <a:off x="2830513" y="1919288"/>
            <a:ext cx="4752975" cy="433387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rgbClr val="CCFFCC"/>
              </a:gs>
              <a:gs pos="100000">
                <a:schemeClr val="accent1"/>
              </a:gs>
            </a:gsLst>
            <a:lin ang="5400000" scaled="1"/>
          </a:gradFill>
          <a:ln w="60325">
            <a:solidFill>
              <a:srgbClr val="FF00FF"/>
            </a:solidFill>
            <a:miter lim="800000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30" name="Rectangle 22"/>
          <p:cNvSpPr>
            <a:spLocks noChangeArrowheads="1"/>
          </p:cNvSpPr>
          <p:nvPr/>
        </p:nvSpPr>
        <p:spPr bwMode="auto">
          <a:xfrm>
            <a:off x="7583488" y="1919288"/>
            <a:ext cx="2266950" cy="433387"/>
          </a:xfrm>
          <a:prstGeom prst="rect">
            <a:avLst/>
          </a:prstGeom>
          <a:gradFill rotWithShape="1">
            <a:gsLst>
              <a:gs pos="0">
                <a:srgbClr val="CCFFCC"/>
              </a:gs>
              <a:gs pos="50000">
                <a:srgbClr val="0000FF"/>
              </a:gs>
              <a:gs pos="100000">
                <a:srgbClr val="CCFFCC"/>
              </a:gs>
            </a:gsLst>
            <a:lin ang="5400000" scaled="1"/>
          </a:gradFill>
          <a:ln w="60325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800">
              <a:ea typeface="宋体" panose="02010600030101010101" pitchFamily="2" charset="-122"/>
            </a:endParaRPr>
          </a:p>
        </p:txBody>
      </p:sp>
      <p:sp>
        <p:nvSpPr>
          <p:cNvPr id="19463" name="Text Box 23"/>
          <p:cNvSpPr txBox="1">
            <a:spLocks noChangeArrowheads="1"/>
          </p:cNvSpPr>
          <p:nvPr/>
        </p:nvSpPr>
        <p:spPr bwMode="auto">
          <a:xfrm>
            <a:off x="2541588" y="1919288"/>
            <a:ext cx="14398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kumimoji="1" lang="en-US" altLang="zh-CN" b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20H</a:t>
            </a:r>
            <a:r>
              <a:rPr kumimoji="1" lang="en-US" altLang="zh-CN" b="1" baseline="-200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Z</a:t>
            </a:r>
          </a:p>
        </p:txBody>
      </p:sp>
      <p:sp>
        <p:nvSpPr>
          <p:cNvPr id="19464" name="Text Box 24"/>
          <p:cNvSpPr txBox="1">
            <a:spLocks noChangeArrowheads="1"/>
          </p:cNvSpPr>
          <p:nvPr/>
        </p:nvSpPr>
        <p:spPr bwMode="auto">
          <a:xfrm>
            <a:off x="6286500" y="1919288"/>
            <a:ext cx="14398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kumimoji="1" lang="en-US" altLang="zh-CN" b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20000H</a:t>
            </a:r>
            <a:r>
              <a:rPr kumimoji="1" lang="en-US" altLang="zh-CN" b="1" baseline="-200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Z</a:t>
            </a:r>
          </a:p>
        </p:txBody>
      </p:sp>
      <p:sp>
        <p:nvSpPr>
          <p:cNvPr id="19465" name="Text Box 25"/>
          <p:cNvSpPr txBox="1">
            <a:spLocks noChangeArrowheads="1"/>
          </p:cNvSpPr>
          <p:nvPr/>
        </p:nvSpPr>
        <p:spPr bwMode="auto">
          <a:xfrm>
            <a:off x="3622675" y="1343025"/>
            <a:ext cx="36004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kumimoji="1" lang="zh-CN" altLang="en-US" sz="2800" b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人的听觉范围</a:t>
            </a:r>
          </a:p>
        </p:txBody>
      </p:sp>
      <p:sp>
        <p:nvSpPr>
          <p:cNvPr id="34" name="Text Box 26"/>
          <p:cNvSpPr txBox="1">
            <a:spLocks noChangeArrowheads="1"/>
          </p:cNvSpPr>
          <p:nvPr/>
        </p:nvSpPr>
        <p:spPr bwMode="auto">
          <a:xfrm>
            <a:off x="957263" y="1343025"/>
            <a:ext cx="17287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kumimoji="1" lang="zh-CN" altLang="en-US" sz="2800" b="1">
                <a:solidFill>
                  <a:srgbClr val="FF33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次声波</a:t>
            </a:r>
          </a:p>
        </p:txBody>
      </p:sp>
      <p:sp>
        <p:nvSpPr>
          <p:cNvPr id="35" name="Text Box 27"/>
          <p:cNvSpPr txBox="1">
            <a:spLocks noChangeArrowheads="1"/>
          </p:cNvSpPr>
          <p:nvPr/>
        </p:nvSpPr>
        <p:spPr bwMode="auto">
          <a:xfrm>
            <a:off x="7870825" y="1343025"/>
            <a:ext cx="17287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kumimoji="1" lang="zh-CN" altLang="en-US" sz="2800" b="1">
                <a:solidFill>
                  <a:srgbClr val="FF33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超声波</a:t>
            </a:r>
          </a:p>
        </p:txBody>
      </p:sp>
      <p:sp>
        <p:nvSpPr>
          <p:cNvPr id="36" name="Text Box 29"/>
          <p:cNvSpPr txBox="1">
            <a:spLocks noChangeArrowheads="1"/>
          </p:cNvSpPr>
          <p:nvPr/>
        </p:nvSpPr>
        <p:spPr bwMode="auto">
          <a:xfrm>
            <a:off x="1773238" y="2597150"/>
            <a:ext cx="7467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Blip>
                <a:blip r:embed="rId4"/>
              </a:buBlip>
            </a:pPr>
            <a:r>
              <a:rPr lang="zh-CN" altLang="en-US" sz="3200" b="1">
                <a:solidFill>
                  <a:srgbClr val="CC0066"/>
                </a:solidFill>
                <a:latin typeface="Times New Roman" panose="02020603050405020304" pitchFamily="18" charset="0"/>
                <a:ea typeface="华文中宋" panose="02010600040101010101" pitchFamily="2" charset="-122"/>
              </a:rPr>
              <a:t> </a:t>
            </a:r>
            <a:r>
              <a:rPr lang="zh-CN" altLang="en-US" sz="2800" b="1">
                <a:solidFill>
                  <a:srgbClr val="CC0066"/>
                </a:solidFill>
                <a:latin typeface="Times New Roman" panose="02020603050405020304" pitchFamily="18" charset="0"/>
                <a:ea typeface="华文中宋" panose="02010600040101010101" pitchFamily="2" charset="-122"/>
              </a:rPr>
              <a:t>超声波</a:t>
            </a:r>
            <a:r>
              <a:rPr lang="en-US" altLang="zh-CN" sz="2800" b="1">
                <a:latin typeface="Times New Roman" panose="02020603050405020304" pitchFamily="18" charset="0"/>
                <a:ea typeface="宋体" panose="02010600030101010101" pitchFamily="2" charset="-122"/>
              </a:rPr>
              <a:t>—— </a:t>
            </a:r>
            <a:r>
              <a:rPr lang="zh-CN" altLang="en-US" sz="2800" b="1">
                <a:solidFill>
                  <a:srgbClr val="FF00FF"/>
                </a:solidFill>
                <a:latin typeface="Times New Roman" panose="02020603050405020304" pitchFamily="18" charset="0"/>
                <a:ea typeface="幼圆" panose="02010509060101010101" pitchFamily="49" charset="-122"/>
              </a:rPr>
              <a:t>频率高于</a:t>
            </a:r>
            <a:r>
              <a:rPr lang="en-US" altLang="zh-CN" sz="2800" b="1">
                <a:solidFill>
                  <a:srgbClr val="FF00FF"/>
                </a:solidFill>
                <a:latin typeface="Times New Roman" panose="02020603050405020304" pitchFamily="18" charset="0"/>
                <a:ea typeface="幼圆" panose="02010509060101010101" pitchFamily="49" charset="-122"/>
              </a:rPr>
              <a:t>20 000Hz</a:t>
            </a:r>
            <a:r>
              <a:rPr lang="zh-CN" altLang="en-US" sz="2800" b="1">
                <a:solidFill>
                  <a:srgbClr val="FF00FF"/>
                </a:solidFill>
                <a:latin typeface="Times New Roman" panose="02020603050405020304" pitchFamily="18" charset="0"/>
                <a:ea typeface="幼圆" panose="02010509060101010101" pitchFamily="49" charset="-122"/>
              </a:rPr>
              <a:t>的声音</a:t>
            </a:r>
            <a:r>
              <a:rPr lang="zh-CN" altLang="en-US" sz="2800" b="1">
                <a:solidFill>
                  <a:srgbClr val="FF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。</a:t>
            </a:r>
            <a:endParaRPr lang="zh-CN" altLang="en-US" sz="2800" b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7" name="Text Box 30"/>
          <p:cNvSpPr txBox="1">
            <a:spLocks noChangeArrowheads="1"/>
          </p:cNvSpPr>
          <p:nvPr/>
        </p:nvSpPr>
        <p:spPr bwMode="auto">
          <a:xfrm>
            <a:off x="1771650" y="3287713"/>
            <a:ext cx="74676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Blip>
                <a:blip r:embed="rId4"/>
              </a:buBlip>
            </a:pPr>
            <a:r>
              <a:rPr lang="zh-CN" altLang="en-US" sz="3200" b="1">
                <a:solidFill>
                  <a:srgbClr val="CC0066"/>
                </a:solidFill>
                <a:latin typeface="Times New Roman" panose="02020603050405020304" pitchFamily="18" charset="0"/>
                <a:ea typeface="华文中宋" panose="02010600040101010101" pitchFamily="2" charset="-122"/>
              </a:rPr>
              <a:t> </a:t>
            </a:r>
            <a:r>
              <a:rPr lang="zh-CN" altLang="en-US" sz="2800" b="1">
                <a:solidFill>
                  <a:srgbClr val="CC0066"/>
                </a:solidFill>
                <a:latin typeface="Times New Roman" panose="02020603050405020304" pitchFamily="18" charset="0"/>
                <a:ea typeface="华文中宋" panose="02010600040101010101" pitchFamily="2" charset="-122"/>
              </a:rPr>
              <a:t>次声波</a:t>
            </a:r>
            <a:r>
              <a:rPr lang="en-US" altLang="zh-CN" sz="2800" b="1">
                <a:latin typeface="Times New Roman" panose="02020603050405020304" pitchFamily="18" charset="0"/>
                <a:ea typeface="宋体" panose="02010600030101010101" pitchFamily="2" charset="-122"/>
              </a:rPr>
              <a:t>—— </a:t>
            </a:r>
            <a:r>
              <a:rPr lang="zh-CN" altLang="en-US" sz="2800" b="1">
                <a:solidFill>
                  <a:srgbClr val="FF00FF"/>
                </a:solidFill>
                <a:latin typeface="Times New Roman" panose="02020603050405020304" pitchFamily="18" charset="0"/>
                <a:ea typeface="幼圆" panose="02010509060101010101" pitchFamily="49" charset="-122"/>
              </a:rPr>
              <a:t>频率低于</a:t>
            </a:r>
            <a:r>
              <a:rPr lang="en-US" altLang="zh-CN" sz="2800" b="1">
                <a:solidFill>
                  <a:srgbClr val="FF00FF"/>
                </a:solidFill>
                <a:latin typeface="Times New Roman" panose="02020603050405020304" pitchFamily="18" charset="0"/>
                <a:ea typeface="幼圆" panose="02010509060101010101" pitchFamily="49" charset="-122"/>
              </a:rPr>
              <a:t>20Hz</a:t>
            </a:r>
            <a:r>
              <a:rPr lang="zh-CN" altLang="en-US" sz="2800" b="1">
                <a:solidFill>
                  <a:srgbClr val="FF00FF"/>
                </a:solidFill>
                <a:latin typeface="Times New Roman" panose="02020603050405020304" pitchFamily="18" charset="0"/>
                <a:ea typeface="幼圆" panose="02010509060101010101" pitchFamily="49" charset="-122"/>
              </a:rPr>
              <a:t>的声音。                                                                                 </a:t>
            </a:r>
            <a:endParaRPr lang="zh-CN" altLang="en-US" sz="280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34" grpId="0"/>
      <p:bldP spid="35" grpId="0"/>
      <p:bldP spid="36" grpId="0" autoUpdateAnimBg="0"/>
      <p:bldP spid="37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E:\导入资料\负责系列\2016-2017\全练\教师素材2016.2.20\教师素材\5化学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09138" y="2219325"/>
            <a:ext cx="2427287" cy="236537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大象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13" y="1614488"/>
            <a:ext cx="3111500" cy="250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4271963" y="2047875"/>
            <a:ext cx="4876800" cy="1373188"/>
          </a:xfrm>
          <a:prstGeom prst="rect">
            <a:avLst/>
          </a:prstGeom>
          <a:noFill/>
          <a:ln>
            <a:noFill/>
          </a:ln>
          <a:effectLst>
            <a:prstShdw prst="shdw12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1800" b="1">
                <a:ea typeface="宋体" panose="02010600030101010101" pitchFamily="2" charset="-122"/>
              </a:rPr>
              <a:t>              </a:t>
            </a:r>
            <a:r>
              <a:rPr lang="zh-CN" altLang="en-US" sz="2800" b="1">
                <a:ea typeface="宋体" panose="02010600030101010101" pitchFamily="2" charset="-122"/>
              </a:rPr>
              <a:t>在本章开始时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zh-CN" altLang="en-US" sz="2800" b="1">
                <a:ea typeface="宋体" panose="02010600030101010101" pitchFamily="2" charset="-122"/>
              </a:rPr>
              <a:t>大象可以用人类听不到的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‘</a:t>
            </a:r>
            <a:r>
              <a:rPr lang="zh-CN" altLang="en-US" sz="2800" b="1">
                <a:ea typeface="宋体" panose="02010600030101010101" pitchFamily="2" charset="-122"/>
              </a:rPr>
              <a:t>声音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’</a:t>
            </a:r>
            <a:r>
              <a:rPr lang="zh-CN" altLang="en-US" sz="2800" b="1">
                <a:ea typeface="宋体" panose="02010600030101010101" pitchFamily="2" charset="-122"/>
              </a:rPr>
              <a:t>进行交流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r>
              <a:rPr lang="zh-CN" altLang="en-US" sz="2800" b="1">
                <a:ea typeface="宋体" panose="02010600030101010101" pitchFamily="2" charset="-122"/>
              </a:rPr>
              <a:t>？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4271963" y="4135438"/>
            <a:ext cx="5111750" cy="1006475"/>
          </a:xfrm>
          <a:prstGeom prst="rect">
            <a:avLst/>
          </a:prstGeom>
          <a:noFill/>
          <a:ln>
            <a:noFill/>
          </a:ln>
          <a:effectLst>
            <a:prstShdw prst="shdw12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3200" b="1">
                <a:solidFill>
                  <a:srgbClr val="FF00FF"/>
                </a:solidFill>
                <a:ea typeface="宋体" panose="02010600030101010101" pitchFamily="2" charset="-122"/>
              </a:rPr>
              <a:t>       </a:t>
            </a:r>
            <a:r>
              <a:rPr lang="zh-CN" altLang="en-US" sz="2800" b="1">
                <a:solidFill>
                  <a:srgbClr val="FF0000"/>
                </a:solidFill>
                <a:ea typeface="宋体" panose="02010600030101010101" pitchFamily="2" charset="-122"/>
              </a:rPr>
              <a:t>这是因为，大象的语言对人类来说是一种次声波。</a:t>
            </a:r>
            <a:endParaRPr lang="en-US" altLang="zh-CN" sz="2800" b="1">
              <a:solidFill>
                <a:srgbClr val="FF0000"/>
              </a:solidFill>
              <a:ea typeface="宋体" panose="0201060003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  <p:bldP spid="14" grpId="0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  <p:tag name="KSO_WM_SLIDE_MODEL_TYPE" val="cover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1322</Words>
  <Application>WPS 演示</Application>
  <PresentationFormat>自定义</PresentationFormat>
  <Paragraphs>174</Paragraphs>
  <Slides>29</Slides>
  <Notes>16</Notes>
  <HiddenSlides>0</HiddenSlides>
  <MMClips>11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30" baseType="lpstr">
      <vt:lpstr>自定义设计方案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27</cp:revision>
  <dcterms:created xsi:type="dcterms:W3CDTF">2018-03-01T02:03:00Z</dcterms:created>
  <dcterms:modified xsi:type="dcterms:W3CDTF">2019-09-18T22:30:44Z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2052-11.1.0.8894</vt:lpwstr>
  </property>
</Properties>
</file>