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304" r:id="rId2"/>
    <p:sldId id="423" r:id="rId3"/>
    <p:sldId id="445" r:id="rId4"/>
    <p:sldId id="468" r:id="rId5"/>
    <p:sldId id="446" r:id="rId6"/>
    <p:sldId id="469" r:id="rId7"/>
    <p:sldId id="470" r:id="rId8"/>
    <p:sldId id="471" r:id="rId9"/>
    <p:sldId id="450" r:id="rId10"/>
    <p:sldId id="451" r:id="rId11"/>
    <p:sldId id="452" r:id="rId12"/>
    <p:sldId id="472" r:id="rId13"/>
    <p:sldId id="473" r:id="rId14"/>
    <p:sldId id="453" r:id="rId15"/>
    <p:sldId id="454" r:id="rId16"/>
    <p:sldId id="474" r:id="rId17"/>
    <p:sldId id="455" r:id="rId18"/>
    <p:sldId id="456" r:id="rId19"/>
    <p:sldId id="466" r:id="rId20"/>
    <p:sldId id="467" r:id="rId21"/>
    <p:sldId id="457" r:id="rId22"/>
    <p:sldId id="458" r:id="rId23"/>
    <p:sldId id="475" r:id="rId24"/>
    <p:sldId id="459" r:id="rId25"/>
    <p:sldId id="460" r:id="rId26"/>
    <p:sldId id="476" r:id="rId27"/>
    <p:sldId id="461" r:id="rId28"/>
    <p:sldId id="477" r:id="rId29"/>
    <p:sldId id="478" r:id="rId30"/>
    <p:sldId id="462" r:id="rId31"/>
    <p:sldId id="463" r:id="rId32"/>
    <p:sldId id="480" r:id="rId33"/>
    <p:sldId id="479" r:id="rId34"/>
    <p:sldId id="464" r:id="rId35"/>
    <p:sldId id="481" r:id="rId36"/>
    <p:sldId id="465" r:id="rId37"/>
    <p:sldId id="443" r:id="rId38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857" autoAdjust="0"/>
    <p:restoredTop sz="99816" autoAdjust="0"/>
  </p:normalViewPr>
  <p:slideViewPr>
    <p:cSldViewPr snapToGrid="0" showGuides="1">
      <p:cViewPr>
        <p:scale>
          <a:sx n="62" d="100"/>
          <a:sy n="62" d="100"/>
        </p:scale>
        <p:origin x="-3024" y="-15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pPr/>
              <a:t>2019/9/15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4.png"/><Relationship Id="rId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1962626" y="3100035"/>
            <a:ext cx="4438184" cy="1569660"/>
            <a:chOff x="6053682" y="2916363"/>
            <a:chExt cx="3825180" cy="1684623"/>
          </a:xfrm>
        </p:grpSpPr>
        <p:grpSp>
          <p:nvGrpSpPr>
            <p:cNvPr id="89" name="组合 72"/>
            <p:cNvGrpSpPr/>
            <p:nvPr/>
          </p:nvGrpSpPr>
          <p:grpSpPr>
            <a:xfrm>
              <a:off x="6053682" y="2916363"/>
              <a:ext cx="3825180" cy="1684623"/>
              <a:chOff x="6053682" y="2916363"/>
              <a:chExt cx="3825180" cy="168462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053682" y="2916363"/>
                <a:ext cx="3774795" cy="16846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 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rgbClr val="319095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八年级上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469035" cy="1476135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8172" y="214530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照相机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264920" y="3936028"/>
            <a:ext cx="681228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最早的照相机结构十分简单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仅包括暗箱、镜头和感光材料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8" name="wj459.jpg" descr="id:214751874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78200" y="1219748"/>
            <a:ext cx="2582520" cy="2750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投影仪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112520" y="3128308"/>
            <a:ext cx="681228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投影时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投影片要倒放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调节凸透镜和投影片的距离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就可以在屏幕上得到正立、清晰的实像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460.jpg" descr="id:214751879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94040" y="950250"/>
            <a:ext cx="3720120" cy="2321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投影仪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53440" y="1924348"/>
            <a:ext cx="70561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像的“倒立”与“正立”的区别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正立与倒立是指像与物体的关系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以物体的状态为标准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若像的状态与物体的状态一致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则说像是正立的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若颠倒则说像是倒立的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像的“倒立”指像的上下位置与物体的上下位置颠倒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还要注意凸透镜成倒立的像时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像与物体的左右也是颠倒的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 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8651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投影仪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529840" y="1985308"/>
            <a:ext cx="2895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照相机和投影仪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物远像近照相机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缩小实像且倒立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物近像远投影仪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放大实像要牢记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Picture 3" descr="C:\Users\Administrator\Desktop\巧记忆（第二版）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51376"/>
            <a:ext cx="1865313" cy="804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放大镜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112520" y="3387388"/>
            <a:ext cx="681228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通过水珠可以看到清晰的叶面纹路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说明水珠此时相当于放大镜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ee658.jpg" descr="id:214751885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09580" y="1012770"/>
            <a:ext cx="2596860" cy="2187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2613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实像和虚像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10"/>
            <a:ext cx="1548256" cy="670505"/>
          </a:xfrm>
          <a:prstGeom prst="rect">
            <a:avLst/>
          </a:prstGeom>
        </p:spPr>
      </p:pic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82240" y="928688"/>
            <a:ext cx="350520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2613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实像和虚像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10"/>
            <a:ext cx="1548256" cy="670505"/>
          </a:xfrm>
          <a:prstGeom prst="rect">
            <a:avLst/>
          </a:prstGeom>
        </p:spPr>
      </p:pic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2666997" y="1460500"/>
          <a:ext cx="3714653" cy="3065780"/>
        </p:xfrm>
        <a:graphic>
          <a:graphicData uri="http://schemas.openxmlformats.org/drawingml/2006/table">
            <a:tbl>
              <a:tblPr/>
              <a:tblGrid>
                <a:gridCol w="2000198"/>
                <a:gridCol w="1714455"/>
              </a:tblGrid>
              <a:tr h="446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学过的实像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学过的虚像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小孔成像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平面镜成像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1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照相机成像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水中物体的像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1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投影仪成像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放大镜成像</a:t>
                      </a:r>
                      <a:endParaRPr lang="zh-CN" sz="2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356460" y="60206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第五章 透镜及其应用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26375" y="1942051"/>
            <a:ext cx="5054910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3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凸透镜成像的规律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6939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凸透镜成像规律探究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67840" y="1314748"/>
            <a:ext cx="681228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近年来流行的一种“自拍神器”给旅行者自拍带来方便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与直接拿手机自拍相比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它有什么优点呢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8" name="图片 17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03848"/>
            <a:ext cx="1597020" cy="670505"/>
          </a:xfrm>
          <a:prstGeom prst="rect">
            <a:avLst/>
          </a:prstGeom>
        </p:spPr>
      </p:pic>
      <p:pic>
        <p:nvPicPr>
          <p:cNvPr id="20" name="ee683.jpg" descr="id:214751928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1917869"/>
            <a:ext cx="1694580" cy="2213361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45920" y="2625388"/>
            <a:ext cx="6812280" cy="129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“自拍神器”是利用凸透镜成倒立、缩小的实像工作的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,“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自拍神器”与直接拿手机自拍相比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利用自拍杆可以增大物距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减小像距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减小人像的大小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从而增大取景范围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取得更好的拍摄效果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6939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凸透镜成像规律探究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17320" y="1954828"/>
            <a:ext cx="681228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根据像距和物距的关系确定焦距的大小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根据焦距的大小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由物距与焦距的关系进行像性质的判断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凸透镜成实像时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具有物近像远像变大的特点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(4)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物距小于焦距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成正立、放大的虚像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2098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356460" y="72398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第五章 透镜及其应用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3249335" y="2048731"/>
            <a:ext cx="293894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1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透　镜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50292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4742324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凸透镜成像规律的应用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66800" y="1604308"/>
            <a:ext cx="7162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小明拿着放大镜玩耍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发现看近处的蜜蜂时是正立放大的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看远处高楼时却是倒立缩小的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因为物体处于凸透镜二倍焦距外时成倒立缩小的实像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处在一倍焦距以内时成正立放大的虚像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344" y="959608"/>
            <a:ext cx="1858963" cy="523875"/>
          </a:xfrm>
          <a:prstGeom prst="rect">
            <a:avLst/>
          </a:prstGeom>
          <a:noFill/>
        </p:spPr>
      </p:pic>
      <p:pic>
        <p:nvPicPr>
          <p:cNvPr id="11" name="ee685.jpg" descr="id:2147519331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24399" y="3195090"/>
            <a:ext cx="3835719" cy="1605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356460" y="60206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第五章 透镜及其应用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26375" y="1942051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4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眼睛和眼镜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眼睛　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550920" y="4210348"/>
            <a:ext cx="30022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眼睛和照相机对比图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509.jpg" descr="id:2147519761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88240" y="1200809"/>
            <a:ext cx="2685840" cy="2725957"/>
          </a:xfrm>
          <a:prstGeom prst="rect">
            <a:avLst/>
          </a:prstGeom>
        </p:spPr>
      </p:pic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眼睛　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392680" y="1665268"/>
            <a:ext cx="42976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眼睛看物体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好像照相机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凸透镜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角膜和晶状体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光聚视网膜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实像视物是原理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看远近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变焦距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全靠睫状体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6974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眼睛　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0" y="3197922"/>
            <a:ext cx="8884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不在光线暗的地方看书    不躺卧看书       不在直射的强光下看书      不走路看书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  <p:pic>
        <p:nvPicPr>
          <p:cNvPr id="12" name="wj515.jpg" descr="id:2147519782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0960" y="1628429"/>
            <a:ext cx="1699320" cy="1366287"/>
          </a:xfrm>
          <a:prstGeom prst="rect">
            <a:avLst/>
          </a:prstGeom>
        </p:spPr>
      </p:pic>
      <p:pic>
        <p:nvPicPr>
          <p:cNvPr id="14" name="wj516.jpg" descr="id:2147519789;FounderCES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52640" y="1674149"/>
            <a:ext cx="1699320" cy="1366287"/>
          </a:xfrm>
          <a:prstGeom prst="rect">
            <a:avLst/>
          </a:prstGeom>
        </p:spPr>
      </p:pic>
      <p:pic>
        <p:nvPicPr>
          <p:cNvPr id="18" name="wj517.jpg" descr="id:2147519796;FounderCES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11920" y="1658909"/>
            <a:ext cx="1699320" cy="1366287"/>
          </a:xfrm>
          <a:prstGeom prst="rect">
            <a:avLst/>
          </a:prstGeom>
        </p:spPr>
      </p:pic>
      <p:pic>
        <p:nvPicPr>
          <p:cNvPr id="20" name="wj518.jpg" descr="id:2147519803;FounderCES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36960" y="1628429"/>
            <a:ext cx="1699320" cy="1366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053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近视眼及其矫正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09600" y="3319842"/>
            <a:ext cx="7802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世界卫生组织的一项研究报告显示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目前我国近视患者达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青少年近视率居世界第一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高中生和大学生的近视率均已超过七成并逐年上升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小学生的近视率也接近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40%.</a:t>
            </a:r>
          </a:p>
        </p:txBody>
      </p:sp>
      <p:pic>
        <p:nvPicPr>
          <p:cNvPr id="22" name="图片 21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23" name="wj524.jpg" descr="id:214751986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95920" y="954810"/>
            <a:ext cx="3582960" cy="2365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053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近视眼及其矫正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865120" y="1704402"/>
            <a:ext cx="2667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近视眼及其矫正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近视看近不看远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晶厚聚光视网前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凹透镜对光能发散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用来矫正近视眼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Picture 3" descr="C:\Users\Administrator\Desktop\巧记忆（第二版）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993" y="844696"/>
            <a:ext cx="1865313" cy="804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053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远视眼及其矫正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935480" y="1003362"/>
            <a:ext cx="68732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现在越来越多的人去医院利用激光手术治疗近视眼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那大家知道治疗的原理吗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1" name="wj527.jpg" descr="id:214751991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" y="2240280"/>
            <a:ext cx="2312628" cy="1684020"/>
          </a:xfrm>
          <a:prstGeom prst="rect">
            <a:avLst/>
          </a:prstGeom>
        </p:spPr>
      </p:pic>
      <p:pic>
        <p:nvPicPr>
          <p:cNvPr id="12" name="图片 11" descr="图片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66836"/>
            <a:ext cx="1597020" cy="670505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3215640" y="2298762"/>
            <a:ext cx="5196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准分子激光角膜屈光治疗技术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是用一种特殊的极其精密的微型角膜板层切割系统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简称角膜刀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改变角膜前表面的形态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调整角膜的屈光力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使外界光线能够准确地在眼底会聚成像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达到矫正近视的目的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4053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远视眼及其矫正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108960" y="1582482"/>
            <a:ext cx="6873240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远视眼及其矫正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睫松晶薄远视眼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物像成在膜后面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凸透镜对光能会聚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远视矫正它实现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4" name="Picture 3" descr="C:\Users\Administrator\Desktop\巧记忆（第二版）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98976"/>
            <a:ext cx="1865313" cy="804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68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眼镜的度数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53440" y="1963482"/>
            <a:ext cx="687324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凹透镜的焦距为负值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因而近视眼镜的度数为负数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凸透镜的焦距为正值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因而远视眼镜的度数为正数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4940" y="103411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凸透镜和凹透镜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2834640" y="3859828"/>
            <a:ext cx="387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照相机就是利用凸透镜制成的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420.jpg" descr="id:214751796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20440" y="1435589"/>
            <a:ext cx="3119400" cy="2222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356460" y="60206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第五章 透镜及其应用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26375" y="1942051"/>
            <a:ext cx="4631717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5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显微镜和望远镜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显微镜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46760" y="1628202"/>
            <a:ext cx="780288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为什么显微镜的物镜焦距要比较短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目镜焦距要比较长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2" name="图片 11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42888"/>
            <a:ext cx="1597020" cy="670505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899160" y="2420682"/>
            <a:ext cx="780288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显微镜的镜筒长度有限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物镜需要把标本折射成放大的实像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还需要离标本近一点使得成像可以明亮些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因此需要把物镜的焦距做得短一些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而目镜的焦距长一点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可以保证经物镜折射后的实像落在目镜的焦点之内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以形成再次放大后的虚像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显微镜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46760" y="1628202"/>
            <a:ext cx="780288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显微镜是人类进入原子时代的标志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光学显微镜是在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1590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年由荷兰的詹森父子所首创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5791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探索宇宙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09600" y="3319842"/>
            <a:ext cx="780288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中国的“天眼”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——FAST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是目前世界上最大单口径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最灵敏的射电望远镜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22" name="图片 21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11" name="wj550.jpg" descr="id:2147520433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28760" y="889229"/>
            <a:ext cx="3104400" cy="23188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探索宇宙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18160" y="3594162"/>
            <a:ext cx="780288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第一个把望远镜指向天空的是伽利略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支持了哥白尼的“日心说”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第一个观测到了木星的卫星、太阳黑子和月球上的环形山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10"/>
            <a:ext cx="1548256" cy="670505"/>
          </a:xfrm>
          <a:prstGeom prst="rect">
            <a:avLst/>
          </a:prstGeom>
        </p:spPr>
      </p:pic>
      <p:pic>
        <p:nvPicPr>
          <p:cNvPr id="13" name="wj551.jpg" descr="id:214752044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94340" y="832949"/>
            <a:ext cx="1865340" cy="2480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探索宇宙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18160" y="1902522"/>
            <a:ext cx="780288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为什么要把天文望远镜安置在大气层外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1" name="图片 10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10528"/>
            <a:ext cx="1597020" cy="67050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09600" y="2679762"/>
            <a:ext cx="780288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因为光在均匀介质中沿直线传播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而地球周围大气的分布不均匀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如果将天文望远镜安置在大气层内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这样光线发生偏折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得到的照片模糊不清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因此为了得到更加清晰的天体照片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可把天文望远镜安置在大气层外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以避免大气层的干扰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探索宇宙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18160" y="3594162"/>
            <a:ext cx="780288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太阳周围有水星、金星、地球、火星、木星、土星、天王星等八大行星绕它运行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地球在离太阳比较近的第三条轨道上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14" name="wj555.jpg" descr="id:214752047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69600" y="1316009"/>
            <a:ext cx="3280680" cy="2040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凸透镜和凹透镜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697480" y="1802428"/>
            <a:ext cx="387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每个透镜有且只有一条主光轴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透镜光心在主光轴上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839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透镜对光的作用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2834640" y="3859828"/>
            <a:ext cx="387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“削冰令圆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举以向日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以艾承其影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则火生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.”——《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博物志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》.</a:t>
            </a:r>
          </a:p>
        </p:txBody>
      </p:sp>
      <p:pic>
        <p:nvPicPr>
          <p:cNvPr id="11" name="wj421.jpg" descr="id:214751802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40520" y="1273229"/>
            <a:ext cx="3011640" cy="2417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透镜对光的作用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74520" y="1345228"/>
            <a:ext cx="51968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凸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透镜焦距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的大小表示其会聚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能力的强弱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,f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越小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能力越强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同种光学材料制成的凸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透镜的表面凸起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程度决定了它的焦距的长短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表面越凸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焦距越短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能力就越强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839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透镜对光的作用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74520" y="1345228"/>
            <a:ext cx="519684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光路具有可逆性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当光线沿原出射光线方向入射时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光将沿原入射光线的光路射出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光路可逆是光传播的一条基本规律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839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14160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透镜对光的作用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44040" y="1634788"/>
            <a:ext cx="5196840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对于凸透镜和凹透镜的三条特殊光线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可以概括为以下三点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过焦点必平行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平行必过焦点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过光心方向不变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7526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356460" y="60206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第五章 透镜及其应用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92135" y="1957291"/>
            <a:ext cx="4208524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2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生活中的透镜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1335</Words>
  <Application>WPS 演示</Application>
  <PresentationFormat>全屏显示(16:9)</PresentationFormat>
  <Paragraphs>120</Paragraphs>
  <Slides>37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3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User</cp:lastModifiedBy>
  <cp:revision>2</cp:revision>
  <dcterms:created xsi:type="dcterms:W3CDTF">2019-08-19T14:59:11Z</dcterms:created>
  <dcterms:modified xsi:type="dcterms:W3CDTF">2019-09-15T11:51:32Z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