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6"/>
  </p:notesMasterIdLst>
  <p:sldIdLst>
    <p:sldId id="304" r:id="rId2"/>
    <p:sldId id="423" r:id="rId3"/>
    <p:sldId id="445" r:id="rId4"/>
    <p:sldId id="446" r:id="rId5"/>
    <p:sldId id="475" r:id="rId6"/>
    <p:sldId id="501" r:id="rId7"/>
    <p:sldId id="476" r:id="rId8"/>
    <p:sldId id="496" r:id="rId9"/>
    <p:sldId id="497" r:id="rId10"/>
    <p:sldId id="477" r:id="rId11"/>
    <p:sldId id="502" r:id="rId12"/>
    <p:sldId id="478" r:id="rId13"/>
    <p:sldId id="479" r:id="rId14"/>
    <p:sldId id="480" r:id="rId15"/>
    <p:sldId id="481" r:id="rId16"/>
    <p:sldId id="503" r:id="rId17"/>
    <p:sldId id="482" r:id="rId18"/>
    <p:sldId id="483" r:id="rId19"/>
    <p:sldId id="504" r:id="rId20"/>
    <p:sldId id="484" r:id="rId21"/>
    <p:sldId id="505" r:id="rId22"/>
    <p:sldId id="485" r:id="rId23"/>
    <p:sldId id="486" r:id="rId24"/>
    <p:sldId id="487" r:id="rId25"/>
    <p:sldId id="506" r:id="rId26"/>
    <p:sldId id="507" r:id="rId27"/>
    <p:sldId id="508" r:id="rId28"/>
    <p:sldId id="498" r:id="rId29"/>
    <p:sldId id="488" r:id="rId30"/>
    <p:sldId id="489" r:id="rId31"/>
    <p:sldId id="490" r:id="rId32"/>
    <p:sldId id="509" r:id="rId33"/>
    <p:sldId id="499" r:id="rId34"/>
    <p:sldId id="500" r:id="rId35"/>
    <p:sldId id="510" r:id="rId36"/>
    <p:sldId id="511" r:id="rId37"/>
    <p:sldId id="491" r:id="rId38"/>
    <p:sldId id="512" r:id="rId39"/>
    <p:sldId id="492" r:id="rId40"/>
    <p:sldId id="493" r:id="rId41"/>
    <p:sldId id="494" r:id="rId42"/>
    <p:sldId id="513" r:id="rId43"/>
    <p:sldId id="495" r:id="rId44"/>
    <p:sldId id="443" r:id="rId45"/>
  </p:sldIdLst>
  <p:sldSz cx="9144000" cy="5143500" type="screen16x9"/>
  <p:notesSz cx="6858000" cy="9144000"/>
  <p:defaultTextStyle>
    <a:defPPr>
      <a:defRPr lang="zh-CN"/>
    </a:defPPr>
    <a:lvl1pPr marL="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0000"/>
    <a:srgbClr val="1C1C1C"/>
    <a:srgbClr val="FF00FF"/>
    <a:srgbClr val="319095"/>
    <a:srgbClr val="D16809"/>
    <a:srgbClr val="F3F3F3"/>
    <a:srgbClr val="F5F5F5"/>
    <a:srgbClr val="5FCACB"/>
    <a:srgbClr val="F5841C"/>
    <a:srgbClr val="A0BF0D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8857" autoAdjust="0"/>
    <p:restoredTop sz="99816" autoAdjust="0"/>
  </p:normalViewPr>
  <p:slideViewPr>
    <p:cSldViewPr snapToGrid="0" showGuides="1">
      <p:cViewPr>
        <p:scale>
          <a:sx n="62" d="100"/>
          <a:sy n="62" d="100"/>
        </p:scale>
        <p:origin x="-3024" y="-153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5118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CC1E6C-1C7A-46AD-9DE2-C229C9E19362}" type="datetimeFigureOut">
              <a:rPr lang="zh-CN" altLang="en-US" smtClean="0"/>
              <a:pPr/>
              <a:t>2019/9/15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E45790-5B6F-4904-B224-7CB9223085A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E45790-5B6F-4904-B224-7CB9223085AA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E45790-5B6F-4904-B224-7CB9223085AA}" type="slidenum">
              <a:rPr lang="zh-CN" altLang="en-US" smtClean="0"/>
              <a:pPr/>
              <a:t>2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E45790-5B6F-4904-B224-7CB9223085AA}" type="slidenum">
              <a:rPr lang="zh-CN" altLang="en-US" smtClean="0"/>
              <a:pPr/>
              <a:t>12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E45790-5B6F-4904-B224-7CB9223085AA}" type="slidenum">
              <a:rPr lang="zh-CN" altLang="en-US" smtClean="0"/>
              <a:pPr/>
              <a:t>22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E45790-5B6F-4904-B224-7CB9223085AA}" type="slidenum">
              <a:rPr lang="zh-CN" altLang="en-US" smtClean="0"/>
              <a:pPr/>
              <a:t>39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E45790-5B6F-4904-B224-7CB9223085AA}" type="slidenum">
              <a:rPr lang="zh-CN" altLang="en-US" smtClean="0"/>
              <a:pPr/>
              <a:t>44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标题幻灯片">
    <p:bg>
      <p:bgPr>
        <a:pattFill prst="lgGrid">
          <a:fgClr>
            <a:srgbClr val="F3F3F3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教学分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/>
        </p:nvSpPr>
        <p:spPr>
          <a:xfrm>
            <a:off x="4104245" y="52756"/>
            <a:ext cx="1234456" cy="486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r>
              <a:rPr lang="zh-CN" altLang="en-US" sz="18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教学分析</a:t>
            </a:r>
          </a:p>
        </p:txBody>
      </p:sp>
      <p:cxnSp>
        <p:nvCxnSpPr>
          <p:cNvPr id="12" name="直接连接符 11"/>
          <p:cNvCxnSpPr/>
          <p:nvPr userDrawn="1"/>
        </p:nvCxnSpPr>
        <p:spPr>
          <a:xfrm>
            <a:off x="5338700" y="146302"/>
            <a:ext cx="0" cy="27000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连接符 12"/>
          <p:cNvCxnSpPr/>
          <p:nvPr userDrawn="1"/>
        </p:nvCxnSpPr>
        <p:spPr>
          <a:xfrm>
            <a:off x="6573146" y="146302"/>
            <a:ext cx="0" cy="27000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连接符 13"/>
          <p:cNvCxnSpPr/>
          <p:nvPr userDrawn="1"/>
        </p:nvCxnSpPr>
        <p:spPr>
          <a:xfrm>
            <a:off x="7818176" y="146302"/>
            <a:ext cx="0" cy="27000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矩形 14"/>
          <p:cNvSpPr/>
          <p:nvPr userDrawn="1"/>
        </p:nvSpPr>
        <p:spPr>
          <a:xfrm>
            <a:off x="5338691" y="52756"/>
            <a:ext cx="1234456" cy="486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r>
              <a:rPr lang="zh-CN" altLang="en-US" sz="1500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教学设计</a:t>
            </a:r>
          </a:p>
        </p:txBody>
      </p:sp>
      <p:sp>
        <p:nvSpPr>
          <p:cNvPr id="16" name="矩形 15"/>
          <p:cNvSpPr/>
          <p:nvPr userDrawn="1"/>
        </p:nvSpPr>
        <p:spPr>
          <a:xfrm>
            <a:off x="6573147" y="52756"/>
            <a:ext cx="1234456" cy="486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r>
              <a:rPr lang="zh-CN" altLang="en-US" sz="1500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教学过程</a:t>
            </a:r>
          </a:p>
        </p:txBody>
      </p:sp>
      <p:sp>
        <p:nvSpPr>
          <p:cNvPr id="17" name="矩形 16"/>
          <p:cNvSpPr/>
          <p:nvPr userDrawn="1"/>
        </p:nvSpPr>
        <p:spPr>
          <a:xfrm>
            <a:off x="7807602" y="52756"/>
            <a:ext cx="1234456" cy="486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r>
              <a:rPr lang="zh-CN" altLang="en-US" sz="1500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教学反思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教学设计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/>
        </p:nvSpPr>
        <p:spPr>
          <a:xfrm>
            <a:off x="4104245" y="52756"/>
            <a:ext cx="1234456" cy="486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r>
              <a:rPr lang="zh-CN" altLang="en-US" sz="1500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教学分析</a:t>
            </a:r>
          </a:p>
        </p:txBody>
      </p:sp>
      <p:cxnSp>
        <p:nvCxnSpPr>
          <p:cNvPr id="12" name="直接连接符 11"/>
          <p:cNvCxnSpPr/>
          <p:nvPr userDrawn="1"/>
        </p:nvCxnSpPr>
        <p:spPr>
          <a:xfrm>
            <a:off x="5338700" y="146302"/>
            <a:ext cx="0" cy="27000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连接符 12"/>
          <p:cNvCxnSpPr/>
          <p:nvPr userDrawn="1"/>
        </p:nvCxnSpPr>
        <p:spPr>
          <a:xfrm>
            <a:off x="6573146" y="146302"/>
            <a:ext cx="0" cy="27000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连接符 13"/>
          <p:cNvCxnSpPr/>
          <p:nvPr userDrawn="1"/>
        </p:nvCxnSpPr>
        <p:spPr>
          <a:xfrm>
            <a:off x="7818176" y="146302"/>
            <a:ext cx="0" cy="27000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矩形 14"/>
          <p:cNvSpPr/>
          <p:nvPr userDrawn="1"/>
        </p:nvSpPr>
        <p:spPr>
          <a:xfrm>
            <a:off x="5338691" y="52756"/>
            <a:ext cx="1234456" cy="486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lvl="0" algn="ctr"/>
            <a:r>
              <a:rPr lang="zh-CN" altLang="en-US" sz="18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教学设计</a:t>
            </a:r>
          </a:p>
        </p:txBody>
      </p:sp>
      <p:sp>
        <p:nvSpPr>
          <p:cNvPr id="16" name="矩形 15"/>
          <p:cNvSpPr/>
          <p:nvPr userDrawn="1"/>
        </p:nvSpPr>
        <p:spPr>
          <a:xfrm>
            <a:off x="6573147" y="52756"/>
            <a:ext cx="1234456" cy="486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r>
              <a:rPr lang="zh-CN" altLang="en-US" sz="1500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教学过程</a:t>
            </a:r>
          </a:p>
        </p:txBody>
      </p:sp>
      <p:sp>
        <p:nvSpPr>
          <p:cNvPr id="17" name="矩形 16"/>
          <p:cNvSpPr/>
          <p:nvPr userDrawn="1"/>
        </p:nvSpPr>
        <p:spPr>
          <a:xfrm>
            <a:off x="7807602" y="52756"/>
            <a:ext cx="1234456" cy="486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r>
              <a:rPr lang="zh-CN" altLang="en-US" sz="1500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教学反思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教学过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/>
        </p:nvSpPr>
        <p:spPr>
          <a:xfrm>
            <a:off x="4104245" y="52756"/>
            <a:ext cx="1234456" cy="486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r>
              <a:rPr lang="zh-CN" altLang="en-US" sz="1500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教学分析</a:t>
            </a:r>
          </a:p>
        </p:txBody>
      </p:sp>
      <p:cxnSp>
        <p:nvCxnSpPr>
          <p:cNvPr id="12" name="直接连接符 11"/>
          <p:cNvCxnSpPr/>
          <p:nvPr userDrawn="1"/>
        </p:nvCxnSpPr>
        <p:spPr>
          <a:xfrm>
            <a:off x="5338700" y="146302"/>
            <a:ext cx="0" cy="27000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连接符 12"/>
          <p:cNvCxnSpPr/>
          <p:nvPr userDrawn="1"/>
        </p:nvCxnSpPr>
        <p:spPr>
          <a:xfrm>
            <a:off x="6573146" y="146302"/>
            <a:ext cx="0" cy="27000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连接符 13"/>
          <p:cNvCxnSpPr/>
          <p:nvPr userDrawn="1"/>
        </p:nvCxnSpPr>
        <p:spPr>
          <a:xfrm>
            <a:off x="7818176" y="146302"/>
            <a:ext cx="0" cy="27000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矩形 14"/>
          <p:cNvSpPr/>
          <p:nvPr userDrawn="1"/>
        </p:nvSpPr>
        <p:spPr>
          <a:xfrm>
            <a:off x="5338691" y="52756"/>
            <a:ext cx="1234456" cy="486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r>
              <a:rPr lang="zh-CN" altLang="en-US" sz="1500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教学设计</a:t>
            </a:r>
          </a:p>
        </p:txBody>
      </p:sp>
      <p:sp>
        <p:nvSpPr>
          <p:cNvPr id="16" name="矩形 15"/>
          <p:cNvSpPr/>
          <p:nvPr userDrawn="1"/>
        </p:nvSpPr>
        <p:spPr>
          <a:xfrm>
            <a:off x="6573147" y="52756"/>
            <a:ext cx="1234456" cy="486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lvl="0" algn="ctr"/>
            <a:r>
              <a:rPr lang="zh-CN" altLang="en-US" sz="18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教学过程</a:t>
            </a:r>
          </a:p>
        </p:txBody>
      </p:sp>
      <p:sp>
        <p:nvSpPr>
          <p:cNvPr id="17" name="矩形 16"/>
          <p:cNvSpPr/>
          <p:nvPr userDrawn="1"/>
        </p:nvSpPr>
        <p:spPr>
          <a:xfrm>
            <a:off x="7807602" y="52756"/>
            <a:ext cx="1234456" cy="486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r>
              <a:rPr lang="zh-CN" altLang="en-US" sz="1500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教学反思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教学反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/>
        </p:nvSpPr>
        <p:spPr>
          <a:xfrm>
            <a:off x="4104245" y="52756"/>
            <a:ext cx="1234456" cy="486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r>
              <a:rPr lang="zh-CN" altLang="en-US" sz="1500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教学分析</a:t>
            </a:r>
          </a:p>
        </p:txBody>
      </p:sp>
      <p:cxnSp>
        <p:nvCxnSpPr>
          <p:cNvPr id="12" name="直接连接符 11"/>
          <p:cNvCxnSpPr/>
          <p:nvPr userDrawn="1"/>
        </p:nvCxnSpPr>
        <p:spPr>
          <a:xfrm>
            <a:off x="5338700" y="146302"/>
            <a:ext cx="0" cy="27000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连接符 12"/>
          <p:cNvCxnSpPr/>
          <p:nvPr userDrawn="1"/>
        </p:nvCxnSpPr>
        <p:spPr>
          <a:xfrm>
            <a:off x="6573146" y="146302"/>
            <a:ext cx="0" cy="27000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连接符 13"/>
          <p:cNvCxnSpPr/>
          <p:nvPr userDrawn="1"/>
        </p:nvCxnSpPr>
        <p:spPr>
          <a:xfrm>
            <a:off x="7818176" y="146302"/>
            <a:ext cx="0" cy="27000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矩形 14"/>
          <p:cNvSpPr/>
          <p:nvPr userDrawn="1"/>
        </p:nvSpPr>
        <p:spPr>
          <a:xfrm>
            <a:off x="5338691" y="52756"/>
            <a:ext cx="1234456" cy="486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r>
              <a:rPr lang="zh-CN" altLang="en-US" sz="1500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教学设计</a:t>
            </a:r>
          </a:p>
        </p:txBody>
      </p:sp>
      <p:sp>
        <p:nvSpPr>
          <p:cNvPr id="16" name="矩形 15"/>
          <p:cNvSpPr/>
          <p:nvPr userDrawn="1"/>
        </p:nvSpPr>
        <p:spPr>
          <a:xfrm>
            <a:off x="6573147" y="52756"/>
            <a:ext cx="1234456" cy="486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r>
              <a:rPr lang="zh-CN" altLang="en-US" sz="1500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教学过程</a:t>
            </a:r>
          </a:p>
        </p:txBody>
      </p:sp>
      <p:sp>
        <p:nvSpPr>
          <p:cNvPr id="17" name="矩形 16"/>
          <p:cNvSpPr/>
          <p:nvPr userDrawn="1"/>
        </p:nvSpPr>
        <p:spPr>
          <a:xfrm>
            <a:off x="7807602" y="52756"/>
            <a:ext cx="1234456" cy="486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lvl="0" algn="ctr"/>
            <a:r>
              <a:rPr lang="zh-CN" altLang="en-US" sz="18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教学反思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8" cstate="print">
            <a:alphaModFix amt="70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直接连接符 6"/>
          <p:cNvCxnSpPr/>
          <p:nvPr/>
        </p:nvCxnSpPr>
        <p:spPr>
          <a:xfrm>
            <a:off x="20171" y="490140"/>
            <a:ext cx="9153000" cy="0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组合 7"/>
          <p:cNvGrpSpPr/>
          <p:nvPr/>
        </p:nvGrpSpPr>
        <p:grpSpPr>
          <a:xfrm rot="13450455">
            <a:off x="8682067" y="4439898"/>
            <a:ext cx="496115" cy="1260894"/>
            <a:chOff x="11762339" y="3746221"/>
            <a:chExt cx="406107" cy="1155987"/>
          </a:xfrm>
        </p:grpSpPr>
        <p:sp>
          <p:nvSpPr>
            <p:cNvPr id="9" name="Freeform 16"/>
            <p:cNvSpPr/>
            <p:nvPr/>
          </p:nvSpPr>
          <p:spPr bwMode="auto">
            <a:xfrm flipV="1">
              <a:off x="11767353" y="3746221"/>
              <a:ext cx="396080" cy="564858"/>
            </a:xfrm>
            <a:custGeom>
              <a:avLst/>
              <a:gdLst>
                <a:gd name="T0" fmla="*/ 284 w 758"/>
                <a:gd name="T1" fmla="*/ 1081 h 1081"/>
                <a:gd name="T2" fmla="*/ 758 w 758"/>
                <a:gd name="T3" fmla="*/ 0 h 1081"/>
                <a:gd name="T4" fmla="*/ 0 w 758"/>
                <a:gd name="T5" fmla="*/ 288 h 1081"/>
                <a:gd name="T6" fmla="*/ 284 w 758"/>
                <a:gd name="T7" fmla="*/ 1081 h 10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8" h="1081">
                  <a:moveTo>
                    <a:pt x="284" y="1081"/>
                  </a:moveTo>
                  <a:lnTo>
                    <a:pt x="758" y="0"/>
                  </a:lnTo>
                  <a:lnTo>
                    <a:pt x="0" y="288"/>
                  </a:lnTo>
                  <a:lnTo>
                    <a:pt x="284" y="1081"/>
                  </a:lnTo>
                  <a:close/>
                </a:path>
              </a:pathLst>
            </a:custGeom>
            <a:solidFill>
              <a:srgbClr val="31909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0" name="Freeform 30"/>
            <p:cNvSpPr/>
            <p:nvPr/>
          </p:nvSpPr>
          <p:spPr bwMode="auto">
            <a:xfrm rot="15296182">
              <a:off x="11830602" y="4196908"/>
              <a:ext cx="275725" cy="329602"/>
            </a:xfrm>
            <a:custGeom>
              <a:avLst/>
              <a:gdLst>
                <a:gd name="T0" fmla="*/ 0 w 261"/>
                <a:gd name="T1" fmla="*/ 0 h 312"/>
                <a:gd name="T2" fmla="*/ 119 w 261"/>
                <a:gd name="T3" fmla="*/ 312 h 312"/>
                <a:gd name="T4" fmla="*/ 119 w 261"/>
                <a:gd name="T5" fmla="*/ 312 h 312"/>
                <a:gd name="T6" fmla="*/ 261 w 261"/>
                <a:gd name="T7" fmla="*/ 0 h 312"/>
                <a:gd name="T8" fmla="*/ 0 w 261"/>
                <a:gd name="T9" fmla="*/ 0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1" h="312">
                  <a:moveTo>
                    <a:pt x="0" y="0"/>
                  </a:moveTo>
                  <a:lnTo>
                    <a:pt x="119" y="312"/>
                  </a:lnTo>
                  <a:lnTo>
                    <a:pt x="119" y="312"/>
                  </a:lnTo>
                  <a:lnTo>
                    <a:pt x="26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0BF0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1" name="Freeform 12"/>
            <p:cNvSpPr/>
            <p:nvPr/>
          </p:nvSpPr>
          <p:spPr bwMode="auto">
            <a:xfrm rot="7160246">
              <a:off x="11692179" y="4425941"/>
              <a:ext cx="546427" cy="406107"/>
            </a:xfrm>
            <a:custGeom>
              <a:avLst/>
              <a:gdLst>
                <a:gd name="T0" fmla="*/ 782 w 1067"/>
                <a:gd name="T1" fmla="*/ 0 h 793"/>
                <a:gd name="T2" fmla="*/ 0 w 1067"/>
                <a:gd name="T3" fmla="*/ 288 h 793"/>
                <a:gd name="T4" fmla="*/ 1067 w 1067"/>
                <a:gd name="T5" fmla="*/ 793 h 793"/>
                <a:gd name="T6" fmla="*/ 782 w 1067"/>
                <a:gd name="T7" fmla="*/ 0 h 7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67" h="793">
                  <a:moveTo>
                    <a:pt x="782" y="0"/>
                  </a:moveTo>
                  <a:lnTo>
                    <a:pt x="0" y="288"/>
                  </a:lnTo>
                  <a:lnTo>
                    <a:pt x="1067" y="793"/>
                  </a:lnTo>
                  <a:lnTo>
                    <a:pt x="782" y="0"/>
                  </a:lnTo>
                  <a:close/>
                </a:path>
              </a:pathLst>
            </a:custGeom>
            <a:solidFill>
              <a:srgbClr val="FDB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12" name="组合 11"/>
          <p:cNvGrpSpPr/>
          <p:nvPr/>
        </p:nvGrpSpPr>
        <p:grpSpPr>
          <a:xfrm rot="2731254">
            <a:off x="259471" y="-270342"/>
            <a:ext cx="424636" cy="1208734"/>
            <a:chOff x="4454660" y="3810474"/>
            <a:chExt cx="406107" cy="1155987"/>
          </a:xfrm>
        </p:grpSpPr>
        <p:sp>
          <p:nvSpPr>
            <p:cNvPr id="13" name="Freeform 16"/>
            <p:cNvSpPr/>
            <p:nvPr/>
          </p:nvSpPr>
          <p:spPr bwMode="auto">
            <a:xfrm flipV="1">
              <a:off x="4459674" y="3810474"/>
              <a:ext cx="396080" cy="564858"/>
            </a:xfrm>
            <a:custGeom>
              <a:avLst/>
              <a:gdLst>
                <a:gd name="T0" fmla="*/ 284 w 758"/>
                <a:gd name="T1" fmla="*/ 1081 h 1081"/>
                <a:gd name="T2" fmla="*/ 758 w 758"/>
                <a:gd name="T3" fmla="*/ 0 h 1081"/>
                <a:gd name="T4" fmla="*/ 0 w 758"/>
                <a:gd name="T5" fmla="*/ 288 h 1081"/>
                <a:gd name="T6" fmla="*/ 284 w 758"/>
                <a:gd name="T7" fmla="*/ 1081 h 10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8" h="1081">
                  <a:moveTo>
                    <a:pt x="284" y="1081"/>
                  </a:moveTo>
                  <a:lnTo>
                    <a:pt x="758" y="0"/>
                  </a:lnTo>
                  <a:lnTo>
                    <a:pt x="0" y="288"/>
                  </a:lnTo>
                  <a:lnTo>
                    <a:pt x="284" y="1081"/>
                  </a:lnTo>
                  <a:close/>
                </a:path>
              </a:pathLst>
            </a:custGeom>
            <a:solidFill>
              <a:srgbClr val="31909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4" name="Freeform 30"/>
            <p:cNvSpPr/>
            <p:nvPr/>
          </p:nvSpPr>
          <p:spPr bwMode="auto">
            <a:xfrm rot="15296182">
              <a:off x="4522923" y="4261161"/>
              <a:ext cx="275725" cy="329602"/>
            </a:xfrm>
            <a:custGeom>
              <a:avLst/>
              <a:gdLst>
                <a:gd name="T0" fmla="*/ 0 w 261"/>
                <a:gd name="T1" fmla="*/ 0 h 312"/>
                <a:gd name="T2" fmla="*/ 119 w 261"/>
                <a:gd name="T3" fmla="*/ 312 h 312"/>
                <a:gd name="T4" fmla="*/ 119 w 261"/>
                <a:gd name="T5" fmla="*/ 312 h 312"/>
                <a:gd name="T6" fmla="*/ 261 w 261"/>
                <a:gd name="T7" fmla="*/ 0 h 312"/>
                <a:gd name="T8" fmla="*/ 0 w 261"/>
                <a:gd name="T9" fmla="*/ 0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1" h="312">
                  <a:moveTo>
                    <a:pt x="0" y="0"/>
                  </a:moveTo>
                  <a:lnTo>
                    <a:pt x="119" y="312"/>
                  </a:lnTo>
                  <a:lnTo>
                    <a:pt x="119" y="312"/>
                  </a:lnTo>
                  <a:lnTo>
                    <a:pt x="26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0BF0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5" name="Freeform 12"/>
            <p:cNvSpPr/>
            <p:nvPr/>
          </p:nvSpPr>
          <p:spPr bwMode="auto">
            <a:xfrm rot="7160246">
              <a:off x="4384500" y="4490194"/>
              <a:ext cx="546427" cy="406107"/>
            </a:xfrm>
            <a:custGeom>
              <a:avLst/>
              <a:gdLst>
                <a:gd name="T0" fmla="*/ 782 w 1067"/>
                <a:gd name="T1" fmla="*/ 0 h 793"/>
                <a:gd name="T2" fmla="*/ 0 w 1067"/>
                <a:gd name="T3" fmla="*/ 288 h 793"/>
                <a:gd name="T4" fmla="*/ 1067 w 1067"/>
                <a:gd name="T5" fmla="*/ 793 h 793"/>
                <a:gd name="T6" fmla="*/ 782 w 1067"/>
                <a:gd name="T7" fmla="*/ 0 h 7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67" h="793">
                  <a:moveTo>
                    <a:pt x="782" y="0"/>
                  </a:moveTo>
                  <a:lnTo>
                    <a:pt x="0" y="288"/>
                  </a:lnTo>
                  <a:lnTo>
                    <a:pt x="1067" y="793"/>
                  </a:lnTo>
                  <a:lnTo>
                    <a:pt x="782" y="0"/>
                  </a:lnTo>
                  <a:close/>
                </a:path>
              </a:pathLst>
            </a:custGeom>
            <a:solidFill>
              <a:srgbClr val="FDB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16" name="组合 15"/>
          <p:cNvGrpSpPr/>
          <p:nvPr/>
        </p:nvGrpSpPr>
        <p:grpSpPr>
          <a:xfrm rot="23880000" flipV="1">
            <a:off x="73789" y="-26610"/>
            <a:ext cx="159482" cy="453968"/>
            <a:chOff x="4454660" y="3810474"/>
            <a:chExt cx="406107" cy="1155987"/>
          </a:xfrm>
        </p:grpSpPr>
        <p:sp>
          <p:nvSpPr>
            <p:cNvPr id="17" name="Freeform 16"/>
            <p:cNvSpPr/>
            <p:nvPr/>
          </p:nvSpPr>
          <p:spPr bwMode="auto">
            <a:xfrm flipV="1">
              <a:off x="4459674" y="3810474"/>
              <a:ext cx="396080" cy="564858"/>
            </a:xfrm>
            <a:custGeom>
              <a:avLst/>
              <a:gdLst>
                <a:gd name="T0" fmla="*/ 284 w 758"/>
                <a:gd name="T1" fmla="*/ 1081 h 1081"/>
                <a:gd name="T2" fmla="*/ 758 w 758"/>
                <a:gd name="T3" fmla="*/ 0 h 1081"/>
                <a:gd name="T4" fmla="*/ 0 w 758"/>
                <a:gd name="T5" fmla="*/ 288 h 1081"/>
                <a:gd name="T6" fmla="*/ 284 w 758"/>
                <a:gd name="T7" fmla="*/ 1081 h 10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8" h="1081">
                  <a:moveTo>
                    <a:pt x="284" y="1081"/>
                  </a:moveTo>
                  <a:lnTo>
                    <a:pt x="758" y="0"/>
                  </a:lnTo>
                  <a:lnTo>
                    <a:pt x="0" y="288"/>
                  </a:lnTo>
                  <a:lnTo>
                    <a:pt x="284" y="1081"/>
                  </a:lnTo>
                  <a:close/>
                </a:path>
              </a:pathLst>
            </a:custGeom>
            <a:solidFill>
              <a:srgbClr val="31909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8" name="Freeform 30"/>
            <p:cNvSpPr/>
            <p:nvPr/>
          </p:nvSpPr>
          <p:spPr bwMode="auto">
            <a:xfrm rot="15296182">
              <a:off x="4522923" y="4261161"/>
              <a:ext cx="275725" cy="329602"/>
            </a:xfrm>
            <a:custGeom>
              <a:avLst/>
              <a:gdLst>
                <a:gd name="T0" fmla="*/ 0 w 261"/>
                <a:gd name="T1" fmla="*/ 0 h 312"/>
                <a:gd name="T2" fmla="*/ 119 w 261"/>
                <a:gd name="T3" fmla="*/ 312 h 312"/>
                <a:gd name="T4" fmla="*/ 119 w 261"/>
                <a:gd name="T5" fmla="*/ 312 h 312"/>
                <a:gd name="T6" fmla="*/ 261 w 261"/>
                <a:gd name="T7" fmla="*/ 0 h 312"/>
                <a:gd name="T8" fmla="*/ 0 w 261"/>
                <a:gd name="T9" fmla="*/ 0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1" h="312">
                  <a:moveTo>
                    <a:pt x="0" y="0"/>
                  </a:moveTo>
                  <a:lnTo>
                    <a:pt x="119" y="312"/>
                  </a:lnTo>
                  <a:lnTo>
                    <a:pt x="119" y="312"/>
                  </a:lnTo>
                  <a:lnTo>
                    <a:pt x="26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0BF0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9" name="Freeform 12"/>
            <p:cNvSpPr/>
            <p:nvPr/>
          </p:nvSpPr>
          <p:spPr bwMode="auto">
            <a:xfrm rot="7160246">
              <a:off x="4384500" y="4490194"/>
              <a:ext cx="546427" cy="406107"/>
            </a:xfrm>
            <a:custGeom>
              <a:avLst/>
              <a:gdLst>
                <a:gd name="T0" fmla="*/ 782 w 1067"/>
                <a:gd name="T1" fmla="*/ 0 h 793"/>
                <a:gd name="T2" fmla="*/ 0 w 1067"/>
                <a:gd name="T3" fmla="*/ 288 h 793"/>
                <a:gd name="T4" fmla="*/ 1067 w 1067"/>
                <a:gd name="T5" fmla="*/ 793 h 793"/>
                <a:gd name="T6" fmla="*/ 782 w 1067"/>
                <a:gd name="T7" fmla="*/ 0 h 7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67" h="793">
                  <a:moveTo>
                    <a:pt x="782" y="0"/>
                  </a:moveTo>
                  <a:lnTo>
                    <a:pt x="0" y="288"/>
                  </a:lnTo>
                  <a:lnTo>
                    <a:pt x="1067" y="793"/>
                  </a:lnTo>
                  <a:lnTo>
                    <a:pt x="782" y="0"/>
                  </a:lnTo>
                  <a:close/>
                </a:path>
              </a:pathLst>
            </a:custGeom>
            <a:solidFill>
              <a:srgbClr val="FDB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24" name="组合 23"/>
          <p:cNvGrpSpPr/>
          <p:nvPr/>
        </p:nvGrpSpPr>
        <p:grpSpPr>
          <a:xfrm rot="19500000" flipH="1" flipV="1">
            <a:off x="9013919" y="291600"/>
            <a:ext cx="159482" cy="453968"/>
            <a:chOff x="4454660" y="3810474"/>
            <a:chExt cx="406107" cy="1155987"/>
          </a:xfrm>
        </p:grpSpPr>
        <p:sp>
          <p:nvSpPr>
            <p:cNvPr id="25" name="Freeform 16"/>
            <p:cNvSpPr/>
            <p:nvPr/>
          </p:nvSpPr>
          <p:spPr bwMode="auto">
            <a:xfrm flipV="1">
              <a:off x="4459674" y="3810474"/>
              <a:ext cx="396080" cy="564858"/>
            </a:xfrm>
            <a:custGeom>
              <a:avLst/>
              <a:gdLst>
                <a:gd name="T0" fmla="*/ 284 w 758"/>
                <a:gd name="T1" fmla="*/ 1081 h 1081"/>
                <a:gd name="T2" fmla="*/ 758 w 758"/>
                <a:gd name="T3" fmla="*/ 0 h 1081"/>
                <a:gd name="T4" fmla="*/ 0 w 758"/>
                <a:gd name="T5" fmla="*/ 288 h 1081"/>
                <a:gd name="T6" fmla="*/ 284 w 758"/>
                <a:gd name="T7" fmla="*/ 1081 h 10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8" h="1081">
                  <a:moveTo>
                    <a:pt x="284" y="1081"/>
                  </a:moveTo>
                  <a:lnTo>
                    <a:pt x="758" y="0"/>
                  </a:lnTo>
                  <a:lnTo>
                    <a:pt x="0" y="288"/>
                  </a:lnTo>
                  <a:lnTo>
                    <a:pt x="284" y="1081"/>
                  </a:lnTo>
                  <a:close/>
                </a:path>
              </a:pathLst>
            </a:custGeom>
            <a:solidFill>
              <a:srgbClr val="31909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6" name="Freeform 30"/>
            <p:cNvSpPr/>
            <p:nvPr/>
          </p:nvSpPr>
          <p:spPr bwMode="auto">
            <a:xfrm rot="15296182">
              <a:off x="4522923" y="4261161"/>
              <a:ext cx="275725" cy="329602"/>
            </a:xfrm>
            <a:custGeom>
              <a:avLst/>
              <a:gdLst>
                <a:gd name="T0" fmla="*/ 0 w 261"/>
                <a:gd name="T1" fmla="*/ 0 h 312"/>
                <a:gd name="T2" fmla="*/ 119 w 261"/>
                <a:gd name="T3" fmla="*/ 312 h 312"/>
                <a:gd name="T4" fmla="*/ 119 w 261"/>
                <a:gd name="T5" fmla="*/ 312 h 312"/>
                <a:gd name="T6" fmla="*/ 261 w 261"/>
                <a:gd name="T7" fmla="*/ 0 h 312"/>
                <a:gd name="T8" fmla="*/ 0 w 261"/>
                <a:gd name="T9" fmla="*/ 0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1" h="312">
                  <a:moveTo>
                    <a:pt x="0" y="0"/>
                  </a:moveTo>
                  <a:lnTo>
                    <a:pt x="119" y="312"/>
                  </a:lnTo>
                  <a:lnTo>
                    <a:pt x="119" y="312"/>
                  </a:lnTo>
                  <a:lnTo>
                    <a:pt x="26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0BF0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7" name="Freeform 12"/>
            <p:cNvSpPr/>
            <p:nvPr/>
          </p:nvSpPr>
          <p:spPr bwMode="auto">
            <a:xfrm rot="7160246">
              <a:off x="4384500" y="4490194"/>
              <a:ext cx="546427" cy="406107"/>
            </a:xfrm>
            <a:custGeom>
              <a:avLst/>
              <a:gdLst>
                <a:gd name="T0" fmla="*/ 782 w 1067"/>
                <a:gd name="T1" fmla="*/ 0 h 793"/>
                <a:gd name="T2" fmla="*/ 0 w 1067"/>
                <a:gd name="T3" fmla="*/ 288 h 793"/>
                <a:gd name="T4" fmla="*/ 1067 w 1067"/>
                <a:gd name="T5" fmla="*/ 793 h 793"/>
                <a:gd name="T6" fmla="*/ 782 w 1067"/>
                <a:gd name="T7" fmla="*/ 0 h 7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67" h="793">
                  <a:moveTo>
                    <a:pt x="782" y="0"/>
                  </a:moveTo>
                  <a:lnTo>
                    <a:pt x="0" y="288"/>
                  </a:lnTo>
                  <a:lnTo>
                    <a:pt x="1067" y="793"/>
                  </a:lnTo>
                  <a:lnTo>
                    <a:pt x="782" y="0"/>
                  </a:lnTo>
                  <a:close/>
                </a:path>
              </a:pathLst>
            </a:custGeom>
            <a:solidFill>
              <a:srgbClr val="FDB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8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9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0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1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6.jpe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7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jpe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8.jpe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9.jpe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9.jpe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0.jpeg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1.jpeg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2.jpeg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7" Type="http://schemas.openxmlformats.org/officeDocument/2006/relationships/image" Target="../media/image3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5.png"/><Relationship Id="rId5" Type="http://schemas.openxmlformats.org/officeDocument/2006/relationships/image" Target="../media/image4.png"/><Relationship Id="rId4" Type="http://schemas.openxmlformats.org/officeDocument/2006/relationships/image" Target="../media/image3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4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Picture 3" descr="road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2139802"/>
            <a:ext cx="9144001" cy="3003698"/>
          </a:xfrm>
          <a:prstGeom prst="rect">
            <a:avLst/>
          </a:prstGeom>
        </p:spPr>
      </p:pic>
      <p:grpSp>
        <p:nvGrpSpPr>
          <p:cNvPr id="88" name="组合 87"/>
          <p:cNvGrpSpPr/>
          <p:nvPr/>
        </p:nvGrpSpPr>
        <p:grpSpPr>
          <a:xfrm>
            <a:off x="1962626" y="3100035"/>
            <a:ext cx="4438184" cy="1569660"/>
            <a:chOff x="6053682" y="2916363"/>
            <a:chExt cx="3825180" cy="1684623"/>
          </a:xfrm>
        </p:grpSpPr>
        <p:grpSp>
          <p:nvGrpSpPr>
            <p:cNvPr id="89" name="组合 72"/>
            <p:cNvGrpSpPr/>
            <p:nvPr/>
          </p:nvGrpSpPr>
          <p:grpSpPr>
            <a:xfrm>
              <a:off x="6053682" y="2916363"/>
              <a:ext cx="3825180" cy="1684623"/>
              <a:chOff x="6053682" y="2916363"/>
              <a:chExt cx="3825180" cy="1684623"/>
            </a:xfrm>
          </p:grpSpPr>
          <p:sp>
            <p:nvSpPr>
              <p:cNvPr id="94" name="文本框 79"/>
              <p:cNvSpPr txBox="1"/>
              <p:nvPr/>
            </p:nvSpPr>
            <p:spPr>
              <a:xfrm>
                <a:off x="6053682" y="2916363"/>
                <a:ext cx="3774795" cy="168462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>
                <a:defPPr>
                  <a:defRPr lang="zh-CN"/>
                </a:defPPr>
                <a:lvl1pPr>
                  <a:defRPr sz="3200" b="1">
                    <a:solidFill>
                      <a:srgbClr val="F5841C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defRPr>
                </a:lvl1pPr>
              </a:lstStyle>
              <a:p>
                <a:pPr>
                  <a:lnSpc>
                    <a:spcPct val="150000"/>
                  </a:lnSpc>
                </a:pPr>
                <a:r>
                  <a:rPr lang="zh-CN" altLang="en-US" dirty="0" smtClean="0">
                    <a:solidFill>
                      <a:schemeClr val="accent3"/>
                    </a:solidFill>
                  </a:rPr>
                  <a:t>      新课标人教版</a:t>
                </a:r>
                <a:r>
                  <a:rPr lang="en-US" altLang="zh-CN" dirty="0" smtClean="0">
                    <a:solidFill>
                      <a:schemeClr val="accent3"/>
                    </a:solidFill>
                  </a:rPr>
                  <a:t>·</a:t>
                </a:r>
                <a:r>
                  <a:rPr lang="zh-CN" altLang="en-US" dirty="0" smtClean="0">
                    <a:solidFill>
                      <a:srgbClr val="319095"/>
                    </a:solidFill>
                  </a:rPr>
                  <a:t>物理</a:t>
                </a:r>
                <a:endParaRPr lang="en-US" altLang="zh-CN" dirty="0" smtClean="0">
                  <a:solidFill>
                    <a:srgbClr val="319095"/>
                  </a:solidFill>
                </a:endParaRPr>
              </a:p>
              <a:p>
                <a:pPr algn="ctr">
                  <a:lnSpc>
                    <a:spcPct val="150000"/>
                  </a:lnSpc>
                </a:pPr>
                <a:r>
                  <a:rPr lang="zh-CN" altLang="en-US" dirty="0" smtClean="0">
                    <a:solidFill>
                      <a:schemeClr val="accent3"/>
                    </a:solidFill>
                  </a:rPr>
                  <a:t>     </a:t>
                </a:r>
                <a:r>
                  <a:rPr lang="zh-CN" altLang="en-US" dirty="0" smtClean="0">
                    <a:solidFill>
                      <a:srgbClr val="D16809"/>
                    </a:solidFill>
                  </a:rPr>
                  <a:t>八年级上</a:t>
                </a:r>
                <a:endParaRPr lang="zh-CN" altLang="en-US" dirty="0">
                  <a:solidFill>
                    <a:srgbClr val="D16809"/>
                  </a:solidFill>
                </a:endParaRPr>
              </a:p>
            </p:txBody>
          </p:sp>
          <p:sp>
            <p:nvSpPr>
              <p:cNvPr id="95" name="圆角矩形 94"/>
              <p:cNvSpPr/>
              <p:nvPr/>
            </p:nvSpPr>
            <p:spPr>
              <a:xfrm>
                <a:off x="6409827" y="3087476"/>
                <a:ext cx="3469035" cy="1476135"/>
              </a:xfrm>
              <a:prstGeom prst="roundRect">
                <a:avLst/>
              </a:prstGeom>
              <a:noFill/>
              <a:ln w="6350">
                <a:solidFill>
                  <a:srgbClr val="A0BF0D"/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90" name="组合 45"/>
            <p:cNvGrpSpPr/>
            <p:nvPr/>
          </p:nvGrpSpPr>
          <p:grpSpPr>
            <a:xfrm rot="2731254">
              <a:off x="6341934" y="2879007"/>
              <a:ext cx="109793" cy="312528"/>
              <a:chOff x="4454660" y="3810474"/>
              <a:chExt cx="406107" cy="1155987"/>
            </a:xfrm>
          </p:grpSpPr>
          <p:sp>
            <p:nvSpPr>
              <p:cNvPr id="91" name="Freeform 16"/>
              <p:cNvSpPr/>
              <p:nvPr/>
            </p:nvSpPr>
            <p:spPr bwMode="auto">
              <a:xfrm flipV="1">
                <a:off x="4459674" y="3810474"/>
                <a:ext cx="396080" cy="564858"/>
              </a:xfrm>
              <a:custGeom>
                <a:avLst/>
                <a:gdLst>
                  <a:gd name="T0" fmla="*/ 284 w 758"/>
                  <a:gd name="T1" fmla="*/ 1081 h 1081"/>
                  <a:gd name="T2" fmla="*/ 758 w 758"/>
                  <a:gd name="T3" fmla="*/ 0 h 1081"/>
                  <a:gd name="T4" fmla="*/ 0 w 758"/>
                  <a:gd name="T5" fmla="*/ 288 h 1081"/>
                  <a:gd name="T6" fmla="*/ 284 w 758"/>
                  <a:gd name="T7" fmla="*/ 1081 h 10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58" h="1081">
                    <a:moveTo>
                      <a:pt x="284" y="1081"/>
                    </a:moveTo>
                    <a:lnTo>
                      <a:pt x="758" y="0"/>
                    </a:lnTo>
                    <a:lnTo>
                      <a:pt x="0" y="288"/>
                    </a:lnTo>
                    <a:lnTo>
                      <a:pt x="284" y="1081"/>
                    </a:lnTo>
                    <a:close/>
                  </a:path>
                </a:pathLst>
              </a:custGeom>
              <a:solidFill>
                <a:srgbClr val="31909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92" name="Freeform 30"/>
              <p:cNvSpPr/>
              <p:nvPr/>
            </p:nvSpPr>
            <p:spPr bwMode="auto">
              <a:xfrm rot="15296182">
                <a:off x="4522923" y="4261161"/>
                <a:ext cx="275725" cy="329602"/>
              </a:xfrm>
              <a:custGeom>
                <a:avLst/>
                <a:gdLst>
                  <a:gd name="T0" fmla="*/ 0 w 261"/>
                  <a:gd name="T1" fmla="*/ 0 h 312"/>
                  <a:gd name="T2" fmla="*/ 119 w 261"/>
                  <a:gd name="T3" fmla="*/ 312 h 312"/>
                  <a:gd name="T4" fmla="*/ 119 w 261"/>
                  <a:gd name="T5" fmla="*/ 312 h 312"/>
                  <a:gd name="T6" fmla="*/ 261 w 261"/>
                  <a:gd name="T7" fmla="*/ 0 h 312"/>
                  <a:gd name="T8" fmla="*/ 0 w 261"/>
                  <a:gd name="T9" fmla="*/ 0 h 3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61" h="312">
                    <a:moveTo>
                      <a:pt x="0" y="0"/>
                    </a:moveTo>
                    <a:lnTo>
                      <a:pt x="119" y="312"/>
                    </a:lnTo>
                    <a:lnTo>
                      <a:pt x="119" y="312"/>
                    </a:lnTo>
                    <a:lnTo>
                      <a:pt x="261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A0BF0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93" name="Freeform 12"/>
              <p:cNvSpPr/>
              <p:nvPr/>
            </p:nvSpPr>
            <p:spPr bwMode="auto">
              <a:xfrm rot="7160246">
                <a:off x="4384500" y="4490194"/>
                <a:ext cx="546427" cy="406107"/>
              </a:xfrm>
              <a:custGeom>
                <a:avLst/>
                <a:gdLst>
                  <a:gd name="T0" fmla="*/ 782 w 1067"/>
                  <a:gd name="T1" fmla="*/ 0 h 793"/>
                  <a:gd name="T2" fmla="*/ 0 w 1067"/>
                  <a:gd name="T3" fmla="*/ 288 h 793"/>
                  <a:gd name="T4" fmla="*/ 1067 w 1067"/>
                  <a:gd name="T5" fmla="*/ 793 h 793"/>
                  <a:gd name="T6" fmla="*/ 782 w 1067"/>
                  <a:gd name="T7" fmla="*/ 0 h 7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067" h="793">
                    <a:moveTo>
                      <a:pt x="782" y="0"/>
                    </a:moveTo>
                    <a:lnTo>
                      <a:pt x="0" y="288"/>
                    </a:lnTo>
                    <a:lnTo>
                      <a:pt x="1067" y="793"/>
                    </a:lnTo>
                    <a:lnTo>
                      <a:pt x="782" y="0"/>
                    </a:lnTo>
                    <a:close/>
                  </a:path>
                </a:pathLst>
              </a:custGeom>
              <a:solidFill>
                <a:srgbClr val="FDB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</p:grpSp>
      </p:grpSp>
      <p:sp>
        <p:nvSpPr>
          <p:cNvPr id="96" name="文本框 78"/>
          <p:cNvSpPr txBox="1"/>
          <p:nvPr/>
        </p:nvSpPr>
        <p:spPr>
          <a:xfrm>
            <a:off x="2972452" y="2130060"/>
            <a:ext cx="2908489" cy="623248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>
            <a:defPPr>
              <a:defRPr lang="zh-CN"/>
            </a:defPPr>
            <a:lvl1pPr>
              <a:defRPr sz="3200" b="1">
                <a:solidFill>
                  <a:srgbClr val="F5841C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sz="3600" dirty="0" smtClean="0">
                <a:solidFill>
                  <a:srgbClr val="FF0000"/>
                </a:solidFill>
              </a:rPr>
              <a:t>学科素养课件</a:t>
            </a:r>
            <a:endParaRPr lang="zh-CN" altLang="en-US" sz="3600" dirty="0">
              <a:solidFill>
                <a:srgbClr val="FF0000"/>
              </a:solidFill>
            </a:endParaRPr>
          </a:p>
        </p:txBody>
      </p:sp>
      <p:pic>
        <p:nvPicPr>
          <p:cNvPr id="54" name="Picture 5" descr="cloudandb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892786" y="39705"/>
            <a:ext cx="6225455" cy="998520"/>
          </a:xfrm>
          <a:prstGeom prst="rect">
            <a:avLst/>
          </a:prstGeom>
        </p:spPr>
      </p:pic>
      <p:pic>
        <p:nvPicPr>
          <p:cNvPr id="97" name="Picture 4" descr="cloud_ballon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796518" y="5143500"/>
            <a:ext cx="842657" cy="68989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500"/>
                            </p:stCondLst>
                            <p:childTnLst>
                              <p:par>
                                <p:cTn id="24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057 -0.10209 C -0.02722 -0.10602 -0.03307 -0.11204 -0.03932 -0.1169 C -0.04271 -0.11945 -0.04636 -0.12037 -0.04974 -0.12246 C -0.05091 -0.12315 -0.05169 -0.12546 -0.05287 -0.12616 C -0.05417 -0.12709 -0.06354 -0.12963 -0.06432 -0.12986 C -0.07162 -0.13241 -0.07761 -0.13588 -0.08516 -0.13727 C -0.08972 -0.13935 -0.09414 -0.1419 -0.0987 -0.14468 C -0.10222 -0.14676 -0.10391 -0.1456 -0.10703 -0.14838 C -0.11289 -0.15347 -0.11823 -0.15857 -0.12474 -0.16134 C -0.12578 -0.1625 -0.12669 -0.16412 -0.12787 -0.16505 C -0.12891 -0.16597 -0.13008 -0.16597 -0.13099 -0.1669 C -0.1375 -0.17338 -0.14258 -0.18125 -0.14974 -0.18542 C -0.15287 -0.19097 -0.15599 -0.19653 -0.15912 -0.20209 C -0.16081 -0.20509 -0.16341 -0.20533 -0.16537 -0.20764 C -0.16849 -0.21597 -0.17383 -0.22269 -0.17787 -0.22986 C -0.18399 -0.24074 -0.18998 -0.25139 -0.19557 -0.2632 C -0.20365 -0.28033 -0.20729 -0.30556 -0.2112 -0.32616 C -0.21211 -0.33773 -0.2138 -0.34815 -0.21537 -0.35949 C -0.21563 -0.38634 -0.2125 -0.44815 -0.21953 -0.48542 C -0.2224 -0.53079 -0.22149 -0.57037 -0.23307 -0.61134 C -0.23503 -0.61806 -0.23672 -0.62778 -0.23932 -0.63357 C -0.24675 -0.6507 -0.24297 -0.63982 -0.2487 -0.64838 C -0.25248 -0.65394 -0.25638 -0.66227 -0.2612 -0.66505 C -0.27448 -0.67292 -0.28659 -0.67639 -0.30078 -0.67801 C -0.32878 -0.69468 -0.36094 -0.68056 -0.39037 -0.67616 C -0.41211 -0.6632 -0.42669 -0.67824 -0.44349 -0.69468 C -0.44623 -0.69722 -0.44961 -0.69815 -0.45182 -0.70209 C -0.45547 -0.70857 -0.45821 -0.71088 -0.46328 -0.7132 C -0.46732 -0.72037 -0.4724 -0.72153 -0.47682 -0.72801 C -0.48099 -0.73426 -0.48451 -0.73704 -0.48932 -0.74283 C -0.49141 -0.74537 -0.4944 -0.74445 -0.49662 -0.74653 C -0.50313 -0.75301 -0.50612 -0.75625 -0.51328 -0.75949 C -0.51862 -0.76574 -0.52578 -0.76783 -0.53203 -0.7706 C -0.54219 -0.78264 -0.57383 -0.77778 -0.57787 -0.77801 C -0.58867 -0.78449 -0.57656 -0.77801 -0.60391 -0.77801 C -0.65287 -0.77801 -0.70182 -0.77917 -0.75078 -0.77986 C -0.76094 -0.78588 -0.76992 -0.79722 -0.77995 -0.80394 C -0.78334 -0.80625 -0.78568 -0.81134 -0.78932 -0.81134 " pathEditMode="relative" ptsTypes="fffffffffffffffffffffffffffffffffffffA">
                                      <p:cBhvr>
                                        <p:cTn id="25" dur="2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9"/>
          <p:cNvGrpSpPr/>
          <p:nvPr/>
        </p:nvGrpSpPr>
        <p:grpSpPr>
          <a:xfrm>
            <a:off x="320040" y="0"/>
            <a:ext cx="2362200" cy="818555"/>
            <a:chOff x="444500" y="496094"/>
            <a:chExt cx="2362200" cy="1091406"/>
          </a:xfrm>
          <a:solidFill>
            <a:schemeClr val="accent4">
              <a:lumMod val="20000"/>
              <a:lumOff val="80000"/>
            </a:schemeClr>
          </a:solidFill>
        </p:grpSpPr>
        <p:sp>
          <p:nvSpPr>
            <p:cNvPr id="15" name="圆角矩形 14"/>
            <p:cNvSpPr/>
            <p:nvPr/>
          </p:nvSpPr>
          <p:spPr>
            <a:xfrm>
              <a:off x="444500" y="901700"/>
              <a:ext cx="2362200" cy="685800"/>
            </a:xfrm>
            <a:prstGeom prst="roundRect">
              <a:avLst/>
            </a:prstGeom>
            <a:grpFill/>
            <a:ln w="190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16" name="直接连接符 15"/>
            <p:cNvCxnSpPr/>
            <p:nvPr/>
          </p:nvCxnSpPr>
          <p:spPr>
            <a:xfrm rot="5400000">
              <a:off x="7810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直接连接符 16"/>
            <p:cNvCxnSpPr/>
            <p:nvPr/>
          </p:nvCxnSpPr>
          <p:spPr>
            <a:xfrm rot="5400000">
              <a:off x="18859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21" name="图片 20" descr="book3.png"/>
          <p:cNvPicPr>
            <a:picLocks noChangeAspect="1"/>
          </p:cNvPicPr>
          <p:nvPr/>
        </p:nvPicPr>
        <p:blipFill>
          <a:blip r:embed="rId2" cstate="print"/>
          <a:srcRect l="10980" t="7891" r="17050" b="13779"/>
          <a:stretch>
            <a:fillRect/>
          </a:stretch>
        </p:blipFill>
        <p:spPr>
          <a:xfrm>
            <a:off x="7968343" y="3947300"/>
            <a:ext cx="971550" cy="1057407"/>
          </a:xfrm>
          <a:prstGeom prst="rect">
            <a:avLst/>
          </a:prstGeom>
        </p:spPr>
      </p:pic>
      <p:sp>
        <p:nvSpPr>
          <p:cNvPr id="9" name="矩形 8"/>
          <p:cNvSpPr/>
          <p:nvPr/>
        </p:nvSpPr>
        <p:spPr>
          <a:xfrm>
            <a:off x="275120" y="348923"/>
            <a:ext cx="2318583" cy="484748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2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知识点 体温计</a:t>
            </a:r>
            <a:endParaRPr lang="en-US" altLang="zh-CN" sz="27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1478280" y="920851"/>
            <a:ext cx="7056120" cy="9629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小明生病去医院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看到很多测体温的病人把体温计放到口腔中或者腋下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这是为什么呢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?</a:t>
            </a:r>
          </a:p>
        </p:txBody>
      </p:sp>
      <p:pic>
        <p:nvPicPr>
          <p:cNvPr id="11" name="图片 10" descr="图片5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858128"/>
            <a:ext cx="1597020" cy="670505"/>
          </a:xfrm>
          <a:prstGeom prst="rect">
            <a:avLst/>
          </a:prstGeom>
        </p:spPr>
      </p:pic>
      <p:pic>
        <p:nvPicPr>
          <p:cNvPr id="12" name="wj704.jpg" descr="id:2147511610;FounderCES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4197120" y="1872570"/>
            <a:ext cx="1456920" cy="1417456"/>
          </a:xfrm>
          <a:prstGeom prst="rect">
            <a:avLst/>
          </a:prstGeom>
        </p:spPr>
      </p:pic>
      <p:sp>
        <p:nvSpPr>
          <p:cNvPr id="13" name="矩形 12"/>
          <p:cNvSpPr/>
          <p:nvPr/>
        </p:nvSpPr>
        <p:spPr>
          <a:xfrm>
            <a:off x="1188720" y="3359251"/>
            <a:ext cx="73152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因为这两处是人体最温暖的地方</a:t>
            </a:r>
            <a:r>
              <a:rPr lang="en-US" altLang="zh-CN" sz="1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1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离人体内的温度最为接近</a:t>
            </a:r>
            <a:r>
              <a:rPr lang="en-US" altLang="zh-CN" sz="1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  <a:r>
              <a:rPr lang="zh-CN" altLang="en-US" sz="1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测温之前需将温度计用力甩几下</a:t>
            </a:r>
            <a:r>
              <a:rPr lang="en-US" altLang="zh-CN" sz="1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1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如果测出温度高于</a:t>
            </a:r>
            <a:r>
              <a:rPr lang="en-US" altLang="zh-CN" sz="1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37.5</a:t>
            </a:r>
            <a:r>
              <a:rPr lang="zh-CN" altLang="en-US" sz="1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摄氏度</a:t>
            </a:r>
            <a:r>
              <a:rPr lang="en-US" altLang="zh-CN" sz="1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1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体温就有点高了</a:t>
            </a:r>
            <a:r>
              <a:rPr lang="en-US" altLang="zh-CN" sz="1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9" grpId="0"/>
      <p:bldP spid="1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9"/>
          <p:cNvGrpSpPr/>
          <p:nvPr/>
        </p:nvGrpSpPr>
        <p:grpSpPr>
          <a:xfrm>
            <a:off x="320040" y="0"/>
            <a:ext cx="2362200" cy="818555"/>
            <a:chOff x="444500" y="496094"/>
            <a:chExt cx="2362200" cy="1091406"/>
          </a:xfrm>
          <a:solidFill>
            <a:schemeClr val="accent4">
              <a:lumMod val="20000"/>
              <a:lumOff val="80000"/>
            </a:schemeClr>
          </a:solidFill>
        </p:grpSpPr>
        <p:sp>
          <p:nvSpPr>
            <p:cNvPr id="15" name="圆角矩形 14"/>
            <p:cNvSpPr/>
            <p:nvPr/>
          </p:nvSpPr>
          <p:spPr>
            <a:xfrm>
              <a:off x="444500" y="901700"/>
              <a:ext cx="2362200" cy="685800"/>
            </a:xfrm>
            <a:prstGeom prst="roundRect">
              <a:avLst/>
            </a:prstGeom>
            <a:grpFill/>
            <a:ln w="190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16" name="直接连接符 15"/>
            <p:cNvCxnSpPr/>
            <p:nvPr/>
          </p:nvCxnSpPr>
          <p:spPr>
            <a:xfrm rot="5400000">
              <a:off x="7810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直接连接符 16"/>
            <p:cNvCxnSpPr/>
            <p:nvPr/>
          </p:nvCxnSpPr>
          <p:spPr>
            <a:xfrm rot="5400000">
              <a:off x="18859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21" name="图片 20" descr="book3.png"/>
          <p:cNvPicPr>
            <a:picLocks noChangeAspect="1"/>
          </p:cNvPicPr>
          <p:nvPr/>
        </p:nvPicPr>
        <p:blipFill>
          <a:blip r:embed="rId2" cstate="print"/>
          <a:srcRect l="10980" t="7891" r="17050" b="13779"/>
          <a:stretch>
            <a:fillRect/>
          </a:stretch>
        </p:blipFill>
        <p:spPr>
          <a:xfrm>
            <a:off x="7968343" y="3947300"/>
            <a:ext cx="971550" cy="1057407"/>
          </a:xfrm>
          <a:prstGeom prst="rect">
            <a:avLst/>
          </a:prstGeom>
        </p:spPr>
      </p:pic>
      <p:sp>
        <p:nvSpPr>
          <p:cNvPr id="9" name="矩形 8"/>
          <p:cNvSpPr/>
          <p:nvPr/>
        </p:nvSpPr>
        <p:spPr>
          <a:xfrm>
            <a:off x="275120" y="348923"/>
            <a:ext cx="2318583" cy="484748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2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知识点 体温计</a:t>
            </a:r>
            <a:endParaRPr lang="en-US" altLang="zh-CN" sz="27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929640" y="1682851"/>
            <a:ext cx="742188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实验室用温度计内液体不能为酒精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因为酒精在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78 ℃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时就沸腾了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</a:p>
        </p:txBody>
      </p:sp>
      <p:pic>
        <p:nvPicPr>
          <p:cNvPr id="14" name="图片 13" descr="图片7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863395"/>
            <a:ext cx="1597020" cy="67050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TextBox 61"/>
          <p:cNvSpPr txBox="1"/>
          <p:nvPr/>
        </p:nvSpPr>
        <p:spPr>
          <a:xfrm>
            <a:off x="1021080" y="586821"/>
            <a:ext cx="8787540" cy="900246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>
            <a:defPPr>
              <a:defRPr lang="zh-CN"/>
            </a:defPPr>
            <a:lvl1pPr>
              <a:defRPr sz="19900" b="1">
                <a:solidFill>
                  <a:srgbClr val="5FCACB"/>
                </a:solidFill>
              </a:defRPr>
            </a:lvl1pPr>
          </a:lstStyle>
          <a:p>
            <a:r>
              <a:rPr lang="zh-CN" altLang="en-US" sz="5400" dirty="0" smtClean="0">
                <a:solidFill>
                  <a:schemeClr val="accent1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   第三章  物态变化</a:t>
            </a:r>
          </a:p>
        </p:txBody>
      </p:sp>
      <p:sp>
        <p:nvSpPr>
          <p:cNvPr id="64" name="文本框 78"/>
          <p:cNvSpPr txBox="1"/>
          <p:nvPr/>
        </p:nvSpPr>
        <p:spPr>
          <a:xfrm>
            <a:off x="2731175" y="1972531"/>
            <a:ext cx="3785332" cy="577081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>
            <a:defPPr>
              <a:defRPr lang="zh-CN"/>
            </a:defPPr>
            <a:lvl1pPr>
              <a:defRPr sz="3200" b="1">
                <a:solidFill>
                  <a:srgbClr val="F5841C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sz="3300" dirty="0" smtClean="0">
                <a:solidFill>
                  <a:schemeClr val="accent1"/>
                </a:solidFill>
              </a:rPr>
              <a:t>第</a:t>
            </a:r>
            <a:r>
              <a:rPr lang="en-US" altLang="zh-CN" sz="3300" dirty="0" smtClean="0">
                <a:solidFill>
                  <a:schemeClr val="accent1"/>
                </a:solidFill>
              </a:rPr>
              <a:t>2</a:t>
            </a:r>
            <a:r>
              <a:rPr lang="zh-CN" altLang="en-US" sz="3300" dirty="0" smtClean="0">
                <a:solidFill>
                  <a:schemeClr val="accent1"/>
                </a:solidFill>
              </a:rPr>
              <a:t>节　熔化和凝固</a:t>
            </a:r>
          </a:p>
        </p:txBody>
      </p:sp>
      <p:pic>
        <p:nvPicPr>
          <p:cNvPr id="25" name="Picture 12" descr="clouds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821839" y="3102759"/>
            <a:ext cx="4771653" cy="827958"/>
          </a:xfrm>
          <a:prstGeom prst="rect">
            <a:avLst/>
          </a:prstGeom>
        </p:spPr>
      </p:pic>
      <p:pic>
        <p:nvPicPr>
          <p:cNvPr id="26" name="Picture 10" descr="field1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8457" y="3838045"/>
            <a:ext cx="8916747" cy="1354442"/>
          </a:xfrm>
          <a:prstGeom prst="rect">
            <a:avLst/>
          </a:prstGeom>
        </p:spPr>
      </p:pic>
      <p:pic>
        <p:nvPicPr>
          <p:cNvPr id="27" name="Picture 11" descr="server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759528" y="3294761"/>
            <a:ext cx="3559629" cy="1954878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 dir="u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/>
      <p:bldP spid="6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9"/>
          <p:cNvGrpSpPr/>
          <p:nvPr/>
        </p:nvGrpSpPr>
        <p:grpSpPr>
          <a:xfrm>
            <a:off x="320040" y="0"/>
            <a:ext cx="2727960" cy="818555"/>
            <a:chOff x="444500" y="496094"/>
            <a:chExt cx="2362200" cy="1091406"/>
          </a:xfrm>
          <a:solidFill>
            <a:schemeClr val="accent4">
              <a:lumMod val="20000"/>
              <a:lumOff val="80000"/>
            </a:schemeClr>
          </a:solidFill>
        </p:grpSpPr>
        <p:sp>
          <p:nvSpPr>
            <p:cNvPr id="15" name="圆角矩形 14"/>
            <p:cNvSpPr/>
            <p:nvPr/>
          </p:nvSpPr>
          <p:spPr>
            <a:xfrm>
              <a:off x="444500" y="901700"/>
              <a:ext cx="2362200" cy="685800"/>
            </a:xfrm>
            <a:prstGeom prst="roundRect">
              <a:avLst/>
            </a:prstGeom>
            <a:grpFill/>
            <a:ln w="190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16" name="直接连接符 15"/>
            <p:cNvCxnSpPr/>
            <p:nvPr/>
          </p:nvCxnSpPr>
          <p:spPr>
            <a:xfrm rot="5400000">
              <a:off x="7810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直接连接符 16"/>
            <p:cNvCxnSpPr/>
            <p:nvPr/>
          </p:nvCxnSpPr>
          <p:spPr>
            <a:xfrm rot="5400000">
              <a:off x="18859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21" name="图片 20" descr="book3.png"/>
          <p:cNvPicPr>
            <a:picLocks noChangeAspect="1"/>
          </p:cNvPicPr>
          <p:nvPr/>
        </p:nvPicPr>
        <p:blipFill>
          <a:blip r:embed="rId2" cstate="print"/>
          <a:srcRect l="10980" t="7891" r="17050" b="13779"/>
          <a:stretch>
            <a:fillRect/>
          </a:stretch>
        </p:blipFill>
        <p:spPr>
          <a:xfrm>
            <a:off x="7968343" y="3947300"/>
            <a:ext cx="971550" cy="1057407"/>
          </a:xfrm>
          <a:prstGeom prst="rect">
            <a:avLst/>
          </a:prstGeom>
        </p:spPr>
      </p:pic>
      <p:sp>
        <p:nvSpPr>
          <p:cNvPr id="9" name="矩形 8"/>
          <p:cNvSpPr/>
          <p:nvPr/>
        </p:nvSpPr>
        <p:spPr>
          <a:xfrm>
            <a:off x="275120" y="348923"/>
            <a:ext cx="2664832" cy="484748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2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知识点 物态变化</a:t>
            </a:r>
            <a:endParaRPr lang="en-US" altLang="zh-CN" sz="27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1463040" y="1149451"/>
            <a:ext cx="7056120" cy="14229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我国研制的一种新型聚乙烯材料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可以在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15~40 ℃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之间发生物态变化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把它掺在水泥中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制成墙壁和地板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可以使房间“冬暖夏凉”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</a:p>
        </p:txBody>
      </p:sp>
      <p:pic>
        <p:nvPicPr>
          <p:cNvPr id="13" name="图片 12" descr="图片6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1069447"/>
            <a:ext cx="1597020" cy="580934"/>
          </a:xfrm>
          <a:prstGeom prst="rect">
            <a:avLst/>
          </a:prstGeom>
        </p:spPr>
      </p:pic>
      <p:pic>
        <p:nvPicPr>
          <p:cNvPr id="14" name="ee215.jpg" descr="id:2147511953;FounderCES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3302460" y="2598989"/>
            <a:ext cx="2915460" cy="199956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9"/>
          <p:cNvGrpSpPr/>
          <p:nvPr/>
        </p:nvGrpSpPr>
        <p:grpSpPr>
          <a:xfrm>
            <a:off x="320040" y="0"/>
            <a:ext cx="2987040" cy="818555"/>
            <a:chOff x="444500" y="496094"/>
            <a:chExt cx="2362200" cy="1091406"/>
          </a:xfrm>
          <a:solidFill>
            <a:schemeClr val="accent4">
              <a:lumMod val="20000"/>
              <a:lumOff val="80000"/>
            </a:schemeClr>
          </a:solidFill>
        </p:grpSpPr>
        <p:sp>
          <p:nvSpPr>
            <p:cNvPr id="15" name="圆角矩形 14"/>
            <p:cNvSpPr/>
            <p:nvPr/>
          </p:nvSpPr>
          <p:spPr>
            <a:xfrm>
              <a:off x="444500" y="901700"/>
              <a:ext cx="2362200" cy="685800"/>
            </a:xfrm>
            <a:prstGeom prst="roundRect">
              <a:avLst/>
            </a:prstGeom>
            <a:grpFill/>
            <a:ln w="190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16" name="直接连接符 15"/>
            <p:cNvCxnSpPr/>
            <p:nvPr/>
          </p:nvCxnSpPr>
          <p:spPr>
            <a:xfrm rot="5400000">
              <a:off x="7810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直接连接符 16"/>
            <p:cNvCxnSpPr/>
            <p:nvPr/>
          </p:nvCxnSpPr>
          <p:spPr>
            <a:xfrm rot="5400000">
              <a:off x="18859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21" name="图片 20" descr="book3.png"/>
          <p:cNvPicPr>
            <a:picLocks noChangeAspect="1"/>
          </p:cNvPicPr>
          <p:nvPr/>
        </p:nvPicPr>
        <p:blipFill>
          <a:blip r:embed="rId2" cstate="print"/>
          <a:srcRect l="10980" t="7891" r="17050" b="13779"/>
          <a:stretch>
            <a:fillRect/>
          </a:stretch>
        </p:blipFill>
        <p:spPr>
          <a:xfrm>
            <a:off x="7968343" y="3947300"/>
            <a:ext cx="971550" cy="1057407"/>
          </a:xfrm>
          <a:prstGeom prst="rect">
            <a:avLst/>
          </a:prstGeom>
        </p:spPr>
      </p:pic>
      <p:sp>
        <p:nvSpPr>
          <p:cNvPr id="9" name="矩形 8"/>
          <p:cNvSpPr/>
          <p:nvPr/>
        </p:nvSpPr>
        <p:spPr>
          <a:xfrm>
            <a:off x="275120" y="348923"/>
            <a:ext cx="3011081" cy="484748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2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知识点 熔化和凝固</a:t>
            </a:r>
            <a:endParaRPr lang="en-US" altLang="zh-CN" sz="27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1463040" y="1149451"/>
            <a:ext cx="768096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“春江水暖鸭先知”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冰熔化成水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最先感知到的是在水里的鸭子</a:t>
            </a:r>
            <a:endParaRPr lang="en-US" altLang="zh-CN" sz="20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13" name="图片 12" descr="图片6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1069447"/>
            <a:ext cx="1597020" cy="580934"/>
          </a:xfrm>
          <a:prstGeom prst="rect">
            <a:avLst/>
          </a:prstGeom>
        </p:spPr>
      </p:pic>
      <p:pic>
        <p:nvPicPr>
          <p:cNvPr id="12" name="wj724.jpg" descr="id:2147512060;FounderCES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2769600" y="2079450"/>
            <a:ext cx="3875040" cy="264823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9"/>
          <p:cNvGrpSpPr/>
          <p:nvPr/>
        </p:nvGrpSpPr>
        <p:grpSpPr>
          <a:xfrm>
            <a:off x="320040" y="0"/>
            <a:ext cx="2987040" cy="818555"/>
            <a:chOff x="444500" y="496094"/>
            <a:chExt cx="2362200" cy="1091406"/>
          </a:xfrm>
          <a:solidFill>
            <a:schemeClr val="accent4">
              <a:lumMod val="20000"/>
              <a:lumOff val="80000"/>
            </a:schemeClr>
          </a:solidFill>
        </p:grpSpPr>
        <p:sp>
          <p:nvSpPr>
            <p:cNvPr id="15" name="圆角矩形 14"/>
            <p:cNvSpPr/>
            <p:nvPr/>
          </p:nvSpPr>
          <p:spPr>
            <a:xfrm>
              <a:off x="444500" y="901700"/>
              <a:ext cx="2362200" cy="685800"/>
            </a:xfrm>
            <a:prstGeom prst="roundRect">
              <a:avLst/>
            </a:prstGeom>
            <a:grpFill/>
            <a:ln w="190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16" name="直接连接符 15"/>
            <p:cNvCxnSpPr/>
            <p:nvPr/>
          </p:nvCxnSpPr>
          <p:spPr>
            <a:xfrm rot="5400000">
              <a:off x="7810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直接连接符 16"/>
            <p:cNvCxnSpPr/>
            <p:nvPr/>
          </p:nvCxnSpPr>
          <p:spPr>
            <a:xfrm rot="5400000">
              <a:off x="18859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21" name="图片 20" descr="book3.png"/>
          <p:cNvPicPr>
            <a:picLocks noChangeAspect="1"/>
          </p:cNvPicPr>
          <p:nvPr/>
        </p:nvPicPr>
        <p:blipFill>
          <a:blip r:embed="rId2" cstate="print"/>
          <a:srcRect l="10980" t="7891" r="17050" b="13779"/>
          <a:stretch>
            <a:fillRect/>
          </a:stretch>
        </p:blipFill>
        <p:spPr>
          <a:xfrm>
            <a:off x="7968343" y="3947300"/>
            <a:ext cx="971550" cy="1057407"/>
          </a:xfrm>
          <a:prstGeom prst="rect">
            <a:avLst/>
          </a:prstGeom>
        </p:spPr>
      </p:pic>
      <p:sp>
        <p:nvSpPr>
          <p:cNvPr id="9" name="矩形 8"/>
          <p:cNvSpPr/>
          <p:nvPr/>
        </p:nvSpPr>
        <p:spPr>
          <a:xfrm>
            <a:off x="275120" y="348923"/>
            <a:ext cx="3011081" cy="484748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2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知识点 熔化和凝固</a:t>
            </a:r>
            <a:endParaRPr lang="en-US" altLang="zh-CN" sz="27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1051560" y="1926691"/>
            <a:ext cx="7680960" cy="14229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酒精灯使用时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:1.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不能用燃着的酒精灯点燃另一个酒精灯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;2.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酒精灯要用灯帽盖灭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不能用嘴吹灭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;3.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万一酒精洒到桌子上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甚至燃烧起来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立即用湿抹布扑盖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</a:p>
        </p:txBody>
      </p:sp>
      <p:pic>
        <p:nvPicPr>
          <p:cNvPr id="11" name="图片 10" descr="图片7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878635"/>
            <a:ext cx="1597020" cy="67050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9"/>
          <p:cNvGrpSpPr/>
          <p:nvPr/>
        </p:nvGrpSpPr>
        <p:grpSpPr>
          <a:xfrm>
            <a:off x="320040" y="0"/>
            <a:ext cx="2987040" cy="818555"/>
            <a:chOff x="444500" y="496094"/>
            <a:chExt cx="2362200" cy="1091406"/>
          </a:xfrm>
          <a:solidFill>
            <a:schemeClr val="accent4">
              <a:lumMod val="20000"/>
              <a:lumOff val="80000"/>
            </a:schemeClr>
          </a:solidFill>
        </p:grpSpPr>
        <p:sp>
          <p:nvSpPr>
            <p:cNvPr id="15" name="圆角矩形 14"/>
            <p:cNvSpPr/>
            <p:nvPr/>
          </p:nvSpPr>
          <p:spPr>
            <a:xfrm>
              <a:off x="444500" y="901700"/>
              <a:ext cx="2362200" cy="685800"/>
            </a:xfrm>
            <a:prstGeom prst="roundRect">
              <a:avLst/>
            </a:prstGeom>
            <a:grpFill/>
            <a:ln w="190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16" name="直接连接符 15"/>
            <p:cNvCxnSpPr/>
            <p:nvPr/>
          </p:nvCxnSpPr>
          <p:spPr>
            <a:xfrm rot="5400000">
              <a:off x="7810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直接连接符 16"/>
            <p:cNvCxnSpPr/>
            <p:nvPr/>
          </p:nvCxnSpPr>
          <p:spPr>
            <a:xfrm rot="5400000">
              <a:off x="18859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21" name="图片 20" descr="book3.png"/>
          <p:cNvPicPr>
            <a:picLocks noChangeAspect="1"/>
          </p:cNvPicPr>
          <p:nvPr/>
        </p:nvPicPr>
        <p:blipFill>
          <a:blip r:embed="rId2" cstate="print"/>
          <a:srcRect l="10980" t="7891" r="17050" b="13779"/>
          <a:stretch>
            <a:fillRect/>
          </a:stretch>
        </p:blipFill>
        <p:spPr>
          <a:xfrm>
            <a:off x="7968343" y="3947300"/>
            <a:ext cx="971550" cy="1057407"/>
          </a:xfrm>
          <a:prstGeom prst="rect">
            <a:avLst/>
          </a:prstGeom>
        </p:spPr>
      </p:pic>
      <p:sp>
        <p:nvSpPr>
          <p:cNvPr id="9" name="矩形 8"/>
          <p:cNvSpPr/>
          <p:nvPr/>
        </p:nvSpPr>
        <p:spPr>
          <a:xfrm>
            <a:off x="275120" y="348923"/>
            <a:ext cx="3011081" cy="484748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2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知识点 熔化和凝固</a:t>
            </a:r>
            <a:endParaRPr lang="en-US" altLang="zh-CN" sz="27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1051560" y="1926691"/>
            <a:ext cx="7680960" cy="9612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海波能碾成粉末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石蜡不能碾成粉末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因此可以在实验前先将石蜡熔化再将温度计插入至中间的位置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再让其凝固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进行实验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</a:p>
        </p:txBody>
      </p:sp>
      <p:pic>
        <p:nvPicPr>
          <p:cNvPr id="10" name="图片 9" descr="图片3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920981"/>
            <a:ext cx="1603116" cy="676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9"/>
          <p:cNvGrpSpPr/>
          <p:nvPr/>
        </p:nvGrpSpPr>
        <p:grpSpPr>
          <a:xfrm>
            <a:off x="320040" y="0"/>
            <a:ext cx="2987040" cy="818555"/>
            <a:chOff x="444500" y="496094"/>
            <a:chExt cx="2362200" cy="1091406"/>
          </a:xfrm>
          <a:solidFill>
            <a:schemeClr val="accent4">
              <a:lumMod val="20000"/>
              <a:lumOff val="80000"/>
            </a:schemeClr>
          </a:solidFill>
        </p:grpSpPr>
        <p:sp>
          <p:nvSpPr>
            <p:cNvPr id="15" name="圆角矩形 14"/>
            <p:cNvSpPr/>
            <p:nvPr/>
          </p:nvSpPr>
          <p:spPr>
            <a:xfrm>
              <a:off x="444500" y="901700"/>
              <a:ext cx="2362200" cy="685800"/>
            </a:xfrm>
            <a:prstGeom prst="roundRect">
              <a:avLst/>
            </a:prstGeom>
            <a:grpFill/>
            <a:ln w="190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16" name="直接连接符 15"/>
            <p:cNvCxnSpPr/>
            <p:nvPr/>
          </p:nvCxnSpPr>
          <p:spPr>
            <a:xfrm rot="5400000">
              <a:off x="7810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直接连接符 16"/>
            <p:cNvCxnSpPr/>
            <p:nvPr/>
          </p:nvCxnSpPr>
          <p:spPr>
            <a:xfrm rot="5400000">
              <a:off x="18859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21" name="图片 20" descr="book3.png"/>
          <p:cNvPicPr>
            <a:picLocks noChangeAspect="1"/>
          </p:cNvPicPr>
          <p:nvPr/>
        </p:nvPicPr>
        <p:blipFill>
          <a:blip r:embed="rId2" cstate="print"/>
          <a:srcRect l="10980" t="7891" r="17050" b="13779"/>
          <a:stretch>
            <a:fillRect/>
          </a:stretch>
        </p:blipFill>
        <p:spPr>
          <a:xfrm>
            <a:off x="7968343" y="3947300"/>
            <a:ext cx="971550" cy="1057407"/>
          </a:xfrm>
          <a:prstGeom prst="rect">
            <a:avLst/>
          </a:prstGeom>
        </p:spPr>
      </p:pic>
      <p:sp>
        <p:nvSpPr>
          <p:cNvPr id="9" name="矩形 8"/>
          <p:cNvSpPr/>
          <p:nvPr/>
        </p:nvSpPr>
        <p:spPr>
          <a:xfrm>
            <a:off x="275120" y="348923"/>
            <a:ext cx="3011081" cy="484748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2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知识点 熔化和凝固</a:t>
            </a:r>
            <a:endParaRPr lang="en-US" altLang="zh-CN" sz="27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868680" y="1667611"/>
            <a:ext cx="7680960" cy="23462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1.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实验中需用到的测量工具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: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温度计和机械停表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2.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温度计要与被测固体颗粒充分接触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避免碰壁或悬空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3.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海波在熔化过程中吸热但温度不变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熔化开始时为固态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熔化中为固液共存态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完全熔化后为液态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;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石蜡则不同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熔化过程中边吸热边升温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状态是先变软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后变稠、变稀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最后成为液体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</a:p>
        </p:txBody>
      </p:sp>
      <p:pic>
        <p:nvPicPr>
          <p:cNvPr id="10" name="图片 9" descr="图片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896950"/>
            <a:ext cx="1548256" cy="67050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9"/>
          <p:cNvGrpSpPr/>
          <p:nvPr/>
        </p:nvGrpSpPr>
        <p:grpSpPr>
          <a:xfrm>
            <a:off x="320040" y="0"/>
            <a:ext cx="3307080" cy="818555"/>
            <a:chOff x="444500" y="496094"/>
            <a:chExt cx="2362200" cy="1091406"/>
          </a:xfrm>
          <a:solidFill>
            <a:schemeClr val="accent4">
              <a:lumMod val="20000"/>
              <a:lumOff val="80000"/>
            </a:schemeClr>
          </a:solidFill>
        </p:grpSpPr>
        <p:sp>
          <p:nvSpPr>
            <p:cNvPr id="15" name="圆角矩形 14"/>
            <p:cNvSpPr/>
            <p:nvPr/>
          </p:nvSpPr>
          <p:spPr>
            <a:xfrm>
              <a:off x="444500" y="901700"/>
              <a:ext cx="2362200" cy="685800"/>
            </a:xfrm>
            <a:prstGeom prst="roundRect">
              <a:avLst/>
            </a:prstGeom>
            <a:grpFill/>
            <a:ln w="190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16" name="直接连接符 15"/>
            <p:cNvCxnSpPr/>
            <p:nvPr/>
          </p:nvCxnSpPr>
          <p:spPr>
            <a:xfrm rot="5400000">
              <a:off x="7810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直接连接符 16"/>
            <p:cNvCxnSpPr/>
            <p:nvPr/>
          </p:nvCxnSpPr>
          <p:spPr>
            <a:xfrm rot="5400000">
              <a:off x="18859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21" name="图片 20" descr="book3.png"/>
          <p:cNvPicPr>
            <a:picLocks noChangeAspect="1"/>
          </p:cNvPicPr>
          <p:nvPr/>
        </p:nvPicPr>
        <p:blipFill>
          <a:blip r:embed="rId2" cstate="print"/>
          <a:srcRect l="10980" t="7891" r="17050" b="13779"/>
          <a:stretch>
            <a:fillRect/>
          </a:stretch>
        </p:blipFill>
        <p:spPr>
          <a:xfrm>
            <a:off x="7968343" y="3947300"/>
            <a:ext cx="971550" cy="1057407"/>
          </a:xfrm>
          <a:prstGeom prst="rect">
            <a:avLst/>
          </a:prstGeom>
        </p:spPr>
      </p:pic>
      <p:sp>
        <p:nvSpPr>
          <p:cNvPr id="9" name="矩形 8"/>
          <p:cNvSpPr/>
          <p:nvPr/>
        </p:nvSpPr>
        <p:spPr>
          <a:xfrm>
            <a:off x="275120" y="348923"/>
            <a:ext cx="3357329" cy="484748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2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知识点 熔点和凝固点</a:t>
            </a:r>
            <a:endParaRPr lang="en-US" altLang="zh-CN" sz="27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533400" y="3787817"/>
            <a:ext cx="7680960" cy="9612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C919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飞机装有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3D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打印钛合金舱门件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钛合金粉末会在高能激光作用下熔化成液态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然后按构件形状重新凝固成型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</a:p>
        </p:txBody>
      </p:sp>
      <p:pic>
        <p:nvPicPr>
          <p:cNvPr id="11" name="图片 10" descr="图片6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1069447"/>
            <a:ext cx="1597020" cy="580934"/>
          </a:xfrm>
          <a:prstGeom prst="rect">
            <a:avLst/>
          </a:prstGeom>
        </p:spPr>
      </p:pic>
      <p:pic>
        <p:nvPicPr>
          <p:cNvPr id="12" name="wj735.jpg" descr="id:2147512167;FounderCES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2375880" y="1455879"/>
            <a:ext cx="3354360" cy="221465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9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9"/>
          <p:cNvGrpSpPr/>
          <p:nvPr/>
        </p:nvGrpSpPr>
        <p:grpSpPr>
          <a:xfrm>
            <a:off x="320040" y="0"/>
            <a:ext cx="3307080" cy="818555"/>
            <a:chOff x="444500" y="496094"/>
            <a:chExt cx="2362200" cy="1091406"/>
          </a:xfrm>
          <a:solidFill>
            <a:schemeClr val="accent4">
              <a:lumMod val="20000"/>
              <a:lumOff val="80000"/>
            </a:schemeClr>
          </a:solidFill>
        </p:grpSpPr>
        <p:sp>
          <p:nvSpPr>
            <p:cNvPr id="15" name="圆角矩形 14"/>
            <p:cNvSpPr/>
            <p:nvPr/>
          </p:nvSpPr>
          <p:spPr>
            <a:xfrm>
              <a:off x="444500" y="901700"/>
              <a:ext cx="2362200" cy="685800"/>
            </a:xfrm>
            <a:prstGeom prst="roundRect">
              <a:avLst/>
            </a:prstGeom>
            <a:grpFill/>
            <a:ln w="190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16" name="直接连接符 15"/>
            <p:cNvCxnSpPr/>
            <p:nvPr/>
          </p:nvCxnSpPr>
          <p:spPr>
            <a:xfrm rot="5400000">
              <a:off x="7810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直接连接符 16"/>
            <p:cNvCxnSpPr/>
            <p:nvPr/>
          </p:nvCxnSpPr>
          <p:spPr>
            <a:xfrm rot="5400000">
              <a:off x="18859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21" name="图片 20" descr="book3.png"/>
          <p:cNvPicPr>
            <a:picLocks noChangeAspect="1"/>
          </p:cNvPicPr>
          <p:nvPr/>
        </p:nvPicPr>
        <p:blipFill>
          <a:blip r:embed="rId2" cstate="print"/>
          <a:srcRect l="10980" t="7891" r="17050" b="13779"/>
          <a:stretch>
            <a:fillRect/>
          </a:stretch>
        </p:blipFill>
        <p:spPr>
          <a:xfrm>
            <a:off x="7968343" y="3947300"/>
            <a:ext cx="971550" cy="1057407"/>
          </a:xfrm>
          <a:prstGeom prst="rect">
            <a:avLst/>
          </a:prstGeom>
        </p:spPr>
      </p:pic>
      <p:sp>
        <p:nvSpPr>
          <p:cNvPr id="9" name="矩形 8"/>
          <p:cNvSpPr/>
          <p:nvPr/>
        </p:nvSpPr>
        <p:spPr>
          <a:xfrm>
            <a:off x="275120" y="348923"/>
            <a:ext cx="3357329" cy="484748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2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知识点 熔点和凝固点</a:t>
            </a:r>
            <a:endParaRPr lang="en-US" altLang="zh-CN" sz="27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441960" y="1928537"/>
            <a:ext cx="7680960" cy="9612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常见晶体有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: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海波、食盐、石英、冰、水晶、萘及各种金属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常见非晶体有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: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玻璃、松香、蜂蜡、沥青、塑料等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</a:p>
        </p:txBody>
      </p:sp>
      <p:pic>
        <p:nvPicPr>
          <p:cNvPr id="13" name="图片 12" descr="图片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973150"/>
            <a:ext cx="1548256" cy="67050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TextBox 61"/>
          <p:cNvSpPr txBox="1"/>
          <p:nvPr/>
        </p:nvSpPr>
        <p:spPr>
          <a:xfrm>
            <a:off x="1021080" y="586821"/>
            <a:ext cx="8787540" cy="900246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>
            <a:defPPr>
              <a:defRPr lang="zh-CN"/>
            </a:defPPr>
            <a:lvl1pPr>
              <a:defRPr sz="19900" b="1">
                <a:solidFill>
                  <a:srgbClr val="5FCACB"/>
                </a:solidFill>
              </a:defRPr>
            </a:lvl1pPr>
          </a:lstStyle>
          <a:p>
            <a:r>
              <a:rPr lang="zh-CN" altLang="en-US" sz="5400" dirty="0" smtClean="0">
                <a:solidFill>
                  <a:srgbClr val="FF00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   第三章  物态变化</a:t>
            </a:r>
          </a:p>
        </p:txBody>
      </p:sp>
      <p:sp>
        <p:nvSpPr>
          <p:cNvPr id="64" name="文本框 78"/>
          <p:cNvSpPr txBox="1"/>
          <p:nvPr/>
        </p:nvSpPr>
        <p:spPr>
          <a:xfrm>
            <a:off x="3462695" y="2063971"/>
            <a:ext cx="2938946" cy="577081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>
            <a:defPPr>
              <a:defRPr lang="zh-CN"/>
            </a:defPPr>
            <a:lvl1pPr>
              <a:defRPr sz="3200" b="1">
                <a:solidFill>
                  <a:srgbClr val="F5841C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sz="3300" dirty="0" smtClean="0">
                <a:solidFill>
                  <a:schemeClr val="accent1"/>
                </a:solidFill>
              </a:rPr>
              <a:t>第</a:t>
            </a:r>
            <a:r>
              <a:rPr lang="en-US" altLang="zh-CN" sz="3300" dirty="0" smtClean="0">
                <a:solidFill>
                  <a:schemeClr val="accent1"/>
                </a:solidFill>
              </a:rPr>
              <a:t>1</a:t>
            </a:r>
            <a:r>
              <a:rPr lang="zh-CN" altLang="en-US" sz="3300" dirty="0" smtClean="0">
                <a:solidFill>
                  <a:schemeClr val="accent1"/>
                </a:solidFill>
              </a:rPr>
              <a:t>节　温　度</a:t>
            </a:r>
          </a:p>
        </p:txBody>
      </p:sp>
      <p:pic>
        <p:nvPicPr>
          <p:cNvPr id="25" name="Picture 12" descr="clouds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821839" y="3102759"/>
            <a:ext cx="4771653" cy="827958"/>
          </a:xfrm>
          <a:prstGeom prst="rect">
            <a:avLst/>
          </a:prstGeom>
        </p:spPr>
      </p:pic>
      <p:pic>
        <p:nvPicPr>
          <p:cNvPr id="26" name="Picture 10" descr="field1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8457" y="3838045"/>
            <a:ext cx="8916747" cy="1354442"/>
          </a:xfrm>
          <a:prstGeom prst="rect">
            <a:avLst/>
          </a:prstGeom>
        </p:spPr>
      </p:pic>
      <p:pic>
        <p:nvPicPr>
          <p:cNvPr id="27" name="Picture 11" descr="server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759528" y="3294761"/>
            <a:ext cx="3559629" cy="1954878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 dir="u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/>
      <p:bldP spid="64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9"/>
          <p:cNvGrpSpPr/>
          <p:nvPr/>
        </p:nvGrpSpPr>
        <p:grpSpPr>
          <a:xfrm>
            <a:off x="320040" y="0"/>
            <a:ext cx="4084320" cy="818555"/>
            <a:chOff x="444500" y="496094"/>
            <a:chExt cx="2362200" cy="1091406"/>
          </a:xfrm>
          <a:solidFill>
            <a:schemeClr val="accent4">
              <a:lumMod val="20000"/>
              <a:lumOff val="80000"/>
            </a:schemeClr>
          </a:solidFill>
        </p:grpSpPr>
        <p:sp>
          <p:nvSpPr>
            <p:cNvPr id="15" name="圆角矩形 14"/>
            <p:cNvSpPr/>
            <p:nvPr/>
          </p:nvSpPr>
          <p:spPr>
            <a:xfrm>
              <a:off x="444500" y="901700"/>
              <a:ext cx="2362200" cy="685800"/>
            </a:xfrm>
            <a:prstGeom prst="roundRect">
              <a:avLst/>
            </a:prstGeom>
            <a:grpFill/>
            <a:ln w="190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16" name="直接连接符 15"/>
            <p:cNvCxnSpPr/>
            <p:nvPr/>
          </p:nvCxnSpPr>
          <p:spPr>
            <a:xfrm rot="5400000">
              <a:off x="7810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直接连接符 16"/>
            <p:cNvCxnSpPr/>
            <p:nvPr/>
          </p:nvCxnSpPr>
          <p:spPr>
            <a:xfrm rot="5400000">
              <a:off x="18859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21" name="图片 20" descr="book3.png"/>
          <p:cNvPicPr>
            <a:picLocks noChangeAspect="1"/>
          </p:cNvPicPr>
          <p:nvPr/>
        </p:nvPicPr>
        <p:blipFill>
          <a:blip r:embed="rId2" cstate="print"/>
          <a:srcRect l="10980" t="7891" r="17050" b="13779"/>
          <a:stretch>
            <a:fillRect/>
          </a:stretch>
        </p:blipFill>
        <p:spPr>
          <a:xfrm>
            <a:off x="7968343" y="3947300"/>
            <a:ext cx="971550" cy="1057407"/>
          </a:xfrm>
          <a:prstGeom prst="rect">
            <a:avLst/>
          </a:prstGeom>
        </p:spPr>
      </p:pic>
      <p:sp>
        <p:nvSpPr>
          <p:cNvPr id="9" name="矩形 8"/>
          <p:cNvSpPr/>
          <p:nvPr/>
        </p:nvSpPr>
        <p:spPr>
          <a:xfrm>
            <a:off x="275120" y="348923"/>
            <a:ext cx="4049827" cy="484748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2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知识点 熔化吸热凝固放热</a:t>
            </a:r>
            <a:endParaRPr lang="en-US" altLang="zh-CN" sz="27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1463040" y="1760897"/>
            <a:ext cx="7680960" cy="18846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对同一晶体来说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其熔点和凝固点相同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不同晶体的熔点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(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或凝固点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)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一般不同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熔点、凝固点特指晶体而言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非晶体没有确定的熔点和凝固点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</a:p>
        </p:txBody>
      </p:sp>
      <p:pic>
        <p:nvPicPr>
          <p:cNvPr id="13" name="图片 12" descr="图片7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848155"/>
            <a:ext cx="1597020" cy="67050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9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9"/>
          <p:cNvGrpSpPr/>
          <p:nvPr/>
        </p:nvGrpSpPr>
        <p:grpSpPr>
          <a:xfrm>
            <a:off x="320040" y="0"/>
            <a:ext cx="4084320" cy="818555"/>
            <a:chOff x="444500" y="496094"/>
            <a:chExt cx="2362200" cy="1091406"/>
          </a:xfrm>
          <a:solidFill>
            <a:schemeClr val="accent4">
              <a:lumMod val="20000"/>
              <a:lumOff val="80000"/>
            </a:schemeClr>
          </a:solidFill>
        </p:grpSpPr>
        <p:sp>
          <p:nvSpPr>
            <p:cNvPr id="15" name="圆角矩形 14"/>
            <p:cNvSpPr/>
            <p:nvPr/>
          </p:nvSpPr>
          <p:spPr>
            <a:xfrm>
              <a:off x="444500" y="901700"/>
              <a:ext cx="2362200" cy="685800"/>
            </a:xfrm>
            <a:prstGeom prst="roundRect">
              <a:avLst/>
            </a:prstGeom>
            <a:grpFill/>
            <a:ln w="190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16" name="直接连接符 15"/>
            <p:cNvCxnSpPr/>
            <p:nvPr/>
          </p:nvCxnSpPr>
          <p:spPr>
            <a:xfrm rot="5400000">
              <a:off x="7810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直接连接符 16"/>
            <p:cNvCxnSpPr/>
            <p:nvPr/>
          </p:nvCxnSpPr>
          <p:spPr>
            <a:xfrm rot="5400000">
              <a:off x="18859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21" name="图片 20" descr="book3.png"/>
          <p:cNvPicPr>
            <a:picLocks noChangeAspect="1"/>
          </p:cNvPicPr>
          <p:nvPr/>
        </p:nvPicPr>
        <p:blipFill>
          <a:blip r:embed="rId2" cstate="print"/>
          <a:srcRect l="10980" t="7891" r="17050" b="13779"/>
          <a:stretch>
            <a:fillRect/>
          </a:stretch>
        </p:blipFill>
        <p:spPr>
          <a:xfrm>
            <a:off x="7968343" y="3947300"/>
            <a:ext cx="971550" cy="1057407"/>
          </a:xfrm>
          <a:prstGeom prst="rect">
            <a:avLst/>
          </a:prstGeom>
        </p:spPr>
      </p:pic>
      <p:sp>
        <p:nvSpPr>
          <p:cNvPr id="9" name="矩形 8"/>
          <p:cNvSpPr/>
          <p:nvPr/>
        </p:nvSpPr>
        <p:spPr>
          <a:xfrm>
            <a:off x="275120" y="348923"/>
            <a:ext cx="4049827" cy="484748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2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知识点 熔化吸热凝固放热</a:t>
            </a:r>
            <a:endParaRPr lang="en-US" altLang="zh-CN" sz="27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10" name="图片 9" descr="图片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927430"/>
            <a:ext cx="1548256" cy="670505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13397" y="1700212"/>
            <a:ext cx="8447723" cy="1652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18160" y="2002155"/>
            <a:ext cx="873443" cy="403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TextBox 61"/>
          <p:cNvSpPr txBox="1"/>
          <p:nvPr/>
        </p:nvSpPr>
        <p:spPr>
          <a:xfrm>
            <a:off x="1021080" y="586821"/>
            <a:ext cx="8787540" cy="900246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>
            <a:defPPr>
              <a:defRPr lang="zh-CN"/>
            </a:defPPr>
            <a:lvl1pPr>
              <a:defRPr sz="19900" b="1">
                <a:solidFill>
                  <a:srgbClr val="5FCACB"/>
                </a:solidFill>
              </a:defRPr>
            </a:lvl1pPr>
          </a:lstStyle>
          <a:p>
            <a:r>
              <a:rPr lang="zh-CN" altLang="en-US" sz="5400" dirty="0" smtClean="0">
                <a:solidFill>
                  <a:schemeClr val="accent1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   第三章  物态变化</a:t>
            </a:r>
          </a:p>
        </p:txBody>
      </p:sp>
      <p:sp>
        <p:nvSpPr>
          <p:cNvPr id="64" name="文本框 78"/>
          <p:cNvSpPr txBox="1"/>
          <p:nvPr/>
        </p:nvSpPr>
        <p:spPr>
          <a:xfrm>
            <a:off x="2731175" y="1972531"/>
            <a:ext cx="3785332" cy="577081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>
            <a:defPPr>
              <a:defRPr lang="zh-CN"/>
            </a:defPPr>
            <a:lvl1pPr>
              <a:defRPr sz="3200" b="1">
                <a:solidFill>
                  <a:srgbClr val="F5841C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sz="3300" dirty="0" smtClean="0">
                <a:solidFill>
                  <a:schemeClr val="accent1"/>
                </a:solidFill>
              </a:rPr>
              <a:t>第</a:t>
            </a:r>
            <a:r>
              <a:rPr lang="en-US" altLang="zh-CN" sz="3300" dirty="0" smtClean="0">
                <a:solidFill>
                  <a:schemeClr val="accent1"/>
                </a:solidFill>
              </a:rPr>
              <a:t>3</a:t>
            </a:r>
            <a:r>
              <a:rPr lang="zh-CN" altLang="en-US" sz="3300" dirty="0" smtClean="0">
                <a:solidFill>
                  <a:schemeClr val="accent1"/>
                </a:solidFill>
              </a:rPr>
              <a:t>节　汽化和液化</a:t>
            </a:r>
          </a:p>
        </p:txBody>
      </p:sp>
      <p:pic>
        <p:nvPicPr>
          <p:cNvPr id="25" name="Picture 12" descr="clouds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821839" y="3102759"/>
            <a:ext cx="4771653" cy="827958"/>
          </a:xfrm>
          <a:prstGeom prst="rect">
            <a:avLst/>
          </a:prstGeom>
        </p:spPr>
      </p:pic>
      <p:pic>
        <p:nvPicPr>
          <p:cNvPr id="26" name="Picture 10" descr="field1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8457" y="3838045"/>
            <a:ext cx="8916747" cy="1354442"/>
          </a:xfrm>
          <a:prstGeom prst="rect">
            <a:avLst/>
          </a:prstGeom>
        </p:spPr>
      </p:pic>
      <p:pic>
        <p:nvPicPr>
          <p:cNvPr id="27" name="Picture 11" descr="server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759528" y="3294761"/>
            <a:ext cx="3559629" cy="1954878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 dir="u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/>
      <p:bldP spid="64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9"/>
          <p:cNvGrpSpPr/>
          <p:nvPr/>
        </p:nvGrpSpPr>
        <p:grpSpPr>
          <a:xfrm>
            <a:off x="320040" y="0"/>
            <a:ext cx="3017520" cy="818555"/>
            <a:chOff x="444500" y="496094"/>
            <a:chExt cx="2362200" cy="1091406"/>
          </a:xfrm>
          <a:solidFill>
            <a:schemeClr val="accent4">
              <a:lumMod val="20000"/>
              <a:lumOff val="80000"/>
            </a:schemeClr>
          </a:solidFill>
        </p:grpSpPr>
        <p:sp>
          <p:nvSpPr>
            <p:cNvPr id="15" name="圆角矩形 14"/>
            <p:cNvSpPr/>
            <p:nvPr/>
          </p:nvSpPr>
          <p:spPr>
            <a:xfrm>
              <a:off x="444500" y="901700"/>
              <a:ext cx="2362200" cy="685800"/>
            </a:xfrm>
            <a:prstGeom prst="roundRect">
              <a:avLst/>
            </a:prstGeom>
            <a:grpFill/>
            <a:ln w="190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16" name="直接连接符 15"/>
            <p:cNvCxnSpPr/>
            <p:nvPr/>
          </p:nvCxnSpPr>
          <p:spPr>
            <a:xfrm rot="5400000">
              <a:off x="7810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直接连接符 16"/>
            <p:cNvCxnSpPr/>
            <p:nvPr/>
          </p:nvCxnSpPr>
          <p:spPr>
            <a:xfrm rot="5400000">
              <a:off x="18859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21" name="图片 20" descr="book3.png"/>
          <p:cNvPicPr>
            <a:picLocks noChangeAspect="1"/>
          </p:cNvPicPr>
          <p:nvPr/>
        </p:nvPicPr>
        <p:blipFill>
          <a:blip r:embed="rId2" cstate="print"/>
          <a:srcRect l="10980" t="7891" r="17050" b="13779"/>
          <a:stretch>
            <a:fillRect/>
          </a:stretch>
        </p:blipFill>
        <p:spPr>
          <a:xfrm>
            <a:off x="7968343" y="3947300"/>
            <a:ext cx="971550" cy="1057407"/>
          </a:xfrm>
          <a:prstGeom prst="rect">
            <a:avLst/>
          </a:prstGeom>
        </p:spPr>
      </p:pic>
      <p:sp>
        <p:nvSpPr>
          <p:cNvPr id="9" name="矩形 8"/>
          <p:cNvSpPr/>
          <p:nvPr/>
        </p:nvSpPr>
        <p:spPr>
          <a:xfrm>
            <a:off x="275120" y="348923"/>
            <a:ext cx="3011081" cy="484748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2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知识点 汽化和液化</a:t>
            </a:r>
            <a:endParaRPr lang="en-US" altLang="zh-CN" sz="27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1066800" y="1882817"/>
            <a:ext cx="7680960" cy="9612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在判断物态变化时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不能只看末状态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还要看初状态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如液态的水是由水蒸气变来的属于液化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;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若是由冰变来的则属于熔化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</a:p>
        </p:txBody>
      </p:sp>
      <p:pic>
        <p:nvPicPr>
          <p:cNvPr id="13" name="图片 12" descr="图片7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848155"/>
            <a:ext cx="1597020" cy="67050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9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9"/>
          <p:cNvGrpSpPr/>
          <p:nvPr/>
        </p:nvGrpSpPr>
        <p:grpSpPr>
          <a:xfrm>
            <a:off x="320040" y="0"/>
            <a:ext cx="2011680" cy="818555"/>
            <a:chOff x="444500" y="496094"/>
            <a:chExt cx="2362200" cy="1091406"/>
          </a:xfrm>
          <a:solidFill>
            <a:schemeClr val="accent4">
              <a:lumMod val="20000"/>
              <a:lumOff val="80000"/>
            </a:schemeClr>
          </a:solidFill>
        </p:grpSpPr>
        <p:sp>
          <p:nvSpPr>
            <p:cNvPr id="15" name="圆角矩形 14"/>
            <p:cNvSpPr/>
            <p:nvPr/>
          </p:nvSpPr>
          <p:spPr>
            <a:xfrm>
              <a:off x="444500" y="901700"/>
              <a:ext cx="2362200" cy="685800"/>
            </a:xfrm>
            <a:prstGeom prst="roundRect">
              <a:avLst/>
            </a:prstGeom>
            <a:grpFill/>
            <a:ln w="190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16" name="直接连接符 15"/>
            <p:cNvCxnSpPr/>
            <p:nvPr/>
          </p:nvCxnSpPr>
          <p:spPr>
            <a:xfrm rot="5400000">
              <a:off x="7810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直接连接符 16"/>
            <p:cNvCxnSpPr/>
            <p:nvPr/>
          </p:nvCxnSpPr>
          <p:spPr>
            <a:xfrm rot="5400000">
              <a:off x="18859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21" name="图片 20" descr="book3.png"/>
          <p:cNvPicPr>
            <a:picLocks noChangeAspect="1"/>
          </p:cNvPicPr>
          <p:nvPr/>
        </p:nvPicPr>
        <p:blipFill>
          <a:blip r:embed="rId2" cstate="print"/>
          <a:srcRect l="10980" t="7891" r="17050" b="13779"/>
          <a:stretch>
            <a:fillRect/>
          </a:stretch>
        </p:blipFill>
        <p:spPr>
          <a:xfrm>
            <a:off x="7968343" y="3947300"/>
            <a:ext cx="971550" cy="1057407"/>
          </a:xfrm>
          <a:prstGeom prst="rect">
            <a:avLst/>
          </a:prstGeom>
        </p:spPr>
      </p:pic>
      <p:sp>
        <p:nvSpPr>
          <p:cNvPr id="9" name="矩形 8"/>
          <p:cNvSpPr/>
          <p:nvPr/>
        </p:nvSpPr>
        <p:spPr>
          <a:xfrm>
            <a:off x="275120" y="348923"/>
            <a:ext cx="1972335" cy="484748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2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知识点 沸腾</a:t>
            </a:r>
            <a:endParaRPr lang="en-US" altLang="zh-CN" sz="27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2087880" y="3803057"/>
            <a:ext cx="7680960" cy="4996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平时我们所说的“水开了”就是沸腾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</a:p>
        </p:txBody>
      </p:sp>
      <p:pic>
        <p:nvPicPr>
          <p:cNvPr id="10" name="wj769.jpg" descr="id:2147512748;FounderCES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347520" y="1397310"/>
            <a:ext cx="2280622" cy="2016450"/>
          </a:xfrm>
          <a:prstGeom prst="rect">
            <a:avLst/>
          </a:prstGeom>
        </p:spPr>
      </p:pic>
      <p:pic>
        <p:nvPicPr>
          <p:cNvPr id="11" name="图片 10" descr="图片6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1069447"/>
            <a:ext cx="1597020" cy="58093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9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9"/>
          <p:cNvGrpSpPr/>
          <p:nvPr/>
        </p:nvGrpSpPr>
        <p:grpSpPr>
          <a:xfrm>
            <a:off x="320040" y="0"/>
            <a:ext cx="2011680" cy="818555"/>
            <a:chOff x="444500" y="496094"/>
            <a:chExt cx="2362200" cy="1091406"/>
          </a:xfrm>
          <a:solidFill>
            <a:schemeClr val="accent4">
              <a:lumMod val="20000"/>
              <a:lumOff val="80000"/>
            </a:schemeClr>
          </a:solidFill>
        </p:grpSpPr>
        <p:sp>
          <p:nvSpPr>
            <p:cNvPr id="15" name="圆角矩形 14"/>
            <p:cNvSpPr/>
            <p:nvPr/>
          </p:nvSpPr>
          <p:spPr>
            <a:xfrm>
              <a:off x="444500" y="901700"/>
              <a:ext cx="2362200" cy="685800"/>
            </a:xfrm>
            <a:prstGeom prst="roundRect">
              <a:avLst/>
            </a:prstGeom>
            <a:grpFill/>
            <a:ln w="190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16" name="直接连接符 15"/>
            <p:cNvCxnSpPr/>
            <p:nvPr/>
          </p:nvCxnSpPr>
          <p:spPr>
            <a:xfrm rot="5400000">
              <a:off x="7810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直接连接符 16"/>
            <p:cNvCxnSpPr/>
            <p:nvPr/>
          </p:nvCxnSpPr>
          <p:spPr>
            <a:xfrm rot="5400000">
              <a:off x="18859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21" name="图片 20" descr="book3.png"/>
          <p:cNvPicPr>
            <a:picLocks noChangeAspect="1"/>
          </p:cNvPicPr>
          <p:nvPr/>
        </p:nvPicPr>
        <p:blipFill>
          <a:blip r:embed="rId2" cstate="print"/>
          <a:srcRect l="10980" t="7891" r="17050" b="13779"/>
          <a:stretch>
            <a:fillRect/>
          </a:stretch>
        </p:blipFill>
        <p:spPr>
          <a:xfrm>
            <a:off x="7968343" y="3947300"/>
            <a:ext cx="971550" cy="1057407"/>
          </a:xfrm>
          <a:prstGeom prst="rect">
            <a:avLst/>
          </a:prstGeom>
        </p:spPr>
      </p:pic>
      <p:sp>
        <p:nvSpPr>
          <p:cNvPr id="9" name="矩形 8"/>
          <p:cNvSpPr/>
          <p:nvPr/>
        </p:nvSpPr>
        <p:spPr>
          <a:xfrm>
            <a:off x="275120" y="348923"/>
            <a:ext cx="1972335" cy="484748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2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知识点 沸腾</a:t>
            </a:r>
            <a:endParaRPr lang="en-US" altLang="zh-CN" sz="27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1036320" y="2019977"/>
            <a:ext cx="7680960" cy="9612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减少水量和提高水的初温及盖上硬纸板都可以缩短给水加热的时间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所以应加入适量温水并盖上硬纸板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</a:p>
        </p:txBody>
      </p:sp>
      <p:pic>
        <p:nvPicPr>
          <p:cNvPr id="12" name="图片 11" descr="图片7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22011" y="970075"/>
            <a:ext cx="1597020" cy="67050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9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9"/>
          <p:cNvGrpSpPr/>
          <p:nvPr/>
        </p:nvGrpSpPr>
        <p:grpSpPr>
          <a:xfrm>
            <a:off x="320040" y="0"/>
            <a:ext cx="2011680" cy="818555"/>
            <a:chOff x="444500" y="496094"/>
            <a:chExt cx="2362200" cy="1091406"/>
          </a:xfrm>
          <a:solidFill>
            <a:schemeClr val="accent4">
              <a:lumMod val="20000"/>
              <a:lumOff val="80000"/>
            </a:schemeClr>
          </a:solidFill>
        </p:grpSpPr>
        <p:sp>
          <p:nvSpPr>
            <p:cNvPr id="15" name="圆角矩形 14"/>
            <p:cNvSpPr/>
            <p:nvPr/>
          </p:nvSpPr>
          <p:spPr>
            <a:xfrm>
              <a:off x="444500" y="901700"/>
              <a:ext cx="2362200" cy="685800"/>
            </a:xfrm>
            <a:prstGeom prst="roundRect">
              <a:avLst/>
            </a:prstGeom>
            <a:grpFill/>
            <a:ln w="190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16" name="直接连接符 15"/>
            <p:cNvCxnSpPr/>
            <p:nvPr/>
          </p:nvCxnSpPr>
          <p:spPr>
            <a:xfrm rot="5400000">
              <a:off x="7810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直接连接符 16"/>
            <p:cNvCxnSpPr/>
            <p:nvPr/>
          </p:nvCxnSpPr>
          <p:spPr>
            <a:xfrm rot="5400000">
              <a:off x="18859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21" name="图片 20" descr="book3.png"/>
          <p:cNvPicPr>
            <a:picLocks noChangeAspect="1"/>
          </p:cNvPicPr>
          <p:nvPr/>
        </p:nvPicPr>
        <p:blipFill>
          <a:blip r:embed="rId2" cstate="print"/>
          <a:srcRect l="10980" t="7891" r="17050" b="13779"/>
          <a:stretch>
            <a:fillRect/>
          </a:stretch>
        </p:blipFill>
        <p:spPr>
          <a:xfrm>
            <a:off x="7968343" y="3947300"/>
            <a:ext cx="971550" cy="1057407"/>
          </a:xfrm>
          <a:prstGeom prst="rect">
            <a:avLst/>
          </a:prstGeom>
        </p:spPr>
      </p:pic>
      <p:sp>
        <p:nvSpPr>
          <p:cNvPr id="9" name="矩形 8"/>
          <p:cNvSpPr/>
          <p:nvPr/>
        </p:nvSpPr>
        <p:spPr>
          <a:xfrm>
            <a:off x="275120" y="348923"/>
            <a:ext cx="1972335" cy="484748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2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知识点 沸腾</a:t>
            </a:r>
            <a:endParaRPr lang="en-US" altLang="zh-CN" sz="27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1036320" y="2019977"/>
            <a:ext cx="7680960" cy="14229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(1)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两种测量工具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: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温度计和停表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作用分别是用来测量水温和计时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(2)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器材的安装遵循“自下而上”的原则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;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温度计使用时不要碰到容器底和容器壁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</a:p>
        </p:txBody>
      </p:sp>
      <p:pic>
        <p:nvPicPr>
          <p:cNvPr id="10" name="图片 9" descr="图片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1034110"/>
            <a:ext cx="1548256" cy="67050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9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9"/>
          <p:cNvGrpSpPr/>
          <p:nvPr/>
        </p:nvGrpSpPr>
        <p:grpSpPr>
          <a:xfrm>
            <a:off x="320040" y="0"/>
            <a:ext cx="2011680" cy="818555"/>
            <a:chOff x="444500" y="496094"/>
            <a:chExt cx="2362200" cy="1091406"/>
          </a:xfrm>
          <a:solidFill>
            <a:schemeClr val="accent4">
              <a:lumMod val="20000"/>
              <a:lumOff val="80000"/>
            </a:schemeClr>
          </a:solidFill>
        </p:grpSpPr>
        <p:sp>
          <p:nvSpPr>
            <p:cNvPr id="15" name="圆角矩形 14"/>
            <p:cNvSpPr/>
            <p:nvPr/>
          </p:nvSpPr>
          <p:spPr>
            <a:xfrm>
              <a:off x="444500" y="901700"/>
              <a:ext cx="2362200" cy="685800"/>
            </a:xfrm>
            <a:prstGeom prst="roundRect">
              <a:avLst/>
            </a:prstGeom>
            <a:grpFill/>
            <a:ln w="190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16" name="直接连接符 15"/>
            <p:cNvCxnSpPr/>
            <p:nvPr/>
          </p:nvCxnSpPr>
          <p:spPr>
            <a:xfrm rot="5400000">
              <a:off x="7810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直接连接符 16"/>
            <p:cNvCxnSpPr/>
            <p:nvPr/>
          </p:nvCxnSpPr>
          <p:spPr>
            <a:xfrm rot="5400000">
              <a:off x="18859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21" name="图片 20" descr="book3.png"/>
          <p:cNvPicPr>
            <a:picLocks noChangeAspect="1"/>
          </p:cNvPicPr>
          <p:nvPr/>
        </p:nvPicPr>
        <p:blipFill>
          <a:blip r:embed="rId2" cstate="print"/>
          <a:srcRect l="10980" t="7891" r="17050" b="13779"/>
          <a:stretch>
            <a:fillRect/>
          </a:stretch>
        </p:blipFill>
        <p:spPr>
          <a:xfrm>
            <a:off x="7968343" y="3947300"/>
            <a:ext cx="971550" cy="1057407"/>
          </a:xfrm>
          <a:prstGeom prst="rect">
            <a:avLst/>
          </a:prstGeom>
        </p:spPr>
      </p:pic>
      <p:sp>
        <p:nvSpPr>
          <p:cNvPr id="9" name="矩形 8"/>
          <p:cNvSpPr/>
          <p:nvPr/>
        </p:nvSpPr>
        <p:spPr>
          <a:xfrm>
            <a:off x="275120" y="348923"/>
            <a:ext cx="1972335" cy="484748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2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知识点 沸腾</a:t>
            </a:r>
            <a:endParaRPr lang="en-US" altLang="zh-CN" sz="27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1036320" y="2019977"/>
            <a:ext cx="7680960" cy="18846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(1)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沸腾时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沸点不变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与火力大小无关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火力大小只能决定沸腾的剧烈程度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对沸点无影响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(2)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撤去酒精灯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由于石棉网有余温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水还会继续沸腾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一小段时间后发现水停止沸腾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</a:p>
        </p:txBody>
      </p:sp>
      <p:pic>
        <p:nvPicPr>
          <p:cNvPr id="11" name="图片 10" descr="图片7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863395"/>
            <a:ext cx="1597020" cy="67050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9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9"/>
          <p:cNvGrpSpPr/>
          <p:nvPr/>
        </p:nvGrpSpPr>
        <p:grpSpPr>
          <a:xfrm>
            <a:off x="320040" y="0"/>
            <a:ext cx="2011680" cy="818555"/>
            <a:chOff x="444500" y="496094"/>
            <a:chExt cx="2362200" cy="1091406"/>
          </a:xfrm>
          <a:solidFill>
            <a:schemeClr val="accent4">
              <a:lumMod val="20000"/>
              <a:lumOff val="80000"/>
            </a:schemeClr>
          </a:solidFill>
        </p:grpSpPr>
        <p:sp>
          <p:nvSpPr>
            <p:cNvPr id="15" name="圆角矩形 14"/>
            <p:cNvSpPr/>
            <p:nvPr/>
          </p:nvSpPr>
          <p:spPr>
            <a:xfrm>
              <a:off x="444500" y="901700"/>
              <a:ext cx="2362200" cy="685800"/>
            </a:xfrm>
            <a:prstGeom prst="roundRect">
              <a:avLst/>
            </a:prstGeom>
            <a:grpFill/>
            <a:ln w="190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16" name="直接连接符 15"/>
            <p:cNvCxnSpPr/>
            <p:nvPr/>
          </p:nvCxnSpPr>
          <p:spPr>
            <a:xfrm rot="5400000">
              <a:off x="7810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直接连接符 16"/>
            <p:cNvCxnSpPr/>
            <p:nvPr/>
          </p:nvCxnSpPr>
          <p:spPr>
            <a:xfrm rot="5400000">
              <a:off x="18859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21" name="图片 20" descr="book3.png"/>
          <p:cNvPicPr>
            <a:picLocks noChangeAspect="1"/>
          </p:cNvPicPr>
          <p:nvPr/>
        </p:nvPicPr>
        <p:blipFill>
          <a:blip r:embed="rId2" cstate="print"/>
          <a:srcRect l="10980" t="7891" r="17050" b="13779"/>
          <a:stretch>
            <a:fillRect/>
          </a:stretch>
        </p:blipFill>
        <p:spPr>
          <a:xfrm>
            <a:off x="7968343" y="3947300"/>
            <a:ext cx="971550" cy="1057407"/>
          </a:xfrm>
          <a:prstGeom prst="rect">
            <a:avLst/>
          </a:prstGeom>
        </p:spPr>
      </p:pic>
      <p:sp>
        <p:nvSpPr>
          <p:cNvPr id="9" name="矩形 8"/>
          <p:cNvSpPr/>
          <p:nvPr/>
        </p:nvSpPr>
        <p:spPr>
          <a:xfrm>
            <a:off x="275120" y="348923"/>
            <a:ext cx="1972335" cy="484748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2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知识点 沸腾</a:t>
            </a:r>
            <a:endParaRPr lang="en-US" altLang="zh-CN" sz="27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502920" y="2742843"/>
            <a:ext cx="7680960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扬汤止沸不如釜底抽薪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: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把开水舀起来再倒回去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不如把锅底的柴火抽掉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水的沸腾就会马上停止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从物理角度来说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把水舀起来可以增加水的表面积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从而加快了水的蒸发速度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由此而降低了温度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可以暂时缓解水的沸腾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但不能解决根本问题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要使水停止沸腾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就必须停止加热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</a:p>
        </p:txBody>
      </p:sp>
      <p:pic>
        <p:nvPicPr>
          <p:cNvPr id="11" name="Picture 2" descr="C:\Users\Administrator\Desktop\生活中的物理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8304" y="1066288"/>
            <a:ext cx="1858963" cy="523875"/>
          </a:xfrm>
          <a:prstGeom prst="rect">
            <a:avLst/>
          </a:prstGeom>
          <a:noFill/>
        </p:spPr>
      </p:pic>
      <p:pic>
        <p:nvPicPr>
          <p:cNvPr id="14" name="wj774.jpg" descr="id:2147512797;FounderCES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2635020" y="868680"/>
            <a:ext cx="3876661" cy="18745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9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9"/>
          <p:cNvGrpSpPr/>
          <p:nvPr/>
        </p:nvGrpSpPr>
        <p:grpSpPr>
          <a:xfrm>
            <a:off x="320040" y="0"/>
            <a:ext cx="2011680" cy="818555"/>
            <a:chOff x="444500" y="496094"/>
            <a:chExt cx="2362200" cy="1091406"/>
          </a:xfrm>
          <a:solidFill>
            <a:schemeClr val="accent4">
              <a:lumMod val="20000"/>
              <a:lumOff val="80000"/>
            </a:schemeClr>
          </a:solidFill>
        </p:grpSpPr>
        <p:sp>
          <p:nvSpPr>
            <p:cNvPr id="15" name="圆角矩形 14"/>
            <p:cNvSpPr/>
            <p:nvPr/>
          </p:nvSpPr>
          <p:spPr>
            <a:xfrm>
              <a:off x="444500" y="901700"/>
              <a:ext cx="2362200" cy="685800"/>
            </a:xfrm>
            <a:prstGeom prst="roundRect">
              <a:avLst/>
            </a:prstGeom>
            <a:grpFill/>
            <a:ln w="190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16" name="直接连接符 15"/>
            <p:cNvCxnSpPr/>
            <p:nvPr/>
          </p:nvCxnSpPr>
          <p:spPr>
            <a:xfrm rot="5400000">
              <a:off x="7810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直接连接符 16"/>
            <p:cNvCxnSpPr/>
            <p:nvPr/>
          </p:nvCxnSpPr>
          <p:spPr>
            <a:xfrm rot="5400000">
              <a:off x="18859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21" name="图片 20" descr="book3.png"/>
          <p:cNvPicPr>
            <a:picLocks noChangeAspect="1"/>
          </p:cNvPicPr>
          <p:nvPr/>
        </p:nvPicPr>
        <p:blipFill>
          <a:blip r:embed="rId2" cstate="print"/>
          <a:srcRect l="10980" t="7891" r="17050" b="13779"/>
          <a:stretch>
            <a:fillRect/>
          </a:stretch>
        </p:blipFill>
        <p:spPr>
          <a:xfrm>
            <a:off x="7968343" y="3947300"/>
            <a:ext cx="971550" cy="1057407"/>
          </a:xfrm>
          <a:prstGeom prst="rect">
            <a:avLst/>
          </a:prstGeom>
        </p:spPr>
      </p:pic>
      <p:sp>
        <p:nvSpPr>
          <p:cNvPr id="9" name="矩形 8"/>
          <p:cNvSpPr/>
          <p:nvPr/>
        </p:nvSpPr>
        <p:spPr>
          <a:xfrm>
            <a:off x="275120" y="348923"/>
            <a:ext cx="1972335" cy="484748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2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知识点 沸腾</a:t>
            </a:r>
            <a:endParaRPr lang="en-US" altLang="zh-CN" sz="27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990600" y="3864017"/>
            <a:ext cx="7680960" cy="5012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高原上气压低沸点低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煮不熟食物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故需要用高压锅煮食物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</a:p>
        </p:txBody>
      </p:sp>
      <p:pic>
        <p:nvPicPr>
          <p:cNvPr id="12" name="图片 11" descr="图片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896950"/>
            <a:ext cx="1548256" cy="670505"/>
          </a:xfrm>
          <a:prstGeom prst="rect">
            <a:avLst/>
          </a:prstGeom>
        </p:spPr>
      </p:pic>
      <p:pic>
        <p:nvPicPr>
          <p:cNvPr id="13" name="wj773.jpg" descr="id:2147512832;FounderCES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2752380" y="1416510"/>
            <a:ext cx="2703540" cy="200511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9"/>
          <p:cNvGrpSpPr/>
          <p:nvPr/>
        </p:nvGrpSpPr>
        <p:grpSpPr>
          <a:xfrm>
            <a:off x="0" y="0"/>
            <a:ext cx="2346960" cy="818555"/>
            <a:chOff x="444500" y="496094"/>
            <a:chExt cx="2362200" cy="1091406"/>
          </a:xfrm>
          <a:solidFill>
            <a:schemeClr val="accent4">
              <a:lumMod val="20000"/>
              <a:lumOff val="80000"/>
            </a:schemeClr>
          </a:solidFill>
        </p:grpSpPr>
        <p:sp>
          <p:nvSpPr>
            <p:cNvPr id="15" name="圆角矩形 14"/>
            <p:cNvSpPr/>
            <p:nvPr/>
          </p:nvSpPr>
          <p:spPr>
            <a:xfrm>
              <a:off x="444500" y="901700"/>
              <a:ext cx="2362200" cy="685800"/>
            </a:xfrm>
            <a:prstGeom prst="roundRect">
              <a:avLst/>
            </a:prstGeom>
            <a:grpFill/>
            <a:ln w="190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16" name="直接连接符 15"/>
            <p:cNvCxnSpPr/>
            <p:nvPr/>
          </p:nvCxnSpPr>
          <p:spPr>
            <a:xfrm rot="5400000">
              <a:off x="7810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直接连接符 16"/>
            <p:cNvCxnSpPr/>
            <p:nvPr/>
          </p:nvCxnSpPr>
          <p:spPr>
            <a:xfrm rot="5400000">
              <a:off x="18859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21" name="图片 20" descr="book3.png"/>
          <p:cNvPicPr>
            <a:picLocks noChangeAspect="1"/>
          </p:cNvPicPr>
          <p:nvPr/>
        </p:nvPicPr>
        <p:blipFill>
          <a:blip r:embed="rId2" cstate="print"/>
          <a:srcRect l="10980" t="7891" r="17050" b="13779"/>
          <a:stretch>
            <a:fillRect/>
          </a:stretch>
        </p:blipFill>
        <p:spPr>
          <a:xfrm>
            <a:off x="7968343" y="3947300"/>
            <a:ext cx="971550" cy="1057407"/>
          </a:xfrm>
          <a:prstGeom prst="rect">
            <a:avLst/>
          </a:prstGeom>
        </p:spPr>
      </p:pic>
      <p:sp>
        <p:nvSpPr>
          <p:cNvPr id="9" name="矩形 8"/>
          <p:cNvSpPr/>
          <p:nvPr/>
        </p:nvSpPr>
        <p:spPr>
          <a:xfrm>
            <a:off x="275120" y="348923"/>
            <a:ext cx="1972335" cy="484748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2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知识点 温度</a:t>
            </a:r>
            <a:endParaRPr lang="en-US" altLang="zh-CN" sz="27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14" name="图片 13" descr="图片6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1069447"/>
            <a:ext cx="1597020" cy="580934"/>
          </a:xfrm>
          <a:prstGeom prst="rect">
            <a:avLst/>
          </a:prstGeom>
        </p:spPr>
      </p:pic>
      <p:sp>
        <p:nvSpPr>
          <p:cNvPr id="19" name="矩形 18"/>
          <p:cNvSpPr/>
          <p:nvPr/>
        </p:nvSpPr>
        <p:spPr>
          <a:xfrm>
            <a:off x="1264920" y="3829348"/>
            <a:ext cx="7010400" cy="5012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“二八月乱穿衣”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不同的人对温度变化的敏感程度不同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</a:p>
        </p:txBody>
      </p:sp>
      <p:pic>
        <p:nvPicPr>
          <p:cNvPr id="12" name="wj690.jpg" descr="id:2147511380;FounderCES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2845800" y="1405349"/>
            <a:ext cx="3311160" cy="220909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9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9"/>
          <p:cNvGrpSpPr/>
          <p:nvPr/>
        </p:nvGrpSpPr>
        <p:grpSpPr>
          <a:xfrm>
            <a:off x="320040" y="0"/>
            <a:ext cx="2011680" cy="818555"/>
            <a:chOff x="444500" y="496094"/>
            <a:chExt cx="2362200" cy="1091406"/>
          </a:xfrm>
          <a:solidFill>
            <a:schemeClr val="accent4">
              <a:lumMod val="20000"/>
              <a:lumOff val="80000"/>
            </a:schemeClr>
          </a:solidFill>
        </p:grpSpPr>
        <p:sp>
          <p:nvSpPr>
            <p:cNvPr id="15" name="圆角矩形 14"/>
            <p:cNvSpPr/>
            <p:nvPr/>
          </p:nvSpPr>
          <p:spPr>
            <a:xfrm>
              <a:off x="444500" y="901700"/>
              <a:ext cx="2362200" cy="685800"/>
            </a:xfrm>
            <a:prstGeom prst="roundRect">
              <a:avLst/>
            </a:prstGeom>
            <a:grpFill/>
            <a:ln w="190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16" name="直接连接符 15"/>
            <p:cNvCxnSpPr/>
            <p:nvPr/>
          </p:nvCxnSpPr>
          <p:spPr>
            <a:xfrm rot="5400000">
              <a:off x="7810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直接连接符 16"/>
            <p:cNvCxnSpPr/>
            <p:nvPr/>
          </p:nvCxnSpPr>
          <p:spPr>
            <a:xfrm rot="5400000">
              <a:off x="18859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21" name="图片 20" descr="book3.png"/>
          <p:cNvPicPr>
            <a:picLocks noChangeAspect="1"/>
          </p:cNvPicPr>
          <p:nvPr/>
        </p:nvPicPr>
        <p:blipFill>
          <a:blip r:embed="rId2" cstate="print"/>
          <a:srcRect l="10980" t="7891" r="17050" b="13779"/>
          <a:stretch>
            <a:fillRect/>
          </a:stretch>
        </p:blipFill>
        <p:spPr>
          <a:xfrm>
            <a:off x="7968343" y="3947300"/>
            <a:ext cx="971550" cy="1057407"/>
          </a:xfrm>
          <a:prstGeom prst="rect">
            <a:avLst/>
          </a:prstGeom>
        </p:spPr>
      </p:pic>
      <p:sp>
        <p:nvSpPr>
          <p:cNvPr id="9" name="矩形 8"/>
          <p:cNvSpPr/>
          <p:nvPr/>
        </p:nvSpPr>
        <p:spPr>
          <a:xfrm>
            <a:off x="275120" y="348923"/>
            <a:ext cx="1972335" cy="484748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2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知识点 蒸发</a:t>
            </a:r>
            <a:endParaRPr lang="en-US" altLang="zh-CN" sz="27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990600" y="3864017"/>
            <a:ext cx="7680960" cy="4996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多油的汤不容易冷却是因为厚油层阻碍了汤中水的蒸发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</a:p>
        </p:txBody>
      </p:sp>
      <p:pic>
        <p:nvPicPr>
          <p:cNvPr id="12" name="图片 11" descr="图片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896950"/>
            <a:ext cx="1548256" cy="670505"/>
          </a:xfrm>
          <a:prstGeom prst="rect">
            <a:avLst/>
          </a:prstGeom>
        </p:spPr>
      </p:pic>
      <p:pic>
        <p:nvPicPr>
          <p:cNvPr id="14" name="wj780.jpg" descr="id:2147512925;FounderCES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2634960" y="1488150"/>
            <a:ext cx="3445800" cy="2129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9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9"/>
          <p:cNvGrpSpPr/>
          <p:nvPr/>
        </p:nvGrpSpPr>
        <p:grpSpPr>
          <a:xfrm>
            <a:off x="320040" y="0"/>
            <a:ext cx="2011680" cy="818555"/>
            <a:chOff x="444500" y="496094"/>
            <a:chExt cx="2362200" cy="1091406"/>
          </a:xfrm>
          <a:solidFill>
            <a:schemeClr val="accent4">
              <a:lumMod val="20000"/>
              <a:lumOff val="80000"/>
            </a:schemeClr>
          </a:solidFill>
        </p:grpSpPr>
        <p:sp>
          <p:nvSpPr>
            <p:cNvPr id="15" name="圆角矩形 14"/>
            <p:cNvSpPr/>
            <p:nvPr/>
          </p:nvSpPr>
          <p:spPr>
            <a:xfrm>
              <a:off x="444500" y="901700"/>
              <a:ext cx="2362200" cy="685800"/>
            </a:xfrm>
            <a:prstGeom prst="roundRect">
              <a:avLst/>
            </a:prstGeom>
            <a:grpFill/>
            <a:ln w="190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16" name="直接连接符 15"/>
            <p:cNvCxnSpPr/>
            <p:nvPr/>
          </p:nvCxnSpPr>
          <p:spPr>
            <a:xfrm rot="5400000">
              <a:off x="7810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直接连接符 16"/>
            <p:cNvCxnSpPr/>
            <p:nvPr/>
          </p:nvCxnSpPr>
          <p:spPr>
            <a:xfrm rot="5400000">
              <a:off x="18859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21" name="图片 20" descr="book3.png"/>
          <p:cNvPicPr>
            <a:picLocks noChangeAspect="1"/>
          </p:cNvPicPr>
          <p:nvPr/>
        </p:nvPicPr>
        <p:blipFill>
          <a:blip r:embed="rId2" cstate="print"/>
          <a:srcRect l="10980" t="7891" r="17050" b="13779"/>
          <a:stretch>
            <a:fillRect/>
          </a:stretch>
        </p:blipFill>
        <p:spPr>
          <a:xfrm>
            <a:off x="7968343" y="3947300"/>
            <a:ext cx="971550" cy="1057407"/>
          </a:xfrm>
          <a:prstGeom prst="rect">
            <a:avLst/>
          </a:prstGeom>
        </p:spPr>
      </p:pic>
      <p:sp>
        <p:nvSpPr>
          <p:cNvPr id="9" name="矩形 8"/>
          <p:cNvSpPr/>
          <p:nvPr/>
        </p:nvSpPr>
        <p:spPr>
          <a:xfrm>
            <a:off x="275120" y="348923"/>
            <a:ext cx="1972335" cy="484748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2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知识点 蒸发</a:t>
            </a:r>
            <a:endParaRPr lang="en-US" altLang="zh-CN" sz="27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762000" y="1760897"/>
            <a:ext cx="768096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对蒸发快慢的研究应用了控制变量法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影响蒸发快慢的因素有三个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探究某一因素对蒸发快慢的影响时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要保持其他两个因素不变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比如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探究液体蒸发快慢与液体表面积的关系时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要保证液体的温度和液体表面空气流速相同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即只改变液体的表面积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看是否对蒸发快慢有影响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</a:p>
        </p:txBody>
      </p:sp>
      <p:pic>
        <p:nvPicPr>
          <p:cNvPr id="11" name="图片 10" descr="图片3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981941"/>
            <a:ext cx="1603116" cy="676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9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9"/>
          <p:cNvGrpSpPr/>
          <p:nvPr/>
        </p:nvGrpSpPr>
        <p:grpSpPr>
          <a:xfrm>
            <a:off x="320040" y="0"/>
            <a:ext cx="2011680" cy="818555"/>
            <a:chOff x="444500" y="496094"/>
            <a:chExt cx="2362200" cy="1091406"/>
          </a:xfrm>
          <a:solidFill>
            <a:schemeClr val="accent4">
              <a:lumMod val="20000"/>
              <a:lumOff val="80000"/>
            </a:schemeClr>
          </a:solidFill>
        </p:grpSpPr>
        <p:sp>
          <p:nvSpPr>
            <p:cNvPr id="15" name="圆角矩形 14"/>
            <p:cNvSpPr/>
            <p:nvPr/>
          </p:nvSpPr>
          <p:spPr>
            <a:xfrm>
              <a:off x="444500" y="901700"/>
              <a:ext cx="2362200" cy="685800"/>
            </a:xfrm>
            <a:prstGeom prst="roundRect">
              <a:avLst/>
            </a:prstGeom>
            <a:grpFill/>
            <a:ln w="190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16" name="直接连接符 15"/>
            <p:cNvCxnSpPr/>
            <p:nvPr/>
          </p:nvCxnSpPr>
          <p:spPr>
            <a:xfrm rot="5400000">
              <a:off x="7810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直接连接符 16"/>
            <p:cNvCxnSpPr/>
            <p:nvPr/>
          </p:nvCxnSpPr>
          <p:spPr>
            <a:xfrm rot="5400000">
              <a:off x="18859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21" name="图片 20" descr="book3.png"/>
          <p:cNvPicPr>
            <a:picLocks noChangeAspect="1"/>
          </p:cNvPicPr>
          <p:nvPr/>
        </p:nvPicPr>
        <p:blipFill>
          <a:blip r:embed="rId2" cstate="print"/>
          <a:srcRect l="10980" t="7891" r="17050" b="13779"/>
          <a:stretch>
            <a:fillRect/>
          </a:stretch>
        </p:blipFill>
        <p:spPr>
          <a:xfrm>
            <a:off x="7968343" y="3947300"/>
            <a:ext cx="971550" cy="1057407"/>
          </a:xfrm>
          <a:prstGeom prst="rect">
            <a:avLst/>
          </a:prstGeom>
        </p:spPr>
      </p:pic>
      <p:sp>
        <p:nvSpPr>
          <p:cNvPr id="9" name="矩形 8"/>
          <p:cNvSpPr/>
          <p:nvPr/>
        </p:nvSpPr>
        <p:spPr>
          <a:xfrm>
            <a:off x="275120" y="348923"/>
            <a:ext cx="1972335" cy="484748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2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知识点 蒸发</a:t>
            </a:r>
            <a:endParaRPr lang="en-US" altLang="zh-CN" sz="27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762000" y="1760897"/>
            <a:ext cx="7680960" cy="9612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液体蒸发吸热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吸收的是外界和自身的热量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与之接触的物体放出热量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温度降低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达到制冷的效果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</a:p>
        </p:txBody>
      </p:sp>
      <p:pic>
        <p:nvPicPr>
          <p:cNvPr id="10" name="图片 9" descr="图片7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863395"/>
            <a:ext cx="1597020" cy="67050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9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9"/>
          <p:cNvGrpSpPr/>
          <p:nvPr/>
        </p:nvGrpSpPr>
        <p:grpSpPr>
          <a:xfrm>
            <a:off x="320040" y="0"/>
            <a:ext cx="2011680" cy="818555"/>
            <a:chOff x="444500" y="496094"/>
            <a:chExt cx="2362200" cy="1091406"/>
          </a:xfrm>
          <a:solidFill>
            <a:schemeClr val="accent4">
              <a:lumMod val="20000"/>
              <a:lumOff val="80000"/>
            </a:schemeClr>
          </a:solidFill>
        </p:grpSpPr>
        <p:sp>
          <p:nvSpPr>
            <p:cNvPr id="15" name="圆角矩形 14"/>
            <p:cNvSpPr/>
            <p:nvPr/>
          </p:nvSpPr>
          <p:spPr>
            <a:xfrm>
              <a:off x="444500" y="901700"/>
              <a:ext cx="2362200" cy="685800"/>
            </a:xfrm>
            <a:prstGeom prst="roundRect">
              <a:avLst/>
            </a:prstGeom>
            <a:grpFill/>
            <a:ln w="190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16" name="直接连接符 15"/>
            <p:cNvCxnSpPr/>
            <p:nvPr/>
          </p:nvCxnSpPr>
          <p:spPr>
            <a:xfrm rot="5400000">
              <a:off x="7810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直接连接符 16"/>
            <p:cNvCxnSpPr/>
            <p:nvPr/>
          </p:nvCxnSpPr>
          <p:spPr>
            <a:xfrm rot="5400000">
              <a:off x="18859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21" name="图片 20" descr="book3.png"/>
          <p:cNvPicPr>
            <a:picLocks noChangeAspect="1"/>
          </p:cNvPicPr>
          <p:nvPr/>
        </p:nvPicPr>
        <p:blipFill>
          <a:blip r:embed="rId2" cstate="print"/>
          <a:srcRect l="10980" t="7891" r="17050" b="13779"/>
          <a:stretch>
            <a:fillRect/>
          </a:stretch>
        </p:blipFill>
        <p:spPr>
          <a:xfrm>
            <a:off x="7968343" y="3947300"/>
            <a:ext cx="971550" cy="1057407"/>
          </a:xfrm>
          <a:prstGeom prst="rect">
            <a:avLst/>
          </a:prstGeom>
        </p:spPr>
      </p:pic>
      <p:sp>
        <p:nvSpPr>
          <p:cNvPr id="9" name="矩形 8"/>
          <p:cNvSpPr/>
          <p:nvPr/>
        </p:nvSpPr>
        <p:spPr>
          <a:xfrm>
            <a:off x="275120" y="348923"/>
            <a:ext cx="1972335" cy="484748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2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知识点 蒸发</a:t>
            </a:r>
            <a:endParaRPr lang="en-US" altLang="zh-CN" sz="27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716280" y="2866608"/>
            <a:ext cx="7680960" cy="18846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1.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壶嘴口冒的“白气”和冰激凌周围的“白气”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  <a:b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</a:b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能看到的“白气”是水蒸气液化形成的小液滴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前者是壶中的水先汽化成水蒸气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再遇到周围冷的空气液化形成的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;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后者是周围空气中的水蒸气遇到冷的冰激凌液化形成的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如图甲所示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</a:p>
        </p:txBody>
      </p:sp>
      <p:pic>
        <p:nvPicPr>
          <p:cNvPr id="10" name="Picture 2" descr="C:\Users\Administrator\Desktop\生活中的物理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7824" y="1020568"/>
            <a:ext cx="1858963" cy="523875"/>
          </a:xfrm>
          <a:prstGeom prst="rect">
            <a:avLst/>
          </a:prstGeom>
          <a:noFill/>
        </p:spPr>
      </p:pic>
      <p:pic>
        <p:nvPicPr>
          <p:cNvPr id="12" name="ee271.jpg" descr="id:2147512969;FounderCES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2729399" y="1234440"/>
            <a:ext cx="4020625" cy="154561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9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9"/>
          <p:cNvGrpSpPr/>
          <p:nvPr/>
        </p:nvGrpSpPr>
        <p:grpSpPr>
          <a:xfrm>
            <a:off x="320040" y="0"/>
            <a:ext cx="2011680" cy="818555"/>
            <a:chOff x="444500" y="496094"/>
            <a:chExt cx="2362200" cy="1091406"/>
          </a:xfrm>
          <a:solidFill>
            <a:schemeClr val="accent4">
              <a:lumMod val="20000"/>
              <a:lumOff val="80000"/>
            </a:schemeClr>
          </a:solidFill>
        </p:grpSpPr>
        <p:sp>
          <p:nvSpPr>
            <p:cNvPr id="15" name="圆角矩形 14"/>
            <p:cNvSpPr/>
            <p:nvPr/>
          </p:nvSpPr>
          <p:spPr>
            <a:xfrm>
              <a:off x="444500" y="901700"/>
              <a:ext cx="2362200" cy="685800"/>
            </a:xfrm>
            <a:prstGeom prst="roundRect">
              <a:avLst/>
            </a:prstGeom>
            <a:grpFill/>
            <a:ln w="190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16" name="直接连接符 15"/>
            <p:cNvCxnSpPr/>
            <p:nvPr/>
          </p:nvCxnSpPr>
          <p:spPr>
            <a:xfrm rot="5400000">
              <a:off x="7810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直接连接符 16"/>
            <p:cNvCxnSpPr/>
            <p:nvPr/>
          </p:nvCxnSpPr>
          <p:spPr>
            <a:xfrm rot="5400000">
              <a:off x="18859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21" name="图片 20" descr="book3.png"/>
          <p:cNvPicPr>
            <a:picLocks noChangeAspect="1"/>
          </p:cNvPicPr>
          <p:nvPr/>
        </p:nvPicPr>
        <p:blipFill>
          <a:blip r:embed="rId2" cstate="print"/>
          <a:srcRect l="10980" t="7891" r="17050" b="13779"/>
          <a:stretch>
            <a:fillRect/>
          </a:stretch>
        </p:blipFill>
        <p:spPr>
          <a:xfrm>
            <a:off x="7968343" y="3947300"/>
            <a:ext cx="971550" cy="1057407"/>
          </a:xfrm>
          <a:prstGeom prst="rect">
            <a:avLst/>
          </a:prstGeom>
        </p:spPr>
      </p:pic>
      <p:sp>
        <p:nvSpPr>
          <p:cNvPr id="9" name="矩形 8"/>
          <p:cNvSpPr/>
          <p:nvPr/>
        </p:nvSpPr>
        <p:spPr>
          <a:xfrm>
            <a:off x="275120" y="348923"/>
            <a:ext cx="1972335" cy="484748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2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知识点 蒸发</a:t>
            </a:r>
            <a:endParaRPr lang="en-US" altLang="zh-CN" sz="27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533400" y="2897088"/>
            <a:ext cx="7680960" cy="18846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2.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夏天和冬天的空调车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小水珠分别在哪边的玻璃上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?</a:t>
            </a:r>
            <a:b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</a:b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夏天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车内温度低车外温度高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车外热的水蒸气遇冷的玻璃液化形成小水滴附着在玻璃外面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;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冬天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车内温度高车外温度低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车内的水蒸气遇冷液化成小水滴附着在玻璃里面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如图乙所示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</a:p>
        </p:txBody>
      </p:sp>
      <p:pic>
        <p:nvPicPr>
          <p:cNvPr id="10" name="Picture 2" descr="C:\Users\Administrator\Desktop\生活中的物理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7824" y="1020568"/>
            <a:ext cx="1858963" cy="523875"/>
          </a:xfrm>
          <a:prstGeom prst="rect">
            <a:avLst/>
          </a:prstGeom>
          <a:noFill/>
        </p:spPr>
      </p:pic>
      <p:pic>
        <p:nvPicPr>
          <p:cNvPr id="12" name="ee271.jpg" descr="id:2147512969;FounderCES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2942759" y="1310640"/>
            <a:ext cx="4020625" cy="154561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9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9"/>
          <p:cNvGrpSpPr/>
          <p:nvPr/>
        </p:nvGrpSpPr>
        <p:grpSpPr>
          <a:xfrm>
            <a:off x="320040" y="0"/>
            <a:ext cx="2011680" cy="818555"/>
            <a:chOff x="444500" y="496094"/>
            <a:chExt cx="2362200" cy="1091406"/>
          </a:xfrm>
          <a:solidFill>
            <a:schemeClr val="accent4">
              <a:lumMod val="20000"/>
              <a:lumOff val="80000"/>
            </a:schemeClr>
          </a:solidFill>
        </p:grpSpPr>
        <p:sp>
          <p:nvSpPr>
            <p:cNvPr id="15" name="圆角矩形 14"/>
            <p:cNvSpPr/>
            <p:nvPr/>
          </p:nvSpPr>
          <p:spPr>
            <a:xfrm>
              <a:off x="444500" y="901700"/>
              <a:ext cx="2362200" cy="685800"/>
            </a:xfrm>
            <a:prstGeom prst="roundRect">
              <a:avLst/>
            </a:prstGeom>
            <a:grpFill/>
            <a:ln w="190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16" name="直接连接符 15"/>
            <p:cNvCxnSpPr/>
            <p:nvPr/>
          </p:nvCxnSpPr>
          <p:spPr>
            <a:xfrm rot="5400000">
              <a:off x="7810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直接连接符 16"/>
            <p:cNvCxnSpPr/>
            <p:nvPr/>
          </p:nvCxnSpPr>
          <p:spPr>
            <a:xfrm rot="5400000">
              <a:off x="18859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21" name="图片 20" descr="book3.png"/>
          <p:cNvPicPr>
            <a:picLocks noChangeAspect="1"/>
          </p:cNvPicPr>
          <p:nvPr/>
        </p:nvPicPr>
        <p:blipFill>
          <a:blip r:embed="rId2" cstate="print"/>
          <a:srcRect l="10980" t="7891" r="17050" b="13779"/>
          <a:stretch>
            <a:fillRect/>
          </a:stretch>
        </p:blipFill>
        <p:spPr>
          <a:xfrm>
            <a:off x="7968343" y="3947300"/>
            <a:ext cx="971550" cy="1057407"/>
          </a:xfrm>
          <a:prstGeom prst="rect">
            <a:avLst/>
          </a:prstGeom>
        </p:spPr>
      </p:pic>
      <p:sp>
        <p:nvSpPr>
          <p:cNvPr id="9" name="矩形 8"/>
          <p:cNvSpPr/>
          <p:nvPr/>
        </p:nvSpPr>
        <p:spPr>
          <a:xfrm>
            <a:off x="275120" y="348923"/>
            <a:ext cx="1972335" cy="484748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2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知识点 蒸发</a:t>
            </a:r>
            <a:endParaRPr lang="en-US" altLang="zh-CN" sz="27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762000" y="1760897"/>
            <a:ext cx="7680960" cy="9612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“水蒸气”无色无味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看不见摸不着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我们看到的“白气”一定不是水蒸气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</a:p>
        </p:txBody>
      </p:sp>
      <p:pic>
        <p:nvPicPr>
          <p:cNvPr id="10" name="图片 9" descr="图片7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863395"/>
            <a:ext cx="1597020" cy="67050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9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9"/>
          <p:cNvGrpSpPr/>
          <p:nvPr/>
        </p:nvGrpSpPr>
        <p:grpSpPr>
          <a:xfrm>
            <a:off x="320040" y="0"/>
            <a:ext cx="2011680" cy="818555"/>
            <a:chOff x="444500" y="496094"/>
            <a:chExt cx="2362200" cy="1091406"/>
          </a:xfrm>
          <a:solidFill>
            <a:schemeClr val="accent4">
              <a:lumMod val="20000"/>
              <a:lumOff val="80000"/>
            </a:schemeClr>
          </a:solidFill>
        </p:grpSpPr>
        <p:sp>
          <p:nvSpPr>
            <p:cNvPr id="15" name="圆角矩形 14"/>
            <p:cNvSpPr/>
            <p:nvPr/>
          </p:nvSpPr>
          <p:spPr>
            <a:xfrm>
              <a:off x="444500" y="901700"/>
              <a:ext cx="2362200" cy="685800"/>
            </a:xfrm>
            <a:prstGeom prst="roundRect">
              <a:avLst/>
            </a:prstGeom>
            <a:grpFill/>
            <a:ln w="190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16" name="直接连接符 15"/>
            <p:cNvCxnSpPr/>
            <p:nvPr/>
          </p:nvCxnSpPr>
          <p:spPr>
            <a:xfrm rot="5400000">
              <a:off x="7810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直接连接符 16"/>
            <p:cNvCxnSpPr/>
            <p:nvPr/>
          </p:nvCxnSpPr>
          <p:spPr>
            <a:xfrm rot="5400000">
              <a:off x="18859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21" name="图片 20" descr="book3.png"/>
          <p:cNvPicPr>
            <a:picLocks noChangeAspect="1"/>
          </p:cNvPicPr>
          <p:nvPr/>
        </p:nvPicPr>
        <p:blipFill>
          <a:blip r:embed="rId2" cstate="print"/>
          <a:srcRect l="10980" t="7891" r="17050" b="13779"/>
          <a:stretch>
            <a:fillRect/>
          </a:stretch>
        </p:blipFill>
        <p:spPr>
          <a:xfrm>
            <a:off x="7968343" y="3947300"/>
            <a:ext cx="971550" cy="1057407"/>
          </a:xfrm>
          <a:prstGeom prst="rect">
            <a:avLst/>
          </a:prstGeom>
        </p:spPr>
      </p:pic>
      <p:sp>
        <p:nvSpPr>
          <p:cNvPr id="9" name="矩形 8"/>
          <p:cNvSpPr/>
          <p:nvPr/>
        </p:nvSpPr>
        <p:spPr>
          <a:xfrm>
            <a:off x="275120" y="348923"/>
            <a:ext cx="1972335" cy="484748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2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知识点 蒸发</a:t>
            </a:r>
            <a:endParaRPr lang="en-US" altLang="zh-CN" sz="27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762000" y="1760897"/>
            <a:ext cx="7680960" cy="14229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水的气态形式是水蒸气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水是由水蒸气液化形成的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而不是空气液化形成的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这是因为空气的成分复杂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除水蒸气之外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还有二氧化碳、氧气等气体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</a:p>
        </p:txBody>
      </p:sp>
      <p:pic>
        <p:nvPicPr>
          <p:cNvPr id="10" name="图片 9" descr="图片7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863395"/>
            <a:ext cx="1597020" cy="67050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9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9"/>
          <p:cNvGrpSpPr/>
          <p:nvPr/>
        </p:nvGrpSpPr>
        <p:grpSpPr>
          <a:xfrm>
            <a:off x="320040" y="0"/>
            <a:ext cx="2011680" cy="818555"/>
            <a:chOff x="444500" y="496094"/>
            <a:chExt cx="2362200" cy="1091406"/>
          </a:xfrm>
          <a:solidFill>
            <a:schemeClr val="accent4">
              <a:lumMod val="20000"/>
              <a:lumOff val="80000"/>
            </a:schemeClr>
          </a:solidFill>
        </p:grpSpPr>
        <p:sp>
          <p:nvSpPr>
            <p:cNvPr id="15" name="圆角矩形 14"/>
            <p:cNvSpPr/>
            <p:nvPr/>
          </p:nvSpPr>
          <p:spPr>
            <a:xfrm>
              <a:off x="444500" y="901700"/>
              <a:ext cx="2362200" cy="685800"/>
            </a:xfrm>
            <a:prstGeom prst="roundRect">
              <a:avLst/>
            </a:prstGeom>
            <a:grpFill/>
            <a:ln w="190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16" name="直接连接符 15"/>
            <p:cNvCxnSpPr/>
            <p:nvPr/>
          </p:nvCxnSpPr>
          <p:spPr>
            <a:xfrm rot="5400000">
              <a:off x="7810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直接连接符 16"/>
            <p:cNvCxnSpPr/>
            <p:nvPr/>
          </p:nvCxnSpPr>
          <p:spPr>
            <a:xfrm rot="5400000">
              <a:off x="18859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21" name="图片 20" descr="book3.png"/>
          <p:cNvPicPr>
            <a:picLocks noChangeAspect="1"/>
          </p:cNvPicPr>
          <p:nvPr/>
        </p:nvPicPr>
        <p:blipFill>
          <a:blip r:embed="rId2" cstate="print"/>
          <a:srcRect l="10980" t="7891" r="17050" b="13779"/>
          <a:stretch>
            <a:fillRect/>
          </a:stretch>
        </p:blipFill>
        <p:spPr>
          <a:xfrm>
            <a:off x="7968343" y="3947300"/>
            <a:ext cx="971550" cy="1057407"/>
          </a:xfrm>
          <a:prstGeom prst="rect">
            <a:avLst/>
          </a:prstGeom>
        </p:spPr>
      </p:pic>
      <p:sp>
        <p:nvSpPr>
          <p:cNvPr id="9" name="矩形 8"/>
          <p:cNvSpPr/>
          <p:nvPr/>
        </p:nvSpPr>
        <p:spPr>
          <a:xfrm>
            <a:off x="275120" y="348923"/>
            <a:ext cx="1972335" cy="484748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2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知识点 液化</a:t>
            </a:r>
            <a:endParaRPr lang="en-US" altLang="zh-CN" sz="27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502920" y="1547537"/>
            <a:ext cx="7680960" cy="9612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水蒸气遇到冷的玻璃板液化成小水滴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这一过程可以用来解释大自然中雨的形成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</a:p>
        </p:txBody>
      </p:sp>
      <p:pic>
        <p:nvPicPr>
          <p:cNvPr id="10" name="图片 9" descr="图片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851230"/>
            <a:ext cx="1548256" cy="670505"/>
          </a:xfrm>
          <a:prstGeom prst="rect">
            <a:avLst/>
          </a:prstGeom>
        </p:spPr>
      </p:pic>
      <p:pic>
        <p:nvPicPr>
          <p:cNvPr id="12" name="wj783.jpg" descr="id:2147513004;FounderCES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2863560" y="2452950"/>
            <a:ext cx="3132480" cy="230193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9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9"/>
          <p:cNvGrpSpPr/>
          <p:nvPr/>
        </p:nvGrpSpPr>
        <p:grpSpPr>
          <a:xfrm>
            <a:off x="320040" y="0"/>
            <a:ext cx="2011680" cy="818555"/>
            <a:chOff x="444500" y="496094"/>
            <a:chExt cx="2362200" cy="1091406"/>
          </a:xfrm>
          <a:solidFill>
            <a:schemeClr val="accent4">
              <a:lumMod val="20000"/>
              <a:lumOff val="80000"/>
            </a:schemeClr>
          </a:solidFill>
        </p:grpSpPr>
        <p:sp>
          <p:nvSpPr>
            <p:cNvPr id="15" name="圆角矩形 14"/>
            <p:cNvSpPr/>
            <p:nvPr/>
          </p:nvSpPr>
          <p:spPr>
            <a:xfrm>
              <a:off x="444500" y="901700"/>
              <a:ext cx="2362200" cy="685800"/>
            </a:xfrm>
            <a:prstGeom prst="roundRect">
              <a:avLst/>
            </a:prstGeom>
            <a:grpFill/>
            <a:ln w="190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16" name="直接连接符 15"/>
            <p:cNvCxnSpPr/>
            <p:nvPr/>
          </p:nvCxnSpPr>
          <p:spPr>
            <a:xfrm rot="5400000">
              <a:off x="7810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直接连接符 16"/>
            <p:cNvCxnSpPr/>
            <p:nvPr/>
          </p:nvCxnSpPr>
          <p:spPr>
            <a:xfrm rot="5400000">
              <a:off x="18859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21" name="图片 20" descr="book3.png"/>
          <p:cNvPicPr>
            <a:picLocks noChangeAspect="1"/>
          </p:cNvPicPr>
          <p:nvPr/>
        </p:nvPicPr>
        <p:blipFill>
          <a:blip r:embed="rId2" cstate="print"/>
          <a:srcRect l="10980" t="7891" r="17050" b="13779"/>
          <a:stretch>
            <a:fillRect/>
          </a:stretch>
        </p:blipFill>
        <p:spPr>
          <a:xfrm>
            <a:off x="7968343" y="3947300"/>
            <a:ext cx="971550" cy="1057407"/>
          </a:xfrm>
          <a:prstGeom prst="rect">
            <a:avLst/>
          </a:prstGeom>
        </p:spPr>
      </p:pic>
      <p:sp>
        <p:nvSpPr>
          <p:cNvPr id="9" name="矩形 8"/>
          <p:cNvSpPr/>
          <p:nvPr/>
        </p:nvSpPr>
        <p:spPr>
          <a:xfrm>
            <a:off x="275120" y="348923"/>
            <a:ext cx="1972335" cy="484748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2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知识点 液化</a:t>
            </a:r>
            <a:endParaRPr lang="en-US" altLang="zh-CN" sz="27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609600" y="1882817"/>
            <a:ext cx="7680960" cy="9629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雾、露、“白气”、“出汗”等都是热的水蒸气遇冷液化形成的小水滴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热的水蒸气在哪面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哪面有小水滴附着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</a:p>
        </p:txBody>
      </p:sp>
      <p:pic>
        <p:nvPicPr>
          <p:cNvPr id="11" name="图片 10" descr="图片3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36394" y="875261"/>
            <a:ext cx="1603116" cy="676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9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TextBox 61"/>
          <p:cNvSpPr txBox="1"/>
          <p:nvPr/>
        </p:nvSpPr>
        <p:spPr>
          <a:xfrm>
            <a:off x="1021080" y="586821"/>
            <a:ext cx="8787540" cy="900246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>
            <a:defPPr>
              <a:defRPr lang="zh-CN"/>
            </a:defPPr>
            <a:lvl1pPr>
              <a:defRPr sz="19900" b="1">
                <a:solidFill>
                  <a:srgbClr val="5FCACB"/>
                </a:solidFill>
              </a:defRPr>
            </a:lvl1pPr>
          </a:lstStyle>
          <a:p>
            <a:r>
              <a:rPr lang="zh-CN" altLang="en-US" sz="5400" dirty="0" smtClean="0">
                <a:solidFill>
                  <a:schemeClr val="accent1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   第三章  物态变化</a:t>
            </a:r>
          </a:p>
        </p:txBody>
      </p:sp>
      <p:sp>
        <p:nvSpPr>
          <p:cNvPr id="64" name="文本框 78"/>
          <p:cNvSpPr txBox="1"/>
          <p:nvPr/>
        </p:nvSpPr>
        <p:spPr>
          <a:xfrm>
            <a:off x="2731175" y="1972531"/>
            <a:ext cx="3785332" cy="577081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>
            <a:defPPr>
              <a:defRPr lang="zh-CN"/>
            </a:defPPr>
            <a:lvl1pPr>
              <a:defRPr sz="3200" b="1">
                <a:solidFill>
                  <a:srgbClr val="F5841C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sz="3300" dirty="0" smtClean="0">
                <a:solidFill>
                  <a:schemeClr val="accent1"/>
                </a:solidFill>
              </a:rPr>
              <a:t>第</a:t>
            </a:r>
            <a:r>
              <a:rPr lang="en-US" altLang="zh-CN" sz="3300" dirty="0" smtClean="0">
                <a:solidFill>
                  <a:schemeClr val="accent1"/>
                </a:solidFill>
              </a:rPr>
              <a:t>4</a:t>
            </a:r>
            <a:r>
              <a:rPr lang="zh-CN" altLang="en-US" sz="3300" dirty="0" smtClean="0">
                <a:solidFill>
                  <a:schemeClr val="accent1"/>
                </a:solidFill>
              </a:rPr>
              <a:t>节　升华和凝华</a:t>
            </a:r>
          </a:p>
        </p:txBody>
      </p:sp>
      <p:pic>
        <p:nvPicPr>
          <p:cNvPr id="25" name="Picture 12" descr="clouds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821839" y="3102759"/>
            <a:ext cx="4771653" cy="827958"/>
          </a:xfrm>
          <a:prstGeom prst="rect">
            <a:avLst/>
          </a:prstGeom>
        </p:spPr>
      </p:pic>
      <p:pic>
        <p:nvPicPr>
          <p:cNvPr id="26" name="Picture 10" descr="field1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8457" y="3838045"/>
            <a:ext cx="8916747" cy="1354442"/>
          </a:xfrm>
          <a:prstGeom prst="rect">
            <a:avLst/>
          </a:prstGeom>
        </p:spPr>
      </p:pic>
      <p:pic>
        <p:nvPicPr>
          <p:cNvPr id="27" name="Picture 11" descr="server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759528" y="3294761"/>
            <a:ext cx="3559629" cy="1954878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 dir="u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/>
      <p:bldP spid="6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9"/>
          <p:cNvGrpSpPr/>
          <p:nvPr/>
        </p:nvGrpSpPr>
        <p:grpSpPr>
          <a:xfrm>
            <a:off x="0" y="0"/>
            <a:ext cx="2910840" cy="818555"/>
            <a:chOff x="444500" y="496094"/>
            <a:chExt cx="2362200" cy="1091406"/>
          </a:xfrm>
          <a:solidFill>
            <a:schemeClr val="accent4">
              <a:lumMod val="20000"/>
              <a:lumOff val="80000"/>
            </a:schemeClr>
          </a:solidFill>
        </p:grpSpPr>
        <p:sp>
          <p:nvSpPr>
            <p:cNvPr id="15" name="圆角矩形 14"/>
            <p:cNvSpPr/>
            <p:nvPr/>
          </p:nvSpPr>
          <p:spPr>
            <a:xfrm>
              <a:off x="444500" y="901700"/>
              <a:ext cx="2362200" cy="685800"/>
            </a:xfrm>
            <a:prstGeom prst="roundRect">
              <a:avLst/>
            </a:prstGeom>
            <a:grpFill/>
            <a:ln w="190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16" name="直接连接符 15"/>
            <p:cNvCxnSpPr/>
            <p:nvPr/>
          </p:nvCxnSpPr>
          <p:spPr>
            <a:xfrm rot="5400000">
              <a:off x="7810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直接连接符 16"/>
            <p:cNvCxnSpPr/>
            <p:nvPr/>
          </p:nvCxnSpPr>
          <p:spPr>
            <a:xfrm rot="5400000">
              <a:off x="18859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21" name="图片 20" descr="book3.png"/>
          <p:cNvPicPr>
            <a:picLocks noChangeAspect="1"/>
          </p:cNvPicPr>
          <p:nvPr/>
        </p:nvPicPr>
        <p:blipFill>
          <a:blip r:embed="rId2" cstate="print"/>
          <a:srcRect l="10980" t="7891" r="17050" b="13779"/>
          <a:stretch>
            <a:fillRect/>
          </a:stretch>
        </p:blipFill>
        <p:spPr>
          <a:xfrm>
            <a:off x="7968343" y="3947300"/>
            <a:ext cx="971550" cy="1057407"/>
          </a:xfrm>
          <a:prstGeom prst="rect">
            <a:avLst/>
          </a:prstGeom>
        </p:spPr>
      </p:pic>
      <p:sp>
        <p:nvSpPr>
          <p:cNvPr id="9" name="矩形 8"/>
          <p:cNvSpPr/>
          <p:nvPr/>
        </p:nvSpPr>
        <p:spPr>
          <a:xfrm>
            <a:off x="275120" y="348923"/>
            <a:ext cx="2318583" cy="484748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2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知识点 温度计</a:t>
            </a:r>
            <a:endParaRPr lang="en-US" altLang="zh-CN" sz="27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2575560" y="4006984"/>
            <a:ext cx="6568440" cy="4996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石家庄二中钟楼上的温度计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</a:p>
        </p:txBody>
      </p:sp>
      <p:pic>
        <p:nvPicPr>
          <p:cNvPr id="11" name="wj695.jpg" descr="id:2147511437;FounderCES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947260" y="1136189"/>
            <a:ext cx="2386740" cy="2648219"/>
          </a:xfrm>
          <a:prstGeom prst="rect">
            <a:avLst/>
          </a:prstGeom>
        </p:spPr>
      </p:pic>
      <p:pic>
        <p:nvPicPr>
          <p:cNvPr id="14" name="图片 13" descr="图片6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1069447"/>
            <a:ext cx="1597020" cy="58093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9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9"/>
          <p:cNvGrpSpPr/>
          <p:nvPr/>
        </p:nvGrpSpPr>
        <p:grpSpPr>
          <a:xfrm>
            <a:off x="320040" y="0"/>
            <a:ext cx="2011680" cy="818555"/>
            <a:chOff x="444500" y="496094"/>
            <a:chExt cx="2362200" cy="1091406"/>
          </a:xfrm>
          <a:solidFill>
            <a:schemeClr val="accent4">
              <a:lumMod val="20000"/>
              <a:lumOff val="80000"/>
            </a:schemeClr>
          </a:solidFill>
        </p:grpSpPr>
        <p:sp>
          <p:nvSpPr>
            <p:cNvPr id="15" name="圆角矩形 14"/>
            <p:cNvSpPr/>
            <p:nvPr/>
          </p:nvSpPr>
          <p:spPr>
            <a:xfrm>
              <a:off x="444500" y="901700"/>
              <a:ext cx="2362200" cy="685800"/>
            </a:xfrm>
            <a:prstGeom prst="roundRect">
              <a:avLst/>
            </a:prstGeom>
            <a:grpFill/>
            <a:ln w="190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16" name="直接连接符 15"/>
            <p:cNvCxnSpPr/>
            <p:nvPr/>
          </p:nvCxnSpPr>
          <p:spPr>
            <a:xfrm rot="5400000">
              <a:off x="7810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直接连接符 16"/>
            <p:cNvCxnSpPr/>
            <p:nvPr/>
          </p:nvCxnSpPr>
          <p:spPr>
            <a:xfrm rot="5400000">
              <a:off x="18859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21" name="图片 20" descr="book3.png"/>
          <p:cNvPicPr>
            <a:picLocks noChangeAspect="1"/>
          </p:cNvPicPr>
          <p:nvPr/>
        </p:nvPicPr>
        <p:blipFill>
          <a:blip r:embed="rId2" cstate="print"/>
          <a:srcRect l="10980" t="7891" r="17050" b="13779"/>
          <a:stretch>
            <a:fillRect/>
          </a:stretch>
        </p:blipFill>
        <p:spPr>
          <a:xfrm>
            <a:off x="7968343" y="3947300"/>
            <a:ext cx="971550" cy="1057407"/>
          </a:xfrm>
          <a:prstGeom prst="rect">
            <a:avLst/>
          </a:prstGeom>
        </p:spPr>
      </p:pic>
      <p:sp>
        <p:nvSpPr>
          <p:cNvPr id="9" name="矩形 8"/>
          <p:cNvSpPr/>
          <p:nvPr/>
        </p:nvSpPr>
        <p:spPr>
          <a:xfrm>
            <a:off x="275120" y="348923"/>
            <a:ext cx="1972335" cy="484748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2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知识点 升华</a:t>
            </a:r>
            <a:endParaRPr lang="en-US" altLang="zh-CN" sz="27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502920" y="1547537"/>
            <a:ext cx="7680960" cy="9612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南极常年是冰川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这里降水量很小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和撒哈拉沙漠差不多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但这里的空气比北京还要湿润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</a:p>
        </p:txBody>
      </p:sp>
      <p:pic>
        <p:nvPicPr>
          <p:cNvPr id="10" name="图片 9" descr="图片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851230"/>
            <a:ext cx="1548256" cy="670505"/>
          </a:xfrm>
          <a:prstGeom prst="rect">
            <a:avLst/>
          </a:prstGeom>
        </p:spPr>
      </p:pic>
      <p:pic>
        <p:nvPicPr>
          <p:cNvPr id="11" name="wj819.jpg" descr="id:2147513570;FounderCES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2891520" y="2631209"/>
            <a:ext cx="3219720" cy="191397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9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9"/>
          <p:cNvGrpSpPr/>
          <p:nvPr/>
        </p:nvGrpSpPr>
        <p:grpSpPr>
          <a:xfrm>
            <a:off x="320040" y="0"/>
            <a:ext cx="2011680" cy="818555"/>
            <a:chOff x="444500" y="496094"/>
            <a:chExt cx="2362200" cy="1091406"/>
          </a:xfrm>
          <a:solidFill>
            <a:schemeClr val="accent4">
              <a:lumMod val="20000"/>
              <a:lumOff val="80000"/>
            </a:schemeClr>
          </a:solidFill>
        </p:grpSpPr>
        <p:sp>
          <p:nvSpPr>
            <p:cNvPr id="15" name="圆角矩形 14"/>
            <p:cNvSpPr/>
            <p:nvPr/>
          </p:nvSpPr>
          <p:spPr>
            <a:xfrm>
              <a:off x="444500" y="901700"/>
              <a:ext cx="2362200" cy="685800"/>
            </a:xfrm>
            <a:prstGeom prst="roundRect">
              <a:avLst/>
            </a:prstGeom>
            <a:grpFill/>
            <a:ln w="190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16" name="直接连接符 15"/>
            <p:cNvCxnSpPr/>
            <p:nvPr/>
          </p:nvCxnSpPr>
          <p:spPr>
            <a:xfrm rot="5400000">
              <a:off x="7810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直接连接符 16"/>
            <p:cNvCxnSpPr/>
            <p:nvPr/>
          </p:nvCxnSpPr>
          <p:spPr>
            <a:xfrm rot="5400000">
              <a:off x="18859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21" name="图片 20" descr="book3.png"/>
          <p:cNvPicPr>
            <a:picLocks noChangeAspect="1"/>
          </p:cNvPicPr>
          <p:nvPr/>
        </p:nvPicPr>
        <p:blipFill>
          <a:blip r:embed="rId2" cstate="print"/>
          <a:srcRect l="10980" t="7891" r="17050" b="13779"/>
          <a:stretch>
            <a:fillRect/>
          </a:stretch>
        </p:blipFill>
        <p:spPr>
          <a:xfrm>
            <a:off x="7968343" y="3947300"/>
            <a:ext cx="971550" cy="1057407"/>
          </a:xfrm>
          <a:prstGeom prst="rect">
            <a:avLst/>
          </a:prstGeom>
        </p:spPr>
      </p:pic>
      <p:sp>
        <p:nvSpPr>
          <p:cNvPr id="9" name="矩形 8"/>
          <p:cNvSpPr/>
          <p:nvPr/>
        </p:nvSpPr>
        <p:spPr>
          <a:xfrm>
            <a:off x="275120" y="348923"/>
            <a:ext cx="1972335" cy="484748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2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知识点 凝华</a:t>
            </a:r>
            <a:endParaRPr lang="en-US" altLang="zh-CN" sz="27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502920" y="1379897"/>
            <a:ext cx="7680960" cy="14229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“月落乌啼霜满天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江枫渔火对愁眠”出自张继的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《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枫桥夜泊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》.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霜是由地表上的水蒸气在较低温度下放热凝华形成的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然后落在草、树枝等近地表的位置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</a:p>
        </p:txBody>
      </p:sp>
      <p:pic>
        <p:nvPicPr>
          <p:cNvPr id="10" name="图片 9" descr="图片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851230"/>
            <a:ext cx="1548256" cy="670505"/>
          </a:xfrm>
          <a:prstGeom prst="rect">
            <a:avLst/>
          </a:prstGeom>
        </p:spPr>
      </p:pic>
      <p:pic>
        <p:nvPicPr>
          <p:cNvPr id="12" name="wj823.jpg" descr="id:2147513662;FounderCES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3412500" y="2508329"/>
            <a:ext cx="2287260" cy="220945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9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9"/>
          <p:cNvGrpSpPr/>
          <p:nvPr/>
        </p:nvGrpSpPr>
        <p:grpSpPr>
          <a:xfrm>
            <a:off x="320040" y="0"/>
            <a:ext cx="2011680" cy="818555"/>
            <a:chOff x="444500" y="496094"/>
            <a:chExt cx="2362200" cy="1091406"/>
          </a:xfrm>
          <a:solidFill>
            <a:schemeClr val="accent4">
              <a:lumMod val="20000"/>
              <a:lumOff val="80000"/>
            </a:schemeClr>
          </a:solidFill>
        </p:grpSpPr>
        <p:sp>
          <p:nvSpPr>
            <p:cNvPr id="15" name="圆角矩形 14"/>
            <p:cNvSpPr/>
            <p:nvPr/>
          </p:nvSpPr>
          <p:spPr>
            <a:xfrm>
              <a:off x="444500" y="901700"/>
              <a:ext cx="2362200" cy="685800"/>
            </a:xfrm>
            <a:prstGeom prst="roundRect">
              <a:avLst/>
            </a:prstGeom>
            <a:grpFill/>
            <a:ln w="190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16" name="直接连接符 15"/>
            <p:cNvCxnSpPr/>
            <p:nvPr/>
          </p:nvCxnSpPr>
          <p:spPr>
            <a:xfrm rot="5400000">
              <a:off x="7810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直接连接符 16"/>
            <p:cNvCxnSpPr/>
            <p:nvPr/>
          </p:nvCxnSpPr>
          <p:spPr>
            <a:xfrm rot="5400000">
              <a:off x="18859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21" name="图片 20" descr="book3.png"/>
          <p:cNvPicPr>
            <a:picLocks noChangeAspect="1"/>
          </p:cNvPicPr>
          <p:nvPr/>
        </p:nvPicPr>
        <p:blipFill>
          <a:blip r:embed="rId2" cstate="print"/>
          <a:srcRect l="10980" t="7891" r="17050" b="13779"/>
          <a:stretch>
            <a:fillRect/>
          </a:stretch>
        </p:blipFill>
        <p:spPr>
          <a:xfrm>
            <a:off x="7968343" y="3947300"/>
            <a:ext cx="971550" cy="1057407"/>
          </a:xfrm>
          <a:prstGeom prst="rect">
            <a:avLst/>
          </a:prstGeom>
        </p:spPr>
      </p:pic>
      <p:sp>
        <p:nvSpPr>
          <p:cNvPr id="9" name="矩形 8"/>
          <p:cNvSpPr/>
          <p:nvPr/>
        </p:nvSpPr>
        <p:spPr>
          <a:xfrm>
            <a:off x="275120" y="348923"/>
            <a:ext cx="1972335" cy="484748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2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知识点 凝华</a:t>
            </a:r>
            <a:endParaRPr lang="en-US" altLang="zh-CN" sz="27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579120" y="1776137"/>
            <a:ext cx="7680960" cy="9612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雾凇景观的形成需要一定的气候条件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空气寒冷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并含有丰富的水蒸气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晴朗无风的夜晚容易形成霜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</a:p>
        </p:txBody>
      </p:sp>
      <p:pic>
        <p:nvPicPr>
          <p:cNvPr id="13" name="图片 12" descr="图片7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67731" y="817675"/>
            <a:ext cx="1597020" cy="67050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9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9"/>
          <p:cNvGrpSpPr/>
          <p:nvPr/>
        </p:nvGrpSpPr>
        <p:grpSpPr>
          <a:xfrm>
            <a:off x="320040" y="0"/>
            <a:ext cx="4404360" cy="818555"/>
            <a:chOff x="444500" y="496094"/>
            <a:chExt cx="2362200" cy="1091406"/>
          </a:xfrm>
          <a:solidFill>
            <a:schemeClr val="accent4">
              <a:lumMod val="20000"/>
              <a:lumOff val="80000"/>
            </a:schemeClr>
          </a:solidFill>
        </p:grpSpPr>
        <p:sp>
          <p:nvSpPr>
            <p:cNvPr id="15" name="圆角矩形 14"/>
            <p:cNvSpPr/>
            <p:nvPr/>
          </p:nvSpPr>
          <p:spPr>
            <a:xfrm>
              <a:off x="444500" y="901700"/>
              <a:ext cx="2362200" cy="685800"/>
            </a:xfrm>
            <a:prstGeom prst="roundRect">
              <a:avLst/>
            </a:prstGeom>
            <a:grpFill/>
            <a:ln w="190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16" name="直接连接符 15"/>
            <p:cNvCxnSpPr/>
            <p:nvPr/>
          </p:nvCxnSpPr>
          <p:spPr>
            <a:xfrm rot="5400000">
              <a:off x="7810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直接连接符 16"/>
            <p:cNvCxnSpPr/>
            <p:nvPr/>
          </p:nvCxnSpPr>
          <p:spPr>
            <a:xfrm rot="5400000">
              <a:off x="18859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21" name="图片 20" descr="book3.png"/>
          <p:cNvPicPr>
            <a:picLocks noChangeAspect="1"/>
          </p:cNvPicPr>
          <p:nvPr/>
        </p:nvPicPr>
        <p:blipFill>
          <a:blip r:embed="rId2" cstate="print"/>
          <a:srcRect l="10980" t="7891" r="17050" b="13779"/>
          <a:stretch>
            <a:fillRect/>
          </a:stretch>
        </p:blipFill>
        <p:spPr>
          <a:xfrm>
            <a:off x="7968343" y="3947300"/>
            <a:ext cx="971550" cy="1057407"/>
          </a:xfrm>
          <a:prstGeom prst="rect">
            <a:avLst/>
          </a:prstGeom>
        </p:spPr>
      </p:pic>
      <p:sp>
        <p:nvSpPr>
          <p:cNvPr id="9" name="矩形 8"/>
          <p:cNvSpPr/>
          <p:nvPr/>
        </p:nvSpPr>
        <p:spPr>
          <a:xfrm>
            <a:off x="275120" y="348923"/>
            <a:ext cx="4396075" cy="484748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2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知识点 升华吸热、凝华放热</a:t>
            </a:r>
            <a:endParaRPr lang="en-US" altLang="zh-CN" sz="27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502920" y="1379897"/>
            <a:ext cx="7680960" cy="4996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干冰的应用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:</a:t>
            </a:r>
          </a:p>
        </p:txBody>
      </p:sp>
      <p:pic>
        <p:nvPicPr>
          <p:cNvPr id="10" name="图片 9" descr="图片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851230"/>
            <a:ext cx="1548256" cy="670505"/>
          </a:xfrm>
          <a:prstGeom prst="rect">
            <a:avLst/>
          </a:prstGeom>
        </p:spPr>
      </p:pic>
      <p:graphicFrame>
        <p:nvGraphicFramePr>
          <p:cNvPr id="11" name="表格 10"/>
          <p:cNvGraphicFramePr>
            <a:graphicFrameLocks noGrp="1"/>
          </p:cNvGraphicFramePr>
          <p:nvPr/>
        </p:nvGraphicFramePr>
        <p:xfrm>
          <a:off x="1783080" y="1959609"/>
          <a:ext cx="2545080" cy="2651125"/>
        </p:xfrm>
        <a:graphic>
          <a:graphicData uri="http://schemas.openxmlformats.org/drawingml/2006/table">
            <a:tbl>
              <a:tblPr/>
              <a:tblGrid>
                <a:gridCol w="587326"/>
                <a:gridCol w="1957754"/>
              </a:tblGrid>
              <a:tr h="106045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200" kern="100" dirty="0">
                          <a:solidFill>
                            <a:srgbClr val="000000"/>
                          </a:solidFill>
                          <a:latin typeface="NEU-BZ-S92"/>
                          <a:ea typeface="方正仿宋_GBK"/>
                          <a:cs typeface="Times New Roman" panose="02020603050405020304"/>
                        </a:rPr>
                        <a:t>干冰</a:t>
                      </a:r>
                      <a:endParaRPr lang="zh-CN" sz="1400" kern="100" dirty="0">
                        <a:solidFill>
                          <a:srgbClr val="000000"/>
                        </a:solidFill>
                        <a:latin typeface="NEU-BZ-S92"/>
                        <a:ea typeface="方正宋三_GBK"/>
                        <a:cs typeface="Times New Roman" panose="02020603050405020304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200" kern="100" dirty="0">
                          <a:solidFill>
                            <a:srgbClr val="000000"/>
                          </a:solidFill>
                          <a:latin typeface="NEU-BZ-S92"/>
                          <a:ea typeface="方正仿宋_GBK"/>
                          <a:cs typeface="Times New Roman" panose="02020603050405020304"/>
                        </a:rPr>
                        <a:t>保鲜</a:t>
                      </a:r>
                      <a:endParaRPr lang="zh-CN" sz="1400" kern="100" dirty="0">
                        <a:solidFill>
                          <a:srgbClr val="000000"/>
                        </a:solidFill>
                        <a:latin typeface="NEU-BZ-S92"/>
                        <a:ea typeface="方正宋三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200" kern="100" dirty="0">
                          <a:solidFill>
                            <a:srgbClr val="000000"/>
                          </a:solidFill>
                          <a:latin typeface="NEU-BZ-S92"/>
                          <a:ea typeface="方正仿宋_GBK"/>
                          <a:cs typeface="Times New Roman" panose="02020603050405020304"/>
                        </a:rPr>
                        <a:t>干冰是在大气压下以</a:t>
                      </a:r>
                      <a:r>
                        <a:rPr lang="en-US" sz="1200" kern="100" dirty="0">
                          <a:solidFill>
                            <a:srgbClr val="000000"/>
                          </a:solidFill>
                          <a:latin typeface="NEU-BZ-S92"/>
                          <a:ea typeface="方正宋三_GBK"/>
                          <a:cs typeface="Times New Roman" panose="02020603050405020304"/>
                        </a:rPr>
                        <a:t>-78</a:t>
                      </a:r>
                      <a:r>
                        <a:rPr lang="en-US" sz="1200" i="1" kern="100" dirty="0">
                          <a:solidFill>
                            <a:srgbClr val="000000"/>
                          </a:solidFill>
                          <a:latin typeface="NEU-BZ-S92"/>
                          <a:ea typeface="方正宋三_GBK"/>
                          <a:cs typeface="Times New Roman" panose="02020603050405020304"/>
                        </a:rPr>
                        <a:t>.</a:t>
                      </a:r>
                      <a:r>
                        <a:rPr lang="en-US" sz="1200" kern="100" dirty="0">
                          <a:solidFill>
                            <a:srgbClr val="000000"/>
                          </a:solidFill>
                          <a:latin typeface="NEU-BZ-S92"/>
                          <a:ea typeface="方正宋三_GBK"/>
                          <a:cs typeface="Times New Roman" panose="02020603050405020304"/>
                        </a:rPr>
                        <a:t>5</a:t>
                      </a:r>
                      <a:r>
                        <a:rPr lang="en-US" sz="1200" kern="100" dirty="0">
                          <a:solidFill>
                            <a:srgbClr val="000000"/>
                          </a:solidFill>
                          <a:latin typeface="NEU-BZ-S92"/>
                          <a:ea typeface="方正仿宋_GBK"/>
                          <a:cs typeface="Times New Roman" panose="02020603050405020304"/>
                        </a:rPr>
                        <a:t> </a:t>
                      </a:r>
                      <a:r>
                        <a:rPr lang="en-US" sz="1200" kern="100" dirty="0">
                          <a:solidFill>
                            <a:srgbClr val="000000"/>
                          </a:solidFill>
                          <a:latin typeface="NEU-BZ-S92"/>
                          <a:ea typeface="方正宋三_GBK"/>
                          <a:cs typeface="Times New Roman" panose="02020603050405020304"/>
                        </a:rPr>
                        <a:t>℃</a:t>
                      </a:r>
                      <a:r>
                        <a:rPr lang="zh-CN" sz="1200" kern="100" dirty="0">
                          <a:solidFill>
                            <a:srgbClr val="000000"/>
                          </a:solidFill>
                          <a:latin typeface="NEU-BZ-S92"/>
                          <a:ea typeface="方正仿宋_GBK"/>
                          <a:cs typeface="Times New Roman" panose="02020603050405020304"/>
                        </a:rPr>
                        <a:t>存在的固态二氧化碳</a:t>
                      </a:r>
                      <a:r>
                        <a:rPr lang="en-US" sz="1200" kern="100" dirty="0">
                          <a:solidFill>
                            <a:srgbClr val="000000"/>
                          </a:solidFill>
                          <a:latin typeface="方正仿宋_GBK"/>
                          <a:ea typeface="方正宋三_GBK"/>
                          <a:cs typeface="Times New Roman" panose="02020603050405020304"/>
                        </a:rPr>
                        <a:t>,</a:t>
                      </a:r>
                      <a:r>
                        <a:rPr lang="zh-CN" sz="1200" kern="100" dirty="0">
                          <a:solidFill>
                            <a:srgbClr val="000000"/>
                          </a:solidFill>
                          <a:latin typeface="NEU-BZ-S92"/>
                          <a:ea typeface="方正仿宋_GBK"/>
                          <a:cs typeface="Times New Roman" panose="02020603050405020304"/>
                        </a:rPr>
                        <a:t>干冰吸热可直接升华为气体</a:t>
                      </a:r>
                      <a:endParaRPr lang="zh-CN" sz="1400" kern="100" dirty="0">
                        <a:solidFill>
                          <a:srgbClr val="000000"/>
                        </a:solidFill>
                        <a:latin typeface="NEU-BZ-S92"/>
                        <a:ea typeface="方正宋三_GBK"/>
                        <a:cs typeface="Times New Roman" panose="02020603050405020304"/>
                      </a:endParaRPr>
                    </a:p>
                  </a:txBody>
                  <a:tcPr marL="66675" marR="66675" marT="0" marB="0" anchor="ctr">
                    <a:lnL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9067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200" kern="100">
                          <a:solidFill>
                            <a:srgbClr val="000000"/>
                          </a:solidFill>
                          <a:latin typeface="NEU-BZ-S92"/>
                          <a:ea typeface="方正仿宋_GBK"/>
                          <a:cs typeface="Times New Roman" panose="02020603050405020304"/>
                        </a:rPr>
                        <a:t>人工</a:t>
                      </a:r>
                      <a:endParaRPr lang="zh-CN" sz="1400" kern="100">
                        <a:solidFill>
                          <a:srgbClr val="000000"/>
                        </a:solidFill>
                        <a:latin typeface="NEU-BZ-S92"/>
                        <a:ea typeface="方正宋三_GBK"/>
                        <a:cs typeface="Times New Roman" panose="02020603050405020304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200" kern="100">
                          <a:solidFill>
                            <a:srgbClr val="000000"/>
                          </a:solidFill>
                          <a:latin typeface="NEU-BZ-S92"/>
                          <a:ea typeface="方正仿宋_GBK"/>
                          <a:cs typeface="Times New Roman" panose="02020603050405020304"/>
                        </a:rPr>
                        <a:t>降雨</a:t>
                      </a:r>
                      <a:endParaRPr lang="zh-CN" sz="1400" kern="100">
                        <a:solidFill>
                          <a:srgbClr val="000000"/>
                        </a:solidFill>
                        <a:latin typeface="NEU-BZ-S92"/>
                        <a:ea typeface="方正宋三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200" kern="100" dirty="0">
                          <a:solidFill>
                            <a:srgbClr val="000000"/>
                          </a:solidFill>
                          <a:latin typeface="NEU-BZ-S92"/>
                          <a:ea typeface="方正仿宋_GBK"/>
                          <a:cs typeface="Times New Roman" panose="02020603050405020304"/>
                        </a:rPr>
                        <a:t>干冰撒到高空迅速升华吸热</a:t>
                      </a:r>
                      <a:r>
                        <a:rPr lang="en-US" sz="1200" kern="100" dirty="0">
                          <a:solidFill>
                            <a:srgbClr val="000000"/>
                          </a:solidFill>
                          <a:latin typeface="方正仿宋_GBK"/>
                          <a:ea typeface="方正宋三_GBK"/>
                          <a:cs typeface="Times New Roman" panose="02020603050405020304"/>
                        </a:rPr>
                        <a:t>,</a:t>
                      </a:r>
                      <a:r>
                        <a:rPr lang="zh-CN" sz="1200" kern="100" dirty="0">
                          <a:solidFill>
                            <a:srgbClr val="000000"/>
                          </a:solidFill>
                          <a:latin typeface="NEU-BZ-S92"/>
                          <a:ea typeface="方正仿宋_GBK"/>
                          <a:cs typeface="Times New Roman" panose="02020603050405020304"/>
                        </a:rPr>
                        <a:t>使周围空气温度降低</a:t>
                      </a:r>
                      <a:r>
                        <a:rPr lang="en-US" sz="1200" kern="100" dirty="0">
                          <a:solidFill>
                            <a:srgbClr val="000000"/>
                          </a:solidFill>
                          <a:latin typeface="方正仿宋_GBK"/>
                          <a:ea typeface="方正宋三_GBK"/>
                          <a:cs typeface="Times New Roman" panose="02020603050405020304"/>
                        </a:rPr>
                        <a:t>,</a:t>
                      </a:r>
                      <a:r>
                        <a:rPr lang="zh-CN" sz="1200" kern="100" dirty="0">
                          <a:solidFill>
                            <a:srgbClr val="000000"/>
                          </a:solidFill>
                          <a:latin typeface="NEU-BZ-S92"/>
                          <a:ea typeface="方正仿宋_GBK"/>
                          <a:cs typeface="Times New Roman" panose="02020603050405020304"/>
                        </a:rPr>
                        <a:t>云层中的水蒸气遇冷凝华成小冰晶</a:t>
                      </a:r>
                      <a:r>
                        <a:rPr lang="en-US" sz="1200" kern="100" dirty="0">
                          <a:solidFill>
                            <a:srgbClr val="000000"/>
                          </a:solidFill>
                          <a:latin typeface="方正仿宋_GBK"/>
                          <a:ea typeface="方正宋三_GBK"/>
                          <a:cs typeface="Times New Roman" panose="02020603050405020304"/>
                        </a:rPr>
                        <a:t>,</a:t>
                      </a:r>
                      <a:r>
                        <a:rPr lang="zh-CN" sz="1200" kern="100" dirty="0">
                          <a:solidFill>
                            <a:srgbClr val="000000"/>
                          </a:solidFill>
                          <a:latin typeface="NEU-BZ-S92"/>
                          <a:ea typeface="方正仿宋_GBK"/>
                          <a:cs typeface="Times New Roman" panose="02020603050405020304"/>
                        </a:rPr>
                        <a:t>小冰晶下落遇暖气流熔化成雨滴</a:t>
                      </a:r>
                      <a:endParaRPr lang="zh-CN" sz="1400" kern="100" dirty="0">
                        <a:solidFill>
                          <a:srgbClr val="000000"/>
                        </a:solidFill>
                        <a:latin typeface="NEU-BZ-S92"/>
                        <a:ea typeface="方正宋三_GBK"/>
                        <a:cs typeface="Times New Roman" panose="02020603050405020304"/>
                      </a:endParaRPr>
                    </a:p>
                  </a:txBody>
                  <a:tcPr marL="66675" marR="66675" marT="0" marB="0" anchor="ctr">
                    <a:lnL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3" name="表格 12"/>
          <p:cNvGraphicFramePr>
            <a:graphicFrameLocks noGrp="1"/>
          </p:cNvGraphicFramePr>
          <p:nvPr/>
        </p:nvGraphicFramePr>
        <p:xfrm>
          <a:off x="4800600" y="2259329"/>
          <a:ext cx="2545080" cy="1590675"/>
        </p:xfrm>
        <a:graphic>
          <a:graphicData uri="http://schemas.openxmlformats.org/drawingml/2006/table">
            <a:tbl>
              <a:tblPr/>
              <a:tblGrid>
                <a:gridCol w="587326"/>
                <a:gridCol w="1957754"/>
              </a:tblGrid>
              <a:tr h="159067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200" kern="100" dirty="0">
                          <a:solidFill>
                            <a:srgbClr val="000000"/>
                          </a:solidFill>
                          <a:latin typeface="NEU-BZ-S92"/>
                          <a:ea typeface="方正仿宋_GBK"/>
                          <a:cs typeface="Times New Roman" panose="02020603050405020304"/>
                        </a:rPr>
                        <a:t>舞台</a:t>
                      </a:r>
                      <a:endParaRPr lang="zh-CN" sz="1400" kern="100" dirty="0">
                        <a:solidFill>
                          <a:srgbClr val="000000"/>
                        </a:solidFill>
                        <a:latin typeface="NEU-BZ-S92"/>
                        <a:ea typeface="方正宋三_GBK"/>
                        <a:cs typeface="Times New Roman" panose="02020603050405020304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200" kern="100" dirty="0">
                          <a:solidFill>
                            <a:srgbClr val="000000"/>
                          </a:solidFill>
                          <a:latin typeface="NEU-BZ-S92"/>
                          <a:ea typeface="方正仿宋_GBK"/>
                          <a:cs typeface="Times New Roman" panose="02020603050405020304"/>
                        </a:rPr>
                        <a:t>烟雾</a:t>
                      </a:r>
                      <a:endParaRPr lang="zh-CN" sz="1400" kern="100" dirty="0">
                        <a:solidFill>
                          <a:srgbClr val="000000"/>
                        </a:solidFill>
                        <a:latin typeface="NEU-BZ-S92"/>
                        <a:ea typeface="方正宋三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200" kern="100" dirty="0">
                          <a:solidFill>
                            <a:srgbClr val="000000"/>
                          </a:solidFill>
                          <a:latin typeface="NEU-BZ-S92"/>
                          <a:ea typeface="方正仿宋_GBK"/>
                          <a:cs typeface="Times New Roman" panose="02020603050405020304"/>
                        </a:rPr>
                        <a:t>舞台上喷出的粉状干冰瞬间升华</a:t>
                      </a:r>
                      <a:r>
                        <a:rPr lang="en-US" sz="1200" kern="100" dirty="0">
                          <a:solidFill>
                            <a:srgbClr val="000000"/>
                          </a:solidFill>
                          <a:latin typeface="方正仿宋_GBK"/>
                          <a:ea typeface="方正宋三_GBK"/>
                          <a:cs typeface="Times New Roman" panose="02020603050405020304"/>
                        </a:rPr>
                        <a:t>,</a:t>
                      </a:r>
                      <a:r>
                        <a:rPr lang="zh-CN" sz="1200" kern="100" dirty="0">
                          <a:solidFill>
                            <a:srgbClr val="000000"/>
                          </a:solidFill>
                          <a:latin typeface="NEU-BZ-S92"/>
                          <a:ea typeface="方正仿宋_GBK"/>
                          <a:cs typeface="Times New Roman" panose="02020603050405020304"/>
                        </a:rPr>
                        <a:t>从周围吸热</a:t>
                      </a:r>
                      <a:r>
                        <a:rPr lang="en-US" sz="1200" kern="100" dirty="0">
                          <a:solidFill>
                            <a:srgbClr val="000000"/>
                          </a:solidFill>
                          <a:latin typeface="方正仿宋_GBK"/>
                          <a:ea typeface="方正宋三_GBK"/>
                          <a:cs typeface="Times New Roman" panose="02020603050405020304"/>
                        </a:rPr>
                        <a:t>,</a:t>
                      </a:r>
                      <a:r>
                        <a:rPr lang="zh-CN" sz="1200" kern="100" dirty="0">
                          <a:solidFill>
                            <a:srgbClr val="000000"/>
                          </a:solidFill>
                          <a:latin typeface="NEU-BZ-S92"/>
                          <a:ea typeface="方正仿宋_GBK"/>
                          <a:cs typeface="Times New Roman" panose="02020603050405020304"/>
                        </a:rPr>
                        <a:t>温度下降</a:t>
                      </a:r>
                      <a:r>
                        <a:rPr lang="en-US" sz="1200" kern="100" dirty="0">
                          <a:solidFill>
                            <a:srgbClr val="000000"/>
                          </a:solidFill>
                          <a:latin typeface="方正仿宋_GBK"/>
                          <a:ea typeface="方正宋三_GBK"/>
                          <a:cs typeface="Times New Roman" panose="02020603050405020304"/>
                        </a:rPr>
                        <a:t>,</a:t>
                      </a:r>
                      <a:r>
                        <a:rPr lang="zh-CN" sz="1200" kern="100" dirty="0">
                          <a:solidFill>
                            <a:srgbClr val="000000"/>
                          </a:solidFill>
                          <a:latin typeface="NEU-BZ-S92"/>
                          <a:ea typeface="方正仿宋_GBK"/>
                          <a:cs typeface="Times New Roman" panose="02020603050405020304"/>
                        </a:rPr>
                        <a:t>周围空气中的水蒸气遇冷液化成小水珠飘浮在空中</a:t>
                      </a:r>
                      <a:r>
                        <a:rPr lang="en-US" sz="1200" kern="100" dirty="0">
                          <a:solidFill>
                            <a:srgbClr val="000000"/>
                          </a:solidFill>
                          <a:latin typeface="方正仿宋_GBK"/>
                          <a:ea typeface="方正宋三_GBK"/>
                          <a:cs typeface="Times New Roman" panose="02020603050405020304"/>
                        </a:rPr>
                        <a:t>,</a:t>
                      </a:r>
                      <a:r>
                        <a:rPr lang="zh-CN" sz="1200" kern="100" dirty="0">
                          <a:solidFill>
                            <a:srgbClr val="000000"/>
                          </a:solidFill>
                          <a:latin typeface="NEU-BZ-S92"/>
                          <a:ea typeface="方正仿宋_GBK"/>
                          <a:cs typeface="Times New Roman" panose="02020603050405020304"/>
                        </a:rPr>
                        <a:t>即我们所见到的白雾</a:t>
                      </a:r>
                      <a:endParaRPr lang="zh-CN" sz="1400" kern="100" dirty="0">
                        <a:solidFill>
                          <a:srgbClr val="000000"/>
                        </a:solidFill>
                        <a:latin typeface="NEU-BZ-S92"/>
                        <a:ea typeface="方正宋三_GBK"/>
                        <a:cs typeface="Times New Roman" panose="02020603050405020304"/>
                      </a:endParaRPr>
                    </a:p>
                  </a:txBody>
                  <a:tcPr marL="66675" marR="66675" marT="0" marB="0" anchor="ctr">
                    <a:lnL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9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文本框 78"/>
          <p:cNvSpPr txBox="1"/>
          <p:nvPr/>
        </p:nvSpPr>
        <p:spPr>
          <a:xfrm>
            <a:off x="3711968" y="2078424"/>
            <a:ext cx="2123477" cy="655252"/>
          </a:xfrm>
          <a:prstGeom prst="rect">
            <a:avLst/>
          </a:prstGeom>
          <a:noFill/>
        </p:spPr>
        <p:txBody>
          <a:bodyPr wrap="none" lIns="68580" tIns="34290" rIns="68580" bIns="34290" rtlCol="0">
            <a:prstTxWarp prst="textArchUp">
              <a:avLst/>
            </a:prstTxWarp>
            <a:spAutoFit/>
          </a:bodyPr>
          <a:lstStyle>
            <a:defPPr>
              <a:defRPr lang="zh-CN"/>
            </a:defPPr>
            <a:lvl1pPr>
              <a:defRPr sz="3200" b="1">
                <a:solidFill>
                  <a:srgbClr val="F5841C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sz="5400" dirty="0" smtClean="0">
                <a:solidFill>
                  <a:schemeClr val="accent5"/>
                </a:solidFill>
              </a:rPr>
              <a:t>谢    谢</a:t>
            </a:r>
            <a:endParaRPr lang="zh-CN" altLang="en-US" sz="5400" dirty="0">
              <a:solidFill>
                <a:schemeClr val="accent5"/>
              </a:solidFill>
            </a:endParaRPr>
          </a:p>
        </p:txBody>
      </p:sp>
      <p:pic>
        <p:nvPicPr>
          <p:cNvPr id="44" name="Picture 4" descr="clouds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05475" y="123144"/>
            <a:ext cx="3228975" cy="611433"/>
          </a:xfrm>
          <a:prstGeom prst="rect">
            <a:avLst/>
          </a:prstGeom>
        </p:spPr>
      </p:pic>
      <p:pic>
        <p:nvPicPr>
          <p:cNvPr id="45" name="Picture 3" descr="field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" y="4076700"/>
            <a:ext cx="9183278" cy="1066800"/>
          </a:xfrm>
          <a:prstGeom prst="rect">
            <a:avLst/>
          </a:prstGeom>
        </p:spPr>
      </p:pic>
      <p:pic>
        <p:nvPicPr>
          <p:cNvPr id="47" name="Picture 4" descr="cloud_ballon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796518" y="5143500"/>
            <a:ext cx="842657" cy="689895"/>
          </a:xfrm>
          <a:prstGeom prst="rect">
            <a:avLst/>
          </a:prstGeom>
        </p:spPr>
      </p:pic>
      <p:pic>
        <p:nvPicPr>
          <p:cNvPr id="48" name="Picture 4" descr="clouds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3850" y="513669"/>
            <a:ext cx="5134350" cy="972232"/>
          </a:xfrm>
          <a:prstGeom prst="rect">
            <a:avLst/>
          </a:prstGeom>
        </p:spPr>
      </p:pic>
      <p:pic>
        <p:nvPicPr>
          <p:cNvPr id="49" name="Picture 10" descr="together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2654378" y="3448050"/>
            <a:ext cx="4251379" cy="1200150"/>
          </a:xfrm>
          <a:prstGeom prst="rect">
            <a:avLst/>
          </a:prstGeom>
        </p:spPr>
      </p:pic>
      <p:pic>
        <p:nvPicPr>
          <p:cNvPr id="50" name="Picture 2" descr="C:\Users\Administrator\Desktop\兔子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876925" y="4352925"/>
            <a:ext cx="800100" cy="790575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 dir="in"/>
      </p:transition>
    </mc:Choice>
    <mc:Fallback>
      <p:transition spd="slow">
        <p:split orient="vert" dir="in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3984 -0.24838 C 0.03346 -0.25232 0.02799 -0.25787 0.02213 -0.2625 C 0.01888 -0.26505 0.01549 -0.26597 0.01237 -0.26783 C 0.0112 -0.26852 0.01041 -0.27084 0.00937 -0.27153 C 0.0082 -0.27222 -0.00065 -0.27477 -0.00143 -0.275 C -0.00834 -0.27732 -0.01393 -0.28079 -0.0211 -0.28195 C -0.02539 -0.28403 -0.02956 -0.28634 -0.03386 -0.28912 C -0.03711 -0.29097 -0.03867 -0.29005 -0.04167 -0.29259 C -0.04714 -0.29746 -0.05222 -0.30232 -0.05834 -0.30486 C -0.05925 -0.30602 -0.06016 -0.30764 -0.0612 -0.30857 C -0.06224 -0.30949 -0.06328 -0.30949 -0.06419 -0.31019 C -0.07031 -0.31644 -0.07513 -0.32384 -0.0819 -0.32801 C -0.08477 -0.3331 -0.08776 -0.33843 -0.09076 -0.34375 C -0.09232 -0.34676 -0.09479 -0.34699 -0.09662 -0.34908 C -0.09948 -0.35695 -0.10456 -0.36343 -0.10834 -0.37037 C -0.11406 -0.38056 -0.11979 -0.39074 -0.125 -0.40209 C -0.13268 -0.41829 -0.13607 -0.44236 -0.13972 -0.46204 C -0.14063 -0.47315 -0.14219 -0.4831 -0.14362 -0.49375 C -0.14388 -0.51945 -0.14102 -0.57824 -0.14753 -0.61389 C -0.15026 -0.65695 -0.14948 -0.69468 -0.16029 -0.7338 C -0.16224 -0.74028 -0.1638 -0.74954 -0.16628 -0.75509 C -0.17318 -0.7713 -0.16966 -0.76088 -0.175 -0.76921 C -0.17865 -0.77431 -0.18229 -0.78241 -0.18685 -0.78496 C -0.19935 -0.79259 -0.21068 -0.79584 -0.22409 -0.79746 C -0.25052 -0.8132 -0.28073 -0.79977 -0.30847 -0.7956 C -0.32891 -0.78334 -0.34271 -0.79769 -0.35847 -0.8132 C -0.36107 -0.81574 -0.36432 -0.81644 -0.36641 -0.82037 C -0.36979 -0.82639 -0.3724 -0.82871 -0.37709 -0.83079 C -0.38099 -0.83773 -0.38568 -0.83889 -0.38985 -0.84491 C -0.39375 -0.85093 -0.39714 -0.85371 -0.40169 -0.85903 C -0.40365 -0.86158 -0.40638 -0.86065 -0.40847 -0.86273 C -0.41472 -0.86875 -0.41745 -0.87199 -0.42422 -0.875 C -0.4293 -0.88102 -0.43594 -0.88287 -0.44193 -0.88565 C -0.45143 -0.89699 -0.48125 -0.89236 -0.48503 -0.89259 C -0.49518 -0.89884 -0.48386 -0.89259 -0.50951 -0.89259 C -0.55573 -0.89259 -0.60182 -0.89375 -0.64792 -0.89445 C -0.65742 -0.90023 -0.66589 -0.91088 -0.67539 -0.91736 C -0.67852 -0.91968 -0.68073 -0.92431 -0.68412 -0.92431 " pathEditMode="relative" rAng="0" ptsTypes="fffffffffffffffffffffffffffffffffffffA">
                                      <p:cBhvr>
                                        <p:cTn id="24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62" y="-33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0"/>
                            </p:stCondLst>
                            <p:childTnLst>
                              <p:par>
                                <p:cTn id="26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7000"/>
                            </p:stCondLst>
                            <p:childTnLst>
                              <p:par>
                                <p:cTn id="43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104 0.01759 C -0.05638 0.01134 -0.05586 0.00416 -0.05938 -0.00463 C -0.06029 -0.00671 -0.06159 -0.0081 -0.0625 -0.01019 C -0.06706 -0.0206 -0.06836 -0.03033 -0.075 -0.03611 C -0.08464 -0.03033 -0.09271 -0.02685 -0.1 -0.01389 C -0.10195 -0.00324 -0.10039 0.00926 -0.10313 0.01944 C -0.10404 0.02291 -0.10938 0.02315 -0.10938 0.02338 C -0.11498 0.02199 -0.1207 0.02222 -0.12604 0.01944 C -0.12722 0.01875 -0.12761 0.01597 -0.12813 0.01389 C -0.13307 -0.00671 -0.12266 0.02407 -0.13333 -0.00463 C -0.13477 -0.00857 -0.13503 -0.01366 -0.13646 -0.01759 C -0.13867 -0.02338 -0.14154 -0.02847 -0.14375 -0.03426 C -0.1444 -0.03611 -0.14466 -0.03912 -0.14583 -0.03982 C -0.15013 -0.04236 -0.14805 -0.04051 -0.15208 -0.04537 C -0.16315 -0.04468 -0.17435 -0.04584 -0.18542 -0.04352 C -0.18672 -0.04329 -0.18724 -0.04005 -0.1875 -0.03796 C -0.18841 -0.02871 -0.18737 -0.01921 -0.18854 -0.01019 C -0.18906 -0.00579 -0.19128 -0.00278 -0.19271 0.00092 C -0.1957 0.00879 -0.19623 0.01643 -0.2 0.02315 C -0.20169 0.03241 -0.20534 0.0368 -0.21042 0.03981 C -0.21862 0.03773 -0.22214 0.03704 -0.22917 0.0287 C -0.23125 0.02616 -0.23542 0.02129 -0.23542 0.02153 C -0.23685 0.01759 -0.23815 0.01389 -0.23958 0.01018 C -0.24505 -0.00417 -0.24219 -0.02477 -0.25104 -0.03611 C -0.25404 -0.03982 -0.25599 -0.04028 -0.25938 -0.04167 C -0.26914 -0.04097 -0.27891 -0.04213 -0.28854 -0.03982 C -0.29219 -0.03889 -0.2918 -0.03056 -0.29271 -0.02685 C -0.29518 -0.0169 -0.29857 -0.01412 -0.30208 -0.00463 C -0.30352 -0.00093 -0.3043 0.0037 -0.30625 0.00648 C -0.31133 0.01342 -0.31693 0.01597 -0.32292 0.01944 C -0.32852 0.02268 -0.33281 0.03079 -0.33854 0.03426 C -0.34037 0.03403 -0.34974 0.0331 -0.35313 0.03055 C -0.35625 0.02824 -0.35768 0.025 -0.36146 0.025 " pathEditMode="relative" rAng="0" ptsTypes="ffffffffffffffffffffffffffffffffA">
                                      <p:cBhvr>
                                        <p:cTn id="50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5" y="-2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9"/>
          <p:cNvGrpSpPr/>
          <p:nvPr/>
        </p:nvGrpSpPr>
        <p:grpSpPr>
          <a:xfrm>
            <a:off x="320040" y="0"/>
            <a:ext cx="2331720" cy="818555"/>
            <a:chOff x="444500" y="496094"/>
            <a:chExt cx="2362200" cy="1091406"/>
          </a:xfrm>
          <a:solidFill>
            <a:schemeClr val="accent4">
              <a:lumMod val="20000"/>
              <a:lumOff val="80000"/>
            </a:schemeClr>
          </a:solidFill>
        </p:grpSpPr>
        <p:sp>
          <p:nvSpPr>
            <p:cNvPr id="15" name="圆角矩形 14"/>
            <p:cNvSpPr/>
            <p:nvPr/>
          </p:nvSpPr>
          <p:spPr>
            <a:xfrm>
              <a:off x="444500" y="901700"/>
              <a:ext cx="2362200" cy="685800"/>
            </a:xfrm>
            <a:prstGeom prst="roundRect">
              <a:avLst/>
            </a:prstGeom>
            <a:grpFill/>
            <a:ln w="190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16" name="直接连接符 15"/>
            <p:cNvCxnSpPr/>
            <p:nvPr/>
          </p:nvCxnSpPr>
          <p:spPr>
            <a:xfrm rot="5400000">
              <a:off x="7810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直接连接符 16"/>
            <p:cNvCxnSpPr/>
            <p:nvPr/>
          </p:nvCxnSpPr>
          <p:spPr>
            <a:xfrm rot="5400000">
              <a:off x="18859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21" name="图片 20" descr="book3.png"/>
          <p:cNvPicPr>
            <a:picLocks noChangeAspect="1"/>
          </p:cNvPicPr>
          <p:nvPr/>
        </p:nvPicPr>
        <p:blipFill>
          <a:blip r:embed="rId2" cstate="print"/>
          <a:srcRect l="10980" t="7891" r="17050" b="13779"/>
          <a:stretch>
            <a:fillRect/>
          </a:stretch>
        </p:blipFill>
        <p:spPr>
          <a:xfrm>
            <a:off x="7968343" y="3947300"/>
            <a:ext cx="971550" cy="1057407"/>
          </a:xfrm>
          <a:prstGeom prst="rect">
            <a:avLst/>
          </a:prstGeom>
        </p:spPr>
      </p:pic>
      <p:sp>
        <p:nvSpPr>
          <p:cNvPr id="9" name="矩形 8"/>
          <p:cNvSpPr/>
          <p:nvPr/>
        </p:nvSpPr>
        <p:spPr>
          <a:xfrm>
            <a:off x="275120" y="348923"/>
            <a:ext cx="2318583" cy="484748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2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知识点 温度计</a:t>
            </a:r>
            <a:endParaRPr lang="en-US" altLang="zh-CN" sz="27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883920" y="1599064"/>
            <a:ext cx="7056120" cy="28079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 为使温度计的测量结果更为精确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通常温度计下端的玻璃泡较大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而温度计内的玻璃管则较细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这样可以使液体体积变化显示得更明显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.	</a:t>
            </a:r>
          </a:p>
          <a:p>
            <a:pPr>
              <a:lnSpc>
                <a:spcPct val="150000"/>
              </a:lnSpc>
            </a:pP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 温度计玻璃泡的玻璃壁很薄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这是为了使温度计玻璃泡内的液体能很快与被测物体的温度相同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 </a:t>
            </a:r>
          </a:p>
        </p:txBody>
      </p:sp>
      <p:pic>
        <p:nvPicPr>
          <p:cNvPr id="13" name="图片 12" descr="图片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866470"/>
            <a:ext cx="1548256" cy="67050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9"/>
          <p:cNvGrpSpPr/>
          <p:nvPr/>
        </p:nvGrpSpPr>
        <p:grpSpPr>
          <a:xfrm>
            <a:off x="320040" y="0"/>
            <a:ext cx="2331720" cy="818555"/>
            <a:chOff x="444500" y="496094"/>
            <a:chExt cx="2362200" cy="1091406"/>
          </a:xfrm>
          <a:solidFill>
            <a:schemeClr val="accent4">
              <a:lumMod val="20000"/>
              <a:lumOff val="80000"/>
            </a:schemeClr>
          </a:solidFill>
        </p:grpSpPr>
        <p:sp>
          <p:nvSpPr>
            <p:cNvPr id="15" name="圆角矩形 14"/>
            <p:cNvSpPr/>
            <p:nvPr/>
          </p:nvSpPr>
          <p:spPr>
            <a:xfrm>
              <a:off x="444500" y="901700"/>
              <a:ext cx="2362200" cy="685800"/>
            </a:xfrm>
            <a:prstGeom prst="roundRect">
              <a:avLst/>
            </a:prstGeom>
            <a:grpFill/>
            <a:ln w="190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16" name="直接连接符 15"/>
            <p:cNvCxnSpPr/>
            <p:nvPr/>
          </p:nvCxnSpPr>
          <p:spPr>
            <a:xfrm rot="5400000">
              <a:off x="7810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直接连接符 16"/>
            <p:cNvCxnSpPr/>
            <p:nvPr/>
          </p:nvCxnSpPr>
          <p:spPr>
            <a:xfrm rot="5400000">
              <a:off x="18859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21" name="图片 20" descr="book3.png"/>
          <p:cNvPicPr>
            <a:picLocks noChangeAspect="1"/>
          </p:cNvPicPr>
          <p:nvPr/>
        </p:nvPicPr>
        <p:blipFill>
          <a:blip r:embed="rId2" cstate="print"/>
          <a:srcRect l="10980" t="7891" r="17050" b="13779"/>
          <a:stretch>
            <a:fillRect/>
          </a:stretch>
        </p:blipFill>
        <p:spPr>
          <a:xfrm>
            <a:off x="7968343" y="3947300"/>
            <a:ext cx="971550" cy="1057407"/>
          </a:xfrm>
          <a:prstGeom prst="rect">
            <a:avLst/>
          </a:prstGeom>
        </p:spPr>
      </p:pic>
      <p:sp>
        <p:nvSpPr>
          <p:cNvPr id="9" name="矩形 8"/>
          <p:cNvSpPr/>
          <p:nvPr/>
        </p:nvSpPr>
        <p:spPr>
          <a:xfrm>
            <a:off x="275120" y="348923"/>
            <a:ext cx="2318583" cy="484748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2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知识点 温度计</a:t>
            </a:r>
            <a:endParaRPr lang="en-US" altLang="zh-CN" sz="27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883920" y="1599064"/>
            <a:ext cx="7056120" cy="14229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1.“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摄氏度”不能分开读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如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37 ℃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不能读作“摄氏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37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度”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也不能读作“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37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度”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;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单位符号书写要注意格式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字母左上角的小圆圈不能漏掉也不能分开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</a:p>
        </p:txBody>
      </p:sp>
      <p:pic>
        <p:nvPicPr>
          <p:cNvPr id="10" name="图片 9" descr="图片7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832915"/>
            <a:ext cx="1597020" cy="67050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9"/>
          <p:cNvGrpSpPr/>
          <p:nvPr/>
        </p:nvGrpSpPr>
        <p:grpSpPr>
          <a:xfrm>
            <a:off x="320040" y="0"/>
            <a:ext cx="3992880" cy="818555"/>
            <a:chOff x="444500" y="496094"/>
            <a:chExt cx="2362200" cy="1091406"/>
          </a:xfrm>
          <a:solidFill>
            <a:schemeClr val="accent4">
              <a:lumMod val="20000"/>
              <a:lumOff val="80000"/>
            </a:schemeClr>
          </a:solidFill>
        </p:grpSpPr>
        <p:sp>
          <p:nvSpPr>
            <p:cNvPr id="15" name="圆角矩形 14"/>
            <p:cNvSpPr/>
            <p:nvPr/>
          </p:nvSpPr>
          <p:spPr>
            <a:xfrm>
              <a:off x="444500" y="901700"/>
              <a:ext cx="2362200" cy="685800"/>
            </a:xfrm>
            <a:prstGeom prst="roundRect">
              <a:avLst/>
            </a:prstGeom>
            <a:grpFill/>
            <a:ln w="190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16" name="直接连接符 15"/>
            <p:cNvCxnSpPr/>
            <p:nvPr/>
          </p:nvCxnSpPr>
          <p:spPr>
            <a:xfrm rot="5400000">
              <a:off x="7810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直接连接符 16"/>
            <p:cNvCxnSpPr/>
            <p:nvPr/>
          </p:nvCxnSpPr>
          <p:spPr>
            <a:xfrm rot="5400000">
              <a:off x="18859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21" name="图片 20" descr="book3.png"/>
          <p:cNvPicPr>
            <a:picLocks noChangeAspect="1"/>
          </p:cNvPicPr>
          <p:nvPr/>
        </p:nvPicPr>
        <p:blipFill>
          <a:blip r:embed="rId2" cstate="print"/>
          <a:srcRect l="10980" t="7891" r="17050" b="13779"/>
          <a:stretch>
            <a:fillRect/>
          </a:stretch>
        </p:blipFill>
        <p:spPr>
          <a:xfrm>
            <a:off x="7968343" y="3947300"/>
            <a:ext cx="971550" cy="1057407"/>
          </a:xfrm>
          <a:prstGeom prst="rect">
            <a:avLst/>
          </a:prstGeom>
        </p:spPr>
      </p:pic>
      <p:sp>
        <p:nvSpPr>
          <p:cNvPr id="9" name="矩形 8"/>
          <p:cNvSpPr/>
          <p:nvPr/>
        </p:nvSpPr>
        <p:spPr>
          <a:xfrm>
            <a:off x="275120" y="348923"/>
            <a:ext cx="4049827" cy="484748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2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知识点 温度计的正确使用</a:t>
            </a:r>
            <a:endParaRPr lang="en-US" altLang="zh-CN" sz="27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1341120" y="4182211"/>
            <a:ext cx="7056120" cy="9612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     俯视偏大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仰视偏小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</a:p>
          <a:p>
            <a:pPr>
              <a:lnSpc>
                <a:spcPct val="150000"/>
              </a:lnSpc>
            </a:pPr>
            <a:endParaRPr lang="en-US" altLang="zh-CN" sz="20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13" name="图片 12" descr="图片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866470"/>
            <a:ext cx="1548256" cy="670505"/>
          </a:xfrm>
          <a:prstGeom prst="rect">
            <a:avLst/>
          </a:prstGeom>
        </p:spPr>
      </p:pic>
      <p:pic>
        <p:nvPicPr>
          <p:cNvPr id="10" name="WJ699.EPS" descr="id:2147511545;FounderCES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3046440" y="930329"/>
            <a:ext cx="2592360" cy="295012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9"/>
          <p:cNvGrpSpPr/>
          <p:nvPr/>
        </p:nvGrpSpPr>
        <p:grpSpPr>
          <a:xfrm>
            <a:off x="320040" y="0"/>
            <a:ext cx="3992880" cy="818555"/>
            <a:chOff x="444500" y="496094"/>
            <a:chExt cx="2362200" cy="1091406"/>
          </a:xfrm>
          <a:solidFill>
            <a:schemeClr val="accent4">
              <a:lumMod val="20000"/>
              <a:lumOff val="80000"/>
            </a:schemeClr>
          </a:solidFill>
        </p:grpSpPr>
        <p:sp>
          <p:nvSpPr>
            <p:cNvPr id="15" name="圆角矩形 14"/>
            <p:cNvSpPr/>
            <p:nvPr/>
          </p:nvSpPr>
          <p:spPr>
            <a:xfrm>
              <a:off x="444500" y="901700"/>
              <a:ext cx="2362200" cy="685800"/>
            </a:xfrm>
            <a:prstGeom prst="roundRect">
              <a:avLst/>
            </a:prstGeom>
            <a:grpFill/>
            <a:ln w="190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16" name="直接连接符 15"/>
            <p:cNvCxnSpPr/>
            <p:nvPr/>
          </p:nvCxnSpPr>
          <p:spPr>
            <a:xfrm rot="5400000">
              <a:off x="7810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直接连接符 16"/>
            <p:cNvCxnSpPr/>
            <p:nvPr/>
          </p:nvCxnSpPr>
          <p:spPr>
            <a:xfrm rot="5400000">
              <a:off x="18859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21" name="图片 20" descr="book3.png"/>
          <p:cNvPicPr>
            <a:picLocks noChangeAspect="1"/>
          </p:cNvPicPr>
          <p:nvPr/>
        </p:nvPicPr>
        <p:blipFill>
          <a:blip r:embed="rId2" cstate="print"/>
          <a:srcRect l="10980" t="7891" r="17050" b="13779"/>
          <a:stretch>
            <a:fillRect/>
          </a:stretch>
        </p:blipFill>
        <p:spPr>
          <a:xfrm>
            <a:off x="7968343" y="3947300"/>
            <a:ext cx="971550" cy="1057407"/>
          </a:xfrm>
          <a:prstGeom prst="rect">
            <a:avLst/>
          </a:prstGeom>
        </p:spPr>
      </p:pic>
      <p:sp>
        <p:nvSpPr>
          <p:cNvPr id="9" name="矩形 8"/>
          <p:cNvSpPr/>
          <p:nvPr/>
        </p:nvSpPr>
        <p:spPr>
          <a:xfrm>
            <a:off x="275120" y="348923"/>
            <a:ext cx="4049827" cy="484748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2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知识点 温度计的正确使用</a:t>
            </a:r>
            <a:endParaRPr lang="en-US" altLang="zh-CN" sz="27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2499360" y="1911451"/>
            <a:ext cx="36576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温度计使用口诀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:</a:t>
            </a:r>
          </a:p>
          <a:p>
            <a:pPr>
              <a:lnSpc>
                <a:spcPct val="150000"/>
              </a:lnSpc>
            </a:pP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玻泡浸入液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不碰底和壁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;</a:t>
            </a:r>
          </a:p>
          <a:p>
            <a:pPr>
              <a:lnSpc>
                <a:spcPct val="150000"/>
              </a:lnSpc>
            </a:pP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插入不即读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稳定要仔细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;</a:t>
            </a:r>
          </a:p>
          <a:p>
            <a:pPr>
              <a:lnSpc>
                <a:spcPct val="150000"/>
              </a:lnSpc>
            </a:pP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读数留液中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视线液面齐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</a:p>
        </p:txBody>
      </p:sp>
      <p:pic>
        <p:nvPicPr>
          <p:cNvPr id="11" name="Picture 3" descr="C:\Users\Administrator\Desktop\巧记忆（第二版）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898036"/>
            <a:ext cx="1865313" cy="8048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9"/>
          <p:cNvGrpSpPr/>
          <p:nvPr/>
        </p:nvGrpSpPr>
        <p:grpSpPr>
          <a:xfrm>
            <a:off x="320040" y="0"/>
            <a:ext cx="3992880" cy="818555"/>
            <a:chOff x="444500" y="496094"/>
            <a:chExt cx="2362200" cy="1091406"/>
          </a:xfrm>
          <a:solidFill>
            <a:schemeClr val="accent4">
              <a:lumMod val="20000"/>
              <a:lumOff val="80000"/>
            </a:schemeClr>
          </a:solidFill>
        </p:grpSpPr>
        <p:sp>
          <p:nvSpPr>
            <p:cNvPr id="15" name="圆角矩形 14"/>
            <p:cNvSpPr/>
            <p:nvPr/>
          </p:nvSpPr>
          <p:spPr>
            <a:xfrm>
              <a:off x="444500" y="901700"/>
              <a:ext cx="2362200" cy="685800"/>
            </a:xfrm>
            <a:prstGeom prst="roundRect">
              <a:avLst/>
            </a:prstGeom>
            <a:grpFill/>
            <a:ln w="190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16" name="直接连接符 15"/>
            <p:cNvCxnSpPr/>
            <p:nvPr/>
          </p:nvCxnSpPr>
          <p:spPr>
            <a:xfrm rot="5400000">
              <a:off x="7810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直接连接符 16"/>
            <p:cNvCxnSpPr/>
            <p:nvPr/>
          </p:nvCxnSpPr>
          <p:spPr>
            <a:xfrm rot="5400000">
              <a:off x="18859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21" name="图片 20" descr="book3.png"/>
          <p:cNvPicPr>
            <a:picLocks noChangeAspect="1"/>
          </p:cNvPicPr>
          <p:nvPr/>
        </p:nvPicPr>
        <p:blipFill>
          <a:blip r:embed="rId2" cstate="print"/>
          <a:srcRect l="10980" t="7891" r="17050" b="13779"/>
          <a:stretch>
            <a:fillRect/>
          </a:stretch>
        </p:blipFill>
        <p:spPr>
          <a:xfrm>
            <a:off x="7968343" y="3947300"/>
            <a:ext cx="971550" cy="1057407"/>
          </a:xfrm>
          <a:prstGeom prst="rect">
            <a:avLst/>
          </a:prstGeom>
        </p:spPr>
      </p:pic>
      <p:sp>
        <p:nvSpPr>
          <p:cNvPr id="9" name="矩形 8"/>
          <p:cNvSpPr/>
          <p:nvPr/>
        </p:nvSpPr>
        <p:spPr>
          <a:xfrm>
            <a:off x="275120" y="348923"/>
            <a:ext cx="4049827" cy="484748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2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知识点 温度计的正确使用</a:t>
            </a:r>
            <a:endParaRPr lang="en-US" altLang="zh-CN" sz="27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2499360" y="1911451"/>
            <a:ext cx="400812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温度计使用前要做到“一看二清”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使用时要做到“三要三不能”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</a:p>
        </p:txBody>
      </p:sp>
      <p:pic>
        <p:nvPicPr>
          <p:cNvPr id="10" name="图片 9" descr="图片3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36394" y="1027661"/>
            <a:ext cx="1603116" cy="676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9" grpId="0"/>
    </p:bldLst>
  </p:timing>
</p:sld>
</file>

<file path=ppt/theme/theme1.xml><?xml version="1.0" encoding="utf-8"?>
<a:theme xmlns:a="http://schemas.openxmlformats.org/drawingml/2006/main" name="Office 主题">
  <a:themeElements>
    <a:clrScheme name="自定义 33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826C4A"/>
      </a:accent1>
      <a:accent2>
        <a:srgbClr val="5FCACB"/>
      </a:accent2>
      <a:accent3>
        <a:srgbClr val="A0BF0D"/>
      </a:accent3>
      <a:accent4>
        <a:srgbClr val="FDB900"/>
      </a:accent4>
      <a:accent5>
        <a:srgbClr val="319095"/>
      </a:accent5>
      <a:accent6>
        <a:srgbClr val="F5841C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1556</Words>
  <Application>WPS 演示</Application>
  <PresentationFormat>全屏显示(16:9)</PresentationFormat>
  <Paragraphs>117</Paragraphs>
  <Slides>44</Slides>
  <Notes>6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44</vt:i4>
      </vt:variant>
    </vt:vector>
  </HeadingPairs>
  <TitlesOfParts>
    <vt:vector size="45" baseType="lpstr">
      <vt:lpstr>Office 主题</vt:lpstr>
      <vt:lpstr>幻灯片 1</vt:lpstr>
      <vt:lpstr>幻灯片 2</vt:lpstr>
      <vt:lpstr>幻灯片 3</vt:lpstr>
      <vt:lpstr>幻灯片 4</vt:lpstr>
      <vt:lpstr>幻灯片 5</vt:lpstr>
      <vt:lpstr>幻灯片 6</vt:lpstr>
      <vt:lpstr>幻灯片 7</vt:lpstr>
      <vt:lpstr>幻灯片 8</vt:lpstr>
      <vt:lpstr>幻灯片 9</vt:lpstr>
      <vt:lpstr>幻灯片 10</vt:lpstr>
      <vt:lpstr>幻灯片 11</vt:lpstr>
      <vt:lpstr>幻灯片 12</vt:lpstr>
      <vt:lpstr>幻灯片 13</vt:lpstr>
      <vt:lpstr>幻灯片 14</vt:lpstr>
      <vt:lpstr>幻灯片 15</vt:lpstr>
      <vt:lpstr>幻灯片 16</vt:lpstr>
      <vt:lpstr>幻灯片 17</vt:lpstr>
      <vt:lpstr>幻灯片 18</vt:lpstr>
      <vt:lpstr>幻灯片 19</vt:lpstr>
      <vt:lpstr>幻灯片 20</vt:lpstr>
      <vt:lpstr>幻灯片 21</vt:lpstr>
      <vt:lpstr>幻灯片 22</vt:lpstr>
      <vt:lpstr>幻灯片 23</vt:lpstr>
      <vt:lpstr>幻灯片 24</vt:lpstr>
      <vt:lpstr>幻灯片 25</vt:lpstr>
      <vt:lpstr>幻灯片 26</vt:lpstr>
      <vt:lpstr>幻灯片 27</vt:lpstr>
      <vt:lpstr>幻灯片 28</vt:lpstr>
      <vt:lpstr>幻灯片 29</vt:lpstr>
      <vt:lpstr>幻灯片 30</vt:lpstr>
      <vt:lpstr>幻灯片 31</vt:lpstr>
      <vt:lpstr>幻灯片 32</vt:lpstr>
      <vt:lpstr>幻灯片 33</vt:lpstr>
      <vt:lpstr>幻灯片 34</vt:lpstr>
      <vt:lpstr>幻灯片 35</vt:lpstr>
      <vt:lpstr>幻灯片 36</vt:lpstr>
      <vt:lpstr>幻灯片 37</vt:lpstr>
      <vt:lpstr>幻灯片 38</vt:lpstr>
      <vt:lpstr>幻灯片 39</vt:lpstr>
      <vt:lpstr>幻灯片 40</vt:lpstr>
      <vt:lpstr>幻灯片 41</vt:lpstr>
      <vt:lpstr>幻灯片 42</vt:lpstr>
      <vt:lpstr>幻灯片 43</vt:lpstr>
      <vt:lpstr>幻灯片 44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/>
  <cp:lastModifiedBy>User</cp:lastModifiedBy>
  <cp:revision>2</cp:revision>
  <dcterms:created xsi:type="dcterms:W3CDTF">2019-08-19T14:58:44Z</dcterms:created>
  <dcterms:modified xsi:type="dcterms:W3CDTF">2019-09-15T11:50:57Z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2052-11.1.0.8907</vt:lpwstr>
  </property>
</Properties>
</file>