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80" r:id="rId3"/>
    <p:sldId id="277" r:id="rId5"/>
    <p:sldId id="295" r:id="rId6"/>
    <p:sldId id="294" r:id="rId7"/>
    <p:sldId id="293" r:id="rId8"/>
    <p:sldId id="292" r:id="rId9"/>
    <p:sldId id="291" r:id="rId10"/>
    <p:sldId id="290" r:id="rId11"/>
    <p:sldId id="289" r:id="rId12"/>
    <p:sldId id="288" r:id="rId13"/>
    <p:sldId id="287" r:id="rId14"/>
    <p:sldId id="286" r:id="rId15"/>
    <p:sldId id="285" r:id="rId16"/>
    <p:sldId id="284" r:id="rId17"/>
    <p:sldId id="283" r:id="rId18"/>
    <p:sldId id="297" r:id="rId19"/>
    <p:sldId id="296" r:id="rId20"/>
    <p:sldId id="282" r:id="rId21"/>
    <p:sldId id="281" r:id="rId22"/>
    <p:sldId id="298" r:id="rId23"/>
    <p:sldId id="299" r:id="rId24"/>
    <p:sldId id="300" r:id="rId25"/>
    <p:sldId id="268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BA0BE3-90A9-4728-A4FA-E3E3DDCFF6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124CA67-2A12-4A0C-93B8-9ADF5A5FF6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8E1139-82B6-472D-AC7C-2B4387229A2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0D12E03-34EE-4EDF-A70D-1FAD87F2B73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BA29FA-A1DE-48E8-9120-9D524A88CA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469BE15-0FF4-4968-88B5-9604725FBD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&#12304;&#32032;&#26448;&#12305;&#22235;&#20914;&#31243;&#27773;&#27833;&#26426;&#24037;&#20316;&#36807;&#31243;&#21160;&#30011;&#65288;&#20154;&#25945;&#65289;.swf" TargetMode="Externa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GIF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GIF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2227263" y="1987550"/>
            <a:ext cx="3548062" cy="1349375"/>
            <a:chOff x="1178398" y="2105678"/>
            <a:chExt cx="3548062" cy="134992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557105" y="2105678"/>
              <a:ext cx="2903008" cy="55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第十四章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内能的利用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83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 热机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147050" y="971550"/>
            <a:ext cx="40290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67775" y="1604705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．工作过程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9" descr="ZD2B8AS{M%6J6}D9(WG]@D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4969" y="2609901"/>
            <a:ext cx="2501798" cy="2640525"/>
          </a:xfrm>
          <a:prstGeom prst="rect">
            <a:avLst/>
          </a:prstGeom>
          <a:noFill/>
        </p:spPr>
      </p:pic>
      <p:grpSp>
        <p:nvGrpSpPr>
          <p:cNvPr id="8" name="Group 14"/>
          <p:cNvGrpSpPr/>
          <p:nvPr/>
        </p:nvGrpSpPr>
        <p:grpSpPr bwMode="auto">
          <a:xfrm>
            <a:off x="2847872" y="2354620"/>
            <a:ext cx="2160588" cy="3143250"/>
            <a:chOff x="2788" y="164"/>
            <a:chExt cx="1361" cy="1980"/>
          </a:xfrm>
        </p:grpSpPr>
        <p:pic>
          <p:nvPicPr>
            <p:cNvPr id="9" name="Picture 8" descr="14-1-4甲乙"/>
            <p:cNvPicPr>
              <a:picLocks noChangeAspect="1" noChangeArrowheads="1"/>
            </p:cNvPicPr>
            <p:nvPr/>
          </p:nvPicPr>
          <p:blipFill>
            <a:blip r:embed="rId2"/>
            <a:srcRect r="50879"/>
            <a:stretch>
              <a:fillRect/>
            </a:stretch>
          </p:blipFill>
          <p:spPr bwMode="auto">
            <a:xfrm>
              <a:off x="2788" y="164"/>
              <a:ext cx="1361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0" name="Picture 10" descr=")AVQFT}[$)C8`ZVNPEK6C{8"/>
            <p:cNvPicPr>
              <a:picLocks noChangeAspect="1" noChangeArrowheads="1"/>
            </p:cNvPicPr>
            <p:nvPr/>
          </p:nvPicPr>
          <p:blipFill>
            <a:blip r:embed="rId3"/>
            <a:srcRect r="81113"/>
            <a:stretch>
              <a:fillRect/>
            </a:stretch>
          </p:blipFill>
          <p:spPr bwMode="auto">
            <a:xfrm>
              <a:off x="2993" y="164"/>
              <a:ext cx="998" cy="1728"/>
            </a:xfrm>
            <a:prstGeom prst="rect">
              <a:avLst/>
            </a:prstGeom>
            <a:noFill/>
          </p:spPr>
        </p:pic>
      </p:grpSp>
      <p:grpSp>
        <p:nvGrpSpPr>
          <p:cNvPr id="11" name="Group 15"/>
          <p:cNvGrpSpPr/>
          <p:nvPr/>
        </p:nvGrpSpPr>
        <p:grpSpPr bwMode="auto">
          <a:xfrm>
            <a:off x="5269322" y="2280878"/>
            <a:ext cx="2163762" cy="3143250"/>
            <a:chOff x="4239" y="164"/>
            <a:chExt cx="1363" cy="1980"/>
          </a:xfrm>
        </p:grpSpPr>
        <p:pic>
          <p:nvPicPr>
            <p:cNvPr id="12" name="Picture 8" descr="14-1-4甲乙"/>
            <p:cNvPicPr>
              <a:picLocks noChangeAspect="1" noChangeArrowheads="1"/>
            </p:cNvPicPr>
            <p:nvPr/>
          </p:nvPicPr>
          <p:blipFill>
            <a:blip r:embed="rId2"/>
            <a:srcRect l="50804"/>
            <a:stretch>
              <a:fillRect/>
            </a:stretch>
          </p:blipFill>
          <p:spPr bwMode="auto">
            <a:xfrm>
              <a:off x="4239" y="164"/>
              <a:ext cx="1363" cy="198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3" name="Picture 11" descr=")AVQFT}[$)C8`ZVNPEK6C{8"/>
            <p:cNvPicPr>
              <a:picLocks noChangeAspect="1" noChangeArrowheads="1"/>
            </p:cNvPicPr>
            <p:nvPr/>
          </p:nvPicPr>
          <p:blipFill>
            <a:blip r:embed="rId3"/>
            <a:srcRect l="26192" r="53198"/>
            <a:stretch>
              <a:fillRect/>
            </a:stretch>
          </p:blipFill>
          <p:spPr bwMode="auto">
            <a:xfrm>
              <a:off x="4377" y="164"/>
              <a:ext cx="1089" cy="1728"/>
            </a:xfrm>
            <a:prstGeom prst="rect">
              <a:avLst/>
            </a:prstGeom>
            <a:noFill/>
          </p:spPr>
        </p:pic>
      </p:grpSp>
      <p:grpSp>
        <p:nvGrpSpPr>
          <p:cNvPr id="14" name="Group 16"/>
          <p:cNvGrpSpPr/>
          <p:nvPr/>
        </p:nvGrpSpPr>
        <p:grpSpPr bwMode="auto">
          <a:xfrm>
            <a:off x="7554195" y="2236841"/>
            <a:ext cx="2159000" cy="3236913"/>
            <a:chOff x="2789" y="2208"/>
            <a:chExt cx="1360" cy="2039"/>
          </a:xfrm>
        </p:grpSpPr>
        <p:pic>
          <p:nvPicPr>
            <p:cNvPr id="15" name="Picture 5" descr="14-1-4丙丁"/>
            <p:cNvPicPr>
              <a:picLocks noChangeAspect="1" noChangeArrowheads="1"/>
            </p:cNvPicPr>
            <p:nvPr/>
          </p:nvPicPr>
          <p:blipFill>
            <a:blip r:embed="rId4"/>
            <a:srcRect l="3264" r="47949"/>
            <a:stretch>
              <a:fillRect/>
            </a:stretch>
          </p:blipFill>
          <p:spPr bwMode="auto">
            <a:xfrm>
              <a:off x="2789" y="2208"/>
              <a:ext cx="1360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6" name="Picture 12" descr=")AVQFT}[$)C8`ZVNPEK6C{8"/>
            <p:cNvPicPr>
              <a:picLocks noChangeAspect="1" noChangeArrowheads="1"/>
            </p:cNvPicPr>
            <p:nvPr/>
          </p:nvPicPr>
          <p:blipFill>
            <a:blip r:embed="rId3"/>
            <a:srcRect l="53236" r="26590"/>
            <a:stretch>
              <a:fillRect/>
            </a:stretch>
          </p:blipFill>
          <p:spPr bwMode="auto">
            <a:xfrm>
              <a:off x="2925" y="2228"/>
              <a:ext cx="1066" cy="1728"/>
            </a:xfrm>
            <a:prstGeom prst="rect">
              <a:avLst/>
            </a:prstGeom>
            <a:noFill/>
          </p:spPr>
        </p:pic>
      </p:grpSp>
      <p:grpSp>
        <p:nvGrpSpPr>
          <p:cNvPr id="17" name="Group 17"/>
          <p:cNvGrpSpPr/>
          <p:nvPr/>
        </p:nvGrpSpPr>
        <p:grpSpPr bwMode="auto">
          <a:xfrm>
            <a:off x="9818788" y="2251588"/>
            <a:ext cx="2122488" cy="3236913"/>
            <a:chOff x="4240" y="2208"/>
            <a:chExt cx="1337" cy="2039"/>
          </a:xfrm>
        </p:grpSpPr>
        <p:pic>
          <p:nvPicPr>
            <p:cNvPr id="18" name="Picture 5" descr="14-1-4丙丁"/>
            <p:cNvPicPr>
              <a:picLocks noChangeAspect="1" noChangeArrowheads="1"/>
            </p:cNvPicPr>
            <p:nvPr/>
          </p:nvPicPr>
          <p:blipFill>
            <a:blip r:embed="rId4"/>
            <a:srcRect l="52048"/>
            <a:stretch>
              <a:fillRect/>
            </a:stretch>
          </p:blipFill>
          <p:spPr bwMode="auto">
            <a:xfrm>
              <a:off x="4240" y="2208"/>
              <a:ext cx="1337" cy="203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9" name="Picture 13" descr=")AVQFT}[$)C8`ZVNPEK6C{8"/>
            <p:cNvPicPr>
              <a:picLocks noChangeAspect="1" noChangeArrowheads="1"/>
            </p:cNvPicPr>
            <p:nvPr/>
          </p:nvPicPr>
          <p:blipFill>
            <a:blip r:embed="rId3"/>
            <a:srcRect l="80696" r="-455"/>
            <a:stretch>
              <a:fillRect/>
            </a:stretch>
          </p:blipFill>
          <p:spPr bwMode="auto">
            <a:xfrm>
              <a:off x="4354" y="2228"/>
              <a:ext cx="1044" cy="1728"/>
            </a:xfrm>
            <a:prstGeom prst="rect">
              <a:avLst/>
            </a:prstGeom>
            <a:noFill/>
          </p:spPr>
        </p:pic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8867877" y="5704756"/>
            <a:ext cx="152973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file"/>
              </a:rPr>
              <a:t>观看动画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012769" y="1575209"/>
            <a:ext cx="824025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活塞在汽缸内从一端运动到另一端的过程，叫做一个冲程。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452329" y="911531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．工作过程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14879" y="1519084"/>
            <a:ext cx="8849649" cy="486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 descr="qiyouj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0465" y="1489587"/>
            <a:ext cx="4203290" cy="488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5"/>
          <p:cNvSpPr txBox="1">
            <a:spLocks noChangeArrowheads="1"/>
          </p:cNvSpPr>
          <p:nvPr/>
        </p:nvSpPr>
        <p:spPr>
          <a:xfrm>
            <a:off x="7591680" y="2197509"/>
            <a:ext cx="2909172" cy="2743201"/>
          </a:xfrm>
          <a:prstGeom prst="rect">
            <a:avLst/>
          </a:prstGeom>
          <a:noFill/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进气门打开，排气门关闭，活塞由上端向下运动，汽油和空气组成的燃料混合物从进气门吸入气缸。</a:t>
            </a:r>
            <a:endParaRPr kumimoji="0" 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4409768" y="906935"/>
            <a:ext cx="3318387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吸气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冲程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6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68013" y="1563329"/>
            <a:ext cx="9247239" cy="50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4" descr="qiyouji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25214" y="1548581"/>
            <a:ext cx="4026309" cy="5117689"/>
          </a:xfrm>
          <a:prstGeom prst="rect">
            <a:avLst/>
          </a:prstGeom>
          <a:noFill/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7359445" y="2635916"/>
            <a:ext cx="3377381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进气门和排气门都关闭，活塞向上运动，燃料混合物被压缩，压强增大，温度升高。</a:t>
            </a:r>
            <a:endParaRPr lang="zh-CN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455592" y="894377"/>
            <a:ext cx="31988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压缩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冲程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52329" y="911531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．工作过程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4455592" y="894377"/>
            <a:ext cx="31988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做功</a:t>
            </a:r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冲程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52329" y="911531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．工作过程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4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2259" y="1460090"/>
            <a:ext cx="9040762" cy="51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5" descr="qiyouj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536" y="1506698"/>
            <a:ext cx="3560352" cy="499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7005484" y="2399133"/>
            <a:ext cx="3502418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在压缩冲程未尾，火花塞产生电火花，使燃料猛烈燃烧，产生高温高压的燃气。高温高压燃气推动活塞向下运动，并通过连杆带动曲轴转动。</a:t>
            </a:r>
            <a:endParaRPr lang="zh-CN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52329" y="911531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．工作过程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4455592" y="894377"/>
            <a:ext cx="319882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排气</a:t>
            </a:r>
            <a:r>
              <a:rPr 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冲程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4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2259" y="1460090"/>
            <a:ext cx="9040762" cy="517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" descr="qiyouji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842" y="1474840"/>
            <a:ext cx="3667370" cy="514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6861226" y="2860009"/>
            <a:ext cx="3787109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进气门关闭，排气门打开，活塞向上运动，把废气排出气缸。</a:t>
            </a:r>
            <a:endParaRPr lang="zh-CN" sz="24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710812" y="1578078"/>
            <a:ext cx="9630697" cy="482272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  <a:r>
              <a:rPr kumimoji="0" 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在四个冲程中，只有做功冲程对外做功，其它三个冲程称为辅助冲程，要靠飞轮的惯性来完成，所以汽油机在开始工作时要靠外力带动。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  <a:r>
              <a:rPr kumimoji="0" 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把四个冲程称为一个工作循环。</a:t>
            </a:r>
            <a:endParaRPr kumimoji="0" lang="zh-CN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</a:t>
            </a:r>
            <a:r>
              <a:rPr kumimoji="0" lang="zh-CN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一个工作循环活塞往复两次，曲轴转动两转，对外做一次功，飞轮转动两圈。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4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（</a:t>
            </a:r>
            <a:r>
              <a:rPr lang="en-US" altLang="zh-CN" sz="24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4</a:t>
            </a:r>
            <a:r>
              <a:rPr lang="zh-CN" altLang="en-US" sz="24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）压缩冲程中机械能转化为内能，做功冲程中内能转化为机械能。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8" name="Picture 4" descr="问号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1663" y="1666568"/>
            <a:ext cx="990600" cy="5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3839" y="4495135"/>
            <a:ext cx="795655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柴油机结构和汽油机相似，它们的主要区别是：柴油机通过压缩空气直接点燃柴油。柴油机的汽缸顶部没有火花塞，而有一个喷油嘴。吸入物质也只有空气，在压缩冲程结束时，压缩空气的温度已经超过柴油的燃点，此时从喷油嘴喷出的雾状柴油遇到热空气就立刻燃烧起来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7" descr="柴zMzc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00352" y="1575722"/>
            <a:ext cx="32956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"/>
          <p:cNvGrpSpPr/>
          <p:nvPr/>
        </p:nvGrpSpPr>
        <p:grpSpPr bwMode="auto">
          <a:xfrm>
            <a:off x="6108752" y="1575722"/>
            <a:ext cx="4105275" cy="2952750"/>
            <a:chOff x="0" y="0"/>
            <a:chExt cx="2586" cy="1860"/>
          </a:xfrm>
        </p:grpSpPr>
        <p:pic>
          <p:nvPicPr>
            <p:cNvPr id="9" name="Picture 9" descr="柴5741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60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134" y="545"/>
              <a:ext cx="817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951" y="454"/>
              <a:ext cx="635" cy="5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喷油嘴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2703052" y="956854"/>
            <a:ext cx="2031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柴油机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06128" y="1489587"/>
          <a:ext cx="10338620" cy="439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310"/>
                <a:gridCol w="5169310"/>
              </a:tblGrid>
              <a:tr h="7403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相同点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不同点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03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．基本构造和主要部件的作用相似。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．构造不同：汽油机气缸顶有火花塞，而柴油机气缸顶部有喷油嘴。</a:t>
                      </a:r>
                      <a:endParaRPr lang="zh-CN" alt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0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．每个工件循环都经历四个冲程：吸气冲程、压缩冲程、做功冲程、排气冲程。</a:t>
                      </a:r>
                      <a:endParaRPr lang="zh-CN" altLang="en-US" sz="2400" kern="1200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．燃料不同：汽油机的燃料是汽油，而柴油机的燃料是柴油。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03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．四个冲程中，只有做功冲程对外做功，其余三个冲程靠飞轮惯性完成。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．吸气不同：汽油机吸进汽油和空气的混合气体，柴油机只吸进空气。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03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．一个工作冲程中，活塞往复两次，飞轮转动两周，做功一次。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 </a:t>
                      </a: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．点火不同：汽油机属点燃式点火，柴油机属压燃式点火。</a:t>
                      </a:r>
                      <a:endParaRPr lang="zh-CN" alt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703051" y="837789"/>
            <a:ext cx="595425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汽油机和柴油机的异同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06640" y="3235581"/>
            <a:ext cx="813593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柴油机比较笨重，主要用于载重汽车、拖拉机、火车轮船上。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50884" y="1697806"/>
            <a:ext cx="8101013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汽油机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转速高，结构简单，质量轻，造价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低廉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，运转平稳，使用维修方便。汽油机在汽车上，特别是小型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大量使用，至今不衰。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0380" y="4469530"/>
            <a:ext cx="817245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柴油发动机与汽油发动机相比热效率高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，因而从节约能源、降低燃料成本角度上讲，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柴油发动机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轿车的推广使用具有重大意义。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58807" y="941029"/>
            <a:ext cx="358784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汽油机和柴油机的优缺点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32387" y="1938543"/>
            <a:ext cx="10146889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某汽油机飞轮转速为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3000r/min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，那么，每秒钟内完成</a:t>
            </a:r>
            <a:r>
              <a:rPr lang="zh-CN" sz="24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个冲程，活塞往复 </a:t>
            </a:r>
            <a:r>
              <a:rPr lang="zh-CN" sz="24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次，燃气推动活塞做功的次数为 </a:t>
            </a:r>
            <a:r>
              <a:rPr lang="zh-CN" sz="2400" u="sng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07139" y="3936335"/>
            <a:ext cx="8929687" cy="830997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FFFF"/>
            </a:solidFill>
            <a:miter lim="800000"/>
          </a:ln>
        </p:spPr>
        <p:txBody>
          <a:bodyPr anchor="ctr">
            <a:spAutoFit/>
          </a:bodyPr>
          <a:lstStyle/>
          <a:p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一个工作循环由四个冲程组成，曲轴旋转两周，活塞往复两次，对外做功一次</a:t>
            </a:r>
            <a:endParaRPr 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202533" y="1989241"/>
            <a:ext cx="106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76218" y="2609135"/>
            <a:ext cx="106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642123" y="2576102"/>
            <a:ext cx="8747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>
            <a:spLocks noChangeArrowheads="1"/>
          </p:cNvSpPr>
          <p:nvPr/>
        </p:nvSpPr>
        <p:spPr bwMode="auto">
          <a:xfrm>
            <a:off x="5662000" y="1022299"/>
            <a:ext cx="2995304" cy="785813"/>
          </a:xfrm>
          <a:prstGeom prst="wedgeRoundRectCallout">
            <a:avLst>
              <a:gd name="adj1" fmla="val -55139"/>
              <a:gd name="adj2" fmla="val 94116"/>
              <a:gd name="adj3" fmla="val 16667"/>
            </a:avLst>
          </a:prstGeom>
          <a:solidFill>
            <a:srgbClr val="FFFFFF"/>
          </a:solidFill>
          <a:ln w="9525" cmpd="sng">
            <a:solidFill>
              <a:schemeClr val="tx1"/>
            </a:solidFill>
            <a:miter lim="800000"/>
          </a:ln>
        </p:spPr>
        <p:txBody>
          <a:bodyPr anchor="ctr" anchorCtr="0"/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3000r/min=50r/s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autoUpdateAnimBg="0"/>
      <p:bldP spid="10" grpId="0" autoUpdateAnimBg="0"/>
      <p:bldP spid="11" grpId="0" autoUpdateAnimBg="0"/>
      <p:bldP spid="1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923521" y="2532944"/>
            <a:ext cx="8910637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热机的概念，初步了解热机的工作原理，体会内能的利用对人类发展的重要作用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了解汽油机的构造和工作过程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了解柴油机的构造和工作过程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66361" y="1579141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3613" y="1639888"/>
            <a:ext cx="9144000" cy="4339650"/>
          </a:xfrm>
          <a:prstGeom prst="rect">
            <a:avLst/>
          </a:prstGeom>
          <a:noFill/>
          <a:ln w="38100" cmpd="sng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2.如右图甲、乙是内燃机工作过程中的两个冲程的简图，从图中可判定 （       ）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A、甲为吸气，乙为压缩    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B、甲为排气，乙为做功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C、甲为吸气，乙为做功    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D、甲为吸气，乙为排气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4"/>
          <p:cNvGrpSpPr/>
          <p:nvPr/>
        </p:nvGrpSpPr>
        <p:grpSpPr bwMode="auto">
          <a:xfrm rot="10800000">
            <a:off x="6414115" y="2428927"/>
            <a:ext cx="1081088" cy="2090738"/>
            <a:chOff x="0" y="0"/>
            <a:chExt cx="816" cy="1187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0" y="432"/>
              <a:ext cx="0" cy="624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1043"/>
              <a:ext cx="816" cy="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816" y="419"/>
              <a:ext cx="0" cy="624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0" y="611"/>
              <a:ext cx="816" cy="96"/>
            </a:xfrm>
            <a:prstGeom prst="rect">
              <a:avLst/>
            </a:prstGeom>
            <a:solidFill>
              <a:srgbClr val="99CC00"/>
            </a:solidFill>
            <a:ln w="38100" cmpd="sng">
              <a:solidFill>
                <a:srgbClr val="6600FF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44" y="240"/>
              <a:ext cx="240" cy="384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44" y="0"/>
              <a:ext cx="288" cy="24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96" y="947"/>
              <a:ext cx="192" cy="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92" y="947"/>
              <a:ext cx="0" cy="24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28" y="864"/>
              <a:ext cx="192" cy="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624" y="864"/>
              <a:ext cx="0" cy="24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44" y="0"/>
              <a:ext cx="192" cy="192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  <a:headEnd type="triangle" w="med" len="med"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 bwMode="auto">
          <a:xfrm rot="-10702345">
            <a:off x="8392293" y="2502208"/>
            <a:ext cx="1060450" cy="1804987"/>
            <a:chOff x="0" y="0"/>
            <a:chExt cx="816" cy="120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0" y="1056"/>
              <a:ext cx="816" cy="0"/>
            </a:xfrm>
            <a:prstGeom prst="line">
              <a:avLst/>
            </a:prstGeom>
            <a:noFill/>
            <a:ln w="38100" cmpd="sng">
              <a:solidFill>
                <a:srgbClr val="6600FF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Group 19"/>
            <p:cNvGrpSpPr/>
            <p:nvPr/>
          </p:nvGrpSpPr>
          <p:grpSpPr bwMode="auto">
            <a:xfrm>
              <a:off x="0" y="0"/>
              <a:ext cx="816" cy="1200"/>
              <a:chOff x="0" y="0"/>
              <a:chExt cx="816" cy="1200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0" y="432"/>
                <a:ext cx="0" cy="624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816" y="432"/>
                <a:ext cx="0" cy="624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624"/>
                <a:ext cx="816" cy="96"/>
              </a:xfrm>
              <a:prstGeom prst="rect">
                <a:avLst/>
              </a:prstGeom>
              <a:solidFill>
                <a:srgbClr val="99CC00"/>
              </a:solidFill>
              <a:ln w="38100" cmpd="sng">
                <a:solidFill>
                  <a:srgbClr val="6600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44" y="240"/>
                <a:ext cx="240" cy="384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144" y="0"/>
                <a:ext cx="288" cy="240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96" y="960"/>
                <a:ext cx="192" cy="0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192" y="960"/>
                <a:ext cx="0" cy="240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528" y="960"/>
                <a:ext cx="192" cy="0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624" y="960"/>
                <a:ext cx="0" cy="240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192" cy="192"/>
              </a:xfrm>
              <a:prstGeom prst="line">
                <a:avLst/>
              </a:prstGeom>
              <a:noFill/>
              <a:ln w="38100" cmpd="sng">
                <a:solidFill>
                  <a:srgbClr val="6600FF"/>
                </a:solidFill>
                <a:round/>
                <a:headEnd type="triangle" w="med" len="med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427236" y="2310837"/>
            <a:ext cx="106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6662789" y="4488632"/>
            <a:ext cx="4754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8599591" y="4559199"/>
            <a:ext cx="78035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 bwMode="auto">
          <a:xfrm>
            <a:off x="1692429" y="2369062"/>
            <a:ext cx="2657475" cy="2468563"/>
            <a:chOff x="0" y="0"/>
            <a:chExt cx="1674" cy="1555"/>
          </a:xfrm>
        </p:grpSpPr>
        <p:pic>
          <p:nvPicPr>
            <p:cNvPr id="6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热机的原理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8"/>
          <p:cNvGrpSpPr/>
          <p:nvPr/>
        </p:nvGrpSpPr>
        <p:grpSpPr bwMode="auto">
          <a:xfrm>
            <a:off x="4746830" y="2327122"/>
            <a:ext cx="2000250" cy="2468562"/>
            <a:chOff x="0" y="0"/>
            <a:chExt cx="1152" cy="1555"/>
          </a:xfrm>
        </p:grpSpPr>
        <p:pic>
          <p:nvPicPr>
            <p:cNvPr id="9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汽油机的工作过程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6834136" y="2295065"/>
            <a:ext cx="3038475" cy="2470150"/>
            <a:chOff x="0" y="0"/>
            <a:chExt cx="1682" cy="1556"/>
          </a:xfrm>
        </p:grpSpPr>
        <p:pic>
          <p:nvPicPr>
            <p:cNvPr id="12" name="单圆角矩形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682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97" y="65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汽油机和柴油机的异同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>
            <a:off x="3938332" y="3067716"/>
            <a:ext cx="615950" cy="1322387"/>
            <a:chOff x="0" y="0"/>
            <a:chExt cx="388" cy="833"/>
          </a:xfrm>
        </p:grpSpPr>
        <p:pic>
          <p:nvPicPr>
            <p:cNvPr id="15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grpSp>
        <p:nvGrpSpPr>
          <p:cNvPr id="17" name="Group 12"/>
          <p:cNvGrpSpPr/>
          <p:nvPr/>
        </p:nvGrpSpPr>
        <p:grpSpPr bwMode="auto">
          <a:xfrm>
            <a:off x="7005996" y="3082465"/>
            <a:ext cx="615950" cy="1322387"/>
            <a:chOff x="0" y="0"/>
            <a:chExt cx="388" cy="833"/>
          </a:xfrm>
        </p:grpSpPr>
        <p:pic>
          <p:nvPicPr>
            <p:cNvPr id="18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67243" y="2042089"/>
            <a:ext cx="6810938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  <a:effectLst>
            <a:innerShdw blurRad="292100" dist="101600" dir="2700000">
              <a:prstClr val="black">
                <a:alpha val="50000"/>
              </a:prstClr>
            </a:inner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动手动脑学物理         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课后观察你身边的热机，查阅资料了解它的工作原理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65400" y="5911850"/>
            <a:ext cx="82804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热蒸汽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为我们提供了强大的推力，把人们从繁重的体力劳作中解放出来。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3" descr="蒸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65400" y="1611312"/>
            <a:ext cx="4679950" cy="34559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4" descr="放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7650" y="1611312"/>
            <a:ext cx="4176713" cy="33099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65400" y="950912"/>
            <a:ext cx="6804025" cy="4979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蒸汽机带来一场革命！第一次工业革命！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7" descr="火车人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400" y="2619375"/>
            <a:ext cx="4608513" cy="304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8" descr="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950" y="2690812"/>
            <a:ext cx="5041900" cy="3005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 descr="瓦特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86518" y="1676889"/>
            <a:ext cx="305911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/>
          <p:nvPr/>
        </p:nvGrpSpPr>
        <p:grpSpPr bwMode="auto">
          <a:xfrm>
            <a:off x="191729" y="2059170"/>
            <a:ext cx="2477729" cy="1071367"/>
            <a:chOff x="0" y="0"/>
            <a:chExt cx="4708" cy="660"/>
          </a:xfrm>
        </p:grpSpPr>
        <p:pic>
          <p:nvPicPr>
            <p:cNvPr id="6" name="TextBox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708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8" y="72"/>
              <a:ext cx="4635" cy="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瓦特与蒸汽机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10334" y="1130124"/>
            <a:ext cx="5637253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/>
              <a:t>　　</a:t>
            </a:r>
            <a:r>
              <a:rPr lang="zh-CN" altLang="en-US" sz="2800" b="1" dirty="0">
                <a:latin typeface="宋体" panose="02010600030101010101" pitchFamily="2" charset="-122"/>
              </a:rPr>
              <a:t>世界上第一台蒸汽机是由古希腊数学家希罗于 </a:t>
            </a:r>
            <a:r>
              <a:rPr lang="en-US" altLang="zh-CN" sz="2800" b="1" dirty="0">
                <a:latin typeface="宋体" panose="02010600030101010101" pitchFamily="2" charset="-122"/>
              </a:rPr>
              <a:t>1 </a:t>
            </a:r>
            <a:r>
              <a:rPr lang="zh-CN" altLang="en-US" sz="2800" b="1" dirty="0">
                <a:latin typeface="宋体" panose="02010600030101010101" pitchFamily="2" charset="-122"/>
              </a:rPr>
              <a:t>世纪发明的汽转球，但它只不过是一个玩具而已。 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sz="2800" b="1" dirty="0" err="1">
                <a:latin typeface="宋体" panose="02010600030101010101" pitchFamily="2" charset="-122"/>
              </a:rPr>
              <a:t>瓦特在前人的启迪下，对蒸汽机作出一系列重大改进，在工业上得到广泛应用</a:t>
            </a:r>
            <a:r>
              <a:rPr lang="en-US" sz="2800" b="1" dirty="0">
                <a:latin typeface="宋体" panose="02010600030101010101" pitchFamily="2" charset="-122"/>
              </a:rPr>
              <a:t>。</a:t>
            </a:r>
            <a:r>
              <a:rPr lang="en-US" sz="2800" b="1" dirty="0" err="1">
                <a:latin typeface="宋体" panose="02010600030101010101" pitchFamily="2" charset="-122"/>
              </a:rPr>
              <a:t>他开辟了人类利用能源新时代，标志着工业革命的开始</a:t>
            </a:r>
            <a:r>
              <a:rPr lang="en-US" sz="2800" b="1" dirty="0">
                <a:latin typeface="宋体" panose="02010600030101010101" pitchFamily="2" charset="-122"/>
              </a:rPr>
              <a:t>。</a:t>
            </a:r>
            <a:endParaRPr lang="en-US" sz="2800" b="1" dirty="0">
              <a:latin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</a:rPr>
              <a:t>　　其实，瓦特观察水壶中的水烧开，推动壶盖，从而发明了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蒸汽机的故事，</a:t>
            </a:r>
            <a:r>
              <a:rPr lang="zh-CN" altLang="en-US" sz="2800" b="1" dirty="0">
                <a:latin typeface="宋体" panose="02010600030101010101" pitchFamily="2" charset="-122"/>
              </a:rPr>
              <a:t>是一个善意的杜撰。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91542" y="1666619"/>
            <a:ext cx="15494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．热机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94892" y="1666619"/>
            <a:ext cx="646819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利用内能做功的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机械（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热机的工作原理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8" descr="14-1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67917" y="2279394"/>
            <a:ext cx="2949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400055" y="2963606"/>
            <a:ext cx="3563937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讨论这个实验中能量转化的情况。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791542" y="809369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一、热机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91542" y="2352419"/>
            <a:ext cx="2114550" cy="461665"/>
          </a:xfrm>
          <a:prstGeom prst="rect">
            <a:avLst/>
          </a:prstGeom>
          <a:gradFill rotWithShape="1">
            <a:gsLst>
              <a:gs pos="0">
                <a:srgbClr val="D1E8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演　示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79523" y="5492290"/>
            <a:ext cx="9026012" cy="830997"/>
          </a:xfrm>
          <a:prstGeom prst="rect">
            <a:avLst/>
          </a:prstGeom>
          <a:solidFill>
            <a:srgbClr val="FFCC99"/>
          </a:solidFill>
          <a:ln w="25400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燃料燃烧时化学能转化为内能，传给水和水蒸气；</a:t>
            </a: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水蒸气膨胀做功，把</a:t>
            </a:r>
            <a:r>
              <a:rPr lang="zh-CN" altLang="en-US" sz="2400" dirty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塞子冲出去，内能转化为塞子的</a:t>
            </a:r>
            <a:r>
              <a:rPr lang="zh-CN" altLang="en-US" sz="2400" dirty="0" smtClean="0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动能（机械能）。</a:t>
            </a:r>
            <a:endParaRPr lang="zh-CN" altLang="en-US" sz="2400" dirty="0">
              <a:solidFill>
                <a:srgbClr val="0066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71949" y="1597127"/>
            <a:ext cx="1151849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利用内能做功的机器有很多，例如蒸汽机、内燃机、汽轮机、喷气发动机等。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3"/>
          <p:cNvGrpSpPr/>
          <p:nvPr/>
        </p:nvGrpSpPr>
        <p:grpSpPr bwMode="auto">
          <a:xfrm>
            <a:off x="1279474" y="2199251"/>
            <a:ext cx="3024187" cy="2246313"/>
            <a:chOff x="0" y="0"/>
            <a:chExt cx="1905" cy="141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72" y="1124"/>
              <a:ext cx="127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蒸汽机车</a:t>
              </a:r>
              <a:endPara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" name="Picture 5" descr="火车89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905" cy="108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</p:pic>
      </p:grpSp>
      <p:grpSp>
        <p:nvGrpSpPr>
          <p:cNvPr id="10" name="Group 6"/>
          <p:cNvGrpSpPr/>
          <p:nvPr/>
        </p:nvGrpSpPr>
        <p:grpSpPr bwMode="auto">
          <a:xfrm>
            <a:off x="4930213" y="2131397"/>
            <a:ext cx="3024187" cy="2262188"/>
            <a:chOff x="0" y="0"/>
            <a:chExt cx="1905" cy="1425"/>
          </a:xfrm>
        </p:grpSpPr>
        <p:pic>
          <p:nvPicPr>
            <p:cNvPr id="11" name="Picture 7" descr="内火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905" cy="108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63" y="1134"/>
              <a:ext cx="1270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蒸汽机车</a:t>
              </a:r>
              <a:endPara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9"/>
          <p:cNvGrpSpPr/>
          <p:nvPr/>
        </p:nvGrpSpPr>
        <p:grpSpPr bwMode="auto">
          <a:xfrm>
            <a:off x="4888271" y="4335770"/>
            <a:ext cx="3114675" cy="2292351"/>
            <a:chOff x="0" y="0"/>
            <a:chExt cx="1962" cy="1444"/>
          </a:xfrm>
        </p:grpSpPr>
        <p:pic>
          <p:nvPicPr>
            <p:cNvPr id="14" name="Picture 10" descr="哇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962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181" y="1153"/>
              <a:ext cx="1497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喷气发动机</a:t>
              </a:r>
              <a:endPara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Group 12"/>
          <p:cNvGrpSpPr/>
          <p:nvPr/>
        </p:nvGrpSpPr>
        <p:grpSpPr bwMode="auto">
          <a:xfrm>
            <a:off x="8500090" y="2076553"/>
            <a:ext cx="2339975" cy="4595813"/>
            <a:chOff x="0" y="0"/>
            <a:chExt cx="1474" cy="2895"/>
          </a:xfrm>
        </p:grpSpPr>
        <p:pic>
          <p:nvPicPr>
            <p:cNvPr id="17" name="Picture 13" descr="正火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" y="0"/>
              <a:ext cx="1225" cy="2540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0" y="2604"/>
              <a:ext cx="1474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火箭发动机</a:t>
              </a:r>
              <a:endPara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15"/>
          <p:cNvGrpSpPr/>
          <p:nvPr/>
        </p:nvGrpSpPr>
        <p:grpSpPr bwMode="auto">
          <a:xfrm>
            <a:off x="1326741" y="4565649"/>
            <a:ext cx="3168650" cy="2292351"/>
            <a:chOff x="0" y="0"/>
            <a:chExt cx="1996" cy="1444"/>
          </a:xfrm>
        </p:grpSpPr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" y="0"/>
              <a:ext cx="1841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0" y="1153"/>
              <a:ext cx="1996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sz="2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火电站的汽轮机</a:t>
              </a:r>
              <a:endParaRPr lang="zh-CN" altLang="en-US" sz="2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865284" y="911020"/>
            <a:ext cx="222048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．热机的种类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865284" y="911020"/>
            <a:ext cx="15969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．内燃机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76285" y="1415897"/>
            <a:ext cx="926198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）定义   燃料直接在发动机汽缸内燃烧产生动力的热机叫内燃机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14"/>
          <p:cNvGrpSpPr/>
          <p:nvPr/>
        </p:nvGrpSpPr>
        <p:grpSpPr bwMode="auto">
          <a:xfrm>
            <a:off x="964431" y="1949246"/>
            <a:ext cx="3105150" cy="2628900"/>
            <a:chOff x="431" y="845"/>
            <a:chExt cx="1956" cy="1656"/>
          </a:xfrm>
        </p:grpSpPr>
        <p:pic>
          <p:nvPicPr>
            <p:cNvPr id="9" name="Picture 6" descr="第一辆汽车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31" y="845"/>
              <a:ext cx="1860" cy="1329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>
              <a:outerShdw dist="45791" dir="3378596" algn="ctr" rotWithShape="0">
                <a:srgbClr val="808080"/>
              </a:outerShdw>
            </a:effectLst>
          </p:spPr>
        </p:pic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4" y="2251"/>
              <a:ext cx="1843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最早的汽车（</a:t>
              </a:r>
              <a:r>
                <a:rPr 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1886</a:t>
              </a:r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年）</a:t>
              </a:r>
              <a:endParaRPr lang="zh-CN" altLang="en-US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 bwMode="auto">
          <a:xfrm>
            <a:off x="1050464" y="4555049"/>
            <a:ext cx="5653087" cy="2106612"/>
            <a:chOff x="1247" y="2795"/>
            <a:chExt cx="3561" cy="1327"/>
          </a:xfrm>
        </p:grpSpPr>
        <p:pic>
          <p:nvPicPr>
            <p:cNvPr id="12" name="Picture 8" descr="巨无霸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7" y="2795"/>
              <a:ext cx="2041" cy="1327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266" y="3339"/>
              <a:ext cx="1542" cy="4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汽车中的巨无霸</a:t>
              </a:r>
              <a:endParaRPr lang="zh-CN" altLang="en-US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（额定核载</a:t>
              </a:r>
              <a:r>
                <a:rPr 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360</a:t>
              </a:r>
              <a:r>
                <a:rPr lang="zh-CN" altLang="en-US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吨）</a:t>
              </a:r>
              <a:endParaRPr lang="zh-CN" altLang="en-US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 bwMode="auto">
          <a:xfrm>
            <a:off x="5538992" y="2172060"/>
            <a:ext cx="4608512" cy="2647950"/>
            <a:chOff x="2653" y="913"/>
            <a:chExt cx="2903" cy="1668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061" y="2331"/>
              <a:ext cx="2178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tx2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最快的汽车（</a:t>
              </a:r>
              <a:r>
                <a:rPr lang="en-US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1 600 km/h</a:t>
              </a:r>
              <a:r>
                <a:rPr lang="zh-CN" altLang="en-US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）</a:t>
              </a:r>
              <a:endPara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6" name="Picture 11" descr="14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3" y="913"/>
              <a:ext cx="2903" cy="1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747000" y="5161936"/>
            <a:ext cx="3565013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</a:rPr>
              <a:t>内燃机</a:t>
            </a:r>
            <a:r>
              <a:rPr lang="en-US" sz="2800" b="1" dirty="0"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</a:rPr>
              <a:t>电气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时代</a:t>
            </a:r>
            <a:endParaRPr lang="en-US" altLang="zh-CN" sz="2800" b="1" dirty="0" smtClean="0">
              <a:latin typeface="宋体" panose="02010600030101010101" pitchFamily="2" charset="-122"/>
            </a:endParaRPr>
          </a:p>
          <a:p>
            <a:r>
              <a:rPr lang="zh-CN" altLang="en-US" sz="2800" b="1" dirty="0" smtClean="0">
                <a:latin typeface="宋体" panose="02010600030101010101" pitchFamily="2" charset="-122"/>
              </a:rPr>
              <a:t>第二</a:t>
            </a:r>
            <a:r>
              <a:rPr lang="zh-CN" altLang="en-US" sz="2800" b="1" dirty="0">
                <a:latin typeface="宋体" panose="02010600030101010101" pitchFamily="2" charset="-122"/>
              </a:rPr>
              <a:t>次工业革命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865284" y="911020"/>
            <a:ext cx="15969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．内燃机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1445" y="2846492"/>
            <a:ext cx="2728452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内燃机分为</a:t>
            </a:r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柴油机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310819" y="2479933"/>
            <a:ext cx="313213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使用汽油作为燃料的叫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汽油机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532044" y="4682461"/>
            <a:ext cx="309721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使用柴油作为燃料的叫</a:t>
            </a:r>
            <a:r>
              <a:rPr lang="zh-CN" alt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柴油机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8" descr="起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36080" y="1826292"/>
            <a:ext cx="4248150" cy="22939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9" descr="重卡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583" y="4307350"/>
            <a:ext cx="4537075" cy="22717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2304" y="1973417"/>
            <a:ext cx="282801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）内燃机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的分类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7993063" y="280988"/>
            <a:ext cx="333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762046" y="927356"/>
            <a:ext cx="20313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二、汽油机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06640" y="1563380"/>
            <a:ext cx="2411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．构造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6" descr="14-1-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00162" y="2052843"/>
            <a:ext cx="34575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构造(汽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989F"/>
              </a:clrFrom>
              <a:clrTo>
                <a:srgbClr val="00989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871" y="1523232"/>
            <a:ext cx="42386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 flipH="1" flipV="1">
            <a:off x="8616233" y="4475982"/>
            <a:ext cx="1512888" cy="3603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 flipV="1">
            <a:off x="8328896" y="3612382"/>
            <a:ext cx="1727200" cy="2873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816008" y="2531294"/>
            <a:ext cx="792163" cy="2921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9336958" y="2028057"/>
            <a:ext cx="719138" cy="50323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 flipV="1">
            <a:off x="8400333" y="5555482"/>
            <a:ext cx="1503363" cy="2333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 flipV="1">
            <a:off x="8760696" y="2747194"/>
            <a:ext cx="1582737" cy="504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7031908" y="1740719"/>
            <a:ext cx="1441450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tailEnd type="triangle" w="med" len="med"/>
          </a:ln>
        </p:spPr>
        <p:txBody>
          <a:bodyPr wrap="none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880971" y="1451794"/>
            <a:ext cx="1524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火花塞</a:t>
            </a:r>
            <a:endParaRPr lang="zh-CN" sz="240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0273583" y="2963094"/>
            <a:ext cx="99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4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汽缸</a:t>
            </a:r>
            <a:endParaRPr lang="zh-CN" altLang="en-US" sz="240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628558" y="2604319"/>
            <a:ext cx="1447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dirty="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进气门</a:t>
            </a:r>
            <a:endParaRPr lang="zh-CN" sz="2400" dirty="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9984658" y="3612382"/>
            <a:ext cx="914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活塞</a:t>
            </a:r>
            <a:endParaRPr lang="zh-CN" sz="240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129121" y="4547419"/>
            <a:ext cx="114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连杆</a:t>
            </a:r>
            <a:endParaRPr lang="zh-CN" sz="240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0056096" y="1667694"/>
            <a:ext cx="1447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排气门</a:t>
            </a:r>
            <a:endParaRPr lang="zh-CN" sz="240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9768758" y="5555482"/>
            <a:ext cx="1066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>
                <a:solidFill>
                  <a:srgbClr val="3333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曲轴</a:t>
            </a:r>
            <a:endParaRPr lang="zh-CN" sz="2400">
              <a:solidFill>
                <a:srgbClr val="33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dvAuto="0" autoUpdateAnimBg="0" build="p"/>
      <p:bldP spid="20" grpId="0" autoUpdateAnimBg="0"/>
      <p:bldP spid="21" grpId="0" advAuto="0" autoUpdateAnimBg="0" build="p"/>
      <p:bldP spid="22" grpId="0" advAuto="0" autoUpdateAnimBg="0" build="p"/>
      <p:bldP spid="23" grpId="0" advAuto="0" autoUpdateAnimBg="0" build="p"/>
      <p:bldP spid="24" grpId="0" autoUpdateAnimBg="0"/>
      <p:bldP spid="25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2414</Words>
  <Application>WPS 演示</Application>
  <PresentationFormat>宽屏</PresentationFormat>
  <Paragraphs>239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>楷体_GB2312</vt:lpstr>
      <vt:lpstr/>
      <vt:lpstr>Arial Unicode MS</vt:lpstr>
      <vt:lpstr>华文新魏</vt:lpstr>
      <vt:lpstr>新宋体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426</cp:revision>
  <dcterms:created xsi:type="dcterms:W3CDTF">2013-07-01T03:05:00Z</dcterms:created>
  <dcterms:modified xsi:type="dcterms:W3CDTF">2018-05-01T06:36:00Z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