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307" r:id="rId3"/>
    <p:sldId id="264" r:id="rId4"/>
    <p:sldId id="308" r:id="rId5"/>
    <p:sldId id="309" r:id="rId6"/>
    <p:sldId id="310" r:id="rId7"/>
    <p:sldId id="311" r:id="rId8"/>
    <p:sldId id="306" r:id="rId9"/>
    <p:sldId id="312" r:id="rId10"/>
    <p:sldId id="313" r:id="rId11"/>
    <p:sldId id="316" r:id="rId12"/>
    <p:sldId id="318" r:id="rId13"/>
    <p:sldId id="317" r:id="rId14"/>
    <p:sldId id="260"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333" autoAdjust="0"/>
  </p:normalViewPr>
  <p:slideViewPr>
    <p:cSldViewPr snapToGrid="0">
      <p:cViewPr varScale="1">
        <p:scale>
          <a:sx n="89" d="100"/>
          <a:sy n="89" d="100"/>
        </p:scale>
        <p:origin x="-210" y="-96"/>
      </p:cViewPr>
      <p:guideLst>
        <p:guide orient="horz" pos="2147"/>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pPr/>
              <a:t>2018-07-04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24550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pPr/>
              <a:t>2018-07-04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pPr/>
              <a:t>2018-07-04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pPr/>
              <a:t>2018-07-04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1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黑体" panose="02010600030101010101" pitchFamily="2" charset="-122"/>
                <a:ea typeface="黑体" panose="02010600030101010101" pitchFamily="2" charset="-122"/>
              </a:rPr>
              <a:t>第四章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3"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pPr algn="ct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4" action="ppaction://hlinksldjump" tooltip="点击进入"/>
          </p:cNvPr>
          <p:cNvSpPr/>
          <p:nvPr/>
        </p:nvSpPr>
        <p:spPr>
          <a:xfrm>
            <a:off x="5642525"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同侧圆角矩形 18">
            <a:hlinkClick r:id="rId15" action="ppaction://hlinksldjump" tooltip="点击进入"/>
          </p:cNvPr>
          <p:cNvSpPr/>
          <p:nvPr/>
        </p:nvSpPr>
        <p:spPr>
          <a:xfrm>
            <a:off x="8342561"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sz="2000" b="1" i="0" kern="1200">
                <a:solidFill>
                  <a:schemeClr val="tx1"/>
                </a:solidFill>
                <a:effectLst/>
                <a:latin typeface="+mj-lt"/>
                <a:ea typeface="+mj-ea"/>
                <a:cs typeface="+mj-cs"/>
              </a:rPr>
              <a:t>第</a:t>
            </a:r>
            <a:r>
              <a:rPr lang="en-US" altLang="zh-CN" sz="2000" b="1" i="0" kern="1200">
                <a:solidFill>
                  <a:schemeClr val="tx1"/>
                </a:solidFill>
                <a:effectLst/>
                <a:latin typeface="+mj-lt"/>
                <a:ea typeface="+mj-ea"/>
                <a:cs typeface="+mj-cs"/>
              </a:rPr>
              <a:t>2</a:t>
            </a:r>
            <a:r>
              <a:rPr lang="zh-CN" altLang="zh-CN" sz="2000" b="1" i="0" kern="1200">
                <a:solidFill>
                  <a:schemeClr val="tx1"/>
                </a:solidFill>
                <a:effectLst/>
                <a:latin typeface="+mj-lt"/>
                <a:ea typeface="+mj-ea"/>
                <a:cs typeface="+mj-cs"/>
              </a:rPr>
              <a:t>节　光的反射</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67.docx"/><Relationship Id="rId2" Type="http://schemas.openxmlformats.org/officeDocument/2006/relationships/slideLayout" Target="../slideLayouts/slideLayout11.xml"/><Relationship Id="rId1" Type="http://schemas.openxmlformats.org/officeDocument/2006/relationships/vmlDrawing" Target="../drawings/vmlDrawing7.v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78.docx"/><Relationship Id="rId2" Type="http://schemas.openxmlformats.org/officeDocument/2006/relationships/slideLayout" Target="../slideLayouts/slideLayout11.xml"/><Relationship Id="rId1" Type="http://schemas.openxmlformats.org/officeDocument/2006/relationships/vmlDrawing" Target="../drawings/vmlDrawing8.v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89.docx"/><Relationship Id="rId2" Type="http://schemas.openxmlformats.org/officeDocument/2006/relationships/slideLayout" Target="../slideLayouts/slideLayout5.xml"/><Relationship Id="rId1" Type="http://schemas.openxmlformats.org/officeDocument/2006/relationships/vmlDrawing" Target="../drawings/vmlDrawing9.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Document12.docx"/><Relationship Id="rId2" Type="http://schemas.openxmlformats.org/officeDocument/2006/relationships/slideLayout" Target="../slideLayouts/slideLayout3.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23.docx"/><Relationship Id="rId2" Type="http://schemas.openxmlformats.org/officeDocument/2006/relationships/slideLayout" Target="../slideLayouts/slideLayout3.xml"/><Relationship Id="rId1" Type="http://schemas.openxmlformats.org/officeDocument/2006/relationships/vmlDrawing" Target="../drawings/vmlDrawing3.v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34.docx"/><Relationship Id="rId2" Type="http://schemas.openxmlformats.org/officeDocument/2006/relationships/slideLayout" Target="../slideLayouts/slideLayout3.xml"/><Relationship Id="rId1" Type="http://schemas.openxmlformats.org/officeDocument/2006/relationships/vmlDrawing" Target="../drawings/vmlDrawing4.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45.docx"/><Relationship Id="rId2" Type="http://schemas.openxmlformats.org/officeDocument/2006/relationships/slideLayout" Target="../slideLayouts/slideLayout4.xml"/><Relationship Id="rId1" Type="http://schemas.openxmlformats.org/officeDocument/2006/relationships/vmlDrawing" Target="../drawings/vmlDrawing5.v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56.docx"/><Relationship Id="rId2" Type="http://schemas.openxmlformats.org/officeDocument/2006/relationships/slideLayout" Target="../slideLayouts/slideLayout4.xml"/><Relationship Id="rId1" Type="http://schemas.openxmlformats.org/officeDocument/2006/relationships/vmlDrawing" Target="../drawings/vmlDrawing6.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第四章　光现象</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46BF481-9B0E-455C-BE22-54C241A5E151}"/>
              </a:ext>
            </a:extLst>
          </p:cNvPr>
          <p:cNvSpPr>
            <a:spLocks noChangeAspect="1"/>
          </p:cNvSpPr>
          <p:nvPr/>
        </p:nvSpPr>
        <p:spPr>
          <a:xfrm>
            <a:off x="381000" y="1291630"/>
            <a:ext cx="11430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入射光线与平面镜成</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下列说法中正确的是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入射角是</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反射角是</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反射光线与镜面的夹角是</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入射角增大</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反射角增大</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光学实验课时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小叶用激光灯对着光滑的大理石地面照射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无意中发现对面粗糙的墙壁上出现一个明亮的光斑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而光滑地面上的光斑很暗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对此现象解释较合理的是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地面吸收了所有的光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光在墙壁上发生了漫反射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光在地面上发生了漫反射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光在墙壁上发生了镜面反射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153B3DDC-9A21-4F00-B9AE-B5990BB0CE7F}"/>
              </a:ext>
            </a:extLst>
          </p:cNvPr>
          <p:cNvSpPr/>
          <p:nvPr/>
        </p:nvSpPr>
        <p:spPr>
          <a:xfrm>
            <a:off x="7209998" y="1418855"/>
            <a:ext cx="32848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xmlns="" id="{9BDDD14E-EA5A-4FE6-90C4-F1F5568F786E}"/>
              </a:ext>
            </a:extLst>
          </p:cNvPr>
          <p:cNvSpPr/>
          <p:nvPr/>
        </p:nvSpPr>
        <p:spPr>
          <a:xfrm>
            <a:off x="9230185" y="3779284"/>
            <a:ext cx="32848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1647684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90EB488-316D-43E5-BEAC-65E6052388F2}"/>
              </a:ext>
            </a:extLst>
          </p:cNvPr>
          <p:cNvSpPr>
            <a:spLocks noChangeAspect="1"/>
          </p:cNvSpPr>
          <p:nvPr/>
        </p:nvSpPr>
        <p:spPr>
          <a:xfrm>
            <a:off x="381000" y="2510425"/>
            <a:ext cx="11430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雨后晴朗的夜晚</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有月光</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为了不踩到地面上的积水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下列判断中正确的是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迎着月光走时地上发亮处是水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背着月光走时地上暗处是水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迎着月光走时地上暗处是水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背着月光走时地上发亮处是水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迎着月光或背着月光走时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都应是地上发亮处是水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迎着月光或背着月光走时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都应是地上暗处是水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EEEA9D4A-7C20-4EBD-BF38-217BD1FDBF50}"/>
              </a:ext>
            </a:extLst>
          </p:cNvPr>
          <p:cNvSpPr/>
          <p:nvPr/>
        </p:nvSpPr>
        <p:spPr>
          <a:xfrm>
            <a:off x="9985097" y="2662865"/>
            <a:ext cx="32848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1461408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01C5EF1-D52B-44ED-91F9-4C8705438673}"/>
              </a:ext>
            </a:extLst>
          </p:cNvPr>
          <p:cNvSpPr>
            <a:spLocks noChangeAspect="1"/>
          </p:cNvSpPr>
          <p:nvPr/>
        </p:nvSpPr>
        <p:spPr>
          <a:xfrm>
            <a:off x="381000" y="1354818"/>
            <a:ext cx="11430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护林员利用一块平面镜使此时的太阳光水平射向山洞中</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请你通过作图标出平面镜的位置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并标出反射角的度数。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a:extLst>
              <a:ext uri="{FF2B5EF4-FFF2-40B4-BE49-F238E27FC236}">
                <a16:creationId xmlns:a16="http://schemas.microsoft.com/office/drawing/2014/main" xmlns="" id="{48AC1DD0-14FC-4ACE-8906-0DBCA6677B41}"/>
              </a:ext>
            </a:extLst>
          </p:cNvPr>
          <p:cNvGraphicFramePr>
            <a:graphicFrameLocks noChangeAspect="1"/>
          </p:cNvGraphicFramePr>
          <p:nvPr>
            <p:extLst>
              <p:ext uri="{D42A27DB-BD31-4B8C-83A1-F6EECF244321}">
                <p14:modId xmlns:p14="http://schemas.microsoft.com/office/powerpoint/2010/main" xmlns="" val="2544407815"/>
              </p:ext>
            </p:extLst>
          </p:nvPr>
        </p:nvGraphicFramePr>
        <p:xfrm>
          <a:off x="476693" y="2516722"/>
          <a:ext cx="11430000" cy="3588377"/>
        </p:xfrm>
        <a:graphic>
          <a:graphicData uri="http://schemas.openxmlformats.org/presentationml/2006/ole">
            <p:oleObj spid="_x0000_s8195" name="Document" r:id="rId3" imgW="3847376" imgH="1207310" progId="">
              <p:embed/>
            </p:oleObj>
          </a:graphicData>
        </a:graphic>
      </p:graphicFrame>
    </p:spTree>
    <p:extLst>
      <p:ext uri="{BB962C8B-B14F-4D97-AF65-F5344CB8AC3E}">
        <p14:creationId xmlns:p14="http://schemas.microsoft.com/office/powerpoint/2010/main" xmlns="" val="2921673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a:extLst>
              <a:ext uri="{FF2B5EF4-FFF2-40B4-BE49-F238E27FC236}">
                <a16:creationId xmlns:a16="http://schemas.microsoft.com/office/drawing/2014/main" xmlns="" id="{9A849139-6B5E-4779-B100-0005B81C442B}"/>
              </a:ext>
            </a:extLst>
          </p:cNvPr>
          <p:cNvGraphicFramePr>
            <a:graphicFrameLocks noChangeAspect="1"/>
          </p:cNvGraphicFramePr>
          <p:nvPr>
            <p:extLst>
              <p:ext uri="{D42A27DB-BD31-4B8C-83A1-F6EECF244321}">
                <p14:modId xmlns:p14="http://schemas.microsoft.com/office/powerpoint/2010/main" xmlns="" val="75580698"/>
              </p:ext>
            </p:extLst>
          </p:nvPr>
        </p:nvGraphicFramePr>
        <p:xfrm>
          <a:off x="3523806" y="4081998"/>
          <a:ext cx="8121503" cy="2549695"/>
        </p:xfrm>
        <a:graphic>
          <a:graphicData uri="http://schemas.openxmlformats.org/presentationml/2006/ole">
            <p:oleObj spid="_x0000_s1029" name="Document" r:id="rId3" imgW="3847376" imgH="1207310" progId="">
              <p:embed/>
            </p:oleObj>
          </a:graphicData>
        </a:graphic>
      </p:graphicFrame>
      <p:sp>
        <p:nvSpPr>
          <p:cNvPr id="6" name="矩形 5">
            <a:extLst>
              <a:ext uri="{FF2B5EF4-FFF2-40B4-BE49-F238E27FC236}">
                <a16:creationId xmlns:a16="http://schemas.microsoft.com/office/drawing/2014/main" xmlns="" id="{0E5A3C6D-6BCF-4A33-8BD8-AC8499E08360}"/>
              </a:ext>
            </a:extLst>
          </p:cNvPr>
          <p:cNvSpPr>
            <a:spLocks noChangeAspect="1"/>
          </p:cNvSpPr>
          <p:nvPr/>
        </p:nvSpPr>
        <p:spPr>
          <a:xfrm>
            <a:off x="274674" y="974881"/>
            <a:ext cx="11430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在探究光反射时的规律的实验中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平面镜</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平放在平板上</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是两块粘接起来的硬纸板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可绕垂直于镜面的接缝</a:t>
            </a:r>
            <a:r>
              <a:rPr lang="en-US" altLang="zh-CN" sz="2200" i="1">
                <a:solidFill>
                  <a:srgbClr val="000000"/>
                </a:solidFill>
                <a:latin typeface="Times New Roman" panose="02020603050405020304" pitchFamily="18" charset="0"/>
                <a:cs typeface="Times New Roman" panose="02020603050405020304" pitchFamily="18" charset="0"/>
              </a:rPr>
              <a:t>ON</a:t>
            </a:r>
            <a:r>
              <a:rPr lang="zh-CN" altLang="zh-CN" sz="2200">
                <a:solidFill>
                  <a:srgbClr val="000000"/>
                </a:solidFill>
                <a:latin typeface="Times New Roman" panose="02020603050405020304" pitchFamily="18" charset="0"/>
                <a:cs typeface="Times New Roman" panose="02020603050405020304" pitchFamily="18" charset="0"/>
              </a:rPr>
              <a:t>转动。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  1  )</a:t>
            </a:r>
            <a:r>
              <a:rPr lang="zh-CN" altLang="zh-CN" sz="2200">
                <a:solidFill>
                  <a:srgbClr val="000000"/>
                </a:solidFill>
                <a:latin typeface="Times New Roman" panose="02020603050405020304" pitchFamily="18" charset="0"/>
                <a:cs typeface="Times New Roman" panose="02020603050405020304" pitchFamily="18" charset="0"/>
              </a:rPr>
              <a:t>如图甲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当纸板</a:t>
            </a:r>
            <a:r>
              <a:rPr lang="en-US" altLang="zh-CN" sz="2200" i="1">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在同一平面内时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让入射光线</a:t>
            </a:r>
            <a:r>
              <a:rPr lang="en-US" altLang="zh-CN" sz="2200" i="1">
                <a:solidFill>
                  <a:srgbClr val="000000"/>
                </a:solidFill>
                <a:latin typeface="Times New Roman" panose="02020603050405020304" pitchFamily="18" charset="0"/>
                <a:cs typeface="Times New Roman" panose="02020603050405020304" pitchFamily="18" charset="0"/>
              </a:rPr>
              <a:t>AO</a:t>
            </a:r>
            <a:r>
              <a:rPr lang="zh-CN" altLang="zh-CN" sz="2200">
                <a:solidFill>
                  <a:srgbClr val="000000"/>
                </a:solidFill>
                <a:latin typeface="Times New Roman" panose="02020603050405020304" pitchFamily="18" charset="0"/>
                <a:cs typeface="Times New Roman" panose="02020603050405020304" pitchFamily="18" charset="0"/>
              </a:rPr>
              <a:t>沿纸板</a:t>
            </a:r>
            <a:r>
              <a:rPr lang="en-US" altLang="zh-CN" sz="2200" i="1">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射向镜面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在纸板</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上可看到反射光线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若将</a:t>
            </a:r>
            <a:r>
              <a:rPr lang="en-US" altLang="zh-CN" sz="2200" i="1">
                <a:solidFill>
                  <a:srgbClr val="000000"/>
                </a:solidFill>
                <a:latin typeface="Times New Roman" panose="02020603050405020304" pitchFamily="18" charset="0"/>
                <a:cs typeface="Times New Roman" panose="02020603050405020304" pitchFamily="18" charset="0"/>
              </a:rPr>
              <a:t>AO</a:t>
            </a:r>
            <a:r>
              <a:rPr lang="zh-CN" altLang="zh-CN" sz="2200">
                <a:solidFill>
                  <a:srgbClr val="000000"/>
                </a:solidFill>
                <a:latin typeface="Times New Roman" panose="02020603050405020304" pitchFamily="18" charset="0"/>
                <a:cs typeface="Times New Roman" panose="02020603050405020304" pitchFamily="18" charset="0"/>
              </a:rPr>
              <a:t>向</a:t>
            </a:r>
            <a:r>
              <a:rPr lang="en-US" altLang="zh-CN" sz="2200" i="1">
                <a:solidFill>
                  <a:srgbClr val="000000"/>
                </a:solidFill>
                <a:latin typeface="Times New Roman" panose="02020603050405020304" pitchFamily="18" charset="0"/>
                <a:cs typeface="Times New Roman" panose="02020603050405020304" pitchFamily="18" charset="0"/>
              </a:rPr>
              <a:t>ON</a:t>
            </a:r>
            <a:r>
              <a:rPr lang="zh-CN" altLang="zh-CN" sz="2200">
                <a:solidFill>
                  <a:srgbClr val="000000"/>
                </a:solidFill>
                <a:latin typeface="Times New Roman" panose="02020603050405020304" pitchFamily="18" charset="0"/>
                <a:cs typeface="Times New Roman" panose="02020603050405020304" pitchFamily="18" charset="0"/>
              </a:rPr>
              <a:t>靠近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OB</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靠近</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靠近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远离</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ON</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2  )</a:t>
            </a:r>
            <a:r>
              <a:rPr lang="zh-CN" altLang="zh-CN" sz="2200">
                <a:solidFill>
                  <a:srgbClr val="000000"/>
                </a:solidFill>
                <a:latin typeface="Times New Roman" panose="02020603050405020304" pitchFamily="18" charset="0"/>
                <a:cs typeface="Times New Roman" panose="02020603050405020304" pitchFamily="18" charset="0"/>
              </a:rPr>
              <a:t>如图乙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把半面纸板</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向前或向后折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不能</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看到反射光线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反射光线和入射光线在同一平面内</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3  )</a:t>
            </a:r>
            <a:r>
              <a:rPr lang="zh-CN" altLang="zh-CN" sz="2200">
                <a:solidFill>
                  <a:srgbClr val="000000"/>
                </a:solidFill>
                <a:latin typeface="Times New Roman" panose="02020603050405020304" pitchFamily="18" charset="0"/>
                <a:cs typeface="Times New Roman" panose="02020603050405020304" pitchFamily="18" charset="0"/>
              </a:rPr>
              <a:t>要得到反射角等于入射角的规律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需测出图甲中的</a:t>
            </a:r>
            <a:r>
              <a:rPr lang="zh-CN" altLang="zh-CN" sz="2200">
                <a:solidFill>
                  <a:srgbClr val="000000"/>
                </a:solidFill>
                <a:latin typeface="NEU-BZ-S92"/>
                <a:cs typeface="宋体" panose="02010600030101010101" pitchFamily="2" charset="-122"/>
              </a:rPr>
              <a:t>∠</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BON</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和入射角的大小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若这两个角相等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则可得出反射角等于入射角的规律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你认为还需改进的地方</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改变入射角的大小</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多次测量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F591CE1F-4089-4DAA-A639-DD03C585192F}"/>
              </a:ext>
            </a:extLst>
          </p:cNvPr>
          <p:cNvSpPr/>
          <p:nvPr/>
        </p:nvSpPr>
        <p:spPr>
          <a:xfrm>
            <a:off x="4711347" y="2241966"/>
            <a:ext cx="764420"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157F1DA5-E2FD-4E54-9FF7-94DE11D0429F}"/>
              </a:ext>
            </a:extLst>
          </p:cNvPr>
          <p:cNvSpPr/>
          <p:nvPr/>
        </p:nvSpPr>
        <p:spPr>
          <a:xfrm>
            <a:off x="5618097" y="2656017"/>
            <a:ext cx="764420"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C5DC34C1-D712-464C-9FDD-EB6488E27979}"/>
              </a:ext>
            </a:extLst>
          </p:cNvPr>
          <p:cNvSpPr/>
          <p:nvPr/>
        </p:nvSpPr>
        <p:spPr>
          <a:xfrm>
            <a:off x="295939" y="3055648"/>
            <a:ext cx="4415407"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xmlns="" id="{E94DF840-AB5D-4B8C-9994-7CE9B27C7C55}"/>
              </a:ext>
            </a:extLst>
          </p:cNvPr>
          <p:cNvSpPr/>
          <p:nvPr/>
        </p:nvSpPr>
        <p:spPr>
          <a:xfrm>
            <a:off x="7202348" y="3434317"/>
            <a:ext cx="764420"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a16="http://schemas.microsoft.com/office/drawing/2014/main" xmlns="" id="{4543F188-F788-493D-9425-7F7D6D471996}"/>
              </a:ext>
            </a:extLst>
          </p:cNvPr>
          <p:cNvSpPr/>
          <p:nvPr/>
        </p:nvSpPr>
        <p:spPr>
          <a:xfrm>
            <a:off x="795668" y="4269568"/>
            <a:ext cx="4415407"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309879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xmlns="" id="{6A1F0800-0B16-4981-A3D9-F397009FD928}"/>
              </a:ext>
            </a:extLst>
          </p:cNvPr>
          <p:cNvGraphicFramePr>
            <a:graphicFrameLocks noChangeAspect="1"/>
          </p:cNvGraphicFramePr>
          <p:nvPr>
            <p:extLst>
              <p:ext uri="{D42A27DB-BD31-4B8C-83A1-F6EECF244321}">
                <p14:modId xmlns:p14="http://schemas.microsoft.com/office/powerpoint/2010/main" xmlns="" val="3746413797"/>
              </p:ext>
            </p:extLst>
          </p:nvPr>
        </p:nvGraphicFramePr>
        <p:xfrm>
          <a:off x="4789571" y="3838354"/>
          <a:ext cx="7170285" cy="2516298"/>
        </p:xfrm>
        <a:graphic>
          <a:graphicData uri="http://schemas.openxmlformats.org/presentationml/2006/ole">
            <p:oleObj spid="_x0000_s9219" name="Document" r:id="rId3" imgW="2303157" imgH="804993" progId="">
              <p:embed/>
            </p:oleObj>
          </a:graphicData>
        </a:graphic>
      </p:graphicFrame>
      <p:sp>
        <p:nvSpPr>
          <p:cNvPr id="3" name="矩形 2">
            <a:extLst>
              <a:ext uri="{FF2B5EF4-FFF2-40B4-BE49-F238E27FC236}">
                <a16:creationId xmlns:a16="http://schemas.microsoft.com/office/drawing/2014/main" xmlns="" id="{F707D0C5-C0EB-408F-9522-DFD7E38DC1A8}"/>
              </a:ext>
            </a:extLst>
          </p:cNvPr>
          <p:cNvSpPr>
            <a:spLocks noChangeAspect="1"/>
          </p:cNvSpPr>
          <p:nvPr/>
        </p:nvSpPr>
        <p:spPr>
          <a:xfrm>
            <a:off x="381000" y="835543"/>
            <a:ext cx="11430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在探究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光的反射定律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小明设计了如图所示的实验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将一块平面镜平放在桌面上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再把一块硬纸板垂直放置在平面镜上。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  1  )</a:t>
            </a:r>
            <a:r>
              <a:rPr lang="zh-CN" altLang="zh-CN" sz="2200">
                <a:solidFill>
                  <a:srgbClr val="000000"/>
                </a:solidFill>
                <a:latin typeface="Times New Roman" panose="02020603050405020304" pitchFamily="18" charset="0"/>
                <a:cs typeface="Times New Roman" panose="02020603050405020304" pitchFamily="18" charset="0"/>
              </a:rPr>
              <a:t>硬纸板在实验中的作用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显示光的传播路径　</a:t>
            </a:r>
            <a:r>
              <a:rPr lang="en-US" altLang="zh-CN" sz="220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探究入射光线、反射光线、法线是否共面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2  )</a:t>
            </a:r>
            <a:r>
              <a:rPr lang="zh-CN" altLang="zh-CN" sz="2200">
                <a:solidFill>
                  <a:srgbClr val="000000"/>
                </a:solidFill>
                <a:latin typeface="Times New Roman" panose="02020603050405020304" pitchFamily="18" charset="0"/>
                <a:cs typeface="Times New Roman" panose="02020603050405020304" pitchFamily="18" charset="0"/>
              </a:rPr>
              <a:t>如果纸板没有与平面镜垂直放置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当光贴着纸板</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沿</a:t>
            </a:r>
            <a:r>
              <a:rPr lang="en-US" altLang="zh-CN" sz="2200" i="1">
                <a:solidFill>
                  <a:srgbClr val="000000"/>
                </a:solidFill>
                <a:latin typeface="Times New Roman" panose="02020603050405020304" pitchFamily="18" charset="0"/>
                <a:cs typeface="Times New Roman" panose="02020603050405020304" pitchFamily="18" charset="0"/>
              </a:rPr>
              <a:t>EO</a:t>
            </a:r>
            <a:r>
              <a:rPr lang="zh-CN" altLang="zh-CN" sz="2200">
                <a:solidFill>
                  <a:srgbClr val="000000"/>
                </a:solidFill>
                <a:latin typeface="Times New Roman" panose="02020603050405020304" pitchFamily="18" charset="0"/>
                <a:cs typeface="Times New Roman" panose="02020603050405020304" pitchFamily="18" charset="0"/>
              </a:rPr>
              <a:t>入射时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不能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在纸板</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上看到反射光线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此时反射光线</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存在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不存在</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3  )</a:t>
            </a:r>
            <a:r>
              <a:rPr lang="zh-CN" altLang="zh-CN" sz="2200">
                <a:solidFill>
                  <a:srgbClr val="000000"/>
                </a:solidFill>
                <a:latin typeface="Times New Roman" panose="02020603050405020304" pitchFamily="18" charset="0"/>
                <a:cs typeface="Times New Roman" panose="02020603050405020304" pitchFamily="18" charset="0"/>
              </a:rPr>
              <a:t>如果让光线逆着</a:t>
            </a:r>
            <a:r>
              <a:rPr lang="en-US" altLang="zh-CN" sz="2200" i="1">
                <a:solidFill>
                  <a:srgbClr val="000000"/>
                </a:solidFill>
                <a:latin typeface="Times New Roman" panose="02020603050405020304" pitchFamily="18" charset="0"/>
                <a:cs typeface="Times New Roman" panose="02020603050405020304" pitchFamily="18" charset="0"/>
              </a:rPr>
              <a:t>OF</a:t>
            </a:r>
            <a:r>
              <a:rPr lang="zh-CN" altLang="zh-CN" sz="2200">
                <a:solidFill>
                  <a:srgbClr val="000000"/>
                </a:solidFill>
                <a:latin typeface="Times New Roman" panose="02020603050405020304" pitchFamily="18" charset="0"/>
                <a:cs typeface="Times New Roman" panose="02020603050405020304" pitchFamily="18" charset="0"/>
              </a:rPr>
              <a:t>的方向射向镜面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会发现反射光线沿着</a:t>
            </a:r>
            <a:r>
              <a:rPr lang="en-US" altLang="zh-CN" sz="2200" i="1">
                <a:solidFill>
                  <a:srgbClr val="000000"/>
                </a:solidFill>
                <a:latin typeface="Times New Roman" panose="02020603050405020304" pitchFamily="18" charset="0"/>
                <a:cs typeface="Times New Roman" panose="02020603050405020304" pitchFamily="18" charset="0"/>
              </a:rPr>
              <a:t>OE</a:t>
            </a:r>
            <a:r>
              <a:rPr lang="zh-CN" altLang="zh-CN" sz="2200">
                <a:solidFill>
                  <a:srgbClr val="000000"/>
                </a:solidFill>
                <a:latin typeface="Times New Roman" panose="02020603050405020304" pitchFamily="18" charset="0"/>
                <a:cs typeface="Times New Roman" panose="02020603050405020304" pitchFamily="18" charset="0"/>
              </a:rPr>
              <a:t>方向射出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明</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反射时光路是可逆的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4  )</a:t>
            </a:r>
            <a:r>
              <a:rPr lang="zh-CN" altLang="zh-CN" sz="2200">
                <a:solidFill>
                  <a:srgbClr val="000000"/>
                </a:solidFill>
                <a:latin typeface="Times New Roman" panose="02020603050405020304" pitchFamily="18" charset="0"/>
                <a:cs typeface="Times New Roman" panose="02020603050405020304" pitchFamily="18" charset="0"/>
              </a:rPr>
              <a:t>实验中要改变入射光线的方向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再观测</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几组入射角和反射角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这样做的目的是为</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了</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寻找普遍规律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21AF0F06-ECAE-4A31-9B5A-B6E1A00E7F85}"/>
              </a:ext>
            </a:extLst>
          </p:cNvPr>
          <p:cNvSpPr/>
          <p:nvPr/>
        </p:nvSpPr>
        <p:spPr>
          <a:xfrm>
            <a:off x="4328575" y="1705937"/>
            <a:ext cx="2667648"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B8D2BFD1-3314-415D-9FDD-F41BBD88C550}"/>
              </a:ext>
            </a:extLst>
          </p:cNvPr>
          <p:cNvSpPr/>
          <p:nvPr/>
        </p:nvSpPr>
        <p:spPr>
          <a:xfrm>
            <a:off x="1020964" y="2105568"/>
            <a:ext cx="507503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04CB70FE-A8CD-4B10-8805-A21F517628EE}"/>
              </a:ext>
            </a:extLst>
          </p:cNvPr>
          <p:cNvSpPr/>
          <p:nvPr/>
        </p:nvSpPr>
        <p:spPr>
          <a:xfrm>
            <a:off x="8687923" y="2512152"/>
            <a:ext cx="70062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5C2A5FBB-BDA4-47B0-BF97-8F7044DFBC4D}"/>
              </a:ext>
            </a:extLst>
          </p:cNvPr>
          <p:cNvSpPr/>
          <p:nvPr/>
        </p:nvSpPr>
        <p:spPr>
          <a:xfrm>
            <a:off x="6096000" y="2911783"/>
            <a:ext cx="70062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156812F6-2403-48F9-869C-901AE0EB9D00}"/>
              </a:ext>
            </a:extLst>
          </p:cNvPr>
          <p:cNvSpPr/>
          <p:nvPr/>
        </p:nvSpPr>
        <p:spPr>
          <a:xfrm>
            <a:off x="832882" y="3719137"/>
            <a:ext cx="2909777"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xmlns="" id="{5293FADF-D39A-4AF3-9533-ABC062678D4D}"/>
              </a:ext>
            </a:extLst>
          </p:cNvPr>
          <p:cNvSpPr/>
          <p:nvPr/>
        </p:nvSpPr>
        <p:spPr>
          <a:xfrm>
            <a:off x="832881" y="4925367"/>
            <a:ext cx="2909777"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第</a:t>
            </a:r>
            <a:r>
              <a:rPr lang="en-US" altLang="zh-CN"/>
              <a:t>2</a:t>
            </a:r>
            <a:r>
              <a:rPr lang="zh-CN" altLang="zh-CN"/>
              <a:t>节　光的反射</a:t>
            </a:r>
          </a:p>
        </p:txBody>
      </p:sp>
    </p:spTree>
    <p:extLst>
      <p:ext uri="{BB962C8B-B14F-4D97-AF65-F5344CB8AC3E}">
        <p14:creationId xmlns:p14="http://schemas.microsoft.com/office/powerpoint/2010/main" xmlns="" val="764661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7FA1E61-D405-400E-BDC2-324FB2D3B383}"/>
              </a:ext>
            </a:extLst>
          </p:cNvPr>
          <p:cNvSpPr>
            <a:spLocks noChangeAspect="1"/>
          </p:cNvSpPr>
          <p:nvPr/>
        </p:nvSpPr>
        <p:spPr>
          <a:xfrm>
            <a:off x="497958" y="1097410"/>
            <a:ext cx="11430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FF00FF"/>
                </a:solidFill>
                <a:latin typeface="Times New Roman" panose="02020603050405020304" pitchFamily="18" charset="0"/>
                <a:cs typeface="Times New Roman" panose="02020603050405020304" pitchFamily="18" charset="0"/>
              </a:rPr>
              <a:t>知识点</a:t>
            </a:r>
            <a:r>
              <a:rPr lang="en-US" altLang="zh-CN" sz="2200">
                <a:solidFill>
                  <a:srgbClr val="FF00FF"/>
                </a:solidFill>
                <a:latin typeface="Times New Roman" panose="02020603050405020304" pitchFamily="18" charset="0"/>
                <a:cs typeface="Times New Roman" panose="02020603050405020304" pitchFamily="18" charset="0"/>
              </a:rPr>
              <a:t>1</a:t>
            </a:r>
            <a:r>
              <a:rPr lang="zh-CN" altLang="zh-CN" sz="2200">
                <a:solidFill>
                  <a:srgbClr val="FF00FF"/>
                </a:solidFill>
                <a:latin typeface="Times New Roman" panose="02020603050405020304" pitchFamily="18" charset="0"/>
                <a:cs typeface="Times New Roman" panose="02020603050405020304" pitchFamily="18" charset="0"/>
              </a:rPr>
              <a:t>　</a:t>
            </a: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光的反射现象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我们能看到不发光的物体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就是因为物体</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反射的光　</a:t>
            </a:r>
            <a:r>
              <a:rPr lang="zh-CN" altLang="zh-CN" sz="2200">
                <a:solidFill>
                  <a:srgbClr val="000000"/>
                </a:solidFill>
                <a:latin typeface="Times New Roman" panose="02020603050405020304" pitchFamily="18" charset="0"/>
                <a:cs typeface="Times New Roman" panose="02020603050405020304" pitchFamily="18" charset="0"/>
              </a:rPr>
              <a:t>进入了我们的眼睛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这种现象称</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为</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光的反射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如图所示的现象中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属于光的反射现象的是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xmlns="" id="{1457D9B3-606E-4CCF-AA2B-1F10E9C98D80}"/>
              </a:ext>
            </a:extLst>
          </p:cNvPr>
          <p:cNvGraphicFramePr>
            <a:graphicFrameLocks noChangeAspect="1"/>
          </p:cNvGraphicFramePr>
          <p:nvPr>
            <p:extLst>
              <p:ext uri="{D42A27DB-BD31-4B8C-83A1-F6EECF244321}">
                <p14:modId xmlns:p14="http://schemas.microsoft.com/office/powerpoint/2010/main" xmlns="" val="3438062314"/>
              </p:ext>
            </p:extLst>
          </p:nvPr>
        </p:nvGraphicFramePr>
        <p:xfrm>
          <a:off x="1988288" y="2782295"/>
          <a:ext cx="7494181" cy="3917133"/>
        </p:xfrm>
        <a:graphic>
          <a:graphicData uri="http://schemas.openxmlformats.org/presentationml/2006/ole">
            <p:oleObj spid="_x0000_s2051" name="Document" r:id="rId3" imgW="3847376" imgH="2011943" progId="">
              <p:embed/>
            </p:oleObj>
          </a:graphicData>
        </a:graphic>
      </p:graphicFrame>
      <p:sp>
        <p:nvSpPr>
          <p:cNvPr id="4" name="矩形 3">
            <a:extLst>
              <a:ext uri="{FF2B5EF4-FFF2-40B4-BE49-F238E27FC236}">
                <a16:creationId xmlns:a16="http://schemas.microsoft.com/office/drawing/2014/main" xmlns="" id="{DACE0636-BE61-4C81-8489-065B0DF6CDBB}"/>
              </a:ext>
            </a:extLst>
          </p:cNvPr>
          <p:cNvSpPr/>
          <p:nvPr/>
        </p:nvSpPr>
        <p:spPr>
          <a:xfrm>
            <a:off x="5735377" y="1569016"/>
            <a:ext cx="1452231"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4F0EB91B-0C21-44F6-B6C8-127C88C19579}"/>
              </a:ext>
            </a:extLst>
          </p:cNvPr>
          <p:cNvSpPr/>
          <p:nvPr/>
        </p:nvSpPr>
        <p:spPr>
          <a:xfrm>
            <a:off x="1017621" y="1971751"/>
            <a:ext cx="1452231"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1EA5C9D-3F37-4568-A7D1-C2779F290453}"/>
              </a:ext>
            </a:extLst>
          </p:cNvPr>
          <p:cNvSpPr/>
          <p:nvPr/>
        </p:nvSpPr>
        <p:spPr>
          <a:xfrm>
            <a:off x="6124140" y="2429926"/>
            <a:ext cx="32848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xmlns="" id="{CB40A627-B055-4EF5-8494-C01921C262DD}"/>
              </a:ext>
            </a:extLst>
          </p:cNvPr>
          <p:cNvGraphicFramePr>
            <a:graphicFrameLocks noChangeAspect="1"/>
          </p:cNvGraphicFramePr>
          <p:nvPr>
            <p:extLst>
              <p:ext uri="{D42A27DB-BD31-4B8C-83A1-F6EECF244321}">
                <p14:modId xmlns:p14="http://schemas.microsoft.com/office/powerpoint/2010/main" xmlns="" val="1244160418"/>
              </p:ext>
            </p:extLst>
          </p:nvPr>
        </p:nvGraphicFramePr>
        <p:xfrm>
          <a:off x="381000" y="3723340"/>
          <a:ext cx="11430000" cy="1791832"/>
        </p:xfrm>
        <a:graphic>
          <a:graphicData uri="http://schemas.openxmlformats.org/presentationml/2006/ole">
            <p:oleObj spid="_x0000_s3075" name="Document" r:id="rId3" imgW="3847376" imgH="603475" progId="">
              <p:embed/>
            </p:oleObj>
          </a:graphicData>
        </a:graphic>
      </p:graphicFrame>
      <p:sp>
        <p:nvSpPr>
          <p:cNvPr id="3" name="矩形 2">
            <a:extLst>
              <a:ext uri="{FF2B5EF4-FFF2-40B4-BE49-F238E27FC236}">
                <a16:creationId xmlns:a16="http://schemas.microsoft.com/office/drawing/2014/main" xmlns="" id="{3340EF40-DA26-4558-B98F-68BB52036820}"/>
              </a:ext>
            </a:extLst>
          </p:cNvPr>
          <p:cNvSpPr>
            <a:spLocks noChangeAspect="1"/>
          </p:cNvSpPr>
          <p:nvPr/>
        </p:nvSpPr>
        <p:spPr>
          <a:xfrm>
            <a:off x="529856" y="1490285"/>
            <a:ext cx="11430000" cy="8778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FF00FF"/>
                </a:solidFill>
                <a:latin typeface="Times New Roman" panose="02020603050405020304" pitchFamily="18" charset="0"/>
                <a:cs typeface="Times New Roman" panose="02020603050405020304" pitchFamily="18" charset="0"/>
              </a:rPr>
              <a:t>知识点</a:t>
            </a:r>
            <a:r>
              <a:rPr lang="en-US" altLang="zh-CN" sz="2200">
                <a:solidFill>
                  <a:srgbClr val="FF00FF"/>
                </a:solidFill>
                <a:latin typeface="Times New Roman" panose="02020603050405020304" pitchFamily="18" charset="0"/>
                <a:cs typeface="Times New Roman" panose="02020603050405020304" pitchFamily="18" charset="0"/>
              </a:rPr>
              <a:t>2</a:t>
            </a:r>
            <a:r>
              <a:rPr lang="zh-CN" altLang="zh-CN" sz="2200">
                <a:solidFill>
                  <a:srgbClr val="FF00FF"/>
                </a:solidFill>
                <a:latin typeface="Times New Roman" panose="02020603050405020304" pitchFamily="18" charset="0"/>
                <a:cs typeface="Times New Roman" panose="02020603050405020304" pitchFamily="18" charset="0"/>
              </a:rPr>
              <a:t>　</a:t>
            </a: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光的反射定律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如图是光的反射光路图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入射光线是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BO</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1=40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50</a:t>
            </a:r>
            <a:r>
              <a:rPr lang="en-US" altLang="zh-CN" sz="2200" u="sng">
                <a:solidFill>
                  <a:srgbClr val="FF00FF"/>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C1F17848-2B63-41EA-BF52-FEDBA6FDA20D}"/>
              </a:ext>
            </a:extLst>
          </p:cNvPr>
          <p:cNvSpPr/>
          <p:nvPr/>
        </p:nvSpPr>
        <p:spPr>
          <a:xfrm>
            <a:off x="5274872" y="1929219"/>
            <a:ext cx="509239"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1D25F0CF-9FA0-4879-8810-51984CFBDD53}"/>
              </a:ext>
            </a:extLst>
          </p:cNvPr>
          <p:cNvSpPr/>
          <p:nvPr/>
        </p:nvSpPr>
        <p:spPr>
          <a:xfrm>
            <a:off x="8496537" y="1929219"/>
            <a:ext cx="509239"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177493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CFCD155-6EFB-4BC1-B39F-356BD4F92C7C}"/>
              </a:ext>
            </a:extLst>
          </p:cNvPr>
          <p:cNvSpPr>
            <a:spLocks noChangeAspect="1"/>
          </p:cNvSpPr>
          <p:nvPr/>
        </p:nvSpPr>
        <p:spPr>
          <a:xfrm>
            <a:off x="381000" y="1268643"/>
            <a:ext cx="11430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用如图所示的装置探究光的反射定律。为了在硬纸板上同时呈现入射光束和反射光束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将平面镜水平放置后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带有刻度的白色硬纸板应与平面镜</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垂直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并保持硬纸板</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两部分在</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同一平面内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为了探究反射角与入射角的大小关系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需要多次改变</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入射光线的方向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xmlns="" id="{C115D527-6918-4E41-BF85-5827706166A3}"/>
              </a:ext>
            </a:extLst>
          </p:cNvPr>
          <p:cNvGraphicFramePr>
            <a:graphicFrameLocks noChangeAspect="1"/>
          </p:cNvGraphicFramePr>
          <p:nvPr>
            <p:extLst>
              <p:ext uri="{D42A27DB-BD31-4B8C-83A1-F6EECF244321}">
                <p14:modId xmlns:p14="http://schemas.microsoft.com/office/powerpoint/2010/main" xmlns="" val="580346898"/>
              </p:ext>
            </p:extLst>
          </p:nvPr>
        </p:nvGraphicFramePr>
        <p:xfrm>
          <a:off x="381000" y="2815973"/>
          <a:ext cx="11430000" cy="2989530"/>
        </p:xfrm>
        <a:graphic>
          <a:graphicData uri="http://schemas.openxmlformats.org/presentationml/2006/ole">
            <p:oleObj spid="_x0000_s4099" name="Document" r:id="rId3" imgW="3847376" imgH="1006151" progId="">
              <p:embed/>
            </p:oleObj>
          </a:graphicData>
        </a:graphic>
      </p:graphicFrame>
      <p:sp>
        <p:nvSpPr>
          <p:cNvPr id="4" name="矩形 3">
            <a:extLst>
              <a:ext uri="{FF2B5EF4-FFF2-40B4-BE49-F238E27FC236}">
                <a16:creationId xmlns:a16="http://schemas.microsoft.com/office/drawing/2014/main" xmlns="" id="{8FA69055-4C16-4635-80B1-E073D4B696FC}"/>
              </a:ext>
            </a:extLst>
          </p:cNvPr>
          <p:cNvSpPr/>
          <p:nvPr/>
        </p:nvSpPr>
        <p:spPr>
          <a:xfrm>
            <a:off x="6805960" y="1734720"/>
            <a:ext cx="77505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4F701B77-3DB3-42B9-BF87-979C731EE6F1}"/>
              </a:ext>
            </a:extLst>
          </p:cNvPr>
          <p:cNvSpPr/>
          <p:nvPr/>
        </p:nvSpPr>
        <p:spPr>
          <a:xfrm>
            <a:off x="381000" y="2144984"/>
            <a:ext cx="15434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52ED6356-3B3B-4639-9F32-BB5687D2FC63}"/>
              </a:ext>
            </a:extLst>
          </p:cNvPr>
          <p:cNvSpPr/>
          <p:nvPr/>
        </p:nvSpPr>
        <p:spPr>
          <a:xfrm>
            <a:off x="8706293" y="2144984"/>
            <a:ext cx="2107019"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351186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EF33B9F-C27E-466A-8120-76E31177A863}"/>
              </a:ext>
            </a:extLst>
          </p:cNvPr>
          <p:cNvSpPr>
            <a:spLocks noChangeAspect="1"/>
          </p:cNvSpPr>
          <p:nvPr/>
        </p:nvSpPr>
        <p:spPr>
          <a:xfrm>
            <a:off x="381000" y="1222242"/>
            <a:ext cx="11430000" cy="16903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一束光竖直向下射到平面镜上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反射角为</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0</a:t>
            </a:r>
            <a:r>
              <a:rPr lang="en-US" altLang="zh-CN" sz="2200" u="sng">
                <a:solidFill>
                  <a:srgbClr val="FF00FF"/>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若保持镜面不动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使入射光线沿逆时针方向转过</a:t>
            </a:r>
            <a:r>
              <a:rPr lang="en-US" altLang="zh-CN" sz="2200">
                <a:solidFill>
                  <a:srgbClr val="000000"/>
                </a:solidFill>
                <a:latin typeface="Times New Roman" panose="02020603050405020304" pitchFamily="18" charset="0"/>
                <a:cs typeface="Times New Roman" panose="02020603050405020304" pitchFamily="18" charset="0"/>
              </a:rPr>
              <a:t>45</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则反射光线将沿</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顺　</a:t>
            </a:r>
            <a:r>
              <a:rPr lang="zh-CN" altLang="zh-CN" sz="2200">
                <a:solidFill>
                  <a:srgbClr val="000000"/>
                </a:solidFill>
                <a:latin typeface="Times New Roman" panose="02020603050405020304" pitchFamily="18" charset="0"/>
                <a:cs typeface="Times New Roman" panose="02020603050405020304" pitchFamily="18" charset="0"/>
              </a:rPr>
              <a:t>时针方向转过</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45</a:t>
            </a:r>
            <a:r>
              <a:rPr lang="en-US" altLang="zh-CN" sz="2200" u="sng">
                <a:solidFill>
                  <a:srgbClr val="FF00FF"/>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若保持入射光线的方向不变</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仍是竖直向下</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使平面镜围绕</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点顺时针旋转</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反射光线和入射光线的夹角变为</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60</a:t>
            </a:r>
            <a:r>
              <a:rPr lang="en-US" altLang="zh-CN" sz="2200" u="sng">
                <a:solidFill>
                  <a:srgbClr val="FF00FF"/>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xmlns="" id="{39B91F64-45C3-43B9-BC24-4D1F925CCDDC}"/>
              </a:ext>
            </a:extLst>
          </p:cNvPr>
          <p:cNvGraphicFramePr>
            <a:graphicFrameLocks noChangeAspect="1"/>
          </p:cNvGraphicFramePr>
          <p:nvPr>
            <p:extLst>
              <p:ext uri="{D42A27DB-BD31-4B8C-83A1-F6EECF244321}">
                <p14:modId xmlns:p14="http://schemas.microsoft.com/office/powerpoint/2010/main" xmlns="" val="2523196910"/>
              </p:ext>
            </p:extLst>
          </p:nvPr>
        </p:nvGraphicFramePr>
        <p:xfrm>
          <a:off x="381000" y="3062408"/>
          <a:ext cx="11430000" cy="2390682"/>
        </p:xfrm>
        <a:graphic>
          <a:graphicData uri="http://schemas.openxmlformats.org/presentationml/2006/ole">
            <p:oleObj spid="_x0000_s5123" name="Document" r:id="rId3" imgW="3847376" imgH="804993" progId="">
              <p:embed/>
            </p:oleObj>
          </a:graphicData>
        </a:graphic>
      </p:graphicFrame>
      <p:sp>
        <p:nvSpPr>
          <p:cNvPr id="4" name="矩形 3">
            <a:extLst>
              <a:ext uri="{FF2B5EF4-FFF2-40B4-BE49-F238E27FC236}">
                <a16:creationId xmlns:a16="http://schemas.microsoft.com/office/drawing/2014/main" xmlns="" id="{55227301-A30A-4E1C-B278-92C12F0ACB1F}"/>
              </a:ext>
            </a:extLst>
          </p:cNvPr>
          <p:cNvSpPr/>
          <p:nvPr/>
        </p:nvSpPr>
        <p:spPr>
          <a:xfrm>
            <a:off x="6954813" y="1284842"/>
            <a:ext cx="32848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63468AA7-FF26-4491-9A70-CCBA37991EC6}"/>
              </a:ext>
            </a:extLst>
          </p:cNvPr>
          <p:cNvSpPr/>
          <p:nvPr/>
        </p:nvSpPr>
        <p:spPr>
          <a:xfrm>
            <a:off x="5030319" y="1690491"/>
            <a:ext cx="32848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033E348B-90D7-4B93-9002-3574CF8E44E1}"/>
              </a:ext>
            </a:extLst>
          </p:cNvPr>
          <p:cNvSpPr/>
          <p:nvPr/>
        </p:nvSpPr>
        <p:spPr>
          <a:xfrm>
            <a:off x="7485235" y="1690491"/>
            <a:ext cx="43721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9DC4D11C-3902-4FB7-AFF0-5CF7BF589D4B}"/>
              </a:ext>
            </a:extLst>
          </p:cNvPr>
          <p:cNvSpPr/>
          <p:nvPr/>
        </p:nvSpPr>
        <p:spPr>
          <a:xfrm>
            <a:off x="467740" y="2502751"/>
            <a:ext cx="43721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7947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F8203A8-C751-4918-8AD4-72ADA8DC807C}"/>
              </a:ext>
            </a:extLst>
          </p:cNvPr>
          <p:cNvSpPr>
            <a:spLocks noChangeAspect="1"/>
          </p:cNvSpPr>
          <p:nvPr/>
        </p:nvSpPr>
        <p:spPr>
          <a:xfrm>
            <a:off x="381000" y="1291630"/>
            <a:ext cx="11430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FF"/>
                </a:solidFill>
                <a:latin typeface="Times New Roman" panose="02020603050405020304" pitchFamily="18" charset="0"/>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3</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光路的可逆性及镜面反射和漫反射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如果你在一平面镜中看到了另一个同学的眼睛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该同学也一定会通过该平面镜看到你的眼睛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这主要是因为</a:t>
            </a:r>
            <a:r>
              <a:rPr lang="en-US" altLang="zh-CN" sz="2200" dirty="0">
                <a:solidFill>
                  <a:srgbClr val="000000"/>
                </a:solidFill>
                <a:latin typeface="Times New Roman" panose="02020603050405020304" pitchFamily="18" charset="0"/>
                <a:cs typeface="Times New Roman" panose="02020603050405020304" pitchFamily="18" charset="0"/>
              </a:rPr>
              <a:t> (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光的漫反</a:t>
            </a:r>
            <a:r>
              <a:rPr lang="zh-CN" altLang="zh-CN" sz="2200" dirty="0" smtClean="0">
                <a:solidFill>
                  <a:srgbClr val="000000"/>
                </a:solidFill>
                <a:latin typeface="Times New Roman" panose="02020603050405020304" pitchFamily="18" charset="0"/>
                <a:cs typeface="Times New Roman" panose="02020603050405020304" pitchFamily="18" charset="0"/>
              </a:rPr>
              <a:t>射</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光的镜面反射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光路可</a:t>
            </a:r>
            <a:r>
              <a:rPr lang="zh-CN" altLang="zh-CN" sz="2200" dirty="0" smtClean="0">
                <a:solidFill>
                  <a:srgbClr val="000000"/>
                </a:solidFill>
                <a:latin typeface="Times New Roman" panose="02020603050405020304" pitchFamily="18" charset="0"/>
                <a:cs typeface="Times New Roman" panose="02020603050405020304" pitchFamily="18" charset="0"/>
              </a:rPr>
              <a:t>逆</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光的直射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多媒体辅助教学以它的独特魅力给课堂教学增添了生机和活力。多媒体教室的投影银幕是用粗糙的白布制成的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cs typeface="Times New Roman" panose="02020603050405020304" pitchFamily="18" charset="0"/>
              </a:rPr>
              <a:t> (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坐在教室不同位置的同学都能看到画面是因为光射到投影银幕上发生了镜面反射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坐在教室不同位置的同学都能看到画面是因为光射到投影银幕上发生了漫反射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镜面反射遵循光的反射定律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漫反射不遵循光的反射定律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镜面反射不遵循光的反射定律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漫反射遵循光的反射定律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94878D0C-78F9-48D0-B283-C6EB594BFFDF}"/>
              </a:ext>
            </a:extLst>
          </p:cNvPr>
          <p:cNvSpPr/>
          <p:nvPr/>
        </p:nvSpPr>
        <p:spPr>
          <a:xfrm>
            <a:off x="2435980" y="2195032"/>
            <a:ext cx="32848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xmlns="" id="{B33C31E2-BB1A-4396-83F7-FABBBB84C712}"/>
              </a:ext>
            </a:extLst>
          </p:cNvPr>
          <p:cNvSpPr/>
          <p:nvPr/>
        </p:nvSpPr>
        <p:spPr>
          <a:xfrm>
            <a:off x="5561952" y="3800549"/>
            <a:ext cx="32848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563591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E4DEDF8F-2551-466F-9D32-77C6E793364E}"/>
              </a:ext>
            </a:extLst>
          </p:cNvPr>
          <p:cNvSpPr>
            <a:spLocks noChangeAspect="1"/>
          </p:cNvSpPr>
          <p:nvPr/>
        </p:nvSpPr>
        <p:spPr>
          <a:xfrm>
            <a:off x="381000" y="1204848"/>
            <a:ext cx="11430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在桌面上铺一张白纸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把一块小平面镜平放在纸上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让手电筒的光正对着平面镜照射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如图所示。从侧面看去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白纸比较</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亮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因为光线在白纸上发生</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漫　</a:t>
            </a:r>
            <a:r>
              <a:rPr lang="zh-CN" altLang="zh-CN" sz="2200">
                <a:solidFill>
                  <a:srgbClr val="000000"/>
                </a:solidFill>
                <a:latin typeface="Times New Roman" panose="02020603050405020304" pitchFamily="18" charset="0"/>
                <a:cs typeface="Times New Roman" panose="02020603050405020304" pitchFamily="18" charset="0"/>
              </a:rPr>
              <a:t>反射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镜子比较</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暗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因为光线在镜子上发生</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镜面　</a:t>
            </a:r>
            <a:r>
              <a:rPr lang="zh-CN" altLang="zh-CN" sz="2200">
                <a:solidFill>
                  <a:srgbClr val="000000"/>
                </a:solidFill>
                <a:latin typeface="Times New Roman" panose="02020603050405020304" pitchFamily="18" charset="0"/>
                <a:cs typeface="Times New Roman" panose="02020603050405020304" pitchFamily="18" charset="0"/>
              </a:rPr>
              <a:t>反射。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a:extLst>
              <a:ext uri="{FF2B5EF4-FFF2-40B4-BE49-F238E27FC236}">
                <a16:creationId xmlns:a16="http://schemas.microsoft.com/office/drawing/2014/main" xmlns="" id="{3D79D660-3344-475C-9141-3885C17B6E17}"/>
              </a:ext>
            </a:extLst>
          </p:cNvPr>
          <p:cNvGraphicFramePr>
            <a:graphicFrameLocks noChangeAspect="1"/>
          </p:cNvGraphicFramePr>
          <p:nvPr>
            <p:extLst>
              <p:ext uri="{D42A27DB-BD31-4B8C-83A1-F6EECF244321}">
                <p14:modId xmlns:p14="http://schemas.microsoft.com/office/powerpoint/2010/main" xmlns="" val="20927092"/>
              </p:ext>
            </p:extLst>
          </p:nvPr>
        </p:nvGraphicFramePr>
        <p:xfrm>
          <a:off x="381000" y="2965002"/>
          <a:ext cx="11430000" cy="2989530"/>
        </p:xfrm>
        <a:graphic>
          <a:graphicData uri="http://schemas.openxmlformats.org/presentationml/2006/ole">
            <p:oleObj spid="_x0000_s6147" name="Document" r:id="rId3" imgW="3847376" imgH="1006151" progId="">
              <p:embed/>
            </p:oleObj>
          </a:graphicData>
        </a:graphic>
      </p:graphicFrame>
      <p:sp>
        <p:nvSpPr>
          <p:cNvPr id="6" name="矩形 5">
            <a:extLst>
              <a:ext uri="{FF2B5EF4-FFF2-40B4-BE49-F238E27FC236}">
                <a16:creationId xmlns:a16="http://schemas.microsoft.com/office/drawing/2014/main" xmlns="" id="{35F62CBA-8C4E-4AA7-B9DF-DE08ACCB5881}"/>
              </a:ext>
            </a:extLst>
          </p:cNvPr>
          <p:cNvSpPr/>
          <p:nvPr/>
        </p:nvSpPr>
        <p:spPr>
          <a:xfrm>
            <a:off x="4445533" y="1670925"/>
            <a:ext cx="32848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3F4A9DBB-B11A-4CB4-ABAF-99D84427BEF9}"/>
              </a:ext>
            </a:extLst>
          </p:cNvPr>
          <p:cNvSpPr/>
          <p:nvPr/>
        </p:nvSpPr>
        <p:spPr>
          <a:xfrm>
            <a:off x="10463560" y="1672542"/>
            <a:ext cx="32848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46A18A0F-8430-477D-9738-1DEFD2557C42}"/>
              </a:ext>
            </a:extLst>
          </p:cNvPr>
          <p:cNvSpPr/>
          <p:nvPr/>
        </p:nvSpPr>
        <p:spPr>
          <a:xfrm>
            <a:off x="1819289" y="2076579"/>
            <a:ext cx="402915"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xmlns="" id="{0F750D35-D6CB-47DC-9F02-5F37BDC22CB0}"/>
              </a:ext>
            </a:extLst>
          </p:cNvPr>
          <p:cNvSpPr/>
          <p:nvPr/>
        </p:nvSpPr>
        <p:spPr>
          <a:xfrm>
            <a:off x="7927750" y="2076579"/>
            <a:ext cx="583557"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xmlns="" id="{CF2C953F-D4EE-42DA-8407-CC812C0C498C}"/>
              </a:ext>
            </a:extLst>
          </p:cNvPr>
          <p:cNvGraphicFramePr>
            <a:graphicFrameLocks noChangeAspect="1"/>
          </p:cNvGraphicFramePr>
          <p:nvPr>
            <p:extLst>
              <p:ext uri="{D42A27DB-BD31-4B8C-83A1-F6EECF244321}">
                <p14:modId xmlns:p14="http://schemas.microsoft.com/office/powerpoint/2010/main" xmlns="" val="3473631867"/>
              </p:ext>
            </p:extLst>
          </p:nvPr>
        </p:nvGraphicFramePr>
        <p:xfrm>
          <a:off x="1456660" y="2188511"/>
          <a:ext cx="9057167" cy="3788765"/>
        </p:xfrm>
        <a:graphic>
          <a:graphicData uri="http://schemas.openxmlformats.org/presentationml/2006/ole">
            <p:oleObj spid="_x0000_s7171" name="Document" r:id="rId3" imgW="3847376" imgH="1609626" progId="">
              <p:embed/>
            </p:oleObj>
          </a:graphicData>
        </a:graphic>
      </p:graphicFrame>
      <p:sp>
        <p:nvSpPr>
          <p:cNvPr id="3" name="矩形 2">
            <a:extLst>
              <a:ext uri="{FF2B5EF4-FFF2-40B4-BE49-F238E27FC236}">
                <a16:creationId xmlns:a16="http://schemas.microsoft.com/office/drawing/2014/main" xmlns="" id="{3C244EAD-7CA1-4FC2-AA98-FA8F0E507422}"/>
              </a:ext>
            </a:extLst>
          </p:cNvPr>
          <p:cNvSpPr>
            <a:spLocks noChangeAspect="1"/>
          </p:cNvSpPr>
          <p:nvPr/>
        </p:nvSpPr>
        <p:spPr>
          <a:xfrm>
            <a:off x="572386" y="1099637"/>
            <a:ext cx="11430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黑暗的房间里有两盏电灯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只有一盏灯点亮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但人能看到未点亮的灯泡。以下对于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看到未点亮灯泡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所画的光路图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35BEBC0-D93C-4F86-9331-62CEC0C0C97F}"/>
              </a:ext>
            </a:extLst>
          </p:cNvPr>
          <p:cNvSpPr/>
          <p:nvPr/>
        </p:nvSpPr>
        <p:spPr>
          <a:xfrm>
            <a:off x="4775142" y="1624351"/>
            <a:ext cx="32848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522294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数学模板.potx" id="{4E3097FD-EC0D-472D-988C-CB5AF688776E}" vid="{78F65961-5573-41D5-91AC-4296B067C0AA}"/>
    </a:ext>
  </a:extLst>
</a:theme>
</file>

<file path=docProps/app.xml><?xml version="1.0" encoding="utf-8"?>
<Properties xmlns="http://schemas.openxmlformats.org/officeDocument/2006/extended-properties" xmlns:vt="http://schemas.openxmlformats.org/officeDocument/2006/docPropsVTypes">
  <Template>数学模板</Template>
  <TotalTime>72</TotalTime>
  <Words>828</Words>
  <Application>Microsoft Office PowerPoint</Application>
  <PresentationFormat>自定义</PresentationFormat>
  <Paragraphs>51</Paragraphs>
  <Slides>14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16" baseType="lpstr">
      <vt:lpstr>数学模板</vt:lpstr>
      <vt:lpstr>Document</vt:lpstr>
      <vt:lpstr>第四章　光现象</vt:lpstr>
      <vt:lpstr>第2节　光的反射</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光现象</dc:title>
  <dc:creator>SunXueFeng</dc:creator>
  <cp:lastModifiedBy>Administrator</cp:lastModifiedBy>
  <cp:revision>3</cp:revision>
  <dcterms:created xsi:type="dcterms:W3CDTF">2018-07-02T07:17:01Z</dcterms:created>
  <dcterms:modified xsi:type="dcterms:W3CDTF">2018-07-04T06:39:58Z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