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12" r:id="rId9"/>
    <p:sldId id="306" r:id="rId10"/>
    <p:sldId id="313" r:id="rId11"/>
    <p:sldId id="314" r:id="rId12"/>
    <p:sldId id="315" r:id="rId13"/>
    <p:sldId id="316" r:id="rId14"/>
    <p:sldId id="317" r:id="rId15"/>
    <p:sldId id="260" r:id="rId16"/>
    <p:sldId id="31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2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声音的特性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第二章　声现象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D82B664-E3DC-4EC3-93A9-B46457155C20}"/>
              </a:ext>
            </a:extLst>
          </p:cNvPr>
          <p:cNvSpPr>
            <a:spLocks noChangeAspect="1"/>
          </p:cNvSpPr>
          <p:nvPr/>
        </p:nvSpPr>
        <p:spPr>
          <a:xfrm>
            <a:off x="381000" y="8853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大象可以用人类听不到的声音进行交流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大象语言对人类来说是次声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人听不见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大象却能听见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大象语言对人类来说是超声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人听不见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大象没有发出声波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是根据感觉、眼神进行信息交流的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听觉好一些的人可以听到大象的语言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编钟是我国春秋战国时期的打击乐器。用相同力度敲击大小不同的编钟时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发出的声音具有不同的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钢琴的声音清脆响亮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被称之为乐器之王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小刚用钢琴弹了一首《菊花台》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在演奏的过程中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钢琴发出的声音一定不变的是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8025424-145C-4681-A9B9-2ABB4D5BD8BC}"/>
              </a:ext>
            </a:extLst>
          </p:cNvPr>
          <p:cNvSpPr/>
          <p:nvPr/>
        </p:nvSpPr>
        <p:spPr>
          <a:xfrm>
            <a:off x="7016634" y="98875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D8338B8-7437-435E-A2F6-C13078EE1514}"/>
              </a:ext>
            </a:extLst>
          </p:cNvPr>
          <p:cNvSpPr/>
          <p:nvPr/>
        </p:nvSpPr>
        <p:spPr>
          <a:xfrm>
            <a:off x="1859843" y="341200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5ED6FAB-F6C5-4A7F-8A19-0FC780915017}"/>
              </a:ext>
            </a:extLst>
          </p:cNvPr>
          <p:cNvSpPr/>
          <p:nvPr/>
        </p:nvSpPr>
        <p:spPr>
          <a:xfrm>
            <a:off x="4337229" y="498561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4226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68699D-0B9C-4DCA-B1B7-D8D724C5FBA8}"/>
              </a:ext>
            </a:extLst>
          </p:cNvPr>
          <p:cNvSpPr>
            <a:spLocks noChangeAspect="1"/>
          </p:cNvSpPr>
          <p:nvPr/>
        </p:nvSpPr>
        <p:spPr>
          <a:xfrm>
            <a:off x="497958" y="1120902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为了探究音调与什么因素有关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小涵设计了下面几个实验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你认为能够完成探究目的是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3E542F3E-77AA-4AB2-9658-E80CA094B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4506329"/>
              </p:ext>
            </p:extLst>
          </p:nvPr>
        </p:nvGraphicFramePr>
        <p:xfrm>
          <a:off x="1935125" y="1329222"/>
          <a:ext cx="8132135" cy="5528778"/>
        </p:xfrm>
        <a:graphic>
          <a:graphicData uri="http://schemas.openxmlformats.org/presentationml/2006/ole">
            <p:oleObj spid="_x0000_s5123" name="Document" r:id="rId3" imgW="3847376" imgH="2615778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64B5D9F-EAEE-454A-A6D4-849D06BBAB69}"/>
              </a:ext>
            </a:extLst>
          </p:cNvPr>
          <p:cNvSpPr/>
          <p:nvPr/>
        </p:nvSpPr>
        <p:spPr>
          <a:xfrm>
            <a:off x="1413275" y="1673358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78406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16A2B468-8D51-41F0-AE07-91F72663A7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7594001"/>
              </p:ext>
            </p:extLst>
          </p:nvPr>
        </p:nvGraphicFramePr>
        <p:xfrm>
          <a:off x="381000" y="4317050"/>
          <a:ext cx="11430000" cy="2390682"/>
        </p:xfrm>
        <a:graphic>
          <a:graphicData uri="http://schemas.openxmlformats.org/presentationml/2006/ole">
            <p:oleObj spid="_x0000_s6147" name="Document" r:id="rId3" imgW="3847376" imgH="80499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D99F76-660E-4319-9047-B272087D09BE}"/>
              </a:ext>
            </a:extLst>
          </p:cNvPr>
          <p:cNvSpPr>
            <a:spLocks noChangeAspect="1"/>
          </p:cNvSpPr>
          <p:nvPr/>
        </p:nvSpPr>
        <p:spPr>
          <a:xfrm>
            <a:off x="381000" y="129224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将甲、乙两音叉发出的声音信号输入到示波器上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得到如图所示两种波形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从波形上可以得出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甲、乙两种声音的音调相同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甲、乙两种声音的响度相同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乙声音的音调高于甲声音的音调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甲声音的响度高于乙声音的响度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B71299B-06D8-43A6-B206-F96FAB10ACBB}"/>
              </a:ext>
            </a:extLst>
          </p:cNvPr>
          <p:cNvSpPr/>
          <p:nvPr/>
        </p:nvSpPr>
        <p:spPr>
          <a:xfrm>
            <a:off x="945442" y="1786192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38457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146AFDD-FF1E-40F4-8A3E-EDFAC7872263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声音在空气中传播时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音调会逐渐改变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响度会逐渐改变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音色会逐渐改变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音调、响度、音色都会改变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D86782-3AB2-4E07-974B-9460DB8EE21E}"/>
              </a:ext>
            </a:extLst>
          </p:cNvPr>
          <p:cNvSpPr/>
          <p:nvPr/>
        </p:nvSpPr>
        <p:spPr>
          <a:xfrm>
            <a:off x="5850532" y="257422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9923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D5487827-4D16-45D5-B765-9549F7701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5019167"/>
              </p:ext>
            </p:extLst>
          </p:nvPr>
        </p:nvGraphicFramePr>
        <p:xfrm>
          <a:off x="381000" y="4019338"/>
          <a:ext cx="11430000" cy="2390682"/>
        </p:xfrm>
        <a:graphic>
          <a:graphicData uri="http://schemas.openxmlformats.org/presentationml/2006/ole">
            <p:oleObj spid="_x0000_s1029" name="Document" r:id="rId3" imgW="3847376" imgH="804993" progId="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02E8187-6156-4A63-8C54-DFDF752F5C10}"/>
              </a:ext>
            </a:extLst>
          </p:cNvPr>
          <p:cNvSpPr>
            <a:spLocks noChangeAspect="1"/>
          </p:cNvSpPr>
          <p:nvPr/>
        </p:nvSpPr>
        <p:spPr>
          <a:xfrm>
            <a:off x="381000" y="102915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小兵和小辉用自制的土吉他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研究音调与哪些因素有关。他们选用的琴弦的长度、粗细、材料图中已标出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并且每根琴弦固定在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上的松紧程度相同。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若他们想研究音调的高低与琴弦材料的关系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填琴弦代号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两根琴弦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若他们选择琴弦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可以探究音调的高低与琴弦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粗细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的材料和长度均不相同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他们还可以选择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填琴弦代号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两根琴弦探究音调的高低与琴弦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长度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9F505AF-05C0-4214-8ED3-8D6973E09598}"/>
              </a:ext>
            </a:extLst>
          </p:cNvPr>
          <p:cNvSpPr/>
          <p:nvPr/>
        </p:nvSpPr>
        <p:spPr>
          <a:xfrm>
            <a:off x="7537629" y="1900118"/>
            <a:ext cx="68133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4F77947-13E0-48F3-B146-D2A2B1AEE8A3}"/>
              </a:ext>
            </a:extLst>
          </p:cNvPr>
          <p:cNvSpPr/>
          <p:nvPr/>
        </p:nvSpPr>
        <p:spPr>
          <a:xfrm>
            <a:off x="8366969" y="2316450"/>
            <a:ext cx="68133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286601C-A16A-477D-A4D9-9135759876A7}"/>
              </a:ext>
            </a:extLst>
          </p:cNvPr>
          <p:cNvSpPr/>
          <p:nvPr/>
        </p:nvSpPr>
        <p:spPr>
          <a:xfrm>
            <a:off x="1881109" y="2729223"/>
            <a:ext cx="68133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88CF7FA-2CC9-4250-824A-1EB8E091EDCD}"/>
              </a:ext>
            </a:extLst>
          </p:cNvPr>
          <p:cNvSpPr/>
          <p:nvPr/>
        </p:nvSpPr>
        <p:spPr>
          <a:xfrm>
            <a:off x="881648" y="3123951"/>
            <a:ext cx="357339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413D475-1B7F-479D-BB10-566BF2F27D31}"/>
              </a:ext>
            </a:extLst>
          </p:cNvPr>
          <p:cNvSpPr/>
          <p:nvPr/>
        </p:nvSpPr>
        <p:spPr>
          <a:xfrm>
            <a:off x="3316501" y="3509848"/>
            <a:ext cx="68133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9FBD9F4-91C6-41EB-82F5-2D28DBE0BED6}"/>
              </a:ext>
            </a:extLst>
          </p:cNvPr>
          <p:cNvSpPr/>
          <p:nvPr/>
        </p:nvSpPr>
        <p:spPr>
          <a:xfrm>
            <a:off x="10100073" y="3531114"/>
            <a:ext cx="68133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34507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1D63FC84-6EF5-4CCD-BE57-F6C3F0F87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7987"/>
              </p:ext>
            </p:extLst>
          </p:nvPr>
        </p:nvGraphicFramePr>
        <p:xfrm>
          <a:off x="497958" y="3048000"/>
          <a:ext cx="11430000" cy="3810000"/>
        </p:xfrm>
        <a:graphic>
          <a:graphicData uri="http://schemas.openxmlformats.org/presentationml/2006/ole">
            <p:oleObj spid="_x0000_s7171" name="Document" r:id="rId3" imgW="3905117" imgH="130231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30A5FF-3849-447D-AECA-C4F6BF8E7DE1}"/>
              </a:ext>
            </a:extLst>
          </p:cNvPr>
          <p:cNvSpPr>
            <a:spLocks noChangeAspect="1"/>
          </p:cNvSpPr>
          <p:nvPr/>
        </p:nvSpPr>
        <p:spPr>
          <a:xfrm>
            <a:off x="381000" y="1267530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微风吹过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金属管风铃发出悦耳的声音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小明想探究管子发出声音的频率与长度、直径的关系。他选取了材料与管壁厚度都相同、长度和直径都不同的三根直管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将它们用细线悬挂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测出各自发出声音的频率。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用刻度尺测量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号管长度如图所示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读数是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22.20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下端已对齐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50266CE-8BBB-4E72-92D2-C7C147FBF4A3}"/>
              </a:ext>
            </a:extLst>
          </p:cNvPr>
          <p:cNvSpPr/>
          <p:nvPr/>
        </p:nvSpPr>
        <p:spPr>
          <a:xfrm>
            <a:off x="6314885" y="2530475"/>
            <a:ext cx="787664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AE238C8-BB1C-4B77-A83C-5FC0E5D5ACD5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9953847" cy="330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三根管中音调最低的是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填编号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管子发出声音的频率随长度、直径的增大都会减小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请说明你的理由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没有控制变量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或有两个因素发生改变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小明发现悬挂的金属管发出声音时在做有规律的摆动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认为金属管发出的声音是由于摆动所产生的。小明设计一简单的实验来检验自己的想法。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实验方案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取一根金属管轻轻摇动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听其是否发出声音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若金属管没发出声音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金属管发声不是因为摆动产生的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3B96069D-772C-408F-8C98-67E5A166E6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5996845"/>
              </p:ext>
            </p:extLst>
          </p:nvPr>
        </p:nvGraphicFramePr>
        <p:xfrm>
          <a:off x="9887799" y="1527470"/>
          <a:ext cx="2217737" cy="4183063"/>
        </p:xfrm>
        <a:graphic>
          <a:graphicData uri="http://schemas.openxmlformats.org/presentationml/2006/ole">
            <p:oleObj spid="_x0000_s8195" name="Document" r:id="rId3" imgW="756050" imgH="140846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959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2</a:t>
            </a:r>
            <a:r>
              <a:rPr lang="zh-CN" altLang="zh-CN"/>
              <a:t>节　声音的特性</a:t>
            </a:r>
          </a:p>
        </p:txBody>
      </p:sp>
    </p:spTree>
    <p:extLst>
      <p:ext uri="{BB962C8B-B14F-4D97-AF65-F5344CB8AC3E}">
        <p14:creationId xmlns:p14="http://schemas.microsoft.com/office/powerpoint/2010/main" xmlns="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3C1E897-22E0-41BC-AAFA-78DB265ADC95}"/>
              </a:ext>
            </a:extLst>
          </p:cNvPr>
          <p:cNvSpPr>
            <a:spLocks noChangeAspect="1"/>
          </p:cNvSpPr>
          <p:nvPr/>
        </p:nvSpPr>
        <p:spPr>
          <a:xfrm>
            <a:off x="529856" y="118135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音调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某种昆虫靠翅膀振动发声。如果这种昆虫的翅膀在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内振动了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则它振动的频率是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350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Hz,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听到这种声音。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用纸片分别接触转速相同、齿数不同的旋转齿轮时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纸片发出声音的音调高低是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不同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这一实验表明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音调的高低与声源振动的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快慢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8B69A86E-EA6A-4FB9-B6E0-CCB46A6115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3913495"/>
              </p:ext>
            </p:extLst>
          </p:nvPr>
        </p:nvGraphicFramePr>
        <p:xfrm>
          <a:off x="232144" y="3175942"/>
          <a:ext cx="11430000" cy="3588377"/>
        </p:xfrm>
        <a:graphic>
          <a:graphicData uri="http://schemas.openxmlformats.org/presentationml/2006/ole">
            <p:oleObj spid="_x0000_s2051" name="Document" r:id="rId3" imgW="3847376" imgH="1207310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D91D5E-A8BF-4833-A8A9-D84F751313EF}"/>
              </a:ext>
            </a:extLst>
          </p:cNvPr>
          <p:cNvSpPr/>
          <p:nvPr/>
        </p:nvSpPr>
        <p:spPr>
          <a:xfrm>
            <a:off x="529855" y="2055915"/>
            <a:ext cx="56529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A92915A-A54B-457C-9D42-CDE644F5DB90}"/>
              </a:ext>
            </a:extLst>
          </p:cNvPr>
          <p:cNvSpPr/>
          <p:nvPr/>
        </p:nvSpPr>
        <p:spPr>
          <a:xfrm>
            <a:off x="2529695" y="207718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7D9BF3D-8E46-491C-918F-E99BC6B4CBAB}"/>
              </a:ext>
            </a:extLst>
          </p:cNvPr>
          <p:cNvSpPr/>
          <p:nvPr/>
        </p:nvSpPr>
        <p:spPr>
          <a:xfrm>
            <a:off x="540487" y="2876284"/>
            <a:ext cx="68225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086950E-A6D5-4BE8-B17C-F635991ABE5D}"/>
              </a:ext>
            </a:extLst>
          </p:cNvPr>
          <p:cNvSpPr/>
          <p:nvPr/>
        </p:nvSpPr>
        <p:spPr>
          <a:xfrm>
            <a:off x="9822710" y="2877309"/>
            <a:ext cx="68225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0CDC0A-C897-4D56-80E1-4478CBA289AE}"/>
              </a:ext>
            </a:extLst>
          </p:cNvPr>
          <p:cNvSpPr>
            <a:spLocks noChangeAspect="1"/>
          </p:cNvSpPr>
          <p:nvPr/>
        </p:nvSpPr>
        <p:spPr>
          <a:xfrm>
            <a:off x="497958" y="1352590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小泽将钢尺的一端伸出桌面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用手拨动使其上下振动发出声音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如图所示。改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钢尺伸出桌面的长度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用同样大小的力再拨钢尺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并仔细观察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钢尺振动的快慢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倾听并辨别钢尺振动时发出声音的高低有无变化。当钢尺伸出去的越长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钢尺振动的越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慢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发出声音的音调越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低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033ECDDA-D0AF-49FA-AA74-D584E02D83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5849502"/>
              </p:ext>
            </p:extLst>
          </p:nvPr>
        </p:nvGraphicFramePr>
        <p:xfrm>
          <a:off x="381000" y="3037475"/>
          <a:ext cx="11430000" cy="2390682"/>
        </p:xfrm>
        <a:graphic>
          <a:graphicData uri="http://schemas.openxmlformats.org/presentationml/2006/ole">
            <p:oleObj spid="_x0000_s3075" name="Document" r:id="rId3" imgW="3847376" imgH="804993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2CA22F4-43FE-4A4D-A7F8-1A9EBD9C978B}"/>
              </a:ext>
            </a:extLst>
          </p:cNvPr>
          <p:cNvSpPr/>
          <p:nvPr/>
        </p:nvSpPr>
        <p:spPr>
          <a:xfrm>
            <a:off x="1062401" y="1832601"/>
            <a:ext cx="277595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2849755-BBEE-48BA-87E6-0D2A243FE470}"/>
              </a:ext>
            </a:extLst>
          </p:cNvPr>
          <p:cNvSpPr/>
          <p:nvPr/>
        </p:nvSpPr>
        <p:spPr>
          <a:xfrm>
            <a:off x="8565330" y="1837464"/>
            <a:ext cx="2294175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638770B-15A1-41CC-AF3A-8DE233F67A82}"/>
              </a:ext>
            </a:extLst>
          </p:cNvPr>
          <p:cNvSpPr/>
          <p:nvPr/>
        </p:nvSpPr>
        <p:spPr>
          <a:xfrm>
            <a:off x="10715505" y="224297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BC7FAAE-2BBE-4704-B08B-547404896E34}"/>
              </a:ext>
            </a:extLst>
          </p:cNvPr>
          <p:cNvSpPr/>
          <p:nvPr/>
        </p:nvSpPr>
        <p:spPr>
          <a:xfrm>
            <a:off x="2816773" y="263631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04647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484CC59-3BF9-4596-98BE-288F178B06CD}"/>
              </a:ext>
            </a:extLst>
          </p:cNvPr>
          <p:cNvSpPr>
            <a:spLocks noChangeAspect="1"/>
          </p:cNvSpPr>
          <p:nvPr/>
        </p:nvSpPr>
        <p:spPr>
          <a:xfrm>
            <a:off x="381000" y="311982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高音声部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低音声部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振幅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20DB88-9086-4730-BD62-3B18E1C1CE4B}"/>
              </a:ext>
            </a:extLst>
          </p:cNvPr>
          <p:cNvSpPr/>
          <p:nvPr/>
        </p:nvSpPr>
        <p:spPr>
          <a:xfrm>
            <a:off x="7208019" y="326800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32533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B1CD92-BCC2-4240-84B5-EFFA0ACF4498}"/>
              </a:ext>
            </a:extLst>
          </p:cNvPr>
          <p:cNvSpPr>
            <a:spLocks noChangeAspect="1"/>
          </p:cNvSpPr>
          <p:nvPr/>
        </p:nvSpPr>
        <p:spPr>
          <a:xfrm>
            <a:off x="381000" y="2916690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响度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鼓在受到击打时会发声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用不同的力量击打鼓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发生变化的主要是声音的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EF0A66F-8FA2-4F30-8D59-B777CBD3A53D}"/>
              </a:ext>
            </a:extLst>
          </p:cNvPr>
          <p:cNvSpPr/>
          <p:nvPr/>
        </p:nvSpPr>
        <p:spPr>
          <a:xfrm>
            <a:off x="9419592" y="342900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98997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A3FD5AA-98C9-4BD3-AC4E-9EB0DEB895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5148625"/>
              </p:ext>
            </p:extLst>
          </p:nvPr>
        </p:nvGraphicFramePr>
        <p:xfrm>
          <a:off x="497958" y="3037718"/>
          <a:ext cx="11430000" cy="3588377"/>
        </p:xfrm>
        <a:graphic>
          <a:graphicData uri="http://schemas.openxmlformats.org/presentationml/2006/ole">
            <p:oleObj spid="_x0000_s4099" name="Document" r:id="rId3" imgW="3847376" imgH="1207310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EC714C1-4658-4168-9FDD-FC27AA89A25B}"/>
              </a:ext>
            </a:extLst>
          </p:cNvPr>
          <p:cNvSpPr>
            <a:spLocks noChangeAspect="1"/>
          </p:cNvSpPr>
          <p:nvPr/>
        </p:nvSpPr>
        <p:spPr>
          <a:xfrm>
            <a:off x="497958" y="1053764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探究声音的响度与什么因素有关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请将实验补充完整。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实验需要用到的器材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音叉、乒乓球、细线、小锤等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设计和进行实验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用小锤击打音叉发声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将乒乓球接触音叉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乒乓球被弹开的幅度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用更大的力击打音叉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重做上面的实验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分析和总结实验结论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声音的响度与物体的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振幅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54BCED-7F69-45C1-AEC1-1162BEAA2798}"/>
              </a:ext>
            </a:extLst>
          </p:cNvPr>
          <p:cNvSpPr/>
          <p:nvPr/>
        </p:nvSpPr>
        <p:spPr>
          <a:xfrm>
            <a:off x="8951758" y="1944273"/>
            <a:ext cx="258456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ED0A01-8F3D-4A84-81A3-9BCD340690E0}"/>
              </a:ext>
            </a:extLst>
          </p:cNvPr>
          <p:cNvSpPr/>
          <p:nvPr/>
        </p:nvSpPr>
        <p:spPr>
          <a:xfrm>
            <a:off x="6580697" y="2749718"/>
            <a:ext cx="60691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69585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A88FA40-3D24-4F2D-A4A9-A0622062B3D0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音色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年中央电视台春晚尾声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一曲《难忘今宵》让人们再次找到了那熟悉的旋律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李谷一老师的歌声依然那么甜美。这是因为她的声音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音色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没发生改变。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有一种专门存放贵重物品的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当人们存放了自己的贵重物品后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要用仪器记录下自己的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以便今后用这些细节独有的特征亲自取走物品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防止被别人领走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记录的是人说话的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三者都有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674B535-EB31-4E2D-BDE6-AB2DA4A042D5}"/>
              </a:ext>
            </a:extLst>
          </p:cNvPr>
          <p:cNvSpPr/>
          <p:nvPr/>
        </p:nvSpPr>
        <p:spPr>
          <a:xfrm>
            <a:off x="5666299" y="2785656"/>
            <a:ext cx="787664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B67BC9-7EA5-4151-97F8-8EE9494F109C}"/>
              </a:ext>
            </a:extLst>
          </p:cNvPr>
          <p:cNvSpPr/>
          <p:nvPr/>
        </p:nvSpPr>
        <p:spPr>
          <a:xfrm>
            <a:off x="4082047" y="402966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86785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F74F2A-ED25-427D-A479-F863FE2EBB78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指出下列语句中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这位歌手是唱高音的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是指声音的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音调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引吭高歌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是指声音的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响度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小王同学正在弹奏吉他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吉他发出的音乐声是由于吉他弦振动而产生的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当他在不同位置按压吉他弦并用相同的力拨琴弦时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音调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喜爱音响的朋友经常在音响杂志或音响器材上可以看到有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“Hi-Fi”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的英文标注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它是英语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“High-Fidelity”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的缩写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直译为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与原来的声音高度相似的声音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用于音响系统即为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高保真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高保真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是指通过音响播放的声音与原声的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音色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618E304-21A0-4A0B-A83C-DDD24DEC1E7F}"/>
              </a:ext>
            </a:extLst>
          </p:cNvPr>
          <p:cNvSpPr/>
          <p:nvPr/>
        </p:nvSpPr>
        <p:spPr>
          <a:xfrm>
            <a:off x="6623228" y="2179595"/>
            <a:ext cx="61754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324076F-AAAC-4ADA-8017-2325A6131888}"/>
              </a:ext>
            </a:extLst>
          </p:cNvPr>
          <p:cNvSpPr/>
          <p:nvPr/>
        </p:nvSpPr>
        <p:spPr>
          <a:xfrm>
            <a:off x="5172372" y="2594264"/>
            <a:ext cx="57403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163540D-F396-4C17-A55A-A4A6A1A12E80}"/>
              </a:ext>
            </a:extLst>
          </p:cNvPr>
          <p:cNvSpPr/>
          <p:nvPr/>
        </p:nvSpPr>
        <p:spPr>
          <a:xfrm>
            <a:off x="5532597" y="3397101"/>
            <a:ext cx="57403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36296E-2547-4DFC-9EA1-699FB4A37C06}"/>
              </a:ext>
            </a:extLst>
          </p:cNvPr>
          <p:cNvSpPr/>
          <p:nvPr/>
        </p:nvSpPr>
        <p:spPr>
          <a:xfrm>
            <a:off x="7425188" y="4598579"/>
            <a:ext cx="57403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数学模板.potx" id="{A8916DFB-DAB6-4B50-B4E0-6168BC45C61A}" vid="{DD76FE68-A9DF-41BA-A7AD-B0CF016ACB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55</TotalTime>
  <Words>949</Words>
  <Application>Microsoft Office PowerPoint</Application>
  <PresentationFormat>自定义</PresentationFormat>
  <Paragraphs>61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Document</vt:lpstr>
      <vt:lpstr>第二章　声现象</vt:lpstr>
      <vt:lpstr>第2节　声音的特性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　声现象</dc:title>
  <dc:creator>SunXueFeng</dc:creator>
  <cp:lastModifiedBy>Administrator</cp:lastModifiedBy>
  <cp:revision>3</cp:revision>
  <dcterms:created xsi:type="dcterms:W3CDTF">2018-07-02T05:32:27Z</dcterms:created>
  <dcterms:modified xsi:type="dcterms:W3CDTF">2018-07-04T03:49:01Z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