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1" r:id="rId2"/>
    <p:sldId id="279" r:id="rId3"/>
    <p:sldId id="289" r:id="rId4"/>
    <p:sldId id="284" r:id="rId5"/>
    <p:sldId id="290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85" r:id="rId15"/>
    <p:sldId id="286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1.xml"/><Relationship Id="rId7" Type="http://schemas.openxmlformats.org/officeDocument/2006/relationships/audio" Target="../media/audio3.wav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1863" y="2157095"/>
            <a:ext cx="6044111" cy="1557655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第五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透镜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及其应用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5325" y="3222397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 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透镜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4337" descr="图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973" y="2088833"/>
            <a:ext cx="4103687" cy="1335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678815" y="1464310"/>
            <a:ext cx="4427538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观察实验现象</a:t>
            </a:r>
          </a:p>
        </p:txBody>
      </p:sp>
      <p:sp>
        <p:nvSpPr>
          <p:cNvPr id="14340" name="TextBox 2"/>
          <p:cNvSpPr txBox="1"/>
          <p:nvPr/>
        </p:nvSpPr>
        <p:spPr>
          <a:xfrm>
            <a:off x="130810" y="6152833"/>
            <a:ext cx="8351838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  光经过凹透镜后的发散是不是也有规律可循？</a:t>
            </a:r>
          </a:p>
        </p:txBody>
      </p:sp>
      <p:sp>
        <p:nvSpPr>
          <p:cNvPr id="14341" name="Text Box 24"/>
          <p:cNvSpPr txBox="1"/>
          <p:nvPr/>
        </p:nvSpPr>
        <p:spPr>
          <a:xfrm>
            <a:off x="1386840" y="944563"/>
            <a:ext cx="1658938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1"/>
                </a:solidFill>
                <a:latin typeface="宋体" panose="02010600030101010101" pitchFamily="2" charset="-122"/>
              </a:rPr>
              <a:t>凹透镜：</a:t>
            </a:r>
          </a:p>
        </p:txBody>
      </p:sp>
      <p:sp>
        <p:nvSpPr>
          <p:cNvPr id="14342" name="Text Box 43"/>
          <p:cNvSpPr txBox="1"/>
          <p:nvPr/>
        </p:nvSpPr>
        <p:spPr>
          <a:xfrm>
            <a:off x="2973070" y="944880"/>
            <a:ext cx="362839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1"/>
                </a:solidFill>
                <a:latin typeface="宋体" panose="02010600030101010101" pitchFamily="2" charset="-122"/>
              </a:rPr>
              <a:t>对光线有发散作用</a:t>
            </a:r>
          </a:p>
        </p:txBody>
      </p:sp>
      <p:grpSp>
        <p:nvGrpSpPr>
          <p:cNvPr id="14343" name="组合 14342"/>
          <p:cNvGrpSpPr/>
          <p:nvPr/>
        </p:nvGrpSpPr>
        <p:grpSpPr>
          <a:xfrm>
            <a:off x="1318260" y="2088833"/>
            <a:ext cx="6900863" cy="4725987"/>
            <a:chOff x="0" y="0"/>
            <a:chExt cx="4922" cy="3402"/>
          </a:xfrm>
        </p:grpSpPr>
        <p:sp>
          <p:nvSpPr>
            <p:cNvPr id="14344" name="Rectangle 4"/>
            <p:cNvSpPr/>
            <p:nvPr/>
          </p:nvSpPr>
          <p:spPr>
            <a:xfrm>
              <a:off x="0" y="1292"/>
              <a:ext cx="1974" cy="772"/>
            </a:xfrm>
            <a:prstGeom prst="rect">
              <a:avLst/>
            </a:prstGeom>
            <a:solidFill>
              <a:srgbClr val="B4A9E9">
                <a:alpha val="78999"/>
              </a:srgbClr>
            </a:solidFill>
            <a:ln w="9525">
              <a:noFill/>
            </a:ln>
          </p:spPr>
          <p:txBody>
            <a:bodyPr vert="horz" wrap="none" anchor="ctr"/>
            <a:lstStyle/>
            <a:p>
              <a:endParaRPr sz="2800" b="1">
                <a:latin typeface="宋体" panose="02010600030101010101" pitchFamily="2" charset="-122"/>
              </a:endParaRPr>
            </a:p>
          </p:txBody>
        </p:sp>
        <p:sp>
          <p:nvSpPr>
            <p:cNvPr id="14345" name="AutoShape 3"/>
            <p:cNvSpPr/>
            <p:nvPr/>
          </p:nvSpPr>
          <p:spPr>
            <a:xfrm>
              <a:off x="1951" y="0"/>
              <a:ext cx="2971" cy="3402"/>
            </a:xfrm>
            <a:custGeom>
              <a:avLst/>
              <a:gdLst>
                <a:gd name="txL" fmla="*/ 6105 w 2971"/>
                <a:gd name="txT" fmla="*/ 6105 h 3402"/>
                <a:gd name="txR" fmla="*/ 15495 w 2971"/>
                <a:gd name="txB" fmla="*/ 15495 h 34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971" h="3402">
                  <a:moveTo>
                    <a:pt x="2971" y="0"/>
                  </a:moveTo>
                  <a:lnTo>
                    <a:pt x="10" y="1296"/>
                  </a:lnTo>
                  <a:lnTo>
                    <a:pt x="0" y="2046"/>
                  </a:lnTo>
                  <a:lnTo>
                    <a:pt x="2971" y="3402"/>
                  </a:lnTo>
                  <a:close/>
                </a:path>
              </a:pathLst>
            </a:custGeom>
            <a:gradFill rotWithShape="1">
              <a:gsLst>
                <a:gs pos="0">
                  <a:srgbClr val="BFB6EC">
                    <a:alpha val="100000"/>
                  </a:srgbClr>
                </a:gs>
                <a:gs pos="100000">
                  <a:schemeClr val="bg1">
                    <a:alpha val="37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6" name="组合 14345"/>
          <p:cNvGrpSpPr/>
          <p:nvPr/>
        </p:nvGrpSpPr>
        <p:grpSpPr>
          <a:xfrm>
            <a:off x="1283335" y="2746058"/>
            <a:ext cx="6169025" cy="3467100"/>
            <a:chOff x="0" y="0"/>
            <a:chExt cx="4400" cy="2495"/>
          </a:xfrm>
        </p:grpSpPr>
        <p:grpSp>
          <p:nvGrpSpPr>
            <p:cNvPr id="14347" name="组合 14346"/>
            <p:cNvGrpSpPr/>
            <p:nvPr/>
          </p:nvGrpSpPr>
          <p:grpSpPr>
            <a:xfrm>
              <a:off x="1905" y="0"/>
              <a:ext cx="2495" cy="2495"/>
              <a:chOff x="0" y="0"/>
              <a:chExt cx="2495" cy="2495"/>
            </a:xfrm>
          </p:grpSpPr>
          <p:grpSp>
            <p:nvGrpSpPr>
              <p:cNvPr id="14348" name="组合 14347"/>
              <p:cNvGrpSpPr/>
              <p:nvPr/>
            </p:nvGrpSpPr>
            <p:grpSpPr>
              <a:xfrm>
                <a:off x="0" y="0"/>
                <a:ext cx="1951" cy="862"/>
                <a:chOff x="0" y="0"/>
                <a:chExt cx="1629" cy="1227"/>
              </a:xfrm>
            </p:grpSpPr>
            <p:sp>
              <p:nvSpPr>
                <p:cNvPr id="14349" name="Line 16"/>
                <p:cNvSpPr/>
                <p:nvPr/>
              </p:nvSpPr>
              <p:spPr>
                <a:xfrm flipV="1">
                  <a:off x="0" y="791"/>
                  <a:ext cx="563" cy="436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triangle" w="lg" len="lg"/>
                </a:ln>
              </p:spPr>
            </p:sp>
            <p:sp>
              <p:nvSpPr>
                <p:cNvPr id="14350" name="Line 32"/>
                <p:cNvSpPr/>
                <p:nvPr/>
              </p:nvSpPr>
              <p:spPr>
                <a:xfrm flipV="1">
                  <a:off x="469" y="0"/>
                  <a:ext cx="1160" cy="859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51" name="组合 14350"/>
              <p:cNvGrpSpPr/>
              <p:nvPr/>
            </p:nvGrpSpPr>
            <p:grpSpPr>
              <a:xfrm>
                <a:off x="0" y="522"/>
                <a:ext cx="2495" cy="507"/>
                <a:chOff x="0" y="0"/>
                <a:chExt cx="2271" cy="1006"/>
              </a:xfrm>
            </p:grpSpPr>
            <p:sp>
              <p:nvSpPr>
                <p:cNvPr id="14352" name="Line 17"/>
                <p:cNvSpPr/>
                <p:nvPr/>
              </p:nvSpPr>
              <p:spPr>
                <a:xfrm flipV="1">
                  <a:off x="0" y="738"/>
                  <a:ext cx="626" cy="268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triangle" w="lg" len="lg"/>
                </a:ln>
              </p:spPr>
            </p:sp>
            <p:sp>
              <p:nvSpPr>
                <p:cNvPr id="14353" name="Line 33"/>
                <p:cNvSpPr/>
                <p:nvPr/>
              </p:nvSpPr>
              <p:spPr>
                <a:xfrm flipV="1">
                  <a:off x="469" y="0"/>
                  <a:ext cx="1802" cy="805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54" name="组合 14353"/>
              <p:cNvGrpSpPr/>
              <p:nvPr/>
            </p:nvGrpSpPr>
            <p:grpSpPr>
              <a:xfrm>
                <a:off x="1" y="1218"/>
                <a:ext cx="2260" cy="7"/>
                <a:chOff x="0" y="0"/>
                <a:chExt cx="2260" cy="7"/>
              </a:xfrm>
            </p:grpSpPr>
            <p:sp>
              <p:nvSpPr>
                <p:cNvPr id="14355" name="Line 18"/>
                <p:cNvSpPr/>
                <p:nvPr/>
              </p:nvSpPr>
              <p:spPr>
                <a:xfrm>
                  <a:off x="0" y="7"/>
                  <a:ext cx="657" cy="0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triangle" w="lg" len="lg"/>
                </a:ln>
              </p:spPr>
            </p:sp>
            <p:sp>
              <p:nvSpPr>
                <p:cNvPr id="14356" name="Line 34"/>
                <p:cNvSpPr/>
                <p:nvPr/>
              </p:nvSpPr>
              <p:spPr>
                <a:xfrm>
                  <a:off x="521" y="0"/>
                  <a:ext cx="1739" cy="0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57" name="组合 14356"/>
              <p:cNvGrpSpPr/>
              <p:nvPr/>
            </p:nvGrpSpPr>
            <p:grpSpPr>
              <a:xfrm>
                <a:off x="0" y="1383"/>
                <a:ext cx="2291" cy="522"/>
                <a:chOff x="0" y="0"/>
                <a:chExt cx="2381" cy="905"/>
              </a:xfrm>
            </p:grpSpPr>
            <p:sp>
              <p:nvSpPr>
                <p:cNvPr id="14358" name="Line 19"/>
                <p:cNvSpPr/>
                <p:nvPr/>
              </p:nvSpPr>
              <p:spPr>
                <a:xfrm>
                  <a:off x="0" y="0"/>
                  <a:ext cx="626" cy="234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triangle" w="lg" len="lg"/>
                </a:ln>
              </p:spPr>
            </p:sp>
            <p:sp>
              <p:nvSpPr>
                <p:cNvPr id="14359" name="Line 35"/>
                <p:cNvSpPr/>
                <p:nvPr/>
              </p:nvSpPr>
              <p:spPr>
                <a:xfrm>
                  <a:off x="532" y="201"/>
                  <a:ext cx="1849" cy="704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60" name="组合 14359"/>
              <p:cNvGrpSpPr/>
              <p:nvPr/>
            </p:nvGrpSpPr>
            <p:grpSpPr>
              <a:xfrm>
                <a:off x="0" y="1565"/>
                <a:ext cx="2110" cy="930"/>
                <a:chOff x="0" y="0"/>
                <a:chExt cx="2162" cy="1609"/>
              </a:xfrm>
            </p:grpSpPr>
            <p:sp>
              <p:nvSpPr>
                <p:cNvPr id="14361" name="Line 20"/>
                <p:cNvSpPr/>
                <p:nvPr/>
              </p:nvSpPr>
              <p:spPr>
                <a:xfrm>
                  <a:off x="0" y="0"/>
                  <a:ext cx="532" cy="403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triangle" w="lg" len="lg"/>
                </a:ln>
              </p:spPr>
            </p:sp>
            <p:sp>
              <p:nvSpPr>
                <p:cNvPr id="14362" name="Line 36"/>
                <p:cNvSpPr/>
                <p:nvPr/>
              </p:nvSpPr>
              <p:spPr>
                <a:xfrm>
                  <a:off x="438" y="336"/>
                  <a:ext cx="1724" cy="1273"/>
                </a:xfrm>
                <a:prstGeom prst="line">
                  <a:avLst/>
                </a:prstGeom>
                <a:ln w="28575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4363" name="组合 14362"/>
            <p:cNvGrpSpPr/>
            <p:nvPr/>
          </p:nvGrpSpPr>
          <p:grpSpPr>
            <a:xfrm>
              <a:off x="0" y="862"/>
              <a:ext cx="1928" cy="703"/>
              <a:chOff x="0" y="0"/>
              <a:chExt cx="2472" cy="907"/>
            </a:xfrm>
          </p:grpSpPr>
          <p:sp>
            <p:nvSpPr>
              <p:cNvPr id="14364" name="Line 6"/>
              <p:cNvSpPr/>
              <p:nvPr/>
            </p:nvSpPr>
            <p:spPr>
              <a:xfrm>
                <a:off x="1247" y="227"/>
                <a:ext cx="1225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4365" name="Line 7"/>
              <p:cNvSpPr/>
              <p:nvPr/>
            </p:nvSpPr>
            <p:spPr>
              <a:xfrm>
                <a:off x="1247" y="0"/>
                <a:ext cx="1225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4366" name="Line 8"/>
              <p:cNvSpPr/>
              <p:nvPr/>
            </p:nvSpPr>
            <p:spPr>
              <a:xfrm>
                <a:off x="1247" y="680"/>
                <a:ext cx="1225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4367" name="Line 9"/>
              <p:cNvSpPr/>
              <p:nvPr/>
            </p:nvSpPr>
            <p:spPr>
              <a:xfrm>
                <a:off x="1202" y="907"/>
                <a:ext cx="1270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4368" name="Line 10"/>
              <p:cNvSpPr/>
              <p:nvPr/>
            </p:nvSpPr>
            <p:spPr>
              <a:xfrm>
                <a:off x="1247" y="454"/>
                <a:ext cx="1179" cy="0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4369" name="Line 23"/>
              <p:cNvSpPr/>
              <p:nvPr/>
            </p:nvSpPr>
            <p:spPr>
              <a:xfrm>
                <a:off x="0" y="0"/>
                <a:ext cx="129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sp>
          <p:sp>
            <p:nvSpPr>
              <p:cNvPr id="14370" name="Line 24"/>
              <p:cNvSpPr/>
              <p:nvPr/>
            </p:nvSpPr>
            <p:spPr>
              <a:xfrm>
                <a:off x="0" y="227"/>
                <a:ext cx="129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sp>
          <p:sp>
            <p:nvSpPr>
              <p:cNvPr id="14371" name="Line 25"/>
              <p:cNvSpPr/>
              <p:nvPr/>
            </p:nvSpPr>
            <p:spPr>
              <a:xfrm>
                <a:off x="0" y="454"/>
                <a:ext cx="129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sp>
          <p:sp>
            <p:nvSpPr>
              <p:cNvPr id="14372" name="Line 26"/>
              <p:cNvSpPr/>
              <p:nvPr/>
            </p:nvSpPr>
            <p:spPr>
              <a:xfrm>
                <a:off x="0" y="680"/>
                <a:ext cx="129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sp>
          <p:sp>
            <p:nvSpPr>
              <p:cNvPr id="14373" name="Line 27"/>
              <p:cNvSpPr/>
              <p:nvPr/>
            </p:nvSpPr>
            <p:spPr>
              <a:xfrm>
                <a:off x="0" y="907"/>
                <a:ext cx="1292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sp>
        </p:grpSp>
      </p:grpSp>
      <p:grpSp>
        <p:nvGrpSpPr>
          <p:cNvPr id="14374" name="组合 14373"/>
          <p:cNvGrpSpPr/>
          <p:nvPr/>
        </p:nvGrpSpPr>
        <p:grpSpPr>
          <a:xfrm>
            <a:off x="922973" y="3493770"/>
            <a:ext cx="7185025" cy="1763713"/>
            <a:chOff x="0" y="0"/>
            <a:chExt cx="4526" cy="1111"/>
          </a:xfrm>
        </p:grpSpPr>
        <p:sp>
          <p:nvSpPr>
            <p:cNvPr id="14375" name="Line 5"/>
            <p:cNvSpPr/>
            <p:nvPr/>
          </p:nvSpPr>
          <p:spPr>
            <a:xfrm>
              <a:off x="0" y="564"/>
              <a:ext cx="4526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grpSp>
          <p:nvGrpSpPr>
            <p:cNvPr id="14376" name="组合 14375"/>
            <p:cNvGrpSpPr/>
            <p:nvPr/>
          </p:nvGrpSpPr>
          <p:grpSpPr>
            <a:xfrm>
              <a:off x="1863" y="0"/>
              <a:ext cx="220" cy="1111"/>
              <a:chOff x="0" y="0"/>
              <a:chExt cx="220" cy="1111"/>
            </a:xfrm>
          </p:grpSpPr>
          <p:sp>
            <p:nvSpPr>
              <p:cNvPr id="14377" name="xjhgx3"/>
              <p:cNvSpPr/>
              <p:nvPr/>
            </p:nvSpPr>
            <p:spPr>
              <a:xfrm>
                <a:off x="0" y="0"/>
                <a:ext cx="220" cy="1111"/>
              </a:xfrm>
              <a:custGeom>
                <a:avLst/>
                <a:gdLst/>
                <a:ahLst/>
                <a:cxnLst/>
                <a:rect l="0" t="0" r="0" b="0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5FFFF">
                      <a:alpha val="100000"/>
                    </a:srgbClr>
                  </a:gs>
                  <a:gs pos="50000">
                    <a:srgbClr val="47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2D5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椭圆 14377"/>
              <p:cNvSpPr/>
              <p:nvPr/>
            </p:nvSpPr>
            <p:spPr>
              <a:xfrm>
                <a:off x="78" y="518"/>
                <a:ext cx="46" cy="46"/>
              </a:xfrm>
              <a:prstGeom prst="ellipse">
                <a:avLst/>
              </a:prstGeom>
              <a:solidFill>
                <a:srgbClr val="FFFF99">
                  <a:alpha val="100000"/>
                </a:srgbClr>
              </a:solidFill>
              <a:ln w="952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5361"/>
          <p:cNvGrpSpPr/>
          <p:nvPr/>
        </p:nvGrpSpPr>
        <p:grpSpPr>
          <a:xfrm>
            <a:off x="1551623" y="1379538"/>
            <a:ext cx="6156325" cy="1700212"/>
            <a:chOff x="0" y="0"/>
            <a:chExt cx="3967" cy="1270"/>
          </a:xfrm>
        </p:grpSpPr>
        <p:sp>
          <p:nvSpPr>
            <p:cNvPr id="15363" name="Line 3"/>
            <p:cNvSpPr/>
            <p:nvPr/>
          </p:nvSpPr>
          <p:spPr>
            <a:xfrm>
              <a:off x="0" y="640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15364" name="xjhgx3"/>
            <p:cNvSpPr/>
            <p:nvPr/>
          </p:nvSpPr>
          <p:spPr>
            <a:xfrm>
              <a:off x="1723" y="0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Oval 39"/>
            <p:cNvSpPr/>
            <p:nvPr/>
          </p:nvSpPr>
          <p:spPr>
            <a:xfrm>
              <a:off x="1813" y="612"/>
              <a:ext cx="68" cy="68"/>
            </a:xfrm>
            <a:prstGeom prst="ellipse">
              <a:avLst/>
            </a:prstGeom>
            <a:solidFill>
              <a:srgbClr val="FFFF66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366" name="Oval 22"/>
            <p:cNvSpPr>
              <a:spLocks noChangeAspect="1"/>
            </p:cNvSpPr>
            <p:nvPr/>
          </p:nvSpPr>
          <p:spPr>
            <a:xfrm>
              <a:off x="702" y="612"/>
              <a:ext cx="68" cy="68"/>
            </a:xfrm>
            <a:prstGeom prst="ellipse">
              <a:avLst/>
            </a:prstGeom>
            <a:solidFill>
              <a:srgbClr val="FF33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5367" name="Text Box 21"/>
            <p:cNvSpPr txBox="1"/>
            <p:nvPr/>
          </p:nvSpPr>
          <p:spPr>
            <a:xfrm>
              <a:off x="590" y="255"/>
              <a:ext cx="38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15368" name="Oval 22"/>
            <p:cNvSpPr>
              <a:spLocks noChangeAspect="1"/>
            </p:cNvSpPr>
            <p:nvPr/>
          </p:nvSpPr>
          <p:spPr>
            <a:xfrm>
              <a:off x="2926" y="618"/>
              <a:ext cx="68" cy="68"/>
            </a:xfrm>
            <a:prstGeom prst="ellipse">
              <a:avLst/>
            </a:prstGeom>
            <a:solidFill>
              <a:srgbClr val="FF33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5369" name="Text Box 21"/>
            <p:cNvSpPr txBox="1"/>
            <p:nvPr/>
          </p:nvSpPr>
          <p:spPr>
            <a:xfrm>
              <a:off x="2744" y="232"/>
              <a:ext cx="38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15370" name="组合 15369"/>
          <p:cNvGrpSpPr/>
          <p:nvPr/>
        </p:nvGrpSpPr>
        <p:grpSpPr>
          <a:xfrm>
            <a:off x="2089785" y="992188"/>
            <a:ext cx="2378075" cy="2411412"/>
            <a:chOff x="0" y="0"/>
            <a:chExt cx="1567" cy="1835"/>
          </a:xfrm>
        </p:grpSpPr>
        <p:grpSp>
          <p:nvGrpSpPr>
            <p:cNvPr id="15371" name="组合 15370"/>
            <p:cNvGrpSpPr/>
            <p:nvPr/>
          </p:nvGrpSpPr>
          <p:grpSpPr>
            <a:xfrm>
              <a:off x="0" y="939"/>
              <a:ext cx="1508" cy="8"/>
              <a:chOff x="0" y="0"/>
              <a:chExt cx="1679" cy="8"/>
            </a:xfrm>
          </p:grpSpPr>
          <p:sp>
            <p:nvSpPr>
              <p:cNvPr id="15372" name="Line 11"/>
              <p:cNvSpPr/>
              <p:nvPr/>
            </p:nvSpPr>
            <p:spPr>
              <a:xfrm>
                <a:off x="0" y="8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5373" name="直接连接符 15372"/>
              <p:cNvSpPr/>
              <p:nvPr/>
            </p:nvSpPr>
            <p:spPr>
              <a:xfrm flipV="1">
                <a:off x="600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5374" name="组合 15373"/>
            <p:cNvGrpSpPr/>
            <p:nvPr/>
          </p:nvGrpSpPr>
          <p:grpSpPr>
            <a:xfrm>
              <a:off x="187" y="1317"/>
              <a:ext cx="1380" cy="518"/>
              <a:chOff x="0" y="0"/>
              <a:chExt cx="1474" cy="520"/>
            </a:xfrm>
          </p:grpSpPr>
          <p:sp>
            <p:nvSpPr>
              <p:cNvPr id="15375" name="Freeform 14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6" name="直接连接符 15375"/>
              <p:cNvSpPr/>
              <p:nvPr/>
            </p:nvSpPr>
            <p:spPr>
              <a:xfrm flipV="1">
                <a:off x="353" y="323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5377" name="组合 15376"/>
            <p:cNvGrpSpPr/>
            <p:nvPr/>
          </p:nvGrpSpPr>
          <p:grpSpPr>
            <a:xfrm>
              <a:off x="124" y="0"/>
              <a:ext cx="1379" cy="518"/>
              <a:chOff x="0" y="0"/>
              <a:chExt cx="1474" cy="520"/>
            </a:xfrm>
          </p:grpSpPr>
          <p:sp>
            <p:nvSpPr>
              <p:cNvPr id="15378" name="Freeform 17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9" name="直接连接符 15378"/>
              <p:cNvSpPr/>
              <p:nvPr/>
            </p:nvSpPr>
            <p:spPr>
              <a:xfrm>
                <a:off x="397" y="135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5380" name="组合 15379"/>
          <p:cNvGrpSpPr/>
          <p:nvPr/>
        </p:nvGrpSpPr>
        <p:grpSpPr>
          <a:xfrm>
            <a:off x="4359910" y="1676400"/>
            <a:ext cx="2479675" cy="1044575"/>
            <a:chOff x="0" y="0"/>
            <a:chExt cx="1562" cy="805"/>
          </a:xfrm>
        </p:grpSpPr>
        <p:grpSp>
          <p:nvGrpSpPr>
            <p:cNvPr id="15381" name="组合 15380"/>
            <p:cNvGrpSpPr/>
            <p:nvPr/>
          </p:nvGrpSpPr>
          <p:grpSpPr>
            <a:xfrm>
              <a:off x="10" y="0"/>
              <a:ext cx="1507" cy="8"/>
              <a:chOff x="0" y="0"/>
              <a:chExt cx="1679" cy="8"/>
            </a:xfrm>
          </p:grpSpPr>
          <p:sp>
            <p:nvSpPr>
              <p:cNvPr id="15382" name="Line 5"/>
              <p:cNvSpPr/>
              <p:nvPr/>
            </p:nvSpPr>
            <p:spPr>
              <a:xfrm>
                <a:off x="0" y="8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5383" name="直接连接符 15382"/>
              <p:cNvSpPr/>
              <p:nvPr/>
            </p:nvSpPr>
            <p:spPr>
              <a:xfrm flipV="1">
                <a:off x="608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5384" name="组合 15383"/>
            <p:cNvGrpSpPr/>
            <p:nvPr/>
          </p:nvGrpSpPr>
          <p:grpSpPr>
            <a:xfrm>
              <a:off x="54" y="796"/>
              <a:ext cx="1508" cy="9"/>
              <a:chOff x="0" y="0"/>
              <a:chExt cx="1679" cy="9"/>
            </a:xfrm>
          </p:grpSpPr>
          <p:sp>
            <p:nvSpPr>
              <p:cNvPr id="15385" name="Line 8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5386" name="直接连接符 15385"/>
              <p:cNvSpPr/>
              <p:nvPr/>
            </p:nvSpPr>
            <p:spPr>
              <a:xfrm flipV="1">
                <a:off x="686" y="0"/>
                <a:ext cx="135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5387" name="组合 15386"/>
            <p:cNvGrpSpPr/>
            <p:nvPr/>
          </p:nvGrpSpPr>
          <p:grpSpPr>
            <a:xfrm>
              <a:off x="0" y="418"/>
              <a:ext cx="1508" cy="9"/>
              <a:chOff x="0" y="0"/>
              <a:chExt cx="1679" cy="9"/>
            </a:xfrm>
          </p:grpSpPr>
          <p:sp>
            <p:nvSpPr>
              <p:cNvPr id="15388" name="Line 20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5389" name="直接连接符 15388"/>
              <p:cNvSpPr/>
              <p:nvPr/>
            </p:nvSpPr>
            <p:spPr>
              <a:xfrm flipV="1">
                <a:off x="675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5390" name="组合 15389"/>
          <p:cNvGrpSpPr/>
          <p:nvPr/>
        </p:nvGrpSpPr>
        <p:grpSpPr>
          <a:xfrm>
            <a:off x="4431348" y="1712913"/>
            <a:ext cx="1800225" cy="1008062"/>
            <a:chOff x="0" y="0"/>
            <a:chExt cx="1134" cy="635"/>
          </a:xfrm>
        </p:grpSpPr>
        <p:sp>
          <p:nvSpPr>
            <p:cNvPr id="15391" name="直接连接符 15390"/>
            <p:cNvSpPr/>
            <p:nvPr/>
          </p:nvSpPr>
          <p:spPr>
            <a:xfrm flipV="1">
              <a:off x="0" y="325"/>
              <a:ext cx="1112" cy="31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5392" name="直接连接符 15391"/>
            <p:cNvSpPr/>
            <p:nvPr/>
          </p:nvSpPr>
          <p:spPr>
            <a:xfrm>
              <a:off x="21" y="0"/>
              <a:ext cx="1068" cy="317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5393" name="直接连接符 15392"/>
            <p:cNvSpPr/>
            <p:nvPr/>
          </p:nvSpPr>
          <p:spPr>
            <a:xfrm>
              <a:off x="64" y="325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sp>
        <p:nvSpPr>
          <p:cNvPr id="15394" name="任意多边形 15393"/>
          <p:cNvSpPr/>
          <p:nvPr/>
        </p:nvSpPr>
        <p:spPr>
          <a:xfrm rot="15476953">
            <a:off x="5160010" y="1727200"/>
            <a:ext cx="287338" cy="250825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5" name="任意多边形 15394"/>
          <p:cNvSpPr/>
          <p:nvPr/>
        </p:nvSpPr>
        <p:spPr>
          <a:xfrm rot="-15368339" flipV="1">
            <a:off x="5239385" y="2525713"/>
            <a:ext cx="323850" cy="214312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396" name="组合 15395"/>
          <p:cNvGrpSpPr/>
          <p:nvPr/>
        </p:nvGrpSpPr>
        <p:grpSpPr>
          <a:xfrm>
            <a:off x="1483360" y="3730625"/>
            <a:ext cx="6297613" cy="2016125"/>
            <a:chOff x="0" y="0"/>
            <a:chExt cx="3967" cy="1270"/>
          </a:xfrm>
        </p:grpSpPr>
        <p:sp>
          <p:nvSpPr>
            <p:cNvPr id="15397" name="Line 3"/>
            <p:cNvSpPr/>
            <p:nvPr/>
          </p:nvSpPr>
          <p:spPr>
            <a:xfrm>
              <a:off x="0" y="640"/>
              <a:ext cx="3967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15398" name="xjhgx3"/>
            <p:cNvSpPr/>
            <p:nvPr/>
          </p:nvSpPr>
          <p:spPr>
            <a:xfrm>
              <a:off x="1723" y="0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D5FFFF">
                    <a:alpha val="100000"/>
                  </a:srgbClr>
                </a:gs>
                <a:gs pos="50000">
                  <a:srgbClr val="47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2D5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Oval 39"/>
            <p:cNvSpPr/>
            <p:nvPr/>
          </p:nvSpPr>
          <p:spPr>
            <a:xfrm>
              <a:off x="1813" y="612"/>
              <a:ext cx="68" cy="68"/>
            </a:xfrm>
            <a:prstGeom prst="ellipse">
              <a:avLst/>
            </a:prstGeom>
            <a:solidFill>
              <a:srgbClr val="FFFF66">
                <a:alpha val="10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400" name="Oval 22"/>
            <p:cNvSpPr>
              <a:spLocks noChangeAspect="1"/>
            </p:cNvSpPr>
            <p:nvPr/>
          </p:nvSpPr>
          <p:spPr>
            <a:xfrm>
              <a:off x="702" y="612"/>
              <a:ext cx="68" cy="68"/>
            </a:xfrm>
            <a:prstGeom prst="ellipse">
              <a:avLst/>
            </a:prstGeom>
            <a:solidFill>
              <a:srgbClr val="FF33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5401" name="Text Box 21"/>
            <p:cNvSpPr txBox="1"/>
            <p:nvPr/>
          </p:nvSpPr>
          <p:spPr>
            <a:xfrm>
              <a:off x="590" y="255"/>
              <a:ext cx="3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  <p:sp>
          <p:nvSpPr>
            <p:cNvPr id="15402" name="Oval 22"/>
            <p:cNvSpPr>
              <a:spLocks noChangeAspect="1"/>
            </p:cNvSpPr>
            <p:nvPr/>
          </p:nvSpPr>
          <p:spPr>
            <a:xfrm>
              <a:off x="2926" y="618"/>
              <a:ext cx="68" cy="68"/>
            </a:xfrm>
            <a:prstGeom prst="ellipse">
              <a:avLst/>
            </a:prstGeom>
            <a:solidFill>
              <a:srgbClr val="FF33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5403" name="Text Box 21"/>
            <p:cNvSpPr txBox="1"/>
            <p:nvPr/>
          </p:nvSpPr>
          <p:spPr>
            <a:xfrm>
              <a:off x="2744" y="232"/>
              <a:ext cx="38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66CC"/>
                  </a:solidFill>
                  <a:latin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15404" name="组合 15403"/>
          <p:cNvGrpSpPr/>
          <p:nvPr/>
        </p:nvGrpSpPr>
        <p:grpSpPr>
          <a:xfrm>
            <a:off x="4363085" y="3403600"/>
            <a:ext cx="2538413" cy="2592388"/>
            <a:chOff x="0" y="0"/>
            <a:chExt cx="1599" cy="1633"/>
          </a:xfrm>
        </p:grpSpPr>
        <p:grpSp>
          <p:nvGrpSpPr>
            <p:cNvPr id="15405" name="组合 15404"/>
            <p:cNvGrpSpPr/>
            <p:nvPr/>
          </p:nvGrpSpPr>
          <p:grpSpPr>
            <a:xfrm rot="-186246">
              <a:off x="0" y="0"/>
              <a:ext cx="1380" cy="518"/>
              <a:chOff x="0" y="0"/>
              <a:chExt cx="1474" cy="520"/>
            </a:xfrm>
          </p:grpSpPr>
          <p:sp>
            <p:nvSpPr>
              <p:cNvPr id="15406" name="Freeform 14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7" name="直接连接符 15406"/>
              <p:cNvSpPr/>
              <p:nvPr/>
            </p:nvSpPr>
            <p:spPr>
              <a:xfrm flipV="1">
                <a:off x="353" y="323"/>
                <a:ext cx="196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5408" name="组合 15407"/>
            <p:cNvGrpSpPr/>
            <p:nvPr/>
          </p:nvGrpSpPr>
          <p:grpSpPr>
            <a:xfrm>
              <a:off x="46" y="1089"/>
              <a:ext cx="1315" cy="544"/>
              <a:chOff x="0" y="0"/>
              <a:chExt cx="1474" cy="520"/>
            </a:xfrm>
          </p:grpSpPr>
          <p:sp>
            <p:nvSpPr>
              <p:cNvPr id="15409" name="Freeform 17"/>
              <p:cNvSpPr/>
              <p:nvPr/>
            </p:nvSpPr>
            <p:spPr>
              <a:xfrm>
                <a:off x="0" y="0"/>
                <a:ext cx="1474" cy="520"/>
              </a:xfrm>
              <a:custGeom>
                <a:avLst/>
                <a:gdLst>
                  <a:gd name="txL" fmla="*/ 0 w 1474"/>
                  <a:gd name="txT" fmla="*/ 0 h 520"/>
                  <a:gd name="txR" fmla="*/ 1667 w 1474"/>
                  <a:gd name="txB" fmla="*/ 536 h 520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0" name="直接连接符 15409"/>
              <p:cNvSpPr/>
              <p:nvPr/>
            </p:nvSpPr>
            <p:spPr>
              <a:xfrm>
                <a:off x="397" y="135"/>
                <a:ext cx="174" cy="68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5411" name="组合 15410"/>
            <p:cNvGrpSpPr/>
            <p:nvPr/>
          </p:nvGrpSpPr>
          <p:grpSpPr>
            <a:xfrm>
              <a:off x="91" y="839"/>
              <a:ext cx="1508" cy="9"/>
              <a:chOff x="0" y="0"/>
              <a:chExt cx="1679" cy="9"/>
            </a:xfrm>
          </p:grpSpPr>
          <p:sp>
            <p:nvSpPr>
              <p:cNvPr id="15412" name="Line 20"/>
              <p:cNvSpPr/>
              <p:nvPr/>
            </p:nvSpPr>
            <p:spPr>
              <a:xfrm>
                <a:off x="0" y="9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5413" name="直接连接符 15412"/>
              <p:cNvSpPr/>
              <p:nvPr/>
            </p:nvSpPr>
            <p:spPr>
              <a:xfrm flipV="1">
                <a:off x="675" y="0"/>
                <a:ext cx="181" cy="0"/>
              </a:xfrm>
              <a:prstGeom prst="line">
                <a:avLst/>
              </a:prstGeom>
              <a:ln w="19050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5414" name="组合 15413"/>
          <p:cNvGrpSpPr/>
          <p:nvPr/>
        </p:nvGrpSpPr>
        <p:grpSpPr>
          <a:xfrm>
            <a:off x="2021523" y="3835400"/>
            <a:ext cx="4465637" cy="1622425"/>
            <a:chOff x="0" y="0"/>
            <a:chExt cx="2813" cy="1022"/>
          </a:xfrm>
        </p:grpSpPr>
        <p:grpSp>
          <p:nvGrpSpPr>
            <p:cNvPr id="15415" name="组合 15414"/>
            <p:cNvGrpSpPr/>
            <p:nvPr/>
          </p:nvGrpSpPr>
          <p:grpSpPr>
            <a:xfrm>
              <a:off x="0" y="431"/>
              <a:ext cx="1532" cy="259"/>
              <a:chOff x="0" y="0"/>
              <a:chExt cx="1532" cy="259"/>
            </a:xfrm>
          </p:grpSpPr>
          <p:grpSp>
            <p:nvGrpSpPr>
              <p:cNvPr id="15416" name="组合 15415"/>
              <p:cNvGrpSpPr/>
              <p:nvPr/>
            </p:nvGrpSpPr>
            <p:grpSpPr>
              <a:xfrm>
                <a:off x="0" y="136"/>
                <a:ext cx="1508" cy="8"/>
                <a:chOff x="0" y="0"/>
                <a:chExt cx="1679" cy="8"/>
              </a:xfrm>
            </p:grpSpPr>
            <p:sp>
              <p:nvSpPr>
                <p:cNvPr id="15417" name="Line 11"/>
                <p:cNvSpPr/>
                <p:nvPr/>
              </p:nvSpPr>
              <p:spPr>
                <a:xfrm>
                  <a:off x="0" y="8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5418" name="直接连接符 15417"/>
                <p:cNvSpPr/>
                <p:nvPr/>
              </p:nvSpPr>
              <p:spPr>
                <a:xfrm flipV="1">
                  <a:off x="600" y="0"/>
                  <a:ext cx="181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</p:grpSp>
          <p:grpSp>
            <p:nvGrpSpPr>
              <p:cNvPr id="15419" name="组合 15418"/>
              <p:cNvGrpSpPr/>
              <p:nvPr/>
            </p:nvGrpSpPr>
            <p:grpSpPr>
              <a:xfrm>
                <a:off x="72" y="0"/>
                <a:ext cx="1451" cy="23"/>
                <a:chOff x="0" y="0"/>
                <a:chExt cx="1451" cy="23"/>
              </a:xfrm>
            </p:grpSpPr>
            <p:sp>
              <p:nvSpPr>
                <p:cNvPr id="15420" name="Line 5"/>
                <p:cNvSpPr/>
                <p:nvPr/>
              </p:nvSpPr>
              <p:spPr>
                <a:xfrm rot="20882373">
                  <a:off x="0" y="0"/>
                  <a:ext cx="145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5421" name="直接连接符 15420"/>
                <p:cNvSpPr/>
                <p:nvPr/>
              </p:nvSpPr>
              <p:spPr>
                <a:xfrm rot="-717628" flipV="1">
                  <a:off x="523" y="23"/>
                  <a:ext cx="157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</p:grpSp>
          <p:grpSp>
            <p:nvGrpSpPr>
              <p:cNvPr id="15422" name="组合 15421"/>
              <p:cNvGrpSpPr/>
              <p:nvPr/>
            </p:nvGrpSpPr>
            <p:grpSpPr>
              <a:xfrm rot="554753">
                <a:off x="24" y="250"/>
                <a:ext cx="1508" cy="9"/>
                <a:chOff x="0" y="0"/>
                <a:chExt cx="1679" cy="9"/>
              </a:xfrm>
            </p:grpSpPr>
            <p:sp>
              <p:nvSpPr>
                <p:cNvPr id="15423" name="Line 8"/>
                <p:cNvSpPr/>
                <p:nvPr/>
              </p:nvSpPr>
              <p:spPr>
                <a:xfrm>
                  <a:off x="0" y="9"/>
                  <a:ext cx="1679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5424" name="直接连接符 15423"/>
                <p:cNvSpPr/>
                <p:nvPr/>
              </p:nvSpPr>
              <p:spPr>
                <a:xfrm flipV="1">
                  <a:off x="686" y="0"/>
                  <a:ext cx="135" cy="0"/>
                </a:xfrm>
                <a:prstGeom prst="line">
                  <a:avLst/>
                </a:prstGeom>
                <a:ln w="19050" cap="flat" cmpd="sng">
                  <a:solidFill>
                    <a:srgbClr val="FF3300"/>
                  </a:solidFill>
                  <a:prstDash val="solid"/>
                  <a:miter/>
                  <a:headEnd type="none" w="med" len="med"/>
                  <a:tailEnd type="stealth" w="lg" len="lg"/>
                </a:ln>
              </p:spPr>
            </p:sp>
          </p:grpSp>
        </p:grpSp>
        <p:sp>
          <p:nvSpPr>
            <p:cNvPr id="15425" name="直接连接符 15424"/>
            <p:cNvSpPr/>
            <p:nvPr/>
          </p:nvSpPr>
          <p:spPr>
            <a:xfrm flipV="1">
              <a:off x="1452" y="0"/>
              <a:ext cx="1361" cy="29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5426" name="直接连接符 15425"/>
            <p:cNvSpPr/>
            <p:nvPr/>
          </p:nvSpPr>
          <p:spPr>
            <a:xfrm>
              <a:off x="1498" y="817"/>
              <a:ext cx="1248" cy="205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5427" name="直接连接符 15426"/>
            <p:cNvSpPr/>
            <p:nvPr/>
          </p:nvSpPr>
          <p:spPr>
            <a:xfrm>
              <a:off x="1562" y="584"/>
              <a:ext cx="107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sp>
        <p:nvSpPr>
          <p:cNvPr id="15428" name="任意多边形 15427"/>
          <p:cNvSpPr/>
          <p:nvPr/>
        </p:nvSpPr>
        <p:spPr>
          <a:xfrm rot="15416649">
            <a:off x="5171123" y="3925888"/>
            <a:ext cx="319087" cy="139700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29" name="任意多边形 15428"/>
          <p:cNvSpPr/>
          <p:nvPr/>
        </p:nvSpPr>
        <p:spPr>
          <a:xfrm rot="-14921792" flipV="1">
            <a:off x="5218748" y="5321300"/>
            <a:ext cx="287337" cy="139700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30" name="Text Box 70"/>
          <p:cNvSpPr txBox="1"/>
          <p:nvPr/>
        </p:nvSpPr>
        <p:spPr>
          <a:xfrm>
            <a:off x="1335723" y="6276975"/>
            <a:ext cx="640873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2" charset="0"/>
                <a:ea typeface="楷体_GB2312" charset="-122"/>
              </a:rPr>
              <a:t>小结：凹透镜对所有光线都起发散作用。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5"/>
          <p:cNvGrpSpPr/>
          <p:nvPr/>
        </p:nvGrpSpPr>
        <p:grpSpPr>
          <a:xfrm>
            <a:off x="3918268" y="2414905"/>
            <a:ext cx="360362" cy="2124075"/>
            <a:chOff x="0" y="0"/>
            <a:chExt cx="136" cy="635"/>
          </a:xfrm>
        </p:grpSpPr>
        <p:sp>
          <p:nvSpPr>
            <p:cNvPr id="16387" name="xjhgx2"/>
            <p:cNvSpPr/>
            <p:nvPr/>
          </p:nvSpPr>
          <p:spPr>
            <a:xfrm>
              <a:off x="0" y="0"/>
              <a:ext cx="136" cy="635"/>
            </a:xfrm>
            <a:custGeom>
              <a:avLst/>
              <a:gdLst/>
              <a:ahLst/>
              <a:cxnLst/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2D5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88" name="直接连接符 16387"/>
            <p:cNvSpPr/>
            <p:nvPr/>
          </p:nvSpPr>
          <p:spPr>
            <a:xfrm>
              <a:off x="68" y="21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6389" name="Line 6"/>
          <p:cNvSpPr/>
          <p:nvPr/>
        </p:nvSpPr>
        <p:spPr>
          <a:xfrm>
            <a:off x="786130" y="3491230"/>
            <a:ext cx="7596188" cy="3175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grpSp>
        <p:nvGrpSpPr>
          <p:cNvPr id="16390" name="组合 16389"/>
          <p:cNvGrpSpPr/>
          <p:nvPr/>
        </p:nvGrpSpPr>
        <p:grpSpPr>
          <a:xfrm>
            <a:off x="749618" y="2770505"/>
            <a:ext cx="3297237" cy="1406525"/>
            <a:chOff x="0" y="0"/>
            <a:chExt cx="2077" cy="886"/>
          </a:xfrm>
        </p:grpSpPr>
        <p:grpSp>
          <p:nvGrpSpPr>
            <p:cNvPr id="16391" name="组合 16390"/>
            <p:cNvGrpSpPr/>
            <p:nvPr/>
          </p:nvGrpSpPr>
          <p:grpSpPr>
            <a:xfrm>
              <a:off x="0" y="0"/>
              <a:ext cx="2064" cy="92"/>
              <a:chOff x="0" y="0"/>
              <a:chExt cx="2381" cy="91"/>
            </a:xfrm>
          </p:grpSpPr>
          <p:sp>
            <p:nvSpPr>
              <p:cNvPr id="16392" name="Line 8"/>
              <p:cNvSpPr/>
              <p:nvPr/>
            </p:nvSpPr>
            <p:spPr>
              <a:xfrm flipV="1">
                <a:off x="0" y="47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393" name="AutoShape 9"/>
              <p:cNvSpPr>
                <a:spLocks noChangeAspect="1"/>
              </p:cNvSpPr>
              <p:nvPr/>
            </p:nvSpPr>
            <p:spPr>
              <a:xfrm rot="5400000">
                <a:off x="1566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6394" name="组合 16393"/>
            <p:cNvGrpSpPr/>
            <p:nvPr/>
          </p:nvGrpSpPr>
          <p:grpSpPr>
            <a:xfrm>
              <a:off x="0" y="817"/>
              <a:ext cx="2059" cy="69"/>
              <a:chOff x="0" y="0"/>
              <a:chExt cx="2399" cy="91"/>
            </a:xfrm>
          </p:grpSpPr>
          <p:sp>
            <p:nvSpPr>
              <p:cNvPr id="16395" name="Line 11"/>
              <p:cNvSpPr/>
              <p:nvPr/>
            </p:nvSpPr>
            <p:spPr>
              <a:xfrm>
                <a:off x="0" y="46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396" name="AutoShape 12"/>
              <p:cNvSpPr>
                <a:spLocks noChangeAspect="1"/>
              </p:cNvSpPr>
              <p:nvPr/>
            </p:nvSpPr>
            <p:spPr>
              <a:xfrm rot="5400000">
                <a:off x="157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6397" name="组合 16396"/>
            <p:cNvGrpSpPr/>
            <p:nvPr/>
          </p:nvGrpSpPr>
          <p:grpSpPr>
            <a:xfrm>
              <a:off x="23" y="410"/>
              <a:ext cx="2054" cy="92"/>
              <a:chOff x="0" y="0"/>
              <a:chExt cx="2394" cy="91"/>
            </a:xfrm>
          </p:grpSpPr>
          <p:sp>
            <p:nvSpPr>
              <p:cNvPr id="16398" name="Line 14"/>
              <p:cNvSpPr/>
              <p:nvPr/>
            </p:nvSpPr>
            <p:spPr>
              <a:xfrm flipV="1">
                <a:off x="0" y="46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399" name="AutoShape 15"/>
              <p:cNvSpPr>
                <a:spLocks noChangeAspect="1"/>
              </p:cNvSpPr>
              <p:nvPr/>
            </p:nvSpPr>
            <p:spPr>
              <a:xfrm rot="5400000">
                <a:off x="1574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</p:grpSp>
      <p:grpSp>
        <p:nvGrpSpPr>
          <p:cNvPr id="16400" name="组合 16399"/>
          <p:cNvGrpSpPr/>
          <p:nvPr/>
        </p:nvGrpSpPr>
        <p:grpSpPr>
          <a:xfrm>
            <a:off x="4011930" y="2846705"/>
            <a:ext cx="3111500" cy="1295400"/>
            <a:chOff x="0" y="0"/>
            <a:chExt cx="1960" cy="816"/>
          </a:xfrm>
        </p:grpSpPr>
        <p:grpSp>
          <p:nvGrpSpPr>
            <p:cNvPr id="16401" name="组合 16400"/>
            <p:cNvGrpSpPr/>
            <p:nvPr/>
          </p:nvGrpSpPr>
          <p:grpSpPr>
            <a:xfrm>
              <a:off x="0" y="181"/>
              <a:ext cx="1960" cy="635"/>
              <a:chOff x="0" y="0"/>
              <a:chExt cx="2073" cy="679"/>
            </a:xfrm>
          </p:grpSpPr>
          <p:sp>
            <p:nvSpPr>
              <p:cNvPr id="16402" name="Freeform 17"/>
              <p:cNvSpPr/>
              <p:nvPr/>
            </p:nvSpPr>
            <p:spPr>
              <a:xfrm>
                <a:off x="0" y="0"/>
                <a:ext cx="2073" cy="679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3" name="AutoShape 18"/>
              <p:cNvSpPr>
                <a:spLocks noChangeAspect="1"/>
              </p:cNvSpPr>
              <p:nvPr/>
            </p:nvSpPr>
            <p:spPr>
              <a:xfrm rot="4229382">
                <a:off x="619" y="383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6404" name="组合 16403"/>
            <p:cNvGrpSpPr/>
            <p:nvPr/>
          </p:nvGrpSpPr>
          <p:grpSpPr>
            <a:xfrm>
              <a:off x="9" y="0"/>
              <a:ext cx="1883" cy="612"/>
              <a:chOff x="0" y="0"/>
              <a:chExt cx="2200" cy="725"/>
            </a:xfrm>
          </p:grpSpPr>
          <p:sp>
            <p:nvSpPr>
              <p:cNvPr id="16405" name="Freeform 20"/>
              <p:cNvSpPr/>
              <p:nvPr/>
            </p:nvSpPr>
            <p:spPr>
              <a:xfrm flipV="1">
                <a:off x="0" y="0"/>
                <a:ext cx="2200" cy="725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6" name="AutoShape 21"/>
              <p:cNvSpPr>
                <a:spLocks noChangeAspect="1"/>
              </p:cNvSpPr>
              <p:nvPr/>
            </p:nvSpPr>
            <p:spPr>
              <a:xfrm rot="-4229382" flipV="1">
                <a:off x="686" y="82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6407" name="组合 16406"/>
            <p:cNvGrpSpPr/>
            <p:nvPr/>
          </p:nvGrpSpPr>
          <p:grpSpPr>
            <a:xfrm>
              <a:off x="14" y="362"/>
              <a:ext cx="1923" cy="91"/>
              <a:chOff x="0" y="0"/>
              <a:chExt cx="2671" cy="91"/>
            </a:xfrm>
          </p:grpSpPr>
          <p:sp>
            <p:nvSpPr>
              <p:cNvPr id="16408" name="Line 23"/>
              <p:cNvSpPr/>
              <p:nvPr/>
            </p:nvSpPr>
            <p:spPr>
              <a:xfrm flipV="1">
                <a:off x="0" y="46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09" name="AutoShape 24"/>
              <p:cNvSpPr>
                <a:spLocks noChangeAspect="1"/>
              </p:cNvSpPr>
              <p:nvPr/>
            </p:nvSpPr>
            <p:spPr>
              <a:xfrm rot="5400000">
                <a:off x="85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</p:grpSp>
      <p:sp>
        <p:nvSpPr>
          <p:cNvPr id="16410" name="Oval 25"/>
          <p:cNvSpPr>
            <a:spLocks noChangeAspect="1"/>
          </p:cNvSpPr>
          <p:nvPr/>
        </p:nvSpPr>
        <p:spPr>
          <a:xfrm>
            <a:off x="4026218" y="3421380"/>
            <a:ext cx="144462" cy="142875"/>
          </a:xfrm>
          <a:prstGeom prst="ellipse">
            <a:avLst/>
          </a:prstGeom>
          <a:solidFill>
            <a:srgbClr val="FFFF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6411" name="Oval 26"/>
          <p:cNvSpPr>
            <a:spLocks noChangeAspect="1"/>
          </p:cNvSpPr>
          <p:nvPr/>
        </p:nvSpPr>
        <p:spPr>
          <a:xfrm>
            <a:off x="5970905" y="3421380"/>
            <a:ext cx="158750" cy="158750"/>
          </a:xfrm>
          <a:prstGeom prst="ellipse">
            <a:avLst/>
          </a:prstGeom>
          <a:solidFill>
            <a:srgbClr val="FFFF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6412" name="Text Box 27"/>
          <p:cNvSpPr txBox="1"/>
          <p:nvPr/>
        </p:nvSpPr>
        <p:spPr>
          <a:xfrm>
            <a:off x="3881755" y="3421380"/>
            <a:ext cx="792163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CC0099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O</a:t>
            </a:r>
          </a:p>
        </p:txBody>
      </p:sp>
      <p:sp>
        <p:nvSpPr>
          <p:cNvPr id="16413" name="Text Box 28"/>
          <p:cNvSpPr txBox="1"/>
          <p:nvPr/>
        </p:nvSpPr>
        <p:spPr>
          <a:xfrm>
            <a:off x="5789930" y="2846705"/>
            <a:ext cx="503238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0066CC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F</a:t>
            </a:r>
          </a:p>
        </p:txBody>
      </p:sp>
      <p:grpSp>
        <p:nvGrpSpPr>
          <p:cNvPr id="16414" name="Group 30"/>
          <p:cNvGrpSpPr/>
          <p:nvPr/>
        </p:nvGrpSpPr>
        <p:grpSpPr>
          <a:xfrm>
            <a:off x="4097655" y="3818255"/>
            <a:ext cx="1939925" cy="1438275"/>
            <a:chOff x="0" y="0"/>
            <a:chExt cx="1222" cy="906"/>
          </a:xfrm>
        </p:grpSpPr>
        <p:sp>
          <p:nvSpPr>
            <p:cNvPr id="16415" name="Line 31"/>
            <p:cNvSpPr/>
            <p:nvPr/>
          </p:nvSpPr>
          <p:spPr>
            <a:xfrm>
              <a:off x="0" y="453"/>
              <a:ext cx="0" cy="4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6416" name="Line 32"/>
            <p:cNvSpPr/>
            <p:nvPr/>
          </p:nvSpPr>
          <p:spPr>
            <a:xfrm>
              <a:off x="1222" y="0"/>
              <a:ext cx="0" cy="90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6417" name="Line 33"/>
            <p:cNvSpPr/>
            <p:nvPr/>
          </p:nvSpPr>
          <p:spPr>
            <a:xfrm>
              <a:off x="792" y="63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16418" name="Line 34"/>
            <p:cNvSpPr/>
            <p:nvPr/>
          </p:nvSpPr>
          <p:spPr>
            <a:xfrm flipH="1">
              <a:off x="21" y="63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16419" name="Text Box 35"/>
            <p:cNvSpPr txBox="1"/>
            <p:nvPr/>
          </p:nvSpPr>
          <p:spPr>
            <a:xfrm>
              <a:off x="384" y="499"/>
              <a:ext cx="5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 b="1" dirty="0">
                <a:solidFill>
                  <a:srgbClr val="FF0000"/>
                </a:solidFill>
                <a:latin typeface="Tahoma" panose="020B0604030504040204" pitchFamily="2" charset="0"/>
                <a:ea typeface="楷体_GB2312" charset="-122"/>
              </a:endParaRPr>
            </a:p>
          </p:txBody>
        </p:sp>
        <p:sp>
          <p:nvSpPr>
            <p:cNvPr id="16420" name="Text Box 36"/>
            <p:cNvSpPr txBox="1"/>
            <p:nvPr/>
          </p:nvSpPr>
          <p:spPr>
            <a:xfrm>
              <a:off x="525" y="393"/>
              <a:ext cx="2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 sz="3600" b="1" i="1">
                  <a:solidFill>
                    <a:srgbClr val="FF0000"/>
                  </a:solidFill>
                  <a:latin typeface="Times New Roman" panose="02020603050405020304" pitchFamily="2" charset="0"/>
                  <a:ea typeface="楷体_GB2312" charset="-122"/>
                </a:rPr>
                <a:t>f</a:t>
              </a:r>
            </a:p>
          </p:txBody>
        </p:sp>
      </p:grpSp>
      <p:sp>
        <p:nvSpPr>
          <p:cNvPr id="16421" name="Text Box 37"/>
          <p:cNvSpPr txBox="1"/>
          <p:nvPr/>
        </p:nvSpPr>
        <p:spPr>
          <a:xfrm>
            <a:off x="1111568" y="1792605"/>
            <a:ext cx="4716462" cy="579438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66CC"/>
                </a:solidFill>
                <a:latin typeface="宋体" panose="02010600030101010101" pitchFamily="2" charset="-122"/>
              </a:rPr>
              <a:t>凸透镜的焦点和</a:t>
            </a:r>
            <a:r>
              <a:rPr lang="zh-CN" altLang="en-US" sz="3200" b="1">
                <a:solidFill>
                  <a:srgbClr val="0066CC"/>
                </a:solidFill>
                <a:latin typeface="Times New Roman" panose="02020603050405020304" pitchFamily="2" charset="0"/>
              </a:rPr>
              <a:t>焦距</a:t>
            </a:r>
          </a:p>
        </p:txBody>
      </p:sp>
      <p:sp>
        <p:nvSpPr>
          <p:cNvPr id="16422" name="Text Box 38"/>
          <p:cNvSpPr txBox="1"/>
          <p:nvPr/>
        </p:nvSpPr>
        <p:spPr>
          <a:xfrm>
            <a:off x="1794193" y="5510530"/>
            <a:ext cx="1841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endParaRPr lang="zh-CN" altLang="en-US" sz="2800" b="1" dirty="0">
              <a:latin typeface="Tahoma" panose="020B0604030504040204" pitchFamily="2" charset="0"/>
              <a:ea typeface="楷体_GB2312" charset="-122"/>
            </a:endParaRPr>
          </a:p>
        </p:txBody>
      </p:sp>
      <p:sp>
        <p:nvSpPr>
          <p:cNvPr id="16423" name="Text Box 39"/>
          <p:cNvSpPr txBox="1"/>
          <p:nvPr/>
        </p:nvSpPr>
        <p:spPr>
          <a:xfrm>
            <a:off x="351155" y="5561330"/>
            <a:ext cx="8673465" cy="11245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焦点：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平行于主轴的平行光通过凸透镜后会聚于一点。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焦距：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焦点到光心的距离。</a:t>
            </a:r>
          </a:p>
        </p:txBody>
      </p:sp>
      <p:sp>
        <p:nvSpPr>
          <p:cNvPr id="16424" name="Text Box 40"/>
          <p:cNvSpPr txBox="1"/>
          <p:nvPr/>
        </p:nvSpPr>
        <p:spPr>
          <a:xfrm>
            <a:off x="4638993" y="5040630"/>
            <a:ext cx="1152525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焦距</a:t>
            </a:r>
          </a:p>
        </p:txBody>
      </p:sp>
      <p:sp>
        <p:nvSpPr>
          <p:cNvPr id="16425" name="矩形 16424"/>
          <p:cNvSpPr/>
          <p:nvPr/>
        </p:nvSpPr>
        <p:spPr>
          <a:xfrm>
            <a:off x="7266305" y="2897505"/>
            <a:ext cx="898525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CC"/>
                </a:solidFill>
                <a:latin typeface="楷体_GB2312" charset="-122"/>
              </a:rPr>
              <a:t>主轴</a:t>
            </a:r>
          </a:p>
        </p:txBody>
      </p:sp>
      <p:sp>
        <p:nvSpPr>
          <p:cNvPr id="16426" name="AutoShape 125"/>
          <p:cNvSpPr/>
          <p:nvPr/>
        </p:nvSpPr>
        <p:spPr>
          <a:xfrm>
            <a:off x="6150293" y="1871980"/>
            <a:ext cx="1619250" cy="685800"/>
          </a:xfrm>
          <a:prstGeom prst="wedgeRoundRectCallout">
            <a:avLst>
              <a:gd name="adj1" fmla="val -51472"/>
              <a:gd name="adj2" fmla="val 17506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lIns="0" rIns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charset="-122"/>
              </a:rPr>
              <a:t>焦点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11885" y="1054100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2" charset="0"/>
                <a:ea typeface="华文行楷" pitchFamily="2" charset="-122"/>
                <a:sym typeface="+mn-ea"/>
              </a:rPr>
              <a:t>（二）透镜的焦点和焦距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2" charset="0"/>
              <a:ea typeface="华文行楷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>
                                            <p:txEl>
                                              <p:charRg st="2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1" grpId="0" bldLvl="0" animBg="1"/>
      <p:bldP spid="16413" grpId="0"/>
      <p:bldP spid="16424" grpId="0"/>
      <p:bldP spid="1642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7409"/>
          <p:cNvGrpSpPr/>
          <p:nvPr/>
        </p:nvGrpSpPr>
        <p:grpSpPr>
          <a:xfrm>
            <a:off x="4296728" y="1936433"/>
            <a:ext cx="360362" cy="2124075"/>
            <a:chOff x="0" y="0"/>
            <a:chExt cx="136" cy="635"/>
          </a:xfrm>
        </p:grpSpPr>
        <p:sp>
          <p:nvSpPr>
            <p:cNvPr id="17411" name="xjhgx2"/>
            <p:cNvSpPr/>
            <p:nvPr/>
          </p:nvSpPr>
          <p:spPr>
            <a:xfrm>
              <a:off x="0" y="0"/>
              <a:ext cx="136" cy="635"/>
            </a:xfrm>
            <a:custGeom>
              <a:avLst/>
              <a:gdLst/>
              <a:ahLst/>
              <a:cxnLst/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2D5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2" name="直接连接符 17411"/>
            <p:cNvSpPr/>
            <p:nvPr/>
          </p:nvSpPr>
          <p:spPr>
            <a:xfrm>
              <a:off x="68" y="21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7413" name="Line 6"/>
          <p:cNvSpPr/>
          <p:nvPr/>
        </p:nvSpPr>
        <p:spPr>
          <a:xfrm>
            <a:off x="408940" y="2979420"/>
            <a:ext cx="8208963" cy="36513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17414" name="Oval 25"/>
          <p:cNvSpPr>
            <a:spLocks noChangeAspect="1"/>
          </p:cNvSpPr>
          <p:nvPr/>
        </p:nvSpPr>
        <p:spPr>
          <a:xfrm>
            <a:off x="4404678" y="2882583"/>
            <a:ext cx="144462" cy="144462"/>
          </a:xfrm>
          <a:prstGeom prst="ellipse">
            <a:avLst/>
          </a:prstGeom>
          <a:solidFill>
            <a:srgbClr val="FFFF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7415" name="Text Box 28"/>
          <p:cNvSpPr txBox="1"/>
          <p:nvPr/>
        </p:nvSpPr>
        <p:spPr>
          <a:xfrm>
            <a:off x="2280603" y="2331720"/>
            <a:ext cx="5032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0066CC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F</a:t>
            </a:r>
          </a:p>
        </p:txBody>
      </p:sp>
      <p:sp>
        <p:nvSpPr>
          <p:cNvPr id="17416" name="Text Box 29"/>
          <p:cNvSpPr txBox="1"/>
          <p:nvPr/>
        </p:nvSpPr>
        <p:spPr>
          <a:xfrm>
            <a:off x="7465378" y="2331720"/>
            <a:ext cx="1258887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  <a:ea typeface="楷体_GB2312" charset="-122"/>
              </a:rPr>
              <a:t>主轴</a:t>
            </a:r>
          </a:p>
        </p:txBody>
      </p:sp>
      <p:grpSp>
        <p:nvGrpSpPr>
          <p:cNvPr id="17417" name="组合 17416"/>
          <p:cNvGrpSpPr/>
          <p:nvPr/>
        </p:nvGrpSpPr>
        <p:grpSpPr>
          <a:xfrm>
            <a:off x="2569528" y="3017520"/>
            <a:ext cx="1908175" cy="1582738"/>
            <a:chOff x="0" y="0"/>
            <a:chExt cx="1134" cy="997"/>
          </a:xfrm>
        </p:grpSpPr>
        <p:sp>
          <p:nvSpPr>
            <p:cNvPr id="17418" name="Line 31"/>
            <p:cNvSpPr/>
            <p:nvPr/>
          </p:nvSpPr>
          <p:spPr>
            <a:xfrm flipH="1">
              <a:off x="1134" y="499"/>
              <a:ext cx="0" cy="4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7419" name="Line 32"/>
            <p:cNvSpPr/>
            <p:nvPr/>
          </p:nvSpPr>
          <p:spPr>
            <a:xfrm flipH="1">
              <a:off x="0" y="0"/>
              <a:ext cx="0" cy="99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7420" name="Line 33"/>
            <p:cNvSpPr/>
            <p:nvPr/>
          </p:nvSpPr>
          <p:spPr>
            <a:xfrm flipH="1">
              <a:off x="20" y="69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17421" name="Line 34"/>
            <p:cNvSpPr/>
            <p:nvPr/>
          </p:nvSpPr>
          <p:spPr>
            <a:xfrm>
              <a:off x="736" y="699"/>
              <a:ext cx="37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</p:sp>
        <p:sp>
          <p:nvSpPr>
            <p:cNvPr id="17422" name="Text Box 36"/>
            <p:cNvSpPr txBox="1"/>
            <p:nvPr/>
          </p:nvSpPr>
          <p:spPr>
            <a:xfrm flipH="1">
              <a:off x="453" y="545"/>
              <a:ext cx="1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 sz="3200" b="1">
                  <a:solidFill>
                    <a:srgbClr val="0066CC"/>
                  </a:solidFill>
                  <a:latin typeface="Monotype Corsiva" charset="0"/>
                  <a:ea typeface="楷体_GB2312" charset="-122"/>
                </a:rPr>
                <a:t>f</a:t>
              </a:r>
            </a:p>
          </p:txBody>
        </p:sp>
      </p:grpSp>
      <p:sp>
        <p:nvSpPr>
          <p:cNvPr id="17423" name="Text Box 38"/>
          <p:cNvSpPr txBox="1"/>
          <p:nvPr/>
        </p:nvSpPr>
        <p:spPr>
          <a:xfrm>
            <a:off x="2209165" y="501142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endParaRPr lang="zh-CN" altLang="en-US" sz="2800" b="1" dirty="0">
              <a:latin typeface="Tahoma" panose="020B0604030504040204" pitchFamily="2" charset="0"/>
              <a:ea typeface="楷体_GB2312" charset="-122"/>
            </a:endParaRPr>
          </a:p>
        </p:txBody>
      </p:sp>
      <p:sp>
        <p:nvSpPr>
          <p:cNvPr id="17424" name="Text Box 75"/>
          <p:cNvSpPr txBox="1"/>
          <p:nvPr/>
        </p:nvSpPr>
        <p:spPr>
          <a:xfrm>
            <a:off x="1129665" y="5360670"/>
            <a:ext cx="4932363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</a:rPr>
              <a:t>凸透镜有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两个</a:t>
            </a:r>
            <a:r>
              <a:rPr lang="zh-CN" altLang="en-US" sz="3200" b="1">
                <a:solidFill>
                  <a:schemeClr val="tx2"/>
                </a:solidFill>
                <a:latin typeface="宋体" panose="02010600030101010101" pitchFamily="2" charset="-122"/>
              </a:rPr>
              <a:t>实焦点。</a:t>
            </a:r>
          </a:p>
        </p:txBody>
      </p:sp>
      <p:grpSp>
        <p:nvGrpSpPr>
          <p:cNvPr id="17425" name="组合 17424"/>
          <p:cNvGrpSpPr/>
          <p:nvPr/>
        </p:nvGrpSpPr>
        <p:grpSpPr>
          <a:xfrm flipH="1">
            <a:off x="4565015" y="2260283"/>
            <a:ext cx="3297238" cy="1406525"/>
            <a:chOff x="0" y="0"/>
            <a:chExt cx="2077" cy="886"/>
          </a:xfrm>
        </p:grpSpPr>
        <p:grpSp>
          <p:nvGrpSpPr>
            <p:cNvPr id="17426" name="组合 17425"/>
            <p:cNvGrpSpPr/>
            <p:nvPr/>
          </p:nvGrpSpPr>
          <p:grpSpPr>
            <a:xfrm>
              <a:off x="0" y="0"/>
              <a:ext cx="2064" cy="92"/>
              <a:chOff x="0" y="0"/>
              <a:chExt cx="2381" cy="91"/>
            </a:xfrm>
          </p:grpSpPr>
          <p:sp>
            <p:nvSpPr>
              <p:cNvPr id="17427" name="Line 8"/>
              <p:cNvSpPr/>
              <p:nvPr/>
            </p:nvSpPr>
            <p:spPr>
              <a:xfrm flipV="1">
                <a:off x="0" y="47"/>
                <a:ext cx="238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7428" name="AutoShape 9"/>
              <p:cNvSpPr>
                <a:spLocks noChangeAspect="1"/>
              </p:cNvSpPr>
              <p:nvPr/>
            </p:nvSpPr>
            <p:spPr>
              <a:xfrm rot="5400000">
                <a:off x="1566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7429" name="组合 17428"/>
            <p:cNvGrpSpPr/>
            <p:nvPr/>
          </p:nvGrpSpPr>
          <p:grpSpPr>
            <a:xfrm>
              <a:off x="0" y="817"/>
              <a:ext cx="2059" cy="69"/>
              <a:chOff x="0" y="0"/>
              <a:chExt cx="2399" cy="91"/>
            </a:xfrm>
          </p:grpSpPr>
          <p:sp>
            <p:nvSpPr>
              <p:cNvPr id="17430" name="Line 11"/>
              <p:cNvSpPr/>
              <p:nvPr/>
            </p:nvSpPr>
            <p:spPr>
              <a:xfrm>
                <a:off x="0" y="46"/>
                <a:ext cx="2399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7431" name="AutoShape 12"/>
              <p:cNvSpPr>
                <a:spLocks noChangeAspect="1"/>
              </p:cNvSpPr>
              <p:nvPr/>
            </p:nvSpPr>
            <p:spPr>
              <a:xfrm rot="5400000">
                <a:off x="157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7432" name="组合 17431"/>
            <p:cNvGrpSpPr/>
            <p:nvPr/>
          </p:nvGrpSpPr>
          <p:grpSpPr>
            <a:xfrm>
              <a:off x="23" y="410"/>
              <a:ext cx="2054" cy="92"/>
              <a:chOff x="0" y="0"/>
              <a:chExt cx="2394" cy="91"/>
            </a:xfrm>
          </p:grpSpPr>
          <p:sp>
            <p:nvSpPr>
              <p:cNvPr id="17433" name="Line 14"/>
              <p:cNvSpPr/>
              <p:nvPr/>
            </p:nvSpPr>
            <p:spPr>
              <a:xfrm flipV="1">
                <a:off x="0" y="46"/>
                <a:ext cx="239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7434" name="AutoShape 15"/>
              <p:cNvSpPr>
                <a:spLocks noChangeAspect="1"/>
              </p:cNvSpPr>
              <p:nvPr/>
            </p:nvSpPr>
            <p:spPr>
              <a:xfrm rot="5400000">
                <a:off x="1574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</p:grpSp>
      <p:grpSp>
        <p:nvGrpSpPr>
          <p:cNvPr id="17435" name="组合 17434"/>
          <p:cNvGrpSpPr/>
          <p:nvPr/>
        </p:nvGrpSpPr>
        <p:grpSpPr>
          <a:xfrm flipH="1">
            <a:off x="1488440" y="2331720"/>
            <a:ext cx="3132138" cy="1296988"/>
            <a:chOff x="0" y="0"/>
            <a:chExt cx="1960" cy="816"/>
          </a:xfrm>
        </p:grpSpPr>
        <p:grpSp>
          <p:nvGrpSpPr>
            <p:cNvPr id="17436" name="组合 17435"/>
            <p:cNvGrpSpPr/>
            <p:nvPr/>
          </p:nvGrpSpPr>
          <p:grpSpPr>
            <a:xfrm>
              <a:off x="0" y="181"/>
              <a:ext cx="1960" cy="635"/>
              <a:chOff x="0" y="0"/>
              <a:chExt cx="2073" cy="679"/>
            </a:xfrm>
          </p:grpSpPr>
          <p:sp>
            <p:nvSpPr>
              <p:cNvPr id="17437" name="Freeform 17"/>
              <p:cNvSpPr/>
              <p:nvPr/>
            </p:nvSpPr>
            <p:spPr>
              <a:xfrm>
                <a:off x="0" y="0"/>
                <a:ext cx="2073" cy="679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" name="AutoShape 18"/>
              <p:cNvSpPr>
                <a:spLocks noChangeAspect="1"/>
              </p:cNvSpPr>
              <p:nvPr/>
            </p:nvSpPr>
            <p:spPr>
              <a:xfrm rot="4229382">
                <a:off x="619" y="383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7439" name="组合 17438"/>
            <p:cNvGrpSpPr/>
            <p:nvPr/>
          </p:nvGrpSpPr>
          <p:grpSpPr>
            <a:xfrm>
              <a:off x="9" y="0"/>
              <a:ext cx="1883" cy="612"/>
              <a:chOff x="0" y="0"/>
              <a:chExt cx="2200" cy="725"/>
            </a:xfrm>
          </p:grpSpPr>
          <p:sp>
            <p:nvSpPr>
              <p:cNvPr id="17440" name="Freeform 20"/>
              <p:cNvSpPr/>
              <p:nvPr/>
            </p:nvSpPr>
            <p:spPr>
              <a:xfrm flipV="1">
                <a:off x="0" y="0"/>
                <a:ext cx="2200" cy="725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" name="AutoShape 21"/>
              <p:cNvSpPr>
                <a:spLocks noChangeAspect="1"/>
              </p:cNvSpPr>
              <p:nvPr/>
            </p:nvSpPr>
            <p:spPr>
              <a:xfrm rot="-4229382" flipV="1">
                <a:off x="686" y="82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  <p:grpSp>
          <p:nvGrpSpPr>
            <p:cNvPr id="17442" name="组合 17441"/>
            <p:cNvGrpSpPr/>
            <p:nvPr/>
          </p:nvGrpSpPr>
          <p:grpSpPr>
            <a:xfrm>
              <a:off x="14" y="362"/>
              <a:ext cx="1923" cy="91"/>
              <a:chOff x="0" y="0"/>
              <a:chExt cx="2671" cy="91"/>
            </a:xfrm>
          </p:grpSpPr>
          <p:sp>
            <p:nvSpPr>
              <p:cNvPr id="17443" name="Line 23"/>
              <p:cNvSpPr/>
              <p:nvPr/>
            </p:nvSpPr>
            <p:spPr>
              <a:xfrm flipV="1">
                <a:off x="0" y="46"/>
                <a:ext cx="2671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7444" name="AutoShape 24"/>
              <p:cNvSpPr>
                <a:spLocks noChangeAspect="1"/>
              </p:cNvSpPr>
              <p:nvPr/>
            </p:nvSpPr>
            <p:spPr>
              <a:xfrm rot="5400000">
                <a:off x="859" y="-90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>
                  <a:alpha val="100000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0" vert="eaVert" wrap="none" anchor="ctr"/>
              <a:lstStyle/>
              <a:p>
                <a:endParaRPr sz="2800" b="1">
                  <a:latin typeface="Times New Roman" panose="02020603050405020304" pitchFamily="2" charset="0"/>
                  <a:ea typeface="楷体_GB2312" charset="-122"/>
                </a:endParaRPr>
              </a:p>
            </p:txBody>
          </p:sp>
        </p:grpSp>
      </p:grpSp>
      <p:sp>
        <p:nvSpPr>
          <p:cNvPr id="17445" name="Oval 26"/>
          <p:cNvSpPr>
            <a:spLocks noChangeAspect="1"/>
          </p:cNvSpPr>
          <p:nvPr/>
        </p:nvSpPr>
        <p:spPr>
          <a:xfrm>
            <a:off x="2482215" y="2907983"/>
            <a:ext cx="158750" cy="158750"/>
          </a:xfrm>
          <a:prstGeom prst="ellipse">
            <a:avLst/>
          </a:prstGeom>
          <a:solidFill>
            <a:srgbClr val="FFFF00">
              <a:alpha val="10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7446" name="AutoShape 125"/>
          <p:cNvSpPr/>
          <p:nvPr/>
        </p:nvSpPr>
        <p:spPr>
          <a:xfrm>
            <a:off x="2606040" y="1179195"/>
            <a:ext cx="1511300" cy="684213"/>
          </a:xfrm>
          <a:prstGeom prst="wedgeRoundRectCallout">
            <a:avLst>
              <a:gd name="adj1" fmla="val -51574"/>
              <a:gd name="adj2" fmla="val 175060"/>
              <a:gd name="adj3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lIns="0" rIns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焦点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7447" name="Text Box 70"/>
          <p:cNvSpPr txBox="1"/>
          <p:nvPr/>
        </p:nvSpPr>
        <p:spPr>
          <a:xfrm>
            <a:off x="1237615" y="6156008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66CC"/>
                </a:solidFill>
                <a:latin typeface="楷体_GB2312" charset="-122"/>
              </a:rPr>
              <a:t>光路可逆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24" grpId="0"/>
      <p:bldP spid="17445" grpId="0" bldLvl="0" animBg="1"/>
      <p:bldP spid="17446" grpId="0" bldLvl="0" animBg="1"/>
      <p:bldP spid="174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9458" name="Rectangle 3"/>
          <p:cNvSpPr txBox="1"/>
          <p:nvPr/>
        </p:nvSpPr>
        <p:spPr>
          <a:xfrm>
            <a:off x="539750" y="1665288"/>
            <a:ext cx="7956550" cy="37798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2" charset="0"/>
              </a:rPr>
              <a:t>．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两种透镜：凸透镜和凹透镜；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2" charset="0"/>
              </a:rPr>
              <a:t>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2" charset="0"/>
              </a:rPr>
              <a:t>．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几个基本概念</a:t>
            </a: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光心、主光轴、焦点、焦距；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2" charset="0"/>
              </a:rPr>
              <a:t>．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透镜对光线的作用： 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  　凸透镜对光线有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会聚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作用</a:t>
            </a: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</a:rPr>
              <a:t>, 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又叫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会聚透镜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  　凹透镜对光线有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发散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作用</a:t>
            </a: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</a:rPr>
              <a:t>, 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又叫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发散透镜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8434" name="矩形 18433"/>
          <p:cNvSpPr/>
          <p:nvPr/>
        </p:nvSpPr>
        <p:spPr>
          <a:xfrm>
            <a:off x="402590" y="1717040"/>
            <a:ext cx="8207375" cy="1076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 indent="276225">
              <a:buClrTx/>
            </a:pPr>
            <a:r>
              <a:rPr lang="zh-CN" altLang="en-US" sz="3200" b="1" dirty="0">
                <a:latin typeface="Times New Roman" panose="02020603050405020304" pitchFamily="2" charset="0"/>
                <a:ea typeface="楷体_GB2312" charset="-122"/>
              </a:rPr>
              <a:t>     根据图中光通过透镜前后的方向，在图中填上适当类型的透镜．</a:t>
            </a:r>
            <a:endParaRPr lang="zh-CN" altLang="en-US" sz="3200" b="1" dirty="0">
              <a:solidFill>
                <a:srgbClr val="33CCCC"/>
              </a:solidFill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8436" name="椭圆 18435"/>
          <p:cNvSpPr/>
          <p:nvPr/>
        </p:nvSpPr>
        <p:spPr>
          <a:xfrm>
            <a:off x="4348480" y="3635375"/>
            <a:ext cx="215900" cy="1216025"/>
          </a:xfrm>
          <a:prstGeom prst="ellipse">
            <a:avLst/>
          </a:prstGeom>
          <a:gradFill rotWithShape="0"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gamma/>
                  <a:shade val="76471"/>
                  <a:invGamma/>
                  <a:alpha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7" name="图片 184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430" y="3873500"/>
            <a:ext cx="2889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795" y="3924300"/>
            <a:ext cx="249238" cy="1008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9" name="组合 18438"/>
          <p:cNvGrpSpPr/>
          <p:nvPr/>
        </p:nvGrpSpPr>
        <p:grpSpPr>
          <a:xfrm>
            <a:off x="532130" y="3779838"/>
            <a:ext cx="2736850" cy="1230312"/>
            <a:chOff x="0" y="0"/>
            <a:chExt cx="1724" cy="775"/>
          </a:xfrm>
        </p:grpSpPr>
        <p:sp>
          <p:nvSpPr>
            <p:cNvPr id="18440" name="矩形 18439"/>
            <p:cNvSpPr/>
            <p:nvPr/>
          </p:nvSpPr>
          <p:spPr>
            <a:xfrm>
              <a:off x="861" y="49"/>
              <a:ext cx="181" cy="726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直接连接符 18440"/>
            <p:cNvSpPr/>
            <p:nvPr/>
          </p:nvSpPr>
          <p:spPr>
            <a:xfrm>
              <a:off x="0" y="411"/>
              <a:ext cx="17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8442" name="直接连接符 18441"/>
            <p:cNvSpPr/>
            <p:nvPr/>
          </p:nvSpPr>
          <p:spPr>
            <a:xfrm>
              <a:off x="1043" y="591"/>
              <a:ext cx="408" cy="13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8443" name="直接连接符 18442"/>
            <p:cNvSpPr/>
            <p:nvPr/>
          </p:nvSpPr>
          <p:spPr>
            <a:xfrm>
              <a:off x="226" y="590"/>
              <a:ext cx="635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8444" name="直接连接符 18443"/>
            <p:cNvSpPr/>
            <p:nvPr/>
          </p:nvSpPr>
          <p:spPr>
            <a:xfrm>
              <a:off x="181" y="181"/>
              <a:ext cx="6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8445" name="直接连接符 18444"/>
            <p:cNvSpPr/>
            <p:nvPr/>
          </p:nvSpPr>
          <p:spPr>
            <a:xfrm flipV="1">
              <a:off x="1043" y="0"/>
              <a:ext cx="408" cy="18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</p:grpSp>
      <p:grpSp>
        <p:nvGrpSpPr>
          <p:cNvPr id="18446" name="组合 18445"/>
          <p:cNvGrpSpPr/>
          <p:nvPr/>
        </p:nvGrpSpPr>
        <p:grpSpPr>
          <a:xfrm>
            <a:off x="3700780" y="3203575"/>
            <a:ext cx="1582738" cy="2268538"/>
            <a:chOff x="0" y="0"/>
            <a:chExt cx="997" cy="1429"/>
          </a:xfrm>
        </p:grpSpPr>
        <p:pic>
          <p:nvPicPr>
            <p:cNvPr id="18447" name="图片 18446" descr="图片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359"/>
            <a:stretch>
              <a:fillRect/>
            </a:stretch>
          </p:blipFill>
          <p:spPr>
            <a:xfrm>
              <a:off x="0" y="137"/>
              <a:ext cx="997" cy="1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8" name="直接连接符 18447"/>
            <p:cNvSpPr/>
            <p:nvPr/>
          </p:nvSpPr>
          <p:spPr>
            <a:xfrm>
              <a:off x="408" y="953"/>
              <a:ext cx="363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8449" name="直接连接符 18448"/>
            <p:cNvSpPr/>
            <p:nvPr/>
          </p:nvSpPr>
          <p:spPr>
            <a:xfrm flipV="1">
              <a:off x="408" y="0"/>
              <a:ext cx="363" cy="40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  <p:grpSp>
        <p:nvGrpSpPr>
          <p:cNvPr id="18450" name="组合 18449"/>
          <p:cNvGrpSpPr/>
          <p:nvPr/>
        </p:nvGrpSpPr>
        <p:grpSpPr>
          <a:xfrm>
            <a:off x="6110211" y="3586163"/>
            <a:ext cx="2305050" cy="1871662"/>
            <a:chOff x="-25" y="0"/>
            <a:chExt cx="1497" cy="1044"/>
          </a:xfrm>
        </p:grpSpPr>
        <p:pic>
          <p:nvPicPr>
            <p:cNvPr id="18451" name="图片 18450" descr="未命名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270" b="31316"/>
            <a:stretch>
              <a:fillRect/>
            </a:stretch>
          </p:blipFill>
          <p:spPr>
            <a:xfrm>
              <a:off x="-25" y="0"/>
              <a:ext cx="1497" cy="1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2" name="直接连接符 18451"/>
            <p:cNvSpPr/>
            <p:nvPr/>
          </p:nvSpPr>
          <p:spPr>
            <a:xfrm flipV="1">
              <a:off x="543" y="455"/>
              <a:ext cx="408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18453" name="直接连接符 18452"/>
            <p:cNvSpPr/>
            <p:nvPr/>
          </p:nvSpPr>
          <p:spPr>
            <a:xfrm>
              <a:off x="544" y="227"/>
              <a:ext cx="408" cy="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6147" name="图片 6146" descr="16_12_36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075" y="1549718"/>
            <a:ext cx="2365375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15_28_129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8913" y="1621155"/>
            <a:ext cx="2232025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3258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5" y="4429443"/>
            <a:ext cx="1897063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6149"/>
          <p:cNvSpPr txBox="1"/>
          <p:nvPr/>
        </p:nvSpPr>
        <p:spPr>
          <a:xfrm>
            <a:off x="2003425" y="3710305"/>
            <a:ext cx="5184775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4800" b="1">
                <a:solidFill>
                  <a:srgbClr val="3333FF"/>
                </a:solidFill>
                <a:latin typeface="Times New Roman" panose="02020603050405020304" pitchFamily="2" charset="0"/>
              </a:rPr>
              <a:t>这些都应用到</a:t>
            </a:r>
            <a:r>
              <a:rPr lang="zh-CN" altLang="en-US" sz="4800" b="1">
                <a:solidFill>
                  <a:srgbClr val="FF5050"/>
                </a:solidFill>
                <a:latin typeface="Times New Roman" panose="02020603050405020304" pitchFamily="2" charset="0"/>
              </a:rPr>
              <a:t>透镜</a:t>
            </a:r>
          </a:p>
        </p:txBody>
      </p:sp>
      <p:pic>
        <p:nvPicPr>
          <p:cNvPr id="6151" name="图片 6150" descr="2008516158585165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0850" y="4718368"/>
            <a:ext cx="3248025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876767_12369967"/>
          <p:cNvPicPr>
            <a:picLocks noChangeAspect="1"/>
          </p:cNvPicPr>
          <p:nvPr/>
        </p:nvPicPr>
        <p:blipFill>
          <a:blip r:embed="rId9" cstate="print"/>
          <a:srcRect l="6683"/>
          <a:stretch>
            <a:fillRect/>
          </a:stretch>
        </p:blipFill>
        <p:spPr>
          <a:xfrm>
            <a:off x="2938463" y="1405255"/>
            <a:ext cx="3168650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2006916172312353_b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82925" y="4664393"/>
            <a:ext cx="1857375" cy="20240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530" y="2248535"/>
            <a:ext cx="2963863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71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8643" y="2392998"/>
            <a:ext cx="328295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5623" y="1169035"/>
            <a:ext cx="2611437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918845" y="5337493"/>
            <a:ext cx="7175500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Arial" panose="020B0604020202020204" charset="-76"/>
              </a:rPr>
              <a:t>       </a:t>
            </a:r>
            <a:r>
              <a:rPr lang="zh-CN" altLang="en-US" sz="3200" b="1">
                <a:latin typeface="Arial" panose="020B0604020202020204" charset="-76"/>
              </a:rPr>
              <a:t>你能发现</a:t>
            </a:r>
            <a:r>
              <a:rPr lang="zh-CN" altLang="en-US" sz="3200" b="1" u="sng">
                <a:latin typeface="Arial" panose="020B0604020202020204" charset="-76"/>
              </a:rPr>
              <a:t>透镜</a:t>
            </a:r>
            <a:r>
              <a:rPr lang="zh-CN" altLang="en-US" sz="3200" b="1">
                <a:latin typeface="Arial" panose="020B0604020202020204" charset="-76"/>
              </a:rPr>
              <a:t>和</a:t>
            </a:r>
            <a:r>
              <a:rPr lang="zh-CN" altLang="en-US" sz="3200" b="1" u="sng">
                <a:solidFill>
                  <a:srgbClr val="0000FF"/>
                </a:solidFill>
                <a:latin typeface="Arial" panose="020B0604020202020204" charset="-76"/>
              </a:rPr>
              <a:t>凸镜</a:t>
            </a:r>
            <a:r>
              <a:rPr lang="zh-CN" altLang="en-US" sz="3200" b="1" u="sng">
                <a:latin typeface="Arial" panose="020B0604020202020204" charset="-76"/>
              </a:rPr>
              <a:t>、</a:t>
            </a:r>
            <a:r>
              <a:rPr lang="zh-CN" altLang="en-US" sz="3200" b="1" u="sng">
                <a:solidFill>
                  <a:srgbClr val="0000FF"/>
                </a:solidFill>
                <a:latin typeface="Arial" panose="020B0604020202020204" charset="-76"/>
              </a:rPr>
              <a:t>凹镜</a:t>
            </a:r>
            <a:r>
              <a:rPr lang="zh-CN" altLang="en-US" sz="3200" b="1">
                <a:latin typeface="Arial" panose="020B0604020202020204" charset="-76"/>
              </a:rPr>
              <a:t>有什么相同之处吗？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8194" name="云形标注 8193"/>
          <p:cNvSpPr/>
          <p:nvPr/>
        </p:nvSpPr>
        <p:spPr>
          <a:xfrm>
            <a:off x="5625148" y="3561080"/>
            <a:ext cx="2520950" cy="1009650"/>
          </a:xfrm>
          <a:prstGeom prst="cloudCallout">
            <a:avLst>
              <a:gd name="adj1" fmla="val -48551"/>
              <a:gd name="adj2" fmla="val -7231"/>
            </a:avLst>
          </a:prstGeom>
          <a:noFill/>
          <a:ln w="9525">
            <a:noFill/>
          </a:ln>
        </p:spPr>
        <p:txBody>
          <a:bodyPr vert="horz" wrap="square" anchor="t"/>
          <a:lstStyle/>
          <a:p>
            <a:pPr algn="ctr">
              <a:buClrTx/>
            </a:pPr>
            <a:endParaRPr sz="320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3049270" y="3560763"/>
            <a:ext cx="39624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中间厚边缘薄的透镜</a:t>
            </a:r>
          </a:p>
        </p:txBody>
      </p:sp>
      <p:sp>
        <p:nvSpPr>
          <p:cNvPr id="8196" name="文本框 8195"/>
          <p:cNvSpPr txBox="1"/>
          <p:nvPr/>
        </p:nvSpPr>
        <p:spPr>
          <a:xfrm>
            <a:off x="3264853" y="6057900"/>
            <a:ext cx="42497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>
              <a:spcBef>
                <a:spcPct val="50000"/>
              </a:spcBef>
              <a:buClrTx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中间薄边缘厚的透镜</a:t>
            </a:r>
          </a:p>
        </p:txBody>
      </p:sp>
      <p:pic>
        <p:nvPicPr>
          <p:cNvPr id="8197" name="图片 819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1295" y="1872615"/>
            <a:ext cx="3574415" cy="1625600"/>
          </a:xfrm>
          <a:prstGeom prst="rect">
            <a:avLst/>
          </a:prstGeom>
          <a:solidFill>
            <a:schemeClr val="folHlink">
              <a:alpha val="100000"/>
            </a:schemeClr>
          </a:solidFill>
          <a:ln w="9525">
            <a:noFill/>
          </a:ln>
        </p:spPr>
      </p:pic>
      <p:pic>
        <p:nvPicPr>
          <p:cNvPr id="8198" name="图片 819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0780" y="4203065"/>
            <a:ext cx="3348355" cy="1757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云形标注 8198"/>
          <p:cNvSpPr/>
          <p:nvPr/>
        </p:nvSpPr>
        <p:spPr>
          <a:xfrm>
            <a:off x="6016308" y="3706178"/>
            <a:ext cx="2520950" cy="1009650"/>
          </a:xfrm>
          <a:prstGeom prst="cloudCallout">
            <a:avLst>
              <a:gd name="adj1" fmla="val -48551"/>
              <a:gd name="adj2" fmla="val -7231"/>
            </a:avLst>
          </a:prstGeom>
          <a:noFill/>
          <a:ln w="9525">
            <a:noFill/>
          </a:ln>
        </p:spPr>
        <p:txBody>
          <a:bodyPr vert="horz" wrap="square" anchor="t"/>
          <a:lstStyle/>
          <a:p>
            <a:pPr algn="ctr">
              <a:buClrTx/>
            </a:pPr>
            <a:endParaRPr sz="3200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8200" name="椭圆形标注 8199"/>
          <p:cNvSpPr/>
          <p:nvPr/>
        </p:nvSpPr>
        <p:spPr>
          <a:xfrm>
            <a:off x="5716588" y="2093913"/>
            <a:ext cx="2160587" cy="719137"/>
          </a:xfrm>
          <a:prstGeom prst="wedgeEllipseCallout">
            <a:avLst>
              <a:gd name="adj1" fmla="val -73954"/>
              <a:gd name="adj2" fmla="val 41389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algn="ctr">
              <a:buClrTx/>
            </a:pP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2" charset="0"/>
              </a:rPr>
              <a:t>凸透镜</a:t>
            </a:r>
          </a:p>
        </p:txBody>
      </p:sp>
      <p:sp>
        <p:nvSpPr>
          <p:cNvPr id="8201" name="椭圆形标注 8200"/>
          <p:cNvSpPr/>
          <p:nvPr/>
        </p:nvSpPr>
        <p:spPr>
          <a:xfrm rot="10800000">
            <a:off x="569913" y="4716145"/>
            <a:ext cx="1727200" cy="936625"/>
          </a:xfrm>
          <a:prstGeom prst="wedgeEllipseCallout">
            <a:avLst>
              <a:gd name="adj1" fmla="val -116269"/>
              <a:gd name="adj2" fmla="val 8301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horz" wrap="square" anchor="t"/>
          <a:lstStyle/>
          <a:p>
            <a:pPr algn="ctr">
              <a:buClrTx/>
            </a:pPr>
            <a:endParaRPr sz="240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664210" y="4906010"/>
            <a:ext cx="150876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rgbClr val="CC6600"/>
                </a:solidFill>
                <a:latin typeface="Arial" panose="020B0604020202020204" charset="-76"/>
              </a:rPr>
              <a:t>凹透镜</a:t>
            </a:r>
          </a:p>
        </p:txBody>
      </p:sp>
      <p:sp>
        <p:nvSpPr>
          <p:cNvPr id="8203" name="文本框 8202"/>
          <p:cNvSpPr txBox="1"/>
          <p:nvPr/>
        </p:nvSpPr>
        <p:spPr>
          <a:xfrm>
            <a:off x="961708" y="3560763"/>
            <a:ext cx="22225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外形特征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charset="-76"/>
              </a:rPr>
              <a:t>：</a:t>
            </a:r>
          </a:p>
        </p:txBody>
      </p:sp>
      <p:sp>
        <p:nvSpPr>
          <p:cNvPr id="8204" name="文本框 8203"/>
          <p:cNvSpPr txBox="1"/>
          <p:nvPr/>
        </p:nvSpPr>
        <p:spPr>
          <a:xfrm>
            <a:off x="1066165" y="6057900"/>
            <a:ext cx="1982788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外形特征：</a:t>
            </a:r>
          </a:p>
        </p:txBody>
      </p:sp>
      <p:sp>
        <p:nvSpPr>
          <p:cNvPr id="8205" name="文本框 8204"/>
          <p:cNvSpPr txBox="1"/>
          <p:nvPr/>
        </p:nvSpPr>
        <p:spPr>
          <a:xfrm>
            <a:off x="1577975" y="1108710"/>
            <a:ext cx="493966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（一）凸透镜和凹透镜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200" grpId="0" bldLvl="0" animBg="1"/>
      <p:bldP spid="8201" grpId="0" animBg="1"/>
      <p:bldP spid="8202" grpId="0"/>
      <p:bldP spid="8203" grpId="0"/>
      <p:bldP spid="82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9217"/>
          <p:cNvSpPr>
            <a:spLocks noGrp="1"/>
          </p:cNvSpPr>
          <p:nvPr/>
        </p:nvSpPr>
        <p:spPr>
          <a:xfrm>
            <a:off x="1861185" y="1606868"/>
            <a:ext cx="3168650" cy="647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sz="3200">
                <a:solidFill>
                  <a:srgbClr val="0000FF"/>
                </a:solidFill>
                <a:ea typeface="华文行楷" pitchFamily="2" charset="-122"/>
              </a:rPr>
              <a:t>透镜的几个名词</a:t>
            </a:r>
          </a:p>
        </p:txBody>
      </p:sp>
      <p:pic>
        <p:nvPicPr>
          <p:cNvPr id="9219" name="图片 9218" descr="W020141117345000363639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048" y="2757805"/>
            <a:ext cx="6859587" cy="28813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1271270" y="1152525"/>
            <a:ext cx="6626225" cy="2163763"/>
          </a:xfrm>
          <a:prstGeom prst="rect">
            <a:avLst/>
          </a:prstGeom>
          <a:solidFill>
            <a:srgbClr val="FFFF00">
              <a:alpha val="26999"/>
            </a:srgb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2" charset="0"/>
              </a:rPr>
              <a:t>探究实验：</a:t>
            </a:r>
          </a:p>
          <a:p>
            <a:pPr>
              <a:buClrTx/>
            </a:pPr>
            <a:r>
              <a:rPr lang="zh-CN" altLang="en-US" sz="3200" b="1">
                <a:latin typeface="Times New Roman" panose="02020603050405020304" pitchFamily="2" charset="0"/>
              </a:rPr>
              <a:t>（</a:t>
            </a:r>
            <a:r>
              <a:rPr lang="en-US" altLang="zh-CN" sz="3200" b="1">
                <a:latin typeface="Times New Roman" panose="02020603050405020304" pitchFamily="2" charset="0"/>
              </a:rPr>
              <a:t>1</a:t>
            </a:r>
            <a:r>
              <a:rPr lang="zh-CN" altLang="en-US" sz="3200" b="1">
                <a:latin typeface="Times New Roman" panose="02020603050405020304" pitchFamily="2" charset="0"/>
              </a:rPr>
              <a:t>）探究通过凸透镜光心的光线。</a:t>
            </a:r>
          </a:p>
          <a:p>
            <a:pPr>
              <a:buClrTx/>
            </a:pPr>
            <a:endParaRPr lang="zh-CN" altLang="en-US" sz="3200" b="1">
              <a:latin typeface="Times New Roman" panose="02020603050405020304" pitchFamily="2" charset="0"/>
            </a:endParaRPr>
          </a:p>
          <a:p>
            <a:pPr>
              <a:buClrTx/>
            </a:pPr>
            <a:r>
              <a:rPr lang="zh-CN" altLang="en-US" sz="3200" b="1">
                <a:latin typeface="Times New Roman" panose="02020603050405020304" pitchFamily="2" charset="0"/>
              </a:rPr>
              <a:t>（</a:t>
            </a:r>
            <a:r>
              <a:rPr lang="en-US" altLang="zh-CN" sz="3200" b="1">
                <a:latin typeface="Times New Roman" panose="02020603050405020304" pitchFamily="2" charset="0"/>
              </a:rPr>
              <a:t>2</a:t>
            </a:r>
            <a:r>
              <a:rPr lang="zh-CN" altLang="en-US" sz="3200" b="1">
                <a:latin typeface="Times New Roman" panose="02020603050405020304" pitchFamily="2" charset="0"/>
              </a:rPr>
              <a:t>）探究通过凹透镜光心的光线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2" charset="0"/>
              </a:rPr>
              <a:t>。</a:t>
            </a:r>
          </a:p>
        </p:txBody>
      </p:sp>
      <p:graphicFrame>
        <p:nvGraphicFramePr>
          <p:cNvPr id="10243" name="对象 10242"/>
          <p:cNvGraphicFramePr>
            <a:graphicFrameLocks/>
          </p:cNvGraphicFramePr>
          <p:nvPr/>
        </p:nvGraphicFramePr>
        <p:xfrm>
          <a:off x="6347460" y="3673475"/>
          <a:ext cx="942975" cy="1905000"/>
        </p:xfrm>
        <a:graphic>
          <a:graphicData uri="http://schemas.openxmlformats.org/presentationml/2006/ole">
            <p:oleObj spid="_x0000_s3076" r:id="rId8" imgW="657317" imgH="1276190" progId="PBrush">
              <p:embed/>
            </p:oleObj>
          </a:graphicData>
        </a:graphic>
      </p:graphicFrame>
      <p:sp>
        <p:nvSpPr>
          <p:cNvPr id="10244" name="直接连接符 10243"/>
          <p:cNvSpPr/>
          <p:nvPr/>
        </p:nvSpPr>
        <p:spPr>
          <a:xfrm>
            <a:off x="4971098" y="3949700"/>
            <a:ext cx="4191000" cy="0"/>
          </a:xfrm>
          <a:prstGeom prst="line">
            <a:avLst/>
          </a:prstGeom>
          <a:ln w="19050" cap="flat" cmpd="sng">
            <a:solidFill>
              <a:srgbClr val="CCFFFF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10245" name="直接连接符 10244"/>
          <p:cNvSpPr/>
          <p:nvPr/>
        </p:nvSpPr>
        <p:spPr>
          <a:xfrm>
            <a:off x="6809423" y="4587875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0246" name="直接连接符 10245"/>
          <p:cNvSpPr/>
          <p:nvPr/>
        </p:nvSpPr>
        <p:spPr>
          <a:xfrm>
            <a:off x="4823460" y="4587875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triangle" w="med" len="med"/>
          </a:ln>
        </p:spPr>
      </p:sp>
      <p:grpSp>
        <p:nvGrpSpPr>
          <p:cNvPr id="10247" name="组合 10246"/>
          <p:cNvGrpSpPr/>
          <p:nvPr/>
        </p:nvGrpSpPr>
        <p:grpSpPr>
          <a:xfrm rot="1292108" flipV="1">
            <a:off x="6728460" y="4897438"/>
            <a:ext cx="2057400" cy="76200"/>
            <a:chOff x="0" y="0"/>
            <a:chExt cx="1920" cy="0"/>
          </a:xfrm>
        </p:grpSpPr>
        <p:sp>
          <p:nvSpPr>
            <p:cNvPr id="10248" name="直接连接符 10247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10249" name="直接连接符 10248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250" name="组合 10249"/>
          <p:cNvGrpSpPr/>
          <p:nvPr/>
        </p:nvGrpSpPr>
        <p:grpSpPr>
          <a:xfrm rot="1292108" flipV="1">
            <a:off x="4823460" y="4144963"/>
            <a:ext cx="2057400" cy="76200"/>
            <a:chOff x="0" y="0"/>
            <a:chExt cx="1920" cy="0"/>
          </a:xfrm>
        </p:grpSpPr>
        <p:sp>
          <p:nvSpPr>
            <p:cNvPr id="10251" name="直接连接符 10250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10252" name="直接连接符 10251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0253" name="椭圆 10252"/>
          <p:cNvSpPr/>
          <p:nvPr/>
        </p:nvSpPr>
        <p:spPr>
          <a:xfrm>
            <a:off x="2097723" y="3529013"/>
            <a:ext cx="223837" cy="2133600"/>
          </a:xfrm>
          <a:prstGeom prst="ellipse">
            <a:avLst/>
          </a:prstGeom>
          <a:gradFill rotWithShape="0">
            <a:gsLst>
              <a:gs pos="0">
                <a:srgbClr val="00FFFF">
                  <a:alpha val="100000"/>
                </a:srgbClr>
              </a:gs>
              <a:gs pos="100000">
                <a:srgbClr val="00FFFF">
                  <a:gamma/>
                  <a:shade val="66667"/>
                  <a:invGamma/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4" name="直接连接符 10253"/>
          <p:cNvSpPr/>
          <p:nvPr/>
        </p:nvSpPr>
        <p:spPr>
          <a:xfrm>
            <a:off x="132398" y="4595813"/>
            <a:ext cx="4267200" cy="0"/>
          </a:xfrm>
          <a:prstGeom prst="line">
            <a:avLst/>
          </a:prstGeom>
          <a:ln w="19050" cap="flat" cmpd="sng">
            <a:solidFill>
              <a:srgbClr val="CCFFFF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10255" name="直接连接符 10254"/>
          <p:cNvSpPr/>
          <p:nvPr/>
        </p:nvSpPr>
        <p:spPr>
          <a:xfrm>
            <a:off x="2254885" y="4595813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0256" name="直接连接符 10255"/>
          <p:cNvSpPr/>
          <p:nvPr/>
        </p:nvSpPr>
        <p:spPr>
          <a:xfrm>
            <a:off x="208598" y="4595813"/>
            <a:ext cx="19812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triangle" w="med" len="med"/>
          </a:ln>
        </p:spPr>
      </p:sp>
      <p:grpSp>
        <p:nvGrpSpPr>
          <p:cNvPr id="10257" name="组合 10256"/>
          <p:cNvGrpSpPr/>
          <p:nvPr/>
        </p:nvGrpSpPr>
        <p:grpSpPr>
          <a:xfrm rot="1292108" flipV="1">
            <a:off x="208598" y="4138613"/>
            <a:ext cx="2057400" cy="76200"/>
            <a:chOff x="0" y="0"/>
            <a:chExt cx="1920" cy="0"/>
          </a:xfrm>
        </p:grpSpPr>
        <p:sp>
          <p:nvSpPr>
            <p:cNvPr id="10258" name="直接连接符 10257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10259" name="直接连接符 10258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260" name="组合 10259"/>
          <p:cNvGrpSpPr/>
          <p:nvPr/>
        </p:nvGrpSpPr>
        <p:grpSpPr>
          <a:xfrm rot="1292108" flipV="1">
            <a:off x="2113598" y="4891088"/>
            <a:ext cx="2057400" cy="76200"/>
            <a:chOff x="0" y="0"/>
            <a:chExt cx="1920" cy="0"/>
          </a:xfrm>
        </p:grpSpPr>
        <p:sp>
          <p:nvSpPr>
            <p:cNvPr id="10261" name="直接连接符 10260"/>
            <p:cNvSpPr/>
            <p:nvPr/>
          </p:nvSpPr>
          <p:spPr>
            <a:xfrm>
              <a:off x="0" y="0"/>
              <a:ext cx="1104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stealth" w="lg" len="lg"/>
            </a:ln>
          </p:spPr>
        </p:sp>
        <p:sp>
          <p:nvSpPr>
            <p:cNvPr id="10262" name="直接连接符 10261"/>
            <p:cNvSpPr/>
            <p:nvPr/>
          </p:nvSpPr>
          <p:spPr>
            <a:xfrm>
              <a:off x="1008" y="0"/>
              <a:ext cx="912" cy="0"/>
            </a:xfrm>
            <a:prstGeom prst="line">
              <a:avLst/>
            </a:prstGeom>
            <a:ln w="317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0263" name="椭圆 10262"/>
          <p:cNvSpPr/>
          <p:nvPr/>
        </p:nvSpPr>
        <p:spPr>
          <a:xfrm>
            <a:off x="2181860" y="4540250"/>
            <a:ext cx="79375" cy="95250"/>
          </a:xfrm>
          <a:prstGeom prst="ellipse">
            <a:avLst/>
          </a:prstGeom>
          <a:gradFill rotWithShape="0">
            <a:gsLst>
              <a:gs pos="0">
                <a:srgbClr val="FF3300">
                  <a:alpha val="100000"/>
                </a:srgbClr>
              </a:gs>
              <a:gs pos="100000">
                <a:srgbClr val="FF3300">
                  <a:gamma/>
                  <a:shade val="46275"/>
                  <a:invGamma/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635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4" name="椭圆 10263"/>
          <p:cNvSpPr/>
          <p:nvPr/>
        </p:nvSpPr>
        <p:spPr>
          <a:xfrm>
            <a:off x="6764973" y="4538663"/>
            <a:ext cx="84137" cy="76200"/>
          </a:xfrm>
          <a:prstGeom prst="ellipse">
            <a:avLst/>
          </a:prstGeom>
          <a:gradFill rotWithShape="0">
            <a:gsLst>
              <a:gs pos="0">
                <a:srgbClr val="FF0000">
                  <a:alpha val="100000"/>
                </a:srgbClr>
              </a:gs>
              <a:gs pos="100000">
                <a:srgbClr val="FF0000">
                  <a:gamma/>
                  <a:shade val="46275"/>
                  <a:invGamma/>
                  <a:alpha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文本框 10264"/>
          <p:cNvSpPr txBox="1"/>
          <p:nvPr/>
        </p:nvSpPr>
        <p:spPr>
          <a:xfrm>
            <a:off x="756920" y="5991225"/>
            <a:ext cx="7629525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3200" b="1">
                <a:latin typeface="Times New Roman" panose="02020603050405020304" pitchFamily="2" charset="0"/>
              </a:rPr>
              <a:t>结论：通过光心的光线传播方向不改变。</a:t>
            </a:r>
            <a:r>
              <a:rPr lang="zh-CN" altLang="en-US" sz="3200">
                <a:latin typeface="Times New Roman" panose="02020603050405020304" pitchFamily="2" charset="0"/>
              </a:rPr>
              <a:t> 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OOM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/>
          <p:nvPr/>
        </p:nvSpPr>
        <p:spPr>
          <a:xfrm>
            <a:off x="1676400" y="996950"/>
            <a:ext cx="521335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buClrTx/>
            </a:pPr>
            <a:r>
              <a:rPr lang="zh-CN" altLang="en-US" sz="440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华文行楷" pitchFamily="2" charset="-122"/>
              </a:rPr>
              <a:t>凸透镜对光线的作用</a:t>
            </a:r>
          </a:p>
        </p:txBody>
      </p:sp>
      <p:pic>
        <p:nvPicPr>
          <p:cNvPr id="11267" name="图片 11266" descr="凸透镜的会聚作用 2"/>
          <p:cNvPicPr>
            <a:picLocks noChangeAspect="1"/>
          </p:cNvPicPr>
          <p:nvPr/>
        </p:nvPicPr>
        <p:blipFill>
          <a:blip r:embed="rId5" cstate="print"/>
          <a:srcRect t="33498" r="11250" b="23839"/>
          <a:stretch>
            <a:fillRect/>
          </a:stretch>
        </p:blipFill>
        <p:spPr>
          <a:xfrm>
            <a:off x="2788285" y="4362450"/>
            <a:ext cx="6083935" cy="244665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8" name="文本框 11267"/>
          <p:cNvSpPr txBox="1"/>
          <p:nvPr/>
        </p:nvSpPr>
        <p:spPr>
          <a:xfrm>
            <a:off x="5728335" y="2061210"/>
            <a:ext cx="2720340" cy="20612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latin typeface="Times New Roman" panose="02020603050405020304" pitchFamily="2" charset="0"/>
              </a:rPr>
              <a:t>凸透镜对光线起会聚作用，故凸透镜也叫会聚透镜。</a:t>
            </a:r>
          </a:p>
        </p:txBody>
      </p:sp>
      <p:pic>
        <p:nvPicPr>
          <p:cNvPr id="11269" name="图片 11268" descr="W020141117346159898752[1]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665" y="1903095"/>
            <a:ext cx="4584065" cy="237744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2289"/>
          <p:cNvGrpSpPr/>
          <p:nvPr/>
        </p:nvGrpSpPr>
        <p:grpSpPr>
          <a:xfrm>
            <a:off x="3814763" y="3824288"/>
            <a:ext cx="360362" cy="2124075"/>
            <a:chOff x="0" y="0"/>
            <a:chExt cx="136" cy="635"/>
          </a:xfrm>
        </p:grpSpPr>
        <p:sp>
          <p:nvSpPr>
            <p:cNvPr id="12291" name="xjhgx2"/>
            <p:cNvSpPr/>
            <p:nvPr/>
          </p:nvSpPr>
          <p:spPr>
            <a:xfrm>
              <a:off x="0" y="0"/>
              <a:ext cx="136" cy="635"/>
            </a:xfrm>
            <a:custGeom>
              <a:avLst/>
              <a:gdLst/>
              <a:ahLst/>
              <a:cxnLst/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71FFFF">
                    <a:alpha val="100000"/>
                  </a:srgbClr>
                </a:gs>
                <a:gs pos="100000">
                  <a:srgbClr val="D5FFFF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8575" cap="flat" cmpd="sng">
              <a:solidFill>
                <a:srgbClr val="2D5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2" name="直接连接符 12291"/>
            <p:cNvSpPr/>
            <p:nvPr/>
          </p:nvSpPr>
          <p:spPr>
            <a:xfrm>
              <a:off x="68" y="21"/>
              <a:ext cx="0" cy="612"/>
            </a:xfrm>
            <a:prstGeom prst="line">
              <a:avLst/>
            </a:prstGeom>
            <a:ln w="12700" cap="flat" cmpd="sng">
              <a:solidFill>
                <a:srgbClr val="00F8F2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2293" name="AutoShape 2"/>
          <p:cNvSpPr/>
          <p:nvPr/>
        </p:nvSpPr>
        <p:spPr>
          <a:xfrm rot="16200000">
            <a:off x="5164138" y="2870200"/>
            <a:ext cx="4213225" cy="3743325"/>
          </a:xfrm>
          <a:prstGeom prst="triangle">
            <a:avLst>
              <a:gd name="adj" fmla="val 47088"/>
            </a:avLst>
          </a:prstGeom>
          <a:gradFill rotWithShape="1">
            <a:gsLst>
              <a:gs pos="0">
                <a:srgbClr val="736B90">
                  <a:alpha val="62999"/>
                </a:srgbClr>
              </a:gs>
              <a:gs pos="100000">
                <a:srgbClr val="BEB1EF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rot="0" vert="eaVert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2294" name="AutoShape 4"/>
          <p:cNvSpPr/>
          <p:nvPr/>
        </p:nvSpPr>
        <p:spPr>
          <a:xfrm rot="5400000">
            <a:off x="3922713" y="4148138"/>
            <a:ext cx="1655762" cy="1512887"/>
          </a:xfrm>
          <a:prstGeom prst="triangle">
            <a:avLst>
              <a:gd name="adj" fmla="val 46731"/>
            </a:avLst>
          </a:prstGeom>
          <a:gradFill rotWithShape="1">
            <a:gsLst>
              <a:gs pos="0">
                <a:srgbClr val="6D6589">
                  <a:alpha val="62000"/>
                </a:srgbClr>
              </a:gs>
              <a:gs pos="100000">
                <a:srgbClr val="BEB1EF">
                  <a:alpha val="59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vert="eaVert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sp>
        <p:nvSpPr>
          <p:cNvPr id="12295" name="Line 3"/>
          <p:cNvSpPr/>
          <p:nvPr/>
        </p:nvSpPr>
        <p:spPr>
          <a:xfrm>
            <a:off x="177800" y="4868863"/>
            <a:ext cx="87852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lgDashDot"/>
            <a:miter/>
            <a:headEnd type="none" w="med" len="med"/>
            <a:tailEnd type="none" w="med" len="med"/>
          </a:ln>
        </p:spPr>
      </p:sp>
      <p:sp>
        <p:nvSpPr>
          <p:cNvPr id="12296" name="Rectangle 5"/>
          <p:cNvSpPr/>
          <p:nvPr/>
        </p:nvSpPr>
        <p:spPr>
          <a:xfrm>
            <a:off x="1260475" y="4076700"/>
            <a:ext cx="2733675" cy="1657350"/>
          </a:xfrm>
          <a:prstGeom prst="rect">
            <a:avLst/>
          </a:prstGeom>
          <a:gradFill rotWithShape="1">
            <a:gsLst>
              <a:gs pos="0">
                <a:srgbClr val="C3BAEE">
                  <a:alpha val="73000"/>
                </a:srgbClr>
              </a:gs>
              <a:gs pos="50000">
                <a:srgbClr val="A199C4">
                  <a:alpha val="73000"/>
                </a:srgbClr>
              </a:gs>
              <a:gs pos="100000">
                <a:srgbClr val="C3BAEE">
                  <a:alpha val="73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horz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grpSp>
        <p:nvGrpSpPr>
          <p:cNvPr id="12297" name="组合 12296"/>
          <p:cNvGrpSpPr/>
          <p:nvPr/>
        </p:nvGrpSpPr>
        <p:grpSpPr>
          <a:xfrm>
            <a:off x="1333500" y="4149725"/>
            <a:ext cx="2695575" cy="1512888"/>
            <a:chOff x="0" y="0"/>
            <a:chExt cx="2607" cy="953"/>
          </a:xfrm>
        </p:grpSpPr>
        <p:sp>
          <p:nvSpPr>
            <p:cNvPr id="12298" name="Line 8"/>
            <p:cNvSpPr/>
            <p:nvPr/>
          </p:nvSpPr>
          <p:spPr>
            <a:xfrm>
              <a:off x="1406" y="454"/>
              <a:ext cx="118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299" name="Line 9"/>
            <p:cNvSpPr/>
            <p:nvPr/>
          </p:nvSpPr>
          <p:spPr>
            <a:xfrm>
              <a:off x="1406" y="227"/>
              <a:ext cx="1179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300" name="Line 10"/>
            <p:cNvSpPr/>
            <p:nvPr/>
          </p:nvSpPr>
          <p:spPr>
            <a:xfrm>
              <a:off x="1360" y="726"/>
              <a:ext cx="1226" cy="0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301" name="Line 11"/>
            <p:cNvSpPr/>
            <p:nvPr/>
          </p:nvSpPr>
          <p:spPr>
            <a:xfrm>
              <a:off x="1451" y="953"/>
              <a:ext cx="1156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302" name="Line 12"/>
            <p:cNvSpPr/>
            <p:nvPr/>
          </p:nvSpPr>
          <p:spPr>
            <a:xfrm>
              <a:off x="1406" y="0"/>
              <a:ext cx="117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2303" name="Line 19"/>
            <p:cNvSpPr/>
            <p:nvPr/>
          </p:nvSpPr>
          <p:spPr>
            <a:xfrm>
              <a:off x="68" y="0"/>
              <a:ext cx="138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2304" name="Line 20"/>
            <p:cNvSpPr/>
            <p:nvPr/>
          </p:nvSpPr>
          <p:spPr>
            <a:xfrm>
              <a:off x="68" y="227"/>
              <a:ext cx="1383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2305" name="Line 21"/>
            <p:cNvSpPr/>
            <p:nvPr/>
          </p:nvSpPr>
          <p:spPr>
            <a:xfrm>
              <a:off x="68" y="726"/>
              <a:ext cx="1383" cy="0"/>
            </a:xfrm>
            <a:prstGeom prst="line">
              <a:avLst/>
            </a:prstGeom>
            <a:ln w="38100" cap="flat" cmpd="sng">
              <a:solidFill>
                <a:srgbClr val="00FF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2306" name="Line 22"/>
            <p:cNvSpPr/>
            <p:nvPr/>
          </p:nvSpPr>
          <p:spPr>
            <a:xfrm>
              <a:off x="0" y="953"/>
              <a:ext cx="147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2307" name="Line 23"/>
            <p:cNvSpPr/>
            <p:nvPr/>
          </p:nvSpPr>
          <p:spPr>
            <a:xfrm>
              <a:off x="68" y="454"/>
              <a:ext cx="1383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</p:grpSp>
      <p:sp>
        <p:nvSpPr>
          <p:cNvPr id="12308" name="Text Box 34"/>
          <p:cNvSpPr txBox="1"/>
          <p:nvPr/>
        </p:nvSpPr>
        <p:spPr>
          <a:xfrm>
            <a:off x="7199313" y="4292600"/>
            <a:ext cx="17272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主光轴</a:t>
            </a:r>
          </a:p>
        </p:txBody>
      </p:sp>
      <p:grpSp>
        <p:nvGrpSpPr>
          <p:cNvPr id="12309" name="组合 12308"/>
          <p:cNvGrpSpPr/>
          <p:nvPr/>
        </p:nvGrpSpPr>
        <p:grpSpPr>
          <a:xfrm>
            <a:off x="3983038" y="2852738"/>
            <a:ext cx="4979987" cy="3851275"/>
            <a:chOff x="0" y="0"/>
            <a:chExt cx="3137" cy="2426"/>
          </a:xfrm>
        </p:grpSpPr>
        <p:sp>
          <p:nvSpPr>
            <p:cNvPr id="12310" name="Line 13"/>
            <p:cNvSpPr/>
            <p:nvPr/>
          </p:nvSpPr>
          <p:spPr>
            <a:xfrm>
              <a:off x="0" y="1270"/>
              <a:ext cx="39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grpSp>
          <p:nvGrpSpPr>
            <p:cNvPr id="12311" name="组合 12310"/>
            <p:cNvGrpSpPr/>
            <p:nvPr/>
          </p:nvGrpSpPr>
          <p:grpSpPr>
            <a:xfrm>
              <a:off x="0" y="0"/>
              <a:ext cx="3137" cy="2426"/>
              <a:chOff x="0" y="0"/>
              <a:chExt cx="3137" cy="2426"/>
            </a:xfrm>
          </p:grpSpPr>
          <p:sp>
            <p:nvSpPr>
              <p:cNvPr id="12312" name="Line 31"/>
              <p:cNvSpPr/>
              <p:nvPr/>
            </p:nvSpPr>
            <p:spPr>
              <a:xfrm>
                <a:off x="219" y="1270"/>
                <a:ext cx="2918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12313" name="组合 12312"/>
              <p:cNvGrpSpPr/>
              <p:nvPr/>
            </p:nvGrpSpPr>
            <p:grpSpPr>
              <a:xfrm>
                <a:off x="0" y="0"/>
                <a:ext cx="3137" cy="2426"/>
                <a:chOff x="0" y="0"/>
                <a:chExt cx="3137" cy="2426"/>
              </a:xfrm>
            </p:grpSpPr>
            <p:sp>
              <p:nvSpPr>
                <p:cNvPr id="12314" name="Line 14"/>
                <p:cNvSpPr/>
                <p:nvPr/>
              </p:nvSpPr>
              <p:spPr>
                <a:xfrm>
                  <a:off x="0" y="816"/>
                  <a:ext cx="439" cy="22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2315" name="Line 15"/>
                <p:cNvSpPr/>
                <p:nvPr/>
              </p:nvSpPr>
              <p:spPr>
                <a:xfrm flipV="1">
                  <a:off x="0" y="1542"/>
                  <a:ext cx="394" cy="227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2316" name="Line 16"/>
                <p:cNvSpPr/>
                <p:nvPr/>
              </p:nvSpPr>
              <p:spPr>
                <a:xfrm>
                  <a:off x="0" y="1043"/>
                  <a:ext cx="394" cy="90"/>
                </a:xfrm>
                <a:prstGeom prst="line">
                  <a:avLst/>
                </a:prstGeom>
                <a:ln w="38100" cap="flat" cmpd="sng">
                  <a:solidFill>
                    <a:srgbClr val="00FFFF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2317" name="Line 17"/>
                <p:cNvSpPr/>
                <p:nvPr/>
              </p:nvSpPr>
              <p:spPr>
                <a:xfrm flipV="1">
                  <a:off x="0" y="1406"/>
                  <a:ext cx="351" cy="136"/>
                </a:xfrm>
                <a:prstGeom prst="line">
                  <a:avLst/>
                </a:prstGeom>
                <a:ln w="38100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triangle" w="med" len="med"/>
                </a:ln>
              </p:spPr>
            </p:sp>
            <p:sp>
              <p:nvSpPr>
                <p:cNvPr id="12318" name="Line 27"/>
                <p:cNvSpPr/>
                <p:nvPr/>
              </p:nvSpPr>
              <p:spPr>
                <a:xfrm flipV="1">
                  <a:off x="307" y="0"/>
                  <a:ext cx="2830" cy="1587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19" name="Line 28"/>
                <p:cNvSpPr/>
                <p:nvPr/>
              </p:nvSpPr>
              <p:spPr>
                <a:xfrm flipV="1">
                  <a:off x="219" y="612"/>
                  <a:ext cx="2918" cy="839"/>
                </a:xfrm>
                <a:prstGeom prst="line">
                  <a:avLst/>
                </a:prstGeom>
                <a:ln w="28575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20" name="Line 30"/>
                <p:cNvSpPr/>
                <p:nvPr/>
              </p:nvSpPr>
              <p:spPr>
                <a:xfrm>
                  <a:off x="219" y="1088"/>
                  <a:ext cx="2918" cy="771"/>
                </a:xfrm>
                <a:prstGeom prst="line">
                  <a:avLst/>
                </a:prstGeom>
                <a:ln w="28575" cap="flat" cmpd="sng">
                  <a:solidFill>
                    <a:srgbClr val="00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12321" name="Line 32"/>
                <p:cNvSpPr/>
                <p:nvPr/>
              </p:nvSpPr>
              <p:spPr>
                <a:xfrm>
                  <a:off x="351" y="997"/>
                  <a:ext cx="2786" cy="1429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12322" name="组合 12321"/>
          <p:cNvGrpSpPr/>
          <p:nvPr/>
        </p:nvGrpSpPr>
        <p:grpSpPr>
          <a:xfrm>
            <a:off x="3633788" y="4292600"/>
            <a:ext cx="1636712" cy="877888"/>
            <a:chOff x="0" y="0"/>
            <a:chExt cx="1066" cy="553"/>
          </a:xfrm>
        </p:grpSpPr>
        <p:sp>
          <p:nvSpPr>
            <p:cNvPr id="12323" name="Text Box 33"/>
            <p:cNvSpPr txBox="1"/>
            <p:nvPr/>
          </p:nvSpPr>
          <p:spPr>
            <a:xfrm>
              <a:off x="0" y="0"/>
              <a:ext cx="10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tx2"/>
                  </a:solidFill>
                  <a:latin typeface="宋体" panose="02010600030101010101" pitchFamily="2" charset="-122"/>
                </a:rPr>
                <a:t>光心</a:t>
              </a:r>
            </a:p>
          </p:txBody>
        </p:sp>
        <p:grpSp>
          <p:nvGrpSpPr>
            <p:cNvPr id="12324" name="组合 12323"/>
            <p:cNvGrpSpPr/>
            <p:nvPr/>
          </p:nvGrpSpPr>
          <p:grpSpPr>
            <a:xfrm>
              <a:off x="46" y="226"/>
              <a:ext cx="363" cy="327"/>
              <a:chOff x="0" y="0"/>
              <a:chExt cx="363" cy="327"/>
            </a:xfrm>
          </p:grpSpPr>
          <p:sp>
            <p:nvSpPr>
              <p:cNvPr id="12325" name="Oval 29"/>
              <p:cNvSpPr/>
              <p:nvPr/>
            </p:nvSpPr>
            <p:spPr>
              <a:xfrm>
                <a:off x="136" y="91"/>
                <a:ext cx="90" cy="91"/>
              </a:xfrm>
              <a:prstGeom prst="ellipse">
                <a:avLst/>
              </a:prstGeom>
              <a:solidFill>
                <a:srgbClr val="FFFF66">
                  <a:alpha val="10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/>
              <a:lstStyle/>
              <a:p>
                <a:endParaRPr sz="2800" b="1">
                  <a:solidFill>
                    <a:schemeClr val="tx2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2326" name="Text Box 44"/>
              <p:cNvSpPr txBox="1"/>
              <p:nvPr/>
            </p:nvSpPr>
            <p:spPr>
              <a:xfrm>
                <a:off x="0" y="0"/>
                <a:ext cx="36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chemeClr val="tx2"/>
                    </a:solidFill>
                    <a:latin typeface="Times New Roman" panose="02020603050405020304" pitchFamily="2" charset="0"/>
                  </a:rPr>
                  <a:t>O</a:t>
                </a:r>
              </a:p>
            </p:txBody>
          </p:sp>
        </p:grpSp>
      </p:grpSp>
      <p:sp>
        <p:nvSpPr>
          <p:cNvPr id="12327" name="Oval 35"/>
          <p:cNvSpPr/>
          <p:nvPr/>
        </p:nvSpPr>
        <p:spPr>
          <a:xfrm>
            <a:off x="5326063" y="4760913"/>
            <a:ext cx="179387" cy="177800"/>
          </a:xfrm>
          <a:prstGeom prst="ellipse">
            <a:avLst/>
          </a:prstGeom>
          <a:solidFill>
            <a:srgbClr val="FF0000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sz="2800" b="1">
              <a:latin typeface="Times New Roman" panose="02020603050405020304" pitchFamily="2" charset="0"/>
              <a:ea typeface="楷体_GB2312" charset="-122"/>
            </a:endParaRPr>
          </a:p>
        </p:txBody>
      </p:sp>
      <p:pic>
        <p:nvPicPr>
          <p:cNvPr id="12328" name="图片 12327" descr="图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250" y="2420938"/>
            <a:ext cx="4968875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9" name="文本框 12328"/>
          <p:cNvSpPr txBox="1"/>
          <p:nvPr/>
        </p:nvSpPr>
        <p:spPr>
          <a:xfrm>
            <a:off x="609600" y="1555750"/>
            <a:ext cx="28829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2" charset="0"/>
              </a:rPr>
              <a:t>观察实验现象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3313"/>
          <p:cNvGrpSpPr/>
          <p:nvPr/>
        </p:nvGrpSpPr>
        <p:grpSpPr>
          <a:xfrm>
            <a:off x="501650" y="1159193"/>
            <a:ext cx="8318500" cy="2124075"/>
            <a:chOff x="0" y="0"/>
            <a:chExt cx="5239" cy="1338"/>
          </a:xfrm>
        </p:grpSpPr>
        <p:grpSp>
          <p:nvGrpSpPr>
            <p:cNvPr id="13315" name="组合 13314"/>
            <p:cNvGrpSpPr/>
            <p:nvPr/>
          </p:nvGrpSpPr>
          <p:grpSpPr>
            <a:xfrm>
              <a:off x="2450" y="0"/>
              <a:ext cx="227" cy="1338"/>
              <a:chOff x="0" y="0"/>
              <a:chExt cx="136" cy="635"/>
            </a:xfrm>
          </p:grpSpPr>
          <p:sp>
            <p:nvSpPr>
              <p:cNvPr id="13316" name="xjhgx2"/>
              <p:cNvSpPr/>
              <p:nvPr/>
            </p:nvSpPr>
            <p:spPr>
              <a:xfrm>
                <a:off x="0" y="0"/>
                <a:ext cx="136" cy="635"/>
              </a:xfrm>
              <a:custGeom>
                <a:avLst/>
                <a:gdLst/>
                <a:ahLst/>
                <a:cxnLst/>
                <a:rect l="0" t="0" r="0" b="0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rgbClr val="2D5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7" name="直接连接符 13316"/>
              <p:cNvSpPr/>
              <p:nvPr/>
            </p:nvSpPr>
            <p:spPr>
              <a:xfrm>
                <a:off x="68" y="21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3318" name="Line 6"/>
            <p:cNvSpPr/>
            <p:nvPr/>
          </p:nvSpPr>
          <p:spPr>
            <a:xfrm flipV="1">
              <a:off x="0" y="658"/>
              <a:ext cx="523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13319" name="Oval 25"/>
            <p:cNvSpPr>
              <a:spLocks noChangeAspect="1"/>
            </p:cNvSpPr>
            <p:nvPr/>
          </p:nvSpPr>
          <p:spPr>
            <a:xfrm>
              <a:off x="2517" y="612"/>
              <a:ext cx="91" cy="91"/>
            </a:xfrm>
            <a:prstGeom prst="ellipse">
              <a:avLst/>
            </a:prstGeom>
            <a:solidFill>
              <a:srgbClr val="FFFF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3320" name="Text Box 28"/>
            <p:cNvSpPr txBox="1"/>
            <p:nvPr/>
          </p:nvSpPr>
          <p:spPr>
            <a:xfrm>
              <a:off x="1179" y="249"/>
              <a:ext cx="31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i="1">
                  <a:solidFill>
                    <a:srgbClr val="0066CC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F</a:t>
              </a:r>
            </a:p>
          </p:txBody>
        </p:sp>
        <p:sp>
          <p:nvSpPr>
            <p:cNvPr id="13321" name="Text Box 29"/>
            <p:cNvSpPr txBox="1"/>
            <p:nvPr/>
          </p:nvSpPr>
          <p:spPr>
            <a:xfrm>
              <a:off x="4445" y="249"/>
              <a:ext cx="79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66CC"/>
                  </a:solidFill>
                  <a:latin typeface="楷体_GB2312" charset="-122"/>
                  <a:ea typeface="楷体_GB2312" charset="-122"/>
                </a:rPr>
                <a:t>主轴</a:t>
              </a:r>
            </a:p>
          </p:txBody>
        </p:sp>
        <p:sp>
          <p:nvSpPr>
            <p:cNvPr id="13322" name="Oval 26"/>
            <p:cNvSpPr>
              <a:spLocks noChangeAspect="1"/>
            </p:cNvSpPr>
            <p:nvPr/>
          </p:nvSpPr>
          <p:spPr>
            <a:xfrm>
              <a:off x="1306" y="612"/>
              <a:ext cx="78" cy="78"/>
            </a:xfrm>
            <a:prstGeom prst="ellipse">
              <a:avLst/>
            </a:prstGeom>
            <a:solidFill>
              <a:srgbClr val="FFFF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latin typeface="Times New Roman" panose="02020603050405020304" pitchFamily="2" charset="0"/>
                <a:ea typeface="楷体_GB2312" charset="-122"/>
              </a:endParaRPr>
            </a:p>
          </p:txBody>
        </p:sp>
      </p:grpSp>
      <p:sp>
        <p:nvSpPr>
          <p:cNvPr id="13323" name="Text Box 70"/>
          <p:cNvSpPr txBox="1"/>
          <p:nvPr/>
        </p:nvSpPr>
        <p:spPr>
          <a:xfrm>
            <a:off x="1171575" y="6222048"/>
            <a:ext cx="6613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小结：凸透镜对所有光线都起会聚作用。</a:t>
            </a:r>
          </a:p>
        </p:txBody>
      </p:sp>
      <p:grpSp>
        <p:nvGrpSpPr>
          <p:cNvPr id="13324" name="组合 13323"/>
          <p:cNvGrpSpPr/>
          <p:nvPr/>
        </p:nvGrpSpPr>
        <p:grpSpPr>
          <a:xfrm>
            <a:off x="2593975" y="1554480"/>
            <a:ext cx="2124075" cy="1311275"/>
            <a:chOff x="0" y="0"/>
            <a:chExt cx="1338" cy="826"/>
          </a:xfrm>
        </p:grpSpPr>
        <p:grpSp>
          <p:nvGrpSpPr>
            <p:cNvPr id="13325" name="组合 13324"/>
            <p:cNvGrpSpPr/>
            <p:nvPr/>
          </p:nvGrpSpPr>
          <p:grpSpPr>
            <a:xfrm>
              <a:off x="44" y="0"/>
              <a:ext cx="1260" cy="386"/>
              <a:chOff x="0" y="0"/>
              <a:chExt cx="1260" cy="386"/>
            </a:xfrm>
          </p:grpSpPr>
          <p:sp>
            <p:nvSpPr>
              <p:cNvPr id="13326" name="Freeform 20"/>
              <p:cNvSpPr/>
              <p:nvPr/>
            </p:nvSpPr>
            <p:spPr>
              <a:xfrm flipH="1" flipV="1">
                <a:off x="0" y="0"/>
                <a:ext cx="1260" cy="38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7" name="直接连接符 13326"/>
              <p:cNvSpPr/>
              <p:nvPr/>
            </p:nvSpPr>
            <p:spPr>
              <a:xfrm flipV="1">
                <a:off x="363" y="204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28" name="组合 13327"/>
            <p:cNvGrpSpPr/>
            <p:nvPr/>
          </p:nvGrpSpPr>
          <p:grpSpPr>
            <a:xfrm>
              <a:off x="0" y="409"/>
              <a:ext cx="1338" cy="417"/>
              <a:chOff x="0" y="0"/>
              <a:chExt cx="1338" cy="417"/>
            </a:xfrm>
          </p:grpSpPr>
          <p:sp>
            <p:nvSpPr>
              <p:cNvPr id="13329" name="Freeform 17"/>
              <p:cNvSpPr/>
              <p:nvPr/>
            </p:nvSpPr>
            <p:spPr>
              <a:xfrm>
                <a:off x="0" y="0"/>
                <a:ext cx="1338" cy="417"/>
              </a:xfrm>
              <a:custGeom>
                <a:avLst/>
                <a:gdLst>
                  <a:gd name="txL" fmla="*/ 0 w 1338"/>
                  <a:gd name="txT" fmla="*/ 0 h 417"/>
                  <a:gd name="txR" fmla="*/ 1667 w 1338"/>
                  <a:gd name="txB" fmla="*/ 536 h 417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0" name="直接连接符 13329"/>
              <p:cNvSpPr/>
              <p:nvPr/>
            </p:nvSpPr>
            <p:spPr>
              <a:xfrm>
                <a:off x="430" y="136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31" name="组合 13330"/>
            <p:cNvGrpSpPr/>
            <p:nvPr/>
          </p:nvGrpSpPr>
          <p:grpSpPr>
            <a:xfrm>
              <a:off x="21" y="408"/>
              <a:ext cx="1278" cy="1"/>
              <a:chOff x="0" y="0"/>
              <a:chExt cx="1278" cy="1"/>
            </a:xfrm>
          </p:grpSpPr>
          <p:sp>
            <p:nvSpPr>
              <p:cNvPr id="13332" name="Line 23"/>
              <p:cNvSpPr/>
              <p:nvPr/>
            </p:nvSpPr>
            <p:spPr>
              <a:xfrm flipH="1" flipV="1">
                <a:off x="0" y="0"/>
                <a:ext cx="127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33" name="直接连接符 13332"/>
              <p:cNvSpPr/>
              <p:nvPr/>
            </p:nvSpPr>
            <p:spPr>
              <a:xfrm>
                <a:off x="409" y="1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3334" name="组合 13333"/>
          <p:cNvGrpSpPr/>
          <p:nvPr/>
        </p:nvGrpSpPr>
        <p:grpSpPr>
          <a:xfrm>
            <a:off x="4657725" y="1554480"/>
            <a:ext cx="3298825" cy="1296988"/>
            <a:chOff x="0" y="0"/>
            <a:chExt cx="2077" cy="817"/>
          </a:xfrm>
        </p:grpSpPr>
        <p:grpSp>
          <p:nvGrpSpPr>
            <p:cNvPr id="13335" name="组合 13334"/>
            <p:cNvGrpSpPr/>
            <p:nvPr/>
          </p:nvGrpSpPr>
          <p:grpSpPr>
            <a:xfrm>
              <a:off x="13" y="0"/>
              <a:ext cx="2064" cy="3"/>
              <a:chOff x="0" y="0"/>
              <a:chExt cx="2064" cy="3"/>
            </a:xfrm>
          </p:grpSpPr>
          <p:sp>
            <p:nvSpPr>
              <p:cNvPr id="13336" name="Line 8"/>
              <p:cNvSpPr/>
              <p:nvPr/>
            </p:nvSpPr>
            <p:spPr>
              <a:xfrm flipH="1" flipV="1">
                <a:off x="0" y="3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37" name="直接连接符 13336"/>
              <p:cNvSpPr/>
              <p:nvPr/>
            </p:nvSpPr>
            <p:spPr>
              <a:xfrm>
                <a:off x="794" y="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38" name="组合 13337"/>
            <p:cNvGrpSpPr/>
            <p:nvPr/>
          </p:nvGrpSpPr>
          <p:grpSpPr>
            <a:xfrm>
              <a:off x="0" y="409"/>
              <a:ext cx="2054" cy="4"/>
              <a:chOff x="0" y="0"/>
              <a:chExt cx="2054" cy="4"/>
            </a:xfrm>
          </p:grpSpPr>
          <p:sp>
            <p:nvSpPr>
              <p:cNvPr id="13339" name="Line 14"/>
              <p:cNvSpPr/>
              <p:nvPr/>
            </p:nvSpPr>
            <p:spPr>
              <a:xfrm flipH="1" flipV="1">
                <a:off x="0" y="3"/>
                <a:ext cx="2054" cy="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40" name="直接连接符 13339"/>
              <p:cNvSpPr/>
              <p:nvPr/>
            </p:nvSpPr>
            <p:spPr>
              <a:xfrm>
                <a:off x="830" y="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41" name="组合 13340"/>
            <p:cNvGrpSpPr/>
            <p:nvPr/>
          </p:nvGrpSpPr>
          <p:grpSpPr>
            <a:xfrm>
              <a:off x="13" y="817"/>
              <a:ext cx="2064" cy="0"/>
              <a:chOff x="0" y="0"/>
              <a:chExt cx="2064" cy="0"/>
            </a:xfrm>
          </p:grpSpPr>
          <p:sp>
            <p:nvSpPr>
              <p:cNvPr id="13342" name="Line 11"/>
              <p:cNvSpPr/>
              <p:nvPr/>
            </p:nvSpPr>
            <p:spPr>
              <a:xfrm flipH="1">
                <a:off x="0" y="0"/>
                <a:ext cx="206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43" name="直接连接符 13342"/>
              <p:cNvSpPr/>
              <p:nvPr/>
            </p:nvSpPr>
            <p:spPr>
              <a:xfrm>
                <a:off x="817" y="0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3344" name="组合 13343"/>
          <p:cNvGrpSpPr/>
          <p:nvPr/>
        </p:nvGrpSpPr>
        <p:grpSpPr>
          <a:xfrm>
            <a:off x="4391025" y="978218"/>
            <a:ext cx="1924050" cy="628650"/>
            <a:chOff x="0" y="0"/>
            <a:chExt cx="1212" cy="396"/>
          </a:xfrm>
        </p:grpSpPr>
        <p:sp>
          <p:nvSpPr>
            <p:cNvPr id="13345" name="Freeform 17"/>
            <p:cNvSpPr/>
            <p:nvPr/>
          </p:nvSpPr>
          <p:spPr>
            <a:xfrm flipV="1">
              <a:off x="0" y="0"/>
              <a:ext cx="1212" cy="396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任意多边形 13345"/>
            <p:cNvSpPr/>
            <p:nvPr/>
          </p:nvSpPr>
          <p:spPr>
            <a:xfrm>
              <a:off x="703" y="114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7" name="组合 13346"/>
          <p:cNvGrpSpPr/>
          <p:nvPr/>
        </p:nvGrpSpPr>
        <p:grpSpPr>
          <a:xfrm>
            <a:off x="4464050" y="2814955"/>
            <a:ext cx="1924050" cy="628650"/>
            <a:chOff x="0" y="0"/>
            <a:chExt cx="1212" cy="396"/>
          </a:xfrm>
        </p:grpSpPr>
        <p:sp>
          <p:nvSpPr>
            <p:cNvPr id="13348" name="Freeform 17"/>
            <p:cNvSpPr/>
            <p:nvPr/>
          </p:nvSpPr>
          <p:spPr>
            <a:xfrm>
              <a:off x="0" y="0"/>
              <a:ext cx="1212" cy="396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任意多边形 13348"/>
            <p:cNvSpPr/>
            <p:nvPr/>
          </p:nvSpPr>
          <p:spPr>
            <a:xfrm flipV="1">
              <a:off x="681" y="114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50" name="组合 13349"/>
          <p:cNvGrpSpPr/>
          <p:nvPr/>
        </p:nvGrpSpPr>
        <p:grpSpPr>
          <a:xfrm>
            <a:off x="647700" y="4089718"/>
            <a:ext cx="7416800" cy="1590675"/>
            <a:chOff x="0" y="0"/>
            <a:chExt cx="4672" cy="1002"/>
          </a:xfrm>
        </p:grpSpPr>
        <p:grpSp>
          <p:nvGrpSpPr>
            <p:cNvPr id="13351" name="组合 13350"/>
            <p:cNvGrpSpPr/>
            <p:nvPr/>
          </p:nvGrpSpPr>
          <p:grpSpPr>
            <a:xfrm>
              <a:off x="1888" y="0"/>
              <a:ext cx="174" cy="1002"/>
              <a:chOff x="0" y="0"/>
              <a:chExt cx="136" cy="635"/>
            </a:xfrm>
          </p:grpSpPr>
          <p:sp>
            <p:nvSpPr>
              <p:cNvPr id="13352" name="xjhgx2"/>
              <p:cNvSpPr/>
              <p:nvPr/>
            </p:nvSpPr>
            <p:spPr>
              <a:xfrm>
                <a:off x="0" y="0"/>
                <a:ext cx="136" cy="635"/>
              </a:xfrm>
              <a:custGeom>
                <a:avLst/>
                <a:gdLst/>
                <a:ahLst/>
                <a:cxnLst/>
                <a:rect l="0" t="0" r="0" b="0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FFFF">
                      <a:alpha val="100000"/>
                    </a:srgbClr>
                  </a:gs>
                  <a:gs pos="100000">
                    <a:srgbClr val="D5FFFF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 cap="flat" cmpd="sng">
                <a:solidFill>
                  <a:srgbClr val="2D5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3" name="直接连接符 13352"/>
              <p:cNvSpPr/>
              <p:nvPr/>
            </p:nvSpPr>
            <p:spPr>
              <a:xfrm>
                <a:off x="68" y="21"/>
                <a:ext cx="0" cy="612"/>
              </a:xfrm>
              <a:prstGeom prst="line">
                <a:avLst/>
              </a:prstGeom>
              <a:ln w="12700" cap="flat" cmpd="sng">
                <a:solidFill>
                  <a:srgbClr val="00F8F2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13354" name="Line 6"/>
            <p:cNvSpPr/>
            <p:nvPr/>
          </p:nvSpPr>
          <p:spPr>
            <a:xfrm>
              <a:off x="0" y="493"/>
              <a:ext cx="4672" cy="1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lgDashDot"/>
              <a:miter/>
              <a:headEnd type="none" w="med" len="med"/>
              <a:tailEnd type="none" w="med" len="med"/>
            </a:ln>
          </p:spPr>
        </p:sp>
        <p:sp>
          <p:nvSpPr>
            <p:cNvPr id="13355" name="Oval 25"/>
            <p:cNvSpPr>
              <a:spLocks noChangeAspect="1"/>
            </p:cNvSpPr>
            <p:nvPr/>
          </p:nvSpPr>
          <p:spPr>
            <a:xfrm>
              <a:off x="1939" y="480"/>
              <a:ext cx="43" cy="42"/>
            </a:xfrm>
            <a:prstGeom prst="ellipse">
              <a:avLst/>
            </a:prstGeom>
            <a:solidFill>
              <a:srgbClr val="FF3300">
                <a:alpha val="10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  <p:sp>
          <p:nvSpPr>
            <p:cNvPr id="13356" name="Text Box 28"/>
            <p:cNvSpPr txBox="1"/>
            <p:nvPr/>
          </p:nvSpPr>
          <p:spPr>
            <a:xfrm>
              <a:off x="907" y="163"/>
              <a:ext cx="335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0066CC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F</a:t>
              </a:r>
            </a:p>
          </p:txBody>
        </p:sp>
        <p:sp>
          <p:nvSpPr>
            <p:cNvPr id="13357" name="Oval 26"/>
            <p:cNvSpPr>
              <a:spLocks noChangeAspect="1"/>
            </p:cNvSpPr>
            <p:nvPr/>
          </p:nvSpPr>
          <p:spPr>
            <a:xfrm>
              <a:off x="997" y="459"/>
              <a:ext cx="46" cy="45"/>
            </a:xfrm>
            <a:prstGeom prst="ellipse">
              <a:avLst/>
            </a:prstGeom>
            <a:solidFill>
              <a:srgbClr val="FF3300">
                <a:alpha val="100000"/>
              </a:srgbClr>
            </a:solidFill>
            <a:ln w="9525">
              <a:noFill/>
            </a:ln>
          </p:spPr>
          <p:txBody>
            <a:bodyPr vert="horz" wrap="none" anchor="ctr"/>
            <a:lstStyle/>
            <a:p>
              <a:endParaRPr sz="2800" b="1">
                <a:solidFill>
                  <a:srgbClr val="0066CC"/>
                </a:solidFill>
                <a:latin typeface="Times New Roman" panose="02020603050405020304" pitchFamily="2" charset="0"/>
                <a:ea typeface="楷体_GB2312" charset="-122"/>
              </a:endParaRPr>
            </a:p>
          </p:txBody>
        </p:sp>
      </p:grpSp>
      <p:grpSp>
        <p:nvGrpSpPr>
          <p:cNvPr id="13358" name="组合 13357"/>
          <p:cNvGrpSpPr/>
          <p:nvPr/>
        </p:nvGrpSpPr>
        <p:grpSpPr>
          <a:xfrm>
            <a:off x="2517775" y="4316730"/>
            <a:ext cx="1377950" cy="1095375"/>
            <a:chOff x="0" y="0"/>
            <a:chExt cx="522" cy="522"/>
          </a:xfrm>
        </p:grpSpPr>
        <p:grpSp>
          <p:nvGrpSpPr>
            <p:cNvPr id="13359" name="组合 13358"/>
            <p:cNvGrpSpPr/>
            <p:nvPr/>
          </p:nvGrpSpPr>
          <p:grpSpPr>
            <a:xfrm>
              <a:off x="0" y="0"/>
              <a:ext cx="492" cy="261"/>
              <a:chOff x="0" y="0"/>
              <a:chExt cx="1260" cy="386"/>
            </a:xfrm>
          </p:grpSpPr>
          <p:sp>
            <p:nvSpPr>
              <p:cNvPr id="13360" name="Freeform 20"/>
              <p:cNvSpPr/>
              <p:nvPr/>
            </p:nvSpPr>
            <p:spPr>
              <a:xfrm flipH="1" flipV="1">
                <a:off x="0" y="0"/>
                <a:ext cx="1260" cy="386"/>
              </a:xfrm>
              <a:custGeom>
                <a:avLst/>
                <a:gdLst>
                  <a:gd name="txL" fmla="*/ 0 w 1667"/>
                  <a:gd name="txT" fmla="*/ 0 h 536"/>
                  <a:gd name="txR" fmla="*/ 1667 w 1667"/>
                  <a:gd name="txB" fmla="*/ 536 h 536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1" name="直接连接符 13360"/>
              <p:cNvSpPr/>
              <p:nvPr/>
            </p:nvSpPr>
            <p:spPr>
              <a:xfrm flipV="1">
                <a:off x="363" y="204"/>
                <a:ext cx="159" cy="68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62" name="组合 13361"/>
            <p:cNvGrpSpPr/>
            <p:nvPr/>
          </p:nvGrpSpPr>
          <p:grpSpPr>
            <a:xfrm>
              <a:off x="6" y="262"/>
              <a:ext cx="494" cy="260"/>
              <a:chOff x="0" y="0"/>
              <a:chExt cx="1338" cy="417"/>
            </a:xfrm>
          </p:grpSpPr>
          <p:sp>
            <p:nvSpPr>
              <p:cNvPr id="13363" name="Freeform 17"/>
              <p:cNvSpPr/>
              <p:nvPr/>
            </p:nvSpPr>
            <p:spPr>
              <a:xfrm>
                <a:off x="0" y="0"/>
                <a:ext cx="1338" cy="417"/>
              </a:xfrm>
              <a:custGeom>
                <a:avLst/>
                <a:gdLst>
                  <a:gd name="txL" fmla="*/ 0 w 1338"/>
                  <a:gd name="txT" fmla="*/ 0 h 417"/>
                  <a:gd name="txR" fmla="*/ 1667 w 1338"/>
                  <a:gd name="txB" fmla="*/ 536 h 417"/>
                </a:gdLst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txL" t="txT" r="txR" b="txB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4" name="直接连接符 13363"/>
              <p:cNvSpPr/>
              <p:nvPr/>
            </p:nvSpPr>
            <p:spPr>
              <a:xfrm>
                <a:off x="430" y="136"/>
                <a:ext cx="136" cy="46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65" name="组合 13364"/>
            <p:cNvGrpSpPr/>
            <p:nvPr/>
          </p:nvGrpSpPr>
          <p:grpSpPr>
            <a:xfrm>
              <a:off x="13" y="261"/>
              <a:ext cx="509" cy="11"/>
              <a:chOff x="0" y="0"/>
              <a:chExt cx="509" cy="11"/>
            </a:xfrm>
          </p:grpSpPr>
          <p:sp>
            <p:nvSpPr>
              <p:cNvPr id="13366" name="Line 23"/>
              <p:cNvSpPr/>
              <p:nvPr/>
            </p:nvSpPr>
            <p:spPr>
              <a:xfrm flipH="1" flipV="1">
                <a:off x="0" y="0"/>
                <a:ext cx="509" cy="1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67" name="直接连接符 13366"/>
              <p:cNvSpPr/>
              <p:nvPr/>
            </p:nvSpPr>
            <p:spPr>
              <a:xfrm flipV="1">
                <a:off x="124" y="11"/>
                <a:ext cx="113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3368" name="组合 13367"/>
          <p:cNvGrpSpPr/>
          <p:nvPr/>
        </p:nvGrpSpPr>
        <p:grpSpPr>
          <a:xfrm>
            <a:off x="3743325" y="4110355"/>
            <a:ext cx="2660650" cy="1549400"/>
            <a:chOff x="0" y="0"/>
            <a:chExt cx="1676" cy="976"/>
          </a:xfrm>
        </p:grpSpPr>
        <p:grpSp>
          <p:nvGrpSpPr>
            <p:cNvPr id="13369" name="组合 13368"/>
            <p:cNvGrpSpPr/>
            <p:nvPr/>
          </p:nvGrpSpPr>
          <p:grpSpPr>
            <a:xfrm rot="-224448">
              <a:off x="21" y="0"/>
              <a:ext cx="1565" cy="0"/>
              <a:chOff x="0" y="0"/>
              <a:chExt cx="1565" cy="0"/>
            </a:xfrm>
          </p:grpSpPr>
          <p:sp>
            <p:nvSpPr>
              <p:cNvPr id="13370" name="Line 8"/>
              <p:cNvSpPr/>
              <p:nvPr/>
            </p:nvSpPr>
            <p:spPr>
              <a:xfrm rot="21307551" flipH="1" flipV="1">
                <a:off x="0" y="0"/>
                <a:ext cx="1565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71" name="直接连接符 13370"/>
              <p:cNvSpPr/>
              <p:nvPr/>
            </p:nvSpPr>
            <p:spPr>
              <a:xfrm rot="21307551">
                <a:off x="798" y="0"/>
                <a:ext cx="86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72" name="组合 13371"/>
            <p:cNvGrpSpPr/>
            <p:nvPr/>
          </p:nvGrpSpPr>
          <p:grpSpPr>
            <a:xfrm>
              <a:off x="66" y="489"/>
              <a:ext cx="1610" cy="0"/>
              <a:chOff x="0" y="0"/>
              <a:chExt cx="1610" cy="0"/>
            </a:xfrm>
          </p:grpSpPr>
          <p:sp>
            <p:nvSpPr>
              <p:cNvPr id="13373" name="Line 14"/>
              <p:cNvSpPr/>
              <p:nvPr/>
            </p:nvSpPr>
            <p:spPr>
              <a:xfrm flipH="1">
                <a:off x="0" y="0"/>
                <a:ext cx="1610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74" name="直接连接符 13373"/>
              <p:cNvSpPr/>
              <p:nvPr/>
            </p:nvSpPr>
            <p:spPr>
              <a:xfrm>
                <a:off x="816" y="0"/>
                <a:ext cx="104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  <p:grpSp>
          <p:nvGrpSpPr>
            <p:cNvPr id="13375" name="组合 13374"/>
            <p:cNvGrpSpPr/>
            <p:nvPr/>
          </p:nvGrpSpPr>
          <p:grpSpPr>
            <a:xfrm>
              <a:off x="0" y="976"/>
              <a:ext cx="1617" cy="0"/>
              <a:chOff x="0" y="0"/>
              <a:chExt cx="1617" cy="0"/>
            </a:xfrm>
          </p:grpSpPr>
          <p:sp>
            <p:nvSpPr>
              <p:cNvPr id="13376" name="Line 11"/>
              <p:cNvSpPr/>
              <p:nvPr/>
            </p:nvSpPr>
            <p:spPr>
              <a:xfrm rot="673330" flipH="1" flipV="1">
                <a:off x="0" y="0"/>
                <a:ext cx="1617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3377" name="直接连接符 13376"/>
              <p:cNvSpPr/>
              <p:nvPr/>
            </p:nvSpPr>
            <p:spPr>
              <a:xfrm rot="-20926670" flipV="1">
                <a:off x="769" y="0"/>
                <a:ext cx="89" cy="0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stealth" w="lg" len="lg"/>
              </a:ln>
            </p:spPr>
          </p:sp>
        </p:grpSp>
      </p:grpSp>
      <p:grpSp>
        <p:nvGrpSpPr>
          <p:cNvPr id="13378" name="组合 13377"/>
          <p:cNvGrpSpPr/>
          <p:nvPr/>
        </p:nvGrpSpPr>
        <p:grpSpPr>
          <a:xfrm>
            <a:off x="3543300" y="3772218"/>
            <a:ext cx="1711325" cy="498475"/>
            <a:chOff x="0" y="0"/>
            <a:chExt cx="703" cy="237"/>
          </a:xfrm>
        </p:grpSpPr>
        <p:sp>
          <p:nvSpPr>
            <p:cNvPr id="13379" name="Freeform 17"/>
            <p:cNvSpPr/>
            <p:nvPr/>
          </p:nvSpPr>
          <p:spPr>
            <a:xfrm rot="-505034" flipV="1">
              <a:off x="0" y="0"/>
              <a:ext cx="703" cy="237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0" name="任意多边形 13379"/>
            <p:cNvSpPr/>
            <p:nvPr/>
          </p:nvSpPr>
          <p:spPr>
            <a:xfrm>
              <a:off x="440" y="9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81" name="组合 13380"/>
          <p:cNvGrpSpPr/>
          <p:nvPr/>
        </p:nvGrpSpPr>
        <p:grpSpPr>
          <a:xfrm>
            <a:off x="3457575" y="5458143"/>
            <a:ext cx="1876425" cy="525462"/>
            <a:chOff x="0" y="0"/>
            <a:chExt cx="772" cy="250"/>
          </a:xfrm>
        </p:grpSpPr>
        <p:sp>
          <p:nvSpPr>
            <p:cNvPr id="13382" name="Freeform 17"/>
            <p:cNvSpPr/>
            <p:nvPr/>
          </p:nvSpPr>
          <p:spPr>
            <a:xfrm rot="625338">
              <a:off x="0" y="0"/>
              <a:ext cx="772" cy="250"/>
            </a:xfrm>
            <a:custGeom>
              <a:avLst/>
              <a:gdLst>
                <a:gd name="txL" fmla="*/ 0 w 1212"/>
                <a:gd name="txT" fmla="*/ 0 h 396"/>
                <a:gd name="txR" fmla="*/ 1667 w 1212"/>
                <a:gd name="txB" fmla="*/ 536 h 396"/>
              </a:gdLst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txL" t="txT" r="txR" b="txB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3" name="任意多边形 13382"/>
            <p:cNvSpPr/>
            <p:nvPr/>
          </p:nvSpPr>
          <p:spPr>
            <a:xfrm rot="-21263234" flipV="1">
              <a:off x="453" y="68"/>
              <a:ext cx="182" cy="159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318</Words>
  <Application>Microsoft Office PowerPoint</Application>
  <PresentationFormat>全屏显示(4:3)</PresentationFormat>
  <Paragraphs>80</Paragraphs>
  <Slides>15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第五章 透镜及其应用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71</cp:revision>
  <dcterms:created xsi:type="dcterms:W3CDTF">2015-11-16T05:18:00Z</dcterms:created>
  <dcterms:modified xsi:type="dcterms:W3CDTF">2019-08-20T14:30:29Z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