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81" r:id="rId2"/>
    <p:sldId id="279" r:id="rId3"/>
    <p:sldId id="289" r:id="rId4"/>
    <p:sldId id="284" r:id="rId5"/>
    <p:sldId id="290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285" r:id="rId15"/>
    <p:sldId id="286" r:id="rId16"/>
    <p:sldId id="291" r:id="rId17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AA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-1554" y="-96"/>
      </p:cViewPr>
      <p:guideLst>
        <p:guide orient="horz" pos="216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3025" cy="737330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2019/8/20</a:t>
            </a:fld>
            <a:endParaRPr lang="zh-CN" altLang="en-US" strike="noStrike" noProof="1" smtClean="0">
              <a:latin typeface="Calibri" panose="020F0502020204030204" pitchFamily="34" charset="0"/>
              <a:ea typeface="幼圆" panose="02010509060101010101" pitchFamily="49" charset="-122"/>
              <a:cs typeface="+mn-ea"/>
            </a:endParaRPr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0"/>
            <a:r>
              <a:rPr lang="zh-CN" altLang="en-US"/>
              <a:t>第二级</a:t>
            </a:r>
          </a:p>
          <a:p>
            <a:pPr lvl="2" indent="0"/>
            <a:r>
              <a:rPr lang="zh-CN" altLang="en-US"/>
              <a:t>第三级</a:t>
            </a:r>
          </a:p>
          <a:p>
            <a:pPr lvl="3" indent="0"/>
            <a:r>
              <a:rPr lang="zh-CN" altLang="en-US"/>
              <a:t>第四级</a:t>
            </a:r>
          </a:p>
          <a:p>
            <a:pPr lvl="4" indent="0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F5ED-D19D-4097-92A9-D6092B3D6E68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AEAA2-D029-4D23-B6D5-DE004B8B3E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gradFill>
            <a:gsLst>
              <a:gs pos="0">
                <a:schemeClr val="accent1"/>
              </a:gs>
              <a:gs pos="33000">
                <a:schemeClr val="accent2"/>
              </a:gs>
              <a:gs pos="66000">
                <a:schemeClr val="accent3"/>
              </a:gs>
              <a:gs pos="100000">
                <a:schemeClr val="accent4"/>
              </a:gs>
            </a:gsLst>
            <a:lin ang="0" scaled="0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notesSlide" Target="../notesSlides/notesSlide9.xml"/><Relationship Id="rId7" Type="http://schemas.openxmlformats.org/officeDocument/2006/relationships/hyperlink" Target="http://image.baidu.com/i?ct=503316480&amp;z=0&amp;tn=baiduimagedetail&amp;word=%C5%CC%D6%D0%D3%E3&amp;in=2962&amp;cl=2&amp;cm=1&amp;sc=0&amp;lm=-1&amp;pn=6&amp;rn=1" TargetMode="Externa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3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3.jpeg"/><Relationship Id="rId4" Type="http://schemas.openxmlformats.org/officeDocument/2006/relationships/hyperlink" Target="http://image.baidu.com/i?ct=503316480&amp;z=0&amp;tn=baiduimagedetail&amp;word=%D1%A9%D2%AC&amp;in=27310&amp;cl=2&amp;cm=1&amp;sc=0&amp;lm=-1&amp;pn=13&amp;rn=1" TargetMode="External"/><Relationship Id="rId9" Type="http://schemas.openxmlformats.org/officeDocument/2006/relationships/hyperlink" Target="http://image.baidu.com/i?ct=503316480&amp;z=0&amp;tn=baiduimagedetail&amp;word=%C3%A8&amp;in=1921&amp;cl=2&amp;cm=1&amp;sc=0&amp;lm=-1&amp;pn=58&amp;rn=1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4.xml"/><Relationship Id="rId5" Type="http://schemas.openxmlformats.org/officeDocument/2006/relationships/image" Target="../media/image14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audio" Target="../media/audio1.wav"/><Relationship Id="rId4" Type="http://schemas.openxmlformats.org/officeDocument/2006/relationships/slide" Target="slid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1.wmf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5.x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9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2580542" y="2131928"/>
            <a:ext cx="4042410" cy="155765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accent1"/>
                    </a:gs>
                    <a:gs pos="33000">
                      <a:schemeClr val="accent2"/>
                    </a:gs>
                    <a:gs pos="66000">
                      <a:schemeClr val="accent3"/>
                    </a:gs>
                    <a:gs pos="100000">
                      <a:schemeClr val="accent4"/>
                    </a:gs>
                  </a:gsLst>
                  <a:lin ang="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第四</a:t>
            </a:r>
            <a:r>
              <a:rPr lang="zh-CN" altLang="en-US" sz="40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章 光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现象</a:t>
            </a:r>
            <a:endParaRPr lang="zh-CN" altLang="en-US" sz="4000" b="1" kern="1200" baseline="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j-cs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111041" y="3230786"/>
            <a:ext cx="58081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</a:t>
            </a:r>
            <a:r>
              <a:rPr lang="en-US" altLang="zh-CN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2</a:t>
            </a:r>
            <a:r>
              <a:rPr lang="zh-CN" altLang="en-US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节 光的反射</a:t>
            </a:r>
            <a:endParaRPr lang="en-US" altLang="zh-CN" sz="54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图片 13313" descr="u=2544734730,436531735&amp;gp=10">
            <a:hlinkClick r:id="rId4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00113" y="2508885"/>
            <a:ext cx="1663700" cy="2193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矩形 13314" descr="花岗岩"/>
          <p:cNvSpPr/>
          <p:nvPr/>
        </p:nvSpPr>
        <p:spPr>
          <a:xfrm>
            <a:off x="3852863" y="1497648"/>
            <a:ext cx="720725" cy="3962400"/>
          </a:xfrm>
          <a:prstGeom prst="rect">
            <a:avLst/>
          </a:prstGeom>
          <a:blipFill rotWithShape="1">
            <a:blip r:embed="rId6" cstate="print"/>
          </a:blipFill>
          <a:ln w="3810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316" name="椭圆 13315"/>
          <p:cNvSpPr/>
          <p:nvPr/>
        </p:nvSpPr>
        <p:spPr>
          <a:xfrm>
            <a:off x="4645025" y="1203960"/>
            <a:ext cx="3527425" cy="3321050"/>
          </a:xfrm>
          <a:prstGeom prst="ellipse">
            <a:avLst/>
          </a:prstGeom>
          <a:solidFill>
            <a:schemeClr val="tx1">
              <a:alpha val="100000"/>
            </a:schemeClr>
          </a:solidFill>
          <a:ln w="38100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13317" name="图片 13316" descr="u=1833190346,104523208&amp;gp=20">
            <a:hlinkClick r:id="rId7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435600" y="3107373"/>
            <a:ext cx="1333500" cy="11255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8" name="图片 13317" descr="u=3682214586,1957567560&amp;gp=6">
            <a:hlinkClick r:id="rId9"/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rot="2298851">
            <a:off x="6637338" y="2504123"/>
            <a:ext cx="1219200" cy="11445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9" name="直接连接符 13318"/>
          <p:cNvSpPr/>
          <p:nvPr/>
        </p:nvSpPr>
        <p:spPr>
          <a:xfrm>
            <a:off x="2195513" y="3974148"/>
            <a:ext cx="2089150" cy="1992312"/>
          </a:xfrm>
          <a:prstGeom prst="line">
            <a:avLst/>
          </a:prstGeom>
          <a:ln w="38100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20" name="直接连接符 13319"/>
          <p:cNvSpPr/>
          <p:nvPr/>
        </p:nvSpPr>
        <p:spPr>
          <a:xfrm flipH="1">
            <a:off x="4284663" y="3507423"/>
            <a:ext cx="2808287" cy="2459037"/>
          </a:xfrm>
          <a:prstGeom prst="line">
            <a:avLst/>
          </a:prstGeom>
          <a:ln w="38100" cap="flat" cmpd="sng">
            <a:solidFill>
              <a:srgbClr val="FF99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21" name="矩形 13320"/>
          <p:cNvSpPr>
            <a:spLocks noGrp="1"/>
          </p:cNvSpPr>
          <p:nvPr/>
        </p:nvSpPr>
        <p:spPr>
          <a:xfrm>
            <a:off x="5402263" y="5479098"/>
            <a:ext cx="1068387" cy="4619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>
              <a:lnSpc>
                <a:spcPct val="90000"/>
              </a:lnSpc>
              <a:buNone/>
            </a:pPr>
            <a:r>
              <a:rPr lang="zh-CN" altLang="en-US" sz="2800" b="1">
                <a:ea typeface="黑体" panose="02010609060101010101" pitchFamily="2" charset="-122"/>
              </a:rPr>
              <a:t>镜子</a:t>
            </a:r>
          </a:p>
        </p:txBody>
      </p:sp>
      <p:sp>
        <p:nvSpPr>
          <p:cNvPr id="13322" name="矩形 13321"/>
          <p:cNvSpPr>
            <a:spLocks noGrp="1"/>
          </p:cNvSpPr>
          <p:nvPr/>
        </p:nvSpPr>
        <p:spPr>
          <a:xfrm>
            <a:off x="2844800" y="1500823"/>
            <a:ext cx="892175" cy="7461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b"/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sz="3200">
                <a:solidFill>
                  <a:schemeClr val="tx1"/>
                </a:solidFill>
              </a:rPr>
              <a:t>墙</a:t>
            </a:r>
          </a:p>
        </p:txBody>
      </p:sp>
      <p:sp>
        <p:nvSpPr>
          <p:cNvPr id="13323" name="矩形 13322"/>
          <p:cNvSpPr/>
          <p:nvPr/>
        </p:nvSpPr>
        <p:spPr>
          <a:xfrm>
            <a:off x="4716463" y="924560"/>
            <a:ext cx="1152525" cy="6000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b"/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sz="3200">
                <a:solidFill>
                  <a:schemeClr val="tx1"/>
                </a:solidFill>
                <a:ea typeface="黑体" panose="02010609060101010101" pitchFamily="2" charset="-122"/>
              </a:rPr>
              <a:t>桌子</a:t>
            </a:r>
          </a:p>
        </p:txBody>
      </p:sp>
      <p:grpSp>
        <p:nvGrpSpPr>
          <p:cNvPr id="13324" name="组合 13323"/>
          <p:cNvGrpSpPr/>
          <p:nvPr/>
        </p:nvGrpSpPr>
        <p:grpSpPr>
          <a:xfrm>
            <a:off x="7669213" y="2848610"/>
            <a:ext cx="1296987" cy="3910013"/>
            <a:chOff x="0" y="0"/>
            <a:chExt cx="1044" cy="2750"/>
          </a:xfrm>
        </p:grpSpPr>
        <p:sp>
          <p:nvSpPr>
            <p:cNvPr id="13325" name="爆炸形 1 13324"/>
            <p:cNvSpPr/>
            <p:nvPr/>
          </p:nvSpPr>
          <p:spPr>
            <a:xfrm>
              <a:off x="0" y="0"/>
              <a:ext cx="1044" cy="2750"/>
            </a:xfrm>
            <a:prstGeom prst="irregularSeal1">
              <a:avLst/>
            </a:prstGeom>
            <a:solidFill>
              <a:srgbClr val="CCFF33">
                <a:alpha val="100000"/>
              </a:srgbClr>
            </a:solidFill>
            <a:ln w="38100" cap="flat" cmpd="sng">
              <a:solidFill>
                <a:srgbClr val="FF99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326" name="矩形 13325"/>
            <p:cNvSpPr/>
            <p:nvPr/>
          </p:nvSpPr>
          <p:spPr>
            <a:xfrm>
              <a:off x="363" y="499"/>
              <a:ext cx="272" cy="1406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b"/>
            <a:lstStyle>
              <a:lvl1pPr marL="0" lvl="0" indent="0" algn="l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2400" b="1" u="none" kern="1200" baseline="0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1pPr>
            </a:lstStyle>
            <a:p>
              <a:pPr lvl="0"/>
              <a:r>
                <a:rPr lang="zh-CN" altLang="en-US" sz="2000" i="1">
                  <a:solidFill>
                    <a:srgbClr val="6600CC"/>
                  </a:solidFill>
                  <a:ea typeface="黑体" panose="02010609060101010101" pitchFamily="2" charset="-122"/>
                </a:rPr>
                <a:t>小明在盯着我</a:t>
              </a:r>
            </a:p>
          </p:txBody>
        </p:sp>
      </p:grpSp>
      <p:grpSp>
        <p:nvGrpSpPr>
          <p:cNvPr id="13327" name="组合 13326"/>
          <p:cNvGrpSpPr/>
          <p:nvPr/>
        </p:nvGrpSpPr>
        <p:grpSpPr>
          <a:xfrm>
            <a:off x="107950" y="1645285"/>
            <a:ext cx="1082675" cy="3652838"/>
            <a:chOff x="0" y="0"/>
            <a:chExt cx="749" cy="2494"/>
          </a:xfrm>
        </p:grpSpPr>
        <p:sp>
          <p:nvSpPr>
            <p:cNvPr id="13328" name="爆炸形 1 13327"/>
            <p:cNvSpPr/>
            <p:nvPr/>
          </p:nvSpPr>
          <p:spPr>
            <a:xfrm>
              <a:off x="0" y="0"/>
              <a:ext cx="749" cy="2494"/>
            </a:xfrm>
            <a:prstGeom prst="irregularSeal1">
              <a:avLst/>
            </a:prstGeom>
            <a:solidFill>
              <a:srgbClr val="CCFF33">
                <a:alpha val="100000"/>
              </a:srgbClr>
            </a:solidFill>
            <a:ln w="38100" cap="flat" cmpd="sng">
              <a:solidFill>
                <a:srgbClr val="FF99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329" name="矩形 13328"/>
            <p:cNvSpPr/>
            <p:nvPr/>
          </p:nvSpPr>
          <p:spPr>
            <a:xfrm>
              <a:off x="204" y="589"/>
              <a:ext cx="363" cy="108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b"/>
            <a:lstStyle>
              <a:lvl1pPr marL="0" lvl="0" indent="0" algn="l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2400" b="1" u="none" kern="1200" baseline="0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defRPr>
              </a:lvl1pPr>
            </a:lstStyle>
            <a:p>
              <a:pPr lvl="0"/>
              <a:r>
                <a:rPr lang="zh-CN" altLang="en-US" sz="2000" i="1">
                  <a:solidFill>
                    <a:srgbClr val="6600CC"/>
                  </a:solidFill>
                  <a:ea typeface="黑体" panose="02010609060101010101" pitchFamily="2" charset="-122"/>
                </a:rPr>
                <a:t>小猫在偷吃</a:t>
              </a:r>
            </a:p>
          </p:txBody>
        </p:sp>
      </p:grpSp>
      <p:grpSp>
        <p:nvGrpSpPr>
          <p:cNvPr id="13330" name="组合 13329"/>
          <p:cNvGrpSpPr/>
          <p:nvPr/>
        </p:nvGrpSpPr>
        <p:grpSpPr>
          <a:xfrm>
            <a:off x="3060700" y="5982335"/>
            <a:ext cx="2593975" cy="200025"/>
            <a:chOff x="0" y="0"/>
            <a:chExt cx="1634" cy="136"/>
          </a:xfrm>
        </p:grpSpPr>
        <p:sp>
          <p:nvSpPr>
            <p:cNvPr id="13331" name="直接连接符 13330"/>
            <p:cNvSpPr/>
            <p:nvPr/>
          </p:nvSpPr>
          <p:spPr>
            <a:xfrm flipV="1">
              <a:off x="0" y="0"/>
              <a:ext cx="1543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32" name="直接连接符 13331"/>
            <p:cNvSpPr/>
            <p:nvPr/>
          </p:nvSpPr>
          <p:spPr>
            <a:xfrm>
              <a:off x="0" y="0"/>
              <a:ext cx="182" cy="136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33" name="直接连接符 13332"/>
            <p:cNvSpPr/>
            <p:nvPr/>
          </p:nvSpPr>
          <p:spPr>
            <a:xfrm>
              <a:off x="181" y="0"/>
              <a:ext cx="182" cy="136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34" name="直接连接符 13333"/>
            <p:cNvSpPr/>
            <p:nvPr/>
          </p:nvSpPr>
          <p:spPr>
            <a:xfrm>
              <a:off x="409" y="0"/>
              <a:ext cx="182" cy="136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35" name="直接连接符 13334"/>
            <p:cNvSpPr/>
            <p:nvPr/>
          </p:nvSpPr>
          <p:spPr>
            <a:xfrm>
              <a:off x="590" y="0"/>
              <a:ext cx="182" cy="136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36" name="直接连接符 13335"/>
            <p:cNvSpPr/>
            <p:nvPr/>
          </p:nvSpPr>
          <p:spPr>
            <a:xfrm>
              <a:off x="862" y="0"/>
              <a:ext cx="182" cy="136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37" name="直接连接符 13336"/>
            <p:cNvSpPr/>
            <p:nvPr/>
          </p:nvSpPr>
          <p:spPr>
            <a:xfrm>
              <a:off x="1043" y="0"/>
              <a:ext cx="182" cy="136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38" name="直接连接符 13337"/>
            <p:cNvSpPr/>
            <p:nvPr/>
          </p:nvSpPr>
          <p:spPr>
            <a:xfrm>
              <a:off x="1271" y="0"/>
              <a:ext cx="182" cy="136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39" name="直接连接符 13338"/>
            <p:cNvSpPr/>
            <p:nvPr/>
          </p:nvSpPr>
          <p:spPr>
            <a:xfrm>
              <a:off x="1452" y="0"/>
              <a:ext cx="182" cy="136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3340" name="直接连接符 13339"/>
          <p:cNvSpPr/>
          <p:nvPr/>
        </p:nvSpPr>
        <p:spPr>
          <a:xfrm flipH="1">
            <a:off x="4643438" y="5340985"/>
            <a:ext cx="288925" cy="263525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3341" name="直接连接符 13340"/>
          <p:cNvSpPr/>
          <p:nvPr/>
        </p:nvSpPr>
        <p:spPr>
          <a:xfrm flipH="1" flipV="1">
            <a:off x="3203575" y="4907598"/>
            <a:ext cx="288925" cy="26670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3342" name="直接连接符 13341"/>
          <p:cNvSpPr/>
          <p:nvPr/>
        </p:nvSpPr>
        <p:spPr>
          <a:xfrm>
            <a:off x="2486025" y="4121785"/>
            <a:ext cx="358775" cy="331788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3343" name="直接连接符 13342"/>
          <p:cNvSpPr/>
          <p:nvPr/>
        </p:nvSpPr>
        <p:spPr>
          <a:xfrm flipV="1">
            <a:off x="5148263" y="4709160"/>
            <a:ext cx="503237" cy="46355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组合 14337"/>
          <p:cNvGrpSpPr/>
          <p:nvPr/>
        </p:nvGrpSpPr>
        <p:grpSpPr>
          <a:xfrm>
            <a:off x="279400" y="4390390"/>
            <a:ext cx="8070850" cy="2133600"/>
            <a:chOff x="0" y="0"/>
            <a:chExt cx="5232" cy="1344"/>
          </a:xfrm>
        </p:grpSpPr>
        <p:pic>
          <p:nvPicPr>
            <p:cNvPr id="14339" name="图片 14338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2" y="240"/>
              <a:ext cx="5040" cy="110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4340" name="矩形 14339"/>
            <p:cNvSpPr/>
            <p:nvPr/>
          </p:nvSpPr>
          <p:spPr>
            <a:xfrm>
              <a:off x="0" y="0"/>
              <a:ext cx="1344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20000"/>
                </a:spcBef>
                <a:buClrTx/>
              </a:pPr>
              <a:r>
                <a:rPr lang="zh-CN" altLang="en-US" sz="2800" b="1">
                  <a:solidFill>
                    <a:schemeClr val="accent2"/>
                  </a:solidFill>
                  <a:latin typeface="华文细黑" pitchFamily="2" charset="-122"/>
                  <a:ea typeface="华文细黑" pitchFamily="2" charset="-122"/>
                </a:rPr>
                <a:t>【总结】</a:t>
              </a:r>
            </a:p>
          </p:txBody>
        </p:sp>
      </p:grpSp>
      <p:sp>
        <p:nvSpPr>
          <p:cNvPr id="14341" name="矩形 14340"/>
          <p:cNvSpPr/>
          <p:nvPr/>
        </p:nvSpPr>
        <p:spPr>
          <a:xfrm>
            <a:off x="279400" y="1266190"/>
            <a:ext cx="2286000" cy="5207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20000"/>
              </a:spcBef>
              <a:buClrTx/>
            </a:pPr>
            <a:r>
              <a:rPr lang="zh-CN" altLang="en-US" sz="2800" b="1">
                <a:solidFill>
                  <a:srgbClr val="990033"/>
                </a:solidFill>
                <a:latin typeface="华文细黑" pitchFamily="2" charset="-122"/>
                <a:ea typeface="华文细黑" pitchFamily="2" charset="-122"/>
              </a:rPr>
              <a:t>【类型】</a:t>
            </a:r>
          </a:p>
        </p:txBody>
      </p:sp>
      <p:sp>
        <p:nvSpPr>
          <p:cNvPr id="14342" name="圆角矩形 14341"/>
          <p:cNvSpPr/>
          <p:nvPr/>
        </p:nvSpPr>
        <p:spPr>
          <a:xfrm>
            <a:off x="717550" y="1880553"/>
            <a:ext cx="7162800" cy="2438400"/>
          </a:xfrm>
          <a:prstGeom prst="roundRect">
            <a:avLst>
              <a:gd name="adj" fmla="val 7315"/>
            </a:avLst>
          </a:prstGeom>
          <a:noFill/>
          <a:ln w="22225" cap="rnd" cmpd="sng">
            <a:solidFill>
              <a:srgbClr val="1C1C1C"/>
            </a:solidFill>
            <a:prstDash val="sysDot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14343" name="图片 1434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04888" y="1951990"/>
            <a:ext cx="6629400" cy="23082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4" name="文本框 14343"/>
          <p:cNvSpPr txBox="1"/>
          <p:nvPr/>
        </p:nvSpPr>
        <p:spPr>
          <a:xfrm>
            <a:off x="1803400" y="1266190"/>
            <a:ext cx="3303588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镜面反射和漫反射</a:t>
            </a:r>
          </a:p>
        </p:txBody>
      </p:sp>
      <p:sp>
        <p:nvSpPr>
          <p:cNvPr id="14345" name="文本框 14344"/>
          <p:cNvSpPr txBox="1"/>
          <p:nvPr/>
        </p:nvSpPr>
        <p:spPr>
          <a:xfrm>
            <a:off x="660400" y="4911090"/>
            <a:ext cx="2057400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buClrTx/>
            </a:pPr>
            <a:r>
              <a:rPr lang="zh-CN" altLang="en-US" sz="280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镜面反射：</a:t>
            </a:r>
            <a:endParaRPr lang="zh-CN" altLang="en-US" sz="2800">
              <a:latin typeface="楷体_GB2312" charset="-122"/>
              <a:ea typeface="楷体_GB2312" charset="-122"/>
            </a:endParaRPr>
          </a:p>
        </p:txBody>
      </p:sp>
      <p:sp>
        <p:nvSpPr>
          <p:cNvPr id="14346" name="文本框 14345"/>
          <p:cNvSpPr txBox="1"/>
          <p:nvPr/>
        </p:nvSpPr>
        <p:spPr>
          <a:xfrm>
            <a:off x="1727200" y="4390390"/>
            <a:ext cx="6638925" cy="5207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>
                <a:solidFill>
                  <a:srgbClr val="A50021"/>
                </a:solidFill>
                <a:latin typeface="楷体_GB2312" charset="-122"/>
                <a:ea typeface="楷体_GB2312" charset="-122"/>
              </a:rPr>
              <a:t>镜面反射和漫反射的产生条件与特征</a:t>
            </a:r>
          </a:p>
        </p:txBody>
      </p:sp>
      <p:sp>
        <p:nvSpPr>
          <p:cNvPr id="14347" name="文本框 14346"/>
          <p:cNvSpPr txBox="1"/>
          <p:nvPr/>
        </p:nvSpPr>
        <p:spPr>
          <a:xfrm>
            <a:off x="2641600" y="4911090"/>
            <a:ext cx="3505200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buClrTx/>
            </a:pPr>
            <a:r>
              <a:rPr lang="zh-CN" altLang="en-US" sz="2800" b="1">
                <a:latin typeface="黑体" panose="02010609060101010101" pitchFamily="2" charset="-122"/>
                <a:ea typeface="楷体_GB2312" charset="-122"/>
              </a:rPr>
              <a:t>平滑反射面</a:t>
            </a:r>
          </a:p>
        </p:txBody>
      </p:sp>
      <p:sp>
        <p:nvSpPr>
          <p:cNvPr id="14348" name="文本框 14347"/>
          <p:cNvSpPr txBox="1"/>
          <p:nvPr/>
        </p:nvSpPr>
        <p:spPr>
          <a:xfrm>
            <a:off x="5080000" y="4923790"/>
            <a:ext cx="3270250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buClrTx/>
            </a:pPr>
            <a:r>
              <a:rPr lang="zh-CN" altLang="en-US" sz="2800" b="1">
                <a:latin typeface="黑体" panose="02010609060101010101" pitchFamily="2" charset="-122"/>
                <a:ea typeface="楷体_GB2312" charset="-122"/>
              </a:rPr>
              <a:t>不改变光路聚散性</a:t>
            </a:r>
            <a:endParaRPr lang="zh-CN" altLang="en-US" sz="2800" b="1">
              <a:latin typeface="楷体_GB2312" charset="-122"/>
              <a:ea typeface="楷体_GB2312" charset="-122"/>
            </a:endParaRPr>
          </a:p>
        </p:txBody>
      </p:sp>
      <p:sp>
        <p:nvSpPr>
          <p:cNvPr id="14349" name="文本框 14348"/>
          <p:cNvSpPr txBox="1"/>
          <p:nvPr/>
        </p:nvSpPr>
        <p:spPr>
          <a:xfrm>
            <a:off x="641350" y="5380990"/>
            <a:ext cx="2057400" cy="5207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buClrTx/>
            </a:pPr>
            <a:r>
              <a:rPr lang="zh-CN" altLang="en-US" sz="280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漫反射：</a:t>
            </a:r>
            <a:endParaRPr lang="zh-CN" altLang="en-US" sz="2800">
              <a:latin typeface="楷体_GB2312" charset="-122"/>
              <a:ea typeface="楷体_GB2312" charset="-122"/>
            </a:endParaRPr>
          </a:p>
        </p:txBody>
      </p:sp>
      <p:sp>
        <p:nvSpPr>
          <p:cNvPr id="14350" name="文本框 14349"/>
          <p:cNvSpPr txBox="1"/>
          <p:nvPr/>
        </p:nvSpPr>
        <p:spPr>
          <a:xfrm>
            <a:off x="2260600" y="5380990"/>
            <a:ext cx="3505200" cy="5207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buClrTx/>
            </a:pPr>
            <a:r>
              <a:rPr lang="zh-CN" altLang="en-US" sz="2800" b="1">
                <a:latin typeface="黑体" panose="02010609060101010101" pitchFamily="2" charset="-122"/>
                <a:ea typeface="楷体_GB2312" charset="-122"/>
              </a:rPr>
              <a:t>粗糙不平反射面</a:t>
            </a:r>
          </a:p>
        </p:txBody>
      </p:sp>
      <p:sp>
        <p:nvSpPr>
          <p:cNvPr id="14351" name="文本框 14350"/>
          <p:cNvSpPr txBox="1"/>
          <p:nvPr/>
        </p:nvSpPr>
        <p:spPr>
          <a:xfrm>
            <a:off x="5384800" y="5380990"/>
            <a:ext cx="3180080" cy="52197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buClrTx/>
            </a:pPr>
            <a:r>
              <a:rPr lang="zh-CN" altLang="en-US" sz="2800" b="1">
                <a:latin typeface="黑体" panose="02010609060101010101" pitchFamily="2" charset="-122"/>
                <a:ea typeface="楷体_GB2312" charset="-122"/>
              </a:rPr>
              <a:t>改变光路聚散性</a:t>
            </a:r>
            <a:endParaRPr lang="zh-CN" altLang="en-US" sz="2800" b="1">
              <a:latin typeface="楷体_GB2312" charset="-122"/>
              <a:ea typeface="楷体_GB2312" charset="-122"/>
            </a:endParaRPr>
          </a:p>
        </p:txBody>
      </p:sp>
      <p:sp>
        <p:nvSpPr>
          <p:cNvPr id="14352" name="文本框 14351"/>
          <p:cNvSpPr txBox="1"/>
          <p:nvPr/>
        </p:nvSpPr>
        <p:spPr>
          <a:xfrm>
            <a:off x="1727200" y="5914390"/>
            <a:ext cx="6837045" cy="52197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>
                <a:solidFill>
                  <a:srgbClr val="A50021"/>
                </a:solidFill>
                <a:latin typeface="楷体_GB2312" charset="-122"/>
                <a:ea typeface="楷体_GB2312" charset="-122"/>
              </a:rPr>
              <a:t>镜面反射和漫反射</a:t>
            </a:r>
            <a:r>
              <a:rPr lang="zh-CN" altLang="en-US" sz="2800" b="1">
                <a:solidFill>
                  <a:srgbClr val="FF0000"/>
                </a:solidFill>
                <a:latin typeface="楷体_GB2312" charset="-122"/>
                <a:ea typeface="楷体_GB2312" charset="-122"/>
              </a:rPr>
              <a:t>都遵循</a:t>
            </a:r>
            <a:r>
              <a:rPr lang="zh-CN" altLang="en-US" sz="2800" b="1">
                <a:solidFill>
                  <a:srgbClr val="A50021"/>
                </a:solidFill>
                <a:latin typeface="楷体_GB2312" charset="-122"/>
                <a:ea typeface="楷体_GB2312" charset="-122"/>
              </a:rPr>
              <a:t>光的反射定律</a:t>
            </a:r>
          </a:p>
        </p:txBody>
      </p:sp>
      <p:sp>
        <p:nvSpPr>
          <p:cNvPr id="14353" name="直接连接符 14352"/>
          <p:cNvSpPr/>
          <p:nvPr/>
        </p:nvSpPr>
        <p:spPr>
          <a:xfrm>
            <a:off x="5489575" y="2409190"/>
            <a:ext cx="152400" cy="1295400"/>
          </a:xfrm>
          <a:prstGeom prst="line">
            <a:avLst/>
          </a:prstGeom>
          <a:ln w="25400" cap="flat" cmpd="sng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6" grpId="0"/>
      <p:bldP spid="14347" grpId="0"/>
      <p:bldP spid="14348" grpId="0"/>
      <p:bldP spid="14349" grpId="0"/>
      <p:bldP spid="14350" grpId="0"/>
      <p:bldP spid="14351" grpId="0"/>
      <p:bldP spid="143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"/>
          <p:cNvSpPr txBox="1"/>
          <p:nvPr/>
        </p:nvSpPr>
        <p:spPr>
          <a:xfrm>
            <a:off x="584835" y="1183323"/>
            <a:ext cx="8353425" cy="10064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ahoma" panose="020B0604030504040204" pitchFamily="2" charset="0"/>
                <a:ea typeface="黑体" panose="02010609060101010101" pitchFamily="2" charset="-122"/>
              </a:rPr>
              <a:t>　　镜面反射和漫反射是两种不同的反射现象，它们</a:t>
            </a:r>
            <a:r>
              <a:rPr lang="zh-CN" altLang="en-US" sz="2800" b="1" dirty="0">
                <a:solidFill>
                  <a:srgbClr val="FF0000"/>
                </a:solidFill>
                <a:latin typeface="Tahoma" panose="020B0604030504040204" pitchFamily="2" charset="0"/>
                <a:ea typeface="黑体" panose="02010609060101010101" pitchFamily="2" charset="-122"/>
              </a:rPr>
              <a:t>遵守</a:t>
            </a:r>
            <a:r>
              <a:rPr lang="zh-CN" altLang="en-US" sz="2800" b="1" dirty="0">
                <a:latin typeface="Tahoma" panose="020B0604030504040204" pitchFamily="2" charset="0"/>
                <a:ea typeface="黑体" panose="02010609060101010101" pitchFamily="2" charset="-122"/>
              </a:rPr>
              <a:t>光的反射定律吗</a:t>
            </a:r>
            <a:r>
              <a:rPr lang="zh-CN" altLang="en-US" sz="3200" b="1" dirty="0">
                <a:latin typeface="Tahoma" panose="020B0604030504040204" pitchFamily="2" charset="0"/>
                <a:ea typeface="黑体" panose="02010609060101010101" pitchFamily="2" charset="-122"/>
              </a:rPr>
              <a:t>？</a:t>
            </a:r>
          </a:p>
        </p:txBody>
      </p:sp>
      <p:sp>
        <p:nvSpPr>
          <p:cNvPr id="15363" name="矩形 15362"/>
          <p:cNvSpPr/>
          <p:nvPr/>
        </p:nvSpPr>
        <p:spPr>
          <a:xfrm>
            <a:off x="4618673" y="1543685"/>
            <a:ext cx="1076325" cy="8747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zh-CN" altLang="en-US" sz="32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>
                        <a:alpha val="100000"/>
                      </a:srgbClr>
                    </a:gs>
                    <a:gs pos="100000">
                      <a:srgbClr val="CC00CC">
                        <a:alpha val="100000"/>
                      </a:srgbClr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8000"/>
                    </a:srgb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遵守</a:t>
            </a:r>
          </a:p>
        </p:txBody>
      </p:sp>
      <p:sp>
        <p:nvSpPr>
          <p:cNvPr id="15364" name="Rectangle 2"/>
          <p:cNvSpPr/>
          <p:nvPr/>
        </p:nvSpPr>
        <p:spPr>
          <a:xfrm>
            <a:off x="513398" y="2355850"/>
            <a:ext cx="7696200" cy="13716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当我们感到不发光的物体非常亮时，是因为光线在物体上发生了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镜面反射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，反射光线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全部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都进入我们的眼睛。</a:t>
            </a:r>
          </a:p>
        </p:txBody>
      </p:sp>
      <p:sp>
        <p:nvSpPr>
          <p:cNvPr id="15365" name="Text Box 3"/>
          <p:cNvSpPr txBox="1"/>
          <p:nvPr/>
        </p:nvSpPr>
        <p:spPr>
          <a:xfrm>
            <a:off x="584835" y="3724275"/>
            <a:ext cx="7696200" cy="13716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当我们感到物体比较暗时，是因为光线在物体上发生了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漫反射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，反射光线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有一部分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进入我们的眼睛。</a:t>
            </a:r>
          </a:p>
        </p:txBody>
      </p:sp>
      <p:sp>
        <p:nvSpPr>
          <p:cNvPr id="15366" name="矩形 15365"/>
          <p:cNvSpPr/>
          <p:nvPr/>
        </p:nvSpPr>
        <p:spPr>
          <a:xfrm>
            <a:off x="1234123" y="5164138"/>
            <a:ext cx="6934200" cy="13716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我们能看清本身不发光的物体，就是因为发生了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漫反射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ldLvl="0"/>
      <p:bldP spid="15364" grpId="0" bldLvl="0"/>
      <p:bldP spid="15365" grpId="0" bldLvl="0"/>
      <p:bldP spid="15366" grpId="0" bldLvl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/>
          <p:nvPr/>
        </p:nvSpPr>
        <p:spPr>
          <a:xfrm>
            <a:off x="385763" y="2215198"/>
            <a:ext cx="8604250" cy="18288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600" b="1" dirty="0">
                <a:latin typeface="Tahoma" panose="020B0604030504040204" pitchFamily="2" charset="0"/>
                <a:ea typeface="黑体" panose="02010609060101010101" pitchFamily="2" charset="-122"/>
              </a:rPr>
              <a:t>　　生活中哪些现象是镜面反射？哪些是漫反射？你能举出例子吗</a:t>
            </a:r>
            <a:r>
              <a:rPr lang="zh-CN" altLang="en-US" sz="4000" b="1" dirty="0">
                <a:latin typeface="Tahoma" panose="020B0604030504040204" pitchFamily="2" charset="0"/>
                <a:ea typeface="黑体" panose="02010609060101010101" pitchFamily="2" charset="-122"/>
              </a:rPr>
              <a:t>？</a:t>
            </a:r>
          </a:p>
        </p:txBody>
      </p:sp>
      <p:sp>
        <p:nvSpPr>
          <p:cNvPr id="16387" name="文本框 16386"/>
          <p:cNvSpPr txBox="1"/>
          <p:nvPr/>
        </p:nvSpPr>
        <p:spPr>
          <a:xfrm>
            <a:off x="1488440" y="1453515"/>
            <a:ext cx="2447925" cy="762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>
                <a:solidFill>
                  <a:srgbClr val="CC0000"/>
                </a:solidFill>
                <a:latin typeface="Arial" panose="020B0604020202020204" charset="-76"/>
                <a:ea typeface="黑体" panose="02010609060101010101" pitchFamily="2" charset="-122"/>
              </a:rPr>
              <a:t>生活现象</a:t>
            </a:r>
          </a:p>
        </p:txBody>
      </p:sp>
      <p:sp>
        <p:nvSpPr>
          <p:cNvPr id="16388" name="Text Box 6"/>
          <p:cNvSpPr txBox="1"/>
          <p:nvPr/>
        </p:nvSpPr>
        <p:spPr>
          <a:xfrm>
            <a:off x="596900" y="4248785"/>
            <a:ext cx="7991475" cy="8255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Tahoma" panose="020B0604030504040204" pitchFamily="2" charset="0"/>
                <a:ea typeface="黑体" panose="02010609060101010101" pitchFamily="2" charset="-122"/>
              </a:rPr>
              <a:t>镜面反射：平面镜、玻璃、平静的水面</a:t>
            </a:r>
            <a:r>
              <a:rPr lang="en-US" altLang="x-none" sz="3200" b="1" dirty="0">
                <a:solidFill>
                  <a:srgbClr val="FF0000"/>
                </a:solidFill>
                <a:latin typeface="Arial" panose="020B0604020202020204" charset="-76"/>
                <a:ea typeface="黑体" panose="02010609060101010101" pitchFamily="2" charset="-122"/>
              </a:rPr>
              <a:t>……</a:t>
            </a:r>
            <a:endParaRPr lang="en-US" altLang="x-none" sz="3200" b="1" dirty="0">
              <a:solidFill>
                <a:srgbClr val="FF0000"/>
              </a:solidFill>
              <a:latin typeface="Tahoma" panose="020B0604030504040204" pitchFamily="2" charset="0"/>
              <a:ea typeface="黑体" panose="02010609060101010101" pitchFamily="2" charset="-122"/>
            </a:endParaRPr>
          </a:p>
        </p:txBody>
      </p:sp>
      <p:sp>
        <p:nvSpPr>
          <p:cNvPr id="16389" name="Text Box 7"/>
          <p:cNvSpPr txBox="1"/>
          <p:nvPr/>
        </p:nvSpPr>
        <p:spPr>
          <a:xfrm>
            <a:off x="596900" y="5256848"/>
            <a:ext cx="6911975" cy="8239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Tahoma" panose="020B0604030504040204" pitchFamily="2" charset="0"/>
                <a:ea typeface="黑体" panose="02010609060101010101" pitchFamily="2" charset="-122"/>
              </a:rPr>
              <a:t>漫反射∶银幕、一般物体</a:t>
            </a:r>
            <a:r>
              <a:rPr lang="en-US" altLang="x-none" sz="3200" b="1" dirty="0">
                <a:solidFill>
                  <a:srgbClr val="FF0000"/>
                </a:solidFill>
                <a:latin typeface="Arial" panose="020B0604020202020204" charset="-76"/>
                <a:ea typeface="黑体" panose="02010609060101010101" pitchFamily="2" charset="-122"/>
              </a:rPr>
              <a:t>……</a:t>
            </a:r>
            <a:endParaRPr lang="en-US" altLang="x-none" sz="3200" b="1" dirty="0">
              <a:solidFill>
                <a:srgbClr val="FF0000"/>
              </a:solidFill>
              <a:latin typeface="Tahoma" panose="020B0604030504040204" pitchFamily="2" charset="0"/>
              <a:ea typeface="黑体" panose="0201060906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8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三、归纳小结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19458" name="文本框 19457"/>
          <p:cNvSpPr txBox="1"/>
          <p:nvPr/>
        </p:nvSpPr>
        <p:spPr>
          <a:xfrm>
            <a:off x="38100" y="1932305"/>
            <a:ext cx="1143000" cy="33813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eaLnBrk="0" hangingPunct="0"/>
            <a:r>
              <a:rPr lang="zh-CN" altLang="en-US" sz="540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光的反射</a:t>
            </a:r>
          </a:p>
        </p:txBody>
      </p:sp>
      <p:sp>
        <p:nvSpPr>
          <p:cNvPr id="19459" name="左大括号 19458"/>
          <p:cNvSpPr/>
          <p:nvPr/>
        </p:nvSpPr>
        <p:spPr>
          <a:xfrm>
            <a:off x="785813" y="1508443"/>
            <a:ext cx="431800" cy="4614862"/>
          </a:xfrm>
          <a:prstGeom prst="leftBrace">
            <a:avLst>
              <a:gd name="adj1" fmla="val 89062"/>
              <a:gd name="adj2" fmla="val 50000"/>
            </a:avLst>
          </a:prstGeom>
          <a:noFill/>
          <a:ln w="41275" cap="flat" cmpd="sng">
            <a:solidFill>
              <a:srgbClr val="FF33CC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60" name="文本框 19459"/>
          <p:cNvSpPr txBox="1"/>
          <p:nvPr/>
        </p:nvSpPr>
        <p:spPr>
          <a:xfrm>
            <a:off x="1257300" y="2999105"/>
            <a:ext cx="18288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eaLnBrk="0" hangingPunct="0"/>
            <a:r>
              <a:rPr lang="zh-CN" altLang="en-US" sz="3200" b="1" dirty="0">
                <a:solidFill>
                  <a:srgbClr val="FF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反射定律</a:t>
            </a:r>
          </a:p>
        </p:txBody>
      </p:sp>
      <p:sp>
        <p:nvSpPr>
          <p:cNvPr id="19461" name="左大括号 19460"/>
          <p:cNvSpPr/>
          <p:nvPr/>
        </p:nvSpPr>
        <p:spPr>
          <a:xfrm>
            <a:off x="3009900" y="2618105"/>
            <a:ext cx="228600" cy="1600200"/>
          </a:xfrm>
          <a:prstGeom prst="leftBrace">
            <a:avLst>
              <a:gd name="adj1" fmla="val 58333"/>
              <a:gd name="adj2" fmla="val 52477"/>
            </a:avLst>
          </a:prstGeom>
          <a:noFill/>
          <a:ln w="41275" cap="flat" cmpd="sng">
            <a:solidFill>
              <a:srgbClr val="FF33CC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62" name="文本框 19461"/>
          <p:cNvSpPr txBox="1"/>
          <p:nvPr/>
        </p:nvSpPr>
        <p:spPr>
          <a:xfrm>
            <a:off x="3238500" y="2389505"/>
            <a:ext cx="2057400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eaLnBrk="0" hangingPunct="0"/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三线共面</a:t>
            </a:r>
            <a:endParaRPr lang="zh-CN" altLang="en-US" sz="2800" b="1" dirty="0">
              <a:solidFill>
                <a:schemeClr val="hlink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9463" name="文本框 19462"/>
          <p:cNvSpPr txBox="1"/>
          <p:nvPr/>
        </p:nvSpPr>
        <p:spPr>
          <a:xfrm>
            <a:off x="3238500" y="3913505"/>
            <a:ext cx="2057400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eaLnBrk="0" hangingPunct="0"/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两角相等</a:t>
            </a:r>
          </a:p>
        </p:txBody>
      </p:sp>
      <p:sp>
        <p:nvSpPr>
          <p:cNvPr id="19464" name="文本框 19463">
            <a:hlinkClick r:id="rId4" action="ppaction://hlinksldjump">
              <a:snd r:embed="rId5" name="CLICK.WAV"/>
            </a:hlinkClick>
          </p:cNvPr>
          <p:cNvSpPr txBox="1"/>
          <p:nvPr/>
        </p:nvSpPr>
        <p:spPr>
          <a:xfrm>
            <a:off x="1181100" y="4523105"/>
            <a:ext cx="60960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eaLnBrk="0" hangingPunct="0"/>
            <a:r>
              <a:rPr lang="zh-CN" altLang="en-US" sz="3200" b="1" dirty="0">
                <a:solidFill>
                  <a:srgbClr val="FF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在反射现象中，光路是可逆的 </a:t>
            </a:r>
          </a:p>
        </p:txBody>
      </p:sp>
      <p:sp>
        <p:nvSpPr>
          <p:cNvPr id="19465" name="文本框 19464"/>
          <p:cNvSpPr txBox="1"/>
          <p:nvPr/>
        </p:nvSpPr>
        <p:spPr>
          <a:xfrm>
            <a:off x="1217613" y="5685155"/>
            <a:ext cx="26670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eaLnBrk="0" hangingPunct="0"/>
            <a:r>
              <a:rPr lang="zh-CN" altLang="en-US" sz="3200" b="1" dirty="0">
                <a:solidFill>
                  <a:srgbClr val="FF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光的反射种类</a:t>
            </a:r>
          </a:p>
        </p:txBody>
      </p:sp>
      <p:sp>
        <p:nvSpPr>
          <p:cNvPr id="19466" name="左大括号 19465"/>
          <p:cNvSpPr/>
          <p:nvPr/>
        </p:nvSpPr>
        <p:spPr>
          <a:xfrm>
            <a:off x="3810000" y="5180330"/>
            <a:ext cx="152400" cy="1447800"/>
          </a:xfrm>
          <a:prstGeom prst="leftBrace">
            <a:avLst>
              <a:gd name="adj1" fmla="val 79166"/>
              <a:gd name="adj2" fmla="val 50000"/>
            </a:avLst>
          </a:prstGeom>
          <a:noFill/>
          <a:ln w="41275" cap="flat" cmpd="sng">
            <a:solidFill>
              <a:srgbClr val="FF33CC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67" name="文本框 19466">
            <a:hlinkClick r:id="rId4" action="ppaction://hlinksldjump">
              <a:snd r:embed="rId5" name="CLICK.WAV"/>
            </a:hlinkClick>
          </p:cNvPr>
          <p:cNvSpPr txBox="1"/>
          <p:nvPr/>
        </p:nvSpPr>
        <p:spPr>
          <a:xfrm>
            <a:off x="4025900" y="5108893"/>
            <a:ext cx="4267200" cy="57943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eaLnBrk="0" hangingPunct="0"/>
            <a:r>
              <a:rPr lang="zh-CN" altLang="en-US" sz="3200" b="1" dirty="0">
                <a:solidFill>
                  <a:srgbClr val="FF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镜面反射：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反射面光滑</a:t>
            </a:r>
          </a:p>
        </p:txBody>
      </p:sp>
      <p:sp>
        <p:nvSpPr>
          <p:cNvPr id="19468" name="文本框 19467">
            <a:hlinkClick r:id="rId4" action="ppaction://hlinksldjump">
              <a:snd r:embed="rId5" name="CLICK.WAV"/>
            </a:hlinkClick>
          </p:cNvPr>
          <p:cNvSpPr txBox="1"/>
          <p:nvPr/>
        </p:nvSpPr>
        <p:spPr>
          <a:xfrm>
            <a:off x="3954463" y="6043930"/>
            <a:ext cx="4953000" cy="5810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eaLnBrk="0" hangingPunct="0"/>
            <a:r>
              <a:rPr lang="zh-CN" altLang="en-US" sz="3200" b="1" dirty="0">
                <a:solidFill>
                  <a:srgbClr val="FF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漫反射：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反射面凸凹不平</a:t>
            </a:r>
          </a:p>
        </p:txBody>
      </p:sp>
      <p:sp>
        <p:nvSpPr>
          <p:cNvPr id="19469" name="矩形 19468"/>
          <p:cNvSpPr/>
          <p:nvPr/>
        </p:nvSpPr>
        <p:spPr>
          <a:xfrm>
            <a:off x="3238500" y="3114993"/>
            <a:ext cx="16129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两线分居</a:t>
            </a:r>
          </a:p>
        </p:txBody>
      </p:sp>
      <p:sp>
        <p:nvSpPr>
          <p:cNvPr id="19471" name="文本框 19470"/>
          <p:cNvSpPr txBox="1"/>
          <p:nvPr/>
        </p:nvSpPr>
        <p:spPr>
          <a:xfrm>
            <a:off x="1257300" y="1246505"/>
            <a:ext cx="2133600" cy="11604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 dirty="0">
                <a:solidFill>
                  <a:srgbClr val="FF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光的反射</a:t>
            </a:r>
          </a:p>
          <a:p>
            <a:pPr algn="ctr">
              <a:spcBef>
                <a:spcPct val="50000"/>
              </a:spcBef>
            </a:pP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9472" name="矩形 19471"/>
          <p:cNvSpPr/>
          <p:nvPr/>
        </p:nvSpPr>
        <p:spPr>
          <a:xfrm>
            <a:off x="2726690" y="1069975"/>
            <a:ext cx="6324600" cy="95313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光射到物体表面或不同介质的交界面 时，光的一部分或全部反射回去的现象</a:t>
            </a:r>
            <a:endParaRPr lang="en-US" altLang="x-none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四、强化训练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17410" name="文本框 17409"/>
          <p:cNvSpPr txBox="1"/>
          <p:nvPr/>
        </p:nvSpPr>
        <p:spPr>
          <a:xfrm>
            <a:off x="735648" y="1172210"/>
            <a:ext cx="7543800" cy="193802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x-none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en-US" altLang="x-none" sz="4000" dirty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4000" dirty="0">
                <a:latin typeface="宋体" panose="02010600030101010101" pitchFamily="2" charset="-122"/>
                <a:ea typeface="宋体" panose="02010600030101010101" pitchFamily="2" charset="-122"/>
              </a:rPr>
              <a:t>在光的反射现象中，当入射角减少</a:t>
            </a:r>
            <a:r>
              <a:rPr lang="en-US" altLang="x-none" sz="4000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en-US" altLang="x-none" sz="4000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o</a:t>
            </a:r>
            <a:r>
              <a:rPr lang="zh-CN" altLang="en-US" sz="4000" dirty="0">
                <a:latin typeface="宋体" panose="02010600030101010101" pitchFamily="2" charset="-122"/>
                <a:ea typeface="宋体" panose="02010600030101010101" pitchFamily="2" charset="-122"/>
              </a:rPr>
              <a:t>时，反射光线和入射光线的夹角将（     ）  </a:t>
            </a:r>
          </a:p>
        </p:txBody>
      </p:sp>
      <p:sp>
        <p:nvSpPr>
          <p:cNvPr id="17411" name="文本框 17410"/>
          <p:cNvSpPr txBox="1"/>
          <p:nvPr/>
        </p:nvSpPr>
        <p:spPr>
          <a:xfrm>
            <a:off x="1600835" y="3116898"/>
            <a:ext cx="5327650" cy="34766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marL="342900" indent="-342900" algn="just">
              <a:spcBef>
                <a:spcPct val="50000"/>
              </a:spcBef>
              <a:buClrTx/>
              <a:buAutoNum type="alphaUcPeriod"/>
            </a:pPr>
            <a:r>
              <a:rPr lang="zh-CN" altLang="en-US" sz="4000" dirty="0">
                <a:latin typeface="宋体" panose="02010600030101010101" pitchFamily="2" charset="-122"/>
                <a:ea typeface="宋体" panose="02010600030101010101" pitchFamily="2" charset="-122"/>
              </a:rPr>
              <a:t>减少</a:t>
            </a:r>
            <a:r>
              <a:rPr lang="en-US" altLang="x-none" sz="4000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en-US" altLang="x-none" sz="4000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o</a:t>
            </a:r>
            <a:r>
              <a:rPr lang="en-US" altLang="x-none" sz="4000" dirty="0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</a:p>
          <a:p>
            <a:pPr marL="342900" indent="-342900" algn="just">
              <a:spcBef>
                <a:spcPct val="50000"/>
              </a:spcBef>
              <a:buClrTx/>
              <a:buAutoNum type="alphaUcPeriod"/>
            </a:pPr>
            <a:r>
              <a:rPr lang="zh-CN" altLang="en-US" sz="4000" dirty="0">
                <a:latin typeface="宋体" panose="02010600030101010101" pitchFamily="2" charset="-122"/>
                <a:ea typeface="宋体" panose="02010600030101010101" pitchFamily="2" charset="-122"/>
              </a:rPr>
              <a:t>增大</a:t>
            </a:r>
            <a:r>
              <a:rPr lang="en-US" altLang="x-none" sz="4000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en-US" altLang="x-none" sz="4000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o      </a:t>
            </a:r>
            <a:r>
              <a:rPr lang="zh-CN" altLang="en-US" sz="40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</a:p>
          <a:p>
            <a:pPr marL="342900" indent="-342900" algn="just">
              <a:spcBef>
                <a:spcPct val="50000"/>
              </a:spcBef>
              <a:buClrTx/>
              <a:buAutoNum type="alphaUcPeriod"/>
            </a:pPr>
            <a:r>
              <a:rPr lang="zh-CN" altLang="en-US" sz="4000" dirty="0">
                <a:latin typeface="宋体" panose="02010600030101010101" pitchFamily="2" charset="-122"/>
                <a:ea typeface="宋体" panose="02010600030101010101" pitchFamily="2" charset="-122"/>
              </a:rPr>
              <a:t>减少</a:t>
            </a:r>
            <a:r>
              <a:rPr lang="en-US" altLang="x-none" sz="4000" dirty="0"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r>
              <a:rPr lang="en-US" altLang="x-none" sz="4000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o       </a:t>
            </a:r>
          </a:p>
          <a:p>
            <a:pPr marL="342900" indent="-342900" algn="just">
              <a:spcBef>
                <a:spcPct val="50000"/>
              </a:spcBef>
              <a:buClrTx/>
              <a:buAutoNum type="alphaUcPeriod"/>
            </a:pPr>
            <a:r>
              <a:rPr lang="zh-CN" altLang="en-US" sz="4000" dirty="0">
                <a:latin typeface="宋体" panose="02010600030101010101" pitchFamily="2" charset="-122"/>
                <a:ea typeface="宋体" panose="02010600030101010101" pitchFamily="2" charset="-122"/>
              </a:rPr>
              <a:t>增大</a:t>
            </a:r>
            <a:r>
              <a:rPr lang="en-US" altLang="x-none" sz="4000" dirty="0"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r>
              <a:rPr lang="en-US" altLang="x-none" sz="4000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o</a:t>
            </a:r>
          </a:p>
        </p:txBody>
      </p:sp>
      <p:sp>
        <p:nvSpPr>
          <p:cNvPr id="17412" name="文本框 17411"/>
          <p:cNvSpPr txBox="1"/>
          <p:nvPr/>
        </p:nvSpPr>
        <p:spPr>
          <a:xfrm>
            <a:off x="7517448" y="496951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ctr" eaLnBrk="0" hangingPunct="0">
              <a:spcBef>
                <a:spcPct val="50000"/>
              </a:spcBef>
              <a:buClrTx/>
            </a:pPr>
            <a:endParaRPr lang="zh-CN" altLang="en-US" sz="24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7413" name="文本框 17412"/>
          <p:cNvSpPr txBox="1"/>
          <p:nvPr/>
        </p:nvSpPr>
        <p:spPr>
          <a:xfrm>
            <a:off x="4331335" y="2348865"/>
            <a:ext cx="1524000" cy="768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C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文本框 18433"/>
          <p:cNvSpPr txBox="1"/>
          <p:nvPr/>
        </p:nvSpPr>
        <p:spPr>
          <a:xfrm>
            <a:off x="274955" y="1158875"/>
            <a:ext cx="8153400" cy="95313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x-none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    2.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雨后天晴的夜晚，行走时为了不踩到地上的积水，下列判断中正确的是（      ）</a:t>
            </a:r>
          </a:p>
        </p:txBody>
      </p:sp>
      <p:sp>
        <p:nvSpPr>
          <p:cNvPr id="18435" name="文本框 18434"/>
          <p:cNvSpPr txBox="1"/>
          <p:nvPr/>
        </p:nvSpPr>
        <p:spPr>
          <a:xfrm>
            <a:off x="925830" y="2454275"/>
            <a:ext cx="7056438" cy="9445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x-none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A.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迎着月光走，地上暗处是水；背着月光走，地上发亮处是水 </a:t>
            </a:r>
          </a:p>
        </p:txBody>
      </p:sp>
      <p:sp>
        <p:nvSpPr>
          <p:cNvPr id="18436" name="文本框 18435"/>
          <p:cNvSpPr txBox="1"/>
          <p:nvPr/>
        </p:nvSpPr>
        <p:spPr>
          <a:xfrm>
            <a:off x="925830" y="3368675"/>
            <a:ext cx="6769100" cy="9445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x-none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B.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迎着月光走，地上发亮的是水；背着月光走，地上暗处是水</a:t>
            </a:r>
          </a:p>
        </p:txBody>
      </p:sp>
      <p:sp>
        <p:nvSpPr>
          <p:cNvPr id="18437" name="文本框 18436"/>
          <p:cNvSpPr txBox="1"/>
          <p:nvPr/>
        </p:nvSpPr>
        <p:spPr>
          <a:xfrm>
            <a:off x="925830" y="4308475"/>
            <a:ext cx="6911975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x-none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C.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迎着月光走和背着月光走，都应是地上发亮处是水 </a:t>
            </a:r>
          </a:p>
        </p:txBody>
      </p:sp>
      <p:sp>
        <p:nvSpPr>
          <p:cNvPr id="18438" name="文本框 18437"/>
          <p:cNvSpPr txBox="1"/>
          <p:nvPr/>
        </p:nvSpPr>
        <p:spPr>
          <a:xfrm>
            <a:off x="925830" y="5389563"/>
            <a:ext cx="6983413" cy="9445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x-none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D.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迎着月光走和背着月光走，都应是地上暗处是水。</a:t>
            </a:r>
          </a:p>
        </p:txBody>
      </p:sp>
      <p:sp>
        <p:nvSpPr>
          <p:cNvPr id="18439" name="矩形 18438"/>
          <p:cNvSpPr/>
          <p:nvPr/>
        </p:nvSpPr>
        <p:spPr>
          <a:xfrm>
            <a:off x="4999355" y="1997075"/>
            <a:ext cx="10668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endParaRPr lang="en-US" altLang="x-none" sz="32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8440" name="文本框 18439"/>
          <p:cNvSpPr txBox="1"/>
          <p:nvPr/>
        </p:nvSpPr>
        <p:spPr>
          <a:xfrm>
            <a:off x="5314315" y="1472883"/>
            <a:ext cx="574675" cy="768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B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一、新课引入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5123" name="矩形 5122"/>
          <p:cNvSpPr/>
          <p:nvPr/>
        </p:nvSpPr>
        <p:spPr>
          <a:xfrm>
            <a:off x="1187450" y="1461770"/>
            <a:ext cx="6554788" cy="70167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 algn="l">
              <a:spcBef>
                <a:spcPct val="20000"/>
              </a:spcBef>
            </a:pP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我们为什么能看见</a:t>
            </a:r>
            <a:r>
              <a:rPr lang="zh-CN" altLang="en-US" sz="4000" dirty="0">
                <a:solidFill>
                  <a:srgbClr val="FF33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发光物体</a:t>
            </a:r>
            <a:r>
              <a:rPr lang="en-US" altLang="x-none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</a:p>
        </p:txBody>
      </p:sp>
      <p:sp>
        <p:nvSpPr>
          <p:cNvPr id="5124" name="文本框 5123"/>
          <p:cNvSpPr txBox="1"/>
          <p:nvPr/>
        </p:nvSpPr>
        <p:spPr>
          <a:xfrm>
            <a:off x="1187450" y="5422583"/>
            <a:ext cx="7777163" cy="7016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/>
          <a:p>
            <a:pPr marL="342900" indent="-34290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Ø"/>
            </a:pPr>
            <a:r>
              <a:rPr lang="zh-CN" altLang="en-US" sz="4400" b="1" dirty="0">
                <a:latin typeface="黑体" panose="02010609060101010101" pitchFamily="2" charset="-122"/>
                <a:ea typeface="黑体" panose="02010609060101010101" pitchFamily="2" charset="-122"/>
              </a:rPr>
              <a:t>光源本身发出的光进入眼睛。</a:t>
            </a:r>
          </a:p>
        </p:txBody>
      </p:sp>
      <p:pic>
        <p:nvPicPr>
          <p:cNvPr id="5125" name="图片 5124" descr="BD04924_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2625" y="2398395"/>
            <a:ext cx="2028825" cy="2590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5126" name="组合 5125"/>
          <p:cNvGrpSpPr/>
          <p:nvPr/>
        </p:nvGrpSpPr>
        <p:grpSpPr>
          <a:xfrm flipV="1">
            <a:off x="3121025" y="3693795"/>
            <a:ext cx="3048000" cy="74613"/>
            <a:chOff x="0" y="0"/>
            <a:chExt cx="2592" cy="0"/>
          </a:xfrm>
        </p:grpSpPr>
        <p:sp>
          <p:nvSpPr>
            <p:cNvPr id="5127" name="直接连接符 5126"/>
            <p:cNvSpPr/>
            <p:nvPr/>
          </p:nvSpPr>
          <p:spPr>
            <a:xfrm>
              <a:off x="0" y="0"/>
              <a:ext cx="1392" cy="0"/>
            </a:xfrm>
            <a:prstGeom prst="line">
              <a:avLst/>
            </a:prstGeom>
            <a:ln w="50800" cap="flat" cmpd="sng">
              <a:solidFill>
                <a:schemeClr val="hlink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5128" name="直接连接符 5127"/>
            <p:cNvSpPr/>
            <p:nvPr/>
          </p:nvSpPr>
          <p:spPr>
            <a:xfrm>
              <a:off x="1344" y="0"/>
              <a:ext cx="1248" cy="0"/>
            </a:xfrm>
            <a:prstGeom prst="line">
              <a:avLst/>
            </a:prstGeom>
            <a:ln w="50800" cap="flat" cmpd="sng">
              <a:solidFill>
                <a:schemeClr val="hlink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5129" name="组合 5128"/>
          <p:cNvGrpSpPr/>
          <p:nvPr/>
        </p:nvGrpSpPr>
        <p:grpSpPr>
          <a:xfrm flipV="1">
            <a:off x="3248025" y="3820795"/>
            <a:ext cx="3048000" cy="74613"/>
            <a:chOff x="0" y="0"/>
            <a:chExt cx="2592" cy="0"/>
          </a:xfrm>
        </p:grpSpPr>
        <p:sp>
          <p:nvSpPr>
            <p:cNvPr id="5130" name="直接连接符 5129"/>
            <p:cNvSpPr/>
            <p:nvPr/>
          </p:nvSpPr>
          <p:spPr>
            <a:xfrm>
              <a:off x="0" y="0"/>
              <a:ext cx="1392" cy="0"/>
            </a:xfrm>
            <a:prstGeom prst="line">
              <a:avLst/>
            </a:prstGeom>
            <a:ln w="50800" cap="flat" cmpd="sng">
              <a:solidFill>
                <a:schemeClr val="hlink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5131" name="直接连接符 5130"/>
            <p:cNvSpPr/>
            <p:nvPr/>
          </p:nvSpPr>
          <p:spPr>
            <a:xfrm>
              <a:off x="1344" y="0"/>
              <a:ext cx="1248" cy="0"/>
            </a:xfrm>
            <a:prstGeom prst="line">
              <a:avLst/>
            </a:prstGeom>
            <a:ln w="50800" cap="flat" cmpd="sng">
              <a:solidFill>
                <a:schemeClr val="hlink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5132" name="组合 5131"/>
          <p:cNvGrpSpPr/>
          <p:nvPr/>
        </p:nvGrpSpPr>
        <p:grpSpPr>
          <a:xfrm flipV="1">
            <a:off x="3375025" y="3947795"/>
            <a:ext cx="3048000" cy="74613"/>
            <a:chOff x="0" y="0"/>
            <a:chExt cx="2592" cy="0"/>
          </a:xfrm>
        </p:grpSpPr>
        <p:sp>
          <p:nvSpPr>
            <p:cNvPr id="5133" name="直接连接符 5132"/>
            <p:cNvSpPr/>
            <p:nvPr/>
          </p:nvSpPr>
          <p:spPr>
            <a:xfrm>
              <a:off x="0" y="0"/>
              <a:ext cx="1392" cy="0"/>
            </a:xfrm>
            <a:prstGeom prst="line">
              <a:avLst/>
            </a:prstGeom>
            <a:ln w="76200" cap="flat" cmpd="tri">
              <a:solidFill>
                <a:srgbClr val="0000FF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5134" name="直接连接符 5133"/>
            <p:cNvSpPr/>
            <p:nvPr/>
          </p:nvSpPr>
          <p:spPr>
            <a:xfrm>
              <a:off x="1344" y="0"/>
              <a:ext cx="1248" cy="0"/>
            </a:xfrm>
            <a:prstGeom prst="line">
              <a:avLst/>
            </a:prstGeom>
            <a:ln w="76200" cap="flat" cmpd="tri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5135" name="组合 5134"/>
          <p:cNvGrpSpPr/>
          <p:nvPr/>
        </p:nvGrpSpPr>
        <p:grpSpPr>
          <a:xfrm>
            <a:off x="6245225" y="2626995"/>
            <a:ext cx="2057400" cy="2438400"/>
            <a:chOff x="0" y="0"/>
            <a:chExt cx="672" cy="816"/>
          </a:xfrm>
        </p:grpSpPr>
        <p:sp>
          <p:nvSpPr>
            <p:cNvPr id="5136" name="未知"/>
            <p:cNvSpPr/>
            <p:nvPr/>
          </p:nvSpPr>
          <p:spPr>
            <a:xfrm>
              <a:off x="250" y="452"/>
              <a:ext cx="76" cy="291"/>
            </a:xfrm>
            <a:custGeom>
              <a:avLst/>
              <a:gdLst/>
              <a:ahLst/>
              <a:cxnLst/>
              <a:rect l="0" t="0" r="0" b="0"/>
              <a:pathLst>
                <a:path w="107" h="454">
                  <a:moveTo>
                    <a:pt x="81" y="454"/>
                  </a:moveTo>
                  <a:lnTo>
                    <a:pt x="84" y="378"/>
                  </a:lnTo>
                  <a:lnTo>
                    <a:pt x="85" y="277"/>
                  </a:lnTo>
                  <a:lnTo>
                    <a:pt x="85" y="184"/>
                  </a:lnTo>
                  <a:lnTo>
                    <a:pt x="84" y="135"/>
                  </a:lnTo>
                  <a:lnTo>
                    <a:pt x="85" y="124"/>
                  </a:lnTo>
                  <a:lnTo>
                    <a:pt x="94" y="116"/>
                  </a:lnTo>
                  <a:lnTo>
                    <a:pt x="102" y="104"/>
                  </a:lnTo>
                  <a:lnTo>
                    <a:pt x="107" y="84"/>
                  </a:lnTo>
                  <a:lnTo>
                    <a:pt x="107" y="63"/>
                  </a:lnTo>
                  <a:lnTo>
                    <a:pt x="104" y="46"/>
                  </a:lnTo>
                  <a:lnTo>
                    <a:pt x="103" y="34"/>
                  </a:lnTo>
                  <a:lnTo>
                    <a:pt x="101" y="25"/>
                  </a:lnTo>
                  <a:lnTo>
                    <a:pt x="100" y="20"/>
                  </a:lnTo>
                  <a:lnTo>
                    <a:pt x="98" y="14"/>
                  </a:lnTo>
                  <a:lnTo>
                    <a:pt x="95" y="7"/>
                  </a:lnTo>
                  <a:lnTo>
                    <a:pt x="92" y="3"/>
                  </a:lnTo>
                  <a:lnTo>
                    <a:pt x="87" y="0"/>
                  </a:lnTo>
                  <a:lnTo>
                    <a:pt x="81" y="2"/>
                  </a:lnTo>
                  <a:lnTo>
                    <a:pt x="74" y="6"/>
                  </a:lnTo>
                  <a:lnTo>
                    <a:pt x="66" y="18"/>
                  </a:lnTo>
                  <a:lnTo>
                    <a:pt x="58" y="31"/>
                  </a:lnTo>
                  <a:lnTo>
                    <a:pt x="50" y="44"/>
                  </a:lnTo>
                  <a:lnTo>
                    <a:pt x="43" y="56"/>
                  </a:lnTo>
                  <a:lnTo>
                    <a:pt x="38" y="66"/>
                  </a:lnTo>
                  <a:lnTo>
                    <a:pt x="34" y="75"/>
                  </a:lnTo>
                  <a:lnTo>
                    <a:pt x="31" y="82"/>
                  </a:lnTo>
                  <a:lnTo>
                    <a:pt x="30" y="89"/>
                  </a:lnTo>
                  <a:lnTo>
                    <a:pt x="30" y="94"/>
                  </a:lnTo>
                  <a:lnTo>
                    <a:pt x="32" y="102"/>
                  </a:lnTo>
                  <a:lnTo>
                    <a:pt x="34" y="110"/>
                  </a:lnTo>
                  <a:lnTo>
                    <a:pt x="36" y="116"/>
                  </a:lnTo>
                  <a:lnTo>
                    <a:pt x="41" y="119"/>
                  </a:lnTo>
                  <a:lnTo>
                    <a:pt x="43" y="120"/>
                  </a:lnTo>
                  <a:lnTo>
                    <a:pt x="45" y="122"/>
                  </a:lnTo>
                  <a:lnTo>
                    <a:pt x="43" y="124"/>
                  </a:lnTo>
                  <a:lnTo>
                    <a:pt x="43" y="124"/>
                  </a:lnTo>
                  <a:lnTo>
                    <a:pt x="40" y="141"/>
                  </a:lnTo>
                  <a:lnTo>
                    <a:pt x="34" y="173"/>
                  </a:lnTo>
                  <a:lnTo>
                    <a:pt x="26" y="216"/>
                  </a:lnTo>
                  <a:lnTo>
                    <a:pt x="17" y="264"/>
                  </a:lnTo>
                  <a:lnTo>
                    <a:pt x="9" y="313"/>
                  </a:lnTo>
                  <a:lnTo>
                    <a:pt x="3" y="356"/>
                  </a:lnTo>
                  <a:lnTo>
                    <a:pt x="0" y="391"/>
                  </a:lnTo>
                  <a:lnTo>
                    <a:pt x="1" y="412"/>
                  </a:lnTo>
                  <a:lnTo>
                    <a:pt x="6" y="422"/>
                  </a:lnTo>
                  <a:lnTo>
                    <a:pt x="13" y="431"/>
                  </a:lnTo>
                  <a:lnTo>
                    <a:pt x="23" y="438"/>
                  </a:lnTo>
                  <a:lnTo>
                    <a:pt x="34" y="443"/>
                  </a:lnTo>
                  <a:lnTo>
                    <a:pt x="46" y="446"/>
                  </a:lnTo>
                  <a:lnTo>
                    <a:pt x="57" y="450"/>
                  </a:lnTo>
                  <a:lnTo>
                    <a:pt x="70" y="452"/>
                  </a:lnTo>
                  <a:lnTo>
                    <a:pt x="81" y="454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7" name="未知"/>
            <p:cNvSpPr/>
            <p:nvPr/>
          </p:nvSpPr>
          <p:spPr>
            <a:xfrm>
              <a:off x="129" y="71"/>
              <a:ext cx="435" cy="463"/>
            </a:xfrm>
            <a:custGeom>
              <a:avLst/>
              <a:gdLst/>
              <a:ahLst/>
              <a:cxnLst/>
              <a:rect l="0" t="0" r="0" b="0"/>
              <a:pathLst>
                <a:path w="605" h="721">
                  <a:moveTo>
                    <a:pt x="282" y="548"/>
                  </a:moveTo>
                  <a:lnTo>
                    <a:pt x="282" y="548"/>
                  </a:lnTo>
                  <a:lnTo>
                    <a:pt x="279" y="548"/>
                  </a:lnTo>
                  <a:lnTo>
                    <a:pt x="277" y="548"/>
                  </a:lnTo>
                  <a:lnTo>
                    <a:pt x="274" y="548"/>
                  </a:lnTo>
                  <a:lnTo>
                    <a:pt x="268" y="548"/>
                  </a:lnTo>
                  <a:lnTo>
                    <a:pt x="262" y="547"/>
                  </a:lnTo>
                  <a:lnTo>
                    <a:pt x="255" y="547"/>
                  </a:lnTo>
                  <a:lnTo>
                    <a:pt x="247" y="546"/>
                  </a:lnTo>
                  <a:lnTo>
                    <a:pt x="238" y="544"/>
                  </a:lnTo>
                  <a:lnTo>
                    <a:pt x="230" y="541"/>
                  </a:lnTo>
                  <a:lnTo>
                    <a:pt x="223" y="538"/>
                  </a:lnTo>
                  <a:lnTo>
                    <a:pt x="216" y="534"/>
                  </a:lnTo>
                  <a:lnTo>
                    <a:pt x="209" y="530"/>
                  </a:lnTo>
                  <a:lnTo>
                    <a:pt x="202" y="525"/>
                  </a:lnTo>
                  <a:lnTo>
                    <a:pt x="196" y="521"/>
                  </a:lnTo>
                  <a:lnTo>
                    <a:pt x="191" y="516"/>
                  </a:lnTo>
                  <a:lnTo>
                    <a:pt x="186" y="526"/>
                  </a:lnTo>
                  <a:lnTo>
                    <a:pt x="183" y="539"/>
                  </a:lnTo>
                  <a:lnTo>
                    <a:pt x="176" y="551"/>
                  </a:lnTo>
                  <a:lnTo>
                    <a:pt x="164" y="557"/>
                  </a:lnTo>
                  <a:lnTo>
                    <a:pt x="156" y="557"/>
                  </a:lnTo>
                  <a:lnTo>
                    <a:pt x="146" y="557"/>
                  </a:lnTo>
                  <a:lnTo>
                    <a:pt x="135" y="555"/>
                  </a:lnTo>
                  <a:lnTo>
                    <a:pt x="125" y="553"/>
                  </a:lnTo>
                  <a:lnTo>
                    <a:pt x="115" y="551"/>
                  </a:lnTo>
                  <a:lnTo>
                    <a:pt x="107" y="548"/>
                  </a:lnTo>
                  <a:lnTo>
                    <a:pt x="102" y="547"/>
                  </a:lnTo>
                  <a:lnTo>
                    <a:pt x="100" y="546"/>
                  </a:lnTo>
                  <a:lnTo>
                    <a:pt x="103" y="545"/>
                  </a:lnTo>
                  <a:lnTo>
                    <a:pt x="109" y="545"/>
                  </a:lnTo>
                  <a:lnTo>
                    <a:pt x="116" y="551"/>
                  </a:lnTo>
                  <a:lnTo>
                    <a:pt x="118" y="567"/>
                  </a:lnTo>
                  <a:lnTo>
                    <a:pt x="119" y="586"/>
                  </a:lnTo>
                  <a:lnTo>
                    <a:pt x="120" y="600"/>
                  </a:lnTo>
                  <a:lnTo>
                    <a:pt x="118" y="609"/>
                  </a:lnTo>
                  <a:lnTo>
                    <a:pt x="105" y="613"/>
                  </a:lnTo>
                  <a:lnTo>
                    <a:pt x="97" y="614"/>
                  </a:lnTo>
                  <a:lnTo>
                    <a:pt x="90" y="615"/>
                  </a:lnTo>
                  <a:lnTo>
                    <a:pt x="85" y="616"/>
                  </a:lnTo>
                  <a:lnTo>
                    <a:pt x="79" y="616"/>
                  </a:lnTo>
                  <a:lnTo>
                    <a:pt x="74" y="616"/>
                  </a:lnTo>
                  <a:lnTo>
                    <a:pt x="67" y="613"/>
                  </a:lnTo>
                  <a:lnTo>
                    <a:pt x="60" y="608"/>
                  </a:lnTo>
                  <a:lnTo>
                    <a:pt x="52" y="599"/>
                  </a:lnTo>
                  <a:lnTo>
                    <a:pt x="44" y="589"/>
                  </a:lnTo>
                  <a:lnTo>
                    <a:pt x="35" y="579"/>
                  </a:lnTo>
                  <a:lnTo>
                    <a:pt x="28" y="570"/>
                  </a:lnTo>
                  <a:lnTo>
                    <a:pt x="21" y="562"/>
                  </a:lnTo>
                  <a:lnTo>
                    <a:pt x="15" y="554"/>
                  </a:lnTo>
                  <a:lnTo>
                    <a:pt x="11" y="546"/>
                  </a:lnTo>
                  <a:lnTo>
                    <a:pt x="9" y="538"/>
                  </a:lnTo>
                  <a:lnTo>
                    <a:pt x="7" y="529"/>
                  </a:lnTo>
                  <a:lnTo>
                    <a:pt x="5" y="504"/>
                  </a:lnTo>
                  <a:lnTo>
                    <a:pt x="0" y="476"/>
                  </a:lnTo>
                  <a:lnTo>
                    <a:pt x="2" y="446"/>
                  </a:lnTo>
                  <a:lnTo>
                    <a:pt x="15" y="419"/>
                  </a:lnTo>
                  <a:lnTo>
                    <a:pt x="26" y="409"/>
                  </a:lnTo>
                  <a:lnTo>
                    <a:pt x="35" y="401"/>
                  </a:lnTo>
                  <a:lnTo>
                    <a:pt x="43" y="394"/>
                  </a:lnTo>
                  <a:lnTo>
                    <a:pt x="50" y="389"/>
                  </a:lnTo>
                  <a:lnTo>
                    <a:pt x="57" y="385"/>
                  </a:lnTo>
                  <a:lnTo>
                    <a:pt x="63" y="381"/>
                  </a:lnTo>
                  <a:lnTo>
                    <a:pt x="67" y="379"/>
                  </a:lnTo>
                  <a:lnTo>
                    <a:pt x="71" y="378"/>
                  </a:lnTo>
                  <a:lnTo>
                    <a:pt x="75" y="377"/>
                  </a:lnTo>
                  <a:lnTo>
                    <a:pt x="81" y="377"/>
                  </a:lnTo>
                  <a:lnTo>
                    <a:pt x="88" y="375"/>
                  </a:lnTo>
                  <a:lnTo>
                    <a:pt x="96" y="375"/>
                  </a:lnTo>
                  <a:lnTo>
                    <a:pt x="103" y="375"/>
                  </a:lnTo>
                  <a:lnTo>
                    <a:pt x="109" y="375"/>
                  </a:lnTo>
                  <a:lnTo>
                    <a:pt x="113" y="375"/>
                  </a:lnTo>
                  <a:lnTo>
                    <a:pt x="115" y="375"/>
                  </a:lnTo>
                  <a:lnTo>
                    <a:pt x="102" y="330"/>
                  </a:lnTo>
                  <a:lnTo>
                    <a:pt x="93" y="288"/>
                  </a:lnTo>
                  <a:lnTo>
                    <a:pt x="87" y="253"/>
                  </a:lnTo>
                  <a:lnTo>
                    <a:pt x="86" y="235"/>
                  </a:lnTo>
                  <a:lnTo>
                    <a:pt x="82" y="223"/>
                  </a:lnTo>
                  <a:lnTo>
                    <a:pt x="75" y="208"/>
                  </a:lnTo>
                  <a:lnTo>
                    <a:pt x="70" y="195"/>
                  </a:lnTo>
                  <a:lnTo>
                    <a:pt x="67" y="182"/>
                  </a:lnTo>
                  <a:lnTo>
                    <a:pt x="70" y="169"/>
                  </a:lnTo>
                  <a:lnTo>
                    <a:pt x="70" y="154"/>
                  </a:lnTo>
                  <a:lnTo>
                    <a:pt x="67" y="137"/>
                  </a:lnTo>
                  <a:lnTo>
                    <a:pt x="62" y="120"/>
                  </a:lnTo>
                  <a:lnTo>
                    <a:pt x="62" y="115"/>
                  </a:lnTo>
                  <a:lnTo>
                    <a:pt x="66" y="108"/>
                  </a:lnTo>
                  <a:lnTo>
                    <a:pt x="73" y="100"/>
                  </a:lnTo>
                  <a:lnTo>
                    <a:pt x="82" y="91"/>
                  </a:lnTo>
                  <a:lnTo>
                    <a:pt x="95" y="82"/>
                  </a:lnTo>
                  <a:lnTo>
                    <a:pt x="110" y="71"/>
                  </a:lnTo>
                  <a:lnTo>
                    <a:pt x="125" y="61"/>
                  </a:lnTo>
                  <a:lnTo>
                    <a:pt x="143" y="50"/>
                  </a:lnTo>
                  <a:lnTo>
                    <a:pt x="161" y="41"/>
                  </a:lnTo>
                  <a:lnTo>
                    <a:pt x="179" y="32"/>
                  </a:lnTo>
                  <a:lnTo>
                    <a:pt x="199" y="23"/>
                  </a:lnTo>
                  <a:lnTo>
                    <a:pt x="217" y="15"/>
                  </a:lnTo>
                  <a:lnTo>
                    <a:pt x="234" y="9"/>
                  </a:lnTo>
                  <a:lnTo>
                    <a:pt x="251" y="4"/>
                  </a:lnTo>
                  <a:lnTo>
                    <a:pt x="267" y="1"/>
                  </a:lnTo>
                  <a:lnTo>
                    <a:pt x="279" y="0"/>
                  </a:lnTo>
                  <a:lnTo>
                    <a:pt x="304" y="2"/>
                  </a:lnTo>
                  <a:lnTo>
                    <a:pt x="327" y="7"/>
                  </a:lnTo>
                  <a:lnTo>
                    <a:pt x="350" y="15"/>
                  </a:lnTo>
                  <a:lnTo>
                    <a:pt x="372" y="25"/>
                  </a:lnTo>
                  <a:lnTo>
                    <a:pt x="393" y="38"/>
                  </a:lnTo>
                  <a:lnTo>
                    <a:pt x="413" y="53"/>
                  </a:lnTo>
                  <a:lnTo>
                    <a:pt x="433" y="68"/>
                  </a:lnTo>
                  <a:lnTo>
                    <a:pt x="450" y="84"/>
                  </a:lnTo>
                  <a:lnTo>
                    <a:pt x="465" y="100"/>
                  </a:lnTo>
                  <a:lnTo>
                    <a:pt x="478" y="116"/>
                  </a:lnTo>
                  <a:lnTo>
                    <a:pt x="488" y="130"/>
                  </a:lnTo>
                  <a:lnTo>
                    <a:pt x="496" y="143"/>
                  </a:lnTo>
                  <a:lnTo>
                    <a:pt x="502" y="155"/>
                  </a:lnTo>
                  <a:lnTo>
                    <a:pt x="506" y="166"/>
                  </a:lnTo>
                  <a:lnTo>
                    <a:pt x="510" y="176"/>
                  </a:lnTo>
                  <a:lnTo>
                    <a:pt x="511" y="184"/>
                  </a:lnTo>
                  <a:lnTo>
                    <a:pt x="510" y="193"/>
                  </a:lnTo>
                  <a:lnTo>
                    <a:pt x="505" y="204"/>
                  </a:lnTo>
                  <a:lnTo>
                    <a:pt x="497" y="216"/>
                  </a:lnTo>
                  <a:lnTo>
                    <a:pt x="489" y="229"/>
                  </a:lnTo>
                  <a:lnTo>
                    <a:pt x="480" y="242"/>
                  </a:lnTo>
                  <a:lnTo>
                    <a:pt x="474" y="254"/>
                  </a:lnTo>
                  <a:lnTo>
                    <a:pt x="469" y="266"/>
                  </a:lnTo>
                  <a:lnTo>
                    <a:pt x="471" y="275"/>
                  </a:lnTo>
                  <a:lnTo>
                    <a:pt x="479" y="299"/>
                  </a:lnTo>
                  <a:lnTo>
                    <a:pt x="487" y="330"/>
                  </a:lnTo>
                  <a:lnTo>
                    <a:pt x="494" y="359"/>
                  </a:lnTo>
                  <a:lnTo>
                    <a:pt x="497" y="375"/>
                  </a:lnTo>
                  <a:lnTo>
                    <a:pt x="499" y="389"/>
                  </a:lnTo>
                  <a:lnTo>
                    <a:pt x="504" y="409"/>
                  </a:lnTo>
                  <a:lnTo>
                    <a:pt x="509" y="428"/>
                  </a:lnTo>
                  <a:lnTo>
                    <a:pt x="511" y="436"/>
                  </a:lnTo>
                  <a:lnTo>
                    <a:pt x="558" y="463"/>
                  </a:lnTo>
                  <a:lnTo>
                    <a:pt x="596" y="440"/>
                  </a:lnTo>
                  <a:lnTo>
                    <a:pt x="597" y="443"/>
                  </a:lnTo>
                  <a:lnTo>
                    <a:pt x="600" y="454"/>
                  </a:lnTo>
                  <a:lnTo>
                    <a:pt x="602" y="471"/>
                  </a:lnTo>
                  <a:lnTo>
                    <a:pt x="605" y="493"/>
                  </a:lnTo>
                  <a:lnTo>
                    <a:pt x="604" y="508"/>
                  </a:lnTo>
                  <a:lnTo>
                    <a:pt x="601" y="526"/>
                  </a:lnTo>
                  <a:lnTo>
                    <a:pt x="595" y="547"/>
                  </a:lnTo>
                  <a:lnTo>
                    <a:pt x="588" y="569"/>
                  </a:lnTo>
                  <a:lnTo>
                    <a:pt x="581" y="590"/>
                  </a:lnTo>
                  <a:lnTo>
                    <a:pt x="575" y="609"/>
                  </a:lnTo>
                  <a:lnTo>
                    <a:pt x="571" y="624"/>
                  </a:lnTo>
                  <a:lnTo>
                    <a:pt x="570" y="634"/>
                  </a:lnTo>
                  <a:lnTo>
                    <a:pt x="570" y="647"/>
                  </a:lnTo>
                  <a:lnTo>
                    <a:pt x="569" y="661"/>
                  </a:lnTo>
                  <a:lnTo>
                    <a:pt x="566" y="676"/>
                  </a:lnTo>
                  <a:lnTo>
                    <a:pt x="564" y="690"/>
                  </a:lnTo>
                  <a:lnTo>
                    <a:pt x="559" y="697"/>
                  </a:lnTo>
                  <a:lnTo>
                    <a:pt x="547" y="703"/>
                  </a:lnTo>
                  <a:lnTo>
                    <a:pt x="529" y="710"/>
                  </a:lnTo>
                  <a:lnTo>
                    <a:pt x="511" y="714"/>
                  </a:lnTo>
                  <a:lnTo>
                    <a:pt x="490" y="719"/>
                  </a:lnTo>
                  <a:lnTo>
                    <a:pt x="472" y="721"/>
                  </a:lnTo>
                  <a:lnTo>
                    <a:pt x="458" y="721"/>
                  </a:lnTo>
                  <a:lnTo>
                    <a:pt x="450" y="719"/>
                  </a:lnTo>
                  <a:lnTo>
                    <a:pt x="454" y="699"/>
                  </a:lnTo>
                  <a:lnTo>
                    <a:pt x="458" y="680"/>
                  </a:lnTo>
                  <a:lnTo>
                    <a:pt x="460" y="662"/>
                  </a:lnTo>
                  <a:lnTo>
                    <a:pt x="461" y="646"/>
                  </a:lnTo>
                  <a:lnTo>
                    <a:pt x="460" y="638"/>
                  </a:lnTo>
                  <a:lnTo>
                    <a:pt x="458" y="630"/>
                  </a:lnTo>
                  <a:lnTo>
                    <a:pt x="454" y="620"/>
                  </a:lnTo>
                  <a:lnTo>
                    <a:pt x="449" y="610"/>
                  </a:lnTo>
                  <a:lnTo>
                    <a:pt x="443" y="600"/>
                  </a:lnTo>
                  <a:lnTo>
                    <a:pt x="436" y="589"/>
                  </a:lnTo>
                  <a:lnTo>
                    <a:pt x="430" y="576"/>
                  </a:lnTo>
                  <a:lnTo>
                    <a:pt x="423" y="563"/>
                  </a:lnTo>
                  <a:lnTo>
                    <a:pt x="419" y="559"/>
                  </a:lnTo>
                  <a:lnTo>
                    <a:pt x="412" y="553"/>
                  </a:lnTo>
                  <a:lnTo>
                    <a:pt x="405" y="548"/>
                  </a:lnTo>
                  <a:lnTo>
                    <a:pt x="398" y="542"/>
                  </a:lnTo>
                  <a:lnTo>
                    <a:pt x="392" y="538"/>
                  </a:lnTo>
                  <a:lnTo>
                    <a:pt x="386" y="534"/>
                  </a:lnTo>
                  <a:lnTo>
                    <a:pt x="383" y="532"/>
                  </a:lnTo>
                  <a:lnTo>
                    <a:pt x="382" y="531"/>
                  </a:lnTo>
                  <a:lnTo>
                    <a:pt x="373" y="508"/>
                  </a:lnTo>
                  <a:lnTo>
                    <a:pt x="282" y="548"/>
                  </a:lnTo>
                  <a:close/>
                </a:path>
              </a:pathLst>
            </a:custGeom>
            <a:solidFill>
              <a:srgbClr val="E5A59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8" name="未知"/>
            <p:cNvSpPr/>
            <p:nvPr/>
          </p:nvSpPr>
          <p:spPr>
            <a:xfrm>
              <a:off x="106" y="3"/>
              <a:ext cx="409" cy="202"/>
            </a:xfrm>
            <a:custGeom>
              <a:avLst/>
              <a:gdLst/>
              <a:ahLst/>
              <a:cxnLst/>
              <a:rect l="0" t="0" r="0" b="0"/>
              <a:pathLst>
                <a:path w="569" h="316">
                  <a:moveTo>
                    <a:pt x="141" y="164"/>
                  </a:moveTo>
                  <a:lnTo>
                    <a:pt x="139" y="172"/>
                  </a:lnTo>
                  <a:lnTo>
                    <a:pt x="136" y="181"/>
                  </a:lnTo>
                  <a:lnTo>
                    <a:pt x="134" y="191"/>
                  </a:lnTo>
                  <a:lnTo>
                    <a:pt x="130" y="200"/>
                  </a:lnTo>
                  <a:lnTo>
                    <a:pt x="126" y="210"/>
                  </a:lnTo>
                  <a:lnTo>
                    <a:pt x="118" y="217"/>
                  </a:lnTo>
                  <a:lnTo>
                    <a:pt x="107" y="222"/>
                  </a:lnTo>
                  <a:lnTo>
                    <a:pt x="94" y="225"/>
                  </a:lnTo>
                  <a:lnTo>
                    <a:pt x="77" y="226"/>
                  </a:lnTo>
                  <a:lnTo>
                    <a:pt x="61" y="226"/>
                  </a:lnTo>
                  <a:lnTo>
                    <a:pt x="46" y="223"/>
                  </a:lnTo>
                  <a:lnTo>
                    <a:pt x="32" y="221"/>
                  </a:lnTo>
                  <a:lnTo>
                    <a:pt x="20" y="218"/>
                  </a:lnTo>
                  <a:lnTo>
                    <a:pt x="11" y="212"/>
                  </a:lnTo>
                  <a:lnTo>
                    <a:pt x="4" y="205"/>
                  </a:lnTo>
                  <a:lnTo>
                    <a:pt x="1" y="196"/>
                  </a:lnTo>
                  <a:lnTo>
                    <a:pt x="0" y="172"/>
                  </a:lnTo>
                  <a:lnTo>
                    <a:pt x="3" y="142"/>
                  </a:lnTo>
                  <a:lnTo>
                    <a:pt x="12" y="115"/>
                  </a:lnTo>
                  <a:lnTo>
                    <a:pt x="30" y="98"/>
                  </a:lnTo>
                  <a:lnTo>
                    <a:pt x="45" y="91"/>
                  </a:lnTo>
                  <a:lnTo>
                    <a:pt x="64" y="82"/>
                  </a:lnTo>
                  <a:lnTo>
                    <a:pt x="87" y="70"/>
                  </a:lnTo>
                  <a:lnTo>
                    <a:pt x="111" y="58"/>
                  </a:lnTo>
                  <a:lnTo>
                    <a:pt x="135" y="45"/>
                  </a:lnTo>
                  <a:lnTo>
                    <a:pt x="158" y="34"/>
                  </a:lnTo>
                  <a:lnTo>
                    <a:pt x="179" y="28"/>
                  </a:lnTo>
                  <a:lnTo>
                    <a:pt x="196" y="25"/>
                  </a:lnTo>
                  <a:lnTo>
                    <a:pt x="212" y="25"/>
                  </a:lnTo>
                  <a:lnTo>
                    <a:pt x="231" y="24"/>
                  </a:lnTo>
                  <a:lnTo>
                    <a:pt x="251" y="23"/>
                  </a:lnTo>
                  <a:lnTo>
                    <a:pt x="271" y="21"/>
                  </a:lnTo>
                  <a:lnTo>
                    <a:pt x="291" y="20"/>
                  </a:lnTo>
                  <a:lnTo>
                    <a:pt x="307" y="20"/>
                  </a:lnTo>
                  <a:lnTo>
                    <a:pt x="321" y="18"/>
                  </a:lnTo>
                  <a:lnTo>
                    <a:pt x="329" y="20"/>
                  </a:lnTo>
                  <a:lnTo>
                    <a:pt x="334" y="20"/>
                  </a:lnTo>
                  <a:lnTo>
                    <a:pt x="341" y="16"/>
                  </a:lnTo>
                  <a:lnTo>
                    <a:pt x="348" y="13"/>
                  </a:lnTo>
                  <a:lnTo>
                    <a:pt x="356" y="8"/>
                  </a:lnTo>
                  <a:lnTo>
                    <a:pt x="367" y="5"/>
                  </a:lnTo>
                  <a:lnTo>
                    <a:pt x="379" y="1"/>
                  </a:lnTo>
                  <a:lnTo>
                    <a:pt x="394" y="0"/>
                  </a:lnTo>
                  <a:lnTo>
                    <a:pt x="412" y="1"/>
                  </a:lnTo>
                  <a:lnTo>
                    <a:pt x="418" y="2"/>
                  </a:lnTo>
                  <a:lnTo>
                    <a:pt x="428" y="3"/>
                  </a:lnTo>
                  <a:lnTo>
                    <a:pt x="438" y="6"/>
                  </a:lnTo>
                  <a:lnTo>
                    <a:pt x="450" y="8"/>
                  </a:lnTo>
                  <a:lnTo>
                    <a:pt x="461" y="11"/>
                  </a:lnTo>
                  <a:lnTo>
                    <a:pt x="473" y="15"/>
                  </a:lnTo>
                  <a:lnTo>
                    <a:pt x="482" y="21"/>
                  </a:lnTo>
                  <a:lnTo>
                    <a:pt x="490" y="28"/>
                  </a:lnTo>
                  <a:lnTo>
                    <a:pt x="498" y="37"/>
                  </a:lnTo>
                  <a:lnTo>
                    <a:pt x="508" y="47"/>
                  </a:lnTo>
                  <a:lnTo>
                    <a:pt x="519" y="59"/>
                  </a:lnTo>
                  <a:lnTo>
                    <a:pt x="529" y="71"/>
                  </a:lnTo>
                  <a:lnTo>
                    <a:pt x="539" y="84"/>
                  </a:lnTo>
                  <a:lnTo>
                    <a:pt x="549" y="96"/>
                  </a:lnTo>
                  <a:lnTo>
                    <a:pt x="554" y="105"/>
                  </a:lnTo>
                  <a:lnTo>
                    <a:pt x="558" y="113"/>
                  </a:lnTo>
                  <a:lnTo>
                    <a:pt x="561" y="126"/>
                  </a:lnTo>
                  <a:lnTo>
                    <a:pt x="566" y="138"/>
                  </a:lnTo>
                  <a:lnTo>
                    <a:pt x="569" y="159"/>
                  </a:lnTo>
                  <a:lnTo>
                    <a:pt x="569" y="189"/>
                  </a:lnTo>
                  <a:lnTo>
                    <a:pt x="568" y="223"/>
                  </a:lnTo>
                  <a:lnTo>
                    <a:pt x="567" y="250"/>
                  </a:lnTo>
                  <a:lnTo>
                    <a:pt x="567" y="272"/>
                  </a:lnTo>
                  <a:lnTo>
                    <a:pt x="567" y="289"/>
                  </a:lnTo>
                  <a:lnTo>
                    <a:pt x="566" y="295"/>
                  </a:lnTo>
                  <a:lnTo>
                    <a:pt x="563" y="298"/>
                  </a:lnTo>
                  <a:lnTo>
                    <a:pt x="557" y="300"/>
                  </a:lnTo>
                  <a:lnTo>
                    <a:pt x="551" y="301"/>
                  </a:lnTo>
                  <a:lnTo>
                    <a:pt x="545" y="301"/>
                  </a:lnTo>
                  <a:lnTo>
                    <a:pt x="538" y="303"/>
                  </a:lnTo>
                  <a:lnTo>
                    <a:pt x="533" y="308"/>
                  </a:lnTo>
                  <a:lnTo>
                    <a:pt x="529" y="316"/>
                  </a:lnTo>
                  <a:lnTo>
                    <a:pt x="528" y="304"/>
                  </a:lnTo>
                  <a:lnTo>
                    <a:pt x="526" y="294"/>
                  </a:lnTo>
                  <a:lnTo>
                    <a:pt x="522" y="285"/>
                  </a:lnTo>
                  <a:lnTo>
                    <a:pt x="518" y="276"/>
                  </a:lnTo>
                  <a:lnTo>
                    <a:pt x="512" y="271"/>
                  </a:lnTo>
                  <a:lnTo>
                    <a:pt x="504" y="267"/>
                  </a:lnTo>
                  <a:lnTo>
                    <a:pt x="496" y="265"/>
                  </a:lnTo>
                  <a:lnTo>
                    <a:pt x="484" y="266"/>
                  </a:lnTo>
                  <a:lnTo>
                    <a:pt x="474" y="268"/>
                  </a:lnTo>
                  <a:lnTo>
                    <a:pt x="466" y="272"/>
                  </a:lnTo>
                  <a:lnTo>
                    <a:pt x="459" y="275"/>
                  </a:lnTo>
                  <a:lnTo>
                    <a:pt x="455" y="279"/>
                  </a:lnTo>
                  <a:lnTo>
                    <a:pt x="452" y="282"/>
                  </a:lnTo>
                  <a:lnTo>
                    <a:pt x="451" y="285"/>
                  </a:lnTo>
                  <a:lnTo>
                    <a:pt x="450" y="286"/>
                  </a:lnTo>
                  <a:lnTo>
                    <a:pt x="450" y="287"/>
                  </a:lnTo>
                  <a:lnTo>
                    <a:pt x="448" y="259"/>
                  </a:lnTo>
                  <a:lnTo>
                    <a:pt x="444" y="238"/>
                  </a:lnTo>
                  <a:lnTo>
                    <a:pt x="438" y="221"/>
                  </a:lnTo>
                  <a:lnTo>
                    <a:pt x="431" y="207"/>
                  </a:lnTo>
                  <a:lnTo>
                    <a:pt x="424" y="199"/>
                  </a:lnTo>
                  <a:lnTo>
                    <a:pt x="416" y="198"/>
                  </a:lnTo>
                  <a:lnTo>
                    <a:pt x="410" y="202"/>
                  </a:lnTo>
                  <a:lnTo>
                    <a:pt x="408" y="204"/>
                  </a:lnTo>
                  <a:lnTo>
                    <a:pt x="410" y="200"/>
                  </a:lnTo>
                  <a:lnTo>
                    <a:pt x="415" y="193"/>
                  </a:lnTo>
                  <a:lnTo>
                    <a:pt x="423" y="184"/>
                  </a:lnTo>
                  <a:lnTo>
                    <a:pt x="431" y="175"/>
                  </a:lnTo>
                  <a:lnTo>
                    <a:pt x="433" y="169"/>
                  </a:lnTo>
                  <a:lnTo>
                    <a:pt x="431" y="162"/>
                  </a:lnTo>
                  <a:lnTo>
                    <a:pt x="425" y="155"/>
                  </a:lnTo>
                  <a:lnTo>
                    <a:pt x="416" y="149"/>
                  </a:lnTo>
                  <a:lnTo>
                    <a:pt x="408" y="142"/>
                  </a:lnTo>
                  <a:lnTo>
                    <a:pt x="399" y="137"/>
                  </a:lnTo>
                  <a:lnTo>
                    <a:pt x="393" y="134"/>
                  </a:lnTo>
                  <a:lnTo>
                    <a:pt x="391" y="132"/>
                  </a:lnTo>
                  <a:lnTo>
                    <a:pt x="390" y="132"/>
                  </a:lnTo>
                  <a:lnTo>
                    <a:pt x="386" y="132"/>
                  </a:lnTo>
                  <a:lnTo>
                    <a:pt x="383" y="131"/>
                  </a:lnTo>
                  <a:lnTo>
                    <a:pt x="377" y="131"/>
                  </a:lnTo>
                  <a:lnTo>
                    <a:pt x="370" y="131"/>
                  </a:lnTo>
                  <a:lnTo>
                    <a:pt x="363" y="130"/>
                  </a:lnTo>
                  <a:lnTo>
                    <a:pt x="356" y="130"/>
                  </a:lnTo>
                  <a:lnTo>
                    <a:pt x="349" y="130"/>
                  </a:lnTo>
                  <a:lnTo>
                    <a:pt x="344" y="130"/>
                  </a:lnTo>
                  <a:lnTo>
                    <a:pt x="339" y="131"/>
                  </a:lnTo>
                  <a:lnTo>
                    <a:pt x="334" y="134"/>
                  </a:lnTo>
                  <a:lnTo>
                    <a:pt x="331" y="136"/>
                  </a:lnTo>
                  <a:lnTo>
                    <a:pt x="326" y="139"/>
                  </a:lnTo>
                  <a:lnTo>
                    <a:pt x="322" y="143"/>
                  </a:lnTo>
                  <a:lnTo>
                    <a:pt x="315" y="146"/>
                  </a:lnTo>
                  <a:lnTo>
                    <a:pt x="306" y="151"/>
                  </a:lnTo>
                  <a:lnTo>
                    <a:pt x="295" y="155"/>
                  </a:lnTo>
                  <a:lnTo>
                    <a:pt x="283" y="159"/>
                  </a:lnTo>
                  <a:lnTo>
                    <a:pt x="270" y="164"/>
                  </a:lnTo>
                  <a:lnTo>
                    <a:pt x="257" y="166"/>
                  </a:lnTo>
                  <a:lnTo>
                    <a:pt x="245" y="168"/>
                  </a:lnTo>
                  <a:lnTo>
                    <a:pt x="233" y="170"/>
                  </a:lnTo>
                  <a:lnTo>
                    <a:pt x="224" y="172"/>
                  </a:lnTo>
                  <a:lnTo>
                    <a:pt x="217" y="172"/>
                  </a:lnTo>
                  <a:lnTo>
                    <a:pt x="209" y="172"/>
                  </a:lnTo>
                  <a:lnTo>
                    <a:pt x="198" y="170"/>
                  </a:lnTo>
                  <a:lnTo>
                    <a:pt x="186" y="169"/>
                  </a:lnTo>
                  <a:lnTo>
                    <a:pt x="173" y="167"/>
                  </a:lnTo>
                  <a:lnTo>
                    <a:pt x="160" y="166"/>
                  </a:lnTo>
                  <a:lnTo>
                    <a:pt x="150" y="165"/>
                  </a:lnTo>
                  <a:lnTo>
                    <a:pt x="143" y="164"/>
                  </a:lnTo>
                  <a:lnTo>
                    <a:pt x="141" y="164"/>
                  </a:lnTo>
                  <a:close/>
                </a:path>
              </a:pathLst>
            </a:custGeom>
            <a:solidFill>
              <a:srgbClr val="FF4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9" name="未知"/>
            <p:cNvSpPr/>
            <p:nvPr/>
          </p:nvSpPr>
          <p:spPr>
            <a:xfrm>
              <a:off x="398" y="0"/>
              <a:ext cx="135" cy="150"/>
            </a:xfrm>
            <a:custGeom>
              <a:avLst/>
              <a:gdLst/>
              <a:ahLst/>
              <a:cxnLst/>
              <a:rect l="0" t="0" r="0" b="0"/>
              <a:pathLst>
                <a:path w="189" h="235">
                  <a:moveTo>
                    <a:pt x="161" y="95"/>
                  </a:moveTo>
                  <a:lnTo>
                    <a:pt x="168" y="108"/>
                  </a:lnTo>
                  <a:lnTo>
                    <a:pt x="175" y="123"/>
                  </a:lnTo>
                  <a:lnTo>
                    <a:pt x="180" y="140"/>
                  </a:lnTo>
                  <a:lnTo>
                    <a:pt x="184" y="156"/>
                  </a:lnTo>
                  <a:lnTo>
                    <a:pt x="188" y="172"/>
                  </a:lnTo>
                  <a:lnTo>
                    <a:pt x="189" y="188"/>
                  </a:lnTo>
                  <a:lnTo>
                    <a:pt x="188" y="205"/>
                  </a:lnTo>
                  <a:lnTo>
                    <a:pt x="183" y="221"/>
                  </a:lnTo>
                  <a:lnTo>
                    <a:pt x="176" y="227"/>
                  </a:lnTo>
                  <a:lnTo>
                    <a:pt x="168" y="232"/>
                  </a:lnTo>
                  <a:lnTo>
                    <a:pt x="160" y="235"/>
                  </a:lnTo>
                  <a:lnTo>
                    <a:pt x="152" y="235"/>
                  </a:lnTo>
                  <a:lnTo>
                    <a:pt x="150" y="227"/>
                  </a:lnTo>
                  <a:lnTo>
                    <a:pt x="151" y="219"/>
                  </a:lnTo>
                  <a:lnTo>
                    <a:pt x="153" y="210"/>
                  </a:lnTo>
                  <a:lnTo>
                    <a:pt x="154" y="202"/>
                  </a:lnTo>
                  <a:lnTo>
                    <a:pt x="148" y="174"/>
                  </a:lnTo>
                  <a:lnTo>
                    <a:pt x="140" y="146"/>
                  </a:lnTo>
                  <a:lnTo>
                    <a:pt x="128" y="120"/>
                  </a:lnTo>
                  <a:lnTo>
                    <a:pt x="113" y="95"/>
                  </a:lnTo>
                  <a:lnTo>
                    <a:pt x="94" y="72"/>
                  </a:lnTo>
                  <a:lnTo>
                    <a:pt x="74" y="51"/>
                  </a:lnTo>
                  <a:lnTo>
                    <a:pt x="51" y="34"/>
                  </a:lnTo>
                  <a:lnTo>
                    <a:pt x="25" y="19"/>
                  </a:lnTo>
                  <a:lnTo>
                    <a:pt x="17" y="15"/>
                  </a:lnTo>
                  <a:lnTo>
                    <a:pt x="8" y="14"/>
                  </a:lnTo>
                  <a:lnTo>
                    <a:pt x="0" y="12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1"/>
                  </a:lnTo>
                  <a:lnTo>
                    <a:pt x="7" y="1"/>
                  </a:lnTo>
                  <a:lnTo>
                    <a:pt x="9" y="0"/>
                  </a:lnTo>
                  <a:lnTo>
                    <a:pt x="32" y="2"/>
                  </a:lnTo>
                  <a:lnTo>
                    <a:pt x="54" y="8"/>
                  </a:lnTo>
                  <a:lnTo>
                    <a:pt x="75" y="17"/>
                  </a:lnTo>
                  <a:lnTo>
                    <a:pt x="94" y="29"/>
                  </a:lnTo>
                  <a:lnTo>
                    <a:pt x="113" y="43"/>
                  </a:lnTo>
                  <a:lnTo>
                    <a:pt x="130" y="59"/>
                  </a:lnTo>
                  <a:lnTo>
                    <a:pt x="146" y="76"/>
                  </a:lnTo>
                  <a:lnTo>
                    <a:pt x="161" y="9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0" name="未知"/>
            <p:cNvSpPr/>
            <p:nvPr/>
          </p:nvSpPr>
          <p:spPr>
            <a:xfrm>
              <a:off x="90" y="12"/>
              <a:ext cx="220" cy="146"/>
            </a:xfrm>
            <a:custGeom>
              <a:avLst/>
              <a:gdLst/>
              <a:ahLst/>
              <a:cxnLst/>
              <a:rect l="0" t="0" r="0" b="0"/>
              <a:pathLst>
                <a:path w="306" h="227">
                  <a:moveTo>
                    <a:pt x="306" y="7"/>
                  </a:moveTo>
                  <a:lnTo>
                    <a:pt x="306" y="11"/>
                  </a:lnTo>
                  <a:lnTo>
                    <a:pt x="302" y="14"/>
                  </a:lnTo>
                  <a:lnTo>
                    <a:pt x="298" y="15"/>
                  </a:lnTo>
                  <a:lnTo>
                    <a:pt x="293" y="17"/>
                  </a:lnTo>
                  <a:lnTo>
                    <a:pt x="272" y="19"/>
                  </a:lnTo>
                  <a:lnTo>
                    <a:pt x="253" y="24"/>
                  </a:lnTo>
                  <a:lnTo>
                    <a:pt x="233" y="30"/>
                  </a:lnTo>
                  <a:lnTo>
                    <a:pt x="215" y="37"/>
                  </a:lnTo>
                  <a:lnTo>
                    <a:pt x="196" y="45"/>
                  </a:lnTo>
                  <a:lnTo>
                    <a:pt x="178" y="53"/>
                  </a:lnTo>
                  <a:lnTo>
                    <a:pt x="159" y="61"/>
                  </a:lnTo>
                  <a:lnTo>
                    <a:pt x="141" y="67"/>
                  </a:lnTo>
                  <a:lnTo>
                    <a:pt x="127" y="76"/>
                  </a:lnTo>
                  <a:lnTo>
                    <a:pt x="111" y="86"/>
                  </a:lnTo>
                  <a:lnTo>
                    <a:pt x="96" y="97"/>
                  </a:lnTo>
                  <a:lnTo>
                    <a:pt x="81" y="107"/>
                  </a:lnTo>
                  <a:lnTo>
                    <a:pt x="67" y="120"/>
                  </a:lnTo>
                  <a:lnTo>
                    <a:pt x="57" y="133"/>
                  </a:lnTo>
                  <a:lnTo>
                    <a:pt x="51" y="150"/>
                  </a:lnTo>
                  <a:lnTo>
                    <a:pt x="51" y="168"/>
                  </a:lnTo>
                  <a:lnTo>
                    <a:pt x="57" y="176"/>
                  </a:lnTo>
                  <a:lnTo>
                    <a:pt x="63" y="184"/>
                  </a:lnTo>
                  <a:lnTo>
                    <a:pt x="69" y="191"/>
                  </a:lnTo>
                  <a:lnTo>
                    <a:pt x="78" y="196"/>
                  </a:lnTo>
                  <a:lnTo>
                    <a:pt x="86" y="200"/>
                  </a:lnTo>
                  <a:lnTo>
                    <a:pt x="95" y="203"/>
                  </a:lnTo>
                  <a:lnTo>
                    <a:pt x="104" y="205"/>
                  </a:lnTo>
                  <a:lnTo>
                    <a:pt x="114" y="205"/>
                  </a:lnTo>
                  <a:lnTo>
                    <a:pt x="117" y="205"/>
                  </a:lnTo>
                  <a:lnTo>
                    <a:pt x="120" y="204"/>
                  </a:lnTo>
                  <a:lnTo>
                    <a:pt x="122" y="204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28" y="207"/>
                  </a:lnTo>
                  <a:lnTo>
                    <a:pt x="128" y="211"/>
                  </a:lnTo>
                  <a:lnTo>
                    <a:pt x="127" y="213"/>
                  </a:lnTo>
                  <a:lnTo>
                    <a:pt x="119" y="219"/>
                  </a:lnTo>
                  <a:lnTo>
                    <a:pt x="111" y="222"/>
                  </a:lnTo>
                  <a:lnTo>
                    <a:pt x="102" y="226"/>
                  </a:lnTo>
                  <a:lnTo>
                    <a:pt x="93" y="227"/>
                  </a:lnTo>
                  <a:lnTo>
                    <a:pt x="82" y="227"/>
                  </a:lnTo>
                  <a:lnTo>
                    <a:pt x="72" y="227"/>
                  </a:lnTo>
                  <a:lnTo>
                    <a:pt x="63" y="226"/>
                  </a:lnTo>
                  <a:lnTo>
                    <a:pt x="53" y="224"/>
                  </a:lnTo>
                  <a:lnTo>
                    <a:pt x="45" y="220"/>
                  </a:lnTo>
                  <a:lnTo>
                    <a:pt x="36" y="215"/>
                  </a:lnTo>
                  <a:lnTo>
                    <a:pt x="26" y="209"/>
                  </a:lnTo>
                  <a:lnTo>
                    <a:pt x="18" y="203"/>
                  </a:lnTo>
                  <a:lnTo>
                    <a:pt x="10" y="196"/>
                  </a:lnTo>
                  <a:lnTo>
                    <a:pt x="4" y="186"/>
                  </a:lnTo>
                  <a:lnTo>
                    <a:pt x="0" y="177"/>
                  </a:lnTo>
                  <a:lnTo>
                    <a:pt x="0" y="166"/>
                  </a:lnTo>
                  <a:lnTo>
                    <a:pt x="1" y="150"/>
                  </a:lnTo>
                  <a:lnTo>
                    <a:pt x="5" y="133"/>
                  </a:lnTo>
                  <a:lnTo>
                    <a:pt x="10" y="117"/>
                  </a:lnTo>
                  <a:lnTo>
                    <a:pt x="16" y="102"/>
                  </a:lnTo>
                  <a:lnTo>
                    <a:pt x="26" y="90"/>
                  </a:lnTo>
                  <a:lnTo>
                    <a:pt x="37" y="77"/>
                  </a:lnTo>
                  <a:lnTo>
                    <a:pt x="50" y="65"/>
                  </a:lnTo>
                  <a:lnTo>
                    <a:pt x="64" y="56"/>
                  </a:lnTo>
                  <a:lnTo>
                    <a:pt x="84" y="45"/>
                  </a:lnTo>
                  <a:lnTo>
                    <a:pt x="106" y="35"/>
                  </a:lnTo>
                  <a:lnTo>
                    <a:pt x="128" y="26"/>
                  </a:lnTo>
                  <a:lnTo>
                    <a:pt x="151" y="19"/>
                  </a:lnTo>
                  <a:lnTo>
                    <a:pt x="174" y="12"/>
                  </a:lnTo>
                  <a:lnTo>
                    <a:pt x="197" y="7"/>
                  </a:lnTo>
                  <a:lnTo>
                    <a:pt x="222" y="3"/>
                  </a:lnTo>
                  <a:lnTo>
                    <a:pt x="246" y="0"/>
                  </a:lnTo>
                  <a:lnTo>
                    <a:pt x="254" y="0"/>
                  </a:lnTo>
                  <a:lnTo>
                    <a:pt x="262" y="1"/>
                  </a:lnTo>
                  <a:lnTo>
                    <a:pt x="269" y="0"/>
                  </a:lnTo>
                  <a:lnTo>
                    <a:pt x="277" y="0"/>
                  </a:lnTo>
                  <a:lnTo>
                    <a:pt x="285" y="1"/>
                  </a:lnTo>
                  <a:lnTo>
                    <a:pt x="292" y="2"/>
                  </a:lnTo>
                  <a:lnTo>
                    <a:pt x="299" y="3"/>
                  </a:lnTo>
                  <a:lnTo>
                    <a:pt x="306" y="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1" name="未知"/>
            <p:cNvSpPr/>
            <p:nvPr/>
          </p:nvSpPr>
          <p:spPr>
            <a:xfrm>
              <a:off x="162" y="76"/>
              <a:ext cx="227" cy="55"/>
            </a:xfrm>
            <a:custGeom>
              <a:avLst/>
              <a:gdLst/>
              <a:ahLst/>
              <a:cxnLst/>
              <a:rect l="0" t="0" r="0" b="0"/>
              <a:pathLst>
                <a:path w="316" h="84">
                  <a:moveTo>
                    <a:pt x="115" y="38"/>
                  </a:moveTo>
                  <a:lnTo>
                    <a:pt x="123" y="39"/>
                  </a:lnTo>
                  <a:lnTo>
                    <a:pt x="129" y="39"/>
                  </a:lnTo>
                  <a:lnTo>
                    <a:pt x="138" y="39"/>
                  </a:lnTo>
                  <a:lnTo>
                    <a:pt x="144" y="39"/>
                  </a:lnTo>
                  <a:lnTo>
                    <a:pt x="151" y="38"/>
                  </a:lnTo>
                  <a:lnTo>
                    <a:pt x="158" y="38"/>
                  </a:lnTo>
                  <a:lnTo>
                    <a:pt x="166" y="37"/>
                  </a:lnTo>
                  <a:lnTo>
                    <a:pt x="173" y="36"/>
                  </a:lnTo>
                  <a:lnTo>
                    <a:pt x="189" y="30"/>
                  </a:lnTo>
                  <a:lnTo>
                    <a:pt x="207" y="24"/>
                  </a:lnTo>
                  <a:lnTo>
                    <a:pt x="225" y="20"/>
                  </a:lnTo>
                  <a:lnTo>
                    <a:pt x="242" y="16"/>
                  </a:lnTo>
                  <a:lnTo>
                    <a:pt x="261" y="13"/>
                  </a:lnTo>
                  <a:lnTo>
                    <a:pt x="279" y="12"/>
                  </a:lnTo>
                  <a:lnTo>
                    <a:pt x="298" y="12"/>
                  </a:lnTo>
                  <a:lnTo>
                    <a:pt x="316" y="14"/>
                  </a:lnTo>
                  <a:lnTo>
                    <a:pt x="312" y="23"/>
                  </a:lnTo>
                  <a:lnTo>
                    <a:pt x="303" y="26"/>
                  </a:lnTo>
                  <a:lnTo>
                    <a:pt x="293" y="29"/>
                  </a:lnTo>
                  <a:lnTo>
                    <a:pt x="285" y="33"/>
                  </a:lnTo>
                  <a:lnTo>
                    <a:pt x="274" y="39"/>
                  </a:lnTo>
                  <a:lnTo>
                    <a:pt x="261" y="44"/>
                  </a:lnTo>
                  <a:lnTo>
                    <a:pt x="249" y="48"/>
                  </a:lnTo>
                  <a:lnTo>
                    <a:pt x="238" y="52"/>
                  </a:lnTo>
                  <a:lnTo>
                    <a:pt x="225" y="56"/>
                  </a:lnTo>
                  <a:lnTo>
                    <a:pt x="214" y="61"/>
                  </a:lnTo>
                  <a:lnTo>
                    <a:pt x="202" y="66"/>
                  </a:lnTo>
                  <a:lnTo>
                    <a:pt x="191" y="71"/>
                  </a:lnTo>
                  <a:lnTo>
                    <a:pt x="173" y="76"/>
                  </a:lnTo>
                  <a:lnTo>
                    <a:pt x="156" y="79"/>
                  </a:lnTo>
                  <a:lnTo>
                    <a:pt x="138" y="83"/>
                  </a:lnTo>
                  <a:lnTo>
                    <a:pt x="119" y="84"/>
                  </a:lnTo>
                  <a:lnTo>
                    <a:pt x="101" y="83"/>
                  </a:lnTo>
                  <a:lnTo>
                    <a:pt x="82" y="79"/>
                  </a:lnTo>
                  <a:lnTo>
                    <a:pt x="66" y="73"/>
                  </a:lnTo>
                  <a:lnTo>
                    <a:pt x="51" y="62"/>
                  </a:lnTo>
                  <a:lnTo>
                    <a:pt x="44" y="59"/>
                  </a:lnTo>
                  <a:lnTo>
                    <a:pt x="37" y="54"/>
                  </a:lnTo>
                  <a:lnTo>
                    <a:pt x="30" y="50"/>
                  </a:lnTo>
                  <a:lnTo>
                    <a:pt x="25" y="45"/>
                  </a:lnTo>
                  <a:lnTo>
                    <a:pt x="18" y="39"/>
                  </a:lnTo>
                  <a:lnTo>
                    <a:pt x="12" y="35"/>
                  </a:lnTo>
                  <a:lnTo>
                    <a:pt x="6" y="29"/>
                  </a:lnTo>
                  <a:lnTo>
                    <a:pt x="0" y="23"/>
                  </a:lnTo>
                  <a:lnTo>
                    <a:pt x="4" y="14"/>
                  </a:lnTo>
                  <a:lnTo>
                    <a:pt x="11" y="8"/>
                  </a:lnTo>
                  <a:lnTo>
                    <a:pt x="21" y="3"/>
                  </a:lnTo>
                  <a:lnTo>
                    <a:pt x="30" y="0"/>
                  </a:lnTo>
                  <a:lnTo>
                    <a:pt x="42" y="1"/>
                  </a:lnTo>
                  <a:lnTo>
                    <a:pt x="53" y="6"/>
                  </a:lnTo>
                  <a:lnTo>
                    <a:pt x="63" y="12"/>
                  </a:lnTo>
                  <a:lnTo>
                    <a:pt x="73" y="18"/>
                  </a:lnTo>
                  <a:lnTo>
                    <a:pt x="82" y="25"/>
                  </a:lnTo>
                  <a:lnTo>
                    <a:pt x="91" y="31"/>
                  </a:lnTo>
                  <a:lnTo>
                    <a:pt x="103" y="36"/>
                  </a:lnTo>
                  <a:lnTo>
                    <a:pt x="115" y="3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2" name="未知"/>
            <p:cNvSpPr/>
            <p:nvPr/>
          </p:nvSpPr>
          <p:spPr>
            <a:xfrm>
              <a:off x="395" y="95"/>
              <a:ext cx="90" cy="108"/>
            </a:xfrm>
            <a:custGeom>
              <a:avLst/>
              <a:gdLst/>
              <a:ahLst/>
              <a:cxnLst/>
              <a:rect l="0" t="0" r="0" b="0"/>
              <a:pathLst>
                <a:path w="127" h="167">
                  <a:moveTo>
                    <a:pt x="56" y="45"/>
                  </a:moveTo>
                  <a:lnTo>
                    <a:pt x="57" y="59"/>
                  </a:lnTo>
                  <a:lnTo>
                    <a:pt x="57" y="74"/>
                  </a:lnTo>
                  <a:lnTo>
                    <a:pt x="60" y="88"/>
                  </a:lnTo>
                  <a:lnTo>
                    <a:pt x="69" y="97"/>
                  </a:lnTo>
                  <a:lnTo>
                    <a:pt x="75" y="92"/>
                  </a:lnTo>
                  <a:lnTo>
                    <a:pt x="81" y="89"/>
                  </a:lnTo>
                  <a:lnTo>
                    <a:pt x="88" y="86"/>
                  </a:lnTo>
                  <a:lnTo>
                    <a:pt x="96" y="85"/>
                  </a:lnTo>
                  <a:lnTo>
                    <a:pt x="105" y="86"/>
                  </a:lnTo>
                  <a:lnTo>
                    <a:pt x="113" y="90"/>
                  </a:lnTo>
                  <a:lnTo>
                    <a:pt x="121" y="94"/>
                  </a:lnTo>
                  <a:lnTo>
                    <a:pt x="127" y="101"/>
                  </a:lnTo>
                  <a:lnTo>
                    <a:pt x="126" y="108"/>
                  </a:lnTo>
                  <a:lnTo>
                    <a:pt x="121" y="111"/>
                  </a:lnTo>
                  <a:lnTo>
                    <a:pt x="114" y="112"/>
                  </a:lnTo>
                  <a:lnTo>
                    <a:pt x="109" y="114"/>
                  </a:lnTo>
                  <a:lnTo>
                    <a:pt x="100" y="113"/>
                  </a:lnTo>
                  <a:lnTo>
                    <a:pt x="94" y="115"/>
                  </a:lnTo>
                  <a:lnTo>
                    <a:pt x="88" y="120"/>
                  </a:lnTo>
                  <a:lnTo>
                    <a:pt x="82" y="124"/>
                  </a:lnTo>
                  <a:lnTo>
                    <a:pt x="74" y="134"/>
                  </a:lnTo>
                  <a:lnTo>
                    <a:pt x="70" y="144"/>
                  </a:lnTo>
                  <a:lnTo>
                    <a:pt x="68" y="156"/>
                  </a:lnTo>
                  <a:lnTo>
                    <a:pt x="66" y="167"/>
                  </a:lnTo>
                  <a:lnTo>
                    <a:pt x="57" y="167"/>
                  </a:lnTo>
                  <a:lnTo>
                    <a:pt x="50" y="161"/>
                  </a:lnTo>
                  <a:lnTo>
                    <a:pt x="44" y="153"/>
                  </a:lnTo>
                  <a:lnTo>
                    <a:pt x="39" y="146"/>
                  </a:lnTo>
                  <a:lnTo>
                    <a:pt x="35" y="132"/>
                  </a:lnTo>
                  <a:lnTo>
                    <a:pt x="35" y="117"/>
                  </a:lnTo>
                  <a:lnTo>
                    <a:pt x="32" y="104"/>
                  </a:lnTo>
                  <a:lnTo>
                    <a:pt x="26" y="91"/>
                  </a:lnTo>
                  <a:lnTo>
                    <a:pt x="19" y="85"/>
                  </a:lnTo>
                  <a:lnTo>
                    <a:pt x="11" y="81"/>
                  </a:lnTo>
                  <a:lnTo>
                    <a:pt x="4" y="76"/>
                  </a:lnTo>
                  <a:lnTo>
                    <a:pt x="0" y="68"/>
                  </a:lnTo>
                  <a:lnTo>
                    <a:pt x="1" y="55"/>
                  </a:lnTo>
                  <a:lnTo>
                    <a:pt x="7" y="45"/>
                  </a:lnTo>
                  <a:lnTo>
                    <a:pt x="13" y="36"/>
                  </a:lnTo>
                  <a:lnTo>
                    <a:pt x="11" y="23"/>
                  </a:lnTo>
                  <a:lnTo>
                    <a:pt x="8" y="18"/>
                  </a:lnTo>
                  <a:lnTo>
                    <a:pt x="6" y="14"/>
                  </a:lnTo>
                  <a:lnTo>
                    <a:pt x="5" y="9"/>
                  </a:lnTo>
                  <a:lnTo>
                    <a:pt x="6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4" y="3"/>
                  </a:lnTo>
                  <a:lnTo>
                    <a:pt x="35" y="13"/>
                  </a:lnTo>
                  <a:lnTo>
                    <a:pt x="42" y="22"/>
                  </a:lnTo>
                  <a:lnTo>
                    <a:pt x="49" y="33"/>
                  </a:lnTo>
                  <a:lnTo>
                    <a:pt x="56" y="4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3" name="未知"/>
            <p:cNvSpPr/>
            <p:nvPr/>
          </p:nvSpPr>
          <p:spPr>
            <a:xfrm>
              <a:off x="286" y="145"/>
              <a:ext cx="73" cy="35"/>
            </a:xfrm>
            <a:custGeom>
              <a:avLst/>
              <a:gdLst/>
              <a:ahLst/>
              <a:cxnLst/>
              <a:rect l="0" t="0" r="0" b="0"/>
              <a:pathLst>
                <a:path w="102" h="53">
                  <a:moveTo>
                    <a:pt x="101" y="39"/>
                  </a:moveTo>
                  <a:lnTo>
                    <a:pt x="102" y="43"/>
                  </a:lnTo>
                  <a:lnTo>
                    <a:pt x="102" y="46"/>
                  </a:lnTo>
                  <a:lnTo>
                    <a:pt x="101" y="50"/>
                  </a:lnTo>
                  <a:lnTo>
                    <a:pt x="98" y="53"/>
                  </a:lnTo>
                  <a:lnTo>
                    <a:pt x="92" y="50"/>
                  </a:lnTo>
                  <a:lnTo>
                    <a:pt x="87" y="44"/>
                  </a:lnTo>
                  <a:lnTo>
                    <a:pt x="82" y="38"/>
                  </a:lnTo>
                  <a:lnTo>
                    <a:pt x="75" y="35"/>
                  </a:lnTo>
                  <a:lnTo>
                    <a:pt x="67" y="32"/>
                  </a:lnTo>
                  <a:lnTo>
                    <a:pt x="59" y="30"/>
                  </a:lnTo>
                  <a:lnTo>
                    <a:pt x="51" y="29"/>
                  </a:lnTo>
                  <a:lnTo>
                    <a:pt x="42" y="27"/>
                  </a:lnTo>
                  <a:lnTo>
                    <a:pt x="34" y="27"/>
                  </a:lnTo>
                  <a:lnTo>
                    <a:pt x="26" y="28"/>
                  </a:lnTo>
                  <a:lnTo>
                    <a:pt x="18" y="30"/>
                  </a:lnTo>
                  <a:lnTo>
                    <a:pt x="11" y="35"/>
                  </a:lnTo>
                  <a:lnTo>
                    <a:pt x="7" y="34"/>
                  </a:lnTo>
                  <a:lnTo>
                    <a:pt x="4" y="30"/>
                  </a:lnTo>
                  <a:lnTo>
                    <a:pt x="3" y="27"/>
                  </a:lnTo>
                  <a:lnTo>
                    <a:pt x="0" y="23"/>
                  </a:lnTo>
                  <a:lnTo>
                    <a:pt x="3" y="15"/>
                  </a:lnTo>
                  <a:lnTo>
                    <a:pt x="6" y="8"/>
                  </a:lnTo>
                  <a:lnTo>
                    <a:pt x="12" y="4"/>
                  </a:lnTo>
                  <a:lnTo>
                    <a:pt x="19" y="0"/>
                  </a:lnTo>
                  <a:lnTo>
                    <a:pt x="31" y="0"/>
                  </a:lnTo>
                  <a:lnTo>
                    <a:pt x="43" y="1"/>
                  </a:lnTo>
                  <a:lnTo>
                    <a:pt x="54" y="4"/>
                  </a:lnTo>
                  <a:lnTo>
                    <a:pt x="66" y="7"/>
                  </a:lnTo>
                  <a:lnTo>
                    <a:pt x="76" y="13"/>
                  </a:lnTo>
                  <a:lnTo>
                    <a:pt x="86" y="20"/>
                  </a:lnTo>
                  <a:lnTo>
                    <a:pt x="94" y="29"/>
                  </a:lnTo>
                  <a:lnTo>
                    <a:pt x="101" y="3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4" name="未知"/>
            <p:cNvSpPr/>
            <p:nvPr/>
          </p:nvSpPr>
          <p:spPr>
            <a:xfrm>
              <a:off x="225" y="158"/>
              <a:ext cx="95" cy="140"/>
            </a:xfrm>
            <a:custGeom>
              <a:avLst/>
              <a:gdLst/>
              <a:ahLst/>
              <a:cxnLst/>
              <a:rect l="0" t="0" r="0" b="0"/>
              <a:pathLst>
                <a:path w="133" h="219">
                  <a:moveTo>
                    <a:pt x="20" y="30"/>
                  </a:moveTo>
                  <a:lnTo>
                    <a:pt x="28" y="65"/>
                  </a:lnTo>
                  <a:lnTo>
                    <a:pt x="33" y="102"/>
                  </a:lnTo>
                  <a:lnTo>
                    <a:pt x="40" y="139"/>
                  </a:lnTo>
                  <a:lnTo>
                    <a:pt x="51" y="174"/>
                  </a:lnTo>
                  <a:lnTo>
                    <a:pt x="60" y="181"/>
                  </a:lnTo>
                  <a:lnTo>
                    <a:pt x="69" y="184"/>
                  </a:lnTo>
                  <a:lnTo>
                    <a:pt x="80" y="185"/>
                  </a:lnTo>
                  <a:lnTo>
                    <a:pt x="91" y="183"/>
                  </a:lnTo>
                  <a:lnTo>
                    <a:pt x="101" y="181"/>
                  </a:lnTo>
                  <a:lnTo>
                    <a:pt x="112" y="178"/>
                  </a:lnTo>
                  <a:lnTo>
                    <a:pt x="121" y="175"/>
                  </a:lnTo>
                  <a:lnTo>
                    <a:pt x="130" y="173"/>
                  </a:lnTo>
                  <a:lnTo>
                    <a:pt x="133" y="176"/>
                  </a:lnTo>
                  <a:lnTo>
                    <a:pt x="133" y="179"/>
                  </a:lnTo>
                  <a:lnTo>
                    <a:pt x="130" y="183"/>
                  </a:lnTo>
                  <a:lnTo>
                    <a:pt x="128" y="186"/>
                  </a:lnTo>
                  <a:lnTo>
                    <a:pt x="120" y="194"/>
                  </a:lnTo>
                  <a:lnTo>
                    <a:pt x="112" y="201"/>
                  </a:lnTo>
                  <a:lnTo>
                    <a:pt x="103" y="206"/>
                  </a:lnTo>
                  <a:lnTo>
                    <a:pt x="93" y="211"/>
                  </a:lnTo>
                  <a:lnTo>
                    <a:pt x="83" y="215"/>
                  </a:lnTo>
                  <a:lnTo>
                    <a:pt x="73" y="218"/>
                  </a:lnTo>
                  <a:lnTo>
                    <a:pt x="61" y="219"/>
                  </a:lnTo>
                  <a:lnTo>
                    <a:pt x="50" y="219"/>
                  </a:lnTo>
                  <a:lnTo>
                    <a:pt x="35" y="212"/>
                  </a:lnTo>
                  <a:lnTo>
                    <a:pt x="24" y="201"/>
                  </a:lnTo>
                  <a:lnTo>
                    <a:pt x="18" y="189"/>
                  </a:lnTo>
                  <a:lnTo>
                    <a:pt x="14" y="174"/>
                  </a:lnTo>
                  <a:lnTo>
                    <a:pt x="12" y="159"/>
                  </a:lnTo>
                  <a:lnTo>
                    <a:pt x="10" y="143"/>
                  </a:lnTo>
                  <a:lnTo>
                    <a:pt x="9" y="128"/>
                  </a:lnTo>
                  <a:lnTo>
                    <a:pt x="6" y="114"/>
                  </a:lnTo>
                  <a:lnTo>
                    <a:pt x="6" y="86"/>
                  </a:lnTo>
                  <a:lnTo>
                    <a:pt x="5" y="59"/>
                  </a:lnTo>
                  <a:lnTo>
                    <a:pt x="2" y="32"/>
                  </a:lnTo>
                  <a:lnTo>
                    <a:pt x="0" y="4"/>
                  </a:lnTo>
                  <a:lnTo>
                    <a:pt x="9" y="0"/>
                  </a:lnTo>
                  <a:lnTo>
                    <a:pt x="14" y="7"/>
                  </a:lnTo>
                  <a:lnTo>
                    <a:pt x="16" y="19"/>
                  </a:lnTo>
                  <a:lnTo>
                    <a:pt x="20" y="3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5" name="未知"/>
            <p:cNvSpPr/>
            <p:nvPr/>
          </p:nvSpPr>
          <p:spPr>
            <a:xfrm>
              <a:off x="169" y="160"/>
              <a:ext cx="36" cy="40"/>
            </a:xfrm>
            <a:custGeom>
              <a:avLst/>
              <a:gdLst/>
              <a:ahLst/>
              <a:cxnLst/>
              <a:rect l="0" t="0" r="0" b="0"/>
              <a:pathLst>
                <a:path w="51" h="61">
                  <a:moveTo>
                    <a:pt x="51" y="6"/>
                  </a:moveTo>
                  <a:lnTo>
                    <a:pt x="49" y="13"/>
                  </a:lnTo>
                  <a:lnTo>
                    <a:pt x="44" y="18"/>
                  </a:lnTo>
                  <a:lnTo>
                    <a:pt x="38" y="21"/>
                  </a:lnTo>
                  <a:lnTo>
                    <a:pt x="32" y="25"/>
                  </a:lnTo>
                  <a:lnTo>
                    <a:pt x="26" y="33"/>
                  </a:lnTo>
                  <a:lnTo>
                    <a:pt x="24" y="41"/>
                  </a:lnTo>
                  <a:lnTo>
                    <a:pt x="23" y="50"/>
                  </a:lnTo>
                  <a:lnTo>
                    <a:pt x="23" y="59"/>
                  </a:lnTo>
                  <a:lnTo>
                    <a:pt x="19" y="61"/>
                  </a:lnTo>
                  <a:lnTo>
                    <a:pt x="16" y="61"/>
                  </a:lnTo>
                  <a:lnTo>
                    <a:pt x="12" y="61"/>
                  </a:lnTo>
                  <a:lnTo>
                    <a:pt x="9" y="60"/>
                  </a:lnTo>
                  <a:lnTo>
                    <a:pt x="4" y="53"/>
                  </a:lnTo>
                  <a:lnTo>
                    <a:pt x="2" y="45"/>
                  </a:lnTo>
                  <a:lnTo>
                    <a:pt x="0" y="37"/>
                  </a:lnTo>
                  <a:lnTo>
                    <a:pt x="1" y="29"/>
                  </a:lnTo>
                  <a:lnTo>
                    <a:pt x="3" y="23"/>
                  </a:lnTo>
                  <a:lnTo>
                    <a:pt x="7" y="19"/>
                  </a:lnTo>
                  <a:lnTo>
                    <a:pt x="11" y="14"/>
                  </a:lnTo>
                  <a:lnTo>
                    <a:pt x="16" y="10"/>
                  </a:lnTo>
                  <a:lnTo>
                    <a:pt x="21" y="6"/>
                  </a:lnTo>
                  <a:lnTo>
                    <a:pt x="26" y="3"/>
                  </a:lnTo>
                  <a:lnTo>
                    <a:pt x="32" y="2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2"/>
                  </a:lnTo>
                  <a:lnTo>
                    <a:pt x="48" y="4"/>
                  </a:lnTo>
                  <a:lnTo>
                    <a:pt x="51" y="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6" name="未知"/>
            <p:cNvSpPr/>
            <p:nvPr/>
          </p:nvSpPr>
          <p:spPr>
            <a:xfrm>
              <a:off x="455" y="183"/>
              <a:ext cx="62" cy="153"/>
            </a:xfrm>
            <a:custGeom>
              <a:avLst/>
              <a:gdLst/>
              <a:ahLst/>
              <a:cxnLst/>
              <a:rect l="0" t="0" r="0" b="0"/>
              <a:pathLst>
                <a:path w="88" h="237">
                  <a:moveTo>
                    <a:pt x="80" y="5"/>
                  </a:moveTo>
                  <a:lnTo>
                    <a:pt x="79" y="13"/>
                  </a:lnTo>
                  <a:lnTo>
                    <a:pt x="73" y="19"/>
                  </a:lnTo>
                  <a:lnTo>
                    <a:pt x="66" y="24"/>
                  </a:lnTo>
                  <a:lnTo>
                    <a:pt x="61" y="31"/>
                  </a:lnTo>
                  <a:lnTo>
                    <a:pt x="49" y="55"/>
                  </a:lnTo>
                  <a:lnTo>
                    <a:pt x="41" y="82"/>
                  </a:lnTo>
                  <a:lnTo>
                    <a:pt x="37" y="110"/>
                  </a:lnTo>
                  <a:lnTo>
                    <a:pt x="38" y="138"/>
                  </a:lnTo>
                  <a:lnTo>
                    <a:pt x="42" y="145"/>
                  </a:lnTo>
                  <a:lnTo>
                    <a:pt x="45" y="152"/>
                  </a:lnTo>
                  <a:lnTo>
                    <a:pt x="50" y="159"/>
                  </a:lnTo>
                  <a:lnTo>
                    <a:pt x="57" y="164"/>
                  </a:lnTo>
                  <a:lnTo>
                    <a:pt x="65" y="167"/>
                  </a:lnTo>
                  <a:lnTo>
                    <a:pt x="74" y="168"/>
                  </a:lnTo>
                  <a:lnTo>
                    <a:pt x="82" y="171"/>
                  </a:lnTo>
                  <a:lnTo>
                    <a:pt x="88" y="176"/>
                  </a:lnTo>
                  <a:lnTo>
                    <a:pt x="82" y="184"/>
                  </a:lnTo>
                  <a:lnTo>
                    <a:pt x="76" y="193"/>
                  </a:lnTo>
                  <a:lnTo>
                    <a:pt x="72" y="201"/>
                  </a:lnTo>
                  <a:lnTo>
                    <a:pt x="67" y="209"/>
                  </a:lnTo>
                  <a:lnTo>
                    <a:pt x="63" y="217"/>
                  </a:lnTo>
                  <a:lnTo>
                    <a:pt x="57" y="225"/>
                  </a:lnTo>
                  <a:lnTo>
                    <a:pt x="51" y="232"/>
                  </a:lnTo>
                  <a:lnTo>
                    <a:pt x="43" y="237"/>
                  </a:lnTo>
                  <a:lnTo>
                    <a:pt x="38" y="236"/>
                  </a:lnTo>
                  <a:lnTo>
                    <a:pt x="35" y="234"/>
                  </a:lnTo>
                  <a:lnTo>
                    <a:pt x="31" y="232"/>
                  </a:lnTo>
                  <a:lnTo>
                    <a:pt x="29" y="227"/>
                  </a:lnTo>
                  <a:lnTo>
                    <a:pt x="31" y="222"/>
                  </a:lnTo>
                  <a:lnTo>
                    <a:pt x="35" y="217"/>
                  </a:lnTo>
                  <a:lnTo>
                    <a:pt x="36" y="212"/>
                  </a:lnTo>
                  <a:lnTo>
                    <a:pt x="36" y="206"/>
                  </a:lnTo>
                  <a:lnTo>
                    <a:pt x="22" y="195"/>
                  </a:lnTo>
                  <a:lnTo>
                    <a:pt x="12" y="181"/>
                  </a:lnTo>
                  <a:lnTo>
                    <a:pt x="6" y="166"/>
                  </a:lnTo>
                  <a:lnTo>
                    <a:pt x="1" y="149"/>
                  </a:lnTo>
                  <a:lnTo>
                    <a:pt x="0" y="131"/>
                  </a:lnTo>
                  <a:lnTo>
                    <a:pt x="0" y="113"/>
                  </a:lnTo>
                  <a:lnTo>
                    <a:pt x="3" y="96"/>
                  </a:lnTo>
                  <a:lnTo>
                    <a:pt x="6" y="78"/>
                  </a:lnTo>
                  <a:lnTo>
                    <a:pt x="12" y="67"/>
                  </a:lnTo>
                  <a:lnTo>
                    <a:pt x="18" y="55"/>
                  </a:lnTo>
                  <a:lnTo>
                    <a:pt x="25" y="44"/>
                  </a:lnTo>
                  <a:lnTo>
                    <a:pt x="31" y="32"/>
                  </a:lnTo>
                  <a:lnTo>
                    <a:pt x="39" y="22"/>
                  </a:lnTo>
                  <a:lnTo>
                    <a:pt x="49" y="14"/>
                  </a:lnTo>
                  <a:lnTo>
                    <a:pt x="59" y="6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79" y="2"/>
                  </a:lnTo>
                  <a:lnTo>
                    <a:pt x="80" y="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7" name="未知"/>
            <p:cNvSpPr/>
            <p:nvPr/>
          </p:nvSpPr>
          <p:spPr>
            <a:xfrm>
              <a:off x="294" y="185"/>
              <a:ext cx="49" cy="22"/>
            </a:xfrm>
            <a:custGeom>
              <a:avLst/>
              <a:gdLst/>
              <a:ahLst/>
              <a:cxnLst/>
              <a:rect l="0" t="0" r="0" b="0"/>
              <a:pathLst>
                <a:path w="69" h="34">
                  <a:moveTo>
                    <a:pt x="42" y="2"/>
                  </a:moveTo>
                  <a:lnTo>
                    <a:pt x="45" y="3"/>
                  </a:lnTo>
                  <a:lnTo>
                    <a:pt x="47" y="3"/>
                  </a:lnTo>
                  <a:lnTo>
                    <a:pt x="50" y="3"/>
                  </a:lnTo>
                  <a:lnTo>
                    <a:pt x="53" y="4"/>
                  </a:lnTo>
                  <a:lnTo>
                    <a:pt x="57" y="6"/>
                  </a:lnTo>
                  <a:lnTo>
                    <a:pt x="62" y="8"/>
                  </a:lnTo>
                  <a:lnTo>
                    <a:pt x="65" y="11"/>
                  </a:lnTo>
                  <a:lnTo>
                    <a:pt x="69" y="14"/>
                  </a:lnTo>
                  <a:lnTo>
                    <a:pt x="69" y="19"/>
                  </a:lnTo>
                  <a:lnTo>
                    <a:pt x="69" y="25"/>
                  </a:lnTo>
                  <a:lnTo>
                    <a:pt x="67" y="29"/>
                  </a:lnTo>
                  <a:lnTo>
                    <a:pt x="64" y="34"/>
                  </a:lnTo>
                  <a:lnTo>
                    <a:pt x="59" y="30"/>
                  </a:lnTo>
                  <a:lnTo>
                    <a:pt x="53" y="28"/>
                  </a:lnTo>
                  <a:lnTo>
                    <a:pt x="46" y="26"/>
                  </a:lnTo>
                  <a:lnTo>
                    <a:pt x="39" y="25"/>
                  </a:lnTo>
                  <a:lnTo>
                    <a:pt x="32" y="25"/>
                  </a:lnTo>
                  <a:lnTo>
                    <a:pt x="26" y="26"/>
                  </a:lnTo>
                  <a:lnTo>
                    <a:pt x="19" y="27"/>
                  </a:lnTo>
                  <a:lnTo>
                    <a:pt x="12" y="30"/>
                  </a:lnTo>
                  <a:lnTo>
                    <a:pt x="8" y="29"/>
                  </a:lnTo>
                  <a:lnTo>
                    <a:pt x="4" y="28"/>
                  </a:lnTo>
                  <a:lnTo>
                    <a:pt x="1" y="27"/>
                  </a:lnTo>
                  <a:lnTo>
                    <a:pt x="0" y="22"/>
                  </a:lnTo>
                  <a:lnTo>
                    <a:pt x="2" y="15"/>
                  </a:lnTo>
                  <a:lnTo>
                    <a:pt x="7" y="11"/>
                  </a:lnTo>
                  <a:lnTo>
                    <a:pt x="12" y="6"/>
                  </a:lnTo>
                  <a:lnTo>
                    <a:pt x="19" y="4"/>
                  </a:lnTo>
                  <a:lnTo>
                    <a:pt x="25" y="3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2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8" name="未知"/>
            <p:cNvSpPr/>
            <p:nvPr/>
          </p:nvSpPr>
          <p:spPr>
            <a:xfrm>
              <a:off x="179" y="200"/>
              <a:ext cx="45" cy="26"/>
            </a:xfrm>
            <a:custGeom>
              <a:avLst/>
              <a:gdLst/>
              <a:ahLst/>
              <a:cxnLst/>
              <a:rect l="0" t="0" r="0" b="0"/>
              <a:pathLst>
                <a:path w="62" h="41">
                  <a:moveTo>
                    <a:pt x="54" y="7"/>
                  </a:moveTo>
                  <a:lnTo>
                    <a:pt x="62" y="22"/>
                  </a:lnTo>
                  <a:lnTo>
                    <a:pt x="54" y="22"/>
                  </a:lnTo>
                  <a:lnTo>
                    <a:pt x="46" y="23"/>
                  </a:lnTo>
                  <a:lnTo>
                    <a:pt x="39" y="25"/>
                  </a:lnTo>
                  <a:lnTo>
                    <a:pt x="32" y="27"/>
                  </a:lnTo>
                  <a:lnTo>
                    <a:pt x="25" y="30"/>
                  </a:lnTo>
                  <a:lnTo>
                    <a:pt x="18" y="33"/>
                  </a:lnTo>
                  <a:lnTo>
                    <a:pt x="11" y="36"/>
                  </a:lnTo>
                  <a:lnTo>
                    <a:pt x="5" y="41"/>
                  </a:lnTo>
                  <a:lnTo>
                    <a:pt x="4" y="35"/>
                  </a:lnTo>
                  <a:lnTo>
                    <a:pt x="2" y="29"/>
                  </a:lnTo>
                  <a:lnTo>
                    <a:pt x="0" y="25"/>
                  </a:lnTo>
                  <a:lnTo>
                    <a:pt x="1" y="19"/>
                  </a:lnTo>
                  <a:lnTo>
                    <a:pt x="3" y="12"/>
                  </a:lnTo>
                  <a:lnTo>
                    <a:pt x="8" y="7"/>
                  </a:lnTo>
                  <a:lnTo>
                    <a:pt x="13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42" y="2"/>
                  </a:lnTo>
                  <a:lnTo>
                    <a:pt x="47" y="3"/>
                  </a:lnTo>
                  <a:lnTo>
                    <a:pt x="50" y="4"/>
                  </a:lnTo>
                  <a:lnTo>
                    <a:pt x="54" y="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9" name="未知"/>
            <p:cNvSpPr/>
            <p:nvPr/>
          </p:nvSpPr>
          <p:spPr>
            <a:xfrm>
              <a:off x="118" y="308"/>
              <a:ext cx="77" cy="160"/>
            </a:xfrm>
            <a:custGeom>
              <a:avLst/>
              <a:gdLst/>
              <a:ahLst/>
              <a:cxnLst/>
              <a:rect l="0" t="0" r="0" b="0"/>
              <a:pathLst>
                <a:path w="110" h="250">
                  <a:moveTo>
                    <a:pt x="104" y="7"/>
                  </a:moveTo>
                  <a:lnTo>
                    <a:pt x="103" y="15"/>
                  </a:lnTo>
                  <a:lnTo>
                    <a:pt x="98" y="17"/>
                  </a:lnTo>
                  <a:lnTo>
                    <a:pt x="90" y="19"/>
                  </a:lnTo>
                  <a:lnTo>
                    <a:pt x="84" y="21"/>
                  </a:lnTo>
                  <a:lnTo>
                    <a:pt x="72" y="32"/>
                  </a:lnTo>
                  <a:lnTo>
                    <a:pt x="60" y="46"/>
                  </a:lnTo>
                  <a:lnTo>
                    <a:pt x="52" y="60"/>
                  </a:lnTo>
                  <a:lnTo>
                    <a:pt x="45" y="75"/>
                  </a:lnTo>
                  <a:lnTo>
                    <a:pt x="41" y="92"/>
                  </a:lnTo>
                  <a:lnTo>
                    <a:pt x="38" y="108"/>
                  </a:lnTo>
                  <a:lnTo>
                    <a:pt x="37" y="125"/>
                  </a:lnTo>
                  <a:lnTo>
                    <a:pt x="39" y="144"/>
                  </a:lnTo>
                  <a:lnTo>
                    <a:pt x="45" y="158"/>
                  </a:lnTo>
                  <a:lnTo>
                    <a:pt x="51" y="171"/>
                  </a:lnTo>
                  <a:lnTo>
                    <a:pt x="57" y="185"/>
                  </a:lnTo>
                  <a:lnTo>
                    <a:pt x="65" y="199"/>
                  </a:lnTo>
                  <a:lnTo>
                    <a:pt x="73" y="211"/>
                  </a:lnTo>
                  <a:lnTo>
                    <a:pt x="83" y="222"/>
                  </a:lnTo>
                  <a:lnTo>
                    <a:pt x="95" y="231"/>
                  </a:lnTo>
                  <a:lnTo>
                    <a:pt x="110" y="237"/>
                  </a:lnTo>
                  <a:lnTo>
                    <a:pt x="110" y="241"/>
                  </a:lnTo>
                  <a:lnTo>
                    <a:pt x="109" y="244"/>
                  </a:lnTo>
                  <a:lnTo>
                    <a:pt x="106" y="248"/>
                  </a:lnTo>
                  <a:lnTo>
                    <a:pt x="104" y="250"/>
                  </a:lnTo>
                  <a:lnTo>
                    <a:pt x="91" y="250"/>
                  </a:lnTo>
                  <a:lnTo>
                    <a:pt x="80" y="249"/>
                  </a:lnTo>
                  <a:lnTo>
                    <a:pt x="68" y="245"/>
                  </a:lnTo>
                  <a:lnTo>
                    <a:pt x="58" y="241"/>
                  </a:lnTo>
                  <a:lnTo>
                    <a:pt x="49" y="234"/>
                  </a:lnTo>
                  <a:lnTo>
                    <a:pt x="39" y="227"/>
                  </a:lnTo>
                  <a:lnTo>
                    <a:pt x="31" y="218"/>
                  </a:lnTo>
                  <a:lnTo>
                    <a:pt x="26" y="207"/>
                  </a:lnTo>
                  <a:lnTo>
                    <a:pt x="12" y="186"/>
                  </a:lnTo>
                  <a:lnTo>
                    <a:pt x="5" y="163"/>
                  </a:lnTo>
                  <a:lnTo>
                    <a:pt x="3" y="139"/>
                  </a:lnTo>
                  <a:lnTo>
                    <a:pt x="0" y="114"/>
                  </a:lnTo>
                  <a:lnTo>
                    <a:pt x="5" y="98"/>
                  </a:lnTo>
                  <a:lnTo>
                    <a:pt x="9" y="80"/>
                  </a:lnTo>
                  <a:lnTo>
                    <a:pt x="16" y="63"/>
                  </a:lnTo>
                  <a:lnTo>
                    <a:pt x="24" y="48"/>
                  </a:lnTo>
                  <a:lnTo>
                    <a:pt x="34" y="33"/>
                  </a:lnTo>
                  <a:lnTo>
                    <a:pt x="46" y="19"/>
                  </a:lnTo>
                  <a:lnTo>
                    <a:pt x="60" y="9"/>
                  </a:lnTo>
                  <a:lnTo>
                    <a:pt x="76" y="0"/>
                  </a:lnTo>
                  <a:lnTo>
                    <a:pt x="83" y="1"/>
                  </a:lnTo>
                  <a:lnTo>
                    <a:pt x="90" y="2"/>
                  </a:lnTo>
                  <a:lnTo>
                    <a:pt x="97" y="4"/>
                  </a:lnTo>
                  <a:lnTo>
                    <a:pt x="104" y="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0" name="未知"/>
            <p:cNvSpPr/>
            <p:nvPr/>
          </p:nvSpPr>
          <p:spPr>
            <a:xfrm>
              <a:off x="283" y="317"/>
              <a:ext cx="59" cy="24"/>
            </a:xfrm>
            <a:custGeom>
              <a:avLst/>
              <a:gdLst/>
              <a:ahLst/>
              <a:cxnLst/>
              <a:rect l="0" t="0" r="0" b="0"/>
              <a:pathLst>
                <a:path w="82" h="39">
                  <a:moveTo>
                    <a:pt x="82" y="20"/>
                  </a:moveTo>
                  <a:lnTo>
                    <a:pt x="77" y="28"/>
                  </a:lnTo>
                  <a:lnTo>
                    <a:pt x="68" y="29"/>
                  </a:lnTo>
                  <a:lnTo>
                    <a:pt x="57" y="28"/>
                  </a:lnTo>
                  <a:lnTo>
                    <a:pt x="48" y="29"/>
                  </a:lnTo>
                  <a:lnTo>
                    <a:pt x="42" y="29"/>
                  </a:lnTo>
                  <a:lnTo>
                    <a:pt x="37" y="30"/>
                  </a:lnTo>
                  <a:lnTo>
                    <a:pt x="31" y="33"/>
                  </a:lnTo>
                  <a:lnTo>
                    <a:pt x="26" y="35"/>
                  </a:lnTo>
                  <a:lnTo>
                    <a:pt x="21" y="37"/>
                  </a:lnTo>
                  <a:lnTo>
                    <a:pt x="15" y="39"/>
                  </a:lnTo>
                  <a:lnTo>
                    <a:pt x="10" y="39"/>
                  </a:lnTo>
                  <a:lnTo>
                    <a:pt x="4" y="37"/>
                  </a:lnTo>
                  <a:lnTo>
                    <a:pt x="2" y="32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0" y="12"/>
                  </a:lnTo>
                  <a:lnTo>
                    <a:pt x="4" y="9"/>
                  </a:lnTo>
                  <a:lnTo>
                    <a:pt x="9" y="6"/>
                  </a:lnTo>
                  <a:lnTo>
                    <a:pt x="15" y="4"/>
                  </a:lnTo>
                  <a:lnTo>
                    <a:pt x="21" y="3"/>
                  </a:lnTo>
                  <a:lnTo>
                    <a:pt x="27" y="2"/>
                  </a:lnTo>
                  <a:lnTo>
                    <a:pt x="33" y="2"/>
                  </a:lnTo>
                  <a:lnTo>
                    <a:pt x="39" y="0"/>
                  </a:lnTo>
                  <a:lnTo>
                    <a:pt x="45" y="0"/>
                  </a:lnTo>
                  <a:lnTo>
                    <a:pt x="51" y="2"/>
                  </a:lnTo>
                  <a:lnTo>
                    <a:pt x="55" y="4"/>
                  </a:lnTo>
                  <a:lnTo>
                    <a:pt x="60" y="6"/>
                  </a:lnTo>
                  <a:lnTo>
                    <a:pt x="64" y="9"/>
                  </a:lnTo>
                  <a:lnTo>
                    <a:pt x="69" y="12"/>
                  </a:lnTo>
                  <a:lnTo>
                    <a:pt x="74" y="15"/>
                  </a:lnTo>
                  <a:lnTo>
                    <a:pt x="77" y="18"/>
                  </a:lnTo>
                  <a:lnTo>
                    <a:pt x="82" y="2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1" name="未知"/>
            <p:cNvSpPr/>
            <p:nvPr/>
          </p:nvSpPr>
          <p:spPr>
            <a:xfrm>
              <a:off x="428" y="340"/>
              <a:ext cx="142" cy="160"/>
            </a:xfrm>
            <a:custGeom>
              <a:avLst/>
              <a:gdLst/>
              <a:ahLst/>
              <a:cxnLst/>
              <a:rect l="0" t="0" r="0" b="0"/>
              <a:pathLst>
                <a:path w="197" h="249">
                  <a:moveTo>
                    <a:pt x="153" y="31"/>
                  </a:moveTo>
                  <a:lnTo>
                    <a:pt x="158" y="29"/>
                  </a:lnTo>
                  <a:lnTo>
                    <a:pt x="163" y="27"/>
                  </a:lnTo>
                  <a:lnTo>
                    <a:pt x="169" y="23"/>
                  </a:lnTo>
                  <a:lnTo>
                    <a:pt x="173" y="19"/>
                  </a:lnTo>
                  <a:lnTo>
                    <a:pt x="178" y="14"/>
                  </a:lnTo>
                  <a:lnTo>
                    <a:pt x="183" y="10"/>
                  </a:lnTo>
                  <a:lnTo>
                    <a:pt x="187" y="5"/>
                  </a:lnTo>
                  <a:lnTo>
                    <a:pt x="191" y="0"/>
                  </a:lnTo>
                  <a:lnTo>
                    <a:pt x="196" y="5"/>
                  </a:lnTo>
                  <a:lnTo>
                    <a:pt x="197" y="11"/>
                  </a:lnTo>
                  <a:lnTo>
                    <a:pt x="196" y="18"/>
                  </a:lnTo>
                  <a:lnTo>
                    <a:pt x="195" y="25"/>
                  </a:lnTo>
                  <a:lnTo>
                    <a:pt x="191" y="33"/>
                  </a:lnTo>
                  <a:lnTo>
                    <a:pt x="186" y="41"/>
                  </a:lnTo>
                  <a:lnTo>
                    <a:pt x="181" y="50"/>
                  </a:lnTo>
                  <a:lnTo>
                    <a:pt x="176" y="58"/>
                  </a:lnTo>
                  <a:lnTo>
                    <a:pt x="169" y="66"/>
                  </a:lnTo>
                  <a:lnTo>
                    <a:pt x="162" y="73"/>
                  </a:lnTo>
                  <a:lnTo>
                    <a:pt x="154" y="78"/>
                  </a:lnTo>
                  <a:lnTo>
                    <a:pt x="143" y="81"/>
                  </a:lnTo>
                  <a:lnTo>
                    <a:pt x="138" y="74"/>
                  </a:lnTo>
                  <a:lnTo>
                    <a:pt x="132" y="66"/>
                  </a:lnTo>
                  <a:lnTo>
                    <a:pt x="125" y="59"/>
                  </a:lnTo>
                  <a:lnTo>
                    <a:pt x="118" y="53"/>
                  </a:lnTo>
                  <a:lnTo>
                    <a:pt x="110" y="48"/>
                  </a:lnTo>
                  <a:lnTo>
                    <a:pt x="102" y="44"/>
                  </a:lnTo>
                  <a:lnTo>
                    <a:pt x="93" y="42"/>
                  </a:lnTo>
                  <a:lnTo>
                    <a:pt x="83" y="42"/>
                  </a:lnTo>
                  <a:lnTo>
                    <a:pt x="76" y="42"/>
                  </a:lnTo>
                  <a:lnTo>
                    <a:pt x="70" y="42"/>
                  </a:lnTo>
                  <a:lnTo>
                    <a:pt x="63" y="42"/>
                  </a:lnTo>
                  <a:lnTo>
                    <a:pt x="56" y="43"/>
                  </a:lnTo>
                  <a:lnTo>
                    <a:pt x="49" y="44"/>
                  </a:lnTo>
                  <a:lnTo>
                    <a:pt x="43" y="46"/>
                  </a:lnTo>
                  <a:lnTo>
                    <a:pt x="37" y="50"/>
                  </a:lnTo>
                  <a:lnTo>
                    <a:pt x="33" y="53"/>
                  </a:lnTo>
                  <a:lnTo>
                    <a:pt x="40" y="55"/>
                  </a:lnTo>
                  <a:lnTo>
                    <a:pt x="45" y="57"/>
                  </a:lnTo>
                  <a:lnTo>
                    <a:pt x="51" y="60"/>
                  </a:lnTo>
                  <a:lnTo>
                    <a:pt x="57" y="63"/>
                  </a:lnTo>
                  <a:lnTo>
                    <a:pt x="62" y="67"/>
                  </a:lnTo>
                  <a:lnTo>
                    <a:pt x="67" y="72"/>
                  </a:lnTo>
                  <a:lnTo>
                    <a:pt x="71" y="76"/>
                  </a:lnTo>
                  <a:lnTo>
                    <a:pt x="75" y="82"/>
                  </a:lnTo>
                  <a:lnTo>
                    <a:pt x="86" y="114"/>
                  </a:lnTo>
                  <a:lnTo>
                    <a:pt x="86" y="149"/>
                  </a:lnTo>
                  <a:lnTo>
                    <a:pt x="79" y="184"/>
                  </a:lnTo>
                  <a:lnTo>
                    <a:pt x="67" y="216"/>
                  </a:lnTo>
                  <a:lnTo>
                    <a:pt x="64" y="225"/>
                  </a:lnTo>
                  <a:lnTo>
                    <a:pt x="62" y="235"/>
                  </a:lnTo>
                  <a:lnTo>
                    <a:pt x="58" y="245"/>
                  </a:lnTo>
                  <a:lnTo>
                    <a:pt x="49" y="249"/>
                  </a:lnTo>
                  <a:lnTo>
                    <a:pt x="43" y="243"/>
                  </a:lnTo>
                  <a:lnTo>
                    <a:pt x="45" y="223"/>
                  </a:lnTo>
                  <a:lnTo>
                    <a:pt x="48" y="201"/>
                  </a:lnTo>
                  <a:lnTo>
                    <a:pt x="51" y="178"/>
                  </a:lnTo>
                  <a:lnTo>
                    <a:pt x="52" y="155"/>
                  </a:lnTo>
                  <a:lnTo>
                    <a:pt x="51" y="133"/>
                  </a:lnTo>
                  <a:lnTo>
                    <a:pt x="45" y="113"/>
                  </a:lnTo>
                  <a:lnTo>
                    <a:pt x="33" y="95"/>
                  </a:lnTo>
                  <a:lnTo>
                    <a:pt x="14" y="81"/>
                  </a:lnTo>
                  <a:lnTo>
                    <a:pt x="10" y="80"/>
                  </a:lnTo>
                  <a:lnTo>
                    <a:pt x="6" y="79"/>
                  </a:lnTo>
                  <a:lnTo>
                    <a:pt x="3" y="76"/>
                  </a:lnTo>
                  <a:lnTo>
                    <a:pt x="0" y="73"/>
                  </a:lnTo>
                  <a:lnTo>
                    <a:pt x="4" y="58"/>
                  </a:lnTo>
                  <a:lnTo>
                    <a:pt x="11" y="45"/>
                  </a:lnTo>
                  <a:lnTo>
                    <a:pt x="20" y="33"/>
                  </a:lnTo>
                  <a:lnTo>
                    <a:pt x="30" y="21"/>
                  </a:lnTo>
                  <a:lnTo>
                    <a:pt x="38" y="15"/>
                  </a:lnTo>
                  <a:lnTo>
                    <a:pt x="49" y="10"/>
                  </a:lnTo>
                  <a:lnTo>
                    <a:pt x="58" y="6"/>
                  </a:lnTo>
                  <a:lnTo>
                    <a:pt x="68" y="3"/>
                  </a:lnTo>
                  <a:lnTo>
                    <a:pt x="79" y="0"/>
                  </a:lnTo>
                  <a:lnTo>
                    <a:pt x="90" y="0"/>
                  </a:lnTo>
                  <a:lnTo>
                    <a:pt x="101" y="0"/>
                  </a:lnTo>
                  <a:lnTo>
                    <a:pt x="111" y="3"/>
                  </a:lnTo>
                  <a:lnTo>
                    <a:pt x="117" y="5"/>
                  </a:lnTo>
                  <a:lnTo>
                    <a:pt x="123" y="8"/>
                  </a:lnTo>
                  <a:lnTo>
                    <a:pt x="128" y="11"/>
                  </a:lnTo>
                  <a:lnTo>
                    <a:pt x="134" y="14"/>
                  </a:lnTo>
                  <a:lnTo>
                    <a:pt x="140" y="18"/>
                  </a:lnTo>
                  <a:lnTo>
                    <a:pt x="144" y="21"/>
                  </a:lnTo>
                  <a:lnTo>
                    <a:pt x="149" y="26"/>
                  </a:lnTo>
                  <a:lnTo>
                    <a:pt x="153" y="3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2" name="未知"/>
            <p:cNvSpPr/>
            <p:nvPr/>
          </p:nvSpPr>
          <p:spPr>
            <a:xfrm>
              <a:off x="524" y="378"/>
              <a:ext cx="50" cy="122"/>
            </a:xfrm>
            <a:custGeom>
              <a:avLst/>
              <a:gdLst/>
              <a:ahLst/>
              <a:cxnLst/>
              <a:rect l="0" t="0" r="0" b="0"/>
              <a:pathLst>
                <a:path w="69" h="189">
                  <a:moveTo>
                    <a:pt x="69" y="29"/>
                  </a:moveTo>
                  <a:lnTo>
                    <a:pt x="68" y="49"/>
                  </a:lnTo>
                  <a:lnTo>
                    <a:pt x="67" y="69"/>
                  </a:lnTo>
                  <a:lnTo>
                    <a:pt x="65" y="89"/>
                  </a:lnTo>
                  <a:lnTo>
                    <a:pt x="61" y="107"/>
                  </a:lnTo>
                  <a:lnTo>
                    <a:pt x="57" y="127"/>
                  </a:lnTo>
                  <a:lnTo>
                    <a:pt x="51" y="145"/>
                  </a:lnTo>
                  <a:lnTo>
                    <a:pt x="44" y="163"/>
                  </a:lnTo>
                  <a:lnTo>
                    <a:pt x="35" y="179"/>
                  </a:lnTo>
                  <a:lnTo>
                    <a:pt x="28" y="185"/>
                  </a:lnTo>
                  <a:lnTo>
                    <a:pt x="21" y="188"/>
                  </a:lnTo>
                  <a:lnTo>
                    <a:pt x="12" y="189"/>
                  </a:lnTo>
                  <a:lnTo>
                    <a:pt x="4" y="188"/>
                  </a:lnTo>
                  <a:lnTo>
                    <a:pt x="1" y="185"/>
                  </a:lnTo>
                  <a:lnTo>
                    <a:pt x="0" y="181"/>
                  </a:lnTo>
                  <a:lnTo>
                    <a:pt x="1" y="178"/>
                  </a:lnTo>
                  <a:lnTo>
                    <a:pt x="4" y="174"/>
                  </a:lnTo>
                  <a:lnTo>
                    <a:pt x="14" y="155"/>
                  </a:lnTo>
                  <a:lnTo>
                    <a:pt x="22" y="134"/>
                  </a:lnTo>
                  <a:lnTo>
                    <a:pt x="30" y="114"/>
                  </a:lnTo>
                  <a:lnTo>
                    <a:pt x="37" y="92"/>
                  </a:lnTo>
                  <a:lnTo>
                    <a:pt x="43" y="72"/>
                  </a:lnTo>
                  <a:lnTo>
                    <a:pt x="47" y="50"/>
                  </a:lnTo>
                  <a:lnTo>
                    <a:pt x="51" y="27"/>
                  </a:lnTo>
                  <a:lnTo>
                    <a:pt x="52" y="4"/>
                  </a:lnTo>
                  <a:lnTo>
                    <a:pt x="54" y="3"/>
                  </a:lnTo>
                  <a:lnTo>
                    <a:pt x="57" y="0"/>
                  </a:lnTo>
                  <a:lnTo>
                    <a:pt x="59" y="0"/>
                  </a:lnTo>
                  <a:lnTo>
                    <a:pt x="62" y="1"/>
                  </a:lnTo>
                  <a:lnTo>
                    <a:pt x="66" y="7"/>
                  </a:lnTo>
                  <a:lnTo>
                    <a:pt x="68" y="14"/>
                  </a:lnTo>
                  <a:lnTo>
                    <a:pt x="69" y="22"/>
                  </a:lnTo>
                  <a:lnTo>
                    <a:pt x="69" y="2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3" name="未知"/>
            <p:cNvSpPr/>
            <p:nvPr/>
          </p:nvSpPr>
          <p:spPr>
            <a:xfrm>
              <a:off x="579" y="417"/>
              <a:ext cx="93" cy="389"/>
            </a:xfrm>
            <a:custGeom>
              <a:avLst/>
              <a:gdLst/>
              <a:ahLst/>
              <a:cxnLst/>
              <a:rect l="0" t="0" r="0" b="0"/>
              <a:pathLst>
                <a:path w="129" h="606">
                  <a:moveTo>
                    <a:pt x="36" y="21"/>
                  </a:moveTo>
                  <a:lnTo>
                    <a:pt x="47" y="35"/>
                  </a:lnTo>
                  <a:lnTo>
                    <a:pt x="57" y="50"/>
                  </a:lnTo>
                  <a:lnTo>
                    <a:pt x="66" y="65"/>
                  </a:lnTo>
                  <a:lnTo>
                    <a:pt x="74" y="81"/>
                  </a:lnTo>
                  <a:lnTo>
                    <a:pt x="81" y="96"/>
                  </a:lnTo>
                  <a:lnTo>
                    <a:pt x="88" y="112"/>
                  </a:lnTo>
                  <a:lnTo>
                    <a:pt x="95" y="128"/>
                  </a:lnTo>
                  <a:lnTo>
                    <a:pt x="102" y="144"/>
                  </a:lnTo>
                  <a:lnTo>
                    <a:pt x="112" y="175"/>
                  </a:lnTo>
                  <a:lnTo>
                    <a:pt x="119" y="208"/>
                  </a:lnTo>
                  <a:lnTo>
                    <a:pt x="125" y="240"/>
                  </a:lnTo>
                  <a:lnTo>
                    <a:pt x="128" y="272"/>
                  </a:lnTo>
                  <a:lnTo>
                    <a:pt x="129" y="309"/>
                  </a:lnTo>
                  <a:lnTo>
                    <a:pt x="129" y="345"/>
                  </a:lnTo>
                  <a:lnTo>
                    <a:pt x="128" y="380"/>
                  </a:lnTo>
                  <a:lnTo>
                    <a:pt x="125" y="414"/>
                  </a:lnTo>
                  <a:lnTo>
                    <a:pt x="120" y="448"/>
                  </a:lnTo>
                  <a:lnTo>
                    <a:pt x="112" y="481"/>
                  </a:lnTo>
                  <a:lnTo>
                    <a:pt x="103" y="513"/>
                  </a:lnTo>
                  <a:lnTo>
                    <a:pt x="91" y="543"/>
                  </a:lnTo>
                  <a:lnTo>
                    <a:pt x="84" y="551"/>
                  </a:lnTo>
                  <a:lnTo>
                    <a:pt x="79" y="560"/>
                  </a:lnTo>
                  <a:lnTo>
                    <a:pt x="73" y="568"/>
                  </a:lnTo>
                  <a:lnTo>
                    <a:pt x="68" y="577"/>
                  </a:lnTo>
                  <a:lnTo>
                    <a:pt x="62" y="587"/>
                  </a:lnTo>
                  <a:lnTo>
                    <a:pt x="55" y="594"/>
                  </a:lnTo>
                  <a:lnTo>
                    <a:pt x="47" y="601"/>
                  </a:lnTo>
                  <a:lnTo>
                    <a:pt x="38" y="606"/>
                  </a:lnTo>
                  <a:lnTo>
                    <a:pt x="34" y="606"/>
                  </a:lnTo>
                  <a:lnTo>
                    <a:pt x="30" y="605"/>
                  </a:lnTo>
                  <a:lnTo>
                    <a:pt x="27" y="603"/>
                  </a:lnTo>
                  <a:lnTo>
                    <a:pt x="27" y="598"/>
                  </a:lnTo>
                  <a:lnTo>
                    <a:pt x="44" y="575"/>
                  </a:lnTo>
                  <a:lnTo>
                    <a:pt x="58" y="551"/>
                  </a:lnTo>
                  <a:lnTo>
                    <a:pt x="68" y="526"/>
                  </a:lnTo>
                  <a:lnTo>
                    <a:pt x="76" y="499"/>
                  </a:lnTo>
                  <a:lnTo>
                    <a:pt x="82" y="471"/>
                  </a:lnTo>
                  <a:lnTo>
                    <a:pt x="85" y="443"/>
                  </a:lnTo>
                  <a:lnTo>
                    <a:pt x="89" y="413"/>
                  </a:lnTo>
                  <a:lnTo>
                    <a:pt x="91" y="384"/>
                  </a:lnTo>
                  <a:lnTo>
                    <a:pt x="91" y="344"/>
                  </a:lnTo>
                  <a:lnTo>
                    <a:pt x="90" y="303"/>
                  </a:lnTo>
                  <a:lnTo>
                    <a:pt x="85" y="264"/>
                  </a:lnTo>
                  <a:lnTo>
                    <a:pt x="80" y="224"/>
                  </a:lnTo>
                  <a:lnTo>
                    <a:pt x="73" y="186"/>
                  </a:lnTo>
                  <a:lnTo>
                    <a:pt x="62" y="148"/>
                  </a:lnTo>
                  <a:lnTo>
                    <a:pt x="51" y="111"/>
                  </a:lnTo>
                  <a:lnTo>
                    <a:pt x="37" y="75"/>
                  </a:lnTo>
                  <a:lnTo>
                    <a:pt x="31" y="68"/>
                  </a:lnTo>
                  <a:lnTo>
                    <a:pt x="28" y="59"/>
                  </a:lnTo>
                  <a:lnTo>
                    <a:pt x="26" y="51"/>
                  </a:lnTo>
                  <a:lnTo>
                    <a:pt x="22" y="43"/>
                  </a:lnTo>
                  <a:lnTo>
                    <a:pt x="15" y="32"/>
                  </a:lnTo>
                  <a:lnTo>
                    <a:pt x="6" y="22"/>
                  </a:lnTo>
                  <a:lnTo>
                    <a:pt x="0" y="12"/>
                  </a:lnTo>
                  <a:lnTo>
                    <a:pt x="5" y="0"/>
                  </a:lnTo>
                  <a:lnTo>
                    <a:pt x="14" y="1"/>
                  </a:lnTo>
                  <a:lnTo>
                    <a:pt x="22" y="7"/>
                  </a:lnTo>
                  <a:lnTo>
                    <a:pt x="29" y="14"/>
                  </a:lnTo>
                  <a:lnTo>
                    <a:pt x="36" y="2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4" name="未知"/>
            <p:cNvSpPr/>
            <p:nvPr/>
          </p:nvSpPr>
          <p:spPr>
            <a:xfrm>
              <a:off x="93" y="448"/>
              <a:ext cx="102" cy="82"/>
            </a:xfrm>
            <a:custGeom>
              <a:avLst/>
              <a:gdLst/>
              <a:ahLst/>
              <a:cxnLst/>
              <a:rect l="0" t="0" r="0" b="0"/>
              <a:pathLst>
                <a:path w="143" h="126">
                  <a:moveTo>
                    <a:pt x="48" y="4"/>
                  </a:moveTo>
                  <a:lnTo>
                    <a:pt x="45" y="13"/>
                  </a:lnTo>
                  <a:lnTo>
                    <a:pt x="40" y="24"/>
                  </a:lnTo>
                  <a:lnTo>
                    <a:pt x="37" y="34"/>
                  </a:lnTo>
                  <a:lnTo>
                    <a:pt x="37" y="46"/>
                  </a:lnTo>
                  <a:lnTo>
                    <a:pt x="38" y="51"/>
                  </a:lnTo>
                  <a:lnTo>
                    <a:pt x="38" y="54"/>
                  </a:lnTo>
                  <a:lnTo>
                    <a:pt x="39" y="56"/>
                  </a:lnTo>
                  <a:lnTo>
                    <a:pt x="41" y="58"/>
                  </a:lnTo>
                  <a:lnTo>
                    <a:pt x="50" y="70"/>
                  </a:lnTo>
                  <a:lnTo>
                    <a:pt x="61" y="79"/>
                  </a:lnTo>
                  <a:lnTo>
                    <a:pt x="72" y="87"/>
                  </a:lnTo>
                  <a:lnTo>
                    <a:pt x="85" y="93"/>
                  </a:lnTo>
                  <a:lnTo>
                    <a:pt x="99" y="98"/>
                  </a:lnTo>
                  <a:lnTo>
                    <a:pt x="112" y="100"/>
                  </a:lnTo>
                  <a:lnTo>
                    <a:pt x="127" y="101"/>
                  </a:lnTo>
                  <a:lnTo>
                    <a:pt x="140" y="101"/>
                  </a:lnTo>
                  <a:lnTo>
                    <a:pt x="143" y="106"/>
                  </a:lnTo>
                  <a:lnTo>
                    <a:pt x="142" y="110"/>
                  </a:lnTo>
                  <a:lnTo>
                    <a:pt x="137" y="114"/>
                  </a:lnTo>
                  <a:lnTo>
                    <a:pt x="133" y="116"/>
                  </a:lnTo>
                  <a:lnTo>
                    <a:pt x="128" y="119"/>
                  </a:lnTo>
                  <a:lnTo>
                    <a:pt x="121" y="122"/>
                  </a:lnTo>
                  <a:lnTo>
                    <a:pt x="114" y="124"/>
                  </a:lnTo>
                  <a:lnTo>
                    <a:pt x="106" y="125"/>
                  </a:lnTo>
                  <a:lnTo>
                    <a:pt x="99" y="126"/>
                  </a:lnTo>
                  <a:lnTo>
                    <a:pt x="91" y="126"/>
                  </a:lnTo>
                  <a:lnTo>
                    <a:pt x="83" y="126"/>
                  </a:lnTo>
                  <a:lnTo>
                    <a:pt x="76" y="126"/>
                  </a:lnTo>
                  <a:lnTo>
                    <a:pt x="65" y="124"/>
                  </a:lnTo>
                  <a:lnTo>
                    <a:pt x="55" y="122"/>
                  </a:lnTo>
                  <a:lnTo>
                    <a:pt x="45" y="118"/>
                  </a:lnTo>
                  <a:lnTo>
                    <a:pt x="34" y="114"/>
                  </a:lnTo>
                  <a:lnTo>
                    <a:pt x="25" y="108"/>
                  </a:lnTo>
                  <a:lnTo>
                    <a:pt x="17" y="101"/>
                  </a:lnTo>
                  <a:lnTo>
                    <a:pt x="10" y="92"/>
                  </a:lnTo>
                  <a:lnTo>
                    <a:pt x="3" y="83"/>
                  </a:lnTo>
                  <a:lnTo>
                    <a:pt x="0" y="68"/>
                  </a:lnTo>
                  <a:lnTo>
                    <a:pt x="0" y="51"/>
                  </a:lnTo>
                  <a:lnTo>
                    <a:pt x="3" y="36"/>
                  </a:lnTo>
                  <a:lnTo>
                    <a:pt x="10" y="24"/>
                  </a:lnTo>
                  <a:lnTo>
                    <a:pt x="15" y="20"/>
                  </a:lnTo>
                  <a:lnTo>
                    <a:pt x="18" y="16"/>
                  </a:lnTo>
                  <a:lnTo>
                    <a:pt x="22" y="12"/>
                  </a:lnTo>
                  <a:lnTo>
                    <a:pt x="26" y="9"/>
                  </a:lnTo>
                  <a:lnTo>
                    <a:pt x="30" y="5"/>
                  </a:lnTo>
                  <a:lnTo>
                    <a:pt x="34" y="3"/>
                  </a:lnTo>
                  <a:lnTo>
                    <a:pt x="39" y="1"/>
                  </a:lnTo>
                  <a:lnTo>
                    <a:pt x="45" y="0"/>
                  </a:lnTo>
                  <a:lnTo>
                    <a:pt x="48" y="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5" name="未知"/>
            <p:cNvSpPr/>
            <p:nvPr/>
          </p:nvSpPr>
          <p:spPr>
            <a:xfrm>
              <a:off x="0" y="502"/>
              <a:ext cx="192" cy="216"/>
            </a:xfrm>
            <a:custGeom>
              <a:avLst/>
              <a:gdLst/>
              <a:ahLst/>
              <a:cxnLst/>
              <a:rect l="0" t="0" r="0" b="0"/>
              <a:pathLst>
                <a:path w="268" h="337">
                  <a:moveTo>
                    <a:pt x="114" y="12"/>
                  </a:moveTo>
                  <a:lnTo>
                    <a:pt x="95" y="35"/>
                  </a:lnTo>
                  <a:lnTo>
                    <a:pt x="81" y="60"/>
                  </a:lnTo>
                  <a:lnTo>
                    <a:pt x="70" y="86"/>
                  </a:lnTo>
                  <a:lnTo>
                    <a:pt x="61" y="113"/>
                  </a:lnTo>
                  <a:lnTo>
                    <a:pt x="55" y="140"/>
                  </a:lnTo>
                  <a:lnTo>
                    <a:pt x="53" y="169"/>
                  </a:lnTo>
                  <a:lnTo>
                    <a:pt x="51" y="199"/>
                  </a:lnTo>
                  <a:lnTo>
                    <a:pt x="53" y="229"/>
                  </a:lnTo>
                  <a:lnTo>
                    <a:pt x="56" y="237"/>
                  </a:lnTo>
                  <a:lnTo>
                    <a:pt x="60" y="245"/>
                  </a:lnTo>
                  <a:lnTo>
                    <a:pt x="63" y="253"/>
                  </a:lnTo>
                  <a:lnTo>
                    <a:pt x="69" y="261"/>
                  </a:lnTo>
                  <a:lnTo>
                    <a:pt x="74" y="268"/>
                  </a:lnTo>
                  <a:lnTo>
                    <a:pt x="81" y="274"/>
                  </a:lnTo>
                  <a:lnTo>
                    <a:pt x="89" y="277"/>
                  </a:lnTo>
                  <a:lnTo>
                    <a:pt x="99" y="280"/>
                  </a:lnTo>
                  <a:lnTo>
                    <a:pt x="117" y="276"/>
                  </a:lnTo>
                  <a:lnTo>
                    <a:pt x="134" y="270"/>
                  </a:lnTo>
                  <a:lnTo>
                    <a:pt x="151" y="261"/>
                  </a:lnTo>
                  <a:lnTo>
                    <a:pt x="166" y="250"/>
                  </a:lnTo>
                  <a:lnTo>
                    <a:pt x="179" y="237"/>
                  </a:lnTo>
                  <a:lnTo>
                    <a:pt x="192" y="223"/>
                  </a:lnTo>
                  <a:lnTo>
                    <a:pt x="204" y="209"/>
                  </a:lnTo>
                  <a:lnTo>
                    <a:pt x="215" y="194"/>
                  </a:lnTo>
                  <a:lnTo>
                    <a:pt x="220" y="186"/>
                  </a:lnTo>
                  <a:lnTo>
                    <a:pt x="224" y="178"/>
                  </a:lnTo>
                  <a:lnTo>
                    <a:pt x="230" y="171"/>
                  </a:lnTo>
                  <a:lnTo>
                    <a:pt x="235" y="163"/>
                  </a:lnTo>
                  <a:lnTo>
                    <a:pt x="240" y="156"/>
                  </a:lnTo>
                  <a:lnTo>
                    <a:pt x="245" y="150"/>
                  </a:lnTo>
                  <a:lnTo>
                    <a:pt x="250" y="141"/>
                  </a:lnTo>
                  <a:lnTo>
                    <a:pt x="253" y="133"/>
                  </a:lnTo>
                  <a:lnTo>
                    <a:pt x="255" y="131"/>
                  </a:lnTo>
                  <a:lnTo>
                    <a:pt x="259" y="130"/>
                  </a:lnTo>
                  <a:lnTo>
                    <a:pt x="262" y="131"/>
                  </a:lnTo>
                  <a:lnTo>
                    <a:pt x="266" y="131"/>
                  </a:lnTo>
                  <a:lnTo>
                    <a:pt x="268" y="135"/>
                  </a:lnTo>
                  <a:lnTo>
                    <a:pt x="246" y="211"/>
                  </a:lnTo>
                  <a:lnTo>
                    <a:pt x="239" y="224"/>
                  </a:lnTo>
                  <a:lnTo>
                    <a:pt x="231" y="238"/>
                  </a:lnTo>
                  <a:lnTo>
                    <a:pt x="224" y="253"/>
                  </a:lnTo>
                  <a:lnTo>
                    <a:pt x="216" y="267"/>
                  </a:lnTo>
                  <a:lnTo>
                    <a:pt x="207" y="281"/>
                  </a:lnTo>
                  <a:lnTo>
                    <a:pt x="197" y="292"/>
                  </a:lnTo>
                  <a:lnTo>
                    <a:pt x="185" y="304"/>
                  </a:lnTo>
                  <a:lnTo>
                    <a:pt x="170" y="312"/>
                  </a:lnTo>
                  <a:lnTo>
                    <a:pt x="159" y="318"/>
                  </a:lnTo>
                  <a:lnTo>
                    <a:pt x="147" y="325"/>
                  </a:lnTo>
                  <a:lnTo>
                    <a:pt x="134" y="329"/>
                  </a:lnTo>
                  <a:lnTo>
                    <a:pt x="122" y="334"/>
                  </a:lnTo>
                  <a:lnTo>
                    <a:pt x="108" y="337"/>
                  </a:lnTo>
                  <a:lnTo>
                    <a:pt x="95" y="337"/>
                  </a:lnTo>
                  <a:lnTo>
                    <a:pt x="81" y="335"/>
                  </a:lnTo>
                  <a:lnTo>
                    <a:pt x="69" y="330"/>
                  </a:lnTo>
                  <a:lnTo>
                    <a:pt x="54" y="322"/>
                  </a:lnTo>
                  <a:lnTo>
                    <a:pt x="41" y="312"/>
                  </a:lnTo>
                  <a:lnTo>
                    <a:pt x="30" y="300"/>
                  </a:lnTo>
                  <a:lnTo>
                    <a:pt x="20" y="288"/>
                  </a:lnTo>
                  <a:lnTo>
                    <a:pt x="12" y="274"/>
                  </a:lnTo>
                  <a:lnTo>
                    <a:pt x="7" y="258"/>
                  </a:lnTo>
                  <a:lnTo>
                    <a:pt x="2" y="243"/>
                  </a:lnTo>
                  <a:lnTo>
                    <a:pt x="0" y="227"/>
                  </a:lnTo>
                  <a:lnTo>
                    <a:pt x="0" y="206"/>
                  </a:lnTo>
                  <a:lnTo>
                    <a:pt x="1" y="186"/>
                  </a:lnTo>
                  <a:lnTo>
                    <a:pt x="4" y="167"/>
                  </a:lnTo>
                  <a:lnTo>
                    <a:pt x="10" y="147"/>
                  </a:lnTo>
                  <a:lnTo>
                    <a:pt x="17" y="129"/>
                  </a:lnTo>
                  <a:lnTo>
                    <a:pt x="24" y="110"/>
                  </a:lnTo>
                  <a:lnTo>
                    <a:pt x="33" y="92"/>
                  </a:lnTo>
                  <a:lnTo>
                    <a:pt x="42" y="75"/>
                  </a:lnTo>
                  <a:lnTo>
                    <a:pt x="50" y="64"/>
                  </a:lnTo>
                  <a:lnTo>
                    <a:pt x="56" y="57"/>
                  </a:lnTo>
                  <a:lnTo>
                    <a:pt x="60" y="52"/>
                  </a:lnTo>
                  <a:lnTo>
                    <a:pt x="65" y="41"/>
                  </a:lnTo>
                  <a:lnTo>
                    <a:pt x="84" y="19"/>
                  </a:lnTo>
                  <a:lnTo>
                    <a:pt x="87" y="17"/>
                  </a:lnTo>
                  <a:lnTo>
                    <a:pt x="94" y="10"/>
                  </a:lnTo>
                  <a:lnTo>
                    <a:pt x="103" y="3"/>
                  </a:lnTo>
                  <a:lnTo>
                    <a:pt x="114" y="0"/>
                  </a:lnTo>
                  <a:lnTo>
                    <a:pt x="114" y="12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6" name="未知"/>
            <p:cNvSpPr/>
            <p:nvPr/>
          </p:nvSpPr>
          <p:spPr>
            <a:xfrm>
              <a:off x="448" y="507"/>
              <a:ext cx="102" cy="40"/>
            </a:xfrm>
            <a:custGeom>
              <a:avLst/>
              <a:gdLst/>
              <a:ahLst/>
              <a:cxnLst/>
              <a:rect l="0" t="0" r="0" b="0"/>
              <a:pathLst>
                <a:path w="142" h="62">
                  <a:moveTo>
                    <a:pt x="138" y="4"/>
                  </a:moveTo>
                  <a:lnTo>
                    <a:pt x="142" y="14"/>
                  </a:lnTo>
                  <a:lnTo>
                    <a:pt x="141" y="23"/>
                  </a:lnTo>
                  <a:lnTo>
                    <a:pt x="137" y="32"/>
                  </a:lnTo>
                  <a:lnTo>
                    <a:pt x="134" y="41"/>
                  </a:lnTo>
                  <a:lnTo>
                    <a:pt x="130" y="46"/>
                  </a:lnTo>
                  <a:lnTo>
                    <a:pt x="126" y="50"/>
                  </a:lnTo>
                  <a:lnTo>
                    <a:pt x="121" y="53"/>
                  </a:lnTo>
                  <a:lnTo>
                    <a:pt x="115" y="54"/>
                  </a:lnTo>
                  <a:lnTo>
                    <a:pt x="110" y="55"/>
                  </a:lnTo>
                  <a:lnTo>
                    <a:pt x="104" y="56"/>
                  </a:lnTo>
                  <a:lnTo>
                    <a:pt x="99" y="59"/>
                  </a:lnTo>
                  <a:lnTo>
                    <a:pt x="93" y="61"/>
                  </a:lnTo>
                  <a:lnTo>
                    <a:pt x="82" y="62"/>
                  </a:lnTo>
                  <a:lnTo>
                    <a:pt x="69" y="62"/>
                  </a:lnTo>
                  <a:lnTo>
                    <a:pt x="58" y="62"/>
                  </a:lnTo>
                  <a:lnTo>
                    <a:pt x="46" y="60"/>
                  </a:lnTo>
                  <a:lnTo>
                    <a:pt x="35" y="57"/>
                  </a:lnTo>
                  <a:lnTo>
                    <a:pt x="24" y="55"/>
                  </a:lnTo>
                  <a:lnTo>
                    <a:pt x="14" y="50"/>
                  </a:lnTo>
                  <a:lnTo>
                    <a:pt x="4" y="46"/>
                  </a:lnTo>
                  <a:lnTo>
                    <a:pt x="2" y="44"/>
                  </a:lnTo>
                  <a:lnTo>
                    <a:pt x="1" y="40"/>
                  </a:lnTo>
                  <a:lnTo>
                    <a:pt x="0" y="38"/>
                  </a:lnTo>
                  <a:lnTo>
                    <a:pt x="1" y="34"/>
                  </a:lnTo>
                  <a:lnTo>
                    <a:pt x="8" y="32"/>
                  </a:lnTo>
                  <a:lnTo>
                    <a:pt x="15" y="33"/>
                  </a:lnTo>
                  <a:lnTo>
                    <a:pt x="22" y="34"/>
                  </a:lnTo>
                  <a:lnTo>
                    <a:pt x="30" y="35"/>
                  </a:lnTo>
                  <a:lnTo>
                    <a:pt x="39" y="37"/>
                  </a:lnTo>
                  <a:lnTo>
                    <a:pt x="48" y="35"/>
                  </a:lnTo>
                  <a:lnTo>
                    <a:pt x="58" y="33"/>
                  </a:lnTo>
                  <a:lnTo>
                    <a:pt x="66" y="31"/>
                  </a:lnTo>
                  <a:lnTo>
                    <a:pt x="74" y="29"/>
                  </a:lnTo>
                  <a:lnTo>
                    <a:pt x="83" y="25"/>
                  </a:lnTo>
                  <a:lnTo>
                    <a:pt x="91" y="22"/>
                  </a:lnTo>
                  <a:lnTo>
                    <a:pt x="99" y="18"/>
                  </a:lnTo>
                  <a:lnTo>
                    <a:pt x="103" y="14"/>
                  </a:lnTo>
                  <a:lnTo>
                    <a:pt x="107" y="9"/>
                  </a:lnTo>
                  <a:lnTo>
                    <a:pt x="112" y="4"/>
                  </a:lnTo>
                  <a:lnTo>
                    <a:pt x="116" y="2"/>
                  </a:lnTo>
                  <a:lnTo>
                    <a:pt x="122" y="0"/>
                  </a:lnTo>
                  <a:lnTo>
                    <a:pt x="128" y="0"/>
                  </a:lnTo>
                  <a:lnTo>
                    <a:pt x="133" y="1"/>
                  </a:lnTo>
                  <a:lnTo>
                    <a:pt x="138" y="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7" name="未知"/>
            <p:cNvSpPr/>
            <p:nvPr/>
          </p:nvSpPr>
          <p:spPr>
            <a:xfrm>
              <a:off x="452" y="545"/>
              <a:ext cx="163" cy="173"/>
            </a:xfrm>
            <a:custGeom>
              <a:avLst/>
              <a:gdLst/>
              <a:ahLst/>
              <a:cxnLst/>
              <a:rect l="0" t="0" r="0" b="0"/>
              <a:pathLst>
                <a:path w="227" h="269">
                  <a:moveTo>
                    <a:pt x="154" y="11"/>
                  </a:moveTo>
                  <a:lnTo>
                    <a:pt x="158" y="21"/>
                  </a:lnTo>
                  <a:lnTo>
                    <a:pt x="165" y="31"/>
                  </a:lnTo>
                  <a:lnTo>
                    <a:pt x="173" y="39"/>
                  </a:lnTo>
                  <a:lnTo>
                    <a:pt x="181" y="48"/>
                  </a:lnTo>
                  <a:lnTo>
                    <a:pt x="195" y="72"/>
                  </a:lnTo>
                  <a:lnTo>
                    <a:pt x="206" y="97"/>
                  </a:lnTo>
                  <a:lnTo>
                    <a:pt x="216" y="124"/>
                  </a:lnTo>
                  <a:lnTo>
                    <a:pt x="222" y="152"/>
                  </a:lnTo>
                  <a:lnTo>
                    <a:pt x="226" y="180"/>
                  </a:lnTo>
                  <a:lnTo>
                    <a:pt x="227" y="209"/>
                  </a:lnTo>
                  <a:lnTo>
                    <a:pt x="225" y="238"/>
                  </a:lnTo>
                  <a:lnTo>
                    <a:pt x="218" y="267"/>
                  </a:lnTo>
                  <a:lnTo>
                    <a:pt x="215" y="268"/>
                  </a:lnTo>
                  <a:lnTo>
                    <a:pt x="213" y="269"/>
                  </a:lnTo>
                  <a:lnTo>
                    <a:pt x="212" y="269"/>
                  </a:lnTo>
                  <a:lnTo>
                    <a:pt x="210" y="268"/>
                  </a:lnTo>
                  <a:lnTo>
                    <a:pt x="207" y="260"/>
                  </a:lnTo>
                  <a:lnTo>
                    <a:pt x="207" y="252"/>
                  </a:lnTo>
                  <a:lnTo>
                    <a:pt x="208" y="243"/>
                  </a:lnTo>
                  <a:lnTo>
                    <a:pt x="208" y="233"/>
                  </a:lnTo>
                  <a:lnTo>
                    <a:pt x="206" y="210"/>
                  </a:lnTo>
                  <a:lnTo>
                    <a:pt x="202" y="187"/>
                  </a:lnTo>
                  <a:lnTo>
                    <a:pt x="196" y="165"/>
                  </a:lnTo>
                  <a:lnTo>
                    <a:pt x="189" y="144"/>
                  </a:lnTo>
                  <a:lnTo>
                    <a:pt x="180" y="123"/>
                  </a:lnTo>
                  <a:lnTo>
                    <a:pt x="168" y="103"/>
                  </a:lnTo>
                  <a:lnTo>
                    <a:pt x="155" y="84"/>
                  </a:lnTo>
                  <a:lnTo>
                    <a:pt x="139" y="66"/>
                  </a:lnTo>
                  <a:lnTo>
                    <a:pt x="135" y="68"/>
                  </a:lnTo>
                  <a:lnTo>
                    <a:pt x="130" y="69"/>
                  </a:lnTo>
                  <a:lnTo>
                    <a:pt x="125" y="71"/>
                  </a:lnTo>
                  <a:lnTo>
                    <a:pt x="121" y="73"/>
                  </a:lnTo>
                  <a:lnTo>
                    <a:pt x="116" y="74"/>
                  </a:lnTo>
                  <a:lnTo>
                    <a:pt x="112" y="76"/>
                  </a:lnTo>
                  <a:lnTo>
                    <a:pt x="107" y="77"/>
                  </a:lnTo>
                  <a:lnTo>
                    <a:pt x="102" y="77"/>
                  </a:lnTo>
                  <a:lnTo>
                    <a:pt x="90" y="80"/>
                  </a:lnTo>
                  <a:lnTo>
                    <a:pt x="77" y="81"/>
                  </a:lnTo>
                  <a:lnTo>
                    <a:pt x="63" y="83"/>
                  </a:lnTo>
                  <a:lnTo>
                    <a:pt x="51" y="81"/>
                  </a:lnTo>
                  <a:lnTo>
                    <a:pt x="37" y="79"/>
                  </a:lnTo>
                  <a:lnTo>
                    <a:pt x="24" y="76"/>
                  </a:lnTo>
                  <a:lnTo>
                    <a:pt x="13" y="71"/>
                  </a:lnTo>
                  <a:lnTo>
                    <a:pt x="1" y="65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1" y="58"/>
                  </a:lnTo>
                  <a:lnTo>
                    <a:pt x="1" y="56"/>
                  </a:lnTo>
                  <a:lnTo>
                    <a:pt x="8" y="55"/>
                  </a:lnTo>
                  <a:lnTo>
                    <a:pt x="15" y="56"/>
                  </a:lnTo>
                  <a:lnTo>
                    <a:pt x="22" y="56"/>
                  </a:lnTo>
                  <a:lnTo>
                    <a:pt x="29" y="57"/>
                  </a:lnTo>
                  <a:lnTo>
                    <a:pt x="36" y="59"/>
                  </a:lnTo>
                  <a:lnTo>
                    <a:pt x="42" y="59"/>
                  </a:lnTo>
                  <a:lnTo>
                    <a:pt x="49" y="61"/>
                  </a:lnTo>
                  <a:lnTo>
                    <a:pt x="56" y="59"/>
                  </a:lnTo>
                  <a:lnTo>
                    <a:pt x="69" y="58"/>
                  </a:lnTo>
                  <a:lnTo>
                    <a:pt x="82" y="55"/>
                  </a:lnTo>
                  <a:lnTo>
                    <a:pt x="94" y="49"/>
                  </a:lnTo>
                  <a:lnTo>
                    <a:pt x="105" y="42"/>
                  </a:lnTo>
                  <a:lnTo>
                    <a:pt x="115" y="33"/>
                  </a:lnTo>
                  <a:lnTo>
                    <a:pt x="124" y="24"/>
                  </a:lnTo>
                  <a:lnTo>
                    <a:pt x="132" y="12"/>
                  </a:lnTo>
                  <a:lnTo>
                    <a:pt x="139" y="1"/>
                  </a:lnTo>
                  <a:lnTo>
                    <a:pt x="144" y="0"/>
                  </a:lnTo>
                  <a:lnTo>
                    <a:pt x="149" y="2"/>
                  </a:lnTo>
                  <a:lnTo>
                    <a:pt x="152" y="6"/>
                  </a:lnTo>
                  <a:lnTo>
                    <a:pt x="154" y="1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8" name="未知"/>
            <p:cNvSpPr/>
            <p:nvPr/>
          </p:nvSpPr>
          <p:spPr>
            <a:xfrm>
              <a:off x="326" y="550"/>
              <a:ext cx="59" cy="186"/>
            </a:xfrm>
            <a:custGeom>
              <a:avLst/>
              <a:gdLst/>
              <a:ahLst/>
              <a:cxnLst/>
              <a:rect l="0" t="0" r="0" b="0"/>
              <a:pathLst>
                <a:path w="83" h="289">
                  <a:moveTo>
                    <a:pt x="35" y="25"/>
                  </a:moveTo>
                  <a:lnTo>
                    <a:pt x="40" y="23"/>
                  </a:lnTo>
                  <a:lnTo>
                    <a:pt x="43" y="22"/>
                  </a:lnTo>
                  <a:lnTo>
                    <a:pt x="48" y="20"/>
                  </a:lnTo>
                  <a:lnTo>
                    <a:pt x="53" y="19"/>
                  </a:lnTo>
                  <a:lnTo>
                    <a:pt x="57" y="18"/>
                  </a:lnTo>
                  <a:lnTo>
                    <a:pt x="62" y="18"/>
                  </a:lnTo>
                  <a:lnTo>
                    <a:pt x="66" y="19"/>
                  </a:lnTo>
                  <a:lnTo>
                    <a:pt x="71" y="20"/>
                  </a:lnTo>
                  <a:lnTo>
                    <a:pt x="78" y="27"/>
                  </a:lnTo>
                  <a:lnTo>
                    <a:pt x="81" y="37"/>
                  </a:lnTo>
                  <a:lnTo>
                    <a:pt x="83" y="46"/>
                  </a:lnTo>
                  <a:lnTo>
                    <a:pt x="83" y="55"/>
                  </a:lnTo>
                  <a:lnTo>
                    <a:pt x="80" y="63"/>
                  </a:lnTo>
                  <a:lnTo>
                    <a:pt x="73" y="68"/>
                  </a:lnTo>
                  <a:lnTo>
                    <a:pt x="66" y="69"/>
                  </a:lnTo>
                  <a:lnTo>
                    <a:pt x="57" y="69"/>
                  </a:lnTo>
                  <a:lnTo>
                    <a:pt x="48" y="68"/>
                  </a:lnTo>
                  <a:lnTo>
                    <a:pt x="40" y="64"/>
                  </a:lnTo>
                  <a:lnTo>
                    <a:pt x="33" y="64"/>
                  </a:lnTo>
                  <a:lnTo>
                    <a:pt x="28" y="74"/>
                  </a:lnTo>
                  <a:lnTo>
                    <a:pt x="30" y="90"/>
                  </a:lnTo>
                  <a:lnTo>
                    <a:pt x="34" y="88"/>
                  </a:lnTo>
                  <a:lnTo>
                    <a:pt x="40" y="86"/>
                  </a:lnTo>
                  <a:lnTo>
                    <a:pt x="46" y="84"/>
                  </a:lnTo>
                  <a:lnTo>
                    <a:pt x="51" y="83"/>
                  </a:lnTo>
                  <a:lnTo>
                    <a:pt x="57" y="83"/>
                  </a:lnTo>
                  <a:lnTo>
                    <a:pt x="63" y="83"/>
                  </a:lnTo>
                  <a:lnTo>
                    <a:pt x="69" y="85"/>
                  </a:lnTo>
                  <a:lnTo>
                    <a:pt x="73" y="88"/>
                  </a:lnTo>
                  <a:lnTo>
                    <a:pt x="79" y="93"/>
                  </a:lnTo>
                  <a:lnTo>
                    <a:pt x="81" y="98"/>
                  </a:lnTo>
                  <a:lnTo>
                    <a:pt x="83" y="105"/>
                  </a:lnTo>
                  <a:lnTo>
                    <a:pt x="81" y="112"/>
                  </a:lnTo>
                  <a:lnTo>
                    <a:pt x="78" y="121"/>
                  </a:lnTo>
                  <a:lnTo>
                    <a:pt x="72" y="128"/>
                  </a:lnTo>
                  <a:lnTo>
                    <a:pt x="65" y="133"/>
                  </a:lnTo>
                  <a:lnTo>
                    <a:pt x="56" y="137"/>
                  </a:lnTo>
                  <a:lnTo>
                    <a:pt x="48" y="136"/>
                  </a:lnTo>
                  <a:lnTo>
                    <a:pt x="41" y="132"/>
                  </a:lnTo>
                  <a:lnTo>
                    <a:pt x="33" y="129"/>
                  </a:lnTo>
                  <a:lnTo>
                    <a:pt x="26" y="125"/>
                  </a:lnTo>
                  <a:lnTo>
                    <a:pt x="24" y="132"/>
                  </a:lnTo>
                  <a:lnTo>
                    <a:pt x="23" y="139"/>
                  </a:lnTo>
                  <a:lnTo>
                    <a:pt x="24" y="146"/>
                  </a:lnTo>
                  <a:lnTo>
                    <a:pt x="26" y="153"/>
                  </a:lnTo>
                  <a:lnTo>
                    <a:pt x="33" y="150"/>
                  </a:lnTo>
                  <a:lnTo>
                    <a:pt x="40" y="146"/>
                  </a:lnTo>
                  <a:lnTo>
                    <a:pt x="48" y="144"/>
                  </a:lnTo>
                  <a:lnTo>
                    <a:pt x="56" y="145"/>
                  </a:lnTo>
                  <a:lnTo>
                    <a:pt x="63" y="148"/>
                  </a:lnTo>
                  <a:lnTo>
                    <a:pt x="69" y="153"/>
                  </a:lnTo>
                  <a:lnTo>
                    <a:pt x="73" y="159"/>
                  </a:lnTo>
                  <a:lnTo>
                    <a:pt x="76" y="167"/>
                  </a:lnTo>
                  <a:lnTo>
                    <a:pt x="74" y="175"/>
                  </a:lnTo>
                  <a:lnTo>
                    <a:pt x="71" y="182"/>
                  </a:lnTo>
                  <a:lnTo>
                    <a:pt x="66" y="188"/>
                  </a:lnTo>
                  <a:lnTo>
                    <a:pt x="58" y="191"/>
                  </a:lnTo>
                  <a:lnTo>
                    <a:pt x="57" y="191"/>
                  </a:lnTo>
                  <a:lnTo>
                    <a:pt x="57" y="191"/>
                  </a:lnTo>
                  <a:lnTo>
                    <a:pt x="56" y="191"/>
                  </a:lnTo>
                  <a:lnTo>
                    <a:pt x="56" y="192"/>
                  </a:lnTo>
                  <a:lnTo>
                    <a:pt x="62" y="196"/>
                  </a:lnTo>
                  <a:lnTo>
                    <a:pt x="68" y="200"/>
                  </a:lnTo>
                  <a:lnTo>
                    <a:pt x="72" y="206"/>
                  </a:lnTo>
                  <a:lnTo>
                    <a:pt x="74" y="213"/>
                  </a:lnTo>
                  <a:lnTo>
                    <a:pt x="74" y="220"/>
                  </a:lnTo>
                  <a:lnTo>
                    <a:pt x="73" y="226"/>
                  </a:lnTo>
                  <a:lnTo>
                    <a:pt x="70" y="230"/>
                  </a:lnTo>
                  <a:lnTo>
                    <a:pt x="64" y="236"/>
                  </a:lnTo>
                  <a:lnTo>
                    <a:pt x="59" y="237"/>
                  </a:lnTo>
                  <a:lnTo>
                    <a:pt x="54" y="238"/>
                  </a:lnTo>
                  <a:lnTo>
                    <a:pt x="46" y="237"/>
                  </a:lnTo>
                  <a:lnTo>
                    <a:pt x="38" y="237"/>
                  </a:lnTo>
                  <a:lnTo>
                    <a:pt x="31" y="239"/>
                  </a:lnTo>
                  <a:lnTo>
                    <a:pt x="25" y="242"/>
                  </a:lnTo>
                  <a:lnTo>
                    <a:pt x="23" y="249"/>
                  </a:lnTo>
                  <a:lnTo>
                    <a:pt x="23" y="259"/>
                  </a:lnTo>
                  <a:lnTo>
                    <a:pt x="27" y="264"/>
                  </a:lnTo>
                  <a:lnTo>
                    <a:pt x="34" y="268"/>
                  </a:lnTo>
                  <a:lnTo>
                    <a:pt x="41" y="269"/>
                  </a:lnTo>
                  <a:lnTo>
                    <a:pt x="48" y="267"/>
                  </a:lnTo>
                  <a:lnTo>
                    <a:pt x="50" y="266"/>
                  </a:lnTo>
                  <a:lnTo>
                    <a:pt x="54" y="265"/>
                  </a:lnTo>
                  <a:lnTo>
                    <a:pt x="57" y="264"/>
                  </a:lnTo>
                  <a:lnTo>
                    <a:pt x="61" y="264"/>
                  </a:lnTo>
                  <a:lnTo>
                    <a:pt x="62" y="267"/>
                  </a:lnTo>
                  <a:lnTo>
                    <a:pt x="63" y="271"/>
                  </a:lnTo>
                  <a:lnTo>
                    <a:pt x="63" y="274"/>
                  </a:lnTo>
                  <a:lnTo>
                    <a:pt x="63" y="277"/>
                  </a:lnTo>
                  <a:lnTo>
                    <a:pt x="58" y="282"/>
                  </a:lnTo>
                  <a:lnTo>
                    <a:pt x="53" y="286"/>
                  </a:lnTo>
                  <a:lnTo>
                    <a:pt x="47" y="288"/>
                  </a:lnTo>
                  <a:lnTo>
                    <a:pt x="41" y="289"/>
                  </a:lnTo>
                  <a:lnTo>
                    <a:pt x="35" y="287"/>
                  </a:lnTo>
                  <a:lnTo>
                    <a:pt x="30" y="286"/>
                  </a:lnTo>
                  <a:lnTo>
                    <a:pt x="24" y="283"/>
                  </a:lnTo>
                  <a:lnTo>
                    <a:pt x="18" y="280"/>
                  </a:lnTo>
                  <a:lnTo>
                    <a:pt x="13" y="276"/>
                  </a:lnTo>
                  <a:lnTo>
                    <a:pt x="9" y="273"/>
                  </a:lnTo>
                  <a:lnTo>
                    <a:pt x="5" y="267"/>
                  </a:lnTo>
                  <a:lnTo>
                    <a:pt x="3" y="261"/>
                  </a:lnTo>
                  <a:lnTo>
                    <a:pt x="1" y="245"/>
                  </a:lnTo>
                  <a:lnTo>
                    <a:pt x="3" y="231"/>
                  </a:lnTo>
                  <a:lnTo>
                    <a:pt x="5" y="216"/>
                  </a:lnTo>
                  <a:lnTo>
                    <a:pt x="4" y="203"/>
                  </a:lnTo>
                  <a:lnTo>
                    <a:pt x="4" y="190"/>
                  </a:lnTo>
                  <a:lnTo>
                    <a:pt x="6" y="176"/>
                  </a:lnTo>
                  <a:lnTo>
                    <a:pt x="8" y="162"/>
                  </a:lnTo>
                  <a:lnTo>
                    <a:pt x="1" y="148"/>
                  </a:lnTo>
                  <a:lnTo>
                    <a:pt x="0" y="137"/>
                  </a:lnTo>
                  <a:lnTo>
                    <a:pt x="1" y="128"/>
                  </a:lnTo>
                  <a:lnTo>
                    <a:pt x="3" y="118"/>
                  </a:lnTo>
                  <a:lnTo>
                    <a:pt x="8" y="108"/>
                  </a:lnTo>
                  <a:lnTo>
                    <a:pt x="4" y="94"/>
                  </a:lnTo>
                  <a:lnTo>
                    <a:pt x="6" y="79"/>
                  </a:lnTo>
                  <a:lnTo>
                    <a:pt x="10" y="65"/>
                  </a:lnTo>
                  <a:lnTo>
                    <a:pt x="15" y="52"/>
                  </a:lnTo>
                  <a:lnTo>
                    <a:pt x="10" y="39"/>
                  </a:lnTo>
                  <a:lnTo>
                    <a:pt x="9" y="25"/>
                  </a:lnTo>
                  <a:lnTo>
                    <a:pt x="12" y="11"/>
                  </a:lnTo>
                  <a:lnTo>
                    <a:pt x="19" y="0"/>
                  </a:lnTo>
                  <a:lnTo>
                    <a:pt x="26" y="3"/>
                  </a:lnTo>
                  <a:lnTo>
                    <a:pt x="30" y="10"/>
                  </a:lnTo>
                  <a:lnTo>
                    <a:pt x="31" y="18"/>
                  </a:lnTo>
                  <a:lnTo>
                    <a:pt x="35" y="2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9" name="未知"/>
            <p:cNvSpPr/>
            <p:nvPr/>
          </p:nvSpPr>
          <p:spPr>
            <a:xfrm>
              <a:off x="352" y="575"/>
              <a:ext cx="20" cy="11"/>
            </a:xfrm>
            <a:custGeom>
              <a:avLst/>
              <a:gdLst/>
              <a:ahLst/>
              <a:cxnLst/>
              <a:rect l="0" t="0" r="0" b="0"/>
              <a:pathLst>
                <a:path w="29" h="18">
                  <a:moveTo>
                    <a:pt x="29" y="8"/>
                  </a:moveTo>
                  <a:lnTo>
                    <a:pt x="29" y="12"/>
                  </a:lnTo>
                  <a:lnTo>
                    <a:pt x="28" y="15"/>
                  </a:lnTo>
                  <a:lnTo>
                    <a:pt x="26" y="17"/>
                  </a:lnTo>
                  <a:lnTo>
                    <a:pt x="23" y="18"/>
                  </a:lnTo>
                  <a:lnTo>
                    <a:pt x="12" y="18"/>
                  </a:lnTo>
                  <a:lnTo>
                    <a:pt x="11" y="17"/>
                  </a:lnTo>
                  <a:lnTo>
                    <a:pt x="7" y="15"/>
                  </a:lnTo>
                  <a:lnTo>
                    <a:pt x="3" y="11"/>
                  </a:lnTo>
                  <a:lnTo>
                    <a:pt x="0" y="8"/>
                  </a:lnTo>
                  <a:lnTo>
                    <a:pt x="5" y="3"/>
                  </a:lnTo>
                  <a:lnTo>
                    <a:pt x="15" y="0"/>
                  </a:lnTo>
                  <a:lnTo>
                    <a:pt x="24" y="0"/>
                  </a:lnTo>
                  <a:lnTo>
                    <a:pt x="29" y="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60" name="未知"/>
            <p:cNvSpPr/>
            <p:nvPr/>
          </p:nvSpPr>
          <p:spPr>
            <a:xfrm>
              <a:off x="455" y="616"/>
              <a:ext cx="125" cy="200"/>
            </a:xfrm>
            <a:custGeom>
              <a:avLst/>
              <a:gdLst/>
              <a:ahLst/>
              <a:cxnLst/>
              <a:rect l="0" t="0" r="0" b="0"/>
              <a:pathLst>
                <a:path w="174" h="313">
                  <a:moveTo>
                    <a:pt x="20" y="51"/>
                  </a:moveTo>
                  <a:lnTo>
                    <a:pt x="32" y="85"/>
                  </a:lnTo>
                  <a:lnTo>
                    <a:pt x="45" y="119"/>
                  </a:lnTo>
                  <a:lnTo>
                    <a:pt x="60" y="152"/>
                  </a:lnTo>
                  <a:lnTo>
                    <a:pt x="78" y="183"/>
                  </a:lnTo>
                  <a:lnTo>
                    <a:pt x="97" y="214"/>
                  </a:lnTo>
                  <a:lnTo>
                    <a:pt x="119" y="244"/>
                  </a:lnTo>
                  <a:lnTo>
                    <a:pt x="143" y="272"/>
                  </a:lnTo>
                  <a:lnTo>
                    <a:pt x="171" y="298"/>
                  </a:lnTo>
                  <a:lnTo>
                    <a:pt x="172" y="301"/>
                  </a:lnTo>
                  <a:lnTo>
                    <a:pt x="174" y="304"/>
                  </a:lnTo>
                  <a:lnTo>
                    <a:pt x="174" y="308"/>
                  </a:lnTo>
                  <a:lnTo>
                    <a:pt x="173" y="311"/>
                  </a:lnTo>
                  <a:lnTo>
                    <a:pt x="166" y="313"/>
                  </a:lnTo>
                  <a:lnTo>
                    <a:pt x="161" y="313"/>
                  </a:lnTo>
                  <a:lnTo>
                    <a:pt x="155" y="312"/>
                  </a:lnTo>
                  <a:lnTo>
                    <a:pt x="149" y="310"/>
                  </a:lnTo>
                  <a:lnTo>
                    <a:pt x="143" y="308"/>
                  </a:lnTo>
                  <a:lnTo>
                    <a:pt x="138" y="304"/>
                  </a:lnTo>
                  <a:lnTo>
                    <a:pt x="132" y="302"/>
                  </a:lnTo>
                  <a:lnTo>
                    <a:pt x="126" y="300"/>
                  </a:lnTo>
                  <a:lnTo>
                    <a:pt x="95" y="274"/>
                  </a:lnTo>
                  <a:lnTo>
                    <a:pt x="70" y="245"/>
                  </a:lnTo>
                  <a:lnTo>
                    <a:pt x="49" y="215"/>
                  </a:lnTo>
                  <a:lnTo>
                    <a:pt x="33" y="182"/>
                  </a:lnTo>
                  <a:lnTo>
                    <a:pt x="20" y="146"/>
                  </a:lnTo>
                  <a:lnTo>
                    <a:pt x="11" y="111"/>
                  </a:lnTo>
                  <a:lnTo>
                    <a:pt x="4" y="73"/>
                  </a:lnTo>
                  <a:lnTo>
                    <a:pt x="0" y="35"/>
                  </a:lnTo>
                  <a:lnTo>
                    <a:pt x="2" y="25"/>
                  </a:lnTo>
                  <a:lnTo>
                    <a:pt x="3" y="16"/>
                  </a:lnTo>
                  <a:lnTo>
                    <a:pt x="5" y="7"/>
                  </a:lnTo>
                  <a:lnTo>
                    <a:pt x="11" y="0"/>
                  </a:lnTo>
                  <a:lnTo>
                    <a:pt x="19" y="10"/>
                  </a:lnTo>
                  <a:lnTo>
                    <a:pt x="19" y="23"/>
                  </a:lnTo>
                  <a:lnTo>
                    <a:pt x="18" y="38"/>
                  </a:lnTo>
                  <a:lnTo>
                    <a:pt x="20" y="5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61" name="未知"/>
            <p:cNvSpPr/>
            <p:nvPr/>
          </p:nvSpPr>
          <p:spPr>
            <a:xfrm>
              <a:off x="352" y="615"/>
              <a:ext cx="20" cy="12"/>
            </a:xfrm>
            <a:custGeom>
              <a:avLst/>
              <a:gdLst/>
              <a:ahLst/>
              <a:cxnLst/>
              <a:rect l="0" t="0" r="0" b="0"/>
              <a:pathLst>
                <a:path w="29" h="19">
                  <a:moveTo>
                    <a:pt x="29" y="10"/>
                  </a:moveTo>
                  <a:lnTo>
                    <a:pt x="29" y="14"/>
                  </a:lnTo>
                  <a:lnTo>
                    <a:pt x="28" y="15"/>
                  </a:lnTo>
                  <a:lnTo>
                    <a:pt x="24" y="17"/>
                  </a:lnTo>
                  <a:lnTo>
                    <a:pt x="22" y="19"/>
                  </a:lnTo>
                  <a:lnTo>
                    <a:pt x="15" y="18"/>
                  </a:lnTo>
                  <a:lnTo>
                    <a:pt x="8" y="15"/>
                  </a:lnTo>
                  <a:lnTo>
                    <a:pt x="4" y="10"/>
                  </a:lnTo>
                  <a:lnTo>
                    <a:pt x="0" y="7"/>
                  </a:lnTo>
                  <a:lnTo>
                    <a:pt x="7" y="3"/>
                  </a:lnTo>
                  <a:lnTo>
                    <a:pt x="18" y="0"/>
                  </a:lnTo>
                  <a:lnTo>
                    <a:pt x="27" y="2"/>
                  </a:lnTo>
                  <a:lnTo>
                    <a:pt x="29" y="1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62" name="未知"/>
            <p:cNvSpPr/>
            <p:nvPr/>
          </p:nvSpPr>
          <p:spPr>
            <a:xfrm>
              <a:off x="349" y="652"/>
              <a:ext cx="20" cy="13"/>
            </a:xfrm>
            <a:custGeom>
              <a:avLst/>
              <a:gdLst/>
              <a:ahLst/>
              <a:cxnLst/>
              <a:rect l="0" t="0" r="0" b="0"/>
              <a:pathLst>
                <a:path w="27" h="18">
                  <a:moveTo>
                    <a:pt x="27" y="9"/>
                  </a:moveTo>
                  <a:lnTo>
                    <a:pt x="25" y="16"/>
                  </a:lnTo>
                  <a:lnTo>
                    <a:pt x="19" y="18"/>
                  </a:lnTo>
                  <a:lnTo>
                    <a:pt x="13" y="17"/>
                  </a:lnTo>
                  <a:lnTo>
                    <a:pt x="7" y="13"/>
                  </a:lnTo>
                  <a:lnTo>
                    <a:pt x="3" y="11"/>
                  </a:lnTo>
                  <a:lnTo>
                    <a:pt x="0" y="9"/>
                  </a:lnTo>
                  <a:lnTo>
                    <a:pt x="1" y="5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2" y="1"/>
                  </a:lnTo>
                  <a:lnTo>
                    <a:pt x="25" y="4"/>
                  </a:lnTo>
                  <a:lnTo>
                    <a:pt x="27" y="9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63" name="未知"/>
            <p:cNvSpPr/>
            <p:nvPr/>
          </p:nvSpPr>
          <p:spPr>
            <a:xfrm>
              <a:off x="346" y="668"/>
              <a:ext cx="12" cy="13"/>
            </a:xfrm>
            <a:custGeom>
              <a:avLst/>
              <a:gdLst/>
              <a:ahLst/>
              <a:cxnLst/>
              <a:rect l="0" t="0" r="0" b="0"/>
              <a:pathLst>
                <a:path w="18" h="20">
                  <a:moveTo>
                    <a:pt x="1" y="20"/>
                  </a:moveTo>
                  <a:lnTo>
                    <a:pt x="0" y="16"/>
                  </a:lnTo>
                  <a:lnTo>
                    <a:pt x="0" y="9"/>
                  </a:lnTo>
                  <a:lnTo>
                    <a:pt x="0" y="3"/>
                  </a:lnTo>
                  <a:lnTo>
                    <a:pt x="3" y="0"/>
                  </a:lnTo>
                  <a:lnTo>
                    <a:pt x="18" y="8"/>
                  </a:lnTo>
                  <a:lnTo>
                    <a:pt x="1" y="2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64" name="未知"/>
            <p:cNvSpPr/>
            <p:nvPr/>
          </p:nvSpPr>
          <p:spPr>
            <a:xfrm>
              <a:off x="349" y="685"/>
              <a:ext cx="20" cy="10"/>
            </a:xfrm>
            <a:custGeom>
              <a:avLst/>
              <a:gdLst/>
              <a:ahLst/>
              <a:cxnLst/>
              <a:rect l="0" t="0" r="0" b="0"/>
              <a:pathLst>
                <a:path w="27" h="16">
                  <a:moveTo>
                    <a:pt x="27" y="11"/>
                  </a:moveTo>
                  <a:lnTo>
                    <a:pt x="24" y="13"/>
                  </a:lnTo>
                  <a:lnTo>
                    <a:pt x="21" y="15"/>
                  </a:lnTo>
                  <a:lnTo>
                    <a:pt x="17" y="16"/>
                  </a:lnTo>
                  <a:lnTo>
                    <a:pt x="14" y="16"/>
                  </a:lnTo>
                  <a:lnTo>
                    <a:pt x="10" y="15"/>
                  </a:lnTo>
                  <a:lnTo>
                    <a:pt x="7" y="12"/>
                  </a:lnTo>
                  <a:lnTo>
                    <a:pt x="3" y="8"/>
                  </a:lnTo>
                  <a:lnTo>
                    <a:pt x="0" y="6"/>
                  </a:lnTo>
                  <a:lnTo>
                    <a:pt x="7" y="3"/>
                  </a:lnTo>
                  <a:lnTo>
                    <a:pt x="17" y="0"/>
                  </a:lnTo>
                  <a:lnTo>
                    <a:pt x="25" y="1"/>
                  </a:lnTo>
                  <a:lnTo>
                    <a:pt x="27" y="11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65" name="未知"/>
            <p:cNvSpPr/>
            <p:nvPr/>
          </p:nvSpPr>
          <p:spPr>
            <a:xfrm>
              <a:off x="231" y="461"/>
              <a:ext cx="71" cy="264"/>
            </a:xfrm>
            <a:custGeom>
              <a:avLst/>
              <a:gdLst/>
              <a:ahLst/>
              <a:cxnLst/>
              <a:rect l="0" t="0" r="0" b="0"/>
              <a:pathLst>
                <a:path w="98" h="414">
                  <a:moveTo>
                    <a:pt x="97" y="6"/>
                  </a:moveTo>
                  <a:lnTo>
                    <a:pt x="98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1" y="3"/>
                  </a:lnTo>
                  <a:lnTo>
                    <a:pt x="85" y="12"/>
                  </a:lnTo>
                  <a:lnTo>
                    <a:pt x="78" y="18"/>
                  </a:lnTo>
                  <a:lnTo>
                    <a:pt x="72" y="27"/>
                  </a:lnTo>
                  <a:lnTo>
                    <a:pt x="65" y="35"/>
                  </a:lnTo>
                  <a:lnTo>
                    <a:pt x="59" y="43"/>
                  </a:lnTo>
                  <a:lnTo>
                    <a:pt x="54" y="50"/>
                  </a:lnTo>
                  <a:lnTo>
                    <a:pt x="51" y="58"/>
                  </a:lnTo>
                  <a:lnTo>
                    <a:pt x="50" y="65"/>
                  </a:lnTo>
                  <a:lnTo>
                    <a:pt x="47" y="76"/>
                  </a:lnTo>
                  <a:lnTo>
                    <a:pt x="43" y="82"/>
                  </a:lnTo>
                  <a:lnTo>
                    <a:pt x="43" y="88"/>
                  </a:lnTo>
                  <a:lnTo>
                    <a:pt x="50" y="98"/>
                  </a:lnTo>
                  <a:lnTo>
                    <a:pt x="60" y="106"/>
                  </a:lnTo>
                  <a:lnTo>
                    <a:pt x="66" y="108"/>
                  </a:lnTo>
                  <a:lnTo>
                    <a:pt x="68" y="107"/>
                  </a:lnTo>
                  <a:lnTo>
                    <a:pt x="68" y="106"/>
                  </a:lnTo>
                  <a:lnTo>
                    <a:pt x="62" y="115"/>
                  </a:lnTo>
                  <a:lnTo>
                    <a:pt x="59" y="121"/>
                  </a:lnTo>
                  <a:lnTo>
                    <a:pt x="52" y="138"/>
                  </a:lnTo>
                  <a:lnTo>
                    <a:pt x="42" y="164"/>
                  </a:lnTo>
                  <a:lnTo>
                    <a:pt x="29" y="198"/>
                  </a:lnTo>
                  <a:lnTo>
                    <a:pt x="17" y="237"/>
                  </a:lnTo>
                  <a:lnTo>
                    <a:pt x="7" y="282"/>
                  </a:lnTo>
                  <a:lnTo>
                    <a:pt x="1" y="330"/>
                  </a:lnTo>
                  <a:lnTo>
                    <a:pt x="0" y="379"/>
                  </a:lnTo>
                  <a:lnTo>
                    <a:pt x="6" y="384"/>
                  </a:lnTo>
                  <a:lnTo>
                    <a:pt x="13" y="388"/>
                  </a:lnTo>
                  <a:lnTo>
                    <a:pt x="20" y="393"/>
                  </a:lnTo>
                  <a:lnTo>
                    <a:pt x="27" y="398"/>
                  </a:lnTo>
                  <a:lnTo>
                    <a:pt x="33" y="402"/>
                  </a:lnTo>
                  <a:lnTo>
                    <a:pt x="40" y="406"/>
                  </a:lnTo>
                  <a:lnTo>
                    <a:pt x="47" y="409"/>
                  </a:lnTo>
                  <a:lnTo>
                    <a:pt x="53" y="411"/>
                  </a:lnTo>
                  <a:lnTo>
                    <a:pt x="61" y="414"/>
                  </a:lnTo>
                  <a:lnTo>
                    <a:pt x="65" y="411"/>
                  </a:lnTo>
                  <a:lnTo>
                    <a:pt x="63" y="401"/>
                  </a:lnTo>
                  <a:lnTo>
                    <a:pt x="62" y="379"/>
                  </a:lnTo>
                  <a:lnTo>
                    <a:pt x="62" y="326"/>
                  </a:lnTo>
                  <a:lnTo>
                    <a:pt x="66" y="244"/>
                  </a:lnTo>
                  <a:lnTo>
                    <a:pt x="72" y="166"/>
                  </a:lnTo>
                  <a:lnTo>
                    <a:pt x="76" y="123"/>
                  </a:lnTo>
                  <a:lnTo>
                    <a:pt x="80" y="113"/>
                  </a:lnTo>
                  <a:lnTo>
                    <a:pt x="80" y="107"/>
                  </a:lnTo>
                  <a:lnTo>
                    <a:pt x="77" y="101"/>
                  </a:lnTo>
                  <a:lnTo>
                    <a:pt x="70" y="95"/>
                  </a:lnTo>
                  <a:lnTo>
                    <a:pt x="67" y="86"/>
                  </a:lnTo>
                  <a:lnTo>
                    <a:pt x="68" y="77"/>
                  </a:lnTo>
                  <a:lnTo>
                    <a:pt x="72" y="68"/>
                  </a:lnTo>
                  <a:lnTo>
                    <a:pt x="73" y="56"/>
                  </a:lnTo>
                  <a:lnTo>
                    <a:pt x="76" y="47"/>
                  </a:lnTo>
                  <a:lnTo>
                    <a:pt x="83" y="32"/>
                  </a:lnTo>
                  <a:lnTo>
                    <a:pt x="91" y="17"/>
                  </a:lnTo>
                  <a:lnTo>
                    <a:pt x="97" y="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"/>
                                            </p:cond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文本框 6145"/>
          <p:cNvSpPr txBox="1"/>
          <p:nvPr/>
        </p:nvSpPr>
        <p:spPr>
          <a:xfrm>
            <a:off x="1017905" y="5330190"/>
            <a:ext cx="7848600" cy="13112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/>
          <a:p>
            <a:pPr marL="342900" indent="-342900">
              <a:spcBef>
                <a:spcPct val="20000"/>
              </a:spcBef>
              <a:buClr>
                <a:srgbClr val="FF00FF"/>
              </a:buClr>
              <a:buFont typeface="Wingdings" panose="05000000000000000000" pitchFamily="2" charset="2"/>
              <a:buChar char="Ø"/>
            </a:pPr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不发光的物体表面能</a:t>
            </a:r>
            <a:r>
              <a:rPr lang="zh-CN" altLang="en-US" sz="40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反射</a:t>
            </a:r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光，反射光进入眼睛。</a:t>
            </a:r>
          </a:p>
        </p:txBody>
      </p:sp>
      <p:sp>
        <p:nvSpPr>
          <p:cNvPr id="6147" name="矩形 6146"/>
          <p:cNvSpPr/>
          <p:nvPr/>
        </p:nvSpPr>
        <p:spPr>
          <a:xfrm>
            <a:off x="1656080" y="1201103"/>
            <a:ext cx="6481763" cy="579437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 algn="l">
              <a:spcBef>
                <a:spcPct val="20000"/>
              </a:spcBef>
            </a:pPr>
            <a:r>
              <a:rPr lang="zh-CN" altLang="en-US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我们为什么也能看见</a:t>
            </a:r>
            <a:r>
              <a:rPr lang="zh-CN" altLang="en-US" sz="3200" dirty="0">
                <a:solidFill>
                  <a:srgbClr val="FF33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不发光的物体</a:t>
            </a:r>
            <a:r>
              <a:rPr lang="en-US" altLang="x-none" sz="32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</a:p>
        </p:txBody>
      </p:sp>
      <p:pic>
        <p:nvPicPr>
          <p:cNvPr id="6148" name="图片 6147" descr="BS00554_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99105" y="3722053"/>
            <a:ext cx="2819400" cy="159543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149" name="组合 6148"/>
          <p:cNvGrpSpPr/>
          <p:nvPr/>
        </p:nvGrpSpPr>
        <p:grpSpPr>
          <a:xfrm flipV="1">
            <a:off x="4319905" y="2785428"/>
            <a:ext cx="1905000" cy="838200"/>
            <a:chOff x="0" y="0"/>
            <a:chExt cx="720" cy="720"/>
          </a:xfrm>
        </p:grpSpPr>
        <p:sp>
          <p:nvSpPr>
            <p:cNvPr id="6150" name="直接连接符 6149"/>
            <p:cNvSpPr/>
            <p:nvPr/>
          </p:nvSpPr>
          <p:spPr>
            <a:xfrm>
              <a:off x="0" y="0"/>
              <a:ext cx="432" cy="432"/>
            </a:xfrm>
            <a:prstGeom prst="line">
              <a:avLst/>
            </a:prstGeom>
            <a:ln w="57150" cap="flat" cmpd="sng">
              <a:solidFill>
                <a:srgbClr val="0000FF"/>
              </a:solidFill>
              <a:prstDash val="solid"/>
              <a:headEnd type="none" w="med" len="med"/>
              <a:tailEnd type="triangle" w="med" len="lg"/>
            </a:ln>
          </p:spPr>
        </p:sp>
        <p:sp>
          <p:nvSpPr>
            <p:cNvPr id="6151" name="直接连接符 6150"/>
            <p:cNvSpPr/>
            <p:nvPr/>
          </p:nvSpPr>
          <p:spPr>
            <a:xfrm>
              <a:off x="384" y="384"/>
              <a:ext cx="336" cy="336"/>
            </a:xfrm>
            <a:prstGeom prst="line">
              <a:avLst/>
            </a:prstGeom>
            <a:ln w="5715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6152" name="组合 6151"/>
          <p:cNvGrpSpPr/>
          <p:nvPr/>
        </p:nvGrpSpPr>
        <p:grpSpPr>
          <a:xfrm>
            <a:off x="6120130" y="1921828"/>
            <a:ext cx="2057400" cy="2514600"/>
            <a:chOff x="0" y="0"/>
            <a:chExt cx="672" cy="816"/>
          </a:xfrm>
        </p:grpSpPr>
        <p:sp>
          <p:nvSpPr>
            <p:cNvPr id="6153" name="未知"/>
            <p:cNvSpPr/>
            <p:nvPr/>
          </p:nvSpPr>
          <p:spPr>
            <a:xfrm>
              <a:off x="250" y="452"/>
              <a:ext cx="76" cy="291"/>
            </a:xfrm>
            <a:custGeom>
              <a:avLst/>
              <a:gdLst/>
              <a:ahLst/>
              <a:cxnLst/>
              <a:rect l="0" t="0" r="0" b="0"/>
              <a:pathLst>
                <a:path w="107" h="454">
                  <a:moveTo>
                    <a:pt x="81" y="454"/>
                  </a:moveTo>
                  <a:lnTo>
                    <a:pt x="84" y="378"/>
                  </a:lnTo>
                  <a:lnTo>
                    <a:pt x="85" y="277"/>
                  </a:lnTo>
                  <a:lnTo>
                    <a:pt x="85" y="184"/>
                  </a:lnTo>
                  <a:lnTo>
                    <a:pt x="84" y="135"/>
                  </a:lnTo>
                  <a:lnTo>
                    <a:pt x="85" y="124"/>
                  </a:lnTo>
                  <a:lnTo>
                    <a:pt x="94" y="116"/>
                  </a:lnTo>
                  <a:lnTo>
                    <a:pt x="102" y="104"/>
                  </a:lnTo>
                  <a:lnTo>
                    <a:pt x="107" y="84"/>
                  </a:lnTo>
                  <a:lnTo>
                    <a:pt x="107" y="63"/>
                  </a:lnTo>
                  <a:lnTo>
                    <a:pt x="104" y="46"/>
                  </a:lnTo>
                  <a:lnTo>
                    <a:pt x="103" y="34"/>
                  </a:lnTo>
                  <a:lnTo>
                    <a:pt x="101" y="25"/>
                  </a:lnTo>
                  <a:lnTo>
                    <a:pt x="100" y="20"/>
                  </a:lnTo>
                  <a:lnTo>
                    <a:pt x="98" y="14"/>
                  </a:lnTo>
                  <a:lnTo>
                    <a:pt x="95" y="7"/>
                  </a:lnTo>
                  <a:lnTo>
                    <a:pt x="92" y="3"/>
                  </a:lnTo>
                  <a:lnTo>
                    <a:pt x="87" y="0"/>
                  </a:lnTo>
                  <a:lnTo>
                    <a:pt x="81" y="2"/>
                  </a:lnTo>
                  <a:lnTo>
                    <a:pt x="74" y="6"/>
                  </a:lnTo>
                  <a:lnTo>
                    <a:pt x="66" y="18"/>
                  </a:lnTo>
                  <a:lnTo>
                    <a:pt x="58" y="31"/>
                  </a:lnTo>
                  <a:lnTo>
                    <a:pt x="50" y="44"/>
                  </a:lnTo>
                  <a:lnTo>
                    <a:pt x="43" y="56"/>
                  </a:lnTo>
                  <a:lnTo>
                    <a:pt x="38" y="66"/>
                  </a:lnTo>
                  <a:lnTo>
                    <a:pt x="34" y="75"/>
                  </a:lnTo>
                  <a:lnTo>
                    <a:pt x="31" y="82"/>
                  </a:lnTo>
                  <a:lnTo>
                    <a:pt x="30" y="89"/>
                  </a:lnTo>
                  <a:lnTo>
                    <a:pt x="30" y="94"/>
                  </a:lnTo>
                  <a:lnTo>
                    <a:pt x="32" y="102"/>
                  </a:lnTo>
                  <a:lnTo>
                    <a:pt x="34" y="110"/>
                  </a:lnTo>
                  <a:lnTo>
                    <a:pt x="36" y="116"/>
                  </a:lnTo>
                  <a:lnTo>
                    <a:pt x="41" y="119"/>
                  </a:lnTo>
                  <a:lnTo>
                    <a:pt x="43" y="120"/>
                  </a:lnTo>
                  <a:lnTo>
                    <a:pt x="45" y="122"/>
                  </a:lnTo>
                  <a:lnTo>
                    <a:pt x="43" y="124"/>
                  </a:lnTo>
                  <a:lnTo>
                    <a:pt x="43" y="124"/>
                  </a:lnTo>
                  <a:lnTo>
                    <a:pt x="40" y="141"/>
                  </a:lnTo>
                  <a:lnTo>
                    <a:pt x="34" y="173"/>
                  </a:lnTo>
                  <a:lnTo>
                    <a:pt x="26" y="216"/>
                  </a:lnTo>
                  <a:lnTo>
                    <a:pt x="17" y="264"/>
                  </a:lnTo>
                  <a:lnTo>
                    <a:pt x="9" y="313"/>
                  </a:lnTo>
                  <a:lnTo>
                    <a:pt x="3" y="356"/>
                  </a:lnTo>
                  <a:lnTo>
                    <a:pt x="0" y="391"/>
                  </a:lnTo>
                  <a:lnTo>
                    <a:pt x="1" y="412"/>
                  </a:lnTo>
                  <a:lnTo>
                    <a:pt x="6" y="422"/>
                  </a:lnTo>
                  <a:lnTo>
                    <a:pt x="13" y="431"/>
                  </a:lnTo>
                  <a:lnTo>
                    <a:pt x="23" y="438"/>
                  </a:lnTo>
                  <a:lnTo>
                    <a:pt x="34" y="443"/>
                  </a:lnTo>
                  <a:lnTo>
                    <a:pt x="46" y="446"/>
                  </a:lnTo>
                  <a:lnTo>
                    <a:pt x="57" y="450"/>
                  </a:lnTo>
                  <a:lnTo>
                    <a:pt x="70" y="452"/>
                  </a:lnTo>
                  <a:lnTo>
                    <a:pt x="81" y="454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4" name="未知"/>
            <p:cNvSpPr/>
            <p:nvPr/>
          </p:nvSpPr>
          <p:spPr>
            <a:xfrm>
              <a:off x="129" y="71"/>
              <a:ext cx="435" cy="463"/>
            </a:xfrm>
            <a:custGeom>
              <a:avLst/>
              <a:gdLst/>
              <a:ahLst/>
              <a:cxnLst/>
              <a:rect l="0" t="0" r="0" b="0"/>
              <a:pathLst>
                <a:path w="605" h="721">
                  <a:moveTo>
                    <a:pt x="282" y="548"/>
                  </a:moveTo>
                  <a:lnTo>
                    <a:pt x="282" y="548"/>
                  </a:lnTo>
                  <a:lnTo>
                    <a:pt x="279" y="548"/>
                  </a:lnTo>
                  <a:lnTo>
                    <a:pt x="277" y="548"/>
                  </a:lnTo>
                  <a:lnTo>
                    <a:pt x="274" y="548"/>
                  </a:lnTo>
                  <a:lnTo>
                    <a:pt x="268" y="548"/>
                  </a:lnTo>
                  <a:lnTo>
                    <a:pt x="262" y="547"/>
                  </a:lnTo>
                  <a:lnTo>
                    <a:pt x="255" y="547"/>
                  </a:lnTo>
                  <a:lnTo>
                    <a:pt x="247" y="546"/>
                  </a:lnTo>
                  <a:lnTo>
                    <a:pt x="238" y="544"/>
                  </a:lnTo>
                  <a:lnTo>
                    <a:pt x="230" y="541"/>
                  </a:lnTo>
                  <a:lnTo>
                    <a:pt x="223" y="538"/>
                  </a:lnTo>
                  <a:lnTo>
                    <a:pt x="216" y="534"/>
                  </a:lnTo>
                  <a:lnTo>
                    <a:pt x="209" y="530"/>
                  </a:lnTo>
                  <a:lnTo>
                    <a:pt x="202" y="525"/>
                  </a:lnTo>
                  <a:lnTo>
                    <a:pt x="196" y="521"/>
                  </a:lnTo>
                  <a:lnTo>
                    <a:pt x="191" y="516"/>
                  </a:lnTo>
                  <a:lnTo>
                    <a:pt x="186" y="526"/>
                  </a:lnTo>
                  <a:lnTo>
                    <a:pt x="183" y="539"/>
                  </a:lnTo>
                  <a:lnTo>
                    <a:pt x="176" y="551"/>
                  </a:lnTo>
                  <a:lnTo>
                    <a:pt x="164" y="557"/>
                  </a:lnTo>
                  <a:lnTo>
                    <a:pt x="156" y="557"/>
                  </a:lnTo>
                  <a:lnTo>
                    <a:pt x="146" y="557"/>
                  </a:lnTo>
                  <a:lnTo>
                    <a:pt x="135" y="555"/>
                  </a:lnTo>
                  <a:lnTo>
                    <a:pt x="125" y="553"/>
                  </a:lnTo>
                  <a:lnTo>
                    <a:pt x="115" y="551"/>
                  </a:lnTo>
                  <a:lnTo>
                    <a:pt x="107" y="548"/>
                  </a:lnTo>
                  <a:lnTo>
                    <a:pt x="102" y="547"/>
                  </a:lnTo>
                  <a:lnTo>
                    <a:pt x="100" y="546"/>
                  </a:lnTo>
                  <a:lnTo>
                    <a:pt x="103" y="545"/>
                  </a:lnTo>
                  <a:lnTo>
                    <a:pt x="109" y="545"/>
                  </a:lnTo>
                  <a:lnTo>
                    <a:pt x="116" y="551"/>
                  </a:lnTo>
                  <a:lnTo>
                    <a:pt x="118" y="567"/>
                  </a:lnTo>
                  <a:lnTo>
                    <a:pt x="119" y="586"/>
                  </a:lnTo>
                  <a:lnTo>
                    <a:pt x="120" y="600"/>
                  </a:lnTo>
                  <a:lnTo>
                    <a:pt x="118" y="609"/>
                  </a:lnTo>
                  <a:lnTo>
                    <a:pt x="105" y="613"/>
                  </a:lnTo>
                  <a:lnTo>
                    <a:pt x="97" y="614"/>
                  </a:lnTo>
                  <a:lnTo>
                    <a:pt x="90" y="615"/>
                  </a:lnTo>
                  <a:lnTo>
                    <a:pt x="85" y="616"/>
                  </a:lnTo>
                  <a:lnTo>
                    <a:pt x="79" y="616"/>
                  </a:lnTo>
                  <a:lnTo>
                    <a:pt x="74" y="616"/>
                  </a:lnTo>
                  <a:lnTo>
                    <a:pt x="67" y="613"/>
                  </a:lnTo>
                  <a:lnTo>
                    <a:pt x="60" y="608"/>
                  </a:lnTo>
                  <a:lnTo>
                    <a:pt x="52" y="599"/>
                  </a:lnTo>
                  <a:lnTo>
                    <a:pt x="44" y="589"/>
                  </a:lnTo>
                  <a:lnTo>
                    <a:pt x="35" y="579"/>
                  </a:lnTo>
                  <a:lnTo>
                    <a:pt x="28" y="570"/>
                  </a:lnTo>
                  <a:lnTo>
                    <a:pt x="21" y="562"/>
                  </a:lnTo>
                  <a:lnTo>
                    <a:pt x="15" y="554"/>
                  </a:lnTo>
                  <a:lnTo>
                    <a:pt x="11" y="546"/>
                  </a:lnTo>
                  <a:lnTo>
                    <a:pt x="9" y="538"/>
                  </a:lnTo>
                  <a:lnTo>
                    <a:pt x="7" y="529"/>
                  </a:lnTo>
                  <a:lnTo>
                    <a:pt x="5" y="504"/>
                  </a:lnTo>
                  <a:lnTo>
                    <a:pt x="0" y="476"/>
                  </a:lnTo>
                  <a:lnTo>
                    <a:pt x="2" y="446"/>
                  </a:lnTo>
                  <a:lnTo>
                    <a:pt x="15" y="419"/>
                  </a:lnTo>
                  <a:lnTo>
                    <a:pt x="26" y="409"/>
                  </a:lnTo>
                  <a:lnTo>
                    <a:pt x="35" y="401"/>
                  </a:lnTo>
                  <a:lnTo>
                    <a:pt x="43" y="394"/>
                  </a:lnTo>
                  <a:lnTo>
                    <a:pt x="50" y="389"/>
                  </a:lnTo>
                  <a:lnTo>
                    <a:pt x="57" y="385"/>
                  </a:lnTo>
                  <a:lnTo>
                    <a:pt x="63" y="381"/>
                  </a:lnTo>
                  <a:lnTo>
                    <a:pt x="67" y="379"/>
                  </a:lnTo>
                  <a:lnTo>
                    <a:pt x="71" y="378"/>
                  </a:lnTo>
                  <a:lnTo>
                    <a:pt x="75" y="377"/>
                  </a:lnTo>
                  <a:lnTo>
                    <a:pt x="81" y="377"/>
                  </a:lnTo>
                  <a:lnTo>
                    <a:pt x="88" y="375"/>
                  </a:lnTo>
                  <a:lnTo>
                    <a:pt x="96" y="375"/>
                  </a:lnTo>
                  <a:lnTo>
                    <a:pt x="103" y="375"/>
                  </a:lnTo>
                  <a:lnTo>
                    <a:pt x="109" y="375"/>
                  </a:lnTo>
                  <a:lnTo>
                    <a:pt x="113" y="375"/>
                  </a:lnTo>
                  <a:lnTo>
                    <a:pt x="115" y="375"/>
                  </a:lnTo>
                  <a:lnTo>
                    <a:pt x="102" y="330"/>
                  </a:lnTo>
                  <a:lnTo>
                    <a:pt x="93" y="288"/>
                  </a:lnTo>
                  <a:lnTo>
                    <a:pt x="87" y="253"/>
                  </a:lnTo>
                  <a:lnTo>
                    <a:pt x="86" y="235"/>
                  </a:lnTo>
                  <a:lnTo>
                    <a:pt x="82" y="223"/>
                  </a:lnTo>
                  <a:lnTo>
                    <a:pt x="75" y="208"/>
                  </a:lnTo>
                  <a:lnTo>
                    <a:pt x="70" y="195"/>
                  </a:lnTo>
                  <a:lnTo>
                    <a:pt x="67" y="182"/>
                  </a:lnTo>
                  <a:lnTo>
                    <a:pt x="70" y="169"/>
                  </a:lnTo>
                  <a:lnTo>
                    <a:pt x="70" y="154"/>
                  </a:lnTo>
                  <a:lnTo>
                    <a:pt x="67" y="137"/>
                  </a:lnTo>
                  <a:lnTo>
                    <a:pt x="62" y="120"/>
                  </a:lnTo>
                  <a:lnTo>
                    <a:pt x="62" y="115"/>
                  </a:lnTo>
                  <a:lnTo>
                    <a:pt x="66" y="108"/>
                  </a:lnTo>
                  <a:lnTo>
                    <a:pt x="73" y="100"/>
                  </a:lnTo>
                  <a:lnTo>
                    <a:pt x="82" y="91"/>
                  </a:lnTo>
                  <a:lnTo>
                    <a:pt x="95" y="82"/>
                  </a:lnTo>
                  <a:lnTo>
                    <a:pt x="110" y="71"/>
                  </a:lnTo>
                  <a:lnTo>
                    <a:pt x="125" y="61"/>
                  </a:lnTo>
                  <a:lnTo>
                    <a:pt x="143" y="50"/>
                  </a:lnTo>
                  <a:lnTo>
                    <a:pt x="161" y="41"/>
                  </a:lnTo>
                  <a:lnTo>
                    <a:pt x="179" y="32"/>
                  </a:lnTo>
                  <a:lnTo>
                    <a:pt x="199" y="23"/>
                  </a:lnTo>
                  <a:lnTo>
                    <a:pt x="217" y="15"/>
                  </a:lnTo>
                  <a:lnTo>
                    <a:pt x="234" y="9"/>
                  </a:lnTo>
                  <a:lnTo>
                    <a:pt x="251" y="4"/>
                  </a:lnTo>
                  <a:lnTo>
                    <a:pt x="267" y="1"/>
                  </a:lnTo>
                  <a:lnTo>
                    <a:pt x="279" y="0"/>
                  </a:lnTo>
                  <a:lnTo>
                    <a:pt x="304" y="2"/>
                  </a:lnTo>
                  <a:lnTo>
                    <a:pt x="327" y="7"/>
                  </a:lnTo>
                  <a:lnTo>
                    <a:pt x="350" y="15"/>
                  </a:lnTo>
                  <a:lnTo>
                    <a:pt x="372" y="25"/>
                  </a:lnTo>
                  <a:lnTo>
                    <a:pt x="393" y="38"/>
                  </a:lnTo>
                  <a:lnTo>
                    <a:pt x="413" y="53"/>
                  </a:lnTo>
                  <a:lnTo>
                    <a:pt x="433" y="68"/>
                  </a:lnTo>
                  <a:lnTo>
                    <a:pt x="450" y="84"/>
                  </a:lnTo>
                  <a:lnTo>
                    <a:pt x="465" y="100"/>
                  </a:lnTo>
                  <a:lnTo>
                    <a:pt x="478" y="116"/>
                  </a:lnTo>
                  <a:lnTo>
                    <a:pt x="488" y="130"/>
                  </a:lnTo>
                  <a:lnTo>
                    <a:pt x="496" y="143"/>
                  </a:lnTo>
                  <a:lnTo>
                    <a:pt x="502" y="155"/>
                  </a:lnTo>
                  <a:lnTo>
                    <a:pt x="506" y="166"/>
                  </a:lnTo>
                  <a:lnTo>
                    <a:pt x="510" y="176"/>
                  </a:lnTo>
                  <a:lnTo>
                    <a:pt x="511" y="184"/>
                  </a:lnTo>
                  <a:lnTo>
                    <a:pt x="510" y="193"/>
                  </a:lnTo>
                  <a:lnTo>
                    <a:pt x="505" y="204"/>
                  </a:lnTo>
                  <a:lnTo>
                    <a:pt x="497" y="216"/>
                  </a:lnTo>
                  <a:lnTo>
                    <a:pt x="489" y="229"/>
                  </a:lnTo>
                  <a:lnTo>
                    <a:pt x="480" y="242"/>
                  </a:lnTo>
                  <a:lnTo>
                    <a:pt x="474" y="254"/>
                  </a:lnTo>
                  <a:lnTo>
                    <a:pt x="469" y="266"/>
                  </a:lnTo>
                  <a:lnTo>
                    <a:pt x="471" y="275"/>
                  </a:lnTo>
                  <a:lnTo>
                    <a:pt x="479" y="299"/>
                  </a:lnTo>
                  <a:lnTo>
                    <a:pt x="487" y="330"/>
                  </a:lnTo>
                  <a:lnTo>
                    <a:pt x="494" y="359"/>
                  </a:lnTo>
                  <a:lnTo>
                    <a:pt x="497" y="375"/>
                  </a:lnTo>
                  <a:lnTo>
                    <a:pt x="499" y="389"/>
                  </a:lnTo>
                  <a:lnTo>
                    <a:pt x="504" y="409"/>
                  </a:lnTo>
                  <a:lnTo>
                    <a:pt x="509" y="428"/>
                  </a:lnTo>
                  <a:lnTo>
                    <a:pt x="511" y="436"/>
                  </a:lnTo>
                  <a:lnTo>
                    <a:pt x="558" y="463"/>
                  </a:lnTo>
                  <a:lnTo>
                    <a:pt x="596" y="440"/>
                  </a:lnTo>
                  <a:lnTo>
                    <a:pt x="597" y="443"/>
                  </a:lnTo>
                  <a:lnTo>
                    <a:pt x="600" y="454"/>
                  </a:lnTo>
                  <a:lnTo>
                    <a:pt x="602" y="471"/>
                  </a:lnTo>
                  <a:lnTo>
                    <a:pt x="605" y="493"/>
                  </a:lnTo>
                  <a:lnTo>
                    <a:pt x="604" y="508"/>
                  </a:lnTo>
                  <a:lnTo>
                    <a:pt x="601" y="526"/>
                  </a:lnTo>
                  <a:lnTo>
                    <a:pt x="595" y="547"/>
                  </a:lnTo>
                  <a:lnTo>
                    <a:pt x="588" y="569"/>
                  </a:lnTo>
                  <a:lnTo>
                    <a:pt x="581" y="590"/>
                  </a:lnTo>
                  <a:lnTo>
                    <a:pt x="575" y="609"/>
                  </a:lnTo>
                  <a:lnTo>
                    <a:pt x="571" y="624"/>
                  </a:lnTo>
                  <a:lnTo>
                    <a:pt x="570" y="634"/>
                  </a:lnTo>
                  <a:lnTo>
                    <a:pt x="570" y="647"/>
                  </a:lnTo>
                  <a:lnTo>
                    <a:pt x="569" y="661"/>
                  </a:lnTo>
                  <a:lnTo>
                    <a:pt x="566" y="676"/>
                  </a:lnTo>
                  <a:lnTo>
                    <a:pt x="564" y="690"/>
                  </a:lnTo>
                  <a:lnTo>
                    <a:pt x="559" y="697"/>
                  </a:lnTo>
                  <a:lnTo>
                    <a:pt x="547" y="703"/>
                  </a:lnTo>
                  <a:lnTo>
                    <a:pt x="529" y="710"/>
                  </a:lnTo>
                  <a:lnTo>
                    <a:pt x="511" y="714"/>
                  </a:lnTo>
                  <a:lnTo>
                    <a:pt x="490" y="719"/>
                  </a:lnTo>
                  <a:lnTo>
                    <a:pt x="472" y="721"/>
                  </a:lnTo>
                  <a:lnTo>
                    <a:pt x="458" y="721"/>
                  </a:lnTo>
                  <a:lnTo>
                    <a:pt x="450" y="719"/>
                  </a:lnTo>
                  <a:lnTo>
                    <a:pt x="454" y="699"/>
                  </a:lnTo>
                  <a:lnTo>
                    <a:pt x="458" y="680"/>
                  </a:lnTo>
                  <a:lnTo>
                    <a:pt x="460" y="662"/>
                  </a:lnTo>
                  <a:lnTo>
                    <a:pt x="461" y="646"/>
                  </a:lnTo>
                  <a:lnTo>
                    <a:pt x="460" y="638"/>
                  </a:lnTo>
                  <a:lnTo>
                    <a:pt x="458" y="630"/>
                  </a:lnTo>
                  <a:lnTo>
                    <a:pt x="454" y="620"/>
                  </a:lnTo>
                  <a:lnTo>
                    <a:pt x="449" y="610"/>
                  </a:lnTo>
                  <a:lnTo>
                    <a:pt x="443" y="600"/>
                  </a:lnTo>
                  <a:lnTo>
                    <a:pt x="436" y="589"/>
                  </a:lnTo>
                  <a:lnTo>
                    <a:pt x="430" y="576"/>
                  </a:lnTo>
                  <a:lnTo>
                    <a:pt x="423" y="563"/>
                  </a:lnTo>
                  <a:lnTo>
                    <a:pt x="419" y="559"/>
                  </a:lnTo>
                  <a:lnTo>
                    <a:pt x="412" y="553"/>
                  </a:lnTo>
                  <a:lnTo>
                    <a:pt x="405" y="548"/>
                  </a:lnTo>
                  <a:lnTo>
                    <a:pt x="398" y="542"/>
                  </a:lnTo>
                  <a:lnTo>
                    <a:pt x="392" y="538"/>
                  </a:lnTo>
                  <a:lnTo>
                    <a:pt x="386" y="534"/>
                  </a:lnTo>
                  <a:lnTo>
                    <a:pt x="383" y="532"/>
                  </a:lnTo>
                  <a:lnTo>
                    <a:pt x="382" y="531"/>
                  </a:lnTo>
                  <a:lnTo>
                    <a:pt x="373" y="508"/>
                  </a:lnTo>
                  <a:lnTo>
                    <a:pt x="282" y="548"/>
                  </a:lnTo>
                  <a:close/>
                </a:path>
              </a:pathLst>
            </a:custGeom>
            <a:solidFill>
              <a:srgbClr val="E5A59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5" name="未知"/>
            <p:cNvSpPr/>
            <p:nvPr/>
          </p:nvSpPr>
          <p:spPr>
            <a:xfrm>
              <a:off x="106" y="3"/>
              <a:ext cx="409" cy="202"/>
            </a:xfrm>
            <a:custGeom>
              <a:avLst/>
              <a:gdLst/>
              <a:ahLst/>
              <a:cxnLst/>
              <a:rect l="0" t="0" r="0" b="0"/>
              <a:pathLst>
                <a:path w="569" h="316">
                  <a:moveTo>
                    <a:pt x="141" y="164"/>
                  </a:moveTo>
                  <a:lnTo>
                    <a:pt x="139" y="172"/>
                  </a:lnTo>
                  <a:lnTo>
                    <a:pt x="136" y="181"/>
                  </a:lnTo>
                  <a:lnTo>
                    <a:pt x="134" y="191"/>
                  </a:lnTo>
                  <a:lnTo>
                    <a:pt x="130" y="200"/>
                  </a:lnTo>
                  <a:lnTo>
                    <a:pt x="126" y="210"/>
                  </a:lnTo>
                  <a:lnTo>
                    <a:pt x="118" y="217"/>
                  </a:lnTo>
                  <a:lnTo>
                    <a:pt x="107" y="222"/>
                  </a:lnTo>
                  <a:lnTo>
                    <a:pt x="94" y="225"/>
                  </a:lnTo>
                  <a:lnTo>
                    <a:pt x="77" y="226"/>
                  </a:lnTo>
                  <a:lnTo>
                    <a:pt x="61" y="226"/>
                  </a:lnTo>
                  <a:lnTo>
                    <a:pt x="46" y="223"/>
                  </a:lnTo>
                  <a:lnTo>
                    <a:pt x="32" y="221"/>
                  </a:lnTo>
                  <a:lnTo>
                    <a:pt x="20" y="218"/>
                  </a:lnTo>
                  <a:lnTo>
                    <a:pt x="11" y="212"/>
                  </a:lnTo>
                  <a:lnTo>
                    <a:pt x="4" y="205"/>
                  </a:lnTo>
                  <a:lnTo>
                    <a:pt x="1" y="196"/>
                  </a:lnTo>
                  <a:lnTo>
                    <a:pt x="0" y="172"/>
                  </a:lnTo>
                  <a:lnTo>
                    <a:pt x="3" y="142"/>
                  </a:lnTo>
                  <a:lnTo>
                    <a:pt x="12" y="115"/>
                  </a:lnTo>
                  <a:lnTo>
                    <a:pt x="30" y="98"/>
                  </a:lnTo>
                  <a:lnTo>
                    <a:pt x="45" y="91"/>
                  </a:lnTo>
                  <a:lnTo>
                    <a:pt x="64" y="82"/>
                  </a:lnTo>
                  <a:lnTo>
                    <a:pt x="87" y="70"/>
                  </a:lnTo>
                  <a:lnTo>
                    <a:pt x="111" y="58"/>
                  </a:lnTo>
                  <a:lnTo>
                    <a:pt x="135" y="45"/>
                  </a:lnTo>
                  <a:lnTo>
                    <a:pt x="158" y="34"/>
                  </a:lnTo>
                  <a:lnTo>
                    <a:pt x="179" y="28"/>
                  </a:lnTo>
                  <a:lnTo>
                    <a:pt x="196" y="25"/>
                  </a:lnTo>
                  <a:lnTo>
                    <a:pt x="212" y="25"/>
                  </a:lnTo>
                  <a:lnTo>
                    <a:pt x="231" y="24"/>
                  </a:lnTo>
                  <a:lnTo>
                    <a:pt x="251" y="23"/>
                  </a:lnTo>
                  <a:lnTo>
                    <a:pt x="271" y="21"/>
                  </a:lnTo>
                  <a:lnTo>
                    <a:pt x="291" y="20"/>
                  </a:lnTo>
                  <a:lnTo>
                    <a:pt x="307" y="20"/>
                  </a:lnTo>
                  <a:lnTo>
                    <a:pt x="321" y="18"/>
                  </a:lnTo>
                  <a:lnTo>
                    <a:pt x="329" y="20"/>
                  </a:lnTo>
                  <a:lnTo>
                    <a:pt x="334" y="20"/>
                  </a:lnTo>
                  <a:lnTo>
                    <a:pt x="341" y="16"/>
                  </a:lnTo>
                  <a:lnTo>
                    <a:pt x="348" y="13"/>
                  </a:lnTo>
                  <a:lnTo>
                    <a:pt x="356" y="8"/>
                  </a:lnTo>
                  <a:lnTo>
                    <a:pt x="367" y="5"/>
                  </a:lnTo>
                  <a:lnTo>
                    <a:pt x="379" y="1"/>
                  </a:lnTo>
                  <a:lnTo>
                    <a:pt x="394" y="0"/>
                  </a:lnTo>
                  <a:lnTo>
                    <a:pt x="412" y="1"/>
                  </a:lnTo>
                  <a:lnTo>
                    <a:pt x="418" y="2"/>
                  </a:lnTo>
                  <a:lnTo>
                    <a:pt x="428" y="3"/>
                  </a:lnTo>
                  <a:lnTo>
                    <a:pt x="438" y="6"/>
                  </a:lnTo>
                  <a:lnTo>
                    <a:pt x="450" y="8"/>
                  </a:lnTo>
                  <a:lnTo>
                    <a:pt x="461" y="11"/>
                  </a:lnTo>
                  <a:lnTo>
                    <a:pt x="473" y="15"/>
                  </a:lnTo>
                  <a:lnTo>
                    <a:pt x="482" y="21"/>
                  </a:lnTo>
                  <a:lnTo>
                    <a:pt x="490" y="28"/>
                  </a:lnTo>
                  <a:lnTo>
                    <a:pt x="498" y="37"/>
                  </a:lnTo>
                  <a:lnTo>
                    <a:pt x="508" y="47"/>
                  </a:lnTo>
                  <a:lnTo>
                    <a:pt x="519" y="59"/>
                  </a:lnTo>
                  <a:lnTo>
                    <a:pt x="529" y="71"/>
                  </a:lnTo>
                  <a:lnTo>
                    <a:pt x="539" y="84"/>
                  </a:lnTo>
                  <a:lnTo>
                    <a:pt x="549" y="96"/>
                  </a:lnTo>
                  <a:lnTo>
                    <a:pt x="554" y="105"/>
                  </a:lnTo>
                  <a:lnTo>
                    <a:pt x="558" y="113"/>
                  </a:lnTo>
                  <a:lnTo>
                    <a:pt x="561" y="126"/>
                  </a:lnTo>
                  <a:lnTo>
                    <a:pt x="566" y="138"/>
                  </a:lnTo>
                  <a:lnTo>
                    <a:pt x="569" y="159"/>
                  </a:lnTo>
                  <a:lnTo>
                    <a:pt x="569" y="189"/>
                  </a:lnTo>
                  <a:lnTo>
                    <a:pt x="568" y="223"/>
                  </a:lnTo>
                  <a:lnTo>
                    <a:pt x="567" y="250"/>
                  </a:lnTo>
                  <a:lnTo>
                    <a:pt x="567" y="272"/>
                  </a:lnTo>
                  <a:lnTo>
                    <a:pt x="567" y="289"/>
                  </a:lnTo>
                  <a:lnTo>
                    <a:pt x="566" y="295"/>
                  </a:lnTo>
                  <a:lnTo>
                    <a:pt x="563" y="298"/>
                  </a:lnTo>
                  <a:lnTo>
                    <a:pt x="557" y="300"/>
                  </a:lnTo>
                  <a:lnTo>
                    <a:pt x="551" y="301"/>
                  </a:lnTo>
                  <a:lnTo>
                    <a:pt x="545" y="301"/>
                  </a:lnTo>
                  <a:lnTo>
                    <a:pt x="538" y="303"/>
                  </a:lnTo>
                  <a:lnTo>
                    <a:pt x="533" y="308"/>
                  </a:lnTo>
                  <a:lnTo>
                    <a:pt x="529" y="316"/>
                  </a:lnTo>
                  <a:lnTo>
                    <a:pt x="528" y="304"/>
                  </a:lnTo>
                  <a:lnTo>
                    <a:pt x="526" y="294"/>
                  </a:lnTo>
                  <a:lnTo>
                    <a:pt x="522" y="285"/>
                  </a:lnTo>
                  <a:lnTo>
                    <a:pt x="518" y="276"/>
                  </a:lnTo>
                  <a:lnTo>
                    <a:pt x="512" y="271"/>
                  </a:lnTo>
                  <a:lnTo>
                    <a:pt x="504" y="267"/>
                  </a:lnTo>
                  <a:lnTo>
                    <a:pt x="496" y="265"/>
                  </a:lnTo>
                  <a:lnTo>
                    <a:pt x="484" y="266"/>
                  </a:lnTo>
                  <a:lnTo>
                    <a:pt x="474" y="268"/>
                  </a:lnTo>
                  <a:lnTo>
                    <a:pt x="466" y="272"/>
                  </a:lnTo>
                  <a:lnTo>
                    <a:pt x="459" y="275"/>
                  </a:lnTo>
                  <a:lnTo>
                    <a:pt x="455" y="279"/>
                  </a:lnTo>
                  <a:lnTo>
                    <a:pt x="452" y="282"/>
                  </a:lnTo>
                  <a:lnTo>
                    <a:pt x="451" y="285"/>
                  </a:lnTo>
                  <a:lnTo>
                    <a:pt x="450" y="286"/>
                  </a:lnTo>
                  <a:lnTo>
                    <a:pt x="450" y="287"/>
                  </a:lnTo>
                  <a:lnTo>
                    <a:pt x="448" y="259"/>
                  </a:lnTo>
                  <a:lnTo>
                    <a:pt x="444" y="238"/>
                  </a:lnTo>
                  <a:lnTo>
                    <a:pt x="438" y="221"/>
                  </a:lnTo>
                  <a:lnTo>
                    <a:pt x="431" y="207"/>
                  </a:lnTo>
                  <a:lnTo>
                    <a:pt x="424" y="199"/>
                  </a:lnTo>
                  <a:lnTo>
                    <a:pt x="416" y="198"/>
                  </a:lnTo>
                  <a:lnTo>
                    <a:pt x="410" y="202"/>
                  </a:lnTo>
                  <a:lnTo>
                    <a:pt x="408" y="204"/>
                  </a:lnTo>
                  <a:lnTo>
                    <a:pt x="410" y="200"/>
                  </a:lnTo>
                  <a:lnTo>
                    <a:pt x="415" y="193"/>
                  </a:lnTo>
                  <a:lnTo>
                    <a:pt x="423" y="184"/>
                  </a:lnTo>
                  <a:lnTo>
                    <a:pt x="431" y="175"/>
                  </a:lnTo>
                  <a:lnTo>
                    <a:pt x="433" y="169"/>
                  </a:lnTo>
                  <a:lnTo>
                    <a:pt x="431" y="162"/>
                  </a:lnTo>
                  <a:lnTo>
                    <a:pt x="425" y="155"/>
                  </a:lnTo>
                  <a:lnTo>
                    <a:pt x="416" y="149"/>
                  </a:lnTo>
                  <a:lnTo>
                    <a:pt x="408" y="142"/>
                  </a:lnTo>
                  <a:lnTo>
                    <a:pt x="399" y="137"/>
                  </a:lnTo>
                  <a:lnTo>
                    <a:pt x="393" y="134"/>
                  </a:lnTo>
                  <a:lnTo>
                    <a:pt x="391" y="132"/>
                  </a:lnTo>
                  <a:lnTo>
                    <a:pt x="390" y="132"/>
                  </a:lnTo>
                  <a:lnTo>
                    <a:pt x="386" y="132"/>
                  </a:lnTo>
                  <a:lnTo>
                    <a:pt x="383" y="131"/>
                  </a:lnTo>
                  <a:lnTo>
                    <a:pt x="377" y="131"/>
                  </a:lnTo>
                  <a:lnTo>
                    <a:pt x="370" y="131"/>
                  </a:lnTo>
                  <a:lnTo>
                    <a:pt x="363" y="130"/>
                  </a:lnTo>
                  <a:lnTo>
                    <a:pt x="356" y="130"/>
                  </a:lnTo>
                  <a:lnTo>
                    <a:pt x="349" y="130"/>
                  </a:lnTo>
                  <a:lnTo>
                    <a:pt x="344" y="130"/>
                  </a:lnTo>
                  <a:lnTo>
                    <a:pt x="339" y="131"/>
                  </a:lnTo>
                  <a:lnTo>
                    <a:pt x="334" y="134"/>
                  </a:lnTo>
                  <a:lnTo>
                    <a:pt x="331" y="136"/>
                  </a:lnTo>
                  <a:lnTo>
                    <a:pt x="326" y="139"/>
                  </a:lnTo>
                  <a:lnTo>
                    <a:pt x="322" y="143"/>
                  </a:lnTo>
                  <a:lnTo>
                    <a:pt x="315" y="146"/>
                  </a:lnTo>
                  <a:lnTo>
                    <a:pt x="306" y="151"/>
                  </a:lnTo>
                  <a:lnTo>
                    <a:pt x="295" y="155"/>
                  </a:lnTo>
                  <a:lnTo>
                    <a:pt x="283" y="159"/>
                  </a:lnTo>
                  <a:lnTo>
                    <a:pt x="270" y="164"/>
                  </a:lnTo>
                  <a:lnTo>
                    <a:pt x="257" y="166"/>
                  </a:lnTo>
                  <a:lnTo>
                    <a:pt x="245" y="168"/>
                  </a:lnTo>
                  <a:lnTo>
                    <a:pt x="233" y="170"/>
                  </a:lnTo>
                  <a:lnTo>
                    <a:pt x="224" y="172"/>
                  </a:lnTo>
                  <a:lnTo>
                    <a:pt x="217" y="172"/>
                  </a:lnTo>
                  <a:lnTo>
                    <a:pt x="209" y="172"/>
                  </a:lnTo>
                  <a:lnTo>
                    <a:pt x="198" y="170"/>
                  </a:lnTo>
                  <a:lnTo>
                    <a:pt x="186" y="169"/>
                  </a:lnTo>
                  <a:lnTo>
                    <a:pt x="173" y="167"/>
                  </a:lnTo>
                  <a:lnTo>
                    <a:pt x="160" y="166"/>
                  </a:lnTo>
                  <a:lnTo>
                    <a:pt x="150" y="165"/>
                  </a:lnTo>
                  <a:lnTo>
                    <a:pt x="143" y="164"/>
                  </a:lnTo>
                  <a:lnTo>
                    <a:pt x="141" y="164"/>
                  </a:lnTo>
                  <a:close/>
                </a:path>
              </a:pathLst>
            </a:custGeom>
            <a:solidFill>
              <a:srgbClr val="FF4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6" name="未知"/>
            <p:cNvSpPr/>
            <p:nvPr/>
          </p:nvSpPr>
          <p:spPr>
            <a:xfrm>
              <a:off x="398" y="0"/>
              <a:ext cx="135" cy="150"/>
            </a:xfrm>
            <a:custGeom>
              <a:avLst/>
              <a:gdLst/>
              <a:ahLst/>
              <a:cxnLst/>
              <a:rect l="0" t="0" r="0" b="0"/>
              <a:pathLst>
                <a:path w="189" h="235">
                  <a:moveTo>
                    <a:pt x="161" y="95"/>
                  </a:moveTo>
                  <a:lnTo>
                    <a:pt x="168" y="108"/>
                  </a:lnTo>
                  <a:lnTo>
                    <a:pt x="175" y="123"/>
                  </a:lnTo>
                  <a:lnTo>
                    <a:pt x="180" y="140"/>
                  </a:lnTo>
                  <a:lnTo>
                    <a:pt x="184" y="156"/>
                  </a:lnTo>
                  <a:lnTo>
                    <a:pt x="188" y="172"/>
                  </a:lnTo>
                  <a:lnTo>
                    <a:pt x="189" y="188"/>
                  </a:lnTo>
                  <a:lnTo>
                    <a:pt x="188" y="205"/>
                  </a:lnTo>
                  <a:lnTo>
                    <a:pt x="183" y="221"/>
                  </a:lnTo>
                  <a:lnTo>
                    <a:pt x="176" y="227"/>
                  </a:lnTo>
                  <a:lnTo>
                    <a:pt x="168" y="232"/>
                  </a:lnTo>
                  <a:lnTo>
                    <a:pt x="160" y="235"/>
                  </a:lnTo>
                  <a:lnTo>
                    <a:pt x="152" y="235"/>
                  </a:lnTo>
                  <a:lnTo>
                    <a:pt x="150" y="227"/>
                  </a:lnTo>
                  <a:lnTo>
                    <a:pt x="151" y="219"/>
                  </a:lnTo>
                  <a:lnTo>
                    <a:pt x="153" y="210"/>
                  </a:lnTo>
                  <a:lnTo>
                    <a:pt x="154" y="202"/>
                  </a:lnTo>
                  <a:lnTo>
                    <a:pt x="148" y="174"/>
                  </a:lnTo>
                  <a:lnTo>
                    <a:pt x="140" y="146"/>
                  </a:lnTo>
                  <a:lnTo>
                    <a:pt x="128" y="120"/>
                  </a:lnTo>
                  <a:lnTo>
                    <a:pt x="113" y="95"/>
                  </a:lnTo>
                  <a:lnTo>
                    <a:pt x="94" y="72"/>
                  </a:lnTo>
                  <a:lnTo>
                    <a:pt x="74" y="51"/>
                  </a:lnTo>
                  <a:lnTo>
                    <a:pt x="51" y="34"/>
                  </a:lnTo>
                  <a:lnTo>
                    <a:pt x="25" y="19"/>
                  </a:lnTo>
                  <a:lnTo>
                    <a:pt x="17" y="15"/>
                  </a:lnTo>
                  <a:lnTo>
                    <a:pt x="8" y="14"/>
                  </a:lnTo>
                  <a:lnTo>
                    <a:pt x="0" y="12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1"/>
                  </a:lnTo>
                  <a:lnTo>
                    <a:pt x="7" y="1"/>
                  </a:lnTo>
                  <a:lnTo>
                    <a:pt x="9" y="0"/>
                  </a:lnTo>
                  <a:lnTo>
                    <a:pt x="32" y="2"/>
                  </a:lnTo>
                  <a:lnTo>
                    <a:pt x="54" y="8"/>
                  </a:lnTo>
                  <a:lnTo>
                    <a:pt x="75" y="17"/>
                  </a:lnTo>
                  <a:lnTo>
                    <a:pt x="94" y="29"/>
                  </a:lnTo>
                  <a:lnTo>
                    <a:pt x="113" y="43"/>
                  </a:lnTo>
                  <a:lnTo>
                    <a:pt x="130" y="59"/>
                  </a:lnTo>
                  <a:lnTo>
                    <a:pt x="146" y="76"/>
                  </a:lnTo>
                  <a:lnTo>
                    <a:pt x="161" y="9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7" name="未知"/>
            <p:cNvSpPr/>
            <p:nvPr/>
          </p:nvSpPr>
          <p:spPr>
            <a:xfrm>
              <a:off x="90" y="12"/>
              <a:ext cx="220" cy="146"/>
            </a:xfrm>
            <a:custGeom>
              <a:avLst/>
              <a:gdLst/>
              <a:ahLst/>
              <a:cxnLst/>
              <a:rect l="0" t="0" r="0" b="0"/>
              <a:pathLst>
                <a:path w="306" h="227">
                  <a:moveTo>
                    <a:pt x="306" y="7"/>
                  </a:moveTo>
                  <a:lnTo>
                    <a:pt x="306" y="11"/>
                  </a:lnTo>
                  <a:lnTo>
                    <a:pt x="302" y="14"/>
                  </a:lnTo>
                  <a:lnTo>
                    <a:pt x="298" y="15"/>
                  </a:lnTo>
                  <a:lnTo>
                    <a:pt x="293" y="17"/>
                  </a:lnTo>
                  <a:lnTo>
                    <a:pt x="272" y="19"/>
                  </a:lnTo>
                  <a:lnTo>
                    <a:pt x="253" y="24"/>
                  </a:lnTo>
                  <a:lnTo>
                    <a:pt x="233" y="30"/>
                  </a:lnTo>
                  <a:lnTo>
                    <a:pt x="215" y="37"/>
                  </a:lnTo>
                  <a:lnTo>
                    <a:pt x="196" y="45"/>
                  </a:lnTo>
                  <a:lnTo>
                    <a:pt x="178" y="53"/>
                  </a:lnTo>
                  <a:lnTo>
                    <a:pt x="159" y="61"/>
                  </a:lnTo>
                  <a:lnTo>
                    <a:pt x="141" y="67"/>
                  </a:lnTo>
                  <a:lnTo>
                    <a:pt x="127" y="76"/>
                  </a:lnTo>
                  <a:lnTo>
                    <a:pt x="111" y="86"/>
                  </a:lnTo>
                  <a:lnTo>
                    <a:pt x="96" y="97"/>
                  </a:lnTo>
                  <a:lnTo>
                    <a:pt x="81" y="107"/>
                  </a:lnTo>
                  <a:lnTo>
                    <a:pt x="67" y="120"/>
                  </a:lnTo>
                  <a:lnTo>
                    <a:pt x="57" y="133"/>
                  </a:lnTo>
                  <a:lnTo>
                    <a:pt x="51" y="150"/>
                  </a:lnTo>
                  <a:lnTo>
                    <a:pt x="51" y="168"/>
                  </a:lnTo>
                  <a:lnTo>
                    <a:pt x="57" y="176"/>
                  </a:lnTo>
                  <a:lnTo>
                    <a:pt x="63" y="184"/>
                  </a:lnTo>
                  <a:lnTo>
                    <a:pt x="69" y="191"/>
                  </a:lnTo>
                  <a:lnTo>
                    <a:pt x="78" y="196"/>
                  </a:lnTo>
                  <a:lnTo>
                    <a:pt x="86" y="200"/>
                  </a:lnTo>
                  <a:lnTo>
                    <a:pt x="95" y="203"/>
                  </a:lnTo>
                  <a:lnTo>
                    <a:pt x="104" y="205"/>
                  </a:lnTo>
                  <a:lnTo>
                    <a:pt x="114" y="205"/>
                  </a:lnTo>
                  <a:lnTo>
                    <a:pt x="117" y="205"/>
                  </a:lnTo>
                  <a:lnTo>
                    <a:pt x="120" y="204"/>
                  </a:lnTo>
                  <a:lnTo>
                    <a:pt x="122" y="204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28" y="207"/>
                  </a:lnTo>
                  <a:lnTo>
                    <a:pt x="128" y="211"/>
                  </a:lnTo>
                  <a:lnTo>
                    <a:pt x="127" y="213"/>
                  </a:lnTo>
                  <a:lnTo>
                    <a:pt x="119" y="219"/>
                  </a:lnTo>
                  <a:lnTo>
                    <a:pt x="111" y="222"/>
                  </a:lnTo>
                  <a:lnTo>
                    <a:pt x="102" y="226"/>
                  </a:lnTo>
                  <a:lnTo>
                    <a:pt x="93" y="227"/>
                  </a:lnTo>
                  <a:lnTo>
                    <a:pt x="82" y="227"/>
                  </a:lnTo>
                  <a:lnTo>
                    <a:pt x="72" y="227"/>
                  </a:lnTo>
                  <a:lnTo>
                    <a:pt x="63" y="226"/>
                  </a:lnTo>
                  <a:lnTo>
                    <a:pt x="53" y="224"/>
                  </a:lnTo>
                  <a:lnTo>
                    <a:pt x="45" y="220"/>
                  </a:lnTo>
                  <a:lnTo>
                    <a:pt x="36" y="215"/>
                  </a:lnTo>
                  <a:lnTo>
                    <a:pt x="26" y="209"/>
                  </a:lnTo>
                  <a:lnTo>
                    <a:pt x="18" y="203"/>
                  </a:lnTo>
                  <a:lnTo>
                    <a:pt x="10" y="196"/>
                  </a:lnTo>
                  <a:lnTo>
                    <a:pt x="4" y="186"/>
                  </a:lnTo>
                  <a:lnTo>
                    <a:pt x="0" y="177"/>
                  </a:lnTo>
                  <a:lnTo>
                    <a:pt x="0" y="166"/>
                  </a:lnTo>
                  <a:lnTo>
                    <a:pt x="1" y="150"/>
                  </a:lnTo>
                  <a:lnTo>
                    <a:pt x="5" y="133"/>
                  </a:lnTo>
                  <a:lnTo>
                    <a:pt x="10" y="117"/>
                  </a:lnTo>
                  <a:lnTo>
                    <a:pt x="16" y="102"/>
                  </a:lnTo>
                  <a:lnTo>
                    <a:pt x="26" y="90"/>
                  </a:lnTo>
                  <a:lnTo>
                    <a:pt x="37" y="77"/>
                  </a:lnTo>
                  <a:lnTo>
                    <a:pt x="50" y="65"/>
                  </a:lnTo>
                  <a:lnTo>
                    <a:pt x="64" y="56"/>
                  </a:lnTo>
                  <a:lnTo>
                    <a:pt x="84" y="45"/>
                  </a:lnTo>
                  <a:lnTo>
                    <a:pt x="106" y="35"/>
                  </a:lnTo>
                  <a:lnTo>
                    <a:pt x="128" y="26"/>
                  </a:lnTo>
                  <a:lnTo>
                    <a:pt x="151" y="19"/>
                  </a:lnTo>
                  <a:lnTo>
                    <a:pt x="174" y="12"/>
                  </a:lnTo>
                  <a:lnTo>
                    <a:pt x="197" y="7"/>
                  </a:lnTo>
                  <a:lnTo>
                    <a:pt x="222" y="3"/>
                  </a:lnTo>
                  <a:lnTo>
                    <a:pt x="246" y="0"/>
                  </a:lnTo>
                  <a:lnTo>
                    <a:pt x="254" y="0"/>
                  </a:lnTo>
                  <a:lnTo>
                    <a:pt x="262" y="1"/>
                  </a:lnTo>
                  <a:lnTo>
                    <a:pt x="269" y="0"/>
                  </a:lnTo>
                  <a:lnTo>
                    <a:pt x="277" y="0"/>
                  </a:lnTo>
                  <a:lnTo>
                    <a:pt x="285" y="1"/>
                  </a:lnTo>
                  <a:lnTo>
                    <a:pt x="292" y="2"/>
                  </a:lnTo>
                  <a:lnTo>
                    <a:pt x="299" y="3"/>
                  </a:lnTo>
                  <a:lnTo>
                    <a:pt x="306" y="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8" name="未知"/>
            <p:cNvSpPr/>
            <p:nvPr/>
          </p:nvSpPr>
          <p:spPr>
            <a:xfrm>
              <a:off x="162" y="76"/>
              <a:ext cx="227" cy="55"/>
            </a:xfrm>
            <a:custGeom>
              <a:avLst/>
              <a:gdLst/>
              <a:ahLst/>
              <a:cxnLst/>
              <a:rect l="0" t="0" r="0" b="0"/>
              <a:pathLst>
                <a:path w="316" h="84">
                  <a:moveTo>
                    <a:pt x="115" y="38"/>
                  </a:moveTo>
                  <a:lnTo>
                    <a:pt x="123" y="39"/>
                  </a:lnTo>
                  <a:lnTo>
                    <a:pt x="129" y="39"/>
                  </a:lnTo>
                  <a:lnTo>
                    <a:pt x="138" y="39"/>
                  </a:lnTo>
                  <a:lnTo>
                    <a:pt x="144" y="39"/>
                  </a:lnTo>
                  <a:lnTo>
                    <a:pt x="151" y="38"/>
                  </a:lnTo>
                  <a:lnTo>
                    <a:pt x="158" y="38"/>
                  </a:lnTo>
                  <a:lnTo>
                    <a:pt x="166" y="37"/>
                  </a:lnTo>
                  <a:lnTo>
                    <a:pt x="173" y="36"/>
                  </a:lnTo>
                  <a:lnTo>
                    <a:pt x="189" y="30"/>
                  </a:lnTo>
                  <a:lnTo>
                    <a:pt x="207" y="24"/>
                  </a:lnTo>
                  <a:lnTo>
                    <a:pt x="225" y="20"/>
                  </a:lnTo>
                  <a:lnTo>
                    <a:pt x="242" y="16"/>
                  </a:lnTo>
                  <a:lnTo>
                    <a:pt x="261" y="13"/>
                  </a:lnTo>
                  <a:lnTo>
                    <a:pt x="279" y="12"/>
                  </a:lnTo>
                  <a:lnTo>
                    <a:pt x="298" y="12"/>
                  </a:lnTo>
                  <a:lnTo>
                    <a:pt x="316" y="14"/>
                  </a:lnTo>
                  <a:lnTo>
                    <a:pt x="312" y="23"/>
                  </a:lnTo>
                  <a:lnTo>
                    <a:pt x="303" y="26"/>
                  </a:lnTo>
                  <a:lnTo>
                    <a:pt x="293" y="29"/>
                  </a:lnTo>
                  <a:lnTo>
                    <a:pt x="285" y="33"/>
                  </a:lnTo>
                  <a:lnTo>
                    <a:pt x="274" y="39"/>
                  </a:lnTo>
                  <a:lnTo>
                    <a:pt x="261" y="44"/>
                  </a:lnTo>
                  <a:lnTo>
                    <a:pt x="249" y="48"/>
                  </a:lnTo>
                  <a:lnTo>
                    <a:pt x="238" y="52"/>
                  </a:lnTo>
                  <a:lnTo>
                    <a:pt x="225" y="56"/>
                  </a:lnTo>
                  <a:lnTo>
                    <a:pt x="214" y="61"/>
                  </a:lnTo>
                  <a:lnTo>
                    <a:pt x="202" y="66"/>
                  </a:lnTo>
                  <a:lnTo>
                    <a:pt x="191" y="71"/>
                  </a:lnTo>
                  <a:lnTo>
                    <a:pt x="173" y="76"/>
                  </a:lnTo>
                  <a:lnTo>
                    <a:pt x="156" y="79"/>
                  </a:lnTo>
                  <a:lnTo>
                    <a:pt x="138" y="83"/>
                  </a:lnTo>
                  <a:lnTo>
                    <a:pt x="119" y="84"/>
                  </a:lnTo>
                  <a:lnTo>
                    <a:pt x="101" y="83"/>
                  </a:lnTo>
                  <a:lnTo>
                    <a:pt x="82" y="79"/>
                  </a:lnTo>
                  <a:lnTo>
                    <a:pt x="66" y="73"/>
                  </a:lnTo>
                  <a:lnTo>
                    <a:pt x="51" y="62"/>
                  </a:lnTo>
                  <a:lnTo>
                    <a:pt x="44" y="59"/>
                  </a:lnTo>
                  <a:lnTo>
                    <a:pt x="37" y="54"/>
                  </a:lnTo>
                  <a:lnTo>
                    <a:pt x="30" y="50"/>
                  </a:lnTo>
                  <a:lnTo>
                    <a:pt x="25" y="45"/>
                  </a:lnTo>
                  <a:lnTo>
                    <a:pt x="18" y="39"/>
                  </a:lnTo>
                  <a:lnTo>
                    <a:pt x="12" y="35"/>
                  </a:lnTo>
                  <a:lnTo>
                    <a:pt x="6" y="29"/>
                  </a:lnTo>
                  <a:lnTo>
                    <a:pt x="0" y="23"/>
                  </a:lnTo>
                  <a:lnTo>
                    <a:pt x="4" y="14"/>
                  </a:lnTo>
                  <a:lnTo>
                    <a:pt x="11" y="8"/>
                  </a:lnTo>
                  <a:lnTo>
                    <a:pt x="21" y="3"/>
                  </a:lnTo>
                  <a:lnTo>
                    <a:pt x="30" y="0"/>
                  </a:lnTo>
                  <a:lnTo>
                    <a:pt x="42" y="1"/>
                  </a:lnTo>
                  <a:lnTo>
                    <a:pt x="53" y="6"/>
                  </a:lnTo>
                  <a:lnTo>
                    <a:pt x="63" y="12"/>
                  </a:lnTo>
                  <a:lnTo>
                    <a:pt x="73" y="18"/>
                  </a:lnTo>
                  <a:lnTo>
                    <a:pt x="82" y="25"/>
                  </a:lnTo>
                  <a:lnTo>
                    <a:pt x="91" y="31"/>
                  </a:lnTo>
                  <a:lnTo>
                    <a:pt x="103" y="36"/>
                  </a:lnTo>
                  <a:lnTo>
                    <a:pt x="115" y="3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9" name="未知"/>
            <p:cNvSpPr/>
            <p:nvPr/>
          </p:nvSpPr>
          <p:spPr>
            <a:xfrm>
              <a:off x="395" y="95"/>
              <a:ext cx="90" cy="108"/>
            </a:xfrm>
            <a:custGeom>
              <a:avLst/>
              <a:gdLst/>
              <a:ahLst/>
              <a:cxnLst/>
              <a:rect l="0" t="0" r="0" b="0"/>
              <a:pathLst>
                <a:path w="127" h="167">
                  <a:moveTo>
                    <a:pt x="56" y="45"/>
                  </a:moveTo>
                  <a:lnTo>
                    <a:pt x="57" y="59"/>
                  </a:lnTo>
                  <a:lnTo>
                    <a:pt x="57" y="74"/>
                  </a:lnTo>
                  <a:lnTo>
                    <a:pt x="60" y="88"/>
                  </a:lnTo>
                  <a:lnTo>
                    <a:pt x="69" y="97"/>
                  </a:lnTo>
                  <a:lnTo>
                    <a:pt x="75" y="92"/>
                  </a:lnTo>
                  <a:lnTo>
                    <a:pt x="81" y="89"/>
                  </a:lnTo>
                  <a:lnTo>
                    <a:pt x="88" y="86"/>
                  </a:lnTo>
                  <a:lnTo>
                    <a:pt x="96" y="85"/>
                  </a:lnTo>
                  <a:lnTo>
                    <a:pt x="105" y="86"/>
                  </a:lnTo>
                  <a:lnTo>
                    <a:pt x="113" y="90"/>
                  </a:lnTo>
                  <a:lnTo>
                    <a:pt x="121" y="94"/>
                  </a:lnTo>
                  <a:lnTo>
                    <a:pt x="127" y="101"/>
                  </a:lnTo>
                  <a:lnTo>
                    <a:pt x="126" y="108"/>
                  </a:lnTo>
                  <a:lnTo>
                    <a:pt x="121" y="111"/>
                  </a:lnTo>
                  <a:lnTo>
                    <a:pt x="114" y="112"/>
                  </a:lnTo>
                  <a:lnTo>
                    <a:pt x="109" y="114"/>
                  </a:lnTo>
                  <a:lnTo>
                    <a:pt x="100" y="113"/>
                  </a:lnTo>
                  <a:lnTo>
                    <a:pt x="94" y="115"/>
                  </a:lnTo>
                  <a:lnTo>
                    <a:pt x="88" y="120"/>
                  </a:lnTo>
                  <a:lnTo>
                    <a:pt x="82" y="124"/>
                  </a:lnTo>
                  <a:lnTo>
                    <a:pt x="74" y="134"/>
                  </a:lnTo>
                  <a:lnTo>
                    <a:pt x="70" y="144"/>
                  </a:lnTo>
                  <a:lnTo>
                    <a:pt x="68" y="156"/>
                  </a:lnTo>
                  <a:lnTo>
                    <a:pt x="66" y="167"/>
                  </a:lnTo>
                  <a:lnTo>
                    <a:pt x="57" y="167"/>
                  </a:lnTo>
                  <a:lnTo>
                    <a:pt x="50" y="161"/>
                  </a:lnTo>
                  <a:lnTo>
                    <a:pt x="44" y="153"/>
                  </a:lnTo>
                  <a:lnTo>
                    <a:pt x="39" y="146"/>
                  </a:lnTo>
                  <a:lnTo>
                    <a:pt x="35" y="132"/>
                  </a:lnTo>
                  <a:lnTo>
                    <a:pt x="35" y="117"/>
                  </a:lnTo>
                  <a:lnTo>
                    <a:pt x="32" y="104"/>
                  </a:lnTo>
                  <a:lnTo>
                    <a:pt x="26" y="91"/>
                  </a:lnTo>
                  <a:lnTo>
                    <a:pt x="19" y="85"/>
                  </a:lnTo>
                  <a:lnTo>
                    <a:pt x="11" y="81"/>
                  </a:lnTo>
                  <a:lnTo>
                    <a:pt x="4" y="76"/>
                  </a:lnTo>
                  <a:lnTo>
                    <a:pt x="0" y="68"/>
                  </a:lnTo>
                  <a:lnTo>
                    <a:pt x="1" y="55"/>
                  </a:lnTo>
                  <a:lnTo>
                    <a:pt x="7" y="45"/>
                  </a:lnTo>
                  <a:lnTo>
                    <a:pt x="13" y="36"/>
                  </a:lnTo>
                  <a:lnTo>
                    <a:pt x="11" y="23"/>
                  </a:lnTo>
                  <a:lnTo>
                    <a:pt x="8" y="18"/>
                  </a:lnTo>
                  <a:lnTo>
                    <a:pt x="6" y="14"/>
                  </a:lnTo>
                  <a:lnTo>
                    <a:pt x="5" y="9"/>
                  </a:lnTo>
                  <a:lnTo>
                    <a:pt x="6" y="5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4" y="3"/>
                  </a:lnTo>
                  <a:lnTo>
                    <a:pt x="35" y="13"/>
                  </a:lnTo>
                  <a:lnTo>
                    <a:pt x="42" y="22"/>
                  </a:lnTo>
                  <a:lnTo>
                    <a:pt x="49" y="33"/>
                  </a:lnTo>
                  <a:lnTo>
                    <a:pt x="56" y="4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0" name="未知"/>
            <p:cNvSpPr/>
            <p:nvPr/>
          </p:nvSpPr>
          <p:spPr>
            <a:xfrm>
              <a:off x="286" y="145"/>
              <a:ext cx="73" cy="35"/>
            </a:xfrm>
            <a:custGeom>
              <a:avLst/>
              <a:gdLst/>
              <a:ahLst/>
              <a:cxnLst/>
              <a:rect l="0" t="0" r="0" b="0"/>
              <a:pathLst>
                <a:path w="102" h="53">
                  <a:moveTo>
                    <a:pt x="101" y="39"/>
                  </a:moveTo>
                  <a:lnTo>
                    <a:pt x="102" y="43"/>
                  </a:lnTo>
                  <a:lnTo>
                    <a:pt x="102" y="46"/>
                  </a:lnTo>
                  <a:lnTo>
                    <a:pt x="101" y="50"/>
                  </a:lnTo>
                  <a:lnTo>
                    <a:pt x="98" y="53"/>
                  </a:lnTo>
                  <a:lnTo>
                    <a:pt x="92" y="50"/>
                  </a:lnTo>
                  <a:lnTo>
                    <a:pt x="87" y="44"/>
                  </a:lnTo>
                  <a:lnTo>
                    <a:pt x="82" y="38"/>
                  </a:lnTo>
                  <a:lnTo>
                    <a:pt x="75" y="35"/>
                  </a:lnTo>
                  <a:lnTo>
                    <a:pt x="67" y="32"/>
                  </a:lnTo>
                  <a:lnTo>
                    <a:pt x="59" y="30"/>
                  </a:lnTo>
                  <a:lnTo>
                    <a:pt x="51" y="29"/>
                  </a:lnTo>
                  <a:lnTo>
                    <a:pt x="42" y="27"/>
                  </a:lnTo>
                  <a:lnTo>
                    <a:pt x="34" y="27"/>
                  </a:lnTo>
                  <a:lnTo>
                    <a:pt x="26" y="28"/>
                  </a:lnTo>
                  <a:lnTo>
                    <a:pt x="18" y="30"/>
                  </a:lnTo>
                  <a:lnTo>
                    <a:pt x="11" y="35"/>
                  </a:lnTo>
                  <a:lnTo>
                    <a:pt x="7" y="34"/>
                  </a:lnTo>
                  <a:lnTo>
                    <a:pt x="4" y="30"/>
                  </a:lnTo>
                  <a:lnTo>
                    <a:pt x="3" y="27"/>
                  </a:lnTo>
                  <a:lnTo>
                    <a:pt x="0" y="23"/>
                  </a:lnTo>
                  <a:lnTo>
                    <a:pt x="3" y="15"/>
                  </a:lnTo>
                  <a:lnTo>
                    <a:pt x="6" y="8"/>
                  </a:lnTo>
                  <a:lnTo>
                    <a:pt x="12" y="4"/>
                  </a:lnTo>
                  <a:lnTo>
                    <a:pt x="19" y="0"/>
                  </a:lnTo>
                  <a:lnTo>
                    <a:pt x="31" y="0"/>
                  </a:lnTo>
                  <a:lnTo>
                    <a:pt x="43" y="1"/>
                  </a:lnTo>
                  <a:lnTo>
                    <a:pt x="54" y="4"/>
                  </a:lnTo>
                  <a:lnTo>
                    <a:pt x="66" y="7"/>
                  </a:lnTo>
                  <a:lnTo>
                    <a:pt x="76" y="13"/>
                  </a:lnTo>
                  <a:lnTo>
                    <a:pt x="86" y="20"/>
                  </a:lnTo>
                  <a:lnTo>
                    <a:pt x="94" y="29"/>
                  </a:lnTo>
                  <a:lnTo>
                    <a:pt x="101" y="3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1" name="未知"/>
            <p:cNvSpPr/>
            <p:nvPr/>
          </p:nvSpPr>
          <p:spPr>
            <a:xfrm>
              <a:off x="225" y="158"/>
              <a:ext cx="95" cy="140"/>
            </a:xfrm>
            <a:custGeom>
              <a:avLst/>
              <a:gdLst/>
              <a:ahLst/>
              <a:cxnLst/>
              <a:rect l="0" t="0" r="0" b="0"/>
              <a:pathLst>
                <a:path w="133" h="219">
                  <a:moveTo>
                    <a:pt x="20" y="30"/>
                  </a:moveTo>
                  <a:lnTo>
                    <a:pt x="28" y="65"/>
                  </a:lnTo>
                  <a:lnTo>
                    <a:pt x="33" y="102"/>
                  </a:lnTo>
                  <a:lnTo>
                    <a:pt x="40" y="139"/>
                  </a:lnTo>
                  <a:lnTo>
                    <a:pt x="51" y="174"/>
                  </a:lnTo>
                  <a:lnTo>
                    <a:pt x="60" y="181"/>
                  </a:lnTo>
                  <a:lnTo>
                    <a:pt x="69" y="184"/>
                  </a:lnTo>
                  <a:lnTo>
                    <a:pt x="80" y="185"/>
                  </a:lnTo>
                  <a:lnTo>
                    <a:pt x="91" y="183"/>
                  </a:lnTo>
                  <a:lnTo>
                    <a:pt x="101" y="181"/>
                  </a:lnTo>
                  <a:lnTo>
                    <a:pt x="112" y="178"/>
                  </a:lnTo>
                  <a:lnTo>
                    <a:pt x="121" y="175"/>
                  </a:lnTo>
                  <a:lnTo>
                    <a:pt x="130" y="173"/>
                  </a:lnTo>
                  <a:lnTo>
                    <a:pt x="133" y="176"/>
                  </a:lnTo>
                  <a:lnTo>
                    <a:pt x="133" y="179"/>
                  </a:lnTo>
                  <a:lnTo>
                    <a:pt x="130" y="183"/>
                  </a:lnTo>
                  <a:lnTo>
                    <a:pt x="128" y="186"/>
                  </a:lnTo>
                  <a:lnTo>
                    <a:pt x="120" y="194"/>
                  </a:lnTo>
                  <a:lnTo>
                    <a:pt x="112" y="201"/>
                  </a:lnTo>
                  <a:lnTo>
                    <a:pt x="103" y="206"/>
                  </a:lnTo>
                  <a:lnTo>
                    <a:pt x="93" y="211"/>
                  </a:lnTo>
                  <a:lnTo>
                    <a:pt x="83" y="215"/>
                  </a:lnTo>
                  <a:lnTo>
                    <a:pt x="73" y="218"/>
                  </a:lnTo>
                  <a:lnTo>
                    <a:pt x="61" y="219"/>
                  </a:lnTo>
                  <a:lnTo>
                    <a:pt x="50" y="219"/>
                  </a:lnTo>
                  <a:lnTo>
                    <a:pt x="35" y="212"/>
                  </a:lnTo>
                  <a:lnTo>
                    <a:pt x="24" y="201"/>
                  </a:lnTo>
                  <a:lnTo>
                    <a:pt x="18" y="189"/>
                  </a:lnTo>
                  <a:lnTo>
                    <a:pt x="14" y="174"/>
                  </a:lnTo>
                  <a:lnTo>
                    <a:pt x="12" y="159"/>
                  </a:lnTo>
                  <a:lnTo>
                    <a:pt x="10" y="143"/>
                  </a:lnTo>
                  <a:lnTo>
                    <a:pt x="9" y="128"/>
                  </a:lnTo>
                  <a:lnTo>
                    <a:pt x="6" y="114"/>
                  </a:lnTo>
                  <a:lnTo>
                    <a:pt x="6" y="86"/>
                  </a:lnTo>
                  <a:lnTo>
                    <a:pt x="5" y="59"/>
                  </a:lnTo>
                  <a:lnTo>
                    <a:pt x="2" y="32"/>
                  </a:lnTo>
                  <a:lnTo>
                    <a:pt x="0" y="4"/>
                  </a:lnTo>
                  <a:lnTo>
                    <a:pt x="9" y="0"/>
                  </a:lnTo>
                  <a:lnTo>
                    <a:pt x="14" y="7"/>
                  </a:lnTo>
                  <a:lnTo>
                    <a:pt x="16" y="19"/>
                  </a:lnTo>
                  <a:lnTo>
                    <a:pt x="20" y="3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2" name="未知"/>
            <p:cNvSpPr/>
            <p:nvPr/>
          </p:nvSpPr>
          <p:spPr>
            <a:xfrm>
              <a:off x="169" y="160"/>
              <a:ext cx="36" cy="40"/>
            </a:xfrm>
            <a:custGeom>
              <a:avLst/>
              <a:gdLst/>
              <a:ahLst/>
              <a:cxnLst/>
              <a:rect l="0" t="0" r="0" b="0"/>
              <a:pathLst>
                <a:path w="51" h="61">
                  <a:moveTo>
                    <a:pt x="51" y="6"/>
                  </a:moveTo>
                  <a:lnTo>
                    <a:pt x="49" y="13"/>
                  </a:lnTo>
                  <a:lnTo>
                    <a:pt x="44" y="18"/>
                  </a:lnTo>
                  <a:lnTo>
                    <a:pt x="38" y="21"/>
                  </a:lnTo>
                  <a:lnTo>
                    <a:pt x="32" y="25"/>
                  </a:lnTo>
                  <a:lnTo>
                    <a:pt x="26" y="33"/>
                  </a:lnTo>
                  <a:lnTo>
                    <a:pt x="24" y="41"/>
                  </a:lnTo>
                  <a:lnTo>
                    <a:pt x="23" y="50"/>
                  </a:lnTo>
                  <a:lnTo>
                    <a:pt x="23" y="59"/>
                  </a:lnTo>
                  <a:lnTo>
                    <a:pt x="19" y="61"/>
                  </a:lnTo>
                  <a:lnTo>
                    <a:pt x="16" y="61"/>
                  </a:lnTo>
                  <a:lnTo>
                    <a:pt x="12" y="61"/>
                  </a:lnTo>
                  <a:lnTo>
                    <a:pt x="9" y="60"/>
                  </a:lnTo>
                  <a:lnTo>
                    <a:pt x="4" y="53"/>
                  </a:lnTo>
                  <a:lnTo>
                    <a:pt x="2" y="45"/>
                  </a:lnTo>
                  <a:lnTo>
                    <a:pt x="0" y="37"/>
                  </a:lnTo>
                  <a:lnTo>
                    <a:pt x="1" y="29"/>
                  </a:lnTo>
                  <a:lnTo>
                    <a:pt x="3" y="23"/>
                  </a:lnTo>
                  <a:lnTo>
                    <a:pt x="7" y="19"/>
                  </a:lnTo>
                  <a:lnTo>
                    <a:pt x="11" y="14"/>
                  </a:lnTo>
                  <a:lnTo>
                    <a:pt x="16" y="10"/>
                  </a:lnTo>
                  <a:lnTo>
                    <a:pt x="21" y="6"/>
                  </a:lnTo>
                  <a:lnTo>
                    <a:pt x="26" y="3"/>
                  </a:lnTo>
                  <a:lnTo>
                    <a:pt x="32" y="2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2"/>
                  </a:lnTo>
                  <a:lnTo>
                    <a:pt x="48" y="4"/>
                  </a:lnTo>
                  <a:lnTo>
                    <a:pt x="51" y="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3" name="未知"/>
            <p:cNvSpPr/>
            <p:nvPr/>
          </p:nvSpPr>
          <p:spPr>
            <a:xfrm>
              <a:off x="455" y="183"/>
              <a:ext cx="62" cy="153"/>
            </a:xfrm>
            <a:custGeom>
              <a:avLst/>
              <a:gdLst/>
              <a:ahLst/>
              <a:cxnLst/>
              <a:rect l="0" t="0" r="0" b="0"/>
              <a:pathLst>
                <a:path w="88" h="237">
                  <a:moveTo>
                    <a:pt x="80" y="5"/>
                  </a:moveTo>
                  <a:lnTo>
                    <a:pt x="79" y="13"/>
                  </a:lnTo>
                  <a:lnTo>
                    <a:pt x="73" y="19"/>
                  </a:lnTo>
                  <a:lnTo>
                    <a:pt x="66" y="24"/>
                  </a:lnTo>
                  <a:lnTo>
                    <a:pt x="61" y="31"/>
                  </a:lnTo>
                  <a:lnTo>
                    <a:pt x="49" y="55"/>
                  </a:lnTo>
                  <a:lnTo>
                    <a:pt x="41" y="82"/>
                  </a:lnTo>
                  <a:lnTo>
                    <a:pt x="37" y="110"/>
                  </a:lnTo>
                  <a:lnTo>
                    <a:pt x="38" y="138"/>
                  </a:lnTo>
                  <a:lnTo>
                    <a:pt x="42" y="145"/>
                  </a:lnTo>
                  <a:lnTo>
                    <a:pt x="45" y="152"/>
                  </a:lnTo>
                  <a:lnTo>
                    <a:pt x="50" y="159"/>
                  </a:lnTo>
                  <a:lnTo>
                    <a:pt x="57" y="164"/>
                  </a:lnTo>
                  <a:lnTo>
                    <a:pt x="65" y="167"/>
                  </a:lnTo>
                  <a:lnTo>
                    <a:pt x="74" y="168"/>
                  </a:lnTo>
                  <a:lnTo>
                    <a:pt x="82" y="171"/>
                  </a:lnTo>
                  <a:lnTo>
                    <a:pt x="88" y="176"/>
                  </a:lnTo>
                  <a:lnTo>
                    <a:pt x="82" y="184"/>
                  </a:lnTo>
                  <a:lnTo>
                    <a:pt x="76" y="193"/>
                  </a:lnTo>
                  <a:lnTo>
                    <a:pt x="72" y="201"/>
                  </a:lnTo>
                  <a:lnTo>
                    <a:pt x="67" y="209"/>
                  </a:lnTo>
                  <a:lnTo>
                    <a:pt x="63" y="217"/>
                  </a:lnTo>
                  <a:lnTo>
                    <a:pt x="57" y="225"/>
                  </a:lnTo>
                  <a:lnTo>
                    <a:pt x="51" y="232"/>
                  </a:lnTo>
                  <a:lnTo>
                    <a:pt x="43" y="237"/>
                  </a:lnTo>
                  <a:lnTo>
                    <a:pt x="38" y="236"/>
                  </a:lnTo>
                  <a:lnTo>
                    <a:pt x="35" y="234"/>
                  </a:lnTo>
                  <a:lnTo>
                    <a:pt x="31" y="232"/>
                  </a:lnTo>
                  <a:lnTo>
                    <a:pt x="29" y="227"/>
                  </a:lnTo>
                  <a:lnTo>
                    <a:pt x="31" y="222"/>
                  </a:lnTo>
                  <a:lnTo>
                    <a:pt x="35" y="217"/>
                  </a:lnTo>
                  <a:lnTo>
                    <a:pt x="36" y="212"/>
                  </a:lnTo>
                  <a:lnTo>
                    <a:pt x="36" y="206"/>
                  </a:lnTo>
                  <a:lnTo>
                    <a:pt x="22" y="195"/>
                  </a:lnTo>
                  <a:lnTo>
                    <a:pt x="12" y="181"/>
                  </a:lnTo>
                  <a:lnTo>
                    <a:pt x="6" y="166"/>
                  </a:lnTo>
                  <a:lnTo>
                    <a:pt x="1" y="149"/>
                  </a:lnTo>
                  <a:lnTo>
                    <a:pt x="0" y="131"/>
                  </a:lnTo>
                  <a:lnTo>
                    <a:pt x="0" y="113"/>
                  </a:lnTo>
                  <a:lnTo>
                    <a:pt x="3" y="96"/>
                  </a:lnTo>
                  <a:lnTo>
                    <a:pt x="6" y="78"/>
                  </a:lnTo>
                  <a:lnTo>
                    <a:pt x="12" y="67"/>
                  </a:lnTo>
                  <a:lnTo>
                    <a:pt x="18" y="55"/>
                  </a:lnTo>
                  <a:lnTo>
                    <a:pt x="25" y="44"/>
                  </a:lnTo>
                  <a:lnTo>
                    <a:pt x="31" y="32"/>
                  </a:lnTo>
                  <a:lnTo>
                    <a:pt x="39" y="22"/>
                  </a:lnTo>
                  <a:lnTo>
                    <a:pt x="49" y="14"/>
                  </a:lnTo>
                  <a:lnTo>
                    <a:pt x="59" y="6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79" y="2"/>
                  </a:lnTo>
                  <a:lnTo>
                    <a:pt x="80" y="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4" name="未知"/>
            <p:cNvSpPr/>
            <p:nvPr/>
          </p:nvSpPr>
          <p:spPr>
            <a:xfrm>
              <a:off x="294" y="185"/>
              <a:ext cx="49" cy="22"/>
            </a:xfrm>
            <a:custGeom>
              <a:avLst/>
              <a:gdLst/>
              <a:ahLst/>
              <a:cxnLst/>
              <a:rect l="0" t="0" r="0" b="0"/>
              <a:pathLst>
                <a:path w="69" h="34">
                  <a:moveTo>
                    <a:pt x="42" y="2"/>
                  </a:moveTo>
                  <a:lnTo>
                    <a:pt x="45" y="3"/>
                  </a:lnTo>
                  <a:lnTo>
                    <a:pt x="47" y="3"/>
                  </a:lnTo>
                  <a:lnTo>
                    <a:pt x="50" y="3"/>
                  </a:lnTo>
                  <a:lnTo>
                    <a:pt x="53" y="4"/>
                  </a:lnTo>
                  <a:lnTo>
                    <a:pt x="57" y="6"/>
                  </a:lnTo>
                  <a:lnTo>
                    <a:pt x="62" y="8"/>
                  </a:lnTo>
                  <a:lnTo>
                    <a:pt x="65" y="11"/>
                  </a:lnTo>
                  <a:lnTo>
                    <a:pt x="69" y="14"/>
                  </a:lnTo>
                  <a:lnTo>
                    <a:pt x="69" y="19"/>
                  </a:lnTo>
                  <a:lnTo>
                    <a:pt x="69" y="25"/>
                  </a:lnTo>
                  <a:lnTo>
                    <a:pt x="67" y="29"/>
                  </a:lnTo>
                  <a:lnTo>
                    <a:pt x="64" y="34"/>
                  </a:lnTo>
                  <a:lnTo>
                    <a:pt x="59" y="30"/>
                  </a:lnTo>
                  <a:lnTo>
                    <a:pt x="53" y="28"/>
                  </a:lnTo>
                  <a:lnTo>
                    <a:pt x="46" y="26"/>
                  </a:lnTo>
                  <a:lnTo>
                    <a:pt x="39" y="25"/>
                  </a:lnTo>
                  <a:lnTo>
                    <a:pt x="32" y="25"/>
                  </a:lnTo>
                  <a:lnTo>
                    <a:pt x="26" y="26"/>
                  </a:lnTo>
                  <a:lnTo>
                    <a:pt x="19" y="27"/>
                  </a:lnTo>
                  <a:lnTo>
                    <a:pt x="12" y="30"/>
                  </a:lnTo>
                  <a:lnTo>
                    <a:pt x="8" y="29"/>
                  </a:lnTo>
                  <a:lnTo>
                    <a:pt x="4" y="28"/>
                  </a:lnTo>
                  <a:lnTo>
                    <a:pt x="1" y="27"/>
                  </a:lnTo>
                  <a:lnTo>
                    <a:pt x="0" y="22"/>
                  </a:lnTo>
                  <a:lnTo>
                    <a:pt x="2" y="15"/>
                  </a:lnTo>
                  <a:lnTo>
                    <a:pt x="7" y="11"/>
                  </a:lnTo>
                  <a:lnTo>
                    <a:pt x="12" y="6"/>
                  </a:lnTo>
                  <a:lnTo>
                    <a:pt x="19" y="4"/>
                  </a:lnTo>
                  <a:lnTo>
                    <a:pt x="25" y="3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2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5" name="未知"/>
            <p:cNvSpPr/>
            <p:nvPr/>
          </p:nvSpPr>
          <p:spPr>
            <a:xfrm>
              <a:off x="179" y="200"/>
              <a:ext cx="45" cy="26"/>
            </a:xfrm>
            <a:custGeom>
              <a:avLst/>
              <a:gdLst/>
              <a:ahLst/>
              <a:cxnLst/>
              <a:rect l="0" t="0" r="0" b="0"/>
              <a:pathLst>
                <a:path w="62" h="41">
                  <a:moveTo>
                    <a:pt x="54" y="7"/>
                  </a:moveTo>
                  <a:lnTo>
                    <a:pt x="62" y="22"/>
                  </a:lnTo>
                  <a:lnTo>
                    <a:pt x="54" y="22"/>
                  </a:lnTo>
                  <a:lnTo>
                    <a:pt x="46" y="23"/>
                  </a:lnTo>
                  <a:lnTo>
                    <a:pt x="39" y="25"/>
                  </a:lnTo>
                  <a:lnTo>
                    <a:pt x="32" y="27"/>
                  </a:lnTo>
                  <a:lnTo>
                    <a:pt x="25" y="30"/>
                  </a:lnTo>
                  <a:lnTo>
                    <a:pt x="18" y="33"/>
                  </a:lnTo>
                  <a:lnTo>
                    <a:pt x="11" y="36"/>
                  </a:lnTo>
                  <a:lnTo>
                    <a:pt x="5" y="41"/>
                  </a:lnTo>
                  <a:lnTo>
                    <a:pt x="4" y="35"/>
                  </a:lnTo>
                  <a:lnTo>
                    <a:pt x="2" y="29"/>
                  </a:lnTo>
                  <a:lnTo>
                    <a:pt x="0" y="25"/>
                  </a:lnTo>
                  <a:lnTo>
                    <a:pt x="1" y="19"/>
                  </a:lnTo>
                  <a:lnTo>
                    <a:pt x="3" y="12"/>
                  </a:lnTo>
                  <a:lnTo>
                    <a:pt x="8" y="7"/>
                  </a:lnTo>
                  <a:lnTo>
                    <a:pt x="13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42" y="2"/>
                  </a:lnTo>
                  <a:lnTo>
                    <a:pt x="47" y="3"/>
                  </a:lnTo>
                  <a:lnTo>
                    <a:pt x="50" y="4"/>
                  </a:lnTo>
                  <a:lnTo>
                    <a:pt x="54" y="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6" name="未知"/>
            <p:cNvSpPr/>
            <p:nvPr/>
          </p:nvSpPr>
          <p:spPr>
            <a:xfrm>
              <a:off x="118" y="308"/>
              <a:ext cx="77" cy="160"/>
            </a:xfrm>
            <a:custGeom>
              <a:avLst/>
              <a:gdLst/>
              <a:ahLst/>
              <a:cxnLst/>
              <a:rect l="0" t="0" r="0" b="0"/>
              <a:pathLst>
                <a:path w="110" h="250">
                  <a:moveTo>
                    <a:pt x="104" y="7"/>
                  </a:moveTo>
                  <a:lnTo>
                    <a:pt x="103" y="15"/>
                  </a:lnTo>
                  <a:lnTo>
                    <a:pt x="98" y="17"/>
                  </a:lnTo>
                  <a:lnTo>
                    <a:pt x="90" y="19"/>
                  </a:lnTo>
                  <a:lnTo>
                    <a:pt x="84" y="21"/>
                  </a:lnTo>
                  <a:lnTo>
                    <a:pt x="72" y="32"/>
                  </a:lnTo>
                  <a:lnTo>
                    <a:pt x="60" y="46"/>
                  </a:lnTo>
                  <a:lnTo>
                    <a:pt x="52" y="60"/>
                  </a:lnTo>
                  <a:lnTo>
                    <a:pt x="45" y="75"/>
                  </a:lnTo>
                  <a:lnTo>
                    <a:pt x="41" y="92"/>
                  </a:lnTo>
                  <a:lnTo>
                    <a:pt x="38" y="108"/>
                  </a:lnTo>
                  <a:lnTo>
                    <a:pt x="37" y="125"/>
                  </a:lnTo>
                  <a:lnTo>
                    <a:pt x="39" y="144"/>
                  </a:lnTo>
                  <a:lnTo>
                    <a:pt x="45" y="158"/>
                  </a:lnTo>
                  <a:lnTo>
                    <a:pt x="51" y="171"/>
                  </a:lnTo>
                  <a:lnTo>
                    <a:pt x="57" y="185"/>
                  </a:lnTo>
                  <a:lnTo>
                    <a:pt x="65" y="199"/>
                  </a:lnTo>
                  <a:lnTo>
                    <a:pt x="73" y="211"/>
                  </a:lnTo>
                  <a:lnTo>
                    <a:pt x="83" y="222"/>
                  </a:lnTo>
                  <a:lnTo>
                    <a:pt x="95" y="231"/>
                  </a:lnTo>
                  <a:lnTo>
                    <a:pt x="110" y="237"/>
                  </a:lnTo>
                  <a:lnTo>
                    <a:pt x="110" y="241"/>
                  </a:lnTo>
                  <a:lnTo>
                    <a:pt x="109" y="244"/>
                  </a:lnTo>
                  <a:lnTo>
                    <a:pt x="106" y="248"/>
                  </a:lnTo>
                  <a:lnTo>
                    <a:pt x="104" y="250"/>
                  </a:lnTo>
                  <a:lnTo>
                    <a:pt x="91" y="250"/>
                  </a:lnTo>
                  <a:lnTo>
                    <a:pt x="80" y="249"/>
                  </a:lnTo>
                  <a:lnTo>
                    <a:pt x="68" y="245"/>
                  </a:lnTo>
                  <a:lnTo>
                    <a:pt x="58" y="241"/>
                  </a:lnTo>
                  <a:lnTo>
                    <a:pt x="49" y="234"/>
                  </a:lnTo>
                  <a:lnTo>
                    <a:pt x="39" y="227"/>
                  </a:lnTo>
                  <a:lnTo>
                    <a:pt x="31" y="218"/>
                  </a:lnTo>
                  <a:lnTo>
                    <a:pt x="26" y="207"/>
                  </a:lnTo>
                  <a:lnTo>
                    <a:pt x="12" y="186"/>
                  </a:lnTo>
                  <a:lnTo>
                    <a:pt x="5" y="163"/>
                  </a:lnTo>
                  <a:lnTo>
                    <a:pt x="3" y="139"/>
                  </a:lnTo>
                  <a:lnTo>
                    <a:pt x="0" y="114"/>
                  </a:lnTo>
                  <a:lnTo>
                    <a:pt x="5" y="98"/>
                  </a:lnTo>
                  <a:lnTo>
                    <a:pt x="9" y="80"/>
                  </a:lnTo>
                  <a:lnTo>
                    <a:pt x="16" y="63"/>
                  </a:lnTo>
                  <a:lnTo>
                    <a:pt x="24" y="48"/>
                  </a:lnTo>
                  <a:lnTo>
                    <a:pt x="34" y="33"/>
                  </a:lnTo>
                  <a:lnTo>
                    <a:pt x="46" y="19"/>
                  </a:lnTo>
                  <a:lnTo>
                    <a:pt x="60" y="9"/>
                  </a:lnTo>
                  <a:lnTo>
                    <a:pt x="76" y="0"/>
                  </a:lnTo>
                  <a:lnTo>
                    <a:pt x="83" y="1"/>
                  </a:lnTo>
                  <a:lnTo>
                    <a:pt x="90" y="2"/>
                  </a:lnTo>
                  <a:lnTo>
                    <a:pt x="97" y="4"/>
                  </a:lnTo>
                  <a:lnTo>
                    <a:pt x="104" y="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7" name="未知"/>
            <p:cNvSpPr/>
            <p:nvPr/>
          </p:nvSpPr>
          <p:spPr>
            <a:xfrm>
              <a:off x="283" y="317"/>
              <a:ext cx="59" cy="24"/>
            </a:xfrm>
            <a:custGeom>
              <a:avLst/>
              <a:gdLst/>
              <a:ahLst/>
              <a:cxnLst/>
              <a:rect l="0" t="0" r="0" b="0"/>
              <a:pathLst>
                <a:path w="82" h="39">
                  <a:moveTo>
                    <a:pt x="82" y="20"/>
                  </a:moveTo>
                  <a:lnTo>
                    <a:pt x="77" y="28"/>
                  </a:lnTo>
                  <a:lnTo>
                    <a:pt x="68" y="29"/>
                  </a:lnTo>
                  <a:lnTo>
                    <a:pt x="57" y="28"/>
                  </a:lnTo>
                  <a:lnTo>
                    <a:pt x="48" y="29"/>
                  </a:lnTo>
                  <a:lnTo>
                    <a:pt x="42" y="29"/>
                  </a:lnTo>
                  <a:lnTo>
                    <a:pt x="37" y="30"/>
                  </a:lnTo>
                  <a:lnTo>
                    <a:pt x="31" y="33"/>
                  </a:lnTo>
                  <a:lnTo>
                    <a:pt x="26" y="35"/>
                  </a:lnTo>
                  <a:lnTo>
                    <a:pt x="21" y="37"/>
                  </a:lnTo>
                  <a:lnTo>
                    <a:pt x="15" y="39"/>
                  </a:lnTo>
                  <a:lnTo>
                    <a:pt x="10" y="39"/>
                  </a:lnTo>
                  <a:lnTo>
                    <a:pt x="4" y="37"/>
                  </a:lnTo>
                  <a:lnTo>
                    <a:pt x="2" y="32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0" y="12"/>
                  </a:lnTo>
                  <a:lnTo>
                    <a:pt x="4" y="9"/>
                  </a:lnTo>
                  <a:lnTo>
                    <a:pt x="9" y="6"/>
                  </a:lnTo>
                  <a:lnTo>
                    <a:pt x="15" y="4"/>
                  </a:lnTo>
                  <a:lnTo>
                    <a:pt x="21" y="3"/>
                  </a:lnTo>
                  <a:lnTo>
                    <a:pt x="27" y="2"/>
                  </a:lnTo>
                  <a:lnTo>
                    <a:pt x="33" y="2"/>
                  </a:lnTo>
                  <a:lnTo>
                    <a:pt x="39" y="0"/>
                  </a:lnTo>
                  <a:lnTo>
                    <a:pt x="45" y="0"/>
                  </a:lnTo>
                  <a:lnTo>
                    <a:pt x="51" y="2"/>
                  </a:lnTo>
                  <a:lnTo>
                    <a:pt x="55" y="4"/>
                  </a:lnTo>
                  <a:lnTo>
                    <a:pt x="60" y="6"/>
                  </a:lnTo>
                  <a:lnTo>
                    <a:pt x="64" y="9"/>
                  </a:lnTo>
                  <a:lnTo>
                    <a:pt x="69" y="12"/>
                  </a:lnTo>
                  <a:lnTo>
                    <a:pt x="74" y="15"/>
                  </a:lnTo>
                  <a:lnTo>
                    <a:pt x="77" y="18"/>
                  </a:lnTo>
                  <a:lnTo>
                    <a:pt x="82" y="2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8" name="未知"/>
            <p:cNvSpPr/>
            <p:nvPr/>
          </p:nvSpPr>
          <p:spPr>
            <a:xfrm>
              <a:off x="428" y="340"/>
              <a:ext cx="142" cy="160"/>
            </a:xfrm>
            <a:custGeom>
              <a:avLst/>
              <a:gdLst/>
              <a:ahLst/>
              <a:cxnLst/>
              <a:rect l="0" t="0" r="0" b="0"/>
              <a:pathLst>
                <a:path w="197" h="249">
                  <a:moveTo>
                    <a:pt x="153" y="31"/>
                  </a:moveTo>
                  <a:lnTo>
                    <a:pt x="158" y="29"/>
                  </a:lnTo>
                  <a:lnTo>
                    <a:pt x="163" y="27"/>
                  </a:lnTo>
                  <a:lnTo>
                    <a:pt x="169" y="23"/>
                  </a:lnTo>
                  <a:lnTo>
                    <a:pt x="173" y="19"/>
                  </a:lnTo>
                  <a:lnTo>
                    <a:pt x="178" y="14"/>
                  </a:lnTo>
                  <a:lnTo>
                    <a:pt x="183" y="10"/>
                  </a:lnTo>
                  <a:lnTo>
                    <a:pt x="187" y="5"/>
                  </a:lnTo>
                  <a:lnTo>
                    <a:pt x="191" y="0"/>
                  </a:lnTo>
                  <a:lnTo>
                    <a:pt x="196" y="5"/>
                  </a:lnTo>
                  <a:lnTo>
                    <a:pt x="197" y="11"/>
                  </a:lnTo>
                  <a:lnTo>
                    <a:pt x="196" y="18"/>
                  </a:lnTo>
                  <a:lnTo>
                    <a:pt x="195" y="25"/>
                  </a:lnTo>
                  <a:lnTo>
                    <a:pt x="191" y="33"/>
                  </a:lnTo>
                  <a:lnTo>
                    <a:pt x="186" y="41"/>
                  </a:lnTo>
                  <a:lnTo>
                    <a:pt x="181" y="50"/>
                  </a:lnTo>
                  <a:lnTo>
                    <a:pt x="176" y="58"/>
                  </a:lnTo>
                  <a:lnTo>
                    <a:pt x="169" y="66"/>
                  </a:lnTo>
                  <a:lnTo>
                    <a:pt x="162" y="73"/>
                  </a:lnTo>
                  <a:lnTo>
                    <a:pt x="154" y="78"/>
                  </a:lnTo>
                  <a:lnTo>
                    <a:pt x="143" y="81"/>
                  </a:lnTo>
                  <a:lnTo>
                    <a:pt x="138" y="74"/>
                  </a:lnTo>
                  <a:lnTo>
                    <a:pt x="132" y="66"/>
                  </a:lnTo>
                  <a:lnTo>
                    <a:pt x="125" y="59"/>
                  </a:lnTo>
                  <a:lnTo>
                    <a:pt x="118" y="53"/>
                  </a:lnTo>
                  <a:lnTo>
                    <a:pt x="110" y="48"/>
                  </a:lnTo>
                  <a:lnTo>
                    <a:pt x="102" y="44"/>
                  </a:lnTo>
                  <a:lnTo>
                    <a:pt x="93" y="42"/>
                  </a:lnTo>
                  <a:lnTo>
                    <a:pt x="83" y="42"/>
                  </a:lnTo>
                  <a:lnTo>
                    <a:pt x="76" y="42"/>
                  </a:lnTo>
                  <a:lnTo>
                    <a:pt x="70" y="42"/>
                  </a:lnTo>
                  <a:lnTo>
                    <a:pt x="63" y="42"/>
                  </a:lnTo>
                  <a:lnTo>
                    <a:pt x="56" y="43"/>
                  </a:lnTo>
                  <a:lnTo>
                    <a:pt x="49" y="44"/>
                  </a:lnTo>
                  <a:lnTo>
                    <a:pt x="43" y="46"/>
                  </a:lnTo>
                  <a:lnTo>
                    <a:pt x="37" y="50"/>
                  </a:lnTo>
                  <a:lnTo>
                    <a:pt x="33" y="53"/>
                  </a:lnTo>
                  <a:lnTo>
                    <a:pt x="40" y="55"/>
                  </a:lnTo>
                  <a:lnTo>
                    <a:pt x="45" y="57"/>
                  </a:lnTo>
                  <a:lnTo>
                    <a:pt x="51" y="60"/>
                  </a:lnTo>
                  <a:lnTo>
                    <a:pt x="57" y="63"/>
                  </a:lnTo>
                  <a:lnTo>
                    <a:pt x="62" y="67"/>
                  </a:lnTo>
                  <a:lnTo>
                    <a:pt x="67" y="72"/>
                  </a:lnTo>
                  <a:lnTo>
                    <a:pt x="71" y="76"/>
                  </a:lnTo>
                  <a:lnTo>
                    <a:pt x="75" y="82"/>
                  </a:lnTo>
                  <a:lnTo>
                    <a:pt x="86" y="114"/>
                  </a:lnTo>
                  <a:lnTo>
                    <a:pt x="86" y="149"/>
                  </a:lnTo>
                  <a:lnTo>
                    <a:pt x="79" y="184"/>
                  </a:lnTo>
                  <a:lnTo>
                    <a:pt x="67" y="216"/>
                  </a:lnTo>
                  <a:lnTo>
                    <a:pt x="64" y="225"/>
                  </a:lnTo>
                  <a:lnTo>
                    <a:pt x="62" y="235"/>
                  </a:lnTo>
                  <a:lnTo>
                    <a:pt x="58" y="245"/>
                  </a:lnTo>
                  <a:lnTo>
                    <a:pt x="49" y="249"/>
                  </a:lnTo>
                  <a:lnTo>
                    <a:pt x="43" y="243"/>
                  </a:lnTo>
                  <a:lnTo>
                    <a:pt x="45" y="223"/>
                  </a:lnTo>
                  <a:lnTo>
                    <a:pt x="48" y="201"/>
                  </a:lnTo>
                  <a:lnTo>
                    <a:pt x="51" y="178"/>
                  </a:lnTo>
                  <a:lnTo>
                    <a:pt x="52" y="155"/>
                  </a:lnTo>
                  <a:lnTo>
                    <a:pt x="51" y="133"/>
                  </a:lnTo>
                  <a:lnTo>
                    <a:pt x="45" y="113"/>
                  </a:lnTo>
                  <a:lnTo>
                    <a:pt x="33" y="95"/>
                  </a:lnTo>
                  <a:lnTo>
                    <a:pt x="14" y="81"/>
                  </a:lnTo>
                  <a:lnTo>
                    <a:pt x="10" y="80"/>
                  </a:lnTo>
                  <a:lnTo>
                    <a:pt x="6" y="79"/>
                  </a:lnTo>
                  <a:lnTo>
                    <a:pt x="3" y="76"/>
                  </a:lnTo>
                  <a:lnTo>
                    <a:pt x="0" y="73"/>
                  </a:lnTo>
                  <a:lnTo>
                    <a:pt x="4" y="58"/>
                  </a:lnTo>
                  <a:lnTo>
                    <a:pt x="11" y="45"/>
                  </a:lnTo>
                  <a:lnTo>
                    <a:pt x="20" y="33"/>
                  </a:lnTo>
                  <a:lnTo>
                    <a:pt x="30" y="21"/>
                  </a:lnTo>
                  <a:lnTo>
                    <a:pt x="38" y="15"/>
                  </a:lnTo>
                  <a:lnTo>
                    <a:pt x="49" y="10"/>
                  </a:lnTo>
                  <a:lnTo>
                    <a:pt x="58" y="6"/>
                  </a:lnTo>
                  <a:lnTo>
                    <a:pt x="68" y="3"/>
                  </a:lnTo>
                  <a:lnTo>
                    <a:pt x="79" y="0"/>
                  </a:lnTo>
                  <a:lnTo>
                    <a:pt x="90" y="0"/>
                  </a:lnTo>
                  <a:lnTo>
                    <a:pt x="101" y="0"/>
                  </a:lnTo>
                  <a:lnTo>
                    <a:pt x="111" y="3"/>
                  </a:lnTo>
                  <a:lnTo>
                    <a:pt x="117" y="5"/>
                  </a:lnTo>
                  <a:lnTo>
                    <a:pt x="123" y="8"/>
                  </a:lnTo>
                  <a:lnTo>
                    <a:pt x="128" y="11"/>
                  </a:lnTo>
                  <a:lnTo>
                    <a:pt x="134" y="14"/>
                  </a:lnTo>
                  <a:lnTo>
                    <a:pt x="140" y="18"/>
                  </a:lnTo>
                  <a:lnTo>
                    <a:pt x="144" y="21"/>
                  </a:lnTo>
                  <a:lnTo>
                    <a:pt x="149" y="26"/>
                  </a:lnTo>
                  <a:lnTo>
                    <a:pt x="153" y="3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9" name="未知"/>
            <p:cNvSpPr/>
            <p:nvPr/>
          </p:nvSpPr>
          <p:spPr>
            <a:xfrm>
              <a:off x="524" y="378"/>
              <a:ext cx="50" cy="122"/>
            </a:xfrm>
            <a:custGeom>
              <a:avLst/>
              <a:gdLst/>
              <a:ahLst/>
              <a:cxnLst/>
              <a:rect l="0" t="0" r="0" b="0"/>
              <a:pathLst>
                <a:path w="69" h="189">
                  <a:moveTo>
                    <a:pt x="69" y="29"/>
                  </a:moveTo>
                  <a:lnTo>
                    <a:pt x="68" y="49"/>
                  </a:lnTo>
                  <a:lnTo>
                    <a:pt x="67" y="69"/>
                  </a:lnTo>
                  <a:lnTo>
                    <a:pt x="65" y="89"/>
                  </a:lnTo>
                  <a:lnTo>
                    <a:pt x="61" y="107"/>
                  </a:lnTo>
                  <a:lnTo>
                    <a:pt x="57" y="127"/>
                  </a:lnTo>
                  <a:lnTo>
                    <a:pt x="51" y="145"/>
                  </a:lnTo>
                  <a:lnTo>
                    <a:pt x="44" y="163"/>
                  </a:lnTo>
                  <a:lnTo>
                    <a:pt x="35" y="179"/>
                  </a:lnTo>
                  <a:lnTo>
                    <a:pt x="28" y="185"/>
                  </a:lnTo>
                  <a:lnTo>
                    <a:pt x="21" y="188"/>
                  </a:lnTo>
                  <a:lnTo>
                    <a:pt x="12" y="189"/>
                  </a:lnTo>
                  <a:lnTo>
                    <a:pt x="4" y="188"/>
                  </a:lnTo>
                  <a:lnTo>
                    <a:pt x="1" y="185"/>
                  </a:lnTo>
                  <a:lnTo>
                    <a:pt x="0" y="181"/>
                  </a:lnTo>
                  <a:lnTo>
                    <a:pt x="1" y="178"/>
                  </a:lnTo>
                  <a:lnTo>
                    <a:pt x="4" y="174"/>
                  </a:lnTo>
                  <a:lnTo>
                    <a:pt x="14" y="155"/>
                  </a:lnTo>
                  <a:lnTo>
                    <a:pt x="22" y="134"/>
                  </a:lnTo>
                  <a:lnTo>
                    <a:pt x="30" y="114"/>
                  </a:lnTo>
                  <a:lnTo>
                    <a:pt x="37" y="92"/>
                  </a:lnTo>
                  <a:lnTo>
                    <a:pt x="43" y="72"/>
                  </a:lnTo>
                  <a:lnTo>
                    <a:pt x="47" y="50"/>
                  </a:lnTo>
                  <a:lnTo>
                    <a:pt x="51" y="27"/>
                  </a:lnTo>
                  <a:lnTo>
                    <a:pt x="52" y="4"/>
                  </a:lnTo>
                  <a:lnTo>
                    <a:pt x="54" y="3"/>
                  </a:lnTo>
                  <a:lnTo>
                    <a:pt x="57" y="0"/>
                  </a:lnTo>
                  <a:lnTo>
                    <a:pt x="59" y="0"/>
                  </a:lnTo>
                  <a:lnTo>
                    <a:pt x="62" y="1"/>
                  </a:lnTo>
                  <a:lnTo>
                    <a:pt x="66" y="7"/>
                  </a:lnTo>
                  <a:lnTo>
                    <a:pt x="68" y="14"/>
                  </a:lnTo>
                  <a:lnTo>
                    <a:pt x="69" y="22"/>
                  </a:lnTo>
                  <a:lnTo>
                    <a:pt x="69" y="2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70" name="未知"/>
            <p:cNvSpPr/>
            <p:nvPr/>
          </p:nvSpPr>
          <p:spPr>
            <a:xfrm>
              <a:off x="579" y="417"/>
              <a:ext cx="93" cy="389"/>
            </a:xfrm>
            <a:custGeom>
              <a:avLst/>
              <a:gdLst/>
              <a:ahLst/>
              <a:cxnLst/>
              <a:rect l="0" t="0" r="0" b="0"/>
              <a:pathLst>
                <a:path w="129" h="606">
                  <a:moveTo>
                    <a:pt x="36" y="21"/>
                  </a:moveTo>
                  <a:lnTo>
                    <a:pt x="47" y="35"/>
                  </a:lnTo>
                  <a:lnTo>
                    <a:pt x="57" y="50"/>
                  </a:lnTo>
                  <a:lnTo>
                    <a:pt x="66" y="65"/>
                  </a:lnTo>
                  <a:lnTo>
                    <a:pt x="74" y="81"/>
                  </a:lnTo>
                  <a:lnTo>
                    <a:pt x="81" y="96"/>
                  </a:lnTo>
                  <a:lnTo>
                    <a:pt x="88" y="112"/>
                  </a:lnTo>
                  <a:lnTo>
                    <a:pt x="95" y="128"/>
                  </a:lnTo>
                  <a:lnTo>
                    <a:pt x="102" y="144"/>
                  </a:lnTo>
                  <a:lnTo>
                    <a:pt x="112" y="175"/>
                  </a:lnTo>
                  <a:lnTo>
                    <a:pt x="119" y="208"/>
                  </a:lnTo>
                  <a:lnTo>
                    <a:pt x="125" y="240"/>
                  </a:lnTo>
                  <a:lnTo>
                    <a:pt x="128" y="272"/>
                  </a:lnTo>
                  <a:lnTo>
                    <a:pt x="129" y="309"/>
                  </a:lnTo>
                  <a:lnTo>
                    <a:pt x="129" y="345"/>
                  </a:lnTo>
                  <a:lnTo>
                    <a:pt x="128" y="380"/>
                  </a:lnTo>
                  <a:lnTo>
                    <a:pt x="125" y="414"/>
                  </a:lnTo>
                  <a:lnTo>
                    <a:pt x="120" y="448"/>
                  </a:lnTo>
                  <a:lnTo>
                    <a:pt x="112" y="481"/>
                  </a:lnTo>
                  <a:lnTo>
                    <a:pt x="103" y="513"/>
                  </a:lnTo>
                  <a:lnTo>
                    <a:pt x="91" y="543"/>
                  </a:lnTo>
                  <a:lnTo>
                    <a:pt x="84" y="551"/>
                  </a:lnTo>
                  <a:lnTo>
                    <a:pt x="79" y="560"/>
                  </a:lnTo>
                  <a:lnTo>
                    <a:pt x="73" y="568"/>
                  </a:lnTo>
                  <a:lnTo>
                    <a:pt x="68" y="577"/>
                  </a:lnTo>
                  <a:lnTo>
                    <a:pt x="62" y="587"/>
                  </a:lnTo>
                  <a:lnTo>
                    <a:pt x="55" y="594"/>
                  </a:lnTo>
                  <a:lnTo>
                    <a:pt x="47" y="601"/>
                  </a:lnTo>
                  <a:lnTo>
                    <a:pt x="38" y="606"/>
                  </a:lnTo>
                  <a:lnTo>
                    <a:pt x="34" y="606"/>
                  </a:lnTo>
                  <a:lnTo>
                    <a:pt x="30" y="605"/>
                  </a:lnTo>
                  <a:lnTo>
                    <a:pt x="27" y="603"/>
                  </a:lnTo>
                  <a:lnTo>
                    <a:pt x="27" y="598"/>
                  </a:lnTo>
                  <a:lnTo>
                    <a:pt x="44" y="575"/>
                  </a:lnTo>
                  <a:lnTo>
                    <a:pt x="58" y="551"/>
                  </a:lnTo>
                  <a:lnTo>
                    <a:pt x="68" y="526"/>
                  </a:lnTo>
                  <a:lnTo>
                    <a:pt x="76" y="499"/>
                  </a:lnTo>
                  <a:lnTo>
                    <a:pt x="82" y="471"/>
                  </a:lnTo>
                  <a:lnTo>
                    <a:pt x="85" y="443"/>
                  </a:lnTo>
                  <a:lnTo>
                    <a:pt x="89" y="413"/>
                  </a:lnTo>
                  <a:lnTo>
                    <a:pt x="91" y="384"/>
                  </a:lnTo>
                  <a:lnTo>
                    <a:pt x="91" y="344"/>
                  </a:lnTo>
                  <a:lnTo>
                    <a:pt x="90" y="303"/>
                  </a:lnTo>
                  <a:lnTo>
                    <a:pt x="85" y="264"/>
                  </a:lnTo>
                  <a:lnTo>
                    <a:pt x="80" y="224"/>
                  </a:lnTo>
                  <a:lnTo>
                    <a:pt x="73" y="186"/>
                  </a:lnTo>
                  <a:lnTo>
                    <a:pt x="62" y="148"/>
                  </a:lnTo>
                  <a:lnTo>
                    <a:pt x="51" y="111"/>
                  </a:lnTo>
                  <a:lnTo>
                    <a:pt x="37" y="75"/>
                  </a:lnTo>
                  <a:lnTo>
                    <a:pt x="31" y="68"/>
                  </a:lnTo>
                  <a:lnTo>
                    <a:pt x="28" y="59"/>
                  </a:lnTo>
                  <a:lnTo>
                    <a:pt x="26" y="51"/>
                  </a:lnTo>
                  <a:lnTo>
                    <a:pt x="22" y="43"/>
                  </a:lnTo>
                  <a:lnTo>
                    <a:pt x="15" y="32"/>
                  </a:lnTo>
                  <a:lnTo>
                    <a:pt x="6" y="22"/>
                  </a:lnTo>
                  <a:lnTo>
                    <a:pt x="0" y="12"/>
                  </a:lnTo>
                  <a:lnTo>
                    <a:pt x="5" y="0"/>
                  </a:lnTo>
                  <a:lnTo>
                    <a:pt x="14" y="1"/>
                  </a:lnTo>
                  <a:lnTo>
                    <a:pt x="22" y="7"/>
                  </a:lnTo>
                  <a:lnTo>
                    <a:pt x="29" y="14"/>
                  </a:lnTo>
                  <a:lnTo>
                    <a:pt x="36" y="2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71" name="未知"/>
            <p:cNvSpPr/>
            <p:nvPr/>
          </p:nvSpPr>
          <p:spPr>
            <a:xfrm>
              <a:off x="93" y="448"/>
              <a:ext cx="102" cy="82"/>
            </a:xfrm>
            <a:custGeom>
              <a:avLst/>
              <a:gdLst/>
              <a:ahLst/>
              <a:cxnLst/>
              <a:rect l="0" t="0" r="0" b="0"/>
              <a:pathLst>
                <a:path w="143" h="126">
                  <a:moveTo>
                    <a:pt x="48" y="4"/>
                  </a:moveTo>
                  <a:lnTo>
                    <a:pt x="45" y="13"/>
                  </a:lnTo>
                  <a:lnTo>
                    <a:pt x="40" y="24"/>
                  </a:lnTo>
                  <a:lnTo>
                    <a:pt x="37" y="34"/>
                  </a:lnTo>
                  <a:lnTo>
                    <a:pt x="37" y="46"/>
                  </a:lnTo>
                  <a:lnTo>
                    <a:pt x="38" y="51"/>
                  </a:lnTo>
                  <a:lnTo>
                    <a:pt x="38" y="54"/>
                  </a:lnTo>
                  <a:lnTo>
                    <a:pt x="39" y="56"/>
                  </a:lnTo>
                  <a:lnTo>
                    <a:pt x="41" y="58"/>
                  </a:lnTo>
                  <a:lnTo>
                    <a:pt x="50" y="70"/>
                  </a:lnTo>
                  <a:lnTo>
                    <a:pt x="61" y="79"/>
                  </a:lnTo>
                  <a:lnTo>
                    <a:pt x="72" y="87"/>
                  </a:lnTo>
                  <a:lnTo>
                    <a:pt x="85" y="93"/>
                  </a:lnTo>
                  <a:lnTo>
                    <a:pt x="99" y="98"/>
                  </a:lnTo>
                  <a:lnTo>
                    <a:pt x="112" y="100"/>
                  </a:lnTo>
                  <a:lnTo>
                    <a:pt x="127" y="101"/>
                  </a:lnTo>
                  <a:lnTo>
                    <a:pt x="140" y="101"/>
                  </a:lnTo>
                  <a:lnTo>
                    <a:pt x="143" y="106"/>
                  </a:lnTo>
                  <a:lnTo>
                    <a:pt x="142" y="110"/>
                  </a:lnTo>
                  <a:lnTo>
                    <a:pt x="137" y="114"/>
                  </a:lnTo>
                  <a:lnTo>
                    <a:pt x="133" y="116"/>
                  </a:lnTo>
                  <a:lnTo>
                    <a:pt x="128" y="119"/>
                  </a:lnTo>
                  <a:lnTo>
                    <a:pt x="121" y="122"/>
                  </a:lnTo>
                  <a:lnTo>
                    <a:pt x="114" y="124"/>
                  </a:lnTo>
                  <a:lnTo>
                    <a:pt x="106" y="125"/>
                  </a:lnTo>
                  <a:lnTo>
                    <a:pt x="99" y="126"/>
                  </a:lnTo>
                  <a:lnTo>
                    <a:pt x="91" y="126"/>
                  </a:lnTo>
                  <a:lnTo>
                    <a:pt x="83" y="126"/>
                  </a:lnTo>
                  <a:lnTo>
                    <a:pt x="76" y="126"/>
                  </a:lnTo>
                  <a:lnTo>
                    <a:pt x="65" y="124"/>
                  </a:lnTo>
                  <a:lnTo>
                    <a:pt x="55" y="122"/>
                  </a:lnTo>
                  <a:lnTo>
                    <a:pt x="45" y="118"/>
                  </a:lnTo>
                  <a:lnTo>
                    <a:pt x="34" y="114"/>
                  </a:lnTo>
                  <a:lnTo>
                    <a:pt x="25" y="108"/>
                  </a:lnTo>
                  <a:lnTo>
                    <a:pt x="17" y="101"/>
                  </a:lnTo>
                  <a:lnTo>
                    <a:pt x="10" y="92"/>
                  </a:lnTo>
                  <a:lnTo>
                    <a:pt x="3" y="83"/>
                  </a:lnTo>
                  <a:lnTo>
                    <a:pt x="0" y="68"/>
                  </a:lnTo>
                  <a:lnTo>
                    <a:pt x="0" y="51"/>
                  </a:lnTo>
                  <a:lnTo>
                    <a:pt x="3" y="36"/>
                  </a:lnTo>
                  <a:lnTo>
                    <a:pt x="10" y="24"/>
                  </a:lnTo>
                  <a:lnTo>
                    <a:pt x="15" y="20"/>
                  </a:lnTo>
                  <a:lnTo>
                    <a:pt x="18" y="16"/>
                  </a:lnTo>
                  <a:lnTo>
                    <a:pt x="22" y="12"/>
                  </a:lnTo>
                  <a:lnTo>
                    <a:pt x="26" y="9"/>
                  </a:lnTo>
                  <a:lnTo>
                    <a:pt x="30" y="5"/>
                  </a:lnTo>
                  <a:lnTo>
                    <a:pt x="34" y="3"/>
                  </a:lnTo>
                  <a:lnTo>
                    <a:pt x="39" y="1"/>
                  </a:lnTo>
                  <a:lnTo>
                    <a:pt x="45" y="0"/>
                  </a:lnTo>
                  <a:lnTo>
                    <a:pt x="48" y="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72" name="未知"/>
            <p:cNvSpPr/>
            <p:nvPr/>
          </p:nvSpPr>
          <p:spPr>
            <a:xfrm>
              <a:off x="0" y="502"/>
              <a:ext cx="192" cy="216"/>
            </a:xfrm>
            <a:custGeom>
              <a:avLst/>
              <a:gdLst/>
              <a:ahLst/>
              <a:cxnLst/>
              <a:rect l="0" t="0" r="0" b="0"/>
              <a:pathLst>
                <a:path w="268" h="337">
                  <a:moveTo>
                    <a:pt x="114" y="12"/>
                  </a:moveTo>
                  <a:lnTo>
                    <a:pt x="95" y="35"/>
                  </a:lnTo>
                  <a:lnTo>
                    <a:pt x="81" y="60"/>
                  </a:lnTo>
                  <a:lnTo>
                    <a:pt x="70" y="86"/>
                  </a:lnTo>
                  <a:lnTo>
                    <a:pt x="61" y="113"/>
                  </a:lnTo>
                  <a:lnTo>
                    <a:pt x="55" y="140"/>
                  </a:lnTo>
                  <a:lnTo>
                    <a:pt x="53" y="169"/>
                  </a:lnTo>
                  <a:lnTo>
                    <a:pt x="51" y="199"/>
                  </a:lnTo>
                  <a:lnTo>
                    <a:pt x="53" y="229"/>
                  </a:lnTo>
                  <a:lnTo>
                    <a:pt x="56" y="237"/>
                  </a:lnTo>
                  <a:lnTo>
                    <a:pt x="60" y="245"/>
                  </a:lnTo>
                  <a:lnTo>
                    <a:pt x="63" y="253"/>
                  </a:lnTo>
                  <a:lnTo>
                    <a:pt x="69" y="261"/>
                  </a:lnTo>
                  <a:lnTo>
                    <a:pt x="74" y="268"/>
                  </a:lnTo>
                  <a:lnTo>
                    <a:pt x="81" y="274"/>
                  </a:lnTo>
                  <a:lnTo>
                    <a:pt x="89" y="277"/>
                  </a:lnTo>
                  <a:lnTo>
                    <a:pt x="99" y="280"/>
                  </a:lnTo>
                  <a:lnTo>
                    <a:pt x="117" y="276"/>
                  </a:lnTo>
                  <a:lnTo>
                    <a:pt x="134" y="270"/>
                  </a:lnTo>
                  <a:lnTo>
                    <a:pt x="151" y="261"/>
                  </a:lnTo>
                  <a:lnTo>
                    <a:pt x="166" y="250"/>
                  </a:lnTo>
                  <a:lnTo>
                    <a:pt x="179" y="237"/>
                  </a:lnTo>
                  <a:lnTo>
                    <a:pt x="192" y="223"/>
                  </a:lnTo>
                  <a:lnTo>
                    <a:pt x="204" y="209"/>
                  </a:lnTo>
                  <a:lnTo>
                    <a:pt x="215" y="194"/>
                  </a:lnTo>
                  <a:lnTo>
                    <a:pt x="220" y="186"/>
                  </a:lnTo>
                  <a:lnTo>
                    <a:pt x="224" y="178"/>
                  </a:lnTo>
                  <a:lnTo>
                    <a:pt x="230" y="171"/>
                  </a:lnTo>
                  <a:lnTo>
                    <a:pt x="235" y="163"/>
                  </a:lnTo>
                  <a:lnTo>
                    <a:pt x="240" y="156"/>
                  </a:lnTo>
                  <a:lnTo>
                    <a:pt x="245" y="150"/>
                  </a:lnTo>
                  <a:lnTo>
                    <a:pt x="250" y="141"/>
                  </a:lnTo>
                  <a:lnTo>
                    <a:pt x="253" y="133"/>
                  </a:lnTo>
                  <a:lnTo>
                    <a:pt x="255" y="131"/>
                  </a:lnTo>
                  <a:lnTo>
                    <a:pt x="259" y="130"/>
                  </a:lnTo>
                  <a:lnTo>
                    <a:pt x="262" y="131"/>
                  </a:lnTo>
                  <a:lnTo>
                    <a:pt x="266" y="131"/>
                  </a:lnTo>
                  <a:lnTo>
                    <a:pt x="268" y="135"/>
                  </a:lnTo>
                  <a:lnTo>
                    <a:pt x="246" y="211"/>
                  </a:lnTo>
                  <a:lnTo>
                    <a:pt x="239" y="224"/>
                  </a:lnTo>
                  <a:lnTo>
                    <a:pt x="231" y="238"/>
                  </a:lnTo>
                  <a:lnTo>
                    <a:pt x="224" y="253"/>
                  </a:lnTo>
                  <a:lnTo>
                    <a:pt x="216" y="267"/>
                  </a:lnTo>
                  <a:lnTo>
                    <a:pt x="207" y="281"/>
                  </a:lnTo>
                  <a:lnTo>
                    <a:pt x="197" y="292"/>
                  </a:lnTo>
                  <a:lnTo>
                    <a:pt x="185" y="304"/>
                  </a:lnTo>
                  <a:lnTo>
                    <a:pt x="170" y="312"/>
                  </a:lnTo>
                  <a:lnTo>
                    <a:pt x="159" y="318"/>
                  </a:lnTo>
                  <a:lnTo>
                    <a:pt x="147" y="325"/>
                  </a:lnTo>
                  <a:lnTo>
                    <a:pt x="134" y="329"/>
                  </a:lnTo>
                  <a:lnTo>
                    <a:pt x="122" y="334"/>
                  </a:lnTo>
                  <a:lnTo>
                    <a:pt x="108" y="337"/>
                  </a:lnTo>
                  <a:lnTo>
                    <a:pt x="95" y="337"/>
                  </a:lnTo>
                  <a:lnTo>
                    <a:pt x="81" y="335"/>
                  </a:lnTo>
                  <a:lnTo>
                    <a:pt x="69" y="330"/>
                  </a:lnTo>
                  <a:lnTo>
                    <a:pt x="54" y="322"/>
                  </a:lnTo>
                  <a:lnTo>
                    <a:pt x="41" y="312"/>
                  </a:lnTo>
                  <a:lnTo>
                    <a:pt x="30" y="300"/>
                  </a:lnTo>
                  <a:lnTo>
                    <a:pt x="20" y="288"/>
                  </a:lnTo>
                  <a:lnTo>
                    <a:pt x="12" y="274"/>
                  </a:lnTo>
                  <a:lnTo>
                    <a:pt x="7" y="258"/>
                  </a:lnTo>
                  <a:lnTo>
                    <a:pt x="2" y="243"/>
                  </a:lnTo>
                  <a:lnTo>
                    <a:pt x="0" y="227"/>
                  </a:lnTo>
                  <a:lnTo>
                    <a:pt x="0" y="206"/>
                  </a:lnTo>
                  <a:lnTo>
                    <a:pt x="1" y="186"/>
                  </a:lnTo>
                  <a:lnTo>
                    <a:pt x="4" y="167"/>
                  </a:lnTo>
                  <a:lnTo>
                    <a:pt x="10" y="147"/>
                  </a:lnTo>
                  <a:lnTo>
                    <a:pt x="17" y="129"/>
                  </a:lnTo>
                  <a:lnTo>
                    <a:pt x="24" y="110"/>
                  </a:lnTo>
                  <a:lnTo>
                    <a:pt x="33" y="92"/>
                  </a:lnTo>
                  <a:lnTo>
                    <a:pt x="42" y="75"/>
                  </a:lnTo>
                  <a:lnTo>
                    <a:pt x="50" y="64"/>
                  </a:lnTo>
                  <a:lnTo>
                    <a:pt x="56" y="57"/>
                  </a:lnTo>
                  <a:lnTo>
                    <a:pt x="60" y="52"/>
                  </a:lnTo>
                  <a:lnTo>
                    <a:pt x="65" y="41"/>
                  </a:lnTo>
                  <a:lnTo>
                    <a:pt x="84" y="19"/>
                  </a:lnTo>
                  <a:lnTo>
                    <a:pt x="87" y="17"/>
                  </a:lnTo>
                  <a:lnTo>
                    <a:pt x="94" y="10"/>
                  </a:lnTo>
                  <a:lnTo>
                    <a:pt x="103" y="3"/>
                  </a:lnTo>
                  <a:lnTo>
                    <a:pt x="114" y="0"/>
                  </a:lnTo>
                  <a:lnTo>
                    <a:pt x="114" y="12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73" name="未知"/>
            <p:cNvSpPr/>
            <p:nvPr/>
          </p:nvSpPr>
          <p:spPr>
            <a:xfrm>
              <a:off x="448" y="507"/>
              <a:ext cx="102" cy="40"/>
            </a:xfrm>
            <a:custGeom>
              <a:avLst/>
              <a:gdLst/>
              <a:ahLst/>
              <a:cxnLst/>
              <a:rect l="0" t="0" r="0" b="0"/>
              <a:pathLst>
                <a:path w="142" h="62">
                  <a:moveTo>
                    <a:pt x="138" y="4"/>
                  </a:moveTo>
                  <a:lnTo>
                    <a:pt x="142" y="14"/>
                  </a:lnTo>
                  <a:lnTo>
                    <a:pt x="141" y="23"/>
                  </a:lnTo>
                  <a:lnTo>
                    <a:pt x="137" y="32"/>
                  </a:lnTo>
                  <a:lnTo>
                    <a:pt x="134" y="41"/>
                  </a:lnTo>
                  <a:lnTo>
                    <a:pt x="130" y="46"/>
                  </a:lnTo>
                  <a:lnTo>
                    <a:pt x="126" y="50"/>
                  </a:lnTo>
                  <a:lnTo>
                    <a:pt x="121" y="53"/>
                  </a:lnTo>
                  <a:lnTo>
                    <a:pt x="115" y="54"/>
                  </a:lnTo>
                  <a:lnTo>
                    <a:pt x="110" y="55"/>
                  </a:lnTo>
                  <a:lnTo>
                    <a:pt x="104" y="56"/>
                  </a:lnTo>
                  <a:lnTo>
                    <a:pt x="99" y="59"/>
                  </a:lnTo>
                  <a:lnTo>
                    <a:pt x="93" y="61"/>
                  </a:lnTo>
                  <a:lnTo>
                    <a:pt x="82" y="62"/>
                  </a:lnTo>
                  <a:lnTo>
                    <a:pt x="69" y="62"/>
                  </a:lnTo>
                  <a:lnTo>
                    <a:pt x="58" y="62"/>
                  </a:lnTo>
                  <a:lnTo>
                    <a:pt x="46" y="60"/>
                  </a:lnTo>
                  <a:lnTo>
                    <a:pt x="35" y="57"/>
                  </a:lnTo>
                  <a:lnTo>
                    <a:pt x="24" y="55"/>
                  </a:lnTo>
                  <a:lnTo>
                    <a:pt x="14" y="50"/>
                  </a:lnTo>
                  <a:lnTo>
                    <a:pt x="4" y="46"/>
                  </a:lnTo>
                  <a:lnTo>
                    <a:pt x="2" y="44"/>
                  </a:lnTo>
                  <a:lnTo>
                    <a:pt x="1" y="40"/>
                  </a:lnTo>
                  <a:lnTo>
                    <a:pt x="0" y="38"/>
                  </a:lnTo>
                  <a:lnTo>
                    <a:pt x="1" y="34"/>
                  </a:lnTo>
                  <a:lnTo>
                    <a:pt x="8" y="32"/>
                  </a:lnTo>
                  <a:lnTo>
                    <a:pt x="15" y="33"/>
                  </a:lnTo>
                  <a:lnTo>
                    <a:pt x="22" y="34"/>
                  </a:lnTo>
                  <a:lnTo>
                    <a:pt x="30" y="35"/>
                  </a:lnTo>
                  <a:lnTo>
                    <a:pt x="39" y="37"/>
                  </a:lnTo>
                  <a:lnTo>
                    <a:pt x="48" y="35"/>
                  </a:lnTo>
                  <a:lnTo>
                    <a:pt x="58" y="33"/>
                  </a:lnTo>
                  <a:lnTo>
                    <a:pt x="66" y="31"/>
                  </a:lnTo>
                  <a:lnTo>
                    <a:pt x="74" y="29"/>
                  </a:lnTo>
                  <a:lnTo>
                    <a:pt x="83" y="25"/>
                  </a:lnTo>
                  <a:lnTo>
                    <a:pt x="91" y="22"/>
                  </a:lnTo>
                  <a:lnTo>
                    <a:pt x="99" y="18"/>
                  </a:lnTo>
                  <a:lnTo>
                    <a:pt x="103" y="14"/>
                  </a:lnTo>
                  <a:lnTo>
                    <a:pt x="107" y="9"/>
                  </a:lnTo>
                  <a:lnTo>
                    <a:pt x="112" y="4"/>
                  </a:lnTo>
                  <a:lnTo>
                    <a:pt x="116" y="2"/>
                  </a:lnTo>
                  <a:lnTo>
                    <a:pt x="122" y="0"/>
                  </a:lnTo>
                  <a:lnTo>
                    <a:pt x="128" y="0"/>
                  </a:lnTo>
                  <a:lnTo>
                    <a:pt x="133" y="1"/>
                  </a:lnTo>
                  <a:lnTo>
                    <a:pt x="138" y="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74" name="未知"/>
            <p:cNvSpPr/>
            <p:nvPr/>
          </p:nvSpPr>
          <p:spPr>
            <a:xfrm>
              <a:off x="452" y="545"/>
              <a:ext cx="163" cy="173"/>
            </a:xfrm>
            <a:custGeom>
              <a:avLst/>
              <a:gdLst/>
              <a:ahLst/>
              <a:cxnLst/>
              <a:rect l="0" t="0" r="0" b="0"/>
              <a:pathLst>
                <a:path w="227" h="269">
                  <a:moveTo>
                    <a:pt x="154" y="11"/>
                  </a:moveTo>
                  <a:lnTo>
                    <a:pt x="158" y="21"/>
                  </a:lnTo>
                  <a:lnTo>
                    <a:pt x="165" y="31"/>
                  </a:lnTo>
                  <a:lnTo>
                    <a:pt x="173" y="39"/>
                  </a:lnTo>
                  <a:lnTo>
                    <a:pt x="181" y="48"/>
                  </a:lnTo>
                  <a:lnTo>
                    <a:pt x="195" y="72"/>
                  </a:lnTo>
                  <a:lnTo>
                    <a:pt x="206" y="97"/>
                  </a:lnTo>
                  <a:lnTo>
                    <a:pt x="216" y="124"/>
                  </a:lnTo>
                  <a:lnTo>
                    <a:pt x="222" y="152"/>
                  </a:lnTo>
                  <a:lnTo>
                    <a:pt x="226" y="180"/>
                  </a:lnTo>
                  <a:lnTo>
                    <a:pt x="227" y="209"/>
                  </a:lnTo>
                  <a:lnTo>
                    <a:pt x="225" y="238"/>
                  </a:lnTo>
                  <a:lnTo>
                    <a:pt x="218" y="267"/>
                  </a:lnTo>
                  <a:lnTo>
                    <a:pt x="215" y="268"/>
                  </a:lnTo>
                  <a:lnTo>
                    <a:pt x="213" y="269"/>
                  </a:lnTo>
                  <a:lnTo>
                    <a:pt x="212" y="269"/>
                  </a:lnTo>
                  <a:lnTo>
                    <a:pt x="210" y="268"/>
                  </a:lnTo>
                  <a:lnTo>
                    <a:pt x="207" y="260"/>
                  </a:lnTo>
                  <a:lnTo>
                    <a:pt x="207" y="252"/>
                  </a:lnTo>
                  <a:lnTo>
                    <a:pt x="208" y="243"/>
                  </a:lnTo>
                  <a:lnTo>
                    <a:pt x="208" y="233"/>
                  </a:lnTo>
                  <a:lnTo>
                    <a:pt x="206" y="210"/>
                  </a:lnTo>
                  <a:lnTo>
                    <a:pt x="202" y="187"/>
                  </a:lnTo>
                  <a:lnTo>
                    <a:pt x="196" y="165"/>
                  </a:lnTo>
                  <a:lnTo>
                    <a:pt x="189" y="144"/>
                  </a:lnTo>
                  <a:lnTo>
                    <a:pt x="180" y="123"/>
                  </a:lnTo>
                  <a:lnTo>
                    <a:pt x="168" y="103"/>
                  </a:lnTo>
                  <a:lnTo>
                    <a:pt x="155" y="84"/>
                  </a:lnTo>
                  <a:lnTo>
                    <a:pt x="139" y="66"/>
                  </a:lnTo>
                  <a:lnTo>
                    <a:pt x="135" y="68"/>
                  </a:lnTo>
                  <a:lnTo>
                    <a:pt x="130" y="69"/>
                  </a:lnTo>
                  <a:lnTo>
                    <a:pt x="125" y="71"/>
                  </a:lnTo>
                  <a:lnTo>
                    <a:pt x="121" y="73"/>
                  </a:lnTo>
                  <a:lnTo>
                    <a:pt x="116" y="74"/>
                  </a:lnTo>
                  <a:lnTo>
                    <a:pt x="112" y="76"/>
                  </a:lnTo>
                  <a:lnTo>
                    <a:pt x="107" y="77"/>
                  </a:lnTo>
                  <a:lnTo>
                    <a:pt x="102" y="77"/>
                  </a:lnTo>
                  <a:lnTo>
                    <a:pt x="90" y="80"/>
                  </a:lnTo>
                  <a:lnTo>
                    <a:pt x="77" y="81"/>
                  </a:lnTo>
                  <a:lnTo>
                    <a:pt x="63" y="83"/>
                  </a:lnTo>
                  <a:lnTo>
                    <a:pt x="51" y="81"/>
                  </a:lnTo>
                  <a:lnTo>
                    <a:pt x="37" y="79"/>
                  </a:lnTo>
                  <a:lnTo>
                    <a:pt x="24" y="76"/>
                  </a:lnTo>
                  <a:lnTo>
                    <a:pt x="13" y="71"/>
                  </a:lnTo>
                  <a:lnTo>
                    <a:pt x="1" y="65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1" y="58"/>
                  </a:lnTo>
                  <a:lnTo>
                    <a:pt x="1" y="56"/>
                  </a:lnTo>
                  <a:lnTo>
                    <a:pt x="8" y="55"/>
                  </a:lnTo>
                  <a:lnTo>
                    <a:pt x="15" y="56"/>
                  </a:lnTo>
                  <a:lnTo>
                    <a:pt x="22" y="56"/>
                  </a:lnTo>
                  <a:lnTo>
                    <a:pt x="29" y="57"/>
                  </a:lnTo>
                  <a:lnTo>
                    <a:pt x="36" y="59"/>
                  </a:lnTo>
                  <a:lnTo>
                    <a:pt x="42" y="59"/>
                  </a:lnTo>
                  <a:lnTo>
                    <a:pt x="49" y="61"/>
                  </a:lnTo>
                  <a:lnTo>
                    <a:pt x="56" y="59"/>
                  </a:lnTo>
                  <a:lnTo>
                    <a:pt x="69" y="58"/>
                  </a:lnTo>
                  <a:lnTo>
                    <a:pt x="82" y="55"/>
                  </a:lnTo>
                  <a:lnTo>
                    <a:pt x="94" y="49"/>
                  </a:lnTo>
                  <a:lnTo>
                    <a:pt x="105" y="42"/>
                  </a:lnTo>
                  <a:lnTo>
                    <a:pt x="115" y="33"/>
                  </a:lnTo>
                  <a:lnTo>
                    <a:pt x="124" y="24"/>
                  </a:lnTo>
                  <a:lnTo>
                    <a:pt x="132" y="12"/>
                  </a:lnTo>
                  <a:lnTo>
                    <a:pt x="139" y="1"/>
                  </a:lnTo>
                  <a:lnTo>
                    <a:pt x="144" y="0"/>
                  </a:lnTo>
                  <a:lnTo>
                    <a:pt x="149" y="2"/>
                  </a:lnTo>
                  <a:lnTo>
                    <a:pt x="152" y="6"/>
                  </a:lnTo>
                  <a:lnTo>
                    <a:pt x="154" y="1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75" name="未知"/>
            <p:cNvSpPr/>
            <p:nvPr/>
          </p:nvSpPr>
          <p:spPr>
            <a:xfrm>
              <a:off x="326" y="550"/>
              <a:ext cx="59" cy="186"/>
            </a:xfrm>
            <a:custGeom>
              <a:avLst/>
              <a:gdLst/>
              <a:ahLst/>
              <a:cxnLst/>
              <a:rect l="0" t="0" r="0" b="0"/>
              <a:pathLst>
                <a:path w="83" h="289">
                  <a:moveTo>
                    <a:pt x="35" y="25"/>
                  </a:moveTo>
                  <a:lnTo>
                    <a:pt x="40" y="23"/>
                  </a:lnTo>
                  <a:lnTo>
                    <a:pt x="43" y="22"/>
                  </a:lnTo>
                  <a:lnTo>
                    <a:pt x="48" y="20"/>
                  </a:lnTo>
                  <a:lnTo>
                    <a:pt x="53" y="19"/>
                  </a:lnTo>
                  <a:lnTo>
                    <a:pt x="57" y="18"/>
                  </a:lnTo>
                  <a:lnTo>
                    <a:pt x="62" y="18"/>
                  </a:lnTo>
                  <a:lnTo>
                    <a:pt x="66" y="19"/>
                  </a:lnTo>
                  <a:lnTo>
                    <a:pt x="71" y="20"/>
                  </a:lnTo>
                  <a:lnTo>
                    <a:pt x="78" y="27"/>
                  </a:lnTo>
                  <a:lnTo>
                    <a:pt x="81" y="37"/>
                  </a:lnTo>
                  <a:lnTo>
                    <a:pt x="83" y="46"/>
                  </a:lnTo>
                  <a:lnTo>
                    <a:pt x="83" y="55"/>
                  </a:lnTo>
                  <a:lnTo>
                    <a:pt x="80" y="63"/>
                  </a:lnTo>
                  <a:lnTo>
                    <a:pt x="73" y="68"/>
                  </a:lnTo>
                  <a:lnTo>
                    <a:pt x="66" y="69"/>
                  </a:lnTo>
                  <a:lnTo>
                    <a:pt x="57" y="69"/>
                  </a:lnTo>
                  <a:lnTo>
                    <a:pt x="48" y="68"/>
                  </a:lnTo>
                  <a:lnTo>
                    <a:pt x="40" y="64"/>
                  </a:lnTo>
                  <a:lnTo>
                    <a:pt x="33" y="64"/>
                  </a:lnTo>
                  <a:lnTo>
                    <a:pt x="28" y="74"/>
                  </a:lnTo>
                  <a:lnTo>
                    <a:pt x="30" y="90"/>
                  </a:lnTo>
                  <a:lnTo>
                    <a:pt x="34" y="88"/>
                  </a:lnTo>
                  <a:lnTo>
                    <a:pt x="40" y="86"/>
                  </a:lnTo>
                  <a:lnTo>
                    <a:pt x="46" y="84"/>
                  </a:lnTo>
                  <a:lnTo>
                    <a:pt x="51" y="83"/>
                  </a:lnTo>
                  <a:lnTo>
                    <a:pt x="57" y="83"/>
                  </a:lnTo>
                  <a:lnTo>
                    <a:pt x="63" y="83"/>
                  </a:lnTo>
                  <a:lnTo>
                    <a:pt x="69" y="85"/>
                  </a:lnTo>
                  <a:lnTo>
                    <a:pt x="73" y="88"/>
                  </a:lnTo>
                  <a:lnTo>
                    <a:pt x="79" y="93"/>
                  </a:lnTo>
                  <a:lnTo>
                    <a:pt x="81" y="98"/>
                  </a:lnTo>
                  <a:lnTo>
                    <a:pt x="83" y="105"/>
                  </a:lnTo>
                  <a:lnTo>
                    <a:pt x="81" y="112"/>
                  </a:lnTo>
                  <a:lnTo>
                    <a:pt x="78" y="121"/>
                  </a:lnTo>
                  <a:lnTo>
                    <a:pt x="72" y="128"/>
                  </a:lnTo>
                  <a:lnTo>
                    <a:pt x="65" y="133"/>
                  </a:lnTo>
                  <a:lnTo>
                    <a:pt x="56" y="137"/>
                  </a:lnTo>
                  <a:lnTo>
                    <a:pt x="48" y="136"/>
                  </a:lnTo>
                  <a:lnTo>
                    <a:pt x="41" y="132"/>
                  </a:lnTo>
                  <a:lnTo>
                    <a:pt x="33" y="129"/>
                  </a:lnTo>
                  <a:lnTo>
                    <a:pt x="26" y="125"/>
                  </a:lnTo>
                  <a:lnTo>
                    <a:pt x="24" y="132"/>
                  </a:lnTo>
                  <a:lnTo>
                    <a:pt x="23" y="139"/>
                  </a:lnTo>
                  <a:lnTo>
                    <a:pt x="24" y="146"/>
                  </a:lnTo>
                  <a:lnTo>
                    <a:pt x="26" y="153"/>
                  </a:lnTo>
                  <a:lnTo>
                    <a:pt x="33" y="150"/>
                  </a:lnTo>
                  <a:lnTo>
                    <a:pt x="40" y="146"/>
                  </a:lnTo>
                  <a:lnTo>
                    <a:pt x="48" y="144"/>
                  </a:lnTo>
                  <a:lnTo>
                    <a:pt x="56" y="145"/>
                  </a:lnTo>
                  <a:lnTo>
                    <a:pt x="63" y="148"/>
                  </a:lnTo>
                  <a:lnTo>
                    <a:pt x="69" y="153"/>
                  </a:lnTo>
                  <a:lnTo>
                    <a:pt x="73" y="159"/>
                  </a:lnTo>
                  <a:lnTo>
                    <a:pt x="76" y="167"/>
                  </a:lnTo>
                  <a:lnTo>
                    <a:pt x="74" y="175"/>
                  </a:lnTo>
                  <a:lnTo>
                    <a:pt x="71" y="182"/>
                  </a:lnTo>
                  <a:lnTo>
                    <a:pt x="66" y="188"/>
                  </a:lnTo>
                  <a:lnTo>
                    <a:pt x="58" y="191"/>
                  </a:lnTo>
                  <a:lnTo>
                    <a:pt x="57" y="191"/>
                  </a:lnTo>
                  <a:lnTo>
                    <a:pt x="57" y="191"/>
                  </a:lnTo>
                  <a:lnTo>
                    <a:pt x="56" y="191"/>
                  </a:lnTo>
                  <a:lnTo>
                    <a:pt x="56" y="192"/>
                  </a:lnTo>
                  <a:lnTo>
                    <a:pt x="62" y="196"/>
                  </a:lnTo>
                  <a:lnTo>
                    <a:pt x="68" y="200"/>
                  </a:lnTo>
                  <a:lnTo>
                    <a:pt x="72" y="206"/>
                  </a:lnTo>
                  <a:lnTo>
                    <a:pt x="74" y="213"/>
                  </a:lnTo>
                  <a:lnTo>
                    <a:pt x="74" y="220"/>
                  </a:lnTo>
                  <a:lnTo>
                    <a:pt x="73" y="226"/>
                  </a:lnTo>
                  <a:lnTo>
                    <a:pt x="70" y="230"/>
                  </a:lnTo>
                  <a:lnTo>
                    <a:pt x="64" y="236"/>
                  </a:lnTo>
                  <a:lnTo>
                    <a:pt x="59" y="237"/>
                  </a:lnTo>
                  <a:lnTo>
                    <a:pt x="54" y="238"/>
                  </a:lnTo>
                  <a:lnTo>
                    <a:pt x="46" y="237"/>
                  </a:lnTo>
                  <a:lnTo>
                    <a:pt x="38" y="237"/>
                  </a:lnTo>
                  <a:lnTo>
                    <a:pt x="31" y="239"/>
                  </a:lnTo>
                  <a:lnTo>
                    <a:pt x="25" y="242"/>
                  </a:lnTo>
                  <a:lnTo>
                    <a:pt x="23" y="249"/>
                  </a:lnTo>
                  <a:lnTo>
                    <a:pt x="23" y="259"/>
                  </a:lnTo>
                  <a:lnTo>
                    <a:pt x="27" y="264"/>
                  </a:lnTo>
                  <a:lnTo>
                    <a:pt x="34" y="268"/>
                  </a:lnTo>
                  <a:lnTo>
                    <a:pt x="41" y="269"/>
                  </a:lnTo>
                  <a:lnTo>
                    <a:pt x="48" y="267"/>
                  </a:lnTo>
                  <a:lnTo>
                    <a:pt x="50" y="266"/>
                  </a:lnTo>
                  <a:lnTo>
                    <a:pt x="54" y="265"/>
                  </a:lnTo>
                  <a:lnTo>
                    <a:pt x="57" y="264"/>
                  </a:lnTo>
                  <a:lnTo>
                    <a:pt x="61" y="264"/>
                  </a:lnTo>
                  <a:lnTo>
                    <a:pt x="62" y="267"/>
                  </a:lnTo>
                  <a:lnTo>
                    <a:pt x="63" y="271"/>
                  </a:lnTo>
                  <a:lnTo>
                    <a:pt x="63" y="274"/>
                  </a:lnTo>
                  <a:lnTo>
                    <a:pt x="63" y="277"/>
                  </a:lnTo>
                  <a:lnTo>
                    <a:pt x="58" y="282"/>
                  </a:lnTo>
                  <a:lnTo>
                    <a:pt x="53" y="286"/>
                  </a:lnTo>
                  <a:lnTo>
                    <a:pt x="47" y="288"/>
                  </a:lnTo>
                  <a:lnTo>
                    <a:pt x="41" y="289"/>
                  </a:lnTo>
                  <a:lnTo>
                    <a:pt x="35" y="287"/>
                  </a:lnTo>
                  <a:lnTo>
                    <a:pt x="30" y="286"/>
                  </a:lnTo>
                  <a:lnTo>
                    <a:pt x="24" y="283"/>
                  </a:lnTo>
                  <a:lnTo>
                    <a:pt x="18" y="280"/>
                  </a:lnTo>
                  <a:lnTo>
                    <a:pt x="13" y="276"/>
                  </a:lnTo>
                  <a:lnTo>
                    <a:pt x="9" y="273"/>
                  </a:lnTo>
                  <a:lnTo>
                    <a:pt x="5" y="267"/>
                  </a:lnTo>
                  <a:lnTo>
                    <a:pt x="3" y="261"/>
                  </a:lnTo>
                  <a:lnTo>
                    <a:pt x="1" y="245"/>
                  </a:lnTo>
                  <a:lnTo>
                    <a:pt x="3" y="231"/>
                  </a:lnTo>
                  <a:lnTo>
                    <a:pt x="5" y="216"/>
                  </a:lnTo>
                  <a:lnTo>
                    <a:pt x="4" y="203"/>
                  </a:lnTo>
                  <a:lnTo>
                    <a:pt x="4" y="190"/>
                  </a:lnTo>
                  <a:lnTo>
                    <a:pt x="6" y="176"/>
                  </a:lnTo>
                  <a:lnTo>
                    <a:pt x="8" y="162"/>
                  </a:lnTo>
                  <a:lnTo>
                    <a:pt x="1" y="148"/>
                  </a:lnTo>
                  <a:lnTo>
                    <a:pt x="0" y="137"/>
                  </a:lnTo>
                  <a:lnTo>
                    <a:pt x="1" y="128"/>
                  </a:lnTo>
                  <a:lnTo>
                    <a:pt x="3" y="118"/>
                  </a:lnTo>
                  <a:lnTo>
                    <a:pt x="8" y="108"/>
                  </a:lnTo>
                  <a:lnTo>
                    <a:pt x="4" y="94"/>
                  </a:lnTo>
                  <a:lnTo>
                    <a:pt x="6" y="79"/>
                  </a:lnTo>
                  <a:lnTo>
                    <a:pt x="10" y="65"/>
                  </a:lnTo>
                  <a:lnTo>
                    <a:pt x="15" y="52"/>
                  </a:lnTo>
                  <a:lnTo>
                    <a:pt x="10" y="39"/>
                  </a:lnTo>
                  <a:lnTo>
                    <a:pt x="9" y="25"/>
                  </a:lnTo>
                  <a:lnTo>
                    <a:pt x="12" y="11"/>
                  </a:lnTo>
                  <a:lnTo>
                    <a:pt x="19" y="0"/>
                  </a:lnTo>
                  <a:lnTo>
                    <a:pt x="26" y="3"/>
                  </a:lnTo>
                  <a:lnTo>
                    <a:pt x="30" y="10"/>
                  </a:lnTo>
                  <a:lnTo>
                    <a:pt x="31" y="18"/>
                  </a:lnTo>
                  <a:lnTo>
                    <a:pt x="35" y="2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76" name="未知"/>
            <p:cNvSpPr/>
            <p:nvPr/>
          </p:nvSpPr>
          <p:spPr>
            <a:xfrm>
              <a:off x="352" y="575"/>
              <a:ext cx="20" cy="11"/>
            </a:xfrm>
            <a:custGeom>
              <a:avLst/>
              <a:gdLst/>
              <a:ahLst/>
              <a:cxnLst/>
              <a:rect l="0" t="0" r="0" b="0"/>
              <a:pathLst>
                <a:path w="29" h="18">
                  <a:moveTo>
                    <a:pt x="29" y="8"/>
                  </a:moveTo>
                  <a:lnTo>
                    <a:pt x="29" y="12"/>
                  </a:lnTo>
                  <a:lnTo>
                    <a:pt x="28" y="15"/>
                  </a:lnTo>
                  <a:lnTo>
                    <a:pt x="26" y="17"/>
                  </a:lnTo>
                  <a:lnTo>
                    <a:pt x="23" y="18"/>
                  </a:lnTo>
                  <a:lnTo>
                    <a:pt x="12" y="18"/>
                  </a:lnTo>
                  <a:lnTo>
                    <a:pt x="11" y="17"/>
                  </a:lnTo>
                  <a:lnTo>
                    <a:pt x="7" y="15"/>
                  </a:lnTo>
                  <a:lnTo>
                    <a:pt x="3" y="11"/>
                  </a:lnTo>
                  <a:lnTo>
                    <a:pt x="0" y="8"/>
                  </a:lnTo>
                  <a:lnTo>
                    <a:pt x="5" y="3"/>
                  </a:lnTo>
                  <a:lnTo>
                    <a:pt x="15" y="0"/>
                  </a:lnTo>
                  <a:lnTo>
                    <a:pt x="24" y="0"/>
                  </a:lnTo>
                  <a:lnTo>
                    <a:pt x="29" y="8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77" name="未知"/>
            <p:cNvSpPr/>
            <p:nvPr/>
          </p:nvSpPr>
          <p:spPr>
            <a:xfrm>
              <a:off x="455" y="616"/>
              <a:ext cx="125" cy="200"/>
            </a:xfrm>
            <a:custGeom>
              <a:avLst/>
              <a:gdLst/>
              <a:ahLst/>
              <a:cxnLst/>
              <a:rect l="0" t="0" r="0" b="0"/>
              <a:pathLst>
                <a:path w="174" h="313">
                  <a:moveTo>
                    <a:pt x="20" y="51"/>
                  </a:moveTo>
                  <a:lnTo>
                    <a:pt x="32" y="85"/>
                  </a:lnTo>
                  <a:lnTo>
                    <a:pt x="45" y="119"/>
                  </a:lnTo>
                  <a:lnTo>
                    <a:pt x="60" y="152"/>
                  </a:lnTo>
                  <a:lnTo>
                    <a:pt x="78" y="183"/>
                  </a:lnTo>
                  <a:lnTo>
                    <a:pt x="97" y="214"/>
                  </a:lnTo>
                  <a:lnTo>
                    <a:pt x="119" y="244"/>
                  </a:lnTo>
                  <a:lnTo>
                    <a:pt x="143" y="272"/>
                  </a:lnTo>
                  <a:lnTo>
                    <a:pt x="171" y="298"/>
                  </a:lnTo>
                  <a:lnTo>
                    <a:pt x="172" y="301"/>
                  </a:lnTo>
                  <a:lnTo>
                    <a:pt x="174" y="304"/>
                  </a:lnTo>
                  <a:lnTo>
                    <a:pt x="174" y="308"/>
                  </a:lnTo>
                  <a:lnTo>
                    <a:pt x="173" y="311"/>
                  </a:lnTo>
                  <a:lnTo>
                    <a:pt x="166" y="313"/>
                  </a:lnTo>
                  <a:lnTo>
                    <a:pt x="161" y="313"/>
                  </a:lnTo>
                  <a:lnTo>
                    <a:pt x="155" y="312"/>
                  </a:lnTo>
                  <a:lnTo>
                    <a:pt x="149" y="310"/>
                  </a:lnTo>
                  <a:lnTo>
                    <a:pt x="143" y="308"/>
                  </a:lnTo>
                  <a:lnTo>
                    <a:pt x="138" y="304"/>
                  </a:lnTo>
                  <a:lnTo>
                    <a:pt x="132" y="302"/>
                  </a:lnTo>
                  <a:lnTo>
                    <a:pt x="126" y="300"/>
                  </a:lnTo>
                  <a:lnTo>
                    <a:pt x="95" y="274"/>
                  </a:lnTo>
                  <a:lnTo>
                    <a:pt x="70" y="245"/>
                  </a:lnTo>
                  <a:lnTo>
                    <a:pt x="49" y="215"/>
                  </a:lnTo>
                  <a:lnTo>
                    <a:pt x="33" y="182"/>
                  </a:lnTo>
                  <a:lnTo>
                    <a:pt x="20" y="146"/>
                  </a:lnTo>
                  <a:lnTo>
                    <a:pt x="11" y="111"/>
                  </a:lnTo>
                  <a:lnTo>
                    <a:pt x="4" y="73"/>
                  </a:lnTo>
                  <a:lnTo>
                    <a:pt x="0" y="35"/>
                  </a:lnTo>
                  <a:lnTo>
                    <a:pt x="2" y="25"/>
                  </a:lnTo>
                  <a:lnTo>
                    <a:pt x="3" y="16"/>
                  </a:lnTo>
                  <a:lnTo>
                    <a:pt x="5" y="7"/>
                  </a:lnTo>
                  <a:lnTo>
                    <a:pt x="11" y="0"/>
                  </a:lnTo>
                  <a:lnTo>
                    <a:pt x="19" y="10"/>
                  </a:lnTo>
                  <a:lnTo>
                    <a:pt x="19" y="23"/>
                  </a:lnTo>
                  <a:lnTo>
                    <a:pt x="18" y="38"/>
                  </a:lnTo>
                  <a:lnTo>
                    <a:pt x="20" y="5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78" name="未知"/>
            <p:cNvSpPr/>
            <p:nvPr/>
          </p:nvSpPr>
          <p:spPr>
            <a:xfrm>
              <a:off x="352" y="615"/>
              <a:ext cx="20" cy="12"/>
            </a:xfrm>
            <a:custGeom>
              <a:avLst/>
              <a:gdLst/>
              <a:ahLst/>
              <a:cxnLst/>
              <a:rect l="0" t="0" r="0" b="0"/>
              <a:pathLst>
                <a:path w="29" h="19">
                  <a:moveTo>
                    <a:pt x="29" y="10"/>
                  </a:moveTo>
                  <a:lnTo>
                    <a:pt x="29" y="14"/>
                  </a:lnTo>
                  <a:lnTo>
                    <a:pt x="28" y="15"/>
                  </a:lnTo>
                  <a:lnTo>
                    <a:pt x="24" y="17"/>
                  </a:lnTo>
                  <a:lnTo>
                    <a:pt x="22" y="19"/>
                  </a:lnTo>
                  <a:lnTo>
                    <a:pt x="15" y="18"/>
                  </a:lnTo>
                  <a:lnTo>
                    <a:pt x="8" y="15"/>
                  </a:lnTo>
                  <a:lnTo>
                    <a:pt x="4" y="10"/>
                  </a:lnTo>
                  <a:lnTo>
                    <a:pt x="0" y="7"/>
                  </a:lnTo>
                  <a:lnTo>
                    <a:pt x="7" y="3"/>
                  </a:lnTo>
                  <a:lnTo>
                    <a:pt x="18" y="0"/>
                  </a:lnTo>
                  <a:lnTo>
                    <a:pt x="27" y="2"/>
                  </a:lnTo>
                  <a:lnTo>
                    <a:pt x="29" y="1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79" name="未知"/>
            <p:cNvSpPr/>
            <p:nvPr/>
          </p:nvSpPr>
          <p:spPr>
            <a:xfrm>
              <a:off x="349" y="652"/>
              <a:ext cx="20" cy="13"/>
            </a:xfrm>
            <a:custGeom>
              <a:avLst/>
              <a:gdLst/>
              <a:ahLst/>
              <a:cxnLst/>
              <a:rect l="0" t="0" r="0" b="0"/>
              <a:pathLst>
                <a:path w="27" h="18">
                  <a:moveTo>
                    <a:pt x="27" y="9"/>
                  </a:moveTo>
                  <a:lnTo>
                    <a:pt x="25" y="16"/>
                  </a:lnTo>
                  <a:lnTo>
                    <a:pt x="19" y="18"/>
                  </a:lnTo>
                  <a:lnTo>
                    <a:pt x="13" y="17"/>
                  </a:lnTo>
                  <a:lnTo>
                    <a:pt x="7" y="13"/>
                  </a:lnTo>
                  <a:lnTo>
                    <a:pt x="3" y="11"/>
                  </a:lnTo>
                  <a:lnTo>
                    <a:pt x="0" y="9"/>
                  </a:lnTo>
                  <a:lnTo>
                    <a:pt x="1" y="5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2" y="1"/>
                  </a:lnTo>
                  <a:lnTo>
                    <a:pt x="25" y="4"/>
                  </a:lnTo>
                  <a:lnTo>
                    <a:pt x="27" y="9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80" name="未知"/>
            <p:cNvSpPr/>
            <p:nvPr/>
          </p:nvSpPr>
          <p:spPr>
            <a:xfrm>
              <a:off x="346" y="668"/>
              <a:ext cx="12" cy="13"/>
            </a:xfrm>
            <a:custGeom>
              <a:avLst/>
              <a:gdLst/>
              <a:ahLst/>
              <a:cxnLst/>
              <a:rect l="0" t="0" r="0" b="0"/>
              <a:pathLst>
                <a:path w="18" h="20">
                  <a:moveTo>
                    <a:pt x="1" y="20"/>
                  </a:moveTo>
                  <a:lnTo>
                    <a:pt x="0" y="16"/>
                  </a:lnTo>
                  <a:lnTo>
                    <a:pt x="0" y="9"/>
                  </a:lnTo>
                  <a:lnTo>
                    <a:pt x="0" y="3"/>
                  </a:lnTo>
                  <a:lnTo>
                    <a:pt x="3" y="0"/>
                  </a:lnTo>
                  <a:lnTo>
                    <a:pt x="18" y="8"/>
                  </a:lnTo>
                  <a:lnTo>
                    <a:pt x="1" y="20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81" name="未知"/>
            <p:cNvSpPr/>
            <p:nvPr/>
          </p:nvSpPr>
          <p:spPr>
            <a:xfrm>
              <a:off x="349" y="685"/>
              <a:ext cx="20" cy="10"/>
            </a:xfrm>
            <a:custGeom>
              <a:avLst/>
              <a:gdLst/>
              <a:ahLst/>
              <a:cxnLst/>
              <a:rect l="0" t="0" r="0" b="0"/>
              <a:pathLst>
                <a:path w="27" h="16">
                  <a:moveTo>
                    <a:pt x="27" y="11"/>
                  </a:moveTo>
                  <a:lnTo>
                    <a:pt x="24" y="13"/>
                  </a:lnTo>
                  <a:lnTo>
                    <a:pt x="21" y="15"/>
                  </a:lnTo>
                  <a:lnTo>
                    <a:pt x="17" y="16"/>
                  </a:lnTo>
                  <a:lnTo>
                    <a:pt x="14" y="16"/>
                  </a:lnTo>
                  <a:lnTo>
                    <a:pt x="10" y="15"/>
                  </a:lnTo>
                  <a:lnTo>
                    <a:pt x="7" y="12"/>
                  </a:lnTo>
                  <a:lnTo>
                    <a:pt x="3" y="8"/>
                  </a:lnTo>
                  <a:lnTo>
                    <a:pt x="0" y="6"/>
                  </a:lnTo>
                  <a:lnTo>
                    <a:pt x="7" y="3"/>
                  </a:lnTo>
                  <a:lnTo>
                    <a:pt x="17" y="0"/>
                  </a:lnTo>
                  <a:lnTo>
                    <a:pt x="25" y="1"/>
                  </a:lnTo>
                  <a:lnTo>
                    <a:pt x="27" y="11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82" name="未知"/>
            <p:cNvSpPr/>
            <p:nvPr/>
          </p:nvSpPr>
          <p:spPr>
            <a:xfrm>
              <a:off x="231" y="461"/>
              <a:ext cx="71" cy="264"/>
            </a:xfrm>
            <a:custGeom>
              <a:avLst/>
              <a:gdLst/>
              <a:ahLst/>
              <a:cxnLst/>
              <a:rect l="0" t="0" r="0" b="0"/>
              <a:pathLst>
                <a:path w="98" h="414">
                  <a:moveTo>
                    <a:pt x="97" y="6"/>
                  </a:moveTo>
                  <a:lnTo>
                    <a:pt x="98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1" y="3"/>
                  </a:lnTo>
                  <a:lnTo>
                    <a:pt x="85" y="12"/>
                  </a:lnTo>
                  <a:lnTo>
                    <a:pt x="78" y="18"/>
                  </a:lnTo>
                  <a:lnTo>
                    <a:pt x="72" y="27"/>
                  </a:lnTo>
                  <a:lnTo>
                    <a:pt x="65" y="35"/>
                  </a:lnTo>
                  <a:lnTo>
                    <a:pt x="59" y="43"/>
                  </a:lnTo>
                  <a:lnTo>
                    <a:pt x="54" y="50"/>
                  </a:lnTo>
                  <a:lnTo>
                    <a:pt x="51" y="58"/>
                  </a:lnTo>
                  <a:lnTo>
                    <a:pt x="50" y="65"/>
                  </a:lnTo>
                  <a:lnTo>
                    <a:pt x="47" y="76"/>
                  </a:lnTo>
                  <a:lnTo>
                    <a:pt x="43" y="82"/>
                  </a:lnTo>
                  <a:lnTo>
                    <a:pt x="43" y="88"/>
                  </a:lnTo>
                  <a:lnTo>
                    <a:pt x="50" y="98"/>
                  </a:lnTo>
                  <a:lnTo>
                    <a:pt x="60" y="106"/>
                  </a:lnTo>
                  <a:lnTo>
                    <a:pt x="66" y="108"/>
                  </a:lnTo>
                  <a:lnTo>
                    <a:pt x="68" y="107"/>
                  </a:lnTo>
                  <a:lnTo>
                    <a:pt x="68" y="106"/>
                  </a:lnTo>
                  <a:lnTo>
                    <a:pt x="62" y="115"/>
                  </a:lnTo>
                  <a:lnTo>
                    <a:pt x="59" y="121"/>
                  </a:lnTo>
                  <a:lnTo>
                    <a:pt x="52" y="138"/>
                  </a:lnTo>
                  <a:lnTo>
                    <a:pt x="42" y="164"/>
                  </a:lnTo>
                  <a:lnTo>
                    <a:pt x="29" y="198"/>
                  </a:lnTo>
                  <a:lnTo>
                    <a:pt x="17" y="237"/>
                  </a:lnTo>
                  <a:lnTo>
                    <a:pt x="7" y="282"/>
                  </a:lnTo>
                  <a:lnTo>
                    <a:pt x="1" y="330"/>
                  </a:lnTo>
                  <a:lnTo>
                    <a:pt x="0" y="379"/>
                  </a:lnTo>
                  <a:lnTo>
                    <a:pt x="6" y="384"/>
                  </a:lnTo>
                  <a:lnTo>
                    <a:pt x="13" y="388"/>
                  </a:lnTo>
                  <a:lnTo>
                    <a:pt x="20" y="393"/>
                  </a:lnTo>
                  <a:lnTo>
                    <a:pt x="27" y="398"/>
                  </a:lnTo>
                  <a:lnTo>
                    <a:pt x="33" y="402"/>
                  </a:lnTo>
                  <a:lnTo>
                    <a:pt x="40" y="406"/>
                  </a:lnTo>
                  <a:lnTo>
                    <a:pt x="47" y="409"/>
                  </a:lnTo>
                  <a:lnTo>
                    <a:pt x="53" y="411"/>
                  </a:lnTo>
                  <a:lnTo>
                    <a:pt x="61" y="414"/>
                  </a:lnTo>
                  <a:lnTo>
                    <a:pt x="65" y="411"/>
                  </a:lnTo>
                  <a:lnTo>
                    <a:pt x="63" y="401"/>
                  </a:lnTo>
                  <a:lnTo>
                    <a:pt x="62" y="379"/>
                  </a:lnTo>
                  <a:lnTo>
                    <a:pt x="62" y="326"/>
                  </a:lnTo>
                  <a:lnTo>
                    <a:pt x="66" y="244"/>
                  </a:lnTo>
                  <a:lnTo>
                    <a:pt x="72" y="166"/>
                  </a:lnTo>
                  <a:lnTo>
                    <a:pt x="76" y="123"/>
                  </a:lnTo>
                  <a:lnTo>
                    <a:pt x="80" y="113"/>
                  </a:lnTo>
                  <a:lnTo>
                    <a:pt x="80" y="107"/>
                  </a:lnTo>
                  <a:lnTo>
                    <a:pt x="77" y="101"/>
                  </a:lnTo>
                  <a:lnTo>
                    <a:pt x="70" y="95"/>
                  </a:lnTo>
                  <a:lnTo>
                    <a:pt x="67" y="86"/>
                  </a:lnTo>
                  <a:lnTo>
                    <a:pt x="68" y="77"/>
                  </a:lnTo>
                  <a:lnTo>
                    <a:pt x="72" y="68"/>
                  </a:lnTo>
                  <a:lnTo>
                    <a:pt x="73" y="56"/>
                  </a:lnTo>
                  <a:lnTo>
                    <a:pt x="76" y="47"/>
                  </a:lnTo>
                  <a:lnTo>
                    <a:pt x="83" y="32"/>
                  </a:lnTo>
                  <a:lnTo>
                    <a:pt x="91" y="17"/>
                  </a:lnTo>
                  <a:lnTo>
                    <a:pt x="97" y="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6183" name="图片 6182" descr="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7655" y="2066290"/>
            <a:ext cx="2362200" cy="19748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184" name="组合 6183"/>
          <p:cNvGrpSpPr/>
          <p:nvPr/>
        </p:nvGrpSpPr>
        <p:grpSpPr>
          <a:xfrm>
            <a:off x="2230755" y="2498090"/>
            <a:ext cx="2133600" cy="1143000"/>
            <a:chOff x="0" y="0"/>
            <a:chExt cx="720" cy="720"/>
          </a:xfrm>
        </p:grpSpPr>
        <p:sp>
          <p:nvSpPr>
            <p:cNvPr id="6185" name="直接连接符 6184"/>
            <p:cNvSpPr/>
            <p:nvPr/>
          </p:nvSpPr>
          <p:spPr>
            <a:xfrm>
              <a:off x="0" y="0"/>
              <a:ext cx="432" cy="432"/>
            </a:xfrm>
            <a:prstGeom prst="line">
              <a:avLst/>
            </a:prstGeom>
            <a:ln w="57150" cap="flat" cmpd="sng">
              <a:solidFill>
                <a:srgbClr val="0000FF"/>
              </a:solidFill>
              <a:prstDash val="solid"/>
              <a:headEnd type="none" w="med" len="med"/>
              <a:tailEnd type="triangle" w="med" len="lg"/>
            </a:ln>
          </p:spPr>
        </p:sp>
        <p:sp>
          <p:nvSpPr>
            <p:cNvPr id="6186" name="直接连接符 6185"/>
            <p:cNvSpPr/>
            <p:nvPr/>
          </p:nvSpPr>
          <p:spPr>
            <a:xfrm>
              <a:off x="384" y="384"/>
              <a:ext cx="336" cy="336"/>
            </a:xfrm>
            <a:prstGeom prst="line">
              <a:avLst/>
            </a:prstGeom>
            <a:ln w="5715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二、新课讲解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7170" name="矩形 7169"/>
          <p:cNvSpPr/>
          <p:nvPr/>
        </p:nvSpPr>
        <p:spPr>
          <a:xfrm>
            <a:off x="299085" y="5014278"/>
            <a:ext cx="8712200" cy="8636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18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2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2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>
              <a:buNone/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      光射到物体表面或不同介质的交界面时，光的一部分或全部反射回去，这种现象叫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光的反射。</a:t>
            </a:r>
            <a:endParaRPr lang="en-US" altLang="x-none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35710" y="6165215"/>
            <a:ext cx="6969125" cy="52070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光射到任何物体表面，都要发生反射现象。</a:t>
            </a:r>
          </a:p>
        </p:txBody>
      </p:sp>
      <p:pic>
        <p:nvPicPr>
          <p:cNvPr id="4" name="图片 3" descr="W020141029351937909434[1]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83410" y="1988503"/>
            <a:ext cx="5111750" cy="28813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1341755" y="1134110"/>
            <a:ext cx="5004435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3600" b="1" dirty="0">
                <a:solidFill>
                  <a:schemeClr val="accent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（一）什么叫光的反射</a:t>
            </a:r>
            <a:r>
              <a:rPr lang="en-US" altLang="x-none" sz="3600" b="1" dirty="0">
                <a:solidFill>
                  <a:schemeClr val="accent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?</a:t>
            </a:r>
            <a:endParaRPr lang="en-US" altLang="x-none" sz="3600" b="1" dirty="0">
              <a:solidFill>
                <a:schemeClr val="accent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文本框 8193"/>
          <p:cNvSpPr txBox="1"/>
          <p:nvPr/>
        </p:nvSpPr>
        <p:spPr>
          <a:xfrm>
            <a:off x="1442085" y="900748"/>
            <a:ext cx="2879725" cy="57943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200" b="1">
                <a:solidFill>
                  <a:schemeClr val="accent1"/>
                </a:solidFill>
                <a:latin typeface="Arial" panose="020B0604020202020204" charset="-76"/>
                <a:ea typeface="方正姚体" pitchFamily="2" charset="-122"/>
              </a:rPr>
              <a:t>光的反射规律</a:t>
            </a:r>
          </a:p>
        </p:txBody>
      </p:sp>
      <p:sp>
        <p:nvSpPr>
          <p:cNvPr id="8195" name="矩形 8194"/>
          <p:cNvSpPr/>
          <p:nvPr/>
        </p:nvSpPr>
        <p:spPr>
          <a:xfrm>
            <a:off x="1024255" y="1474470"/>
            <a:ext cx="2060575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20000"/>
              </a:spcBef>
              <a:buClrTx/>
            </a:pPr>
            <a:r>
              <a:rPr lang="zh-CN" altLang="en-US" sz="2800" b="1">
                <a:solidFill>
                  <a:srgbClr val="990033"/>
                </a:solidFill>
                <a:latin typeface="华文细黑" pitchFamily="2" charset="-122"/>
                <a:ea typeface="华文细黑" pitchFamily="2" charset="-122"/>
              </a:rPr>
              <a:t>【思考】</a:t>
            </a:r>
          </a:p>
        </p:txBody>
      </p:sp>
      <p:sp>
        <p:nvSpPr>
          <p:cNvPr id="8196" name="矩形 8195"/>
          <p:cNvSpPr/>
          <p:nvPr/>
        </p:nvSpPr>
        <p:spPr>
          <a:xfrm>
            <a:off x="2608580" y="1474470"/>
            <a:ext cx="4899025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/>
          <a:p>
            <a:r>
              <a:rPr lang="zh-CN" altLang="en-US" sz="2800" b="1">
                <a:latin typeface="楷体_GB2312" charset="-122"/>
                <a:ea typeface="楷体_GB2312" charset="-122"/>
              </a:rPr>
              <a:t>光的反射遵循怎样的规律呢？</a:t>
            </a:r>
          </a:p>
        </p:txBody>
      </p:sp>
      <p:sp>
        <p:nvSpPr>
          <p:cNvPr id="8197" name="圆角矩形 8196"/>
          <p:cNvSpPr/>
          <p:nvPr/>
        </p:nvSpPr>
        <p:spPr>
          <a:xfrm>
            <a:off x="1294130" y="2106295"/>
            <a:ext cx="6615113" cy="2819400"/>
          </a:xfrm>
          <a:prstGeom prst="roundRect">
            <a:avLst>
              <a:gd name="adj" fmla="val 7315"/>
            </a:avLst>
          </a:prstGeom>
          <a:noFill/>
          <a:ln w="22225" cap="rnd" cmpd="sng">
            <a:solidFill>
              <a:srgbClr val="1C1C1C"/>
            </a:solidFill>
            <a:prstDash val="sysDot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8198" name="图片 8197" descr="ypphysicsi56olo56i5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56055" y="2258695"/>
            <a:ext cx="2865438" cy="24384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8199" name="组合 8198"/>
          <p:cNvGrpSpPr/>
          <p:nvPr/>
        </p:nvGrpSpPr>
        <p:grpSpPr>
          <a:xfrm>
            <a:off x="665480" y="5001895"/>
            <a:ext cx="7791450" cy="1758950"/>
            <a:chOff x="0" y="0"/>
            <a:chExt cx="5088" cy="1107"/>
          </a:xfrm>
        </p:grpSpPr>
        <p:pic>
          <p:nvPicPr>
            <p:cNvPr id="8200" name="图片 8199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2" y="288"/>
              <a:ext cx="4896" cy="81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201" name="矩形 8200"/>
            <p:cNvSpPr/>
            <p:nvPr/>
          </p:nvSpPr>
          <p:spPr>
            <a:xfrm>
              <a:off x="0" y="0"/>
              <a:ext cx="1344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20000"/>
                </a:spcBef>
                <a:buClrTx/>
              </a:pPr>
              <a:r>
                <a:rPr lang="zh-CN" altLang="en-US" sz="2800" b="1">
                  <a:solidFill>
                    <a:schemeClr val="accent2"/>
                  </a:solidFill>
                  <a:latin typeface="华文细黑" pitchFamily="2" charset="-122"/>
                  <a:ea typeface="华文细黑" pitchFamily="2" charset="-122"/>
                </a:rPr>
                <a:t>【术语】</a:t>
              </a:r>
            </a:p>
          </p:txBody>
        </p:sp>
      </p:grpSp>
      <p:grpSp>
        <p:nvGrpSpPr>
          <p:cNvPr id="8202" name="组合 8201"/>
          <p:cNvGrpSpPr/>
          <p:nvPr/>
        </p:nvGrpSpPr>
        <p:grpSpPr>
          <a:xfrm>
            <a:off x="4592955" y="2161858"/>
            <a:ext cx="3810000" cy="2687637"/>
            <a:chOff x="0" y="0"/>
            <a:chExt cx="2488" cy="1693"/>
          </a:xfrm>
        </p:grpSpPr>
        <p:sp>
          <p:nvSpPr>
            <p:cNvPr id="8203" name="文本框 8202"/>
            <p:cNvSpPr txBox="1"/>
            <p:nvPr/>
          </p:nvSpPr>
          <p:spPr>
            <a:xfrm>
              <a:off x="1240" y="1069"/>
              <a:ext cx="124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buClrTx/>
              </a:pPr>
              <a:r>
                <a:rPr lang="zh-CN" altLang="en-US" sz="2400" b="1">
                  <a:latin typeface="Times New Roman" panose="02020603050405020304" pitchFamily="2" charset="0"/>
                  <a:ea typeface="楷体_GB2312" charset="-122"/>
                </a:rPr>
                <a:t>反射面</a:t>
              </a:r>
            </a:p>
          </p:txBody>
        </p:sp>
        <p:grpSp>
          <p:nvGrpSpPr>
            <p:cNvPr id="8204" name="组合 8203"/>
            <p:cNvGrpSpPr/>
            <p:nvPr/>
          </p:nvGrpSpPr>
          <p:grpSpPr>
            <a:xfrm>
              <a:off x="0" y="0"/>
              <a:ext cx="2056" cy="1693"/>
              <a:chOff x="0" y="0"/>
              <a:chExt cx="2056" cy="1693"/>
            </a:xfrm>
          </p:grpSpPr>
          <p:sp>
            <p:nvSpPr>
              <p:cNvPr id="8205" name="文本框 8204"/>
              <p:cNvSpPr txBox="1"/>
              <p:nvPr/>
            </p:nvSpPr>
            <p:spPr>
              <a:xfrm>
                <a:off x="200" y="1405"/>
                <a:ext cx="889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anchor="t">
                <a:spAutoFit/>
              </a:bodyPr>
              <a:lstStyle/>
              <a:p>
                <a:pPr>
                  <a:buClrTx/>
                </a:pPr>
                <a:r>
                  <a:rPr lang="zh-CN" altLang="en-US" sz="2400" b="1">
                    <a:solidFill>
                      <a:srgbClr val="CC0000"/>
                    </a:solidFill>
                    <a:latin typeface="楷体_GB2312" charset="-122"/>
                    <a:ea typeface="楷体_GB2312" charset="-122"/>
                  </a:rPr>
                  <a:t>入射点 </a:t>
                </a:r>
                <a:r>
                  <a:rPr lang="en-US" altLang="zh-CN" sz="2400" b="1">
                    <a:solidFill>
                      <a:srgbClr val="CC0000"/>
                    </a:solidFill>
                    <a:latin typeface="楷体_GB2312" charset="-122"/>
                    <a:ea typeface="楷体_GB2312" charset="-122"/>
                  </a:rPr>
                  <a:t>0</a:t>
                </a:r>
                <a:endParaRPr lang="en-US" altLang="zh-CN" sz="2400" b="1">
                  <a:solidFill>
                    <a:srgbClr val="CC0000"/>
                  </a:solidFill>
                  <a:latin typeface="Times New Roman" panose="02020603050405020304" pitchFamily="2" charset="0"/>
                </a:endParaRPr>
              </a:p>
            </p:txBody>
          </p:sp>
          <p:grpSp>
            <p:nvGrpSpPr>
              <p:cNvPr id="8206" name="组合 8205"/>
              <p:cNvGrpSpPr/>
              <p:nvPr/>
            </p:nvGrpSpPr>
            <p:grpSpPr>
              <a:xfrm>
                <a:off x="360" y="1388"/>
                <a:ext cx="1536" cy="123"/>
                <a:chOff x="0" y="0"/>
                <a:chExt cx="1200" cy="96"/>
              </a:xfrm>
            </p:grpSpPr>
            <p:sp>
              <p:nvSpPr>
                <p:cNvPr id="8207" name="直接连接符 8206"/>
                <p:cNvSpPr/>
                <p:nvPr/>
              </p:nvSpPr>
              <p:spPr>
                <a:xfrm>
                  <a:off x="0" y="0"/>
                  <a:ext cx="1200" cy="0"/>
                </a:xfrm>
                <a:prstGeom prst="line">
                  <a:avLst/>
                </a:prstGeom>
                <a:ln w="28575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08" name="直接连接符 8207"/>
                <p:cNvSpPr/>
                <p:nvPr/>
              </p:nvSpPr>
              <p:spPr>
                <a:xfrm flipH="1">
                  <a:off x="0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09" name="直接连接符 8208"/>
                <p:cNvSpPr/>
                <p:nvPr/>
              </p:nvSpPr>
              <p:spPr>
                <a:xfrm flipH="1">
                  <a:off x="96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10" name="直接连接符 8209"/>
                <p:cNvSpPr/>
                <p:nvPr/>
              </p:nvSpPr>
              <p:spPr>
                <a:xfrm flipH="1">
                  <a:off x="192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11" name="直接连接符 8210"/>
                <p:cNvSpPr/>
                <p:nvPr/>
              </p:nvSpPr>
              <p:spPr>
                <a:xfrm flipH="1">
                  <a:off x="288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12" name="直接连接符 8211"/>
                <p:cNvSpPr/>
                <p:nvPr/>
              </p:nvSpPr>
              <p:spPr>
                <a:xfrm flipH="1">
                  <a:off x="384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13" name="直接连接符 8212"/>
                <p:cNvSpPr/>
                <p:nvPr/>
              </p:nvSpPr>
              <p:spPr>
                <a:xfrm flipH="1">
                  <a:off x="480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14" name="直接连接符 8213"/>
                <p:cNvSpPr/>
                <p:nvPr/>
              </p:nvSpPr>
              <p:spPr>
                <a:xfrm flipH="1">
                  <a:off x="576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15" name="直接连接符 8214"/>
                <p:cNvSpPr/>
                <p:nvPr/>
              </p:nvSpPr>
              <p:spPr>
                <a:xfrm flipH="1">
                  <a:off x="672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16" name="直接连接符 8215"/>
                <p:cNvSpPr/>
                <p:nvPr/>
              </p:nvSpPr>
              <p:spPr>
                <a:xfrm flipH="1">
                  <a:off x="768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17" name="直接连接符 8216"/>
                <p:cNvSpPr/>
                <p:nvPr/>
              </p:nvSpPr>
              <p:spPr>
                <a:xfrm flipH="1">
                  <a:off x="864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18" name="直接连接符 8217"/>
                <p:cNvSpPr/>
                <p:nvPr/>
              </p:nvSpPr>
              <p:spPr>
                <a:xfrm flipH="1">
                  <a:off x="960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19" name="直接连接符 8218"/>
                <p:cNvSpPr/>
                <p:nvPr/>
              </p:nvSpPr>
              <p:spPr>
                <a:xfrm flipH="1">
                  <a:off x="1056" y="0"/>
                  <a:ext cx="96" cy="96"/>
                </a:xfrm>
                <a:prstGeom prst="line">
                  <a:avLst/>
                </a:prstGeom>
                <a:ln w="12700" cap="sq" cmpd="sng">
                  <a:solidFill>
                    <a:srgbClr val="6600CC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8220" name="任意多边形 8219"/>
              <p:cNvSpPr/>
              <p:nvPr/>
            </p:nvSpPr>
            <p:spPr>
              <a:xfrm rot="-19307747" flipH="1">
                <a:off x="875" y="1094"/>
                <a:ext cx="124" cy="121"/>
              </a:xfrm>
              <a:custGeom>
                <a:avLst/>
                <a:gdLst>
                  <a:gd name="txL" fmla="*/ 0 w 21600"/>
                  <a:gd name="txT" fmla="*/ 0 h 20832"/>
                  <a:gd name="txR" fmla="*/ 21600 w 21600"/>
                  <a:gd name="txB" fmla="*/ 20832 h 20832"/>
                </a:gdLst>
                <a:ahLst/>
                <a:cxnLst>
                  <a:cxn ang="270">
                    <a:pos x="5707" y="0"/>
                  </a:cxn>
                  <a:cxn ang="0">
                    <a:pos x="21600" y="20832"/>
                  </a:cxn>
                  <a:cxn ang="180">
                    <a:pos x="0" y="20832"/>
                  </a:cxn>
                </a:cxnLst>
                <a:rect l="txL" t="txT" r="txR" b="txB"/>
                <a:pathLst>
                  <a:path w="21600" h="20832" fill="none">
                    <a:moveTo>
                      <a:pt x="5707" y="0"/>
                    </a:moveTo>
                    <a:arcTo wR="21600" hR="21600" stAng="-4480770" swAng="4480770"/>
                  </a:path>
                  <a:path w="21600" h="20832" stroke="0">
                    <a:moveTo>
                      <a:pt x="5707" y="0"/>
                    </a:moveTo>
                    <a:arcTo wR="21600" hR="21600" stAng="-4480770" swAng="4480770"/>
                    <a:lnTo>
                      <a:pt x="0" y="20832"/>
                    </a:lnTo>
                    <a:close/>
                  </a:path>
                </a:pathLst>
              </a:custGeom>
              <a:noFill/>
              <a:ln w="12700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221" name="文本框 8220"/>
              <p:cNvSpPr txBox="1"/>
              <p:nvPr/>
            </p:nvSpPr>
            <p:spPr>
              <a:xfrm>
                <a:off x="752" y="853"/>
                <a:ext cx="308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anchor="t">
                <a:spAutoFit/>
              </a:bodyPr>
              <a:lstStyle/>
              <a:p>
                <a:pPr>
                  <a:buClrTx/>
                </a:pPr>
                <a:r>
                  <a:rPr lang="el-GR" altLang="en-US" sz="2400" b="1" dirty="0">
                    <a:latin typeface="Times New Roman" panose="02020603050405020304" pitchFamily="2" charset="0"/>
                    <a:ea typeface="楷体_GB2312" charset="-122"/>
                  </a:rPr>
                  <a:t>α</a:t>
                </a:r>
              </a:p>
            </p:txBody>
          </p:sp>
          <p:sp>
            <p:nvSpPr>
              <p:cNvPr id="8222" name="文本框 8221"/>
              <p:cNvSpPr txBox="1"/>
              <p:nvPr/>
            </p:nvSpPr>
            <p:spPr>
              <a:xfrm>
                <a:off x="0" y="253"/>
                <a:ext cx="888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anchor="t">
                <a:spAutoFit/>
              </a:bodyPr>
              <a:lstStyle/>
              <a:p>
                <a:pPr>
                  <a:buClrTx/>
                </a:pPr>
                <a:r>
                  <a:rPr lang="zh-CN" altLang="en-US" sz="2400" b="1">
                    <a:latin typeface="Times New Roman" panose="02020603050405020304" pitchFamily="2" charset="0"/>
                    <a:ea typeface="楷体_GB2312" charset="-122"/>
                  </a:rPr>
                  <a:t>入射光线</a:t>
                </a:r>
              </a:p>
            </p:txBody>
          </p:sp>
          <p:grpSp>
            <p:nvGrpSpPr>
              <p:cNvPr id="8223" name="组合 8222"/>
              <p:cNvGrpSpPr/>
              <p:nvPr/>
            </p:nvGrpSpPr>
            <p:grpSpPr>
              <a:xfrm>
                <a:off x="640" y="534"/>
                <a:ext cx="116" cy="922"/>
                <a:chOff x="0" y="0"/>
                <a:chExt cx="90" cy="720"/>
              </a:xfrm>
            </p:grpSpPr>
            <p:sp>
              <p:nvSpPr>
                <p:cNvPr id="8224" name="直接连接符 8223"/>
                <p:cNvSpPr/>
                <p:nvPr/>
              </p:nvSpPr>
              <p:spPr>
                <a:xfrm rot="19667091">
                  <a:off x="90" y="0"/>
                  <a:ext cx="0" cy="720"/>
                </a:xfrm>
                <a:prstGeom prst="line">
                  <a:avLst/>
                </a:prstGeom>
                <a:ln w="28575" cap="sq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25" name="直接连接符 8224"/>
                <p:cNvSpPr/>
                <p:nvPr/>
              </p:nvSpPr>
              <p:spPr>
                <a:xfrm rot="19667091">
                  <a:off x="0" y="26"/>
                  <a:ext cx="0" cy="384"/>
                </a:xfrm>
                <a:prstGeom prst="line">
                  <a:avLst/>
                </a:prstGeom>
                <a:ln w="28575" cap="sq" cmpd="sng">
                  <a:solidFill>
                    <a:schemeClr val="tx1"/>
                  </a:solidFill>
                  <a:prstDash val="solid"/>
                  <a:headEnd type="none" w="med" len="med"/>
                  <a:tailEnd type="arrow" w="med" len="med"/>
                </a:ln>
              </p:spPr>
            </p:sp>
          </p:grpSp>
          <p:sp>
            <p:nvSpPr>
              <p:cNvPr id="8226" name="文本框 8225"/>
              <p:cNvSpPr txBox="1"/>
              <p:nvPr/>
            </p:nvSpPr>
            <p:spPr>
              <a:xfrm>
                <a:off x="280" y="454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anchor="t">
                <a:spAutoFit/>
              </a:bodyPr>
              <a:lstStyle/>
              <a:p>
                <a:pPr>
                  <a:buClrTx/>
                </a:pPr>
                <a:r>
                  <a:rPr lang="en-US" altLang="zh-CN" sz="2400" b="1">
                    <a:latin typeface="Times New Roman" panose="02020603050405020304" pitchFamily="2" charset="0"/>
                  </a:rPr>
                  <a:t>A</a:t>
                </a:r>
              </a:p>
            </p:txBody>
          </p:sp>
          <p:sp>
            <p:nvSpPr>
              <p:cNvPr id="8227" name="文本框 8226"/>
              <p:cNvSpPr txBox="1"/>
              <p:nvPr/>
            </p:nvSpPr>
            <p:spPr>
              <a:xfrm>
                <a:off x="1168" y="253"/>
                <a:ext cx="888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anchor="t">
                <a:spAutoFit/>
              </a:bodyPr>
              <a:lstStyle/>
              <a:p>
                <a:pPr>
                  <a:buClrTx/>
                </a:pPr>
                <a:r>
                  <a:rPr lang="zh-CN" altLang="en-US" sz="2400" b="1">
                    <a:solidFill>
                      <a:srgbClr val="FF3300"/>
                    </a:solidFill>
                    <a:latin typeface="Times New Roman" panose="02020603050405020304" pitchFamily="2" charset="0"/>
                    <a:ea typeface="楷体_GB2312" charset="-122"/>
                  </a:rPr>
                  <a:t>反射光线</a:t>
                </a:r>
              </a:p>
            </p:txBody>
          </p:sp>
          <p:grpSp>
            <p:nvGrpSpPr>
              <p:cNvPr id="8228" name="组合 8227"/>
              <p:cNvGrpSpPr/>
              <p:nvPr/>
            </p:nvGrpSpPr>
            <p:grpSpPr>
              <a:xfrm flipV="1">
                <a:off x="1128" y="550"/>
                <a:ext cx="115" cy="922"/>
                <a:chOff x="0" y="0"/>
                <a:chExt cx="90" cy="720"/>
              </a:xfrm>
            </p:grpSpPr>
            <p:sp>
              <p:nvSpPr>
                <p:cNvPr id="8229" name="直接连接符 8228"/>
                <p:cNvSpPr/>
                <p:nvPr/>
              </p:nvSpPr>
              <p:spPr>
                <a:xfrm rot="19667091">
                  <a:off x="90" y="0"/>
                  <a:ext cx="0" cy="720"/>
                </a:xfrm>
                <a:prstGeom prst="line">
                  <a:avLst/>
                </a:prstGeom>
                <a:ln w="28575" cap="sq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30" name="直接连接符 8229"/>
                <p:cNvSpPr/>
                <p:nvPr/>
              </p:nvSpPr>
              <p:spPr>
                <a:xfrm rot="19667091">
                  <a:off x="0" y="26"/>
                  <a:ext cx="0" cy="384"/>
                </a:xfrm>
                <a:prstGeom prst="line">
                  <a:avLst/>
                </a:prstGeom>
                <a:ln w="28575" cap="sq" cmpd="sng">
                  <a:solidFill>
                    <a:srgbClr val="FF3300"/>
                  </a:solidFill>
                  <a:prstDash val="solid"/>
                  <a:headEnd type="none" w="med" len="med"/>
                  <a:tailEnd type="arrow" w="med" len="med"/>
                </a:ln>
              </p:spPr>
            </p:sp>
          </p:grpSp>
          <p:sp>
            <p:nvSpPr>
              <p:cNvPr id="8231" name="文本框 8230"/>
              <p:cNvSpPr txBox="1"/>
              <p:nvPr/>
            </p:nvSpPr>
            <p:spPr>
              <a:xfrm>
                <a:off x="1473" y="453"/>
                <a:ext cx="244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anchor="t">
                <a:spAutoFit/>
              </a:bodyPr>
              <a:lstStyle/>
              <a:p>
                <a:pPr>
                  <a:buClrTx/>
                </a:pPr>
                <a:r>
                  <a:rPr lang="en-US" altLang="zh-CN" sz="2400" b="1">
                    <a:solidFill>
                      <a:srgbClr val="FF3300"/>
                    </a:solidFill>
                    <a:latin typeface="Times New Roman" panose="02020603050405020304" pitchFamily="2" charset="0"/>
                  </a:rPr>
                  <a:t>B</a:t>
                </a:r>
              </a:p>
            </p:txBody>
          </p:sp>
          <p:grpSp>
            <p:nvGrpSpPr>
              <p:cNvPr id="8232" name="组合 8231"/>
              <p:cNvGrpSpPr/>
              <p:nvPr/>
            </p:nvGrpSpPr>
            <p:grpSpPr>
              <a:xfrm>
                <a:off x="696" y="0"/>
                <a:ext cx="502" cy="1401"/>
                <a:chOff x="0" y="0"/>
                <a:chExt cx="502" cy="1401"/>
              </a:xfrm>
            </p:grpSpPr>
            <p:sp>
              <p:nvSpPr>
                <p:cNvPr id="8233" name="文本框 8232"/>
                <p:cNvSpPr txBox="1"/>
                <p:nvPr/>
              </p:nvSpPr>
              <p:spPr>
                <a:xfrm>
                  <a:off x="0" y="0"/>
                  <a:ext cx="502" cy="28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anchor="t">
                  <a:spAutoFit/>
                </a:bodyPr>
                <a:lstStyle/>
                <a:p>
                  <a:pPr>
                    <a:buClrTx/>
                  </a:pPr>
                  <a:r>
                    <a:rPr lang="zh-CN" altLang="en-US" sz="2400" b="1">
                      <a:solidFill>
                        <a:srgbClr val="0000FF"/>
                      </a:solidFill>
                      <a:latin typeface="Times New Roman" panose="02020603050405020304" pitchFamily="2" charset="0"/>
                      <a:ea typeface="楷体_GB2312" charset="-122"/>
                    </a:rPr>
                    <a:t>法线</a:t>
                  </a:r>
                </a:p>
              </p:txBody>
            </p:sp>
            <p:sp>
              <p:nvSpPr>
                <p:cNvPr id="8234" name="直接连接符 8233"/>
                <p:cNvSpPr/>
                <p:nvPr/>
              </p:nvSpPr>
              <p:spPr>
                <a:xfrm flipV="1">
                  <a:off x="305" y="540"/>
                  <a:ext cx="0" cy="861"/>
                </a:xfrm>
                <a:prstGeom prst="line">
                  <a:avLst/>
                </a:prstGeom>
                <a:ln w="28575" cap="flat" cmpd="sng">
                  <a:solidFill>
                    <a:srgbClr val="0000FF"/>
                  </a:solidFill>
                  <a:prstDash val="dash"/>
                  <a:headEnd type="none" w="med" len="med"/>
                  <a:tailEnd type="none" w="med" len="med"/>
                </a:ln>
              </p:spPr>
            </p:sp>
            <p:sp>
              <p:nvSpPr>
                <p:cNvPr id="8235" name="文本框 8234"/>
                <p:cNvSpPr txBox="1"/>
                <p:nvPr/>
              </p:nvSpPr>
              <p:spPr>
                <a:xfrm>
                  <a:off x="200" y="263"/>
                  <a:ext cx="255" cy="28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none" anchor="t">
                  <a:spAutoFit/>
                </a:bodyPr>
                <a:lstStyle/>
                <a:p>
                  <a:pPr>
                    <a:buClrTx/>
                  </a:pPr>
                  <a:r>
                    <a:rPr lang="en-US" altLang="zh-CN" sz="2400" b="1">
                      <a:solidFill>
                        <a:srgbClr val="0000FF"/>
                      </a:solidFill>
                      <a:latin typeface="Times New Roman" panose="02020603050405020304" pitchFamily="2" charset="0"/>
                    </a:rPr>
                    <a:t>N</a:t>
                  </a:r>
                </a:p>
              </p:txBody>
            </p:sp>
          </p:grpSp>
          <p:sp>
            <p:nvSpPr>
              <p:cNvPr id="8236" name="文本框 8235"/>
              <p:cNvSpPr txBox="1"/>
              <p:nvPr/>
            </p:nvSpPr>
            <p:spPr>
              <a:xfrm>
                <a:off x="952" y="869"/>
                <a:ext cx="526" cy="26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lstStyle/>
              <a:p>
                <a:pPr>
                  <a:buClrTx/>
                </a:pPr>
                <a:r>
                  <a:rPr lang="el-GR" altLang="en-US" sz="2200" b="1" dirty="0">
                    <a:latin typeface="Times New Roman" panose="02020603050405020304" pitchFamily="2" charset="0"/>
                    <a:ea typeface="楷体_GB2312" charset="-122"/>
                  </a:rPr>
                  <a:t>β</a:t>
                </a:r>
              </a:p>
            </p:txBody>
          </p:sp>
          <p:sp>
            <p:nvSpPr>
              <p:cNvPr id="8237" name="任意多边形 8236"/>
              <p:cNvSpPr/>
              <p:nvPr/>
            </p:nvSpPr>
            <p:spPr>
              <a:xfrm rot="19307747">
                <a:off x="1008" y="1093"/>
                <a:ext cx="124" cy="121"/>
              </a:xfrm>
              <a:custGeom>
                <a:avLst/>
                <a:gdLst>
                  <a:gd name="txL" fmla="*/ 0 w 21600"/>
                  <a:gd name="txT" fmla="*/ 0 h 20832"/>
                  <a:gd name="txR" fmla="*/ 21600 w 21600"/>
                  <a:gd name="txB" fmla="*/ 20832 h 20832"/>
                </a:gdLst>
                <a:ahLst/>
                <a:cxnLst>
                  <a:cxn ang="270">
                    <a:pos x="5707" y="0"/>
                  </a:cxn>
                  <a:cxn ang="0">
                    <a:pos x="21600" y="20832"/>
                  </a:cxn>
                  <a:cxn ang="180">
                    <a:pos x="0" y="20832"/>
                  </a:cxn>
                </a:cxnLst>
                <a:rect l="txL" t="txT" r="txR" b="txB"/>
                <a:pathLst>
                  <a:path w="21600" h="20832" fill="none">
                    <a:moveTo>
                      <a:pt x="5707" y="0"/>
                    </a:moveTo>
                    <a:arcTo wR="21600" hR="21600" stAng="-4480770" swAng="4480770"/>
                  </a:path>
                  <a:path w="21600" h="20832" stroke="0">
                    <a:moveTo>
                      <a:pt x="5707" y="0"/>
                    </a:moveTo>
                    <a:arcTo wR="21600" hR="21600" stAng="-4480770" swAng="4480770"/>
                    <a:lnTo>
                      <a:pt x="0" y="20832"/>
                    </a:lnTo>
                    <a:close/>
                  </a:path>
                </a:pathLst>
              </a:custGeom>
              <a:noFill/>
              <a:ln w="12700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8238" name="文本框 8237"/>
          <p:cNvSpPr txBox="1"/>
          <p:nvPr/>
        </p:nvSpPr>
        <p:spPr>
          <a:xfrm>
            <a:off x="1691005" y="5509895"/>
            <a:ext cx="5953125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buClrTx/>
            </a:pPr>
            <a:r>
              <a:rPr lang="zh-CN" altLang="en-US" sz="240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法线：</a:t>
            </a:r>
            <a:r>
              <a:rPr lang="zh-CN" altLang="en-US" sz="2400">
                <a:latin typeface="黑体" panose="02010609060101010101" pitchFamily="2" charset="-122"/>
                <a:ea typeface="黑体" panose="02010609060101010101" pitchFamily="2" charset="-122"/>
              </a:rPr>
              <a:t>过入射点与反射面</a:t>
            </a:r>
            <a:r>
              <a:rPr lang="zh-CN" altLang="en-US" sz="24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垂直</a:t>
            </a:r>
            <a:r>
              <a:rPr lang="zh-CN" altLang="en-US" sz="2400">
                <a:latin typeface="黑体" panose="02010609060101010101" pitchFamily="2" charset="-122"/>
                <a:ea typeface="黑体" panose="02010609060101010101" pitchFamily="2" charset="-122"/>
              </a:rPr>
              <a:t>的线。</a:t>
            </a:r>
            <a:endParaRPr lang="zh-CN" altLang="en-US" sz="2400">
              <a:latin typeface="楷体_GB2312" charset="-122"/>
              <a:ea typeface="楷体_GB2312" charset="-122"/>
            </a:endParaRPr>
          </a:p>
        </p:txBody>
      </p:sp>
      <p:sp>
        <p:nvSpPr>
          <p:cNvPr id="8239" name="文本框 8238"/>
          <p:cNvSpPr txBox="1"/>
          <p:nvPr/>
        </p:nvSpPr>
        <p:spPr>
          <a:xfrm>
            <a:off x="1532255" y="5878195"/>
            <a:ext cx="5805488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buClrTx/>
            </a:pPr>
            <a:r>
              <a:rPr lang="zh-CN" altLang="en-US" sz="2400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入射角∠</a:t>
            </a:r>
            <a:r>
              <a:rPr lang="el-GR" altLang="en-US" sz="2400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α</a:t>
            </a:r>
            <a:r>
              <a:rPr lang="zh-CN" altLang="en-US" sz="2400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：</a:t>
            </a:r>
            <a:r>
              <a:rPr lang="zh-CN" altLang="en-US" sz="2400" dirty="0">
                <a:latin typeface="黑体" panose="02010609060101010101" pitchFamily="2" charset="-122"/>
                <a:ea typeface="黑体" panose="02010609060101010101" pitchFamily="2" charset="-122"/>
              </a:rPr>
              <a:t>入射线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与法线</a:t>
            </a:r>
            <a:r>
              <a:rPr lang="zh-CN" altLang="en-US" sz="2400" dirty="0">
                <a:latin typeface="黑体" panose="02010609060101010101" pitchFamily="2" charset="-122"/>
                <a:ea typeface="黑体" panose="02010609060101010101" pitchFamily="2" charset="-122"/>
              </a:rPr>
              <a:t>的夹角。</a:t>
            </a:r>
          </a:p>
        </p:txBody>
      </p:sp>
      <p:sp>
        <p:nvSpPr>
          <p:cNvPr id="8240" name="文本框 8239"/>
          <p:cNvSpPr txBox="1"/>
          <p:nvPr/>
        </p:nvSpPr>
        <p:spPr>
          <a:xfrm>
            <a:off x="1532255" y="6259195"/>
            <a:ext cx="639445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buClrTx/>
            </a:pPr>
            <a:r>
              <a:rPr lang="zh-CN" altLang="en-US" sz="2400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反射角∠</a:t>
            </a:r>
            <a:r>
              <a:rPr lang="el-GR" altLang="en-US" sz="2400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β</a:t>
            </a:r>
            <a:r>
              <a:rPr lang="zh-CN" altLang="en-US" sz="2400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：</a:t>
            </a:r>
            <a:r>
              <a:rPr lang="zh-CN" altLang="en-US" sz="2400" dirty="0">
                <a:latin typeface="黑体" panose="02010609060101010101" pitchFamily="2" charset="-122"/>
                <a:ea typeface="黑体" panose="02010609060101010101" pitchFamily="2" charset="-122"/>
              </a:rPr>
              <a:t>反射线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与法线</a:t>
            </a:r>
            <a:r>
              <a:rPr lang="zh-CN" altLang="en-US" sz="2400" dirty="0">
                <a:latin typeface="黑体" panose="02010609060101010101" pitchFamily="2" charset="-122"/>
                <a:ea typeface="黑体" panose="02010609060101010101" pitchFamily="2" charset="-122"/>
              </a:rPr>
              <a:t>的夹角。</a:t>
            </a:r>
          </a:p>
        </p:txBody>
      </p:sp>
      <p:sp>
        <p:nvSpPr>
          <p:cNvPr id="8241" name="矩形 8240"/>
          <p:cNvSpPr/>
          <p:nvPr/>
        </p:nvSpPr>
        <p:spPr>
          <a:xfrm>
            <a:off x="2032318" y="5001895"/>
            <a:ext cx="5381625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20000"/>
              </a:spcBef>
              <a:buClrTx/>
            </a:pPr>
            <a:r>
              <a:rPr lang="zh-CN" altLang="en-US" sz="2800" b="1">
                <a:latin typeface="楷体_GB2312" charset="-122"/>
                <a:ea typeface="楷体_GB2312" charset="-122"/>
              </a:rPr>
              <a:t>一点、一面、两角、三线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8" grpId="1"/>
      <p:bldP spid="8239" grpId="0"/>
      <p:bldP spid="8240" grpId="0"/>
      <p:bldP spid="82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直接连接符 9217"/>
          <p:cNvSpPr/>
          <p:nvPr/>
        </p:nvSpPr>
        <p:spPr>
          <a:xfrm>
            <a:off x="1604328" y="2018983"/>
            <a:ext cx="0" cy="4038600"/>
          </a:xfrm>
          <a:prstGeom prst="line">
            <a:avLst/>
          </a:prstGeom>
          <a:ln w="19050" cap="flat" cmpd="sng">
            <a:solidFill>
              <a:srgbClr val="808080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9219" name="组合 9218"/>
          <p:cNvGrpSpPr/>
          <p:nvPr/>
        </p:nvGrpSpPr>
        <p:grpSpPr>
          <a:xfrm>
            <a:off x="878840" y="1649095"/>
            <a:ext cx="1447800" cy="482600"/>
            <a:chOff x="0" y="0"/>
            <a:chExt cx="1086" cy="304"/>
          </a:xfrm>
        </p:grpSpPr>
        <p:sp>
          <p:nvSpPr>
            <p:cNvPr id="9220" name="Freeform 4"/>
            <p:cNvSpPr/>
            <p:nvPr/>
          </p:nvSpPr>
          <p:spPr>
            <a:xfrm>
              <a:off x="64" y="175"/>
              <a:ext cx="958" cy="129"/>
            </a:xfrm>
            <a:custGeom>
              <a:avLst/>
              <a:gdLst>
                <a:gd name="txL" fmla="*/ 0 w 1120"/>
                <a:gd name="txT" fmla="*/ 0 h 252"/>
                <a:gd name="txR" fmla="*/ 1120 w 1120"/>
                <a:gd name="txB" fmla="*/ 252 h 252"/>
              </a:gdLst>
              <a:ahLst/>
              <a:cxnLst>
                <a:cxn ang="0">
                  <a:pos x="1270" y="190"/>
                </a:cxn>
                <a:cxn ang="0">
                  <a:pos x="1265" y="188"/>
                </a:cxn>
                <a:cxn ang="0">
                  <a:pos x="1247" y="185"/>
                </a:cxn>
                <a:cxn ang="0">
                  <a:pos x="1218" y="181"/>
                </a:cxn>
                <a:cxn ang="0">
                  <a:pos x="1177" y="175"/>
                </a:cxn>
                <a:cxn ang="0">
                  <a:pos x="1125" y="167"/>
                </a:cxn>
                <a:cxn ang="0">
                  <a:pos x="1064" y="160"/>
                </a:cxn>
                <a:cxn ang="0">
                  <a:pos x="993" y="154"/>
                </a:cxn>
                <a:cxn ang="0">
                  <a:pos x="914" y="148"/>
                </a:cxn>
                <a:cxn ang="0">
                  <a:pos x="828" y="143"/>
                </a:cxn>
                <a:cxn ang="0">
                  <a:pos x="733" y="139"/>
                </a:cxn>
                <a:cxn ang="0">
                  <a:pos x="630" y="139"/>
                </a:cxn>
                <a:cxn ang="0">
                  <a:pos x="528" y="139"/>
                </a:cxn>
                <a:cxn ang="0">
                  <a:pos x="435" y="143"/>
                </a:cxn>
                <a:cxn ang="0">
                  <a:pos x="349" y="148"/>
                </a:cxn>
                <a:cxn ang="0">
                  <a:pos x="270" y="154"/>
                </a:cxn>
                <a:cxn ang="0">
                  <a:pos x="202" y="160"/>
                </a:cxn>
                <a:cxn ang="0">
                  <a:pos x="143" y="167"/>
                </a:cxn>
                <a:cxn ang="0">
                  <a:pos x="93" y="175"/>
                </a:cxn>
                <a:cxn ang="0">
                  <a:pos x="52" y="181"/>
                </a:cxn>
                <a:cxn ang="0">
                  <a:pos x="23" y="185"/>
                </a:cxn>
                <a:cxn ang="0">
                  <a:pos x="7" y="188"/>
                </a:cxn>
                <a:cxn ang="0">
                  <a:pos x="0" y="190"/>
                </a:cxn>
                <a:cxn ang="0">
                  <a:pos x="0" y="47"/>
                </a:cxn>
                <a:cxn ang="0">
                  <a:pos x="635" y="0"/>
                </a:cxn>
                <a:cxn ang="0">
                  <a:pos x="1270" y="47"/>
                </a:cxn>
                <a:cxn ang="0">
                  <a:pos x="1270" y="190"/>
                </a:cxn>
                <a:cxn ang="0">
                  <a:pos x="1270" y="190"/>
                </a:cxn>
              </a:cxnLst>
              <a:rect l="txL" t="txT" r="txR" b="tx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>
                <a:alpha val="100000"/>
              </a:srgbClr>
            </a:solidFill>
            <a:ln w="9525">
              <a:noFill/>
            </a:ln>
          </p:spPr>
          <p:txBody>
            <a:bodyPr vert="horz" wrap="square" anchor="t"/>
            <a:lstStyle/>
            <a:p>
              <a:endParaRPr>
                <a:solidFill>
                  <a:srgbClr val="FFFFFF"/>
                </a:solidFill>
                <a:latin typeface="Calibri" panose="020F0502020204030204" pitchFamily="34" charset="0"/>
                <a:ea typeface="Arial" panose="020B0604020202020204" charset="-76"/>
              </a:endParaRPr>
            </a:p>
          </p:txBody>
        </p:sp>
        <p:sp>
          <p:nvSpPr>
            <p:cNvPr id="9221" name="Rectangle 5"/>
            <p:cNvSpPr/>
            <p:nvPr/>
          </p:nvSpPr>
          <p:spPr>
            <a:xfrm>
              <a:off x="0" y="0"/>
              <a:ext cx="1086" cy="267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100000"/>
                  </a:schemeClr>
                </a:gs>
                <a:gs pos="100000">
                  <a:schemeClr val="hlink">
                    <a:gamma/>
                    <a:tint val="63529"/>
                    <a:invGamma/>
                    <a:alpha val="100000"/>
                  </a:schemeClr>
                </a:gs>
              </a:gsLst>
              <a:lin ang="18900000" scaled="1"/>
              <a:tileRect/>
            </a:gradFill>
            <a:ln w="9525">
              <a:noFill/>
            </a:ln>
          </p:spPr>
          <p:txBody>
            <a:bodyPr vert="horz" wrap="none" anchor="ctr"/>
            <a:lstStyle/>
            <a:p>
              <a:pPr algn="ctr" eaLnBrk="0" hangingPunct="0"/>
              <a:r>
                <a:rPr lang="zh-CN" altLang="en-US" sz="2400" b="1">
                  <a:solidFill>
                    <a:srgbClr val="FFFFFF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Calibri" panose="020F0502020204030204" pitchFamily="34" charset="0"/>
                  <a:ea typeface="华文细黑" pitchFamily="2" charset="-122"/>
                </a:rPr>
                <a:t>猜想</a:t>
              </a:r>
            </a:p>
          </p:txBody>
        </p:sp>
      </p:grpSp>
      <p:grpSp>
        <p:nvGrpSpPr>
          <p:cNvPr id="9222" name="Group 12"/>
          <p:cNvGrpSpPr/>
          <p:nvPr/>
        </p:nvGrpSpPr>
        <p:grpSpPr>
          <a:xfrm>
            <a:off x="813753" y="5768658"/>
            <a:ext cx="1524000" cy="482600"/>
            <a:chOff x="0" y="0"/>
            <a:chExt cx="1440" cy="448"/>
          </a:xfrm>
        </p:grpSpPr>
        <p:sp>
          <p:nvSpPr>
            <p:cNvPr id="9223" name="Freeform 13"/>
            <p:cNvSpPr/>
            <p:nvPr/>
          </p:nvSpPr>
          <p:spPr>
            <a:xfrm>
              <a:off x="85" y="258"/>
              <a:ext cx="1270" cy="190"/>
            </a:xfrm>
            <a:custGeom>
              <a:avLst/>
              <a:gdLst>
                <a:gd name="txL" fmla="*/ 0 w 1120"/>
                <a:gd name="txT" fmla="*/ 0 h 252"/>
                <a:gd name="txR" fmla="*/ 1120 w 1120"/>
                <a:gd name="txB" fmla="*/ 252 h 252"/>
              </a:gdLst>
              <a:ahLst/>
              <a:cxnLst>
                <a:cxn ang="0">
                  <a:pos x="1270" y="190"/>
                </a:cxn>
                <a:cxn ang="0">
                  <a:pos x="1265" y="188"/>
                </a:cxn>
                <a:cxn ang="0">
                  <a:pos x="1247" y="185"/>
                </a:cxn>
                <a:cxn ang="0">
                  <a:pos x="1218" y="181"/>
                </a:cxn>
                <a:cxn ang="0">
                  <a:pos x="1177" y="175"/>
                </a:cxn>
                <a:cxn ang="0">
                  <a:pos x="1125" y="167"/>
                </a:cxn>
                <a:cxn ang="0">
                  <a:pos x="1064" y="160"/>
                </a:cxn>
                <a:cxn ang="0">
                  <a:pos x="993" y="154"/>
                </a:cxn>
                <a:cxn ang="0">
                  <a:pos x="914" y="148"/>
                </a:cxn>
                <a:cxn ang="0">
                  <a:pos x="828" y="143"/>
                </a:cxn>
                <a:cxn ang="0">
                  <a:pos x="733" y="139"/>
                </a:cxn>
                <a:cxn ang="0">
                  <a:pos x="630" y="139"/>
                </a:cxn>
                <a:cxn ang="0">
                  <a:pos x="528" y="139"/>
                </a:cxn>
                <a:cxn ang="0">
                  <a:pos x="435" y="143"/>
                </a:cxn>
                <a:cxn ang="0">
                  <a:pos x="349" y="148"/>
                </a:cxn>
                <a:cxn ang="0">
                  <a:pos x="270" y="154"/>
                </a:cxn>
                <a:cxn ang="0">
                  <a:pos x="202" y="160"/>
                </a:cxn>
                <a:cxn ang="0">
                  <a:pos x="143" y="167"/>
                </a:cxn>
                <a:cxn ang="0">
                  <a:pos x="93" y="175"/>
                </a:cxn>
                <a:cxn ang="0">
                  <a:pos x="52" y="181"/>
                </a:cxn>
                <a:cxn ang="0">
                  <a:pos x="23" y="185"/>
                </a:cxn>
                <a:cxn ang="0">
                  <a:pos x="7" y="188"/>
                </a:cxn>
                <a:cxn ang="0">
                  <a:pos x="0" y="190"/>
                </a:cxn>
                <a:cxn ang="0">
                  <a:pos x="0" y="47"/>
                </a:cxn>
                <a:cxn ang="0">
                  <a:pos x="635" y="0"/>
                </a:cxn>
                <a:cxn ang="0">
                  <a:pos x="1270" y="47"/>
                </a:cxn>
                <a:cxn ang="0">
                  <a:pos x="1270" y="190"/>
                </a:cxn>
                <a:cxn ang="0">
                  <a:pos x="1270" y="190"/>
                </a:cxn>
              </a:cxnLst>
              <a:rect l="txL" t="txT" r="txR" b="tx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>
                <a:alpha val="100000"/>
              </a:srgbClr>
            </a:solidFill>
            <a:ln w="9525">
              <a:noFill/>
            </a:ln>
          </p:spPr>
          <p:txBody>
            <a:bodyPr vert="horz" wrap="square" anchor="t"/>
            <a:lstStyle/>
            <a:p>
              <a:endParaRPr>
                <a:solidFill>
                  <a:srgbClr val="FFFFFF"/>
                </a:solidFill>
                <a:latin typeface="Calibri" panose="020F0502020204030204" pitchFamily="34" charset="0"/>
                <a:ea typeface="Arial" panose="020B0604020202020204" charset="-76"/>
              </a:endParaRPr>
            </a:p>
          </p:txBody>
        </p:sp>
        <p:sp>
          <p:nvSpPr>
            <p:cNvPr id="9224" name="Rectangle 14">
              <a:hlinkClick r:id="rId4" action="ppaction://hlinksldjump"/>
            </p:cNvPr>
            <p:cNvSpPr/>
            <p:nvPr/>
          </p:nvSpPr>
          <p:spPr>
            <a:xfrm>
              <a:off x="0" y="0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100000"/>
                  </a:schemeClr>
                </a:gs>
                <a:gs pos="100000">
                  <a:schemeClr val="accent1">
                    <a:gamma/>
                    <a:tint val="63529"/>
                    <a:invGamma/>
                    <a:alpha val="100000"/>
                  </a:schemeClr>
                </a:gs>
              </a:gsLst>
              <a:lin ang="18900000" scaled="1"/>
              <a:tileRect/>
            </a:gradFill>
            <a:ln w="9525">
              <a:noFill/>
            </a:ln>
          </p:spPr>
          <p:txBody>
            <a:bodyPr vert="horz" wrap="none" anchor="ctr"/>
            <a:lstStyle/>
            <a:p>
              <a:pPr algn="ctr" eaLnBrk="0" hangingPunct="0"/>
              <a:r>
                <a:rPr lang="zh-CN" altLang="en-US" sz="2400" b="1">
                  <a:effectLst>
                    <a:outerShdw blurRad="38100" dist="38100" dir="2700000">
                      <a:srgbClr val="FFFFFF"/>
                    </a:outerShdw>
                  </a:effectLst>
                  <a:latin typeface="Calibri" panose="020F0502020204030204" pitchFamily="34" charset="0"/>
                  <a:ea typeface="华文细黑" pitchFamily="2" charset="-122"/>
                </a:rPr>
                <a:t>拓展</a:t>
              </a:r>
            </a:p>
          </p:txBody>
        </p:sp>
      </p:grpSp>
      <p:grpSp>
        <p:nvGrpSpPr>
          <p:cNvPr id="9225" name="Group 9"/>
          <p:cNvGrpSpPr/>
          <p:nvPr/>
        </p:nvGrpSpPr>
        <p:grpSpPr>
          <a:xfrm>
            <a:off x="878840" y="2606358"/>
            <a:ext cx="1447800" cy="482600"/>
            <a:chOff x="0" y="0"/>
            <a:chExt cx="1440" cy="448"/>
          </a:xfrm>
        </p:grpSpPr>
        <p:sp>
          <p:nvSpPr>
            <p:cNvPr id="9226" name="Freeform 10"/>
            <p:cNvSpPr/>
            <p:nvPr/>
          </p:nvSpPr>
          <p:spPr>
            <a:xfrm>
              <a:off x="85" y="258"/>
              <a:ext cx="1270" cy="190"/>
            </a:xfrm>
            <a:custGeom>
              <a:avLst/>
              <a:gdLst>
                <a:gd name="txL" fmla="*/ 0 w 1120"/>
                <a:gd name="txT" fmla="*/ 0 h 252"/>
                <a:gd name="txR" fmla="*/ 1120 w 1120"/>
                <a:gd name="txB" fmla="*/ 252 h 252"/>
              </a:gdLst>
              <a:ahLst/>
              <a:cxnLst>
                <a:cxn ang="0">
                  <a:pos x="1270" y="190"/>
                </a:cxn>
                <a:cxn ang="0">
                  <a:pos x="1265" y="188"/>
                </a:cxn>
                <a:cxn ang="0">
                  <a:pos x="1247" y="185"/>
                </a:cxn>
                <a:cxn ang="0">
                  <a:pos x="1218" y="181"/>
                </a:cxn>
                <a:cxn ang="0">
                  <a:pos x="1177" y="175"/>
                </a:cxn>
                <a:cxn ang="0">
                  <a:pos x="1125" y="167"/>
                </a:cxn>
                <a:cxn ang="0">
                  <a:pos x="1064" y="160"/>
                </a:cxn>
                <a:cxn ang="0">
                  <a:pos x="993" y="154"/>
                </a:cxn>
                <a:cxn ang="0">
                  <a:pos x="914" y="148"/>
                </a:cxn>
                <a:cxn ang="0">
                  <a:pos x="828" y="143"/>
                </a:cxn>
                <a:cxn ang="0">
                  <a:pos x="733" y="139"/>
                </a:cxn>
                <a:cxn ang="0">
                  <a:pos x="630" y="139"/>
                </a:cxn>
                <a:cxn ang="0">
                  <a:pos x="528" y="139"/>
                </a:cxn>
                <a:cxn ang="0">
                  <a:pos x="435" y="143"/>
                </a:cxn>
                <a:cxn ang="0">
                  <a:pos x="349" y="148"/>
                </a:cxn>
                <a:cxn ang="0">
                  <a:pos x="270" y="154"/>
                </a:cxn>
                <a:cxn ang="0">
                  <a:pos x="202" y="160"/>
                </a:cxn>
                <a:cxn ang="0">
                  <a:pos x="143" y="167"/>
                </a:cxn>
                <a:cxn ang="0">
                  <a:pos x="93" y="175"/>
                </a:cxn>
                <a:cxn ang="0">
                  <a:pos x="52" y="181"/>
                </a:cxn>
                <a:cxn ang="0">
                  <a:pos x="23" y="185"/>
                </a:cxn>
                <a:cxn ang="0">
                  <a:pos x="7" y="188"/>
                </a:cxn>
                <a:cxn ang="0">
                  <a:pos x="0" y="190"/>
                </a:cxn>
                <a:cxn ang="0">
                  <a:pos x="0" y="47"/>
                </a:cxn>
                <a:cxn ang="0">
                  <a:pos x="635" y="0"/>
                </a:cxn>
                <a:cxn ang="0">
                  <a:pos x="1270" y="47"/>
                </a:cxn>
                <a:cxn ang="0">
                  <a:pos x="1270" y="190"/>
                </a:cxn>
                <a:cxn ang="0">
                  <a:pos x="1270" y="190"/>
                </a:cxn>
              </a:cxnLst>
              <a:rect l="txL" t="txT" r="txR" b="tx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>
                <a:alpha val="100000"/>
              </a:srgbClr>
            </a:solidFill>
            <a:ln w="9525">
              <a:noFill/>
            </a:ln>
          </p:spPr>
          <p:txBody>
            <a:bodyPr vert="horz" wrap="square" anchor="t"/>
            <a:lstStyle/>
            <a:p>
              <a:endParaRPr>
                <a:solidFill>
                  <a:srgbClr val="FFFFFF"/>
                </a:solidFill>
                <a:latin typeface="Calibri" panose="020F0502020204030204" pitchFamily="34" charset="0"/>
                <a:ea typeface="Arial" panose="020B0604020202020204" charset="-76"/>
              </a:endParaRPr>
            </a:p>
          </p:txBody>
        </p:sp>
        <p:sp>
          <p:nvSpPr>
            <p:cNvPr id="9227" name="Rectangle 11">
              <a:hlinkClick r:id="rId4" action="ppaction://hlinksldjump"/>
            </p:cNvPr>
            <p:cNvSpPr/>
            <p:nvPr/>
          </p:nvSpPr>
          <p:spPr>
            <a:xfrm>
              <a:off x="0" y="0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100000"/>
                  </a:schemeClr>
                </a:gs>
                <a:gs pos="100000">
                  <a:schemeClr val="accent2">
                    <a:gamma/>
                    <a:tint val="60392"/>
                    <a:invGamma/>
                    <a:alpha val="100000"/>
                  </a:schemeClr>
                </a:gs>
              </a:gsLst>
              <a:lin ang="18900000" scaled="1"/>
              <a:tileRect/>
            </a:gradFill>
            <a:ln w="9525">
              <a:noFill/>
            </a:ln>
          </p:spPr>
          <p:txBody>
            <a:bodyPr vert="horz" wrap="none" anchor="ctr"/>
            <a:lstStyle/>
            <a:p>
              <a:pPr algn="ctr" eaLnBrk="0" hangingPunct="0"/>
              <a:r>
                <a:rPr lang="zh-CN" altLang="en-US" sz="2400" b="1">
                  <a:solidFill>
                    <a:srgbClr val="FFFFFF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Calibri" panose="020F0502020204030204" pitchFamily="34" charset="0"/>
                  <a:ea typeface="华文细黑" pitchFamily="2" charset="-122"/>
                </a:rPr>
                <a:t>方案</a:t>
              </a:r>
            </a:p>
          </p:txBody>
        </p:sp>
      </p:grpSp>
      <p:grpSp>
        <p:nvGrpSpPr>
          <p:cNvPr id="9228" name="Group 12"/>
          <p:cNvGrpSpPr/>
          <p:nvPr/>
        </p:nvGrpSpPr>
        <p:grpSpPr>
          <a:xfrm>
            <a:off x="828040" y="5020945"/>
            <a:ext cx="1524000" cy="482600"/>
            <a:chOff x="0" y="0"/>
            <a:chExt cx="1440" cy="448"/>
          </a:xfrm>
        </p:grpSpPr>
        <p:sp>
          <p:nvSpPr>
            <p:cNvPr id="9229" name="Freeform 13"/>
            <p:cNvSpPr/>
            <p:nvPr/>
          </p:nvSpPr>
          <p:spPr>
            <a:xfrm>
              <a:off x="85" y="258"/>
              <a:ext cx="1270" cy="190"/>
            </a:xfrm>
            <a:custGeom>
              <a:avLst/>
              <a:gdLst>
                <a:gd name="txL" fmla="*/ 0 w 1120"/>
                <a:gd name="txT" fmla="*/ 0 h 252"/>
                <a:gd name="txR" fmla="*/ 1120 w 1120"/>
                <a:gd name="txB" fmla="*/ 252 h 252"/>
              </a:gdLst>
              <a:ahLst/>
              <a:cxnLst>
                <a:cxn ang="0">
                  <a:pos x="1270" y="190"/>
                </a:cxn>
                <a:cxn ang="0">
                  <a:pos x="1265" y="188"/>
                </a:cxn>
                <a:cxn ang="0">
                  <a:pos x="1247" y="185"/>
                </a:cxn>
                <a:cxn ang="0">
                  <a:pos x="1218" y="181"/>
                </a:cxn>
                <a:cxn ang="0">
                  <a:pos x="1177" y="175"/>
                </a:cxn>
                <a:cxn ang="0">
                  <a:pos x="1125" y="167"/>
                </a:cxn>
                <a:cxn ang="0">
                  <a:pos x="1064" y="160"/>
                </a:cxn>
                <a:cxn ang="0">
                  <a:pos x="993" y="154"/>
                </a:cxn>
                <a:cxn ang="0">
                  <a:pos x="914" y="148"/>
                </a:cxn>
                <a:cxn ang="0">
                  <a:pos x="828" y="143"/>
                </a:cxn>
                <a:cxn ang="0">
                  <a:pos x="733" y="139"/>
                </a:cxn>
                <a:cxn ang="0">
                  <a:pos x="630" y="139"/>
                </a:cxn>
                <a:cxn ang="0">
                  <a:pos x="528" y="139"/>
                </a:cxn>
                <a:cxn ang="0">
                  <a:pos x="435" y="143"/>
                </a:cxn>
                <a:cxn ang="0">
                  <a:pos x="349" y="148"/>
                </a:cxn>
                <a:cxn ang="0">
                  <a:pos x="270" y="154"/>
                </a:cxn>
                <a:cxn ang="0">
                  <a:pos x="202" y="160"/>
                </a:cxn>
                <a:cxn ang="0">
                  <a:pos x="143" y="167"/>
                </a:cxn>
                <a:cxn ang="0">
                  <a:pos x="93" y="175"/>
                </a:cxn>
                <a:cxn ang="0">
                  <a:pos x="52" y="181"/>
                </a:cxn>
                <a:cxn ang="0">
                  <a:pos x="23" y="185"/>
                </a:cxn>
                <a:cxn ang="0">
                  <a:pos x="7" y="188"/>
                </a:cxn>
                <a:cxn ang="0">
                  <a:pos x="0" y="190"/>
                </a:cxn>
                <a:cxn ang="0">
                  <a:pos x="0" y="47"/>
                </a:cxn>
                <a:cxn ang="0">
                  <a:pos x="635" y="0"/>
                </a:cxn>
                <a:cxn ang="0">
                  <a:pos x="1270" y="47"/>
                </a:cxn>
                <a:cxn ang="0">
                  <a:pos x="1270" y="190"/>
                </a:cxn>
                <a:cxn ang="0">
                  <a:pos x="1270" y="190"/>
                </a:cxn>
              </a:cxnLst>
              <a:rect l="txL" t="txT" r="txR" b="txB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>
                <a:alpha val="100000"/>
              </a:srgbClr>
            </a:solidFill>
            <a:ln w="9525">
              <a:noFill/>
            </a:ln>
          </p:spPr>
          <p:txBody>
            <a:bodyPr vert="horz" wrap="square" anchor="t"/>
            <a:lstStyle/>
            <a:p>
              <a:endParaRPr>
                <a:solidFill>
                  <a:srgbClr val="FFFFFF"/>
                </a:solidFill>
                <a:latin typeface="Calibri" panose="020F0502020204030204" pitchFamily="34" charset="0"/>
                <a:ea typeface="Arial" panose="020B0604020202020204" charset="-76"/>
              </a:endParaRPr>
            </a:p>
          </p:txBody>
        </p:sp>
        <p:sp>
          <p:nvSpPr>
            <p:cNvPr id="9230" name="Rectangle 14"/>
            <p:cNvSpPr/>
            <p:nvPr/>
          </p:nvSpPr>
          <p:spPr>
            <a:xfrm>
              <a:off x="0" y="0"/>
              <a:ext cx="1440" cy="393"/>
            </a:xfrm>
            <a:prstGeom prst="rect">
              <a:avLst/>
            </a:prstGeom>
            <a:solidFill>
              <a:srgbClr val="FFCC00">
                <a:alpha val="100000"/>
              </a:srgbClr>
            </a:solidFill>
            <a:ln w="9525">
              <a:noFill/>
            </a:ln>
          </p:spPr>
          <p:txBody>
            <a:bodyPr vert="horz" wrap="none" anchor="ctr"/>
            <a:lstStyle/>
            <a:p>
              <a:pPr algn="ctr" eaLnBrk="0" hangingPunct="0"/>
              <a:r>
                <a:rPr lang="zh-CN" altLang="en-US" sz="2400" b="1">
                  <a:effectLst>
                    <a:outerShdw blurRad="38100" dist="38100" dir="2700000">
                      <a:srgbClr val="FFFFFF"/>
                    </a:outerShdw>
                  </a:effectLst>
                  <a:latin typeface="Calibri" panose="020F0502020204030204" pitchFamily="34" charset="0"/>
                  <a:ea typeface="华文细黑" pitchFamily="2" charset="-122"/>
                </a:rPr>
                <a:t>结论</a:t>
              </a:r>
            </a:p>
          </p:txBody>
        </p:sp>
      </p:grpSp>
      <p:sp>
        <p:nvSpPr>
          <p:cNvPr id="9231" name="矩形 9230"/>
          <p:cNvSpPr/>
          <p:nvPr/>
        </p:nvSpPr>
        <p:spPr>
          <a:xfrm>
            <a:off x="904240" y="1107758"/>
            <a:ext cx="24257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20000"/>
              </a:spcBef>
              <a:buClrTx/>
            </a:pPr>
            <a:r>
              <a:rPr lang="zh-CN" altLang="en-US" sz="2400" b="1">
                <a:solidFill>
                  <a:srgbClr val="990033"/>
                </a:solidFill>
                <a:latin typeface="华文细黑" pitchFamily="2" charset="-122"/>
                <a:ea typeface="华文细黑" pitchFamily="2" charset="-122"/>
              </a:rPr>
              <a:t>【探究】</a:t>
            </a:r>
          </a:p>
        </p:txBody>
      </p:sp>
      <p:sp>
        <p:nvSpPr>
          <p:cNvPr id="9232" name="矩形 9231"/>
          <p:cNvSpPr/>
          <p:nvPr/>
        </p:nvSpPr>
        <p:spPr>
          <a:xfrm>
            <a:off x="2615565" y="1593533"/>
            <a:ext cx="4319588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20000"/>
              </a:spcBef>
              <a:buClrTx/>
            </a:pPr>
            <a:r>
              <a:rPr lang="zh-CN" altLang="en-US" sz="2400" b="1">
                <a:latin typeface="楷体_GB2312" charset="-122"/>
                <a:ea typeface="楷体_GB2312" charset="-122"/>
              </a:rPr>
              <a:t>一点一面两角三线的关系</a:t>
            </a:r>
          </a:p>
        </p:txBody>
      </p:sp>
      <p:sp>
        <p:nvSpPr>
          <p:cNvPr id="9233" name="Text Box 24"/>
          <p:cNvSpPr txBox="1"/>
          <p:nvPr/>
        </p:nvSpPr>
        <p:spPr>
          <a:xfrm>
            <a:off x="2555240" y="2212658"/>
            <a:ext cx="61722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20000"/>
              </a:spcBef>
              <a:buClrTx/>
            </a:pPr>
            <a:r>
              <a:rPr lang="en-US" altLang="zh-CN" sz="2400" b="1">
                <a:latin typeface="楷体_GB2312" charset="-122"/>
                <a:ea typeface="楷体_GB2312" charset="-122"/>
              </a:rPr>
              <a:t>1</a:t>
            </a:r>
            <a:r>
              <a:rPr lang="zh-CN" altLang="en-US" sz="2400" b="1">
                <a:latin typeface="楷体_GB2312" charset="-122"/>
                <a:ea typeface="楷体_GB2312" charset="-122"/>
              </a:rPr>
              <a:t>、如何体现三线的位置？</a:t>
            </a:r>
          </a:p>
        </p:txBody>
      </p:sp>
      <p:sp>
        <p:nvSpPr>
          <p:cNvPr id="9234" name="文本框 9233"/>
          <p:cNvSpPr txBox="1"/>
          <p:nvPr/>
        </p:nvSpPr>
        <p:spPr>
          <a:xfrm>
            <a:off x="2469515" y="1133158"/>
            <a:ext cx="2519363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光的反射定律</a:t>
            </a:r>
          </a:p>
        </p:txBody>
      </p:sp>
      <p:sp>
        <p:nvSpPr>
          <p:cNvPr id="9235" name="矩形 9234"/>
          <p:cNvSpPr/>
          <p:nvPr/>
        </p:nvSpPr>
        <p:spPr>
          <a:xfrm>
            <a:off x="2631440" y="4955858"/>
            <a:ext cx="5527675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20000"/>
              </a:spcBef>
              <a:buClrTx/>
            </a:pPr>
            <a:r>
              <a:rPr lang="zh-CN" altLang="en-US" sz="2400" b="1">
                <a:solidFill>
                  <a:srgbClr val="FF0000"/>
                </a:solidFill>
                <a:latin typeface="楷体_GB2312" charset="-122"/>
                <a:ea typeface="楷体_GB2312" charset="-122"/>
              </a:rPr>
              <a:t>三线共面、法线居中、两角相等</a:t>
            </a:r>
          </a:p>
        </p:txBody>
      </p:sp>
      <p:sp>
        <p:nvSpPr>
          <p:cNvPr id="9236" name="矩形 9235"/>
          <p:cNvSpPr/>
          <p:nvPr/>
        </p:nvSpPr>
        <p:spPr>
          <a:xfrm>
            <a:off x="2479040" y="5628958"/>
            <a:ext cx="5767388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20000"/>
              </a:spcBef>
              <a:buClrTx/>
            </a:pPr>
            <a:r>
              <a:rPr lang="zh-CN" altLang="en-US" sz="2000" b="1">
                <a:latin typeface="华文细黑" pitchFamily="2" charset="-122"/>
                <a:ea typeface="华文细黑" pitchFamily="2" charset="-122"/>
              </a:rPr>
              <a:t>如果把反射光变成入射光，这时光反射到哪里？</a:t>
            </a:r>
          </a:p>
        </p:txBody>
      </p:sp>
      <p:sp>
        <p:nvSpPr>
          <p:cNvPr id="9237" name="文本框 9236"/>
          <p:cNvSpPr txBox="1"/>
          <p:nvPr/>
        </p:nvSpPr>
        <p:spPr>
          <a:xfrm>
            <a:off x="2936240" y="2669858"/>
            <a:ext cx="3962400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000" b="1">
                <a:solidFill>
                  <a:srgbClr val="990033"/>
                </a:solidFill>
                <a:latin typeface="华文细黑" pitchFamily="2" charset="-122"/>
                <a:ea typeface="华文细黑" pitchFamily="2" charset="-122"/>
              </a:rPr>
              <a:t>（可用白屏等来显示）</a:t>
            </a:r>
          </a:p>
        </p:txBody>
      </p:sp>
      <p:sp>
        <p:nvSpPr>
          <p:cNvPr id="9238" name="Text Box 24"/>
          <p:cNvSpPr txBox="1"/>
          <p:nvPr/>
        </p:nvSpPr>
        <p:spPr>
          <a:xfrm>
            <a:off x="2555240" y="3038158"/>
            <a:ext cx="4522788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20000"/>
              </a:spcBef>
              <a:buClrTx/>
            </a:pPr>
            <a:r>
              <a:rPr lang="en-US" altLang="zh-CN" sz="2400" b="1">
                <a:latin typeface="楷体_GB2312" charset="-122"/>
                <a:ea typeface="楷体_GB2312" charset="-122"/>
              </a:rPr>
              <a:t>2</a:t>
            </a:r>
            <a:r>
              <a:rPr lang="zh-CN" altLang="en-US" sz="2400" b="1">
                <a:latin typeface="楷体_GB2312" charset="-122"/>
                <a:ea typeface="楷体_GB2312" charset="-122"/>
              </a:rPr>
              <a:t>、如何测量两角的大小？</a:t>
            </a:r>
          </a:p>
        </p:txBody>
      </p:sp>
      <p:sp>
        <p:nvSpPr>
          <p:cNvPr id="9239" name="文本框 9238"/>
          <p:cNvSpPr txBox="1"/>
          <p:nvPr/>
        </p:nvSpPr>
        <p:spPr>
          <a:xfrm>
            <a:off x="4842828" y="3482658"/>
            <a:ext cx="3675062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000" b="1">
                <a:solidFill>
                  <a:srgbClr val="990033"/>
                </a:solidFill>
                <a:latin typeface="华文细黑" pitchFamily="2" charset="-122"/>
                <a:ea typeface="华文细黑" pitchFamily="2" charset="-122"/>
              </a:rPr>
              <a:t>（可在白屏上画好角度）</a:t>
            </a:r>
          </a:p>
        </p:txBody>
      </p:sp>
      <p:sp>
        <p:nvSpPr>
          <p:cNvPr id="9240" name="文本框 9239"/>
          <p:cNvSpPr txBox="1"/>
          <p:nvPr/>
        </p:nvSpPr>
        <p:spPr>
          <a:xfrm>
            <a:off x="5933440" y="2669858"/>
            <a:ext cx="2728913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000" b="1">
                <a:solidFill>
                  <a:srgbClr val="990033"/>
                </a:solidFill>
                <a:latin typeface="华文细黑" pitchFamily="2" charset="-122"/>
                <a:ea typeface="华文细黑" pitchFamily="2" charset="-122"/>
              </a:rPr>
              <a:t>（白屏可绕轴转动）</a:t>
            </a:r>
          </a:p>
        </p:txBody>
      </p:sp>
      <p:sp>
        <p:nvSpPr>
          <p:cNvPr id="9241" name="文本框 9240"/>
          <p:cNvSpPr txBox="1"/>
          <p:nvPr/>
        </p:nvSpPr>
        <p:spPr>
          <a:xfrm>
            <a:off x="2936240" y="3469958"/>
            <a:ext cx="2362200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000" b="1">
                <a:solidFill>
                  <a:srgbClr val="990033"/>
                </a:solidFill>
                <a:latin typeface="华文细黑" pitchFamily="2" charset="-122"/>
                <a:ea typeface="华文细黑" pitchFamily="2" charset="-122"/>
              </a:rPr>
              <a:t>（量角器）</a:t>
            </a:r>
          </a:p>
        </p:txBody>
      </p:sp>
      <p:sp>
        <p:nvSpPr>
          <p:cNvPr id="9242" name="Text Box 24"/>
          <p:cNvSpPr txBox="1"/>
          <p:nvPr/>
        </p:nvSpPr>
        <p:spPr>
          <a:xfrm>
            <a:off x="2555240" y="3876358"/>
            <a:ext cx="5819775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20000"/>
              </a:spcBef>
              <a:buClrTx/>
            </a:pPr>
            <a:r>
              <a:rPr lang="en-US" altLang="zh-CN" sz="2400" b="1">
                <a:latin typeface="楷体_GB2312" charset="-122"/>
                <a:ea typeface="楷体_GB2312" charset="-122"/>
              </a:rPr>
              <a:t>3</a:t>
            </a:r>
            <a:r>
              <a:rPr lang="zh-CN" altLang="en-US" sz="2400" b="1">
                <a:latin typeface="楷体_GB2312" charset="-122"/>
                <a:ea typeface="楷体_GB2312" charset="-122"/>
              </a:rPr>
              <a:t>、方案设计中还有没有什么缺陷？</a:t>
            </a:r>
          </a:p>
        </p:txBody>
      </p:sp>
      <p:sp>
        <p:nvSpPr>
          <p:cNvPr id="9243" name="文本框 9242"/>
          <p:cNvSpPr txBox="1"/>
          <p:nvPr/>
        </p:nvSpPr>
        <p:spPr>
          <a:xfrm>
            <a:off x="2936240" y="4308158"/>
            <a:ext cx="3997325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000" b="1">
                <a:solidFill>
                  <a:srgbClr val="990033"/>
                </a:solidFill>
                <a:latin typeface="华文细黑" pitchFamily="2" charset="-122"/>
                <a:ea typeface="华文细黑" pitchFamily="2" charset="-122"/>
              </a:rPr>
              <a:t>（多次实验总结一般规律）</a:t>
            </a:r>
          </a:p>
        </p:txBody>
      </p:sp>
      <p:sp>
        <p:nvSpPr>
          <p:cNvPr id="9244" name="文本框 9243"/>
          <p:cNvSpPr txBox="1"/>
          <p:nvPr/>
        </p:nvSpPr>
        <p:spPr>
          <a:xfrm>
            <a:off x="2936240" y="6022658"/>
            <a:ext cx="3349625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000" b="1">
                <a:solidFill>
                  <a:srgbClr val="990033"/>
                </a:solidFill>
                <a:latin typeface="华文细黑" pitchFamily="2" charset="-122"/>
                <a:ea typeface="华文细黑" pitchFamily="2" charset="-122"/>
              </a:rPr>
              <a:t>（反射光路的可逆性）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3" grpId="0"/>
      <p:bldP spid="9235" grpId="0"/>
      <p:bldP spid="9236" grpId="0"/>
      <p:bldP spid="9237" grpId="0"/>
      <p:bldP spid="9238" grpId="0"/>
      <p:bldP spid="9239" grpId="0"/>
      <p:bldP spid="9240" grpId="0"/>
      <p:bldP spid="9241" grpId="0"/>
      <p:bldP spid="9242" grpId="0"/>
      <p:bldP spid="9243" grpId="0"/>
      <p:bldP spid="92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85"/>
          <p:cNvGrpSpPr/>
          <p:nvPr/>
        </p:nvGrpSpPr>
        <p:grpSpPr>
          <a:xfrm>
            <a:off x="970915" y="3536950"/>
            <a:ext cx="8029575" cy="3016250"/>
            <a:chOff x="0" y="0"/>
            <a:chExt cx="5624" cy="2314"/>
          </a:xfrm>
        </p:grpSpPr>
        <p:sp>
          <p:nvSpPr>
            <p:cNvPr id="10243" name="AutoShape 7"/>
            <p:cNvSpPr/>
            <p:nvPr/>
          </p:nvSpPr>
          <p:spPr>
            <a:xfrm>
              <a:off x="0" y="590"/>
              <a:ext cx="5602" cy="1724"/>
            </a:xfrm>
            <a:prstGeom prst="parallelogram">
              <a:avLst>
                <a:gd name="adj" fmla="val 81235"/>
              </a:avLst>
            </a:prstGeom>
            <a:solidFill>
              <a:srgbClr val="FFCC00">
                <a:alpha val="100000"/>
              </a:srgbClr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horz" wrap="none" anchor="ctr"/>
            <a:lstStyle/>
            <a:p>
              <a:endParaRPr lang="zh-CN" altLang="en-US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pSp>
          <p:nvGrpSpPr>
            <p:cNvPr id="10244" name="Group 61"/>
            <p:cNvGrpSpPr/>
            <p:nvPr/>
          </p:nvGrpSpPr>
          <p:grpSpPr>
            <a:xfrm>
              <a:off x="4694" y="0"/>
              <a:ext cx="930" cy="499"/>
              <a:chOff x="0" y="0"/>
              <a:chExt cx="930" cy="499"/>
            </a:xfrm>
          </p:grpSpPr>
          <p:sp>
            <p:nvSpPr>
              <p:cNvPr id="10245" name="AutoShape 35"/>
              <p:cNvSpPr/>
              <p:nvPr/>
            </p:nvSpPr>
            <p:spPr>
              <a:xfrm>
                <a:off x="0" y="0"/>
                <a:ext cx="930" cy="499"/>
              </a:xfrm>
              <a:prstGeom prst="wedgeRoundRectCallout">
                <a:avLst>
                  <a:gd name="adj1" fmla="val -40861"/>
                  <a:gd name="adj2" fmla="val 88278"/>
                  <a:gd name="adj3" fmla="val 16667"/>
                </a:avLst>
              </a:prstGeom>
              <a:solidFill>
                <a:srgbClr val="00CC00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vert="horz" wrap="square" anchor="t"/>
              <a:lstStyle/>
              <a:p>
                <a:pPr algn="ctr"/>
                <a:endParaRPr lang="zh-CN" altLang="en-US" dirty="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  <p:sp>
            <p:nvSpPr>
              <p:cNvPr id="10246" name="Text Box 36"/>
              <p:cNvSpPr txBox="1"/>
              <p:nvPr/>
            </p:nvSpPr>
            <p:spPr>
              <a:xfrm>
                <a:off x="91" y="46"/>
                <a:ext cx="771" cy="40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3600" dirty="0">
                    <a:solidFill>
                      <a:srgbClr val="FF0000"/>
                    </a:solidFill>
                    <a:latin typeface="黑体" panose="02010609060101010101" pitchFamily="2" charset="-122"/>
                    <a:ea typeface="黑体" panose="02010609060101010101" pitchFamily="2" charset="-122"/>
                  </a:rPr>
                  <a:t>平面</a:t>
                </a:r>
              </a:p>
            </p:txBody>
          </p:sp>
        </p:grpSp>
      </p:grpSp>
      <p:grpSp>
        <p:nvGrpSpPr>
          <p:cNvPr id="10247" name="Group 135"/>
          <p:cNvGrpSpPr/>
          <p:nvPr/>
        </p:nvGrpSpPr>
        <p:grpSpPr>
          <a:xfrm>
            <a:off x="537528" y="4248150"/>
            <a:ext cx="7993062" cy="1892300"/>
            <a:chOff x="0" y="0"/>
            <a:chExt cx="4921" cy="1270"/>
          </a:xfrm>
        </p:grpSpPr>
        <p:sp>
          <p:nvSpPr>
            <p:cNvPr id="10248" name="AutoShape 8"/>
            <p:cNvSpPr/>
            <p:nvPr/>
          </p:nvSpPr>
          <p:spPr>
            <a:xfrm>
              <a:off x="680" y="0"/>
              <a:ext cx="4241" cy="1270"/>
            </a:xfrm>
            <a:prstGeom prst="parallelogram">
              <a:avLst>
                <a:gd name="adj" fmla="val 83484"/>
              </a:avLst>
            </a:prstGeom>
            <a:solidFill>
              <a:srgbClr val="3366FF">
                <a:alpha val="100000"/>
              </a:srgbClr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horz" wrap="none" anchor="ctr"/>
            <a:lstStyle/>
            <a:p>
              <a:endParaRPr lang="zh-CN" altLang="en-US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pSp>
          <p:nvGrpSpPr>
            <p:cNvPr id="10249" name="Group 79"/>
            <p:cNvGrpSpPr/>
            <p:nvPr/>
          </p:nvGrpSpPr>
          <p:grpSpPr>
            <a:xfrm>
              <a:off x="0" y="272"/>
              <a:ext cx="1179" cy="771"/>
              <a:chOff x="0" y="0"/>
              <a:chExt cx="1179" cy="771"/>
            </a:xfrm>
          </p:grpSpPr>
          <p:sp>
            <p:nvSpPr>
              <p:cNvPr id="10250" name="AutoShape 80"/>
              <p:cNvSpPr/>
              <p:nvPr/>
            </p:nvSpPr>
            <p:spPr>
              <a:xfrm rot="16200000">
                <a:off x="166" y="-124"/>
                <a:ext cx="771" cy="1020"/>
              </a:xfrm>
              <a:prstGeom prst="wedgeEllipseCallout">
                <a:avLst>
                  <a:gd name="adj1" fmla="val -20690"/>
                  <a:gd name="adj2" fmla="val 114069"/>
                </a:avLst>
              </a:prstGeom>
              <a:solidFill>
                <a:srgbClr val="CC99FF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vert="eaVert" wrap="square" anchor="t"/>
              <a:lstStyle/>
              <a:p>
                <a:pPr algn="ctr"/>
                <a:endParaRPr lang="zh-CN" altLang="en-US" dirty="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  <p:sp>
            <p:nvSpPr>
              <p:cNvPr id="10251" name="Text Box 81"/>
              <p:cNvSpPr txBox="1"/>
              <p:nvPr/>
            </p:nvSpPr>
            <p:spPr>
              <a:xfrm>
                <a:off x="0" y="136"/>
                <a:ext cx="1179" cy="44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4000" dirty="0">
                    <a:latin typeface="黑体" panose="02010609060101010101" pitchFamily="2" charset="-122"/>
                    <a:ea typeface="黑体" panose="02010609060101010101" pitchFamily="2" charset="-122"/>
                  </a:rPr>
                  <a:t>平面镜</a:t>
                </a:r>
              </a:p>
            </p:txBody>
          </p:sp>
        </p:grpSp>
      </p:grpSp>
      <p:sp>
        <p:nvSpPr>
          <p:cNvPr id="10252" name="Rectangle 32"/>
          <p:cNvSpPr/>
          <p:nvPr/>
        </p:nvSpPr>
        <p:spPr>
          <a:xfrm>
            <a:off x="4787265" y="2092325"/>
            <a:ext cx="2520950" cy="3381375"/>
          </a:xfrm>
          <a:prstGeom prst="rect">
            <a:avLst/>
          </a:prstGeom>
          <a:solidFill>
            <a:srgbClr val="CCFFCC">
              <a:alpha val="100000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none" anchor="ctr"/>
          <a:lstStyle/>
          <a:p>
            <a:endParaRPr lang="zh-CN" altLang="en-US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10253" name="Group 86"/>
          <p:cNvGrpSpPr/>
          <p:nvPr/>
        </p:nvGrpSpPr>
        <p:grpSpPr>
          <a:xfrm>
            <a:off x="2266315" y="1281113"/>
            <a:ext cx="2520950" cy="4192587"/>
            <a:chOff x="0" y="0"/>
            <a:chExt cx="1588" cy="2813"/>
          </a:xfrm>
        </p:grpSpPr>
        <p:sp>
          <p:nvSpPr>
            <p:cNvPr id="10254" name="Rectangle 87"/>
            <p:cNvSpPr/>
            <p:nvPr/>
          </p:nvSpPr>
          <p:spPr>
            <a:xfrm>
              <a:off x="0" y="545"/>
              <a:ext cx="1588" cy="2268"/>
            </a:xfrm>
            <a:prstGeom prst="rect">
              <a:avLst/>
            </a:prstGeom>
            <a:solidFill>
              <a:srgbClr val="CCFFCC">
                <a:alpha val="100000"/>
              </a:srgbClr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horz" wrap="none" anchor="ctr"/>
            <a:lstStyle/>
            <a:p>
              <a:endParaRPr lang="zh-CN" altLang="en-US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pSp>
          <p:nvGrpSpPr>
            <p:cNvPr id="10255" name="Group 88"/>
            <p:cNvGrpSpPr/>
            <p:nvPr/>
          </p:nvGrpSpPr>
          <p:grpSpPr>
            <a:xfrm>
              <a:off x="182" y="0"/>
              <a:ext cx="1088" cy="545"/>
              <a:chOff x="0" y="0"/>
              <a:chExt cx="1088" cy="545"/>
            </a:xfrm>
          </p:grpSpPr>
          <p:sp>
            <p:nvSpPr>
              <p:cNvPr id="10256" name="AutoShape 89"/>
              <p:cNvSpPr/>
              <p:nvPr/>
            </p:nvSpPr>
            <p:spPr>
              <a:xfrm>
                <a:off x="0" y="0"/>
                <a:ext cx="1088" cy="545"/>
              </a:xfrm>
              <a:prstGeom prst="wedgeRoundRectCallout">
                <a:avLst>
                  <a:gd name="adj1" fmla="val -43750"/>
                  <a:gd name="adj2" fmla="val 76606"/>
                  <a:gd name="adj3" fmla="val 16667"/>
                </a:avLst>
              </a:prstGeom>
              <a:solidFill>
                <a:srgbClr val="6699FF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vert="horz" wrap="square" anchor="t"/>
              <a:lstStyle/>
              <a:p>
                <a:pPr algn="ctr"/>
                <a:endParaRPr lang="zh-CN" altLang="en-US" dirty="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  <p:sp>
            <p:nvSpPr>
              <p:cNvPr id="10257" name="Text Box 90"/>
              <p:cNvSpPr txBox="1"/>
              <p:nvPr/>
            </p:nvSpPr>
            <p:spPr>
              <a:xfrm>
                <a:off x="136" y="0"/>
                <a:ext cx="862" cy="44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4000" b="1" dirty="0">
                    <a:latin typeface="黑体" panose="02010609060101010101" pitchFamily="2" charset="-122"/>
                    <a:ea typeface="黑体" panose="02010609060101010101" pitchFamily="2" charset="-122"/>
                  </a:rPr>
                  <a:t>光屏</a:t>
                </a:r>
              </a:p>
            </p:txBody>
          </p:sp>
        </p:grpSp>
      </p:grpSp>
      <p:grpSp>
        <p:nvGrpSpPr>
          <p:cNvPr id="10258" name="Group 91"/>
          <p:cNvGrpSpPr/>
          <p:nvPr/>
        </p:nvGrpSpPr>
        <p:grpSpPr>
          <a:xfrm>
            <a:off x="4357053" y="1152525"/>
            <a:ext cx="1798637" cy="4429125"/>
            <a:chOff x="0" y="0"/>
            <a:chExt cx="1133" cy="2972"/>
          </a:xfrm>
        </p:grpSpPr>
        <p:grpSp>
          <p:nvGrpSpPr>
            <p:cNvPr id="10259" name="Group 92"/>
            <p:cNvGrpSpPr/>
            <p:nvPr/>
          </p:nvGrpSpPr>
          <p:grpSpPr>
            <a:xfrm>
              <a:off x="181" y="0"/>
              <a:ext cx="952" cy="635"/>
              <a:chOff x="0" y="0"/>
              <a:chExt cx="952" cy="635"/>
            </a:xfrm>
          </p:grpSpPr>
          <p:sp>
            <p:nvSpPr>
              <p:cNvPr id="10260" name="AutoShape 93"/>
              <p:cNvSpPr/>
              <p:nvPr/>
            </p:nvSpPr>
            <p:spPr>
              <a:xfrm>
                <a:off x="0" y="0"/>
                <a:ext cx="952" cy="635"/>
              </a:xfrm>
              <a:prstGeom prst="wedgeEllipseCallout">
                <a:avLst>
                  <a:gd name="adj1" fmla="val -41912"/>
                  <a:gd name="adj2" fmla="val 75671"/>
                </a:avLst>
              </a:prstGeom>
              <a:solidFill>
                <a:srgbClr val="3366FF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vert="horz" wrap="square" anchor="t"/>
              <a:lstStyle/>
              <a:p>
                <a:pPr algn="ctr"/>
                <a:endParaRPr lang="zh-CN" altLang="en-US" dirty="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  <p:sp>
            <p:nvSpPr>
              <p:cNvPr id="10261" name="Text Box 94"/>
              <p:cNvSpPr txBox="1"/>
              <p:nvPr/>
            </p:nvSpPr>
            <p:spPr>
              <a:xfrm>
                <a:off x="45" y="46"/>
                <a:ext cx="862" cy="4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4400" b="1" dirty="0">
                    <a:latin typeface="黑体" panose="02010609060101010101" pitchFamily="2" charset="-122"/>
                    <a:ea typeface="黑体" panose="02010609060101010101" pitchFamily="2" charset="-122"/>
                  </a:rPr>
                  <a:t>法线</a:t>
                </a:r>
              </a:p>
            </p:txBody>
          </p:sp>
        </p:grpSp>
        <p:sp>
          <p:nvSpPr>
            <p:cNvPr id="10262" name="Line 95"/>
            <p:cNvSpPr/>
            <p:nvPr/>
          </p:nvSpPr>
          <p:spPr>
            <a:xfrm>
              <a:off x="272" y="635"/>
              <a:ext cx="0" cy="2314"/>
            </a:xfrm>
            <a:prstGeom prst="line">
              <a:avLst/>
            </a:prstGeom>
            <a:ln w="57150" cap="flat" cmpd="sng">
              <a:solidFill>
                <a:srgbClr val="FF00FF"/>
              </a:solidFill>
              <a:prstDash val="sysDot"/>
              <a:headEnd type="none" w="med" len="med"/>
              <a:tailEnd type="none" w="med" len="med"/>
            </a:ln>
          </p:spPr>
        </p:sp>
        <p:sp>
          <p:nvSpPr>
            <p:cNvPr id="10263" name="Text Box 96"/>
            <p:cNvSpPr txBox="1"/>
            <p:nvPr/>
          </p:nvSpPr>
          <p:spPr>
            <a:xfrm>
              <a:off x="45" y="635"/>
              <a:ext cx="272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2000" b="1" dirty="0">
                  <a:solidFill>
                    <a:srgbClr val="FF0066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N</a:t>
              </a:r>
            </a:p>
          </p:txBody>
        </p:sp>
        <p:sp>
          <p:nvSpPr>
            <p:cNvPr id="10264" name="Text Box 97"/>
            <p:cNvSpPr txBox="1"/>
            <p:nvPr/>
          </p:nvSpPr>
          <p:spPr>
            <a:xfrm>
              <a:off x="0" y="2722"/>
              <a:ext cx="272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2000" b="1" dirty="0">
                  <a:solidFill>
                    <a:srgbClr val="FF0066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O</a:t>
              </a:r>
            </a:p>
          </p:txBody>
        </p:sp>
      </p:grpSp>
      <p:grpSp>
        <p:nvGrpSpPr>
          <p:cNvPr id="10265" name="Group 112"/>
          <p:cNvGrpSpPr/>
          <p:nvPr/>
        </p:nvGrpSpPr>
        <p:grpSpPr>
          <a:xfrm>
            <a:off x="393065" y="1225550"/>
            <a:ext cx="1727200" cy="1065213"/>
            <a:chOff x="0" y="0"/>
            <a:chExt cx="1088" cy="907"/>
          </a:xfrm>
        </p:grpSpPr>
        <p:grpSp>
          <p:nvGrpSpPr>
            <p:cNvPr id="10266" name="Group 109"/>
            <p:cNvGrpSpPr/>
            <p:nvPr/>
          </p:nvGrpSpPr>
          <p:grpSpPr>
            <a:xfrm>
              <a:off x="862" y="0"/>
              <a:ext cx="226" cy="907"/>
              <a:chOff x="0" y="0"/>
              <a:chExt cx="226" cy="907"/>
            </a:xfrm>
          </p:grpSpPr>
          <p:sp>
            <p:nvSpPr>
              <p:cNvPr id="10267" name="AutoShape 106"/>
              <p:cNvSpPr/>
              <p:nvPr/>
            </p:nvSpPr>
            <p:spPr>
              <a:xfrm rot="2921859">
                <a:off x="-385" y="385"/>
                <a:ext cx="907" cy="136"/>
              </a:xfrm>
              <a:prstGeom prst="flowChartTerminator">
                <a:avLst/>
              </a:prstGeom>
              <a:solidFill>
                <a:schemeClr val="accent1">
                  <a:alpha val="100000"/>
                </a:scheme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vert="horz" wrap="none" anchor="ctr"/>
              <a:lstStyle/>
              <a:p>
                <a:endParaRPr lang="zh-CN" altLang="en-US" dirty="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  <p:sp>
            <p:nvSpPr>
              <p:cNvPr id="10268" name="Rectangle 107"/>
              <p:cNvSpPr/>
              <p:nvPr/>
            </p:nvSpPr>
            <p:spPr>
              <a:xfrm rot="19137186">
                <a:off x="181" y="391"/>
                <a:ext cx="45" cy="454"/>
              </a:xfrm>
              <a:prstGeom prst="rect">
                <a:avLst/>
              </a:prstGeom>
              <a:solidFill>
                <a:srgbClr val="FF0066">
                  <a:alpha val="100000"/>
                </a:srgbClr>
              </a:solidFill>
              <a:ln w="9525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vert="horz" wrap="none" anchor="ctr"/>
              <a:lstStyle/>
              <a:p>
                <a:endParaRPr lang="zh-CN" altLang="en-US" dirty="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</p:grpSp>
        <p:sp>
          <p:nvSpPr>
            <p:cNvPr id="10269" name="AutoShape 110"/>
            <p:cNvSpPr/>
            <p:nvPr/>
          </p:nvSpPr>
          <p:spPr>
            <a:xfrm rot="10800000">
              <a:off x="0" y="391"/>
              <a:ext cx="817" cy="454"/>
            </a:xfrm>
            <a:prstGeom prst="wedgeRoundRectCallout">
              <a:avLst>
                <a:gd name="adj1" fmla="val -34579"/>
                <a:gd name="adj2" fmla="val 70042"/>
                <a:gd name="adj3" fmla="val 16667"/>
              </a:avLst>
            </a:prstGeom>
            <a:solidFill>
              <a:srgbClr val="FFFF99">
                <a:alpha val="100000"/>
              </a:srgbClr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rot="10800000" vert="horz" wrap="square" anchor="t"/>
            <a:lstStyle/>
            <a:p>
              <a:pPr algn="ctr"/>
              <a:endParaRPr lang="zh-CN" altLang="en-US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10270" name="Text Box 111"/>
            <p:cNvSpPr txBox="1"/>
            <p:nvPr/>
          </p:nvSpPr>
          <p:spPr>
            <a:xfrm>
              <a:off x="0" y="436"/>
              <a:ext cx="839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FF0066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激光笔</a:t>
              </a:r>
            </a:p>
          </p:txBody>
        </p:sp>
      </p:grpSp>
      <p:sp>
        <p:nvSpPr>
          <p:cNvPr id="10271" name="AutoShape 136"/>
          <p:cNvSpPr/>
          <p:nvPr/>
        </p:nvSpPr>
        <p:spPr>
          <a:xfrm rot="21145750">
            <a:off x="4526280" y="2023745"/>
            <a:ext cx="2016125" cy="3309938"/>
          </a:xfrm>
          <a:prstGeom prst="parallelogram">
            <a:avLst>
              <a:gd name="adj" fmla="val 25000"/>
            </a:avLst>
          </a:prstGeom>
          <a:solidFill>
            <a:srgbClr val="CCFFCC">
              <a:alpha val="100000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none" anchor="ctr"/>
          <a:lstStyle/>
          <a:p>
            <a:endParaRPr lang="zh-CN" altLang="en-US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0272" name="AutoShape 137"/>
          <p:cNvSpPr/>
          <p:nvPr/>
        </p:nvSpPr>
        <p:spPr>
          <a:xfrm rot="19258107">
            <a:off x="3510598" y="2086610"/>
            <a:ext cx="3567112" cy="2581275"/>
          </a:xfrm>
          <a:prstGeom prst="parallelogram">
            <a:avLst>
              <a:gd name="adj" fmla="val 86228"/>
            </a:avLst>
          </a:prstGeom>
          <a:solidFill>
            <a:srgbClr val="CCFFCC">
              <a:alpha val="100000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none" anchor="ctr"/>
          <a:lstStyle/>
          <a:p>
            <a:endParaRPr lang="zh-CN" altLang="en-US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10273" name="Group 138"/>
          <p:cNvGrpSpPr/>
          <p:nvPr/>
        </p:nvGrpSpPr>
        <p:grpSpPr>
          <a:xfrm>
            <a:off x="178753" y="2092325"/>
            <a:ext cx="4608512" cy="3381375"/>
            <a:chOff x="0" y="0"/>
            <a:chExt cx="2903" cy="2268"/>
          </a:xfrm>
        </p:grpSpPr>
        <p:grpSp>
          <p:nvGrpSpPr>
            <p:cNvPr id="10274" name="Group 139"/>
            <p:cNvGrpSpPr/>
            <p:nvPr/>
          </p:nvGrpSpPr>
          <p:grpSpPr>
            <a:xfrm>
              <a:off x="0" y="408"/>
              <a:ext cx="1452" cy="635"/>
              <a:chOff x="0" y="0"/>
              <a:chExt cx="1452" cy="635"/>
            </a:xfrm>
          </p:grpSpPr>
          <p:sp>
            <p:nvSpPr>
              <p:cNvPr id="10275" name="AutoShape 140"/>
              <p:cNvSpPr/>
              <p:nvPr/>
            </p:nvSpPr>
            <p:spPr>
              <a:xfrm rot="10800000">
                <a:off x="45" y="0"/>
                <a:ext cx="1407" cy="635"/>
              </a:xfrm>
              <a:prstGeom prst="wedgeRectCallout">
                <a:avLst>
                  <a:gd name="adj1" fmla="val -52417"/>
                  <a:gd name="adj2" fmla="val 72361"/>
                </a:avLst>
              </a:prstGeom>
              <a:solidFill>
                <a:srgbClr val="FF99CC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rot="10800000" vert="horz" wrap="square" anchor="t"/>
              <a:lstStyle/>
              <a:p>
                <a:pPr algn="ctr"/>
                <a:endParaRPr lang="zh-CN" altLang="en-US" dirty="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  <p:sp>
            <p:nvSpPr>
              <p:cNvPr id="10276" name="Text Box 141"/>
              <p:cNvSpPr txBox="1"/>
              <p:nvPr/>
            </p:nvSpPr>
            <p:spPr>
              <a:xfrm>
                <a:off x="0" y="91"/>
                <a:ext cx="1400" cy="44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anchor="t">
                <a:spAutoFit/>
              </a:bodyPr>
              <a:lstStyle/>
              <a:p>
                <a:r>
                  <a:rPr lang="zh-CN" altLang="en-US" sz="4000" b="1" dirty="0">
                    <a:latin typeface="黑体" panose="02010609060101010101" pitchFamily="2" charset="-122"/>
                    <a:ea typeface="黑体" panose="02010609060101010101" pitchFamily="2" charset="-122"/>
                  </a:rPr>
                  <a:t>入射光线</a:t>
                </a:r>
              </a:p>
            </p:txBody>
          </p:sp>
        </p:grpSp>
        <p:grpSp>
          <p:nvGrpSpPr>
            <p:cNvPr id="10277" name="Group 142"/>
            <p:cNvGrpSpPr/>
            <p:nvPr/>
          </p:nvGrpSpPr>
          <p:grpSpPr>
            <a:xfrm>
              <a:off x="1315" y="0"/>
              <a:ext cx="1588" cy="2268"/>
              <a:chOff x="0" y="0"/>
              <a:chExt cx="1588" cy="2268"/>
            </a:xfrm>
          </p:grpSpPr>
          <p:sp>
            <p:nvSpPr>
              <p:cNvPr id="10278" name="Line 143"/>
              <p:cNvSpPr/>
              <p:nvPr/>
            </p:nvSpPr>
            <p:spPr>
              <a:xfrm>
                <a:off x="0" y="0"/>
                <a:ext cx="1588" cy="2268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279" name="AutoShape 144"/>
              <p:cNvSpPr/>
              <p:nvPr/>
            </p:nvSpPr>
            <p:spPr>
              <a:xfrm rot="19561165">
                <a:off x="1225" y="1542"/>
                <a:ext cx="136" cy="589"/>
              </a:xfrm>
              <a:prstGeom prst="flowChartMerge">
                <a:avLst/>
              </a:prstGeom>
              <a:solidFill>
                <a:srgbClr val="FF0000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vert="horz" wrap="none" anchor="ctr"/>
              <a:lstStyle/>
              <a:p>
                <a:endParaRPr lang="zh-CN" altLang="en-US" dirty="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</p:grpSp>
      </p:grpSp>
      <p:grpSp>
        <p:nvGrpSpPr>
          <p:cNvPr id="10280" name="Group 145"/>
          <p:cNvGrpSpPr/>
          <p:nvPr/>
        </p:nvGrpSpPr>
        <p:grpSpPr>
          <a:xfrm>
            <a:off x="4211003" y="2530475"/>
            <a:ext cx="3814762" cy="2365375"/>
            <a:chOff x="0" y="0"/>
            <a:chExt cx="2403" cy="1588"/>
          </a:xfrm>
        </p:grpSpPr>
        <p:grpSp>
          <p:nvGrpSpPr>
            <p:cNvPr id="10281" name="Group 146"/>
            <p:cNvGrpSpPr/>
            <p:nvPr/>
          </p:nvGrpSpPr>
          <p:grpSpPr>
            <a:xfrm rot="-6687585">
              <a:off x="340" y="-340"/>
              <a:ext cx="1588" cy="2268"/>
              <a:chOff x="0" y="0"/>
              <a:chExt cx="1588" cy="2268"/>
            </a:xfrm>
          </p:grpSpPr>
          <p:sp>
            <p:nvSpPr>
              <p:cNvPr id="10282" name="Line 147"/>
              <p:cNvSpPr/>
              <p:nvPr/>
            </p:nvSpPr>
            <p:spPr>
              <a:xfrm>
                <a:off x="0" y="0"/>
                <a:ext cx="1588" cy="2268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283" name="AutoShape 148"/>
              <p:cNvSpPr/>
              <p:nvPr/>
            </p:nvSpPr>
            <p:spPr>
              <a:xfrm rot="19561165">
                <a:off x="1225" y="1542"/>
                <a:ext cx="136" cy="589"/>
              </a:xfrm>
              <a:prstGeom prst="flowChartMerge">
                <a:avLst/>
              </a:prstGeom>
              <a:solidFill>
                <a:srgbClr val="FF0000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vert="horz" wrap="none" anchor="ctr"/>
              <a:lstStyle/>
              <a:p>
                <a:endParaRPr lang="zh-CN" altLang="en-US" dirty="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</p:grpSp>
        <p:grpSp>
          <p:nvGrpSpPr>
            <p:cNvPr id="10284" name="Group 149"/>
            <p:cNvGrpSpPr/>
            <p:nvPr/>
          </p:nvGrpSpPr>
          <p:grpSpPr>
            <a:xfrm>
              <a:off x="998" y="136"/>
              <a:ext cx="1405" cy="545"/>
              <a:chOff x="0" y="0"/>
              <a:chExt cx="1405" cy="545"/>
            </a:xfrm>
          </p:grpSpPr>
          <p:sp>
            <p:nvSpPr>
              <p:cNvPr id="10285" name="AutoShape 150"/>
              <p:cNvSpPr/>
              <p:nvPr/>
            </p:nvSpPr>
            <p:spPr>
              <a:xfrm>
                <a:off x="45" y="0"/>
                <a:ext cx="1360" cy="545"/>
              </a:xfrm>
              <a:prstGeom prst="wedgeRoundRectCallout">
                <a:avLst>
                  <a:gd name="adj1" fmla="val -44778"/>
                  <a:gd name="adj2" fmla="val 76606"/>
                  <a:gd name="adj3" fmla="val 16667"/>
                </a:avLst>
              </a:prstGeom>
              <a:solidFill>
                <a:srgbClr val="FFCCCC">
                  <a:alpha val="10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vert="horz" wrap="square" anchor="t"/>
              <a:lstStyle/>
              <a:p>
                <a:pPr algn="ctr"/>
                <a:endParaRPr lang="zh-CN" altLang="en-US" dirty="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  <p:sp>
            <p:nvSpPr>
              <p:cNvPr id="10286" name="Text Box 151"/>
              <p:cNvSpPr txBox="1"/>
              <p:nvPr/>
            </p:nvSpPr>
            <p:spPr>
              <a:xfrm>
                <a:off x="0" y="0"/>
                <a:ext cx="1400" cy="44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anchor="t">
                <a:spAutoFit/>
              </a:bodyPr>
              <a:lstStyle/>
              <a:p>
                <a:r>
                  <a:rPr lang="zh-CN" altLang="en-US" sz="4000" b="1" dirty="0">
                    <a:solidFill>
                      <a:schemeClr val="accent2"/>
                    </a:solidFill>
                    <a:latin typeface="黑体" panose="02010609060101010101" pitchFamily="2" charset="-122"/>
                    <a:ea typeface="黑体" panose="02010609060101010101" pitchFamily="2" charset="-122"/>
                  </a:rPr>
                  <a:t>反射光线</a:t>
                </a:r>
              </a:p>
            </p:txBody>
          </p:sp>
        </p:grp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2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2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02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102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02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 bldLvl="0" animBg="1"/>
      <p:bldP spid="10252" grpId="1" bldLvl="0" animBg="1"/>
      <p:bldP spid="10252" grpId="2" bldLvl="0" animBg="1"/>
      <p:bldP spid="10271" grpId="0" bldLvl="0" animBg="1"/>
      <p:bldP spid="10271" grpId="1" bldLvl="0" animBg="1"/>
      <p:bldP spid="10271" grpId="2" bldLvl="0" animBg="1"/>
      <p:bldP spid="10271" grpId="3" bldLvl="0" animBg="1"/>
      <p:bldP spid="10272" grpId="0" bldLvl="0" animBg="1"/>
      <p:bldP spid="10272" grpId="1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078038" y="2352675"/>
            <a:ext cx="5792787" cy="1066800"/>
            <a:chOff x="0" y="0"/>
            <a:chExt cx="3649" cy="672"/>
          </a:xfrm>
        </p:grpSpPr>
        <p:grpSp>
          <p:nvGrpSpPr>
            <p:cNvPr id="3" name="组合 2"/>
            <p:cNvGrpSpPr/>
            <p:nvPr/>
          </p:nvGrpSpPr>
          <p:grpSpPr>
            <a:xfrm>
              <a:off x="0" y="0"/>
              <a:ext cx="3649" cy="672"/>
              <a:chOff x="0" y="0"/>
              <a:chExt cx="3649" cy="672"/>
            </a:xfrm>
          </p:grpSpPr>
          <p:sp>
            <p:nvSpPr>
              <p:cNvPr id="4" name="流程图: 数据 3"/>
              <p:cNvSpPr/>
              <p:nvPr/>
            </p:nvSpPr>
            <p:spPr>
              <a:xfrm>
                <a:off x="592" y="0"/>
                <a:ext cx="3057" cy="336"/>
              </a:xfrm>
              <a:prstGeom prst="flowChartInputOutput">
                <a:avLst/>
              </a:prstGeom>
              <a:gradFill rotWithShape="1">
                <a:gsLst>
                  <a:gs pos="0">
                    <a:srgbClr val="CC99FF">
                      <a:alpha val="100000"/>
                    </a:srgbClr>
                  </a:gs>
                  <a:gs pos="100000">
                    <a:srgbClr val="CC99FF">
                      <a:gamma/>
                      <a:shade val="46275"/>
                      <a:invGamma/>
                      <a:alpha val="10000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" name="流程图: 数据 4"/>
              <p:cNvSpPr/>
              <p:nvPr/>
            </p:nvSpPr>
            <p:spPr>
              <a:xfrm>
                <a:off x="0" y="336"/>
                <a:ext cx="3057" cy="336"/>
              </a:xfrm>
              <a:prstGeom prst="flowChartInputOutput">
                <a:avLst/>
              </a:prstGeom>
              <a:gradFill rotWithShape="1">
                <a:gsLst>
                  <a:gs pos="0">
                    <a:srgbClr val="CC99FF">
                      <a:alpha val="100000"/>
                    </a:srgbClr>
                  </a:gs>
                  <a:gs pos="100000">
                    <a:srgbClr val="CC99FF">
                      <a:gamma/>
                      <a:shade val="46275"/>
                      <a:invGamma/>
                      <a:alpha val="10000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6" name="立方体 5"/>
            <p:cNvSpPr/>
            <p:nvPr/>
          </p:nvSpPr>
          <p:spPr>
            <a:xfrm>
              <a:off x="1632" y="288"/>
              <a:ext cx="336" cy="96"/>
            </a:xfrm>
            <a:prstGeom prst="cube">
              <a:avLst>
                <a:gd name="adj" fmla="val 81250"/>
              </a:avLst>
            </a:prstGeom>
            <a:gradFill rotWithShape="1">
              <a:gsLst>
                <a:gs pos="0">
                  <a:srgbClr val="CC99FF">
                    <a:alpha val="100000"/>
                  </a:srgbClr>
                </a:gs>
                <a:gs pos="100000">
                  <a:srgbClr val="CC99FF">
                    <a:gamma/>
                    <a:shade val="46275"/>
                    <a:invGamma/>
                    <a:alpha val="100000"/>
                  </a:srgbClr>
                </a:gs>
              </a:gsLst>
              <a:path path="rect">
                <a:fillToRect l="50000" t="50000" r="50000" b="50000"/>
              </a:path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7" name="矩形 6"/>
          <p:cNvSpPr/>
          <p:nvPr/>
        </p:nvSpPr>
        <p:spPr>
          <a:xfrm>
            <a:off x="2916238" y="981075"/>
            <a:ext cx="1981200" cy="1905000"/>
          </a:xfrm>
          <a:prstGeom prst="rect">
            <a:avLst/>
          </a:prstGeom>
          <a:solidFill>
            <a:srgbClr val="CCFFCC">
              <a:alpha val="100000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4932363" y="981075"/>
            <a:ext cx="1981200" cy="1905000"/>
          </a:xfrm>
          <a:prstGeom prst="rect">
            <a:avLst/>
          </a:prstGeom>
          <a:solidFill>
            <a:srgbClr val="CCFFCC">
              <a:alpha val="100000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4565650" y="2335213"/>
            <a:ext cx="738187" cy="293688"/>
            <a:chOff x="31" y="37"/>
            <a:chExt cx="465" cy="185"/>
          </a:xfrm>
        </p:grpSpPr>
        <p:sp>
          <p:nvSpPr>
            <p:cNvPr id="11" name="矩形 10"/>
            <p:cNvSpPr/>
            <p:nvPr/>
          </p:nvSpPr>
          <p:spPr>
            <a:xfrm rot="13709156">
              <a:off x="87" y="-20"/>
              <a:ext cx="17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r>
                <a:rPr lang="zh-CN" altLang="en-US" sz="2400" b="1" dirty="0">
                  <a:solidFill>
                    <a:srgbClr val="3333FF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）</a:t>
              </a:r>
            </a:p>
          </p:txBody>
        </p:sp>
        <p:sp>
          <p:nvSpPr>
            <p:cNvPr id="12" name="矩形 11"/>
            <p:cNvSpPr/>
            <p:nvPr/>
          </p:nvSpPr>
          <p:spPr>
            <a:xfrm rot="17569180">
              <a:off x="264" y="-10"/>
              <a:ext cx="17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r>
                <a:rPr lang="zh-CN" altLang="en-US" sz="2400" b="1" dirty="0">
                  <a:solidFill>
                    <a:srgbClr val="3333FF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）</a:t>
              </a:r>
            </a:p>
          </p:txBody>
        </p:sp>
      </p:grpSp>
      <p:grpSp>
        <p:nvGrpSpPr>
          <p:cNvPr id="11276" name="组合 11275"/>
          <p:cNvGrpSpPr/>
          <p:nvPr/>
        </p:nvGrpSpPr>
        <p:grpSpPr>
          <a:xfrm>
            <a:off x="250825" y="981075"/>
            <a:ext cx="6467475" cy="1925638"/>
            <a:chOff x="0" y="0"/>
            <a:chExt cx="4074" cy="1213"/>
          </a:xfrm>
        </p:grpSpPr>
        <p:grpSp>
          <p:nvGrpSpPr>
            <p:cNvPr id="11277" name="组合 11276"/>
            <p:cNvGrpSpPr/>
            <p:nvPr/>
          </p:nvGrpSpPr>
          <p:grpSpPr>
            <a:xfrm>
              <a:off x="1968" y="0"/>
              <a:ext cx="2106" cy="1212"/>
              <a:chOff x="0" y="0"/>
              <a:chExt cx="2106" cy="1212"/>
            </a:xfrm>
          </p:grpSpPr>
          <p:grpSp>
            <p:nvGrpSpPr>
              <p:cNvPr id="11278" name="组合 11277"/>
              <p:cNvGrpSpPr/>
              <p:nvPr/>
            </p:nvGrpSpPr>
            <p:grpSpPr>
              <a:xfrm rot="61383">
                <a:off x="0" y="0"/>
                <a:ext cx="1013" cy="1212"/>
                <a:chOff x="0" y="0"/>
                <a:chExt cx="1056" cy="1344"/>
              </a:xfrm>
            </p:grpSpPr>
            <p:sp>
              <p:nvSpPr>
                <p:cNvPr id="11279" name="直接连接符 11278"/>
                <p:cNvSpPr/>
                <p:nvPr/>
              </p:nvSpPr>
              <p:spPr>
                <a:xfrm>
                  <a:off x="0" y="0"/>
                  <a:ext cx="1056" cy="1344"/>
                </a:xfrm>
                <a:prstGeom prst="line">
                  <a:avLst/>
                </a:prstGeom>
                <a:ln w="57150" cap="flat" cmpd="sng">
                  <a:solidFill>
                    <a:srgbClr val="FF9933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280" name="未知"/>
                <p:cNvSpPr/>
                <p:nvPr/>
              </p:nvSpPr>
              <p:spPr>
                <a:xfrm>
                  <a:off x="0" y="0"/>
                  <a:ext cx="828" cy="10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828" h="1059">
                      <a:moveTo>
                        <a:pt x="0" y="0"/>
                      </a:moveTo>
                      <a:lnTo>
                        <a:pt x="828" y="1059"/>
                      </a:lnTo>
                    </a:path>
                  </a:pathLst>
                </a:custGeom>
                <a:noFill/>
                <a:ln w="57150" cap="flat" cmpd="sng">
                  <a:solidFill>
                    <a:srgbClr val="FF9933"/>
                  </a:solidFill>
                  <a:prstDash val="solid"/>
                  <a:headEnd type="none" w="med" len="med"/>
                  <a:tailEnd type="triangl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1281" name="组合 11280"/>
              <p:cNvGrpSpPr/>
              <p:nvPr/>
            </p:nvGrpSpPr>
            <p:grpSpPr>
              <a:xfrm rot="15506012">
                <a:off x="973" y="-20"/>
                <a:ext cx="1013" cy="1234"/>
                <a:chOff x="0" y="0"/>
                <a:chExt cx="1056" cy="1344"/>
              </a:xfrm>
            </p:grpSpPr>
            <p:sp>
              <p:nvSpPr>
                <p:cNvPr id="11282" name="直接连接符 11281"/>
                <p:cNvSpPr/>
                <p:nvPr/>
              </p:nvSpPr>
              <p:spPr>
                <a:xfrm>
                  <a:off x="0" y="0"/>
                  <a:ext cx="1056" cy="1344"/>
                </a:xfrm>
                <a:prstGeom prst="line">
                  <a:avLst/>
                </a:prstGeom>
                <a:ln w="57150" cap="flat" cmpd="sng">
                  <a:solidFill>
                    <a:srgbClr val="FF9933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283" name="未知"/>
                <p:cNvSpPr/>
                <p:nvPr/>
              </p:nvSpPr>
              <p:spPr>
                <a:xfrm>
                  <a:off x="0" y="0"/>
                  <a:ext cx="828" cy="10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828" h="1059">
                      <a:moveTo>
                        <a:pt x="0" y="0"/>
                      </a:moveTo>
                      <a:lnTo>
                        <a:pt x="828" y="1059"/>
                      </a:lnTo>
                    </a:path>
                  </a:pathLst>
                </a:custGeom>
                <a:noFill/>
                <a:ln w="57150" cap="flat" cmpd="sng">
                  <a:solidFill>
                    <a:srgbClr val="FF9933"/>
                  </a:solidFill>
                  <a:prstDash val="solid"/>
                  <a:headEnd type="none" w="med" len="med"/>
                  <a:tailEnd type="triangl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1284" name="组合 11283"/>
            <p:cNvGrpSpPr/>
            <p:nvPr/>
          </p:nvGrpSpPr>
          <p:grpSpPr>
            <a:xfrm>
              <a:off x="0" y="1"/>
              <a:ext cx="2106" cy="1212"/>
              <a:chOff x="0" y="0"/>
              <a:chExt cx="2106" cy="1212"/>
            </a:xfrm>
          </p:grpSpPr>
          <p:grpSp>
            <p:nvGrpSpPr>
              <p:cNvPr id="11285" name="组合 11284"/>
              <p:cNvGrpSpPr/>
              <p:nvPr/>
            </p:nvGrpSpPr>
            <p:grpSpPr>
              <a:xfrm rot="61383">
                <a:off x="0" y="0"/>
                <a:ext cx="1013" cy="1212"/>
                <a:chOff x="0" y="0"/>
                <a:chExt cx="1056" cy="1344"/>
              </a:xfrm>
            </p:grpSpPr>
            <p:sp>
              <p:nvSpPr>
                <p:cNvPr id="11286" name="直接连接符 11285"/>
                <p:cNvSpPr/>
                <p:nvPr/>
              </p:nvSpPr>
              <p:spPr>
                <a:xfrm>
                  <a:off x="0" y="0"/>
                  <a:ext cx="1056" cy="1344"/>
                </a:xfrm>
                <a:prstGeom prst="line">
                  <a:avLst/>
                </a:prstGeom>
                <a:ln w="9525">
                  <a:noFill/>
                </a:ln>
              </p:spPr>
            </p:sp>
            <p:sp>
              <p:nvSpPr>
                <p:cNvPr id="11287" name="未知"/>
                <p:cNvSpPr/>
                <p:nvPr/>
              </p:nvSpPr>
              <p:spPr>
                <a:xfrm>
                  <a:off x="0" y="0"/>
                  <a:ext cx="828" cy="10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828" h="1059">
                      <a:moveTo>
                        <a:pt x="0" y="0"/>
                      </a:moveTo>
                      <a:lnTo>
                        <a:pt x="828" y="1059"/>
                      </a:lnTo>
                    </a:path>
                  </a:pathLst>
                </a:custGeom>
                <a:noFill/>
                <a:ln w="9525">
                  <a:noFill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1288" name="组合 11287"/>
              <p:cNvGrpSpPr/>
              <p:nvPr/>
            </p:nvGrpSpPr>
            <p:grpSpPr>
              <a:xfrm rot="15506012">
                <a:off x="973" y="-20"/>
                <a:ext cx="1013" cy="1234"/>
                <a:chOff x="0" y="0"/>
                <a:chExt cx="1056" cy="1344"/>
              </a:xfrm>
            </p:grpSpPr>
            <p:sp>
              <p:nvSpPr>
                <p:cNvPr id="11289" name="直接连接符 11288"/>
                <p:cNvSpPr/>
                <p:nvPr/>
              </p:nvSpPr>
              <p:spPr>
                <a:xfrm>
                  <a:off x="0" y="0"/>
                  <a:ext cx="1056" cy="1344"/>
                </a:xfrm>
                <a:prstGeom prst="line">
                  <a:avLst/>
                </a:prstGeom>
                <a:ln w="9525">
                  <a:noFill/>
                </a:ln>
              </p:spPr>
            </p:sp>
            <p:sp>
              <p:nvSpPr>
                <p:cNvPr id="11290" name="未知"/>
                <p:cNvSpPr/>
                <p:nvPr/>
              </p:nvSpPr>
              <p:spPr>
                <a:xfrm>
                  <a:off x="0" y="0"/>
                  <a:ext cx="828" cy="10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828" h="1059">
                      <a:moveTo>
                        <a:pt x="0" y="0"/>
                      </a:moveTo>
                      <a:lnTo>
                        <a:pt x="828" y="1059"/>
                      </a:lnTo>
                    </a:path>
                  </a:pathLst>
                </a:custGeom>
                <a:noFill/>
                <a:ln w="9525">
                  <a:noFill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</p:grpSp>
      <p:sp>
        <p:nvSpPr>
          <p:cNvPr id="13" name="直接连接符 12"/>
          <p:cNvSpPr/>
          <p:nvPr/>
        </p:nvSpPr>
        <p:spPr>
          <a:xfrm flipV="1">
            <a:off x="4933950" y="4210050"/>
            <a:ext cx="838200" cy="152400"/>
          </a:xfrm>
          <a:prstGeom prst="line">
            <a:avLst/>
          </a:prstGeom>
          <a:ln w="9525">
            <a:noFill/>
          </a:ln>
        </p:spPr>
      </p:sp>
      <p:sp>
        <p:nvSpPr>
          <p:cNvPr id="14" name="文本框 13"/>
          <p:cNvSpPr txBox="1"/>
          <p:nvPr/>
        </p:nvSpPr>
        <p:spPr>
          <a:xfrm>
            <a:off x="539750" y="4652963"/>
            <a:ext cx="6551613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dirty="0">
                <a:latin typeface="黑体" panose="02010609060101010101" pitchFamily="2" charset="-122"/>
                <a:ea typeface="黑体" panose="02010609060101010101" pitchFamily="2" charset="-122"/>
              </a:rPr>
              <a:t>（</a:t>
            </a:r>
            <a:r>
              <a:rPr lang="en-US" altLang="x-none" sz="2400" b="1" dirty="0"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r>
              <a:rPr lang="zh-CN" altLang="en-US" sz="2400" b="1" dirty="0">
                <a:latin typeface="黑体" panose="02010609060101010101" pitchFamily="2" charset="-122"/>
                <a:ea typeface="黑体" panose="02010609060101010101" pitchFamily="2" charset="-122"/>
              </a:rPr>
              <a:t>）反射光线、入射光线、法线在同一平面内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742950" y="5308600"/>
            <a:ext cx="61722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黑体" panose="02010609060101010101" pitchFamily="2" charset="-122"/>
                <a:ea typeface="黑体" panose="02010609060101010101" pitchFamily="2" charset="-122"/>
              </a:rPr>
              <a:t>（</a:t>
            </a:r>
            <a:r>
              <a:rPr lang="en-US" altLang="x-none" sz="2400" b="1" dirty="0"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400" b="1" dirty="0">
                <a:latin typeface="黑体" panose="02010609060101010101" pitchFamily="2" charset="-122"/>
                <a:ea typeface="黑体" panose="02010609060101010101" pitchFamily="2" charset="-122"/>
              </a:rPr>
              <a:t>）反射光线、入射光线分居法线两侧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742950" y="5994400"/>
            <a:ext cx="3733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黑体" panose="02010609060101010101" pitchFamily="2" charset="-122"/>
                <a:ea typeface="黑体" panose="02010609060101010101" pitchFamily="2" charset="-122"/>
              </a:rPr>
              <a:t>（</a:t>
            </a:r>
            <a:r>
              <a:rPr lang="en-US" altLang="x-none" sz="2400" b="1" dirty="0">
                <a:latin typeface="黑体" panose="02010609060101010101" pitchFamily="2" charset="-122"/>
                <a:ea typeface="黑体" panose="02010609060101010101" pitchFamily="2" charset="-122"/>
              </a:rPr>
              <a:t>3</a:t>
            </a:r>
            <a:r>
              <a:rPr lang="zh-CN" altLang="en-US" sz="2400" b="1" dirty="0">
                <a:latin typeface="黑体" panose="02010609060101010101" pitchFamily="2" charset="-122"/>
                <a:ea typeface="黑体" panose="02010609060101010101" pitchFamily="2" charset="-122"/>
              </a:rPr>
              <a:t>）反射角等于入射角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6588125" y="4652963"/>
            <a:ext cx="24384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CC33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（三线共面）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6372225" y="5302250"/>
            <a:ext cx="2514600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（两线分居）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4427538" y="6021388"/>
            <a:ext cx="26670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（两角相等）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971550" y="3860800"/>
            <a:ext cx="3962400" cy="7016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FF33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光的反射规律</a:t>
            </a:r>
          </a:p>
        </p:txBody>
      </p:sp>
      <p:pic>
        <p:nvPicPr>
          <p:cNvPr id="21" name="图片 20" descr="png-015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750" y="3860800"/>
            <a:ext cx="685800" cy="6858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75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75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75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 build="p"/>
      <p:bldP spid="18" grpId="0" build="p"/>
      <p:bldP spid="19" grpId="0" build="p"/>
      <p:bldP spid="20" grpId="0" bldLvl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组合 12289"/>
          <p:cNvGrpSpPr/>
          <p:nvPr/>
        </p:nvGrpSpPr>
        <p:grpSpPr>
          <a:xfrm>
            <a:off x="3263900" y="4609465"/>
            <a:ext cx="5794375" cy="1066800"/>
            <a:chOff x="0" y="0"/>
            <a:chExt cx="3649" cy="672"/>
          </a:xfrm>
        </p:grpSpPr>
        <p:grpSp>
          <p:nvGrpSpPr>
            <p:cNvPr id="12291" name="组合 12290"/>
            <p:cNvGrpSpPr/>
            <p:nvPr/>
          </p:nvGrpSpPr>
          <p:grpSpPr>
            <a:xfrm>
              <a:off x="0" y="0"/>
              <a:ext cx="3649" cy="672"/>
              <a:chOff x="0" y="0"/>
              <a:chExt cx="3649" cy="672"/>
            </a:xfrm>
          </p:grpSpPr>
          <p:sp>
            <p:nvSpPr>
              <p:cNvPr id="12292" name="流程图: 数据 12291"/>
              <p:cNvSpPr/>
              <p:nvPr/>
            </p:nvSpPr>
            <p:spPr>
              <a:xfrm>
                <a:off x="592" y="0"/>
                <a:ext cx="3057" cy="336"/>
              </a:xfrm>
              <a:prstGeom prst="flowChartInputOutput">
                <a:avLst/>
              </a:prstGeom>
              <a:solidFill>
                <a:schemeClr val="accent1">
                  <a:alpha val="100000"/>
                </a:scheme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293" name="流程图: 数据 12292"/>
              <p:cNvSpPr/>
              <p:nvPr/>
            </p:nvSpPr>
            <p:spPr>
              <a:xfrm>
                <a:off x="0" y="336"/>
                <a:ext cx="3057" cy="336"/>
              </a:xfrm>
              <a:prstGeom prst="flowChartInputOutput">
                <a:avLst/>
              </a:prstGeom>
              <a:solidFill>
                <a:schemeClr val="accent1">
                  <a:alpha val="100000"/>
                </a:schemeClr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2294" name="立方体 12293"/>
            <p:cNvSpPr/>
            <p:nvPr/>
          </p:nvSpPr>
          <p:spPr>
            <a:xfrm>
              <a:off x="1632" y="288"/>
              <a:ext cx="336" cy="96"/>
            </a:xfrm>
            <a:prstGeom prst="cube">
              <a:avLst>
                <a:gd name="adj" fmla="val 81250"/>
              </a:avLst>
            </a:prstGeom>
            <a:solidFill>
              <a:srgbClr val="CCCC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12295" name="对象 12294"/>
          <p:cNvGraphicFramePr>
            <a:graphicFrameLocks/>
          </p:cNvGraphicFramePr>
          <p:nvPr/>
        </p:nvGraphicFramePr>
        <p:xfrm>
          <a:off x="4102100" y="3237865"/>
          <a:ext cx="1984375" cy="1903413"/>
        </p:xfrm>
        <a:graphic>
          <a:graphicData uri="http://schemas.openxmlformats.org/presentationml/2006/ole">
            <p:oleObj spid="_x0000_s3077" r:id="rId5" imgW="3962953" imgH="1971950" progId="PBrush">
              <p:embed/>
            </p:oleObj>
          </a:graphicData>
        </a:graphic>
      </p:graphicFrame>
      <p:graphicFrame>
        <p:nvGraphicFramePr>
          <p:cNvPr id="12296" name="对象 12295"/>
          <p:cNvGraphicFramePr>
            <a:graphicFrameLocks/>
          </p:cNvGraphicFramePr>
          <p:nvPr/>
        </p:nvGraphicFramePr>
        <p:xfrm>
          <a:off x="6083300" y="3237865"/>
          <a:ext cx="1984375" cy="1903413"/>
        </p:xfrm>
        <a:graphic>
          <a:graphicData uri="http://schemas.openxmlformats.org/presentationml/2006/ole">
            <p:oleObj spid="_x0000_s3076" r:id="rId6" imgW="3962953" imgH="1971950" progId="PBrush">
              <p:embed/>
            </p:oleObj>
          </a:graphicData>
        </a:graphic>
      </p:graphicFrame>
      <p:grpSp>
        <p:nvGrpSpPr>
          <p:cNvPr id="12297" name="组合 12296"/>
          <p:cNvGrpSpPr/>
          <p:nvPr/>
        </p:nvGrpSpPr>
        <p:grpSpPr>
          <a:xfrm rot="61383">
            <a:off x="2365375" y="680403"/>
            <a:ext cx="1741488" cy="2033587"/>
            <a:chOff x="0" y="0"/>
            <a:chExt cx="1056" cy="1344"/>
          </a:xfrm>
        </p:grpSpPr>
        <p:sp>
          <p:nvSpPr>
            <p:cNvPr id="12298" name="直接连接符 12297"/>
            <p:cNvSpPr/>
            <p:nvPr/>
          </p:nvSpPr>
          <p:spPr>
            <a:xfrm>
              <a:off x="0" y="0"/>
              <a:ext cx="1056" cy="1344"/>
            </a:xfrm>
            <a:prstGeom prst="line">
              <a:avLst/>
            </a:prstGeom>
            <a:ln w="9525">
              <a:noFill/>
            </a:ln>
          </p:spPr>
        </p:sp>
        <p:sp>
          <p:nvSpPr>
            <p:cNvPr id="12299" name="未知"/>
            <p:cNvSpPr/>
            <p:nvPr/>
          </p:nvSpPr>
          <p:spPr>
            <a:xfrm>
              <a:off x="0" y="0"/>
              <a:ext cx="828" cy="1059"/>
            </a:xfrm>
            <a:custGeom>
              <a:avLst/>
              <a:gdLst/>
              <a:ahLst/>
              <a:cxnLst/>
              <a:rect l="0" t="0" r="0" b="0"/>
              <a:pathLst>
                <a:path w="828" h="1059">
                  <a:moveTo>
                    <a:pt x="0" y="0"/>
                  </a:moveTo>
                  <a:lnTo>
                    <a:pt x="828" y="105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2300" name="组合 12299"/>
          <p:cNvGrpSpPr/>
          <p:nvPr/>
        </p:nvGrpSpPr>
        <p:grpSpPr>
          <a:xfrm>
            <a:off x="6083300" y="2661603"/>
            <a:ext cx="0" cy="4191000"/>
            <a:chOff x="0" y="0"/>
            <a:chExt cx="0" cy="2640"/>
          </a:xfrm>
        </p:grpSpPr>
        <p:sp>
          <p:nvSpPr>
            <p:cNvPr id="12301" name="直接连接符 12300"/>
            <p:cNvSpPr/>
            <p:nvPr/>
          </p:nvSpPr>
          <p:spPr>
            <a:xfrm>
              <a:off x="0" y="0"/>
              <a:ext cx="0" cy="1344"/>
            </a:xfrm>
            <a:prstGeom prst="line">
              <a:avLst/>
            </a:prstGeom>
            <a:ln w="19050" cap="flat" cmpd="sng">
              <a:solidFill>
                <a:schemeClr val="hlink"/>
              </a:solidFill>
              <a:prstDash val="dash"/>
              <a:headEnd type="none" w="med" len="med"/>
              <a:tailEnd type="none" w="med" len="med"/>
            </a:ln>
          </p:spPr>
        </p:sp>
        <p:sp>
          <p:nvSpPr>
            <p:cNvPr id="12302" name="直接连接符 12301"/>
            <p:cNvSpPr/>
            <p:nvPr/>
          </p:nvSpPr>
          <p:spPr>
            <a:xfrm>
              <a:off x="0" y="1296"/>
              <a:ext cx="0" cy="1344"/>
            </a:xfrm>
            <a:prstGeom prst="line">
              <a:avLst/>
            </a:prstGeom>
            <a:ln w="9525">
              <a:noFill/>
            </a:ln>
          </p:spPr>
        </p:sp>
      </p:grpSp>
      <p:sp>
        <p:nvSpPr>
          <p:cNvPr id="12303" name="矩形 12302"/>
          <p:cNvSpPr/>
          <p:nvPr/>
        </p:nvSpPr>
        <p:spPr>
          <a:xfrm>
            <a:off x="4211638" y="1582103"/>
            <a:ext cx="4267200" cy="762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lstStyle/>
          <a:p>
            <a:pPr algn="ctr"/>
            <a:r>
              <a:rPr lang="zh-CN" altLang="en-US" sz="3600" b="1">
                <a:gradFill rotWithShape="0">
                  <a:gsLst>
                    <a:gs pos="0">
                      <a:srgbClr val="9999FF">
                        <a:alpha val="100000"/>
                      </a:srgbClr>
                    </a:gs>
                    <a:gs pos="100000">
                      <a:srgbClr val="009999">
                        <a:alpha val="100000"/>
                      </a:srgbClr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C0C0C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光能沿原路返回吗？</a:t>
            </a:r>
          </a:p>
        </p:txBody>
      </p:sp>
      <p:grpSp>
        <p:nvGrpSpPr>
          <p:cNvPr id="12304" name="组合 12303"/>
          <p:cNvGrpSpPr/>
          <p:nvPr/>
        </p:nvGrpSpPr>
        <p:grpSpPr>
          <a:xfrm>
            <a:off x="1187450" y="2734628"/>
            <a:ext cx="5562600" cy="2624137"/>
            <a:chOff x="0" y="0"/>
            <a:chExt cx="3504" cy="1605"/>
          </a:xfrm>
        </p:grpSpPr>
        <p:grpSp>
          <p:nvGrpSpPr>
            <p:cNvPr id="12305" name="组合 12304"/>
            <p:cNvGrpSpPr/>
            <p:nvPr/>
          </p:nvGrpSpPr>
          <p:grpSpPr>
            <a:xfrm>
              <a:off x="0" y="0"/>
              <a:ext cx="1390" cy="1461"/>
              <a:chOff x="0" y="0"/>
              <a:chExt cx="1390" cy="1461"/>
            </a:xfrm>
          </p:grpSpPr>
          <p:grpSp>
            <p:nvGrpSpPr>
              <p:cNvPr id="12306" name="组合 12305"/>
              <p:cNvGrpSpPr/>
              <p:nvPr/>
            </p:nvGrpSpPr>
            <p:grpSpPr>
              <a:xfrm rot="61383">
                <a:off x="0" y="168"/>
                <a:ext cx="965" cy="1164"/>
                <a:chOff x="0" y="0"/>
                <a:chExt cx="1056" cy="1344"/>
              </a:xfrm>
            </p:grpSpPr>
            <p:sp>
              <p:nvSpPr>
                <p:cNvPr id="12307" name="直接连接符 12306"/>
                <p:cNvSpPr/>
                <p:nvPr/>
              </p:nvSpPr>
              <p:spPr>
                <a:xfrm>
                  <a:off x="0" y="0"/>
                  <a:ext cx="1056" cy="1344"/>
                </a:xfrm>
                <a:prstGeom prst="line">
                  <a:avLst/>
                </a:prstGeom>
                <a:ln w="9525">
                  <a:noFill/>
                </a:ln>
              </p:spPr>
            </p:sp>
            <p:sp>
              <p:nvSpPr>
                <p:cNvPr id="12308" name="未知"/>
                <p:cNvSpPr/>
                <p:nvPr/>
              </p:nvSpPr>
              <p:spPr>
                <a:xfrm>
                  <a:off x="0" y="0"/>
                  <a:ext cx="828" cy="10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828" h="1059">
                      <a:moveTo>
                        <a:pt x="0" y="0"/>
                      </a:moveTo>
                      <a:lnTo>
                        <a:pt x="828" y="1059"/>
                      </a:lnTo>
                    </a:path>
                  </a:pathLst>
                </a:custGeom>
                <a:noFill/>
                <a:ln w="9525">
                  <a:noFill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2309" name="组合 12308"/>
              <p:cNvGrpSpPr/>
              <p:nvPr/>
            </p:nvGrpSpPr>
            <p:grpSpPr>
              <a:xfrm rot="2135428">
                <a:off x="1390" y="0"/>
                <a:ext cx="0" cy="1461"/>
                <a:chOff x="0" y="0"/>
                <a:chExt cx="0" cy="1584"/>
              </a:xfrm>
            </p:grpSpPr>
            <p:sp>
              <p:nvSpPr>
                <p:cNvPr id="12310" name="直接连接符 12309"/>
                <p:cNvSpPr/>
                <p:nvPr/>
              </p:nvSpPr>
              <p:spPr>
                <a:xfrm flipV="1">
                  <a:off x="0" y="0"/>
                  <a:ext cx="0" cy="1344"/>
                </a:xfrm>
                <a:prstGeom prst="line">
                  <a:avLst/>
                </a:prstGeom>
                <a:ln w="9525">
                  <a:noFill/>
                </a:ln>
              </p:spPr>
            </p:sp>
            <p:sp>
              <p:nvSpPr>
                <p:cNvPr id="12311" name="直接连接符 12310"/>
                <p:cNvSpPr/>
                <p:nvPr/>
              </p:nvSpPr>
              <p:spPr>
                <a:xfrm flipV="1">
                  <a:off x="0" y="480"/>
                  <a:ext cx="0" cy="1104"/>
                </a:xfrm>
                <a:prstGeom prst="line">
                  <a:avLst/>
                </a:prstGeom>
                <a:ln w="9525">
                  <a:noFill/>
                </a:ln>
              </p:spPr>
            </p:sp>
          </p:grpSp>
        </p:grpSp>
        <p:grpSp>
          <p:nvGrpSpPr>
            <p:cNvPr id="12312" name="组合 12311"/>
            <p:cNvGrpSpPr/>
            <p:nvPr/>
          </p:nvGrpSpPr>
          <p:grpSpPr>
            <a:xfrm>
              <a:off x="2160" y="144"/>
              <a:ext cx="1344" cy="1461"/>
              <a:chOff x="0" y="0"/>
              <a:chExt cx="1344" cy="1461"/>
            </a:xfrm>
          </p:grpSpPr>
          <p:grpSp>
            <p:nvGrpSpPr>
              <p:cNvPr id="12313" name="组合 12312"/>
              <p:cNvGrpSpPr/>
              <p:nvPr/>
            </p:nvGrpSpPr>
            <p:grpSpPr>
              <a:xfrm rot="61383">
                <a:off x="0" y="132"/>
                <a:ext cx="965" cy="1164"/>
                <a:chOff x="0" y="0"/>
                <a:chExt cx="1056" cy="1344"/>
              </a:xfrm>
            </p:grpSpPr>
            <p:sp>
              <p:nvSpPr>
                <p:cNvPr id="12314" name="直接连接符 12313"/>
                <p:cNvSpPr/>
                <p:nvPr/>
              </p:nvSpPr>
              <p:spPr>
                <a:xfrm>
                  <a:off x="0" y="0"/>
                  <a:ext cx="1056" cy="1344"/>
                </a:xfrm>
                <a:prstGeom prst="line">
                  <a:avLst/>
                </a:prstGeom>
                <a:ln w="57150" cap="flat" cmpd="sng">
                  <a:solidFill>
                    <a:srgbClr val="FF9933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2315" name="未知"/>
                <p:cNvSpPr/>
                <p:nvPr/>
              </p:nvSpPr>
              <p:spPr>
                <a:xfrm>
                  <a:off x="0" y="0"/>
                  <a:ext cx="828" cy="1059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828" h="1059">
                      <a:moveTo>
                        <a:pt x="0" y="0"/>
                      </a:moveTo>
                      <a:lnTo>
                        <a:pt x="828" y="1059"/>
                      </a:lnTo>
                    </a:path>
                  </a:pathLst>
                </a:custGeom>
                <a:noFill/>
                <a:ln w="57150" cap="flat" cmpd="sng">
                  <a:solidFill>
                    <a:srgbClr val="FF9933"/>
                  </a:solidFill>
                  <a:prstDash val="solid"/>
                  <a:headEnd type="none" w="med" len="med"/>
                  <a:tailEnd type="triangl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2316" name="组合 12315"/>
              <p:cNvGrpSpPr/>
              <p:nvPr/>
            </p:nvGrpSpPr>
            <p:grpSpPr>
              <a:xfrm rot="2135428">
                <a:off x="1344" y="0"/>
                <a:ext cx="0" cy="1461"/>
                <a:chOff x="0" y="0"/>
                <a:chExt cx="0" cy="1584"/>
              </a:xfrm>
            </p:grpSpPr>
            <p:sp>
              <p:nvSpPr>
                <p:cNvPr id="12317" name="直接连接符 12316"/>
                <p:cNvSpPr/>
                <p:nvPr/>
              </p:nvSpPr>
              <p:spPr>
                <a:xfrm flipV="1">
                  <a:off x="0" y="0"/>
                  <a:ext cx="0" cy="1344"/>
                </a:xfrm>
                <a:prstGeom prst="line">
                  <a:avLst/>
                </a:prstGeom>
                <a:ln w="57150" cap="flat" cmpd="sng">
                  <a:solidFill>
                    <a:srgbClr val="FF9933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2318" name="直接连接符 12317"/>
                <p:cNvSpPr/>
                <p:nvPr/>
              </p:nvSpPr>
              <p:spPr>
                <a:xfrm flipV="1">
                  <a:off x="0" y="480"/>
                  <a:ext cx="0" cy="1104"/>
                </a:xfrm>
                <a:prstGeom prst="line">
                  <a:avLst/>
                </a:prstGeom>
                <a:ln w="57150" cap="flat" cmpd="sng">
                  <a:solidFill>
                    <a:srgbClr val="FF9933"/>
                  </a:solidFill>
                  <a:prstDash val="solid"/>
                  <a:headEnd type="none" w="med" len="med"/>
                  <a:tailEnd type="triangle" w="med" len="med"/>
                </a:ln>
              </p:spPr>
            </p:sp>
          </p:grpSp>
        </p:grpSp>
      </p:grpSp>
      <p:sp>
        <p:nvSpPr>
          <p:cNvPr id="12319" name="文本框 12318"/>
          <p:cNvSpPr txBox="1"/>
          <p:nvPr/>
        </p:nvSpPr>
        <p:spPr>
          <a:xfrm>
            <a:off x="1000125" y="5938203"/>
            <a:ext cx="7620000" cy="7016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dirty="0">
                <a:latin typeface="Times New Roman" panose="02020603050405020304" pitchFamily="2" charset="0"/>
                <a:ea typeface="黑体" panose="02010609060101010101" pitchFamily="2" charset="-122"/>
              </a:rPr>
              <a:t>在光的反射中，光路是</a:t>
            </a:r>
            <a:r>
              <a:rPr lang="zh-CN" altLang="en-US" sz="4000" dirty="0">
                <a:solidFill>
                  <a:srgbClr val="0000FF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可逆的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的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2" charset="0"/>
                <a:ea typeface="隶书" pitchFamily="1" charset="-122"/>
              </a:rPr>
              <a:t>。</a:t>
            </a:r>
          </a:p>
        </p:txBody>
      </p:sp>
      <p:sp>
        <p:nvSpPr>
          <p:cNvPr id="12320" name="文本框 12319"/>
          <p:cNvSpPr txBox="1"/>
          <p:nvPr/>
        </p:nvSpPr>
        <p:spPr>
          <a:xfrm>
            <a:off x="4254500" y="2704465"/>
            <a:ext cx="5334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3200" dirty="0">
                <a:latin typeface="Times New Roman" panose="02020603050405020304" pitchFamily="2" charset="0"/>
                <a:ea typeface="隶书" pitchFamily="1" charset="-122"/>
              </a:rPr>
              <a:t>A</a:t>
            </a:r>
          </a:p>
        </p:txBody>
      </p:sp>
      <p:sp>
        <p:nvSpPr>
          <p:cNvPr id="12321" name="文本框 12320"/>
          <p:cNvSpPr txBox="1"/>
          <p:nvPr/>
        </p:nvSpPr>
        <p:spPr>
          <a:xfrm>
            <a:off x="7302500" y="2628265"/>
            <a:ext cx="5334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3200" dirty="0">
                <a:latin typeface="Times New Roman" panose="02020603050405020304" pitchFamily="2" charset="0"/>
                <a:ea typeface="隶书" pitchFamily="1" charset="-122"/>
              </a:rPr>
              <a:t>B</a:t>
            </a:r>
          </a:p>
        </p:txBody>
      </p:sp>
      <p:sp>
        <p:nvSpPr>
          <p:cNvPr id="12322" name="文本框 12321"/>
          <p:cNvSpPr txBox="1"/>
          <p:nvPr/>
        </p:nvSpPr>
        <p:spPr>
          <a:xfrm>
            <a:off x="5778500" y="5142865"/>
            <a:ext cx="5334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3200" dirty="0">
                <a:solidFill>
                  <a:srgbClr val="FF0000"/>
                </a:solidFill>
                <a:latin typeface="Times New Roman" panose="02020603050405020304" pitchFamily="2" charset="0"/>
                <a:ea typeface="隶书" pitchFamily="1" charset="-122"/>
              </a:rPr>
              <a:t>O</a:t>
            </a:r>
          </a:p>
        </p:txBody>
      </p:sp>
      <p:sp>
        <p:nvSpPr>
          <p:cNvPr id="12323" name="矩形 12322"/>
          <p:cNvSpPr/>
          <p:nvPr/>
        </p:nvSpPr>
        <p:spPr>
          <a:xfrm>
            <a:off x="250825" y="2301240"/>
            <a:ext cx="3600450" cy="762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400" dirty="0">
                <a:solidFill>
                  <a:schemeClr val="accent1"/>
                </a:solidFill>
                <a:latin typeface="Times New Roman" panose="02020603050405020304" pitchFamily="2" charset="0"/>
                <a:ea typeface="隶书" pitchFamily="1" charset="-122"/>
              </a:rPr>
              <a:t>光路的</a:t>
            </a:r>
            <a:r>
              <a:rPr lang="zh-CN" altLang="en-US" sz="4400" dirty="0">
                <a:solidFill>
                  <a:srgbClr val="FF0000"/>
                </a:solidFill>
                <a:latin typeface="Times New Roman" panose="02020603050405020304" pitchFamily="2" charset="0"/>
                <a:ea typeface="隶书" pitchFamily="1" charset="-122"/>
              </a:rPr>
              <a:t>可逆</a:t>
            </a:r>
            <a:r>
              <a:rPr lang="zh-CN" altLang="en-US" sz="4400" dirty="0">
                <a:solidFill>
                  <a:schemeClr val="accent1"/>
                </a:solidFill>
                <a:latin typeface="Times New Roman" panose="02020603050405020304" pitchFamily="2" charset="0"/>
                <a:ea typeface="隶书" pitchFamily="1" charset="-122"/>
              </a:rPr>
              <a:t>性</a:t>
            </a:r>
            <a:r>
              <a:rPr lang="zh-CN" altLang="en-US" sz="4400" dirty="0">
                <a:solidFill>
                  <a:schemeClr val="bg1"/>
                </a:solidFill>
                <a:latin typeface="Times New Roman" panose="02020603050405020304" pitchFamily="2" charset="0"/>
                <a:ea typeface="隶书" pitchFamily="1" charset="-122"/>
              </a:rPr>
              <a:t>。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9" grpId="0"/>
      <p:bldP spid="12320" grpId="0"/>
      <p:bldP spid="12321" grpId="0"/>
      <p:bldP spid="123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15"/>
  <p:tag name="KSO_WM_TAG_VERSION" val="1.0"/>
  <p:tag name="KSO_WM_SLIDE_ID" val="custom596_12"/>
  <p:tag name="KSO_WM_SLIDE_INDEX" val="12"/>
  <p:tag name="KSO_WM_SLIDE_ITEM_CNT" val="2"/>
  <p:tag name="KSO_WM_SLIDE_LAYOUT" val="a_b_e"/>
  <p:tag name="KSO_WM_SLIDE_LAYOUT_CNT" val="1_1_1"/>
  <p:tag name="KSO_WM_SLIDE_TYPE" val="sectionTitle"/>
  <p:tag name="KSO_WM_BEAUTIFY_FLAG" val="#wm#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a"/>
  <p:tag name="KSO_WM_UNIT_INDEX" val="1"/>
  <p:tag name="KSO_WM_UNIT_ID" val="custom596_12*a*1"/>
  <p:tag name="KSO_WM_UNIT_CLEAR" val="1"/>
  <p:tag name="KSO_WM_UNIT_LAYERLEVEL" val="1"/>
  <p:tag name="KSO_WM_UNIT_VALUE" val="13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heme/theme1.xml><?xml version="1.0" encoding="utf-8"?>
<a:theme xmlns:a="http://schemas.openxmlformats.org/drawingml/2006/main" name="Office 主题">
  <a:themeElements>
    <a:clrScheme name="21515">
      <a:dk1>
        <a:srgbClr val="5F5F5F"/>
      </a:dk1>
      <a:lt1>
        <a:srgbClr val="FFFFFF"/>
      </a:lt1>
      <a:dk2>
        <a:srgbClr val="4D4D4D"/>
      </a:dk2>
      <a:lt2>
        <a:srgbClr val="FFFFFF"/>
      </a:lt2>
      <a:accent1>
        <a:srgbClr val="47B6E7"/>
      </a:accent1>
      <a:accent2>
        <a:srgbClr val="628EE3"/>
      </a:accent2>
      <a:accent3>
        <a:srgbClr val="2BC3B5"/>
      </a:accent3>
      <a:accent4>
        <a:srgbClr val="92D050"/>
      </a:accent4>
      <a:accent5>
        <a:srgbClr val="CEB9A3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2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738</Words>
  <Application>Microsoft Office PowerPoint</Application>
  <PresentationFormat>全屏显示(4:3)</PresentationFormat>
  <Paragraphs>139</Paragraphs>
  <Slides>16</Slides>
  <Notes>12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宇恒编辑部</dc:creator>
  <cp:lastModifiedBy>User</cp:lastModifiedBy>
  <cp:revision>71</cp:revision>
  <dcterms:created xsi:type="dcterms:W3CDTF">2015-11-16T05:18:00Z</dcterms:created>
  <dcterms:modified xsi:type="dcterms:W3CDTF">2019-08-20T14:24:43Z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