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1" r:id="rId2"/>
    <p:sldId id="279" r:id="rId3"/>
    <p:sldId id="284" r:id="rId4"/>
    <p:sldId id="290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85" r:id="rId16"/>
    <p:sldId id="286" r:id="rId17"/>
    <p:sldId id="291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hyperlink" Target="../../../../../&#25628;/ppt/&#20851;&#20110;&#26230;&#20307;&#30340;&#20004;&#20010;&#21160;&#30011;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916100" y="2123539"/>
            <a:ext cx="4042410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第三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物态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变化</a:t>
            </a:r>
            <a:endParaRPr lang="zh-CN" altLang="en-US" sz="40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78823" y="3297898"/>
            <a:ext cx="541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熔化和凝固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3">
            <a:hlinkClick r:id="rId4" action="ppaction://hlinkfile"/>
          </p:cNvPr>
          <p:cNvSpPr txBox="1"/>
          <p:nvPr/>
        </p:nvSpPr>
        <p:spPr>
          <a:xfrm>
            <a:off x="2842895" y="1081405"/>
            <a:ext cx="3457575" cy="6397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1"/>
                </a:solidFill>
                <a:latin typeface="Arial" panose="020B0604020202020204" charset="-76"/>
                <a:ea typeface="宋体" panose="02010600030101010101" pitchFamily="2" charset="-122"/>
              </a:rPr>
              <a:t>晶体和非晶体</a:t>
            </a:r>
          </a:p>
        </p:txBody>
      </p:sp>
      <p:sp>
        <p:nvSpPr>
          <p:cNvPr id="13315" name="文本框 13314"/>
          <p:cNvSpPr txBox="1"/>
          <p:nvPr/>
        </p:nvSpPr>
        <p:spPr>
          <a:xfrm>
            <a:off x="426720" y="1919605"/>
            <a:ext cx="8424863" cy="944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charset="-76"/>
                <a:ea typeface="宋体" panose="02010600030101010101" pitchFamily="2" charset="-122"/>
              </a:rPr>
              <a:t>          有些固体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有确定的熔化温度</a:t>
            </a:r>
            <a:r>
              <a:rPr lang="en-US" altLang="x-none" sz="2800" b="1" dirty="0">
                <a:latin typeface="Arial" panose="020B0604020202020204" charset="-76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Arial" panose="020B0604020202020204" charset="-76"/>
                <a:ea typeface="宋体" panose="02010600030101010101" pitchFamily="2" charset="-122"/>
              </a:rPr>
              <a:t>熔化过程中吸热但温度保持不变</a:t>
            </a:r>
          </a:p>
        </p:txBody>
      </p:sp>
      <p:sp>
        <p:nvSpPr>
          <p:cNvPr id="13316" name="文本框 13315"/>
          <p:cNvSpPr txBox="1"/>
          <p:nvPr/>
        </p:nvSpPr>
        <p:spPr>
          <a:xfrm>
            <a:off x="281940" y="1881505"/>
            <a:ext cx="1584325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晶体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13317" name="文本框 13316"/>
          <p:cNvSpPr txBox="1"/>
          <p:nvPr/>
        </p:nvSpPr>
        <p:spPr>
          <a:xfrm>
            <a:off x="1650683" y="2927668"/>
            <a:ext cx="65532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例如</a:t>
            </a:r>
            <a:r>
              <a:rPr lang="en-US" altLang="x-none" sz="3200" b="1" dirty="0">
                <a:latin typeface="Arial" panose="020B0604020202020204" charset="-76"/>
                <a:ea typeface="宋体" panose="02010600030101010101" pitchFamily="2" charset="-122"/>
              </a:rPr>
              <a:t>:</a:t>
            </a: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萘</a:t>
            </a:r>
            <a:r>
              <a:rPr lang="en-US" altLang="x-none" sz="3200" b="1" dirty="0">
                <a:latin typeface="Arial" panose="020B0604020202020204" charset="-76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海波</a:t>
            </a:r>
            <a:r>
              <a:rPr lang="en-US" altLang="x-none" sz="3200" b="1" dirty="0">
                <a:latin typeface="Arial" panose="020B0604020202020204" charset="-76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食盐</a:t>
            </a:r>
            <a:r>
              <a:rPr lang="en-US" altLang="x-none" sz="3200" b="1" dirty="0">
                <a:latin typeface="Arial" panose="020B0604020202020204" charset="-76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冰</a:t>
            </a:r>
            <a:r>
              <a:rPr lang="en-US" altLang="x-none" sz="3200" b="1" dirty="0">
                <a:latin typeface="Arial" panose="020B0604020202020204" charset="-76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各种金属</a:t>
            </a:r>
            <a:endParaRPr lang="en-US" altLang="x-none" sz="3200" b="1" dirty="0">
              <a:latin typeface="Arial" panose="020B0604020202020204" charset="-76"/>
              <a:ea typeface="宋体" panose="02010600030101010101" pitchFamily="2" charset="-122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426720" y="3862705"/>
            <a:ext cx="8424863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charset="-76"/>
                <a:ea typeface="宋体" panose="02010600030101010101" pitchFamily="2" charset="-122"/>
              </a:rPr>
              <a:t>             有些固体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没有确定的熔化温度</a:t>
            </a:r>
            <a:r>
              <a:rPr lang="en-US" altLang="x-none" sz="2800" b="1" dirty="0">
                <a:latin typeface="Arial" panose="020B0604020202020204" charset="-76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Arial" panose="020B0604020202020204" charset="-76"/>
                <a:ea typeface="宋体" panose="02010600030101010101" pitchFamily="2" charset="-122"/>
              </a:rPr>
              <a:t>熔化过程中吸热温度不断升高</a:t>
            </a:r>
          </a:p>
        </p:txBody>
      </p:sp>
      <p:sp>
        <p:nvSpPr>
          <p:cNvPr id="13319" name="文本框 13318"/>
          <p:cNvSpPr txBox="1"/>
          <p:nvPr/>
        </p:nvSpPr>
        <p:spPr>
          <a:xfrm>
            <a:off x="274320" y="3811905"/>
            <a:ext cx="17526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非晶体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charset="-76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13320" name="文本框 13319"/>
          <p:cNvSpPr txBox="1"/>
          <p:nvPr/>
        </p:nvSpPr>
        <p:spPr>
          <a:xfrm>
            <a:off x="1447483" y="5985193"/>
            <a:ext cx="57150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  <a:ea typeface="宋体" panose="02010600030101010101" pitchFamily="2" charset="-122"/>
              </a:rPr>
              <a:t>晶体熔化时的温度叫做熔点</a:t>
            </a:r>
          </a:p>
        </p:txBody>
      </p:sp>
      <p:sp>
        <p:nvSpPr>
          <p:cNvPr id="13321" name="文本框 13320"/>
          <p:cNvSpPr txBox="1"/>
          <p:nvPr/>
        </p:nvSpPr>
        <p:spPr>
          <a:xfrm>
            <a:off x="1218883" y="5159693"/>
            <a:ext cx="67056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例如</a:t>
            </a:r>
            <a:r>
              <a:rPr lang="en-US" altLang="x-none" sz="3200" b="1" dirty="0">
                <a:latin typeface="Arial" panose="020B0604020202020204" charset="-76"/>
                <a:ea typeface="宋体" panose="02010600030101010101" pitchFamily="2" charset="-122"/>
              </a:rPr>
              <a:t>:</a:t>
            </a:r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松香、蜂蜡、玻璃、沥青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  <p:bldP spid="13320" grpId="0"/>
      <p:bldP spid="133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4337"/>
          <p:cNvGrpSpPr/>
          <p:nvPr/>
        </p:nvGrpSpPr>
        <p:grpSpPr>
          <a:xfrm>
            <a:off x="4170680" y="3325813"/>
            <a:ext cx="2362200" cy="1447800"/>
            <a:chOff x="0" y="0"/>
            <a:chExt cx="1488" cy="912"/>
          </a:xfrm>
        </p:grpSpPr>
        <p:sp>
          <p:nvSpPr>
            <p:cNvPr id="14339" name="直接连接符 14338"/>
            <p:cNvSpPr/>
            <p:nvPr/>
          </p:nvSpPr>
          <p:spPr>
            <a:xfrm>
              <a:off x="0" y="0"/>
              <a:ext cx="480" cy="480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0" name="直接连接符 14339"/>
            <p:cNvSpPr/>
            <p:nvPr/>
          </p:nvSpPr>
          <p:spPr>
            <a:xfrm>
              <a:off x="480" y="480"/>
              <a:ext cx="576" cy="0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1" name="直接连接符 14340"/>
            <p:cNvSpPr/>
            <p:nvPr/>
          </p:nvSpPr>
          <p:spPr>
            <a:xfrm>
              <a:off x="1056" y="480"/>
              <a:ext cx="432" cy="432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342" name="组合 14341"/>
          <p:cNvGrpSpPr/>
          <p:nvPr/>
        </p:nvGrpSpPr>
        <p:grpSpPr>
          <a:xfrm>
            <a:off x="5847080" y="3783013"/>
            <a:ext cx="2393950" cy="579437"/>
            <a:chOff x="0" y="0"/>
            <a:chExt cx="1508" cy="365"/>
          </a:xfrm>
        </p:grpSpPr>
        <p:sp>
          <p:nvSpPr>
            <p:cNvPr id="14343" name="直接连接符 14342"/>
            <p:cNvSpPr/>
            <p:nvPr/>
          </p:nvSpPr>
          <p:spPr>
            <a:xfrm flipH="1">
              <a:off x="0" y="192"/>
              <a:ext cx="528" cy="0"/>
            </a:xfrm>
            <a:prstGeom prst="line">
              <a:avLst/>
            </a:prstGeom>
            <a:ln w="19050" cap="flat" cmpd="sng">
              <a:solidFill>
                <a:srgbClr val="0066FF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44" name="文本框 14343"/>
            <p:cNvSpPr txBox="1"/>
            <p:nvPr/>
          </p:nvSpPr>
          <p:spPr>
            <a:xfrm>
              <a:off x="624" y="0"/>
              <a:ext cx="8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solidFill>
                    <a:srgbClr val="0066FF"/>
                  </a:solidFill>
                  <a:latin typeface="Arial" panose="020B0604020202020204" charset="-76"/>
                  <a:ea typeface="华文新魏" pitchFamily="2" charset="-122"/>
                </a:rPr>
                <a:t>凝固点</a:t>
              </a:r>
            </a:p>
          </p:txBody>
        </p:sp>
      </p:grpSp>
      <p:grpSp>
        <p:nvGrpSpPr>
          <p:cNvPr id="14345" name="组合 14344"/>
          <p:cNvGrpSpPr/>
          <p:nvPr/>
        </p:nvGrpSpPr>
        <p:grpSpPr>
          <a:xfrm rot="5400000" flipH="1">
            <a:off x="2722880" y="582613"/>
            <a:ext cx="3124200" cy="6324600"/>
            <a:chOff x="0" y="0"/>
            <a:chExt cx="1968" cy="1680"/>
          </a:xfrm>
        </p:grpSpPr>
        <p:sp>
          <p:nvSpPr>
            <p:cNvPr id="14346" name="直接连接符 14345"/>
            <p:cNvSpPr/>
            <p:nvPr/>
          </p:nvSpPr>
          <p:spPr>
            <a:xfrm>
              <a:off x="0" y="1488"/>
              <a:ext cx="1968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4347" name="直接连接符 14346"/>
            <p:cNvSpPr/>
            <p:nvPr/>
          </p:nvSpPr>
          <p:spPr>
            <a:xfrm flipH="1" flipV="1">
              <a:off x="144" y="0"/>
              <a:ext cx="0" cy="16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4348" name="文本框 14347"/>
          <p:cNvSpPr txBox="1"/>
          <p:nvPr/>
        </p:nvSpPr>
        <p:spPr>
          <a:xfrm flipH="1">
            <a:off x="7371080" y="4973638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Arial" panose="020B0604020202020204" charset="-76"/>
                <a:ea typeface="宋体" panose="02010600030101010101" pitchFamily="2" charset="-122"/>
              </a:rPr>
              <a:t>时间</a:t>
            </a:r>
          </a:p>
        </p:txBody>
      </p:sp>
      <p:sp>
        <p:nvSpPr>
          <p:cNvPr id="14349" name="文本框 14348"/>
          <p:cNvSpPr txBox="1"/>
          <p:nvPr/>
        </p:nvSpPr>
        <p:spPr>
          <a:xfrm flipH="1">
            <a:off x="1732280" y="1697038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Arial" panose="020B0604020202020204" charset="-76"/>
                <a:ea typeface="宋体" panose="02010600030101010101" pitchFamily="2" charset="-122"/>
              </a:rPr>
              <a:t>温度</a:t>
            </a:r>
          </a:p>
        </p:txBody>
      </p:sp>
      <p:grpSp>
        <p:nvGrpSpPr>
          <p:cNvPr id="14350" name="组合 14349"/>
          <p:cNvGrpSpPr/>
          <p:nvPr/>
        </p:nvGrpSpPr>
        <p:grpSpPr>
          <a:xfrm flipH="1">
            <a:off x="1814830" y="3325813"/>
            <a:ext cx="2362200" cy="1447800"/>
            <a:chOff x="0" y="0"/>
            <a:chExt cx="1488" cy="912"/>
          </a:xfrm>
        </p:grpSpPr>
        <p:sp>
          <p:nvSpPr>
            <p:cNvPr id="14351" name="直接连接符 14350"/>
            <p:cNvSpPr/>
            <p:nvPr/>
          </p:nvSpPr>
          <p:spPr>
            <a:xfrm>
              <a:off x="0" y="0"/>
              <a:ext cx="480" cy="480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2" name="直接连接符 14351"/>
            <p:cNvSpPr/>
            <p:nvPr/>
          </p:nvSpPr>
          <p:spPr>
            <a:xfrm>
              <a:off x="480" y="480"/>
              <a:ext cx="576" cy="0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3" name="直接连接符 14352"/>
            <p:cNvSpPr/>
            <p:nvPr/>
          </p:nvSpPr>
          <p:spPr>
            <a:xfrm>
              <a:off x="1056" y="480"/>
              <a:ext cx="432" cy="432"/>
            </a:xfrm>
            <a:prstGeom prst="line">
              <a:avLst/>
            </a:prstGeom>
            <a:ln w="3810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4354" name="直接连接符 14353"/>
          <p:cNvSpPr/>
          <p:nvPr/>
        </p:nvSpPr>
        <p:spPr>
          <a:xfrm>
            <a:off x="1732280" y="4087813"/>
            <a:ext cx="838200" cy="0"/>
          </a:xfrm>
          <a:prstGeom prst="line">
            <a:avLst/>
          </a:prstGeom>
          <a:ln w="19050" cap="flat" cmpd="sng">
            <a:solidFill>
              <a:srgbClr val="0066FF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4355" name="文本框 14354"/>
          <p:cNvSpPr txBox="1"/>
          <p:nvPr/>
        </p:nvSpPr>
        <p:spPr>
          <a:xfrm>
            <a:off x="589280" y="3783013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 dirty="0">
                <a:solidFill>
                  <a:srgbClr val="A50021"/>
                </a:solidFill>
                <a:latin typeface="Arial" panose="020B0604020202020204" charset="-76"/>
                <a:ea typeface="华文新魏" pitchFamily="2" charset="-122"/>
              </a:rPr>
              <a:t>熔点</a:t>
            </a:r>
          </a:p>
        </p:txBody>
      </p:sp>
      <p:sp>
        <p:nvSpPr>
          <p:cNvPr id="14356" name="直接连接符 14355"/>
          <p:cNvSpPr/>
          <p:nvPr/>
        </p:nvSpPr>
        <p:spPr>
          <a:xfrm flipH="1">
            <a:off x="4146868" y="2108200"/>
            <a:ext cx="23812" cy="3387725"/>
          </a:xfrm>
          <a:prstGeom prst="line">
            <a:avLst/>
          </a:prstGeom>
          <a:ln w="381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4357" name="文本框 14356"/>
          <p:cNvSpPr txBox="1"/>
          <p:nvPr/>
        </p:nvSpPr>
        <p:spPr>
          <a:xfrm>
            <a:off x="1945005" y="2555875"/>
            <a:ext cx="18161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 dirty="0">
                <a:solidFill>
                  <a:srgbClr val="A50021"/>
                </a:solidFill>
                <a:latin typeface="Arial" panose="020B0604020202020204" charset="-76"/>
                <a:ea typeface="宋体" panose="02010600030101010101" pitchFamily="2" charset="-122"/>
              </a:rPr>
              <a:t>吸热熔化</a:t>
            </a:r>
          </a:p>
        </p:txBody>
      </p:sp>
      <p:sp>
        <p:nvSpPr>
          <p:cNvPr id="14358" name="文本框 14357"/>
          <p:cNvSpPr txBox="1"/>
          <p:nvPr/>
        </p:nvSpPr>
        <p:spPr>
          <a:xfrm>
            <a:off x="4551680" y="2487613"/>
            <a:ext cx="18161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charset="-76"/>
                <a:ea typeface="宋体" panose="02010600030101010101" pitchFamily="2" charset="-122"/>
              </a:rPr>
              <a:t>放热凝固</a:t>
            </a:r>
          </a:p>
        </p:txBody>
      </p:sp>
      <p:sp>
        <p:nvSpPr>
          <p:cNvPr id="14359" name="文本框 14358"/>
          <p:cNvSpPr txBox="1"/>
          <p:nvPr/>
        </p:nvSpPr>
        <p:spPr>
          <a:xfrm>
            <a:off x="906780" y="5638800"/>
            <a:ext cx="7966075" cy="768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Arial" panose="020B0604020202020204" charset="-76"/>
                <a:ea typeface="华文行楷" pitchFamily="2" charset="-122"/>
              </a:rPr>
              <a:t>同一晶体的熔点和凝固点相同</a:t>
            </a:r>
          </a:p>
        </p:txBody>
      </p:sp>
      <p:sp>
        <p:nvSpPr>
          <p:cNvPr id="14360" name="文本框 14359"/>
          <p:cNvSpPr txBox="1"/>
          <p:nvPr/>
        </p:nvSpPr>
        <p:spPr>
          <a:xfrm>
            <a:off x="3621405" y="1355725"/>
            <a:ext cx="1460500" cy="8239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charset="-76"/>
                <a:ea typeface="宋体" panose="02010600030101010101" pitchFamily="2" charset="-122"/>
              </a:rPr>
              <a:t>海波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/>
      <p:bldP spid="14358" grpId="0"/>
      <p:bldP spid="143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表格 15362"/>
          <p:cNvGraphicFramePr/>
          <p:nvPr/>
        </p:nvGraphicFramePr>
        <p:xfrm>
          <a:off x="726440" y="2292668"/>
          <a:ext cx="7704138" cy="4078288"/>
        </p:xfrm>
        <a:graphic>
          <a:graphicData uri="http://schemas.openxmlformats.org/drawingml/2006/table">
            <a:tbl>
              <a:tblPr/>
              <a:tblGrid>
                <a:gridCol w="398463"/>
                <a:gridCol w="2058987"/>
                <a:gridCol w="1593850"/>
                <a:gridCol w="2057400"/>
                <a:gridCol w="1595438"/>
              </a:tblGrid>
              <a:tr h="52070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  <a:ea typeface="黑体" panose="02010609060101010101" pitchFamily="2" charset="-122"/>
                        </a:rPr>
                        <a:t>熔化图像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  <a:ea typeface="黑体" panose="02010609060101010101" pitchFamily="2" charset="-122"/>
                        </a:rPr>
                        <a:t>凝固图像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5895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2" charset="0"/>
                          <a:ea typeface="黑体" panose="02010609060101010101" pitchFamily="2" charset="-122"/>
                        </a:rPr>
                        <a:t>海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2" charset="0"/>
                          <a:ea typeface="黑体" panose="02010609060101010101" pitchFamily="2" charset="-122"/>
                        </a:rPr>
                        <a:t>波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638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400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2" charset="0"/>
                          <a:ea typeface="黑体" panose="02010609060101010101" pitchFamily="2" charset="-122"/>
                        </a:rPr>
                        <a:t>石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2" charset="0"/>
                          <a:ea typeface="黑体" panose="02010609060101010101" pitchFamily="2" charset="-122"/>
                        </a:rPr>
                        <a:t>蜡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dirty="0">
                        <a:latin typeface="Times New Roman" panose="02020603050405020304" pitchFamily="2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800" b="1" dirty="0">
                        <a:latin typeface="Times New Roman" panose="02020603050405020304" pitchFamily="2" charset="0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87" name="图片 15386"/>
          <p:cNvPicPr>
            <a:picLocks noChangeAspect="1"/>
          </p:cNvPicPr>
          <p:nvPr/>
        </p:nvPicPr>
        <p:blipFill>
          <a:blip r:embed="rId4" cstate="print"/>
          <a:srcRect t="3798" r="3006"/>
          <a:stretch>
            <a:fillRect/>
          </a:stretch>
        </p:blipFill>
        <p:spPr>
          <a:xfrm>
            <a:off x="1301115" y="2868930"/>
            <a:ext cx="1439863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8" name="图片 1538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4590" y="3084830"/>
            <a:ext cx="1566863" cy="123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9" name="图片 1538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4140" y="4742180"/>
            <a:ext cx="1296988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90" name="图片 1538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74590" y="4742180"/>
            <a:ext cx="1793875" cy="151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91" name="文本框 15390"/>
          <p:cNvSpPr txBox="1"/>
          <p:nvPr/>
        </p:nvSpPr>
        <p:spPr>
          <a:xfrm>
            <a:off x="3318828" y="2797493"/>
            <a:ext cx="1336675" cy="17986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AB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段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固态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BC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段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固液共存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CD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段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液态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B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点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 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固态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C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点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 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液态</a:t>
            </a:r>
          </a:p>
          <a:p>
            <a:endParaRPr lang="zh-CN" altLang="en-US" sz="1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92" name="文本框 15391"/>
          <p:cNvSpPr txBox="1"/>
          <p:nvPr/>
        </p:nvSpPr>
        <p:spPr>
          <a:xfrm>
            <a:off x="6879590" y="2941955"/>
            <a:ext cx="1479550" cy="15541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DE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段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液态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EF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段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固液共存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FG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段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固态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E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点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 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液态</a:t>
            </a:r>
          </a:p>
          <a:p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F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点</a:t>
            </a:r>
            <a:r>
              <a:rPr lang="en-US" altLang="x-none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: </a:t>
            </a:r>
            <a:r>
              <a:rPr lang="zh-CN" altLang="en-US" sz="1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固态</a:t>
            </a:r>
            <a:endParaRPr lang="zh-CN" altLang="en-US" sz="1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93" name="文本框 15392"/>
          <p:cNvSpPr txBox="1"/>
          <p:nvPr/>
        </p:nvSpPr>
        <p:spPr>
          <a:xfrm>
            <a:off x="3245803" y="4956493"/>
            <a:ext cx="1444625" cy="914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b="1" dirty="0">
                <a:latin typeface="Times New Roman" panose="02020603050405020304" pitchFamily="2" charset="0"/>
                <a:ea typeface="黑体" panose="02010609060101010101" pitchFamily="2" charset="-122"/>
              </a:rPr>
              <a:t>先变软，后变稀，最后变为液体</a:t>
            </a:r>
          </a:p>
        </p:txBody>
      </p:sp>
      <p:sp>
        <p:nvSpPr>
          <p:cNvPr id="15394" name="文本框 15393"/>
          <p:cNvSpPr txBox="1"/>
          <p:nvPr/>
        </p:nvSpPr>
        <p:spPr>
          <a:xfrm>
            <a:off x="6919278" y="5029518"/>
            <a:ext cx="1443037" cy="914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b="1" dirty="0">
                <a:latin typeface="Times New Roman" panose="02020603050405020304" pitchFamily="2" charset="0"/>
                <a:ea typeface="黑体" panose="02010609060101010101" pitchFamily="2" charset="-122"/>
              </a:rPr>
              <a:t>先变硬，后变稠，最后变为固体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4140" y="1158875"/>
            <a:ext cx="30410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+mn-ea"/>
              </a:rPr>
              <a:t>熔化和凝固图像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/>
      <p:bldP spid="15392" grpId="0"/>
      <p:bldP spid="15393" grpId="0"/>
      <p:bldP spid="15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6385"/>
          <p:cNvSpPr/>
          <p:nvPr/>
        </p:nvSpPr>
        <p:spPr>
          <a:xfrm>
            <a:off x="2005330" y="1206818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zh-CN" altLang="en-US" sz="3600" b="1">
                <a:ln w="127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1">
                    <a:alpha val="100000"/>
                  </a:schemeClr>
                </a:soli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幼圆" charset="0"/>
                <a:ea typeface="幼圆" charset="0"/>
              </a:rPr>
              <a:t>比较晶体和非晶体异同</a:t>
            </a:r>
          </a:p>
        </p:txBody>
      </p:sp>
      <p:sp>
        <p:nvSpPr>
          <p:cNvPr id="16387" name="矩形 16386"/>
          <p:cNvSpPr/>
          <p:nvPr/>
        </p:nvSpPr>
        <p:spPr>
          <a:xfrm>
            <a:off x="2225675" y="3466465"/>
            <a:ext cx="1558925" cy="29400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88" name="矩形 16387"/>
          <p:cNvSpPr/>
          <p:nvPr/>
        </p:nvSpPr>
        <p:spPr>
          <a:xfrm>
            <a:off x="685800" y="3466465"/>
            <a:ext cx="1539875" cy="29400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89" name="矩形 16388"/>
          <p:cNvSpPr/>
          <p:nvPr/>
        </p:nvSpPr>
        <p:spPr>
          <a:xfrm>
            <a:off x="7300913" y="2139315"/>
            <a:ext cx="1843087" cy="1327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90" name="矩形 16389"/>
          <p:cNvSpPr/>
          <p:nvPr/>
        </p:nvSpPr>
        <p:spPr>
          <a:xfrm>
            <a:off x="5308600" y="2139315"/>
            <a:ext cx="1992313" cy="1327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91" name="矩形 16390"/>
          <p:cNvSpPr/>
          <p:nvPr/>
        </p:nvSpPr>
        <p:spPr>
          <a:xfrm>
            <a:off x="3784600" y="2139315"/>
            <a:ext cx="1524000" cy="1327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92" name="矩形 16391"/>
          <p:cNvSpPr/>
          <p:nvPr/>
        </p:nvSpPr>
        <p:spPr>
          <a:xfrm>
            <a:off x="2225675" y="2139315"/>
            <a:ext cx="1558925" cy="1327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93" name="矩形 16392"/>
          <p:cNvSpPr/>
          <p:nvPr/>
        </p:nvSpPr>
        <p:spPr>
          <a:xfrm>
            <a:off x="685800" y="2139315"/>
            <a:ext cx="1539875" cy="1327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/>
          </a:p>
        </p:txBody>
      </p:sp>
      <p:sp>
        <p:nvSpPr>
          <p:cNvPr id="16394" name="直接连接符 16393"/>
          <p:cNvSpPr/>
          <p:nvPr/>
        </p:nvSpPr>
        <p:spPr>
          <a:xfrm>
            <a:off x="703263" y="2150428"/>
            <a:ext cx="7632700" cy="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5" name="直接连接符 16394"/>
          <p:cNvSpPr/>
          <p:nvPr/>
        </p:nvSpPr>
        <p:spPr>
          <a:xfrm flipV="1">
            <a:off x="685800" y="3447415"/>
            <a:ext cx="7650163" cy="1905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6" name="直接连接符 16395"/>
          <p:cNvSpPr/>
          <p:nvPr/>
        </p:nvSpPr>
        <p:spPr>
          <a:xfrm flipV="1">
            <a:off x="685800" y="6398578"/>
            <a:ext cx="7650163" cy="7937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7" name="直接连接符 16396"/>
          <p:cNvSpPr/>
          <p:nvPr/>
        </p:nvSpPr>
        <p:spPr>
          <a:xfrm>
            <a:off x="685800" y="2139315"/>
            <a:ext cx="0" cy="426720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8" name="直接连接符 16397"/>
          <p:cNvSpPr/>
          <p:nvPr/>
        </p:nvSpPr>
        <p:spPr>
          <a:xfrm>
            <a:off x="2225675" y="2139315"/>
            <a:ext cx="0" cy="4267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9" name="直接连接符 16398"/>
          <p:cNvSpPr/>
          <p:nvPr/>
        </p:nvSpPr>
        <p:spPr>
          <a:xfrm>
            <a:off x="3581400" y="2139315"/>
            <a:ext cx="0" cy="4267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0" name="直接连接符 16399"/>
          <p:cNvSpPr/>
          <p:nvPr/>
        </p:nvSpPr>
        <p:spPr>
          <a:xfrm>
            <a:off x="5308600" y="2139315"/>
            <a:ext cx="0" cy="4267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1" name="直接连接符 16400"/>
          <p:cNvSpPr/>
          <p:nvPr/>
        </p:nvSpPr>
        <p:spPr>
          <a:xfrm>
            <a:off x="6680200" y="2150428"/>
            <a:ext cx="0" cy="426720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2" name="直接连接符 16401"/>
          <p:cNvSpPr/>
          <p:nvPr/>
        </p:nvSpPr>
        <p:spPr>
          <a:xfrm flipH="1">
            <a:off x="8335963" y="2150428"/>
            <a:ext cx="15875" cy="4248150"/>
          </a:xfrm>
          <a:prstGeom prst="line">
            <a:avLst/>
          </a:prstGeom>
          <a:ln w="28575" cap="sq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3" name="文本框 16402"/>
          <p:cNvSpPr txBox="1"/>
          <p:nvPr/>
        </p:nvSpPr>
        <p:spPr>
          <a:xfrm>
            <a:off x="914400" y="2520315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2"/>
                </a:solidFill>
                <a:latin typeface="Arial" panose="020B0604020202020204" charset="-76"/>
                <a:ea typeface="楷体_GB2312" charset="-122"/>
              </a:rPr>
              <a:t>固  体</a:t>
            </a:r>
          </a:p>
        </p:txBody>
      </p:sp>
      <p:sp>
        <p:nvSpPr>
          <p:cNvPr id="16404" name="文本框 16403"/>
          <p:cNvSpPr txBox="1"/>
          <p:nvPr/>
        </p:nvSpPr>
        <p:spPr>
          <a:xfrm>
            <a:off x="838200" y="3968115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晶    体</a:t>
            </a:r>
          </a:p>
        </p:txBody>
      </p:sp>
      <p:sp>
        <p:nvSpPr>
          <p:cNvPr id="16405" name="文本框 16404"/>
          <p:cNvSpPr txBox="1"/>
          <p:nvPr/>
        </p:nvSpPr>
        <p:spPr>
          <a:xfrm>
            <a:off x="838200" y="543020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非晶体</a:t>
            </a:r>
          </a:p>
        </p:txBody>
      </p:sp>
      <p:sp>
        <p:nvSpPr>
          <p:cNvPr id="16406" name="文本框 16405"/>
          <p:cNvSpPr txBox="1"/>
          <p:nvPr/>
        </p:nvSpPr>
        <p:spPr>
          <a:xfrm>
            <a:off x="2286000" y="2534603"/>
            <a:ext cx="22860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相同点</a:t>
            </a:r>
          </a:p>
        </p:txBody>
      </p:sp>
      <p:sp>
        <p:nvSpPr>
          <p:cNvPr id="16407" name="文本框 16406"/>
          <p:cNvSpPr txBox="1"/>
          <p:nvPr/>
        </p:nvSpPr>
        <p:spPr>
          <a:xfrm>
            <a:off x="3733800" y="2520315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不同点</a:t>
            </a:r>
          </a:p>
        </p:txBody>
      </p:sp>
      <p:sp>
        <p:nvSpPr>
          <p:cNvPr id="16408" name="文本框 16407"/>
          <p:cNvSpPr txBox="1"/>
          <p:nvPr/>
        </p:nvSpPr>
        <p:spPr>
          <a:xfrm>
            <a:off x="5456238" y="2221865"/>
            <a:ext cx="1223962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熔化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条件</a:t>
            </a:r>
          </a:p>
        </p:txBody>
      </p:sp>
      <p:sp>
        <p:nvSpPr>
          <p:cNvPr id="16409" name="文本框 16408"/>
          <p:cNvSpPr txBox="1"/>
          <p:nvPr/>
        </p:nvSpPr>
        <p:spPr>
          <a:xfrm>
            <a:off x="6967538" y="2223453"/>
            <a:ext cx="1152525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凝固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  <a:ea typeface="楷体_GB2312" charset="-122"/>
              </a:rPr>
              <a:t>条件</a:t>
            </a:r>
          </a:p>
        </p:txBody>
      </p:sp>
      <p:sp>
        <p:nvSpPr>
          <p:cNvPr id="16410" name="文本框 16409"/>
          <p:cNvSpPr txBox="1"/>
          <p:nvPr/>
        </p:nvSpPr>
        <p:spPr>
          <a:xfrm>
            <a:off x="2209800" y="3891915"/>
            <a:ext cx="1371600" cy="22891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熔化过程都是由固态变为液态，都要吸热；凝固过程都是由液态变为固态都要放热。</a:t>
            </a:r>
          </a:p>
        </p:txBody>
      </p:sp>
      <p:sp>
        <p:nvSpPr>
          <p:cNvPr id="16411" name="文本框 16410"/>
          <p:cNvSpPr txBox="1"/>
          <p:nvPr/>
        </p:nvSpPr>
        <p:spPr>
          <a:xfrm>
            <a:off x="3657600" y="3539490"/>
            <a:ext cx="1600200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有熔点和凝固点，熔化和凝固过程吸热，温度不变。</a:t>
            </a:r>
          </a:p>
        </p:txBody>
      </p:sp>
      <p:sp>
        <p:nvSpPr>
          <p:cNvPr id="16412" name="直接连接符 16411"/>
          <p:cNvSpPr/>
          <p:nvPr/>
        </p:nvSpPr>
        <p:spPr>
          <a:xfrm>
            <a:off x="685800" y="4958715"/>
            <a:ext cx="152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3" name="直接连接符 16412"/>
          <p:cNvSpPr/>
          <p:nvPr/>
        </p:nvSpPr>
        <p:spPr>
          <a:xfrm>
            <a:off x="3581400" y="4882515"/>
            <a:ext cx="4754563" cy="3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4" name="文本框 16413"/>
          <p:cNvSpPr txBox="1"/>
          <p:nvPr/>
        </p:nvSpPr>
        <p:spPr>
          <a:xfrm>
            <a:off x="3581400" y="4911090"/>
            <a:ext cx="1981200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没有熔点和凝固点，熔化和凝固过程吸热，温度不段升高。</a:t>
            </a:r>
          </a:p>
        </p:txBody>
      </p:sp>
      <p:sp>
        <p:nvSpPr>
          <p:cNvPr id="16415" name="文本框 16414"/>
          <p:cNvSpPr txBox="1"/>
          <p:nvPr/>
        </p:nvSpPr>
        <p:spPr>
          <a:xfrm>
            <a:off x="5456238" y="3734753"/>
            <a:ext cx="1349375" cy="8524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吸热，</a:t>
            </a:r>
          </a:p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达到熔点</a:t>
            </a:r>
          </a:p>
        </p:txBody>
      </p:sp>
      <p:sp>
        <p:nvSpPr>
          <p:cNvPr id="16416" name="文本框 16415"/>
          <p:cNvSpPr txBox="1"/>
          <p:nvPr/>
        </p:nvSpPr>
        <p:spPr>
          <a:xfrm>
            <a:off x="6896100" y="3734753"/>
            <a:ext cx="1905000" cy="8524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放热，</a:t>
            </a:r>
          </a:p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达到凝固点</a:t>
            </a:r>
          </a:p>
        </p:txBody>
      </p:sp>
      <p:sp>
        <p:nvSpPr>
          <p:cNvPr id="16417" name="文本框 16416"/>
          <p:cNvSpPr txBox="1"/>
          <p:nvPr/>
        </p:nvSpPr>
        <p:spPr>
          <a:xfrm>
            <a:off x="5593080" y="5331460"/>
            <a:ext cx="934720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吸热</a:t>
            </a:r>
          </a:p>
        </p:txBody>
      </p:sp>
      <p:sp>
        <p:nvSpPr>
          <p:cNvPr id="16418" name="文本框 16417"/>
          <p:cNvSpPr txBox="1"/>
          <p:nvPr/>
        </p:nvSpPr>
        <p:spPr>
          <a:xfrm>
            <a:off x="7056755" y="5331460"/>
            <a:ext cx="985520" cy="46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charset="-76"/>
                <a:ea typeface="楷体_GB2312" charset="-122"/>
              </a:rPr>
              <a:t>放热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/>
      <p:bldP spid="16411" grpId="0"/>
      <p:bldP spid="16414" grpId="0"/>
      <p:bldP spid="16415" grpId="0"/>
      <p:bldP spid="16416" grpId="0"/>
      <p:bldP spid="164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7409"/>
          <p:cNvSpPr txBox="1"/>
          <p:nvPr/>
        </p:nvSpPr>
        <p:spPr>
          <a:xfrm>
            <a:off x="1390650" y="1877378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熔化吸热</a:t>
            </a:r>
            <a:r>
              <a:rPr lang="zh-CN" altLang="en-US" sz="2400" b="1">
                <a:solidFill>
                  <a:srgbClr val="FF0066"/>
                </a:solidFill>
                <a:latin typeface="宋体" panose="02010600030101010101" pitchFamily="2" charset="-122"/>
              </a:rPr>
              <a:t> </a:t>
            </a:r>
          </a:p>
        </p:txBody>
      </p:sp>
      <p:pic>
        <p:nvPicPr>
          <p:cNvPr id="17411" name="图片 17410" descr="2-图片29-冰凌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1438" y="2401253"/>
            <a:ext cx="3179762" cy="323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文本框 17411"/>
          <p:cNvSpPr txBox="1"/>
          <p:nvPr/>
        </p:nvSpPr>
        <p:spPr>
          <a:xfrm>
            <a:off x="5641975" y="1877378"/>
            <a:ext cx="236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凝固放热</a:t>
            </a:r>
            <a:r>
              <a:rPr lang="zh-CN" altLang="en-US" sz="2400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 </a:t>
            </a:r>
          </a:p>
        </p:txBody>
      </p:sp>
      <p:pic>
        <p:nvPicPr>
          <p:cNvPr id="17413" name="图片 17412" descr="吃雪糕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825" y="2499678"/>
            <a:ext cx="4010025" cy="30845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0482" name="文本框 20481"/>
          <p:cNvSpPr txBox="1"/>
          <p:nvPr/>
        </p:nvSpPr>
        <p:spPr>
          <a:xfrm>
            <a:off x="1018858" y="1697038"/>
            <a:ext cx="6943725" cy="3932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熔化：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物质由固态变成液态的过程。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凝固：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物质由液态变成固态的过程。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晶体：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有一定熔化温度的固体。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熔点：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晶体熔化时的温度。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5.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非晶体：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没有一定熔化温度的固体。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6.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凝固点：</a:t>
            </a:r>
            <a:r>
              <a:rPr lang="zh-CN" altLang="en-US" sz="2800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晶体凝固时的温度。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8434" name="文本框 18433"/>
          <p:cNvSpPr txBox="1"/>
          <p:nvPr/>
        </p:nvSpPr>
        <p:spPr>
          <a:xfrm>
            <a:off x="862965" y="1517333"/>
            <a:ext cx="7416800" cy="447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．下列现象属于什么物态变化？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）春天，冰雪消融，是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______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）铁水浇入模子铸成铁件，是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______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．小明在做某种物质熔化的实验，当这种物质的温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度达到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36℃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时，每隔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1min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记录一次温度，得到下面一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组记录数据：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36℃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39℃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42℃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45℃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48℃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</a:p>
          <a:p>
            <a:pPr>
              <a:lnSpc>
                <a:spcPct val="150000"/>
              </a:lnSpc>
              <a:buClrTx/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48℃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48℃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51℃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54℃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57℃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。这种物质是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______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体，它的凝固点是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______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8435" name="文本框 18434"/>
          <p:cNvSpPr txBox="1"/>
          <p:nvPr/>
        </p:nvSpPr>
        <p:spPr>
          <a:xfrm>
            <a:off x="3961765" y="2238058"/>
            <a:ext cx="1765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熔化</a:t>
            </a:r>
          </a:p>
        </p:txBody>
      </p:sp>
      <p:sp>
        <p:nvSpPr>
          <p:cNvPr id="18436" name="文本框 18435"/>
          <p:cNvSpPr txBox="1"/>
          <p:nvPr/>
        </p:nvSpPr>
        <p:spPr>
          <a:xfrm>
            <a:off x="5047615" y="2773045"/>
            <a:ext cx="14763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凝固</a:t>
            </a:r>
          </a:p>
        </p:txBody>
      </p:sp>
      <p:sp>
        <p:nvSpPr>
          <p:cNvPr id="18437" name="文本框 18436"/>
          <p:cNvSpPr txBox="1"/>
          <p:nvPr/>
        </p:nvSpPr>
        <p:spPr>
          <a:xfrm>
            <a:off x="6804978" y="4938395"/>
            <a:ext cx="12969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晶</a:t>
            </a:r>
          </a:p>
        </p:txBody>
      </p:sp>
      <p:sp>
        <p:nvSpPr>
          <p:cNvPr id="18438" name="文本框 18437"/>
          <p:cNvSpPr txBox="1"/>
          <p:nvPr/>
        </p:nvSpPr>
        <p:spPr>
          <a:xfrm>
            <a:off x="2941003" y="5513070"/>
            <a:ext cx="172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48℃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/>
          <p:nvPr/>
        </p:nvSpPr>
        <p:spPr>
          <a:xfrm>
            <a:off x="1058863" y="1251903"/>
            <a:ext cx="7416800" cy="52101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3.下列说法正确的是 （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）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A.各种固体都有一定的熔点     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B.各种固体都有一定的凝固点 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C.各种晶体都有相同的熔点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D.同一晶体熔点和凝固点相同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4.铁在熔化过程中，一定（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）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A. 吸收热量，同时温度升高       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B. 吸收热量，同时温度不变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C. 放出热量，同时温度降低</a:t>
            </a:r>
          </a:p>
          <a:p>
            <a:pPr>
              <a:lnSpc>
                <a:spcPct val="140000"/>
              </a:lnSpc>
              <a:buClrTx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D. 放出热量，同时温度不变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59" name="文本框 19458"/>
          <p:cNvSpPr txBox="1"/>
          <p:nvPr/>
        </p:nvSpPr>
        <p:spPr>
          <a:xfrm>
            <a:off x="3932555" y="1305243"/>
            <a:ext cx="1055688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  <a:ea typeface="楷体_GB2312" charset="-122"/>
              </a:rPr>
              <a:t>D</a:t>
            </a:r>
          </a:p>
        </p:txBody>
      </p:sp>
      <p:sp>
        <p:nvSpPr>
          <p:cNvPr id="19460" name="文本框 19459"/>
          <p:cNvSpPr txBox="1"/>
          <p:nvPr/>
        </p:nvSpPr>
        <p:spPr>
          <a:xfrm>
            <a:off x="4427220" y="3859530"/>
            <a:ext cx="10572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ea typeface="楷体_GB2312" charset="-122"/>
              </a:rPr>
              <a:t> 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5123" name="文本框 5122"/>
          <p:cNvSpPr txBox="1"/>
          <p:nvPr/>
        </p:nvSpPr>
        <p:spPr>
          <a:xfrm>
            <a:off x="1170305" y="3168650"/>
            <a:ext cx="2620963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200" b="1" dirty="0">
                <a:latin typeface="Arial" panose="020B0604020202020204" charset="-76"/>
                <a:ea typeface="宋体" panose="02010600030101010101" pitchFamily="2" charset="-122"/>
              </a:rPr>
              <a:t>水的三种状态</a:t>
            </a:r>
          </a:p>
        </p:txBody>
      </p:sp>
      <p:grpSp>
        <p:nvGrpSpPr>
          <p:cNvPr id="5124" name="组合 5123"/>
          <p:cNvGrpSpPr/>
          <p:nvPr/>
        </p:nvGrpSpPr>
        <p:grpSpPr>
          <a:xfrm>
            <a:off x="4619943" y="2179638"/>
            <a:ext cx="1008062" cy="2519362"/>
            <a:chOff x="0" y="0"/>
            <a:chExt cx="635" cy="1587"/>
          </a:xfrm>
        </p:grpSpPr>
        <p:sp>
          <p:nvSpPr>
            <p:cNvPr id="5125" name="文本框 5124"/>
            <p:cNvSpPr txBox="1"/>
            <p:nvPr/>
          </p:nvSpPr>
          <p:spPr>
            <a:xfrm>
              <a:off x="0" y="0"/>
              <a:ext cx="63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solidFill>
                    <a:srgbClr val="0000FF"/>
                  </a:solidFill>
                  <a:latin typeface="Arial" panose="020B0604020202020204" charset="-76"/>
                  <a:ea typeface="宋体" panose="02010600030101010101" pitchFamily="2" charset="-122"/>
                </a:rPr>
                <a:t>固态</a:t>
              </a:r>
            </a:p>
          </p:txBody>
        </p:sp>
        <p:sp>
          <p:nvSpPr>
            <p:cNvPr id="5126" name="文本框 5125"/>
            <p:cNvSpPr txBox="1"/>
            <p:nvPr/>
          </p:nvSpPr>
          <p:spPr>
            <a:xfrm>
              <a:off x="5" y="610"/>
              <a:ext cx="63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solidFill>
                    <a:srgbClr val="0000FF"/>
                  </a:solidFill>
                  <a:latin typeface="Arial" panose="020B0604020202020204" charset="-76"/>
                  <a:ea typeface="宋体" panose="02010600030101010101" pitchFamily="2" charset="-122"/>
                </a:rPr>
                <a:t>液态</a:t>
              </a:r>
            </a:p>
          </p:txBody>
        </p:sp>
        <p:sp>
          <p:nvSpPr>
            <p:cNvPr id="5127" name="文本框 5126"/>
            <p:cNvSpPr txBox="1"/>
            <p:nvPr/>
          </p:nvSpPr>
          <p:spPr>
            <a:xfrm>
              <a:off x="0" y="1222"/>
              <a:ext cx="63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solidFill>
                    <a:srgbClr val="0000FF"/>
                  </a:solidFill>
                  <a:latin typeface="Arial" panose="020B0604020202020204" charset="-76"/>
                  <a:ea typeface="宋体" panose="02010600030101010101" pitchFamily="2" charset="-122"/>
                </a:rPr>
                <a:t>气态</a:t>
              </a:r>
            </a:p>
          </p:txBody>
        </p:sp>
      </p:grpSp>
      <p:sp>
        <p:nvSpPr>
          <p:cNvPr id="5128" name="文本框 5127"/>
          <p:cNvSpPr txBox="1"/>
          <p:nvPr/>
        </p:nvSpPr>
        <p:spPr>
          <a:xfrm>
            <a:off x="429260" y="5074920"/>
            <a:ext cx="7850188" cy="1311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000" b="1" dirty="0">
                <a:latin typeface="Arial" panose="020B0604020202020204" charset="-76"/>
                <a:ea typeface="宋体" panose="02010600030101010101" pitchFamily="2" charset="-122"/>
              </a:rPr>
              <a:t>       物质由一种状态变成另一种状态的过程叫做物态变化。</a:t>
            </a:r>
          </a:p>
        </p:txBody>
      </p:sp>
      <p:sp>
        <p:nvSpPr>
          <p:cNvPr id="5129" name="左大括号 5128"/>
          <p:cNvSpPr/>
          <p:nvPr/>
        </p:nvSpPr>
        <p:spPr>
          <a:xfrm>
            <a:off x="4123055" y="2500313"/>
            <a:ext cx="287338" cy="2016125"/>
          </a:xfrm>
          <a:prstGeom prst="leftBrace">
            <a:avLst>
              <a:gd name="adj1" fmla="val 5847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30" name="组合 5129"/>
          <p:cNvGrpSpPr/>
          <p:nvPr/>
        </p:nvGrpSpPr>
        <p:grpSpPr>
          <a:xfrm>
            <a:off x="6202680" y="2146300"/>
            <a:ext cx="1408113" cy="2627313"/>
            <a:chOff x="0" y="0"/>
            <a:chExt cx="887" cy="1655"/>
          </a:xfrm>
        </p:grpSpPr>
        <p:sp>
          <p:nvSpPr>
            <p:cNvPr id="5131" name="文本框 5130"/>
            <p:cNvSpPr txBox="1"/>
            <p:nvPr/>
          </p:nvSpPr>
          <p:spPr>
            <a:xfrm>
              <a:off x="79" y="0"/>
              <a:ext cx="3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latin typeface="Arial" panose="020B0604020202020204" charset="-76"/>
                  <a:ea typeface="宋体" panose="02010600030101010101" pitchFamily="2" charset="-122"/>
                </a:rPr>
                <a:t>冰</a:t>
              </a:r>
            </a:p>
          </p:txBody>
        </p:sp>
        <p:sp>
          <p:nvSpPr>
            <p:cNvPr id="5132" name="文本框 5131"/>
            <p:cNvSpPr txBox="1"/>
            <p:nvPr/>
          </p:nvSpPr>
          <p:spPr>
            <a:xfrm>
              <a:off x="91" y="656"/>
              <a:ext cx="37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latin typeface="Arial" panose="020B0604020202020204" charset="-76"/>
                  <a:ea typeface="宋体" panose="02010600030101010101" pitchFamily="2" charset="-122"/>
                </a:rPr>
                <a:t>水</a:t>
              </a:r>
            </a:p>
          </p:txBody>
        </p:sp>
        <p:sp>
          <p:nvSpPr>
            <p:cNvPr id="5133" name="文本框 5132"/>
            <p:cNvSpPr txBox="1"/>
            <p:nvPr/>
          </p:nvSpPr>
          <p:spPr>
            <a:xfrm>
              <a:off x="0" y="1290"/>
              <a:ext cx="88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latin typeface="Arial" panose="020B0604020202020204" charset="-76"/>
                  <a:ea typeface="宋体" panose="02010600030101010101" pitchFamily="2" charset="-122"/>
                </a:rPr>
                <a:t>水蒸气</a:t>
              </a:r>
            </a:p>
          </p:txBody>
        </p:sp>
      </p:grpSp>
      <p:sp>
        <p:nvSpPr>
          <p:cNvPr id="5134" name="矩形 5133"/>
          <p:cNvSpPr>
            <a:spLocks noGrp="1"/>
          </p:cNvSpPr>
          <p:nvPr/>
        </p:nvSpPr>
        <p:spPr>
          <a:xfrm>
            <a:off x="738505" y="1295400"/>
            <a:ext cx="7165975" cy="9080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FFFFFF"/>
            </a:outerShdw>
          </a:effectLst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indent="0" algn="l"/>
            <a:r>
              <a:rPr lang="en-US" altLang="zh-CN" sz="3600">
                <a:solidFill>
                  <a:schemeClr val="tx1"/>
                </a:solidFill>
                <a:ea typeface="黑体" panose="02010609060101010101" pitchFamily="2" charset="-122"/>
              </a:rPr>
              <a:t> </a:t>
            </a:r>
            <a:r>
              <a:rPr lang="zh-CN" altLang="en-US" sz="3600">
                <a:solidFill>
                  <a:schemeClr val="tx1"/>
                </a:solidFill>
                <a:ea typeface="黑体" panose="02010609060101010101" pitchFamily="2" charset="-122"/>
              </a:rPr>
              <a:t>你知道水的三种状态吗？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6146" name="图片 6145" descr="火山爆发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950" y="1542415"/>
            <a:ext cx="4116388" cy="30956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7" name="图片 6146" descr="5"/>
          <p:cNvPicPr>
            <a:picLocks noChangeAspect="1"/>
          </p:cNvPicPr>
          <p:nvPr/>
        </p:nvPicPr>
        <p:blipFill>
          <a:blip r:embed="rId5" cstate="print">
            <a:lum bright="23999"/>
          </a:blip>
          <a:stretch>
            <a:fillRect/>
          </a:stretch>
        </p:blipFill>
        <p:spPr>
          <a:xfrm>
            <a:off x="4505325" y="1542415"/>
            <a:ext cx="4459288" cy="30956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8" name="文本框 6147"/>
          <p:cNvSpPr txBox="1"/>
          <p:nvPr/>
        </p:nvSpPr>
        <p:spPr>
          <a:xfrm>
            <a:off x="828675" y="4707890"/>
            <a:ext cx="16478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>
                <a:solidFill>
                  <a:srgbClr val="0000FF"/>
                </a:solidFill>
                <a:latin typeface="Arial" panose="020B0604020202020204" charset="-76"/>
              </a:rPr>
              <a:t>火山爆发</a:t>
            </a:r>
          </a:p>
        </p:txBody>
      </p:sp>
      <p:sp>
        <p:nvSpPr>
          <p:cNvPr id="6149" name="文本框 6148"/>
          <p:cNvSpPr txBox="1"/>
          <p:nvPr/>
        </p:nvSpPr>
        <p:spPr>
          <a:xfrm>
            <a:off x="6409690" y="4707573"/>
            <a:ext cx="1646238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冰  山</a:t>
            </a:r>
          </a:p>
        </p:txBody>
      </p:sp>
      <p:sp>
        <p:nvSpPr>
          <p:cNvPr id="6150" name="文本框 6149"/>
          <p:cNvSpPr txBox="1"/>
          <p:nvPr/>
        </p:nvSpPr>
        <p:spPr>
          <a:xfrm>
            <a:off x="503873" y="5285423"/>
            <a:ext cx="3500437" cy="822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熔化</a:t>
            </a:r>
            <a:r>
              <a:rPr lang="zh-CN" altLang="en-US" sz="2400" b="1">
                <a:latin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——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物质从固态变成液态的过程。</a:t>
            </a:r>
          </a:p>
        </p:txBody>
      </p:sp>
      <p:sp>
        <p:nvSpPr>
          <p:cNvPr id="6151" name="文本框 6150"/>
          <p:cNvSpPr txBox="1"/>
          <p:nvPr/>
        </p:nvSpPr>
        <p:spPr>
          <a:xfrm>
            <a:off x="5071745" y="5285740"/>
            <a:ext cx="3533775" cy="822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凝固</a:t>
            </a:r>
            <a:r>
              <a:rPr lang="zh-CN" altLang="en-US" sz="2400" b="1">
                <a:latin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—— 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物质从液态变成固态的过程。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7169"/>
          <p:cNvSpPr/>
          <p:nvPr/>
        </p:nvSpPr>
        <p:spPr>
          <a:xfrm>
            <a:off x="1441768" y="1177608"/>
            <a:ext cx="6529387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normAutofit fontScale="97500" lnSpcReduction="10000"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隶书" charset="0"/>
                <a:ea typeface="隶书" charset="0"/>
              </a:rPr>
              <a:t>探究固体熔化时温度的变化规律 </a:t>
            </a:r>
          </a:p>
        </p:txBody>
      </p:sp>
      <p:sp>
        <p:nvSpPr>
          <p:cNvPr id="7171" name="文本框 7170"/>
          <p:cNvSpPr txBox="1"/>
          <p:nvPr/>
        </p:nvSpPr>
        <p:spPr>
          <a:xfrm>
            <a:off x="163830" y="2015490"/>
            <a:ext cx="8766175" cy="9531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提出问题：不同物质在由固态变成液态的熔化过程中，温度的变化规律相同吗？ </a:t>
            </a:r>
          </a:p>
        </p:txBody>
      </p:sp>
      <p:sp>
        <p:nvSpPr>
          <p:cNvPr id="7172" name="文本框 7171"/>
          <p:cNvSpPr txBox="1"/>
          <p:nvPr/>
        </p:nvSpPr>
        <p:spPr>
          <a:xfrm>
            <a:off x="240030" y="3114040"/>
            <a:ext cx="183673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pitchFamily="1" charset="-122"/>
              </a:rPr>
              <a:t>猜想假设：</a:t>
            </a:r>
          </a:p>
        </p:txBody>
      </p:sp>
      <p:sp>
        <p:nvSpPr>
          <p:cNvPr id="7173" name="文本框 7172"/>
          <p:cNvSpPr txBox="1"/>
          <p:nvPr/>
        </p:nvSpPr>
        <p:spPr>
          <a:xfrm>
            <a:off x="1946275" y="3114040"/>
            <a:ext cx="7073900" cy="9531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pitchFamily="1" charset="-122"/>
              </a:rPr>
              <a:t>熔化过程中一定要加热，所以物质一定要吸收热量。这时温度可能也是不断上升的。</a:t>
            </a:r>
          </a:p>
        </p:txBody>
      </p:sp>
      <p:sp>
        <p:nvSpPr>
          <p:cNvPr id="7174" name="矩形 7173"/>
          <p:cNvSpPr/>
          <p:nvPr/>
        </p:nvSpPr>
        <p:spPr>
          <a:xfrm>
            <a:off x="237490" y="4590415"/>
            <a:ext cx="190023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楷体" panose="02010609060101010101" pitchFamily="1" charset="-122"/>
              </a:rPr>
              <a:t>设计实验：</a:t>
            </a:r>
          </a:p>
        </p:txBody>
      </p:sp>
      <p:sp>
        <p:nvSpPr>
          <p:cNvPr id="7175" name="文本框 7174"/>
          <p:cNvSpPr txBox="1"/>
          <p:nvPr/>
        </p:nvSpPr>
        <p:spPr>
          <a:xfrm>
            <a:off x="1946275" y="4590415"/>
            <a:ext cx="6619875" cy="13836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（1）了解实验装置，如何使用酒精灯和温度计。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（2）明确步骤。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8193"/>
          <p:cNvSpPr/>
          <p:nvPr/>
        </p:nvSpPr>
        <p:spPr>
          <a:xfrm>
            <a:off x="1746885" y="1319530"/>
            <a:ext cx="1882775" cy="520700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2" dir="t"/>
          </a:scene3d>
          <a:sp3d extrusionH="163500" prstMaterial="legacyMetal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>
            <a:spAutoFit/>
            <a:flatTx/>
          </a:bodyPr>
          <a:lstStyle/>
          <a:p>
            <a:pPr>
              <a:buClrTx/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charset="-76"/>
                <a:cs typeface="Times New Roman" panose="02020603050405020304" pitchFamily="2" charset="0"/>
              </a:rPr>
              <a:t>实验装置</a:t>
            </a:r>
            <a:endParaRPr lang="zh-CN" altLang="en-US" sz="2800" b="1">
              <a:solidFill>
                <a:srgbClr val="FF3300"/>
              </a:solidFill>
              <a:latin typeface="Arial" panose="020B0604020202020204" charset="-76"/>
              <a:ea typeface="Times New Roman" panose="02020603050405020304" pitchFamily="2" charset="0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996315" y="2020570"/>
            <a:ext cx="3384550" cy="3932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铁架台     酒精灯  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石棉网     烧杯       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大试管     温度计  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搅拌器     石蜡       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蜂蜡       水       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碎冰       火柴</a:t>
            </a:r>
          </a:p>
        </p:txBody>
      </p:sp>
      <p:pic>
        <p:nvPicPr>
          <p:cNvPr id="8196" name="图片 8195" descr="W020140923584988089729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1228" y="1444308"/>
            <a:ext cx="3313112" cy="49323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9217"/>
          <p:cNvSpPr/>
          <p:nvPr/>
        </p:nvSpPr>
        <p:spPr>
          <a:xfrm>
            <a:off x="1161415" y="1311910"/>
            <a:ext cx="2592388" cy="639763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2" dir="t"/>
          </a:scene3d>
          <a:sp3d extrusionH="163500" prstMaterial="legacyMetal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square">
            <a:spAutoFit/>
            <a:flatTx/>
          </a:bodyPr>
          <a:lstStyle/>
          <a:p>
            <a:pPr>
              <a:buClrTx/>
            </a:pPr>
            <a:r>
              <a:rPr lang="zh-CN" altLang="en-US" sz="3600" b="1">
                <a:solidFill>
                  <a:srgbClr val="0000FF"/>
                </a:solidFill>
                <a:latin typeface="Arial" panose="020B0604020202020204" charset="-76"/>
                <a:cs typeface="Times New Roman" panose="02020603050405020304" pitchFamily="2" charset="0"/>
              </a:rPr>
              <a:t>记录数据</a:t>
            </a:r>
            <a:endParaRPr lang="zh-CN" altLang="en-US" sz="3600" b="1">
              <a:solidFill>
                <a:srgbClr val="0000FF"/>
              </a:solidFill>
              <a:latin typeface="Arial" panose="020B0604020202020204" charset="-76"/>
              <a:ea typeface="Times New Roman" panose="02020603050405020304" pitchFamily="2" charset="0"/>
            </a:endParaRPr>
          </a:p>
        </p:txBody>
      </p:sp>
      <p:grpSp>
        <p:nvGrpSpPr>
          <p:cNvPr id="9219" name="组合 9218"/>
          <p:cNvGrpSpPr/>
          <p:nvPr/>
        </p:nvGrpSpPr>
        <p:grpSpPr>
          <a:xfrm>
            <a:off x="797486" y="2261235"/>
            <a:ext cx="7680399" cy="3600450"/>
            <a:chOff x="5" y="0"/>
            <a:chExt cx="4884" cy="2347"/>
          </a:xfrm>
        </p:grpSpPr>
        <p:sp>
          <p:nvSpPr>
            <p:cNvPr id="9220" name="矩形 9219"/>
            <p:cNvSpPr/>
            <p:nvPr/>
          </p:nvSpPr>
          <p:spPr>
            <a:xfrm>
              <a:off x="49" y="3"/>
              <a:ext cx="210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21" name="矩形 9220"/>
            <p:cNvSpPr/>
            <p:nvPr/>
          </p:nvSpPr>
          <p:spPr>
            <a:xfrm>
              <a:off x="8" y="3"/>
              <a:ext cx="292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2" name="矩形 9221"/>
            <p:cNvSpPr/>
            <p:nvPr/>
          </p:nvSpPr>
          <p:spPr>
            <a:xfrm>
              <a:off x="341" y="3"/>
              <a:ext cx="50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时间</a:t>
              </a: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(min)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23" name="矩形 9222"/>
            <p:cNvSpPr/>
            <p:nvPr/>
          </p:nvSpPr>
          <p:spPr>
            <a:xfrm>
              <a:off x="300" y="3"/>
              <a:ext cx="58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4" name="矩形 9223"/>
            <p:cNvSpPr/>
            <p:nvPr/>
          </p:nvSpPr>
          <p:spPr>
            <a:xfrm>
              <a:off x="925" y="3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0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25" name="矩形 9224"/>
            <p:cNvSpPr/>
            <p:nvPr/>
          </p:nvSpPr>
          <p:spPr>
            <a:xfrm>
              <a:off x="884" y="3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6" name="矩形 9225"/>
            <p:cNvSpPr/>
            <p:nvPr/>
          </p:nvSpPr>
          <p:spPr>
            <a:xfrm>
              <a:off x="1133" y="10"/>
              <a:ext cx="457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0.5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27" name="矩形 9226"/>
            <p:cNvSpPr/>
            <p:nvPr/>
          </p:nvSpPr>
          <p:spPr>
            <a:xfrm>
              <a:off x="1218" y="3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8" name="矩形 9227"/>
            <p:cNvSpPr/>
            <p:nvPr/>
          </p:nvSpPr>
          <p:spPr>
            <a:xfrm>
              <a:off x="1592" y="3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1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29" name="矩形 9228"/>
            <p:cNvSpPr/>
            <p:nvPr/>
          </p:nvSpPr>
          <p:spPr>
            <a:xfrm>
              <a:off x="1551" y="3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0" name="矩形 9229"/>
            <p:cNvSpPr/>
            <p:nvPr/>
          </p:nvSpPr>
          <p:spPr>
            <a:xfrm>
              <a:off x="1828" y="3"/>
              <a:ext cx="388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1.5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31" name="矩形 9230"/>
            <p:cNvSpPr/>
            <p:nvPr/>
          </p:nvSpPr>
          <p:spPr>
            <a:xfrm>
              <a:off x="1885" y="3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2" name="矩形 9231"/>
            <p:cNvSpPr/>
            <p:nvPr/>
          </p:nvSpPr>
          <p:spPr>
            <a:xfrm>
              <a:off x="2259" y="3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2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33" name="矩形 9232"/>
            <p:cNvSpPr/>
            <p:nvPr/>
          </p:nvSpPr>
          <p:spPr>
            <a:xfrm>
              <a:off x="2218" y="3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4" name="矩形 9233"/>
            <p:cNvSpPr/>
            <p:nvPr/>
          </p:nvSpPr>
          <p:spPr>
            <a:xfrm>
              <a:off x="2516" y="3"/>
              <a:ext cx="416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2.5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35" name="矩形 9234"/>
            <p:cNvSpPr/>
            <p:nvPr/>
          </p:nvSpPr>
          <p:spPr>
            <a:xfrm>
              <a:off x="2552" y="3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6" name="矩形 9235"/>
            <p:cNvSpPr/>
            <p:nvPr/>
          </p:nvSpPr>
          <p:spPr>
            <a:xfrm>
              <a:off x="2926" y="3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3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37" name="矩形 9236"/>
            <p:cNvSpPr/>
            <p:nvPr/>
          </p:nvSpPr>
          <p:spPr>
            <a:xfrm>
              <a:off x="2885" y="3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8" name="矩形 9237"/>
            <p:cNvSpPr/>
            <p:nvPr/>
          </p:nvSpPr>
          <p:spPr>
            <a:xfrm>
              <a:off x="3176" y="3"/>
              <a:ext cx="388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3.5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39" name="矩形 9238"/>
            <p:cNvSpPr/>
            <p:nvPr/>
          </p:nvSpPr>
          <p:spPr>
            <a:xfrm>
              <a:off x="3219" y="3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0" name="矩形 9239"/>
            <p:cNvSpPr/>
            <p:nvPr/>
          </p:nvSpPr>
          <p:spPr>
            <a:xfrm>
              <a:off x="3593" y="3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4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41" name="矩形 9240"/>
            <p:cNvSpPr/>
            <p:nvPr/>
          </p:nvSpPr>
          <p:spPr>
            <a:xfrm>
              <a:off x="3552" y="3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2" name="矩形 9241"/>
            <p:cNvSpPr/>
            <p:nvPr/>
          </p:nvSpPr>
          <p:spPr>
            <a:xfrm>
              <a:off x="3836" y="3"/>
              <a:ext cx="40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4.5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43" name="矩形 9242"/>
            <p:cNvSpPr/>
            <p:nvPr/>
          </p:nvSpPr>
          <p:spPr>
            <a:xfrm>
              <a:off x="3886" y="3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4" name="矩形 9243"/>
            <p:cNvSpPr/>
            <p:nvPr/>
          </p:nvSpPr>
          <p:spPr>
            <a:xfrm>
              <a:off x="4260" y="3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5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45" name="矩形 9244"/>
            <p:cNvSpPr/>
            <p:nvPr/>
          </p:nvSpPr>
          <p:spPr>
            <a:xfrm>
              <a:off x="4219" y="3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6" name="矩形 9245"/>
            <p:cNvSpPr/>
            <p:nvPr/>
          </p:nvSpPr>
          <p:spPr>
            <a:xfrm>
              <a:off x="4594" y="3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ea typeface="Times New Roman" panose="02020603050405020304" pitchFamily="2" charset="0"/>
                </a:rPr>
                <a:t>…</a:t>
              </a:r>
            </a:p>
          </p:txBody>
        </p:sp>
        <p:sp>
          <p:nvSpPr>
            <p:cNvPr id="9247" name="矩形 9246"/>
            <p:cNvSpPr/>
            <p:nvPr/>
          </p:nvSpPr>
          <p:spPr>
            <a:xfrm>
              <a:off x="4553" y="3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48" name="矩形 9247"/>
            <p:cNvSpPr/>
            <p:nvPr/>
          </p:nvSpPr>
          <p:spPr>
            <a:xfrm>
              <a:off x="49" y="347"/>
              <a:ext cx="210" cy="10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碎</a:t>
              </a:r>
            </a:p>
            <a:p>
              <a:pPr algn="ctr">
                <a:buClrTx/>
              </a:pP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冰</a:t>
              </a:r>
            </a:p>
            <a:p>
              <a:pPr algn="ctr" eaLnBrk="0" hangingPunct="0"/>
              <a:endParaRPr lang="zh-CN" altLang="en-US" sz="2000">
                <a:solidFill>
                  <a:srgbClr val="0000FF"/>
                </a:solidFill>
                <a:latin typeface="Arial" panose="020B0604020202020204" charset="-76"/>
              </a:endParaRPr>
            </a:p>
          </p:txBody>
        </p:sp>
        <p:sp>
          <p:nvSpPr>
            <p:cNvPr id="9249" name="矩形 9248"/>
            <p:cNvSpPr/>
            <p:nvPr/>
          </p:nvSpPr>
          <p:spPr>
            <a:xfrm>
              <a:off x="8" y="337"/>
              <a:ext cx="292" cy="100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0" name="矩形 9249"/>
            <p:cNvSpPr/>
            <p:nvPr/>
          </p:nvSpPr>
          <p:spPr>
            <a:xfrm>
              <a:off x="341" y="337"/>
              <a:ext cx="50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温度</a:t>
              </a: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(℃)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51" name="矩形 9250"/>
            <p:cNvSpPr/>
            <p:nvPr/>
          </p:nvSpPr>
          <p:spPr>
            <a:xfrm>
              <a:off x="300" y="337"/>
              <a:ext cx="58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2" name="矩形 9251"/>
            <p:cNvSpPr/>
            <p:nvPr/>
          </p:nvSpPr>
          <p:spPr>
            <a:xfrm>
              <a:off x="925" y="337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53" name="矩形 9252"/>
            <p:cNvSpPr/>
            <p:nvPr/>
          </p:nvSpPr>
          <p:spPr>
            <a:xfrm>
              <a:off x="884" y="337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4" name="矩形 9253"/>
            <p:cNvSpPr/>
            <p:nvPr/>
          </p:nvSpPr>
          <p:spPr>
            <a:xfrm>
              <a:off x="1259" y="337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55" name="矩形 9254"/>
            <p:cNvSpPr/>
            <p:nvPr/>
          </p:nvSpPr>
          <p:spPr>
            <a:xfrm>
              <a:off x="1218" y="337"/>
              <a:ext cx="333" cy="335"/>
            </a:xfrm>
            <a:prstGeom prst="rect">
              <a:avLst/>
            </a:prstGeom>
            <a:noFill/>
            <a:ln w="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6" name="矩形 9255"/>
            <p:cNvSpPr/>
            <p:nvPr/>
          </p:nvSpPr>
          <p:spPr>
            <a:xfrm>
              <a:off x="1592" y="337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57" name="矩形 9256"/>
            <p:cNvSpPr/>
            <p:nvPr/>
          </p:nvSpPr>
          <p:spPr>
            <a:xfrm>
              <a:off x="1551" y="337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8" name="矩形 9257"/>
            <p:cNvSpPr/>
            <p:nvPr/>
          </p:nvSpPr>
          <p:spPr>
            <a:xfrm>
              <a:off x="1926" y="337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59" name="矩形 9258"/>
            <p:cNvSpPr/>
            <p:nvPr/>
          </p:nvSpPr>
          <p:spPr>
            <a:xfrm>
              <a:off x="1885" y="337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0" name="矩形 9259"/>
            <p:cNvSpPr/>
            <p:nvPr/>
          </p:nvSpPr>
          <p:spPr>
            <a:xfrm>
              <a:off x="2259" y="337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61" name="矩形 9260"/>
            <p:cNvSpPr/>
            <p:nvPr/>
          </p:nvSpPr>
          <p:spPr>
            <a:xfrm>
              <a:off x="2218" y="337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2" name="矩形 9261"/>
            <p:cNvSpPr/>
            <p:nvPr/>
          </p:nvSpPr>
          <p:spPr>
            <a:xfrm>
              <a:off x="2593" y="337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63" name="矩形 9262"/>
            <p:cNvSpPr/>
            <p:nvPr/>
          </p:nvSpPr>
          <p:spPr>
            <a:xfrm>
              <a:off x="2552" y="337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4" name="矩形 9263"/>
            <p:cNvSpPr/>
            <p:nvPr/>
          </p:nvSpPr>
          <p:spPr>
            <a:xfrm>
              <a:off x="2926" y="337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65" name="矩形 9264"/>
            <p:cNvSpPr/>
            <p:nvPr/>
          </p:nvSpPr>
          <p:spPr>
            <a:xfrm>
              <a:off x="2885" y="337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6" name="矩形 9265"/>
            <p:cNvSpPr/>
            <p:nvPr/>
          </p:nvSpPr>
          <p:spPr>
            <a:xfrm>
              <a:off x="3260" y="337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67" name="矩形 9266"/>
            <p:cNvSpPr/>
            <p:nvPr/>
          </p:nvSpPr>
          <p:spPr>
            <a:xfrm>
              <a:off x="3219" y="337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8" name="矩形 9267"/>
            <p:cNvSpPr/>
            <p:nvPr/>
          </p:nvSpPr>
          <p:spPr>
            <a:xfrm>
              <a:off x="3593" y="337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69" name="矩形 9268"/>
            <p:cNvSpPr/>
            <p:nvPr/>
          </p:nvSpPr>
          <p:spPr>
            <a:xfrm>
              <a:off x="3552" y="337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0" name="矩形 9269"/>
            <p:cNvSpPr/>
            <p:nvPr/>
          </p:nvSpPr>
          <p:spPr>
            <a:xfrm>
              <a:off x="3927" y="337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71" name="矩形 9270"/>
            <p:cNvSpPr/>
            <p:nvPr/>
          </p:nvSpPr>
          <p:spPr>
            <a:xfrm>
              <a:off x="3886" y="337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2" name="矩形 9271"/>
            <p:cNvSpPr/>
            <p:nvPr/>
          </p:nvSpPr>
          <p:spPr>
            <a:xfrm>
              <a:off x="4260" y="337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73" name="矩形 9272"/>
            <p:cNvSpPr/>
            <p:nvPr/>
          </p:nvSpPr>
          <p:spPr>
            <a:xfrm>
              <a:off x="4219" y="337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4" name="矩形 9273"/>
            <p:cNvSpPr/>
            <p:nvPr/>
          </p:nvSpPr>
          <p:spPr>
            <a:xfrm>
              <a:off x="4594" y="337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75" name="矩形 9274"/>
            <p:cNvSpPr/>
            <p:nvPr/>
          </p:nvSpPr>
          <p:spPr>
            <a:xfrm>
              <a:off x="4553" y="337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6" name="矩形 9275"/>
            <p:cNvSpPr/>
            <p:nvPr/>
          </p:nvSpPr>
          <p:spPr>
            <a:xfrm>
              <a:off x="341" y="672"/>
              <a:ext cx="50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吸放热</a:t>
              </a:r>
              <a:endParaRPr lang="zh-CN" altLang="en-US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77" name="矩形 9276"/>
            <p:cNvSpPr/>
            <p:nvPr/>
          </p:nvSpPr>
          <p:spPr>
            <a:xfrm>
              <a:off x="300" y="672"/>
              <a:ext cx="58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78" name="矩形 9277"/>
            <p:cNvSpPr/>
            <p:nvPr/>
          </p:nvSpPr>
          <p:spPr>
            <a:xfrm>
              <a:off x="925" y="672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79" name="矩形 9278"/>
            <p:cNvSpPr/>
            <p:nvPr/>
          </p:nvSpPr>
          <p:spPr>
            <a:xfrm>
              <a:off x="884" y="672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0" name="矩形 9279"/>
            <p:cNvSpPr/>
            <p:nvPr/>
          </p:nvSpPr>
          <p:spPr>
            <a:xfrm>
              <a:off x="1259" y="672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81" name="矩形 9280"/>
            <p:cNvSpPr/>
            <p:nvPr/>
          </p:nvSpPr>
          <p:spPr>
            <a:xfrm>
              <a:off x="1218" y="672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2" name="矩形 9281"/>
            <p:cNvSpPr/>
            <p:nvPr/>
          </p:nvSpPr>
          <p:spPr>
            <a:xfrm>
              <a:off x="1592" y="672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83" name="矩形 9282"/>
            <p:cNvSpPr/>
            <p:nvPr/>
          </p:nvSpPr>
          <p:spPr>
            <a:xfrm>
              <a:off x="1551" y="672"/>
              <a:ext cx="334" cy="334"/>
            </a:xfrm>
            <a:prstGeom prst="rect">
              <a:avLst/>
            </a:prstGeom>
            <a:noFill/>
            <a:ln w="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4" name="矩形 9283"/>
            <p:cNvSpPr/>
            <p:nvPr/>
          </p:nvSpPr>
          <p:spPr>
            <a:xfrm>
              <a:off x="1926" y="672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85" name="矩形 9284"/>
            <p:cNvSpPr/>
            <p:nvPr/>
          </p:nvSpPr>
          <p:spPr>
            <a:xfrm>
              <a:off x="1885" y="672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6" name="矩形 9285"/>
            <p:cNvSpPr/>
            <p:nvPr/>
          </p:nvSpPr>
          <p:spPr>
            <a:xfrm>
              <a:off x="2259" y="672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87" name="矩形 9286"/>
            <p:cNvSpPr/>
            <p:nvPr/>
          </p:nvSpPr>
          <p:spPr>
            <a:xfrm>
              <a:off x="2218" y="672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88" name="矩形 9287"/>
            <p:cNvSpPr/>
            <p:nvPr/>
          </p:nvSpPr>
          <p:spPr>
            <a:xfrm>
              <a:off x="2593" y="672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89" name="矩形 9288"/>
            <p:cNvSpPr/>
            <p:nvPr/>
          </p:nvSpPr>
          <p:spPr>
            <a:xfrm>
              <a:off x="2552" y="672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0" name="矩形 9289"/>
            <p:cNvSpPr/>
            <p:nvPr/>
          </p:nvSpPr>
          <p:spPr>
            <a:xfrm>
              <a:off x="2926" y="672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91" name="矩形 9290"/>
            <p:cNvSpPr/>
            <p:nvPr/>
          </p:nvSpPr>
          <p:spPr>
            <a:xfrm>
              <a:off x="2885" y="672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2" name="矩形 9291"/>
            <p:cNvSpPr/>
            <p:nvPr/>
          </p:nvSpPr>
          <p:spPr>
            <a:xfrm>
              <a:off x="3260" y="672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93" name="矩形 9292"/>
            <p:cNvSpPr/>
            <p:nvPr/>
          </p:nvSpPr>
          <p:spPr>
            <a:xfrm>
              <a:off x="3219" y="672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4" name="矩形 9293"/>
            <p:cNvSpPr/>
            <p:nvPr/>
          </p:nvSpPr>
          <p:spPr>
            <a:xfrm>
              <a:off x="3593" y="672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95" name="矩形 9294"/>
            <p:cNvSpPr/>
            <p:nvPr/>
          </p:nvSpPr>
          <p:spPr>
            <a:xfrm>
              <a:off x="3552" y="672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6" name="矩形 9295"/>
            <p:cNvSpPr/>
            <p:nvPr/>
          </p:nvSpPr>
          <p:spPr>
            <a:xfrm>
              <a:off x="3927" y="672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97" name="矩形 9296"/>
            <p:cNvSpPr/>
            <p:nvPr/>
          </p:nvSpPr>
          <p:spPr>
            <a:xfrm>
              <a:off x="3886" y="672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8" name="矩形 9297"/>
            <p:cNvSpPr/>
            <p:nvPr/>
          </p:nvSpPr>
          <p:spPr>
            <a:xfrm>
              <a:off x="4260" y="672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299" name="矩形 9298"/>
            <p:cNvSpPr/>
            <p:nvPr/>
          </p:nvSpPr>
          <p:spPr>
            <a:xfrm>
              <a:off x="4219" y="672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0" name="矩形 9299"/>
            <p:cNvSpPr/>
            <p:nvPr/>
          </p:nvSpPr>
          <p:spPr>
            <a:xfrm>
              <a:off x="4594" y="672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01" name="矩形 9300"/>
            <p:cNvSpPr/>
            <p:nvPr/>
          </p:nvSpPr>
          <p:spPr>
            <a:xfrm>
              <a:off x="4553" y="672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2" name="矩形 9301"/>
            <p:cNvSpPr/>
            <p:nvPr/>
          </p:nvSpPr>
          <p:spPr>
            <a:xfrm>
              <a:off x="341" y="1006"/>
              <a:ext cx="50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状态</a:t>
              </a:r>
              <a:endParaRPr lang="zh-CN" altLang="en-US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03" name="矩形 9302"/>
            <p:cNvSpPr/>
            <p:nvPr/>
          </p:nvSpPr>
          <p:spPr>
            <a:xfrm>
              <a:off x="300" y="1006"/>
              <a:ext cx="58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4" name="矩形 9303"/>
            <p:cNvSpPr/>
            <p:nvPr/>
          </p:nvSpPr>
          <p:spPr>
            <a:xfrm>
              <a:off x="925" y="1006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05" name="矩形 9304"/>
            <p:cNvSpPr/>
            <p:nvPr/>
          </p:nvSpPr>
          <p:spPr>
            <a:xfrm>
              <a:off x="884" y="1006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6" name="矩形 9305"/>
            <p:cNvSpPr/>
            <p:nvPr/>
          </p:nvSpPr>
          <p:spPr>
            <a:xfrm>
              <a:off x="1259" y="1006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07" name="矩形 9306"/>
            <p:cNvSpPr/>
            <p:nvPr/>
          </p:nvSpPr>
          <p:spPr>
            <a:xfrm>
              <a:off x="1218" y="1006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08" name="矩形 9307"/>
            <p:cNvSpPr/>
            <p:nvPr/>
          </p:nvSpPr>
          <p:spPr>
            <a:xfrm>
              <a:off x="1592" y="1006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09" name="矩形 9308"/>
            <p:cNvSpPr/>
            <p:nvPr/>
          </p:nvSpPr>
          <p:spPr>
            <a:xfrm>
              <a:off x="1551" y="1006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0" name="矩形 9309"/>
            <p:cNvSpPr/>
            <p:nvPr/>
          </p:nvSpPr>
          <p:spPr>
            <a:xfrm>
              <a:off x="1926" y="1006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11" name="矩形 9310"/>
            <p:cNvSpPr/>
            <p:nvPr/>
          </p:nvSpPr>
          <p:spPr>
            <a:xfrm>
              <a:off x="1885" y="1006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2" name="矩形 9311"/>
            <p:cNvSpPr/>
            <p:nvPr/>
          </p:nvSpPr>
          <p:spPr>
            <a:xfrm>
              <a:off x="2259" y="1006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13" name="矩形 9312"/>
            <p:cNvSpPr/>
            <p:nvPr/>
          </p:nvSpPr>
          <p:spPr>
            <a:xfrm>
              <a:off x="2218" y="1006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4" name="矩形 9313"/>
            <p:cNvSpPr/>
            <p:nvPr/>
          </p:nvSpPr>
          <p:spPr>
            <a:xfrm>
              <a:off x="2593" y="1006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15" name="矩形 9314"/>
            <p:cNvSpPr/>
            <p:nvPr/>
          </p:nvSpPr>
          <p:spPr>
            <a:xfrm>
              <a:off x="2552" y="1006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6" name="矩形 9315"/>
            <p:cNvSpPr/>
            <p:nvPr/>
          </p:nvSpPr>
          <p:spPr>
            <a:xfrm>
              <a:off x="2926" y="1006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17" name="矩形 9316"/>
            <p:cNvSpPr/>
            <p:nvPr/>
          </p:nvSpPr>
          <p:spPr>
            <a:xfrm>
              <a:off x="2885" y="1006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18" name="矩形 9317"/>
            <p:cNvSpPr/>
            <p:nvPr/>
          </p:nvSpPr>
          <p:spPr>
            <a:xfrm>
              <a:off x="3260" y="1006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19" name="矩形 9318"/>
            <p:cNvSpPr/>
            <p:nvPr/>
          </p:nvSpPr>
          <p:spPr>
            <a:xfrm>
              <a:off x="3219" y="1006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0" name="矩形 9319"/>
            <p:cNvSpPr/>
            <p:nvPr/>
          </p:nvSpPr>
          <p:spPr>
            <a:xfrm>
              <a:off x="3593" y="1006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21" name="矩形 9320"/>
            <p:cNvSpPr/>
            <p:nvPr/>
          </p:nvSpPr>
          <p:spPr>
            <a:xfrm>
              <a:off x="3552" y="1006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2" name="矩形 9321"/>
            <p:cNvSpPr/>
            <p:nvPr/>
          </p:nvSpPr>
          <p:spPr>
            <a:xfrm>
              <a:off x="3927" y="1006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23" name="矩形 9322"/>
            <p:cNvSpPr/>
            <p:nvPr/>
          </p:nvSpPr>
          <p:spPr>
            <a:xfrm>
              <a:off x="3886" y="1006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4" name="矩形 9323"/>
            <p:cNvSpPr/>
            <p:nvPr/>
          </p:nvSpPr>
          <p:spPr>
            <a:xfrm>
              <a:off x="4260" y="1006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25" name="矩形 9324"/>
            <p:cNvSpPr/>
            <p:nvPr/>
          </p:nvSpPr>
          <p:spPr>
            <a:xfrm>
              <a:off x="4219" y="1006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6" name="矩形 9325"/>
            <p:cNvSpPr/>
            <p:nvPr/>
          </p:nvSpPr>
          <p:spPr>
            <a:xfrm>
              <a:off x="4594" y="1006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27" name="矩形 9326"/>
            <p:cNvSpPr/>
            <p:nvPr/>
          </p:nvSpPr>
          <p:spPr>
            <a:xfrm>
              <a:off x="4553" y="1006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28" name="矩形 9327"/>
            <p:cNvSpPr/>
            <p:nvPr/>
          </p:nvSpPr>
          <p:spPr>
            <a:xfrm>
              <a:off x="46" y="1341"/>
              <a:ext cx="210" cy="10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28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石蜡</a:t>
              </a:r>
            </a:p>
            <a:p>
              <a:pPr algn="ctr" eaLnBrk="0" hangingPunct="0"/>
              <a:endParaRPr lang="zh-CN" altLang="en-US">
                <a:solidFill>
                  <a:srgbClr val="0000FF"/>
                </a:solidFill>
                <a:latin typeface="Arial" panose="020B0604020202020204" charset="-76"/>
              </a:endParaRPr>
            </a:p>
          </p:txBody>
        </p:sp>
        <p:sp>
          <p:nvSpPr>
            <p:cNvPr id="9329" name="矩形 9328"/>
            <p:cNvSpPr/>
            <p:nvPr/>
          </p:nvSpPr>
          <p:spPr>
            <a:xfrm>
              <a:off x="8" y="1341"/>
              <a:ext cx="292" cy="1003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0" name="矩形 9329"/>
            <p:cNvSpPr/>
            <p:nvPr/>
          </p:nvSpPr>
          <p:spPr>
            <a:xfrm>
              <a:off x="341" y="1341"/>
              <a:ext cx="50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温度</a:t>
              </a:r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(℃)</a:t>
              </a:r>
              <a:endParaRPr lang="en-US" altLang="zh-CN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31" name="矩形 9330"/>
            <p:cNvSpPr/>
            <p:nvPr/>
          </p:nvSpPr>
          <p:spPr>
            <a:xfrm>
              <a:off x="300" y="1341"/>
              <a:ext cx="58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2" name="矩形 9331"/>
            <p:cNvSpPr/>
            <p:nvPr/>
          </p:nvSpPr>
          <p:spPr>
            <a:xfrm>
              <a:off x="925" y="1341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33" name="矩形 9332"/>
            <p:cNvSpPr/>
            <p:nvPr/>
          </p:nvSpPr>
          <p:spPr>
            <a:xfrm>
              <a:off x="884" y="1341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4" name="矩形 9333"/>
            <p:cNvSpPr/>
            <p:nvPr/>
          </p:nvSpPr>
          <p:spPr>
            <a:xfrm>
              <a:off x="1259" y="1341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35" name="矩形 9334"/>
            <p:cNvSpPr/>
            <p:nvPr/>
          </p:nvSpPr>
          <p:spPr>
            <a:xfrm>
              <a:off x="1218" y="1341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6" name="矩形 9335"/>
            <p:cNvSpPr/>
            <p:nvPr/>
          </p:nvSpPr>
          <p:spPr>
            <a:xfrm>
              <a:off x="1592" y="1341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37" name="矩形 9336"/>
            <p:cNvSpPr/>
            <p:nvPr/>
          </p:nvSpPr>
          <p:spPr>
            <a:xfrm>
              <a:off x="1551" y="1341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8" name="矩形 9337"/>
            <p:cNvSpPr/>
            <p:nvPr/>
          </p:nvSpPr>
          <p:spPr>
            <a:xfrm>
              <a:off x="1926" y="1341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39" name="矩形 9338"/>
            <p:cNvSpPr/>
            <p:nvPr/>
          </p:nvSpPr>
          <p:spPr>
            <a:xfrm>
              <a:off x="1885" y="1341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0" name="矩形 9339"/>
            <p:cNvSpPr/>
            <p:nvPr/>
          </p:nvSpPr>
          <p:spPr>
            <a:xfrm>
              <a:off x="2259" y="1341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41" name="矩形 9340"/>
            <p:cNvSpPr/>
            <p:nvPr/>
          </p:nvSpPr>
          <p:spPr>
            <a:xfrm>
              <a:off x="2218" y="1341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2" name="矩形 9341"/>
            <p:cNvSpPr/>
            <p:nvPr/>
          </p:nvSpPr>
          <p:spPr>
            <a:xfrm>
              <a:off x="2593" y="1341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43" name="矩形 9342"/>
            <p:cNvSpPr/>
            <p:nvPr/>
          </p:nvSpPr>
          <p:spPr>
            <a:xfrm>
              <a:off x="2552" y="1341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4" name="矩形 9343"/>
            <p:cNvSpPr/>
            <p:nvPr/>
          </p:nvSpPr>
          <p:spPr>
            <a:xfrm>
              <a:off x="2926" y="1341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45" name="矩形 9344"/>
            <p:cNvSpPr/>
            <p:nvPr/>
          </p:nvSpPr>
          <p:spPr>
            <a:xfrm>
              <a:off x="2885" y="1341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6" name="矩形 9345"/>
            <p:cNvSpPr/>
            <p:nvPr/>
          </p:nvSpPr>
          <p:spPr>
            <a:xfrm>
              <a:off x="3260" y="1341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47" name="矩形 9346"/>
            <p:cNvSpPr/>
            <p:nvPr/>
          </p:nvSpPr>
          <p:spPr>
            <a:xfrm>
              <a:off x="3219" y="1341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48" name="矩形 9347"/>
            <p:cNvSpPr/>
            <p:nvPr/>
          </p:nvSpPr>
          <p:spPr>
            <a:xfrm>
              <a:off x="3593" y="1341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49" name="矩形 9348"/>
            <p:cNvSpPr/>
            <p:nvPr/>
          </p:nvSpPr>
          <p:spPr>
            <a:xfrm>
              <a:off x="3552" y="1341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0" name="矩形 9349"/>
            <p:cNvSpPr/>
            <p:nvPr/>
          </p:nvSpPr>
          <p:spPr>
            <a:xfrm>
              <a:off x="3927" y="1341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51" name="矩形 9350"/>
            <p:cNvSpPr/>
            <p:nvPr/>
          </p:nvSpPr>
          <p:spPr>
            <a:xfrm>
              <a:off x="3886" y="1341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2" name="矩形 9351"/>
            <p:cNvSpPr/>
            <p:nvPr/>
          </p:nvSpPr>
          <p:spPr>
            <a:xfrm>
              <a:off x="4260" y="1341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53" name="矩形 9352"/>
            <p:cNvSpPr/>
            <p:nvPr/>
          </p:nvSpPr>
          <p:spPr>
            <a:xfrm>
              <a:off x="4219" y="1341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4" name="矩形 9353"/>
            <p:cNvSpPr/>
            <p:nvPr/>
          </p:nvSpPr>
          <p:spPr>
            <a:xfrm>
              <a:off x="4594" y="1341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55" name="矩形 9354"/>
            <p:cNvSpPr/>
            <p:nvPr/>
          </p:nvSpPr>
          <p:spPr>
            <a:xfrm>
              <a:off x="4553" y="1341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6" name="矩形 9355"/>
            <p:cNvSpPr/>
            <p:nvPr/>
          </p:nvSpPr>
          <p:spPr>
            <a:xfrm>
              <a:off x="341" y="1675"/>
              <a:ext cx="50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吸放热</a:t>
              </a:r>
              <a:endParaRPr lang="zh-CN" altLang="en-US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57" name="矩形 9356"/>
            <p:cNvSpPr/>
            <p:nvPr/>
          </p:nvSpPr>
          <p:spPr>
            <a:xfrm>
              <a:off x="300" y="1675"/>
              <a:ext cx="58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58" name="矩形 9357"/>
            <p:cNvSpPr/>
            <p:nvPr/>
          </p:nvSpPr>
          <p:spPr>
            <a:xfrm>
              <a:off x="925" y="1675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59" name="矩形 9358"/>
            <p:cNvSpPr/>
            <p:nvPr/>
          </p:nvSpPr>
          <p:spPr>
            <a:xfrm>
              <a:off x="884" y="1675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0" name="矩形 9359"/>
            <p:cNvSpPr/>
            <p:nvPr/>
          </p:nvSpPr>
          <p:spPr>
            <a:xfrm>
              <a:off x="1259" y="1675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61" name="矩形 9360"/>
            <p:cNvSpPr/>
            <p:nvPr/>
          </p:nvSpPr>
          <p:spPr>
            <a:xfrm>
              <a:off x="1218" y="1675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2" name="矩形 9361"/>
            <p:cNvSpPr/>
            <p:nvPr/>
          </p:nvSpPr>
          <p:spPr>
            <a:xfrm>
              <a:off x="1592" y="1675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63" name="矩形 9362"/>
            <p:cNvSpPr/>
            <p:nvPr/>
          </p:nvSpPr>
          <p:spPr>
            <a:xfrm>
              <a:off x="1551" y="1675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4" name="矩形 9363"/>
            <p:cNvSpPr/>
            <p:nvPr/>
          </p:nvSpPr>
          <p:spPr>
            <a:xfrm>
              <a:off x="1926" y="1675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65" name="矩形 9364"/>
            <p:cNvSpPr/>
            <p:nvPr/>
          </p:nvSpPr>
          <p:spPr>
            <a:xfrm>
              <a:off x="1885" y="1675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6" name="矩形 9365"/>
            <p:cNvSpPr/>
            <p:nvPr/>
          </p:nvSpPr>
          <p:spPr>
            <a:xfrm>
              <a:off x="2259" y="1675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67" name="矩形 9366"/>
            <p:cNvSpPr/>
            <p:nvPr/>
          </p:nvSpPr>
          <p:spPr>
            <a:xfrm>
              <a:off x="2218" y="1675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68" name="矩形 9367"/>
            <p:cNvSpPr/>
            <p:nvPr/>
          </p:nvSpPr>
          <p:spPr>
            <a:xfrm>
              <a:off x="2593" y="1675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69" name="矩形 9368"/>
            <p:cNvSpPr/>
            <p:nvPr/>
          </p:nvSpPr>
          <p:spPr>
            <a:xfrm>
              <a:off x="2552" y="1675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0" name="矩形 9369"/>
            <p:cNvSpPr/>
            <p:nvPr/>
          </p:nvSpPr>
          <p:spPr>
            <a:xfrm>
              <a:off x="2926" y="1675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71" name="矩形 9370"/>
            <p:cNvSpPr/>
            <p:nvPr/>
          </p:nvSpPr>
          <p:spPr>
            <a:xfrm>
              <a:off x="2885" y="1675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2" name="矩形 9371"/>
            <p:cNvSpPr/>
            <p:nvPr/>
          </p:nvSpPr>
          <p:spPr>
            <a:xfrm>
              <a:off x="3260" y="1675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73" name="矩形 9372"/>
            <p:cNvSpPr/>
            <p:nvPr/>
          </p:nvSpPr>
          <p:spPr>
            <a:xfrm>
              <a:off x="3219" y="1675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4" name="矩形 9373"/>
            <p:cNvSpPr/>
            <p:nvPr/>
          </p:nvSpPr>
          <p:spPr>
            <a:xfrm>
              <a:off x="3593" y="1675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75" name="矩形 9374"/>
            <p:cNvSpPr/>
            <p:nvPr/>
          </p:nvSpPr>
          <p:spPr>
            <a:xfrm>
              <a:off x="3552" y="1675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6" name="矩形 9375"/>
            <p:cNvSpPr/>
            <p:nvPr/>
          </p:nvSpPr>
          <p:spPr>
            <a:xfrm>
              <a:off x="3927" y="1675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77" name="矩形 9376"/>
            <p:cNvSpPr/>
            <p:nvPr/>
          </p:nvSpPr>
          <p:spPr>
            <a:xfrm>
              <a:off x="3886" y="1675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78" name="矩形 9377"/>
            <p:cNvSpPr/>
            <p:nvPr/>
          </p:nvSpPr>
          <p:spPr>
            <a:xfrm>
              <a:off x="4260" y="1675"/>
              <a:ext cx="252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79" name="矩形 9378"/>
            <p:cNvSpPr/>
            <p:nvPr/>
          </p:nvSpPr>
          <p:spPr>
            <a:xfrm>
              <a:off x="4219" y="1675"/>
              <a:ext cx="334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0" name="矩形 9379"/>
            <p:cNvSpPr/>
            <p:nvPr/>
          </p:nvSpPr>
          <p:spPr>
            <a:xfrm>
              <a:off x="4594" y="1675"/>
              <a:ext cx="251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81" name="矩形 9380"/>
            <p:cNvSpPr/>
            <p:nvPr/>
          </p:nvSpPr>
          <p:spPr>
            <a:xfrm>
              <a:off x="4553" y="1675"/>
              <a:ext cx="333" cy="335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2" name="矩形 9381"/>
            <p:cNvSpPr/>
            <p:nvPr/>
          </p:nvSpPr>
          <p:spPr>
            <a:xfrm>
              <a:off x="341" y="2010"/>
              <a:ext cx="50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zh-CN" altLang="en-US" sz="1600" b="1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状态</a:t>
              </a:r>
              <a:endParaRPr lang="zh-CN" altLang="en-US" sz="1600" b="1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83" name="矩形 9382"/>
            <p:cNvSpPr/>
            <p:nvPr/>
          </p:nvSpPr>
          <p:spPr>
            <a:xfrm>
              <a:off x="300" y="2010"/>
              <a:ext cx="58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4" name="矩形 9383"/>
            <p:cNvSpPr/>
            <p:nvPr/>
          </p:nvSpPr>
          <p:spPr>
            <a:xfrm>
              <a:off x="925" y="2010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85" name="矩形 9384"/>
            <p:cNvSpPr/>
            <p:nvPr/>
          </p:nvSpPr>
          <p:spPr>
            <a:xfrm>
              <a:off x="884" y="2010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6" name="矩形 9385"/>
            <p:cNvSpPr/>
            <p:nvPr/>
          </p:nvSpPr>
          <p:spPr>
            <a:xfrm>
              <a:off x="1259" y="2010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87" name="矩形 9386"/>
            <p:cNvSpPr/>
            <p:nvPr/>
          </p:nvSpPr>
          <p:spPr>
            <a:xfrm>
              <a:off x="1218" y="2010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88" name="矩形 9387"/>
            <p:cNvSpPr/>
            <p:nvPr/>
          </p:nvSpPr>
          <p:spPr>
            <a:xfrm>
              <a:off x="1592" y="2010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89" name="矩形 9388"/>
            <p:cNvSpPr/>
            <p:nvPr/>
          </p:nvSpPr>
          <p:spPr>
            <a:xfrm>
              <a:off x="1551" y="2010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0" name="矩形 9389"/>
            <p:cNvSpPr/>
            <p:nvPr/>
          </p:nvSpPr>
          <p:spPr>
            <a:xfrm>
              <a:off x="1926" y="2010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91" name="矩形 9390"/>
            <p:cNvSpPr/>
            <p:nvPr/>
          </p:nvSpPr>
          <p:spPr>
            <a:xfrm>
              <a:off x="1885" y="2010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2" name="矩形 9391"/>
            <p:cNvSpPr/>
            <p:nvPr/>
          </p:nvSpPr>
          <p:spPr>
            <a:xfrm>
              <a:off x="2259" y="2010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93" name="矩形 9392"/>
            <p:cNvSpPr/>
            <p:nvPr/>
          </p:nvSpPr>
          <p:spPr>
            <a:xfrm>
              <a:off x="2218" y="2010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4" name="矩形 9393"/>
            <p:cNvSpPr/>
            <p:nvPr/>
          </p:nvSpPr>
          <p:spPr>
            <a:xfrm>
              <a:off x="2593" y="2010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95" name="矩形 9394"/>
            <p:cNvSpPr/>
            <p:nvPr/>
          </p:nvSpPr>
          <p:spPr>
            <a:xfrm>
              <a:off x="2552" y="2010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6" name="矩形 9395"/>
            <p:cNvSpPr/>
            <p:nvPr/>
          </p:nvSpPr>
          <p:spPr>
            <a:xfrm>
              <a:off x="2926" y="2010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97" name="矩形 9396"/>
            <p:cNvSpPr/>
            <p:nvPr/>
          </p:nvSpPr>
          <p:spPr>
            <a:xfrm>
              <a:off x="2885" y="2010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98" name="矩形 9397"/>
            <p:cNvSpPr/>
            <p:nvPr/>
          </p:nvSpPr>
          <p:spPr>
            <a:xfrm>
              <a:off x="3260" y="2010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399" name="矩形 9398"/>
            <p:cNvSpPr/>
            <p:nvPr/>
          </p:nvSpPr>
          <p:spPr>
            <a:xfrm>
              <a:off x="3219" y="2010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0" name="矩形 9399"/>
            <p:cNvSpPr/>
            <p:nvPr/>
          </p:nvSpPr>
          <p:spPr>
            <a:xfrm>
              <a:off x="3593" y="2010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401" name="矩形 9400"/>
            <p:cNvSpPr/>
            <p:nvPr/>
          </p:nvSpPr>
          <p:spPr>
            <a:xfrm>
              <a:off x="3552" y="2010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2" name="矩形 9401"/>
            <p:cNvSpPr/>
            <p:nvPr/>
          </p:nvSpPr>
          <p:spPr>
            <a:xfrm>
              <a:off x="3927" y="2010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403" name="矩形 9402"/>
            <p:cNvSpPr/>
            <p:nvPr/>
          </p:nvSpPr>
          <p:spPr>
            <a:xfrm>
              <a:off x="3886" y="2010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4" name="矩形 9403"/>
            <p:cNvSpPr/>
            <p:nvPr/>
          </p:nvSpPr>
          <p:spPr>
            <a:xfrm>
              <a:off x="4260" y="2010"/>
              <a:ext cx="252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405" name="矩形 9404"/>
            <p:cNvSpPr/>
            <p:nvPr/>
          </p:nvSpPr>
          <p:spPr>
            <a:xfrm>
              <a:off x="4219" y="2010"/>
              <a:ext cx="334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6" name="矩形 9405"/>
            <p:cNvSpPr/>
            <p:nvPr/>
          </p:nvSpPr>
          <p:spPr>
            <a:xfrm>
              <a:off x="4594" y="2010"/>
              <a:ext cx="251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>
                <a:buClrTx/>
              </a:pPr>
              <a:r>
                <a:rPr lang="en-US" altLang="zh-CN" sz="1600">
                  <a:solidFill>
                    <a:srgbClr val="0000FF"/>
                  </a:solidFill>
                  <a:latin typeface="宋体" panose="02010600030101010101" pitchFamily="2" charset="-122"/>
                  <a:cs typeface="Times New Roman" panose="02020603050405020304" pitchFamily="2" charset="0"/>
                </a:rPr>
                <a:t> </a:t>
              </a:r>
            </a:p>
            <a:p>
              <a:pPr algn="ctr" eaLnBrk="0" hangingPunct="0"/>
              <a:endParaRPr lang="en-US" altLang="zh-CN" sz="160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endParaRPr>
            </a:p>
          </p:txBody>
        </p:sp>
        <p:sp>
          <p:nvSpPr>
            <p:cNvPr id="9407" name="矩形 9406"/>
            <p:cNvSpPr/>
            <p:nvPr/>
          </p:nvSpPr>
          <p:spPr>
            <a:xfrm>
              <a:off x="4553" y="2010"/>
              <a:ext cx="333" cy="334"/>
            </a:xfrm>
            <a:prstGeom prst="rect">
              <a:avLst/>
            </a:prstGeom>
            <a:noFill/>
            <a:ln w="7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08" name="矩形 9407"/>
            <p:cNvSpPr/>
            <p:nvPr/>
          </p:nvSpPr>
          <p:spPr>
            <a:xfrm>
              <a:off x="5" y="0"/>
              <a:ext cx="4884" cy="2347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0241" descr="W020140923584595578101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235" y="2362200"/>
            <a:ext cx="3600450" cy="329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0242" descr="W020140923584104335842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6185" y="2363788"/>
            <a:ext cx="3743325" cy="328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文本框 10243"/>
          <p:cNvSpPr txBox="1"/>
          <p:nvPr/>
        </p:nvSpPr>
        <p:spPr>
          <a:xfrm>
            <a:off x="4747260" y="1930400"/>
            <a:ext cx="40703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Arial" panose="020B0604020202020204" charset="-76"/>
              </a:rPr>
              <a:t>绘制石蜡熔化时温度随时间变化的图象</a:t>
            </a:r>
          </a:p>
        </p:txBody>
      </p:sp>
      <p:sp>
        <p:nvSpPr>
          <p:cNvPr id="10245" name="文本框 10244"/>
          <p:cNvSpPr txBox="1"/>
          <p:nvPr/>
        </p:nvSpPr>
        <p:spPr>
          <a:xfrm>
            <a:off x="356235" y="1930400"/>
            <a:ext cx="4068763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dirty="0">
                <a:latin typeface="Arial" panose="020B0604020202020204" charset="-76"/>
              </a:rPr>
              <a:t>绘制碎冰熔化时温度随时间变化的图象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265"/>
          <p:cNvSpPr/>
          <p:nvPr/>
        </p:nvSpPr>
        <p:spPr>
          <a:xfrm>
            <a:off x="3284220" y="1474470"/>
            <a:ext cx="1882775" cy="519113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2" dir="t"/>
          </a:scene3d>
          <a:sp3d extrusionH="163500" prstMaterial="legacyMetal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>
            <a:spAutoFit/>
            <a:flatTx/>
          </a:bodyPr>
          <a:lstStyle/>
          <a:p>
            <a:pPr>
              <a:buClrTx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charset="-76"/>
                <a:cs typeface="Times New Roman" panose="02020603050405020304" pitchFamily="2" charset="0"/>
              </a:rPr>
              <a:t>实验结论</a:t>
            </a:r>
            <a:endParaRPr lang="zh-CN" altLang="en-US" sz="2800" b="1">
              <a:solidFill>
                <a:srgbClr val="0000FF"/>
              </a:solidFill>
              <a:latin typeface="Arial" panose="020B0604020202020204" charset="-76"/>
              <a:ea typeface="Times New Roman" panose="02020603050405020304" pitchFamily="2" charset="0"/>
            </a:endParaRPr>
          </a:p>
        </p:txBody>
      </p:sp>
      <p:sp>
        <p:nvSpPr>
          <p:cNvPr id="11267" name="文本框 11266"/>
          <p:cNvSpPr txBox="1"/>
          <p:nvPr/>
        </p:nvSpPr>
        <p:spPr>
          <a:xfrm>
            <a:off x="867093" y="2417763"/>
            <a:ext cx="3435350" cy="3382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碎冰的熔化特点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碎冰的熔化条件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在一定温度下熔化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熔化时吸热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熔化时温度变化情况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不断吸热但温度不变</a:t>
            </a:r>
          </a:p>
        </p:txBody>
      </p:sp>
      <p:sp>
        <p:nvSpPr>
          <p:cNvPr id="11268" name="文本框 11267"/>
          <p:cNvSpPr txBox="1"/>
          <p:nvPr/>
        </p:nvSpPr>
        <p:spPr>
          <a:xfrm>
            <a:off x="4718368" y="2417763"/>
            <a:ext cx="3908425" cy="3382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石蜡的熔化特点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石蜡的熔化条件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没有固定的熔化温度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熔化时吸热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熔化时温度变化情况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不断吸热温度不断升高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2289"/>
          <p:cNvSpPr txBox="1"/>
          <p:nvPr/>
        </p:nvSpPr>
        <p:spPr>
          <a:xfrm>
            <a:off x="914718" y="1599248"/>
            <a:ext cx="38290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charset="-76"/>
              </a:rPr>
              <a:t>熔点和凝固点</a:t>
            </a:r>
          </a:p>
        </p:txBody>
      </p:sp>
      <p:sp>
        <p:nvSpPr>
          <p:cNvPr id="12291" name="文本框 12290"/>
          <p:cNvSpPr txBox="1"/>
          <p:nvPr/>
        </p:nvSpPr>
        <p:spPr>
          <a:xfrm>
            <a:off x="863600" y="2461260"/>
            <a:ext cx="7416800" cy="283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固体分为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晶体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非晶体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。晶体有一定的熔化温度，非晶体没有。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  <a:ea typeface="迷你简小隶书" charset="-122"/>
              </a:rPr>
              <a:t>熔点：晶体熔化时的温度。</a:t>
            </a:r>
          </a:p>
          <a:p>
            <a:pPr>
              <a:lnSpc>
                <a:spcPct val="150000"/>
              </a:lnSpc>
              <a:buClrTx/>
            </a:pPr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  <a:ea typeface="迷你简小隶书" charset="-122"/>
              </a:rPr>
              <a:t>凝固点：晶体凝固时的温度。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865</Words>
  <Application>Microsoft Office PowerPoint</Application>
  <PresentationFormat>全屏显示(4:3)</PresentationFormat>
  <Paragraphs>255</Paragraphs>
  <Slides>17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User</cp:lastModifiedBy>
  <cp:revision>71</cp:revision>
  <dcterms:created xsi:type="dcterms:W3CDTF">2015-11-16T05:18:00Z</dcterms:created>
  <dcterms:modified xsi:type="dcterms:W3CDTF">2019-08-20T14:23:13Z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