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2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81" r:id="rId2"/>
    <p:sldId id="279" r:id="rId3"/>
    <p:sldId id="284" r:id="rId4"/>
    <p:sldId id="290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285" r:id="rId15"/>
    <p:sldId id="286" r:id="rId16"/>
    <p:sldId id="291" r:id="rId17"/>
    <p:sldId id="309" r:id="rId18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AA4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1554" y="-96"/>
      </p:cViewPr>
      <p:guideLst>
        <p:guide orient="horz" pos="216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3025" cy="737330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2019/8/20</a:t>
            </a:fld>
            <a:endParaRPr lang="zh-CN" altLang="en-US" strike="noStrike" noProof="1" smtClean="0">
              <a:latin typeface="Calibri" panose="020F0502020204030204" pitchFamily="34" charset="0"/>
              <a:ea typeface="幼圆" panose="02010509060101010101" pitchFamily="49" charset="-122"/>
              <a:cs typeface="+mn-ea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7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Calibri" panose="020F0502020204030204" pitchFamily="34" charset="0"/>
                <a:ea typeface="幼圆" panose="02010509060101010101" pitchFamily="49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53232-1D64-4F8F-824B-89F321C299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3823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A644B83-115B-4054-AC02-DC44F3D2F9C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4382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E528DE8F-8DB5-4710-82E5-6DACE62778C2}" type="datetimeFigureOut">
              <a:rPr lang="zh-CN" altLang="en-US" smtClean="0"/>
              <a:pPr/>
              <a:t>2019/8/20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80000"/>
        <a:buFont typeface="Wingdings" panose="05000000000000000000" pitchFamily="2" charset="2"/>
        <a:buChar char="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hyperlink" Target="&#22768;&#38899;.swf" TargetMode="External"/><Relationship Id="rId5" Type="http://schemas.openxmlformats.org/officeDocument/2006/relationships/image" Target="../media/image4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9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428770" y="2123539"/>
            <a:ext cx="6715230" cy="1557655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gradFill>
                  <a:gsLst>
                    <a:gs pos="0">
                      <a:schemeClr val="accent1"/>
                    </a:gs>
                    <a:gs pos="33000">
                      <a:schemeClr val="accent2"/>
                    </a:gs>
                    <a:gs pos="66000">
                      <a:schemeClr val="accent3"/>
                    </a:gs>
                    <a:gs pos="100000">
                      <a:schemeClr val="accent4"/>
                    </a:gs>
                  </a:gsLst>
                  <a:lin ang="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第二</a:t>
            </a:r>
            <a:r>
              <a:rPr lang="zh-CN" altLang="en-US" sz="36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章 声</a:t>
            </a:r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现象</a:t>
            </a:r>
            <a:endParaRPr lang="zh-CN" altLang="en-US" sz="3600" b="1" kern="1200" baseline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91615" y="430530"/>
            <a:ext cx="35020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latin typeface="黑体" panose="02010600030101010101" pitchFamily="2" charset="-122"/>
                <a:ea typeface="黑体" panose="02010600030101010101" pitchFamily="2" charset="-122"/>
              </a:rPr>
              <a:t>八年级物理人教版</a:t>
            </a:r>
            <a:r>
              <a:rPr lang="en-US" altLang="zh-CN" sz="2000">
                <a:latin typeface="黑体" panose="02010600030101010101" pitchFamily="2" charset="-122"/>
                <a:ea typeface="黑体" panose="02010600030101010101" pitchFamily="2" charset="-122"/>
              </a:rPr>
              <a:t>·</a:t>
            </a:r>
            <a:r>
              <a:rPr lang="zh-CN" altLang="en-US" sz="2000">
                <a:latin typeface="黑体" panose="02010600030101010101" pitchFamily="2" charset="-122"/>
                <a:ea typeface="黑体" panose="02010600030101010101" pitchFamily="2" charset="-122"/>
              </a:rPr>
              <a:t>上册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6368" y="3037840"/>
            <a:ext cx="7209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第</a:t>
            </a:r>
            <a:r>
              <a:rPr lang="en-US" altLang="zh-CN" sz="48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2</a:t>
            </a:r>
            <a:r>
              <a:rPr lang="zh-CN" altLang="en-US" sz="4800" b="1" dirty="0">
                <a:solidFill>
                  <a:srgbClr val="FF0000"/>
                </a:solidFill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节 声音的特性</a:t>
            </a:r>
            <a:endParaRPr lang="en-US" altLang="zh-CN" sz="4800" b="1" dirty="0">
              <a:solidFill>
                <a:srgbClr val="FF0000"/>
              </a:solidFill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52408" y="5928494"/>
            <a:ext cx="22796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黑体" panose="02010600030101010101" pitchFamily="2" charset="-122"/>
                <a:ea typeface="黑体" panose="02010600030101010101" pitchFamily="2" charset="-122"/>
              </a:rPr>
              <a:t>授课人：</a:t>
            </a:r>
            <a:r>
              <a:rPr lang="en-US" altLang="zh-CN" dirty="0">
                <a:latin typeface="黑体" panose="02010600030101010101" pitchFamily="2" charset="-122"/>
                <a:ea typeface="黑体" panose="02010600030101010101" pitchFamily="2" charset="-122"/>
              </a:rPr>
              <a:t>XXXX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2289" descr="旋转 image2"/>
          <p:cNvPicPr>
            <a:picLocks noChangeAspect="1"/>
          </p:cNvPicPr>
          <p:nvPr/>
        </p:nvPicPr>
        <p:blipFill>
          <a:blip r:embed="rId4" cstate="print"/>
          <a:srcRect l="7761" r="2693" b="6941"/>
          <a:stretch>
            <a:fillRect/>
          </a:stretch>
        </p:blipFill>
        <p:spPr>
          <a:xfrm>
            <a:off x="476250" y="1971040"/>
            <a:ext cx="8077200" cy="3276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5" name="表格 13314"/>
          <p:cNvGraphicFramePr/>
          <p:nvPr/>
        </p:nvGraphicFramePr>
        <p:xfrm>
          <a:off x="534670" y="2224405"/>
          <a:ext cx="8099425" cy="3788410"/>
        </p:xfrm>
        <a:graphic>
          <a:graphicData uri="http://schemas.openxmlformats.org/drawingml/2006/table">
            <a:tbl>
              <a:tblPr/>
              <a:tblGrid>
                <a:gridCol w="609600"/>
                <a:gridCol w="2051050"/>
                <a:gridCol w="2925763"/>
                <a:gridCol w="2513012"/>
              </a:tblGrid>
              <a:tr h="517525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1200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华文新魏" panose="02010800040101010101" pitchFamily="2" charset="-122"/>
                        </a:rPr>
                        <a:t> </a:t>
                      </a:r>
                      <a:endParaRPr lang="zh-CN" altLang="en-US" sz="18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华文新魏" panose="02010800040101010101" pitchFamily="2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3399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定义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3399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决定因素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800" b="1">
                          <a:solidFill>
                            <a:srgbClr val="FF3399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听感表现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395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音调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声音的</a:t>
                      </a:r>
                      <a:r>
                        <a:rPr lang="zh-CN" altLang="en-US">
                          <a:solidFill>
                            <a:srgbClr val="FF3300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高低</a:t>
                      </a:r>
                      <a:endParaRPr lang="zh-CN" altLang="en-US" sz="4000">
                        <a:solidFill>
                          <a:srgbClr val="FF3300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由声源的振动频率决定；频率大，音调高；频率小，音调低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音调高：声音清脆、尖细</a:t>
                      </a:r>
                      <a:r>
                        <a:rPr lang="en-US" altLang="zh-CN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;</a:t>
                      </a:r>
                      <a:r>
                        <a:rPr lang="zh-CN" altLang="en-US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音调低：声音粗犷、低沉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方正魏碑简体" panose="03000509000000000000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950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响度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en-US" altLang="zh-CN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声音的</a:t>
                      </a:r>
                      <a:r>
                        <a:rPr lang="zh-CN" altLang="en-US">
                          <a:solidFill>
                            <a:srgbClr val="FF3300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强弱</a:t>
                      </a:r>
                      <a:endParaRPr lang="zh-CN" altLang="en-US" sz="4000">
                        <a:solidFill>
                          <a:srgbClr val="FF3300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由声源的振动幅度决定；振动幅度越大，响度越大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响度大：震耳欲聋</a:t>
                      </a:r>
                      <a:r>
                        <a:rPr lang="en-US" altLang="zh-CN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;</a:t>
                      </a:r>
                      <a:r>
                        <a:rPr lang="zh-CN" altLang="en-US">
                          <a:solidFill>
                            <a:srgbClr val="0000FF"/>
                          </a:solidFill>
                          <a:latin typeface="方正魏碑简体" panose="03000509000000000000" charset="-122"/>
                          <a:ea typeface="方正魏碑简体" panose="03000509000000000000" charset="-122"/>
                        </a:rPr>
                        <a:t>响度小：轻声耳语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方正魏碑简体" panose="03000509000000000000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楷体" panose="02010609060101010101" pitchFamily="1" charset="-122"/>
                        </a:rPr>
                        <a:t>音色</a:t>
                      </a: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对声音</a:t>
                      </a:r>
                      <a:r>
                        <a:rPr lang="zh-CN" altLang="en-US">
                          <a:solidFill>
                            <a:srgbClr val="FF3300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音质</a:t>
                      </a: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的感觉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不同发声体的材料、结构不同，发出声音的音色就不同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>
                          <a:solidFill>
                            <a:srgbClr val="0000FF"/>
                          </a:solidFill>
                          <a:latin typeface="华文新魏" panose="02010800040101010101" pitchFamily="2" charset="-122"/>
                          <a:ea typeface="方正魏碑简体" panose="03000509000000000000" charset="-122"/>
                        </a:rPr>
                        <a:t>分辨不同发声体发出的声音的重要特征</a:t>
                      </a:r>
                      <a:endParaRPr lang="zh-CN" altLang="en-US" sz="4000">
                        <a:solidFill>
                          <a:srgbClr val="0000FF"/>
                        </a:solidFill>
                        <a:latin typeface="华文新魏" panose="02010800040101010101" pitchFamily="2" charset="-122"/>
                        <a:ea typeface="方正魏碑简体" panose="03000509000000000000" charset="-122"/>
                      </a:endParaRPr>
                    </a:p>
                  </a:txBody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2" name="文本框 13341"/>
          <p:cNvSpPr txBox="1"/>
          <p:nvPr/>
        </p:nvSpPr>
        <p:spPr>
          <a:xfrm>
            <a:off x="2550795" y="1432243"/>
            <a:ext cx="374015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  <a:latin typeface="Arial" panose="020B0604020202020204" charset="-76"/>
                <a:ea typeface="华文新魏" panose="02010800040101010101" pitchFamily="2" charset="-122"/>
              </a:rPr>
              <a:t>声音的三大特征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4337"/>
          <p:cNvSpPr txBox="1"/>
          <p:nvPr/>
        </p:nvSpPr>
        <p:spPr>
          <a:xfrm>
            <a:off x="371158" y="1492568"/>
            <a:ext cx="8401050" cy="155416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2400" b="1" dirty="0">
                <a:latin typeface="楷体" panose="02010609060101010101" pitchFamily="1" charset="-122"/>
                <a:ea typeface="楷体" panose="02010609060101010101" pitchFamily="1" charset="-122"/>
              </a:rPr>
              <a:t>    声音是多种多样的，听到时感觉非常舒服的这一类声音叫做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乐音</a:t>
            </a:r>
            <a:r>
              <a:rPr lang="zh-CN" altLang="en-US" sz="2400" b="1" dirty="0">
                <a:latin typeface="楷体" panose="02010609060101010101" pitchFamily="1" charset="-122"/>
                <a:ea typeface="楷体" panose="02010609060101010101" pitchFamily="1" charset="-122"/>
              </a:rPr>
              <a:t>，乐音的波形图是</a:t>
            </a:r>
            <a:r>
              <a:rPr lang="zh-CN" altLang="en-US" sz="2400" b="1" dirty="0">
                <a:solidFill>
                  <a:srgbClr val="FF3399"/>
                </a:solidFill>
                <a:latin typeface="楷体" panose="02010609060101010101" pitchFamily="1" charset="-122"/>
                <a:ea typeface="楷体" panose="02010609060101010101" pitchFamily="1" charset="-122"/>
              </a:rPr>
              <a:t>规则</a:t>
            </a:r>
            <a:r>
              <a:rPr lang="zh-CN" altLang="en-US" sz="2400" b="1" dirty="0">
                <a:latin typeface="楷体" panose="02010609060101010101" pitchFamily="1" charset="-122"/>
                <a:ea typeface="楷体" panose="02010609060101010101" pitchFamily="1" charset="-122"/>
              </a:rPr>
              <a:t>的。各种乐音都是通过乐器演奏出来的，各种类型的乐器具有不同的特点，下表列出了三种类型的乐器的发声情况。</a:t>
            </a:r>
            <a:endParaRPr lang="zh-CN" altLang="en-US" b="1" dirty="0">
              <a:latin typeface="楷体" panose="02010609060101010101" pitchFamily="1" charset="-122"/>
              <a:ea typeface="楷体" panose="02010609060101010101" pitchFamily="1" charset="-122"/>
            </a:endParaRPr>
          </a:p>
        </p:txBody>
      </p:sp>
      <p:graphicFrame>
        <p:nvGraphicFramePr>
          <p:cNvPr id="14339" name="表格 14338"/>
          <p:cNvGraphicFramePr/>
          <p:nvPr/>
        </p:nvGraphicFramePr>
        <p:xfrm>
          <a:off x="472758" y="3389630"/>
          <a:ext cx="8105775" cy="2698750"/>
        </p:xfrm>
        <a:graphic>
          <a:graphicData uri="http://schemas.openxmlformats.org/drawingml/2006/table">
            <a:tbl>
              <a:tblPr/>
              <a:tblGrid>
                <a:gridCol w="1189038"/>
                <a:gridCol w="750887"/>
                <a:gridCol w="1408113"/>
                <a:gridCol w="4757737"/>
              </a:tblGrid>
              <a:tr h="519113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FFFFFF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</a:tr>
              <a:tr h="700087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</a:tr>
              <a:tr h="76835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endParaRPr lang="zh-CN" altLang="en-US" sz="1800" b="1">
                        <a:solidFill>
                          <a:srgbClr val="000000"/>
                        </a:solidFill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marL="90170" marR="90170" marT="46990" marB="46990"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14375" name="组合 14374"/>
          <p:cNvGrpSpPr/>
          <p:nvPr/>
        </p:nvGrpSpPr>
        <p:grpSpPr>
          <a:xfrm>
            <a:off x="460058" y="3446780"/>
            <a:ext cx="6743700" cy="2463800"/>
            <a:chOff x="0" y="0"/>
            <a:chExt cx="10618" cy="3882"/>
          </a:xfrm>
        </p:grpSpPr>
        <p:sp>
          <p:nvSpPr>
            <p:cNvPr id="14376" name="文本框 14375"/>
            <p:cNvSpPr txBox="1"/>
            <p:nvPr/>
          </p:nvSpPr>
          <p:spPr>
            <a:xfrm>
              <a:off x="18" y="0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乐器类型</a:t>
              </a:r>
            </a:p>
          </p:txBody>
        </p:sp>
        <p:sp>
          <p:nvSpPr>
            <p:cNvPr id="14377" name="文本框 14376"/>
            <p:cNvSpPr txBox="1"/>
            <p:nvPr/>
          </p:nvSpPr>
          <p:spPr>
            <a:xfrm>
              <a:off x="0" y="939"/>
              <a:ext cx="2047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Arial" panose="020B0604020202020204" charset="-76"/>
                  <a:ea typeface="楷体" panose="02010609060101010101" pitchFamily="1" charset="-122"/>
                </a:rPr>
                <a:t>打击乐器</a:t>
              </a:r>
            </a:p>
          </p:txBody>
        </p:sp>
        <p:sp>
          <p:nvSpPr>
            <p:cNvPr id="14378" name="文本框 14377"/>
            <p:cNvSpPr txBox="1"/>
            <p:nvPr/>
          </p:nvSpPr>
          <p:spPr>
            <a:xfrm>
              <a:off x="147" y="2084"/>
              <a:ext cx="1966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Arial" panose="020B0604020202020204" charset="-76"/>
                  <a:ea typeface="楷体" panose="02010609060101010101" pitchFamily="1" charset="-122"/>
                </a:rPr>
                <a:t>弦乐器</a:t>
              </a:r>
            </a:p>
          </p:txBody>
        </p:sp>
        <p:sp>
          <p:nvSpPr>
            <p:cNvPr id="14379" name="文本框 14378"/>
            <p:cNvSpPr txBox="1"/>
            <p:nvPr/>
          </p:nvSpPr>
          <p:spPr>
            <a:xfrm>
              <a:off x="150" y="3258"/>
              <a:ext cx="1858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管乐器</a:t>
              </a:r>
            </a:p>
          </p:txBody>
        </p:sp>
        <p:sp>
          <p:nvSpPr>
            <p:cNvPr id="14380" name="文本框 14379"/>
            <p:cNvSpPr txBox="1"/>
            <p:nvPr/>
          </p:nvSpPr>
          <p:spPr>
            <a:xfrm>
              <a:off x="7216" y="0"/>
              <a:ext cx="340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改变音调的方法</a:t>
              </a:r>
            </a:p>
          </p:txBody>
        </p:sp>
        <p:sp>
          <p:nvSpPr>
            <p:cNvPr id="14381" name="文本框 14380"/>
            <p:cNvSpPr txBox="1"/>
            <p:nvPr/>
          </p:nvSpPr>
          <p:spPr>
            <a:xfrm>
              <a:off x="1952" y="21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名称</a:t>
              </a:r>
            </a:p>
          </p:txBody>
        </p:sp>
        <p:sp>
          <p:nvSpPr>
            <p:cNvPr id="14382" name="文本框 14381"/>
            <p:cNvSpPr txBox="1"/>
            <p:nvPr/>
          </p:nvSpPr>
          <p:spPr>
            <a:xfrm>
              <a:off x="3158" y="21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发声原理</a:t>
              </a:r>
            </a:p>
          </p:txBody>
        </p:sp>
      </p:grpSp>
      <p:grpSp>
        <p:nvGrpSpPr>
          <p:cNvPr id="14383" name="组合 14382"/>
          <p:cNvGrpSpPr/>
          <p:nvPr/>
        </p:nvGrpSpPr>
        <p:grpSpPr>
          <a:xfrm>
            <a:off x="1784033" y="3888105"/>
            <a:ext cx="6794500" cy="701675"/>
            <a:chOff x="0" y="0"/>
            <a:chExt cx="10700" cy="1104"/>
          </a:xfrm>
        </p:grpSpPr>
        <p:sp>
          <p:nvSpPr>
            <p:cNvPr id="14384" name="文本框 14383"/>
            <p:cNvSpPr txBox="1"/>
            <p:nvPr/>
          </p:nvSpPr>
          <p:spPr>
            <a:xfrm>
              <a:off x="0" y="241"/>
              <a:ext cx="907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F6F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鼓</a:t>
              </a:r>
            </a:p>
          </p:txBody>
        </p:sp>
        <p:sp>
          <p:nvSpPr>
            <p:cNvPr id="14385" name="文本框 14384"/>
            <p:cNvSpPr txBox="1"/>
            <p:nvPr/>
          </p:nvSpPr>
          <p:spPr>
            <a:xfrm>
              <a:off x="1084" y="252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F6F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鼓面振动</a:t>
              </a:r>
            </a:p>
          </p:txBody>
        </p:sp>
        <p:sp>
          <p:nvSpPr>
            <p:cNvPr id="14386" name="文本框 14385"/>
            <p:cNvSpPr txBox="1"/>
            <p:nvPr/>
          </p:nvSpPr>
          <p:spPr>
            <a:xfrm>
              <a:off x="3328" y="0"/>
              <a:ext cx="7372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 </a:t>
              </a:r>
              <a:r>
                <a:rPr lang="zh-CN" altLang="en-US" sz="2000" b="1" dirty="0">
                  <a:solidFill>
                    <a:srgbClr val="FF0F6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改变鼓面的松紧度来改变鼓面振动的快慢（频率）</a:t>
              </a:r>
            </a:p>
          </p:txBody>
        </p:sp>
      </p:grpSp>
      <p:grpSp>
        <p:nvGrpSpPr>
          <p:cNvPr id="14387" name="组合 14386"/>
          <p:cNvGrpSpPr/>
          <p:nvPr/>
        </p:nvGrpSpPr>
        <p:grpSpPr>
          <a:xfrm>
            <a:off x="1679258" y="4621530"/>
            <a:ext cx="6899275" cy="701675"/>
            <a:chOff x="0" y="0"/>
            <a:chExt cx="10864" cy="1104"/>
          </a:xfrm>
        </p:grpSpPr>
        <p:sp>
          <p:nvSpPr>
            <p:cNvPr id="14388" name="文本框 14387"/>
            <p:cNvSpPr txBox="1"/>
            <p:nvPr/>
          </p:nvSpPr>
          <p:spPr>
            <a:xfrm>
              <a:off x="0" y="192"/>
              <a:ext cx="1425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二胡</a:t>
              </a:r>
            </a:p>
          </p:txBody>
        </p:sp>
        <p:sp>
          <p:nvSpPr>
            <p:cNvPr id="14389" name="文本框 14388"/>
            <p:cNvSpPr txBox="1"/>
            <p:nvPr/>
          </p:nvSpPr>
          <p:spPr>
            <a:xfrm>
              <a:off x="1385" y="192"/>
              <a:ext cx="2242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弦振动</a:t>
              </a:r>
            </a:p>
          </p:txBody>
        </p:sp>
        <p:sp>
          <p:nvSpPr>
            <p:cNvPr id="14390" name="文本框 14389"/>
            <p:cNvSpPr txBox="1"/>
            <p:nvPr/>
          </p:nvSpPr>
          <p:spPr>
            <a:xfrm>
              <a:off x="3492" y="0"/>
              <a:ext cx="7373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 改变弦的粗细和长短、调节琴弦的松紧（调弦）来改变弦的振动频率</a:t>
              </a:r>
            </a:p>
          </p:txBody>
        </p:sp>
      </p:grpSp>
      <p:grpSp>
        <p:nvGrpSpPr>
          <p:cNvPr id="14391" name="组合 14390"/>
          <p:cNvGrpSpPr/>
          <p:nvPr/>
        </p:nvGrpSpPr>
        <p:grpSpPr>
          <a:xfrm>
            <a:off x="1812608" y="5380355"/>
            <a:ext cx="6765925" cy="701675"/>
            <a:chOff x="0" y="0"/>
            <a:chExt cx="10657" cy="1104"/>
          </a:xfrm>
        </p:grpSpPr>
        <p:sp>
          <p:nvSpPr>
            <p:cNvPr id="14392" name="文本框 14391"/>
            <p:cNvSpPr txBox="1"/>
            <p:nvPr/>
          </p:nvSpPr>
          <p:spPr>
            <a:xfrm>
              <a:off x="0" y="213"/>
              <a:ext cx="907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箫</a:t>
              </a:r>
            </a:p>
          </p:txBody>
        </p:sp>
        <p:sp>
          <p:nvSpPr>
            <p:cNvPr id="14393" name="文本框 14392"/>
            <p:cNvSpPr txBox="1"/>
            <p:nvPr/>
          </p:nvSpPr>
          <p:spPr>
            <a:xfrm>
              <a:off x="888" y="213"/>
              <a:ext cx="2835" cy="62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楷体" panose="02010609060101010101" pitchFamily="1" charset="-122"/>
                </a:rPr>
                <a:t>空气柱振动</a:t>
              </a:r>
            </a:p>
          </p:txBody>
        </p:sp>
        <p:sp>
          <p:nvSpPr>
            <p:cNvPr id="14394" name="文本框 14393"/>
            <p:cNvSpPr txBox="1"/>
            <p:nvPr/>
          </p:nvSpPr>
          <p:spPr>
            <a:xfrm>
              <a:off x="3285" y="0"/>
              <a:ext cx="7372" cy="1104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000" b="1" dirty="0">
                  <a:solidFill>
                    <a:srgbClr val="800000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 </a:t>
              </a:r>
              <a:r>
                <a:rPr lang="zh-CN" altLang="en-US" sz="2000" b="1" dirty="0">
                  <a:solidFill>
                    <a:srgbClr val="FF0000"/>
                  </a:solidFill>
                  <a:latin typeface="楷体" panose="02010609060101010101" pitchFamily="1" charset="-122"/>
                  <a:ea typeface="楷体" panose="02010609060101010101" pitchFamily="1" charset="-122"/>
                </a:rPr>
                <a:t>改变空气柱的长度来改变空气柱的振动频率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4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4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036040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350" y="3070225"/>
            <a:ext cx="6553200" cy="32416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5362" name="组合 15361"/>
          <p:cNvGrpSpPr/>
          <p:nvPr/>
        </p:nvGrpSpPr>
        <p:grpSpPr>
          <a:xfrm>
            <a:off x="107950" y="1412875"/>
            <a:ext cx="8661400" cy="1557338"/>
            <a:chOff x="0" y="0"/>
            <a:chExt cx="13638" cy="2454"/>
          </a:xfrm>
        </p:grpSpPr>
        <p:sp>
          <p:nvSpPr>
            <p:cNvPr id="15363" name="文本框 15362"/>
            <p:cNvSpPr txBox="1"/>
            <p:nvPr/>
          </p:nvSpPr>
          <p:spPr>
            <a:xfrm>
              <a:off x="408" y="582"/>
              <a:ext cx="13230" cy="1872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400" b="1" dirty="0">
                  <a:latin typeface="Times New Roman" panose="02020603050405020304" pitchFamily="2" charset="0"/>
                </a:rPr>
                <a:t>              乐器也是通过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振动</a:t>
              </a:r>
              <a:r>
                <a:rPr lang="zh-CN" altLang="en-US" sz="2400" b="1" dirty="0">
                  <a:latin typeface="Times New Roman" panose="02020603050405020304" pitchFamily="2" charset="0"/>
                </a:rPr>
                <a:t>发出声音的，它们制作的材料、结构不同，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音色</a:t>
              </a:r>
              <a:r>
                <a:rPr lang="zh-CN" altLang="en-US" sz="2400" b="1" dirty="0">
                  <a:latin typeface="Times New Roman" panose="02020603050405020304" pitchFamily="2" charset="0"/>
                </a:rPr>
                <a:t>也不同。可以通过改变振动的频率改变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音调</a:t>
              </a:r>
              <a:r>
                <a:rPr lang="zh-CN" altLang="en-US" sz="2400" b="1" dirty="0">
                  <a:latin typeface="Times New Roman" panose="02020603050405020304" pitchFamily="2" charset="0"/>
                </a:rPr>
                <a:t>，通过改变振幅的大小改变</a:t>
              </a:r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响度</a:t>
              </a:r>
              <a:r>
                <a:rPr lang="zh-CN" altLang="en-US" sz="2400" b="1" dirty="0">
                  <a:latin typeface="Times New Roman" panose="02020603050405020304" pitchFamily="2" charset="0"/>
                </a:rPr>
                <a:t>。</a:t>
              </a:r>
              <a:endParaRPr lang="zh-CN" altLang="en-US" dirty="0">
                <a:latin typeface="Arial" panose="020B0604020202020204" charset="-76"/>
              </a:endParaRPr>
            </a:p>
          </p:txBody>
        </p:sp>
        <p:sp>
          <p:nvSpPr>
            <p:cNvPr id="15364" name="文本框 15363"/>
            <p:cNvSpPr txBox="1"/>
            <p:nvPr/>
          </p:nvSpPr>
          <p:spPr>
            <a:xfrm>
              <a:off x="0" y="0"/>
              <a:ext cx="2859" cy="816"/>
            </a:xfrm>
            <a:prstGeom prst="rect">
              <a:avLst/>
            </a:prstGeom>
            <a:noFill/>
            <a:ln w="9525">
              <a:noFill/>
            </a:ln>
          </p:spPr>
          <p:txBody>
            <a:bodyPr vert="horz" wrap="square" anchor="t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2" charset="0"/>
                </a:rPr>
                <a:t>   注意：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三、归纳小结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9458" name="Rectangle 4"/>
          <p:cNvSpPr/>
          <p:nvPr/>
        </p:nvSpPr>
        <p:spPr>
          <a:xfrm>
            <a:off x="539750" y="1774825"/>
            <a:ext cx="6827838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方正行楷简体" panose="03000509000000000000" charset="-122"/>
                <a:ea typeface="方正行楷简体" panose="03000509000000000000" charset="-122"/>
              </a:rPr>
              <a:t>1</a:t>
            </a: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．音调、响度和音色称为声音的三要素。</a:t>
            </a:r>
          </a:p>
        </p:txBody>
      </p:sp>
      <p:sp>
        <p:nvSpPr>
          <p:cNvPr id="19459" name="Rectangle 5"/>
          <p:cNvSpPr/>
          <p:nvPr/>
        </p:nvSpPr>
        <p:spPr>
          <a:xfrm>
            <a:off x="539750" y="2565400"/>
            <a:ext cx="7862888" cy="111442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x-none" sz="2800" b="1" dirty="0">
                <a:latin typeface="方正行楷简体" panose="03000509000000000000" charset="-122"/>
                <a:ea typeface="方正行楷简体" panose="03000509000000000000" charset="-122"/>
              </a:rPr>
              <a:t>2</a:t>
            </a: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．音调指声音的高低，由声源振动的频率决定。</a:t>
            </a: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     </a:t>
            </a:r>
            <a:r>
              <a:rPr lang="zh-CN" altLang="en-US" sz="2800" b="1" dirty="0">
                <a:solidFill>
                  <a:srgbClr val="FF3399"/>
                </a:solidFill>
                <a:latin typeface="方正行楷简体" panose="03000509000000000000" charset="-122"/>
                <a:ea typeface="方正行楷简体" panose="03000509000000000000" charset="-122"/>
              </a:rPr>
              <a:t>频率大，音调高。</a:t>
            </a:r>
          </a:p>
        </p:txBody>
      </p:sp>
      <p:sp>
        <p:nvSpPr>
          <p:cNvPr id="19460" name="Rectangle 6"/>
          <p:cNvSpPr/>
          <p:nvPr/>
        </p:nvSpPr>
        <p:spPr>
          <a:xfrm>
            <a:off x="539750" y="3717925"/>
            <a:ext cx="6084888" cy="94456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x-none" sz="2800" b="1" dirty="0">
                <a:latin typeface="方正行楷简体" panose="03000509000000000000" charset="-122"/>
                <a:ea typeface="方正行楷简体" panose="03000509000000000000" charset="-122"/>
              </a:rPr>
              <a:t>3</a:t>
            </a: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．响度指声音的大小，由振幅决定。</a:t>
            </a: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     </a:t>
            </a:r>
            <a:r>
              <a:rPr lang="zh-CN" altLang="en-US" sz="2800" b="1" dirty="0">
                <a:solidFill>
                  <a:srgbClr val="FF3399"/>
                </a:solidFill>
                <a:latin typeface="方正行楷简体" panose="03000509000000000000" charset="-122"/>
                <a:ea typeface="方正行楷简体" panose="03000509000000000000" charset="-122"/>
              </a:rPr>
              <a:t>振幅大，响度大。</a:t>
            </a:r>
          </a:p>
        </p:txBody>
      </p:sp>
      <p:sp>
        <p:nvSpPr>
          <p:cNvPr id="19461" name="Rectangle 7"/>
          <p:cNvSpPr/>
          <p:nvPr/>
        </p:nvSpPr>
        <p:spPr>
          <a:xfrm>
            <a:off x="539750" y="4797425"/>
            <a:ext cx="826452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x-none" sz="2800" b="1" dirty="0">
                <a:latin typeface="方正行楷简体" panose="03000509000000000000" charset="-122"/>
                <a:ea typeface="方正行楷简体" panose="03000509000000000000" charset="-122"/>
              </a:rPr>
              <a:t>4</a:t>
            </a:r>
            <a:r>
              <a:rPr lang="zh-CN" altLang="en-US" sz="2800" b="1" dirty="0">
                <a:latin typeface="方正行楷简体" panose="03000509000000000000" charset="-122"/>
                <a:ea typeface="方正行楷简体" panose="03000509000000000000" charset="-122"/>
              </a:rPr>
              <a:t>．音色指声音的特色，由发声体的材料、结构决定。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四、强化训练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16386" name="Text Box 6"/>
          <p:cNvSpPr txBox="1"/>
          <p:nvPr/>
        </p:nvSpPr>
        <p:spPr>
          <a:xfrm>
            <a:off x="1045210" y="1545590"/>
            <a:ext cx="7054215" cy="401510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1</a:t>
            </a:r>
            <a:r>
              <a:rPr lang="en-US" altLang="zh-CN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远处隆隆的雷声预示一场即将来临的大雨；某同学听到校园的钟发出“铛铛铛”的声音时，就知道上课了。这些说明了___________________。</a:t>
            </a:r>
          </a:p>
          <a:p>
            <a:pPr>
              <a:spcBef>
                <a:spcPct val="50000"/>
              </a:spcBef>
            </a:pP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2</a:t>
            </a:r>
            <a:r>
              <a:rPr lang="en-US" altLang="zh-CN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实验表明：只有回声比原声晚0.1s到达人耳，人才能将回声与原声区分开。这时人与障碍物之间的距离至少</a:t>
            </a:r>
            <a:r>
              <a:rPr lang="zh-CN" altLang="en-US" sz="3000" u="sng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</a:t>
            </a:r>
            <a:r>
              <a:rPr lang="zh-CN" altLang="en-US" u="sng" dirty="0">
                <a:latin typeface="Times New Roman" panose="02020603050405020304" pitchFamily="2" charset="0"/>
                <a:cs typeface="Times New Roman" panose="02020603050405020304" pitchFamily="2" charset="0"/>
              </a:rPr>
              <a:t> </a:t>
            </a:r>
            <a:r>
              <a:rPr lang="zh-CN" altLang="en-US" sz="3000" dirty="0">
                <a:latin typeface="Times New Roman" panose="02020603050405020304" pitchFamily="2" charset="0"/>
                <a:cs typeface="Times New Roman" panose="02020603050405020304" pitchFamily="2" charset="0"/>
              </a:rPr>
              <a:t>m。(声速取340 m/s) </a:t>
            </a:r>
            <a:endParaRPr lang="zh-CN" altLang="en-US" sz="3000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387" name="Text Box 7"/>
          <p:cNvSpPr txBox="1"/>
          <p:nvPr/>
        </p:nvSpPr>
        <p:spPr>
          <a:xfrm>
            <a:off x="1541780" y="2845435"/>
            <a:ext cx="35052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声音能传递信息</a:t>
            </a:r>
          </a:p>
        </p:txBody>
      </p:sp>
      <p:sp>
        <p:nvSpPr>
          <p:cNvPr id="16388" name="Text Box 8"/>
          <p:cNvSpPr txBox="1"/>
          <p:nvPr/>
        </p:nvSpPr>
        <p:spPr>
          <a:xfrm>
            <a:off x="6256338" y="4462145"/>
            <a:ext cx="15240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charset="-76"/>
              </a:rPr>
              <a:t>17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17409"/>
          <p:cNvSpPr/>
          <p:nvPr/>
        </p:nvSpPr>
        <p:spPr>
          <a:xfrm>
            <a:off x="346393" y="1270000"/>
            <a:ext cx="4537075" cy="353758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3</a:t>
            </a:r>
            <a:r>
              <a:rPr lang="en-US" altLang="zh-CN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一位男低音歌手正在放声歌唱,为他轻声伴唱的是女高音歌手,则</a:t>
            </a:r>
          </a:p>
          <a:p>
            <a:pPr>
              <a:lnSpc>
                <a:spcPct val="140000"/>
              </a:lnSpc>
            </a:pPr>
            <a:r>
              <a:rPr lang="zh-CN" altLang="en-US" sz="32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音调高，</a:t>
            </a:r>
          </a:p>
          <a:p>
            <a:pPr>
              <a:lnSpc>
                <a:spcPct val="140000"/>
              </a:lnSpc>
            </a:pPr>
            <a:r>
              <a:rPr lang="zh-CN" altLang="en-US" sz="32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</a:t>
            </a:r>
            <a:r>
              <a:rPr lang="zh-CN" altLang="en-US" sz="3200" b="1" dirty="0">
                <a:latin typeface="华文新魏" panose="02010800040101010101" pitchFamily="2" charset="-122"/>
                <a:ea typeface="华文新魏" panose="02010800040101010101" pitchFamily="2" charset="-122"/>
              </a:rPr>
              <a:t>响度大。</a:t>
            </a:r>
            <a:r>
              <a:rPr lang="zh-CN" altLang="en-US" sz="3200" b="1" u="sng" dirty="0">
                <a:latin typeface="华文新魏" panose="02010800040101010101" pitchFamily="2" charset="-122"/>
                <a:ea typeface="华文新魏" panose="02010800040101010101" pitchFamily="2" charset="-122"/>
              </a:rPr>
              <a:t>                              </a:t>
            </a:r>
            <a:endParaRPr lang="zh-CN" altLang="en-US" sz="32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411" name="文本框 17410"/>
          <p:cNvSpPr txBox="1"/>
          <p:nvPr/>
        </p:nvSpPr>
        <p:spPr>
          <a:xfrm>
            <a:off x="504508" y="3515043"/>
            <a:ext cx="2520950" cy="3987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993300"/>
                </a:solidFill>
                <a:latin typeface="Arial" panose="020B0604020202020204" charset="-76"/>
              </a:rPr>
              <a:t>女高音歌手</a:t>
            </a:r>
          </a:p>
        </p:txBody>
      </p:sp>
      <p:sp>
        <p:nvSpPr>
          <p:cNvPr id="17412" name="文本框 17411"/>
          <p:cNvSpPr txBox="1"/>
          <p:nvPr/>
        </p:nvSpPr>
        <p:spPr>
          <a:xfrm>
            <a:off x="504508" y="4234180"/>
            <a:ext cx="2376487" cy="3987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993300"/>
                </a:solidFill>
                <a:latin typeface="Arial" panose="020B0604020202020204" charset="-76"/>
              </a:rPr>
              <a:t>男低音歌手</a:t>
            </a:r>
          </a:p>
        </p:txBody>
      </p:sp>
      <p:pic>
        <p:nvPicPr>
          <p:cNvPr id="17413" name="图片 17412" descr="b3f6cea21d237abecaefd04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4905" y="1196975"/>
            <a:ext cx="3981450" cy="5491163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1028700" y="1628140"/>
            <a:ext cx="7086600" cy="43103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4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下列现象或做法中不能说明声可以传递能量的是(             )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A.  蝙蝠靠超声波捕食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B.  利用超声波消除肾结石患者的结石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C.  用声波清洗精细的机械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D. 人突然暴露在150dB的噪声环境中，</a:t>
            </a:r>
          </a:p>
          <a:p>
            <a:pPr>
              <a:lnSpc>
                <a:spcPct val="140000"/>
              </a:lnSpc>
            </a:pP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     鼓膜破裂出血 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5" name="Text Box 3"/>
          <p:cNvSpPr txBox="1"/>
          <p:nvPr/>
        </p:nvSpPr>
        <p:spPr>
          <a:xfrm>
            <a:off x="3337560" y="2345373"/>
            <a:ext cx="576263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</a:rPr>
              <a:t>A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一、新课引入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626870" y="1504315"/>
            <a:ext cx="572579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/>
              <a:t>   </a:t>
            </a:r>
            <a:r>
              <a:rPr lang="en-US" altLang="zh-CN" sz="2400">
                <a:solidFill>
                  <a:schemeClr val="accent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   </a:t>
            </a:r>
            <a:r>
              <a:rPr lang="zh-CN" altLang="en-US" sz="2400">
                <a:solidFill>
                  <a:schemeClr val="accent1"/>
                </a:solidFill>
                <a:latin typeface="黑体" panose="02010600030101010101" pitchFamily="2" charset="-122"/>
                <a:ea typeface="黑体" panose="02010600030101010101" pitchFamily="2" charset="-122"/>
              </a:rPr>
              <a:t>振动会发出声音，为什么我们听不到蝴蝶翅膀振动发出的声音，却能听到讨厌的蚊子声？为什么用力鼓掌比轻轻拍掌发出的声音大？要知道这些问题的答案，就需要研究声音的特性。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1870" y="4022090"/>
            <a:ext cx="2506980" cy="22320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56000" y="4032885"/>
            <a:ext cx="2371090" cy="223139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27090" y="4043045"/>
            <a:ext cx="2228215" cy="22110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单圆角矩形 5"/>
          <p:cNvSpPr/>
          <p:nvPr/>
        </p:nvSpPr>
        <p:spPr>
          <a:xfrm>
            <a:off x="-24130" y="153670"/>
            <a:ext cx="3724910" cy="770255"/>
          </a:xfrm>
          <a:custGeom>
            <a:avLst/>
            <a:gdLst>
              <a:gd name="txL" fmla="*/ 0 w 3816424"/>
              <a:gd name="txT" fmla="*/ 0 h 1263290"/>
              <a:gd name="txR" fmla="*/ 3816424 w 3816424"/>
              <a:gd name="txB" fmla="*/ 1263290 h 1263290"/>
            </a:gdLst>
            <a:ahLst/>
            <a:cxnLst>
              <a:cxn ang="0">
                <a:pos x="0" y="0"/>
              </a:cxn>
              <a:cxn ang="0">
                <a:pos x="3402671" y="0"/>
              </a:cxn>
              <a:cxn ang="0">
                <a:pos x="3816424" y="413753"/>
              </a:cxn>
              <a:cxn ang="0">
                <a:pos x="3816424" y="1263290"/>
              </a:cxn>
              <a:cxn ang="0">
                <a:pos x="0" y="1263290"/>
              </a:cxn>
              <a:cxn ang="0">
                <a:pos x="0" y="0"/>
              </a:cxn>
            </a:cxnLst>
            <a:rect l="txL" t="txT" r="txR" b="txB"/>
            <a:pathLst>
              <a:path w="3816424" h="1263290">
                <a:moveTo>
                  <a:pt x="0" y="0"/>
                </a:moveTo>
                <a:lnTo>
                  <a:pt x="3402671" y="0"/>
                </a:lnTo>
                <a:cubicBezTo>
                  <a:pt x="3631180" y="0"/>
                  <a:pt x="3816424" y="185244"/>
                  <a:pt x="3816424" y="413753"/>
                </a:cubicBezTo>
                <a:lnTo>
                  <a:pt x="3816424" y="1263290"/>
                </a:lnTo>
                <a:lnTo>
                  <a:pt x="0" y="126329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3" name="矩形 6"/>
          <p:cNvSpPr/>
          <p:nvPr/>
        </p:nvSpPr>
        <p:spPr>
          <a:xfrm>
            <a:off x="219710" y="476250"/>
            <a:ext cx="99695" cy="447675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anchor="ctr"/>
          <a:lstStyle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402590" y="371475"/>
            <a:ext cx="3408680" cy="657225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  <a:sym typeface="+mn-ea"/>
              </a:rPr>
              <a:t>二、新课讲解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0030101010101" pitchFamily="2" charset="-122"/>
              <a:ea typeface="黑体" panose="02010600030101010101" pitchFamily="2" charset="-122"/>
              <a:sym typeface="+mn-ea"/>
            </a:endParaRPr>
          </a:p>
          <a:p>
            <a:pPr marL="0" indent="0">
              <a:buNone/>
            </a:pPr>
            <a:endParaRPr lang="zh-CN" altLang="en-US" sz="3600" b="1" kern="1200" baseline="0" dirty="0">
              <a:latin typeface="黑体" panose="02010600030101010101" pitchFamily="2" charset="-122"/>
              <a:ea typeface="黑体" panose="02010600030101010101" pitchFamily="2" charset="-122"/>
              <a:cs typeface="+mn-cs"/>
              <a:sym typeface="+mn-ea"/>
            </a:endParaRPr>
          </a:p>
          <a:p>
            <a:endParaRPr lang="zh-CN" altLang="en-US" dirty="0"/>
          </a:p>
        </p:txBody>
      </p:sp>
      <p:sp>
        <p:nvSpPr>
          <p:cNvPr id="5123" name="矩形 5122"/>
          <p:cNvSpPr/>
          <p:nvPr/>
        </p:nvSpPr>
        <p:spPr>
          <a:xfrm>
            <a:off x="1648778" y="1102995"/>
            <a:ext cx="6753225" cy="762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24" name="矩形 5123"/>
          <p:cNvSpPr>
            <a:spLocks noGrp="1"/>
          </p:cNvSpPr>
          <p:nvPr/>
        </p:nvSpPr>
        <p:spPr>
          <a:xfrm>
            <a:off x="1216978" y="1102995"/>
            <a:ext cx="1655762" cy="762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</a:lstStyle>
          <a:p>
            <a:pPr lvl="0"/>
            <a:r>
              <a:rPr lang="zh-CN" altLang="en-US" dirty="0">
                <a:solidFill>
                  <a:schemeClr val="accent2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  </a:t>
            </a:r>
            <a:r>
              <a:rPr lang="zh-CN" altLang="en-US" sz="2800" dirty="0">
                <a:solidFill>
                  <a:schemeClr val="accent2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 </a:t>
            </a:r>
            <a:r>
              <a:rPr lang="zh-CN" altLang="en-US" sz="3200" dirty="0">
                <a:solidFill>
                  <a:schemeClr val="accent2"/>
                </a:solidFill>
                <a:latin typeface="Times New Roman" panose="02020603050405020304" pitchFamily="2" charset="0"/>
                <a:ea typeface="黑体" panose="02010600030101010101" pitchFamily="2" charset="-122"/>
              </a:rPr>
              <a:t> 1.音调</a:t>
            </a:r>
          </a:p>
        </p:txBody>
      </p:sp>
      <p:sp>
        <p:nvSpPr>
          <p:cNvPr id="5125" name="矩形 5124"/>
          <p:cNvSpPr/>
          <p:nvPr/>
        </p:nvSpPr>
        <p:spPr>
          <a:xfrm>
            <a:off x="2801303" y="1174433"/>
            <a:ext cx="4752975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声音的高低叫做音调。</a:t>
            </a:r>
          </a:p>
        </p:txBody>
      </p:sp>
      <p:pic>
        <p:nvPicPr>
          <p:cNvPr id="5126" name="图片 5125" descr="W02007030760076895104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63" t="7059" r="2632" b="18823"/>
          <a:stretch>
            <a:fillRect/>
          </a:stretch>
        </p:blipFill>
        <p:spPr>
          <a:xfrm>
            <a:off x="4688840" y="1864678"/>
            <a:ext cx="3959225" cy="2420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文本框 5126"/>
          <p:cNvSpPr txBox="1"/>
          <p:nvPr/>
        </p:nvSpPr>
        <p:spPr>
          <a:xfrm>
            <a:off x="785178" y="3119120"/>
            <a:ext cx="5945187" cy="3505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2800" b="1">
                <a:latin typeface="Times New Roman" panose="02020603050405020304" pitchFamily="2" charset="0"/>
              </a:rPr>
              <a:t>        </a:t>
            </a:r>
            <a:r>
              <a:rPr lang="zh-CN" altLang="en-US" sz="2800" b="1">
                <a:latin typeface="Times New Roman" panose="02020603050405020304" pitchFamily="2" charset="0"/>
              </a:rPr>
              <a:t>将一把钢尺紧按在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桌面上，一端伸出桌边。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拨动钢尺，听它振动发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出的声音，同时注意钢尺振动的快慢。改变钢尺伸出桌边的长度，再次拨动。注意使钢尺两次的振动大致相同。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        比较两种情况下钢尺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振动的快慢</a:t>
            </a:r>
            <a:r>
              <a:rPr lang="zh-CN" altLang="en-US" sz="2800" b="1">
                <a:latin typeface="Times New Roman" panose="02020603050405020304" pitchFamily="2" charset="0"/>
              </a:rPr>
              <a:t>和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发声的音调</a:t>
            </a:r>
            <a:r>
              <a:rPr lang="zh-CN" altLang="en-US" sz="2800" b="1">
                <a:latin typeface="Times New Roman" panose="02020603050405020304" pitchFamily="2" charset="0"/>
              </a:rPr>
              <a:t>。</a:t>
            </a:r>
          </a:p>
        </p:txBody>
      </p:sp>
      <p:sp>
        <p:nvSpPr>
          <p:cNvPr id="5128" name="矩形 5127">
            <a:hlinkClick r:id="rId6"/>
          </p:cNvPr>
          <p:cNvSpPr/>
          <p:nvPr/>
        </p:nvSpPr>
        <p:spPr>
          <a:xfrm>
            <a:off x="208915" y="2109470"/>
            <a:ext cx="1728788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3600" b="1">
                <a:solidFill>
                  <a:srgbClr val="CC0066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2" charset="0"/>
                <a:ea typeface="经典特黑简" pitchFamily="1" charset="-122"/>
              </a:rPr>
              <a:t>演示</a:t>
            </a:r>
          </a:p>
        </p:txBody>
      </p:sp>
      <p:sp>
        <p:nvSpPr>
          <p:cNvPr id="5129" name="文本框 5128"/>
          <p:cNvSpPr txBox="1"/>
          <p:nvPr/>
        </p:nvSpPr>
        <p:spPr>
          <a:xfrm>
            <a:off x="6762115" y="5062220"/>
            <a:ext cx="2133600" cy="9461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2800" b="1">
                <a:solidFill>
                  <a:srgbClr val="FF33CC"/>
                </a:solidFill>
                <a:latin typeface="Times New Roman" panose="02020603050405020304" pitchFamily="2" charset="0"/>
                <a:ea typeface="仿宋_GB2312" panose="02010609030101010101" pitchFamily="1" charset="-122"/>
              </a:rPr>
              <a:t>探究音调和频率的关系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7" grpId="0"/>
      <p:bldP spid="5128" grpId="0"/>
      <p:bldP spid="51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6145"/>
          <p:cNvSpPr txBox="1"/>
          <p:nvPr/>
        </p:nvSpPr>
        <p:spPr>
          <a:xfrm>
            <a:off x="647383" y="1193800"/>
            <a:ext cx="784860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CC0066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什么因素决定音调的高低？</a:t>
            </a:r>
          </a:p>
        </p:txBody>
      </p:sp>
      <p:graphicFrame>
        <p:nvGraphicFramePr>
          <p:cNvPr id="6147" name="表格 6146"/>
          <p:cNvGraphicFramePr/>
          <p:nvPr/>
        </p:nvGraphicFramePr>
        <p:xfrm>
          <a:off x="1474153" y="2655570"/>
          <a:ext cx="6019800" cy="3359150"/>
        </p:xfrm>
        <a:graphic>
          <a:graphicData uri="http://schemas.openxmlformats.org/drawingml/2006/table">
            <a:tbl>
              <a:tblPr/>
              <a:tblGrid>
                <a:gridCol w="2514600"/>
                <a:gridCol w="1676400"/>
                <a:gridCol w="1828800"/>
              </a:tblGrid>
              <a:tr h="13112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钢尺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伸出长度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振动快慢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声音</a:t>
                      </a: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4000" b="1">
                          <a:solidFill>
                            <a:srgbClr val="CC33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高低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FF">
                        <a:alpha val="100000"/>
                      </a:srgb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伸出</a:t>
                      </a:r>
                      <a:r>
                        <a:rPr lang="en-US" altLang="zh-CN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1/5</a:t>
                      </a:r>
                      <a:endParaRPr lang="zh-CN" altLang="en-US" b="1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最快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最高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伸出</a:t>
                      </a:r>
                      <a:r>
                        <a:rPr lang="en-US" altLang="zh-CN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1/3</a:t>
                      </a:r>
                      <a:endParaRPr lang="zh-CN" altLang="en-US" b="1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较快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较高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伸出</a:t>
                      </a:r>
                      <a:r>
                        <a:rPr lang="en-US" altLang="zh-CN" b="1">
                          <a:latin typeface="楷体" panose="02010609060101010101" pitchFamily="1" charset="-122"/>
                          <a:ea typeface="楷体" panose="02010609060101010101" pitchFamily="1" charset="-122"/>
                        </a:rPr>
                        <a:t>1/2</a:t>
                      </a:r>
                      <a:endParaRPr lang="zh-CN" altLang="en-US" b="1">
                        <a:latin typeface="楷体" panose="02010609060101010101" pitchFamily="1" charset="-122"/>
                        <a:ea typeface="楷体" panose="02010609060101010101" pitchFamily="1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慢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ea typeface="楷体" panose="02010609060101010101" pitchFamily="1" charset="-122"/>
                        </a:rPr>
                        <a:t>最低</a:t>
                      </a:r>
                    </a:p>
                  </a:txBody>
                  <a:tcPr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169" name="文本框 6168"/>
          <p:cNvSpPr txBox="1"/>
          <p:nvPr/>
        </p:nvSpPr>
        <p:spPr>
          <a:xfrm>
            <a:off x="3556953" y="1895158"/>
            <a:ext cx="2216150" cy="701675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pPr algn="ctr"/>
            <a:r>
              <a:rPr lang="zh-CN" altLang="en-US" sz="4000">
                <a:latin typeface="Times New Roman" panose="02020603050405020304" pitchFamily="2" charset="0"/>
                <a:ea typeface="黑体" panose="02010600030101010101" pitchFamily="2" charset="-122"/>
              </a:rPr>
              <a:t>数据记录</a:t>
            </a:r>
          </a:p>
        </p:txBody>
      </p:sp>
      <p:sp>
        <p:nvSpPr>
          <p:cNvPr id="6170" name="文本框 6169"/>
          <p:cNvSpPr txBox="1"/>
          <p:nvPr/>
        </p:nvSpPr>
        <p:spPr>
          <a:xfrm>
            <a:off x="2617153" y="6160770"/>
            <a:ext cx="49530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 i="1" dirty="0">
                <a:solidFill>
                  <a:srgbClr val="0000CC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得出什么结论？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9" grpId="0"/>
      <p:bldP spid="6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/>
          </p:cNvSpPr>
          <p:nvPr/>
        </p:nvSpPr>
        <p:spPr>
          <a:xfrm>
            <a:off x="1086803" y="1992948"/>
            <a:ext cx="7129462" cy="36718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 </a:t>
            </a:r>
            <a:r>
              <a:rPr lang="zh-CN" altLang="en-US" sz="2800" b="1" dirty="0">
                <a:latin typeface="Times New Roman" panose="02020603050405020304" pitchFamily="2" charset="0"/>
              </a:rPr>
              <a:t> 音调高低是由什么因素决定的？  </a:t>
            </a:r>
            <a:r>
              <a:rPr lang="zh-CN" altLang="en-US" sz="2800" b="1" dirty="0">
                <a:solidFill>
                  <a:srgbClr val="0066CC"/>
                </a:solidFill>
                <a:latin typeface="Times New Roman" panose="02020603050405020304" pitchFamily="2" charset="0"/>
              </a:rPr>
              <a:t>频率</a:t>
            </a:r>
          </a:p>
          <a:p>
            <a:pPr marL="0" lvl="0" indent="0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b="1" dirty="0">
                <a:latin typeface="Times New Roman" panose="02020603050405020304" pitchFamily="2" charset="0"/>
              </a:rPr>
              <a:t>  </a:t>
            </a: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charset="-76"/>
              </a:rPr>
              <a:t>频率</a:t>
            </a:r>
            <a:r>
              <a:rPr lang="zh-CN" altLang="en-US" sz="3200" b="1" dirty="0">
                <a:latin typeface="Times New Roman" panose="02020603050405020304" pitchFamily="2" charset="0"/>
              </a:rPr>
              <a:t>物理意义：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描述物体振动的快慢</a:t>
            </a:r>
          </a:p>
          <a:p>
            <a:pPr lvl="1" indent="-277495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charset="-76"/>
              </a:rPr>
              <a:t>频率</a:t>
            </a:r>
            <a:r>
              <a:rPr lang="zh-CN" altLang="en-US" sz="3200" b="1" dirty="0">
                <a:latin typeface="Times New Roman" panose="02020603050405020304" pitchFamily="2" charset="0"/>
              </a:rPr>
              <a:t>定义：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charset="-76"/>
              </a:rPr>
              <a:t>物体1秒内振动的次数</a:t>
            </a:r>
          </a:p>
          <a:p>
            <a:pPr lvl="1" indent="-277495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charset="-76"/>
              </a:rPr>
              <a:t>频率符号</a:t>
            </a:r>
            <a:r>
              <a:rPr lang="zh-CN" altLang="en-US" sz="3200" b="1" dirty="0">
                <a:latin typeface="Times New Roman" panose="02020603050405020304" pitchFamily="2" charset="0"/>
              </a:rPr>
              <a:t>：</a:t>
            </a:r>
            <a:r>
              <a:rPr lang="en-US" altLang="x-none" sz="3200" b="1" i="1" dirty="0">
                <a:solidFill>
                  <a:srgbClr val="FF0000"/>
                </a:solidFill>
                <a:latin typeface="Times New Roman" panose="02020603050405020304" pitchFamily="2" charset="0"/>
              </a:rPr>
              <a:t>f</a:t>
            </a:r>
            <a:endParaRPr lang="en-US" altLang="x-none" sz="3200" b="1" i="1" dirty="0">
              <a:solidFill>
                <a:srgbClr val="FF0000"/>
              </a:solidFill>
              <a:latin typeface="Times New Roman" panose="02020603050405020304" pitchFamily="2" charset="0"/>
              <a:sym typeface="Arial" panose="020B0604020202020204" charset="-76"/>
            </a:endParaRPr>
          </a:p>
          <a:p>
            <a:pPr lvl="1" indent="-277495">
              <a:lnSpc>
                <a:spcPct val="145000"/>
              </a:lnSpc>
              <a:spcBef>
                <a:spcPct val="0"/>
              </a:spcBef>
              <a:buNone/>
            </a:pPr>
            <a:r>
              <a:rPr lang="zh-CN" altLang="en-US" sz="3200" b="1" dirty="0">
                <a:latin typeface="Times New Roman" panose="02020603050405020304" pitchFamily="2" charset="0"/>
                <a:sym typeface="Arial" panose="020B0604020202020204" charset="-76"/>
              </a:rPr>
              <a:t>频率单</a:t>
            </a:r>
            <a:r>
              <a:rPr lang="zh-CN" altLang="en-US" sz="3200" b="1" dirty="0">
                <a:latin typeface="Times New Roman" panose="02020603050405020304" pitchFamily="2" charset="0"/>
              </a:rPr>
              <a:t>位：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charset="-76"/>
              </a:rPr>
              <a:t>赫兹（ </a:t>
            </a:r>
            <a:r>
              <a:rPr lang="en-US" altLang="x-none" sz="3200" b="1" dirty="0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charset="-76"/>
              </a:rPr>
              <a:t>Hz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2" charset="0"/>
                <a:sym typeface="Arial" panose="020B0604020202020204" charset="-76"/>
              </a:rPr>
              <a:t>）</a:t>
            </a:r>
            <a:endParaRPr lang="en-US" altLang="x-none" sz="3200" b="1" dirty="0">
              <a:latin typeface="Times New Roman" panose="02020603050405020304" pitchFamily="2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8193"/>
          <p:cNvSpPr txBox="1"/>
          <p:nvPr/>
        </p:nvSpPr>
        <p:spPr>
          <a:xfrm>
            <a:off x="1547495" y="4707573"/>
            <a:ext cx="15240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20Hz</a:t>
            </a:r>
          </a:p>
        </p:txBody>
      </p:sp>
      <p:sp>
        <p:nvSpPr>
          <p:cNvPr id="8195" name="文本框 8194"/>
          <p:cNvSpPr txBox="1"/>
          <p:nvPr/>
        </p:nvSpPr>
        <p:spPr>
          <a:xfrm>
            <a:off x="6500495" y="4707573"/>
            <a:ext cx="25146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20 000Hz</a:t>
            </a:r>
          </a:p>
        </p:txBody>
      </p:sp>
      <p:sp>
        <p:nvSpPr>
          <p:cNvPr id="8196" name="矩形 8195"/>
          <p:cNvSpPr/>
          <p:nvPr/>
        </p:nvSpPr>
        <p:spPr>
          <a:xfrm>
            <a:off x="1928495" y="4250373"/>
            <a:ext cx="5181600" cy="533400"/>
          </a:xfrm>
          <a:prstGeom prst="rect">
            <a:avLst/>
          </a:prstGeom>
          <a:solidFill>
            <a:srgbClr val="CC99FF">
              <a:alpha val="100000"/>
            </a:srgb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7" name="文本框 8196"/>
          <p:cNvSpPr txBox="1"/>
          <p:nvPr/>
        </p:nvSpPr>
        <p:spPr>
          <a:xfrm>
            <a:off x="1928495" y="4250373"/>
            <a:ext cx="5257800" cy="519112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2" charset="0"/>
                <a:ea typeface="华文细黑" panose="02010600040101010101" pitchFamily="2" charset="-122"/>
              </a:rPr>
              <a:t>正常人耳能听到的声音频率范围</a:t>
            </a:r>
          </a:p>
        </p:txBody>
      </p:sp>
      <p:sp>
        <p:nvSpPr>
          <p:cNvPr id="8198" name="矩形 8197"/>
          <p:cNvSpPr/>
          <p:nvPr/>
        </p:nvSpPr>
        <p:spPr>
          <a:xfrm>
            <a:off x="404495" y="4250373"/>
            <a:ext cx="1524000" cy="533400"/>
          </a:xfrm>
          <a:prstGeom prst="rect">
            <a:avLst/>
          </a:prstGeom>
          <a:solidFill>
            <a:srgbClr val="FFFF99">
              <a:alpha val="100000"/>
            </a:srgbClr>
          </a:soli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9" name="矩形 8198"/>
          <p:cNvSpPr/>
          <p:nvPr/>
        </p:nvSpPr>
        <p:spPr>
          <a:xfrm>
            <a:off x="7033895" y="4250373"/>
            <a:ext cx="1524000" cy="533400"/>
          </a:xfrm>
          <a:prstGeom prst="rect">
            <a:avLst/>
          </a:prstGeom>
          <a:solidFill>
            <a:srgbClr val="FFCC99">
              <a:alpha val="100000"/>
            </a:srgbClr>
          </a:solidFill>
          <a:ln w="9525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200" name="文本框 8199"/>
          <p:cNvSpPr txBox="1"/>
          <p:nvPr/>
        </p:nvSpPr>
        <p:spPr>
          <a:xfrm>
            <a:off x="404495" y="4250373"/>
            <a:ext cx="15240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次声波</a:t>
            </a:r>
          </a:p>
        </p:txBody>
      </p:sp>
      <p:sp>
        <p:nvSpPr>
          <p:cNvPr id="8201" name="文本框 8200"/>
          <p:cNvSpPr txBox="1"/>
          <p:nvPr/>
        </p:nvSpPr>
        <p:spPr>
          <a:xfrm>
            <a:off x="1137920" y="2594610"/>
            <a:ext cx="7056438" cy="10064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b="1">
                <a:solidFill>
                  <a:srgbClr val="CC0066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 </a:t>
            </a:r>
            <a:r>
              <a:rPr lang="zh-CN" altLang="en-US" sz="3200" b="1">
                <a:solidFill>
                  <a:srgbClr val="CC0066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超声波</a:t>
            </a:r>
            <a:r>
              <a:rPr lang="en-US" altLang="zh-CN" sz="2800" b="1">
                <a:latin typeface="Times New Roman" panose="02020603050405020304" pitchFamily="2" charset="0"/>
              </a:rPr>
              <a:t>—— 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频率高于</a:t>
            </a:r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20 000Hz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的声音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</a:rPr>
              <a:t>。</a:t>
            </a:r>
          </a:p>
          <a:p>
            <a:r>
              <a:rPr lang="zh-CN" altLang="en-US" sz="2800" b="1">
                <a:latin typeface="Times New Roman" panose="02020603050405020304" pitchFamily="2" charset="0"/>
              </a:rPr>
              <a:t>它们已经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</a:rPr>
              <a:t>超过</a:t>
            </a:r>
            <a:r>
              <a:rPr lang="zh-CN" altLang="en-US" sz="2800" b="1">
                <a:latin typeface="Times New Roman" panose="02020603050405020304" pitchFamily="2" charset="0"/>
              </a:rPr>
              <a:t>人类听觉的上限。</a:t>
            </a:r>
          </a:p>
        </p:txBody>
      </p:sp>
      <p:sp>
        <p:nvSpPr>
          <p:cNvPr id="8202" name="文本框 8201"/>
          <p:cNvSpPr txBox="1"/>
          <p:nvPr/>
        </p:nvSpPr>
        <p:spPr>
          <a:xfrm>
            <a:off x="1496695" y="5547360"/>
            <a:ext cx="6386513" cy="100488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zh-CN" sz="3200" b="1">
                <a:solidFill>
                  <a:srgbClr val="CC0066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 </a:t>
            </a:r>
            <a:r>
              <a:rPr lang="zh-CN" altLang="en-US" sz="3200" b="1">
                <a:solidFill>
                  <a:srgbClr val="CC0066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次声波</a:t>
            </a:r>
            <a:r>
              <a:rPr lang="en-US" altLang="zh-CN" sz="2800" b="1">
                <a:latin typeface="Times New Roman" panose="02020603050405020304" pitchFamily="2" charset="0"/>
              </a:rPr>
              <a:t>—— 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频率低于</a:t>
            </a:r>
            <a:r>
              <a:rPr lang="en-US" altLang="zh-CN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20Hz</a:t>
            </a:r>
            <a:r>
              <a:rPr lang="zh-CN" altLang="en-US" sz="2800" b="1">
                <a:solidFill>
                  <a:srgbClr val="FF00FF"/>
                </a:solidFill>
                <a:latin typeface="Times New Roman" panose="02020603050405020304" pitchFamily="2" charset="0"/>
                <a:ea typeface="幼圆" panose="02010509060101010101" pitchFamily="49" charset="-122"/>
              </a:rPr>
              <a:t>的声音。                                                                                     </a:t>
            </a:r>
            <a:r>
              <a:rPr lang="zh-CN" altLang="en-US" sz="2800" b="1">
                <a:latin typeface="Times New Roman" panose="02020603050405020304" pitchFamily="2" charset="0"/>
              </a:rPr>
              <a:t>它们已经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2" charset="0"/>
              </a:rPr>
              <a:t>低于</a:t>
            </a:r>
            <a:r>
              <a:rPr lang="zh-CN" altLang="en-US" sz="2800" b="1">
                <a:latin typeface="Times New Roman" panose="02020603050405020304" pitchFamily="2" charset="0"/>
              </a:rPr>
              <a:t>人类听觉的下限。</a:t>
            </a:r>
            <a:endParaRPr lang="zh-CN" altLang="en-US" sz="2800">
              <a:latin typeface="Times New Roman" panose="02020603050405020304" pitchFamily="2" charset="0"/>
            </a:endParaRPr>
          </a:p>
        </p:txBody>
      </p:sp>
      <p:sp>
        <p:nvSpPr>
          <p:cNvPr id="8203" name="矩形 8202"/>
          <p:cNvSpPr/>
          <p:nvPr/>
        </p:nvSpPr>
        <p:spPr>
          <a:xfrm>
            <a:off x="3154045" y="1370648"/>
            <a:ext cx="2867025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3200">
                <a:ln w="19050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>
                    <a:alpha val="100000"/>
                  </a:srgbClr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黑体" panose="02010600030101010101" pitchFamily="2" charset="-122"/>
                <a:ea typeface="黑体" panose="02010600030101010101" pitchFamily="2" charset="-122"/>
              </a:rPr>
              <a:t>超声波和次声波</a:t>
            </a:r>
          </a:p>
        </p:txBody>
      </p:sp>
      <p:pic>
        <p:nvPicPr>
          <p:cNvPr id="8204" name="图片 8203" descr="算一算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1158" y="1154748"/>
            <a:ext cx="1219200" cy="1219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5" name="文本框 8204"/>
          <p:cNvSpPr txBox="1"/>
          <p:nvPr/>
        </p:nvSpPr>
        <p:spPr>
          <a:xfrm>
            <a:off x="6957695" y="4250373"/>
            <a:ext cx="1524000" cy="57943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CC0000"/>
                </a:solidFill>
                <a:latin typeface="Times New Roman" panose="02020603050405020304" pitchFamily="2" charset="0"/>
                <a:ea typeface="楷体_GB2312" panose="02010609030101010101" charset="-122"/>
              </a:rPr>
              <a:t>超声波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ldLvl="0"/>
      <p:bldP spid="8197" grpId="0"/>
      <p:bldP spid="8200" grpId="0"/>
      <p:bldP spid="8201" grpId="0"/>
      <p:bldP spid="8202" grpId="0"/>
      <p:bldP spid="8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/>
          <p:nvPr/>
        </p:nvSpPr>
        <p:spPr>
          <a:xfrm>
            <a:off x="379413" y="1394143"/>
            <a:ext cx="4033837" cy="304609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3200" b="1" dirty="0">
                <a:latin typeface="Tahoma" panose="020B0604030504040204" pitchFamily="2" charset="0"/>
                <a:ea typeface="楷体" panose="02010609060101010101" pitchFamily="1" charset="-122"/>
              </a:rPr>
              <a:t>       </a:t>
            </a:r>
            <a:r>
              <a:rPr lang="zh-CN" altLang="en-US" sz="3200" b="1" dirty="0">
                <a:latin typeface="Tahoma" panose="020B0604030504040204" pitchFamily="2" charset="0"/>
                <a:ea typeface="楷体" panose="02010609060101010101" pitchFamily="1" charset="-122"/>
              </a:rPr>
              <a:t>一只蚊子从你耳旁飞过，你能听到它翅膀振动所发出的声音。可是一只蝴蝶飞过你的耳旁时，你却听不见，这是为什么？</a:t>
            </a:r>
          </a:p>
        </p:txBody>
      </p:sp>
      <p:sp>
        <p:nvSpPr>
          <p:cNvPr id="9219" name="Text Box 6"/>
          <p:cNvSpPr txBox="1"/>
          <p:nvPr/>
        </p:nvSpPr>
        <p:spPr>
          <a:xfrm>
            <a:off x="1603375" y="4850130"/>
            <a:ext cx="6481763" cy="1403350"/>
          </a:xfrm>
          <a:prstGeom prst="rect">
            <a:avLst/>
          </a:prstGeom>
          <a:noFill/>
          <a:ln w="9525">
            <a:noFill/>
          </a:ln>
          <a:effectLst>
            <a:outerShdw dist="28398" dir="3806096" algn="ctr" rotWithShape="0">
              <a:srgbClr val="808080"/>
            </a:outerShdw>
          </a:effectLst>
        </p:spPr>
        <p:txBody>
          <a:bodyPr vert="horz" wrap="square" anchor="t">
            <a:spAutoFit/>
          </a:bodyPr>
          <a:lstStyle>
            <a:lvl1pPr marL="342900" lvl="0" indent="-3429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  <a:lvl2pPr marL="742950" lvl="1" indent="-28575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8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2pPr>
            <a:lvl3pPr marL="1143000" lvl="2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•"/>
              <a:defRPr sz="16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3pPr>
            <a:lvl4pPr marL="1600200" lvl="3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–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4pPr>
            <a:lvl5pPr marL="2057400" lvl="4" indent="-228600" algn="l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»"/>
              <a:defRPr sz="1400" b="0" i="0" u="none" kern="1200" baseline="0">
                <a:solidFill>
                  <a:schemeClr val="tx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蝴蝶翅膀的振动频率小于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10H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z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，发出的是次声波，人听不见；而蚊子的翅膀振动频率为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500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ea typeface="Times New Roman" panose="02020603050405020304" pitchFamily="2" charset="0"/>
              </a:rPr>
              <a:t>—</a:t>
            </a:r>
            <a:r>
              <a:rPr lang="en-US" altLang="x-none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600H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z</a:t>
            </a:r>
            <a:r>
              <a:rPr lang="zh-CN" altLang="en-US" sz="2800" b="1" baseline="-14000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</a:t>
            </a:r>
            <a:r>
              <a:rPr lang="zh-CN" altLang="en-US" sz="2800" b="1" dirty="0">
                <a:solidFill>
                  <a:srgbClr val="FF3399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发出的是可听声。</a:t>
            </a:r>
            <a:endParaRPr lang="zh-CN" altLang="en-US" sz="2800" b="1" dirty="0">
              <a:solidFill>
                <a:srgbClr val="FF3399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9220" name="Picture 7" descr="蝴蝶之三十五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9300" y="1465580"/>
            <a:ext cx="4175125" cy="2882900"/>
          </a:xfrm>
          <a:prstGeom prst="rect">
            <a:avLst/>
          </a:prstGeom>
          <a:noFill/>
          <a:ln w="57150" cap="flat" cmpd="thinThick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  <a:effectLst>
            <a:outerShdw dist="107763" dir="2699999" algn="ctr" rotWithShape="0">
              <a:srgbClr val="66FF33">
                <a:alpha val="50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ldLvl="0"/>
      <p:bldP spid="921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文本框 10241"/>
          <p:cNvSpPr txBox="1"/>
          <p:nvPr/>
        </p:nvSpPr>
        <p:spPr>
          <a:xfrm>
            <a:off x="488633" y="2489200"/>
            <a:ext cx="5400675" cy="5175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zh-CN" altLang="en-US" sz="2800" b="1">
                <a:solidFill>
                  <a:srgbClr val="CC0099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提出问题</a:t>
            </a:r>
            <a:r>
              <a:rPr lang="zh-CN" altLang="en-US" sz="2800" b="1">
                <a:latin typeface="Times New Roman" panose="02020603050405020304" pitchFamily="2" charset="0"/>
              </a:rPr>
              <a:t>  响度与什么因素有关？</a:t>
            </a:r>
          </a:p>
        </p:txBody>
      </p:sp>
      <p:sp>
        <p:nvSpPr>
          <p:cNvPr id="10243" name="矩形 10242"/>
          <p:cNvSpPr/>
          <p:nvPr/>
        </p:nvSpPr>
        <p:spPr>
          <a:xfrm>
            <a:off x="488633" y="3135313"/>
            <a:ext cx="4800600" cy="31623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99"/>
                </a:solidFill>
                <a:latin typeface="Times New Roman" panose="02020603050405020304" pitchFamily="2" charset="0"/>
                <a:ea typeface="华文中宋" panose="02010600040101010101" pitchFamily="2" charset="-122"/>
              </a:rPr>
              <a:t>设计实验和进行实验</a:t>
            </a:r>
            <a:r>
              <a:rPr lang="zh-CN" altLang="en-US" sz="2800">
                <a:latin typeface="Times New Roman" panose="02020603050405020304" pitchFamily="2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zh-CN" altLang="en-US" sz="2800">
                <a:latin typeface="Times New Roman" panose="02020603050405020304" pitchFamily="2" charset="0"/>
              </a:rPr>
              <a:t> </a:t>
            </a:r>
            <a:r>
              <a:rPr lang="zh-CN" altLang="en-US" sz="2800" b="1">
                <a:latin typeface="Times New Roman" panose="02020603050405020304" pitchFamily="2" charset="0"/>
              </a:rPr>
              <a:t>        将系在细绳上的乒乓球轻触正在发声的音叉，观察乒乓球被弹开的幅度。</a:t>
            </a: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2" charset="0"/>
              </a:rPr>
              <a:t>       使音叉发出不同响度的声音，重做上面的实验。</a:t>
            </a:r>
          </a:p>
        </p:txBody>
      </p:sp>
      <p:sp>
        <p:nvSpPr>
          <p:cNvPr id="10244" name="矩形 10243"/>
          <p:cNvSpPr/>
          <p:nvPr/>
        </p:nvSpPr>
        <p:spPr>
          <a:xfrm>
            <a:off x="1032193" y="1283335"/>
            <a:ext cx="2900362" cy="11430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l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1" u="none" kern="1200" baseline="0">
                <a:solidFill>
                  <a:schemeClr val="bg1"/>
                </a:solidFill>
                <a:latin typeface="黑体" panose="02010600030101010101" pitchFamily="2" charset="-122"/>
                <a:ea typeface="黑体" panose="02010600030101010101" pitchFamily="2" charset="-122"/>
              </a:defRPr>
            </a:lvl1pPr>
          </a:lstStyle>
          <a:p>
            <a:pPr lvl="0"/>
            <a:r>
              <a:rPr lang="en-US" altLang="zh-CN" sz="320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2.</a:t>
            </a:r>
            <a:r>
              <a:rPr lang="zh-CN" altLang="en-US" sz="3200">
                <a:solidFill>
                  <a:schemeClr val="accent2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响度</a:t>
            </a:r>
          </a:p>
        </p:txBody>
      </p:sp>
      <p:sp>
        <p:nvSpPr>
          <p:cNvPr id="10245" name="矩形 10244"/>
          <p:cNvSpPr/>
          <p:nvPr/>
        </p:nvSpPr>
        <p:spPr>
          <a:xfrm>
            <a:off x="2332355" y="1565275"/>
            <a:ext cx="5181600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2" charset="0"/>
              </a:rPr>
              <a:t>——</a:t>
            </a: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2" charset="0"/>
              </a:rPr>
              <a:t>声音的强弱叫做响度。</a:t>
            </a:r>
          </a:p>
        </p:txBody>
      </p:sp>
      <p:pic>
        <p:nvPicPr>
          <p:cNvPr id="10246" name="图片 10245" descr="W020140910572624297371[1]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4483" y="2632075"/>
            <a:ext cx="3168650" cy="38941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779463" y="1587500"/>
            <a:ext cx="7272337" cy="5794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200" b="1" dirty="0">
                <a:solidFill>
                  <a:srgbClr val="FF3399"/>
                </a:solidFill>
                <a:latin typeface="宋体" panose="02010600030101010101" pitchFamily="2" charset="-122"/>
              </a:rPr>
              <a:t>3.音色——</a:t>
            </a:r>
          </a:p>
        </p:txBody>
      </p:sp>
      <p:sp>
        <p:nvSpPr>
          <p:cNvPr id="11267" name="文本框 11266"/>
          <p:cNvSpPr txBox="1"/>
          <p:nvPr/>
        </p:nvSpPr>
        <p:spPr>
          <a:xfrm>
            <a:off x="855663" y="2501900"/>
            <a:ext cx="7272337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是由于发声体的材料、结构不同等方面引起的</a:t>
            </a:r>
            <a:r>
              <a:rPr lang="en-US" altLang="zh-CN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发出的声音音色不同</a:t>
            </a:r>
            <a:r>
              <a:rPr lang="en-US" altLang="zh-CN" sz="3600" b="1"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</p:txBody>
      </p:sp>
      <p:sp>
        <p:nvSpPr>
          <p:cNvPr id="11268" name="文本框 11267"/>
          <p:cNvSpPr txBox="1"/>
          <p:nvPr/>
        </p:nvSpPr>
        <p:spPr>
          <a:xfrm>
            <a:off x="2876550" y="1571625"/>
            <a:ext cx="3057525" cy="641350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即声音的特色</a:t>
            </a:r>
            <a:r>
              <a:rPr lang="en-US" altLang="zh-CN" sz="3600" b="1">
                <a:solidFill>
                  <a:srgbClr val="CC33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.</a:t>
            </a:r>
          </a:p>
        </p:txBody>
      </p:sp>
      <p:sp>
        <p:nvSpPr>
          <p:cNvPr id="11269" name="文本框 11268"/>
          <p:cNvSpPr txBox="1"/>
          <p:nvPr/>
        </p:nvSpPr>
        <p:spPr>
          <a:xfrm>
            <a:off x="139700" y="3876675"/>
            <a:ext cx="8869363" cy="639763"/>
          </a:xfrm>
          <a:prstGeom prst="rect">
            <a:avLst/>
          </a:prstGeom>
          <a:noFill/>
          <a:ln w="9525">
            <a:noFill/>
          </a:ln>
        </p:spPr>
        <p:txBody>
          <a:bodyPr vert="horz" wrap="none" anchor="t">
            <a:spAutoFit/>
          </a:bodyPr>
          <a:lstStyle/>
          <a:p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例</a:t>
            </a:r>
            <a:r>
              <a:rPr lang="en-US" altLang="zh-CN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不同的人说话的声音不同</a:t>
            </a:r>
            <a:r>
              <a:rPr lang="en-US" altLang="zh-CN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就是音色不同</a:t>
            </a:r>
          </a:p>
        </p:txBody>
      </p:sp>
      <p:sp>
        <p:nvSpPr>
          <p:cNvPr id="11270" name="文本框 11269"/>
          <p:cNvSpPr txBox="1"/>
          <p:nvPr/>
        </p:nvSpPr>
        <p:spPr>
          <a:xfrm>
            <a:off x="931863" y="4813300"/>
            <a:ext cx="7796212" cy="11906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>
            <a:spAutoFit/>
          </a:bodyPr>
          <a:lstStyle/>
          <a:p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不同的乐器演奏相同的曲子</a:t>
            </a:r>
            <a:r>
              <a:rPr lang="en-US" altLang="zh-CN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,</a:t>
            </a:r>
            <a:r>
              <a:rPr lang="zh-CN" altLang="en-US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我们却可以分辩出来</a:t>
            </a:r>
            <a:r>
              <a:rPr lang="en-US" altLang="zh-CN" sz="3600" b="1">
                <a:solidFill>
                  <a:srgbClr val="000099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;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15"/>
  <p:tag name="KSO_WM_TAG_VERSION" val="1.0"/>
  <p:tag name="KSO_WM_SLIDE_ID" val="custom596_12"/>
  <p:tag name="KSO_WM_SLIDE_INDEX" val="12"/>
  <p:tag name="KSO_WM_SLIDE_ITEM_CNT" val="2"/>
  <p:tag name="KSO_WM_SLIDE_LAYOUT" val="a_b_e"/>
  <p:tag name="KSO_WM_SLIDE_LAYOUT_CNT" val="1_1_1"/>
  <p:tag name="KSO_WM_SLIDE_TYPE" val="sectionTitle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a"/>
  <p:tag name="KSO_WM_UNIT_INDEX" val="1"/>
  <p:tag name="KSO_WM_UNIT_ID" val="custom596_12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596"/>
  <p:tag name="KSO_WM_UNIT_TYPE" val="b"/>
  <p:tag name="KSO_WM_UNIT_INDEX" val="1"/>
  <p:tag name="KSO_WM_UNIT_ID" val="custom596_1*b*1"/>
  <p:tag name="KSO_WM_UNIT_CLEAR" val="1"/>
  <p:tag name="KSO_WM_UNIT_LAYERLEVEL" val="1"/>
  <p:tag name="KSO_WM_UNIT_VALUE" val="6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5、9、12、18、23、25、26、27、29"/>
  <p:tag name="KSO_WM_TEMPLATE_CATEGORY" val="custom"/>
  <p:tag name="KSO_WM_TEMPLATE_INDEX" val="215"/>
  <p:tag name="KSO_WM_TAG_VERSION" val="1.0"/>
  <p:tag name="KSO_WM_SLIDE_ID" val="custom596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21515">
      <a:dk1>
        <a:srgbClr val="5F5F5F"/>
      </a:dk1>
      <a:lt1>
        <a:srgbClr val="FFFFFF"/>
      </a:lt1>
      <a:dk2>
        <a:srgbClr val="4D4D4D"/>
      </a:dk2>
      <a:lt2>
        <a:srgbClr val="FFFFFF"/>
      </a:lt2>
      <a:accent1>
        <a:srgbClr val="47B6E7"/>
      </a:accent1>
      <a:accent2>
        <a:srgbClr val="628EE3"/>
      </a:accent2>
      <a:accent3>
        <a:srgbClr val="2BC3B5"/>
      </a:accent3>
      <a:accent4>
        <a:srgbClr val="92D050"/>
      </a:accent4>
      <a:accent5>
        <a:srgbClr val="CEB9A3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1035</Words>
  <Application>Microsoft Office PowerPoint</Application>
  <PresentationFormat>全屏显示(4:3)</PresentationFormat>
  <Paragraphs>140</Paragraphs>
  <Slides>17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宇恒编辑部</dc:creator>
  <cp:lastModifiedBy>User</cp:lastModifiedBy>
  <cp:revision>73</cp:revision>
  <dcterms:created xsi:type="dcterms:W3CDTF">2015-11-16T05:18:00Z</dcterms:created>
  <dcterms:modified xsi:type="dcterms:W3CDTF">2019-08-20T08:46:18Z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2052-10.1.0.7311</vt:lpwstr>
  </property>
</Properties>
</file>