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AA84-40CD-4BEF-B8FF-121B7BA5C82F}" type="datetimeFigureOut">
              <a:rPr lang="zh-CN" altLang="en-US" smtClean="0"/>
              <a:t>2019/3/7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FC49-7385-4C90-A6EF-689157A03C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F33EAC-9DE3-46BA-A96D-567056D721CD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9B6205-B48C-48E3-859D-8F85672C66EC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2E3C7-63C1-4FB9-8ABE-7AC8EAE112DD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986777-DDF6-49C7-BE2C-DBA4DA40F819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7D1B-7757-484E-9176-0667CA9C98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75" y="5105400"/>
            <a:ext cx="8858250" cy="1181100"/>
          </a:xfrm>
        </p:spPr>
        <p:txBody>
          <a:bodyPr>
            <a:normAutofit fontScale="92500" lnSpcReduction="10000"/>
          </a:bodyPr>
          <a:lstStyle/>
          <a:p>
            <a:pPr algn="l">
              <a:defRPr/>
            </a:pP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看到这张图片你能想到今天我们复习什么</a:t>
            </a:r>
            <a:r>
              <a:rPr lang="zh-CN" altLang="en-US" sz="4000" dirty="0" smtClean="0">
                <a:solidFill>
                  <a:srgbClr val="FF0000"/>
                </a:solidFill>
              </a:rPr>
              <a:t>物理知识吗</a:t>
            </a:r>
            <a:r>
              <a:rPr lang="zh-CN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？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80" name="Picture 2" descr="http://p1.so.qhimgs1.com/bdr/_240_/t0124d770ef4ec69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5263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图片 4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42938" y="214313"/>
            <a:ext cx="7929562" cy="12620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solidFill>
                  <a:srgbClr val="0000CC"/>
                </a:solidFill>
              </a:rPr>
              <a:t>例</a:t>
            </a:r>
            <a:r>
              <a:rPr lang="en-US" altLang="zh-CN" sz="4000" b="1" dirty="0">
                <a:solidFill>
                  <a:srgbClr val="0000CC"/>
                </a:solidFill>
              </a:rPr>
              <a:t>.  </a:t>
            </a:r>
            <a:r>
              <a:rPr lang="zh-CN" altLang="en-US" sz="3600" b="1" dirty="0"/>
              <a:t>下面所述各事例中，为了</a:t>
            </a:r>
            <a:r>
              <a:rPr lang="zh-CN" altLang="en-US" sz="3600" b="1" dirty="0">
                <a:solidFill>
                  <a:srgbClr val="FFFF00"/>
                </a:solidFill>
              </a:rPr>
              <a:t>减小</a:t>
            </a:r>
            <a:r>
              <a:rPr lang="zh-CN" altLang="en-US" sz="3600" b="1" dirty="0"/>
              <a:t>压强的有＿＿＿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为了</a:t>
            </a:r>
            <a:r>
              <a:rPr lang="zh-CN" altLang="en-US" sz="3600" b="1" dirty="0">
                <a:solidFill>
                  <a:srgbClr val="FFFF00"/>
                </a:solidFill>
              </a:rPr>
              <a:t>增大</a:t>
            </a:r>
            <a:r>
              <a:rPr lang="zh-CN" altLang="en-US" sz="3600" b="1" dirty="0"/>
              <a:t>压强的有＿＿。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085975" y="85725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ACEF</a:t>
            </a:r>
            <a:endParaRPr lang="en-US" altLang="zh-CN" sz="3200" b="1">
              <a:latin typeface="Times New Roman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358063" y="85725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BD</a:t>
            </a:r>
            <a:endParaRPr lang="en-US" altLang="zh-CN" sz="3200" b="1">
              <a:latin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00213"/>
            <a:ext cx="15255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3741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/>
              <a:t>A</a:t>
            </a:r>
            <a:r>
              <a:rPr lang="zh-CN" altLang="en-US" sz="3200" b="1"/>
              <a:t>、铲土机的宽履带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29718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B</a:t>
            </a:r>
            <a:r>
              <a:rPr lang="zh-CN" altLang="en-US" sz="3200" b="1"/>
              <a:t>、锋利的剪刀刃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6863" y="3810000"/>
            <a:ext cx="457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C</a:t>
            </a:r>
            <a:r>
              <a:rPr lang="zh-CN" altLang="en-US" sz="3200" b="1"/>
              <a:t>、骆驼宽大的脚掌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4800" y="47244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D</a:t>
            </a:r>
            <a:r>
              <a:rPr lang="zh-CN" altLang="en-US" sz="3200" b="1"/>
              <a:t>、很细的钉尖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28600" y="5592763"/>
            <a:ext cx="426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E</a:t>
            </a:r>
            <a:r>
              <a:rPr lang="zh-CN" altLang="en-US" sz="3200" b="1"/>
              <a:t>、钢轨铺在枕木上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791200" y="4572000"/>
            <a:ext cx="3140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/>
              <a:t>F</a:t>
            </a:r>
            <a:r>
              <a:rPr lang="zh-CN" altLang="en-US" sz="3200" b="1"/>
              <a:t>、宽大的房基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788" y="3505200"/>
            <a:ext cx="10144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40188" y="3200400"/>
            <a:ext cx="1370012" cy="288925"/>
            <a:chOff x="3120" y="2989"/>
            <a:chExt cx="863" cy="182"/>
          </a:xfrm>
        </p:grpSpPr>
        <p:sp>
          <p:nvSpPr>
            <p:cNvPr id="33813" name="Freeform 14"/>
            <p:cNvSpPr>
              <a:spLocks noChangeArrowheads="1"/>
            </p:cNvSpPr>
            <p:nvPr/>
          </p:nvSpPr>
          <p:spPr bwMode="auto">
            <a:xfrm>
              <a:off x="3333" y="3052"/>
              <a:ext cx="308" cy="22"/>
            </a:xfrm>
            <a:custGeom>
              <a:avLst/>
              <a:gdLst>
                <a:gd name="T0" fmla="*/ 2 w 1538"/>
                <a:gd name="T1" fmla="*/ 0 h 108"/>
                <a:gd name="T2" fmla="*/ 2 w 1538"/>
                <a:gd name="T3" fmla="*/ 0 h 108"/>
                <a:gd name="T4" fmla="*/ 0 w 1538"/>
                <a:gd name="T5" fmla="*/ 0 h 108"/>
                <a:gd name="T6" fmla="*/ 2 w 1538"/>
                <a:gd name="T7" fmla="*/ 0 h 108"/>
                <a:gd name="T8" fmla="*/ 2 w 1538"/>
                <a:gd name="T9" fmla="*/ 0 h 108"/>
                <a:gd name="T10" fmla="*/ 2 w 1538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8"/>
                <a:gd name="T19" fmla="*/ 0 h 108"/>
                <a:gd name="T20" fmla="*/ 1538 w 1538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8" h="108">
                  <a:moveTo>
                    <a:pt x="1532" y="75"/>
                  </a:moveTo>
                  <a:lnTo>
                    <a:pt x="1536" y="50"/>
                  </a:lnTo>
                  <a:lnTo>
                    <a:pt x="0" y="0"/>
                  </a:lnTo>
                  <a:lnTo>
                    <a:pt x="1538" y="108"/>
                  </a:lnTo>
                  <a:lnTo>
                    <a:pt x="1533" y="91"/>
                  </a:lnTo>
                  <a:lnTo>
                    <a:pt x="153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4" name="Freeform 15"/>
            <p:cNvSpPr>
              <a:spLocks noChangeArrowheads="1"/>
            </p:cNvSpPr>
            <p:nvPr/>
          </p:nvSpPr>
          <p:spPr bwMode="auto">
            <a:xfrm>
              <a:off x="3323" y="3051"/>
              <a:ext cx="318" cy="23"/>
            </a:xfrm>
            <a:custGeom>
              <a:avLst/>
              <a:gdLst>
                <a:gd name="T0" fmla="*/ 3 w 1591"/>
                <a:gd name="T1" fmla="*/ 0 h 113"/>
                <a:gd name="T2" fmla="*/ 3 w 1591"/>
                <a:gd name="T3" fmla="*/ 0 h 113"/>
                <a:gd name="T4" fmla="*/ 0 w 1591"/>
                <a:gd name="T5" fmla="*/ 0 h 113"/>
                <a:gd name="T6" fmla="*/ 0 w 1591"/>
                <a:gd name="T7" fmla="*/ 0 h 113"/>
                <a:gd name="T8" fmla="*/ 3 w 1591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1"/>
                <a:gd name="T16" fmla="*/ 0 h 113"/>
                <a:gd name="T17" fmla="*/ 1591 w 159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1" h="113">
                  <a:moveTo>
                    <a:pt x="1591" y="113"/>
                  </a:moveTo>
                  <a:lnTo>
                    <a:pt x="1588" y="111"/>
                  </a:lnTo>
                  <a:lnTo>
                    <a:pt x="50" y="3"/>
                  </a:lnTo>
                  <a:lnTo>
                    <a:pt x="0" y="0"/>
                  </a:lnTo>
                  <a:lnTo>
                    <a:pt x="1591" y="113"/>
                  </a:lnTo>
                  <a:close/>
                </a:path>
              </a:pathLst>
            </a:custGeom>
            <a:solidFill>
              <a:srgbClr val="FEFEF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5" name="Freeform 16"/>
            <p:cNvSpPr>
              <a:spLocks noChangeArrowheads="1"/>
            </p:cNvSpPr>
            <p:nvPr/>
          </p:nvSpPr>
          <p:spPr bwMode="auto">
            <a:xfrm>
              <a:off x="3309" y="3051"/>
              <a:ext cx="332" cy="23"/>
            </a:xfrm>
            <a:custGeom>
              <a:avLst/>
              <a:gdLst>
                <a:gd name="T0" fmla="*/ 3 w 1663"/>
                <a:gd name="T1" fmla="*/ 0 h 116"/>
                <a:gd name="T2" fmla="*/ 3 w 1663"/>
                <a:gd name="T3" fmla="*/ 0 h 116"/>
                <a:gd name="T4" fmla="*/ 0 w 1663"/>
                <a:gd name="T5" fmla="*/ 0 h 116"/>
                <a:gd name="T6" fmla="*/ 0 w 1663"/>
                <a:gd name="T7" fmla="*/ 0 h 116"/>
                <a:gd name="T8" fmla="*/ 3 w 1663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3"/>
                <a:gd name="T16" fmla="*/ 0 h 116"/>
                <a:gd name="T17" fmla="*/ 1663 w 1663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3" h="116">
                  <a:moveTo>
                    <a:pt x="1663" y="116"/>
                  </a:moveTo>
                  <a:lnTo>
                    <a:pt x="1663" y="115"/>
                  </a:lnTo>
                  <a:lnTo>
                    <a:pt x="72" y="2"/>
                  </a:lnTo>
                  <a:lnTo>
                    <a:pt x="0" y="0"/>
                  </a:lnTo>
                  <a:lnTo>
                    <a:pt x="1663" y="116"/>
                  </a:lnTo>
                  <a:close/>
                </a:path>
              </a:pathLst>
            </a:custGeom>
            <a:solidFill>
              <a:srgbClr val="FCFC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Freeform 17"/>
            <p:cNvSpPr>
              <a:spLocks noChangeArrowheads="1"/>
            </p:cNvSpPr>
            <p:nvPr/>
          </p:nvSpPr>
          <p:spPr bwMode="auto">
            <a:xfrm>
              <a:off x="3287" y="3050"/>
              <a:ext cx="355" cy="25"/>
            </a:xfrm>
            <a:custGeom>
              <a:avLst/>
              <a:gdLst>
                <a:gd name="T0" fmla="*/ 3 w 1775"/>
                <a:gd name="T1" fmla="*/ 0 h 125"/>
                <a:gd name="T2" fmla="*/ 3 w 1775"/>
                <a:gd name="T3" fmla="*/ 0 h 125"/>
                <a:gd name="T4" fmla="*/ 0 w 1775"/>
                <a:gd name="T5" fmla="*/ 0 h 125"/>
                <a:gd name="T6" fmla="*/ 0 w 1775"/>
                <a:gd name="T7" fmla="*/ 0 h 125"/>
                <a:gd name="T8" fmla="*/ 3 w 177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5"/>
                <a:gd name="T16" fmla="*/ 0 h 125"/>
                <a:gd name="T17" fmla="*/ 1775 w 177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5" h="125">
                  <a:moveTo>
                    <a:pt x="1775" y="125"/>
                  </a:moveTo>
                  <a:lnTo>
                    <a:pt x="1773" y="120"/>
                  </a:lnTo>
                  <a:lnTo>
                    <a:pt x="110" y="4"/>
                  </a:lnTo>
                  <a:lnTo>
                    <a:pt x="0" y="0"/>
                  </a:lnTo>
                  <a:lnTo>
                    <a:pt x="1775" y="125"/>
                  </a:lnTo>
                  <a:close/>
                </a:path>
              </a:pathLst>
            </a:custGeom>
            <a:solidFill>
              <a:srgbClr val="F9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7" name="Freeform 18"/>
            <p:cNvSpPr>
              <a:spLocks noChangeArrowheads="1"/>
            </p:cNvSpPr>
            <p:nvPr/>
          </p:nvSpPr>
          <p:spPr bwMode="auto">
            <a:xfrm>
              <a:off x="3273" y="3050"/>
              <a:ext cx="369" cy="26"/>
            </a:xfrm>
            <a:custGeom>
              <a:avLst/>
              <a:gdLst>
                <a:gd name="T0" fmla="*/ 3 w 1846"/>
                <a:gd name="T1" fmla="*/ 0 h 129"/>
                <a:gd name="T2" fmla="*/ 3 w 1846"/>
                <a:gd name="T3" fmla="*/ 0 h 129"/>
                <a:gd name="T4" fmla="*/ 0 w 1846"/>
                <a:gd name="T5" fmla="*/ 0 h 129"/>
                <a:gd name="T6" fmla="*/ 0 w 1846"/>
                <a:gd name="T7" fmla="*/ 0 h 129"/>
                <a:gd name="T8" fmla="*/ 3 w 1846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6"/>
                <a:gd name="T16" fmla="*/ 0 h 129"/>
                <a:gd name="T17" fmla="*/ 1846 w 1846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6" h="129">
                  <a:moveTo>
                    <a:pt x="1846" y="129"/>
                  </a:moveTo>
                  <a:lnTo>
                    <a:pt x="1843" y="127"/>
                  </a:lnTo>
                  <a:lnTo>
                    <a:pt x="68" y="2"/>
                  </a:lnTo>
                  <a:lnTo>
                    <a:pt x="0" y="0"/>
                  </a:lnTo>
                  <a:lnTo>
                    <a:pt x="1846" y="129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8" name="Freeform 19"/>
            <p:cNvSpPr>
              <a:spLocks noChangeArrowheads="1"/>
            </p:cNvSpPr>
            <p:nvPr/>
          </p:nvSpPr>
          <p:spPr bwMode="auto">
            <a:xfrm>
              <a:off x="3257" y="3049"/>
              <a:ext cx="385" cy="27"/>
            </a:xfrm>
            <a:custGeom>
              <a:avLst/>
              <a:gdLst>
                <a:gd name="T0" fmla="*/ 3 w 1929"/>
                <a:gd name="T1" fmla="*/ 0 h 135"/>
                <a:gd name="T2" fmla="*/ 3 w 1929"/>
                <a:gd name="T3" fmla="*/ 0 h 135"/>
                <a:gd name="T4" fmla="*/ 0 w 1929"/>
                <a:gd name="T5" fmla="*/ 0 h 135"/>
                <a:gd name="T6" fmla="*/ 0 w 1929"/>
                <a:gd name="T7" fmla="*/ 0 h 135"/>
                <a:gd name="T8" fmla="*/ 3 w 1929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9"/>
                <a:gd name="T16" fmla="*/ 0 h 135"/>
                <a:gd name="T17" fmla="*/ 1929 w 1929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9" h="135">
                  <a:moveTo>
                    <a:pt x="1929" y="135"/>
                  </a:moveTo>
                  <a:lnTo>
                    <a:pt x="1928" y="133"/>
                  </a:lnTo>
                  <a:lnTo>
                    <a:pt x="82" y="4"/>
                  </a:lnTo>
                  <a:lnTo>
                    <a:pt x="0" y="0"/>
                  </a:lnTo>
                  <a:lnTo>
                    <a:pt x="1929" y="135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20"/>
            <p:cNvSpPr>
              <a:spLocks noChangeArrowheads="1"/>
            </p:cNvSpPr>
            <p:nvPr/>
          </p:nvSpPr>
          <p:spPr bwMode="auto">
            <a:xfrm>
              <a:off x="3182" y="3060"/>
              <a:ext cx="455" cy="32"/>
            </a:xfrm>
            <a:custGeom>
              <a:avLst/>
              <a:gdLst>
                <a:gd name="T0" fmla="*/ 4 w 2277"/>
                <a:gd name="T1" fmla="*/ 0 h 161"/>
                <a:gd name="T2" fmla="*/ 4 w 2277"/>
                <a:gd name="T3" fmla="*/ 0 h 161"/>
                <a:gd name="T4" fmla="*/ 4 w 2277"/>
                <a:gd name="T5" fmla="*/ 0 h 161"/>
                <a:gd name="T6" fmla="*/ 0 w 2277"/>
                <a:gd name="T7" fmla="*/ 0 h 161"/>
                <a:gd name="T8" fmla="*/ 0 w 2277"/>
                <a:gd name="T9" fmla="*/ 0 h 161"/>
                <a:gd name="T10" fmla="*/ 4 w 2277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7"/>
                <a:gd name="T19" fmla="*/ 0 h 161"/>
                <a:gd name="T20" fmla="*/ 2277 w 2277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7" h="161">
                  <a:moveTo>
                    <a:pt x="2274" y="161"/>
                  </a:moveTo>
                  <a:lnTo>
                    <a:pt x="2274" y="160"/>
                  </a:lnTo>
                  <a:lnTo>
                    <a:pt x="2277" y="160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274" y="161"/>
                  </a:lnTo>
                  <a:close/>
                </a:path>
              </a:pathLst>
            </a:custGeom>
            <a:solidFill>
              <a:srgbClr val="AAAA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Freeform 21"/>
            <p:cNvSpPr>
              <a:spLocks noChangeArrowheads="1"/>
            </p:cNvSpPr>
            <p:nvPr/>
          </p:nvSpPr>
          <p:spPr bwMode="auto">
            <a:xfrm>
              <a:off x="3184" y="3060"/>
              <a:ext cx="453" cy="33"/>
            </a:xfrm>
            <a:custGeom>
              <a:avLst/>
              <a:gdLst>
                <a:gd name="T0" fmla="*/ 4 w 2261"/>
                <a:gd name="T1" fmla="*/ 0 h 163"/>
                <a:gd name="T2" fmla="*/ 4 w 2261"/>
                <a:gd name="T3" fmla="*/ 0 h 163"/>
                <a:gd name="T4" fmla="*/ 0 w 2261"/>
                <a:gd name="T5" fmla="*/ 0 h 163"/>
                <a:gd name="T6" fmla="*/ 0 w 2261"/>
                <a:gd name="T7" fmla="*/ 0 h 163"/>
                <a:gd name="T8" fmla="*/ 4 w 2261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1"/>
                <a:gd name="T16" fmla="*/ 0 h 163"/>
                <a:gd name="T17" fmla="*/ 2261 w 2261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1" h="163">
                  <a:moveTo>
                    <a:pt x="2255" y="163"/>
                  </a:moveTo>
                  <a:lnTo>
                    <a:pt x="2261" y="158"/>
                  </a:lnTo>
                  <a:lnTo>
                    <a:pt x="0" y="0"/>
                  </a:lnTo>
                  <a:lnTo>
                    <a:pt x="29" y="6"/>
                  </a:lnTo>
                  <a:lnTo>
                    <a:pt x="2255" y="163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1" name="Freeform 22"/>
            <p:cNvSpPr>
              <a:spLocks noChangeArrowheads="1"/>
            </p:cNvSpPr>
            <p:nvPr/>
          </p:nvSpPr>
          <p:spPr bwMode="auto">
            <a:xfrm>
              <a:off x="3190" y="3062"/>
              <a:ext cx="445" cy="31"/>
            </a:xfrm>
            <a:custGeom>
              <a:avLst/>
              <a:gdLst>
                <a:gd name="T0" fmla="*/ 4 w 2226"/>
                <a:gd name="T1" fmla="*/ 0 h 159"/>
                <a:gd name="T2" fmla="*/ 4 w 2226"/>
                <a:gd name="T3" fmla="*/ 0 h 159"/>
                <a:gd name="T4" fmla="*/ 0 w 2226"/>
                <a:gd name="T5" fmla="*/ 0 h 159"/>
                <a:gd name="T6" fmla="*/ 0 w 2226"/>
                <a:gd name="T7" fmla="*/ 0 h 159"/>
                <a:gd name="T8" fmla="*/ 4 w 2226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6"/>
                <a:gd name="T16" fmla="*/ 0 h 159"/>
                <a:gd name="T17" fmla="*/ 2226 w 2226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6" h="159">
                  <a:moveTo>
                    <a:pt x="2222" y="159"/>
                  </a:moveTo>
                  <a:lnTo>
                    <a:pt x="2226" y="157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222" y="159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2" name="Freeform 23"/>
            <p:cNvSpPr>
              <a:spLocks noChangeArrowheads="1"/>
            </p:cNvSpPr>
            <p:nvPr/>
          </p:nvSpPr>
          <p:spPr bwMode="auto">
            <a:xfrm>
              <a:off x="3193" y="3063"/>
              <a:ext cx="442" cy="31"/>
            </a:xfrm>
            <a:custGeom>
              <a:avLst/>
              <a:gdLst>
                <a:gd name="T0" fmla="*/ 4 w 2207"/>
                <a:gd name="T1" fmla="*/ 0 h 155"/>
                <a:gd name="T2" fmla="*/ 4 w 2207"/>
                <a:gd name="T3" fmla="*/ 0 h 155"/>
                <a:gd name="T4" fmla="*/ 0 w 2207"/>
                <a:gd name="T5" fmla="*/ 0 h 155"/>
                <a:gd name="T6" fmla="*/ 0 w 2207"/>
                <a:gd name="T7" fmla="*/ 0 h 155"/>
                <a:gd name="T8" fmla="*/ 4 w 2207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7"/>
                <a:gd name="T16" fmla="*/ 0 h 155"/>
                <a:gd name="T17" fmla="*/ 2207 w 2207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7" h="155">
                  <a:moveTo>
                    <a:pt x="2205" y="155"/>
                  </a:moveTo>
                  <a:lnTo>
                    <a:pt x="2207" y="154"/>
                  </a:lnTo>
                  <a:lnTo>
                    <a:pt x="0" y="0"/>
                  </a:lnTo>
                  <a:lnTo>
                    <a:pt x="14" y="2"/>
                  </a:lnTo>
                  <a:lnTo>
                    <a:pt x="2205" y="155"/>
                  </a:lnTo>
                  <a:close/>
                </a:path>
              </a:pathLst>
            </a:custGeom>
            <a:solidFill>
              <a:srgbClr val="A4A4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24"/>
            <p:cNvSpPr>
              <a:spLocks noChangeArrowheads="1"/>
            </p:cNvSpPr>
            <p:nvPr/>
          </p:nvSpPr>
          <p:spPr bwMode="auto">
            <a:xfrm>
              <a:off x="3196" y="3063"/>
              <a:ext cx="438" cy="32"/>
            </a:xfrm>
            <a:custGeom>
              <a:avLst/>
              <a:gdLst>
                <a:gd name="T0" fmla="*/ 3 w 2191"/>
                <a:gd name="T1" fmla="*/ 0 h 158"/>
                <a:gd name="T2" fmla="*/ 4 w 2191"/>
                <a:gd name="T3" fmla="*/ 0 h 158"/>
                <a:gd name="T4" fmla="*/ 0 w 2191"/>
                <a:gd name="T5" fmla="*/ 0 h 158"/>
                <a:gd name="T6" fmla="*/ 0 w 2191"/>
                <a:gd name="T7" fmla="*/ 0 h 158"/>
                <a:gd name="T8" fmla="*/ 0 w 2191"/>
                <a:gd name="T9" fmla="*/ 0 h 158"/>
                <a:gd name="T10" fmla="*/ 3 w 2191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1"/>
                <a:gd name="T19" fmla="*/ 0 h 158"/>
                <a:gd name="T20" fmla="*/ 2191 w 2191"/>
                <a:gd name="T21" fmla="*/ 158 h 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1" h="158">
                  <a:moveTo>
                    <a:pt x="2186" y="158"/>
                  </a:moveTo>
                  <a:lnTo>
                    <a:pt x="2191" y="153"/>
                  </a:lnTo>
                  <a:lnTo>
                    <a:pt x="0" y="0"/>
                  </a:lnTo>
                  <a:lnTo>
                    <a:pt x="12" y="1"/>
                  </a:lnTo>
                  <a:lnTo>
                    <a:pt x="27" y="6"/>
                  </a:lnTo>
                  <a:lnTo>
                    <a:pt x="2186" y="158"/>
                  </a:lnTo>
                  <a:close/>
                </a:path>
              </a:pathLst>
            </a:custGeom>
            <a:solidFill>
              <a:srgbClr val="A0A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4" name="Freeform 25"/>
            <p:cNvSpPr>
              <a:spLocks noChangeArrowheads="1"/>
            </p:cNvSpPr>
            <p:nvPr/>
          </p:nvSpPr>
          <p:spPr bwMode="auto">
            <a:xfrm>
              <a:off x="3160" y="3054"/>
              <a:ext cx="482" cy="35"/>
            </a:xfrm>
            <a:custGeom>
              <a:avLst/>
              <a:gdLst>
                <a:gd name="T0" fmla="*/ 4 w 2407"/>
                <a:gd name="T1" fmla="*/ 0 h 171"/>
                <a:gd name="T2" fmla="*/ 4 w 2407"/>
                <a:gd name="T3" fmla="*/ 0 h 171"/>
                <a:gd name="T4" fmla="*/ 0 w 2407"/>
                <a:gd name="T5" fmla="*/ 0 h 171"/>
                <a:gd name="T6" fmla="*/ 0 w 2407"/>
                <a:gd name="T7" fmla="*/ 0 h 171"/>
                <a:gd name="T8" fmla="*/ 4 w 2407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7"/>
                <a:gd name="T16" fmla="*/ 0 h 171"/>
                <a:gd name="T17" fmla="*/ 2407 w 2407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7" h="171">
                  <a:moveTo>
                    <a:pt x="2405" y="171"/>
                  </a:moveTo>
                  <a:lnTo>
                    <a:pt x="2407" y="170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05" y="171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5" name="Freeform 26"/>
            <p:cNvSpPr>
              <a:spLocks noChangeArrowheads="1"/>
            </p:cNvSpPr>
            <p:nvPr/>
          </p:nvSpPr>
          <p:spPr bwMode="auto">
            <a:xfrm>
              <a:off x="3162" y="3055"/>
              <a:ext cx="479" cy="34"/>
            </a:xfrm>
            <a:custGeom>
              <a:avLst/>
              <a:gdLst>
                <a:gd name="T0" fmla="*/ 4 w 2396"/>
                <a:gd name="T1" fmla="*/ 0 h 172"/>
                <a:gd name="T2" fmla="*/ 4 w 2396"/>
                <a:gd name="T3" fmla="*/ 0 h 172"/>
                <a:gd name="T4" fmla="*/ 4 w 2396"/>
                <a:gd name="T5" fmla="*/ 0 h 172"/>
                <a:gd name="T6" fmla="*/ 0 w 2396"/>
                <a:gd name="T7" fmla="*/ 0 h 172"/>
                <a:gd name="T8" fmla="*/ 0 w 2396"/>
                <a:gd name="T9" fmla="*/ 0 h 172"/>
                <a:gd name="T10" fmla="*/ 4 w 2396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6"/>
                <a:gd name="T19" fmla="*/ 0 h 172"/>
                <a:gd name="T20" fmla="*/ 2396 w 2396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6" h="172">
                  <a:moveTo>
                    <a:pt x="2393" y="172"/>
                  </a:moveTo>
                  <a:lnTo>
                    <a:pt x="2393" y="169"/>
                  </a:lnTo>
                  <a:lnTo>
                    <a:pt x="2396" y="169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393" y="172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27"/>
            <p:cNvSpPr>
              <a:spLocks noChangeArrowheads="1"/>
            </p:cNvSpPr>
            <p:nvPr/>
          </p:nvSpPr>
          <p:spPr bwMode="auto">
            <a:xfrm>
              <a:off x="3164" y="3056"/>
              <a:ext cx="477" cy="34"/>
            </a:xfrm>
            <a:custGeom>
              <a:avLst/>
              <a:gdLst>
                <a:gd name="T0" fmla="*/ 4 w 2382"/>
                <a:gd name="T1" fmla="*/ 0 h 171"/>
                <a:gd name="T2" fmla="*/ 4 w 2382"/>
                <a:gd name="T3" fmla="*/ 0 h 171"/>
                <a:gd name="T4" fmla="*/ 0 w 2382"/>
                <a:gd name="T5" fmla="*/ 0 h 171"/>
                <a:gd name="T6" fmla="*/ 0 w 2382"/>
                <a:gd name="T7" fmla="*/ 0 h 171"/>
                <a:gd name="T8" fmla="*/ 4 w 2382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2"/>
                <a:gd name="T16" fmla="*/ 0 h 171"/>
                <a:gd name="T17" fmla="*/ 2382 w 2382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2" h="171">
                  <a:moveTo>
                    <a:pt x="2378" y="171"/>
                  </a:moveTo>
                  <a:lnTo>
                    <a:pt x="2382" y="167"/>
                  </a:lnTo>
                  <a:lnTo>
                    <a:pt x="0" y="0"/>
                  </a:lnTo>
                  <a:lnTo>
                    <a:pt x="26" y="6"/>
                  </a:lnTo>
                  <a:lnTo>
                    <a:pt x="2378" y="171"/>
                  </a:lnTo>
                  <a:close/>
                </a:path>
              </a:pathLst>
            </a:custGeom>
            <a:solidFill>
              <a:srgbClr val="B6B6B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28"/>
            <p:cNvSpPr>
              <a:spLocks noChangeArrowheads="1"/>
            </p:cNvSpPr>
            <p:nvPr/>
          </p:nvSpPr>
          <p:spPr bwMode="auto">
            <a:xfrm>
              <a:off x="3169" y="3057"/>
              <a:ext cx="471" cy="33"/>
            </a:xfrm>
            <a:custGeom>
              <a:avLst/>
              <a:gdLst>
                <a:gd name="T0" fmla="*/ 4 w 2352"/>
                <a:gd name="T1" fmla="*/ 0 h 167"/>
                <a:gd name="T2" fmla="*/ 4 w 2352"/>
                <a:gd name="T3" fmla="*/ 0 h 167"/>
                <a:gd name="T4" fmla="*/ 0 w 2352"/>
                <a:gd name="T5" fmla="*/ 0 h 167"/>
                <a:gd name="T6" fmla="*/ 0 w 2352"/>
                <a:gd name="T7" fmla="*/ 0 h 167"/>
                <a:gd name="T8" fmla="*/ 4 w 2352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2"/>
                <a:gd name="T16" fmla="*/ 0 h 167"/>
                <a:gd name="T17" fmla="*/ 2352 w 2352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2" h="167">
                  <a:moveTo>
                    <a:pt x="2350" y="167"/>
                  </a:moveTo>
                  <a:lnTo>
                    <a:pt x="2352" y="165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350" y="167"/>
                  </a:lnTo>
                  <a:close/>
                </a:path>
              </a:pathLst>
            </a:custGeom>
            <a:solidFill>
              <a:srgbClr val="B4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29"/>
            <p:cNvSpPr>
              <a:spLocks noChangeArrowheads="1"/>
            </p:cNvSpPr>
            <p:nvPr/>
          </p:nvSpPr>
          <p:spPr bwMode="auto">
            <a:xfrm>
              <a:off x="3172" y="3057"/>
              <a:ext cx="467" cy="34"/>
            </a:xfrm>
            <a:custGeom>
              <a:avLst/>
              <a:gdLst>
                <a:gd name="T0" fmla="*/ 4 w 2337"/>
                <a:gd name="T1" fmla="*/ 0 h 167"/>
                <a:gd name="T2" fmla="*/ 4 w 2337"/>
                <a:gd name="T3" fmla="*/ 0 h 167"/>
                <a:gd name="T4" fmla="*/ 0 w 2337"/>
                <a:gd name="T5" fmla="*/ 0 h 167"/>
                <a:gd name="T6" fmla="*/ 0 w 2337"/>
                <a:gd name="T7" fmla="*/ 0 h 167"/>
                <a:gd name="T8" fmla="*/ 4 w 2337"/>
                <a:gd name="T9" fmla="*/ 0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7"/>
                <a:gd name="T16" fmla="*/ 0 h 167"/>
                <a:gd name="T17" fmla="*/ 2337 w 2337"/>
                <a:gd name="T18" fmla="*/ 167 h 1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7" h="167">
                  <a:moveTo>
                    <a:pt x="2332" y="167"/>
                  </a:moveTo>
                  <a:lnTo>
                    <a:pt x="2337" y="165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332" y="16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9" name="Freeform 30"/>
            <p:cNvSpPr>
              <a:spLocks noChangeArrowheads="1"/>
            </p:cNvSpPr>
            <p:nvPr/>
          </p:nvSpPr>
          <p:spPr bwMode="auto">
            <a:xfrm>
              <a:off x="3174" y="3058"/>
              <a:ext cx="464" cy="33"/>
            </a:xfrm>
            <a:custGeom>
              <a:avLst/>
              <a:gdLst>
                <a:gd name="T0" fmla="*/ 4 w 2321"/>
                <a:gd name="T1" fmla="*/ 0 h 166"/>
                <a:gd name="T2" fmla="*/ 4 w 2321"/>
                <a:gd name="T3" fmla="*/ 0 h 166"/>
                <a:gd name="T4" fmla="*/ 4 w 2321"/>
                <a:gd name="T5" fmla="*/ 0 h 166"/>
                <a:gd name="T6" fmla="*/ 0 w 2321"/>
                <a:gd name="T7" fmla="*/ 0 h 166"/>
                <a:gd name="T8" fmla="*/ 0 w 2321"/>
                <a:gd name="T9" fmla="*/ 0 h 166"/>
                <a:gd name="T10" fmla="*/ 4 w 2321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1"/>
                <a:gd name="T19" fmla="*/ 0 h 166"/>
                <a:gd name="T20" fmla="*/ 2321 w 2321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1" h="166">
                  <a:moveTo>
                    <a:pt x="2317" y="166"/>
                  </a:moveTo>
                  <a:lnTo>
                    <a:pt x="2318" y="164"/>
                  </a:lnTo>
                  <a:lnTo>
                    <a:pt x="2321" y="164"/>
                  </a:lnTo>
                  <a:lnTo>
                    <a:pt x="0" y="0"/>
                  </a:lnTo>
                  <a:lnTo>
                    <a:pt x="24" y="6"/>
                  </a:lnTo>
                  <a:lnTo>
                    <a:pt x="2317" y="166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0" name="Freeform 31"/>
            <p:cNvSpPr>
              <a:spLocks noChangeArrowheads="1"/>
            </p:cNvSpPr>
            <p:nvPr/>
          </p:nvSpPr>
          <p:spPr bwMode="auto">
            <a:xfrm>
              <a:off x="3155" y="3053"/>
              <a:ext cx="487" cy="35"/>
            </a:xfrm>
            <a:custGeom>
              <a:avLst/>
              <a:gdLst>
                <a:gd name="T0" fmla="*/ 4 w 2438"/>
                <a:gd name="T1" fmla="*/ 0 h 176"/>
                <a:gd name="T2" fmla="*/ 4 w 2438"/>
                <a:gd name="T3" fmla="*/ 0 h 176"/>
                <a:gd name="T4" fmla="*/ 0 w 2438"/>
                <a:gd name="T5" fmla="*/ 0 h 176"/>
                <a:gd name="T6" fmla="*/ 0 w 2438"/>
                <a:gd name="T7" fmla="*/ 0 h 176"/>
                <a:gd name="T8" fmla="*/ 4 w 2438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38"/>
                <a:gd name="T16" fmla="*/ 0 h 176"/>
                <a:gd name="T17" fmla="*/ 2438 w 2438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38" h="176">
                  <a:moveTo>
                    <a:pt x="2434" y="176"/>
                  </a:moveTo>
                  <a:lnTo>
                    <a:pt x="2438" y="171"/>
                  </a:lnTo>
                  <a:lnTo>
                    <a:pt x="0" y="0"/>
                  </a:lnTo>
                  <a:lnTo>
                    <a:pt x="27" y="6"/>
                  </a:lnTo>
                  <a:lnTo>
                    <a:pt x="2434" y="176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1" name="Freeform 32"/>
            <p:cNvSpPr>
              <a:spLocks noChangeArrowheads="1"/>
            </p:cNvSpPr>
            <p:nvPr/>
          </p:nvSpPr>
          <p:spPr bwMode="auto">
            <a:xfrm>
              <a:off x="3179" y="3059"/>
              <a:ext cx="459" cy="33"/>
            </a:xfrm>
            <a:custGeom>
              <a:avLst/>
              <a:gdLst>
                <a:gd name="T0" fmla="*/ 4 w 2293"/>
                <a:gd name="T1" fmla="*/ 0 h 163"/>
                <a:gd name="T2" fmla="*/ 4 w 2293"/>
                <a:gd name="T3" fmla="*/ 0 h 163"/>
                <a:gd name="T4" fmla="*/ 4 w 2293"/>
                <a:gd name="T5" fmla="*/ 0 h 163"/>
                <a:gd name="T6" fmla="*/ 0 w 2293"/>
                <a:gd name="T7" fmla="*/ 0 h 163"/>
                <a:gd name="T8" fmla="*/ 0 w 2293"/>
                <a:gd name="T9" fmla="*/ 0 h 163"/>
                <a:gd name="T10" fmla="*/ 0 w 2293"/>
                <a:gd name="T11" fmla="*/ 0 h 163"/>
                <a:gd name="T12" fmla="*/ 4 w 2293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3"/>
                <a:gd name="T22" fmla="*/ 0 h 163"/>
                <a:gd name="T23" fmla="*/ 2293 w 2293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3" h="163">
                  <a:moveTo>
                    <a:pt x="2291" y="163"/>
                  </a:moveTo>
                  <a:lnTo>
                    <a:pt x="2291" y="162"/>
                  </a:lnTo>
                  <a:lnTo>
                    <a:pt x="2293" y="160"/>
                  </a:lnTo>
                  <a:lnTo>
                    <a:pt x="0" y="0"/>
                  </a:lnTo>
                  <a:lnTo>
                    <a:pt x="5" y="1"/>
                  </a:lnTo>
                  <a:lnTo>
                    <a:pt x="14" y="3"/>
                  </a:lnTo>
                  <a:lnTo>
                    <a:pt x="2291" y="163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2" name="Freeform 33"/>
            <p:cNvSpPr>
              <a:spLocks noChangeArrowheads="1"/>
            </p:cNvSpPr>
            <p:nvPr/>
          </p:nvSpPr>
          <p:spPr bwMode="auto">
            <a:xfrm>
              <a:off x="3221" y="3048"/>
              <a:ext cx="422" cy="29"/>
            </a:xfrm>
            <a:custGeom>
              <a:avLst/>
              <a:gdLst>
                <a:gd name="T0" fmla="*/ 3 w 2110"/>
                <a:gd name="T1" fmla="*/ 0 h 149"/>
                <a:gd name="T2" fmla="*/ 3 w 2110"/>
                <a:gd name="T3" fmla="*/ 0 h 149"/>
                <a:gd name="T4" fmla="*/ 3 w 2110"/>
                <a:gd name="T5" fmla="*/ 0 h 149"/>
                <a:gd name="T6" fmla="*/ 0 w 2110"/>
                <a:gd name="T7" fmla="*/ 0 h 149"/>
                <a:gd name="T8" fmla="*/ 0 w 2110"/>
                <a:gd name="T9" fmla="*/ 0 h 149"/>
                <a:gd name="T10" fmla="*/ 3 w 2110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0"/>
                <a:gd name="T19" fmla="*/ 0 h 149"/>
                <a:gd name="T20" fmla="*/ 2110 w 2110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0" h="149">
                  <a:moveTo>
                    <a:pt x="2110" y="149"/>
                  </a:moveTo>
                  <a:lnTo>
                    <a:pt x="2109" y="146"/>
                  </a:lnTo>
                  <a:lnTo>
                    <a:pt x="2107" y="146"/>
                  </a:lnTo>
                  <a:lnTo>
                    <a:pt x="68" y="3"/>
                  </a:lnTo>
                  <a:lnTo>
                    <a:pt x="0" y="0"/>
                  </a:lnTo>
                  <a:lnTo>
                    <a:pt x="2110" y="149"/>
                  </a:lnTo>
                  <a:close/>
                </a:path>
              </a:pathLst>
            </a:custGeom>
            <a:solidFill>
              <a:srgbClr val="EE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3" name="Freeform 34"/>
            <p:cNvSpPr>
              <a:spLocks noChangeArrowheads="1"/>
            </p:cNvSpPr>
            <p:nvPr/>
          </p:nvSpPr>
          <p:spPr bwMode="auto">
            <a:xfrm>
              <a:off x="3211" y="3047"/>
              <a:ext cx="433" cy="31"/>
            </a:xfrm>
            <a:custGeom>
              <a:avLst/>
              <a:gdLst>
                <a:gd name="T0" fmla="*/ 3 w 2165"/>
                <a:gd name="T1" fmla="*/ 0 h 152"/>
                <a:gd name="T2" fmla="*/ 3 w 2165"/>
                <a:gd name="T3" fmla="*/ 0 h 152"/>
                <a:gd name="T4" fmla="*/ 0 w 2165"/>
                <a:gd name="T5" fmla="*/ 0 h 152"/>
                <a:gd name="T6" fmla="*/ 0 w 2165"/>
                <a:gd name="T7" fmla="*/ 0 h 152"/>
                <a:gd name="T8" fmla="*/ 3 w 216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5"/>
                <a:gd name="T16" fmla="*/ 0 h 152"/>
                <a:gd name="T17" fmla="*/ 2165 w 216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5" h="152">
                  <a:moveTo>
                    <a:pt x="2165" y="152"/>
                  </a:moveTo>
                  <a:lnTo>
                    <a:pt x="2161" y="151"/>
                  </a:lnTo>
                  <a:lnTo>
                    <a:pt x="51" y="2"/>
                  </a:lnTo>
                  <a:lnTo>
                    <a:pt x="0" y="0"/>
                  </a:lnTo>
                  <a:lnTo>
                    <a:pt x="2165" y="152"/>
                  </a:lnTo>
                  <a:close/>
                </a:path>
              </a:pathLst>
            </a:custGeom>
            <a:solidFill>
              <a:srgbClr val="ECEC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4" name="Freeform 35"/>
            <p:cNvSpPr>
              <a:spLocks noChangeArrowheads="1"/>
            </p:cNvSpPr>
            <p:nvPr/>
          </p:nvSpPr>
          <p:spPr bwMode="auto">
            <a:xfrm>
              <a:off x="3185" y="3046"/>
              <a:ext cx="461" cy="33"/>
            </a:xfrm>
            <a:custGeom>
              <a:avLst/>
              <a:gdLst>
                <a:gd name="T0" fmla="*/ 4 w 2302"/>
                <a:gd name="T1" fmla="*/ 0 h 163"/>
                <a:gd name="T2" fmla="*/ 4 w 2302"/>
                <a:gd name="T3" fmla="*/ 0 h 163"/>
                <a:gd name="T4" fmla="*/ 0 w 2302"/>
                <a:gd name="T5" fmla="*/ 0 h 163"/>
                <a:gd name="T6" fmla="*/ 0 w 2302"/>
                <a:gd name="T7" fmla="*/ 0 h 163"/>
                <a:gd name="T8" fmla="*/ 4 w 2302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2"/>
                <a:gd name="T16" fmla="*/ 0 h 163"/>
                <a:gd name="T17" fmla="*/ 2302 w 2302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2" h="163">
                  <a:moveTo>
                    <a:pt x="2302" y="163"/>
                  </a:moveTo>
                  <a:lnTo>
                    <a:pt x="2295" y="156"/>
                  </a:lnTo>
                  <a:lnTo>
                    <a:pt x="130" y="4"/>
                  </a:lnTo>
                  <a:lnTo>
                    <a:pt x="0" y="0"/>
                  </a:lnTo>
                  <a:lnTo>
                    <a:pt x="2302" y="163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5" name="Freeform 36"/>
            <p:cNvSpPr>
              <a:spLocks noChangeArrowheads="1"/>
            </p:cNvSpPr>
            <p:nvPr/>
          </p:nvSpPr>
          <p:spPr bwMode="auto">
            <a:xfrm>
              <a:off x="3139" y="3045"/>
              <a:ext cx="509" cy="36"/>
            </a:xfrm>
            <a:custGeom>
              <a:avLst/>
              <a:gdLst>
                <a:gd name="T0" fmla="*/ 4 w 2544"/>
                <a:gd name="T1" fmla="*/ 0 h 180"/>
                <a:gd name="T2" fmla="*/ 4 w 2544"/>
                <a:gd name="T3" fmla="*/ 0 h 180"/>
                <a:gd name="T4" fmla="*/ 0 w 2544"/>
                <a:gd name="T5" fmla="*/ 0 h 180"/>
                <a:gd name="T6" fmla="*/ 0 w 2544"/>
                <a:gd name="T7" fmla="*/ 0 h 180"/>
                <a:gd name="T8" fmla="*/ 4 w 2544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4"/>
                <a:gd name="T16" fmla="*/ 0 h 180"/>
                <a:gd name="T17" fmla="*/ 2544 w 2544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4" h="180">
                  <a:moveTo>
                    <a:pt x="2544" y="180"/>
                  </a:moveTo>
                  <a:lnTo>
                    <a:pt x="2540" y="177"/>
                  </a:lnTo>
                  <a:lnTo>
                    <a:pt x="47" y="2"/>
                  </a:lnTo>
                  <a:lnTo>
                    <a:pt x="0" y="0"/>
                  </a:lnTo>
                  <a:lnTo>
                    <a:pt x="2544" y="180"/>
                  </a:lnTo>
                  <a:close/>
                </a:path>
              </a:pathLst>
            </a:custGeom>
            <a:solidFill>
              <a:srgbClr val="E2E2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6" name="Freeform 37"/>
            <p:cNvSpPr>
              <a:spLocks noChangeArrowheads="1"/>
            </p:cNvSpPr>
            <p:nvPr/>
          </p:nvSpPr>
          <p:spPr bwMode="auto">
            <a:xfrm>
              <a:off x="3149" y="3045"/>
              <a:ext cx="498" cy="35"/>
            </a:xfrm>
            <a:custGeom>
              <a:avLst/>
              <a:gdLst>
                <a:gd name="T0" fmla="*/ 4 w 2493"/>
                <a:gd name="T1" fmla="*/ 0 h 175"/>
                <a:gd name="T2" fmla="*/ 4 w 2493"/>
                <a:gd name="T3" fmla="*/ 0 h 175"/>
                <a:gd name="T4" fmla="*/ 0 w 2493"/>
                <a:gd name="T5" fmla="*/ 0 h 175"/>
                <a:gd name="T6" fmla="*/ 0 w 2493"/>
                <a:gd name="T7" fmla="*/ 0 h 175"/>
                <a:gd name="T8" fmla="*/ 4 w 2493"/>
                <a:gd name="T9" fmla="*/ 0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93"/>
                <a:gd name="T16" fmla="*/ 0 h 175"/>
                <a:gd name="T17" fmla="*/ 2493 w 2493"/>
                <a:gd name="T18" fmla="*/ 175 h 1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93" h="175">
                  <a:moveTo>
                    <a:pt x="2493" y="175"/>
                  </a:moveTo>
                  <a:lnTo>
                    <a:pt x="2485" y="172"/>
                  </a:lnTo>
                  <a:lnTo>
                    <a:pt x="132" y="4"/>
                  </a:lnTo>
                  <a:lnTo>
                    <a:pt x="0" y="0"/>
                  </a:lnTo>
                  <a:lnTo>
                    <a:pt x="2493" y="17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7" name="Freeform 38"/>
            <p:cNvSpPr>
              <a:spLocks noChangeArrowheads="1"/>
            </p:cNvSpPr>
            <p:nvPr/>
          </p:nvSpPr>
          <p:spPr bwMode="auto">
            <a:xfrm>
              <a:off x="3175" y="3046"/>
              <a:ext cx="471" cy="34"/>
            </a:xfrm>
            <a:custGeom>
              <a:avLst/>
              <a:gdLst>
                <a:gd name="T0" fmla="*/ 4 w 2353"/>
                <a:gd name="T1" fmla="*/ 0 h 168"/>
                <a:gd name="T2" fmla="*/ 4 w 2353"/>
                <a:gd name="T3" fmla="*/ 0 h 168"/>
                <a:gd name="T4" fmla="*/ 0 w 2353"/>
                <a:gd name="T5" fmla="*/ 0 h 168"/>
                <a:gd name="T6" fmla="*/ 0 w 2353"/>
                <a:gd name="T7" fmla="*/ 0 h 168"/>
                <a:gd name="T8" fmla="*/ 4 w 2353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3"/>
                <a:gd name="T16" fmla="*/ 0 h 168"/>
                <a:gd name="T17" fmla="*/ 2353 w 2353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3" h="168">
                  <a:moveTo>
                    <a:pt x="2353" y="168"/>
                  </a:moveTo>
                  <a:lnTo>
                    <a:pt x="2352" y="165"/>
                  </a:lnTo>
                  <a:lnTo>
                    <a:pt x="50" y="2"/>
                  </a:lnTo>
                  <a:lnTo>
                    <a:pt x="0" y="0"/>
                  </a:lnTo>
                  <a:lnTo>
                    <a:pt x="2353" y="168"/>
                  </a:lnTo>
                  <a:close/>
                </a:path>
              </a:pathLst>
            </a:custGeom>
            <a:solidFill>
              <a:srgbClr val="E7E7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8" name="Freeform 39"/>
            <p:cNvSpPr>
              <a:spLocks noChangeArrowheads="1"/>
            </p:cNvSpPr>
            <p:nvPr/>
          </p:nvSpPr>
          <p:spPr bwMode="auto">
            <a:xfrm>
              <a:off x="3130" y="3045"/>
              <a:ext cx="519" cy="36"/>
            </a:xfrm>
            <a:custGeom>
              <a:avLst/>
              <a:gdLst>
                <a:gd name="T0" fmla="*/ 4 w 2591"/>
                <a:gd name="T1" fmla="*/ 0 h 182"/>
                <a:gd name="T2" fmla="*/ 4 w 2591"/>
                <a:gd name="T3" fmla="*/ 0 h 182"/>
                <a:gd name="T4" fmla="*/ 0 w 2591"/>
                <a:gd name="T5" fmla="*/ 0 h 182"/>
                <a:gd name="T6" fmla="*/ 0 w 2591"/>
                <a:gd name="T7" fmla="*/ 0 h 182"/>
                <a:gd name="T8" fmla="*/ 4 w 2591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1"/>
                <a:gd name="T16" fmla="*/ 0 h 182"/>
                <a:gd name="T17" fmla="*/ 2591 w 2591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1" h="182">
                  <a:moveTo>
                    <a:pt x="2591" y="182"/>
                  </a:moveTo>
                  <a:lnTo>
                    <a:pt x="2589" y="18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2591" y="182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39" name="Freeform 40"/>
            <p:cNvSpPr>
              <a:spLocks noChangeArrowheads="1"/>
            </p:cNvSpPr>
            <p:nvPr/>
          </p:nvSpPr>
          <p:spPr bwMode="auto">
            <a:xfrm>
              <a:off x="3122" y="3045"/>
              <a:ext cx="526" cy="37"/>
            </a:xfrm>
            <a:custGeom>
              <a:avLst/>
              <a:gdLst>
                <a:gd name="T0" fmla="*/ 4 w 2630"/>
                <a:gd name="T1" fmla="*/ 0 h 186"/>
                <a:gd name="T2" fmla="*/ 4 w 2630"/>
                <a:gd name="T3" fmla="*/ 0 h 186"/>
                <a:gd name="T4" fmla="*/ 0 w 2630"/>
                <a:gd name="T5" fmla="*/ 0 h 186"/>
                <a:gd name="T6" fmla="*/ 0 w 2630"/>
                <a:gd name="T7" fmla="*/ 0 h 186"/>
                <a:gd name="T8" fmla="*/ 4 w 2630"/>
                <a:gd name="T9" fmla="*/ 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0"/>
                <a:gd name="T16" fmla="*/ 0 h 186"/>
                <a:gd name="T17" fmla="*/ 2630 w 2630"/>
                <a:gd name="T18" fmla="*/ 186 h 1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0" h="186">
                  <a:moveTo>
                    <a:pt x="2627" y="186"/>
                  </a:moveTo>
                  <a:lnTo>
                    <a:pt x="2630" y="184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627" y="186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0" name="Freeform 41"/>
            <p:cNvSpPr>
              <a:spLocks noChangeArrowheads="1"/>
            </p:cNvSpPr>
            <p:nvPr/>
          </p:nvSpPr>
          <p:spPr bwMode="auto">
            <a:xfrm>
              <a:off x="3134" y="3048"/>
              <a:ext cx="512" cy="37"/>
            </a:xfrm>
            <a:custGeom>
              <a:avLst/>
              <a:gdLst>
                <a:gd name="T0" fmla="*/ 4 w 2561"/>
                <a:gd name="T1" fmla="*/ 0 h 182"/>
                <a:gd name="T2" fmla="*/ 4 w 2561"/>
                <a:gd name="T3" fmla="*/ 0 h 182"/>
                <a:gd name="T4" fmla="*/ 4 w 2561"/>
                <a:gd name="T5" fmla="*/ 0 h 182"/>
                <a:gd name="T6" fmla="*/ 0 w 2561"/>
                <a:gd name="T7" fmla="*/ 0 h 182"/>
                <a:gd name="T8" fmla="*/ 0 w 2561"/>
                <a:gd name="T9" fmla="*/ 0 h 182"/>
                <a:gd name="T10" fmla="*/ 4 w 2561"/>
                <a:gd name="T11" fmla="*/ 0 h 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1"/>
                <a:gd name="T19" fmla="*/ 0 h 182"/>
                <a:gd name="T20" fmla="*/ 2561 w 2561"/>
                <a:gd name="T21" fmla="*/ 182 h 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1" h="182">
                  <a:moveTo>
                    <a:pt x="2558" y="182"/>
                  </a:moveTo>
                  <a:lnTo>
                    <a:pt x="2558" y="179"/>
                  </a:lnTo>
                  <a:lnTo>
                    <a:pt x="2561" y="179"/>
                  </a:lnTo>
                  <a:lnTo>
                    <a:pt x="0" y="0"/>
                  </a:lnTo>
                  <a:lnTo>
                    <a:pt x="9" y="2"/>
                  </a:lnTo>
                  <a:lnTo>
                    <a:pt x="2558" y="182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1" name="Freeform 42"/>
            <p:cNvSpPr>
              <a:spLocks noChangeArrowheads="1"/>
            </p:cNvSpPr>
            <p:nvPr/>
          </p:nvSpPr>
          <p:spPr bwMode="auto">
            <a:xfrm>
              <a:off x="3132" y="3047"/>
              <a:ext cx="515" cy="37"/>
            </a:xfrm>
            <a:custGeom>
              <a:avLst/>
              <a:gdLst>
                <a:gd name="T0" fmla="*/ 4 w 2574"/>
                <a:gd name="T1" fmla="*/ 0 h 184"/>
                <a:gd name="T2" fmla="*/ 4 w 2574"/>
                <a:gd name="T3" fmla="*/ 0 h 184"/>
                <a:gd name="T4" fmla="*/ 4 w 2574"/>
                <a:gd name="T5" fmla="*/ 0 h 184"/>
                <a:gd name="T6" fmla="*/ 0 w 2574"/>
                <a:gd name="T7" fmla="*/ 0 h 184"/>
                <a:gd name="T8" fmla="*/ 0 w 2574"/>
                <a:gd name="T9" fmla="*/ 0 h 184"/>
                <a:gd name="T10" fmla="*/ 4 w 2574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4"/>
                <a:gd name="T19" fmla="*/ 0 h 184"/>
                <a:gd name="T20" fmla="*/ 2574 w 2574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4" h="184">
                  <a:moveTo>
                    <a:pt x="2572" y="184"/>
                  </a:moveTo>
                  <a:lnTo>
                    <a:pt x="2572" y="182"/>
                  </a:lnTo>
                  <a:lnTo>
                    <a:pt x="2574" y="182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572" y="184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2" name="Freeform 43"/>
            <p:cNvSpPr>
              <a:spLocks noChangeArrowheads="1"/>
            </p:cNvSpPr>
            <p:nvPr/>
          </p:nvSpPr>
          <p:spPr bwMode="auto">
            <a:xfrm>
              <a:off x="3127" y="3046"/>
              <a:ext cx="520" cy="38"/>
            </a:xfrm>
            <a:custGeom>
              <a:avLst/>
              <a:gdLst>
                <a:gd name="T0" fmla="*/ 4 w 2602"/>
                <a:gd name="T1" fmla="*/ 0 h 186"/>
                <a:gd name="T2" fmla="*/ 4 w 2602"/>
                <a:gd name="T3" fmla="*/ 0 h 186"/>
                <a:gd name="T4" fmla="*/ 0 w 2602"/>
                <a:gd name="T5" fmla="*/ 0 h 186"/>
                <a:gd name="T6" fmla="*/ 0 w 2602"/>
                <a:gd name="T7" fmla="*/ 0 h 186"/>
                <a:gd name="T8" fmla="*/ 0 w 2602"/>
                <a:gd name="T9" fmla="*/ 0 h 186"/>
                <a:gd name="T10" fmla="*/ 4 w 2602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02"/>
                <a:gd name="T19" fmla="*/ 0 h 186"/>
                <a:gd name="T20" fmla="*/ 2602 w 2602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02" h="186">
                  <a:moveTo>
                    <a:pt x="2599" y="186"/>
                  </a:moveTo>
                  <a:lnTo>
                    <a:pt x="2602" y="182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5" y="4"/>
                  </a:lnTo>
                  <a:lnTo>
                    <a:pt x="2599" y="186"/>
                  </a:lnTo>
                  <a:close/>
                </a:path>
              </a:pathLst>
            </a:custGeom>
            <a:solidFill>
              <a:srgbClr val="D5D5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3" name="Freeform 44"/>
            <p:cNvSpPr>
              <a:spLocks noChangeArrowheads="1"/>
            </p:cNvSpPr>
            <p:nvPr/>
          </p:nvSpPr>
          <p:spPr bwMode="auto">
            <a:xfrm>
              <a:off x="3124" y="3045"/>
              <a:ext cx="524" cy="38"/>
            </a:xfrm>
            <a:custGeom>
              <a:avLst/>
              <a:gdLst>
                <a:gd name="T0" fmla="*/ 4 w 2616"/>
                <a:gd name="T1" fmla="*/ 0 h 187"/>
                <a:gd name="T2" fmla="*/ 4 w 2616"/>
                <a:gd name="T3" fmla="*/ 0 h 187"/>
                <a:gd name="T4" fmla="*/ 0 w 2616"/>
                <a:gd name="T5" fmla="*/ 0 h 187"/>
                <a:gd name="T6" fmla="*/ 0 w 2616"/>
                <a:gd name="T7" fmla="*/ 0 h 187"/>
                <a:gd name="T8" fmla="*/ 4 w 2616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6"/>
                <a:gd name="T16" fmla="*/ 0 h 187"/>
                <a:gd name="T17" fmla="*/ 2616 w 2616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6" h="187">
                  <a:moveTo>
                    <a:pt x="2615" y="187"/>
                  </a:moveTo>
                  <a:lnTo>
                    <a:pt x="2616" y="185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615" y="187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4" name="Freeform 45"/>
            <p:cNvSpPr>
              <a:spLocks noChangeArrowheads="1"/>
            </p:cNvSpPr>
            <p:nvPr/>
          </p:nvSpPr>
          <p:spPr bwMode="auto">
            <a:xfrm>
              <a:off x="3140" y="3050"/>
              <a:ext cx="505" cy="36"/>
            </a:xfrm>
            <a:custGeom>
              <a:avLst/>
              <a:gdLst>
                <a:gd name="T0" fmla="*/ 4 w 2525"/>
                <a:gd name="T1" fmla="*/ 0 h 180"/>
                <a:gd name="T2" fmla="*/ 4 w 2525"/>
                <a:gd name="T3" fmla="*/ 0 h 180"/>
                <a:gd name="T4" fmla="*/ 4 w 2525"/>
                <a:gd name="T5" fmla="*/ 0 h 180"/>
                <a:gd name="T6" fmla="*/ 0 w 2525"/>
                <a:gd name="T7" fmla="*/ 0 h 180"/>
                <a:gd name="T8" fmla="*/ 0 w 2525"/>
                <a:gd name="T9" fmla="*/ 0 h 180"/>
                <a:gd name="T10" fmla="*/ 0 w 2525"/>
                <a:gd name="T11" fmla="*/ 0 h 180"/>
                <a:gd name="T12" fmla="*/ 4 w 252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25"/>
                <a:gd name="T22" fmla="*/ 0 h 180"/>
                <a:gd name="T23" fmla="*/ 2525 w 2525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25" h="180">
                  <a:moveTo>
                    <a:pt x="2522" y="180"/>
                  </a:moveTo>
                  <a:lnTo>
                    <a:pt x="2523" y="177"/>
                  </a:lnTo>
                  <a:lnTo>
                    <a:pt x="2525" y="177"/>
                  </a:lnTo>
                  <a:lnTo>
                    <a:pt x="0" y="0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522" y="180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5" name="Freeform 46"/>
            <p:cNvSpPr>
              <a:spLocks noChangeArrowheads="1"/>
            </p:cNvSpPr>
            <p:nvPr/>
          </p:nvSpPr>
          <p:spPr bwMode="auto">
            <a:xfrm>
              <a:off x="3150" y="3052"/>
              <a:ext cx="493" cy="35"/>
            </a:xfrm>
            <a:custGeom>
              <a:avLst/>
              <a:gdLst>
                <a:gd name="T0" fmla="*/ 4 w 2467"/>
                <a:gd name="T1" fmla="*/ 0 h 175"/>
                <a:gd name="T2" fmla="*/ 4 w 2467"/>
                <a:gd name="T3" fmla="*/ 0 h 175"/>
                <a:gd name="T4" fmla="*/ 4 w 2467"/>
                <a:gd name="T5" fmla="*/ 0 h 175"/>
                <a:gd name="T6" fmla="*/ 0 w 2467"/>
                <a:gd name="T7" fmla="*/ 0 h 175"/>
                <a:gd name="T8" fmla="*/ 0 w 2467"/>
                <a:gd name="T9" fmla="*/ 0 h 175"/>
                <a:gd name="T10" fmla="*/ 4 w 2467"/>
                <a:gd name="T11" fmla="*/ 0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67"/>
                <a:gd name="T19" fmla="*/ 0 h 175"/>
                <a:gd name="T20" fmla="*/ 2467 w 2467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67" h="175">
                  <a:moveTo>
                    <a:pt x="2464" y="175"/>
                  </a:moveTo>
                  <a:lnTo>
                    <a:pt x="2464" y="174"/>
                  </a:lnTo>
                  <a:lnTo>
                    <a:pt x="2467" y="172"/>
                  </a:lnTo>
                  <a:lnTo>
                    <a:pt x="0" y="0"/>
                  </a:lnTo>
                  <a:lnTo>
                    <a:pt x="11" y="3"/>
                  </a:lnTo>
                  <a:lnTo>
                    <a:pt x="2464" y="175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6" name="Freeform 47"/>
            <p:cNvSpPr>
              <a:spLocks noChangeArrowheads="1"/>
            </p:cNvSpPr>
            <p:nvPr/>
          </p:nvSpPr>
          <p:spPr bwMode="auto">
            <a:xfrm>
              <a:off x="3145" y="3051"/>
              <a:ext cx="499" cy="35"/>
            </a:xfrm>
            <a:custGeom>
              <a:avLst/>
              <a:gdLst>
                <a:gd name="T0" fmla="*/ 4 w 2494"/>
                <a:gd name="T1" fmla="*/ 0 h 177"/>
                <a:gd name="T2" fmla="*/ 4 w 2494"/>
                <a:gd name="T3" fmla="*/ 0 h 177"/>
                <a:gd name="T4" fmla="*/ 0 w 2494"/>
                <a:gd name="T5" fmla="*/ 0 h 177"/>
                <a:gd name="T6" fmla="*/ 0 w 2494"/>
                <a:gd name="T7" fmla="*/ 0 h 177"/>
                <a:gd name="T8" fmla="*/ 0 w 2494"/>
                <a:gd name="T9" fmla="*/ 0 h 177"/>
                <a:gd name="T10" fmla="*/ 4 w 2494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4"/>
                <a:gd name="T19" fmla="*/ 0 h 177"/>
                <a:gd name="T20" fmla="*/ 2494 w 2494"/>
                <a:gd name="T21" fmla="*/ 177 h 1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4" h="177">
                  <a:moveTo>
                    <a:pt x="2490" y="177"/>
                  </a:moveTo>
                  <a:lnTo>
                    <a:pt x="2494" y="176"/>
                  </a:lnTo>
                  <a:lnTo>
                    <a:pt x="0" y="0"/>
                  </a:lnTo>
                  <a:lnTo>
                    <a:pt x="9" y="2"/>
                  </a:lnTo>
                  <a:lnTo>
                    <a:pt x="23" y="5"/>
                  </a:lnTo>
                  <a:lnTo>
                    <a:pt x="2490" y="177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7" name="Freeform 48"/>
            <p:cNvSpPr>
              <a:spLocks noChangeArrowheads="1"/>
            </p:cNvSpPr>
            <p:nvPr/>
          </p:nvSpPr>
          <p:spPr bwMode="auto">
            <a:xfrm>
              <a:off x="3143" y="3050"/>
              <a:ext cx="502" cy="36"/>
            </a:xfrm>
            <a:custGeom>
              <a:avLst/>
              <a:gdLst>
                <a:gd name="T0" fmla="*/ 4 w 2508"/>
                <a:gd name="T1" fmla="*/ 0 h 180"/>
                <a:gd name="T2" fmla="*/ 4 w 2508"/>
                <a:gd name="T3" fmla="*/ 0 h 180"/>
                <a:gd name="T4" fmla="*/ 4 w 2508"/>
                <a:gd name="T5" fmla="*/ 0 h 180"/>
                <a:gd name="T6" fmla="*/ 0 w 2508"/>
                <a:gd name="T7" fmla="*/ 0 h 180"/>
                <a:gd name="T8" fmla="*/ 0 w 2508"/>
                <a:gd name="T9" fmla="*/ 0 h 180"/>
                <a:gd name="T10" fmla="*/ 4 w 2508"/>
                <a:gd name="T11" fmla="*/ 0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08"/>
                <a:gd name="T19" fmla="*/ 0 h 180"/>
                <a:gd name="T20" fmla="*/ 2508 w 2508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08" h="180">
                  <a:moveTo>
                    <a:pt x="2506" y="180"/>
                  </a:moveTo>
                  <a:lnTo>
                    <a:pt x="2507" y="178"/>
                  </a:lnTo>
                  <a:lnTo>
                    <a:pt x="2508" y="178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506" y="180"/>
                  </a:lnTo>
                  <a:close/>
                </a:path>
              </a:pathLst>
            </a:custGeom>
            <a:solidFill>
              <a:srgbClr val="C9C9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8" name="Freeform 49"/>
            <p:cNvSpPr>
              <a:spLocks noChangeArrowheads="1"/>
            </p:cNvSpPr>
            <p:nvPr/>
          </p:nvSpPr>
          <p:spPr bwMode="auto">
            <a:xfrm>
              <a:off x="3136" y="3049"/>
              <a:ext cx="510" cy="36"/>
            </a:xfrm>
            <a:custGeom>
              <a:avLst/>
              <a:gdLst>
                <a:gd name="T0" fmla="*/ 4 w 2549"/>
                <a:gd name="T1" fmla="*/ 0 h 183"/>
                <a:gd name="T2" fmla="*/ 4 w 2549"/>
                <a:gd name="T3" fmla="*/ 0 h 183"/>
                <a:gd name="T4" fmla="*/ 0 w 2549"/>
                <a:gd name="T5" fmla="*/ 0 h 183"/>
                <a:gd name="T6" fmla="*/ 0 w 2549"/>
                <a:gd name="T7" fmla="*/ 0 h 183"/>
                <a:gd name="T8" fmla="*/ 4 w 2549"/>
                <a:gd name="T9" fmla="*/ 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9"/>
                <a:gd name="T16" fmla="*/ 0 h 183"/>
                <a:gd name="T17" fmla="*/ 2549 w 2549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9" h="183">
                  <a:moveTo>
                    <a:pt x="2546" y="183"/>
                  </a:moveTo>
                  <a:lnTo>
                    <a:pt x="2549" y="180"/>
                  </a:lnTo>
                  <a:lnTo>
                    <a:pt x="0" y="0"/>
                  </a:lnTo>
                  <a:lnTo>
                    <a:pt x="21" y="6"/>
                  </a:lnTo>
                  <a:lnTo>
                    <a:pt x="2546" y="18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49" name="Freeform 50"/>
            <p:cNvSpPr>
              <a:spLocks noChangeArrowheads="1"/>
            </p:cNvSpPr>
            <p:nvPr/>
          </p:nvSpPr>
          <p:spPr bwMode="auto">
            <a:xfrm>
              <a:off x="3120" y="3044"/>
              <a:ext cx="529" cy="38"/>
            </a:xfrm>
            <a:custGeom>
              <a:avLst/>
              <a:gdLst>
                <a:gd name="T0" fmla="*/ 4 w 2643"/>
                <a:gd name="T1" fmla="*/ 0 h 189"/>
                <a:gd name="T2" fmla="*/ 4 w 2643"/>
                <a:gd name="T3" fmla="*/ 0 h 189"/>
                <a:gd name="T4" fmla="*/ 0 w 2643"/>
                <a:gd name="T5" fmla="*/ 0 h 189"/>
                <a:gd name="T6" fmla="*/ 0 w 2643"/>
                <a:gd name="T7" fmla="*/ 0 h 189"/>
                <a:gd name="T8" fmla="*/ 0 w 2643"/>
                <a:gd name="T9" fmla="*/ 0 h 189"/>
                <a:gd name="T10" fmla="*/ 0 w 2643"/>
                <a:gd name="T11" fmla="*/ 0 h 189"/>
                <a:gd name="T12" fmla="*/ 4 w 2643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43"/>
                <a:gd name="T22" fmla="*/ 0 h 189"/>
                <a:gd name="T23" fmla="*/ 2643 w 2643"/>
                <a:gd name="T24" fmla="*/ 189 h 1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43" h="189">
                  <a:moveTo>
                    <a:pt x="2641" y="189"/>
                  </a:moveTo>
                  <a:lnTo>
                    <a:pt x="2643" y="185"/>
                  </a:lnTo>
                  <a:lnTo>
                    <a:pt x="52" y="3"/>
                  </a:lnTo>
                  <a:lnTo>
                    <a:pt x="6" y="0"/>
                  </a:lnTo>
                  <a:lnTo>
                    <a:pt x="0" y="0"/>
                  </a:lnTo>
                  <a:lnTo>
                    <a:pt x="11" y="5"/>
                  </a:lnTo>
                  <a:lnTo>
                    <a:pt x="2641" y="189"/>
                  </a:lnTo>
                  <a:close/>
                </a:path>
              </a:pathLst>
            </a:custGeom>
            <a:solidFill>
              <a:srgbClr val="DC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0" name="Freeform 51"/>
            <p:cNvSpPr>
              <a:spLocks noChangeArrowheads="1"/>
            </p:cNvSpPr>
            <p:nvPr/>
          </p:nvSpPr>
          <p:spPr bwMode="auto">
            <a:xfrm>
              <a:off x="3235" y="3048"/>
              <a:ext cx="408" cy="29"/>
            </a:xfrm>
            <a:custGeom>
              <a:avLst/>
              <a:gdLst>
                <a:gd name="T0" fmla="*/ 3 w 2039"/>
                <a:gd name="T1" fmla="*/ 0 h 143"/>
                <a:gd name="T2" fmla="*/ 3 w 2039"/>
                <a:gd name="T3" fmla="*/ 0 h 143"/>
                <a:gd name="T4" fmla="*/ 0 w 2039"/>
                <a:gd name="T5" fmla="*/ 0 h 143"/>
                <a:gd name="T6" fmla="*/ 0 w 2039"/>
                <a:gd name="T7" fmla="*/ 0 h 143"/>
                <a:gd name="T8" fmla="*/ 3 w 2039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9"/>
                <a:gd name="T16" fmla="*/ 0 h 143"/>
                <a:gd name="T17" fmla="*/ 2039 w 2039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9" h="143">
                  <a:moveTo>
                    <a:pt x="2039" y="143"/>
                  </a:moveTo>
                  <a:lnTo>
                    <a:pt x="2037" y="13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2039" y="143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1" name="Freeform 52"/>
            <p:cNvSpPr>
              <a:spLocks noChangeArrowheads="1"/>
            </p:cNvSpPr>
            <p:nvPr/>
          </p:nvSpPr>
          <p:spPr bwMode="auto">
            <a:xfrm>
              <a:off x="3152" y="3053"/>
              <a:ext cx="491" cy="34"/>
            </a:xfrm>
            <a:custGeom>
              <a:avLst/>
              <a:gdLst>
                <a:gd name="T0" fmla="*/ 4 w 2453"/>
                <a:gd name="T1" fmla="*/ 0 h 174"/>
                <a:gd name="T2" fmla="*/ 4 w 2453"/>
                <a:gd name="T3" fmla="*/ 0 h 174"/>
                <a:gd name="T4" fmla="*/ 4 w 2453"/>
                <a:gd name="T5" fmla="*/ 0 h 174"/>
                <a:gd name="T6" fmla="*/ 4 w 2453"/>
                <a:gd name="T7" fmla="*/ 0 h 174"/>
                <a:gd name="T8" fmla="*/ 4 w 2453"/>
                <a:gd name="T9" fmla="*/ 0 h 174"/>
                <a:gd name="T10" fmla="*/ 0 w 2453"/>
                <a:gd name="T11" fmla="*/ 0 h 174"/>
                <a:gd name="T12" fmla="*/ 0 w 2453"/>
                <a:gd name="T13" fmla="*/ 0 h 174"/>
                <a:gd name="T14" fmla="*/ 4 w 2453"/>
                <a:gd name="T15" fmla="*/ 0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53"/>
                <a:gd name="T25" fmla="*/ 0 h 174"/>
                <a:gd name="T26" fmla="*/ 2453 w 2453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53" h="174">
                  <a:moveTo>
                    <a:pt x="2451" y="174"/>
                  </a:moveTo>
                  <a:lnTo>
                    <a:pt x="2451" y="173"/>
                  </a:lnTo>
                  <a:lnTo>
                    <a:pt x="2452" y="173"/>
                  </a:lnTo>
                  <a:lnTo>
                    <a:pt x="2452" y="172"/>
                  </a:lnTo>
                  <a:lnTo>
                    <a:pt x="2453" y="172"/>
                  </a:lnTo>
                  <a:lnTo>
                    <a:pt x="0" y="0"/>
                  </a:lnTo>
                  <a:lnTo>
                    <a:pt x="13" y="3"/>
                  </a:lnTo>
                  <a:lnTo>
                    <a:pt x="2451" y="174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2" name="Freeform 53"/>
            <p:cNvSpPr>
              <a:spLocks noChangeArrowheads="1"/>
            </p:cNvSpPr>
            <p:nvPr/>
          </p:nvSpPr>
          <p:spPr bwMode="auto">
            <a:xfrm>
              <a:off x="3206" y="3065"/>
              <a:ext cx="425" cy="31"/>
            </a:xfrm>
            <a:custGeom>
              <a:avLst/>
              <a:gdLst>
                <a:gd name="T0" fmla="*/ 3 w 2125"/>
                <a:gd name="T1" fmla="*/ 0 h 152"/>
                <a:gd name="T2" fmla="*/ 3 w 2125"/>
                <a:gd name="T3" fmla="*/ 0 h 152"/>
                <a:gd name="T4" fmla="*/ 0 w 2125"/>
                <a:gd name="T5" fmla="*/ 0 h 152"/>
                <a:gd name="T6" fmla="*/ 0 w 2125"/>
                <a:gd name="T7" fmla="*/ 0 h 152"/>
                <a:gd name="T8" fmla="*/ 0 w 2125"/>
                <a:gd name="T9" fmla="*/ 0 h 152"/>
                <a:gd name="T10" fmla="*/ 3 w 2125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5"/>
                <a:gd name="T19" fmla="*/ 0 h 152"/>
                <a:gd name="T20" fmla="*/ 2125 w 2125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5" h="152">
                  <a:moveTo>
                    <a:pt x="2119" y="152"/>
                  </a:moveTo>
                  <a:lnTo>
                    <a:pt x="2125" y="15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7"/>
                  </a:lnTo>
                  <a:lnTo>
                    <a:pt x="2119" y="15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3" name="Freeform 54"/>
            <p:cNvSpPr>
              <a:spLocks noChangeArrowheads="1"/>
            </p:cNvSpPr>
            <p:nvPr/>
          </p:nvSpPr>
          <p:spPr bwMode="auto">
            <a:xfrm>
              <a:off x="3212" y="3067"/>
              <a:ext cx="418" cy="29"/>
            </a:xfrm>
            <a:custGeom>
              <a:avLst/>
              <a:gdLst>
                <a:gd name="T0" fmla="*/ 3 w 2093"/>
                <a:gd name="T1" fmla="*/ 0 h 147"/>
                <a:gd name="T2" fmla="*/ 3 w 2093"/>
                <a:gd name="T3" fmla="*/ 0 h 147"/>
                <a:gd name="T4" fmla="*/ 3 w 2093"/>
                <a:gd name="T5" fmla="*/ 0 h 147"/>
                <a:gd name="T6" fmla="*/ 0 w 2093"/>
                <a:gd name="T7" fmla="*/ 0 h 147"/>
                <a:gd name="T8" fmla="*/ 0 w 2093"/>
                <a:gd name="T9" fmla="*/ 0 h 147"/>
                <a:gd name="T10" fmla="*/ 3 w 2093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3"/>
                <a:gd name="T19" fmla="*/ 0 h 147"/>
                <a:gd name="T20" fmla="*/ 2093 w 2093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3" h="147">
                  <a:moveTo>
                    <a:pt x="2090" y="147"/>
                  </a:moveTo>
                  <a:lnTo>
                    <a:pt x="2090" y="146"/>
                  </a:lnTo>
                  <a:lnTo>
                    <a:pt x="2093" y="145"/>
                  </a:lnTo>
                  <a:lnTo>
                    <a:pt x="0" y="0"/>
                  </a:lnTo>
                  <a:lnTo>
                    <a:pt x="14" y="1"/>
                  </a:lnTo>
                  <a:lnTo>
                    <a:pt x="2090" y="147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4" name="Freeform 55"/>
            <p:cNvSpPr>
              <a:spLocks noChangeArrowheads="1"/>
            </p:cNvSpPr>
            <p:nvPr/>
          </p:nvSpPr>
          <p:spPr bwMode="auto">
            <a:xfrm>
              <a:off x="3214" y="3067"/>
              <a:ext cx="416" cy="30"/>
            </a:xfrm>
            <a:custGeom>
              <a:avLst/>
              <a:gdLst>
                <a:gd name="T0" fmla="*/ 3 w 2076"/>
                <a:gd name="T1" fmla="*/ 0 h 149"/>
                <a:gd name="T2" fmla="*/ 3 w 2076"/>
                <a:gd name="T3" fmla="*/ 0 h 149"/>
                <a:gd name="T4" fmla="*/ 3 w 2076"/>
                <a:gd name="T5" fmla="*/ 0 h 149"/>
                <a:gd name="T6" fmla="*/ 0 w 2076"/>
                <a:gd name="T7" fmla="*/ 0 h 149"/>
                <a:gd name="T8" fmla="*/ 0 w 2076"/>
                <a:gd name="T9" fmla="*/ 0 h 149"/>
                <a:gd name="T10" fmla="*/ 3 w 2076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6"/>
                <a:gd name="T19" fmla="*/ 0 h 149"/>
                <a:gd name="T20" fmla="*/ 2076 w 2076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6" h="149">
                  <a:moveTo>
                    <a:pt x="2072" y="149"/>
                  </a:moveTo>
                  <a:lnTo>
                    <a:pt x="2072" y="146"/>
                  </a:lnTo>
                  <a:lnTo>
                    <a:pt x="2076" y="146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072" y="149"/>
                  </a:lnTo>
                  <a:close/>
                </a:path>
              </a:pathLst>
            </a:custGeom>
            <a:solidFill>
              <a:srgbClr val="9595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5" name="Freeform 56"/>
            <p:cNvSpPr>
              <a:spLocks noChangeArrowheads="1"/>
            </p:cNvSpPr>
            <p:nvPr/>
          </p:nvSpPr>
          <p:spPr bwMode="auto">
            <a:xfrm>
              <a:off x="3217" y="3068"/>
              <a:ext cx="412" cy="29"/>
            </a:xfrm>
            <a:custGeom>
              <a:avLst/>
              <a:gdLst>
                <a:gd name="T0" fmla="*/ 3 w 2057"/>
                <a:gd name="T1" fmla="*/ 0 h 147"/>
                <a:gd name="T2" fmla="*/ 3 w 2057"/>
                <a:gd name="T3" fmla="*/ 0 h 147"/>
                <a:gd name="T4" fmla="*/ 3 w 2057"/>
                <a:gd name="T5" fmla="*/ 0 h 147"/>
                <a:gd name="T6" fmla="*/ 0 w 2057"/>
                <a:gd name="T7" fmla="*/ 0 h 147"/>
                <a:gd name="T8" fmla="*/ 0 w 2057"/>
                <a:gd name="T9" fmla="*/ 0 h 147"/>
                <a:gd name="T10" fmla="*/ 3 w 2057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7"/>
                <a:gd name="T19" fmla="*/ 0 h 147"/>
                <a:gd name="T20" fmla="*/ 2057 w 2057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7" h="147">
                  <a:moveTo>
                    <a:pt x="2050" y="147"/>
                  </a:moveTo>
                  <a:lnTo>
                    <a:pt x="2052" y="145"/>
                  </a:lnTo>
                  <a:lnTo>
                    <a:pt x="2057" y="144"/>
                  </a:lnTo>
                  <a:lnTo>
                    <a:pt x="0" y="0"/>
                  </a:lnTo>
                  <a:lnTo>
                    <a:pt x="24" y="4"/>
                  </a:lnTo>
                  <a:lnTo>
                    <a:pt x="2050" y="147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6" name="Freeform 57"/>
            <p:cNvSpPr>
              <a:spLocks noChangeArrowheads="1"/>
            </p:cNvSpPr>
            <p:nvPr/>
          </p:nvSpPr>
          <p:spPr bwMode="auto">
            <a:xfrm>
              <a:off x="3222" y="3069"/>
              <a:ext cx="405" cy="29"/>
            </a:xfrm>
            <a:custGeom>
              <a:avLst/>
              <a:gdLst>
                <a:gd name="T0" fmla="*/ 3 w 2026"/>
                <a:gd name="T1" fmla="*/ 0 h 146"/>
                <a:gd name="T2" fmla="*/ 3 w 2026"/>
                <a:gd name="T3" fmla="*/ 0 h 146"/>
                <a:gd name="T4" fmla="*/ 3 w 2026"/>
                <a:gd name="T5" fmla="*/ 0 h 146"/>
                <a:gd name="T6" fmla="*/ 0 w 2026"/>
                <a:gd name="T7" fmla="*/ 0 h 146"/>
                <a:gd name="T8" fmla="*/ 0 w 2026"/>
                <a:gd name="T9" fmla="*/ 0 h 146"/>
                <a:gd name="T10" fmla="*/ 3 w 2026"/>
                <a:gd name="T11" fmla="*/ 0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6"/>
                <a:gd name="T19" fmla="*/ 0 h 146"/>
                <a:gd name="T20" fmla="*/ 2026 w 2026"/>
                <a:gd name="T21" fmla="*/ 146 h 1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6" h="146">
                  <a:moveTo>
                    <a:pt x="2022" y="146"/>
                  </a:moveTo>
                  <a:lnTo>
                    <a:pt x="2023" y="143"/>
                  </a:lnTo>
                  <a:lnTo>
                    <a:pt x="2026" y="143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022" y="146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7" name="Freeform 58"/>
            <p:cNvSpPr>
              <a:spLocks noChangeArrowheads="1"/>
            </p:cNvSpPr>
            <p:nvPr/>
          </p:nvSpPr>
          <p:spPr bwMode="auto">
            <a:xfrm>
              <a:off x="3227" y="3070"/>
              <a:ext cx="399" cy="29"/>
            </a:xfrm>
            <a:custGeom>
              <a:avLst/>
              <a:gdLst>
                <a:gd name="T0" fmla="*/ 3 w 1992"/>
                <a:gd name="T1" fmla="*/ 0 h 144"/>
                <a:gd name="T2" fmla="*/ 3 w 1992"/>
                <a:gd name="T3" fmla="*/ 0 h 144"/>
                <a:gd name="T4" fmla="*/ 3 w 1992"/>
                <a:gd name="T5" fmla="*/ 0 h 144"/>
                <a:gd name="T6" fmla="*/ 0 w 1992"/>
                <a:gd name="T7" fmla="*/ 0 h 144"/>
                <a:gd name="T8" fmla="*/ 0 w 1992"/>
                <a:gd name="T9" fmla="*/ 0 h 144"/>
                <a:gd name="T10" fmla="*/ 3 w 199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2"/>
                <a:gd name="T19" fmla="*/ 0 h 144"/>
                <a:gd name="T20" fmla="*/ 1992 w 1992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2" h="144">
                  <a:moveTo>
                    <a:pt x="1986" y="144"/>
                  </a:moveTo>
                  <a:lnTo>
                    <a:pt x="1990" y="141"/>
                  </a:lnTo>
                  <a:lnTo>
                    <a:pt x="1992" y="141"/>
                  </a:lnTo>
                  <a:lnTo>
                    <a:pt x="0" y="0"/>
                  </a:lnTo>
                  <a:lnTo>
                    <a:pt x="26" y="6"/>
                  </a:lnTo>
                  <a:lnTo>
                    <a:pt x="1986" y="144"/>
                  </a:lnTo>
                  <a:close/>
                </a:path>
              </a:pathLst>
            </a:custGeom>
            <a:solidFill>
              <a:srgbClr val="8A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8" name="Freeform 59"/>
            <p:cNvSpPr>
              <a:spLocks noChangeArrowheads="1"/>
            </p:cNvSpPr>
            <p:nvPr/>
          </p:nvSpPr>
          <p:spPr bwMode="auto">
            <a:xfrm>
              <a:off x="3232" y="3071"/>
              <a:ext cx="392" cy="28"/>
            </a:xfrm>
            <a:custGeom>
              <a:avLst/>
              <a:gdLst>
                <a:gd name="T0" fmla="*/ 3 w 1960"/>
                <a:gd name="T1" fmla="*/ 0 h 139"/>
                <a:gd name="T2" fmla="*/ 3 w 1960"/>
                <a:gd name="T3" fmla="*/ 0 h 139"/>
                <a:gd name="T4" fmla="*/ 0 w 1960"/>
                <a:gd name="T5" fmla="*/ 0 h 139"/>
                <a:gd name="T6" fmla="*/ 0 w 1960"/>
                <a:gd name="T7" fmla="*/ 0 h 139"/>
                <a:gd name="T8" fmla="*/ 3 w 1960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0"/>
                <a:gd name="T16" fmla="*/ 0 h 139"/>
                <a:gd name="T17" fmla="*/ 1960 w 1960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0" h="139">
                  <a:moveTo>
                    <a:pt x="1955" y="139"/>
                  </a:moveTo>
                  <a:lnTo>
                    <a:pt x="1960" y="138"/>
                  </a:lnTo>
                  <a:lnTo>
                    <a:pt x="0" y="0"/>
                  </a:lnTo>
                  <a:lnTo>
                    <a:pt x="15" y="5"/>
                  </a:lnTo>
                  <a:lnTo>
                    <a:pt x="1955" y="139"/>
                  </a:lnTo>
                  <a:close/>
                </a:path>
              </a:pathLst>
            </a:custGeom>
            <a:solidFill>
              <a:srgbClr val="86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59" name="Freeform 60"/>
            <p:cNvSpPr>
              <a:spLocks noChangeArrowheads="1"/>
            </p:cNvSpPr>
            <p:nvPr/>
          </p:nvSpPr>
          <p:spPr bwMode="auto">
            <a:xfrm>
              <a:off x="3235" y="3072"/>
              <a:ext cx="388" cy="28"/>
            </a:xfrm>
            <a:custGeom>
              <a:avLst/>
              <a:gdLst>
                <a:gd name="T0" fmla="*/ 3 w 1940"/>
                <a:gd name="T1" fmla="*/ 0 h 136"/>
                <a:gd name="T2" fmla="*/ 3 w 1940"/>
                <a:gd name="T3" fmla="*/ 0 h 136"/>
                <a:gd name="T4" fmla="*/ 3 w 1940"/>
                <a:gd name="T5" fmla="*/ 0 h 136"/>
                <a:gd name="T6" fmla="*/ 3 w 1940"/>
                <a:gd name="T7" fmla="*/ 0 h 136"/>
                <a:gd name="T8" fmla="*/ 0 w 1940"/>
                <a:gd name="T9" fmla="*/ 0 h 136"/>
                <a:gd name="T10" fmla="*/ 0 w 1940"/>
                <a:gd name="T11" fmla="*/ 0 h 136"/>
                <a:gd name="T12" fmla="*/ 3 w 1940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0"/>
                <a:gd name="T22" fmla="*/ 0 h 136"/>
                <a:gd name="T23" fmla="*/ 1940 w 1940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0" h="136">
                  <a:moveTo>
                    <a:pt x="1936" y="136"/>
                  </a:moveTo>
                  <a:lnTo>
                    <a:pt x="1936" y="135"/>
                  </a:lnTo>
                  <a:lnTo>
                    <a:pt x="1937" y="135"/>
                  </a:lnTo>
                  <a:lnTo>
                    <a:pt x="1940" y="134"/>
                  </a:lnTo>
                  <a:lnTo>
                    <a:pt x="0" y="0"/>
                  </a:lnTo>
                  <a:lnTo>
                    <a:pt x="14" y="1"/>
                  </a:lnTo>
                  <a:lnTo>
                    <a:pt x="1936" y="136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0" name="Freeform 61"/>
            <p:cNvSpPr>
              <a:spLocks noChangeArrowheads="1"/>
            </p:cNvSpPr>
            <p:nvPr/>
          </p:nvSpPr>
          <p:spPr bwMode="auto">
            <a:xfrm>
              <a:off x="3238" y="3073"/>
              <a:ext cx="385" cy="28"/>
            </a:xfrm>
            <a:custGeom>
              <a:avLst/>
              <a:gdLst>
                <a:gd name="T0" fmla="*/ 3 w 1922"/>
                <a:gd name="T1" fmla="*/ 0 h 140"/>
                <a:gd name="T2" fmla="*/ 3 w 1922"/>
                <a:gd name="T3" fmla="*/ 0 h 140"/>
                <a:gd name="T4" fmla="*/ 0 w 1922"/>
                <a:gd name="T5" fmla="*/ 0 h 140"/>
                <a:gd name="T6" fmla="*/ 0 w 1922"/>
                <a:gd name="T7" fmla="*/ 0 h 140"/>
                <a:gd name="T8" fmla="*/ 0 w 1922"/>
                <a:gd name="T9" fmla="*/ 0 h 140"/>
                <a:gd name="T10" fmla="*/ 3 w 1922"/>
                <a:gd name="T11" fmla="*/ 0 h 1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2"/>
                <a:gd name="T19" fmla="*/ 0 h 140"/>
                <a:gd name="T20" fmla="*/ 1922 w 1922"/>
                <a:gd name="T21" fmla="*/ 140 h 1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2" h="140">
                  <a:moveTo>
                    <a:pt x="1916" y="140"/>
                  </a:moveTo>
                  <a:lnTo>
                    <a:pt x="1922" y="135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4" y="7"/>
                  </a:lnTo>
                  <a:lnTo>
                    <a:pt x="1916" y="140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1" name="Freeform 62"/>
            <p:cNvSpPr>
              <a:spLocks noChangeArrowheads="1"/>
            </p:cNvSpPr>
            <p:nvPr/>
          </p:nvSpPr>
          <p:spPr bwMode="auto">
            <a:xfrm>
              <a:off x="3224" y="3070"/>
              <a:ext cx="403" cy="28"/>
            </a:xfrm>
            <a:custGeom>
              <a:avLst/>
              <a:gdLst>
                <a:gd name="T0" fmla="*/ 3 w 2011"/>
                <a:gd name="T1" fmla="*/ 0 h 144"/>
                <a:gd name="T2" fmla="*/ 3 w 2011"/>
                <a:gd name="T3" fmla="*/ 0 h 144"/>
                <a:gd name="T4" fmla="*/ 0 w 2011"/>
                <a:gd name="T5" fmla="*/ 0 h 144"/>
                <a:gd name="T6" fmla="*/ 0 w 2011"/>
                <a:gd name="T7" fmla="*/ 0 h 144"/>
                <a:gd name="T8" fmla="*/ 3 w 2011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1"/>
                <a:gd name="T16" fmla="*/ 0 h 144"/>
                <a:gd name="T17" fmla="*/ 2011 w 2011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1" h="144">
                  <a:moveTo>
                    <a:pt x="2006" y="144"/>
                  </a:moveTo>
                  <a:lnTo>
                    <a:pt x="2011" y="142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006" y="144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2" name="Freeform 63"/>
            <p:cNvSpPr>
              <a:spLocks noChangeArrowheads="1"/>
            </p:cNvSpPr>
            <p:nvPr/>
          </p:nvSpPr>
          <p:spPr bwMode="auto">
            <a:xfrm>
              <a:off x="3204" y="3065"/>
              <a:ext cx="428" cy="31"/>
            </a:xfrm>
            <a:custGeom>
              <a:avLst/>
              <a:gdLst>
                <a:gd name="T0" fmla="*/ 3 w 2144"/>
                <a:gd name="T1" fmla="*/ 0 h 155"/>
                <a:gd name="T2" fmla="*/ 3 w 2144"/>
                <a:gd name="T3" fmla="*/ 0 h 155"/>
                <a:gd name="T4" fmla="*/ 0 w 2144"/>
                <a:gd name="T5" fmla="*/ 0 h 155"/>
                <a:gd name="T6" fmla="*/ 0 w 2144"/>
                <a:gd name="T7" fmla="*/ 0 h 155"/>
                <a:gd name="T8" fmla="*/ 0 w 2144"/>
                <a:gd name="T9" fmla="*/ 0 h 155"/>
                <a:gd name="T10" fmla="*/ 0 w 2144"/>
                <a:gd name="T11" fmla="*/ 0 h 155"/>
                <a:gd name="T12" fmla="*/ 0 w 2144"/>
                <a:gd name="T13" fmla="*/ 0 h 155"/>
                <a:gd name="T14" fmla="*/ 3 w 2144"/>
                <a:gd name="T15" fmla="*/ 0 h 1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4"/>
                <a:gd name="T25" fmla="*/ 0 h 155"/>
                <a:gd name="T26" fmla="*/ 2144 w 2144"/>
                <a:gd name="T27" fmla="*/ 155 h 1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4" h="155">
                  <a:moveTo>
                    <a:pt x="2139" y="155"/>
                  </a:moveTo>
                  <a:lnTo>
                    <a:pt x="2144" y="153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4" y="4"/>
                  </a:lnTo>
                  <a:lnTo>
                    <a:pt x="2139" y="155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3" name="Freeform 64"/>
            <p:cNvSpPr>
              <a:spLocks noChangeArrowheads="1"/>
            </p:cNvSpPr>
            <p:nvPr/>
          </p:nvSpPr>
          <p:spPr bwMode="auto">
            <a:xfrm>
              <a:off x="3246" y="3075"/>
              <a:ext cx="374" cy="26"/>
            </a:xfrm>
            <a:custGeom>
              <a:avLst/>
              <a:gdLst>
                <a:gd name="T0" fmla="*/ 3 w 1870"/>
                <a:gd name="T1" fmla="*/ 0 h 133"/>
                <a:gd name="T2" fmla="*/ 3 w 1870"/>
                <a:gd name="T3" fmla="*/ 0 h 133"/>
                <a:gd name="T4" fmla="*/ 3 w 1870"/>
                <a:gd name="T5" fmla="*/ 0 h 133"/>
                <a:gd name="T6" fmla="*/ 0 w 1870"/>
                <a:gd name="T7" fmla="*/ 0 h 133"/>
                <a:gd name="T8" fmla="*/ 0 w 1870"/>
                <a:gd name="T9" fmla="*/ 0 h 133"/>
                <a:gd name="T10" fmla="*/ 3 w 1870"/>
                <a:gd name="T11" fmla="*/ 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0"/>
                <a:gd name="T19" fmla="*/ 0 h 133"/>
                <a:gd name="T20" fmla="*/ 1870 w 1870"/>
                <a:gd name="T21" fmla="*/ 133 h 1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0" h="133">
                  <a:moveTo>
                    <a:pt x="1861" y="133"/>
                  </a:moveTo>
                  <a:lnTo>
                    <a:pt x="1865" y="130"/>
                  </a:lnTo>
                  <a:lnTo>
                    <a:pt x="1870" y="130"/>
                  </a:lnTo>
                  <a:lnTo>
                    <a:pt x="0" y="0"/>
                  </a:lnTo>
                  <a:lnTo>
                    <a:pt x="31" y="6"/>
                  </a:lnTo>
                  <a:lnTo>
                    <a:pt x="1861" y="133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4" name="Freeform 65"/>
            <p:cNvSpPr>
              <a:spLocks noChangeArrowheads="1"/>
            </p:cNvSpPr>
            <p:nvPr/>
          </p:nvSpPr>
          <p:spPr bwMode="auto">
            <a:xfrm>
              <a:off x="3253" y="3076"/>
              <a:ext cx="366" cy="26"/>
            </a:xfrm>
            <a:custGeom>
              <a:avLst/>
              <a:gdLst>
                <a:gd name="T0" fmla="*/ 3 w 1830"/>
                <a:gd name="T1" fmla="*/ 0 h 129"/>
                <a:gd name="T2" fmla="*/ 3 w 1830"/>
                <a:gd name="T3" fmla="*/ 0 h 129"/>
                <a:gd name="T4" fmla="*/ 0 w 1830"/>
                <a:gd name="T5" fmla="*/ 0 h 129"/>
                <a:gd name="T6" fmla="*/ 0 w 1830"/>
                <a:gd name="T7" fmla="*/ 0 h 129"/>
                <a:gd name="T8" fmla="*/ 3 w 1830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0"/>
                <a:gd name="T16" fmla="*/ 0 h 129"/>
                <a:gd name="T17" fmla="*/ 1830 w 1830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0" h="129">
                  <a:moveTo>
                    <a:pt x="1826" y="129"/>
                  </a:moveTo>
                  <a:lnTo>
                    <a:pt x="1830" y="127"/>
                  </a:lnTo>
                  <a:lnTo>
                    <a:pt x="0" y="0"/>
                  </a:lnTo>
                  <a:lnTo>
                    <a:pt x="12" y="2"/>
                  </a:lnTo>
                  <a:lnTo>
                    <a:pt x="1826" y="129"/>
                  </a:lnTo>
                  <a:close/>
                </a:path>
              </a:pathLst>
            </a:custGeom>
            <a:solidFill>
              <a:srgbClr val="79797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5" name="Freeform 66"/>
            <p:cNvSpPr>
              <a:spLocks noChangeArrowheads="1"/>
            </p:cNvSpPr>
            <p:nvPr/>
          </p:nvSpPr>
          <p:spPr bwMode="auto">
            <a:xfrm>
              <a:off x="3255" y="3076"/>
              <a:ext cx="363" cy="26"/>
            </a:xfrm>
            <a:custGeom>
              <a:avLst/>
              <a:gdLst>
                <a:gd name="T0" fmla="*/ 3 w 1814"/>
                <a:gd name="T1" fmla="*/ 0 h 129"/>
                <a:gd name="T2" fmla="*/ 3 w 1814"/>
                <a:gd name="T3" fmla="*/ 0 h 129"/>
                <a:gd name="T4" fmla="*/ 0 w 1814"/>
                <a:gd name="T5" fmla="*/ 0 h 129"/>
                <a:gd name="T6" fmla="*/ 0 w 1814"/>
                <a:gd name="T7" fmla="*/ 0 h 129"/>
                <a:gd name="T8" fmla="*/ 3 w 1814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4"/>
                <a:gd name="T16" fmla="*/ 0 h 129"/>
                <a:gd name="T17" fmla="*/ 1814 w 181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4" h="129">
                  <a:moveTo>
                    <a:pt x="1809" y="129"/>
                  </a:moveTo>
                  <a:lnTo>
                    <a:pt x="1814" y="127"/>
                  </a:lnTo>
                  <a:lnTo>
                    <a:pt x="0" y="0"/>
                  </a:lnTo>
                  <a:lnTo>
                    <a:pt x="17" y="5"/>
                  </a:lnTo>
                  <a:lnTo>
                    <a:pt x="1809" y="129"/>
                  </a:lnTo>
                  <a:close/>
                </a:path>
              </a:pathLst>
            </a:custGeom>
            <a:solidFill>
              <a:srgbClr val="7676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6" name="Freeform 67"/>
            <p:cNvSpPr>
              <a:spLocks noChangeArrowheads="1"/>
            </p:cNvSpPr>
            <p:nvPr/>
          </p:nvSpPr>
          <p:spPr bwMode="auto">
            <a:xfrm>
              <a:off x="3258" y="3077"/>
              <a:ext cx="359" cy="26"/>
            </a:xfrm>
            <a:custGeom>
              <a:avLst/>
              <a:gdLst>
                <a:gd name="T0" fmla="*/ 3 w 1792"/>
                <a:gd name="T1" fmla="*/ 0 h 128"/>
                <a:gd name="T2" fmla="*/ 3 w 1792"/>
                <a:gd name="T3" fmla="*/ 0 h 128"/>
                <a:gd name="T4" fmla="*/ 0 w 1792"/>
                <a:gd name="T5" fmla="*/ 0 h 128"/>
                <a:gd name="T6" fmla="*/ 0 w 1792"/>
                <a:gd name="T7" fmla="*/ 0 h 128"/>
                <a:gd name="T8" fmla="*/ 3 w 1792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2"/>
                <a:gd name="T16" fmla="*/ 0 h 128"/>
                <a:gd name="T17" fmla="*/ 1792 w 1792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2" h="128">
                  <a:moveTo>
                    <a:pt x="1781" y="128"/>
                  </a:moveTo>
                  <a:lnTo>
                    <a:pt x="1792" y="124"/>
                  </a:lnTo>
                  <a:lnTo>
                    <a:pt x="0" y="0"/>
                  </a:lnTo>
                  <a:lnTo>
                    <a:pt x="31" y="6"/>
                  </a:lnTo>
                  <a:lnTo>
                    <a:pt x="1781" y="128"/>
                  </a:lnTo>
                  <a:close/>
                </a:path>
              </a:pathLst>
            </a:custGeom>
            <a:solidFill>
              <a:srgbClr val="7474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7" name="Freeform 68"/>
            <p:cNvSpPr>
              <a:spLocks noChangeArrowheads="1"/>
            </p:cNvSpPr>
            <p:nvPr/>
          </p:nvSpPr>
          <p:spPr bwMode="auto">
            <a:xfrm>
              <a:off x="3265" y="3079"/>
              <a:ext cx="350" cy="24"/>
            </a:xfrm>
            <a:custGeom>
              <a:avLst/>
              <a:gdLst>
                <a:gd name="T0" fmla="*/ 3 w 1750"/>
                <a:gd name="T1" fmla="*/ 0 h 124"/>
                <a:gd name="T2" fmla="*/ 3 w 1750"/>
                <a:gd name="T3" fmla="*/ 0 h 124"/>
                <a:gd name="T4" fmla="*/ 0 w 1750"/>
                <a:gd name="T5" fmla="*/ 0 h 124"/>
                <a:gd name="T6" fmla="*/ 0 w 1750"/>
                <a:gd name="T7" fmla="*/ 0 h 124"/>
                <a:gd name="T8" fmla="*/ 3 w 1750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0"/>
                <a:gd name="T16" fmla="*/ 0 h 124"/>
                <a:gd name="T17" fmla="*/ 1750 w 1750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0" h="124">
                  <a:moveTo>
                    <a:pt x="1746" y="124"/>
                  </a:moveTo>
                  <a:lnTo>
                    <a:pt x="1750" y="122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746" y="124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8" name="Freeform 69"/>
            <p:cNvSpPr>
              <a:spLocks noChangeArrowheads="1"/>
            </p:cNvSpPr>
            <p:nvPr/>
          </p:nvSpPr>
          <p:spPr bwMode="auto">
            <a:xfrm>
              <a:off x="3268" y="3079"/>
              <a:ext cx="346" cy="25"/>
            </a:xfrm>
            <a:custGeom>
              <a:avLst/>
              <a:gdLst>
                <a:gd name="T0" fmla="*/ 3 w 1728"/>
                <a:gd name="T1" fmla="*/ 0 h 125"/>
                <a:gd name="T2" fmla="*/ 3 w 1728"/>
                <a:gd name="T3" fmla="*/ 0 h 125"/>
                <a:gd name="T4" fmla="*/ 3 w 1728"/>
                <a:gd name="T5" fmla="*/ 0 h 125"/>
                <a:gd name="T6" fmla="*/ 0 w 1728"/>
                <a:gd name="T7" fmla="*/ 0 h 125"/>
                <a:gd name="T8" fmla="*/ 0 w 1728"/>
                <a:gd name="T9" fmla="*/ 0 h 125"/>
                <a:gd name="T10" fmla="*/ 0 w 1728"/>
                <a:gd name="T11" fmla="*/ 0 h 125"/>
                <a:gd name="T12" fmla="*/ 3 w 1728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25"/>
                <a:gd name="T23" fmla="*/ 1728 w 1728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25">
                  <a:moveTo>
                    <a:pt x="1721" y="125"/>
                  </a:moveTo>
                  <a:lnTo>
                    <a:pt x="1723" y="122"/>
                  </a:lnTo>
                  <a:lnTo>
                    <a:pt x="1728" y="122"/>
                  </a:lnTo>
                  <a:lnTo>
                    <a:pt x="0" y="0"/>
                  </a:lnTo>
                  <a:lnTo>
                    <a:pt x="6" y="1"/>
                  </a:lnTo>
                  <a:lnTo>
                    <a:pt x="15" y="4"/>
                  </a:lnTo>
                  <a:lnTo>
                    <a:pt x="1721" y="125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69" name="Freeform 70"/>
            <p:cNvSpPr>
              <a:spLocks noChangeArrowheads="1"/>
            </p:cNvSpPr>
            <p:nvPr/>
          </p:nvSpPr>
          <p:spPr bwMode="auto">
            <a:xfrm>
              <a:off x="3271" y="3080"/>
              <a:ext cx="341" cy="24"/>
            </a:xfrm>
            <a:custGeom>
              <a:avLst/>
              <a:gdLst>
                <a:gd name="T0" fmla="*/ 3 w 1706"/>
                <a:gd name="T1" fmla="*/ 0 h 123"/>
                <a:gd name="T2" fmla="*/ 3 w 1706"/>
                <a:gd name="T3" fmla="*/ 0 h 123"/>
                <a:gd name="T4" fmla="*/ 3 w 1706"/>
                <a:gd name="T5" fmla="*/ 0 h 123"/>
                <a:gd name="T6" fmla="*/ 0 w 1706"/>
                <a:gd name="T7" fmla="*/ 0 h 123"/>
                <a:gd name="T8" fmla="*/ 0 w 1706"/>
                <a:gd name="T9" fmla="*/ 0 h 123"/>
                <a:gd name="T10" fmla="*/ 3 w 1706"/>
                <a:gd name="T11" fmla="*/ 0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6"/>
                <a:gd name="T19" fmla="*/ 0 h 123"/>
                <a:gd name="T20" fmla="*/ 1706 w 1706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6" h="123">
                  <a:moveTo>
                    <a:pt x="1696" y="123"/>
                  </a:moveTo>
                  <a:lnTo>
                    <a:pt x="1700" y="121"/>
                  </a:lnTo>
                  <a:lnTo>
                    <a:pt x="1706" y="121"/>
                  </a:lnTo>
                  <a:lnTo>
                    <a:pt x="0" y="0"/>
                  </a:lnTo>
                  <a:lnTo>
                    <a:pt x="29" y="7"/>
                  </a:lnTo>
                  <a:lnTo>
                    <a:pt x="1696" y="123"/>
                  </a:lnTo>
                  <a:close/>
                </a:path>
              </a:pathLst>
            </a:custGeom>
            <a:solidFill>
              <a:srgbClr val="6D6D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0" name="Freeform 71"/>
            <p:cNvSpPr>
              <a:spLocks noChangeArrowheads="1"/>
            </p:cNvSpPr>
            <p:nvPr/>
          </p:nvSpPr>
          <p:spPr bwMode="auto">
            <a:xfrm>
              <a:off x="3277" y="3081"/>
              <a:ext cx="333" cy="24"/>
            </a:xfrm>
            <a:custGeom>
              <a:avLst/>
              <a:gdLst>
                <a:gd name="T0" fmla="*/ 3 w 1667"/>
                <a:gd name="T1" fmla="*/ 0 h 117"/>
                <a:gd name="T2" fmla="*/ 3 w 1667"/>
                <a:gd name="T3" fmla="*/ 0 h 117"/>
                <a:gd name="T4" fmla="*/ 3 w 1667"/>
                <a:gd name="T5" fmla="*/ 0 h 117"/>
                <a:gd name="T6" fmla="*/ 0 w 1667"/>
                <a:gd name="T7" fmla="*/ 0 h 117"/>
                <a:gd name="T8" fmla="*/ 0 w 1667"/>
                <a:gd name="T9" fmla="*/ 0 h 117"/>
                <a:gd name="T10" fmla="*/ 3 w 1667"/>
                <a:gd name="T11" fmla="*/ 0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7"/>
                <a:gd name="T19" fmla="*/ 0 h 117"/>
                <a:gd name="T20" fmla="*/ 1667 w 1667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7" h="117">
                  <a:moveTo>
                    <a:pt x="1662" y="117"/>
                  </a:moveTo>
                  <a:lnTo>
                    <a:pt x="1663" y="116"/>
                  </a:lnTo>
                  <a:lnTo>
                    <a:pt x="1667" y="116"/>
                  </a:lnTo>
                  <a:lnTo>
                    <a:pt x="0" y="0"/>
                  </a:lnTo>
                  <a:lnTo>
                    <a:pt x="15" y="1"/>
                  </a:lnTo>
                  <a:lnTo>
                    <a:pt x="1662" y="117"/>
                  </a:lnTo>
                  <a:close/>
                </a:path>
              </a:pathLst>
            </a:custGeom>
            <a:solidFill>
              <a:srgbClr val="6A6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1" name="Freeform 72"/>
            <p:cNvSpPr>
              <a:spLocks noChangeArrowheads="1"/>
            </p:cNvSpPr>
            <p:nvPr/>
          </p:nvSpPr>
          <p:spPr bwMode="auto">
            <a:xfrm>
              <a:off x="3243" y="3074"/>
              <a:ext cx="378" cy="27"/>
            </a:xfrm>
            <a:custGeom>
              <a:avLst/>
              <a:gdLst>
                <a:gd name="T0" fmla="*/ 3 w 1892"/>
                <a:gd name="T1" fmla="*/ 0 h 134"/>
                <a:gd name="T2" fmla="*/ 3 w 1892"/>
                <a:gd name="T3" fmla="*/ 0 h 134"/>
                <a:gd name="T4" fmla="*/ 0 w 1892"/>
                <a:gd name="T5" fmla="*/ 0 h 134"/>
                <a:gd name="T6" fmla="*/ 0 w 1892"/>
                <a:gd name="T7" fmla="*/ 0 h 134"/>
                <a:gd name="T8" fmla="*/ 3 w 1892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134"/>
                <a:gd name="T17" fmla="*/ 1892 w 1892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134">
                  <a:moveTo>
                    <a:pt x="1887" y="134"/>
                  </a:moveTo>
                  <a:lnTo>
                    <a:pt x="1892" y="133"/>
                  </a:lnTo>
                  <a:lnTo>
                    <a:pt x="0" y="0"/>
                  </a:lnTo>
                  <a:lnTo>
                    <a:pt x="17" y="4"/>
                  </a:lnTo>
                  <a:lnTo>
                    <a:pt x="1887" y="134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2" name="Freeform 73"/>
            <p:cNvSpPr>
              <a:spLocks noChangeArrowheads="1"/>
            </p:cNvSpPr>
            <p:nvPr/>
          </p:nvSpPr>
          <p:spPr bwMode="auto">
            <a:xfrm>
              <a:off x="3201" y="3064"/>
              <a:ext cx="432" cy="31"/>
            </a:xfrm>
            <a:custGeom>
              <a:avLst/>
              <a:gdLst>
                <a:gd name="T0" fmla="*/ 3 w 2159"/>
                <a:gd name="T1" fmla="*/ 0 h 155"/>
                <a:gd name="T2" fmla="*/ 3 w 2159"/>
                <a:gd name="T3" fmla="*/ 0 h 155"/>
                <a:gd name="T4" fmla="*/ 0 w 2159"/>
                <a:gd name="T5" fmla="*/ 0 h 155"/>
                <a:gd name="T6" fmla="*/ 0 w 2159"/>
                <a:gd name="T7" fmla="*/ 0 h 155"/>
                <a:gd name="T8" fmla="*/ 3 w 2159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9"/>
                <a:gd name="T16" fmla="*/ 0 h 155"/>
                <a:gd name="T17" fmla="*/ 2159 w 2159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9" h="155">
                  <a:moveTo>
                    <a:pt x="2155" y="155"/>
                  </a:moveTo>
                  <a:lnTo>
                    <a:pt x="2159" y="15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155" y="155"/>
                  </a:lnTo>
                  <a:close/>
                </a:path>
              </a:pathLst>
            </a:custGeom>
            <a:solidFill>
              <a:srgbClr val="9D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3" name="Freeform 74"/>
            <p:cNvSpPr>
              <a:spLocks noChangeArrowheads="1"/>
            </p:cNvSpPr>
            <p:nvPr/>
          </p:nvSpPr>
          <p:spPr bwMode="auto">
            <a:xfrm>
              <a:off x="3280" y="3081"/>
              <a:ext cx="329" cy="33"/>
            </a:xfrm>
            <a:custGeom>
              <a:avLst/>
              <a:gdLst>
                <a:gd name="T0" fmla="*/ 3 w 1647"/>
                <a:gd name="T1" fmla="*/ 0 h 162"/>
                <a:gd name="T2" fmla="*/ 0 w 1647"/>
                <a:gd name="T3" fmla="*/ 0 h 162"/>
                <a:gd name="T4" fmla="*/ 0 w 1647"/>
                <a:gd name="T5" fmla="*/ 0 h 162"/>
                <a:gd name="T6" fmla="*/ 0 w 1647"/>
                <a:gd name="T7" fmla="*/ 0 h 162"/>
                <a:gd name="T8" fmla="*/ 0 w 1647"/>
                <a:gd name="T9" fmla="*/ 0 h 162"/>
                <a:gd name="T10" fmla="*/ 0 w 1647"/>
                <a:gd name="T11" fmla="*/ 0 h 162"/>
                <a:gd name="T12" fmla="*/ 0 w 1647"/>
                <a:gd name="T13" fmla="*/ 0 h 162"/>
                <a:gd name="T14" fmla="*/ 1 w 1647"/>
                <a:gd name="T15" fmla="*/ 0 h 162"/>
                <a:gd name="T16" fmla="*/ 1 w 1647"/>
                <a:gd name="T17" fmla="*/ 0 h 162"/>
                <a:gd name="T18" fmla="*/ 1 w 1647"/>
                <a:gd name="T19" fmla="*/ 0 h 162"/>
                <a:gd name="T20" fmla="*/ 1 w 1647"/>
                <a:gd name="T21" fmla="*/ 0 h 162"/>
                <a:gd name="T22" fmla="*/ 1 w 1647"/>
                <a:gd name="T23" fmla="*/ 0 h 162"/>
                <a:gd name="T24" fmla="*/ 1 w 1647"/>
                <a:gd name="T25" fmla="*/ 0 h 162"/>
                <a:gd name="T26" fmla="*/ 1 w 1647"/>
                <a:gd name="T27" fmla="*/ 0 h 162"/>
                <a:gd name="T28" fmla="*/ 1 w 1647"/>
                <a:gd name="T29" fmla="*/ 0 h 162"/>
                <a:gd name="T30" fmla="*/ 1 w 1647"/>
                <a:gd name="T31" fmla="*/ 0 h 162"/>
                <a:gd name="T32" fmla="*/ 1 w 1647"/>
                <a:gd name="T33" fmla="*/ 0 h 162"/>
                <a:gd name="T34" fmla="*/ 1 w 1647"/>
                <a:gd name="T35" fmla="*/ 0 h 162"/>
                <a:gd name="T36" fmla="*/ 1 w 1647"/>
                <a:gd name="T37" fmla="*/ 0 h 162"/>
                <a:gd name="T38" fmla="*/ 1 w 1647"/>
                <a:gd name="T39" fmla="*/ 0 h 162"/>
                <a:gd name="T40" fmla="*/ 1 w 1647"/>
                <a:gd name="T41" fmla="*/ 0 h 162"/>
                <a:gd name="T42" fmla="*/ 2 w 1647"/>
                <a:gd name="T43" fmla="*/ 0 h 162"/>
                <a:gd name="T44" fmla="*/ 2 w 1647"/>
                <a:gd name="T45" fmla="*/ 0 h 162"/>
                <a:gd name="T46" fmla="*/ 2 w 1647"/>
                <a:gd name="T47" fmla="*/ 0 h 162"/>
                <a:gd name="T48" fmla="*/ 2 w 1647"/>
                <a:gd name="T49" fmla="*/ 0 h 162"/>
                <a:gd name="T50" fmla="*/ 2 w 1647"/>
                <a:gd name="T51" fmla="*/ 0 h 162"/>
                <a:gd name="T52" fmla="*/ 2 w 1647"/>
                <a:gd name="T53" fmla="*/ 0 h 162"/>
                <a:gd name="T54" fmla="*/ 2 w 1647"/>
                <a:gd name="T55" fmla="*/ 0 h 162"/>
                <a:gd name="T56" fmla="*/ 2 w 1647"/>
                <a:gd name="T57" fmla="*/ 0 h 162"/>
                <a:gd name="T58" fmla="*/ 2 w 1647"/>
                <a:gd name="T59" fmla="*/ 0 h 162"/>
                <a:gd name="T60" fmla="*/ 2 w 1647"/>
                <a:gd name="T61" fmla="*/ 0 h 162"/>
                <a:gd name="T62" fmla="*/ 2 w 1647"/>
                <a:gd name="T63" fmla="*/ 0 h 162"/>
                <a:gd name="T64" fmla="*/ 2 w 1647"/>
                <a:gd name="T65" fmla="*/ 0 h 162"/>
                <a:gd name="T66" fmla="*/ 2 w 1647"/>
                <a:gd name="T67" fmla="*/ 0 h 162"/>
                <a:gd name="T68" fmla="*/ 2 w 1647"/>
                <a:gd name="T69" fmla="*/ 0 h 162"/>
                <a:gd name="T70" fmla="*/ 2 w 1647"/>
                <a:gd name="T71" fmla="*/ 0 h 162"/>
                <a:gd name="T72" fmla="*/ 2 w 1647"/>
                <a:gd name="T73" fmla="*/ 0 h 162"/>
                <a:gd name="T74" fmla="*/ 2 w 1647"/>
                <a:gd name="T75" fmla="*/ 0 h 162"/>
                <a:gd name="T76" fmla="*/ 2 w 1647"/>
                <a:gd name="T77" fmla="*/ 0 h 162"/>
                <a:gd name="T78" fmla="*/ 2 w 1647"/>
                <a:gd name="T79" fmla="*/ 0 h 162"/>
                <a:gd name="T80" fmla="*/ 3 w 1647"/>
                <a:gd name="T81" fmla="*/ 0 h 162"/>
                <a:gd name="T82" fmla="*/ 3 w 1647"/>
                <a:gd name="T83" fmla="*/ 0 h 162"/>
                <a:gd name="T84" fmla="*/ 3 w 1647"/>
                <a:gd name="T85" fmla="*/ 0 h 162"/>
                <a:gd name="T86" fmla="*/ 3 w 1647"/>
                <a:gd name="T87" fmla="*/ 0 h 1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47"/>
                <a:gd name="T133" fmla="*/ 0 h 162"/>
                <a:gd name="T134" fmla="*/ 1647 w 1647"/>
                <a:gd name="T135" fmla="*/ 162 h 1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47" h="162">
                  <a:moveTo>
                    <a:pt x="1647" y="116"/>
                  </a:moveTo>
                  <a:lnTo>
                    <a:pt x="0" y="0"/>
                  </a:lnTo>
                  <a:lnTo>
                    <a:pt x="73" y="15"/>
                  </a:lnTo>
                  <a:lnTo>
                    <a:pt x="146" y="29"/>
                  </a:lnTo>
                  <a:lnTo>
                    <a:pt x="181" y="35"/>
                  </a:lnTo>
                  <a:lnTo>
                    <a:pt x="217" y="42"/>
                  </a:lnTo>
                  <a:lnTo>
                    <a:pt x="288" y="57"/>
                  </a:lnTo>
                  <a:lnTo>
                    <a:pt x="356" y="67"/>
                  </a:lnTo>
                  <a:lnTo>
                    <a:pt x="423" y="79"/>
                  </a:lnTo>
                  <a:lnTo>
                    <a:pt x="488" y="90"/>
                  </a:lnTo>
                  <a:lnTo>
                    <a:pt x="553" y="101"/>
                  </a:lnTo>
                  <a:lnTo>
                    <a:pt x="583" y="104"/>
                  </a:lnTo>
                  <a:lnTo>
                    <a:pt x="615" y="109"/>
                  </a:lnTo>
                  <a:lnTo>
                    <a:pt x="645" y="113"/>
                  </a:lnTo>
                  <a:lnTo>
                    <a:pt x="676" y="118"/>
                  </a:lnTo>
                  <a:lnTo>
                    <a:pt x="736" y="125"/>
                  </a:lnTo>
                  <a:lnTo>
                    <a:pt x="750" y="126"/>
                  </a:lnTo>
                  <a:lnTo>
                    <a:pt x="765" y="128"/>
                  </a:lnTo>
                  <a:lnTo>
                    <a:pt x="795" y="133"/>
                  </a:lnTo>
                  <a:lnTo>
                    <a:pt x="851" y="138"/>
                  </a:lnTo>
                  <a:lnTo>
                    <a:pt x="906" y="144"/>
                  </a:lnTo>
                  <a:lnTo>
                    <a:pt x="959" y="149"/>
                  </a:lnTo>
                  <a:lnTo>
                    <a:pt x="1013" y="154"/>
                  </a:lnTo>
                  <a:lnTo>
                    <a:pt x="1063" y="156"/>
                  </a:lnTo>
                  <a:lnTo>
                    <a:pt x="1112" y="158"/>
                  </a:lnTo>
                  <a:lnTo>
                    <a:pt x="1159" y="160"/>
                  </a:lnTo>
                  <a:lnTo>
                    <a:pt x="1207" y="162"/>
                  </a:lnTo>
                  <a:lnTo>
                    <a:pt x="1217" y="161"/>
                  </a:lnTo>
                  <a:lnTo>
                    <a:pt x="1228" y="161"/>
                  </a:lnTo>
                  <a:lnTo>
                    <a:pt x="1251" y="161"/>
                  </a:lnTo>
                  <a:lnTo>
                    <a:pt x="1294" y="161"/>
                  </a:lnTo>
                  <a:lnTo>
                    <a:pt x="1314" y="160"/>
                  </a:lnTo>
                  <a:lnTo>
                    <a:pt x="1336" y="160"/>
                  </a:lnTo>
                  <a:lnTo>
                    <a:pt x="1356" y="158"/>
                  </a:lnTo>
                  <a:lnTo>
                    <a:pt x="1377" y="158"/>
                  </a:lnTo>
                  <a:lnTo>
                    <a:pt x="1414" y="155"/>
                  </a:lnTo>
                  <a:lnTo>
                    <a:pt x="1452" y="151"/>
                  </a:lnTo>
                  <a:lnTo>
                    <a:pt x="1488" y="146"/>
                  </a:lnTo>
                  <a:lnTo>
                    <a:pt x="1523" y="143"/>
                  </a:lnTo>
                  <a:lnTo>
                    <a:pt x="1556" y="136"/>
                  </a:lnTo>
                  <a:lnTo>
                    <a:pt x="1571" y="132"/>
                  </a:lnTo>
                  <a:lnTo>
                    <a:pt x="1587" y="130"/>
                  </a:lnTo>
                  <a:lnTo>
                    <a:pt x="1617" y="122"/>
                  </a:lnTo>
                  <a:lnTo>
                    <a:pt x="1647" y="1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4" name="Freeform 75"/>
            <p:cNvSpPr>
              <a:spLocks noChangeArrowheads="1"/>
            </p:cNvSpPr>
            <p:nvPr/>
          </p:nvSpPr>
          <p:spPr bwMode="auto">
            <a:xfrm>
              <a:off x="3639" y="3052"/>
              <a:ext cx="29" cy="30"/>
            </a:xfrm>
            <a:custGeom>
              <a:avLst/>
              <a:gdLst>
                <a:gd name="T0" fmla="*/ 0 w 145"/>
                <a:gd name="T1" fmla="*/ 0 h 148"/>
                <a:gd name="T2" fmla="*/ 0 w 145"/>
                <a:gd name="T3" fmla="*/ 0 h 148"/>
                <a:gd name="T4" fmla="*/ 0 w 145"/>
                <a:gd name="T5" fmla="*/ 0 h 148"/>
                <a:gd name="T6" fmla="*/ 0 w 145"/>
                <a:gd name="T7" fmla="*/ 0 h 148"/>
                <a:gd name="T8" fmla="*/ 0 w 145"/>
                <a:gd name="T9" fmla="*/ 0 h 148"/>
                <a:gd name="T10" fmla="*/ 0 w 145"/>
                <a:gd name="T11" fmla="*/ 0 h 148"/>
                <a:gd name="T12" fmla="*/ 0 w 145"/>
                <a:gd name="T13" fmla="*/ 0 h 148"/>
                <a:gd name="T14" fmla="*/ 0 w 145"/>
                <a:gd name="T15" fmla="*/ 0 h 148"/>
                <a:gd name="T16" fmla="*/ 0 w 145"/>
                <a:gd name="T17" fmla="*/ 0 h 148"/>
                <a:gd name="T18" fmla="*/ 0 w 145"/>
                <a:gd name="T19" fmla="*/ 0 h 148"/>
                <a:gd name="T20" fmla="*/ 0 w 145"/>
                <a:gd name="T21" fmla="*/ 0 h 148"/>
                <a:gd name="T22" fmla="*/ 0 w 145"/>
                <a:gd name="T23" fmla="*/ 0 h 148"/>
                <a:gd name="T24" fmla="*/ 0 w 145"/>
                <a:gd name="T25" fmla="*/ 0 h 148"/>
                <a:gd name="T26" fmla="*/ 0 w 145"/>
                <a:gd name="T27" fmla="*/ 0 h 148"/>
                <a:gd name="T28" fmla="*/ 0 w 145"/>
                <a:gd name="T29" fmla="*/ 0 h 148"/>
                <a:gd name="T30" fmla="*/ 0 w 145"/>
                <a:gd name="T31" fmla="*/ 0 h 148"/>
                <a:gd name="T32" fmla="*/ 0 w 145"/>
                <a:gd name="T33" fmla="*/ 0 h 148"/>
                <a:gd name="T34" fmla="*/ 0 w 145"/>
                <a:gd name="T35" fmla="*/ 0 h 148"/>
                <a:gd name="T36" fmla="*/ 0 w 145"/>
                <a:gd name="T37" fmla="*/ 0 h 148"/>
                <a:gd name="T38" fmla="*/ 0 w 145"/>
                <a:gd name="T39" fmla="*/ 0 h 148"/>
                <a:gd name="T40" fmla="*/ 0 w 145"/>
                <a:gd name="T41" fmla="*/ 0 h 148"/>
                <a:gd name="T42" fmla="*/ 0 w 145"/>
                <a:gd name="T43" fmla="*/ 0 h 148"/>
                <a:gd name="T44" fmla="*/ 0 w 145"/>
                <a:gd name="T45" fmla="*/ 0 h 148"/>
                <a:gd name="T46" fmla="*/ 0 w 145"/>
                <a:gd name="T47" fmla="*/ 0 h 148"/>
                <a:gd name="T48" fmla="*/ 0 w 145"/>
                <a:gd name="T49" fmla="*/ 0 h 148"/>
                <a:gd name="T50" fmla="*/ 0 w 145"/>
                <a:gd name="T51" fmla="*/ 0 h 148"/>
                <a:gd name="T52" fmla="*/ 0 w 145"/>
                <a:gd name="T53" fmla="*/ 0 h 148"/>
                <a:gd name="T54" fmla="*/ 0 w 145"/>
                <a:gd name="T55" fmla="*/ 0 h 148"/>
                <a:gd name="T56" fmla="*/ 0 w 145"/>
                <a:gd name="T57" fmla="*/ 0 h 148"/>
                <a:gd name="T58" fmla="*/ 0 w 145"/>
                <a:gd name="T59" fmla="*/ 0 h 148"/>
                <a:gd name="T60" fmla="*/ 0 w 145"/>
                <a:gd name="T61" fmla="*/ 0 h 148"/>
                <a:gd name="T62" fmla="*/ 0 w 145"/>
                <a:gd name="T63" fmla="*/ 0 h 148"/>
                <a:gd name="T64" fmla="*/ 0 w 145"/>
                <a:gd name="T65" fmla="*/ 0 h 148"/>
                <a:gd name="T66" fmla="*/ 0 w 145"/>
                <a:gd name="T67" fmla="*/ 0 h 148"/>
                <a:gd name="T68" fmla="*/ 0 w 145"/>
                <a:gd name="T69" fmla="*/ 0 h 148"/>
                <a:gd name="T70" fmla="*/ 0 w 145"/>
                <a:gd name="T71" fmla="*/ 0 h 148"/>
                <a:gd name="T72" fmla="*/ 0 w 145"/>
                <a:gd name="T73" fmla="*/ 0 h 148"/>
                <a:gd name="T74" fmla="*/ 0 w 145"/>
                <a:gd name="T75" fmla="*/ 0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148"/>
                <a:gd name="T116" fmla="*/ 145 w 145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148">
                  <a:moveTo>
                    <a:pt x="4" y="48"/>
                  </a:moveTo>
                  <a:lnTo>
                    <a:pt x="0" y="73"/>
                  </a:lnTo>
                  <a:lnTo>
                    <a:pt x="1" y="86"/>
                  </a:lnTo>
                  <a:lnTo>
                    <a:pt x="5" y="101"/>
                  </a:lnTo>
                  <a:lnTo>
                    <a:pt x="11" y="113"/>
                  </a:lnTo>
                  <a:lnTo>
                    <a:pt x="20" y="125"/>
                  </a:lnTo>
                  <a:lnTo>
                    <a:pt x="46" y="144"/>
                  </a:lnTo>
                  <a:lnTo>
                    <a:pt x="72" y="148"/>
                  </a:lnTo>
                  <a:lnTo>
                    <a:pt x="75" y="146"/>
                  </a:lnTo>
                  <a:lnTo>
                    <a:pt x="79" y="146"/>
                  </a:lnTo>
                  <a:lnTo>
                    <a:pt x="86" y="145"/>
                  </a:lnTo>
                  <a:lnTo>
                    <a:pt x="92" y="143"/>
                  </a:lnTo>
                  <a:lnTo>
                    <a:pt x="100" y="142"/>
                  </a:lnTo>
                  <a:lnTo>
                    <a:pt x="112" y="133"/>
                  </a:lnTo>
                  <a:lnTo>
                    <a:pt x="117" y="128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21" y="125"/>
                  </a:lnTo>
                  <a:lnTo>
                    <a:pt x="124" y="125"/>
                  </a:lnTo>
                  <a:lnTo>
                    <a:pt x="132" y="113"/>
                  </a:lnTo>
                  <a:lnTo>
                    <a:pt x="139" y="101"/>
                  </a:lnTo>
                  <a:lnTo>
                    <a:pt x="142" y="86"/>
                  </a:lnTo>
                  <a:lnTo>
                    <a:pt x="144" y="79"/>
                  </a:lnTo>
                  <a:lnTo>
                    <a:pt x="144" y="76"/>
                  </a:lnTo>
                  <a:lnTo>
                    <a:pt x="145" y="73"/>
                  </a:lnTo>
                  <a:lnTo>
                    <a:pt x="144" y="59"/>
                  </a:lnTo>
                  <a:lnTo>
                    <a:pt x="140" y="47"/>
                  </a:lnTo>
                  <a:lnTo>
                    <a:pt x="134" y="35"/>
                  </a:lnTo>
                  <a:lnTo>
                    <a:pt x="127" y="25"/>
                  </a:lnTo>
                  <a:lnTo>
                    <a:pt x="124" y="21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0" y="5"/>
                  </a:lnTo>
                  <a:lnTo>
                    <a:pt x="86" y="1"/>
                  </a:lnTo>
                  <a:lnTo>
                    <a:pt x="72" y="0"/>
                  </a:lnTo>
                  <a:lnTo>
                    <a:pt x="31" y="12"/>
                  </a:lnTo>
                  <a:lnTo>
                    <a:pt x="20" y="21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5" name="Freeform 76"/>
            <p:cNvSpPr>
              <a:spLocks noEditPoints="1" noChangeArrowheads="1"/>
            </p:cNvSpPr>
            <p:nvPr/>
          </p:nvSpPr>
          <p:spPr bwMode="auto">
            <a:xfrm>
              <a:off x="3667" y="2989"/>
              <a:ext cx="236" cy="82"/>
            </a:xfrm>
            <a:custGeom>
              <a:avLst/>
              <a:gdLst>
                <a:gd name="T0" fmla="*/ 0 w 1181"/>
                <a:gd name="T1" fmla="*/ 1 h 414"/>
                <a:gd name="T2" fmla="*/ 0 w 1181"/>
                <a:gd name="T3" fmla="*/ 1 h 414"/>
                <a:gd name="T4" fmla="*/ 0 w 1181"/>
                <a:gd name="T5" fmla="*/ 1 h 414"/>
                <a:gd name="T6" fmla="*/ 0 w 1181"/>
                <a:gd name="T7" fmla="*/ 1 h 414"/>
                <a:gd name="T8" fmla="*/ 0 w 1181"/>
                <a:gd name="T9" fmla="*/ 1 h 414"/>
                <a:gd name="T10" fmla="*/ 1 w 1181"/>
                <a:gd name="T11" fmla="*/ 1 h 414"/>
                <a:gd name="T12" fmla="*/ 1 w 1181"/>
                <a:gd name="T13" fmla="*/ 1 h 414"/>
                <a:gd name="T14" fmla="*/ 1 w 1181"/>
                <a:gd name="T15" fmla="*/ 1 h 414"/>
                <a:gd name="T16" fmla="*/ 2 w 1181"/>
                <a:gd name="T17" fmla="*/ 1 h 414"/>
                <a:gd name="T18" fmla="*/ 2 w 1181"/>
                <a:gd name="T19" fmla="*/ 1 h 414"/>
                <a:gd name="T20" fmla="*/ 2 w 1181"/>
                <a:gd name="T21" fmla="*/ 1 h 414"/>
                <a:gd name="T22" fmla="*/ 2 w 1181"/>
                <a:gd name="T23" fmla="*/ 1 h 414"/>
                <a:gd name="T24" fmla="*/ 2 w 1181"/>
                <a:gd name="T25" fmla="*/ 1 h 414"/>
                <a:gd name="T26" fmla="*/ 2 w 1181"/>
                <a:gd name="T27" fmla="*/ 0 h 414"/>
                <a:gd name="T28" fmla="*/ 2 w 1181"/>
                <a:gd name="T29" fmla="*/ 0 h 414"/>
                <a:gd name="T30" fmla="*/ 2 w 1181"/>
                <a:gd name="T31" fmla="*/ 0 h 414"/>
                <a:gd name="T32" fmla="*/ 2 w 1181"/>
                <a:gd name="T33" fmla="*/ 0 h 414"/>
                <a:gd name="T34" fmla="*/ 2 w 1181"/>
                <a:gd name="T35" fmla="*/ 0 h 414"/>
                <a:gd name="T36" fmla="*/ 2 w 1181"/>
                <a:gd name="T37" fmla="*/ 0 h 414"/>
                <a:gd name="T38" fmla="*/ 2 w 1181"/>
                <a:gd name="T39" fmla="*/ 0 h 414"/>
                <a:gd name="T40" fmla="*/ 2 w 1181"/>
                <a:gd name="T41" fmla="*/ 0 h 414"/>
                <a:gd name="T42" fmla="*/ 2 w 1181"/>
                <a:gd name="T43" fmla="*/ 0 h 414"/>
                <a:gd name="T44" fmla="*/ 1 w 1181"/>
                <a:gd name="T45" fmla="*/ 0 h 414"/>
                <a:gd name="T46" fmla="*/ 1 w 1181"/>
                <a:gd name="T47" fmla="*/ 0 h 414"/>
                <a:gd name="T48" fmla="*/ 1 w 1181"/>
                <a:gd name="T49" fmla="*/ 0 h 414"/>
                <a:gd name="T50" fmla="*/ 1 w 1181"/>
                <a:gd name="T51" fmla="*/ 0 h 414"/>
                <a:gd name="T52" fmla="*/ 1 w 1181"/>
                <a:gd name="T53" fmla="*/ 0 h 414"/>
                <a:gd name="T54" fmla="*/ 0 w 1181"/>
                <a:gd name="T55" fmla="*/ 0 h 414"/>
                <a:gd name="T56" fmla="*/ 0 w 1181"/>
                <a:gd name="T57" fmla="*/ 0 h 414"/>
                <a:gd name="T58" fmla="*/ 0 w 1181"/>
                <a:gd name="T59" fmla="*/ 0 h 414"/>
                <a:gd name="T60" fmla="*/ 0 w 1181"/>
                <a:gd name="T61" fmla="*/ 0 h 414"/>
                <a:gd name="T62" fmla="*/ 0 w 1181"/>
                <a:gd name="T63" fmla="*/ 1 h 414"/>
                <a:gd name="T64" fmla="*/ 1 w 1181"/>
                <a:gd name="T65" fmla="*/ 0 h 414"/>
                <a:gd name="T66" fmla="*/ 1 w 1181"/>
                <a:gd name="T67" fmla="*/ 0 h 414"/>
                <a:gd name="T68" fmla="*/ 1 w 1181"/>
                <a:gd name="T69" fmla="*/ 0 h 414"/>
                <a:gd name="T70" fmla="*/ 1 w 1181"/>
                <a:gd name="T71" fmla="*/ 0 h 414"/>
                <a:gd name="T72" fmla="*/ 1 w 1181"/>
                <a:gd name="T73" fmla="*/ 0 h 414"/>
                <a:gd name="T74" fmla="*/ 1 w 1181"/>
                <a:gd name="T75" fmla="*/ 0 h 414"/>
                <a:gd name="T76" fmla="*/ 1 w 1181"/>
                <a:gd name="T77" fmla="*/ 0 h 414"/>
                <a:gd name="T78" fmla="*/ 1 w 1181"/>
                <a:gd name="T79" fmla="*/ 0 h 414"/>
                <a:gd name="T80" fmla="*/ 1 w 1181"/>
                <a:gd name="T81" fmla="*/ 0 h 414"/>
                <a:gd name="T82" fmla="*/ 2 w 1181"/>
                <a:gd name="T83" fmla="*/ 0 h 414"/>
                <a:gd name="T84" fmla="*/ 2 w 1181"/>
                <a:gd name="T85" fmla="*/ 0 h 414"/>
                <a:gd name="T86" fmla="*/ 2 w 1181"/>
                <a:gd name="T87" fmla="*/ 0 h 414"/>
                <a:gd name="T88" fmla="*/ 2 w 1181"/>
                <a:gd name="T89" fmla="*/ 0 h 414"/>
                <a:gd name="T90" fmla="*/ 1 w 1181"/>
                <a:gd name="T91" fmla="*/ 1 h 414"/>
                <a:gd name="T92" fmla="*/ 1 w 1181"/>
                <a:gd name="T93" fmla="*/ 1 h 414"/>
                <a:gd name="T94" fmla="*/ 1 w 1181"/>
                <a:gd name="T95" fmla="*/ 1 h 4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81"/>
                <a:gd name="T145" fmla="*/ 0 h 414"/>
                <a:gd name="T146" fmla="*/ 1181 w 1181"/>
                <a:gd name="T147" fmla="*/ 414 h 4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81" h="414">
                  <a:moveTo>
                    <a:pt x="0" y="342"/>
                  </a:moveTo>
                  <a:lnTo>
                    <a:pt x="0" y="347"/>
                  </a:lnTo>
                  <a:lnTo>
                    <a:pt x="9" y="356"/>
                  </a:lnTo>
                  <a:lnTo>
                    <a:pt x="15" y="368"/>
                  </a:lnTo>
                  <a:lnTo>
                    <a:pt x="19" y="381"/>
                  </a:lnTo>
                  <a:lnTo>
                    <a:pt x="20" y="397"/>
                  </a:lnTo>
                  <a:lnTo>
                    <a:pt x="20" y="401"/>
                  </a:lnTo>
                  <a:lnTo>
                    <a:pt x="50" y="405"/>
                  </a:lnTo>
                  <a:lnTo>
                    <a:pt x="80" y="408"/>
                  </a:lnTo>
                  <a:lnTo>
                    <a:pt x="110" y="405"/>
                  </a:lnTo>
                  <a:lnTo>
                    <a:pt x="141" y="401"/>
                  </a:lnTo>
                  <a:lnTo>
                    <a:pt x="161" y="393"/>
                  </a:lnTo>
                  <a:lnTo>
                    <a:pt x="181" y="385"/>
                  </a:lnTo>
                  <a:lnTo>
                    <a:pt x="223" y="364"/>
                  </a:lnTo>
                  <a:lnTo>
                    <a:pt x="248" y="348"/>
                  </a:lnTo>
                  <a:lnTo>
                    <a:pt x="273" y="338"/>
                  </a:lnTo>
                  <a:lnTo>
                    <a:pt x="298" y="332"/>
                  </a:lnTo>
                  <a:lnTo>
                    <a:pt x="323" y="331"/>
                  </a:lnTo>
                  <a:lnTo>
                    <a:pt x="345" y="332"/>
                  </a:lnTo>
                  <a:lnTo>
                    <a:pt x="370" y="340"/>
                  </a:lnTo>
                  <a:lnTo>
                    <a:pt x="381" y="343"/>
                  </a:lnTo>
                  <a:lnTo>
                    <a:pt x="394" y="349"/>
                  </a:lnTo>
                  <a:lnTo>
                    <a:pt x="419" y="365"/>
                  </a:lnTo>
                  <a:lnTo>
                    <a:pt x="444" y="380"/>
                  </a:lnTo>
                  <a:lnTo>
                    <a:pt x="470" y="392"/>
                  </a:lnTo>
                  <a:lnTo>
                    <a:pt x="519" y="401"/>
                  </a:lnTo>
                  <a:lnTo>
                    <a:pt x="970" y="414"/>
                  </a:lnTo>
                  <a:lnTo>
                    <a:pt x="1019" y="408"/>
                  </a:lnTo>
                  <a:lnTo>
                    <a:pt x="1030" y="403"/>
                  </a:lnTo>
                  <a:lnTo>
                    <a:pt x="1042" y="399"/>
                  </a:lnTo>
                  <a:lnTo>
                    <a:pt x="1067" y="391"/>
                  </a:lnTo>
                  <a:lnTo>
                    <a:pt x="1091" y="377"/>
                  </a:lnTo>
                  <a:lnTo>
                    <a:pt x="1102" y="370"/>
                  </a:lnTo>
                  <a:lnTo>
                    <a:pt x="1107" y="366"/>
                  </a:lnTo>
                  <a:lnTo>
                    <a:pt x="1114" y="364"/>
                  </a:lnTo>
                  <a:lnTo>
                    <a:pt x="1132" y="349"/>
                  </a:lnTo>
                  <a:lnTo>
                    <a:pt x="1141" y="342"/>
                  </a:lnTo>
                  <a:lnTo>
                    <a:pt x="1142" y="340"/>
                  </a:lnTo>
                  <a:lnTo>
                    <a:pt x="1145" y="338"/>
                  </a:lnTo>
                  <a:lnTo>
                    <a:pt x="1150" y="336"/>
                  </a:lnTo>
                  <a:lnTo>
                    <a:pt x="1161" y="319"/>
                  </a:lnTo>
                  <a:lnTo>
                    <a:pt x="1166" y="311"/>
                  </a:lnTo>
                  <a:lnTo>
                    <a:pt x="1171" y="304"/>
                  </a:lnTo>
                  <a:lnTo>
                    <a:pt x="1177" y="287"/>
                  </a:lnTo>
                  <a:lnTo>
                    <a:pt x="1181" y="270"/>
                  </a:lnTo>
                  <a:lnTo>
                    <a:pt x="1180" y="251"/>
                  </a:lnTo>
                  <a:lnTo>
                    <a:pt x="1179" y="241"/>
                  </a:lnTo>
                  <a:lnTo>
                    <a:pt x="1177" y="236"/>
                  </a:lnTo>
                  <a:lnTo>
                    <a:pt x="1177" y="233"/>
                  </a:lnTo>
                  <a:lnTo>
                    <a:pt x="1175" y="227"/>
                  </a:lnTo>
                  <a:lnTo>
                    <a:pt x="1174" y="222"/>
                  </a:lnTo>
                  <a:lnTo>
                    <a:pt x="1170" y="213"/>
                  </a:lnTo>
                  <a:lnTo>
                    <a:pt x="1161" y="193"/>
                  </a:lnTo>
                  <a:lnTo>
                    <a:pt x="1147" y="172"/>
                  </a:lnTo>
                  <a:lnTo>
                    <a:pt x="1142" y="166"/>
                  </a:lnTo>
                  <a:lnTo>
                    <a:pt x="1139" y="161"/>
                  </a:lnTo>
                  <a:lnTo>
                    <a:pt x="1131" y="151"/>
                  </a:lnTo>
                  <a:lnTo>
                    <a:pt x="1121" y="139"/>
                  </a:lnTo>
                  <a:lnTo>
                    <a:pt x="1111" y="129"/>
                  </a:lnTo>
                  <a:lnTo>
                    <a:pt x="1090" y="107"/>
                  </a:lnTo>
                  <a:lnTo>
                    <a:pt x="1071" y="90"/>
                  </a:lnTo>
                  <a:lnTo>
                    <a:pt x="1054" y="76"/>
                  </a:lnTo>
                  <a:lnTo>
                    <a:pt x="1034" y="63"/>
                  </a:lnTo>
                  <a:lnTo>
                    <a:pt x="1015" y="52"/>
                  </a:lnTo>
                  <a:lnTo>
                    <a:pt x="994" y="41"/>
                  </a:lnTo>
                  <a:lnTo>
                    <a:pt x="974" y="33"/>
                  </a:lnTo>
                  <a:lnTo>
                    <a:pt x="951" y="24"/>
                  </a:lnTo>
                  <a:lnTo>
                    <a:pt x="930" y="18"/>
                  </a:lnTo>
                  <a:lnTo>
                    <a:pt x="905" y="11"/>
                  </a:lnTo>
                  <a:lnTo>
                    <a:pt x="881" y="6"/>
                  </a:lnTo>
                  <a:lnTo>
                    <a:pt x="856" y="3"/>
                  </a:lnTo>
                  <a:lnTo>
                    <a:pt x="832" y="2"/>
                  </a:lnTo>
                  <a:lnTo>
                    <a:pt x="806" y="0"/>
                  </a:lnTo>
                  <a:lnTo>
                    <a:pt x="780" y="2"/>
                  </a:lnTo>
                  <a:lnTo>
                    <a:pt x="752" y="3"/>
                  </a:lnTo>
                  <a:lnTo>
                    <a:pt x="726" y="6"/>
                  </a:lnTo>
                  <a:lnTo>
                    <a:pt x="605" y="35"/>
                  </a:lnTo>
                  <a:lnTo>
                    <a:pt x="522" y="71"/>
                  </a:lnTo>
                  <a:lnTo>
                    <a:pt x="481" y="91"/>
                  </a:lnTo>
                  <a:lnTo>
                    <a:pt x="441" y="114"/>
                  </a:lnTo>
                  <a:lnTo>
                    <a:pt x="399" y="137"/>
                  </a:lnTo>
                  <a:lnTo>
                    <a:pt x="358" y="162"/>
                  </a:lnTo>
                  <a:lnTo>
                    <a:pt x="315" y="187"/>
                  </a:lnTo>
                  <a:lnTo>
                    <a:pt x="274" y="215"/>
                  </a:lnTo>
                  <a:lnTo>
                    <a:pt x="256" y="223"/>
                  </a:lnTo>
                  <a:lnTo>
                    <a:pt x="240" y="233"/>
                  </a:lnTo>
                  <a:lnTo>
                    <a:pt x="208" y="252"/>
                  </a:lnTo>
                  <a:lnTo>
                    <a:pt x="174" y="269"/>
                  </a:lnTo>
                  <a:lnTo>
                    <a:pt x="141" y="286"/>
                  </a:lnTo>
                  <a:lnTo>
                    <a:pt x="106" y="300"/>
                  </a:lnTo>
                  <a:lnTo>
                    <a:pt x="71" y="316"/>
                  </a:lnTo>
                  <a:lnTo>
                    <a:pt x="61" y="318"/>
                  </a:lnTo>
                  <a:lnTo>
                    <a:pt x="56" y="319"/>
                  </a:lnTo>
                  <a:lnTo>
                    <a:pt x="53" y="322"/>
                  </a:lnTo>
                  <a:lnTo>
                    <a:pt x="35" y="329"/>
                  </a:lnTo>
                  <a:lnTo>
                    <a:pt x="0" y="342"/>
                  </a:lnTo>
                  <a:close/>
                  <a:moveTo>
                    <a:pt x="516" y="308"/>
                  </a:moveTo>
                  <a:lnTo>
                    <a:pt x="502" y="289"/>
                  </a:lnTo>
                  <a:lnTo>
                    <a:pt x="494" y="271"/>
                  </a:lnTo>
                  <a:lnTo>
                    <a:pt x="486" y="254"/>
                  </a:lnTo>
                  <a:lnTo>
                    <a:pt x="482" y="240"/>
                  </a:lnTo>
                  <a:lnTo>
                    <a:pt x="480" y="226"/>
                  </a:lnTo>
                  <a:lnTo>
                    <a:pt x="481" y="213"/>
                  </a:lnTo>
                  <a:lnTo>
                    <a:pt x="485" y="201"/>
                  </a:lnTo>
                  <a:lnTo>
                    <a:pt x="491" y="190"/>
                  </a:lnTo>
                  <a:lnTo>
                    <a:pt x="500" y="179"/>
                  </a:lnTo>
                  <a:lnTo>
                    <a:pt x="511" y="169"/>
                  </a:lnTo>
                  <a:lnTo>
                    <a:pt x="525" y="161"/>
                  </a:lnTo>
                  <a:lnTo>
                    <a:pt x="542" y="154"/>
                  </a:lnTo>
                  <a:lnTo>
                    <a:pt x="561" y="147"/>
                  </a:lnTo>
                  <a:lnTo>
                    <a:pt x="584" y="142"/>
                  </a:lnTo>
                  <a:lnTo>
                    <a:pt x="609" y="137"/>
                  </a:lnTo>
                  <a:lnTo>
                    <a:pt x="637" y="135"/>
                  </a:lnTo>
                  <a:lnTo>
                    <a:pt x="665" y="131"/>
                  </a:lnTo>
                  <a:lnTo>
                    <a:pt x="694" y="130"/>
                  </a:lnTo>
                  <a:lnTo>
                    <a:pt x="721" y="129"/>
                  </a:lnTo>
                  <a:lnTo>
                    <a:pt x="750" y="130"/>
                  </a:lnTo>
                  <a:lnTo>
                    <a:pt x="775" y="130"/>
                  </a:lnTo>
                  <a:lnTo>
                    <a:pt x="801" y="132"/>
                  </a:lnTo>
                  <a:lnTo>
                    <a:pt x="826" y="135"/>
                  </a:lnTo>
                  <a:lnTo>
                    <a:pt x="852" y="139"/>
                  </a:lnTo>
                  <a:lnTo>
                    <a:pt x="875" y="143"/>
                  </a:lnTo>
                  <a:lnTo>
                    <a:pt x="899" y="149"/>
                  </a:lnTo>
                  <a:lnTo>
                    <a:pt x="921" y="155"/>
                  </a:lnTo>
                  <a:lnTo>
                    <a:pt x="945" y="163"/>
                  </a:lnTo>
                  <a:lnTo>
                    <a:pt x="989" y="181"/>
                  </a:lnTo>
                  <a:lnTo>
                    <a:pt x="1009" y="191"/>
                  </a:lnTo>
                  <a:lnTo>
                    <a:pt x="1030" y="203"/>
                  </a:lnTo>
                  <a:lnTo>
                    <a:pt x="1039" y="209"/>
                  </a:lnTo>
                  <a:lnTo>
                    <a:pt x="1046" y="218"/>
                  </a:lnTo>
                  <a:lnTo>
                    <a:pt x="1052" y="228"/>
                  </a:lnTo>
                  <a:lnTo>
                    <a:pt x="1057" y="241"/>
                  </a:lnTo>
                  <a:lnTo>
                    <a:pt x="1059" y="254"/>
                  </a:lnTo>
                  <a:lnTo>
                    <a:pt x="1060" y="271"/>
                  </a:lnTo>
                  <a:lnTo>
                    <a:pt x="1059" y="288"/>
                  </a:lnTo>
                  <a:lnTo>
                    <a:pt x="1056" y="308"/>
                  </a:lnTo>
                  <a:lnTo>
                    <a:pt x="660" y="340"/>
                  </a:lnTo>
                  <a:lnTo>
                    <a:pt x="644" y="338"/>
                  </a:lnTo>
                  <a:lnTo>
                    <a:pt x="630" y="338"/>
                  </a:lnTo>
                  <a:lnTo>
                    <a:pt x="604" y="337"/>
                  </a:lnTo>
                  <a:lnTo>
                    <a:pt x="580" y="335"/>
                  </a:lnTo>
                  <a:lnTo>
                    <a:pt x="561" y="332"/>
                  </a:lnTo>
                  <a:lnTo>
                    <a:pt x="545" y="328"/>
                  </a:lnTo>
                  <a:lnTo>
                    <a:pt x="532" y="323"/>
                  </a:lnTo>
                  <a:lnTo>
                    <a:pt x="522" y="316"/>
                  </a:lnTo>
                  <a:lnTo>
                    <a:pt x="516" y="30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6" name="Freeform 77"/>
            <p:cNvSpPr>
              <a:spLocks noChangeArrowheads="1"/>
            </p:cNvSpPr>
            <p:nvPr/>
          </p:nvSpPr>
          <p:spPr bwMode="auto">
            <a:xfrm>
              <a:off x="3171" y="3035"/>
              <a:ext cx="389" cy="3"/>
            </a:xfrm>
            <a:custGeom>
              <a:avLst/>
              <a:gdLst>
                <a:gd name="T0" fmla="*/ 3 w 1946"/>
                <a:gd name="T1" fmla="*/ 0 h 13"/>
                <a:gd name="T2" fmla="*/ 3 w 1946"/>
                <a:gd name="T3" fmla="*/ 0 h 13"/>
                <a:gd name="T4" fmla="*/ 0 w 1946"/>
                <a:gd name="T5" fmla="*/ 0 h 13"/>
                <a:gd name="T6" fmla="*/ 0 w 1946"/>
                <a:gd name="T7" fmla="*/ 0 h 13"/>
                <a:gd name="T8" fmla="*/ 3 w 194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6"/>
                <a:gd name="T16" fmla="*/ 0 h 13"/>
                <a:gd name="T17" fmla="*/ 1946 w 194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6" h="13">
                  <a:moveTo>
                    <a:pt x="1946" y="13"/>
                  </a:moveTo>
                  <a:lnTo>
                    <a:pt x="1920" y="8"/>
                  </a:lnTo>
                  <a:lnTo>
                    <a:pt x="29" y="0"/>
                  </a:lnTo>
                  <a:lnTo>
                    <a:pt x="0" y="5"/>
                  </a:lnTo>
                  <a:lnTo>
                    <a:pt x="1946" y="13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7" name="Freeform 78"/>
            <p:cNvSpPr>
              <a:spLocks noChangeArrowheads="1"/>
            </p:cNvSpPr>
            <p:nvPr/>
          </p:nvSpPr>
          <p:spPr bwMode="auto">
            <a:xfrm>
              <a:off x="3168" y="3036"/>
              <a:ext cx="396" cy="2"/>
            </a:xfrm>
            <a:custGeom>
              <a:avLst/>
              <a:gdLst>
                <a:gd name="T0" fmla="*/ 3 w 1978"/>
                <a:gd name="T1" fmla="*/ 0 h 9"/>
                <a:gd name="T2" fmla="*/ 3 w 1978"/>
                <a:gd name="T3" fmla="*/ 0 h 9"/>
                <a:gd name="T4" fmla="*/ 0 w 1978"/>
                <a:gd name="T5" fmla="*/ 0 h 9"/>
                <a:gd name="T6" fmla="*/ 0 w 1978"/>
                <a:gd name="T7" fmla="*/ 0 h 9"/>
                <a:gd name="T8" fmla="*/ 3 w 197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8"/>
                <a:gd name="T16" fmla="*/ 0 h 9"/>
                <a:gd name="T17" fmla="*/ 1978 w 197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8" h="9">
                  <a:moveTo>
                    <a:pt x="1978" y="9"/>
                  </a:moveTo>
                  <a:lnTo>
                    <a:pt x="1962" y="8"/>
                  </a:lnTo>
                  <a:lnTo>
                    <a:pt x="16" y="0"/>
                  </a:lnTo>
                  <a:lnTo>
                    <a:pt x="0" y="1"/>
                  </a:lnTo>
                  <a:lnTo>
                    <a:pt x="1978" y="9"/>
                  </a:lnTo>
                  <a:close/>
                </a:path>
              </a:pathLst>
            </a:custGeom>
            <a:solidFill>
              <a:srgbClr val="BA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8" name="Freeform 79"/>
            <p:cNvSpPr>
              <a:spLocks noChangeArrowheads="1"/>
            </p:cNvSpPr>
            <p:nvPr/>
          </p:nvSpPr>
          <p:spPr bwMode="auto">
            <a:xfrm>
              <a:off x="3163" y="3037"/>
              <a:ext cx="406" cy="2"/>
            </a:xfrm>
            <a:custGeom>
              <a:avLst/>
              <a:gdLst>
                <a:gd name="T0" fmla="*/ 3 w 2030"/>
                <a:gd name="T1" fmla="*/ 0 h 13"/>
                <a:gd name="T2" fmla="*/ 3 w 2030"/>
                <a:gd name="T3" fmla="*/ 0 h 13"/>
                <a:gd name="T4" fmla="*/ 0 w 2030"/>
                <a:gd name="T5" fmla="*/ 0 h 13"/>
                <a:gd name="T6" fmla="*/ 0 w 2030"/>
                <a:gd name="T7" fmla="*/ 0 h 13"/>
                <a:gd name="T8" fmla="*/ 0 w 2030"/>
                <a:gd name="T9" fmla="*/ 0 h 13"/>
                <a:gd name="T10" fmla="*/ 3 w 203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0"/>
                <a:gd name="T19" fmla="*/ 0 h 13"/>
                <a:gd name="T20" fmla="*/ 2030 w 2030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0" h="13">
                  <a:moveTo>
                    <a:pt x="2030" y="13"/>
                  </a:moveTo>
                  <a:lnTo>
                    <a:pt x="2004" y="8"/>
                  </a:lnTo>
                  <a:lnTo>
                    <a:pt x="26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030" y="13"/>
                  </a:ln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79" name="Freeform 80"/>
            <p:cNvSpPr>
              <a:spLocks noChangeArrowheads="1"/>
            </p:cNvSpPr>
            <p:nvPr/>
          </p:nvSpPr>
          <p:spPr bwMode="auto">
            <a:xfrm>
              <a:off x="3160" y="3038"/>
              <a:ext cx="412" cy="2"/>
            </a:xfrm>
            <a:custGeom>
              <a:avLst/>
              <a:gdLst>
                <a:gd name="T0" fmla="*/ 3 w 2057"/>
                <a:gd name="T1" fmla="*/ 0 h 11"/>
                <a:gd name="T2" fmla="*/ 3 w 2057"/>
                <a:gd name="T3" fmla="*/ 0 h 11"/>
                <a:gd name="T4" fmla="*/ 3 w 2057"/>
                <a:gd name="T5" fmla="*/ 0 h 11"/>
                <a:gd name="T6" fmla="*/ 0 w 2057"/>
                <a:gd name="T7" fmla="*/ 0 h 11"/>
                <a:gd name="T8" fmla="*/ 0 w 2057"/>
                <a:gd name="T9" fmla="*/ 0 h 11"/>
                <a:gd name="T10" fmla="*/ 3 w 205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7"/>
                <a:gd name="T19" fmla="*/ 0 h 11"/>
                <a:gd name="T20" fmla="*/ 2057 w 205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7" h="11">
                  <a:moveTo>
                    <a:pt x="2057" y="11"/>
                  </a:moveTo>
                  <a:lnTo>
                    <a:pt x="2049" y="9"/>
                  </a:lnTo>
                  <a:lnTo>
                    <a:pt x="2042" y="8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057" y="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0" name="Freeform 81"/>
            <p:cNvSpPr>
              <a:spLocks noChangeArrowheads="1"/>
            </p:cNvSpPr>
            <p:nvPr/>
          </p:nvSpPr>
          <p:spPr bwMode="auto">
            <a:xfrm>
              <a:off x="3155" y="3038"/>
              <a:ext cx="422" cy="2"/>
            </a:xfrm>
            <a:custGeom>
              <a:avLst/>
              <a:gdLst>
                <a:gd name="T0" fmla="*/ 3 w 2110"/>
                <a:gd name="T1" fmla="*/ 0 h 12"/>
                <a:gd name="T2" fmla="*/ 3 w 2110"/>
                <a:gd name="T3" fmla="*/ 0 h 12"/>
                <a:gd name="T4" fmla="*/ 0 w 2110"/>
                <a:gd name="T5" fmla="*/ 0 h 12"/>
                <a:gd name="T6" fmla="*/ 0 w 2110"/>
                <a:gd name="T7" fmla="*/ 0 h 12"/>
                <a:gd name="T8" fmla="*/ 0 w 2110"/>
                <a:gd name="T9" fmla="*/ 0 h 12"/>
                <a:gd name="T10" fmla="*/ 3 w 2110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10"/>
                <a:gd name="T19" fmla="*/ 0 h 12"/>
                <a:gd name="T20" fmla="*/ 2110 w 21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10" h="12">
                  <a:moveTo>
                    <a:pt x="2110" y="12"/>
                  </a:moveTo>
                  <a:lnTo>
                    <a:pt x="2083" y="9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2110" y="12"/>
                  </a:lnTo>
                  <a:close/>
                </a:path>
              </a:pathLst>
            </a:custGeom>
            <a:solidFill>
              <a:srgbClr val="C1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1" name="Freeform 82"/>
            <p:cNvSpPr>
              <a:spLocks noChangeArrowheads="1"/>
            </p:cNvSpPr>
            <p:nvPr/>
          </p:nvSpPr>
          <p:spPr bwMode="auto">
            <a:xfrm>
              <a:off x="3153" y="3039"/>
              <a:ext cx="427" cy="2"/>
            </a:xfrm>
            <a:custGeom>
              <a:avLst/>
              <a:gdLst>
                <a:gd name="T0" fmla="*/ 3 w 2134"/>
                <a:gd name="T1" fmla="*/ 0 h 13"/>
                <a:gd name="T2" fmla="*/ 3 w 2134"/>
                <a:gd name="T3" fmla="*/ 0 h 13"/>
                <a:gd name="T4" fmla="*/ 0 w 2134"/>
                <a:gd name="T5" fmla="*/ 0 h 13"/>
                <a:gd name="T6" fmla="*/ 0 w 2134"/>
                <a:gd name="T7" fmla="*/ 0 h 13"/>
                <a:gd name="T8" fmla="*/ 3 w 213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13"/>
                <a:gd name="T17" fmla="*/ 2134 w 213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13">
                  <a:moveTo>
                    <a:pt x="2134" y="13"/>
                  </a:moveTo>
                  <a:lnTo>
                    <a:pt x="2121" y="8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134" y="13"/>
                  </a:lnTo>
                  <a:close/>
                </a:path>
              </a:pathLst>
            </a:custGeom>
            <a:solidFill>
              <a:srgbClr val="C4C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2" name="Freeform 83"/>
            <p:cNvSpPr>
              <a:spLocks noChangeArrowheads="1"/>
            </p:cNvSpPr>
            <p:nvPr/>
          </p:nvSpPr>
          <p:spPr bwMode="auto">
            <a:xfrm>
              <a:off x="3148" y="3039"/>
              <a:ext cx="436" cy="3"/>
            </a:xfrm>
            <a:custGeom>
              <a:avLst/>
              <a:gdLst>
                <a:gd name="T0" fmla="*/ 3 w 2180"/>
                <a:gd name="T1" fmla="*/ 0 h 15"/>
                <a:gd name="T2" fmla="*/ 3 w 2180"/>
                <a:gd name="T3" fmla="*/ 0 h 15"/>
                <a:gd name="T4" fmla="*/ 3 w 2180"/>
                <a:gd name="T5" fmla="*/ 0 h 15"/>
                <a:gd name="T6" fmla="*/ 0 w 2180"/>
                <a:gd name="T7" fmla="*/ 0 h 15"/>
                <a:gd name="T8" fmla="*/ 0 w 2180"/>
                <a:gd name="T9" fmla="*/ 0 h 15"/>
                <a:gd name="T10" fmla="*/ 3 w 218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80"/>
                <a:gd name="T19" fmla="*/ 0 h 15"/>
                <a:gd name="T20" fmla="*/ 2180 w 218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80" h="15">
                  <a:moveTo>
                    <a:pt x="2180" y="15"/>
                  </a:moveTo>
                  <a:lnTo>
                    <a:pt x="2168" y="11"/>
                  </a:lnTo>
                  <a:lnTo>
                    <a:pt x="2158" y="11"/>
                  </a:lnTo>
                  <a:lnTo>
                    <a:pt x="24" y="0"/>
                  </a:lnTo>
                  <a:lnTo>
                    <a:pt x="0" y="4"/>
                  </a:lnTo>
                  <a:lnTo>
                    <a:pt x="2180" y="15"/>
                  </a:lnTo>
                  <a:close/>
                </a:path>
              </a:pathLst>
            </a:custGeom>
            <a:solidFill>
              <a:srgbClr val="C6C6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3" name="Freeform 84"/>
            <p:cNvSpPr>
              <a:spLocks noChangeArrowheads="1"/>
            </p:cNvSpPr>
            <p:nvPr/>
          </p:nvSpPr>
          <p:spPr bwMode="auto">
            <a:xfrm>
              <a:off x="3135" y="3041"/>
              <a:ext cx="459" cy="3"/>
            </a:xfrm>
            <a:custGeom>
              <a:avLst/>
              <a:gdLst>
                <a:gd name="T0" fmla="*/ 4 w 2297"/>
                <a:gd name="T1" fmla="*/ 0 h 14"/>
                <a:gd name="T2" fmla="*/ 4 w 2297"/>
                <a:gd name="T3" fmla="*/ 0 h 14"/>
                <a:gd name="T4" fmla="*/ 4 w 2297"/>
                <a:gd name="T5" fmla="*/ 0 h 14"/>
                <a:gd name="T6" fmla="*/ 0 w 2297"/>
                <a:gd name="T7" fmla="*/ 0 h 14"/>
                <a:gd name="T8" fmla="*/ 0 w 2297"/>
                <a:gd name="T9" fmla="*/ 0 h 14"/>
                <a:gd name="T10" fmla="*/ 0 w 2297"/>
                <a:gd name="T11" fmla="*/ 0 h 14"/>
                <a:gd name="T12" fmla="*/ 4 w 2297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7"/>
                <a:gd name="T22" fmla="*/ 0 h 14"/>
                <a:gd name="T23" fmla="*/ 2297 w 229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7" h="14">
                  <a:moveTo>
                    <a:pt x="2297" y="14"/>
                  </a:moveTo>
                  <a:lnTo>
                    <a:pt x="2292" y="12"/>
                  </a:lnTo>
                  <a:lnTo>
                    <a:pt x="2288" y="12"/>
                  </a:lnTo>
                  <a:lnTo>
                    <a:pt x="15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2297" y="14"/>
                  </a:lnTo>
                  <a:close/>
                </a:path>
              </a:pathLst>
            </a:custGeom>
            <a:solidFill>
              <a:srgbClr val="D0D0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4" name="Freeform 85"/>
            <p:cNvSpPr>
              <a:spLocks noChangeArrowheads="1"/>
            </p:cNvSpPr>
            <p:nvPr/>
          </p:nvSpPr>
          <p:spPr bwMode="auto">
            <a:xfrm>
              <a:off x="3138" y="3041"/>
              <a:ext cx="455" cy="3"/>
            </a:xfrm>
            <a:custGeom>
              <a:avLst/>
              <a:gdLst>
                <a:gd name="T0" fmla="*/ 4 w 2273"/>
                <a:gd name="T1" fmla="*/ 0 h 14"/>
                <a:gd name="T2" fmla="*/ 4 w 2273"/>
                <a:gd name="T3" fmla="*/ 0 h 14"/>
                <a:gd name="T4" fmla="*/ 0 w 2273"/>
                <a:gd name="T5" fmla="*/ 0 h 14"/>
                <a:gd name="T6" fmla="*/ 0 w 2273"/>
                <a:gd name="T7" fmla="*/ 0 h 14"/>
                <a:gd name="T8" fmla="*/ 4 w 227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3"/>
                <a:gd name="T16" fmla="*/ 0 h 14"/>
                <a:gd name="T17" fmla="*/ 2273 w 227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3" h="14">
                  <a:moveTo>
                    <a:pt x="2273" y="14"/>
                  </a:moveTo>
                  <a:lnTo>
                    <a:pt x="2262" y="13"/>
                  </a:lnTo>
                  <a:lnTo>
                    <a:pt x="16" y="0"/>
                  </a:lnTo>
                  <a:lnTo>
                    <a:pt x="0" y="2"/>
                  </a:lnTo>
                  <a:lnTo>
                    <a:pt x="2273" y="14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5" name="Freeform 86"/>
            <p:cNvSpPr>
              <a:spLocks noChangeArrowheads="1"/>
            </p:cNvSpPr>
            <p:nvPr/>
          </p:nvSpPr>
          <p:spPr bwMode="auto">
            <a:xfrm>
              <a:off x="3141" y="3040"/>
              <a:ext cx="449" cy="4"/>
            </a:xfrm>
            <a:custGeom>
              <a:avLst/>
              <a:gdLst>
                <a:gd name="T0" fmla="*/ 4 w 2246"/>
                <a:gd name="T1" fmla="*/ 0 h 16"/>
                <a:gd name="T2" fmla="*/ 4 w 2246"/>
                <a:gd name="T3" fmla="*/ 0 h 16"/>
                <a:gd name="T4" fmla="*/ 4 w 2246"/>
                <a:gd name="T5" fmla="*/ 0 h 16"/>
                <a:gd name="T6" fmla="*/ 0 w 2246"/>
                <a:gd name="T7" fmla="*/ 0 h 16"/>
                <a:gd name="T8" fmla="*/ 0 w 2246"/>
                <a:gd name="T9" fmla="*/ 0 h 16"/>
                <a:gd name="T10" fmla="*/ 4 w 224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6"/>
                <a:gd name="T19" fmla="*/ 0 h 16"/>
                <a:gd name="T20" fmla="*/ 2246 w 224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6" h="16">
                  <a:moveTo>
                    <a:pt x="2246" y="16"/>
                  </a:moveTo>
                  <a:lnTo>
                    <a:pt x="2235" y="12"/>
                  </a:lnTo>
                  <a:lnTo>
                    <a:pt x="2225" y="11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246" y="16"/>
                  </a:lnTo>
                  <a:close/>
                </a:path>
              </a:pathLst>
            </a:custGeom>
            <a:solidFill>
              <a:srgbClr val="CBCB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6" name="Freeform 87"/>
            <p:cNvSpPr>
              <a:spLocks noChangeArrowheads="1"/>
            </p:cNvSpPr>
            <p:nvPr/>
          </p:nvSpPr>
          <p:spPr bwMode="auto">
            <a:xfrm>
              <a:off x="3325" y="3052"/>
              <a:ext cx="315" cy="2"/>
            </a:xfrm>
            <a:custGeom>
              <a:avLst/>
              <a:gdLst>
                <a:gd name="T0" fmla="*/ 3 w 1576"/>
                <a:gd name="T1" fmla="*/ 0 h 8"/>
                <a:gd name="T2" fmla="*/ 3 w 1576"/>
                <a:gd name="T3" fmla="*/ 0 h 8"/>
                <a:gd name="T4" fmla="*/ 0 w 1576"/>
                <a:gd name="T5" fmla="*/ 0 h 8"/>
                <a:gd name="T6" fmla="*/ 0 w 1576"/>
                <a:gd name="T7" fmla="*/ 0 h 8"/>
                <a:gd name="T8" fmla="*/ 3 w 157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6"/>
                <a:gd name="T16" fmla="*/ 0 h 8"/>
                <a:gd name="T17" fmla="*/ 1576 w 157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6" h="8">
                  <a:moveTo>
                    <a:pt x="1576" y="8"/>
                  </a:moveTo>
                  <a:lnTo>
                    <a:pt x="1568" y="6"/>
                  </a:lnTo>
                  <a:lnTo>
                    <a:pt x="0" y="0"/>
                  </a:lnTo>
                  <a:lnTo>
                    <a:pt x="64" y="2"/>
                  </a:lnTo>
                  <a:lnTo>
                    <a:pt x="1576" y="8"/>
                  </a:lnTo>
                  <a:close/>
                </a:path>
              </a:pathLst>
            </a:custGeom>
            <a:solidFill>
              <a:srgbClr val="F6F6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7" name="Freeform 88"/>
            <p:cNvSpPr>
              <a:spLocks noChangeArrowheads="1"/>
            </p:cNvSpPr>
            <p:nvPr/>
          </p:nvSpPr>
          <p:spPr bwMode="auto">
            <a:xfrm>
              <a:off x="3294" y="3051"/>
              <a:ext cx="344" cy="2"/>
            </a:xfrm>
            <a:custGeom>
              <a:avLst/>
              <a:gdLst>
                <a:gd name="T0" fmla="*/ 3 w 1720"/>
                <a:gd name="T1" fmla="*/ 0 h 12"/>
                <a:gd name="T2" fmla="*/ 3 w 1720"/>
                <a:gd name="T3" fmla="*/ 0 h 12"/>
                <a:gd name="T4" fmla="*/ 0 w 1720"/>
                <a:gd name="T5" fmla="*/ 0 h 12"/>
                <a:gd name="T6" fmla="*/ 0 w 1720"/>
                <a:gd name="T7" fmla="*/ 0 h 12"/>
                <a:gd name="T8" fmla="*/ 3 w 172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0"/>
                <a:gd name="T16" fmla="*/ 0 h 12"/>
                <a:gd name="T17" fmla="*/ 1720 w 172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0" h="12">
                  <a:moveTo>
                    <a:pt x="1720" y="12"/>
                  </a:moveTo>
                  <a:lnTo>
                    <a:pt x="1700" y="8"/>
                  </a:lnTo>
                  <a:lnTo>
                    <a:pt x="0" y="0"/>
                  </a:lnTo>
                  <a:lnTo>
                    <a:pt x="152" y="6"/>
                  </a:lnTo>
                  <a:lnTo>
                    <a:pt x="1720" y="12"/>
                  </a:lnTo>
                  <a:close/>
                </a:path>
              </a:pathLst>
            </a:custGeom>
            <a:solidFill>
              <a:srgbClr val="F4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8" name="Freeform 89"/>
            <p:cNvSpPr>
              <a:spLocks noChangeArrowheads="1"/>
            </p:cNvSpPr>
            <p:nvPr/>
          </p:nvSpPr>
          <p:spPr bwMode="auto">
            <a:xfrm>
              <a:off x="3281" y="3050"/>
              <a:ext cx="353" cy="2"/>
            </a:xfrm>
            <a:custGeom>
              <a:avLst/>
              <a:gdLst>
                <a:gd name="T0" fmla="*/ 3 w 1766"/>
                <a:gd name="T1" fmla="*/ 0 h 11"/>
                <a:gd name="T2" fmla="*/ 3 w 1766"/>
                <a:gd name="T3" fmla="*/ 0 h 11"/>
                <a:gd name="T4" fmla="*/ 0 w 1766"/>
                <a:gd name="T5" fmla="*/ 0 h 11"/>
                <a:gd name="T6" fmla="*/ 0 w 1766"/>
                <a:gd name="T7" fmla="*/ 0 h 11"/>
                <a:gd name="T8" fmla="*/ 3 w 176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6"/>
                <a:gd name="T16" fmla="*/ 0 h 11"/>
                <a:gd name="T17" fmla="*/ 1766 w 176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6" h="11">
                  <a:moveTo>
                    <a:pt x="1766" y="11"/>
                  </a:moveTo>
                  <a:lnTo>
                    <a:pt x="1757" y="9"/>
                  </a:lnTo>
                  <a:lnTo>
                    <a:pt x="0" y="0"/>
                  </a:lnTo>
                  <a:lnTo>
                    <a:pt x="66" y="3"/>
                  </a:lnTo>
                  <a:lnTo>
                    <a:pt x="1766" y="11"/>
                  </a:ln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89" name="Freeform 90"/>
            <p:cNvSpPr>
              <a:spLocks noChangeArrowheads="1"/>
            </p:cNvSpPr>
            <p:nvPr/>
          </p:nvSpPr>
          <p:spPr bwMode="auto">
            <a:xfrm>
              <a:off x="3270" y="3050"/>
              <a:ext cx="362" cy="2"/>
            </a:xfrm>
            <a:custGeom>
              <a:avLst/>
              <a:gdLst>
                <a:gd name="T0" fmla="*/ 3 w 1812"/>
                <a:gd name="T1" fmla="*/ 0 h 11"/>
                <a:gd name="T2" fmla="*/ 3 w 1812"/>
                <a:gd name="T3" fmla="*/ 0 h 11"/>
                <a:gd name="T4" fmla="*/ 3 w 1812"/>
                <a:gd name="T5" fmla="*/ 0 h 11"/>
                <a:gd name="T6" fmla="*/ 0 w 1812"/>
                <a:gd name="T7" fmla="*/ 0 h 11"/>
                <a:gd name="T8" fmla="*/ 0 w 1812"/>
                <a:gd name="T9" fmla="*/ 0 h 11"/>
                <a:gd name="T10" fmla="*/ 3 w 1812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2"/>
                <a:gd name="T19" fmla="*/ 0 h 11"/>
                <a:gd name="T20" fmla="*/ 1812 w 18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2" h="11">
                  <a:moveTo>
                    <a:pt x="1812" y="11"/>
                  </a:moveTo>
                  <a:lnTo>
                    <a:pt x="1806" y="8"/>
                  </a:lnTo>
                  <a:lnTo>
                    <a:pt x="1803" y="8"/>
                  </a:lnTo>
                  <a:lnTo>
                    <a:pt x="0" y="0"/>
                  </a:lnTo>
                  <a:lnTo>
                    <a:pt x="55" y="2"/>
                  </a:lnTo>
                  <a:lnTo>
                    <a:pt x="1812" y="11"/>
                  </a:ln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0" name="Freeform 91"/>
            <p:cNvSpPr>
              <a:spLocks noChangeArrowheads="1"/>
            </p:cNvSpPr>
            <p:nvPr/>
          </p:nvSpPr>
          <p:spPr bwMode="auto">
            <a:xfrm>
              <a:off x="3241" y="3049"/>
              <a:ext cx="390" cy="2"/>
            </a:xfrm>
            <a:custGeom>
              <a:avLst/>
              <a:gdLst>
                <a:gd name="T0" fmla="*/ 3 w 1947"/>
                <a:gd name="T1" fmla="*/ 0 h 12"/>
                <a:gd name="T2" fmla="*/ 3 w 1947"/>
                <a:gd name="T3" fmla="*/ 0 h 12"/>
                <a:gd name="T4" fmla="*/ 0 w 1947"/>
                <a:gd name="T5" fmla="*/ 0 h 12"/>
                <a:gd name="T6" fmla="*/ 0 w 1947"/>
                <a:gd name="T7" fmla="*/ 0 h 12"/>
                <a:gd name="T8" fmla="*/ 3 w 194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7"/>
                <a:gd name="T16" fmla="*/ 0 h 12"/>
                <a:gd name="T17" fmla="*/ 1947 w 194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7" h="12">
                  <a:moveTo>
                    <a:pt x="1947" y="12"/>
                  </a:moveTo>
                  <a:lnTo>
                    <a:pt x="1930" y="9"/>
                  </a:lnTo>
                  <a:lnTo>
                    <a:pt x="0" y="0"/>
                  </a:lnTo>
                  <a:lnTo>
                    <a:pt x="144" y="4"/>
                  </a:lnTo>
                  <a:lnTo>
                    <a:pt x="1947" y="12"/>
                  </a:lnTo>
                  <a:close/>
                </a:path>
              </a:pathLst>
            </a:custGeom>
            <a:solidFill>
              <a:srgbClr val="EEEE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1" name="Freeform 92"/>
            <p:cNvSpPr>
              <a:spLocks noChangeArrowheads="1"/>
            </p:cNvSpPr>
            <p:nvPr/>
          </p:nvSpPr>
          <p:spPr bwMode="auto">
            <a:xfrm>
              <a:off x="3201" y="3047"/>
              <a:ext cx="424" cy="3"/>
            </a:xfrm>
            <a:custGeom>
              <a:avLst/>
              <a:gdLst>
                <a:gd name="T0" fmla="*/ 3 w 2121"/>
                <a:gd name="T1" fmla="*/ 0 h 15"/>
                <a:gd name="T2" fmla="*/ 3 w 2121"/>
                <a:gd name="T3" fmla="*/ 0 h 15"/>
                <a:gd name="T4" fmla="*/ 0 w 2121"/>
                <a:gd name="T5" fmla="*/ 0 h 15"/>
                <a:gd name="T6" fmla="*/ 0 w 2121"/>
                <a:gd name="T7" fmla="*/ 0 h 15"/>
                <a:gd name="T8" fmla="*/ 3 w 212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1"/>
                <a:gd name="T16" fmla="*/ 0 h 15"/>
                <a:gd name="T17" fmla="*/ 2121 w 212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1" h="15">
                  <a:moveTo>
                    <a:pt x="2121" y="15"/>
                  </a:moveTo>
                  <a:lnTo>
                    <a:pt x="2101" y="11"/>
                  </a:lnTo>
                  <a:lnTo>
                    <a:pt x="0" y="0"/>
                  </a:lnTo>
                  <a:lnTo>
                    <a:pt x="142" y="7"/>
                  </a:lnTo>
                  <a:lnTo>
                    <a:pt x="2121" y="15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2" name="Freeform 93"/>
            <p:cNvSpPr>
              <a:spLocks noChangeArrowheads="1"/>
            </p:cNvSpPr>
            <p:nvPr/>
          </p:nvSpPr>
          <p:spPr bwMode="auto">
            <a:xfrm>
              <a:off x="3230" y="3049"/>
              <a:ext cx="397" cy="2"/>
            </a:xfrm>
            <a:custGeom>
              <a:avLst/>
              <a:gdLst>
                <a:gd name="T0" fmla="*/ 3 w 1988"/>
                <a:gd name="T1" fmla="*/ 0 h 11"/>
                <a:gd name="T2" fmla="*/ 3 w 1988"/>
                <a:gd name="T3" fmla="*/ 0 h 11"/>
                <a:gd name="T4" fmla="*/ 0 w 1988"/>
                <a:gd name="T5" fmla="*/ 0 h 11"/>
                <a:gd name="T6" fmla="*/ 0 w 1988"/>
                <a:gd name="T7" fmla="*/ 0 h 11"/>
                <a:gd name="T8" fmla="*/ 3 w 198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8"/>
                <a:gd name="T16" fmla="*/ 0 h 11"/>
                <a:gd name="T17" fmla="*/ 1988 w 198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8" h="11">
                  <a:moveTo>
                    <a:pt x="1988" y="11"/>
                  </a:moveTo>
                  <a:lnTo>
                    <a:pt x="1979" y="8"/>
                  </a:lnTo>
                  <a:lnTo>
                    <a:pt x="0" y="0"/>
                  </a:lnTo>
                  <a:lnTo>
                    <a:pt x="58" y="2"/>
                  </a:lnTo>
                  <a:lnTo>
                    <a:pt x="1988" y="11"/>
                  </a:lnTo>
                  <a:close/>
                </a:path>
              </a:pathLst>
            </a:custGeom>
            <a:solidFill>
              <a:srgbClr val="EAE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3" name="Freeform 94"/>
            <p:cNvSpPr>
              <a:spLocks noChangeArrowheads="1"/>
            </p:cNvSpPr>
            <p:nvPr/>
          </p:nvSpPr>
          <p:spPr bwMode="auto">
            <a:xfrm>
              <a:off x="3128" y="3043"/>
              <a:ext cx="473" cy="2"/>
            </a:xfrm>
            <a:custGeom>
              <a:avLst/>
              <a:gdLst>
                <a:gd name="T0" fmla="*/ 4 w 2364"/>
                <a:gd name="T1" fmla="*/ 0 h 14"/>
                <a:gd name="T2" fmla="*/ 4 w 2364"/>
                <a:gd name="T3" fmla="*/ 0 h 14"/>
                <a:gd name="T4" fmla="*/ 0 w 2364"/>
                <a:gd name="T5" fmla="*/ 0 h 14"/>
                <a:gd name="T6" fmla="*/ 0 w 2364"/>
                <a:gd name="T7" fmla="*/ 0 h 14"/>
                <a:gd name="T8" fmla="*/ 4 w 236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4"/>
                <a:gd name="T16" fmla="*/ 0 h 14"/>
                <a:gd name="T17" fmla="*/ 2364 w 236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4" h="14">
                  <a:moveTo>
                    <a:pt x="2364" y="14"/>
                  </a:moveTo>
                  <a:lnTo>
                    <a:pt x="2354" y="13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364" y="14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4" name="Freeform 95"/>
            <p:cNvSpPr>
              <a:spLocks noChangeArrowheads="1"/>
            </p:cNvSpPr>
            <p:nvPr/>
          </p:nvSpPr>
          <p:spPr bwMode="auto">
            <a:xfrm>
              <a:off x="3123" y="3043"/>
              <a:ext cx="482" cy="3"/>
            </a:xfrm>
            <a:custGeom>
              <a:avLst/>
              <a:gdLst>
                <a:gd name="T0" fmla="*/ 4 w 2410"/>
                <a:gd name="T1" fmla="*/ 0 h 17"/>
                <a:gd name="T2" fmla="*/ 4 w 2410"/>
                <a:gd name="T3" fmla="*/ 0 h 17"/>
                <a:gd name="T4" fmla="*/ 0 w 2410"/>
                <a:gd name="T5" fmla="*/ 0 h 17"/>
                <a:gd name="T6" fmla="*/ 0 w 2410"/>
                <a:gd name="T7" fmla="*/ 0 h 17"/>
                <a:gd name="T8" fmla="*/ 4 w 241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0"/>
                <a:gd name="T16" fmla="*/ 0 h 17"/>
                <a:gd name="T17" fmla="*/ 2410 w 241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0" h="17">
                  <a:moveTo>
                    <a:pt x="2410" y="17"/>
                  </a:moveTo>
                  <a:lnTo>
                    <a:pt x="2387" y="12"/>
                  </a:lnTo>
                  <a:lnTo>
                    <a:pt x="23" y="0"/>
                  </a:lnTo>
                  <a:lnTo>
                    <a:pt x="0" y="4"/>
                  </a:lnTo>
                  <a:lnTo>
                    <a:pt x="2410" y="1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5" name="Freeform 96"/>
            <p:cNvSpPr>
              <a:spLocks noChangeArrowheads="1"/>
            </p:cNvSpPr>
            <p:nvPr/>
          </p:nvSpPr>
          <p:spPr bwMode="auto">
            <a:xfrm>
              <a:off x="3121" y="3044"/>
              <a:ext cx="487" cy="3"/>
            </a:xfrm>
            <a:custGeom>
              <a:avLst/>
              <a:gdLst>
                <a:gd name="T0" fmla="*/ 4 w 2432"/>
                <a:gd name="T1" fmla="*/ 0 h 16"/>
                <a:gd name="T2" fmla="*/ 4 w 2432"/>
                <a:gd name="T3" fmla="*/ 0 h 16"/>
                <a:gd name="T4" fmla="*/ 4 w 2432"/>
                <a:gd name="T5" fmla="*/ 0 h 16"/>
                <a:gd name="T6" fmla="*/ 0 w 2432"/>
                <a:gd name="T7" fmla="*/ 0 h 16"/>
                <a:gd name="T8" fmla="*/ 0 w 2432"/>
                <a:gd name="T9" fmla="*/ 0 h 16"/>
                <a:gd name="T10" fmla="*/ 0 w 2432"/>
                <a:gd name="T11" fmla="*/ 0 h 16"/>
                <a:gd name="T12" fmla="*/ 0 w 2432"/>
                <a:gd name="T13" fmla="*/ 0 h 16"/>
                <a:gd name="T14" fmla="*/ 4 w 2432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2"/>
                <a:gd name="T25" fmla="*/ 0 h 16"/>
                <a:gd name="T26" fmla="*/ 2432 w 2432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2" h="16">
                  <a:moveTo>
                    <a:pt x="2432" y="16"/>
                  </a:moveTo>
                  <a:lnTo>
                    <a:pt x="2426" y="13"/>
                  </a:lnTo>
                  <a:lnTo>
                    <a:pt x="2421" y="13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2"/>
                  </a:lnTo>
                  <a:lnTo>
                    <a:pt x="2432" y="16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6" name="Freeform 97"/>
            <p:cNvSpPr>
              <a:spLocks noChangeArrowheads="1"/>
            </p:cNvSpPr>
            <p:nvPr/>
          </p:nvSpPr>
          <p:spPr bwMode="auto">
            <a:xfrm>
              <a:off x="3121" y="3044"/>
              <a:ext cx="491" cy="4"/>
            </a:xfrm>
            <a:custGeom>
              <a:avLst/>
              <a:gdLst>
                <a:gd name="T0" fmla="*/ 4 w 2455"/>
                <a:gd name="T1" fmla="*/ 0 h 17"/>
                <a:gd name="T2" fmla="*/ 4 w 2455"/>
                <a:gd name="T3" fmla="*/ 0 h 17"/>
                <a:gd name="T4" fmla="*/ 0 w 2455"/>
                <a:gd name="T5" fmla="*/ 0 h 17"/>
                <a:gd name="T6" fmla="*/ 0 w 2455"/>
                <a:gd name="T7" fmla="*/ 0 h 17"/>
                <a:gd name="T8" fmla="*/ 4 w 245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5"/>
                <a:gd name="T16" fmla="*/ 0 h 17"/>
                <a:gd name="T17" fmla="*/ 2455 w 2455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5" h="17">
                  <a:moveTo>
                    <a:pt x="2455" y="17"/>
                  </a:moveTo>
                  <a:lnTo>
                    <a:pt x="2432" y="14"/>
                  </a:lnTo>
                  <a:lnTo>
                    <a:pt x="0" y="0"/>
                  </a:lnTo>
                  <a:lnTo>
                    <a:pt x="144" y="6"/>
                  </a:lnTo>
                  <a:lnTo>
                    <a:pt x="2455" y="17"/>
                  </a:lnTo>
                  <a:close/>
                </a:path>
              </a:pathLst>
            </a:custGeom>
            <a:solidFill>
              <a:srgbClr val="DE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7" name="Freeform 98"/>
            <p:cNvSpPr>
              <a:spLocks noChangeArrowheads="1"/>
            </p:cNvSpPr>
            <p:nvPr/>
          </p:nvSpPr>
          <p:spPr bwMode="auto">
            <a:xfrm>
              <a:off x="3150" y="3045"/>
              <a:ext cx="465" cy="3"/>
            </a:xfrm>
            <a:custGeom>
              <a:avLst/>
              <a:gdLst>
                <a:gd name="T0" fmla="*/ 4 w 2323"/>
                <a:gd name="T1" fmla="*/ 0 h 14"/>
                <a:gd name="T2" fmla="*/ 4 w 2323"/>
                <a:gd name="T3" fmla="*/ 0 h 14"/>
                <a:gd name="T4" fmla="*/ 0 w 2323"/>
                <a:gd name="T5" fmla="*/ 0 h 14"/>
                <a:gd name="T6" fmla="*/ 0 w 2323"/>
                <a:gd name="T7" fmla="*/ 0 h 14"/>
                <a:gd name="T8" fmla="*/ 4 w 232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3"/>
                <a:gd name="T16" fmla="*/ 0 h 14"/>
                <a:gd name="T17" fmla="*/ 2323 w 23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3" h="14">
                  <a:moveTo>
                    <a:pt x="2323" y="14"/>
                  </a:moveTo>
                  <a:lnTo>
                    <a:pt x="2311" y="11"/>
                  </a:lnTo>
                  <a:lnTo>
                    <a:pt x="0" y="0"/>
                  </a:lnTo>
                  <a:lnTo>
                    <a:pt x="60" y="3"/>
                  </a:lnTo>
                  <a:lnTo>
                    <a:pt x="2323" y="14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8" name="Freeform 99"/>
            <p:cNvSpPr>
              <a:spLocks noChangeArrowheads="1"/>
            </p:cNvSpPr>
            <p:nvPr/>
          </p:nvSpPr>
          <p:spPr bwMode="auto">
            <a:xfrm>
              <a:off x="3162" y="3046"/>
              <a:ext cx="457" cy="3"/>
            </a:xfrm>
            <a:custGeom>
              <a:avLst/>
              <a:gdLst>
                <a:gd name="T0" fmla="*/ 4 w 2286"/>
                <a:gd name="T1" fmla="*/ 0 h 15"/>
                <a:gd name="T2" fmla="*/ 4 w 2286"/>
                <a:gd name="T3" fmla="*/ 0 h 15"/>
                <a:gd name="T4" fmla="*/ 4 w 2286"/>
                <a:gd name="T5" fmla="*/ 0 h 15"/>
                <a:gd name="T6" fmla="*/ 0 w 2286"/>
                <a:gd name="T7" fmla="*/ 0 h 15"/>
                <a:gd name="T8" fmla="*/ 0 w 2286"/>
                <a:gd name="T9" fmla="*/ 0 h 15"/>
                <a:gd name="T10" fmla="*/ 4 w 2286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6"/>
                <a:gd name="T19" fmla="*/ 0 h 15"/>
                <a:gd name="T20" fmla="*/ 2286 w 228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6" h="15">
                  <a:moveTo>
                    <a:pt x="2286" y="15"/>
                  </a:moveTo>
                  <a:lnTo>
                    <a:pt x="2272" y="13"/>
                  </a:lnTo>
                  <a:lnTo>
                    <a:pt x="2263" y="11"/>
                  </a:lnTo>
                  <a:lnTo>
                    <a:pt x="0" y="0"/>
                  </a:lnTo>
                  <a:lnTo>
                    <a:pt x="141" y="5"/>
                  </a:lnTo>
                  <a:lnTo>
                    <a:pt x="2286" y="15"/>
                  </a:lnTo>
                  <a:close/>
                </a:path>
              </a:pathLst>
            </a:custGeom>
            <a:solidFill>
              <a:srgbClr val="E4E4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99" name="Freeform 100"/>
            <p:cNvSpPr>
              <a:spLocks noChangeArrowheads="1"/>
            </p:cNvSpPr>
            <p:nvPr/>
          </p:nvSpPr>
          <p:spPr bwMode="auto">
            <a:xfrm>
              <a:off x="3190" y="3047"/>
              <a:ext cx="431" cy="2"/>
            </a:xfrm>
            <a:custGeom>
              <a:avLst/>
              <a:gdLst>
                <a:gd name="T0" fmla="*/ 3 w 2156"/>
                <a:gd name="T1" fmla="*/ 0 h 12"/>
                <a:gd name="T2" fmla="*/ 3 w 2156"/>
                <a:gd name="T3" fmla="*/ 0 h 12"/>
                <a:gd name="T4" fmla="*/ 0 w 2156"/>
                <a:gd name="T5" fmla="*/ 0 h 12"/>
                <a:gd name="T6" fmla="*/ 0 w 2156"/>
                <a:gd name="T7" fmla="*/ 0 h 12"/>
                <a:gd name="T8" fmla="*/ 3 w 215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56"/>
                <a:gd name="T16" fmla="*/ 0 h 12"/>
                <a:gd name="T17" fmla="*/ 2156 w 2156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56" h="12">
                  <a:moveTo>
                    <a:pt x="2156" y="12"/>
                  </a:moveTo>
                  <a:lnTo>
                    <a:pt x="2145" y="10"/>
                  </a:lnTo>
                  <a:lnTo>
                    <a:pt x="0" y="0"/>
                  </a:lnTo>
                  <a:lnTo>
                    <a:pt x="55" y="1"/>
                  </a:lnTo>
                  <a:lnTo>
                    <a:pt x="2156" y="12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0" name="Freeform 101"/>
            <p:cNvSpPr>
              <a:spLocks noChangeArrowheads="1"/>
            </p:cNvSpPr>
            <p:nvPr/>
          </p:nvSpPr>
          <p:spPr bwMode="auto">
            <a:xfrm>
              <a:off x="3130" y="3042"/>
              <a:ext cx="469" cy="3"/>
            </a:xfrm>
            <a:custGeom>
              <a:avLst/>
              <a:gdLst>
                <a:gd name="T0" fmla="*/ 4 w 2342"/>
                <a:gd name="T1" fmla="*/ 0 h 17"/>
                <a:gd name="T2" fmla="*/ 4 w 2342"/>
                <a:gd name="T3" fmla="*/ 0 h 17"/>
                <a:gd name="T4" fmla="*/ 4 w 2342"/>
                <a:gd name="T5" fmla="*/ 0 h 17"/>
                <a:gd name="T6" fmla="*/ 0 w 2342"/>
                <a:gd name="T7" fmla="*/ 0 h 17"/>
                <a:gd name="T8" fmla="*/ 0 w 2342"/>
                <a:gd name="T9" fmla="*/ 0 h 17"/>
                <a:gd name="T10" fmla="*/ 4 w 234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2"/>
                <a:gd name="T19" fmla="*/ 0 h 17"/>
                <a:gd name="T20" fmla="*/ 2342 w 234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2" h="17">
                  <a:moveTo>
                    <a:pt x="2342" y="17"/>
                  </a:moveTo>
                  <a:lnTo>
                    <a:pt x="2330" y="14"/>
                  </a:lnTo>
                  <a:lnTo>
                    <a:pt x="2320" y="12"/>
                  </a:lnTo>
                  <a:lnTo>
                    <a:pt x="23" y="0"/>
                  </a:lnTo>
                  <a:lnTo>
                    <a:pt x="0" y="4"/>
                  </a:lnTo>
                  <a:lnTo>
                    <a:pt x="2342" y="17"/>
                  </a:lnTo>
                  <a:close/>
                </a:path>
              </a:pathLst>
            </a:custGeom>
            <a:solidFill>
              <a:srgbClr val="D2D2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1" name="Freeform 102"/>
            <p:cNvSpPr>
              <a:spLocks noChangeArrowheads="1"/>
            </p:cNvSpPr>
            <p:nvPr/>
          </p:nvSpPr>
          <p:spPr bwMode="auto">
            <a:xfrm>
              <a:off x="3146" y="3040"/>
              <a:ext cx="440" cy="3"/>
            </a:xfrm>
            <a:custGeom>
              <a:avLst/>
              <a:gdLst>
                <a:gd name="T0" fmla="*/ 4 w 2201"/>
                <a:gd name="T1" fmla="*/ 0 h 13"/>
                <a:gd name="T2" fmla="*/ 4 w 2201"/>
                <a:gd name="T3" fmla="*/ 0 h 13"/>
                <a:gd name="T4" fmla="*/ 0 w 2201"/>
                <a:gd name="T5" fmla="*/ 0 h 13"/>
                <a:gd name="T6" fmla="*/ 0 w 2201"/>
                <a:gd name="T7" fmla="*/ 0 h 13"/>
                <a:gd name="T8" fmla="*/ 4 w 2201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1"/>
                <a:gd name="T16" fmla="*/ 0 h 13"/>
                <a:gd name="T17" fmla="*/ 2201 w 2201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1" h="13">
                  <a:moveTo>
                    <a:pt x="2201" y="13"/>
                  </a:moveTo>
                  <a:lnTo>
                    <a:pt x="2191" y="11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201" y="13"/>
                  </a:lnTo>
                  <a:close/>
                </a:path>
              </a:pathLst>
            </a:custGeom>
            <a:solidFill>
              <a:srgbClr val="CACA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2" name="Freeform 103"/>
            <p:cNvSpPr>
              <a:spLocks noChangeArrowheads="1"/>
            </p:cNvSpPr>
            <p:nvPr/>
          </p:nvSpPr>
          <p:spPr bwMode="auto">
            <a:xfrm>
              <a:off x="3410" y="3055"/>
              <a:ext cx="235" cy="7"/>
            </a:xfrm>
            <a:custGeom>
              <a:avLst/>
              <a:gdLst>
                <a:gd name="T0" fmla="*/ 2 w 1175"/>
                <a:gd name="T1" fmla="*/ 0 h 36"/>
                <a:gd name="T2" fmla="*/ 2 w 1175"/>
                <a:gd name="T3" fmla="*/ 0 h 36"/>
                <a:gd name="T4" fmla="*/ 0 w 1175"/>
                <a:gd name="T5" fmla="*/ 0 h 36"/>
                <a:gd name="T6" fmla="*/ 2 w 1175"/>
                <a:gd name="T7" fmla="*/ 0 h 36"/>
                <a:gd name="T8" fmla="*/ 2 w 117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5"/>
                <a:gd name="T16" fmla="*/ 0 h 36"/>
                <a:gd name="T17" fmla="*/ 1175 w 117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5" h="36">
                  <a:moveTo>
                    <a:pt x="1169" y="9"/>
                  </a:moveTo>
                  <a:lnTo>
                    <a:pt x="1175" y="5"/>
                  </a:lnTo>
                  <a:lnTo>
                    <a:pt x="0" y="0"/>
                  </a:lnTo>
                  <a:lnTo>
                    <a:pt x="1153" y="36"/>
                  </a:lnTo>
                  <a:lnTo>
                    <a:pt x="116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3" name="Freeform 104"/>
            <p:cNvSpPr>
              <a:spLocks noChangeArrowheads="1"/>
            </p:cNvSpPr>
            <p:nvPr/>
          </p:nvSpPr>
          <p:spPr bwMode="auto">
            <a:xfrm>
              <a:off x="3380" y="3054"/>
              <a:ext cx="266" cy="2"/>
            </a:xfrm>
            <a:custGeom>
              <a:avLst/>
              <a:gdLst>
                <a:gd name="T0" fmla="*/ 2 w 1330"/>
                <a:gd name="T1" fmla="*/ 0 h 11"/>
                <a:gd name="T2" fmla="*/ 2 w 1330"/>
                <a:gd name="T3" fmla="*/ 0 h 11"/>
                <a:gd name="T4" fmla="*/ 0 w 1330"/>
                <a:gd name="T5" fmla="*/ 0 h 11"/>
                <a:gd name="T6" fmla="*/ 0 w 1330"/>
                <a:gd name="T7" fmla="*/ 0 h 11"/>
                <a:gd name="T8" fmla="*/ 2 w 133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0"/>
                <a:gd name="T16" fmla="*/ 0 h 11"/>
                <a:gd name="T17" fmla="*/ 1330 w 133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0" h="11">
                  <a:moveTo>
                    <a:pt x="1325" y="11"/>
                  </a:moveTo>
                  <a:lnTo>
                    <a:pt x="1330" y="6"/>
                  </a:lnTo>
                  <a:lnTo>
                    <a:pt x="0" y="0"/>
                  </a:lnTo>
                  <a:lnTo>
                    <a:pt x="150" y="6"/>
                  </a:lnTo>
                  <a:lnTo>
                    <a:pt x="1325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4" name="Freeform 105"/>
            <p:cNvSpPr>
              <a:spLocks noChangeArrowheads="1"/>
            </p:cNvSpPr>
            <p:nvPr/>
          </p:nvSpPr>
          <p:spPr bwMode="auto">
            <a:xfrm>
              <a:off x="3367" y="3053"/>
              <a:ext cx="279" cy="2"/>
            </a:xfrm>
            <a:custGeom>
              <a:avLst/>
              <a:gdLst>
                <a:gd name="T0" fmla="*/ 2 w 1391"/>
                <a:gd name="T1" fmla="*/ 0 h 8"/>
                <a:gd name="T2" fmla="*/ 2 w 1391"/>
                <a:gd name="T3" fmla="*/ 0 h 8"/>
                <a:gd name="T4" fmla="*/ 0 w 1391"/>
                <a:gd name="T5" fmla="*/ 0 h 8"/>
                <a:gd name="T6" fmla="*/ 0 w 1391"/>
                <a:gd name="T7" fmla="*/ 0 h 8"/>
                <a:gd name="T8" fmla="*/ 2 w 139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1"/>
                <a:gd name="T16" fmla="*/ 0 h 8"/>
                <a:gd name="T17" fmla="*/ 1391 w 139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1" h="8">
                  <a:moveTo>
                    <a:pt x="1391" y="8"/>
                  </a:moveTo>
                  <a:lnTo>
                    <a:pt x="1382" y="6"/>
                  </a:lnTo>
                  <a:lnTo>
                    <a:pt x="0" y="0"/>
                  </a:lnTo>
                  <a:lnTo>
                    <a:pt x="61" y="2"/>
                  </a:lnTo>
                  <a:lnTo>
                    <a:pt x="1391" y="8"/>
                  </a:lnTo>
                  <a:close/>
                </a:path>
              </a:pathLst>
            </a:custGeom>
            <a:solidFill>
              <a:srgbClr val="FBFBF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5" name="Freeform 106"/>
            <p:cNvSpPr>
              <a:spLocks noChangeArrowheads="1"/>
            </p:cNvSpPr>
            <p:nvPr/>
          </p:nvSpPr>
          <p:spPr bwMode="auto">
            <a:xfrm>
              <a:off x="3337" y="3052"/>
              <a:ext cx="307" cy="2"/>
            </a:xfrm>
            <a:custGeom>
              <a:avLst/>
              <a:gdLst>
                <a:gd name="T0" fmla="*/ 2 w 1532"/>
                <a:gd name="T1" fmla="*/ 0 h 10"/>
                <a:gd name="T2" fmla="*/ 2 w 1532"/>
                <a:gd name="T3" fmla="*/ 0 h 10"/>
                <a:gd name="T4" fmla="*/ 2 w 1532"/>
                <a:gd name="T5" fmla="*/ 0 h 10"/>
                <a:gd name="T6" fmla="*/ 0 w 1532"/>
                <a:gd name="T7" fmla="*/ 0 h 10"/>
                <a:gd name="T8" fmla="*/ 0 w 1532"/>
                <a:gd name="T9" fmla="*/ 0 h 10"/>
                <a:gd name="T10" fmla="*/ 2 w 1532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2"/>
                <a:gd name="T19" fmla="*/ 0 h 10"/>
                <a:gd name="T20" fmla="*/ 1532 w 153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2" h="10">
                  <a:moveTo>
                    <a:pt x="1532" y="10"/>
                  </a:moveTo>
                  <a:lnTo>
                    <a:pt x="1521" y="7"/>
                  </a:lnTo>
                  <a:lnTo>
                    <a:pt x="1512" y="6"/>
                  </a:lnTo>
                  <a:lnTo>
                    <a:pt x="0" y="0"/>
                  </a:lnTo>
                  <a:lnTo>
                    <a:pt x="150" y="4"/>
                  </a:lnTo>
                  <a:lnTo>
                    <a:pt x="1532" y="1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6" name="Freeform 107"/>
            <p:cNvSpPr>
              <a:spLocks noChangeArrowheads="1"/>
            </p:cNvSpPr>
            <p:nvPr/>
          </p:nvSpPr>
          <p:spPr bwMode="auto">
            <a:xfrm>
              <a:off x="3177" y="3035"/>
              <a:ext cx="378" cy="2"/>
            </a:xfrm>
            <a:custGeom>
              <a:avLst/>
              <a:gdLst>
                <a:gd name="T0" fmla="*/ 0 w 1891"/>
                <a:gd name="T1" fmla="*/ 0 h 10"/>
                <a:gd name="T2" fmla="*/ 0 w 1891"/>
                <a:gd name="T3" fmla="*/ 0 h 10"/>
                <a:gd name="T4" fmla="*/ 3 w 1891"/>
                <a:gd name="T5" fmla="*/ 0 h 10"/>
                <a:gd name="T6" fmla="*/ 3 w 1891"/>
                <a:gd name="T7" fmla="*/ 0 h 10"/>
                <a:gd name="T8" fmla="*/ 3 w 1891"/>
                <a:gd name="T9" fmla="*/ 0 h 10"/>
                <a:gd name="T10" fmla="*/ 0 w 189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1"/>
                <a:gd name="T19" fmla="*/ 0 h 10"/>
                <a:gd name="T20" fmla="*/ 1891 w 1891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1" h="10">
                  <a:moveTo>
                    <a:pt x="17" y="0"/>
                  </a:moveTo>
                  <a:lnTo>
                    <a:pt x="0" y="2"/>
                  </a:lnTo>
                  <a:lnTo>
                    <a:pt x="1891" y="10"/>
                  </a:lnTo>
                  <a:lnTo>
                    <a:pt x="1882" y="8"/>
                  </a:lnTo>
                  <a:lnTo>
                    <a:pt x="187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4B4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7" name="Freeform 108"/>
            <p:cNvSpPr>
              <a:spLocks noChangeArrowheads="1"/>
            </p:cNvSpPr>
            <p:nvPr/>
          </p:nvSpPr>
          <p:spPr bwMode="auto">
            <a:xfrm>
              <a:off x="3180" y="3035"/>
              <a:ext cx="372" cy="2"/>
            </a:xfrm>
            <a:custGeom>
              <a:avLst/>
              <a:gdLst>
                <a:gd name="T0" fmla="*/ 0 w 1860"/>
                <a:gd name="T1" fmla="*/ 0 h 10"/>
                <a:gd name="T2" fmla="*/ 0 w 1860"/>
                <a:gd name="T3" fmla="*/ 0 h 10"/>
                <a:gd name="T4" fmla="*/ 3 w 1860"/>
                <a:gd name="T5" fmla="*/ 0 h 10"/>
                <a:gd name="T6" fmla="*/ 3 w 1860"/>
                <a:gd name="T7" fmla="*/ 0 h 10"/>
                <a:gd name="T8" fmla="*/ 0 w 1860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10"/>
                <a:gd name="T17" fmla="*/ 1860 w 1860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10">
                  <a:moveTo>
                    <a:pt x="20" y="0"/>
                  </a:moveTo>
                  <a:lnTo>
                    <a:pt x="0" y="2"/>
                  </a:lnTo>
                  <a:lnTo>
                    <a:pt x="1860" y="10"/>
                  </a:lnTo>
                  <a:lnTo>
                    <a:pt x="1847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8" name="Freeform 109"/>
            <p:cNvSpPr>
              <a:spLocks noChangeArrowheads="1"/>
            </p:cNvSpPr>
            <p:nvPr/>
          </p:nvSpPr>
          <p:spPr bwMode="auto">
            <a:xfrm>
              <a:off x="3184" y="3034"/>
              <a:ext cx="366" cy="2"/>
            </a:xfrm>
            <a:custGeom>
              <a:avLst/>
              <a:gdLst>
                <a:gd name="T0" fmla="*/ 0 w 1827"/>
                <a:gd name="T1" fmla="*/ 0 h 13"/>
                <a:gd name="T2" fmla="*/ 0 w 1827"/>
                <a:gd name="T3" fmla="*/ 0 h 13"/>
                <a:gd name="T4" fmla="*/ 3 w 1827"/>
                <a:gd name="T5" fmla="*/ 0 h 13"/>
                <a:gd name="T6" fmla="*/ 3 w 1827"/>
                <a:gd name="T7" fmla="*/ 0 h 13"/>
                <a:gd name="T8" fmla="*/ 0 w 182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7"/>
                <a:gd name="T16" fmla="*/ 0 h 13"/>
                <a:gd name="T17" fmla="*/ 1827 w 182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7" h="13">
                  <a:moveTo>
                    <a:pt x="29" y="0"/>
                  </a:moveTo>
                  <a:lnTo>
                    <a:pt x="0" y="4"/>
                  </a:lnTo>
                  <a:lnTo>
                    <a:pt x="1827" y="13"/>
                  </a:lnTo>
                  <a:lnTo>
                    <a:pt x="1801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1B1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9" name="Freeform 110"/>
            <p:cNvSpPr>
              <a:spLocks noChangeArrowheads="1"/>
            </p:cNvSpPr>
            <p:nvPr/>
          </p:nvSpPr>
          <p:spPr bwMode="auto">
            <a:xfrm>
              <a:off x="3190" y="3033"/>
              <a:ext cx="355" cy="2"/>
            </a:xfrm>
            <a:custGeom>
              <a:avLst/>
              <a:gdLst>
                <a:gd name="T0" fmla="*/ 0 w 1772"/>
                <a:gd name="T1" fmla="*/ 0 h 11"/>
                <a:gd name="T2" fmla="*/ 0 w 1772"/>
                <a:gd name="T3" fmla="*/ 0 h 11"/>
                <a:gd name="T4" fmla="*/ 3 w 1772"/>
                <a:gd name="T5" fmla="*/ 0 h 11"/>
                <a:gd name="T6" fmla="*/ 3 w 1772"/>
                <a:gd name="T7" fmla="*/ 0 h 11"/>
                <a:gd name="T8" fmla="*/ 0 w 177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2"/>
                <a:gd name="T16" fmla="*/ 0 h 11"/>
                <a:gd name="T17" fmla="*/ 1772 w 1772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2" h="11">
                  <a:moveTo>
                    <a:pt x="13" y="0"/>
                  </a:moveTo>
                  <a:lnTo>
                    <a:pt x="0" y="3"/>
                  </a:lnTo>
                  <a:lnTo>
                    <a:pt x="1772" y="11"/>
                  </a:lnTo>
                  <a:lnTo>
                    <a:pt x="1758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EAE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0" name="Freeform 111"/>
            <p:cNvSpPr>
              <a:spLocks noChangeArrowheads="1"/>
            </p:cNvSpPr>
            <p:nvPr/>
          </p:nvSpPr>
          <p:spPr bwMode="auto">
            <a:xfrm>
              <a:off x="3247" y="3027"/>
              <a:ext cx="242" cy="1"/>
            </a:xfrm>
            <a:custGeom>
              <a:avLst/>
              <a:gdLst>
                <a:gd name="T0" fmla="*/ 0 w 1207"/>
                <a:gd name="T1" fmla="*/ 0 h 6"/>
                <a:gd name="T2" fmla="*/ 0 w 1207"/>
                <a:gd name="T3" fmla="*/ 0 h 6"/>
                <a:gd name="T4" fmla="*/ 2 w 1207"/>
                <a:gd name="T5" fmla="*/ 0 h 6"/>
                <a:gd name="T6" fmla="*/ 2 w 1207"/>
                <a:gd name="T7" fmla="*/ 0 h 6"/>
                <a:gd name="T8" fmla="*/ 2 w 1207"/>
                <a:gd name="T9" fmla="*/ 0 h 6"/>
                <a:gd name="T10" fmla="*/ 0 w 120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7"/>
                <a:gd name="T19" fmla="*/ 0 h 6"/>
                <a:gd name="T20" fmla="*/ 1207 w 1207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7" h="6">
                  <a:moveTo>
                    <a:pt x="23" y="0"/>
                  </a:moveTo>
                  <a:lnTo>
                    <a:pt x="0" y="3"/>
                  </a:lnTo>
                  <a:lnTo>
                    <a:pt x="1207" y="6"/>
                  </a:lnTo>
                  <a:lnTo>
                    <a:pt x="1192" y="5"/>
                  </a:lnTo>
                  <a:lnTo>
                    <a:pt x="1181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9292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1" name="Freeform 112"/>
            <p:cNvSpPr>
              <a:spLocks noChangeArrowheads="1"/>
            </p:cNvSpPr>
            <p:nvPr/>
          </p:nvSpPr>
          <p:spPr bwMode="auto">
            <a:xfrm>
              <a:off x="3252" y="3026"/>
              <a:ext cx="232" cy="2"/>
            </a:xfrm>
            <a:custGeom>
              <a:avLst/>
              <a:gdLst>
                <a:gd name="T0" fmla="*/ 0 w 1158"/>
                <a:gd name="T1" fmla="*/ 0 h 9"/>
                <a:gd name="T2" fmla="*/ 0 w 1158"/>
                <a:gd name="T3" fmla="*/ 0 h 9"/>
                <a:gd name="T4" fmla="*/ 0 w 1158"/>
                <a:gd name="T5" fmla="*/ 0 h 9"/>
                <a:gd name="T6" fmla="*/ 2 w 1158"/>
                <a:gd name="T7" fmla="*/ 0 h 9"/>
                <a:gd name="T8" fmla="*/ 2 w 1158"/>
                <a:gd name="T9" fmla="*/ 0 h 9"/>
                <a:gd name="T10" fmla="*/ 0 w 115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8"/>
                <a:gd name="T19" fmla="*/ 0 h 9"/>
                <a:gd name="T20" fmla="*/ 1158 w 115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8" h="9">
                  <a:moveTo>
                    <a:pt x="50" y="0"/>
                  </a:moveTo>
                  <a:lnTo>
                    <a:pt x="23" y="2"/>
                  </a:lnTo>
                  <a:lnTo>
                    <a:pt x="0" y="5"/>
                  </a:lnTo>
                  <a:lnTo>
                    <a:pt x="1158" y="9"/>
                  </a:lnTo>
                  <a:lnTo>
                    <a:pt x="1111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E8E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2" name="Freeform 113"/>
            <p:cNvSpPr>
              <a:spLocks noChangeArrowheads="1"/>
            </p:cNvSpPr>
            <p:nvPr/>
          </p:nvSpPr>
          <p:spPr bwMode="auto">
            <a:xfrm>
              <a:off x="3262" y="3026"/>
              <a:ext cx="212" cy="1"/>
            </a:xfrm>
            <a:custGeom>
              <a:avLst/>
              <a:gdLst>
                <a:gd name="T0" fmla="*/ 0 w 1061"/>
                <a:gd name="T1" fmla="*/ 0 h 7"/>
                <a:gd name="T2" fmla="*/ 0 w 1061"/>
                <a:gd name="T3" fmla="*/ 0 h 7"/>
                <a:gd name="T4" fmla="*/ 2 w 1061"/>
                <a:gd name="T5" fmla="*/ 0 h 7"/>
                <a:gd name="T6" fmla="*/ 2 w 1061"/>
                <a:gd name="T7" fmla="*/ 0 h 7"/>
                <a:gd name="T8" fmla="*/ 2 w 1061"/>
                <a:gd name="T9" fmla="*/ 0 h 7"/>
                <a:gd name="T10" fmla="*/ 0 w 106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1"/>
                <a:gd name="T19" fmla="*/ 0 h 7"/>
                <a:gd name="T20" fmla="*/ 1061 w 106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1" h="7">
                  <a:moveTo>
                    <a:pt x="31" y="0"/>
                  </a:moveTo>
                  <a:lnTo>
                    <a:pt x="0" y="2"/>
                  </a:lnTo>
                  <a:lnTo>
                    <a:pt x="1061" y="7"/>
                  </a:lnTo>
                  <a:lnTo>
                    <a:pt x="1047" y="5"/>
                  </a:lnTo>
                  <a:lnTo>
                    <a:pt x="103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8D8D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3" name="Freeform 114"/>
            <p:cNvSpPr>
              <a:spLocks noChangeArrowheads="1"/>
            </p:cNvSpPr>
            <p:nvPr/>
          </p:nvSpPr>
          <p:spPr bwMode="auto">
            <a:xfrm>
              <a:off x="3268" y="3025"/>
              <a:ext cx="201" cy="2"/>
            </a:xfrm>
            <a:custGeom>
              <a:avLst/>
              <a:gdLst>
                <a:gd name="T0" fmla="*/ 0 w 1005"/>
                <a:gd name="T1" fmla="*/ 0 h 9"/>
                <a:gd name="T2" fmla="*/ 0 w 1005"/>
                <a:gd name="T3" fmla="*/ 0 h 9"/>
                <a:gd name="T4" fmla="*/ 2 w 1005"/>
                <a:gd name="T5" fmla="*/ 0 h 9"/>
                <a:gd name="T6" fmla="*/ 2 w 1005"/>
                <a:gd name="T7" fmla="*/ 0 h 9"/>
                <a:gd name="T8" fmla="*/ 0 w 100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5"/>
                <a:gd name="T16" fmla="*/ 0 h 9"/>
                <a:gd name="T17" fmla="*/ 1005 w 1005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5" h="9">
                  <a:moveTo>
                    <a:pt x="52" y="0"/>
                  </a:moveTo>
                  <a:lnTo>
                    <a:pt x="0" y="4"/>
                  </a:lnTo>
                  <a:lnTo>
                    <a:pt x="1005" y="9"/>
                  </a:lnTo>
                  <a:lnTo>
                    <a:pt x="956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8B8B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4" name="Freeform 115"/>
            <p:cNvSpPr>
              <a:spLocks noChangeArrowheads="1"/>
            </p:cNvSpPr>
            <p:nvPr/>
          </p:nvSpPr>
          <p:spPr bwMode="auto">
            <a:xfrm>
              <a:off x="3279" y="3024"/>
              <a:ext cx="180" cy="2"/>
            </a:xfrm>
            <a:custGeom>
              <a:avLst/>
              <a:gdLst>
                <a:gd name="T0" fmla="*/ 0 w 904"/>
                <a:gd name="T1" fmla="*/ 0 h 6"/>
                <a:gd name="T2" fmla="*/ 0 w 904"/>
                <a:gd name="T3" fmla="*/ 0 h 6"/>
                <a:gd name="T4" fmla="*/ 0 w 904"/>
                <a:gd name="T5" fmla="*/ 0 h 6"/>
                <a:gd name="T6" fmla="*/ 1 w 904"/>
                <a:gd name="T7" fmla="*/ 0 h 6"/>
                <a:gd name="T8" fmla="*/ 1 w 904"/>
                <a:gd name="T9" fmla="*/ 0 h 6"/>
                <a:gd name="T10" fmla="*/ 0 w 90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4"/>
                <a:gd name="T19" fmla="*/ 0 h 6"/>
                <a:gd name="T20" fmla="*/ 904 w 90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4" h="6">
                  <a:moveTo>
                    <a:pt x="27" y="0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904" y="6"/>
                  </a:lnTo>
                  <a:lnTo>
                    <a:pt x="875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7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5" name="Freeform 116"/>
            <p:cNvSpPr>
              <a:spLocks noChangeArrowheads="1"/>
            </p:cNvSpPr>
            <p:nvPr/>
          </p:nvSpPr>
          <p:spPr bwMode="auto">
            <a:xfrm>
              <a:off x="3199" y="3032"/>
              <a:ext cx="338" cy="2"/>
            </a:xfrm>
            <a:custGeom>
              <a:avLst/>
              <a:gdLst>
                <a:gd name="T0" fmla="*/ 0 w 1688"/>
                <a:gd name="T1" fmla="*/ 0 h 11"/>
                <a:gd name="T2" fmla="*/ 0 w 1688"/>
                <a:gd name="T3" fmla="*/ 0 h 11"/>
                <a:gd name="T4" fmla="*/ 0 w 1688"/>
                <a:gd name="T5" fmla="*/ 0 h 11"/>
                <a:gd name="T6" fmla="*/ 3 w 1688"/>
                <a:gd name="T7" fmla="*/ 0 h 11"/>
                <a:gd name="T8" fmla="*/ 3 w 1688"/>
                <a:gd name="T9" fmla="*/ 0 h 11"/>
                <a:gd name="T10" fmla="*/ 3 w 1688"/>
                <a:gd name="T11" fmla="*/ 0 h 11"/>
                <a:gd name="T12" fmla="*/ 0 w 168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8"/>
                <a:gd name="T22" fmla="*/ 0 h 11"/>
                <a:gd name="T23" fmla="*/ 1688 w 168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8" h="11">
                  <a:moveTo>
                    <a:pt x="15" y="0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688" y="11"/>
                  </a:lnTo>
                  <a:lnTo>
                    <a:pt x="1677" y="9"/>
                  </a:lnTo>
                  <a:lnTo>
                    <a:pt x="1668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8A8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6" name="Freeform 117"/>
            <p:cNvSpPr>
              <a:spLocks noChangeArrowheads="1"/>
            </p:cNvSpPr>
            <p:nvPr/>
          </p:nvSpPr>
          <p:spPr bwMode="auto">
            <a:xfrm>
              <a:off x="3202" y="3031"/>
              <a:ext cx="331" cy="3"/>
            </a:xfrm>
            <a:custGeom>
              <a:avLst/>
              <a:gdLst>
                <a:gd name="T0" fmla="*/ 0 w 1653"/>
                <a:gd name="T1" fmla="*/ 0 h 13"/>
                <a:gd name="T2" fmla="*/ 0 w 1653"/>
                <a:gd name="T3" fmla="*/ 0 h 13"/>
                <a:gd name="T4" fmla="*/ 3 w 1653"/>
                <a:gd name="T5" fmla="*/ 0 h 13"/>
                <a:gd name="T6" fmla="*/ 3 w 1653"/>
                <a:gd name="T7" fmla="*/ 0 h 13"/>
                <a:gd name="T8" fmla="*/ 0 w 165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3"/>
                <a:gd name="T16" fmla="*/ 0 h 13"/>
                <a:gd name="T17" fmla="*/ 1653 w 165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3" h="13">
                  <a:moveTo>
                    <a:pt x="33" y="0"/>
                  </a:moveTo>
                  <a:lnTo>
                    <a:pt x="0" y="4"/>
                  </a:lnTo>
                  <a:lnTo>
                    <a:pt x="1653" y="13"/>
                  </a:lnTo>
                  <a:lnTo>
                    <a:pt x="1621" y="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7" name="Freeform 118"/>
            <p:cNvSpPr>
              <a:spLocks noChangeArrowheads="1"/>
            </p:cNvSpPr>
            <p:nvPr/>
          </p:nvSpPr>
          <p:spPr bwMode="auto">
            <a:xfrm>
              <a:off x="3209" y="3031"/>
              <a:ext cx="317" cy="2"/>
            </a:xfrm>
            <a:custGeom>
              <a:avLst/>
              <a:gdLst>
                <a:gd name="T0" fmla="*/ 0 w 1588"/>
                <a:gd name="T1" fmla="*/ 0 h 10"/>
                <a:gd name="T2" fmla="*/ 0 w 1588"/>
                <a:gd name="T3" fmla="*/ 0 h 10"/>
                <a:gd name="T4" fmla="*/ 3 w 1588"/>
                <a:gd name="T5" fmla="*/ 0 h 10"/>
                <a:gd name="T6" fmla="*/ 2 w 1588"/>
                <a:gd name="T7" fmla="*/ 0 h 10"/>
                <a:gd name="T8" fmla="*/ 0 w 158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10"/>
                <a:gd name="T17" fmla="*/ 1588 w 158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10">
                  <a:moveTo>
                    <a:pt x="20" y="0"/>
                  </a:moveTo>
                  <a:lnTo>
                    <a:pt x="0" y="2"/>
                  </a:lnTo>
                  <a:lnTo>
                    <a:pt x="1588" y="10"/>
                  </a:lnTo>
                  <a:lnTo>
                    <a:pt x="1568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8" name="Freeform 119"/>
            <p:cNvSpPr>
              <a:spLocks noChangeArrowheads="1"/>
            </p:cNvSpPr>
            <p:nvPr/>
          </p:nvSpPr>
          <p:spPr bwMode="auto">
            <a:xfrm>
              <a:off x="3213" y="3030"/>
              <a:ext cx="309" cy="3"/>
            </a:xfrm>
            <a:custGeom>
              <a:avLst/>
              <a:gdLst>
                <a:gd name="T0" fmla="*/ 0 w 1548"/>
                <a:gd name="T1" fmla="*/ 0 h 13"/>
                <a:gd name="T2" fmla="*/ 0 w 1548"/>
                <a:gd name="T3" fmla="*/ 0 h 13"/>
                <a:gd name="T4" fmla="*/ 2 w 1548"/>
                <a:gd name="T5" fmla="*/ 0 h 13"/>
                <a:gd name="T6" fmla="*/ 2 w 1548"/>
                <a:gd name="T7" fmla="*/ 0 h 13"/>
                <a:gd name="T8" fmla="*/ 0 w 154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8"/>
                <a:gd name="T16" fmla="*/ 0 h 13"/>
                <a:gd name="T17" fmla="*/ 1548 w 154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8" h="13">
                  <a:moveTo>
                    <a:pt x="38" y="0"/>
                  </a:moveTo>
                  <a:lnTo>
                    <a:pt x="0" y="4"/>
                  </a:lnTo>
                  <a:lnTo>
                    <a:pt x="1548" y="13"/>
                  </a:lnTo>
                  <a:lnTo>
                    <a:pt x="1514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9" name="Freeform 120"/>
            <p:cNvSpPr>
              <a:spLocks noChangeArrowheads="1"/>
            </p:cNvSpPr>
            <p:nvPr/>
          </p:nvSpPr>
          <p:spPr bwMode="auto">
            <a:xfrm>
              <a:off x="3220" y="3029"/>
              <a:ext cx="295" cy="3"/>
            </a:xfrm>
            <a:custGeom>
              <a:avLst/>
              <a:gdLst>
                <a:gd name="T0" fmla="*/ 0 w 1476"/>
                <a:gd name="T1" fmla="*/ 0 h 11"/>
                <a:gd name="T2" fmla="*/ 0 w 1476"/>
                <a:gd name="T3" fmla="*/ 0 h 11"/>
                <a:gd name="T4" fmla="*/ 0 w 1476"/>
                <a:gd name="T5" fmla="*/ 0 h 11"/>
                <a:gd name="T6" fmla="*/ 2 w 1476"/>
                <a:gd name="T7" fmla="*/ 0 h 11"/>
                <a:gd name="T8" fmla="*/ 2 w 1476"/>
                <a:gd name="T9" fmla="*/ 0 h 11"/>
                <a:gd name="T10" fmla="*/ 0 w 1476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6"/>
                <a:gd name="T19" fmla="*/ 0 h 11"/>
                <a:gd name="T20" fmla="*/ 1476 w 147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6" h="11">
                  <a:moveTo>
                    <a:pt x="24" y="0"/>
                  </a:moveTo>
                  <a:lnTo>
                    <a:pt x="10" y="1"/>
                  </a:lnTo>
                  <a:lnTo>
                    <a:pt x="0" y="3"/>
                  </a:lnTo>
                  <a:lnTo>
                    <a:pt x="1476" y="11"/>
                  </a:lnTo>
                  <a:lnTo>
                    <a:pt x="1458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F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0" name="Freeform 121"/>
            <p:cNvSpPr>
              <a:spLocks noChangeArrowheads="1"/>
            </p:cNvSpPr>
            <p:nvPr/>
          </p:nvSpPr>
          <p:spPr bwMode="auto">
            <a:xfrm>
              <a:off x="3235" y="3028"/>
              <a:ext cx="267" cy="2"/>
            </a:xfrm>
            <a:custGeom>
              <a:avLst/>
              <a:gdLst>
                <a:gd name="T0" fmla="*/ 0 w 1332"/>
                <a:gd name="T1" fmla="*/ 0 h 9"/>
                <a:gd name="T2" fmla="*/ 0 w 1332"/>
                <a:gd name="T3" fmla="*/ 0 h 9"/>
                <a:gd name="T4" fmla="*/ 0 w 1332"/>
                <a:gd name="T5" fmla="*/ 0 h 9"/>
                <a:gd name="T6" fmla="*/ 2 w 1332"/>
                <a:gd name="T7" fmla="*/ 0 h 9"/>
                <a:gd name="T8" fmla="*/ 2 w 1332"/>
                <a:gd name="T9" fmla="*/ 0 h 9"/>
                <a:gd name="T10" fmla="*/ 2 w 1332"/>
                <a:gd name="T11" fmla="*/ 0 h 9"/>
                <a:gd name="T12" fmla="*/ 0 w 1332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2"/>
                <a:gd name="T22" fmla="*/ 0 h 9"/>
                <a:gd name="T23" fmla="*/ 1332 w 133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2" h="9">
                  <a:moveTo>
                    <a:pt x="18" y="0"/>
                  </a:moveTo>
                  <a:lnTo>
                    <a:pt x="8" y="0"/>
                  </a:lnTo>
                  <a:lnTo>
                    <a:pt x="0" y="3"/>
                  </a:lnTo>
                  <a:lnTo>
                    <a:pt x="1332" y="9"/>
                  </a:lnTo>
                  <a:lnTo>
                    <a:pt x="1321" y="6"/>
                  </a:lnTo>
                  <a:lnTo>
                    <a:pt x="1315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797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1" name="Freeform 122"/>
            <p:cNvSpPr>
              <a:spLocks noChangeArrowheads="1"/>
            </p:cNvSpPr>
            <p:nvPr/>
          </p:nvSpPr>
          <p:spPr bwMode="auto">
            <a:xfrm>
              <a:off x="3232" y="3029"/>
              <a:ext cx="273" cy="1"/>
            </a:xfrm>
            <a:custGeom>
              <a:avLst/>
              <a:gdLst>
                <a:gd name="T0" fmla="*/ 0 w 1367"/>
                <a:gd name="T1" fmla="*/ 0 h 8"/>
                <a:gd name="T2" fmla="*/ 0 w 1367"/>
                <a:gd name="T3" fmla="*/ 0 h 8"/>
                <a:gd name="T4" fmla="*/ 2 w 1367"/>
                <a:gd name="T5" fmla="*/ 0 h 8"/>
                <a:gd name="T6" fmla="*/ 2 w 1367"/>
                <a:gd name="T7" fmla="*/ 0 h 8"/>
                <a:gd name="T8" fmla="*/ 0 w 136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7"/>
                <a:gd name="T16" fmla="*/ 0 h 8"/>
                <a:gd name="T17" fmla="*/ 1367 w 136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7" h="8">
                  <a:moveTo>
                    <a:pt x="17" y="0"/>
                  </a:moveTo>
                  <a:lnTo>
                    <a:pt x="0" y="2"/>
                  </a:lnTo>
                  <a:lnTo>
                    <a:pt x="1367" y="8"/>
                  </a:lnTo>
                  <a:lnTo>
                    <a:pt x="134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A9A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2" name="Freeform 123"/>
            <p:cNvSpPr>
              <a:spLocks noChangeArrowheads="1"/>
            </p:cNvSpPr>
            <p:nvPr/>
          </p:nvSpPr>
          <p:spPr bwMode="auto">
            <a:xfrm>
              <a:off x="3225" y="3029"/>
              <a:ext cx="287" cy="2"/>
            </a:xfrm>
            <a:custGeom>
              <a:avLst/>
              <a:gdLst>
                <a:gd name="T0" fmla="*/ 0 w 1434"/>
                <a:gd name="T1" fmla="*/ 0 h 10"/>
                <a:gd name="T2" fmla="*/ 0 w 1434"/>
                <a:gd name="T3" fmla="*/ 0 h 10"/>
                <a:gd name="T4" fmla="*/ 2 w 1434"/>
                <a:gd name="T5" fmla="*/ 0 h 10"/>
                <a:gd name="T6" fmla="*/ 2 w 1434"/>
                <a:gd name="T7" fmla="*/ 0 h 10"/>
                <a:gd name="T8" fmla="*/ 2 w 1434"/>
                <a:gd name="T9" fmla="*/ 0 h 10"/>
                <a:gd name="T10" fmla="*/ 0 w 1434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4"/>
                <a:gd name="T19" fmla="*/ 0 h 10"/>
                <a:gd name="T20" fmla="*/ 1434 w 143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4" h="10">
                  <a:moveTo>
                    <a:pt x="35" y="0"/>
                  </a:moveTo>
                  <a:lnTo>
                    <a:pt x="0" y="1"/>
                  </a:lnTo>
                  <a:lnTo>
                    <a:pt x="1434" y="10"/>
                  </a:lnTo>
                  <a:lnTo>
                    <a:pt x="1417" y="6"/>
                  </a:lnTo>
                  <a:lnTo>
                    <a:pt x="1402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C9C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3" name="Freeform 124"/>
            <p:cNvSpPr>
              <a:spLocks noChangeArrowheads="1"/>
            </p:cNvSpPr>
            <p:nvPr/>
          </p:nvSpPr>
          <p:spPr bwMode="auto">
            <a:xfrm>
              <a:off x="3239" y="3028"/>
              <a:ext cx="259" cy="1"/>
            </a:xfrm>
            <a:custGeom>
              <a:avLst/>
              <a:gdLst>
                <a:gd name="T0" fmla="*/ 0 w 1297"/>
                <a:gd name="T1" fmla="*/ 0 h 9"/>
                <a:gd name="T2" fmla="*/ 0 w 1297"/>
                <a:gd name="T3" fmla="*/ 0 h 9"/>
                <a:gd name="T4" fmla="*/ 0 w 1297"/>
                <a:gd name="T5" fmla="*/ 0 h 9"/>
                <a:gd name="T6" fmla="*/ 2 w 1297"/>
                <a:gd name="T7" fmla="*/ 0 h 9"/>
                <a:gd name="T8" fmla="*/ 2 w 1297"/>
                <a:gd name="T9" fmla="*/ 0 h 9"/>
                <a:gd name="T10" fmla="*/ 0 w 1297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7"/>
                <a:gd name="T19" fmla="*/ 0 h 9"/>
                <a:gd name="T20" fmla="*/ 1297 w 129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7" h="9">
                  <a:moveTo>
                    <a:pt x="42" y="0"/>
                  </a:moveTo>
                  <a:lnTo>
                    <a:pt x="20" y="0"/>
                  </a:lnTo>
                  <a:lnTo>
                    <a:pt x="0" y="3"/>
                  </a:lnTo>
                  <a:lnTo>
                    <a:pt x="1297" y="9"/>
                  </a:lnTo>
                  <a:lnTo>
                    <a:pt x="124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4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4" name="Freeform 125"/>
            <p:cNvSpPr>
              <a:spLocks noChangeArrowheads="1"/>
            </p:cNvSpPr>
            <p:nvPr/>
          </p:nvSpPr>
          <p:spPr bwMode="auto">
            <a:xfrm>
              <a:off x="3298" y="3023"/>
              <a:ext cx="141" cy="1"/>
            </a:xfrm>
            <a:custGeom>
              <a:avLst/>
              <a:gdLst>
                <a:gd name="T0" fmla="*/ 0 w 705"/>
                <a:gd name="T1" fmla="*/ 0 h 6"/>
                <a:gd name="T2" fmla="*/ 0 w 705"/>
                <a:gd name="T3" fmla="*/ 0 h 6"/>
                <a:gd name="T4" fmla="*/ 0 w 705"/>
                <a:gd name="T5" fmla="*/ 0 h 6"/>
                <a:gd name="T6" fmla="*/ 1 w 705"/>
                <a:gd name="T7" fmla="*/ 0 h 6"/>
                <a:gd name="T8" fmla="*/ 1 w 705"/>
                <a:gd name="T9" fmla="*/ 0 h 6"/>
                <a:gd name="T10" fmla="*/ 0 w 705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5"/>
                <a:gd name="T19" fmla="*/ 0 h 6"/>
                <a:gd name="T20" fmla="*/ 705 w 70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5" h="6">
                  <a:moveTo>
                    <a:pt x="46" y="0"/>
                  </a:moveTo>
                  <a:lnTo>
                    <a:pt x="21" y="0"/>
                  </a:lnTo>
                  <a:lnTo>
                    <a:pt x="0" y="2"/>
                  </a:lnTo>
                  <a:lnTo>
                    <a:pt x="705" y="6"/>
                  </a:lnTo>
                  <a:lnTo>
                    <a:pt x="664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18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5" name="Freeform 126"/>
            <p:cNvSpPr>
              <a:spLocks noChangeArrowheads="1"/>
            </p:cNvSpPr>
            <p:nvPr/>
          </p:nvSpPr>
          <p:spPr bwMode="auto">
            <a:xfrm>
              <a:off x="3307" y="3023"/>
              <a:ext cx="124" cy="1"/>
            </a:xfrm>
            <a:custGeom>
              <a:avLst/>
              <a:gdLst>
                <a:gd name="T0" fmla="*/ 0 w 618"/>
                <a:gd name="T1" fmla="*/ 0 h 6"/>
                <a:gd name="T2" fmla="*/ 0 w 618"/>
                <a:gd name="T3" fmla="*/ 0 h 6"/>
                <a:gd name="T4" fmla="*/ 0 w 618"/>
                <a:gd name="T5" fmla="*/ 0 h 6"/>
                <a:gd name="T6" fmla="*/ 1 w 618"/>
                <a:gd name="T7" fmla="*/ 0 h 6"/>
                <a:gd name="T8" fmla="*/ 1 w 618"/>
                <a:gd name="T9" fmla="*/ 0 h 6"/>
                <a:gd name="T10" fmla="*/ 1 w 618"/>
                <a:gd name="T11" fmla="*/ 0 h 6"/>
                <a:gd name="T12" fmla="*/ 0 w 6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8"/>
                <a:gd name="T22" fmla="*/ 0 h 6"/>
                <a:gd name="T23" fmla="*/ 618 w 6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8" h="6">
                  <a:moveTo>
                    <a:pt x="96" y="0"/>
                  </a:moveTo>
                  <a:lnTo>
                    <a:pt x="46" y="0"/>
                  </a:lnTo>
                  <a:lnTo>
                    <a:pt x="0" y="2"/>
                  </a:lnTo>
                  <a:lnTo>
                    <a:pt x="618" y="6"/>
                  </a:lnTo>
                  <a:lnTo>
                    <a:pt x="573" y="2"/>
                  </a:lnTo>
                  <a:lnTo>
                    <a:pt x="531" y="2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6" name="Freeform 127"/>
            <p:cNvSpPr>
              <a:spLocks noChangeArrowheads="1"/>
            </p:cNvSpPr>
            <p:nvPr/>
          </p:nvSpPr>
          <p:spPr bwMode="auto">
            <a:xfrm>
              <a:off x="3327" y="3022"/>
              <a:ext cx="87" cy="1"/>
            </a:xfrm>
            <a:custGeom>
              <a:avLst/>
              <a:gdLst>
                <a:gd name="T0" fmla="*/ 0 w 435"/>
                <a:gd name="T1" fmla="*/ 0 h 7"/>
                <a:gd name="T2" fmla="*/ 0 w 435"/>
                <a:gd name="T3" fmla="*/ 0 h 7"/>
                <a:gd name="T4" fmla="*/ 0 w 435"/>
                <a:gd name="T5" fmla="*/ 0 h 7"/>
                <a:gd name="T6" fmla="*/ 1 w 435"/>
                <a:gd name="T7" fmla="*/ 0 h 7"/>
                <a:gd name="T8" fmla="*/ 1 w 435"/>
                <a:gd name="T9" fmla="*/ 0 h 7"/>
                <a:gd name="T10" fmla="*/ 0 w 435"/>
                <a:gd name="T11" fmla="*/ 0 h 7"/>
                <a:gd name="T12" fmla="*/ 0 w 435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5"/>
                <a:gd name="T22" fmla="*/ 0 h 7"/>
                <a:gd name="T23" fmla="*/ 435 w 43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5" h="7">
                  <a:moveTo>
                    <a:pt x="83" y="2"/>
                  </a:moveTo>
                  <a:lnTo>
                    <a:pt x="40" y="2"/>
                  </a:lnTo>
                  <a:lnTo>
                    <a:pt x="0" y="5"/>
                  </a:lnTo>
                  <a:lnTo>
                    <a:pt x="435" y="7"/>
                  </a:lnTo>
                  <a:lnTo>
                    <a:pt x="343" y="2"/>
                  </a:lnTo>
                  <a:lnTo>
                    <a:pt x="213" y="0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7D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7" name="Freeform 128"/>
            <p:cNvSpPr>
              <a:spLocks noChangeArrowheads="1"/>
            </p:cNvSpPr>
            <p:nvPr/>
          </p:nvSpPr>
          <p:spPr bwMode="auto">
            <a:xfrm>
              <a:off x="3284" y="3024"/>
              <a:ext cx="170" cy="1"/>
            </a:xfrm>
            <a:custGeom>
              <a:avLst/>
              <a:gdLst>
                <a:gd name="T0" fmla="*/ 0 w 848"/>
                <a:gd name="T1" fmla="*/ 0 h 9"/>
                <a:gd name="T2" fmla="*/ 0 w 848"/>
                <a:gd name="T3" fmla="*/ 0 h 9"/>
                <a:gd name="T4" fmla="*/ 1 w 848"/>
                <a:gd name="T5" fmla="*/ 0 h 9"/>
                <a:gd name="T6" fmla="*/ 1 w 848"/>
                <a:gd name="T7" fmla="*/ 0 h 9"/>
                <a:gd name="T8" fmla="*/ 0 w 84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9"/>
                <a:gd name="T17" fmla="*/ 848 w 84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9">
                  <a:moveTo>
                    <a:pt x="71" y="0"/>
                  </a:moveTo>
                  <a:lnTo>
                    <a:pt x="0" y="4"/>
                  </a:lnTo>
                  <a:lnTo>
                    <a:pt x="848" y="9"/>
                  </a:lnTo>
                  <a:lnTo>
                    <a:pt x="77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585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8" name="Freeform 129"/>
            <p:cNvSpPr>
              <a:spLocks noChangeArrowheads="1"/>
            </p:cNvSpPr>
            <p:nvPr/>
          </p:nvSpPr>
          <p:spPr bwMode="auto">
            <a:xfrm>
              <a:off x="3193" y="3033"/>
              <a:ext cx="349" cy="2"/>
            </a:xfrm>
            <a:custGeom>
              <a:avLst/>
              <a:gdLst>
                <a:gd name="T0" fmla="*/ 3 w 1745"/>
                <a:gd name="T1" fmla="*/ 0 h 12"/>
                <a:gd name="T2" fmla="*/ 3 w 1745"/>
                <a:gd name="T3" fmla="*/ 0 h 12"/>
                <a:gd name="T4" fmla="*/ 3 w 1745"/>
                <a:gd name="T5" fmla="*/ 0 h 12"/>
                <a:gd name="T6" fmla="*/ 0 w 1745"/>
                <a:gd name="T7" fmla="*/ 0 h 12"/>
                <a:gd name="T8" fmla="*/ 0 w 1745"/>
                <a:gd name="T9" fmla="*/ 0 h 12"/>
                <a:gd name="T10" fmla="*/ 3 w 174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45"/>
                <a:gd name="T19" fmla="*/ 0 h 12"/>
                <a:gd name="T20" fmla="*/ 1745 w 174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45" h="12">
                  <a:moveTo>
                    <a:pt x="1745" y="12"/>
                  </a:moveTo>
                  <a:lnTo>
                    <a:pt x="1732" y="9"/>
                  </a:lnTo>
                  <a:lnTo>
                    <a:pt x="1719" y="8"/>
                  </a:lnTo>
                  <a:lnTo>
                    <a:pt x="31" y="0"/>
                  </a:lnTo>
                  <a:lnTo>
                    <a:pt x="0" y="3"/>
                  </a:lnTo>
                  <a:lnTo>
                    <a:pt x="1745" y="12"/>
                  </a:lnTo>
                  <a:close/>
                </a:path>
              </a:pathLst>
            </a:custGeom>
            <a:solidFill>
              <a:srgbClr val="ACAC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29" name="Freeform 130"/>
            <p:cNvSpPr>
              <a:spLocks noEditPoints="1" noChangeArrowheads="1"/>
            </p:cNvSpPr>
            <p:nvPr/>
          </p:nvSpPr>
          <p:spPr bwMode="auto">
            <a:xfrm>
              <a:off x="3664" y="3067"/>
              <a:ext cx="307" cy="104"/>
            </a:xfrm>
            <a:custGeom>
              <a:avLst/>
              <a:gdLst>
                <a:gd name="T0" fmla="*/ 0 w 1536"/>
                <a:gd name="T1" fmla="*/ 0 h 520"/>
                <a:gd name="T2" fmla="*/ 0 w 1536"/>
                <a:gd name="T3" fmla="*/ 0 h 520"/>
                <a:gd name="T4" fmla="*/ 0 w 1536"/>
                <a:gd name="T5" fmla="*/ 0 h 520"/>
                <a:gd name="T6" fmla="*/ 0 w 1536"/>
                <a:gd name="T7" fmla="*/ 0 h 520"/>
                <a:gd name="T8" fmla="*/ 0 w 1536"/>
                <a:gd name="T9" fmla="*/ 0 h 520"/>
                <a:gd name="T10" fmla="*/ 0 w 1536"/>
                <a:gd name="T11" fmla="*/ 0 h 520"/>
                <a:gd name="T12" fmla="*/ 1 w 1536"/>
                <a:gd name="T13" fmla="*/ 0 h 520"/>
                <a:gd name="T14" fmla="*/ 1 w 1536"/>
                <a:gd name="T15" fmla="*/ 1 h 520"/>
                <a:gd name="T16" fmla="*/ 1 w 1536"/>
                <a:gd name="T17" fmla="*/ 1 h 520"/>
                <a:gd name="T18" fmla="*/ 1 w 1536"/>
                <a:gd name="T19" fmla="*/ 1 h 520"/>
                <a:gd name="T20" fmla="*/ 2 w 1536"/>
                <a:gd name="T21" fmla="*/ 1 h 520"/>
                <a:gd name="T22" fmla="*/ 2 w 1536"/>
                <a:gd name="T23" fmla="*/ 1 h 520"/>
                <a:gd name="T24" fmla="*/ 2 w 1536"/>
                <a:gd name="T25" fmla="*/ 1 h 520"/>
                <a:gd name="T26" fmla="*/ 2 w 1536"/>
                <a:gd name="T27" fmla="*/ 1 h 520"/>
                <a:gd name="T28" fmla="*/ 2 w 1536"/>
                <a:gd name="T29" fmla="*/ 1 h 520"/>
                <a:gd name="T30" fmla="*/ 2 w 1536"/>
                <a:gd name="T31" fmla="*/ 1 h 520"/>
                <a:gd name="T32" fmla="*/ 2 w 1536"/>
                <a:gd name="T33" fmla="*/ 1 h 520"/>
                <a:gd name="T34" fmla="*/ 2 w 1536"/>
                <a:gd name="T35" fmla="*/ 1 h 520"/>
                <a:gd name="T36" fmla="*/ 2 w 1536"/>
                <a:gd name="T37" fmla="*/ 1 h 520"/>
                <a:gd name="T38" fmla="*/ 2 w 1536"/>
                <a:gd name="T39" fmla="*/ 0 h 520"/>
                <a:gd name="T40" fmla="*/ 2 w 1536"/>
                <a:gd name="T41" fmla="*/ 0 h 520"/>
                <a:gd name="T42" fmla="*/ 2 w 1536"/>
                <a:gd name="T43" fmla="*/ 0 h 520"/>
                <a:gd name="T44" fmla="*/ 2 w 1536"/>
                <a:gd name="T45" fmla="*/ 0 h 520"/>
                <a:gd name="T46" fmla="*/ 2 w 1536"/>
                <a:gd name="T47" fmla="*/ 0 h 520"/>
                <a:gd name="T48" fmla="*/ 2 w 1536"/>
                <a:gd name="T49" fmla="*/ 0 h 520"/>
                <a:gd name="T50" fmla="*/ 2 w 1536"/>
                <a:gd name="T51" fmla="*/ 0 h 520"/>
                <a:gd name="T52" fmla="*/ 1 w 1536"/>
                <a:gd name="T53" fmla="*/ 0 h 520"/>
                <a:gd name="T54" fmla="*/ 1 w 1536"/>
                <a:gd name="T55" fmla="*/ 0 h 520"/>
                <a:gd name="T56" fmla="*/ 1 w 1536"/>
                <a:gd name="T57" fmla="*/ 0 h 520"/>
                <a:gd name="T58" fmla="*/ 1 w 1536"/>
                <a:gd name="T59" fmla="*/ 0 h 520"/>
                <a:gd name="T60" fmla="*/ 0 w 1536"/>
                <a:gd name="T61" fmla="*/ 0 h 520"/>
                <a:gd name="T62" fmla="*/ 0 w 1536"/>
                <a:gd name="T63" fmla="*/ 0 h 520"/>
                <a:gd name="T64" fmla="*/ 0 w 1536"/>
                <a:gd name="T65" fmla="*/ 0 h 520"/>
                <a:gd name="T66" fmla="*/ 0 w 1536"/>
                <a:gd name="T67" fmla="*/ 0 h 520"/>
                <a:gd name="T68" fmla="*/ 0 w 1536"/>
                <a:gd name="T69" fmla="*/ 0 h 520"/>
                <a:gd name="T70" fmla="*/ 2 w 1536"/>
                <a:gd name="T71" fmla="*/ 0 h 520"/>
                <a:gd name="T72" fmla="*/ 2 w 1536"/>
                <a:gd name="T73" fmla="*/ 0 h 520"/>
                <a:gd name="T74" fmla="*/ 2 w 1536"/>
                <a:gd name="T75" fmla="*/ 0 h 520"/>
                <a:gd name="T76" fmla="*/ 2 w 1536"/>
                <a:gd name="T77" fmla="*/ 1 h 520"/>
                <a:gd name="T78" fmla="*/ 1 w 1536"/>
                <a:gd name="T79" fmla="*/ 1 h 520"/>
                <a:gd name="T80" fmla="*/ 1 w 1536"/>
                <a:gd name="T81" fmla="*/ 1 h 520"/>
                <a:gd name="T82" fmla="*/ 1 w 1536"/>
                <a:gd name="T83" fmla="*/ 1 h 520"/>
                <a:gd name="T84" fmla="*/ 1 w 1536"/>
                <a:gd name="T85" fmla="*/ 0 h 520"/>
                <a:gd name="T86" fmla="*/ 1 w 1536"/>
                <a:gd name="T87" fmla="*/ 0 h 520"/>
                <a:gd name="T88" fmla="*/ 1 w 1536"/>
                <a:gd name="T89" fmla="*/ 0 h 520"/>
                <a:gd name="T90" fmla="*/ 1 w 1536"/>
                <a:gd name="T91" fmla="*/ 0 h 520"/>
                <a:gd name="T92" fmla="*/ 1 w 1536"/>
                <a:gd name="T93" fmla="*/ 0 h 520"/>
                <a:gd name="T94" fmla="*/ 1 w 1536"/>
                <a:gd name="T95" fmla="*/ 0 h 520"/>
                <a:gd name="T96" fmla="*/ 1 w 1536"/>
                <a:gd name="T97" fmla="*/ 0 h 520"/>
                <a:gd name="T98" fmla="*/ 2 w 1536"/>
                <a:gd name="T99" fmla="*/ 0 h 5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36"/>
                <a:gd name="T151" fmla="*/ 0 h 520"/>
                <a:gd name="T152" fmla="*/ 1536 w 1536"/>
                <a:gd name="T153" fmla="*/ 520 h 5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36" h="520">
                  <a:moveTo>
                    <a:pt x="35" y="9"/>
                  </a:moveTo>
                  <a:lnTo>
                    <a:pt x="33" y="21"/>
                  </a:lnTo>
                  <a:lnTo>
                    <a:pt x="29" y="33"/>
                  </a:lnTo>
                  <a:lnTo>
                    <a:pt x="25" y="37"/>
                  </a:lnTo>
                  <a:lnTo>
                    <a:pt x="23" y="43"/>
                  </a:lnTo>
                  <a:lnTo>
                    <a:pt x="15" y="53"/>
                  </a:lnTo>
                  <a:lnTo>
                    <a:pt x="0" y="66"/>
                  </a:lnTo>
                  <a:lnTo>
                    <a:pt x="10" y="81"/>
                  </a:lnTo>
                  <a:lnTo>
                    <a:pt x="24" y="97"/>
                  </a:lnTo>
                  <a:lnTo>
                    <a:pt x="31" y="105"/>
                  </a:lnTo>
                  <a:lnTo>
                    <a:pt x="41" y="113"/>
                  </a:lnTo>
                  <a:lnTo>
                    <a:pt x="64" y="130"/>
                  </a:lnTo>
                  <a:lnTo>
                    <a:pt x="89" y="144"/>
                  </a:lnTo>
                  <a:lnTo>
                    <a:pt x="118" y="160"/>
                  </a:lnTo>
                  <a:lnTo>
                    <a:pt x="150" y="174"/>
                  </a:lnTo>
                  <a:lnTo>
                    <a:pt x="188" y="191"/>
                  </a:lnTo>
                  <a:lnTo>
                    <a:pt x="223" y="205"/>
                  </a:lnTo>
                  <a:lnTo>
                    <a:pt x="256" y="222"/>
                  </a:lnTo>
                  <a:lnTo>
                    <a:pt x="286" y="240"/>
                  </a:lnTo>
                  <a:lnTo>
                    <a:pt x="315" y="262"/>
                  </a:lnTo>
                  <a:lnTo>
                    <a:pt x="339" y="282"/>
                  </a:lnTo>
                  <a:lnTo>
                    <a:pt x="363" y="306"/>
                  </a:lnTo>
                  <a:lnTo>
                    <a:pt x="383" y="330"/>
                  </a:lnTo>
                  <a:lnTo>
                    <a:pt x="401" y="357"/>
                  </a:lnTo>
                  <a:lnTo>
                    <a:pt x="417" y="383"/>
                  </a:lnTo>
                  <a:lnTo>
                    <a:pt x="436" y="405"/>
                  </a:lnTo>
                  <a:lnTo>
                    <a:pt x="457" y="426"/>
                  </a:lnTo>
                  <a:lnTo>
                    <a:pt x="484" y="445"/>
                  </a:lnTo>
                  <a:lnTo>
                    <a:pt x="510" y="460"/>
                  </a:lnTo>
                  <a:lnTo>
                    <a:pt x="541" y="474"/>
                  </a:lnTo>
                  <a:lnTo>
                    <a:pt x="575" y="484"/>
                  </a:lnTo>
                  <a:lnTo>
                    <a:pt x="611" y="493"/>
                  </a:lnTo>
                  <a:lnTo>
                    <a:pt x="966" y="520"/>
                  </a:lnTo>
                  <a:lnTo>
                    <a:pt x="1360" y="508"/>
                  </a:lnTo>
                  <a:lnTo>
                    <a:pt x="1374" y="506"/>
                  </a:lnTo>
                  <a:lnTo>
                    <a:pt x="1376" y="505"/>
                  </a:lnTo>
                  <a:lnTo>
                    <a:pt x="1380" y="505"/>
                  </a:lnTo>
                  <a:lnTo>
                    <a:pt x="1387" y="505"/>
                  </a:lnTo>
                  <a:lnTo>
                    <a:pt x="1400" y="501"/>
                  </a:lnTo>
                  <a:lnTo>
                    <a:pt x="1414" y="499"/>
                  </a:lnTo>
                  <a:lnTo>
                    <a:pt x="1425" y="494"/>
                  </a:lnTo>
                  <a:lnTo>
                    <a:pt x="1437" y="490"/>
                  </a:lnTo>
                  <a:lnTo>
                    <a:pt x="1459" y="481"/>
                  </a:lnTo>
                  <a:lnTo>
                    <a:pt x="1466" y="474"/>
                  </a:lnTo>
                  <a:lnTo>
                    <a:pt x="1467" y="471"/>
                  </a:lnTo>
                  <a:lnTo>
                    <a:pt x="1470" y="470"/>
                  </a:lnTo>
                  <a:lnTo>
                    <a:pt x="1475" y="468"/>
                  </a:lnTo>
                  <a:lnTo>
                    <a:pt x="1491" y="453"/>
                  </a:lnTo>
                  <a:lnTo>
                    <a:pt x="1497" y="444"/>
                  </a:lnTo>
                  <a:lnTo>
                    <a:pt x="1500" y="439"/>
                  </a:lnTo>
                  <a:lnTo>
                    <a:pt x="1501" y="437"/>
                  </a:lnTo>
                  <a:lnTo>
                    <a:pt x="1504" y="435"/>
                  </a:lnTo>
                  <a:lnTo>
                    <a:pt x="1509" y="426"/>
                  </a:lnTo>
                  <a:lnTo>
                    <a:pt x="1511" y="421"/>
                  </a:lnTo>
                  <a:lnTo>
                    <a:pt x="1512" y="419"/>
                  </a:lnTo>
                  <a:lnTo>
                    <a:pt x="1515" y="417"/>
                  </a:lnTo>
                  <a:lnTo>
                    <a:pt x="1524" y="389"/>
                  </a:lnTo>
                  <a:lnTo>
                    <a:pt x="1530" y="362"/>
                  </a:lnTo>
                  <a:lnTo>
                    <a:pt x="1534" y="336"/>
                  </a:lnTo>
                  <a:lnTo>
                    <a:pt x="1536" y="312"/>
                  </a:lnTo>
                  <a:lnTo>
                    <a:pt x="1535" y="288"/>
                  </a:lnTo>
                  <a:lnTo>
                    <a:pt x="1531" y="265"/>
                  </a:lnTo>
                  <a:lnTo>
                    <a:pt x="1525" y="244"/>
                  </a:lnTo>
                  <a:lnTo>
                    <a:pt x="1519" y="224"/>
                  </a:lnTo>
                  <a:lnTo>
                    <a:pt x="1507" y="205"/>
                  </a:lnTo>
                  <a:lnTo>
                    <a:pt x="1495" y="187"/>
                  </a:lnTo>
                  <a:lnTo>
                    <a:pt x="1480" y="170"/>
                  </a:lnTo>
                  <a:lnTo>
                    <a:pt x="1464" y="155"/>
                  </a:lnTo>
                  <a:lnTo>
                    <a:pt x="1445" y="139"/>
                  </a:lnTo>
                  <a:lnTo>
                    <a:pt x="1424" y="126"/>
                  </a:lnTo>
                  <a:lnTo>
                    <a:pt x="1400" y="113"/>
                  </a:lnTo>
                  <a:lnTo>
                    <a:pt x="1376" y="102"/>
                  </a:lnTo>
                  <a:lnTo>
                    <a:pt x="1291" y="70"/>
                  </a:lnTo>
                  <a:lnTo>
                    <a:pt x="1206" y="45"/>
                  </a:lnTo>
                  <a:lnTo>
                    <a:pt x="1162" y="34"/>
                  </a:lnTo>
                  <a:lnTo>
                    <a:pt x="1120" y="27"/>
                  </a:lnTo>
                  <a:lnTo>
                    <a:pt x="1076" y="19"/>
                  </a:lnTo>
                  <a:lnTo>
                    <a:pt x="1034" y="16"/>
                  </a:lnTo>
                  <a:lnTo>
                    <a:pt x="985" y="22"/>
                  </a:lnTo>
                  <a:lnTo>
                    <a:pt x="534" y="9"/>
                  </a:lnTo>
                  <a:lnTo>
                    <a:pt x="485" y="0"/>
                  </a:lnTo>
                  <a:lnTo>
                    <a:pt x="465" y="21"/>
                  </a:lnTo>
                  <a:lnTo>
                    <a:pt x="445" y="40"/>
                  </a:lnTo>
                  <a:lnTo>
                    <a:pt x="425" y="55"/>
                  </a:lnTo>
                  <a:lnTo>
                    <a:pt x="415" y="61"/>
                  </a:lnTo>
                  <a:lnTo>
                    <a:pt x="406" y="69"/>
                  </a:lnTo>
                  <a:lnTo>
                    <a:pt x="386" y="77"/>
                  </a:lnTo>
                  <a:lnTo>
                    <a:pt x="366" y="85"/>
                  </a:lnTo>
                  <a:lnTo>
                    <a:pt x="346" y="89"/>
                  </a:lnTo>
                  <a:lnTo>
                    <a:pt x="326" y="93"/>
                  </a:lnTo>
                  <a:lnTo>
                    <a:pt x="304" y="91"/>
                  </a:lnTo>
                  <a:lnTo>
                    <a:pt x="284" y="88"/>
                  </a:lnTo>
                  <a:lnTo>
                    <a:pt x="278" y="85"/>
                  </a:lnTo>
                  <a:lnTo>
                    <a:pt x="273" y="84"/>
                  </a:lnTo>
                  <a:lnTo>
                    <a:pt x="263" y="81"/>
                  </a:lnTo>
                  <a:lnTo>
                    <a:pt x="243" y="72"/>
                  </a:lnTo>
                  <a:lnTo>
                    <a:pt x="220" y="59"/>
                  </a:lnTo>
                  <a:lnTo>
                    <a:pt x="209" y="52"/>
                  </a:lnTo>
                  <a:lnTo>
                    <a:pt x="199" y="46"/>
                  </a:lnTo>
                  <a:lnTo>
                    <a:pt x="176" y="28"/>
                  </a:lnTo>
                  <a:lnTo>
                    <a:pt x="156" y="9"/>
                  </a:lnTo>
                  <a:lnTo>
                    <a:pt x="125" y="13"/>
                  </a:lnTo>
                  <a:lnTo>
                    <a:pt x="95" y="16"/>
                  </a:lnTo>
                  <a:lnTo>
                    <a:pt x="65" y="13"/>
                  </a:lnTo>
                  <a:lnTo>
                    <a:pt x="35" y="9"/>
                  </a:lnTo>
                  <a:close/>
                  <a:moveTo>
                    <a:pt x="1362" y="216"/>
                  </a:moveTo>
                  <a:lnTo>
                    <a:pt x="1379" y="220"/>
                  </a:lnTo>
                  <a:lnTo>
                    <a:pt x="1392" y="228"/>
                  </a:lnTo>
                  <a:lnTo>
                    <a:pt x="1397" y="233"/>
                  </a:lnTo>
                  <a:lnTo>
                    <a:pt x="1402" y="240"/>
                  </a:lnTo>
                  <a:lnTo>
                    <a:pt x="1410" y="256"/>
                  </a:lnTo>
                  <a:lnTo>
                    <a:pt x="1412" y="274"/>
                  </a:lnTo>
                  <a:lnTo>
                    <a:pt x="1412" y="283"/>
                  </a:lnTo>
                  <a:lnTo>
                    <a:pt x="1412" y="295"/>
                  </a:lnTo>
                  <a:lnTo>
                    <a:pt x="1409" y="320"/>
                  </a:lnTo>
                  <a:lnTo>
                    <a:pt x="1405" y="333"/>
                  </a:lnTo>
                  <a:lnTo>
                    <a:pt x="1402" y="349"/>
                  </a:lnTo>
                  <a:lnTo>
                    <a:pt x="862" y="375"/>
                  </a:lnTo>
                  <a:lnTo>
                    <a:pt x="825" y="374"/>
                  </a:lnTo>
                  <a:lnTo>
                    <a:pt x="789" y="371"/>
                  </a:lnTo>
                  <a:lnTo>
                    <a:pt x="752" y="366"/>
                  </a:lnTo>
                  <a:lnTo>
                    <a:pt x="719" y="360"/>
                  </a:lnTo>
                  <a:lnTo>
                    <a:pt x="684" y="351"/>
                  </a:lnTo>
                  <a:lnTo>
                    <a:pt x="651" y="341"/>
                  </a:lnTo>
                  <a:lnTo>
                    <a:pt x="619" y="329"/>
                  </a:lnTo>
                  <a:lnTo>
                    <a:pt x="589" y="315"/>
                  </a:lnTo>
                  <a:lnTo>
                    <a:pt x="570" y="306"/>
                  </a:lnTo>
                  <a:lnTo>
                    <a:pt x="555" y="298"/>
                  </a:lnTo>
                  <a:lnTo>
                    <a:pt x="544" y="289"/>
                  </a:lnTo>
                  <a:lnTo>
                    <a:pt x="535" y="282"/>
                  </a:lnTo>
                  <a:lnTo>
                    <a:pt x="529" y="274"/>
                  </a:lnTo>
                  <a:lnTo>
                    <a:pt x="526" y="266"/>
                  </a:lnTo>
                  <a:lnTo>
                    <a:pt x="527" y="259"/>
                  </a:lnTo>
                  <a:lnTo>
                    <a:pt x="531" y="254"/>
                  </a:lnTo>
                  <a:lnTo>
                    <a:pt x="536" y="234"/>
                  </a:lnTo>
                  <a:lnTo>
                    <a:pt x="547" y="216"/>
                  </a:lnTo>
                  <a:lnTo>
                    <a:pt x="562" y="200"/>
                  </a:lnTo>
                  <a:lnTo>
                    <a:pt x="584" y="188"/>
                  </a:lnTo>
                  <a:lnTo>
                    <a:pt x="609" y="178"/>
                  </a:lnTo>
                  <a:lnTo>
                    <a:pt x="622" y="173"/>
                  </a:lnTo>
                  <a:lnTo>
                    <a:pt x="639" y="170"/>
                  </a:lnTo>
                  <a:lnTo>
                    <a:pt x="674" y="164"/>
                  </a:lnTo>
                  <a:lnTo>
                    <a:pt x="714" y="163"/>
                  </a:lnTo>
                  <a:lnTo>
                    <a:pt x="754" y="161"/>
                  </a:lnTo>
                  <a:lnTo>
                    <a:pt x="792" y="161"/>
                  </a:lnTo>
                  <a:lnTo>
                    <a:pt x="830" y="161"/>
                  </a:lnTo>
                  <a:lnTo>
                    <a:pt x="866" y="162"/>
                  </a:lnTo>
                  <a:lnTo>
                    <a:pt x="900" y="162"/>
                  </a:lnTo>
                  <a:lnTo>
                    <a:pt x="932" y="163"/>
                  </a:lnTo>
                  <a:lnTo>
                    <a:pt x="964" y="166"/>
                  </a:lnTo>
                  <a:lnTo>
                    <a:pt x="994" y="168"/>
                  </a:lnTo>
                  <a:lnTo>
                    <a:pt x="1362" y="21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0" name="Freeform 131"/>
            <p:cNvSpPr>
              <a:spLocks noChangeArrowheads="1"/>
            </p:cNvSpPr>
            <p:nvPr/>
          </p:nvSpPr>
          <p:spPr bwMode="auto">
            <a:xfrm>
              <a:off x="3695" y="3067"/>
              <a:ext cx="66" cy="19"/>
            </a:xfrm>
            <a:custGeom>
              <a:avLst/>
              <a:gdLst>
                <a:gd name="T0" fmla="*/ 1 w 329"/>
                <a:gd name="T1" fmla="*/ 0 h 93"/>
                <a:gd name="T2" fmla="*/ 0 w 329"/>
                <a:gd name="T3" fmla="*/ 0 h 93"/>
                <a:gd name="T4" fmla="*/ 0 w 329"/>
                <a:gd name="T5" fmla="*/ 0 h 93"/>
                <a:gd name="T6" fmla="*/ 0 w 329"/>
                <a:gd name="T7" fmla="*/ 0 h 93"/>
                <a:gd name="T8" fmla="*/ 0 w 329"/>
                <a:gd name="T9" fmla="*/ 0 h 93"/>
                <a:gd name="T10" fmla="*/ 0 w 329"/>
                <a:gd name="T11" fmla="*/ 0 h 93"/>
                <a:gd name="T12" fmla="*/ 0 w 329"/>
                <a:gd name="T13" fmla="*/ 0 h 93"/>
                <a:gd name="T14" fmla="*/ 0 w 329"/>
                <a:gd name="T15" fmla="*/ 0 h 93"/>
                <a:gd name="T16" fmla="*/ 0 w 329"/>
                <a:gd name="T17" fmla="*/ 0 h 93"/>
                <a:gd name="T18" fmla="*/ 0 w 329"/>
                <a:gd name="T19" fmla="*/ 0 h 93"/>
                <a:gd name="T20" fmla="*/ 0 w 329"/>
                <a:gd name="T21" fmla="*/ 0 h 93"/>
                <a:gd name="T22" fmla="*/ 0 w 329"/>
                <a:gd name="T23" fmla="*/ 0 h 93"/>
                <a:gd name="T24" fmla="*/ 0 w 329"/>
                <a:gd name="T25" fmla="*/ 0 h 93"/>
                <a:gd name="T26" fmla="*/ 0 w 329"/>
                <a:gd name="T27" fmla="*/ 0 h 93"/>
                <a:gd name="T28" fmla="*/ 0 w 329"/>
                <a:gd name="T29" fmla="*/ 0 h 93"/>
                <a:gd name="T30" fmla="*/ 0 w 329"/>
                <a:gd name="T31" fmla="*/ 0 h 93"/>
                <a:gd name="T32" fmla="*/ 0 w 329"/>
                <a:gd name="T33" fmla="*/ 0 h 93"/>
                <a:gd name="T34" fmla="*/ 0 w 329"/>
                <a:gd name="T35" fmla="*/ 0 h 93"/>
                <a:gd name="T36" fmla="*/ 0 w 329"/>
                <a:gd name="T37" fmla="*/ 0 h 93"/>
                <a:gd name="T38" fmla="*/ 0 w 329"/>
                <a:gd name="T39" fmla="*/ 0 h 93"/>
                <a:gd name="T40" fmla="*/ 0 w 329"/>
                <a:gd name="T41" fmla="*/ 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9"/>
                <a:gd name="T64" fmla="*/ 0 h 93"/>
                <a:gd name="T65" fmla="*/ 329 w 329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9" h="93">
                  <a:moveTo>
                    <a:pt x="329" y="0"/>
                  </a:moveTo>
                  <a:lnTo>
                    <a:pt x="309" y="21"/>
                  </a:lnTo>
                  <a:lnTo>
                    <a:pt x="289" y="40"/>
                  </a:lnTo>
                  <a:lnTo>
                    <a:pt x="269" y="55"/>
                  </a:lnTo>
                  <a:lnTo>
                    <a:pt x="259" y="61"/>
                  </a:lnTo>
                  <a:lnTo>
                    <a:pt x="250" y="69"/>
                  </a:lnTo>
                  <a:lnTo>
                    <a:pt x="230" y="77"/>
                  </a:lnTo>
                  <a:lnTo>
                    <a:pt x="210" y="85"/>
                  </a:lnTo>
                  <a:lnTo>
                    <a:pt x="190" y="89"/>
                  </a:lnTo>
                  <a:lnTo>
                    <a:pt x="170" y="93"/>
                  </a:lnTo>
                  <a:lnTo>
                    <a:pt x="148" y="91"/>
                  </a:lnTo>
                  <a:lnTo>
                    <a:pt x="128" y="88"/>
                  </a:lnTo>
                  <a:lnTo>
                    <a:pt x="122" y="85"/>
                  </a:lnTo>
                  <a:lnTo>
                    <a:pt x="117" y="84"/>
                  </a:lnTo>
                  <a:lnTo>
                    <a:pt x="107" y="81"/>
                  </a:lnTo>
                  <a:lnTo>
                    <a:pt x="87" y="72"/>
                  </a:lnTo>
                  <a:lnTo>
                    <a:pt x="64" y="59"/>
                  </a:lnTo>
                  <a:lnTo>
                    <a:pt x="53" y="52"/>
                  </a:lnTo>
                  <a:lnTo>
                    <a:pt x="43" y="46"/>
                  </a:lnTo>
                  <a:lnTo>
                    <a:pt x="20" y="28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1" name="Freeform 132"/>
            <p:cNvSpPr>
              <a:spLocks noChangeArrowheads="1"/>
            </p:cNvSpPr>
            <p:nvPr/>
          </p:nvSpPr>
          <p:spPr bwMode="auto">
            <a:xfrm>
              <a:off x="3665" y="2989"/>
              <a:ext cx="238" cy="81"/>
            </a:xfrm>
            <a:custGeom>
              <a:avLst/>
              <a:gdLst>
                <a:gd name="T0" fmla="*/ 0 w 1190"/>
                <a:gd name="T1" fmla="*/ 1 h 408"/>
                <a:gd name="T2" fmla="*/ 0 w 1190"/>
                <a:gd name="T3" fmla="*/ 1 h 408"/>
                <a:gd name="T4" fmla="*/ 0 w 1190"/>
                <a:gd name="T5" fmla="*/ 1 h 408"/>
                <a:gd name="T6" fmla="*/ 0 w 1190"/>
                <a:gd name="T7" fmla="*/ 1 h 408"/>
                <a:gd name="T8" fmla="*/ 0 w 1190"/>
                <a:gd name="T9" fmla="*/ 0 h 408"/>
                <a:gd name="T10" fmla="*/ 0 w 1190"/>
                <a:gd name="T11" fmla="*/ 0 h 408"/>
                <a:gd name="T12" fmla="*/ 0 w 1190"/>
                <a:gd name="T13" fmla="*/ 0 h 408"/>
                <a:gd name="T14" fmla="*/ 1 w 1190"/>
                <a:gd name="T15" fmla="*/ 0 h 408"/>
                <a:gd name="T16" fmla="*/ 1 w 1190"/>
                <a:gd name="T17" fmla="*/ 0 h 408"/>
                <a:gd name="T18" fmla="*/ 1 w 1190"/>
                <a:gd name="T19" fmla="*/ 0 h 408"/>
                <a:gd name="T20" fmla="*/ 1 w 1190"/>
                <a:gd name="T21" fmla="*/ 0 h 408"/>
                <a:gd name="T22" fmla="*/ 1 w 1190"/>
                <a:gd name="T23" fmla="*/ 0 h 408"/>
                <a:gd name="T24" fmla="*/ 1 w 1190"/>
                <a:gd name="T25" fmla="*/ 0 h 408"/>
                <a:gd name="T26" fmla="*/ 1 w 1190"/>
                <a:gd name="T27" fmla="*/ 0 h 408"/>
                <a:gd name="T28" fmla="*/ 1 w 1190"/>
                <a:gd name="T29" fmla="*/ 0 h 408"/>
                <a:gd name="T30" fmla="*/ 2 w 1190"/>
                <a:gd name="T31" fmla="*/ 0 h 408"/>
                <a:gd name="T32" fmla="*/ 2 w 1190"/>
                <a:gd name="T33" fmla="*/ 0 h 408"/>
                <a:gd name="T34" fmla="*/ 2 w 1190"/>
                <a:gd name="T35" fmla="*/ 0 h 408"/>
                <a:gd name="T36" fmla="*/ 2 w 1190"/>
                <a:gd name="T37" fmla="*/ 0 h 408"/>
                <a:gd name="T38" fmla="*/ 2 w 1190"/>
                <a:gd name="T39" fmla="*/ 0 h 408"/>
                <a:gd name="T40" fmla="*/ 2 w 1190"/>
                <a:gd name="T41" fmla="*/ 0 h 408"/>
                <a:gd name="T42" fmla="*/ 2 w 1190"/>
                <a:gd name="T43" fmla="*/ 0 h 408"/>
                <a:gd name="T44" fmla="*/ 2 w 1190"/>
                <a:gd name="T45" fmla="*/ 0 h 408"/>
                <a:gd name="T46" fmla="*/ 2 w 1190"/>
                <a:gd name="T47" fmla="*/ 0 h 408"/>
                <a:gd name="T48" fmla="*/ 2 w 1190"/>
                <a:gd name="T49" fmla="*/ 0 h 408"/>
                <a:gd name="T50" fmla="*/ 2 w 1190"/>
                <a:gd name="T51" fmla="*/ 0 h 408"/>
                <a:gd name="T52" fmla="*/ 2 w 1190"/>
                <a:gd name="T53" fmla="*/ 0 h 408"/>
                <a:gd name="T54" fmla="*/ 2 w 1190"/>
                <a:gd name="T55" fmla="*/ 0 h 408"/>
                <a:gd name="T56" fmla="*/ 2 w 1190"/>
                <a:gd name="T57" fmla="*/ 1 h 408"/>
                <a:gd name="T58" fmla="*/ 2 w 1190"/>
                <a:gd name="T59" fmla="*/ 1 h 408"/>
                <a:gd name="T60" fmla="*/ 2 w 1190"/>
                <a:gd name="T61" fmla="*/ 1 h 408"/>
                <a:gd name="T62" fmla="*/ 2 w 1190"/>
                <a:gd name="T63" fmla="*/ 1 h 408"/>
                <a:gd name="T64" fmla="*/ 2 w 1190"/>
                <a:gd name="T65" fmla="*/ 1 h 408"/>
                <a:gd name="T66" fmla="*/ 2 w 1190"/>
                <a:gd name="T67" fmla="*/ 1 h 408"/>
                <a:gd name="T68" fmla="*/ 2 w 1190"/>
                <a:gd name="T69" fmla="*/ 1 h 40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0"/>
                <a:gd name="T106" fmla="*/ 0 h 408"/>
                <a:gd name="T107" fmla="*/ 1190 w 1190"/>
                <a:gd name="T108" fmla="*/ 408 h 40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0" h="408">
                  <a:moveTo>
                    <a:pt x="0" y="344"/>
                  </a:moveTo>
                  <a:lnTo>
                    <a:pt x="5" y="344"/>
                  </a:lnTo>
                  <a:lnTo>
                    <a:pt x="9" y="342"/>
                  </a:lnTo>
                  <a:lnTo>
                    <a:pt x="44" y="329"/>
                  </a:lnTo>
                  <a:lnTo>
                    <a:pt x="62" y="322"/>
                  </a:lnTo>
                  <a:lnTo>
                    <a:pt x="65" y="319"/>
                  </a:lnTo>
                  <a:lnTo>
                    <a:pt x="70" y="318"/>
                  </a:lnTo>
                  <a:lnTo>
                    <a:pt x="80" y="316"/>
                  </a:lnTo>
                  <a:lnTo>
                    <a:pt x="115" y="300"/>
                  </a:lnTo>
                  <a:lnTo>
                    <a:pt x="150" y="286"/>
                  </a:lnTo>
                  <a:lnTo>
                    <a:pt x="183" y="269"/>
                  </a:lnTo>
                  <a:lnTo>
                    <a:pt x="217" y="252"/>
                  </a:lnTo>
                  <a:lnTo>
                    <a:pt x="249" y="233"/>
                  </a:lnTo>
                  <a:lnTo>
                    <a:pt x="265" y="223"/>
                  </a:lnTo>
                  <a:lnTo>
                    <a:pt x="283" y="215"/>
                  </a:lnTo>
                  <a:lnTo>
                    <a:pt x="324" y="187"/>
                  </a:lnTo>
                  <a:lnTo>
                    <a:pt x="367" y="162"/>
                  </a:lnTo>
                  <a:lnTo>
                    <a:pt x="408" y="137"/>
                  </a:lnTo>
                  <a:lnTo>
                    <a:pt x="450" y="114"/>
                  </a:lnTo>
                  <a:lnTo>
                    <a:pt x="490" y="91"/>
                  </a:lnTo>
                  <a:lnTo>
                    <a:pt x="531" y="71"/>
                  </a:lnTo>
                  <a:lnTo>
                    <a:pt x="614" y="35"/>
                  </a:lnTo>
                  <a:lnTo>
                    <a:pt x="735" y="6"/>
                  </a:lnTo>
                  <a:lnTo>
                    <a:pt x="761" y="3"/>
                  </a:lnTo>
                  <a:lnTo>
                    <a:pt x="789" y="2"/>
                  </a:lnTo>
                  <a:lnTo>
                    <a:pt x="815" y="0"/>
                  </a:lnTo>
                  <a:lnTo>
                    <a:pt x="841" y="2"/>
                  </a:lnTo>
                  <a:lnTo>
                    <a:pt x="865" y="3"/>
                  </a:lnTo>
                  <a:lnTo>
                    <a:pt x="890" y="6"/>
                  </a:lnTo>
                  <a:lnTo>
                    <a:pt x="914" y="11"/>
                  </a:lnTo>
                  <a:lnTo>
                    <a:pt x="939" y="18"/>
                  </a:lnTo>
                  <a:lnTo>
                    <a:pt x="960" y="24"/>
                  </a:lnTo>
                  <a:lnTo>
                    <a:pt x="983" y="33"/>
                  </a:lnTo>
                  <a:lnTo>
                    <a:pt x="1003" y="41"/>
                  </a:lnTo>
                  <a:lnTo>
                    <a:pt x="1024" y="52"/>
                  </a:lnTo>
                  <a:lnTo>
                    <a:pt x="1043" y="63"/>
                  </a:lnTo>
                  <a:lnTo>
                    <a:pt x="1063" y="76"/>
                  </a:lnTo>
                  <a:lnTo>
                    <a:pt x="1080" y="90"/>
                  </a:lnTo>
                  <a:lnTo>
                    <a:pt x="1099" y="107"/>
                  </a:lnTo>
                  <a:lnTo>
                    <a:pt x="1120" y="129"/>
                  </a:lnTo>
                  <a:lnTo>
                    <a:pt x="1130" y="139"/>
                  </a:lnTo>
                  <a:lnTo>
                    <a:pt x="1140" y="151"/>
                  </a:lnTo>
                  <a:lnTo>
                    <a:pt x="1148" y="161"/>
                  </a:lnTo>
                  <a:lnTo>
                    <a:pt x="1151" y="166"/>
                  </a:lnTo>
                  <a:lnTo>
                    <a:pt x="1156" y="172"/>
                  </a:lnTo>
                  <a:lnTo>
                    <a:pt x="1170" y="193"/>
                  </a:lnTo>
                  <a:lnTo>
                    <a:pt x="1179" y="213"/>
                  </a:lnTo>
                  <a:lnTo>
                    <a:pt x="1183" y="222"/>
                  </a:lnTo>
                  <a:lnTo>
                    <a:pt x="1184" y="227"/>
                  </a:lnTo>
                  <a:lnTo>
                    <a:pt x="1186" y="233"/>
                  </a:lnTo>
                  <a:lnTo>
                    <a:pt x="1186" y="236"/>
                  </a:lnTo>
                  <a:lnTo>
                    <a:pt x="1188" y="241"/>
                  </a:lnTo>
                  <a:lnTo>
                    <a:pt x="1189" y="251"/>
                  </a:lnTo>
                  <a:lnTo>
                    <a:pt x="1190" y="270"/>
                  </a:lnTo>
                  <a:lnTo>
                    <a:pt x="1186" y="287"/>
                  </a:lnTo>
                  <a:lnTo>
                    <a:pt x="1180" y="304"/>
                  </a:lnTo>
                  <a:lnTo>
                    <a:pt x="1175" y="311"/>
                  </a:lnTo>
                  <a:lnTo>
                    <a:pt x="1170" y="319"/>
                  </a:lnTo>
                  <a:lnTo>
                    <a:pt x="1159" y="336"/>
                  </a:lnTo>
                  <a:lnTo>
                    <a:pt x="1154" y="338"/>
                  </a:lnTo>
                  <a:lnTo>
                    <a:pt x="1151" y="340"/>
                  </a:lnTo>
                  <a:lnTo>
                    <a:pt x="1150" y="342"/>
                  </a:lnTo>
                  <a:lnTo>
                    <a:pt x="1141" y="349"/>
                  </a:lnTo>
                  <a:lnTo>
                    <a:pt x="1123" y="364"/>
                  </a:lnTo>
                  <a:lnTo>
                    <a:pt x="1116" y="366"/>
                  </a:lnTo>
                  <a:lnTo>
                    <a:pt x="1111" y="370"/>
                  </a:lnTo>
                  <a:lnTo>
                    <a:pt x="1100" y="377"/>
                  </a:lnTo>
                  <a:lnTo>
                    <a:pt x="1076" y="391"/>
                  </a:lnTo>
                  <a:lnTo>
                    <a:pt x="1051" y="399"/>
                  </a:lnTo>
                  <a:lnTo>
                    <a:pt x="1039" y="403"/>
                  </a:lnTo>
                  <a:lnTo>
                    <a:pt x="1028" y="40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2" name="Freeform 133"/>
            <p:cNvSpPr>
              <a:spLocks noChangeArrowheads="1"/>
            </p:cNvSpPr>
            <p:nvPr/>
          </p:nvSpPr>
          <p:spPr bwMode="auto">
            <a:xfrm>
              <a:off x="3695" y="3055"/>
              <a:ext cx="66" cy="14"/>
            </a:xfrm>
            <a:custGeom>
              <a:avLst/>
              <a:gdLst>
                <a:gd name="T0" fmla="*/ 1 w 329"/>
                <a:gd name="T1" fmla="*/ 0 h 70"/>
                <a:gd name="T2" fmla="*/ 0 w 329"/>
                <a:gd name="T3" fmla="*/ 0 h 70"/>
                <a:gd name="T4" fmla="*/ 0 w 329"/>
                <a:gd name="T5" fmla="*/ 0 h 70"/>
                <a:gd name="T6" fmla="*/ 0 w 329"/>
                <a:gd name="T7" fmla="*/ 0 h 70"/>
                <a:gd name="T8" fmla="*/ 0 w 329"/>
                <a:gd name="T9" fmla="*/ 0 h 70"/>
                <a:gd name="T10" fmla="*/ 0 w 329"/>
                <a:gd name="T11" fmla="*/ 0 h 70"/>
                <a:gd name="T12" fmla="*/ 0 w 329"/>
                <a:gd name="T13" fmla="*/ 0 h 70"/>
                <a:gd name="T14" fmla="*/ 0 w 329"/>
                <a:gd name="T15" fmla="*/ 0 h 70"/>
                <a:gd name="T16" fmla="*/ 0 w 329"/>
                <a:gd name="T17" fmla="*/ 0 h 70"/>
                <a:gd name="T18" fmla="*/ 0 w 329"/>
                <a:gd name="T19" fmla="*/ 0 h 70"/>
                <a:gd name="T20" fmla="*/ 0 w 329"/>
                <a:gd name="T21" fmla="*/ 0 h 70"/>
                <a:gd name="T22" fmla="*/ 0 w 329"/>
                <a:gd name="T23" fmla="*/ 0 h 70"/>
                <a:gd name="T24" fmla="*/ 0 w 329"/>
                <a:gd name="T25" fmla="*/ 0 h 70"/>
                <a:gd name="T26" fmla="*/ 0 w 329"/>
                <a:gd name="T27" fmla="*/ 0 h 70"/>
                <a:gd name="T28" fmla="*/ 0 w 329"/>
                <a:gd name="T29" fmla="*/ 0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9"/>
                <a:gd name="T46" fmla="*/ 0 h 70"/>
                <a:gd name="T47" fmla="*/ 329 w 329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9" h="70">
                  <a:moveTo>
                    <a:pt x="329" y="61"/>
                  </a:moveTo>
                  <a:lnTo>
                    <a:pt x="303" y="49"/>
                  </a:lnTo>
                  <a:lnTo>
                    <a:pt x="278" y="34"/>
                  </a:lnTo>
                  <a:lnTo>
                    <a:pt x="253" y="18"/>
                  </a:lnTo>
                  <a:lnTo>
                    <a:pt x="240" y="12"/>
                  </a:lnTo>
                  <a:lnTo>
                    <a:pt x="229" y="9"/>
                  </a:lnTo>
                  <a:lnTo>
                    <a:pt x="204" y="1"/>
                  </a:lnTo>
                  <a:lnTo>
                    <a:pt x="182" y="0"/>
                  </a:lnTo>
                  <a:lnTo>
                    <a:pt x="157" y="1"/>
                  </a:lnTo>
                  <a:lnTo>
                    <a:pt x="132" y="7"/>
                  </a:lnTo>
                  <a:lnTo>
                    <a:pt x="107" y="17"/>
                  </a:lnTo>
                  <a:lnTo>
                    <a:pt x="82" y="33"/>
                  </a:lnTo>
                  <a:lnTo>
                    <a:pt x="40" y="54"/>
                  </a:lnTo>
                  <a:lnTo>
                    <a:pt x="20" y="62"/>
                  </a:lnTo>
                  <a:lnTo>
                    <a:pt x="0" y="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3" name="Freeform 134"/>
            <p:cNvSpPr>
              <a:spLocks noChangeArrowheads="1"/>
            </p:cNvSpPr>
            <p:nvPr/>
          </p:nvSpPr>
          <p:spPr bwMode="auto">
            <a:xfrm>
              <a:off x="3671" y="3069"/>
              <a:ext cx="24" cy="1"/>
            </a:xfrm>
            <a:custGeom>
              <a:avLst/>
              <a:gdLst>
                <a:gd name="T0" fmla="*/ 0 w 121"/>
                <a:gd name="T1" fmla="*/ 0 h 7"/>
                <a:gd name="T2" fmla="*/ 0 w 121"/>
                <a:gd name="T3" fmla="*/ 0 h 7"/>
                <a:gd name="T4" fmla="*/ 0 w 121"/>
                <a:gd name="T5" fmla="*/ 0 h 7"/>
                <a:gd name="T6" fmla="*/ 0 w 121"/>
                <a:gd name="T7" fmla="*/ 0 h 7"/>
                <a:gd name="T8" fmla="*/ 0 w 121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7"/>
                <a:gd name="T17" fmla="*/ 121 w 121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7">
                  <a:moveTo>
                    <a:pt x="121" y="0"/>
                  </a:moveTo>
                  <a:lnTo>
                    <a:pt x="90" y="4"/>
                  </a:lnTo>
                  <a:lnTo>
                    <a:pt x="60" y="7"/>
                  </a:lnTo>
                  <a:lnTo>
                    <a:pt x="30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4" name="Freeform 135"/>
            <p:cNvSpPr>
              <a:spLocks noChangeArrowheads="1"/>
            </p:cNvSpPr>
            <p:nvPr/>
          </p:nvSpPr>
          <p:spPr bwMode="auto">
            <a:xfrm>
              <a:off x="3763" y="3014"/>
              <a:ext cx="116" cy="43"/>
            </a:xfrm>
            <a:custGeom>
              <a:avLst/>
              <a:gdLst>
                <a:gd name="T0" fmla="*/ 0 w 580"/>
                <a:gd name="T1" fmla="*/ 0 h 211"/>
                <a:gd name="T2" fmla="*/ 0 w 580"/>
                <a:gd name="T3" fmla="*/ 0 h 211"/>
                <a:gd name="T4" fmla="*/ 0 w 580"/>
                <a:gd name="T5" fmla="*/ 0 h 211"/>
                <a:gd name="T6" fmla="*/ 0 w 580"/>
                <a:gd name="T7" fmla="*/ 0 h 211"/>
                <a:gd name="T8" fmla="*/ 0 w 580"/>
                <a:gd name="T9" fmla="*/ 0 h 211"/>
                <a:gd name="T10" fmla="*/ 0 w 580"/>
                <a:gd name="T11" fmla="*/ 0 h 211"/>
                <a:gd name="T12" fmla="*/ 0 w 580"/>
                <a:gd name="T13" fmla="*/ 0 h 211"/>
                <a:gd name="T14" fmla="*/ 0 w 580"/>
                <a:gd name="T15" fmla="*/ 0 h 211"/>
                <a:gd name="T16" fmla="*/ 0 w 580"/>
                <a:gd name="T17" fmla="*/ 0 h 211"/>
                <a:gd name="T18" fmla="*/ 0 w 580"/>
                <a:gd name="T19" fmla="*/ 0 h 211"/>
                <a:gd name="T20" fmla="*/ 1 w 580"/>
                <a:gd name="T21" fmla="*/ 0 h 211"/>
                <a:gd name="T22" fmla="*/ 1 w 580"/>
                <a:gd name="T23" fmla="*/ 0 h 211"/>
                <a:gd name="T24" fmla="*/ 1 w 580"/>
                <a:gd name="T25" fmla="*/ 0 h 211"/>
                <a:gd name="T26" fmla="*/ 1 w 580"/>
                <a:gd name="T27" fmla="*/ 0 h 211"/>
                <a:gd name="T28" fmla="*/ 1 w 580"/>
                <a:gd name="T29" fmla="*/ 0 h 211"/>
                <a:gd name="T30" fmla="*/ 1 w 580"/>
                <a:gd name="T31" fmla="*/ 0 h 211"/>
                <a:gd name="T32" fmla="*/ 1 w 580"/>
                <a:gd name="T33" fmla="*/ 0 h 211"/>
                <a:gd name="T34" fmla="*/ 1 w 580"/>
                <a:gd name="T35" fmla="*/ 0 h 211"/>
                <a:gd name="T36" fmla="*/ 1 w 580"/>
                <a:gd name="T37" fmla="*/ 0 h 211"/>
                <a:gd name="T38" fmla="*/ 1 w 580"/>
                <a:gd name="T39" fmla="*/ 0 h 211"/>
                <a:gd name="T40" fmla="*/ 1 w 580"/>
                <a:gd name="T41" fmla="*/ 0 h 211"/>
                <a:gd name="T42" fmla="*/ 1 w 580"/>
                <a:gd name="T43" fmla="*/ 0 h 211"/>
                <a:gd name="T44" fmla="*/ 1 w 580"/>
                <a:gd name="T45" fmla="*/ 0 h 211"/>
                <a:gd name="T46" fmla="*/ 1 w 580"/>
                <a:gd name="T47" fmla="*/ 0 h 211"/>
                <a:gd name="T48" fmla="*/ 1 w 580"/>
                <a:gd name="T49" fmla="*/ 0 h 211"/>
                <a:gd name="T50" fmla="*/ 1 w 580"/>
                <a:gd name="T51" fmla="*/ 0 h 211"/>
                <a:gd name="T52" fmla="*/ 1 w 580"/>
                <a:gd name="T53" fmla="*/ 0 h 211"/>
                <a:gd name="T54" fmla="*/ 1 w 580"/>
                <a:gd name="T55" fmla="*/ 0 h 211"/>
                <a:gd name="T56" fmla="*/ 0 w 580"/>
                <a:gd name="T57" fmla="*/ 0 h 211"/>
                <a:gd name="T58" fmla="*/ 0 w 580"/>
                <a:gd name="T59" fmla="*/ 0 h 211"/>
                <a:gd name="T60" fmla="*/ 0 w 580"/>
                <a:gd name="T61" fmla="*/ 0 h 211"/>
                <a:gd name="T62" fmla="*/ 0 w 580"/>
                <a:gd name="T63" fmla="*/ 0 h 211"/>
                <a:gd name="T64" fmla="*/ 0 w 580"/>
                <a:gd name="T65" fmla="*/ 0 h 211"/>
                <a:gd name="T66" fmla="*/ 0 w 580"/>
                <a:gd name="T67" fmla="*/ 0 h 211"/>
                <a:gd name="T68" fmla="*/ 0 w 580"/>
                <a:gd name="T69" fmla="*/ 0 h 211"/>
                <a:gd name="T70" fmla="*/ 0 w 580"/>
                <a:gd name="T71" fmla="*/ 0 h 211"/>
                <a:gd name="T72" fmla="*/ 0 w 580"/>
                <a:gd name="T73" fmla="*/ 0 h 211"/>
                <a:gd name="T74" fmla="*/ 0 w 580"/>
                <a:gd name="T75" fmla="*/ 0 h 211"/>
                <a:gd name="T76" fmla="*/ 0 w 580"/>
                <a:gd name="T77" fmla="*/ 0 h 211"/>
                <a:gd name="T78" fmla="*/ 0 w 580"/>
                <a:gd name="T79" fmla="*/ 0 h 211"/>
                <a:gd name="T80" fmla="*/ 0 w 580"/>
                <a:gd name="T81" fmla="*/ 0 h 211"/>
                <a:gd name="T82" fmla="*/ 0 w 580"/>
                <a:gd name="T83" fmla="*/ 0 h 211"/>
                <a:gd name="T84" fmla="*/ 0 w 580"/>
                <a:gd name="T85" fmla="*/ 0 h 211"/>
                <a:gd name="T86" fmla="*/ 0 w 580"/>
                <a:gd name="T87" fmla="*/ 0 h 211"/>
                <a:gd name="T88" fmla="*/ 0 w 580"/>
                <a:gd name="T89" fmla="*/ 0 h 211"/>
                <a:gd name="T90" fmla="*/ 0 w 580"/>
                <a:gd name="T91" fmla="*/ 0 h 211"/>
                <a:gd name="T92" fmla="*/ 0 w 580"/>
                <a:gd name="T93" fmla="*/ 0 h 211"/>
                <a:gd name="T94" fmla="*/ 0 w 580"/>
                <a:gd name="T95" fmla="*/ 0 h 211"/>
                <a:gd name="T96" fmla="*/ 0 w 580"/>
                <a:gd name="T97" fmla="*/ 0 h 211"/>
                <a:gd name="T98" fmla="*/ 0 w 580"/>
                <a:gd name="T99" fmla="*/ 0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0"/>
                <a:gd name="T151" fmla="*/ 0 h 211"/>
                <a:gd name="T152" fmla="*/ 580 w 58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0" h="211">
                  <a:moveTo>
                    <a:pt x="36" y="179"/>
                  </a:moveTo>
                  <a:lnTo>
                    <a:pt x="42" y="187"/>
                  </a:lnTo>
                  <a:lnTo>
                    <a:pt x="52" y="194"/>
                  </a:lnTo>
                  <a:lnTo>
                    <a:pt x="65" y="199"/>
                  </a:lnTo>
                  <a:lnTo>
                    <a:pt x="81" y="203"/>
                  </a:lnTo>
                  <a:lnTo>
                    <a:pt x="100" y="206"/>
                  </a:lnTo>
                  <a:lnTo>
                    <a:pt x="124" y="208"/>
                  </a:lnTo>
                  <a:lnTo>
                    <a:pt x="150" y="209"/>
                  </a:lnTo>
                  <a:lnTo>
                    <a:pt x="164" y="209"/>
                  </a:lnTo>
                  <a:lnTo>
                    <a:pt x="180" y="211"/>
                  </a:lnTo>
                  <a:lnTo>
                    <a:pt x="576" y="179"/>
                  </a:lnTo>
                  <a:lnTo>
                    <a:pt x="579" y="159"/>
                  </a:lnTo>
                  <a:lnTo>
                    <a:pt x="580" y="142"/>
                  </a:lnTo>
                  <a:lnTo>
                    <a:pt x="579" y="125"/>
                  </a:lnTo>
                  <a:lnTo>
                    <a:pt x="577" y="112"/>
                  </a:lnTo>
                  <a:lnTo>
                    <a:pt x="572" y="99"/>
                  </a:lnTo>
                  <a:lnTo>
                    <a:pt x="566" y="89"/>
                  </a:lnTo>
                  <a:lnTo>
                    <a:pt x="559" y="80"/>
                  </a:lnTo>
                  <a:lnTo>
                    <a:pt x="550" y="74"/>
                  </a:lnTo>
                  <a:lnTo>
                    <a:pt x="529" y="62"/>
                  </a:lnTo>
                  <a:lnTo>
                    <a:pt x="509" y="52"/>
                  </a:lnTo>
                  <a:lnTo>
                    <a:pt x="465" y="34"/>
                  </a:lnTo>
                  <a:lnTo>
                    <a:pt x="441" y="26"/>
                  </a:lnTo>
                  <a:lnTo>
                    <a:pt x="419" y="20"/>
                  </a:lnTo>
                  <a:lnTo>
                    <a:pt x="395" y="14"/>
                  </a:lnTo>
                  <a:lnTo>
                    <a:pt x="372" y="10"/>
                  </a:lnTo>
                  <a:lnTo>
                    <a:pt x="346" y="6"/>
                  </a:lnTo>
                  <a:lnTo>
                    <a:pt x="321" y="3"/>
                  </a:lnTo>
                  <a:lnTo>
                    <a:pt x="295" y="1"/>
                  </a:lnTo>
                  <a:lnTo>
                    <a:pt x="270" y="1"/>
                  </a:lnTo>
                  <a:lnTo>
                    <a:pt x="241" y="0"/>
                  </a:lnTo>
                  <a:lnTo>
                    <a:pt x="214" y="1"/>
                  </a:lnTo>
                  <a:lnTo>
                    <a:pt x="185" y="2"/>
                  </a:lnTo>
                  <a:lnTo>
                    <a:pt x="157" y="6"/>
                  </a:lnTo>
                  <a:lnTo>
                    <a:pt x="129" y="8"/>
                  </a:lnTo>
                  <a:lnTo>
                    <a:pt x="104" y="13"/>
                  </a:lnTo>
                  <a:lnTo>
                    <a:pt x="81" y="18"/>
                  </a:lnTo>
                  <a:lnTo>
                    <a:pt x="62" y="25"/>
                  </a:lnTo>
                  <a:lnTo>
                    <a:pt x="45" y="32"/>
                  </a:lnTo>
                  <a:lnTo>
                    <a:pt x="31" y="40"/>
                  </a:lnTo>
                  <a:lnTo>
                    <a:pt x="20" y="50"/>
                  </a:lnTo>
                  <a:lnTo>
                    <a:pt x="11" y="61"/>
                  </a:lnTo>
                  <a:lnTo>
                    <a:pt x="5" y="72"/>
                  </a:lnTo>
                  <a:lnTo>
                    <a:pt x="1" y="84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6" y="125"/>
                  </a:lnTo>
                  <a:lnTo>
                    <a:pt x="14" y="142"/>
                  </a:lnTo>
                  <a:lnTo>
                    <a:pt x="22" y="160"/>
                  </a:lnTo>
                  <a:lnTo>
                    <a:pt x="36" y="17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5" name="Freeform 136"/>
            <p:cNvSpPr>
              <a:spLocks noChangeArrowheads="1"/>
            </p:cNvSpPr>
            <p:nvPr/>
          </p:nvSpPr>
          <p:spPr bwMode="auto">
            <a:xfrm>
              <a:off x="3761" y="3067"/>
              <a:ext cx="109" cy="4"/>
            </a:xfrm>
            <a:custGeom>
              <a:avLst/>
              <a:gdLst>
                <a:gd name="T0" fmla="*/ 1 w 549"/>
                <a:gd name="T1" fmla="*/ 0 h 22"/>
                <a:gd name="T2" fmla="*/ 1 w 549"/>
                <a:gd name="T3" fmla="*/ 0 h 22"/>
                <a:gd name="T4" fmla="*/ 0 w 549"/>
                <a:gd name="T5" fmla="*/ 0 h 22"/>
                <a:gd name="T6" fmla="*/ 0 w 549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9"/>
                <a:gd name="T13" fmla="*/ 0 h 22"/>
                <a:gd name="T14" fmla="*/ 549 w 54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9" h="22">
                  <a:moveTo>
                    <a:pt x="549" y="16"/>
                  </a:moveTo>
                  <a:lnTo>
                    <a:pt x="500" y="22"/>
                  </a:lnTo>
                  <a:lnTo>
                    <a:pt x="49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6" name="Freeform 137"/>
            <p:cNvSpPr>
              <a:spLocks noChangeArrowheads="1"/>
            </p:cNvSpPr>
            <p:nvPr/>
          </p:nvSpPr>
          <p:spPr bwMode="auto">
            <a:xfrm>
              <a:off x="3870" y="3070"/>
              <a:ext cx="97" cy="42"/>
            </a:xfrm>
            <a:custGeom>
              <a:avLst/>
              <a:gdLst>
                <a:gd name="T0" fmla="*/ 1 w 485"/>
                <a:gd name="T1" fmla="*/ 0 h 208"/>
                <a:gd name="T2" fmla="*/ 1 w 485"/>
                <a:gd name="T3" fmla="*/ 0 h 208"/>
                <a:gd name="T4" fmla="*/ 1 w 485"/>
                <a:gd name="T5" fmla="*/ 0 h 208"/>
                <a:gd name="T6" fmla="*/ 1 w 485"/>
                <a:gd name="T7" fmla="*/ 0 h 208"/>
                <a:gd name="T8" fmla="*/ 1 w 485"/>
                <a:gd name="T9" fmla="*/ 0 h 208"/>
                <a:gd name="T10" fmla="*/ 1 w 485"/>
                <a:gd name="T11" fmla="*/ 0 h 208"/>
                <a:gd name="T12" fmla="*/ 1 w 485"/>
                <a:gd name="T13" fmla="*/ 0 h 208"/>
                <a:gd name="T14" fmla="*/ 1 w 485"/>
                <a:gd name="T15" fmla="*/ 0 h 208"/>
                <a:gd name="T16" fmla="*/ 1 w 485"/>
                <a:gd name="T17" fmla="*/ 0 h 208"/>
                <a:gd name="T18" fmla="*/ 0 w 485"/>
                <a:gd name="T19" fmla="*/ 0 h 208"/>
                <a:gd name="T20" fmla="*/ 0 w 485"/>
                <a:gd name="T21" fmla="*/ 0 h 208"/>
                <a:gd name="T22" fmla="*/ 0 w 485"/>
                <a:gd name="T23" fmla="*/ 0 h 208"/>
                <a:gd name="T24" fmla="*/ 0 w 485"/>
                <a:gd name="T25" fmla="*/ 0 h 208"/>
                <a:gd name="T26" fmla="*/ 0 w 485"/>
                <a:gd name="T27" fmla="*/ 0 h 208"/>
                <a:gd name="T28" fmla="*/ 0 w 485"/>
                <a:gd name="T29" fmla="*/ 0 h 2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5"/>
                <a:gd name="T46" fmla="*/ 0 h 208"/>
                <a:gd name="T47" fmla="*/ 485 w 485"/>
                <a:gd name="T48" fmla="*/ 208 h 2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5" h="208">
                  <a:moveTo>
                    <a:pt x="485" y="208"/>
                  </a:moveTo>
                  <a:lnTo>
                    <a:pt x="473" y="189"/>
                  </a:lnTo>
                  <a:lnTo>
                    <a:pt x="461" y="171"/>
                  </a:lnTo>
                  <a:lnTo>
                    <a:pt x="446" y="154"/>
                  </a:lnTo>
                  <a:lnTo>
                    <a:pt x="430" y="139"/>
                  </a:lnTo>
                  <a:lnTo>
                    <a:pt x="411" y="123"/>
                  </a:lnTo>
                  <a:lnTo>
                    <a:pt x="390" y="110"/>
                  </a:lnTo>
                  <a:lnTo>
                    <a:pt x="366" y="97"/>
                  </a:lnTo>
                  <a:lnTo>
                    <a:pt x="342" y="86"/>
                  </a:lnTo>
                  <a:lnTo>
                    <a:pt x="257" y="54"/>
                  </a:lnTo>
                  <a:lnTo>
                    <a:pt x="172" y="29"/>
                  </a:lnTo>
                  <a:lnTo>
                    <a:pt x="128" y="18"/>
                  </a:lnTo>
                  <a:lnTo>
                    <a:pt x="86" y="11"/>
                  </a:lnTo>
                  <a:lnTo>
                    <a:pt x="42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7" name="Freeform 138"/>
            <p:cNvSpPr>
              <a:spLocks noChangeArrowheads="1"/>
            </p:cNvSpPr>
            <p:nvPr/>
          </p:nvSpPr>
          <p:spPr bwMode="auto">
            <a:xfrm>
              <a:off x="3769" y="3099"/>
              <a:ext cx="177" cy="43"/>
            </a:xfrm>
            <a:custGeom>
              <a:avLst/>
              <a:gdLst>
                <a:gd name="T0" fmla="*/ 1 w 886"/>
                <a:gd name="T1" fmla="*/ 0 h 214"/>
                <a:gd name="T2" fmla="*/ 1 w 886"/>
                <a:gd name="T3" fmla="*/ 0 h 214"/>
                <a:gd name="T4" fmla="*/ 1 w 886"/>
                <a:gd name="T5" fmla="*/ 0 h 214"/>
                <a:gd name="T6" fmla="*/ 1 w 886"/>
                <a:gd name="T7" fmla="*/ 0 h 214"/>
                <a:gd name="T8" fmla="*/ 1 w 886"/>
                <a:gd name="T9" fmla="*/ 0 h 214"/>
                <a:gd name="T10" fmla="*/ 1 w 886"/>
                <a:gd name="T11" fmla="*/ 0 h 214"/>
                <a:gd name="T12" fmla="*/ 0 w 886"/>
                <a:gd name="T13" fmla="*/ 0 h 214"/>
                <a:gd name="T14" fmla="*/ 0 w 886"/>
                <a:gd name="T15" fmla="*/ 0 h 214"/>
                <a:gd name="T16" fmla="*/ 0 w 886"/>
                <a:gd name="T17" fmla="*/ 0 h 214"/>
                <a:gd name="T18" fmla="*/ 0 w 886"/>
                <a:gd name="T19" fmla="*/ 0 h 214"/>
                <a:gd name="T20" fmla="*/ 0 w 886"/>
                <a:gd name="T21" fmla="*/ 0 h 214"/>
                <a:gd name="T22" fmla="*/ 0 w 886"/>
                <a:gd name="T23" fmla="*/ 0 h 214"/>
                <a:gd name="T24" fmla="*/ 0 w 886"/>
                <a:gd name="T25" fmla="*/ 0 h 214"/>
                <a:gd name="T26" fmla="*/ 0 w 886"/>
                <a:gd name="T27" fmla="*/ 0 h 214"/>
                <a:gd name="T28" fmla="*/ 0 w 886"/>
                <a:gd name="T29" fmla="*/ 0 h 214"/>
                <a:gd name="T30" fmla="*/ 0 w 886"/>
                <a:gd name="T31" fmla="*/ 0 h 214"/>
                <a:gd name="T32" fmla="*/ 0 w 886"/>
                <a:gd name="T33" fmla="*/ 0 h 214"/>
                <a:gd name="T34" fmla="*/ 0 w 886"/>
                <a:gd name="T35" fmla="*/ 0 h 214"/>
                <a:gd name="T36" fmla="*/ 0 w 886"/>
                <a:gd name="T37" fmla="*/ 0 h 214"/>
                <a:gd name="T38" fmla="*/ 0 w 886"/>
                <a:gd name="T39" fmla="*/ 0 h 214"/>
                <a:gd name="T40" fmla="*/ 0 w 886"/>
                <a:gd name="T41" fmla="*/ 0 h 214"/>
                <a:gd name="T42" fmla="*/ 0 w 886"/>
                <a:gd name="T43" fmla="*/ 0 h 214"/>
                <a:gd name="T44" fmla="*/ 0 w 886"/>
                <a:gd name="T45" fmla="*/ 0 h 214"/>
                <a:gd name="T46" fmla="*/ 0 w 886"/>
                <a:gd name="T47" fmla="*/ 0 h 214"/>
                <a:gd name="T48" fmla="*/ 0 w 886"/>
                <a:gd name="T49" fmla="*/ 0 h 214"/>
                <a:gd name="T50" fmla="*/ 0 w 886"/>
                <a:gd name="T51" fmla="*/ 0 h 214"/>
                <a:gd name="T52" fmla="*/ 0 w 886"/>
                <a:gd name="T53" fmla="*/ 0 h 214"/>
                <a:gd name="T54" fmla="*/ 0 w 886"/>
                <a:gd name="T55" fmla="*/ 0 h 214"/>
                <a:gd name="T56" fmla="*/ 0 w 886"/>
                <a:gd name="T57" fmla="*/ 0 h 214"/>
                <a:gd name="T58" fmla="*/ 0 w 886"/>
                <a:gd name="T59" fmla="*/ 0 h 214"/>
                <a:gd name="T60" fmla="*/ 0 w 886"/>
                <a:gd name="T61" fmla="*/ 0 h 214"/>
                <a:gd name="T62" fmla="*/ 0 w 886"/>
                <a:gd name="T63" fmla="*/ 0 h 214"/>
                <a:gd name="T64" fmla="*/ 0 w 886"/>
                <a:gd name="T65" fmla="*/ 0 h 214"/>
                <a:gd name="T66" fmla="*/ 0 w 886"/>
                <a:gd name="T67" fmla="*/ 0 h 214"/>
                <a:gd name="T68" fmla="*/ 1 w 886"/>
                <a:gd name="T69" fmla="*/ 0 h 214"/>
                <a:gd name="T70" fmla="*/ 1 w 886"/>
                <a:gd name="T71" fmla="*/ 0 h 214"/>
                <a:gd name="T72" fmla="*/ 1 w 886"/>
                <a:gd name="T73" fmla="*/ 0 h 214"/>
                <a:gd name="T74" fmla="*/ 1 w 886"/>
                <a:gd name="T75" fmla="*/ 0 h 214"/>
                <a:gd name="T76" fmla="*/ 1 w 886"/>
                <a:gd name="T77" fmla="*/ 0 h 214"/>
                <a:gd name="T78" fmla="*/ 1 w 886"/>
                <a:gd name="T79" fmla="*/ 0 h 214"/>
                <a:gd name="T80" fmla="*/ 1 w 886"/>
                <a:gd name="T81" fmla="*/ 0 h 214"/>
                <a:gd name="T82" fmla="*/ 1 w 886"/>
                <a:gd name="T83" fmla="*/ 0 h 214"/>
                <a:gd name="T84" fmla="*/ 1 w 886"/>
                <a:gd name="T85" fmla="*/ 0 h 214"/>
                <a:gd name="T86" fmla="*/ 1 w 886"/>
                <a:gd name="T87" fmla="*/ 0 h 214"/>
                <a:gd name="T88" fmla="*/ 1 w 886"/>
                <a:gd name="T89" fmla="*/ 0 h 214"/>
                <a:gd name="T90" fmla="*/ 1 w 886"/>
                <a:gd name="T91" fmla="*/ 0 h 214"/>
                <a:gd name="T92" fmla="*/ 1 w 886"/>
                <a:gd name="T93" fmla="*/ 0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6"/>
                <a:gd name="T142" fmla="*/ 0 h 214"/>
                <a:gd name="T143" fmla="*/ 886 w 886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6" h="214">
                  <a:moveTo>
                    <a:pt x="836" y="55"/>
                  </a:moveTo>
                  <a:lnTo>
                    <a:pt x="468" y="7"/>
                  </a:lnTo>
                  <a:lnTo>
                    <a:pt x="438" y="5"/>
                  </a:lnTo>
                  <a:lnTo>
                    <a:pt x="406" y="2"/>
                  </a:lnTo>
                  <a:lnTo>
                    <a:pt x="374" y="1"/>
                  </a:lnTo>
                  <a:lnTo>
                    <a:pt x="340" y="1"/>
                  </a:lnTo>
                  <a:lnTo>
                    <a:pt x="304" y="0"/>
                  </a:lnTo>
                  <a:lnTo>
                    <a:pt x="266" y="0"/>
                  </a:lnTo>
                  <a:lnTo>
                    <a:pt x="228" y="0"/>
                  </a:lnTo>
                  <a:lnTo>
                    <a:pt x="188" y="2"/>
                  </a:lnTo>
                  <a:lnTo>
                    <a:pt x="148" y="3"/>
                  </a:lnTo>
                  <a:lnTo>
                    <a:pt x="113" y="9"/>
                  </a:lnTo>
                  <a:lnTo>
                    <a:pt x="96" y="12"/>
                  </a:lnTo>
                  <a:lnTo>
                    <a:pt x="83" y="17"/>
                  </a:lnTo>
                  <a:lnTo>
                    <a:pt x="58" y="27"/>
                  </a:lnTo>
                  <a:lnTo>
                    <a:pt x="36" y="39"/>
                  </a:lnTo>
                  <a:lnTo>
                    <a:pt x="21" y="55"/>
                  </a:lnTo>
                  <a:lnTo>
                    <a:pt x="10" y="73"/>
                  </a:lnTo>
                  <a:lnTo>
                    <a:pt x="5" y="93"/>
                  </a:lnTo>
                  <a:lnTo>
                    <a:pt x="1" y="98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9" y="121"/>
                  </a:lnTo>
                  <a:lnTo>
                    <a:pt x="18" y="128"/>
                  </a:lnTo>
                  <a:lnTo>
                    <a:pt x="29" y="137"/>
                  </a:lnTo>
                  <a:lnTo>
                    <a:pt x="44" y="145"/>
                  </a:lnTo>
                  <a:lnTo>
                    <a:pt x="63" y="154"/>
                  </a:lnTo>
                  <a:lnTo>
                    <a:pt x="93" y="168"/>
                  </a:lnTo>
                  <a:lnTo>
                    <a:pt x="125" y="180"/>
                  </a:lnTo>
                  <a:lnTo>
                    <a:pt x="158" y="190"/>
                  </a:lnTo>
                  <a:lnTo>
                    <a:pt x="193" y="199"/>
                  </a:lnTo>
                  <a:lnTo>
                    <a:pt x="226" y="205"/>
                  </a:lnTo>
                  <a:lnTo>
                    <a:pt x="263" y="210"/>
                  </a:lnTo>
                  <a:lnTo>
                    <a:pt x="299" y="213"/>
                  </a:lnTo>
                  <a:lnTo>
                    <a:pt x="336" y="214"/>
                  </a:lnTo>
                  <a:lnTo>
                    <a:pt x="876" y="188"/>
                  </a:lnTo>
                  <a:lnTo>
                    <a:pt x="879" y="172"/>
                  </a:lnTo>
                  <a:lnTo>
                    <a:pt x="883" y="159"/>
                  </a:lnTo>
                  <a:lnTo>
                    <a:pt x="886" y="134"/>
                  </a:lnTo>
                  <a:lnTo>
                    <a:pt x="886" y="122"/>
                  </a:lnTo>
                  <a:lnTo>
                    <a:pt x="886" y="113"/>
                  </a:lnTo>
                  <a:lnTo>
                    <a:pt x="884" y="95"/>
                  </a:lnTo>
                  <a:lnTo>
                    <a:pt x="876" y="79"/>
                  </a:lnTo>
                  <a:lnTo>
                    <a:pt x="871" y="72"/>
                  </a:lnTo>
                  <a:lnTo>
                    <a:pt x="866" y="67"/>
                  </a:lnTo>
                  <a:lnTo>
                    <a:pt x="853" y="59"/>
                  </a:lnTo>
                  <a:lnTo>
                    <a:pt x="836" y="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8" name="Freeform 139"/>
            <p:cNvSpPr>
              <a:spLocks noChangeArrowheads="1"/>
            </p:cNvSpPr>
            <p:nvPr/>
          </p:nvSpPr>
          <p:spPr bwMode="auto">
            <a:xfrm>
              <a:off x="3664" y="3080"/>
              <a:ext cx="307" cy="91"/>
            </a:xfrm>
            <a:custGeom>
              <a:avLst/>
              <a:gdLst>
                <a:gd name="T0" fmla="*/ 0 w 1536"/>
                <a:gd name="T1" fmla="*/ 0 h 454"/>
                <a:gd name="T2" fmla="*/ 0 w 1536"/>
                <a:gd name="T3" fmla="*/ 0 h 454"/>
                <a:gd name="T4" fmla="*/ 0 w 1536"/>
                <a:gd name="T5" fmla="*/ 0 h 454"/>
                <a:gd name="T6" fmla="*/ 0 w 1536"/>
                <a:gd name="T7" fmla="*/ 0 h 454"/>
                <a:gd name="T8" fmla="*/ 0 w 1536"/>
                <a:gd name="T9" fmla="*/ 0 h 454"/>
                <a:gd name="T10" fmla="*/ 0 w 1536"/>
                <a:gd name="T11" fmla="*/ 0 h 454"/>
                <a:gd name="T12" fmla="*/ 0 w 1536"/>
                <a:gd name="T13" fmla="*/ 0 h 454"/>
                <a:gd name="T14" fmla="*/ 0 w 1536"/>
                <a:gd name="T15" fmla="*/ 0 h 454"/>
                <a:gd name="T16" fmla="*/ 0 w 1536"/>
                <a:gd name="T17" fmla="*/ 0 h 454"/>
                <a:gd name="T18" fmla="*/ 0 w 1536"/>
                <a:gd name="T19" fmla="*/ 0 h 454"/>
                <a:gd name="T20" fmla="*/ 0 w 1536"/>
                <a:gd name="T21" fmla="*/ 0 h 454"/>
                <a:gd name="T22" fmla="*/ 0 w 1536"/>
                <a:gd name="T23" fmla="*/ 0 h 454"/>
                <a:gd name="T24" fmla="*/ 0 w 1536"/>
                <a:gd name="T25" fmla="*/ 0 h 454"/>
                <a:gd name="T26" fmla="*/ 1 w 1536"/>
                <a:gd name="T27" fmla="*/ 0 h 454"/>
                <a:gd name="T28" fmla="*/ 1 w 1536"/>
                <a:gd name="T29" fmla="*/ 0 h 454"/>
                <a:gd name="T30" fmla="*/ 1 w 1536"/>
                <a:gd name="T31" fmla="*/ 0 h 454"/>
                <a:gd name="T32" fmla="*/ 1 w 1536"/>
                <a:gd name="T33" fmla="*/ 0 h 454"/>
                <a:gd name="T34" fmla="*/ 1 w 1536"/>
                <a:gd name="T35" fmla="*/ 0 h 454"/>
                <a:gd name="T36" fmla="*/ 1 w 1536"/>
                <a:gd name="T37" fmla="*/ 1 h 454"/>
                <a:gd name="T38" fmla="*/ 1 w 1536"/>
                <a:gd name="T39" fmla="*/ 1 h 454"/>
                <a:gd name="T40" fmla="*/ 1 w 1536"/>
                <a:gd name="T41" fmla="*/ 1 h 454"/>
                <a:gd name="T42" fmla="*/ 1 w 1536"/>
                <a:gd name="T43" fmla="*/ 1 h 454"/>
                <a:gd name="T44" fmla="*/ 1 w 1536"/>
                <a:gd name="T45" fmla="*/ 1 h 454"/>
                <a:gd name="T46" fmla="*/ 1 w 1536"/>
                <a:gd name="T47" fmla="*/ 1 h 454"/>
                <a:gd name="T48" fmla="*/ 1 w 1536"/>
                <a:gd name="T49" fmla="*/ 1 h 454"/>
                <a:gd name="T50" fmla="*/ 1 w 1536"/>
                <a:gd name="T51" fmla="*/ 1 h 454"/>
                <a:gd name="T52" fmla="*/ 2 w 1536"/>
                <a:gd name="T53" fmla="*/ 1 h 454"/>
                <a:gd name="T54" fmla="*/ 2 w 1536"/>
                <a:gd name="T55" fmla="*/ 1 h 454"/>
                <a:gd name="T56" fmla="*/ 2 w 1536"/>
                <a:gd name="T57" fmla="*/ 1 h 454"/>
                <a:gd name="T58" fmla="*/ 2 w 1536"/>
                <a:gd name="T59" fmla="*/ 1 h 454"/>
                <a:gd name="T60" fmla="*/ 2 w 1536"/>
                <a:gd name="T61" fmla="*/ 1 h 454"/>
                <a:gd name="T62" fmla="*/ 2 w 1536"/>
                <a:gd name="T63" fmla="*/ 1 h 454"/>
                <a:gd name="T64" fmla="*/ 2 w 1536"/>
                <a:gd name="T65" fmla="*/ 1 h 454"/>
                <a:gd name="T66" fmla="*/ 2 w 1536"/>
                <a:gd name="T67" fmla="*/ 1 h 454"/>
                <a:gd name="T68" fmla="*/ 2 w 1536"/>
                <a:gd name="T69" fmla="*/ 1 h 454"/>
                <a:gd name="T70" fmla="*/ 2 w 1536"/>
                <a:gd name="T71" fmla="*/ 1 h 454"/>
                <a:gd name="T72" fmla="*/ 2 w 1536"/>
                <a:gd name="T73" fmla="*/ 1 h 454"/>
                <a:gd name="T74" fmla="*/ 2 w 1536"/>
                <a:gd name="T75" fmla="*/ 1 h 454"/>
                <a:gd name="T76" fmla="*/ 2 w 1536"/>
                <a:gd name="T77" fmla="*/ 1 h 454"/>
                <a:gd name="T78" fmla="*/ 2 w 1536"/>
                <a:gd name="T79" fmla="*/ 1 h 454"/>
                <a:gd name="T80" fmla="*/ 2 w 1536"/>
                <a:gd name="T81" fmla="*/ 1 h 454"/>
                <a:gd name="T82" fmla="*/ 2 w 1536"/>
                <a:gd name="T83" fmla="*/ 1 h 454"/>
                <a:gd name="T84" fmla="*/ 2 w 1536"/>
                <a:gd name="T85" fmla="*/ 1 h 454"/>
                <a:gd name="T86" fmla="*/ 2 w 1536"/>
                <a:gd name="T87" fmla="*/ 1 h 454"/>
                <a:gd name="T88" fmla="*/ 2 w 1536"/>
                <a:gd name="T89" fmla="*/ 1 h 454"/>
                <a:gd name="T90" fmla="*/ 2 w 1536"/>
                <a:gd name="T91" fmla="*/ 1 h 454"/>
                <a:gd name="T92" fmla="*/ 2 w 1536"/>
                <a:gd name="T93" fmla="*/ 1 h 454"/>
                <a:gd name="T94" fmla="*/ 2 w 1536"/>
                <a:gd name="T95" fmla="*/ 1 h 454"/>
                <a:gd name="T96" fmla="*/ 2 w 1536"/>
                <a:gd name="T97" fmla="*/ 1 h 454"/>
                <a:gd name="T98" fmla="*/ 2 w 1536"/>
                <a:gd name="T99" fmla="*/ 1 h 454"/>
                <a:gd name="T100" fmla="*/ 2 w 1536"/>
                <a:gd name="T101" fmla="*/ 1 h 454"/>
                <a:gd name="T102" fmla="*/ 2 w 1536"/>
                <a:gd name="T103" fmla="*/ 0 h 454"/>
                <a:gd name="T104" fmla="*/ 2 w 1536"/>
                <a:gd name="T105" fmla="*/ 0 h 454"/>
                <a:gd name="T106" fmla="*/ 2 w 1536"/>
                <a:gd name="T107" fmla="*/ 0 h 454"/>
                <a:gd name="T108" fmla="*/ 2 w 1536"/>
                <a:gd name="T109" fmla="*/ 0 h 454"/>
                <a:gd name="T110" fmla="*/ 2 w 1536"/>
                <a:gd name="T111" fmla="*/ 0 h 454"/>
                <a:gd name="T112" fmla="*/ 2 w 1536"/>
                <a:gd name="T113" fmla="*/ 0 h 454"/>
                <a:gd name="T114" fmla="*/ 2 w 1536"/>
                <a:gd name="T115" fmla="*/ 0 h 4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36"/>
                <a:gd name="T175" fmla="*/ 0 h 454"/>
                <a:gd name="T176" fmla="*/ 1536 w 1536"/>
                <a:gd name="T177" fmla="*/ 454 h 4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36" h="454">
                  <a:moveTo>
                    <a:pt x="0" y="0"/>
                  </a:moveTo>
                  <a:lnTo>
                    <a:pt x="10" y="15"/>
                  </a:lnTo>
                  <a:lnTo>
                    <a:pt x="24" y="31"/>
                  </a:lnTo>
                  <a:lnTo>
                    <a:pt x="31" y="39"/>
                  </a:lnTo>
                  <a:lnTo>
                    <a:pt x="41" y="47"/>
                  </a:lnTo>
                  <a:lnTo>
                    <a:pt x="64" y="64"/>
                  </a:lnTo>
                  <a:lnTo>
                    <a:pt x="89" y="78"/>
                  </a:lnTo>
                  <a:lnTo>
                    <a:pt x="118" y="94"/>
                  </a:lnTo>
                  <a:lnTo>
                    <a:pt x="150" y="108"/>
                  </a:lnTo>
                  <a:lnTo>
                    <a:pt x="188" y="125"/>
                  </a:lnTo>
                  <a:lnTo>
                    <a:pt x="223" y="139"/>
                  </a:lnTo>
                  <a:lnTo>
                    <a:pt x="256" y="156"/>
                  </a:lnTo>
                  <a:lnTo>
                    <a:pt x="286" y="174"/>
                  </a:lnTo>
                  <a:lnTo>
                    <a:pt x="315" y="196"/>
                  </a:lnTo>
                  <a:lnTo>
                    <a:pt x="339" y="216"/>
                  </a:lnTo>
                  <a:lnTo>
                    <a:pt x="363" y="240"/>
                  </a:lnTo>
                  <a:lnTo>
                    <a:pt x="383" y="264"/>
                  </a:lnTo>
                  <a:lnTo>
                    <a:pt x="401" y="291"/>
                  </a:lnTo>
                  <a:lnTo>
                    <a:pt x="417" y="317"/>
                  </a:lnTo>
                  <a:lnTo>
                    <a:pt x="436" y="339"/>
                  </a:lnTo>
                  <a:lnTo>
                    <a:pt x="457" y="360"/>
                  </a:lnTo>
                  <a:lnTo>
                    <a:pt x="484" y="379"/>
                  </a:lnTo>
                  <a:lnTo>
                    <a:pt x="510" y="394"/>
                  </a:lnTo>
                  <a:lnTo>
                    <a:pt x="541" y="408"/>
                  </a:lnTo>
                  <a:lnTo>
                    <a:pt x="575" y="418"/>
                  </a:lnTo>
                  <a:lnTo>
                    <a:pt x="611" y="427"/>
                  </a:lnTo>
                  <a:lnTo>
                    <a:pt x="966" y="454"/>
                  </a:lnTo>
                  <a:lnTo>
                    <a:pt x="1360" y="442"/>
                  </a:lnTo>
                  <a:lnTo>
                    <a:pt x="1374" y="440"/>
                  </a:lnTo>
                  <a:lnTo>
                    <a:pt x="1376" y="439"/>
                  </a:lnTo>
                  <a:lnTo>
                    <a:pt x="1380" y="439"/>
                  </a:lnTo>
                  <a:lnTo>
                    <a:pt x="1387" y="439"/>
                  </a:lnTo>
                  <a:lnTo>
                    <a:pt x="1400" y="435"/>
                  </a:lnTo>
                  <a:lnTo>
                    <a:pt x="1414" y="433"/>
                  </a:lnTo>
                  <a:lnTo>
                    <a:pt x="1425" y="428"/>
                  </a:lnTo>
                  <a:lnTo>
                    <a:pt x="1437" y="424"/>
                  </a:lnTo>
                  <a:lnTo>
                    <a:pt x="1459" y="415"/>
                  </a:lnTo>
                  <a:lnTo>
                    <a:pt x="1466" y="408"/>
                  </a:lnTo>
                  <a:lnTo>
                    <a:pt x="1467" y="405"/>
                  </a:lnTo>
                  <a:lnTo>
                    <a:pt x="1470" y="404"/>
                  </a:lnTo>
                  <a:lnTo>
                    <a:pt x="1475" y="402"/>
                  </a:lnTo>
                  <a:lnTo>
                    <a:pt x="1491" y="387"/>
                  </a:lnTo>
                  <a:lnTo>
                    <a:pt x="1497" y="378"/>
                  </a:lnTo>
                  <a:lnTo>
                    <a:pt x="1500" y="373"/>
                  </a:lnTo>
                  <a:lnTo>
                    <a:pt x="1501" y="371"/>
                  </a:lnTo>
                  <a:lnTo>
                    <a:pt x="1504" y="369"/>
                  </a:lnTo>
                  <a:lnTo>
                    <a:pt x="1509" y="360"/>
                  </a:lnTo>
                  <a:lnTo>
                    <a:pt x="1511" y="355"/>
                  </a:lnTo>
                  <a:lnTo>
                    <a:pt x="1512" y="353"/>
                  </a:lnTo>
                  <a:lnTo>
                    <a:pt x="1515" y="351"/>
                  </a:lnTo>
                  <a:lnTo>
                    <a:pt x="1524" y="323"/>
                  </a:lnTo>
                  <a:lnTo>
                    <a:pt x="1530" y="296"/>
                  </a:lnTo>
                  <a:lnTo>
                    <a:pt x="1534" y="270"/>
                  </a:lnTo>
                  <a:lnTo>
                    <a:pt x="1536" y="246"/>
                  </a:lnTo>
                  <a:lnTo>
                    <a:pt x="1535" y="222"/>
                  </a:lnTo>
                  <a:lnTo>
                    <a:pt x="1531" y="199"/>
                  </a:lnTo>
                  <a:lnTo>
                    <a:pt x="1525" y="178"/>
                  </a:lnTo>
                  <a:lnTo>
                    <a:pt x="1519" y="15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39" name="Freeform 140"/>
            <p:cNvSpPr>
              <a:spLocks noChangeArrowheads="1"/>
            </p:cNvSpPr>
            <p:nvPr/>
          </p:nvSpPr>
          <p:spPr bwMode="auto">
            <a:xfrm>
              <a:off x="3967" y="3112"/>
              <a:ext cx="16" cy="31"/>
            </a:xfrm>
            <a:custGeom>
              <a:avLst/>
              <a:gdLst>
                <a:gd name="T0" fmla="*/ 0 w 78"/>
                <a:gd name="T1" fmla="*/ 0 h 155"/>
                <a:gd name="T2" fmla="*/ 0 w 78"/>
                <a:gd name="T3" fmla="*/ 0 h 155"/>
                <a:gd name="T4" fmla="*/ 0 w 78"/>
                <a:gd name="T5" fmla="*/ 0 h 155"/>
                <a:gd name="T6" fmla="*/ 0 w 78"/>
                <a:gd name="T7" fmla="*/ 0 h 155"/>
                <a:gd name="T8" fmla="*/ 0 w 78"/>
                <a:gd name="T9" fmla="*/ 0 h 155"/>
                <a:gd name="T10" fmla="*/ 0 w 78"/>
                <a:gd name="T11" fmla="*/ 0 h 155"/>
                <a:gd name="T12" fmla="*/ 0 w 78"/>
                <a:gd name="T13" fmla="*/ 0 h 155"/>
                <a:gd name="T14" fmla="*/ 0 w 78"/>
                <a:gd name="T15" fmla="*/ 0 h 155"/>
                <a:gd name="T16" fmla="*/ 0 w 78"/>
                <a:gd name="T17" fmla="*/ 0 h 155"/>
                <a:gd name="T18" fmla="*/ 0 w 78"/>
                <a:gd name="T19" fmla="*/ 0 h 155"/>
                <a:gd name="T20" fmla="*/ 0 w 78"/>
                <a:gd name="T21" fmla="*/ 0 h 155"/>
                <a:gd name="T22" fmla="*/ 0 w 78"/>
                <a:gd name="T23" fmla="*/ 0 h 155"/>
                <a:gd name="T24" fmla="*/ 0 w 78"/>
                <a:gd name="T25" fmla="*/ 0 h 155"/>
                <a:gd name="T26" fmla="*/ 0 w 78"/>
                <a:gd name="T27" fmla="*/ 0 h 155"/>
                <a:gd name="T28" fmla="*/ 0 w 78"/>
                <a:gd name="T29" fmla="*/ 0 h 155"/>
                <a:gd name="T30" fmla="*/ 0 w 78"/>
                <a:gd name="T31" fmla="*/ 0 h 155"/>
                <a:gd name="T32" fmla="*/ 0 w 78"/>
                <a:gd name="T33" fmla="*/ 0 h 1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55"/>
                <a:gd name="T53" fmla="*/ 78 w 78"/>
                <a:gd name="T54" fmla="*/ 155 h 1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55">
                  <a:moveTo>
                    <a:pt x="25" y="155"/>
                  </a:moveTo>
                  <a:lnTo>
                    <a:pt x="38" y="141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67" y="103"/>
                  </a:lnTo>
                  <a:lnTo>
                    <a:pt x="72" y="91"/>
                  </a:lnTo>
                  <a:lnTo>
                    <a:pt x="76" y="81"/>
                  </a:lnTo>
                  <a:lnTo>
                    <a:pt x="77" y="70"/>
                  </a:lnTo>
                  <a:lnTo>
                    <a:pt x="78" y="60"/>
                  </a:lnTo>
                  <a:lnTo>
                    <a:pt x="75" y="51"/>
                  </a:lnTo>
                  <a:lnTo>
                    <a:pt x="70" y="41"/>
                  </a:lnTo>
                  <a:lnTo>
                    <a:pt x="63" y="33"/>
                  </a:lnTo>
                  <a:lnTo>
                    <a:pt x="55" y="26"/>
                  </a:lnTo>
                  <a:lnTo>
                    <a:pt x="43" y="18"/>
                  </a:lnTo>
                  <a:lnTo>
                    <a:pt x="31" y="11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0" name="Freeform 141"/>
            <p:cNvSpPr>
              <a:spLocks noChangeArrowheads="1"/>
            </p:cNvSpPr>
            <p:nvPr/>
          </p:nvSpPr>
          <p:spPr bwMode="auto">
            <a:xfrm>
              <a:off x="3120" y="3022"/>
              <a:ext cx="529" cy="92"/>
            </a:xfrm>
            <a:custGeom>
              <a:avLst/>
              <a:gdLst>
                <a:gd name="T0" fmla="*/ 4 w 2643"/>
                <a:gd name="T1" fmla="*/ 0 h 459"/>
                <a:gd name="T2" fmla="*/ 4 w 2643"/>
                <a:gd name="T3" fmla="*/ 1 h 459"/>
                <a:gd name="T4" fmla="*/ 4 w 2643"/>
                <a:gd name="T5" fmla="*/ 1 h 459"/>
                <a:gd name="T6" fmla="*/ 4 w 2643"/>
                <a:gd name="T7" fmla="*/ 1 h 459"/>
                <a:gd name="T8" fmla="*/ 4 w 2643"/>
                <a:gd name="T9" fmla="*/ 1 h 459"/>
                <a:gd name="T10" fmla="*/ 4 w 2643"/>
                <a:gd name="T11" fmla="*/ 1 h 459"/>
                <a:gd name="T12" fmla="*/ 4 w 2643"/>
                <a:gd name="T13" fmla="*/ 1 h 459"/>
                <a:gd name="T14" fmla="*/ 4 w 2643"/>
                <a:gd name="T15" fmla="*/ 1 h 459"/>
                <a:gd name="T16" fmla="*/ 4 w 2643"/>
                <a:gd name="T17" fmla="*/ 1 h 459"/>
                <a:gd name="T18" fmla="*/ 4 w 2643"/>
                <a:gd name="T19" fmla="*/ 1 h 459"/>
                <a:gd name="T20" fmla="*/ 4 w 2643"/>
                <a:gd name="T21" fmla="*/ 1 h 459"/>
                <a:gd name="T22" fmla="*/ 4 w 2643"/>
                <a:gd name="T23" fmla="*/ 1 h 459"/>
                <a:gd name="T24" fmla="*/ 3 w 2643"/>
                <a:gd name="T25" fmla="*/ 1 h 459"/>
                <a:gd name="T26" fmla="*/ 3 w 2643"/>
                <a:gd name="T27" fmla="*/ 1 h 459"/>
                <a:gd name="T28" fmla="*/ 3 w 2643"/>
                <a:gd name="T29" fmla="*/ 1 h 459"/>
                <a:gd name="T30" fmla="*/ 3 w 2643"/>
                <a:gd name="T31" fmla="*/ 1 h 459"/>
                <a:gd name="T32" fmla="*/ 3 w 2643"/>
                <a:gd name="T33" fmla="*/ 1 h 459"/>
                <a:gd name="T34" fmla="*/ 3 w 2643"/>
                <a:gd name="T35" fmla="*/ 1 h 459"/>
                <a:gd name="T36" fmla="*/ 3 w 2643"/>
                <a:gd name="T37" fmla="*/ 1 h 459"/>
                <a:gd name="T38" fmla="*/ 3 w 2643"/>
                <a:gd name="T39" fmla="*/ 1 h 459"/>
                <a:gd name="T40" fmla="*/ 2 w 2643"/>
                <a:gd name="T41" fmla="*/ 1 h 459"/>
                <a:gd name="T42" fmla="*/ 2 w 2643"/>
                <a:gd name="T43" fmla="*/ 1 h 459"/>
                <a:gd name="T44" fmla="*/ 2 w 2643"/>
                <a:gd name="T45" fmla="*/ 1 h 459"/>
                <a:gd name="T46" fmla="*/ 2 w 2643"/>
                <a:gd name="T47" fmla="*/ 1 h 459"/>
                <a:gd name="T48" fmla="*/ 2 w 2643"/>
                <a:gd name="T49" fmla="*/ 1 h 459"/>
                <a:gd name="T50" fmla="*/ 2 w 2643"/>
                <a:gd name="T51" fmla="*/ 1 h 459"/>
                <a:gd name="T52" fmla="*/ 1 w 2643"/>
                <a:gd name="T53" fmla="*/ 1 h 459"/>
                <a:gd name="T54" fmla="*/ 1 w 2643"/>
                <a:gd name="T55" fmla="*/ 0 h 459"/>
                <a:gd name="T56" fmla="*/ 1 w 2643"/>
                <a:gd name="T57" fmla="*/ 0 h 459"/>
                <a:gd name="T58" fmla="*/ 1 w 2643"/>
                <a:gd name="T59" fmla="*/ 0 h 459"/>
                <a:gd name="T60" fmla="*/ 1 w 2643"/>
                <a:gd name="T61" fmla="*/ 0 h 459"/>
                <a:gd name="T62" fmla="*/ 0 w 2643"/>
                <a:gd name="T63" fmla="*/ 0 h 459"/>
                <a:gd name="T64" fmla="*/ 0 w 2643"/>
                <a:gd name="T65" fmla="*/ 0 h 459"/>
                <a:gd name="T66" fmla="*/ 0 w 2643"/>
                <a:gd name="T67" fmla="*/ 0 h 459"/>
                <a:gd name="T68" fmla="*/ 0 w 2643"/>
                <a:gd name="T69" fmla="*/ 0 h 459"/>
                <a:gd name="T70" fmla="*/ 1 w 2643"/>
                <a:gd name="T71" fmla="*/ 0 h 459"/>
                <a:gd name="T72" fmla="*/ 1 w 2643"/>
                <a:gd name="T73" fmla="*/ 0 h 459"/>
                <a:gd name="T74" fmla="*/ 1 w 2643"/>
                <a:gd name="T75" fmla="*/ 0 h 459"/>
                <a:gd name="T76" fmla="*/ 2 w 2643"/>
                <a:gd name="T77" fmla="*/ 0 h 459"/>
                <a:gd name="T78" fmla="*/ 2 w 2643"/>
                <a:gd name="T79" fmla="*/ 0 h 459"/>
                <a:gd name="T80" fmla="*/ 3 w 2643"/>
                <a:gd name="T81" fmla="*/ 0 h 459"/>
                <a:gd name="T82" fmla="*/ 3 w 2643"/>
                <a:gd name="T83" fmla="*/ 0 h 459"/>
                <a:gd name="T84" fmla="*/ 4 w 2643"/>
                <a:gd name="T85" fmla="*/ 0 h 459"/>
                <a:gd name="T86" fmla="*/ 4 w 2643"/>
                <a:gd name="T87" fmla="*/ 0 h 4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43"/>
                <a:gd name="T133" fmla="*/ 0 h 459"/>
                <a:gd name="T134" fmla="*/ 2643 w 2643"/>
                <a:gd name="T135" fmla="*/ 459 h 4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43" h="459">
                  <a:moveTo>
                    <a:pt x="2643" y="297"/>
                  </a:moveTo>
                  <a:lnTo>
                    <a:pt x="2631" y="308"/>
                  </a:lnTo>
                  <a:lnTo>
                    <a:pt x="2619" y="320"/>
                  </a:lnTo>
                  <a:lnTo>
                    <a:pt x="2612" y="325"/>
                  </a:lnTo>
                  <a:lnTo>
                    <a:pt x="2606" y="331"/>
                  </a:lnTo>
                  <a:lnTo>
                    <a:pt x="2593" y="343"/>
                  </a:lnTo>
                  <a:lnTo>
                    <a:pt x="2578" y="352"/>
                  </a:lnTo>
                  <a:lnTo>
                    <a:pt x="2563" y="363"/>
                  </a:lnTo>
                  <a:lnTo>
                    <a:pt x="2529" y="382"/>
                  </a:lnTo>
                  <a:lnTo>
                    <a:pt x="2509" y="389"/>
                  </a:lnTo>
                  <a:lnTo>
                    <a:pt x="2499" y="393"/>
                  </a:lnTo>
                  <a:lnTo>
                    <a:pt x="2491" y="398"/>
                  </a:lnTo>
                  <a:lnTo>
                    <a:pt x="2448" y="412"/>
                  </a:lnTo>
                  <a:lnTo>
                    <a:pt x="2436" y="414"/>
                  </a:lnTo>
                  <a:lnTo>
                    <a:pt x="2424" y="418"/>
                  </a:lnTo>
                  <a:lnTo>
                    <a:pt x="2402" y="425"/>
                  </a:lnTo>
                  <a:lnTo>
                    <a:pt x="2377" y="430"/>
                  </a:lnTo>
                  <a:lnTo>
                    <a:pt x="2364" y="432"/>
                  </a:lnTo>
                  <a:lnTo>
                    <a:pt x="2353" y="436"/>
                  </a:lnTo>
                  <a:lnTo>
                    <a:pt x="2326" y="440"/>
                  </a:lnTo>
                  <a:lnTo>
                    <a:pt x="2298" y="444"/>
                  </a:lnTo>
                  <a:lnTo>
                    <a:pt x="2269" y="447"/>
                  </a:lnTo>
                  <a:lnTo>
                    <a:pt x="2254" y="448"/>
                  </a:lnTo>
                  <a:lnTo>
                    <a:pt x="2241" y="450"/>
                  </a:lnTo>
                  <a:lnTo>
                    <a:pt x="2179" y="455"/>
                  </a:lnTo>
                  <a:lnTo>
                    <a:pt x="2147" y="456"/>
                  </a:lnTo>
                  <a:lnTo>
                    <a:pt x="2116" y="459"/>
                  </a:lnTo>
                  <a:lnTo>
                    <a:pt x="2046" y="459"/>
                  </a:lnTo>
                  <a:lnTo>
                    <a:pt x="2027" y="458"/>
                  </a:lnTo>
                  <a:lnTo>
                    <a:pt x="2009" y="458"/>
                  </a:lnTo>
                  <a:lnTo>
                    <a:pt x="1973" y="458"/>
                  </a:lnTo>
                  <a:lnTo>
                    <a:pt x="1897" y="455"/>
                  </a:lnTo>
                  <a:lnTo>
                    <a:pt x="1857" y="453"/>
                  </a:lnTo>
                  <a:lnTo>
                    <a:pt x="1817" y="452"/>
                  </a:lnTo>
                  <a:lnTo>
                    <a:pt x="1774" y="447"/>
                  </a:lnTo>
                  <a:lnTo>
                    <a:pt x="1732" y="443"/>
                  </a:lnTo>
                  <a:lnTo>
                    <a:pt x="1687" y="438"/>
                  </a:lnTo>
                  <a:lnTo>
                    <a:pt x="1665" y="436"/>
                  </a:lnTo>
                  <a:lnTo>
                    <a:pt x="1643" y="435"/>
                  </a:lnTo>
                  <a:lnTo>
                    <a:pt x="1620" y="431"/>
                  </a:lnTo>
                  <a:lnTo>
                    <a:pt x="1597" y="429"/>
                  </a:lnTo>
                  <a:lnTo>
                    <a:pt x="1551" y="424"/>
                  </a:lnTo>
                  <a:lnTo>
                    <a:pt x="1456" y="412"/>
                  </a:lnTo>
                  <a:lnTo>
                    <a:pt x="1430" y="407"/>
                  </a:lnTo>
                  <a:lnTo>
                    <a:pt x="1405" y="404"/>
                  </a:lnTo>
                  <a:lnTo>
                    <a:pt x="1355" y="396"/>
                  </a:lnTo>
                  <a:lnTo>
                    <a:pt x="1302" y="388"/>
                  </a:lnTo>
                  <a:lnTo>
                    <a:pt x="1251" y="381"/>
                  </a:lnTo>
                  <a:lnTo>
                    <a:pt x="1197" y="371"/>
                  </a:lnTo>
                  <a:lnTo>
                    <a:pt x="1170" y="367"/>
                  </a:lnTo>
                  <a:lnTo>
                    <a:pt x="1143" y="363"/>
                  </a:lnTo>
                  <a:lnTo>
                    <a:pt x="1032" y="344"/>
                  </a:lnTo>
                  <a:lnTo>
                    <a:pt x="973" y="332"/>
                  </a:lnTo>
                  <a:lnTo>
                    <a:pt x="916" y="321"/>
                  </a:lnTo>
                  <a:lnTo>
                    <a:pt x="796" y="297"/>
                  </a:lnTo>
                  <a:lnTo>
                    <a:pt x="672" y="271"/>
                  </a:lnTo>
                  <a:lnTo>
                    <a:pt x="608" y="256"/>
                  </a:lnTo>
                  <a:lnTo>
                    <a:pt x="546" y="243"/>
                  </a:lnTo>
                  <a:lnTo>
                    <a:pt x="512" y="235"/>
                  </a:lnTo>
                  <a:lnTo>
                    <a:pt x="480" y="227"/>
                  </a:lnTo>
                  <a:lnTo>
                    <a:pt x="415" y="213"/>
                  </a:lnTo>
                  <a:lnTo>
                    <a:pt x="347" y="196"/>
                  </a:lnTo>
                  <a:lnTo>
                    <a:pt x="280" y="181"/>
                  </a:lnTo>
                  <a:lnTo>
                    <a:pt x="141" y="147"/>
                  </a:lnTo>
                  <a:lnTo>
                    <a:pt x="105" y="138"/>
                  </a:lnTo>
                  <a:lnTo>
                    <a:pt x="70" y="129"/>
                  </a:lnTo>
                  <a:lnTo>
                    <a:pt x="0" y="112"/>
                  </a:lnTo>
                  <a:lnTo>
                    <a:pt x="6" y="112"/>
                  </a:lnTo>
                  <a:lnTo>
                    <a:pt x="174" y="82"/>
                  </a:lnTo>
                  <a:lnTo>
                    <a:pt x="257" y="69"/>
                  </a:lnTo>
                  <a:lnTo>
                    <a:pt x="342" y="58"/>
                  </a:lnTo>
                  <a:lnTo>
                    <a:pt x="510" y="37"/>
                  </a:lnTo>
                  <a:lnTo>
                    <a:pt x="593" y="29"/>
                  </a:lnTo>
                  <a:lnTo>
                    <a:pt x="678" y="23"/>
                  </a:lnTo>
                  <a:lnTo>
                    <a:pt x="843" y="11"/>
                  </a:lnTo>
                  <a:lnTo>
                    <a:pt x="926" y="6"/>
                  </a:lnTo>
                  <a:lnTo>
                    <a:pt x="1010" y="3"/>
                  </a:lnTo>
                  <a:lnTo>
                    <a:pt x="1175" y="0"/>
                  </a:lnTo>
                  <a:lnTo>
                    <a:pt x="1340" y="2"/>
                  </a:lnTo>
                  <a:lnTo>
                    <a:pt x="1502" y="7"/>
                  </a:lnTo>
                  <a:lnTo>
                    <a:pt x="1583" y="11"/>
                  </a:lnTo>
                  <a:lnTo>
                    <a:pt x="1666" y="17"/>
                  </a:lnTo>
                  <a:lnTo>
                    <a:pt x="1827" y="30"/>
                  </a:lnTo>
                  <a:lnTo>
                    <a:pt x="1989" y="49"/>
                  </a:lnTo>
                  <a:lnTo>
                    <a:pt x="2149" y="70"/>
                  </a:lnTo>
                  <a:lnTo>
                    <a:pt x="2309" y="98"/>
                  </a:lnTo>
                  <a:lnTo>
                    <a:pt x="2388" y="112"/>
                  </a:lnTo>
                  <a:lnTo>
                    <a:pt x="2468" y="129"/>
                  </a:lnTo>
                  <a:lnTo>
                    <a:pt x="2628" y="16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1" name="Line 142"/>
            <p:cNvSpPr>
              <a:spLocks noChangeShapeType="1"/>
            </p:cNvSpPr>
            <p:nvPr/>
          </p:nvSpPr>
          <p:spPr bwMode="auto">
            <a:xfrm>
              <a:off x="3121" y="3044"/>
              <a:ext cx="519" cy="1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42" name="Freeform 143"/>
            <p:cNvSpPr>
              <a:spLocks noChangeArrowheads="1"/>
            </p:cNvSpPr>
            <p:nvPr/>
          </p:nvSpPr>
          <p:spPr bwMode="auto">
            <a:xfrm>
              <a:off x="3639" y="3052"/>
              <a:ext cx="29" cy="30"/>
            </a:xfrm>
            <a:custGeom>
              <a:avLst/>
              <a:gdLst>
                <a:gd name="T0" fmla="*/ 0 w 145"/>
                <a:gd name="T1" fmla="*/ 0 h 148"/>
                <a:gd name="T2" fmla="*/ 0 w 145"/>
                <a:gd name="T3" fmla="*/ 0 h 148"/>
                <a:gd name="T4" fmla="*/ 0 w 145"/>
                <a:gd name="T5" fmla="*/ 0 h 148"/>
                <a:gd name="T6" fmla="*/ 0 w 145"/>
                <a:gd name="T7" fmla="*/ 0 h 148"/>
                <a:gd name="T8" fmla="*/ 0 w 145"/>
                <a:gd name="T9" fmla="*/ 0 h 148"/>
                <a:gd name="T10" fmla="*/ 0 w 145"/>
                <a:gd name="T11" fmla="*/ 0 h 148"/>
                <a:gd name="T12" fmla="*/ 0 w 145"/>
                <a:gd name="T13" fmla="*/ 0 h 148"/>
                <a:gd name="T14" fmla="*/ 0 w 145"/>
                <a:gd name="T15" fmla="*/ 0 h 148"/>
                <a:gd name="T16" fmla="*/ 0 w 145"/>
                <a:gd name="T17" fmla="*/ 0 h 148"/>
                <a:gd name="T18" fmla="*/ 0 w 145"/>
                <a:gd name="T19" fmla="*/ 0 h 148"/>
                <a:gd name="T20" fmla="*/ 0 w 145"/>
                <a:gd name="T21" fmla="*/ 0 h 148"/>
                <a:gd name="T22" fmla="*/ 0 w 145"/>
                <a:gd name="T23" fmla="*/ 0 h 148"/>
                <a:gd name="T24" fmla="*/ 0 w 145"/>
                <a:gd name="T25" fmla="*/ 0 h 148"/>
                <a:gd name="T26" fmla="*/ 0 w 145"/>
                <a:gd name="T27" fmla="*/ 0 h 148"/>
                <a:gd name="T28" fmla="*/ 0 w 145"/>
                <a:gd name="T29" fmla="*/ 0 h 148"/>
                <a:gd name="T30" fmla="*/ 0 w 145"/>
                <a:gd name="T31" fmla="*/ 0 h 148"/>
                <a:gd name="T32" fmla="*/ 0 w 145"/>
                <a:gd name="T33" fmla="*/ 0 h 148"/>
                <a:gd name="T34" fmla="*/ 0 w 145"/>
                <a:gd name="T35" fmla="*/ 0 h 148"/>
                <a:gd name="T36" fmla="*/ 0 w 145"/>
                <a:gd name="T37" fmla="*/ 0 h 148"/>
                <a:gd name="T38" fmla="*/ 0 w 145"/>
                <a:gd name="T39" fmla="*/ 0 h 148"/>
                <a:gd name="T40" fmla="*/ 0 w 145"/>
                <a:gd name="T41" fmla="*/ 0 h 148"/>
                <a:gd name="T42" fmla="*/ 0 w 145"/>
                <a:gd name="T43" fmla="*/ 0 h 148"/>
                <a:gd name="T44" fmla="*/ 0 w 145"/>
                <a:gd name="T45" fmla="*/ 0 h 148"/>
                <a:gd name="T46" fmla="*/ 0 w 145"/>
                <a:gd name="T47" fmla="*/ 0 h 148"/>
                <a:gd name="T48" fmla="*/ 0 w 145"/>
                <a:gd name="T49" fmla="*/ 0 h 148"/>
                <a:gd name="T50" fmla="*/ 0 w 145"/>
                <a:gd name="T51" fmla="*/ 0 h 148"/>
                <a:gd name="T52" fmla="*/ 0 w 145"/>
                <a:gd name="T53" fmla="*/ 0 h 148"/>
                <a:gd name="T54" fmla="*/ 0 w 145"/>
                <a:gd name="T55" fmla="*/ 0 h 148"/>
                <a:gd name="T56" fmla="*/ 0 w 145"/>
                <a:gd name="T57" fmla="*/ 0 h 148"/>
                <a:gd name="T58" fmla="*/ 0 w 145"/>
                <a:gd name="T59" fmla="*/ 0 h 148"/>
                <a:gd name="T60" fmla="*/ 0 w 145"/>
                <a:gd name="T61" fmla="*/ 0 h 148"/>
                <a:gd name="T62" fmla="*/ 0 w 145"/>
                <a:gd name="T63" fmla="*/ 0 h 148"/>
                <a:gd name="T64" fmla="*/ 0 w 145"/>
                <a:gd name="T65" fmla="*/ 0 h 148"/>
                <a:gd name="T66" fmla="*/ 0 w 145"/>
                <a:gd name="T67" fmla="*/ 0 h 148"/>
                <a:gd name="T68" fmla="*/ 0 w 145"/>
                <a:gd name="T69" fmla="*/ 0 h 148"/>
                <a:gd name="T70" fmla="*/ 0 w 145"/>
                <a:gd name="T71" fmla="*/ 0 h 148"/>
                <a:gd name="T72" fmla="*/ 0 w 145"/>
                <a:gd name="T73" fmla="*/ 0 h 148"/>
                <a:gd name="T74" fmla="*/ 0 w 145"/>
                <a:gd name="T75" fmla="*/ 0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148"/>
                <a:gd name="T116" fmla="*/ 145 w 145"/>
                <a:gd name="T117" fmla="*/ 148 h 1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148">
                  <a:moveTo>
                    <a:pt x="0" y="73"/>
                  </a:moveTo>
                  <a:lnTo>
                    <a:pt x="1" y="86"/>
                  </a:lnTo>
                  <a:lnTo>
                    <a:pt x="5" y="101"/>
                  </a:lnTo>
                  <a:lnTo>
                    <a:pt x="11" y="113"/>
                  </a:lnTo>
                  <a:lnTo>
                    <a:pt x="20" y="125"/>
                  </a:lnTo>
                  <a:lnTo>
                    <a:pt x="46" y="144"/>
                  </a:lnTo>
                  <a:lnTo>
                    <a:pt x="72" y="148"/>
                  </a:lnTo>
                  <a:lnTo>
                    <a:pt x="75" y="146"/>
                  </a:lnTo>
                  <a:lnTo>
                    <a:pt x="79" y="146"/>
                  </a:lnTo>
                  <a:lnTo>
                    <a:pt x="86" y="145"/>
                  </a:lnTo>
                  <a:lnTo>
                    <a:pt x="92" y="143"/>
                  </a:lnTo>
                  <a:lnTo>
                    <a:pt x="100" y="142"/>
                  </a:lnTo>
                  <a:lnTo>
                    <a:pt x="112" y="133"/>
                  </a:lnTo>
                  <a:lnTo>
                    <a:pt x="117" y="128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21" y="125"/>
                  </a:lnTo>
                  <a:lnTo>
                    <a:pt x="124" y="125"/>
                  </a:lnTo>
                  <a:lnTo>
                    <a:pt x="132" y="113"/>
                  </a:lnTo>
                  <a:lnTo>
                    <a:pt x="139" y="101"/>
                  </a:lnTo>
                  <a:lnTo>
                    <a:pt x="142" y="86"/>
                  </a:lnTo>
                  <a:lnTo>
                    <a:pt x="144" y="79"/>
                  </a:lnTo>
                  <a:lnTo>
                    <a:pt x="144" y="76"/>
                  </a:lnTo>
                  <a:lnTo>
                    <a:pt x="145" y="73"/>
                  </a:lnTo>
                  <a:lnTo>
                    <a:pt x="144" y="59"/>
                  </a:lnTo>
                  <a:lnTo>
                    <a:pt x="140" y="47"/>
                  </a:lnTo>
                  <a:lnTo>
                    <a:pt x="134" y="35"/>
                  </a:lnTo>
                  <a:lnTo>
                    <a:pt x="127" y="25"/>
                  </a:lnTo>
                  <a:lnTo>
                    <a:pt x="124" y="21"/>
                  </a:lnTo>
                  <a:lnTo>
                    <a:pt x="117" y="15"/>
                  </a:lnTo>
                  <a:lnTo>
                    <a:pt x="112" y="11"/>
                  </a:lnTo>
                  <a:lnTo>
                    <a:pt x="100" y="5"/>
                  </a:lnTo>
                  <a:lnTo>
                    <a:pt x="86" y="1"/>
                  </a:lnTo>
                  <a:lnTo>
                    <a:pt x="72" y="0"/>
                  </a:lnTo>
                  <a:lnTo>
                    <a:pt x="31" y="12"/>
                  </a:lnTo>
                  <a:lnTo>
                    <a:pt x="20" y="21"/>
                  </a:lnTo>
                  <a:lnTo>
                    <a:pt x="4" y="48"/>
                  </a:lnTo>
                  <a:lnTo>
                    <a:pt x="0" y="7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3806" name="Picture 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177958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267200"/>
            <a:ext cx="2444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3886200" y="4724400"/>
            <a:ext cx="1531938" cy="990600"/>
            <a:chOff x="2736" y="1632"/>
            <a:chExt cx="965" cy="624"/>
          </a:xfrm>
        </p:grpSpPr>
        <p:pic>
          <p:nvPicPr>
            <p:cNvPr id="33811" name="Picture 1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4" y="1685"/>
              <a:ext cx="677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14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6" y="1632"/>
              <a:ext cx="32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809" name="Picture 149" descr="图片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5781675"/>
            <a:ext cx="2752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图片 149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0" y="0"/>
            <a:ext cx="41052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sym typeface="Arial" panose="020B0604020202020204" pitchFamily="34" charset="0"/>
              </a:rPr>
              <a:t>一、知识点突破</a:t>
            </a:r>
            <a:endParaRPr lang="zh-CN" altLang="en-US" sz="4000" dirty="0"/>
          </a:p>
        </p:txBody>
      </p:sp>
      <p:sp>
        <p:nvSpPr>
          <p:cNvPr id="25602" name="文本框 2"/>
          <p:cNvSpPr txBox="1">
            <a:spLocks noChangeArrowheads="1"/>
          </p:cNvSpPr>
          <p:nvPr/>
        </p:nvSpPr>
        <p:spPr bwMode="auto">
          <a:xfrm>
            <a:off x="214313" y="1857375"/>
            <a:ext cx="93583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 </a:t>
            </a:r>
            <a:r>
              <a:rPr lang="en-US" altLang="zh-CN" sz="3600" b="1">
                <a:latin typeface="Times New Roman" pitchFamily="18" charset="0"/>
                <a:sym typeface="Arial" pitchFamily="34" charset="0"/>
              </a:rPr>
              <a:t>1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、</a:t>
            </a:r>
            <a:r>
              <a:rPr lang="zh-CN" altLang="en-US" sz="3600" b="1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产生的原因：</a:t>
            </a:r>
            <a:r>
              <a:rPr lang="en-US" altLang="zh-CN" sz="3600" b="1" u="sng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__    _</a:t>
            </a:r>
            <a:r>
              <a:rPr lang="en-US" altLang="zh-CN" sz="3600" b="1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_____,</a:t>
            </a:r>
            <a:r>
              <a:rPr lang="zh-CN" altLang="en-US" sz="3600" b="1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且具</a:t>
            </a:r>
          </a:p>
          <a:p>
            <a:r>
              <a:rPr lang="zh-CN" altLang="en-US" sz="3600" b="1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有</a:t>
            </a:r>
            <a:r>
              <a:rPr lang="zh-CN" altLang="en-US" sz="3600" b="1" u="sng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        </a:t>
            </a:r>
            <a:r>
              <a:rPr lang="zh-CN" altLang="en-US" sz="3600" b="1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液体内向</a:t>
            </a:r>
            <a:r>
              <a:rPr lang="zh-CN" altLang="en-US" sz="3600" b="1">
                <a:solidFill>
                  <a:srgbClr val="BB010F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各个方向</a:t>
            </a:r>
            <a:r>
              <a:rPr lang="zh-CN" altLang="en-US" sz="3600" b="1">
                <a:solidFill>
                  <a:srgbClr val="254061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都有压强</a:t>
            </a:r>
            <a:r>
              <a:rPr lang="zh-CN" altLang="en-US" sz="3600" b="1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．</a:t>
            </a:r>
            <a:endParaRPr lang="zh-CN" altLang="en-US" sz="3600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642938" y="2441575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流动性</a:t>
            </a:r>
          </a:p>
        </p:txBody>
      </p:sp>
      <p:sp>
        <p:nvSpPr>
          <p:cNvPr id="25604" name="文本框 3"/>
          <p:cNvSpPr txBox="1">
            <a:spLocks noChangeArrowheads="1"/>
          </p:cNvSpPr>
          <p:nvPr/>
        </p:nvSpPr>
        <p:spPr bwMode="auto">
          <a:xfrm>
            <a:off x="285750" y="3143250"/>
            <a:ext cx="85994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itchFamily="18" charset="0"/>
                <a:sym typeface="Arial" pitchFamily="34" charset="0"/>
              </a:rPr>
              <a:t>2</a:t>
            </a:r>
            <a:r>
              <a:rPr lang="en-US" altLang="zh-CN" sz="3600" b="1">
                <a:latin typeface="宋体" pitchFamily="2" charset="-122"/>
                <a:sym typeface="Arial" pitchFamily="34" charset="0"/>
              </a:rPr>
              <a:t>.</a:t>
            </a:r>
            <a:r>
              <a:rPr lang="zh-CN" altLang="en-US" sz="3600" b="1">
                <a:solidFill>
                  <a:srgbClr val="00B0F0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液体压强的特点：在液体内部的同一深度，向各个方向的压强都</a:t>
            </a:r>
            <a:r>
              <a:rPr lang="zh-CN" altLang="en-US" sz="3600" b="1" u="sng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　　．</a:t>
            </a:r>
            <a:r>
              <a:rPr lang="zh-CN" altLang="en-US" sz="3600" b="1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深度越深，压强越</a:t>
            </a:r>
            <a:r>
              <a:rPr lang="zh-CN" altLang="en-US" sz="3600" b="1" u="sng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　  ．</a:t>
            </a:r>
            <a:r>
              <a:rPr lang="zh-CN" altLang="en-US" sz="3600" b="1">
                <a:solidFill>
                  <a:srgbClr val="0000CC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液体内部压强的大小还跟液体的</a:t>
            </a:r>
            <a:r>
              <a:rPr lang="zh-CN" altLang="en-US" sz="3600" b="1" u="sng">
                <a:solidFill>
                  <a:srgbClr val="0000CC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  　　 </a:t>
            </a:r>
            <a:r>
              <a:rPr lang="zh-CN" altLang="en-US" sz="3600" b="1">
                <a:solidFill>
                  <a:srgbClr val="0000CC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有关</a:t>
            </a:r>
            <a:r>
              <a:rPr lang="zh-CN" altLang="en-US" sz="3600" b="1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，在深度相同时，液体</a:t>
            </a:r>
            <a:endParaRPr lang="en-US" altLang="zh-CN" sz="3600" b="1">
              <a:latin typeface="方正书宋简体" pitchFamily="1" charset="-122"/>
              <a:ea typeface="方正书宋简体" pitchFamily="1" charset="-122"/>
              <a:sym typeface="Arial" pitchFamily="34" charset="0"/>
            </a:endParaRPr>
          </a:p>
          <a:p>
            <a:r>
              <a:rPr lang="zh-CN" altLang="en-US" sz="3600" b="1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的</a:t>
            </a:r>
            <a:r>
              <a:rPr lang="zh-CN" altLang="en-US" sz="3600" b="1" u="sng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 　　 </a:t>
            </a:r>
            <a:r>
              <a:rPr lang="zh-CN" altLang="en-US" sz="3600" b="1"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越大，压强越大．</a:t>
            </a: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5505450" y="3635375"/>
            <a:ext cx="995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相等</a:t>
            </a:r>
            <a:endParaRPr lang="zh-CN" altLang="en-US" sz="3200"/>
          </a:p>
        </p:txBody>
      </p:sp>
      <p:sp>
        <p:nvSpPr>
          <p:cNvPr id="12294" name="文本框 4"/>
          <p:cNvSpPr txBox="1">
            <a:spLocks noChangeArrowheads="1"/>
          </p:cNvSpPr>
          <p:nvPr/>
        </p:nvSpPr>
        <p:spPr bwMode="auto">
          <a:xfrm>
            <a:off x="1785938" y="4143375"/>
            <a:ext cx="6397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sym typeface="Arial" pitchFamily="34" charset="0"/>
              </a:rPr>
              <a:t>大</a:t>
            </a:r>
            <a:endParaRPr lang="zh-CN" altLang="en-US" sz="3600"/>
          </a:p>
        </p:txBody>
      </p:sp>
      <p:sp>
        <p:nvSpPr>
          <p:cNvPr id="12295" name="文本框 5"/>
          <p:cNvSpPr txBox="1">
            <a:spLocks noChangeArrowheads="1"/>
          </p:cNvSpPr>
          <p:nvPr/>
        </p:nvSpPr>
        <p:spPr bwMode="auto">
          <a:xfrm>
            <a:off x="1403350" y="4718050"/>
            <a:ext cx="10969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sym typeface="Arial" pitchFamily="34" charset="0"/>
              </a:rPr>
              <a:t>密度</a:t>
            </a:r>
            <a:endParaRPr lang="zh-CN" altLang="en-US" sz="3600"/>
          </a:p>
        </p:txBody>
      </p:sp>
      <p:sp>
        <p:nvSpPr>
          <p:cNvPr id="12296" name="文本框 6"/>
          <p:cNvSpPr txBox="1">
            <a:spLocks noChangeArrowheads="1"/>
          </p:cNvSpPr>
          <p:nvPr/>
        </p:nvSpPr>
        <p:spPr bwMode="auto">
          <a:xfrm>
            <a:off x="785813" y="5289550"/>
            <a:ext cx="10969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sym typeface="Arial" pitchFamily="34" charset="0"/>
              </a:rPr>
              <a:t>密度</a:t>
            </a:r>
            <a:endParaRPr lang="zh-CN" altLang="en-US" sz="3600"/>
          </a:p>
        </p:txBody>
      </p:sp>
      <p:sp>
        <p:nvSpPr>
          <p:cNvPr id="76804" name="文本框 76803"/>
          <p:cNvSpPr txBox="1">
            <a:spLocks noChangeArrowheads="1"/>
          </p:cNvSpPr>
          <p:nvPr/>
        </p:nvSpPr>
        <p:spPr bwMode="auto">
          <a:xfrm>
            <a:off x="3714750" y="1785938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受重力作用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773113"/>
            <a:ext cx="2714625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dirty="0"/>
              <a:t>四、液体压强</a:t>
            </a:r>
          </a:p>
        </p:txBody>
      </p:sp>
      <p:pic>
        <p:nvPicPr>
          <p:cNvPr id="94210" name="Picture 2" descr="C:\Users\Administrator\Desktop\上课\u=1079063647,3279334392&amp;fm=21&amp;gp=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214438"/>
            <a:ext cx="4357688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图片 13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9228" grpId="0" bldLvl="0"/>
      <p:bldP spid="25604" grpId="0"/>
      <p:bldP spid="9231" grpId="0" bldLvl="0"/>
      <p:bldP spid="12294" grpId="0"/>
      <p:bldP spid="12295" grpId="0"/>
      <p:bldP spid="12296" grpId="0"/>
      <p:bldP spid="768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785813"/>
            <a:ext cx="4121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Times New Roman" pitchFamily="18" charset="0"/>
                <a:ea typeface="黑体" pitchFamily="49" charset="-122"/>
              </a:rPr>
              <a:t>3</a:t>
            </a:r>
            <a:r>
              <a:rPr lang="zh-CN" altLang="en-US" sz="3600" b="1">
                <a:latin typeface="Times New Roman" pitchFamily="18" charset="0"/>
                <a:ea typeface="黑体" pitchFamily="49" charset="-122"/>
              </a:rPr>
              <a:t>、</a:t>
            </a:r>
            <a:r>
              <a:rPr lang="zh-CN" altLang="en-US" sz="3600" b="1">
                <a:latin typeface="黑体" pitchFamily="49" charset="-122"/>
              </a:rPr>
              <a:t>液体压强的公式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07950" y="2276475"/>
            <a:ext cx="88169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宋体" pitchFamily="2" charset="-122"/>
              </a:rPr>
              <a:t>（</a:t>
            </a:r>
            <a:r>
              <a:rPr lang="en-US" altLang="zh-CN" sz="3600" b="1">
                <a:latin typeface="宋体" pitchFamily="2" charset="-122"/>
              </a:rPr>
              <a:t>2</a:t>
            </a:r>
            <a:r>
              <a:rPr lang="zh-CN" altLang="en-US" sz="3600" b="1">
                <a:latin typeface="宋体" pitchFamily="2" charset="-122"/>
              </a:rPr>
              <a:t>）物理量及其单位</a:t>
            </a:r>
            <a:r>
              <a:rPr lang="en-US" altLang="zh-CN" sz="3600" b="1">
                <a:latin typeface="宋体" pitchFamily="2" charset="-122"/>
              </a:rPr>
              <a:t>:</a:t>
            </a:r>
            <a:r>
              <a:rPr lang="en-US" altLang="zh-CN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ρ</a:t>
            </a:r>
            <a:r>
              <a:rPr lang="en-US" altLang="zh-CN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600" b="1">
                <a:latin typeface="宋体" pitchFamily="2" charset="-122"/>
              </a:rPr>
              <a:t>表示密度</a:t>
            </a:r>
            <a:r>
              <a:rPr lang="en-US" altLang="zh-CN" sz="3600" b="1">
                <a:latin typeface="Times New Roman" pitchFamily="18" charset="0"/>
                <a:ea typeface="方正书宋简体" pitchFamily="1" charset="-122"/>
              </a:rPr>
              <a:t>,</a:t>
            </a:r>
            <a:r>
              <a:rPr lang="zh-CN" altLang="en-US" sz="3600" b="1">
                <a:latin typeface="宋体" pitchFamily="2" charset="-122"/>
              </a:rPr>
              <a:t>单位为</a:t>
            </a:r>
          </a:p>
          <a:p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</a:rPr>
              <a:t>kg</a:t>
            </a:r>
            <a:r>
              <a:rPr lang="zh-CN" altLang="en-US" sz="3600" b="1" u="sng">
                <a:solidFill>
                  <a:srgbClr val="0000CC"/>
                </a:solidFill>
                <a:latin typeface="宋体" pitchFamily="2" charset="-122"/>
              </a:rPr>
              <a:t>／</a:t>
            </a:r>
            <a:r>
              <a:rPr lang="en-US" altLang="zh-CN" sz="3600" b="1" u="sng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en-US" altLang="zh-CN" sz="3600" b="1" u="sng" baseline="30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zh-CN" altLang="en-US" sz="3600" b="1">
                <a:latin typeface="宋体" pitchFamily="2" charset="-122"/>
              </a:rPr>
              <a:t>，</a:t>
            </a:r>
            <a:r>
              <a:rPr lang="en-US" altLang="zh-CN" sz="3600" b="1" i="1">
                <a:latin typeface="Times New Roman" pitchFamily="18" charset="0"/>
              </a:rPr>
              <a:t>h</a:t>
            </a:r>
            <a:r>
              <a:rPr lang="zh-CN" altLang="en-US" sz="3600" b="1">
                <a:latin typeface="宋体" pitchFamily="2" charset="-122"/>
              </a:rPr>
              <a:t>表示液体深度</a:t>
            </a:r>
            <a:r>
              <a:rPr lang="en-US" altLang="zh-CN" sz="3600" b="1">
                <a:latin typeface="Times New Roman" pitchFamily="18" charset="0"/>
              </a:rPr>
              <a:t>,</a:t>
            </a:r>
            <a:r>
              <a:rPr lang="zh-CN" altLang="en-US" sz="3600" b="1">
                <a:latin typeface="宋体" pitchFamily="2" charset="-122"/>
              </a:rPr>
              <a:t>单位为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altLang="zh-CN" sz="3600" b="1">
                <a:latin typeface="Times New Roman" pitchFamily="18" charset="0"/>
              </a:rPr>
              <a:t>,</a:t>
            </a:r>
            <a:r>
              <a:rPr lang="zh-CN" altLang="en-US" sz="3600" b="1" i="1">
                <a:latin typeface="Times New Roman" pitchFamily="18" charset="0"/>
                <a:cs typeface="Times New Roman" pitchFamily="18" charset="0"/>
              </a:rPr>
              <a:t>ｐ</a:t>
            </a:r>
            <a:r>
              <a:rPr lang="zh-CN" altLang="en-US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600" b="1">
                <a:latin typeface="宋体" pitchFamily="2" charset="-122"/>
              </a:rPr>
              <a:t>表示压强</a:t>
            </a:r>
            <a:r>
              <a:rPr lang="en-US" altLang="zh-CN" sz="3600" b="1">
                <a:latin typeface="Times New Roman" pitchFamily="18" charset="0"/>
              </a:rPr>
              <a:t>,</a:t>
            </a:r>
            <a:r>
              <a:rPr lang="zh-CN" altLang="en-US" sz="3600" b="1">
                <a:latin typeface="宋体" pitchFamily="2" charset="-122"/>
              </a:rPr>
              <a:t>单位为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Pa</a:t>
            </a:r>
            <a:r>
              <a:rPr lang="en-US" altLang="zh-CN" sz="3600" b="1">
                <a:latin typeface="宋体" pitchFamily="2" charset="-122"/>
              </a:rPr>
              <a:t>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3429000" y="1214438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zh-CN" sz="3600" b="1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zh-CN" altLang="en-US" sz="3600" b="1" i="1" baseline="-250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液</a:t>
            </a:r>
            <a:r>
              <a:rPr lang="en-US" altLang="zh-CN" sz="3600" b="1" i="1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4938" y="1357313"/>
            <a:ext cx="50085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宋体" pitchFamily="2" charset="-122"/>
                <a:sym typeface="Arial" pitchFamily="34" charset="0"/>
              </a:rPr>
              <a:t>（</a:t>
            </a:r>
            <a:r>
              <a:rPr lang="en-US" altLang="zh-CN" sz="3600" b="1">
                <a:latin typeface="宋体" pitchFamily="2" charset="-122"/>
                <a:sym typeface="Arial" pitchFamily="34" charset="0"/>
              </a:rPr>
              <a:t>1</a:t>
            </a:r>
            <a:r>
              <a:rPr lang="zh-CN" altLang="en-US" sz="3600" b="1">
                <a:latin typeface="宋体" pitchFamily="2" charset="-122"/>
                <a:sym typeface="Arial" pitchFamily="34" charset="0"/>
              </a:rPr>
              <a:t>）公式</a:t>
            </a:r>
            <a:r>
              <a:rPr lang="en-US" altLang="zh-CN" sz="3600" b="1">
                <a:latin typeface="宋体" pitchFamily="2" charset="-122"/>
                <a:sym typeface="Arial" pitchFamily="34" charset="0"/>
              </a:rPr>
              <a:t>:</a:t>
            </a:r>
            <a:r>
              <a:rPr lang="zh-CN" altLang="en-US" sz="3600" b="1" i="1">
                <a:latin typeface="宋体" pitchFamily="2" charset="-122"/>
                <a:sym typeface="Arial" pitchFamily="34" charset="0"/>
              </a:rPr>
              <a:t>ｐ</a:t>
            </a:r>
            <a:r>
              <a:rPr lang="en-US" altLang="zh-CN" sz="3600" b="1">
                <a:latin typeface="宋体" pitchFamily="2" charset="-122"/>
                <a:sym typeface="Arial" pitchFamily="34" charset="0"/>
              </a:rPr>
              <a:t>=</a:t>
            </a:r>
            <a:r>
              <a:rPr lang="zh-CN" altLang="en-US" sz="3600" b="1" u="sng">
                <a:latin typeface="宋体" pitchFamily="2" charset="-122"/>
                <a:sym typeface="Arial" pitchFamily="34" charset="0"/>
              </a:rPr>
              <a:t>　  　</a:t>
            </a:r>
            <a:r>
              <a:rPr lang="zh-CN" altLang="en-US" sz="3600" b="1">
                <a:latin typeface="宋体" pitchFamily="2" charset="-122"/>
                <a:sym typeface="Arial" pitchFamily="34" charset="0"/>
              </a:rPr>
              <a:t>．</a:t>
            </a:r>
            <a:endParaRPr lang="zh-CN" altLang="en-US" sz="3600" b="1">
              <a:latin typeface="宋体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0825" y="4221163"/>
            <a:ext cx="86312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（</a:t>
            </a:r>
            <a:r>
              <a:rPr lang="en-US" altLang="zh-CN" sz="3600" b="1">
                <a:latin typeface="Times New Roman" pitchFamily="18" charset="0"/>
                <a:sym typeface="Arial" pitchFamily="34" charset="0"/>
              </a:rPr>
              <a:t>3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）公式 </a:t>
            </a:r>
            <a:r>
              <a:rPr lang="en-US" altLang="zh-CN" sz="3600" b="1">
                <a:latin typeface="Times New Roman" pitchFamily="18" charset="0"/>
                <a:sym typeface="Arial" pitchFamily="34" charset="0"/>
              </a:rPr>
              <a:t>p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＝</a:t>
            </a:r>
            <a:r>
              <a:rPr lang="en-US" altLang="zh-CN" sz="3600" b="1">
                <a:latin typeface="宋体" pitchFamily="2" charset="-122"/>
                <a:sym typeface="Arial" pitchFamily="34" charset="0"/>
              </a:rPr>
              <a:t>ρ</a:t>
            </a:r>
            <a:r>
              <a:rPr lang="en-US" altLang="zh-CN" sz="3600" b="1">
                <a:latin typeface="Times New Roman" pitchFamily="18" charset="0"/>
                <a:sym typeface="Arial" pitchFamily="34" charset="0"/>
              </a:rPr>
              <a:t>gh  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中的</a:t>
            </a:r>
            <a:r>
              <a:rPr lang="en-US" altLang="zh-CN" sz="3600" b="1">
                <a:latin typeface="Times New Roman" pitchFamily="18" charset="0"/>
                <a:sym typeface="Arial" pitchFamily="34" charset="0"/>
              </a:rPr>
              <a:t>h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是指液体某处到</a:t>
            </a:r>
          </a:p>
          <a:p>
            <a:pPr>
              <a:lnSpc>
                <a:spcPct val="120000"/>
              </a:lnSpc>
            </a:pP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液体的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自由液面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的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sym typeface="Arial" pitchFamily="34" charset="0"/>
              </a:rPr>
              <a:t>竖直深度</a:t>
            </a:r>
            <a:r>
              <a:rPr lang="zh-CN" altLang="en-US" sz="3600" b="1">
                <a:latin typeface="Times New Roman" pitchFamily="18" charset="0"/>
                <a:sym typeface="Arial" pitchFamily="34" charset="0"/>
              </a:rPr>
              <a:t>。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681288" y="0"/>
            <a:ext cx="4105275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sym typeface="Arial" panose="020B0604020202020204" pitchFamily="34" charset="0"/>
              </a:rPr>
              <a:t>一、知识点突破</a:t>
            </a:r>
            <a:endParaRPr lang="zh-CN" altLang="en-US" sz="4000" dirty="0"/>
          </a:p>
        </p:txBody>
      </p:sp>
      <p:pic>
        <p:nvPicPr>
          <p:cNvPr id="35848" name="图片 7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/>
      <p:bldP spid="10243" grpId="0"/>
      <p:bldP spid="10244" grpId="0" bldLvl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41313" y="1000125"/>
            <a:ext cx="8445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如图所示的容器中盛满水，则</a:t>
            </a:r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处压强是</a:t>
            </a:r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_______ 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帕．</a:t>
            </a:r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(g=10N/Kg)</a:t>
            </a:r>
            <a:endParaRPr lang="zh-CN" altLang="en-US" sz="4400" b="1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>
                <a:latin typeface="微软雅黑" pitchFamily="34" charset="-122"/>
                <a:ea typeface="微软雅黑" pitchFamily="34" charset="-122"/>
              </a:rPr>
              <a:t> </a:t>
            </a:r>
            <a:endParaRPr lang="zh-CN" altLang="en-US" sz="32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0" y="0"/>
            <a:ext cx="1420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99"/>
                </a:solidFill>
                <a:latin typeface="宋体" pitchFamily="2" charset="-122"/>
                <a:sym typeface="Arial" pitchFamily="34" charset="0"/>
              </a:rPr>
              <a:t>例题：</a:t>
            </a:r>
            <a:endParaRPr lang="zh-CN" altLang="en-US"/>
          </a:p>
        </p:txBody>
      </p:sp>
      <p:pic>
        <p:nvPicPr>
          <p:cNvPr id="36868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0"/>
            <a:ext cx="814387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2286000" y="1714500"/>
            <a:ext cx="160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×10</a:t>
            </a:r>
            <a:r>
              <a:rPr lang="en-US" altLang="zh-CN" sz="36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</a:t>
            </a:r>
            <a:endParaRPr lang="zh-CN" altLang="en-US" sz="3600"/>
          </a:p>
        </p:txBody>
      </p:sp>
      <p:pic>
        <p:nvPicPr>
          <p:cNvPr id="36870" name="图片 6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5"/>
          <p:cNvSpPr txBox="1">
            <a:spLocks noChangeArrowheads="1"/>
          </p:cNvSpPr>
          <p:nvPr/>
        </p:nvSpPr>
        <p:spPr bwMode="auto">
          <a:xfrm>
            <a:off x="17463" y="5153025"/>
            <a:ext cx="126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TEXT 01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214313" y="500062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实验突破</a:t>
            </a:r>
          </a:p>
        </p:txBody>
      </p:sp>
      <p:sp>
        <p:nvSpPr>
          <p:cNvPr id="37892" name="矩形 13"/>
          <p:cNvSpPr>
            <a:spLocks noChangeArrowheads="1"/>
          </p:cNvSpPr>
          <p:nvPr/>
        </p:nvSpPr>
        <p:spPr bwMode="auto">
          <a:xfrm>
            <a:off x="6929438" y="5143500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链接中考</a:t>
            </a:r>
          </a:p>
        </p:txBody>
      </p:sp>
      <p:sp>
        <p:nvSpPr>
          <p:cNvPr id="22" name="上箭头 35"/>
          <p:cNvSpPr/>
          <p:nvPr/>
        </p:nvSpPr>
        <p:spPr bwMode="auto">
          <a:xfrm rot="7256390">
            <a:off x="5422106" y="3921919"/>
            <a:ext cx="1500188" cy="2228850"/>
          </a:xfrm>
          <a:custGeom>
            <a:avLst/>
            <a:gdLst>
              <a:gd name="connsiteX0" fmla="*/ 0 w 504056"/>
              <a:gd name="connsiteY0" fmla="*/ 252028 h 709751"/>
              <a:gd name="connsiteX1" fmla="*/ 252028 w 504056"/>
              <a:gd name="connsiteY1" fmla="*/ 0 h 709751"/>
              <a:gd name="connsiteX2" fmla="*/ 504056 w 504056"/>
              <a:gd name="connsiteY2" fmla="*/ 252028 h 709751"/>
              <a:gd name="connsiteX3" fmla="*/ 378042 w 504056"/>
              <a:gd name="connsiteY3" fmla="*/ 252028 h 709751"/>
              <a:gd name="connsiteX4" fmla="*/ 378042 w 504056"/>
              <a:gd name="connsiteY4" fmla="*/ 709751 h 709751"/>
              <a:gd name="connsiteX5" fmla="*/ 126014 w 504056"/>
              <a:gd name="connsiteY5" fmla="*/ 709751 h 709751"/>
              <a:gd name="connsiteX6" fmla="*/ 126014 w 504056"/>
              <a:gd name="connsiteY6" fmla="*/ 252028 h 709751"/>
              <a:gd name="connsiteX7" fmla="*/ 0 w 504056"/>
              <a:gd name="connsiteY7" fmla="*/ 252028 h 709751"/>
              <a:gd name="connsiteX0-1" fmla="*/ 0 w 714927"/>
              <a:gd name="connsiteY0-2" fmla="*/ 252028 h 842098"/>
              <a:gd name="connsiteX1-3" fmla="*/ 252028 w 714927"/>
              <a:gd name="connsiteY1-4" fmla="*/ 0 h 842098"/>
              <a:gd name="connsiteX2-5" fmla="*/ 504056 w 714927"/>
              <a:gd name="connsiteY2-6" fmla="*/ 252028 h 842098"/>
              <a:gd name="connsiteX3-7" fmla="*/ 378042 w 714927"/>
              <a:gd name="connsiteY3-8" fmla="*/ 252028 h 842098"/>
              <a:gd name="connsiteX4-9" fmla="*/ 714927 w 714927"/>
              <a:gd name="connsiteY4-10" fmla="*/ 842098 h 842098"/>
              <a:gd name="connsiteX5-11" fmla="*/ 126014 w 714927"/>
              <a:gd name="connsiteY5-12" fmla="*/ 709751 h 842098"/>
              <a:gd name="connsiteX6-13" fmla="*/ 126014 w 714927"/>
              <a:gd name="connsiteY6-14" fmla="*/ 252028 h 842098"/>
              <a:gd name="connsiteX7-15" fmla="*/ 0 w 714927"/>
              <a:gd name="connsiteY7-16" fmla="*/ 252028 h 842098"/>
              <a:gd name="connsiteX0-17" fmla="*/ 150712 w 865639"/>
              <a:gd name="connsiteY0-18" fmla="*/ 252028 h 842098"/>
              <a:gd name="connsiteX1-19" fmla="*/ 402740 w 865639"/>
              <a:gd name="connsiteY1-20" fmla="*/ 0 h 842098"/>
              <a:gd name="connsiteX2-21" fmla="*/ 654768 w 865639"/>
              <a:gd name="connsiteY2-22" fmla="*/ 252028 h 842098"/>
              <a:gd name="connsiteX3-23" fmla="*/ 528754 w 865639"/>
              <a:gd name="connsiteY3-24" fmla="*/ 252028 h 842098"/>
              <a:gd name="connsiteX4-25" fmla="*/ 865639 w 865639"/>
              <a:gd name="connsiteY4-26" fmla="*/ 842098 h 842098"/>
              <a:gd name="connsiteX5-27" fmla="*/ 0 w 865639"/>
              <a:gd name="connsiteY5-28" fmla="*/ 818035 h 842098"/>
              <a:gd name="connsiteX6-29" fmla="*/ 276726 w 865639"/>
              <a:gd name="connsiteY6-30" fmla="*/ 252028 h 842098"/>
              <a:gd name="connsiteX7-31" fmla="*/ 150712 w 865639"/>
              <a:gd name="connsiteY7-32" fmla="*/ 252028 h 842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65639" h="842098">
                <a:moveTo>
                  <a:pt x="150712" y="252028"/>
                </a:moveTo>
                <a:lnTo>
                  <a:pt x="402740" y="0"/>
                </a:lnTo>
                <a:lnTo>
                  <a:pt x="654768" y="252028"/>
                </a:lnTo>
                <a:lnTo>
                  <a:pt x="528754" y="252028"/>
                </a:lnTo>
                <a:lnTo>
                  <a:pt x="865639" y="842098"/>
                </a:lnTo>
                <a:lnTo>
                  <a:pt x="0" y="818035"/>
                </a:lnTo>
                <a:lnTo>
                  <a:pt x="276726" y="252028"/>
                </a:lnTo>
                <a:lnTo>
                  <a:pt x="150712" y="252028"/>
                </a:lnTo>
                <a:close/>
              </a:path>
            </a:pathLst>
          </a:custGeom>
          <a:solidFill>
            <a:srgbClr val="E53E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3" name="上箭头 35"/>
          <p:cNvSpPr/>
          <p:nvPr/>
        </p:nvSpPr>
        <p:spPr bwMode="auto">
          <a:xfrm rot="14482084">
            <a:off x="2508250" y="3771900"/>
            <a:ext cx="1500188" cy="2230438"/>
          </a:xfrm>
          <a:custGeom>
            <a:avLst/>
            <a:gdLst>
              <a:gd name="connsiteX0" fmla="*/ 0 w 504056"/>
              <a:gd name="connsiteY0" fmla="*/ 252028 h 709751"/>
              <a:gd name="connsiteX1" fmla="*/ 252028 w 504056"/>
              <a:gd name="connsiteY1" fmla="*/ 0 h 709751"/>
              <a:gd name="connsiteX2" fmla="*/ 504056 w 504056"/>
              <a:gd name="connsiteY2" fmla="*/ 252028 h 709751"/>
              <a:gd name="connsiteX3" fmla="*/ 378042 w 504056"/>
              <a:gd name="connsiteY3" fmla="*/ 252028 h 709751"/>
              <a:gd name="connsiteX4" fmla="*/ 378042 w 504056"/>
              <a:gd name="connsiteY4" fmla="*/ 709751 h 709751"/>
              <a:gd name="connsiteX5" fmla="*/ 126014 w 504056"/>
              <a:gd name="connsiteY5" fmla="*/ 709751 h 709751"/>
              <a:gd name="connsiteX6" fmla="*/ 126014 w 504056"/>
              <a:gd name="connsiteY6" fmla="*/ 252028 h 709751"/>
              <a:gd name="connsiteX7" fmla="*/ 0 w 504056"/>
              <a:gd name="connsiteY7" fmla="*/ 252028 h 709751"/>
              <a:gd name="connsiteX0-1" fmla="*/ 0 w 714927"/>
              <a:gd name="connsiteY0-2" fmla="*/ 252028 h 842098"/>
              <a:gd name="connsiteX1-3" fmla="*/ 252028 w 714927"/>
              <a:gd name="connsiteY1-4" fmla="*/ 0 h 842098"/>
              <a:gd name="connsiteX2-5" fmla="*/ 504056 w 714927"/>
              <a:gd name="connsiteY2-6" fmla="*/ 252028 h 842098"/>
              <a:gd name="connsiteX3-7" fmla="*/ 378042 w 714927"/>
              <a:gd name="connsiteY3-8" fmla="*/ 252028 h 842098"/>
              <a:gd name="connsiteX4-9" fmla="*/ 714927 w 714927"/>
              <a:gd name="connsiteY4-10" fmla="*/ 842098 h 842098"/>
              <a:gd name="connsiteX5-11" fmla="*/ 126014 w 714927"/>
              <a:gd name="connsiteY5-12" fmla="*/ 709751 h 842098"/>
              <a:gd name="connsiteX6-13" fmla="*/ 126014 w 714927"/>
              <a:gd name="connsiteY6-14" fmla="*/ 252028 h 842098"/>
              <a:gd name="connsiteX7-15" fmla="*/ 0 w 714927"/>
              <a:gd name="connsiteY7-16" fmla="*/ 252028 h 842098"/>
              <a:gd name="connsiteX0-17" fmla="*/ 150712 w 865639"/>
              <a:gd name="connsiteY0-18" fmla="*/ 252028 h 842098"/>
              <a:gd name="connsiteX1-19" fmla="*/ 402740 w 865639"/>
              <a:gd name="connsiteY1-20" fmla="*/ 0 h 842098"/>
              <a:gd name="connsiteX2-21" fmla="*/ 654768 w 865639"/>
              <a:gd name="connsiteY2-22" fmla="*/ 252028 h 842098"/>
              <a:gd name="connsiteX3-23" fmla="*/ 528754 w 865639"/>
              <a:gd name="connsiteY3-24" fmla="*/ 252028 h 842098"/>
              <a:gd name="connsiteX4-25" fmla="*/ 865639 w 865639"/>
              <a:gd name="connsiteY4-26" fmla="*/ 842098 h 842098"/>
              <a:gd name="connsiteX5-27" fmla="*/ 0 w 865639"/>
              <a:gd name="connsiteY5-28" fmla="*/ 818035 h 842098"/>
              <a:gd name="connsiteX6-29" fmla="*/ 276726 w 865639"/>
              <a:gd name="connsiteY6-30" fmla="*/ 252028 h 842098"/>
              <a:gd name="connsiteX7-31" fmla="*/ 150712 w 865639"/>
              <a:gd name="connsiteY7-32" fmla="*/ 252028 h 842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65639" h="842098">
                <a:moveTo>
                  <a:pt x="150712" y="252028"/>
                </a:moveTo>
                <a:lnTo>
                  <a:pt x="402740" y="0"/>
                </a:lnTo>
                <a:lnTo>
                  <a:pt x="654768" y="252028"/>
                </a:lnTo>
                <a:lnTo>
                  <a:pt x="528754" y="252028"/>
                </a:lnTo>
                <a:lnTo>
                  <a:pt x="865639" y="842098"/>
                </a:lnTo>
                <a:lnTo>
                  <a:pt x="0" y="818035"/>
                </a:lnTo>
                <a:lnTo>
                  <a:pt x="276726" y="252028"/>
                </a:lnTo>
                <a:lnTo>
                  <a:pt x="150712" y="252028"/>
                </a:lnTo>
                <a:close/>
              </a:path>
            </a:pathLst>
          </a:custGeom>
          <a:solidFill>
            <a:srgbClr val="E53E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4" name="上箭头 35"/>
          <p:cNvSpPr/>
          <p:nvPr/>
        </p:nvSpPr>
        <p:spPr bwMode="auto">
          <a:xfrm>
            <a:off x="3978275" y="1468438"/>
            <a:ext cx="1477963" cy="1462087"/>
          </a:xfrm>
          <a:custGeom>
            <a:avLst/>
            <a:gdLst>
              <a:gd name="connsiteX0" fmla="*/ 0 w 504056"/>
              <a:gd name="connsiteY0" fmla="*/ 252028 h 709751"/>
              <a:gd name="connsiteX1" fmla="*/ 252028 w 504056"/>
              <a:gd name="connsiteY1" fmla="*/ 0 h 709751"/>
              <a:gd name="connsiteX2" fmla="*/ 504056 w 504056"/>
              <a:gd name="connsiteY2" fmla="*/ 252028 h 709751"/>
              <a:gd name="connsiteX3" fmla="*/ 378042 w 504056"/>
              <a:gd name="connsiteY3" fmla="*/ 252028 h 709751"/>
              <a:gd name="connsiteX4" fmla="*/ 378042 w 504056"/>
              <a:gd name="connsiteY4" fmla="*/ 709751 h 709751"/>
              <a:gd name="connsiteX5" fmla="*/ 126014 w 504056"/>
              <a:gd name="connsiteY5" fmla="*/ 709751 h 709751"/>
              <a:gd name="connsiteX6" fmla="*/ 126014 w 504056"/>
              <a:gd name="connsiteY6" fmla="*/ 252028 h 709751"/>
              <a:gd name="connsiteX7" fmla="*/ 0 w 504056"/>
              <a:gd name="connsiteY7" fmla="*/ 252028 h 709751"/>
              <a:gd name="connsiteX0-1" fmla="*/ 0 w 714927"/>
              <a:gd name="connsiteY0-2" fmla="*/ 252028 h 842098"/>
              <a:gd name="connsiteX1-3" fmla="*/ 252028 w 714927"/>
              <a:gd name="connsiteY1-4" fmla="*/ 0 h 842098"/>
              <a:gd name="connsiteX2-5" fmla="*/ 504056 w 714927"/>
              <a:gd name="connsiteY2-6" fmla="*/ 252028 h 842098"/>
              <a:gd name="connsiteX3-7" fmla="*/ 378042 w 714927"/>
              <a:gd name="connsiteY3-8" fmla="*/ 252028 h 842098"/>
              <a:gd name="connsiteX4-9" fmla="*/ 714927 w 714927"/>
              <a:gd name="connsiteY4-10" fmla="*/ 842098 h 842098"/>
              <a:gd name="connsiteX5-11" fmla="*/ 126014 w 714927"/>
              <a:gd name="connsiteY5-12" fmla="*/ 709751 h 842098"/>
              <a:gd name="connsiteX6-13" fmla="*/ 126014 w 714927"/>
              <a:gd name="connsiteY6-14" fmla="*/ 252028 h 842098"/>
              <a:gd name="connsiteX7-15" fmla="*/ 0 w 714927"/>
              <a:gd name="connsiteY7-16" fmla="*/ 252028 h 842098"/>
              <a:gd name="connsiteX0-17" fmla="*/ 150712 w 865639"/>
              <a:gd name="connsiteY0-18" fmla="*/ 252028 h 842098"/>
              <a:gd name="connsiteX1-19" fmla="*/ 402740 w 865639"/>
              <a:gd name="connsiteY1-20" fmla="*/ 0 h 842098"/>
              <a:gd name="connsiteX2-21" fmla="*/ 654768 w 865639"/>
              <a:gd name="connsiteY2-22" fmla="*/ 252028 h 842098"/>
              <a:gd name="connsiteX3-23" fmla="*/ 528754 w 865639"/>
              <a:gd name="connsiteY3-24" fmla="*/ 252028 h 842098"/>
              <a:gd name="connsiteX4-25" fmla="*/ 865639 w 865639"/>
              <a:gd name="connsiteY4-26" fmla="*/ 842098 h 842098"/>
              <a:gd name="connsiteX5-27" fmla="*/ 0 w 865639"/>
              <a:gd name="connsiteY5-28" fmla="*/ 818035 h 842098"/>
              <a:gd name="connsiteX6-29" fmla="*/ 276726 w 865639"/>
              <a:gd name="connsiteY6-30" fmla="*/ 252028 h 842098"/>
              <a:gd name="connsiteX7-31" fmla="*/ 150712 w 865639"/>
              <a:gd name="connsiteY7-32" fmla="*/ 252028 h 842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65639" h="842098">
                <a:moveTo>
                  <a:pt x="150712" y="252028"/>
                </a:moveTo>
                <a:lnTo>
                  <a:pt x="402740" y="0"/>
                </a:lnTo>
                <a:lnTo>
                  <a:pt x="654768" y="252028"/>
                </a:lnTo>
                <a:lnTo>
                  <a:pt x="528754" y="252028"/>
                </a:lnTo>
                <a:lnTo>
                  <a:pt x="865639" y="842098"/>
                </a:lnTo>
                <a:lnTo>
                  <a:pt x="0" y="818035"/>
                </a:lnTo>
                <a:lnTo>
                  <a:pt x="276726" y="252028"/>
                </a:lnTo>
                <a:lnTo>
                  <a:pt x="150712" y="252028"/>
                </a:lnTo>
                <a:close/>
              </a:path>
            </a:pathLst>
          </a:custGeom>
          <a:solidFill>
            <a:srgbClr val="E53E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 bwMode="auto">
          <a:xfrm>
            <a:off x="3344863" y="2603500"/>
            <a:ext cx="2662237" cy="2705100"/>
          </a:xfrm>
          <a:prstGeom prst="ellipse">
            <a:avLst/>
          </a:prstGeom>
          <a:solidFill>
            <a:srgbClr val="F1A10C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0000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压强考点</a:t>
            </a:r>
          </a:p>
        </p:txBody>
      </p:sp>
      <p:sp>
        <p:nvSpPr>
          <p:cNvPr id="37897" name="矩形 15"/>
          <p:cNvSpPr>
            <a:spLocks noChangeArrowheads="1"/>
          </p:cNvSpPr>
          <p:nvPr/>
        </p:nvSpPr>
        <p:spPr bwMode="auto">
          <a:xfrm>
            <a:off x="3160713" y="714375"/>
            <a:ext cx="3003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知识点突破</a:t>
            </a:r>
          </a:p>
        </p:txBody>
      </p:sp>
      <p:pic>
        <p:nvPicPr>
          <p:cNvPr id="37898" name="图片 9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06363" y="1557338"/>
            <a:ext cx="8586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99"/>
                </a:solidFill>
                <a:latin typeface="宋体" pitchFamily="2" charset="-122"/>
              </a:rPr>
              <a:t>例题</a:t>
            </a:r>
            <a:r>
              <a:rPr lang="en-US" altLang="zh-CN" sz="2800" b="1">
                <a:solidFill>
                  <a:srgbClr val="FF3399"/>
                </a:solidFill>
                <a:latin typeface="宋体" pitchFamily="2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在”研究压力的作用效果与哪些因素有关”实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验中，某同学利用所提供的器材（小桌、海绵、砝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码、木板）设计了如图</a:t>
            </a: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）（</a:t>
            </a: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）所示两个实验</a:t>
            </a: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000375"/>
            <a:ext cx="72866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0" y="0"/>
            <a:ext cx="4014787" cy="7699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4400" b="1" dirty="0">
                <a:solidFill>
                  <a:srgbClr val="002060"/>
                </a:solidFill>
                <a:ea typeface="黑体" panose="02010600030101010101" pitchFamily="2" charset="-122"/>
              </a:rPr>
              <a:t>二、实验突破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79388" y="773113"/>
            <a:ext cx="710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实验一 探究影响压力作用效果的因素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/>
          </a:p>
        </p:txBody>
      </p:sp>
      <p:pic>
        <p:nvPicPr>
          <p:cNvPr id="38920" name="图片 5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ldLvl="0"/>
      <p:bldP spid="3072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57188" y="2571750"/>
            <a:ext cx="84867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）实验时，用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的方法来增加小桌对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海绵的压力，通过观察海绵的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来比较压力的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作用效果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.</a:t>
            </a:r>
          </a:p>
          <a:p>
            <a:endParaRPr lang="en-US" altLang="zh-CN" sz="2800" b="1">
              <a:solidFill>
                <a:srgbClr val="000000"/>
              </a:solidFill>
              <a:ea typeface="黑体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ea typeface="黑体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ea typeface="黑体" pitchFamily="49" charset="-122"/>
            </a:endParaRPr>
          </a:p>
          <a:p>
            <a:endParaRPr lang="zh-CN" altLang="en-US" sz="2800" b="1">
              <a:solidFill>
                <a:srgbClr val="000000"/>
              </a:solidFill>
              <a:latin typeface="Times New Roman" pitchFamily="18" charset="0"/>
              <a:ea typeface="方正书宋简体" pitchFamily="1" charset="-122"/>
              <a:sym typeface="Arial" pitchFamily="34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143250" y="2571750"/>
            <a:ext cx="203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方正书宋简体" pitchFamily="1" charset="-122"/>
              </a:rPr>
              <a:t>增加砝码个数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143500" y="2967038"/>
            <a:ext cx="141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a typeface="方正书宋简体" pitchFamily="1" charset="-122"/>
                <a:sym typeface="Arial" pitchFamily="34" charset="0"/>
              </a:rPr>
              <a:t>形变程度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1500" y="3857625"/>
            <a:ext cx="7891463" cy="947738"/>
            <a:chOff x="85" y="2377"/>
            <a:chExt cx="12429" cy="1489"/>
          </a:xfrm>
        </p:grpSpPr>
        <p:sp>
          <p:nvSpPr>
            <p:cNvPr id="39948" name="Text Box 8"/>
            <p:cNvSpPr txBox="1">
              <a:spLocks noChangeArrowheads="1"/>
            </p:cNvSpPr>
            <p:nvPr/>
          </p:nvSpPr>
          <p:spPr bwMode="auto">
            <a:xfrm>
              <a:off x="9986" y="2377"/>
              <a:ext cx="252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ea typeface="方正书宋简体" pitchFamily="1" charset="-122"/>
                  <a:sym typeface="Arial" pitchFamily="34" charset="0"/>
                </a:rPr>
                <a:t>压力一定</a:t>
              </a:r>
            </a:p>
          </p:txBody>
        </p:sp>
        <p:sp>
          <p:nvSpPr>
            <p:cNvPr id="39949" name="Text Box 9"/>
            <p:cNvSpPr txBox="1">
              <a:spLocks noChangeArrowheads="1"/>
            </p:cNvSpPr>
            <p:nvPr/>
          </p:nvSpPr>
          <p:spPr bwMode="auto">
            <a:xfrm>
              <a:off x="85" y="3050"/>
              <a:ext cx="955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ea typeface="方正书宋简体" pitchFamily="1" charset="-122"/>
                  <a:sym typeface="Arial" pitchFamily="34" charset="0"/>
                </a:rPr>
                <a:t>时</a:t>
              </a:r>
              <a:r>
                <a:rPr lang="en-US" altLang="zh-CN" sz="2800" b="1">
                  <a:solidFill>
                    <a:srgbClr val="FF0000"/>
                  </a:solidFill>
                  <a:ea typeface="方正书宋简体" pitchFamily="1" charset="-122"/>
                  <a:sym typeface="Arial" pitchFamily="34" charset="0"/>
                </a:rPr>
                <a:t>,</a:t>
              </a:r>
              <a:r>
                <a:rPr lang="zh-CN" altLang="en-US" sz="2800" b="1">
                  <a:solidFill>
                    <a:srgbClr val="FF0000"/>
                  </a:solidFill>
                  <a:ea typeface="方正书宋简体" pitchFamily="1" charset="-122"/>
                  <a:sym typeface="Arial" pitchFamily="34" charset="0"/>
                </a:rPr>
                <a:t>受力面积越小</a:t>
              </a:r>
              <a:r>
                <a:rPr lang="en-US" altLang="zh-CN" sz="2800" b="1">
                  <a:solidFill>
                    <a:srgbClr val="FF0000"/>
                  </a:solidFill>
                  <a:ea typeface="方正书宋简体" pitchFamily="1" charset="-122"/>
                  <a:sym typeface="Arial" pitchFamily="34" charset="0"/>
                </a:rPr>
                <a:t>,</a:t>
              </a:r>
              <a:r>
                <a:rPr lang="zh-CN" altLang="en-US" sz="2800" b="1">
                  <a:solidFill>
                    <a:srgbClr val="FF0000"/>
                  </a:solidFill>
                  <a:ea typeface="方正书宋简体" pitchFamily="1" charset="-122"/>
                  <a:sym typeface="Arial" pitchFamily="34" charset="0"/>
                </a:rPr>
                <a:t>压力作用效果越明显</a:t>
              </a:r>
            </a:p>
          </p:txBody>
        </p:sp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85750" y="3929063"/>
            <a:ext cx="8226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）通过比较</a:t>
            </a:r>
            <a:r>
              <a:rPr lang="zh-CN" altLang="en-US" sz="2800" b="1">
                <a:solidFill>
                  <a:srgbClr val="000000"/>
                </a:solidFill>
                <a:latin typeface="方正书宋简体" pitchFamily="1" charset="-122"/>
                <a:ea typeface="方正书宋简体" pitchFamily="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方正书宋简体" pitchFamily="1" charset="-122"/>
                <a:ea typeface="方正书宋简体" pitchFamily="1" charset="-122"/>
              </a:rPr>
              <a:t>）、（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方正书宋简体" pitchFamily="1" charset="-122"/>
                <a:ea typeface="方正书宋简体" pitchFamily="1" charset="-122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可得出结论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:</a:t>
            </a:r>
            <a:r>
              <a:rPr lang="en-US" altLang="zh-CN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 </a:t>
            </a:r>
          </a:p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</a:t>
            </a:r>
            <a:r>
              <a:rPr lang="en-US" altLang="zh-CN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                                      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.</a:t>
            </a:r>
            <a:endParaRPr lang="en-US" altLang="zh-CN" sz="2800"/>
          </a:p>
        </p:txBody>
      </p:sp>
      <p:sp>
        <p:nvSpPr>
          <p:cNvPr id="32780" name="Text Box 14"/>
          <p:cNvSpPr txBox="1">
            <a:spLocks noChangeArrowheads="1"/>
          </p:cNvSpPr>
          <p:nvPr/>
        </p:nvSpPr>
        <p:spPr bwMode="auto">
          <a:xfrm>
            <a:off x="3857625" y="5715000"/>
            <a:ext cx="1730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方正书宋简体" pitchFamily="1" charset="-122"/>
                <a:sym typeface="Arial" pitchFamily="34" charset="0"/>
              </a:rPr>
              <a:t>软硬程度</a:t>
            </a:r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0" y="0"/>
            <a:ext cx="3967163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zh-CN" altLang="en-US" sz="3600" b="1" dirty="0">
                <a:solidFill>
                  <a:srgbClr val="002060"/>
                </a:solidFill>
                <a:ea typeface="黑体" pitchFamily="49" charset="-122"/>
              </a:rPr>
              <a:t>二、实验突破</a:t>
            </a:r>
          </a:p>
        </p:txBody>
      </p:sp>
      <p:pic>
        <p:nvPicPr>
          <p:cNvPr id="399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785813"/>
            <a:ext cx="7881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0063" y="4857750"/>
            <a:ext cx="8532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(3)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后来该同学又把小桌放到一块木板上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发现小桌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对木板的压力作用效果不够明显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如图 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方正书宋简体" pitchFamily="1" charset="-122"/>
                <a:ea typeface="方正书宋简体" pitchFamily="1" charset="-122"/>
                <a:sym typeface="Arial" pitchFamily="34" charset="0"/>
              </a:rPr>
              <a:t>）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所示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其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原因是木板与海绵的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不同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.</a:t>
            </a:r>
            <a:endParaRPr lang="zh-CN" altLang="en-US" sz="2800"/>
          </a:p>
        </p:txBody>
      </p:sp>
      <p:pic>
        <p:nvPicPr>
          <p:cNvPr id="39947" name="图片 12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16391" grpId="0"/>
      <p:bldP spid="32780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4613" y="785813"/>
            <a:ext cx="90693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FF0000"/>
                </a:solidFill>
              </a:rPr>
              <a:t>从下图你又想到了什么实验？</a:t>
            </a:r>
          </a:p>
        </p:txBody>
      </p:sp>
      <p:pic>
        <p:nvPicPr>
          <p:cNvPr id="2" name="图片 1" descr="u=2897778772,2160528848&amp;fm=21&amp;g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75"/>
            <a:ext cx="914400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2"/>
          <p:cNvGrpSpPr>
            <a:grpSpLocks/>
          </p:cNvGrpSpPr>
          <p:nvPr/>
        </p:nvGrpSpPr>
        <p:grpSpPr bwMode="auto">
          <a:xfrm>
            <a:off x="214313" y="6000750"/>
            <a:ext cx="8786812" cy="857250"/>
            <a:chOff x="774700" y="2036763"/>
            <a:chExt cx="10691813" cy="3570287"/>
          </a:xfrm>
        </p:grpSpPr>
        <p:pic>
          <p:nvPicPr>
            <p:cNvPr id="40971" name="图片 3"/>
            <p:cNvPicPr>
              <a:picLocks noChangeAspect="1" noChangeArrowheads="1"/>
            </p:cNvPicPr>
            <p:nvPr/>
          </p:nvPicPr>
          <p:blipFill>
            <a:blip r:embed="rId4" cstate="print"/>
            <a:srcRect t="8295" b="7469"/>
            <a:stretch>
              <a:fillRect/>
            </a:stretch>
          </p:blipFill>
          <p:spPr bwMode="auto">
            <a:xfrm>
              <a:off x="4325938" y="2049463"/>
              <a:ext cx="35814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图片 4"/>
            <p:cNvPicPr>
              <a:picLocks noChangeAspect="1" noChangeArrowheads="1"/>
            </p:cNvPicPr>
            <p:nvPr/>
          </p:nvPicPr>
          <p:blipFill>
            <a:blip r:embed="rId5" cstate="print"/>
            <a:srcRect t="18710"/>
            <a:stretch>
              <a:fillRect/>
            </a:stretch>
          </p:blipFill>
          <p:spPr bwMode="auto">
            <a:xfrm>
              <a:off x="774700" y="2049463"/>
              <a:ext cx="3556000" cy="177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图片 5"/>
            <p:cNvPicPr>
              <a:picLocks noChangeAspect="1" noChangeArrowheads="1"/>
            </p:cNvPicPr>
            <p:nvPr/>
          </p:nvPicPr>
          <p:blipFill>
            <a:blip r:embed="rId6" cstate="print"/>
            <a:srcRect t="23418"/>
            <a:stretch>
              <a:fillRect/>
            </a:stretch>
          </p:blipFill>
          <p:spPr bwMode="auto">
            <a:xfrm>
              <a:off x="776288" y="3811588"/>
              <a:ext cx="3573462" cy="178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图片 6"/>
            <p:cNvPicPr>
              <a:picLocks noChangeAspect="1" noChangeArrowheads="1"/>
            </p:cNvPicPr>
            <p:nvPr/>
          </p:nvPicPr>
          <p:blipFill>
            <a:blip r:embed="rId7" cstate="print"/>
            <a:srcRect t="10333"/>
            <a:stretch>
              <a:fillRect/>
            </a:stretch>
          </p:blipFill>
          <p:spPr bwMode="auto">
            <a:xfrm>
              <a:off x="7902575" y="3821113"/>
              <a:ext cx="3544888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Rectangle 46"/>
            <p:cNvSpPr>
              <a:spLocks noChangeArrowheads="1"/>
            </p:cNvSpPr>
            <p:nvPr/>
          </p:nvSpPr>
          <p:spPr bwMode="auto">
            <a:xfrm>
              <a:off x="4351338" y="3817938"/>
              <a:ext cx="3560762" cy="1789112"/>
            </a:xfrm>
            <a:prstGeom prst="rect">
              <a:avLst/>
            </a:prstGeom>
            <a:solidFill>
              <a:srgbClr val="E53E1E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608013"/>
              <a:endParaRPr lang="en-US" altLang="zh-CN" sz="31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0976" name="Rectangle 57"/>
            <p:cNvSpPr>
              <a:spLocks noChangeArrowheads="1"/>
            </p:cNvSpPr>
            <p:nvPr/>
          </p:nvSpPr>
          <p:spPr bwMode="auto">
            <a:xfrm>
              <a:off x="7905750" y="2036763"/>
              <a:ext cx="3560763" cy="1789112"/>
            </a:xfrm>
            <a:prstGeom prst="rect">
              <a:avLst/>
            </a:prstGeom>
            <a:solidFill>
              <a:srgbClr val="F1A10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608013"/>
              <a:endParaRPr lang="en-US" altLang="zh-CN" sz="31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4014787" cy="7699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4400" b="1" dirty="0">
                <a:solidFill>
                  <a:srgbClr val="002060"/>
                </a:solidFill>
                <a:ea typeface="黑体" panose="02010600030101010101" pitchFamily="2" charset="-122"/>
              </a:rPr>
              <a:t>二、实验突破</a:t>
            </a:r>
          </a:p>
        </p:txBody>
      </p:sp>
      <p:sp>
        <p:nvSpPr>
          <p:cNvPr id="16" name="矩形 15"/>
          <p:cNvSpPr/>
          <p:nvPr/>
        </p:nvSpPr>
        <p:spPr>
          <a:xfrm>
            <a:off x="857224" y="1571612"/>
            <a:ext cx="78374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你知道这是仪器什么吗？</a:t>
            </a:r>
          </a:p>
        </p:txBody>
      </p:sp>
      <p:pic>
        <p:nvPicPr>
          <p:cNvPr id="40969" name="图片 12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1063" y="0"/>
            <a:ext cx="6429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1214412" y="5072073"/>
            <a:ext cx="5708616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  <a:defRPr/>
            </a:pPr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同学们</a:t>
            </a: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你会用吗</a:t>
            </a: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125" y="1014413"/>
            <a:ext cx="8391525" cy="5588000"/>
            <a:chOff x="225" y="45"/>
            <a:chExt cx="12676" cy="8063"/>
          </a:xfrm>
        </p:grpSpPr>
        <p:pic>
          <p:nvPicPr>
            <p:cNvPr id="4199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" y="2024"/>
              <a:ext cx="9297" cy="6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 Box 8"/>
            <p:cNvSpPr txBox="1">
              <a:spLocks noChangeArrowheads="1"/>
            </p:cNvSpPr>
            <p:nvPr/>
          </p:nvSpPr>
          <p:spPr bwMode="auto">
            <a:xfrm>
              <a:off x="257" y="45"/>
              <a:ext cx="12644" cy="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2400" b="1">
                <a:solidFill>
                  <a:srgbClr val="FF3399"/>
                </a:solidFill>
                <a:latin typeface="Times New Roman" pitchFamily="18" charset="0"/>
                <a:ea typeface="黑体" pitchFamily="49" charset="-122"/>
              </a:endParaRPr>
            </a:p>
            <a:p>
              <a:r>
                <a:rPr lang="zh-CN" altLang="en-US" sz="2400" b="1">
                  <a:solidFill>
                    <a:srgbClr val="000000"/>
                  </a:solidFill>
                  <a:latin typeface="方正书宋简体" pitchFamily="1" charset="-122"/>
                  <a:ea typeface="方正书宋简体" pitchFamily="1" charset="-122"/>
                </a:rPr>
                <a:t>     小明同学利用如图所示的装置探究液体内部压强的特点，得到的实验数据如下表：</a:t>
              </a:r>
            </a:p>
          </p:txBody>
        </p:sp>
      </p:grpSp>
      <p:sp>
        <p:nvSpPr>
          <p:cNvPr id="41987" name="文本框 1"/>
          <p:cNvSpPr txBox="1">
            <a:spLocks noChangeArrowheads="1"/>
          </p:cNvSpPr>
          <p:nvPr/>
        </p:nvSpPr>
        <p:spPr bwMode="auto">
          <a:xfrm>
            <a:off x="-71438" y="1285875"/>
            <a:ext cx="120650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66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例</a:t>
            </a:r>
            <a:r>
              <a:rPr lang="zh-CN" altLang="en-US" sz="2800" b="1">
                <a:solidFill>
                  <a:srgbClr val="FF0066"/>
                </a:solidFill>
                <a:latin typeface="楷体_GB2312" pitchFamily="49" charset="-122"/>
                <a:ea typeface="黑体" pitchFamily="49" charset="-122"/>
                <a:sym typeface="Arial" pitchFamily="34" charset="0"/>
              </a:rPr>
              <a:t>题</a:t>
            </a:r>
            <a:r>
              <a:rPr lang="zh-CN" altLang="en-US" sz="2800" b="1">
                <a:solidFill>
                  <a:srgbClr val="FF0066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:  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0" y="785813"/>
            <a:ext cx="8756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实验</a:t>
            </a:r>
            <a:r>
              <a:rPr lang="en-US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：实验探究影响液体内部压强的因素</a:t>
            </a:r>
            <a:endParaRPr lang="zh-CN" altLang="en-US" sz="2000"/>
          </a:p>
        </p:txBody>
      </p:sp>
      <p:pic>
        <p:nvPicPr>
          <p:cNvPr id="41989" name="图片 9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38" y="0"/>
            <a:ext cx="10715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0"/>
            <a:ext cx="4014787" cy="7699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4400" b="1" dirty="0">
                <a:solidFill>
                  <a:srgbClr val="002060"/>
                </a:solidFill>
                <a:ea typeface="黑体" panose="02010600030101010101" pitchFamily="2" charset="-122"/>
              </a:rPr>
              <a:t>二、实验突破</a:t>
            </a:r>
          </a:p>
        </p:txBody>
      </p:sp>
      <p:pic>
        <p:nvPicPr>
          <p:cNvPr id="41997" name="Picture 13" descr="C:\Users\Administrator\AppData\Roaming\Tencent\Users\108433510\QQ\WinTemp\RichOle\NIP`4`EVDHFDC40VETXZB2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1138" y="2500313"/>
            <a:ext cx="2511425" cy="3929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131763" y="3357563"/>
            <a:ext cx="886936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）分析序号为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①②③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的三组数据，可得到的结论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是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                                                 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.</a:t>
            </a:r>
          </a:p>
          <a:p>
            <a:r>
              <a:rPr lang="zh-CN" altLang="en-US" sz="28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）分析序号为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的三组数据，可得到的结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论是：液体的压强随深度的增加而增大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.</a:t>
            </a:r>
          </a:p>
          <a:p>
            <a:r>
              <a:rPr lang="zh-CN" altLang="en-US" sz="28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）分析序号为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⑤⑥⑦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的三组数据，可得到的结论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是：不同液体的压强还跟液体的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有关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.</a:t>
            </a:r>
          </a:p>
          <a:p>
            <a:r>
              <a:rPr lang="zh-CN" altLang="en-US" sz="2800" b="1">
                <a:solidFill>
                  <a:srgbClr val="000000"/>
                </a:solidFill>
                <a:ea typeface="黑体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  <a:sym typeface="Arial" pitchFamily="34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）本实验采取的研究方法是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.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571500" y="3786188"/>
            <a:ext cx="6938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方正书宋简体" pitchFamily="1" charset="-122"/>
              </a:rPr>
              <a:t>在同一深度，液体向各个方向的压强都相等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2857500" y="4214813"/>
            <a:ext cx="1387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③④⑤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5286375" y="5429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方正书宋简体" pitchFamily="1" charset="-122"/>
              </a:rPr>
              <a:t>密度</a:t>
            </a: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5143500" y="5857875"/>
            <a:ext cx="1960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a typeface="方正书宋简体" pitchFamily="1" charset="-122"/>
              </a:rPr>
              <a:t>控制变量法</a:t>
            </a:r>
          </a:p>
        </p:txBody>
      </p:sp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141288"/>
            <a:ext cx="900747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图片 8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ldLvl="0"/>
      <p:bldP spid="43012" grpId="0" bldLvl="0"/>
      <p:bldP spid="43013" grpId="0" bldLvl="0"/>
      <p:bldP spid="43014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347788" y="5114925"/>
            <a:ext cx="1085850" cy="1085850"/>
          </a:xfrm>
          <a:prstGeom prst="rect">
            <a:avLst/>
          </a:prstGeom>
          <a:gradFill>
            <a:gsLst>
              <a:gs pos="0">
                <a:srgbClr val="A3D202"/>
              </a:gs>
              <a:gs pos="100000">
                <a:srgbClr val="86AA0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925763" y="5545138"/>
            <a:ext cx="1312863" cy="1312862"/>
          </a:xfrm>
          <a:prstGeom prst="rect">
            <a:avLst/>
          </a:prstGeom>
          <a:gradFill>
            <a:gsLst>
              <a:gs pos="0">
                <a:srgbClr val="E79902">
                  <a:alpha val="70000"/>
                </a:srgbClr>
              </a:gs>
              <a:gs pos="100000">
                <a:srgbClr val="C48302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2627313" y="4529138"/>
            <a:ext cx="1014413" cy="1016000"/>
          </a:xfrm>
          <a:prstGeom prst="rect">
            <a:avLst/>
          </a:prstGeom>
          <a:gradFill>
            <a:gsLst>
              <a:gs pos="0">
                <a:srgbClr val="F5BE00"/>
              </a:gs>
              <a:gs pos="100000">
                <a:srgbClr val="D2A5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390650" y="6200775"/>
            <a:ext cx="800100" cy="800100"/>
          </a:xfrm>
          <a:prstGeom prst="rect">
            <a:avLst/>
          </a:prstGeom>
          <a:gradFill>
            <a:gsLst>
              <a:gs pos="0">
                <a:srgbClr val="00C0EB">
                  <a:alpha val="54000"/>
                </a:srgbClr>
              </a:gs>
              <a:gs pos="100000">
                <a:srgbClr val="00A2C8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919163" y="2930525"/>
            <a:ext cx="657225" cy="657225"/>
          </a:xfrm>
          <a:prstGeom prst="rect">
            <a:avLst/>
          </a:prstGeom>
          <a:gradFill>
            <a:gsLst>
              <a:gs pos="0">
                <a:srgbClr val="AE30C3"/>
              </a:gs>
              <a:gs pos="100000">
                <a:srgbClr val="9529A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3514725" y="3135313"/>
            <a:ext cx="887412" cy="887412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919163" y="2273300"/>
            <a:ext cx="657225" cy="657225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00563" y="3000375"/>
            <a:ext cx="2551112" cy="1714500"/>
          </a:xfrm>
          <a:prstGeom prst="rect">
            <a:avLst/>
          </a:prstGeom>
          <a:gradFill>
            <a:gsLst>
              <a:gs pos="0">
                <a:srgbClr val="D31C5B"/>
              </a:gs>
              <a:gs pos="100000">
                <a:srgbClr val="B4184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11500" dirty="0">
                <a:latin typeface="华文隶书" panose="02010800040101010101" pitchFamily="2" charset="-122"/>
                <a:ea typeface="华文隶书" panose="02010800040101010101" pitchFamily="2" charset="-122"/>
              </a:rPr>
              <a:t>压</a:t>
            </a:r>
          </a:p>
        </p:txBody>
      </p:sp>
      <p:sp>
        <p:nvSpPr>
          <p:cNvPr id="24" name="矩形 23"/>
          <p:cNvSpPr/>
          <p:nvPr/>
        </p:nvSpPr>
        <p:spPr>
          <a:xfrm>
            <a:off x="6500813" y="3000375"/>
            <a:ext cx="2071687" cy="1714500"/>
          </a:xfrm>
          <a:prstGeom prst="rect">
            <a:avLst/>
          </a:prstGeom>
          <a:gradFill>
            <a:gsLst>
              <a:gs pos="0">
                <a:srgbClr val="CC0000"/>
              </a:gs>
              <a:gs pos="100000">
                <a:srgbClr val="9C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11500" dirty="0">
                <a:latin typeface="华文隶书" panose="02010800040101010101" pitchFamily="2" charset="-122"/>
                <a:ea typeface="华文隶书" panose="02010800040101010101" pitchFamily="2" charset="-122"/>
              </a:rPr>
              <a:t>强</a:t>
            </a:r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>
            <a:off x="1714500" y="5715000"/>
            <a:ext cx="585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>
                <a:latin typeface="华文行楷" pitchFamily="2" charset="-122"/>
                <a:ea typeface="华文行楷" pitchFamily="2" charset="-122"/>
              </a:rPr>
              <a:t>龙翔学校赖伟君</a:t>
            </a:r>
          </a:p>
        </p:txBody>
      </p:sp>
      <p:pic>
        <p:nvPicPr>
          <p:cNvPr id="25618" name="Picture 4" descr="http://p0.so.qhimgs1.com/bdr/_240_/t012fe850e4951cd4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1682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图片 24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0" y="6273249"/>
            <a:ext cx="3214678" cy="584775"/>
          </a:xfrm>
          <a:prstGeom prst="rect">
            <a:avLst/>
          </a:prstGeom>
          <a:scene3d>
            <a:camera prst="orthographicFront">
              <a:rot lat="298855" lon="21298860" rev="21573786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p3d>
              <a:bevelB w="82550" h="38100" prst="coolSlant"/>
            </a:sp3d>
          </a:bodyPr>
          <a:lstStyle/>
          <a:p>
            <a:pPr>
              <a:defRPr/>
            </a:pPr>
            <a:r>
              <a:rPr lang="zh-CN" altLang="en-US" sz="3200" dirty="0">
                <a:latin typeface="仿宋" pitchFamily="49" charset="-122"/>
                <a:ea typeface="仿宋" pitchFamily="49" charset="-122"/>
              </a:rPr>
              <a:t>教育科学出社版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286500"/>
            <a:ext cx="32861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48 -1.02454 C 0.18767 -0.80023 0.08715 -0.38449 0.2243 -0.09051 C 0.35139 0.19282 0.62152 0.23264 0.871 0.0162 C 1.10468 -0.17894 1.12257 -0.5588 1.06059 -0.69213 C 1.02812 -0.80116 0.81475 -1.01898 0.59913 -0.83611 C 0.40139 -0.66991 0.37569 -0.36111 0.47569 -0.13356 " pathEditMode="relative" rAng="7864512" ptsTypes="ffffff">
                                      <p:cBhvr>
                                        <p:cTn id="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069" y="61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99 -0.5625 C 1.25087 -1.01019 0.89479 -0.99931 0.55972 -0.92083 C 0.24045 -0.85208 0.20677 -0.45417 0.21615 -0.3 C 0.2474 -0.06667 0.38941 0.21019 0.68802 0.14167 C 0.96024 0.07546 0.96615 -0.25 0.86927 -0.44583 " pathEditMode="relative" rAng="0" ptsTypes="fffff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5156" y="16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497 -0.42917 C 1.44514 -0.42917 1.10434 -0.15417 0.94184 -0.15834 C 0.77934 -0.1625 0.61372 -0.21667 0.52153 -0.32917 " pathEditMode="relative" rAng="0" ptsTypes="fsf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6163" y="1375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174 -0.90764 C 1.20139 -0.90787 0.94583 -0.86667 0.8658 -0.60509 C 0.78611 -0.34352 0.85226 -0.31597 0.83698 -0.23426 " pathEditMode="relative" rAng="6751002" ptsTypes="fsf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979" y="3159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246 0.5875 C 1.13316 0.58727 1.24218 0.1162 1.05121 -0.10718 C 0.85937 -0.32847 0.796 -0.21806 0.73055 -0.27107 " pathEditMode="relative" rAng="13289458" ptsTypes="fsf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6076" y="-4893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239 -0.67384 C 1.02152 -0.67407 0.84948 -0.23727 1.00677 0.02893 C 1.1651 0.29352 1.24218 0.20046 1.29948 0.26852 " pathEditMode="relative" rAng="3121648" ptsTypes="fsf">
                                      <p:cBhvr>
                                        <p:cTn id="4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063" y="520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27 -0.72361 C 0.45295 -0.55579 0.48802 -0.45996 0.42656 -0.36528 C 0.36441 -0.2706 0.22864 -0.05255 -0.08507 -0.03542 " pathEditMode="relative" rAng="0" ptsTypes="fsf">
                                      <p:cBhvr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6788" y="344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05 0.3618 C 0.33681 0.4169 0.31372 -0.01713 -4.72222E-6 2.22222E-6 " pathEditMode="relative" rAng="0" ptsTypes="ss">
                                      <p:cBhvr>
                                        <p:cTn id="6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111" y="-1620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60451 0.45764 C -0.62083 0.62546 -0.57083 0.35555 -0.49323 0.2912 C -0.41562 0.22685 -0.05017 0.30717 -3.88889E-6 2.22222E-6 " pathEditMode="relative" rAng="0" ptsTypes="fsf">
                                      <p:cBhvr>
                                        <p:cTn id="7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9410" y="-1449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57188" y="357188"/>
            <a:ext cx="8429625" cy="541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zh-CN" altLang="en-US" sz="4400" b="1">
                <a:solidFill>
                  <a:srgbClr val="333333"/>
                </a:solidFill>
                <a:latin typeface="华文行楷" pitchFamily="2" charset="-122"/>
                <a:ea typeface="华文行楷" pitchFamily="2" charset="-122"/>
              </a:rPr>
              <a:t>初中物理实验题的答题一般</a:t>
            </a:r>
            <a:r>
              <a:rPr lang="zh-CN" altLang="en-US" sz="4400" b="1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技巧</a:t>
            </a:r>
          </a:p>
          <a:p>
            <a:pPr eaLnBrk="0" hangingPunct="0"/>
            <a:endParaRPr lang="zh-CN" altLang="zh-CN" sz="2000">
              <a:solidFill>
                <a:srgbClr val="333333"/>
              </a:solidFill>
            </a:endParaRPr>
          </a:p>
          <a:p>
            <a:pPr eaLnBrk="0" hangingPunct="0"/>
            <a:r>
              <a:rPr lang="zh-CN" altLang="zh-CN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仔细审题，看给了你什么条件，什么装置，什么数据，什么图，让你回答什么等等。根据所给信息进行分析， </a:t>
            </a:r>
            <a:endParaRPr lang="en-US" altLang="zh-CN" sz="32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zh-CN" sz="32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2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32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明确实验题的实验是研究什么、或者是测量什么的，用了什么研究方法，应用的是哪些相关知识 </a:t>
            </a:r>
            <a:endParaRPr lang="en-US" altLang="zh-CN" sz="3200" b="1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zh-CN" altLang="zh-CN" sz="3200" b="1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平时要注意所学实验，把每个实验的实验目的、实验原理、实验器材、实验装置、实验步骤、</a:t>
            </a:r>
            <a:r>
              <a:rPr lang="zh-CN" altLang="en-US" sz="3200" b="1" u="sng">
                <a:latin typeface="微软雅黑" pitchFamily="34" charset="-122"/>
                <a:ea typeface="微软雅黑" pitchFamily="34" charset="-122"/>
              </a:rPr>
              <a:t>实验结论</a:t>
            </a:r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等要弄明白，答题时就较容易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4035" name="图片 8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5"/>
          <p:cNvSpPr txBox="1">
            <a:spLocks noChangeArrowheads="1"/>
          </p:cNvSpPr>
          <p:nvPr/>
        </p:nvSpPr>
        <p:spPr bwMode="auto">
          <a:xfrm>
            <a:off x="17463" y="5153025"/>
            <a:ext cx="126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TEXT 01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5059" name="矩形 12"/>
          <p:cNvSpPr>
            <a:spLocks noChangeArrowheads="1"/>
          </p:cNvSpPr>
          <p:nvPr/>
        </p:nvSpPr>
        <p:spPr bwMode="auto">
          <a:xfrm>
            <a:off x="214313" y="500062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实验突破</a:t>
            </a:r>
          </a:p>
        </p:txBody>
      </p:sp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7143750" y="5143500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链接中考</a:t>
            </a:r>
          </a:p>
        </p:txBody>
      </p:sp>
      <p:sp>
        <p:nvSpPr>
          <p:cNvPr id="22" name="上箭头 35"/>
          <p:cNvSpPr/>
          <p:nvPr/>
        </p:nvSpPr>
        <p:spPr bwMode="auto">
          <a:xfrm rot="7256390">
            <a:off x="5422106" y="3921919"/>
            <a:ext cx="1500188" cy="2228850"/>
          </a:xfrm>
          <a:custGeom>
            <a:avLst/>
            <a:gdLst>
              <a:gd name="connsiteX0" fmla="*/ 0 w 504056"/>
              <a:gd name="connsiteY0" fmla="*/ 252028 h 709751"/>
              <a:gd name="connsiteX1" fmla="*/ 252028 w 504056"/>
              <a:gd name="connsiteY1" fmla="*/ 0 h 709751"/>
              <a:gd name="connsiteX2" fmla="*/ 504056 w 504056"/>
              <a:gd name="connsiteY2" fmla="*/ 252028 h 709751"/>
              <a:gd name="connsiteX3" fmla="*/ 378042 w 504056"/>
              <a:gd name="connsiteY3" fmla="*/ 252028 h 709751"/>
              <a:gd name="connsiteX4" fmla="*/ 378042 w 504056"/>
              <a:gd name="connsiteY4" fmla="*/ 709751 h 709751"/>
              <a:gd name="connsiteX5" fmla="*/ 126014 w 504056"/>
              <a:gd name="connsiteY5" fmla="*/ 709751 h 709751"/>
              <a:gd name="connsiteX6" fmla="*/ 126014 w 504056"/>
              <a:gd name="connsiteY6" fmla="*/ 252028 h 709751"/>
              <a:gd name="connsiteX7" fmla="*/ 0 w 504056"/>
              <a:gd name="connsiteY7" fmla="*/ 252028 h 709751"/>
              <a:gd name="connsiteX0-1" fmla="*/ 0 w 714927"/>
              <a:gd name="connsiteY0-2" fmla="*/ 252028 h 842098"/>
              <a:gd name="connsiteX1-3" fmla="*/ 252028 w 714927"/>
              <a:gd name="connsiteY1-4" fmla="*/ 0 h 842098"/>
              <a:gd name="connsiteX2-5" fmla="*/ 504056 w 714927"/>
              <a:gd name="connsiteY2-6" fmla="*/ 252028 h 842098"/>
              <a:gd name="connsiteX3-7" fmla="*/ 378042 w 714927"/>
              <a:gd name="connsiteY3-8" fmla="*/ 252028 h 842098"/>
              <a:gd name="connsiteX4-9" fmla="*/ 714927 w 714927"/>
              <a:gd name="connsiteY4-10" fmla="*/ 842098 h 842098"/>
              <a:gd name="connsiteX5-11" fmla="*/ 126014 w 714927"/>
              <a:gd name="connsiteY5-12" fmla="*/ 709751 h 842098"/>
              <a:gd name="connsiteX6-13" fmla="*/ 126014 w 714927"/>
              <a:gd name="connsiteY6-14" fmla="*/ 252028 h 842098"/>
              <a:gd name="connsiteX7-15" fmla="*/ 0 w 714927"/>
              <a:gd name="connsiteY7-16" fmla="*/ 252028 h 842098"/>
              <a:gd name="connsiteX0-17" fmla="*/ 150712 w 865639"/>
              <a:gd name="connsiteY0-18" fmla="*/ 252028 h 842098"/>
              <a:gd name="connsiteX1-19" fmla="*/ 402740 w 865639"/>
              <a:gd name="connsiteY1-20" fmla="*/ 0 h 842098"/>
              <a:gd name="connsiteX2-21" fmla="*/ 654768 w 865639"/>
              <a:gd name="connsiteY2-22" fmla="*/ 252028 h 842098"/>
              <a:gd name="connsiteX3-23" fmla="*/ 528754 w 865639"/>
              <a:gd name="connsiteY3-24" fmla="*/ 252028 h 842098"/>
              <a:gd name="connsiteX4-25" fmla="*/ 865639 w 865639"/>
              <a:gd name="connsiteY4-26" fmla="*/ 842098 h 842098"/>
              <a:gd name="connsiteX5-27" fmla="*/ 0 w 865639"/>
              <a:gd name="connsiteY5-28" fmla="*/ 818035 h 842098"/>
              <a:gd name="connsiteX6-29" fmla="*/ 276726 w 865639"/>
              <a:gd name="connsiteY6-30" fmla="*/ 252028 h 842098"/>
              <a:gd name="connsiteX7-31" fmla="*/ 150712 w 865639"/>
              <a:gd name="connsiteY7-32" fmla="*/ 252028 h 842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65639" h="842098">
                <a:moveTo>
                  <a:pt x="150712" y="252028"/>
                </a:moveTo>
                <a:lnTo>
                  <a:pt x="402740" y="0"/>
                </a:lnTo>
                <a:lnTo>
                  <a:pt x="654768" y="252028"/>
                </a:lnTo>
                <a:lnTo>
                  <a:pt x="528754" y="252028"/>
                </a:lnTo>
                <a:lnTo>
                  <a:pt x="865639" y="842098"/>
                </a:lnTo>
                <a:lnTo>
                  <a:pt x="0" y="818035"/>
                </a:lnTo>
                <a:lnTo>
                  <a:pt x="276726" y="252028"/>
                </a:lnTo>
                <a:lnTo>
                  <a:pt x="150712" y="252028"/>
                </a:lnTo>
                <a:close/>
              </a:path>
            </a:pathLst>
          </a:custGeom>
          <a:solidFill>
            <a:srgbClr val="E53E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3" name="上箭头 35"/>
          <p:cNvSpPr/>
          <p:nvPr/>
        </p:nvSpPr>
        <p:spPr bwMode="auto">
          <a:xfrm rot="14482084">
            <a:off x="2508250" y="3771900"/>
            <a:ext cx="1500188" cy="2230438"/>
          </a:xfrm>
          <a:custGeom>
            <a:avLst/>
            <a:gdLst>
              <a:gd name="connsiteX0" fmla="*/ 0 w 504056"/>
              <a:gd name="connsiteY0" fmla="*/ 252028 h 709751"/>
              <a:gd name="connsiteX1" fmla="*/ 252028 w 504056"/>
              <a:gd name="connsiteY1" fmla="*/ 0 h 709751"/>
              <a:gd name="connsiteX2" fmla="*/ 504056 w 504056"/>
              <a:gd name="connsiteY2" fmla="*/ 252028 h 709751"/>
              <a:gd name="connsiteX3" fmla="*/ 378042 w 504056"/>
              <a:gd name="connsiteY3" fmla="*/ 252028 h 709751"/>
              <a:gd name="connsiteX4" fmla="*/ 378042 w 504056"/>
              <a:gd name="connsiteY4" fmla="*/ 709751 h 709751"/>
              <a:gd name="connsiteX5" fmla="*/ 126014 w 504056"/>
              <a:gd name="connsiteY5" fmla="*/ 709751 h 709751"/>
              <a:gd name="connsiteX6" fmla="*/ 126014 w 504056"/>
              <a:gd name="connsiteY6" fmla="*/ 252028 h 709751"/>
              <a:gd name="connsiteX7" fmla="*/ 0 w 504056"/>
              <a:gd name="connsiteY7" fmla="*/ 252028 h 709751"/>
              <a:gd name="connsiteX0-1" fmla="*/ 0 w 714927"/>
              <a:gd name="connsiteY0-2" fmla="*/ 252028 h 842098"/>
              <a:gd name="connsiteX1-3" fmla="*/ 252028 w 714927"/>
              <a:gd name="connsiteY1-4" fmla="*/ 0 h 842098"/>
              <a:gd name="connsiteX2-5" fmla="*/ 504056 w 714927"/>
              <a:gd name="connsiteY2-6" fmla="*/ 252028 h 842098"/>
              <a:gd name="connsiteX3-7" fmla="*/ 378042 w 714927"/>
              <a:gd name="connsiteY3-8" fmla="*/ 252028 h 842098"/>
              <a:gd name="connsiteX4-9" fmla="*/ 714927 w 714927"/>
              <a:gd name="connsiteY4-10" fmla="*/ 842098 h 842098"/>
              <a:gd name="connsiteX5-11" fmla="*/ 126014 w 714927"/>
              <a:gd name="connsiteY5-12" fmla="*/ 709751 h 842098"/>
              <a:gd name="connsiteX6-13" fmla="*/ 126014 w 714927"/>
              <a:gd name="connsiteY6-14" fmla="*/ 252028 h 842098"/>
              <a:gd name="connsiteX7-15" fmla="*/ 0 w 714927"/>
              <a:gd name="connsiteY7-16" fmla="*/ 252028 h 842098"/>
              <a:gd name="connsiteX0-17" fmla="*/ 150712 w 865639"/>
              <a:gd name="connsiteY0-18" fmla="*/ 252028 h 842098"/>
              <a:gd name="connsiteX1-19" fmla="*/ 402740 w 865639"/>
              <a:gd name="connsiteY1-20" fmla="*/ 0 h 842098"/>
              <a:gd name="connsiteX2-21" fmla="*/ 654768 w 865639"/>
              <a:gd name="connsiteY2-22" fmla="*/ 252028 h 842098"/>
              <a:gd name="connsiteX3-23" fmla="*/ 528754 w 865639"/>
              <a:gd name="connsiteY3-24" fmla="*/ 252028 h 842098"/>
              <a:gd name="connsiteX4-25" fmla="*/ 865639 w 865639"/>
              <a:gd name="connsiteY4-26" fmla="*/ 842098 h 842098"/>
              <a:gd name="connsiteX5-27" fmla="*/ 0 w 865639"/>
              <a:gd name="connsiteY5-28" fmla="*/ 818035 h 842098"/>
              <a:gd name="connsiteX6-29" fmla="*/ 276726 w 865639"/>
              <a:gd name="connsiteY6-30" fmla="*/ 252028 h 842098"/>
              <a:gd name="connsiteX7-31" fmla="*/ 150712 w 865639"/>
              <a:gd name="connsiteY7-32" fmla="*/ 252028 h 842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65639" h="842098">
                <a:moveTo>
                  <a:pt x="150712" y="252028"/>
                </a:moveTo>
                <a:lnTo>
                  <a:pt x="402740" y="0"/>
                </a:lnTo>
                <a:lnTo>
                  <a:pt x="654768" y="252028"/>
                </a:lnTo>
                <a:lnTo>
                  <a:pt x="528754" y="252028"/>
                </a:lnTo>
                <a:lnTo>
                  <a:pt x="865639" y="842098"/>
                </a:lnTo>
                <a:lnTo>
                  <a:pt x="0" y="818035"/>
                </a:lnTo>
                <a:lnTo>
                  <a:pt x="276726" y="252028"/>
                </a:lnTo>
                <a:lnTo>
                  <a:pt x="150712" y="252028"/>
                </a:lnTo>
                <a:close/>
              </a:path>
            </a:pathLst>
          </a:custGeom>
          <a:solidFill>
            <a:srgbClr val="E53E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4" name="上箭头 35"/>
          <p:cNvSpPr/>
          <p:nvPr/>
        </p:nvSpPr>
        <p:spPr bwMode="auto">
          <a:xfrm>
            <a:off x="3978275" y="1468438"/>
            <a:ext cx="1477963" cy="1462087"/>
          </a:xfrm>
          <a:custGeom>
            <a:avLst/>
            <a:gdLst>
              <a:gd name="connsiteX0" fmla="*/ 0 w 504056"/>
              <a:gd name="connsiteY0" fmla="*/ 252028 h 709751"/>
              <a:gd name="connsiteX1" fmla="*/ 252028 w 504056"/>
              <a:gd name="connsiteY1" fmla="*/ 0 h 709751"/>
              <a:gd name="connsiteX2" fmla="*/ 504056 w 504056"/>
              <a:gd name="connsiteY2" fmla="*/ 252028 h 709751"/>
              <a:gd name="connsiteX3" fmla="*/ 378042 w 504056"/>
              <a:gd name="connsiteY3" fmla="*/ 252028 h 709751"/>
              <a:gd name="connsiteX4" fmla="*/ 378042 w 504056"/>
              <a:gd name="connsiteY4" fmla="*/ 709751 h 709751"/>
              <a:gd name="connsiteX5" fmla="*/ 126014 w 504056"/>
              <a:gd name="connsiteY5" fmla="*/ 709751 h 709751"/>
              <a:gd name="connsiteX6" fmla="*/ 126014 w 504056"/>
              <a:gd name="connsiteY6" fmla="*/ 252028 h 709751"/>
              <a:gd name="connsiteX7" fmla="*/ 0 w 504056"/>
              <a:gd name="connsiteY7" fmla="*/ 252028 h 709751"/>
              <a:gd name="connsiteX0-1" fmla="*/ 0 w 714927"/>
              <a:gd name="connsiteY0-2" fmla="*/ 252028 h 842098"/>
              <a:gd name="connsiteX1-3" fmla="*/ 252028 w 714927"/>
              <a:gd name="connsiteY1-4" fmla="*/ 0 h 842098"/>
              <a:gd name="connsiteX2-5" fmla="*/ 504056 w 714927"/>
              <a:gd name="connsiteY2-6" fmla="*/ 252028 h 842098"/>
              <a:gd name="connsiteX3-7" fmla="*/ 378042 w 714927"/>
              <a:gd name="connsiteY3-8" fmla="*/ 252028 h 842098"/>
              <a:gd name="connsiteX4-9" fmla="*/ 714927 w 714927"/>
              <a:gd name="connsiteY4-10" fmla="*/ 842098 h 842098"/>
              <a:gd name="connsiteX5-11" fmla="*/ 126014 w 714927"/>
              <a:gd name="connsiteY5-12" fmla="*/ 709751 h 842098"/>
              <a:gd name="connsiteX6-13" fmla="*/ 126014 w 714927"/>
              <a:gd name="connsiteY6-14" fmla="*/ 252028 h 842098"/>
              <a:gd name="connsiteX7-15" fmla="*/ 0 w 714927"/>
              <a:gd name="connsiteY7-16" fmla="*/ 252028 h 842098"/>
              <a:gd name="connsiteX0-17" fmla="*/ 150712 w 865639"/>
              <a:gd name="connsiteY0-18" fmla="*/ 252028 h 842098"/>
              <a:gd name="connsiteX1-19" fmla="*/ 402740 w 865639"/>
              <a:gd name="connsiteY1-20" fmla="*/ 0 h 842098"/>
              <a:gd name="connsiteX2-21" fmla="*/ 654768 w 865639"/>
              <a:gd name="connsiteY2-22" fmla="*/ 252028 h 842098"/>
              <a:gd name="connsiteX3-23" fmla="*/ 528754 w 865639"/>
              <a:gd name="connsiteY3-24" fmla="*/ 252028 h 842098"/>
              <a:gd name="connsiteX4-25" fmla="*/ 865639 w 865639"/>
              <a:gd name="connsiteY4-26" fmla="*/ 842098 h 842098"/>
              <a:gd name="connsiteX5-27" fmla="*/ 0 w 865639"/>
              <a:gd name="connsiteY5-28" fmla="*/ 818035 h 842098"/>
              <a:gd name="connsiteX6-29" fmla="*/ 276726 w 865639"/>
              <a:gd name="connsiteY6-30" fmla="*/ 252028 h 842098"/>
              <a:gd name="connsiteX7-31" fmla="*/ 150712 w 865639"/>
              <a:gd name="connsiteY7-32" fmla="*/ 252028 h 8420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865639" h="842098">
                <a:moveTo>
                  <a:pt x="150712" y="252028"/>
                </a:moveTo>
                <a:lnTo>
                  <a:pt x="402740" y="0"/>
                </a:lnTo>
                <a:lnTo>
                  <a:pt x="654768" y="252028"/>
                </a:lnTo>
                <a:lnTo>
                  <a:pt x="528754" y="252028"/>
                </a:lnTo>
                <a:lnTo>
                  <a:pt x="865639" y="842098"/>
                </a:lnTo>
                <a:lnTo>
                  <a:pt x="0" y="818035"/>
                </a:lnTo>
                <a:lnTo>
                  <a:pt x="276726" y="252028"/>
                </a:lnTo>
                <a:lnTo>
                  <a:pt x="150712" y="252028"/>
                </a:lnTo>
                <a:close/>
              </a:path>
            </a:pathLst>
          </a:custGeom>
          <a:solidFill>
            <a:srgbClr val="E53E1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 bwMode="auto">
          <a:xfrm>
            <a:off x="3344863" y="2603500"/>
            <a:ext cx="2662237" cy="2705100"/>
          </a:xfrm>
          <a:prstGeom prst="ellipse">
            <a:avLst/>
          </a:prstGeom>
          <a:solidFill>
            <a:srgbClr val="F1A10C"/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0000CC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压强考点</a:t>
            </a:r>
          </a:p>
        </p:txBody>
      </p:sp>
      <p:sp>
        <p:nvSpPr>
          <p:cNvPr id="45065" name="矩形 15"/>
          <p:cNvSpPr>
            <a:spLocks noChangeArrowheads="1"/>
          </p:cNvSpPr>
          <p:nvPr/>
        </p:nvSpPr>
        <p:spPr bwMode="auto">
          <a:xfrm>
            <a:off x="3160713" y="714375"/>
            <a:ext cx="30035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知识点突破</a:t>
            </a:r>
          </a:p>
        </p:txBody>
      </p:sp>
      <p:pic>
        <p:nvPicPr>
          <p:cNvPr id="45066" name="图片 9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-2"/>
            <a:ext cx="3625850" cy="5794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00"/>
                </a:solidFill>
              </a:rPr>
              <a:t>热点考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向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4071938" y="80010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CC"/>
                </a:solidFill>
              </a:rPr>
              <a:t>减小受力面积</a:t>
            </a:r>
          </a:p>
        </p:txBody>
      </p:sp>
      <p:sp>
        <p:nvSpPr>
          <p:cNvPr id="47110" name="TextBox 13"/>
          <p:cNvSpPr txBox="1">
            <a:spLocks noChangeArrowheads="1"/>
          </p:cNvSpPr>
          <p:nvPr/>
        </p:nvSpPr>
        <p:spPr bwMode="auto">
          <a:xfrm>
            <a:off x="142875" y="642938"/>
            <a:ext cx="86439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dirty="0"/>
              <a:t>1</a:t>
            </a:r>
            <a:r>
              <a:rPr lang="zh-CN" altLang="en-US" sz="3200" dirty="0"/>
              <a:t>、</a:t>
            </a:r>
            <a:r>
              <a:rPr lang="zh-CN" altLang="en-US" sz="3200" dirty="0" smtClean="0"/>
              <a:t>（江西</a:t>
            </a:r>
            <a:r>
              <a:rPr lang="zh-CN" altLang="en-US" sz="3200" dirty="0"/>
              <a:t>）如图</a:t>
            </a:r>
            <a:r>
              <a:rPr lang="en-US" altLang="zh-CN" sz="3200" dirty="0"/>
              <a:t>1</a:t>
            </a:r>
            <a:r>
              <a:rPr lang="zh-CN" altLang="en-US" sz="3200" dirty="0"/>
              <a:t>所示，是矿山上的大型载重汽车，车轮宽大是为了</a:t>
            </a:r>
            <a:r>
              <a:rPr lang="zh-CN" altLang="en-US" sz="3200" u="sng" dirty="0"/>
              <a:t>          </a:t>
            </a:r>
            <a:r>
              <a:rPr lang="zh-CN" altLang="en-US" sz="3200" dirty="0"/>
              <a:t>压强；轮胎上有很深的花纹是为了</a:t>
            </a:r>
            <a:r>
              <a:rPr lang="zh-CN" altLang="en-US" sz="3200" u="sng" dirty="0"/>
              <a:t>                </a:t>
            </a:r>
            <a:r>
              <a:rPr lang="zh-CN" altLang="en-US" sz="3200" dirty="0"/>
              <a:t>摩擦力．</a:t>
            </a:r>
          </a:p>
          <a:p>
            <a:r>
              <a:rPr lang="en-US" altLang="zh-CN" sz="3200" dirty="0"/>
              <a:t>2</a:t>
            </a:r>
            <a:r>
              <a:rPr lang="zh-CN" altLang="en-US" sz="3200" dirty="0"/>
              <a:t>、</a:t>
            </a:r>
            <a:r>
              <a:rPr lang="zh-CN" altLang="en-US" sz="3200" dirty="0" smtClean="0"/>
              <a:t>（江西</a:t>
            </a:r>
            <a:r>
              <a:rPr lang="zh-CN" altLang="en-US" sz="3200" dirty="0"/>
              <a:t>）如图</a:t>
            </a:r>
            <a:r>
              <a:rPr lang="en-US" altLang="zh-CN" sz="3200" dirty="0"/>
              <a:t>3</a:t>
            </a:r>
            <a:r>
              <a:rPr lang="zh-CN" altLang="en-US" sz="3200" dirty="0"/>
              <a:t>所示．将一根试管由空气慢慢压入水中．试管越往下压，水对试管内空气的</a:t>
            </a:r>
            <a:r>
              <a:rPr lang="en-US" sz="3200" u="sng" dirty="0"/>
              <a:t>         </a:t>
            </a:r>
            <a:r>
              <a:rPr lang="en-US" sz="3200" dirty="0"/>
              <a:t> </a:t>
            </a:r>
            <a:r>
              <a:rPr lang="zh-CN" altLang="en-US" sz="3200" dirty="0"/>
              <a:t>越大．试管中空气的体积</a:t>
            </a:r>
            <a:endParaRPr lang="en-US" altLang="zh-CN" sz="3200" dirty="0"/>
          </a:p>
          <a:p>
            <a:r>
              <a:rPr lang="zh-CN" altLang="en-US" sz="3200" dirty="0"/>
              <a:t>会</a:t>
            </a:r>
            <a:r>
              <a:rPr lang="zh-CN" altLang="en-US" sz="3200" u="sng" dirty="0"/>
              <a:t>  </a:t>
            </a:r>
            <a:r>
              <a:rPr lang="en-US" sz="3200" u="sng" dirty="0"/>
              <a:t>        </a:t>
            </a:r>
            <a:r>
              <a:rPr lang="en-US" altLang="zh-CN" sz="3200" dirty="0"/>
              <a:t>(</a:t>
            </a:r>
            <a:r>
              <a:rPr lang="zh-CN" altLang="en-US" sz="2800" dirty="0"/>
              <a:t>选填“变大”</a:t>
            </a:r>
            <a:r>
              <a:rPr lang="zh-CN" altLang="en-US" sz="3200" dirty="0"/>
              <a:t>、“变小”或“不变”</a:t>
            </a:r>
            <a:r>
              <a:rPr lang="en-US" altLang="zh-CN" sz="3200" dirty="0"/>
              <a:t>)</a:t>
            </a:r>
            <a:r>
              <a:rPr lang="zh-CN" altLang="en-US" sz="3200" dirty="0"/>
              <a:t>．</a:t>
            </a:r>
          </a:p>
          <a:p>
            <a:endParaRPr lang="zh-CN" altLang="en-US" sz="1600" dirty="0"/>
          </a:p>
        </p:txBody>
      </p:sp>
      <p:pic>
        <p:nvPicPr>
          <p:cNvPr id="47111" name="图片 2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 l="18059" r="64964"/>
          <a:stretch>
            <a:fillRect/>
          </a:stretch>
        </p:blipFill>
        <p:spPr bwMode="auto">
          <a:xfrm>
            <a:off x="5786438" y="4429125"/>
            <a:ext cx="27860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83968" y="1124744"/>
            <a:ext cx="107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减小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03848" y="162880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增大</a:t>
            </a:r>
          </a:p>
        </p:txBody>
      </p:sp>
      <p:sp>
        <p:nvSpPr>
          <p:cNvPr id="47114" name="TextBox 25"/>
          <p:cNvSpPr txBox="1">
            <a:spLocks noChangeArrowheads="1"/>
          </p:cNvSpPr>
          <p:nvPr/>
        </p:nvSpPr>
        <p:spPr bwMode="auto">
          <a:xfrm>
            <a:off x="6572250" y="4357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3568" y="2996952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压强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7400" y="35718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变小</a:t>
            </a:r>
          </a:p>
        </p:txBody>
      </p:sp>
      <p:sp>
        <p:nvSpPr>
          <p:cNvPr id="47117" name="AutoShape 24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18" name="AutoShape 25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19" name="AutoShape 26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0" name="AutoShape 27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1" name="AutoShape 28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2" name="AutoShape 29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3" name="AutoShape 30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124" name="AutoShape 31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7125" name="Picture 32" descr="C:\Users\Administrator\AppData\Roaming\Tencent\Users\108433510\QQ\WinTemp\RichOle\}NY~)[}PL758_5(N{X{7[[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440238"/>
            <a:ext cx="37861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6" name="图片 19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3"/>
          <p:cNvSpPr>
            <a:spLocks noChangeArrowheads="1"/>
          </p:cNvSpPr>
          <p:nvPr/>
        </p:nvSpPr>
        <p:spPr bwMode="auto">
          <a:xfrm>
            <a:off x="285750" y="1071563"/>
            <a:ext cx="86439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 smtClean="0"/>
              <a:t>（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江西</a:t>
            </a:r>
            <a:r>
              <a:rPr lang="zh-CN" altLang="en-US" sz="4000" dirty="0"/>
              <a:t>）如图所示，是在冰面上行走时，套在鞋上的冰爪，爪做得尖而细是通过</a:t>
            </a:r>
            <a:r>
              <a:rPr lang="zh-CN" altLang="en-US" sz="4000" u="sng" dirty="0"/>
              <a:t>　  　</a:t>
            </a:r>
            <a:r>
              <a:rPr lang="zh-CN" altLang="en-US" sz="4000" dirty="0"/>
              <a:t>受力面积来增大压强，从而</a:t>
            </a:r>
            <a:r>
              <a:rPr lang="zh-CN" altLang="en-US" sz="4000" u="sng" dirty="0"/>
              <a:t>　</a:t>
            </a:r>
            <a:r>
              <a:rPr lang="en-US" sz="4000" u="sng" dirty="0"/>
              <a:t>   </a:t>
            </a:r>
            <a:r>
              <a:rPr lang="zh-CN" altLang="en-US" sz="4000" u="sng" dirty="0"/>
              <a:t>　</a:t>
            </a:r>
            <a:r>
              <a:rPr lang="zh-CN" altLang="en-US" sz="4000" dirty="0"/>
              <a:t>摩擦，便于行走、防止摔跤．（选填</a:t>
            </a:r>
            <a:r>
              <a:rPr lang="en-US" sz="4000" dirty="0"/>
              <a:t>“</a:t>
            </a:r>
            <a:r>
              <a:rPr lang="zh-CN" altLang="en-US" sz="4000" dirty="0"/>
              <a:t>增大</a:t>
            </a:r>
            <a:r>
              <a:rPr lang="en-US" sz="4000" dirty="0"/>
              <a:t>”</a:t>
            </a:r>
            <a:r>
              <a:rPr lang="zh-CN" altLang="en-US" sz="4000" dirty="0"/>
              <a:t>或</a:t>
            </a:r>
            <a:r>
              <a:rPr lang="en-US" sz="4000" dirty="0"/>
              <a:t>“”</a:t>
            </a:r>
            <a:r>
              <a:rPr lang="zh-CN" altLang="en-US" dirty="0"/>
              <a:t>）</a:t>
            </a:r>
          </a:p>
        </p:txBody>
      </p:sp>
      <p:sp>
        <p:nvSpPr>
          <p:cNvPr id="6" name="Text Box 10"/>
          <p:cNvSpPr txBox="1">
            <a:spLocks noGrp="1" noChangeArrowheads="1"/>
          </p:cNvSpPr>
          <p:nvPr>
            <p:ph idx="1"/>
          </p:nvPr>
        </p:nvSpPr>
        <p:spPr>
          <a:xfrm>
            <a:off x="285720" y="357166"/>
            <a:ext cx="3714747" cy="5847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b="1" dirty="0">
                <a:solidFill>
                  <a:srgbClr val="FFFF00"/>
                </a:solidFill>
              </a:rPr>
              <a:t>热点考</a:t>
            </a:r>
            <a:r>
              <a:rPr lang="zh-CN" altLang="en-US" b="1" dirty="0" smtClean="0">
                <a:solidFill>
                  <a:srgbClr val="FFFF00"/>
                </a:solidFill>
              </a:rPr>
              <a:t>向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48134" name="Picture 1" descr="C:\Users\Administrator\AppData\Roaming\Tencent\Users\108433510\QQ\WinTemp\RichOle\2}J_T[~{A[KNCZUMGMG9X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4122738"/>
            <a:ext cx="3214688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AutoShape 2" descr="C:\Users\Administrator\AppData\Roaming\Tencent\Users\108433510\QQ\WinTemp\RichOle\9Z37EMWCWSQRWaY9FXO7T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47664" y="2996952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增大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87824" y="2204864"/>
            <a:ext cx="1285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减小</a:t>
            </a:r>
          </a:p>
        </p:txBody>
      </p:sp>
      <p:pic>
        <p:nvPicPr>
          <p:cNvPr id="48138" name="图片 7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内容占位符 2"/>
          <p:cNvSpPr>
            <a:spLocks noGrp="1" noChangeArrowheads="1"/>
          </p:cNvSpPr>
          <p:nvPr>
            <p:ph idx="1"/>
          </p:nvPr>
        </p:nvSpPr>
        <p:spPr>
          <a:xfrm>
            <a:off x="0" y="642938"/>
            <a:ext cx="8858250" cy="3571875"/>
          </a:xfrm>
        </p:spPr>
        <p:txBody>
          <a:bodyPr/>
          <a:lstStyle/>
          <a:p>
            <a:pPr fontAlgn="ctr">
              <a:buFont typeface="Arial" pitchFamily="34" charset="0"/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钦</a:t>
            </a:r>
            <a:r>
              <a:rPr lang="zh-CN" altLang="en-US" dirty="0" smtClean="0"/>
              <a:t>州卷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如图所示，水平地面上</a:t>
            </a:r>
            <a:r>
              <a:rPr lang="en-US" altLang="zh-CN" i="1" dirty="0" smtClean="0"/>
              <a:t>A</a:t>
            </a:r>
            <a:r>
              <a:rPr lang="zh-CN" altLang="en-US" dirty="0" smtClean="0"/>
              <a:t>、</a:t>
            </a:r>
            <a:r>
              <a:rPr lang="en-US" altLang="zh-CN" i="1" dirty="0" smtClean="0"/>
              <a:t>B</a:t>
            </a:r>
            <a:r>
              <a:rPr lang="zh-CN" altLang="en-US" dirty="0" smtClean="0"/>
              <a:t>两圆柱形容器中的液面相平，甲、乙、丙三处液体的压强分别为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甲</a:t>
            </a:r>
            <a:r>
              <a:rPr lang="zh-CN" altLang="en-US" dirty="0" smtClean="0"/>
              <a:t>、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乙</a:t>
            </a:r>
            <a:r>
              <a:rPr lang="zh-CN" altLang="en-US" dirty="0" smtClean="0"/>
              <a:t>和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丙</a:t>
            </a:r>
            <a:r>
              <a:rPr lang="zh-CN" altLang="en-US" dirty="0" smtClean="0"/>
              <a:t>（</a:t>
            </a:r>
            <a:r>
              <a:rPr lang="en-US" altLang="zh-CN" i="1" dirty="0" smtClean="0"/>
              <a:t>ρ</a:t>
            </a:r>
            <a:r>
              <a:rPr lang="zh-CN" altLang="en-US" baseline="-25000" dirty="0" smtClean="0"/>
              <a:t>水</a:t>
            </a:r>
            <a:r>
              <a:rPr lang="zh-CN" altLang="en-US" dirty="0" smtClean="0"/>
              <a:t>＞</a:t>
            </a:r>
            <a:r>
              <a:rPr lang="en-US" altLang="zh-CN" i="1" dirty="0" smtClean="0"/>
              <a:t>ρ</a:t>
            </a:r>
            <a:r>
              <a:rPr lang="zh-CN" altLang="en-US" baseline="-25000" dirty="0" smtClean="0"/>
              <a:t>煤油</a:t>
            </a:r>
            <a:r>
              <a:rPr lang="zh-CN" altLang="en-US" dirty="0" smtClean="0"/>
              <a:t>），则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甲</a:t>
            </a:r>
            <a:r>
              <a:rPr lang="zh-CN" altLang="en-US" dirty="0" smtClean="0"/>
              <a:t>、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乙</a:t>
            </a:r>
            <a:r>
              <a:rPr lang="zh-CN" altLang="en-US" dirty="0" smtClean="0"/>
              <a:t>和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丙</a:t>
            </a:r>
            <a:r>
              <a:rPr lang="zh-CN" altLang="en-US" dirty="0" smtClean="0"/>
              <a:t>的大小关系为（　　）</a:t>
            </a:r>
          </a:p>
          <a:p>
            <a:pPr fontAlgn="ctr"/>
            <a:r>
              <a:rPr lang="en-US" altLang="zh-CN" dirty="0" smtClean="0"/>
              <a:t>A</a:t>
            </a:r>
            <a:r>
              <a:rPr lang="zh-CN" altLang="en-US" dirty="0" smtClean="0"/>
              <a:t>．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甲</a:t>
            </a:r>
            <a:r>
              <a:rPr lang="en-US" altLang="zh-CN" dirty="0" smtClean="0"/>
              <a:t>=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乙</a:t>
            </a:r>
            <a:r>
              <a:rPr lang="zh-CN" altLang="en-US" dirty="0" smtClean="0"/>
              <a:t>＞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丙</a:t>
            </a:r>
            <a:r>
              <a:rPr lang="en-US" baseline="-25000" dirty="0" smtClean="0">
                <a:ea typeface="宋体" pitchFamily="2" charset="-122"/>
              </a:rPr>
              <a:t>		</a:t>
            </a:r>
            <a:r>
              <a:rPr lang="en-US" altLang="zh-CN" dirty="0" smtClean="0"/>
              <a:t>B</a:t>
            </a:r>
            <a:r>
              <a:rPr lang="zh-CN" altLang="en-US" dirty="0" smtClean="0"/>
              <a:t>．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甲</a:t>
            </a:r>
            <a:r>
              <a:rPr lang="zh-CN" altLang="en-US" dirty="0" smtClean="0"/>
              <a:t>＞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乙</a:t>
            </a:r>
            <a:r>
              <a:rPr lang="zh-CN" altLang="en-US" dirty="0" smtClean="0"/>
              <a:t>＞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丙</a:t>
            </a:r>
            <a:r>
              <a:rPr lang="en-US" baseline="-25000" dirty="0" smtClean="0">
                <a:ea typeface="宋体" pitchFamily="2" charset="-122"/>
              </a:rPr>
              <a:t>	</a:t>
            </a:r>
          </a:p>
          <a:p>
            <a:pPr fontAlgn="ctr"/>
            <a:r>
              <a:rPr lang="en-US" altLang="zh-CN" dirty="0" smtClean="0"/>
              <a:t>C</a:t>
            </a:r>
            <a:r>
              <a:rPr lang="zh-CN" altLang="en-US" dirty="0" smtClean="0"/>
              <a:t>．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甲</a:t>
            </a:r>
            <a:r>
              <a:rPr lang="zh-CN" altLang="en-US" dirty="0" smtClean="0"/>
              <a:t>＜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乙</a:t>
            </a:r>
            <a:r>
              <a:rPr lang="zh-CN" altLang="en-US" dirty="0" smtClean="0"/>
              <a:t>＜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丙</a:t>
            </a:r>
            <a:r>
              <a:rPr lang="en-US" baseline="-25000" dirty="0" smtClean="0">
                <a:ea typeface="宋体" pitchFamily="2" charset="-122"/>
              </a:rPr>
              <a:t>		</a:t>
            </a:r>
            <a:r>
              <a:rPr lang="en-US" altLang="zh-CN" dirty="0" smtClean="0"/>
              <a:t>D</a:t>
            </a:r>
            <a:r>
              <a:rPr lang="zh-CN" altLang="en-US" dirty="0" smtClean="0"/>
              <a:t>．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甲</a:t>
            </a:r>
            <a:r>
              <a:rPr lang="en-US" altLang="zh-CN" dirty="0" smtClean="0"/>
              <a:t>=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乙</a:t>
            </a:r>
            <a:r>
              <a:rPr lang="zh-CN" altLang="en-US" dirty="0" smtClean="0"/>
              <a:t>＜</a:t>
            </a:r>
            <a:r>
              <a:rPr lang="en-US" altLang="zh-CN" i="1" dirty="0" smtClean="0"/>
              <a:t>p</a:t>
            </a:r>
            <a:r>
              <a:rPr lang="zh-CN" altLang="en-US" baseline="-25000" dirty="0" smtClean="0"/>
              <a:t>丙</a:t>
            </a:r>
            <a:endParaRPr lang="zh-CN" altLang="en-US" dirty="0" smtClean="0"/>
          </a:p>
          <a:p>
            <a:pPr>
              <a:buFont typeface="Arial" pitchFamily="34" charset="0"/>
              <a:buNone/>
            </a:pPr>
            <a:endParaRPr lang="zh-CN" altLang="en-US" dirty="0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9156" name="Picture 7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lum bright="-22000" contrast="30000"/>
          </a:blip>
          <a:srcRect r="1404" b="1778"/>
          <a:stretch>
            <a:fillRect/>
          </a:stretch>
        </p:blipFill>
        <p:spPr bwMode="auto">
          <a:xfrm>
            <a:off x="2123728" y="4221088"/>
            <a:ext cx="23622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0"/>
            <a:ext cx="3625850" cy="5794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00"/>
                </a:solidFill>
              </a:rPr>
              <a:t>热点考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向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49159" name="图片 7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内容占位符 2"/>
          <p:cNvSpPr>
            <a:spLocks noGrp="1" noChangeArrowheads="1"/>
          </p:cNvSpPr>
          <p:nvPr>
            <p:ph idx="1"/>
          </p:nvPr>
        </p:nvSpPr>
        <p:spPr>
          <a:xfrm>
            <a:off x="285750" y="500063"/>
            <a:ext cx="8501063" cy="357187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（宜昌</a:t>
            </a:r>
            <a:r>
              <a:rPr lang="zh-CN" altLang="en-US" dirty="0" smtClean="0"/>
              <a:t>）如图所示</a:t>
            </a:r>
            <a:r>
              <a:rPr lang="en-US" dirty="0" smtClean="0">
                <a:ea typeface="宋体" pitchFamily="2" charset="-122"/>
              </a:rPr>
              <a:t> </a:t>
            </a:r>
            <a:r>
              <a:rPr lang="zh-CN" altLang="en-US" dirty="0" smtClean="0"/>
              <a:t>，在一个封闭薄容器中装满体积为</a:t>
            </a:r>
            <a:r>
              <a:rPr lang="en-US" altLang="zh-CN" dirty="0" smtClean="0"/>
              <a:t>1dm</a:t>
            </a:r>
            <a:r>
              <a:rPr lang="en-US" altLang="zh-CN" baseline="30000" dirty="0" smtClean="0"/>
              <a:t>3</a:t>
            </a:r>
            <a:r>
              <a:rPr lang="zh-CN" altLang="en-US" dirty="0" smtClean="0"/>
              <a:t>的水后放在水平桌面上，已知容器的质量为</a:t>
            </a:r>
            <a:r>
              <a:rPr lang="en-US" altLang="zh-CN" dirty="0" smtClean="0"/>
              <a:t>100g</a:t>
            </a:r>
            <a:r>
              <a:rPr lang="zh-CN" altLang="en-US" dirty="0" smtClean="0"/>
              <a:t>，容器的下底面积为</a:t>
            </a:r>
            <a:r>
              <a:rPr lang="en-US" altLang="zh-CN" dirty="0" smtClean="0"/>
              <a:t>100cm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，高为</a:t>
            </a:r>
            <a:r>
              <a:rPr lang="en-US" altLang="zh-CN" dirty="0" smtClean="0"/>
              <a:t>12cm</a:t>
            </a:r>
            <a:r>
              <a:rPr lang="zh-CN" altLang="en-US" dirty="0" smtClean="0"/>
              <a:t>．求：</a:t>
            </a:r>
          </a:p>
          <a:p>
            <a:pPr>
              <a:buFont typeface="Arial" pitchFamily="34" charset="0"/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）水对容器底部的压力和压强；</a:t>
            </a:r>
          </a:p>
          <a:p>
            <a:pPr>
              <a:buFont typeface="Arial" pitchFamily="34" charset="0"/>
              <a:buNone/>
            </a:pP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）容器对桌面的压力和压强．</a:t>
            </a:r>
          </a:p>
          <a:p>
            <a:endParaRPr lang="zh-CN" altLang="en-US" dirty="0" smtClean="0"/>
          </a:p>
        </p:txBody>
      </p:sp>
      <p:pic>
        <p:nvPicPr>
          <p:cNvPr id="50179" name="Picture2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214563"/>
            <a:ext cx="192881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857625"/>
            <a:ext cx="8858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0"/>
            <a:ext cx="4357688" cy="584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00"/>
                </a:solidFill>
              </a:rPr>
              <a:t>热点考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向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50182" name="图片 5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200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/>
            <a:r>
              <a:rPr lang="en-US" altLang="zh-CN" sz="2400">
                <a:latin typeface="宋体" pitchFamily="2" charset="-122"/>
                <a:sym typeface="宋体" pitchFamily="2" charset="-122"/>
              </a:rPr>
              <a:t>6</a:t>
            </a:r>
            <a:r>
              <a:rPr lang="zh-CN" altLang="zh-CN" sz="2400">
                <a:latin typeface="宋体" pitchFamily="2" charset="-122"/>
                <a:sym typeface="宋体" pitchFamily="2" charset="-122"/>
              </a:rPr>
              <a:t>.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（</a:t>
            </a:r>
            <a:r>
              <a:rPr lang="zh-CN" altLang="zh-CN" sz="2400">
                <a:latin typeface="宋体" pitchFamily="2" charset="-122"/>
                <a:sym typeface="宋体" pitchFamily="2" charset="-122"/>
              </a:rPr>
              <a:t>2015</a:t>
            </a:r>
            <a:r>
              <a:rPr lang="zh-CN" altLang="zh-CN" sz="2400">
                <a:sym typeface="宋体" pitchFamily="2" charset="-122"/>
              </a:rPr>
              <a:t>·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兰州）如图甲所示，该实验装置的名称是</a:t>
            </a:r>
            <a:r>
              <a:rPr lang="zh-CN" altLang="zh-CN" sz="2400">
                <a:latin typeface="Calibri" pitchFamily="34" charset="0"/>
                <a:sym typeface="Calibri" pitchFamily="34" charset="0"/>
              </a:rPr>
              <a:t>________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。使用前应检查装置是否漏气，当用手指按压（不论轻压还是重压）橡皮膜时，发现</a:t>
            </a:r>
            <a:r>
              <a:rPr lang="zh-CN" altLang="zh-CN" sz="2400">
                <a:latin typeface="Calibri" pitchFamily="34" charset="0"/>
                <a:sym typeface="Calibri" pitchFamily="34" charset="0"/>
              </a:rPr>
              <a:t>U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形管两边液面的高度几乎不变，则说明装置</a:t>
            </a:r>
            <a:r>
              <a:rPr lang="zh-CN" altLang="zh-CN" sz="2400">
                <a:latin typeface="Calibri" pitchFamily="34" charset="0"/>
                <a:sym typeface="Calibri" pitchFamily="34" charset="0"/>
              </a:rPr>
              <a:t>________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（选填</a:t>
            </a:r>
            <a:r>
              <a:rPr lang="zh-CN" altLang="en-US" sz="2400">
                <a:sym typeface="宋体" pitchFamily="2" charset="-122"/>
              </a:rPr>
              <a:t>“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漏气</a:t>
            </a:r>
            <a:r>
              <a:rPr lang="zh-CN" altLang="en-US" sz="2400">
                <a:sym typeface="宋体" pitchFamily="2" charset="-122"/>
              </a:rPr>
              <a:t>”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或</a:t>
            </a:r>
            <a:r>
              <a:rPr lang="zh-CN" altLang="en-US" sz="2400">
                <a:sym typeface="宋体" pitchFamily="2" charset="-122"/>
              </a:rPr>
              <a:t>“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不漏气</a:t>
            </a:r>
            <a:r>
              <a:rPr lang="zh-CN" altLang="en-US" sz="2400">
                <a:sym typeface="宋体" pitchFamily="2" charset="-122"/>
              </a:rPr>
              <a:t>”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）。图乙和图丙是将该装置的探头放入水中不同深度的情况，比较后得出的结论是：液体内部的压强随深度的增加而</a:t>
            </a:r>
            <a:r>
              <a:rPr lang="zh-CN" altLang="zh-CN" sz="2400">
                <a:latin typeface="Calibri" pitchFamily="34" charset="0"/>
                <a:sym typeface="Calibri" pitchFamily="34" charset="0"/>
              </a:rPr>
              <a:t>______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（选填</a:t>
            </a:r>
            <a:r>
              <a:rPr lang="zh-CN" altLang="en-US" sz="2400">
                <a:sym typeface="宋体" pitchFamily="2" charset="-122"/>
              </a:rPr>
              <a:t>“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增大</a:t>
            </a:r>
            <a:r>
              <a:rPr lang="zh-CN" altLang="en-US" sz="2400">
                <a:sym typeface="宋体" pitchFamily="2" charset="-122"/>
              </a:rPr>
              <a:t>”“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减小</a:t>
            </a:r>
            <a:r>
              <a:rPr lang="zh-CN" altLang="en-US" sz="2400">
                <a:sym typeface="宋体" pitchFamily="2" charset="-122"/>
              </a:rPr>
              <a:t>”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或</a:t>
            </a:r>
            <a:r>
              <a:rPr lang="zh-CN" altLang="en-US" sz="2400">
                <a:sym typeface="宋体" pitchFamily="2" charset="-122"/>
              </a:rPr>
              <a:t>“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不变</a:t>
            </a:r>
            <a:r>
              <a:rPr lang="zh-CN" altLang="en-US" sz="2400">
                <a:sym typeface="宋体" pitchFamily="2" charset="-122"/>
              </a:rPr>
              <a:t>”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）。 比较图丙和图丁，得出的结论是：液体内部的压强与</a:t>
            </a:r>
            <a:r>
              <a:rPr lang="zh-CN" altLang="zh-CN" sz="2400">
                <a:latin typeface="Calibri" pitchFamily="34" charset="0"/>
                <a:sym typeface="Calibri" pitchFamily="34" charset="0"/>
              </a:rPr>
              <a:t>________</a:t>
            </a:r>
            <a:r>
              <a:rPr lang="zh-CN" altLang="en-US" sz="2400">
                <a:latin typeface="宋体" pitchFamily="2" charset="-122"/>
                <a:sym typeface="宋体" pitchFamily="2" charset="-122"/>
              </a:rPr>
              <a:t>有关。</a:t>
            </a:r>
            <a:endParaRPr lang="zh-CN" altLang="en-US" sz="2400"/>
          </a:p>
        </p:txBody>
      </p:sp>
      <p:pic>
        <p:nvPicPr>
          <p:cNvPr id="51204" name="Picture 5" descr="office6\wpsassist\cache\A000220150319C50P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0"/>
            <a:ext cx="9969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117600" y="-136525"/>
            <a:ext cx="802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</a:rPr>
              <a:t>                                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3054350" y="6494463"/>
            <a:ext cx="4011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服/务/教/师       免/费/馈/赠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143750" y="1071563"/>
            <a:ext cx="11414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压强计</a:t>
            </a:r>
          </a:p>
        </p:txBody>
      </p:sp>
      <p:grpSp>
        <p:nvGrpSpPr>
          <p:cNvPr id="2" name="Group 59579" descr="学科网(www.zxxk.com)--教育资源门户，提供试卷、教案、课件、论文、素材及各类教学资源下载，还有大量而丰富的教学相关资讯！"/>
          <p:cNvGrpSpPr>
            <a:grpSpLocks/>
          </p:cNvGrpSpPr>
          <p:nvPr/>
        </p:nvGrpSpPr>
        <p:grpSpPr bwMode="auto">
          <a:xfrm>
            <a:off x="214313" y="4143375"/>
            <a:ext cx="8321675" cy="2486025"/>
            <a:chOff x="0" y="0"/>
            <a:chExt cx="7015" cy="2096"/>
          </a:xfrm>
        </p:grpSpPr>
        <p:grpSp>
          <p:nvGrpSpPr>
            <p:cNvPr id="3" name="Group 59580"/>
            <p:cNvGrpSpPr>
              <a:grpSpLocks/>
            </p:cNvGrpSpPr>
            <p:nvPr/>
          </p:nvGrpSpPr>
          <p:grpSpPr bwMode="auto">
            <a:xfrm>
              <a:off x="0" y="0"/>
              <a:ext cx="7015" cy="2096"/>
              <a:chOff x="0" y="0"/>
              <a:chExt cx="7015" cy="2096"/>
            </a:xfrm>
          </p:grpSpPr>
          <p:sp>
            <p:nvSpPr>
              <p:cNvPr id="51215" name="Text Box 59581"/>
              <p:cNvSpPr txBox="1">
                <a:spLocks noChangeArrowheads="1"/>
              </p:cNvSpPr>
              <p:nvPr/>
            </p:nvSpPr>
            <p:spPr bwMode="auto">
              <a:xfrm>
                <a:off x="5267" y="673"/>
                <a:ext cx="441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zh-CN" altLang="en-US"/>
                  <a:t>盐水 </a:t>
                </a:r>
              </a:p>
              <a:p>
                <a:endParaRPr lang="zh-CN" altLang="zh-CN"/>
              </a:p>
            </p:txBody>
          </p:sp>
          <p:grpSp>
            <p:nvGrpSpPr>
              <p:cNvPr id="4" name="Group 59582"/>
              <p:cNvGrpSpPr>
                <a:grpSpLocks/>
              </p:cNvGrpSpPr>
              <p:nvPr/>
            </p:nvGrpSpPr>
            <p:grpSpPr bwMode="auto">
              <a:xfrm>
                <a:off x="0" y="0"/>
                <a:ext cx="7015" cy="2096"/>
                <a:chOff x="0" y="0"/>
                <a:chExt cx="7015" cy="2096"/>
              </a:xfrm>
            </p:grpSpPr>
            <p:sp>
              <p:nvSpPr>
                <p:cNvPr id="51217" name="Text Box 59583"/>
                <p:cNvSpPr txBox="1">
                  <a:spLocks noChangeArrowheads="1"/>
                </p:cNvSpPr>
                <p:nvPr/>
              </p:nvSpPr>
              <p:spPr bwMode="auto">
                <a:xfrm>
                  <a:off x="2896" y="1676"/>
                  <a:ext cx="1305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000"/>
                    </a:lnSpc>
                  </a:pPr>
                  <a:endParaRPr lang="zh-CN" altLang="zh-CN"/>
                </a:p>
                <a:p>
                  <a:endParaRPr lang="zh-CN" altLang="zh-CN"/>
                </a:p>
              </p:txBody>
            </p:sp>
            <p:grpSp>
              <p:nvGrpSpPr>
                <p:cNvPr id="5" name="Group 5958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01" cy="1752"/>
                  <a:chOff x="0" y="0"/>
                  <a:chExt cx="1201" cy="1752"/>
                </a:xfrm>
              </p:grpSpPr>
              <p:sp>
                <p:nvSpPr>
                  <p:cNvPr id="51353" name="Text Box 595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" y="1498"/>
                    <a:ext cx="361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zh-CN" altLang="en-US"/>
                      <a:t>甲 </a:t>
                    </a:r>
                  </a:p>
                  <a:p>
                    <a:endParaRPr lang="zh-CN" altLang="zh-CN"/>
                  </a:p>
                </p:txBody>
              </p:sp>
              <p:grpSp>
                <p:nvGrpSpPr>
                  <p:cNvPr id="6" name="Group 5958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1201" cy="1457"/>
                    <a:chOff x="0" y="0"/>
                    <a:chExt cx="1201" cy="1457"/>
                  </a:xfrm>
                </p:grpSpPr>
                <p:sp>
                  <p:nvSpPr>
                    <p:cNvPr id="51355" name="Rectangle 59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" y="64"/>
                      <a:ext cx="458" cy="12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56" name="AutoShape 5958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756" y="886"/>
                      <a:ext cx="307" cy="3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w 21600"/>
                        <a:gd name="T9" fmla="*/ 0 h 21600"/>
                        <a:gd name="T10" fmla="*/ 0 w 21600"/>
                        <a:gd name="T11" fmla="*/ 0 h 21600"/>
                        <a:gd name="T12" fmla="*/ 0 w 21600"/>
                        <a:gd name="T13" fmla="*/ 0 h 2160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600"/>
                        <a:gd name="T22" fmla="*/ 0 h 21600"/>
                        <a:gd name="T23" fmla="*/ 21600 w 21600"/>
                        <a:gd name="T24" fmla="*/ 21600 h 2160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200" y="7817"/>
                            <a:pt x="16200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799"/>
                          </a:cubicBezTo>
                          <a:lnTo>
                            <a:pt x="5400" y="108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57" name="Rectangle 59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6" y="0"/>
                      <a:ext cx="62" cy="10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58" name="Rectangle 59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2" y="639"/>
                      <a:ext cx="57" cy="41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59" name="Rectangle 59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641"/>
                      <a:ext cx="62" cy="41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7" name="Group 595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9" y="168"/>
                      <a:ext cx="67" cy="878"/>
                      <a:chOff x="0" y="0"/>
                      <a:chExt cx="67" cy="878"/>
                    </a:xfrm>
                  </p:grpSpPr>
                  <p:sp>
                    <p:nvSpPr>
                      <p:cNvPr id="51400" name="Line 5959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7" y="0"/>
                        <a:ext cx="0" cy="87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401" name="Line 5959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0" y="90"/>
                        <a:ext cx="0" cy="7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8" name="Group 595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4" y="252"/>
                      <a:ext cx="76" cy="795"/>
                      <a:chOff x="0" y="0"/>
                      <a:chExt cx="90" cy="1559"/>
                    </a:xfrm>
                  </p:grpSpPr>
                  <p:sp>
                    <p:nvSpPr>
                      <p:cNvPr id="51389" name="Line 595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0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0" name="Line 595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57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1" name="Line 595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315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2" name="Line 595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465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3" name="Line 596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623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4" name="Line 596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780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5" name="Line 596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930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6" name="Line 596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095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7" name="Line 596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245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8" name="Line 596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402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99" name="Line 596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559"/>
                        <a:ext cx="9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1362" name="Rectangle 59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5" y="115"/>
                      <a:ext cx="142" cy="6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9" name="Group 596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6" y="1327"/>
                      <a:ext cx="585" cy="130"/>
                      <a:chOff x="0" y="0"/>
                      <a:chExt cx="750" cy="167"/>
                    </a:xfrm>
                  </p:grpSpPr>
                  <p:sp>
                    <p:nvSpPr>
                      <p:cNvPr id="51386" name="Rectangle 596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750" cy="83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87" name="Rectangle 596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82"/>
                        <a:ext cx="85" cy="85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88" name="Rectangle 596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52" y="82"/>
                        <a:ext cx="85" cy="85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0" name="Group 596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100"/>
                      <a:ext cx="806" cy="1233"/>
                      <a:chOff x="0" y="0"/>
                      <a:chExt cx="806" cy="1233"/>
                    </a:xfrm>
                  </p:grpSpPr>
                  <p:grpSp>
                    <p:nvGrpSpPr>
                      <p:cNvPr id="11" name="Group 596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" y="180"/>
                        <a:ext cx="343" cy="1053"/>
                        <a:chOff x="0" y="0"/>
                        <a:chExt cx="472" cy="1352"/>
                      </a:xfrm>
                    </p:grpSpPr>
                    <p:sp>
                      <p:nvSpPr>
                        <p:cNvPr id="51379" name="FreeForm 596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879620">
                          <a:off x="0" y="474"/>
                          <a:ext cx="180" cy="652"/>
                        </a:xfrm>
                        <a:custGeom>
                          <a:avLst/>
                          <a:gdLst>
                            <a:gd name="T0" fmla="*/ 0 w 180"/>
                            <a:gd name="T1" fmla="*/ 0 h 936"/>
                            <a:gd name="T2" fmla="*/ 180 w 180"/>
                            <a:gd name="T3" fmla="*/ 110 h 936"/>
                            <a:gd name="T4" fmla="*/ 0 w 180"/>
                            <a:gd name="T5" fmla="*/ 220 h 936"/>
                            <a:gd name="T6" fmla="*/ 0 60000 65536"/>
                            <a:gd name="T7" fmla="*/ 0 60000 65536"/>
                            <a:gd name="T8" fmla="*/ 0 60000 65536"/>
                            <a:gd name="T9" fmla="*/ 0 w 180"/>
                            <a:gd name="T10" fmla="*/ 0 h 936"/>
                            <a:gd name="T11" fmla="*/ 180 w 180"/>
                            <a:gd name="T12" fmla="*/ 936 h 9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80" h="936">
                              <a:moveTo>
                                <a:pt x="0" y="0"/>
                              </a:moveTo>
                              <a:cubicBezTo>
                                <a:pt x="90" y="156"/>
                                <a:pt x="180" y="312"/>
                                <a:pt x="180" y="468"/>
                              </a:cubicBezTo>
                              <a:cubicBezTo>
                                <a:pt x="180" y="624"/>
                                <a:pt x="30" y="858"/>
                                <a:pt x="0" y="936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1380" name="Line 596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12" y="0"/>
                          <a:ext cx="0" cy="11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1381" name="Line 596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72" y="0"/>
                          <a:ext cx="0" cy="124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2" name="Group 5961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119725">
                          <a:off x="52" y="1143"/>
                          <a:ext cx="397" cy="209"/>
                          <a:chOff x="0" y="0"/>
                          <a:chExt cx="397" cy="209"/>
                        </a:xfrm>
                      </p:grpSpPr>
                      <p:sp>
                        <p:nvSpPr>
                          <p:cNvPr id="51384" name="Arc 596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538067" flipV="1">
                            <a:off x="119" y="-71"/>
                            <a:ext cx="142" cy="283"/>
                          </a:xfrm>
                          <a:custGeom>
                            <a:avLst/>
                            <a:gdLst>
                              <a:gd name="T0" fmla="*/ 0 w 22050"/>
                              <a:gd name="T1" fmla="*/ 0 h 43200"/>
                              <a:gd name="T2" fmla="*/ 0 w 22050"/>
                              <a:gd name="T3" fmla="*/ 0 h 43200"/>
                              <a:gd name="T4" fmla="*/ 0 w 22050"/>
                              <a:gd name="T5" fmla="*/ 0 h 43200"/>
                              <a:gd name="T6" fmla="*/ 0 w 22050"/>
                              <a:gd name="T7" fmla="*/ 0 h 43200"/>
                              <a:gd name="T8" fmla="*/ 0 w 22050"/>
                              <a:gd name="T9" fmla="*/ 0 h 43200"/>
                              <a:gd name="T10" fmla="*/ 0 w 22050"/>
                              <a:gd name="T11" fmla="*/ 0 h 43200"/>
                              <a:gd name="T12" fmla="*/ 0 w 22050"/>
                              <a:gd name="T13" fmla="*/ 0 h 43200"/>
                              <a:gd name="T14" fmla="*/ 0 w 22050"/>
                              <a:gd name="T15" fmla="*/ 0 h 43200"/>
                              <a:gd name="T16" fmla="*/ 0 w 22050"/>
                              <a:gd name="T17" fmla="*/ 0 h 43200"/>
                              <a:gd name="T18" fmla="*/ 0 w 22050"/>
                              <a:gd name="T19" fmla="*/ 0 h 43200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22050"/>
                              <a:gd name="T31" fmla="*/ 0 h 43200"/>
                              <a:gd name="T32" fmla="*/ 22050 w 22050"/>
                              <a:gd name="T33" fmla="*/ 43200 h 43200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22050" h="43200" fill="none">
                                <a:moveTo>
                                  <a:pt x="449" y="0"/>
                                </a:moveTo>
                                <a:cubicBezTo>
                                  <a:pt x="12379" y="0"/>
                                  <a:pt x="22050" y="9670"/>
                                  <a:pt x="22050" y="21600"/>
                                </a:cubicBezTo>
                                <a:cubicBezTo>
                                  <a:pt x="22050" y="33529"/>
                                  <a:pt x="12379" y="43200"/>
                                  <a:pt x="450" y="43200"/>
                                </a:cubicBezTo>
                                <a:cubicBezTo>
                                  <a:pt x="299" y="43200"/>
                                  <a:pt x="149" y="43198"/>
                                  <a:pt x="-1" y="43195"/>
                                </a:cubicBezTo>
                              </a:path>
                              <a:path w="22050" h="43200" stroke="0">
                                <a:moveTo>
                                  <a:pt x="449" y="0"/>
                                </a:moveTo>
                                <a:cubicBezTo>
                                  <a:pt x="12379" y="0"/>
                                  <a:pt x="22050" y="9670"/>
                                  <a:pt x="22050" y="21600"/>
                                </a:cubicBezTo>
                                <a:cubicBezTo>
                                  <a:pt x="22050" y="33529"/>
                                  <a:pt x="12379" y="43200"/>
                                  <a:pt x="450" y="43200"/>
                                </a:cubicBezTo>
                                <a:cubicBezTo>
                                  <a:pt x="299" y="43200"/>
                                  <a:pt x="149" y="43198"/>
                                  <a:pt x="-1" y="43195"/>
                                </a:cubicBezTo>
                                <a:lnTo>
                                  <a:pt x="450" y="21600"/>
                                </a:lnTo>
                                <a:lnTo>
                                  <a:pt x="449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51385" name="Arc 596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5538067" flipV="1">
                            <a:off x="100" y="-89"/>
                            <a:ext cx="198" cy="397"/>
                          </a:xfrm>
                          <a:custGeom>
                            <a:avLst/>
                            <a:gdLst>
                              <a:gd name="T0" fmla="*/ 0 w 22050"/>
                              <a:gd name="T1" fmla="*/ 0 h 43200"/>
                              <a:gd name="T2" fmla="*/ 0 w 22050"/>
                              <a:gd name="T3" fmla="*/ 0 h 43200"/>
                              <a:gd name="T4" fmla="*/ 0 w 22050"/>
                              <a:gd name="T5" fmla="*/ 0 h 43200"/>
                              <a:gd name="T6" fmla="*/ 0 w 22050"/>
                              <a:gd name="T7" fmla="*/ 0 h 43200"/>
                              <a:gd name="T8" fmla="*/ 0 w 22050"/>
                              <a:gd name="T9" fmla="*/ 0 h 43200"/>
                              <a:gd name="T10" fmla="*/ 0 w 22050"/>
                              <a:gd name="T11" fmla="*/ 0 h 43200"/>
                              <a:gd name="T12" fmla="*/ 0 w 22050"/>
                              <a:gd name="T13" fmla="*/ 0 h 43200"/>
                              <a:gd name="T14" fmla="*/ 0 w 22050"/>
                              <a:gd name="T15" fmla="*/ 0 h 43200"/>
                              <a:gd name="T16" fmla="*/ 0 w 22050"/>
                              <a:gd name="T17" fmla="*/ 0 h 43200"/>
                              <a:gd name="T18" fmla="*/ 0 w 22050"/>
                              <a:gd name="T19" fmla="*/ 0 h 43200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22050"/>
                              <a:gd name="T31" fmla="*/ 0 h 43200"/>
                              <a:gd name="T32" fmla="*/ 22050 w 22050"/>
                              <a:gd name="T33" fmla="*/ 43200 h 43200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22050" h="43200" fill="none">
                                <a:moveTo>
                                  <a:pt x="449" y="0"/>
                                </a:moveTo>
                                <a:cubicBezTo>
                                  <a:pt x="12379" y="0"/>
                                  <a:pt x="22050" y="9670"/>
                                  <a:pt x="22050" y="21600"/>
                                </a:cubicBezTo>
                                <a:cubicBezTo>
                                  <a:pt x="22050" y="33529"/>
                                  <a:pt x="12379" y="43200"/>
                                  <a:pt x="450" y="43200"/>
                                </a:cubicBezTo>
                                <a:cubicBezTo>
                                  <a:pt x="299" y="43200"/>
                                  <a:pt x="149" y="43198"/>
                                  <a:pt x="-1" y="43195"/>
                                </a:cubicBezTo>
                              </a:path>
                              <a:path w="22050" h="43200" stroke="0">
                                <a:moveTo>
                                  <a:pt x="449" y="0"/>
                                </a:moveTo>
                                <a:cubicBezTo>
                                  <a:pt x="12379" y="0"/>
                                  <a:pt x="22050" y="9670"/>
                                  <a:pt x="22050" y="21600"/>
                                </a:cubicBezTo>
                                <a:cubicBezTo>
                                  <a:pt x="22050" y="33529"/>
                                  <a:pt x="12379" y="43200"/>
                                  <a:pt x="450" y="43200"/>
                                </a:cubicBezTo>
                                <a:cubicBezTo>
                                  <a:pt x="299" y="43200"/>
                                  <a:pt x="149" y="43198"/>
                                  <a:pt x="-1" y="43195"/>
                                </a:cubicBezTo>
                                <a:lnTo>
                                  <a:pt x="450" y="21600"/>
                                </a:lnTo>
                                <a:lnTo>
                                  <a:pt x="449" y="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51383" name="FreeForm 596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879620">
                          <a:off x="75" y="444"/>
                          <a:ext cx="180" cy="652"/>
                        </a:xfrm>
                        <a:custGeom>
                          <a:avLst/>
                          <a:gdLst>
                            <a:gd name="T0" fmla="*/ 0 w 180"/>
                            <a:gd name="T1" fmla="*/ 0 h 936"/>
                            <a:gd name="T2" fmla="*/ 180 w 180"/>
                            <a:gd name="T3" fmla="*/ 110 h 936"/>
                            <a:gd name="T4" fmla="*/ 0 w 180"/>
                            <a:gd name="T5" fmla="*/ 220 h 936"/>
                            <a:gd name="T6" fmla="*/ 0 60000 65536"/>
                            <a:gd name="T7" fmla="*/ 0 60000 65536"/>
                            <a:gd name="T8" fmla="*/ 0 60000 65536"/>
                            <a:gd name="T9" fmla="*/ 0 w 180"/>
                            <a:gd name="T10" fmla="*/ 0 h 936"/>
                            <a:gd name="T11" fmla="*/ 180 w 180"/>
                            <a:gd name="T12" fmla="*/ 936 h 9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80" h="936">
                              <a:moveTo>
                                <a:pt x="0" y="0"/>
                              </a:moveTo>
                              <a:cubicBezTo>
                                <a:pt x="90" y="156"/>
                                <a:pt x="180" y="312"/>
                                <a:pt x="180" y="468"/>
                              </a:cubicBezTo>
                              <a:cubicBezTo>
                                <a:pt x="180" y="624"/>
                                <a:pt x="30" y="858"/>
                                <a:pt x="0" y="936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51366" name="FreeForm 596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733363" flipH="1" flipV="1">
                        <a:off x="491" y="35"/>
                        <a:ext cx="132" cy="123"/>
                      </a:xfrm>
                      <a:custGeom>
                        <a:avLst/>
                        <a:gdLst>
                          <a:gd name="T0" fmla="*/ 0 w 10000"/>
                          <a:gd name="T1" fmla="*/ 0 h 10000"/>
                          <a:gd name="T2" fmla="*/ 0 w 10000"/>
                          <a:gd name="T3" fmla="*/ 0 h 10000"/>
                          <a:gd name="T4" fmla="*/ 0 w 10000"/>
                          <a:gd name="T5" fmla="*/ 0 h 10000"/>
                          <a:gd name="T6" fmla="*/ 0 w 10000"/>
                          <a:gd name="T7" fmla="*/ 0 h 10000"/>
                          <a:gd name="T8" fmla="*/ 0 w 10000"/>
                          <a:gd name="T9" fmla="*/ 0 h 10000"/>
                          <a:gd name="T10" fmla="*/ 0 w 10000"/>
                          <a:gd name="T11" fmla="*/ 0 h 10000"/>
                          <a:gd name="T12" fmla="*/ 0 w 10000"/>
                          <a:gd name="T13" fmla="*/ 0 h 10000"/>
                          <a:gd name="T14" fmla="*/ 0 w 10000"/>
                          <a:gd name="T15" fmla="*/ 0 h 10000"/>
                          <a:gd name="T16" fmla="*/ 0 w 10000"/>
                          <a:gd name="T17" fmla="*/ 0 h 10000"/>
                          <a:gd name="T18" fmla="*/ 0 w 10000"/>
                          <a:gd name="T19" fmla="*/ 0 h 10000"/>
                          <a:gd name="T20" fmla="*/ 0 w 10000"/>
                          <a:gd name="T21" fmla="*/ 0 h 10000"/>
                          <a:gd name="T22" fmla="*/ 0 w 10000"/>
                          <a:gd name="T23" fmla="*/ 0 h 10000"/>
                          <a:gd name="T24" fmla="*/ 0 w 10000"/>
                          <a:gd name="T25" fmla="*/ 0 h 10000"/>
                          <a:gd name="T26" fmla="*/ 0 w 10000"/>
                          <a:gd name="T27" fmla="*/ 0 h 10000"/>
                          <a:gd name="T28" fmla="*/ 0 w 10000"/>
                          <a:gd name="T29" fmla="*/ 0 h 10000"/>
                          <a:gd name="T30" fmla="*/ 0 w 10000"/>
                          <a:gd name="T31" fmla="*/ 0 h 10000"/>
                          <a:gd name="T32" fmla="*/ 0 w 10000"/>
                          <a:gd name="T33" fmla="*/ 0 h 10000"/>
                          <a:gd name="T34" fmla="*/ 0 w 10000"/>
                          <a:gd name="T35" fmla="*/ 0 h 10000"/>
                          <a:gd name="T36" fmla="*/ 0 w 10000"/>
                          <a:gd name="T37" fmla="*/ 0 h 10000"/>
                          <a:gd name="T38" fmla="*/ 0 w 10000"/>
                          <a:gd name="T39" fmla="*/ 0 h 10000"/>
                          <a:gd name="T40" fmla="*/ 0 w 10000"/>
                          <a:gd name="T41" fmla="*/ 0 h 10000"/>
                          <a:gd name="T42" fmla="*/ 0 w 10000"/>
                          <a:gd name="T43" fmla="*/ 0 h 10000"/>
                          <a:gd name="T44" fmla="*/ 0 w 10000"/>
                          <a:gd name="T45" fmla="*/ 0 h 10000"/>
                          <a:gd name="T46" fmla="*/ 0 w 10000"/>
                          <a:gd name="T47" fmla="*/ 0 h 10000"/>
                          <a:gd name="T48" fmla="*/ 0 w 10000"/>
                          <a:gd name="T49" fmla="*/ 0 h 10000"/>
                          <a:gd name="T50" fmla="*/ 0 w 10000"/>
                          <a:gd name="T51" fmla="*/ 0 h 10000"/>
                          <a:gd name="T52" fmla="*/ 0 w 10000"/>
                          <a:gd name="T53" fmla="*/ 0 h 10000"/>
                          <a:gd name="T54" fmla="*/ 0 w 10000"/>
                          <a:gd name="T55" fmla="*/ 0 h 10000"/>
                          <a:gd name="T56" fmla="*/ 0 w 10000"/>
                          <a:gd name="T57" fmla="*/ 0 h 10000"/>
                          <a:gd name="T58" fmla="*/ 0 w 10000"/>
                          <a:gd name="T59" fmla="*/ 0 h 10000"/>
                          <a:gd name="T60" fmla="*/ 0 w 10000"/>
                          <a:gd name="T61" fmla="*/ 0 h 10000"/>
                          <a:gd name="T62" fmla="*/ 0 w 10000"/>
                          <a:gd name="T63" fmla="*/ 0 h 10000"/>
                          <a:gd name="T64" fmla="*/ 0 w 10000"/>
                          <a:gd name="T65" fmla="*/ 0 h 10000"/>
                          <a:gd name="T66" fmla="*/ 0 w 10000"/>
                          <a:gd name="T67" fmla="*/ 0 h 10000"/>
                          <a:gd name="T68" fmla="*/ 0 w 10000"/>
                          <a:gd name="T69" fmla="*/ 0 h 10000"/>
                          <a:gd name="T70" fmla="*/ 0 w 10000"/>
                          <a:gd name="T71" fmla="*/ 0 h 10000"/>
                          <a:gd name="T72" fmla="*/ 0 w 10000"/>
                          <a:gd name="T73" fmla="*/ 0 h 10000"/>
                          <a:gd name="T74" fmla="*/ 0 w 10000"/>
                          <a:gd name="T75" fmla="*/ 0 h 10000"/>
                          <a:gd name="T76" fmla="*/ 0 w 10000"/>
                          <a:gd name="T77" fmla="*/ 0 h 10000"/>
                          <a:gd name="T78" fmla="*/ 0 w 10000"/>
                          <a:gd name="T79" fmla="*/ 0 h 10000"/>
                          <a:gd name="T80" fmla="*/ 0 w 10000"/>
                          <a:gd name="T81" fmla="*/ 0 h 10000"/>
                          <a:gd name="T82" fmla="*/ 0 w 10000"/>
                          <a:gd name="T83" fmla="*/ 0 h 10000"/>
                          <a:gd name="T84" fmla="*/ 0 w 10000"/>
                          <a:gd name="T85" fmla="*/ 0 h 10000"/>
                          <a:gd name="T86" fmla="*/ 0 w 10000"/>
                          <a:gd name="T87" fmla="*/ 0 h 10000"/>
                          <a:gd name="T88" fmla="*/ 0 w 10000"/>
                          <a:gd name="T89" fmla="*/ 0 h 10000"/>
                          <a:gd name="T90" fmla="*/ 0 w 10000"/>
                          <a:gd name="T91" fmla="*/ 0 h 10000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w 10000"/>
                          <a:gd name="T139" fmla="*/ 0 h 10000"/>
                          <a:gd name="T140" fmla="*/ 10000 w 10000"/>
                          <a:gd name="T141" fmla="*/ 10000 h 10000"/>
                        </a:gdLst>
                        <a:ahLst/>
                        <a:cxnLst>
                          <a:cxn ang="T92">
                            <a:pos x="T0" y="T1"/>
                          </a:cxn>
                          <a:cxn ang="T93">
                            <a:pos x="T2" y="T3"/>
                          </a:cxn>
                          <a:cxn ang="T94">
                            <a:pos x="T4" y="T5"/>
                          </a:cxn>
                          <a:cxn ang="T95">
                            <a:pos x="T6" y="T7"/>
                          </a:cxn>
                          <a:cxn ang="T96">
                            <a:pos x="T8" y="T9"/>
                          </a:cxn>
                          <a:cxn ang="T97">
                            <a:pos x="T10" y="T11"/>
                          </a:cxn>
                          <a:cxn ang="T98">
                            <a:pos x="T12" y="T13"/>
                          </a:cxn>
                          <a:cxn ang="T99">
                            <a:pos x="T14" y="T15"/>
                          </a:cxn>
                          <a:cxn ang="T100">
                            <a:pos x="T16" y="T17"/>
                          </a:cxn>
                          <a:cxn ang="T101">
                            <a:pos x="T18" y="T19"/>
                          </a:cxn>
                          <a:cxn ang="T102">
                            <a:pos x="T20" y="T21"/>
                          </a:cxn>
                          <a:cxn ang="T103">
                            <a:pos x="T22" y="T23"/>
                          </a:cxn>
                          <a:cxn ang="T104">
                            <a:pos x="T24" y="T25"/>
                          </a:cxn>
                          <a:cxn ang="T105">
                            <a:pos x="T26" y="T27"/>
                          </a:cxn>
                          <a:cxn ang="T106">
                            <a:pos x="T28" y="T29"/>
                          </a:cxn>
                          <a:cxn ang="T107">
                            <a:pos x="T30" y="T31"/>
                          </a:cxn>
                          <a:cxn ang="T108">
                            <a:pos x="T32" y="T33"/>
                          </a:cxn>
                          <a:cxn ang="T109">
                            <a:pos x="T34" y="T35"/>
                          </a:cxn>
                          <a:cxn ang="T110">
                            <a:pos x="T36" y="T37"/>
                          </a:cxn>
                          <a:cxn ang="T111">
                            <a:pos x="T38" y="T39"/>
                          </a:cxn>
                          <a:cxn ang="T112">
                            <a:pos x="T40" y="T41"/>
                          </a:cxn>
                          <a:cxn ang="T113">
                            <a:pos x="T42" y="T43"/>
                          </a:cxn>
                          <a:cxn ang="T114">
                            <a:pos x="T44" y="T45"/>
                          </a:cxn>
                          <a:cxn ang="T115">
                            <a:pos x="T46" y="T47"/>
                          </a:cxn>
                          <a:cxn ang="T116">
                            <a:pos x="T48" y="T49"/>
                          </a:cxn>
                          <a:cxn ang="T117">
                            <a:pos x="T50" y="T51"/>
                          </a:cxn>
                          <a:cxn ang="T118">
                            <a:pos x="T52" y="T53"/>
                          </a:cxn>
                          <a:cxn ang="T119">
                            <a:pos x="T54" y="T55"/>
                          </a:cxn>
                          <a:cxn ang="T120">
                            <a:pos x="T56" y="T57"/>
                          </a:cxn>
                          <a:cxn ang="T121">
                            <a:pos x="T58" y="T59"/>
                          </a:cxn>
                          <a:cxn ang="T122">
                            <a:pos x="T60" y="T61"/>
                          </a:cxn>
                          <a:cxn ang="T123">
                            <a:pos x="T62" y="T63"/>
                          </a:cxn>
                          <a:cxn ang="T124">
                            <a:pos x="T64" y="T65"/>
                          </a:cxn>
                          <a:cxn ang="T125">
                            <a:pos x="T66" y="T67"/>
                          </a:cxn>
                          <a:cxn ang="T126">
                            <a:pos x="T68" y="T69"/>
                          </a:cxn>
                          <a:cxn ang="T127">
                            <a:pos x="T70" y="T71"/>
                          </a:cxn>
                          <a:cxn ang="T128">
                            <a:pos x="T72" y="T73"/>
                          </a:cxn>
                          <a:cxn ang="T129">
                            <a:pos x="T74" y="T75"/>
                          </a:cxn>
                          <a:cxn ang="T130">
                            <a:pos x="T76" y="T77"/>
                          </a:cxn>
                          <a:cxn ang="T131">
                            <a:pos x="T78" y="T79"/>
                          </a:cxn>
                          <a:cxn ang="T132">
                            <a:pos x="T80" y="T81"/>
                          </a:cxn>
                          <a:cxn ang="T133">
                            <a:pos x="T82" y="T83"/>
                          </a:cxn>
                          <a:cxn ang="T134">
                            <a:pos x="T84" y="T85"/>
                          </a:cxn>
                          <a:cxn ang="T135">
                            <a:pos x="T86" y="T87"/>
                          </a:cxn>
                          <a:cxn ang="T136">
                            <a:pos x="T88" y="T89"/>
                          </a:cxn>
                          <a:cxn ang="T137">
                            <a:pos x="T90" y="T91"/>
                          </a:cxn>
                        </a:cxnLst>
                        <a:rect l="T138" t="T139" r="T140" b="T141"/>
                        <a:pathLst>
                          <a:path w="10000" h="10000">
                            <a:moveTo>
                              <a:pt x="0" y="4000"/>
                            </a:moveTo>
                            <a:lnTo>
                              <a:pt x="209" y="4004"/>
                            </a:lnTo>
                            <a:lnTo>
                              <a:pt x="419" y="4015"/>
                            </a:lnTo>
                            <a:lnTo>
                              <a:pt x="627" y="4033"/>
                            </a:lnTo>
                            <a:lnTo>
                              <a:pt x="835" y="4058"/>
                            </a:lnTo>
                            <a:lnTo>
                              <a:pt x="1042" y="4091"/>
                            </a:lnTo>
                            <a:lnTo>
                              <a:pt x="1247" y="4131"/>
                            </a:lnTo>
                            <a:lnTo>
                              <a:pt x="1452" y="4178"/>
                            </a:lnTo>
                            <a:lnTo>
                              <a:pt x="1654" y="4232"/>
                            </a:lnTo>
                            <a:lnTo>
                              <a:pt x="1854" y="4294"/>
                            </a:lnTo>
                            <a:lnTo>
                              <a:pt x="2052" y="4362"/>
                            </a:lnTo>
                            <a:lnTo>
                              <a:pt x="2248" y="4437"/>
                            </a:lnTo>
                            <a:lnTo>
                              <a:pt x="2440" y="4519"/>
                            </a:lnTo>
                            <a:lnTo>
                              <a:pt x="2630" y="4607"/>
                            </a:lnTo>
                            <a:lnTo>
                              <a:pt x="2817" y="4702"/>
                            </a:lnTo>
                            <a:lnTo>
                              <a:pt x="3000" y="4804"/>
                            </a:lnTo>
                            <a:lnTo>
                              <a:pt x="3180" y="4912"/>
                            </a:lnTo>
                            <a:lnTo>
                              <a:pt x="3355" y="5026"/>
                            </a:lnTo>
                            <a:lnTo>
                              <a:pt x="3527" y="5146"/>
                            </a:lnTo>
                            <a:lnTo>
                              <a:pt x="3694" y="5272"/>
                            </a:lnTo>
                            <a:lnTo>
                              <a:pt x="3857" y="5404"/>
                            </a:lnTo>
                            <a:lnTo>
                              <a:pt x="4015" y="5541"/>
                            </a:lnTo>
                            <a:lnTo>
                              <a:pt x="4168" y="5684"/>
                            </a:lnTo>
                            <a:lnTo>
                              <a:pt x="4316" y="5832"/>
                            </a:lnTo>
                            <a:lnTo>
                              <a:pt x="4459" y="5985"/>
                            </a:lnTo>
                            <a:lnTo>
                              <a:pt x="4596" y="6143"/>
                            </a:lnTo>
                            <a:lnTo>
                              <a:pt x="4728" y="6306"/>
                            </a:lnTo>
                            <a:lnTo>
                              <a:pt x="4854" y="6473"/>
                            </a:lnTo>
                            <a:lnTo>
                              <a:pt x="4974" y="6645"/>
                            </a:lnTo>
                            <a:lnTo>
                              <a:pt x="5088" y="6820"/>
                            </a:lnTo>
                            <a:lnTo>
                              <a:pt x="5196" y="7000"/>
                            </a:lnTo>
                            <a:lnTo>
                              <a:pt x="5298" y="7183"/>
                            </a:lnTo>
                            <a:lnTo>
                              <a:pt x="5393" y="7370"/>
                            </a:lnTo>
                            <a:lnTo>
                              <a:pt x="5481" y="7560"/>
                            </a:lnTo>
                            <a:lnTo>
                              <a:pt x="5563" y="7752"/>
                            </a:lnTo>
                            <a:lnTo>
                              <a:pt x="5638" y="7948"/>
                            </a:lnTo>
                            <a:lnTo>
                              <a:pt x="5706" y="8146"/>
                            </a:lnTo>
                            <a:lnTo>
                              <a:pt x="5768" y="8346"/>
                            </a:lnTo>
                            <a:lnTo>
                              <a:pt x="5822" y="8548"/>
                            </a:lnTo>
                            <a:lnTo>
                              <a:pt x="5869" y="8753"/>
                            </a:lnTo>
                            <a:lnTo>
                              <a:pt x="5909" y="8958"/>
                            </a:lnTo>
                            <a:lnTo>
                              <a:pt x="5942" y="9165"/>
                            </a:lnTo>
                            <a:lnTo>
                              <a:pt x="5967" y="9373"/>
                            </a:lnTo>
                            <a:lnTo>
                              <a:pt x="5985" y="9581"/>
                            </a:lnTo>
                            <a:lnTo>
                              <a:pt x="5996" y="9791"/>
                            </a:lnTo>
                            <a:lnTo>
                              <a:pt x="6000" y="10000"/>
                            </a:lnTo>
                            <a:lnTo>
                              <a:pt x="10000" y="10000"/>
                            </a:lnTo>
                            <a:lnTo>
                              <a:pt x="9994" y="9651"/>
                            </a:lnTo>
                            <a:lnTo>
                              <a:pt x="9976" y="9302"/>
                            </a:lnTo>
                            <a:lnTo>
                              <a:pt x="9945" y="8955"/>
                            </a:lnTo>
                            <a:lnTo>
                              <a:pt x="9903" y="8608"/>
                            </a:lnTo>
                            <a:lnTo>
                              <a:pt x="9848" y="8264"/>
                            </a:lnTo>
                            <a:lnTo>
                              <a:pt x="9781" y="7921"/>
                            </a:lnTo>
                            <a:lnTo>
                              <a:pt x="9703" y="7581"/>
                            </a:lnTo>
                            <a:lnTo>
                              <a:pt x="9613" y="7244"/>
                            </a:lnTo>
                            <a:lnTo>
                              <a:pt x="9511" y="6910"/>
                            </a:lnTo>
                            <a:lnTo>
                              <a:pt x="9397" y="6580"/>
                            </a:lnTo>
                            <a:lnTo>
                              <a:pt x="9272" y="6254"/>
                            </a:lnTo>
                            <a:lnTo>
                              <a:pt x="9135" y="5933"/>
                            </a:lnTo>
                            <a:lnTo>
                              <a:pt x="8988" y="5616"/>
                            </a:lnTo>
                            <a:lnTo>
                              <a:pt x="8829" y="5305"/>
                            </a:lnTo>
                            <a:lnTo>
                              <a:pt x="8660" y="5000"/>
                            </a:lnTo>
                            <a:lnTo>
                              <a:pt x="8480" y="4701"/>
                            </a:lnTo>
                            <a:lnTo>
                              <a:pt x="8290" y="4408"/>
                            </a:lnTo>
                            <a:lnTo>
                              <a:pt x="8090" y="4122"/>
                            </a:lnTo>
                            <a:lnTo>
                              <a:pt x="7880" y="3843"/>
                            </a:lnTo>
                            <a:lnTo>
                              <a:pt x="7660" y="3572"/>
                            </a:lnTo>
                            <a:lnTo>
                              <a:pt x="7431" y="3309"/>
                            </a:lnTo>
                            <a:lnTo>
                              <a:pt x="7193" y="3053"/>
                            </a:lnTo>
                            <a:lnTo>
                              <a:pt x="6947" y="2807"/>
                            </a:lnTo>
                            <a:lnTo>
                              <a:pt x="6691" y="2569"/>
                            </a:lnTo>
                            <a:lnTo>
                              <a:pt x="6428" y="2340"/>
                            </a:lnTo>
                            <a:lnTo>
                              <a:pt x="6157" y="2120"/>
                            </a:lnTo>
                            <a:lnTo>
                              <a:pt x="5878" y="1910"/>
                            </a:lnTo>
                            <a:lnTo>
                              <a:pt x="5592" y="1710"/>
                            </a:lnTo>
                            <a:lnTo>
                              <a:pt x="5299" y="1520"/>
                            </a:lnTo>
                            <a:lnTo>
                              <a:pt x="5000" y="1340"/>
                            </a:lnTo>
                            <a:lnTo>
                              <a:pt x="4695" y="1171"/>
                            </a:lnTo>
                            <a:lnTo>
                              <a:pt x="4384" y="1012"/>
                            </a:lnTo>
                            <a:lnTo>
                              <a:pt x="4067" y="865"/>
                            </a:lnTo>
                            <a:lnTo>
                              <a:pt x="3746" y="728"/>
                            </a:lnTo>
                            <a:lnTo>
                              <a:pt x="3420" y="603"/>
                            </a:lnTo>
                            <a:lnTo>
                              <a:pt x="3090" y="489"/>
                            </a:lnTo>
                            <a:lnTo>
                              <a:pt x="2756" y="387"/>
                            </a:lnTo>
                            <a:lnTo>
                              <a:pt x="2419" y="297"/>
                            </a:lnTo>
                            <a:lnTo>
                              <a:pt x="2079" y="219"/>
                            </a:lnTo>
                            <a:lnTo>
                              <a:pt x="1736" y="152"/>
                            </a:lnTo>
                            <a:lnTo>
                              <a:pt x="1392" y="97"/>
                            </a:lnTo>
                            <a:lnTo>
                              <a:pt x="1045" y="55"/>
                            </a:lnTo>
                            <a:lnTo>
                              <a:pt x="698" y="24"/>
                            </a:lnTo>
                            <a:lnTo>
                              <a:pt x="349" y="6"/>
                            </a:lnTo>
                            <a:lnTo>
                              <a:pt x="0" y="0"/>
                            </a:lnTo>
                            <a:lnTo>
                              <a:pt x="0" y="400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67" name="Rectangle 59622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643" y="61"/>
                        <a:ext cx="159" cy="37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68" name="Line 596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31" y="47"/>
                        <a:ext cx="15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69" name="Line 596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42" y="108"/>
                        <a:ext cx="11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70" name="Line 59625"/>
                      <p:cNvSpPr>
                        <a:spLocks noChangeShapeType="1"/>
                      </p:cNvSpPr>
                      <p:nvPr/>
                    </p:nvSpPr>
                    <p:spPr bwMode="auto">
                      <a:xfrm rot="2700000">
                        <a:off x="774" y="43"/>
                        <a:ext cx="31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3" name="Group 596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360"/>
                        <a:ext cx="270" cy="335"/>
                        <a:chOff x="0" y="0"/>
                        <a:chExt cx="372" cy="431"/>
                      </a:xfrm>
                    </p:grpSpPr>
                    <p:grpSp>
                      <p:nvGrpSpPr>
                        <p:cNvPr id="14" name="Group 596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0" y="0"/>
                          <a:ext cx="129" cy="431"/>
                          <a:chOff x="0" y="0"/>
                          <a:chExt cx="129" cy="431"/>
                        </a:xfrm>
                      </p:grpSpPr>
                      <p:sp>
                        <p:nvSpPr>
                          <p:cNvPr id="51375" name="Oval 596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8900000" flipH="1">
                            <a:off x="-93" y="194"/>
                            <a:ext cx="369" cy="7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15" name="Group 5962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99" cy="398"/>
                            <a:chOff x="0" y="0"/>
                            <a:chExt cx="99" cy="398"/>
                          </a:xfrm>
                        </p:grpSpPr>
                        <p:sp>
                          <p:nvSpPr>
                            <p:cNvPr id="51377" name="Oval 5963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8900000" flipH="1">
                              <a:off x="-123" y="161"/>
                              <a:ext cx="369" cy="7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63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51378" name="Oval 596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8900000" flipH="1">
                              <a:off x="-148" y="148"/>
                              <a:ext cx="369" cy="74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63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51373" name="Line 596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2580000">
                          <a:off x="270" y="75"/>
                          <a:ext cx="10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51374" name="Line 596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2580000">
                          <a:off x="0" y="345"/>
                          <a:ext cx="10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" name="Group 59634"/>
                <p:cNvGrpSpPr>
                  <a:grpSpLocks/>
                </p:cNvGrpSpPr>
                <p:nvPr/>
              </p:nvGrpSpPr>
              <p:grpSpPr bwMode="auto">
                <a:xfrm>
                  <a:off x="1457" y="2"/>
                  <a:ext cx="1669" cy="1750"/>
                  <a:chOff x="0" y="0"/>
                  <a:chExt cx="1669" cy="1750"/>
                </a:xfrm>
              </p:grpSpPr>
              <p:sp>
                <p:nvSpPr>
                  <p:cNvPr id="51309" name="Rectangle 59635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496" y="841"/>
                    <a:ext cx="450" cy="610"/>
                  </a:xfrm>
                  <a:prstGeom prst="rect">
                    <a:avLst/>
                  </a:pr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10" name="Rectangle 59636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64"/>
                    <a:ext cx="458" cy="1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11" name="AutoShape 5963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24" y="886"/>
                    <a:ext cx="307" cy="3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600"/>
                      <a:gd name="T22" fmla="*/ 0 h 21600"/>
                      <a:gd name="T23" fmla="*/ 21600 w 21600"/>
                      <a:gd name="T24" fmla="*/ 21600 h 21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200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799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12" name="Rectangle 59638"/>
                  <p:cNvSpPr>
                    <a:spLocks noChangeArrowheads="1"/>
                  </p:cNvSpPr>
                  <p:nvPr/>
                </p:nvSpPr>
                <p:spPr bwMode="auto">
                  <a:xfrm>
                    <a:off x="1464" y="0"/>
                    <a:ext cx="62" cy="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13" name="Rectangle 59639"/>
                  <p:cNvSpPr>
                    <a:spLocks noChangeArrowheads="1"/>
                  </p:cNvSpPr>
                  <p:nvPr/>
                </p:nvSpPr>
                <p:spPr bwMode="auto">
                  <a:xfrm>
                    <a:off x="1468" y="567"/>
                    <a:ext cx="57" cy="47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14" name="Rectangle 59640"/>
                  <p:cNvSpPr>
                    <a:spLocks noChangeArrowheads="1"/>
                  </p:cNvSpPr>
                  <p:nvPr/>
                </p:nvSpPr>
                <p:spPr bwMode="auto">
                  <a:xfrm>
                    <a:off x="1226" y="729"/>
                    <a:ext cx="62" cy="323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" name="Group 59641"/>
                  <p:cNvGrpSpPr>
                    <a:grpSpLocks/>
                  </p:cNvGrpSpPr>
                  <p:nvPr/>
                </p:nvGrpSpPr>
                <p:grpSpPr bwMode="auto">
                  <a:xfrm>
                    <a:off x="1227" y="168"/>
                    <a:ext cx="67" cy="878"/>
                    <a:chOff x="0" y="0"/>
                    <a:chExt cx="67" cy="878"/>
                  </a:xfrm>
                </p:grpSpPr>
                <p:sp>
                  <p:nvSpPr>
                    <p:cNvPr id="51351" name="Line 596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" y="0"/>
                      <a:ext cx="0" cy="8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52" name="Line 596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90"/>
                      <a:ext cx="0" cy="7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8" name="Group 59644"/>
                  <p:cNvGrpSpPr>
                    <a:grpSpLocks/>
                  </p:cNvGrpSpPr>
                  <p:nvPr/>
                </p:nvGrpSpPr>
                <p:grpSpPr bwMode="auto">
                  <a:xfrm>
                    <a:off x="1342" y="252"/>
                    <a:ext cx="76" cy="795"/>
                    <a:chOff x="0" y="0"/>
                    <a:chExt cx="90" cy="1559"/>
                  </a:xfrm>
                </p:grpSpPr>
                <p:sp>
                  <p:nvSpPr>
                    <p:cNvPr id="51340" name="Line 596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1" name="Line 596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57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2" name="Line 596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1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3" name="Line 596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46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4" name="Line 596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623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5" name="Line 596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8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6" name="Line 596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93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7" name="Line 596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09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8" name="Line 596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2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49" name="Line 596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402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50" name="Line 596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559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317" name="Rectangle 59656"/>
                  <p:cNvSpPr>
                    <a:spLocks noChangeArrowheads="1"/>
                  </p:cNvSpPr>
                  <p:nvPr/>
                </p:nvSpPr>
                <p:spPr bwMode="auto">
                  <a:xfrm>
                    <a:off x="1423" y="115"/>
                    <a:ext cx="142" cy="62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9" name="Group 59657"/>
                  <p:cNvGrpSpPr>
                    <a:grpSpLocks/>
                  </p:cNvGrpSpPr>
                  <p:nvPr/>
                </p:nvGrpSpPr>
                <p:grpSpPr bwMode="auto">
                  <a:xfrm>
                    <a:off x="1084" y="1327"/>
                    <a:ext cx="585" cy="130"/>
                    <a:chOff x="0" y="0"/>
                    <a:chExt cx="750" cy="167"/>
                  </a:xfrm>
                </p:grpSpPr>
                <p:sp>
                  <p:nvSpPr>
                    <p:cNvPr id="51337" name="Rectangle 59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50" cy="83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38" name="Rectangle 596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82"/>
                      <a:ext cx="85" cy="85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39" name="Rectangle 59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2" y="82"/>
                      <a:ext cx="85" cy="85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0" name="Group 59661"/>
                  <p:cNvGrpSpPr>
                    <a:grpSpLocks/>
                  </p:cNvGrpSpPr>
                  <p:nvPr/>
                </p:nvGrpSpPr>
                <p:grpSpPr bwMode="auto">
                  <a:xfrm>
                    <a:off x="483" y="138"/>
                    <a:ext cx="805" cy="1331"/>
                    <a:chOff x="0" y="0"/>
                    <a:chExt cx="805" cy="1331"/>
                  </a:xfrm>
                </p:grpSpPr>
                <p:grpSp>
                  <p:nvGrpSpPr>
                    <p:cNvPr id="21" name="Group 596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550"/>
                      <a:ext cx="472" cy="781"/>
                      <a:chOff x="0" y="0"/>
                      <a:chExt cx="472" cy="781"/>
                    </a:xfrm>
                  </p:grpSpPr>
                  <p:sp>
                    <p:nvSpPr>
                      <p:cNvPr id="51334" name="Line 596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6"/>
                        <a:ext cx="0" cy="7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35" name="Line 596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2" y="0"/>
                        <a:ext cx="0" cy="7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1336" name="Line 596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" y="781"/>
                        <a:ext cx="4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51326" name="Line 596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3" y="33"/>
                      <a:ext cx="23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27" name="Line 59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3" y="109"/>
                      <a:ext cx="16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28" name="FreeForm 5966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733363" flipH="1" flipV="1">
                      <a:off x="436" y="24"/>
                      <a:ext cx="147" cy="137"/>
                    </a:xfrm>
                    <a:custGeom>
                      <a:avLst/>
                      <a:gdLst>
                        <a:gd name="T0" fmla="*/ 0 w 10000"/>
                        <a:gd name="T1" fmla="*/ 0 h 10000"/>
                        <a:gd name="T2" fmla="*/ 0 w 10000"/>
                        <a:gd name="T3" fmla="*/ 0 h 10000"/>
                        <a:gd name="T4" fmla="*/ 0 w 10000"/>
                        <a:gd name="T5" fmla="*/ 0 h 10000"/>
                        <a:gd name="T6" fmla="*/ 0 w 10000"/>
                        <a:gd name="T7" fmla="*/ 0 h 10000"/>
                        <a:gd name="T8" fmla="*/ 0 w 10000"/>
                        <a:gd name="T9" fmla="*/ 0 h 10000"/>
                        <a:gd name="T10" fmla="*/ 0 w 10000"/>
                        <a:gd name="T11" fmla="*/ 0 h 10000"/>
                        <a:gd name="T12" fmla="*/ 0 w 10000"/>
                        <a:gd name="T13" fmla="*/ 0 h 10000"/>
                        <a:gd name="T14" fmla="*/ 0 w 10000"/>
                        <a:gd name="T15" fmla="*/ 0 h 10000"/>
                        <a:gd name="T16" fmla="*/ 0 w 10000"/>
                        <a:gd name="T17" fmla="*/ 0 h 10000"/>
                        <a:gd name="T18" fmla="*/ 0 w 10000"/>
                        <a:gd name="T19" fmla="*/ 0 h 10000"/>
                        <a:gd name="T20" fmla="*/ 0 w 10000"/>
                        <a:gd name="T21" fmla="*/ 0 h 10000"/>
                        <a:gd name="T22" fmla="*/ 0 w 10000"/>
                        <a:gd name="T23" fmla="*/ 0 h 10000"/>
                        <a:gd name="T24" fmla="*/ 0 w 10000"/>
                        <a:gd name="T25" fmla="*/ 0 h 10000"/>
                        <a:gd name="T26" fmla="*/ 0 w 10000"/>
                        <a:gd name="T27" fmla="*/ 0 h 10000"/>
                        <a:gd name="T28" fmla="*/ 0 w 10000"/>
                        <a:gd name="T29" fmla="*/ 0 h 10000"/>
                        <a:gd name="T30" fmla="*/ 0 w 10000"/>
                        <a:gd name="T31" fmla="*/ 0 h 10000"/>
                        <a:gd name="T32" fmla="*/ 0 w 10000"/>
                        <a:gd name="T33" fmla="*/ 0 h 10000"/>
                        <a:gd name="T34" fmla="*/ 0 w 10000"/>
                        <a:gd name="T35" fmla="*/ 0 h 10000"/>
                        <a:gd name="T36" fmla="*/ 0 w 10000"/>
                        <a:gd name="T37" fmla="*/ 0 h 10000"/>
                        <a:gd name="T38" fmla="*/ 0 w 10000"/>
                        <a:gd name="T39" fmla="*/ 0 h 10000"/>
                        <a:gd name="T40" fmla="*/ 0 w 10000"/>
                        <a:gd name="T41" fmla="*/ 0 h 10000"/>
                        <a:gd name="T42" fmla="*/ 0 w 10000"/>
                        <a:gd name="T43" fmla="*/ 0 h 10000"/>
                        <a:gd name="T44" fmla="*/ 0 w 10000"/>
                        <a:gd name="T45" fmla="*/ 0 h 10000"/>
                        <a:gd name="T46" fmla="*/ 0 w 10000"/>
                        <a:gd name="T47" fmla="*/ 0 h 10000"/>
                        <a:gd name="T48" fmla="*/ 0 w 10000"/>
                        <a:gd name="T49" fmla="*/ 0 h 10000"/>
                        <a:gd name="T50" fmla="*/ 0 w 10000"/>
                        <a:gd name="T51" fmla="*/ 0 h 10000"/>
                        <a:gd name="T52" fmla="*/ 0 w 10000"/>
                        <a:gd name="T53" fmla="*/ 0 h 10000"/>
                        <a:gd name="T54" fmla="*/ 0 w 10000"/>
                        <a:gd name="T55" fmla="*/ 0 h 10000"/>
                        <a:gd name="T56" fmla="*/ 0 w 10000"/>
                        <a:gd name="T57" fmla="*/ 0 h 10000"/>
                        <a:gd name="T58" fmla="*/ 0 w 10000"/>
                        <a:gd name="T59" fmla="*/ 0 h 10000"/>
                        <a:gd name="T60" fmla="*/ 0 w 10000"/>
                        <a:gd name="T61" fmla="*/ 0 h 10000"/>
                        <a:gd name="T62" fmla="*/ 0 w 10000"/>
                        <a:gd name="T63" fmla="*/ 0 h 10000"/>
                        <a:gd name="T64" fmla="*/ 0 w 10000"/>
                        <a:gd name="T65" fmla="*/ 0 h 10000"/>
                        <a:gd name="T66" fmla="*/ 0 w 10000"/>
                        <a:gd name="T67" fmla="*/ 0 h 10000"/>
                        <a:gd name="T68" fmla="*/ 0 w 10000"/>
                        <a:gd name="T69" fmla="*/ 0 h 10000"/>
                        <a:gd name="T70" fmla="*/ 0 w 10000"/>
                        <a:gd name="T71" fmla="*/ 0 h 10000"/>
                        <a:gd name="T72" fmla="*/ 0 w 10000"/>
                        <a:gd name="T73" fmla="*/ 0 h 10000"/>
                        <a:gd name="T74" fmla="*/ 0 w 10000"/>
                        <a:gd name="T75" fmla="*/ 0 h 10000"/>
                        <a:gd name="T76" fmla="*/ 0 w 10000"/>
                        <a:gd name="T77" fmla="*/ 0 h 10000"/>
                        <a:gd name="T78" fmla="*/ 0 w 10000"/>
                        <a:gd name="T79" fmla="*/ 0 h 10000"/>
                        <a:gd name="T80" fmla="*/ 0 w 10000"/>
                        <a:gd name="T81" fmla="*/ 0 h 10000"/>
                        <a:gd name="T82" fmla="*/ 0 w 10000"/>
                        <a:gd name="T83" fmla="*/ 0 h 10000"/>
                        <a:gd name="T84" fmla="*/ 0 w 10000"/>
                        <a:gd name="T85" fmla="*/ 0 h 10000"/>
                        <a:gd name="T86" fmla="*/ 0 w 10000"/>
                        <a:gd name="T87" fmla="*/ 0 h 10000"/>
                        <a:gd name="T88" fmla="*/ 0 w 10000"/>
                        <a:gd name="T89" fmla="*/ 0 h 10000"/>
                        <a:gd name="T90" fmla="*/ 0 w 10000"/>
                        <a:gd name="T91" fmla="*/ 0 h 1000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10000"/>
                        <a:gd name="T139" fmla="*/ 0 h 10000"/>
                        <a:gd name="T140" fmla="*/ 10000 w 10000"/>
                        <a:gd name="T141" fmla="*/ 10000 h 1000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10000" h="10000">
                          <a:moveTo>
                            <a:pt x="0" y="4000"/>
                          </a:moveTo>
                          <a:lnTo>
                            <a:pt x="209" y="4004"/>
                          </a:lnTo>
                          <a:lnTo>
                            <a:pt x="419" y="4015"/>
                          </a:lnTo>
                          <a:lnTo>
                            <a:pt x="627" y="4033"/>
                          </a:lnTo>
                          <a:lnTo>
                            <a:pt x="835" y="4058"/>
                          </a:lnTo>
                          <a:lnTo>
                            <a:pt x="1042" y="4091"/>
                          </a:lnTo>
                          <a:lnTo>
                            <a:pt x="1247" y="4131"/>
                          </a:lnTo>
                          <a:lnTo>
                            <a:pt x="1452" y="4178"/>
                          </a:lnTo>
                          <a:lnTo>
                            <a:pt x="1654" y="4232"/>
                          </a:lnTo>
                          <a:lnTo>
                            <a:pt x="1854" y="4294"/>
                          </a:lnTo>
                          <a:lnTo>
                            <a:pt x="2052" y="4362"/>
                          </a:lnTo>
                          <a:lnTo>
                            <a:pt x="2248" y="4437"/>
                          </a:lnTo>
                          <a:lnTo>
                            <a:pt x="2440" y="4519"/>
                          </a:lnTo>
                          <a:lnTo>
                            <a:pt x="2630" y="4607"/>
                          </a:lnTo>
                          <a:lnTo>
                            <a:pt x="2817" y="4702"/>
                          </a:lnTo>
                          <a:lnTo>
                            <a:pt x="3000" y="4804"/>
                          </a:lnTo>
                          <a:lnTo>
                            <a:pt x="3180" y="4912"/>
                          </a:lnTo>
                          <a:lnTo>
                            <a:pt x="3355" y="5026"/>
                          </a:lnTo>
                          <a:lnTo>
                            <a:pt x="3527" y="5146"/>
                          </a:lnTo>
                          <a:lnTo>
                            <a:pt x="3694" y="5272"/>
                          </a:lnTo>
                          <a:lnTo>
                            <a:pt x="3857" y="5404"/>
                          </a:lnTo>
                          <a:lnTo>
                            <a:pt x="4015" y="5541"/>
                          </a:lnTo>
                          <a:lnTo>
                            <a:pt x="4168" y="5684"/>
                          </a:lnTo>
                          <a:lnTo>
                            <a:pt x="4316" y="5832"/>
                          </a:lnTo>
                          <a:lnTo>
                            <a:pt x="4459" y="5985"/>
                          </a:lnTo>
                          <a:lnTo>
                            <a:pt x="4596" y="6143"/>
                          </a:lnTo>
                          <a:lnTo>
                            <a:pt x="4728" y="6306"/>
                          </a:lnTo>
                          <a:lnTo>
                            <a:pt x="4854" y="6473"/>
                          </a:lnTo>
                          <a:lnTo>
                            <a:pt x="4974" y="6645"/>
                          </a:lnTo>
                          <a:lnTo>
                            <a:pt x="5088" y="6820"/>
                          </a:lnTo>
                          <a:lnTo>
                            <a:pt x="5196" y="7000"/>
                          </a:lnTo>
                          <a:lnTo>
                            <a:pt x="5298" y="7183"/>
                          </a:lnTo>
                          <a:lnTo>
                            <a:pt x="5393" y="7370"/>
                          </a:lnTo>
                          <a:lnTo>
                            <a:pt x="5481" y="7560"/>
                          </a:lnTo>
                          <a:lnTo>
                            <a:pt x="5563" y="7752"/>
                          </a:lnTo>
                          <a:lnTo>
                            <a:pt x="5638" y="7948"/>
                          </a:lnTo>
                          <a:lnTo>
                            <a:pt x="5706" y="8146"/>
                          </a:lnTo>
                          <a:lnTo>
                            <a:pt x="5768" y="8346"/>
                          </a:lnTo>
                          <a:lnTo>
                            <a:pt x="5822" y="8548"/>
                          </a:lnTo>
                          <a:lnTo>
                            <a:pt x="5869" y="8753"/>
                          </a:lnTo>
                          <a:lnTo>
                            <a:pt x="5909" y="8958"/>
                          </a:lnTo>
                          <a:lnTo>
                            <a:pt x="5942" y="9165"/>
                          </a:lnTo>
                          <a:lnTo>
                            <a:pt x="5967" y="9373"/>
                          </a:lnTo>
                          <a:lnTo>
                            <a:pt x="5985" y="9581"/>
                          </a:lnTo>
                          <a:lnTo>
                            <a:pt x="5996" y="9791"/>
                          </a:lnTo>
                          <a:lnTo>
                            <a:pt x="6000" y="10000"/>
                          </a:lnTo>
                          <a:lnTo>
                            <a:pt x="10000" y="10000"/>
                          </a:lnTo>
                          <a:lnTo>
                            <a:pt x="9994" y="9651"/>
                          </a:lnTo>
                          <a:lnTo>
                            <a:pt x="9976" y="9302"/>
                          </a:lnTo>
                          <a:lnTo>
                            <a:pt x="9945" y="8955"/>
                          </a:lnTo>
                          <a:lnTo>
                            <a:pt x="9903" y="8608"/>
                          </a:lnTo>
                          <a:lnTo>
                            <a:pt x="9848" y="8264"/>
                          </a:lnTo>
                          <a:lnTo>
                            <a:pt x="9781" y="7921"/>
                          </a:lnTo>
                          <a:lnTo>
                            <a:pt x="9703" y="7581"/>
                          </a:lnTo>
                          <a:lnTo>
                            <a:pt x="9613" y="7244"/>
                          </a:lnTo>
                          <a:lnTo>
                            <a:pt x="9511" y="6910"/>
                          </a:lnTo>
                          <a:lnTo>
                            <a:pt x="9397" y="6580"/>
                          </a:lnTo>
                          <a:lnTo>
                            <a:pt x="9272" y="6254"/>
                          </a:lnTo>
                          <a:lnTo>
                            <a:pt x="9135" y="5933"/>
                          </a:lnTo>
                          <a:lnTo>
                            <a:pt x="8988" y="5616"/>
                          </a:lnTo>
                          <a:lnTo>
                            <a:pt x="8829" y="5305"/>
                          </a:lnTo>
                          <a:lnTo>
                            <a:pt x="8660" y="5000"/>
                          </a:lnTo>
                          <a:lnTo>
                            <a:pt x="8480" y="4701"/>
                          </a:lnTo>
                          <a:lnTo>
                            <a:pt x="8290" y="4408"/>
                          </a:lnTo>
                          <a:lnTo>
                            <a:pt x="8090" y="4122"/>
                          </a:lnTo>
                          <a:lnTo>
                            <a:pt x="7880" y="3843"/>
                          </a:lnTo>
                          <a:lnTo>
                            <a:pt x="7660" y="3572"/>
                          </a:lnTo>
                          <a:lnTo>
                            <a:pt x="7431" y="3309"/>
                          </a:lnTo>
                          <a:lnTo>
                            <a:pt x="7193" y="3053"/>
                          </a:lnTo>
                          <a:lnTo>
                            <a:pt x="6947" y="2807"/>
                          </a:lnTo>
                          <a:lnTo>
                            <a:pt x="6691" y="2569"/>
                          </a:lnTo>
                          <a:lnTo>
                            <a:pt x="6428" y="2340"/>
                          </a:lnTo>
                          <a:lnTo>
                            <a:pt x="6157" y="2120"/>
                          </a:lnTo>
                          <a:lnTo>
                            <a:pt x="5878" y="1910"/>
                          </a:lnTo>
                          <a:lnTo>
                            <a:pt x="5592" y="1710"/>
                          </a:lnTo>
                          <a:lnTo>
                            <a:pt x="5299" y="1520"/>
                          </a:lnTo>
                          <a:lnTo>
                            <a:pt x="5000" y="1340"/>
                          </a:lnTo>
                          <a:lnTo>
                            <a:pt x="4695" y="1171"/>
                          </a:lnTo>
                          <a:lnTo>
                            <a:pt x="4384" y="1012"/>
                          </a:lnTo>
                          <a:lnTo>
                            <a:pt x="4067" y="865"/>
                          </a:lnTo>
                          <a:lnTo>
                            <a:pt x="3746" y="728"/>
                          </a:lnTo>
                          <a:lnTo>
                            <a:pt x="3420" y="603"/>
                          </a:lnTo>
                          <a:lnTo>
                            <a:pt x="3090" y="489"/>
                          </a:lnTo>
                          <a:lnTo>
                            <a:pt x="2756" y="387"/>
                          </a:lnTo>
                          <a:lnTo>
                            <a:pt x="2419" y="297"/>
                          </a:lnTo>
                          <a:lnTo>
                            <a:pt x="2079" y="219"/>
                          </a:lnTo>
                          <a:lnTo>
                            <a:pt x="1736" y="152"/>
                          </a:lnTo>
                          <a:lnTo>
                            <a:pt x="1392" y="97"/>
                          </a:lnTo>
                          <a:lnTo>
                            <a:pt x="1045" y="55"/>
                          </a:lnTo>
                          <a:lnTo>
                            <a:pt x="698" y="24"/>
                          </a:lnTo>
                          <a:lnTo>
                            <a:pt x="349" y="6"/>
                          </a:lnTo>
                          <a:lnTo>
                            <a:pt x="0" y="0"/>
                          </a:lnTo>
                          <a:lnTo>
                            <a:pt x="0" y="40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29" name="Rectangle 596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86" y="61"/>
                      <a:ext cx="159" cy="37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30" name="FreeForm 59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8" y="161"/>
                      <a:ext cx="212" cy="720"/>
                    </a:xfrm>
                    <a:custGeom>
                      <a:avLst/>
                      <a:gdLst>
                        <a:gd name="T0" fmla="*/ 212 w 212"/>
                        <a:gd name="T1" fmla="*/ 0 h 720"/>
                        <a:gd name="T2" fmla="*/ 122 w 212"/>
                        <a:gd name="T3" fmla="*/ 180 h 720"/>
                        <a:gd name="T4" fmla="*/ 92 w 212"/>
                        <a:gd name="T5" fmla="*/ 270 h 720"/>
                        <a:gd name="T6" fmla="*/ 17 w 212"/>
                        <a:gd name="T7" fmla="*/ 540 h 720"/>
                        <a:gd name="T8" fmla="*/ 2 w 212"/>
                        <a:gd name="T9" fmla="*/ 720 h 7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2"/>
                        <a:gd name="T16" fmla="*/ 0 h 720"/>
                        <a:gd name="T17" fmla="*/ 212 w 212"/>
                        <a:gd name="T18" fmla="*/ 720 h 7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2" h="720">
                          <a:moveTo>
                            <a:pt x="212" y="0"/>
                          </a:moveTo>
                          <a:cubicBezTo>
                            <a:pt x="171" y="124"/>
                            <a:pt x="200" y="64"/>
                            <a:pt x="122" y="180"/>
                          </a:cubicBezTo>
                          <a:cubicBezTo>
                            <a:pt x="104" y="206"/>
                            <a:pt x="102" y="240"/>
                            <a:pt x="92" y="270"/>
                          </a:cubicBezTo>
                          <a:cubicBezTo>
                            <a:pt x="63" y="358"/>
                            <a:pt x="40" y="450"/>
                            <a:pt x="17" y="540"/>
                          </a:cubicBezTo>
                          <a:cubicBezTo>
                            <a:pt x="0" y="690"/>
                            <a:pt x="2" y="630"/>
                            <a:pt x="2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31" name="FreeForm 59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" y="161"/>
                      <a:ext cx="212" cy="720"/>
                    </a:xfrm>
                    <a:custGeom>
                      <a:avLst/>
                      <a:gdLst>
                        <a:gd name="T0" fmla="*/ 212 w 212"/>
                        <a:gd name="T1" fmla="*/ 0 h 720"/>
                        <a:gd name="T2" fmla="*/ 122 w 212"/>
                        <a:gd name="T3" fmla="*/ 180 h 720"/>
                        <a:gd name="T4" fmla="*/ 92 w 212"/>
                        <a:gd name="T5" fmla="*/ 270 h 720"/>
                        <a:gd name="T6" fmla="*/ 17 w 212"/>
                        <a:gd name="T7" fmla="*/ 540 h 720"/>
                        <a:gd name="T8" fmla="*/ 2 w 212"/>
                        <a:gd name="T9" fmla="*/ 720 h 7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2"/>
                        <a:gd name="T16" fmla="*/ 0 h 720"/>
                        <a:gd name="T17" fmla="*/ 212 w 212"/>
                        <a:gd name="T18" fmla="*/ 720 h 7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2" h="720">
                          <a:moveTo>
                            <a:pt x="212" y="0"/>
                          </a:moveTo>
                          <a:cubicBezTo>
                            <a:pt x="171" y="124"/>
                            <a:pt x="200" y="64"/>
                            <a:pt x="122" y="180"/>
                          </a:cubicBezTo>
                          <a:cubicBezTo>
                            <a:pt x="104" y="206"/>
                            <a:pt x="102" y="240"/>
                            <a:pt x="92" y="270"/>
                          </a:cubicBezTo>
                          <a:cubicBezTo>
                            <a:pt x="63" y="358"/>
                            <a:pt x="40" y="450"/>
                            <a:pt x="17" y="540"/>
                          </a:cubicBezTo>
                          <a:cubicBezTo>
                            <a:pt x="0" y="690"/>
                            <a:pt x="2" y="630"/>
                            <a:pt x="2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32" name="Rectangle 59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3" y="830"/>
                      <a:ext cx="255" cy="6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33" name="Line 596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" y="862"/>
                      <a:ext cx="25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320" name="Line 59674"/>
                  <p:cNvSpPr>
                    <a:spLocks noChangeShapeType="1"/>
                  </p:cNvSpPr>
                  <p:nvPr/>
                </p:nvSpPr>
                <p:spPr bwMode="auto">
                  <a:xfrm>
                    <a:off x="503" y="823"/>
                    <a:ext cx="4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321" name="Text Box 596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3" y="1496"/>
                    <a:ext cx="361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zh-CN" altLang="en-US"/>
                      <a:t>乙 </a:t>
                    </a:r>
                  </a:p>
                  <a:p>
                    <a:endParaRPr lang="zh-CN" altLang="zh-CN"/>
                  </a:p>
                </p:txBody>
              </p:sp>
              <p:grpSp>
                <p:nvGrpSpPr>
                  <p:cNvPr id="22" name="Group 59676"/>
                  <p:cNvGrpSpPr>
                    <a:grpSpLocks/>
                  </p:cNvGrpSpPr>
                  <p:nvPr/>
                </p:nvGrpSpPr>
                <p:grpSpPr bwMode="auto">
                  <a:xfrm>
                    <a:off x="0" y="701"/>
                    <a:ext cx="572" cy="368"/>
                    <a:chOff x="0" y="0"/>
                    <a:chExt cx="572" cy="368"/>
                  </a:xfrm>
                </p:grpSpPr>
                <p:sp>
                  <p:nvSpPr>
                    <p:cNvPr id="51323" name="Text Box 596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1" cy="2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zh-CN" altLang="en-US"/>
                        <a:t>水 </a:t>
                      </a:r>
                    </a:p>
                    <a:p>
                      <a:endParaRPr lang="zh-CN" altLang="zh-CN"/>
                    </a:p>
                  </p:txBody>
                </p:sp>
                <p:sp>
                  <p:nvSpPr>
                    <p:cNvPr id="51324" name="Line 596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258"/>
                      <a:ext cx="380" cy="1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3" name="Group 59679"/>
                <p:cNvGrpSpPr>
                  <a:grpSpLocks/>
                </p:cNvGrpSpPr>
                <p:nvPr/>
              </p:nvGrpSpPr>
              <p:grpSpPr bwMode="auto">
                <a:xfrm>
                  <a:off x="3417" y="18"/>
                  <a:ext cx="1688" cy="1734"/>
                  <a:chOff x="0" y="0"/>
                  <a:chExt cx="1688" cy="1734"/>
                </a:xfrm>
              </p:grpSpPr>
              <p:sp>
                <p:nvSpPr>
                  <p:cNvPr id="51265" name="Text Box 596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9" y="1480"/>
                    <a:ext cx="361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zh-CN" altLang="en-US"/>
                      <a:t>丙 </a:t>
                    </a:r>
                  </a:p>
                  <a:p>
                    <a:endParaRPr lang="zh-CN" altLang="zh-CN"/>
                  </a:p>
                </p:txBody>
              </p:sp>
              <p:sp>
                <p:nvSpPr>
                  <p:cNvPr id="51266" name="Rectangle 59681"/>
                  <p:cNvSpPr>
                    <a:spLocks noChangeArrowheads="1"/>
                  </p:cNvSpPr>
                  <p:nvPr/>
                </p:nvSpPr>
                <p:spPr bwMode="auto">
                  <a:xfrm>
                    <a:off x="1162" y="64"/>
                    <a:ext cx="458" cy="1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7" name="AutoShape 5968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243" y="886"/>
                    <a:ext cx="307" cy="3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600"/>
                      <a:gd name="T22" fmla="*/ 0 h 21600"/>
                      <a:gd name="T23" fmla="*/ 21600 w 21600"/>
                      <a:gd name="T24" fmla="*/ 21600 h 21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200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799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8" name="Rectangle 59683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0"/>
                    <a:ext cx="62" cy="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69" name="Rectangle 59684"/>
                  <p:cNvSpPr>
                    <a:spLocks noChangeArrowheads="1"/>
                  </p:cNvSpPr>
                  <p:nvPr/>
                </p:nvSpPr>
                <p:spPr bwMode="auto">
                  <a:xfrm>
                    <a:off x="1487" y="492"/>
                    <a:ext cx="57" cy="55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70" name="Rectangle 59685"/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785"/>
                    <a:ext cx="62" cy="26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4" name="Group 59686"/>
                  <p:cNvGrpSpPr>
                    <a:grpSpLocks/>
                  </p:cNvGrpSpPr>
                  <p:nvPr/>
                </p:nvGrpSpPr>
                <p:grpSpPr bwMode="auto">
                  <a:xfrm>
                    <a:off x="1246" y="168"/>
                    <a:ext cx="67" cy="878"/>
                    <a:chOff x="0" y="0"/>
                    <a:chExt cx="67" cy="878"/>
                  </a:xfrm>
                </p:grpSpPr>
                <p:sp>
                  <p:nvSpPr>
                    <p:cNvPr id="51307" name="Line 596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" y="0"/>
                      <a:ext cx="0" cy="8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8" name="Line 596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90"/>
                      <a:ext cx="0" cy="7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5" name="Group 59689"/>
                  <p:cNvGrpSpPr>
                    <a:grpSpLocks/>
                  </p:cNvGrpSpPr>
                  <p:nvPr/>
                </p:nvGrpSpPr>
                <p:grpSpPr bwMode="auto">
                  <a:xfrm>
                    <a:off x="1361" y="252"/>
                    <a:ext cx="76" cy="795"/>
                    <a:chOff x="0" y="0"/>
                    <a:chExt cx="90" cy="1559"/>
                  </a:xfrm>
                </p:grpSpPr>
                <p:sp>
                  <p:nvSpPr>
                    <p:cNvPr id="51296" name="Line 596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7" name="Line 596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57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8" name="Line 596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1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9" name="Line 596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46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0" name="Line 596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623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1" name="Line 596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8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2" name="Line 596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93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3" name="Line 596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09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4" name="Line 596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2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5" name="Line 596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402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306" name="Line 597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559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273" name="Rectangle 59701"/>
                  <p:cNvSpPr>
                    <a:spLocks noChangeArrowheads="1"/>
                  </p:cNvSpPr>
                  <p:nvPr/>
                </p:nvSpPr>
                <p:spPr bwMode="auto">
                  <a:xfrm>
                    <a:off x="1442" y="115"/>
                    <a:ext cx="142" cy="62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6" name="Group 59702"/>
                  <p:cNvGrpSpPr>
                    <a:grpSpLocks/>
                  </p:cNvGrpSpPr>
                  <p:nvPr/>
                </p:nvGrpSpPr>
                <p:grpSpPr bwMode="auto">
                  <a:xfrm>
                    <a:off x="1103" y="1327"/>
                    <a:ext cx="585" cy="130"/>
                    <a:chOff x="0" y="0"/>
                    <a:chExt cx="750" cy="167"/>
                  </a:xfrm>
                </p:grpSpPr>
                <p:sp>
                  <p:nvSpPr>
                    <p:cNvPr id="51293" name="Rectangle 59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50" cy="83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4" name="Rectangle 597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82"/>
                      <a:ext cx="85" cy="85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5" name="Rectangle 597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2" y="82"/>
                      <a:ext cx="85" cy="85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275" name="Rectangle 59706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835"/>
                    <a:ext cx="450" cy="610"/>
                  </a:xfrm>
                  <a:prstGeom prst="rect">
                    <a:avLst/>
                  </a:pr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76" name="Line 59707"/>
                  <p:cNvSpPr>
                    <a:spLocks noChangeShapeType="1"/>
                  </p:cNvSpPr>
                  <p:nvPr/>
                </p:nvSpPr>
                <p:spPr bwMode="auto">
                  <a:xfrm>
                    <a:off x="439" y="674"/>
                    <a:ext cx="0" cy="7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77" name="Line 59708"/>
                  <p:cNvSpPr>
                    <a:spLocks noChangeShapeType="1"/>
                  </p:cNvSpPr>
                  <p:nvPr/>
                </p:nvSpPr>
                <p:spPr bwMode="auto">
                  <a:xfrm>
                    <a:off x="911" y="668"/>
                    <a:ext cx="0" cy="7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78" name="Line 59709"/>
                  <p:cNvSpPr>
                    <a:spLocks noChangeShapeType="1"/>
                  </p:cNvSpPr>
                  <p:nvPr/>
                </p:nvSpPr>
                <p:spPr bwMode="auto">
                  <a:xfrm>
                    <a:off x="440" y="1449"/>
                    <a:ext cx="4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7" name="Group 59710"/>
                  <p:cNvGrpSpPr>
                    <a:grpSpLocks/>
                  </p:cNvGrpSpPr>
                  <p:nvPr/>
                </p:nvGrpSpPr>
                <p:grpSpPr bwMode="auto">
                  <a:xfrm>
                    <a:off x="651" y="324"/>
                    <a:ext cx="360" cy="862"/>
                    <a:chOff x="0" y="0"/>
                    <a:chExt cx="345" cy="876"/>
                  </a:xfrm>
                </p:grpSpPr>
                <p:sp>
                  <p:nvSpPr>
                    <p:cNvPr id="51291" name="FreeForm 59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" cy="876"/>
                    </a:xfrm>
                    <a:custGeom>
                      <a:avLst/>
                      <a:gdLst>
                        <a:gd name="T0" fmla="*/ 817 w 212"/>
                        <a:gd name="T1" fmla="*/ 0 h 720"/>
                        <a:gd name="T2" fmla="*/ 471 w 212"/>
                        <a:gd name="T3" fmla="*/ 394 h 720"/>
                        <a:gd name="T4" fmla="*/ 356 w 212"/>
                        <a:gd name="T5" fmla="*/ 593 h 720"/>
                        <a:gd name="T6" fmla="*/ 67 w 212"/>
                        <a:gd name="T7" fmla="*/ 1183 h 720"/>
                        <a:gd name="T8" fmla="*/ 8 w 212"/>
                        <a:gd name="T9" fmla="*/ 1578 h 7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2"/>
                        <a:gd name="T16" fmla="*/ 0 h 720"/>
                        <a:gd name="T17" fmla="*/ 212 w 212"/>
                        <a:gd name="T18" fmla="*/ 720 h 7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2" h="720">
                          <a:moveTo>
                            <a:pt x="212" y="0"/>
                          </a:moveTo>
                          <a:cubicBezTo>
                            <a:pt x="171" y="124"/>
                            <a:pt x="200" y="64"/>
                            <a:pt x="122" y="180"/>
                          </a:cubicBezTo>
                          <a:cubicBezTo>
                            <a:pt x="104" y="206"/>
                            <a:pt x="102" y="240"/>
                            <a:pt x="92" y="270"/>
                          </a:cubicBezTo>
                          <a:cubicBezTo>
                            <a:pt x="63" y="358"/>
                            <a:pt x="40" y="450"/>
                            <a:pt x="17" y="540"/>
                          </a:cubicBezTo>
                          <a:cubicBezTo>
                            <a:pt x="0" y="690"/>
                            <a:pt x="2" y="630"/>
                            <a:pt x="2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2" name="FreeForm 59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0"/>
                      <a:ext cx="297" cy="876"/>
                    </a:xfrm>
                    <a:custGeom>
                      <a:avLst/>
                      <a:gdLst>
                        <a:gd name="T0" fmla="*/ 817 w 212"/>
                        <a:gd name="T1" fmla="*/ 0 h 720"/>
                        <a:gd name="T2" fmla="*/ 471 w 212"/>
                        <a:gd name="T3" fmla="*/ 394 h 720"/>
                        <a:gd name="T4" fmla="*/ 356 w 212"/>
                        <a:gd name="T5" fmla="*/ 593 h 720"/>
                        <a:gd name="T6" fmla="*/ 67 w 212"/>
                        <a:gd name="T7" fmla="*/ 1183 h 720"/>
                        <a:gd name="T8" fmla="*/ 8 w 212"/>
                        <a:gd name="T9" fmla="*/ 1578 h 7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2"/>
                        <a:gd name="T16" fmla="*/ 0 h 720"/>
                        <a:gd name="T17" fmla="*/ 212 w 212"/>
                        <a:gd name="T18" fmla="*/ 720 h 7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2" h="720">
                          <a:moveTo>
                            <a:pt x="212" y="0"/>
                          </a:moveTo>
                          <a:cubicBezTo>
                            <a:pt x="171" y="124"/>
                            <a:pt x="200" y="64"/>
                            <a:pt x="122" y="180"/>
                          </a:cubicBezTo>
                          <a:cubicBezTo>
                            <a:pt x="104" y="206"/>
                            <a:pt x="102" y="240"/>
                            <a:pt x="92" y="270"/>
                          </a:cubicBezTo>
                          <a:cubicBezTo>
                            <a:pt x="63" y="358"/>
                            <a:pt x="40" y="450"/>
                            <a:pt x="17" y="540"/>
                          </a:cubicBezTo>
                          <a:cubicBezTo>
                            <a:pt x="0" y="690"/>
                            <a:pt x="2" y="630"/>
                            <a:pt x="2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" name="Group 59713"/>
                  <p:cNvGrpSpPr>
                    <a:grpSpLocks/>
                  </p:cNvGrpSpPr>
                  <p:nvPr/>
                </p:nvGrpSpPr>
                <p:grpSpPr bwMode="auto">
                  <a:xfrm>
                    <a:off x="546" y="1194"/>
                    <a:ext cx="255" cy="68"/>
                    <a:chOff x="0" y="0"/>
                    <a:chExt cx="255" cy="68"/>
                  </a:xfrm>
                </p:grpSpPr>
                <p:sp>
                  <p:nvSpPr>
                    <p:cNvPr id="51289" name="Rectangle 59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55" cy="6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90" name="Line 597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2"/>
                      <a:ext cx="25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281" name="FreeForm 59716"/>
                  <p:cNvSpPr>
                    <a:spLocks noChangeAspect="1" noChangeArrowheads="1"/>
                  </p:cNvSpPr>
                  <p:nvPr/>
                </p:nvSpPr>
                <p:spPr bwMode="auto">
                  <a:xfrm rot="5733363" flipH="1" flipV="1">
                    <a:off x="946" y="171"/>
                    <a:ext cx="132" cy="123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000"/>
                      <a:gd name="T139" fmla="*/ 0 h 10000"/>
                      <a:gd name="T140" fmla="*/ 10000 w 10000"/>
                      <a:gd name="T141" fmla="*/ 10000 h 1000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000" h="10000">
                        <a:moveTo>
                          <a:pt x="0" y="4000"/>
                        </a:moveTo>
                        <a:lnTo>
                          <a:pt x="209" y="4004"/>
                        </a:lnTo>
                        <a:lnTo>
                          <a:pt x="419" y="4015"/>
                        </a:lnTo>
                        <a:lnTo>
                          <a:pt x="627" y="4033"/>
                        </a:lnTo>
                        <a:lnTo>
                          <a:pt x="835" y="4058"/>
                        </a:lnTo>
                        <a:lnTo>
                          <a:pt x="1042" y="4091"/>
                        </a:lnTo>
                        <a:lnTo>
                          <a:pt x="1247" y="4131"/>
                        </a:lnTo>
                        <a:lnTo>
                          <a:pt x="1452" y="4178"/>
                        </a:lnTo>
                        <a:lnTo>
                          <a:pt x="1654" y="4232"/>
                        </a:lnTo>
                        <a:lnTo>
                          <a:pt x="1854" y="4294"/>
                        </a:lnTo>
                        <a:lnTo>
                          <a:pt x="2052" y="4362"/>
                        </a:lnTo>
                        <a:lnTo>
                          <a:pt x="2248" y="4437"/>
                        </a:lnTo>
                        <a:lnTo>
                          <a:pt x="2440" y="4519"/>
                        </a:lnTo>
                        <a:lnTo>
                          <a:pt x="2630" y="4607"/>
                        </a:lnTo>
                        <a:lnTo>
                          <a:pt x="2817" y="4702"/>
                        </a:lnTo>
                        <a:lnTo>
                          <a:pt x="3000" y="4804"/>
                        </a:lnTo>
                        <a:lnTo>
                          <a:pt x="3180" y="4912"/>
                        </a:lnTo>
                        <a:lnTo>
                          <a:pt x="3355" y="5026"/>
                        </a:lnTo>
                        <a:lnTo>
                          <a:pt x="3527" y="5146"/>
                        </a:lnTo>
                        <a:lnTo>
                          <a:pt x="3694" y="5272"/>
                        </a:lnTo>
                        <a:lnTo>
                          <a:pt x="3857" y="5404"/>
                        </a:lnTo>
                        <a:lnTo>
                          <a:pt x="4015" y="5541"/>
                        </a:lnTo>
                        <a:lnTo>
                          <a:pt x="4168" y="5684"/>
                        </a:lnTo>
                        <a:lnTo>
                          <a:pt x="4316" y="5832"/>
                        </a:lnTo>
                        <a:lnTo>
                          <a:pt x="4459" y="5985"/>
                        </a:lnTo>
                        <a:lnTo>
                          <a:pt x="4596" y="6143"/>
                        </a:lnTo>
                        <a:lnTo>
                          <a:pt x="4728" y="6306"/>
                        </a:lnTo>
                        <a:lnTo>
                          <a:pt x="4854" y="6473"/>
                        </a:lnTo>
                        <a:lnTo>
                          <a:pt x="4974" y="6645"/>
                        </a:lnTo>
                        <a:lnTo>
                          <a:pt x="5088" y="6820"/>
                        </a:lnTo>
                        <a:lnTo>
                          <a:pt x="5196" y="7000"/>
                        </a:lnTo>
                        <a:lnTo>
                          <a:pt x="5298" y="7183"/>
                        </a:lnTo>
                        <a:lnTo>
                          <a:pt x="5393" y="7370"/>
                        </a:lnTo>
                        <a:lnTo>
                          <a:pt x="5481" y="7560"/>
                        </a:lnTo>
                        <a:lnTo>
                          <a:pt x="5563" y="7752"/>
                        </a:lnTo>
                        <a:lnTo>
                          <a:pt x="5638" y="7948"/>
                        </a:lnTo>
                        <a:lnTo>
                          <a:pt x="5706" y="8146"/>
                        </a:lnTo>
                        <a:lnTo>
                          <a:pt x="5768" y="8346"/>
                        </a:lnTo>
                        <a:lnTo>
                          <a:pt x="5822" y="8548"/>
                        </a:lnTo>
                        <a:lnTo>
                          <a:pt x="5869" y="8753"/>
                        </a:lnTo>
                        <a:lnTo>
                          <a:pt x="5909" y="8958"/>
                        </a:lnTo>
                        <a:lnTo>
                          <a:pt x="5942" y="9165"/>
                        </a:lnTo>
                        <a:lnTo>
                          <a:pt x="5967" y="9373"/>
                        </a:lnTo>
                        <a:lnTo>
                          <a:pt x="5985" y="9581"/>
                        </a:lnTo>
                        <a:lnTo>
                          <a:pt x="5996" y="9791"/>
                        </a:lnTo>
                        <a:lnTo>
                          <a:pt x="6000" y="10000"/>
                        </a:lnTo>
                        <a:lnTo>
                          <a:pt x="10000" y="10000"/>
                        </a:lnTo>
                        <a:lnTo>
                          <a:pt x="9994" y="9651"/>
                        </a:lnTo>
                        <a:lnTo>
                          <a:pt x="9976" y="9302"/>
                        </a:lnTo>
                        <a:lnTo>
                          <a:pt x="9945" y="8955"/>
                        </a:lnTo>
                        <a:lnTo>
                          <a:pt x="9903" y="8608"/>
                        </a:lnTo>
                        <a:lnTo>
                          <a:pt x="9848" y="8264"/>
                        </a:lnTo>
                        <a:lnTo>
                          <a:pt x="9781" y="7921"/>
                        </a:lnTo>
                        <a:lnTo>
                          <a:pt x="9703" y="7581"/>
                        </a:lnTo>
                        <a:lnTo>
                          <a:pt x="9613" y="7244"/>
                        </a:lnTo>
                        <a:lnTo>
                          <a:pt x="9511" y="6910"/>
                        </a:lnTo>
                        <a:lnTo>
                          <a:pt x="9397" y="6580"/>
                        </a:lnTo>
                        <a:lnTo>
                          <a:pt x="9272" y="6254"/>
                        </a:lnTo>
                        <a:lnTo>
                          <a:pt x="9135" y="5933"/>
                        </a:lnTo>
                        <a:lnTo>
                          <a:pt x="8988" y="5616"/>
                        </a:lnTo>
                        <a:lnTo>
                          <a:pt x="8829" y="5305"/>
                        </a:lnTo>
                        <a:lnTo>
                          <a:pt x="8660" y="5000"/>
                        </a:lnTo>
                        <a:lnTo>
                          <a:pt x="8480" y="4701"/>
                        </a:lnTo>
                        <a:lnTo>
                          <a:pt x="8290" y="4408"/>
                        </a:lnTo>
                        <a:lnTo>
                          <a:pt x="8090" y="4122"/>
                        </a:lnTo>
                        <a:lnTo>
                          <a:pt x="7880" y="3843"/>
                        </a:lnTo>
                        <a:lnTo>
                          <a:pt x="7660" y="3572"/>
                        </a:lnTo>
                        <a:lnTo>
                          <a:pt x="7431" y="3309"/>
                        </a:lnTo>
                        <a:lnTo>
                          <a:pt x="7193" y="3053"/>
                        </a:lnTo>
                        <a:lnTo>
                          <a:pt x="6947" y="2807"/>
                        </a:lnTo>
                        <a:lnTo>
                          <a:pt x="6691" y="2569"/>
                        </a:lnTo>
                        <a:lnTo>
                          <a:pt x="6428" y="2340"/>
                        </a:lnTo>
                        <a:lnTo>
                          <a:pt x="6157" y="2120"/>
                        </a:lnTo>
                        <a:lnTo>
                          <a:pt x="5878" y="1910"/>
                        </a:lnTo>
                        <a:lnTo>
                          <a:pt x="5592" y="1710"/>
                        </a:lnTo>
                        <a:lnTo>
                          <a:pt x="5299" y="1520"/>
                        </a:lnTo>
                        <a:lnTo>
                          <a:pt x="5000" y="1340"/>
                        </a:lnTo>
                        <a:lnTo>
                          <a:pt x="4695" y="1171"/>
                        </a:lnTo>
                        <a:lnTo>
                          <a:pt x="4384" y="1012"/>
                        </a:lnTo>
                        <a:lnTo>
                          <a:pt x="4067" y="865"/>
                        </a:lnTo>
                        <a:lnTo>
                          <a:pt x="3746" y="728"/>
                        </a:lnTo>
                        <a:lnTo>
                          <a:pt x="3420" y="603"/>
                        </a:lnTo>
                        <a:lnTo>
                          <a:pt x="3090" y="489"/>
                        </a:lnTo>
                        <a:lnTo>
                          <a:pt x="2756" y="387"/>
                        </a:lnTo>
                        <a:lnTo>
                          <a:pt x="2419" y="297"/>
                        </a:lnTo>
                        <a:lnTo>
                          <a:pt x="2079" y="219"/>
                        </a:lnTo>
                        <a:lnTo>
                          <a:pt x="1736" y="152"/>
                        </a:lnTo>
                        <a:lnTo>
                          <a:pt x="1392" y="97"/>
                        </a:lnTo>
                        <a:lnTo>
                          <a:pt x="1045" y="55"/>
                        </a:lnTo>
                        <a:lnTo>
                          <a:pt x="698" y="24"/>
                        </a:lnTo>
                        <a:lnTo>
                          <a:pt x="349" y="6"/>
                        </a:lnTo>
                        <a:lnTo>
                          <a:pt x="0" y="0"/>
                        </a:lnTo>
                        <a:lnTo>
                          <a:pt x="0" y="40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82" name="Line 59717"/>
                  <p:cNvSpPr>
                    <a:spLocks noChangeShapeType="1"/>
                  </p:cNvSpPr>
                  <p:nvPr/>
                </p:nvSpPr>
                <p:spPr bwMode="auto">
                  <a:xfrm>
                    <a:off x="1094" y="180"/>
                    <a:ext cx="2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83" name="Line 59718"/>
                  <p:cNvSpPr>
                    <a:spLocks noChangeShapeType="1"/>
                  </p:cNvSpPr>
                  <p:nvPr/>
                </p:nvSpPr>
                <p:spPr bwMode="auto">
                  <a:xfrm>
                    <a:off x="1094" y="248"/>
                    <a:ext cx="1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84" name="Rectangle 5971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99" y="199"/>
                    <a:ext cx="159" cy="37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85" name="Line 59720"/>
                  <p:cNvSpPr>
                    <a:spLocks noChangeShapeType="1"/>
                  </p:cNvSpPr>
                  <p:nvPr/>
                </p:nvSpPr>
                <p:spPr bwMode="auto">
                  <a:xfrm>
                    <a:off x="447" y="817"/>
                    <a:ext cx="4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9" name="Group 59721"/>
                  <p:cNvGrpSpPr>
                    <a:grpSpLocks/>
                  </p:cNvGrpSpPr>
                  <p:nvPr/>
                </p:nvGrpSpPr>
                <p:grpSpPr bwMode="auto">
                  <a:xfrm>
                    <a:off x="0" y="675"/>
                    <a:ext cx="572" cy="368"/>
                    <a:chOff x="0" y="0"/>
                    <a:chExt cx="572" cy="368"/>
                  </a:xfrm>
                </p:grpSpPr>
                <p:sp>
                  <p:nvSpPr>
                    <p:cNvPr id="51287" name="Text Box 597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61" cy="2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r>
                        <a:rPr lang="zh-CN" altLang="en-US"/>
                        <a:t>水 </a:t>
                      </a:r>
                    </a:p>
                    <a:p>
                      <a:endParaRPr lang="zh-CN" altLang="zh-CN"/>
                    </a:p>
                  </p:txBody>
                </p:sp>
                <p:sp>
                  <p:nvSpPr>
                    <p:cNvPr id="51288" name="Line 597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258"/>
                      <a:ext cx="380" cy="1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0" name="Group 59724"/>
                <p:cNvGrpSpPr>
                  <a:grpSpLocks/>
                </p:cNvGrpSpPr>
                <p:nvPr/>
              </p:nvGrpSpPr>
              <p:grpSpPr bwMode="auto">
                <a:xfrm>
                  <a:off x="5519" y="18"/>
                  <a:ext cx="1496" cy="1729"/>
                  <a:chOff x="0" y="0"/>
                  <a:chExt cx="1496" cy="1729"/>
                </a:xfrm>
              </p:grpSpPr>
              <p:sp>
                <p:nvSpPr>
                  <p:cNvPr id="51223" name="Text Box 597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" y="1475"/>
                    <a:ext cx="361" cy="2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r>
                      <a:rPr lang="zh-CN" altLang="en-US"/>
                      <a:t>丁 </a:t>
                    </a:r>
                  </a:p>
                  <a:p>
                    <a:endParaRPr lang="zh-CN" altLang="zh-CN"/>
                  </a:p>
                </p:txBody>
              </p:sp>
              <p:sp>
                <p:nvSpPr>
                  <p:cNvPr id="51224" name="Rectangle 59726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64"/>
                    <a:ext cx="458" cy="12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25" name="AutoShape 59727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051" y="886"/>
                    <a:ext cx="307" cy="307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600"/>
                      <a:gd name="T22" fmla="*/ 0 h 21600"/>
                      <a:gd name="T23" fmla="*/ 21600 w 21600"/>
                      <a:gd name="T24" fmla="*/ 21600 h 21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600" h="21600">
                        <a:moveTo>
                          <a:pt x="5400" y="10800"/>
                        </a:moveTo>
                        <a:cubicBezTo>
                          <a:pt x="5400" y="7817"/>
                          <a:pt x="7817" y="5400"/>
                          <a:pt x="10800" y="5400"/>
                        </a:cubicBezTo>
                        <a:cubicBezTo>
                          <a:pt x="13782" y="5400"/>
                          <a:pt x="16200" y="7817"/>
                          <a:pt x="16200" y="10799"/>
                        </a:cubicBezTo>
                        <a:lnTo>
                          <a:pt x="21600" y="10800"/>
                        </a:ln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799"/>
                        </a:cubicBezTo>
                        <a:lnTo>
                          <a:pt x="5400" y="1080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26" name="Rectangle 59728"/>
                  <p:cNvSpPr>
                    <a:spLocks noChangeArrowheads="1"/>
                  </p:cNvSpPr>
                  <p:nvPr/>
                </p:nvSpPr>
                <p:spPr bwMode="auto">
                  <a:xfrm>
                    <a:off x="1291" y="0"/>
                    <a:ext cx="62" cy="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27" name="Rectangle 59729"/>
                  <p:cNvSpPr>
                    <a:spLocks noChangeArrowheads="1"/>
                  </p:cNvSpPr>
                  <p:nvPr/>
                </p:nvSpPr>
                <p:spPr bwMode="auto">
                  <a:xfrm>
                    <a:off x="1295" y="422"/>
                    <a:ext cx="57" cy="624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28" name="Rectangle 59730"/>
                  <p:cNvSpPr>
                    <a:spLocks noChangeArrowheads="1"/>
                  </p:cNvSpPr>
                  <p:nvPr/>
                </p:nvSpPr>
                <p:spPr bwMode="auto">
                  <a:xfrm>
                    <a:off x="1061" y="885"/>
                    <a:ext cx="62" cy="198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1" name="Group 59731"/>
                  <p:cNvGrpSpPr>
                    <a:grpSpLocks/>
                  </p:cNvGrpSpPr>
                  <p:nvPr/>
                </p:nvGrpSpPr>
                <p:grpSpPr bwMode="auto">
                  <a:xfrm>
                    <a:off x="1054" y="168"/>
                    <a:ext cx="67" cy="878"/>
                    <a:chOff x="0" y="0"/>
                    <a:chExt cx="67" cy="878"/>
                  </a:xfrm>
                </p:grpSpPr>
                <p:sp>
                  <p:nvSpPr>
                    <p:cNvPr id="51263" name="Line 597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" y="0"/>
                      <a:ext cx="0" cy="87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64" name="Line 597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0" y="90"/>
                      <a:ext cx="0" cy="7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92" name="Group 59734"/>
                  <p:cNvGrpSpPr>
                    <a:grpSpLocks/>
                  </p:cNvGrpSpPr>
                  <p:nvPr/>
                </p:nvGrpSpPr>
                <p:grpSpPr bwMode="auto">
                  <a:xfrm>
                    <a:off x="1169" y="252"/>
                    <a:ext cx="76" cy="795"/>
                    <a:chOff x="0" y="0"/>
                    <a:chExt cx="90" cy="1559"/>
                  </a:xfrm>
                </p:grpSpPr>
                <p:sp>
                  <p:nvSpPr>
                    <p:cNvPr id="51252" name="Line 597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3" name="Line 597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57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4" name="Line 597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1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5" name="Line 597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46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6" name="Line 597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623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7" name="Line 597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78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8" name="Line 597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930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9" name="Line 597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09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60" name="Line 597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245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61" name="Line 597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402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62" name="Line 597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1559"/>
                      <a:ext cx="9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231" name="Rectangle 59746"/>
                  <p:cNvSpPr>
                    <a:spLocks noChangeArrowheads="1"/>
                  </p:cNvSpPr>
                  <p:nvPr/>
                </p:nvSpPr>
                <p:spPr bwMode="auto">
                  <a:xfrm>
                    <a:off x="1250" y="115"/>
                    <a:ext cx="142" cy="62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93" name="Group 59747"/>
                  <p:cNvGrpSpPr>
                    <a:grpSpLocks/>
                  </p:cNvGrpSpPr>
                  <p:nvPr/>
                </p:nvGrpSpPr>
                <p:grpSpPr bwMode="auto">
                  <a:xfrm>
                    <a:off x="911" y="1327"/>
                    <a:ext cx="585" cy="130"/>
                    <a:chOff x="0" y="0"/>
                    <a:chExt cx="750" cy="167"/>
                  </a:xfrm>
                </p:grpSpPr>
                <p:sp>
                  <p:nvSpPr>
                    <p:cNvPr id="51249" name="Rectangle 59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50" cy="83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0" name="Rectangle 5974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0" y="82"/>
                      <a:ext cx="85" cy="85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51" name="Rectangle 597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2" y="82"/>
                      <a:ext cx="85" cy="85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233" name="Rectangle 59751" descr="横虚线"/>
                  <p:cNvSpPr>
                    <a:spLocks noChangeArrowheads="1"/>
                  </p:cNvSpPr>
                  <p:nvPr/>
                </p:nvSpPr>
                <p:spPr bwMode="auto">
                  <a:xfrm>
                    <a:off x="258" y="835"/>
                    <a:ext cx="450" cy="610"/>
                  </a:xfrm>
                  <a:prstGeom prst="rect">
                    <a:avLst/>
                  </a:prstGeom>
                  <a:blipFill dpi="0" rotWithShape="0">
                    <a:blip r:embed="rId4" cstate="print"/>
                    <a:srcRect/>
                    <a:tile tx="0" ty="0" sx="100000" sy="100000" flip="none" algn="tl"/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34" name="Line 59752"/>
                  <p:cNvSpPr>
                    <a:spLocks noChangeShapeType="1"/>
                  </p:cNvSpPr>
                  <p:nvPr/>
                </p:nvSpPr>
                <p:spPr bwMode="auto">
                  <a:xfrm>
                    <a:off x="247" y="674"/>
                    <a:ext cx="0" cy="76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35" name="Line 59753"/>
                  <p:cNvSpPr>
                    <a:spLocks noChangeShapeType="1"/>
                  </p:cNvSpPr>
                  <p:nvPr/>
                </p:nvSpPr>
                <p:spPr bwMode="auto">
                  <a:xfrm>
                    <a:off x="719" y="668"/>
                    <a:ext cx="0" cy="7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36" name="Line 59754"/>
                  <p:cNvSpPr>
                    <a:spLocks noChangeShapeType="1"/>
                  </p:cNvSpPr>
                  <p:nvPr/>
                </p:nvSpPr>
                <p:spPr bwMode="auto">
                  <a:xfrm>
                    <a:off x="248" y="1449"/>
                    <a:ext cx="4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94" name="Group 59755"/>
                  <p:cNvGrpSpPr>
                    <a:grpSpLocks/>
                  </p:cNvGrpSpPr>
                  <p:nvPr/>
                </p:nvGrpSpPr>
                <p:grpSpPr bwMode="auto">
                  <a:xfrm>
                    <a:off x="459" y="324"/>
                    <a:ext cx="360" cy="862"/>
                    <a:chOff x="0" y="0"/>
                    <a:chExt cx="345" cy="876"/>
                  </a:xfrm>
                </p:grpSpPr>
                <p:sp>
                  <p:nvSpPr>
                    <p:cNvPr id="51247" name="FreeForm 59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97" cy="876"/>
                    </a:xfrm>
                    <a:custGeom>
                      <a:avLst/>
                      <a:gdLst>
                        <a:gd name="T0" fmla="*/ 817 w 212"/>
                        <a:gd name="T1" fmla="*/ 0 h 720"/>
                        <a:gd name="T2" fmla="*/ 471 w 212"/>
                        <a:gd name="T3" fmla="*/ 394 h 720"/>
                        <a:gd name="T4" fmla="*/ 356 w 212"/>
                        <a:gd name="T5" fmla="*/ 593 h 720"/>
                        <a:gd name="T6" fmla="*/ 67 w 212"/>
                        <a:gd name="T7" fmla="*/ 1183 h 720"/>
                        <a:gd name="T8" fmla="*/ 8 w 212"/>
                        <a:gd name="T9" fmla="*/ 1578 h 7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2"/>
                        <a:gd name="T16" fmla="*/ 0 h 720"/>
                        <a:gd name="T17" fmla="*/ 212 w 212"/>
                        <a:gd name="T18" fmla="*/ 720 h 7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2" h="720">
                          <a:moveTo>
                            <a:pt x="212" y="0"/>
                          </a:moveTo>
                          <a:cubicBezTo>
                            <a:pt x="171" y="124"/>
                            <a:pt x="200" y="64"/>
                            <a:pt x="122" y="180"/>
                          </a:cubicBezTo>
                          <a:cubicBezTo>
                            <a:pt x="104" y="206"/>
                            <a:pt x="102" y="240"/>
                            <a:pt x="92" y="270"/>
                          </a:cubicBezTo>
                          <a:cubicBezTo>
                            <a:pt x="63" y="358"/>
                            <a:pt x="40" y="450"/>
                            <a:pt x="17" y="540"/>
                          </a:cubicBezTo>
                          <a:cubicBezTo>
                            <a:pt x="0" y="690"/>
                            <a:pt x="2" y="630"/>
                            <a:pt x="2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48" name="FreeForm 59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0"/>
                      <a:ext cx="297" cy="876"/>
                    </a:xfrm>
                    <a:custGeom>
                      <a:avLst/>
                      <a:gdLst>
                        <a:gd name="T0" fmla="*/ 817 w 212"/>
                        <a:gd name="T1" fmla="*/ 0 h 720"/>
                        <a:gd name="T2" fmla="*/ 471 w 212"/>
                        <a:gd name="T3" fmla="*/ 394 h 720"/>
                        <a:gd name="T4" fmla="*/ 356 w 212"/>
                        <a:gd name="T5" fmla="*/ 593 h 720"/>
                        <a:gd name="T6" fmla="*/ 67 w 212"/>
                        <a:gd name="T7" fmla="*/ 1183 h 720"/>
                        <a:gd name="T8" fmla="*/ 8 w 212"/>
                        <a:gd name="T9" fmla="*/ 1578 h 7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2"/>
                        <a:gd name="T16" fmla="*/ 0 h 720"/>
                        <a:gd name="T17" fmla="*/ 212 w 212"/>
                        <a:gd name="T18" fmla="*/ 720 h 7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2" h="720">
                          <a:moveTo>
                            <a:pt x="212" y="0"/>
                          </a:moveTo>
                          <a:cubicBezTo>
                            <a:pt x="171" y="124"/>
                            <a:pt x="200" y="64"/>
                            <a:pt x="122" y="180"/>
                          </a:cubicBezTo>
                          <a:cubicBezTo>
                            <a:pt x="104" y="206"/>
                            <a:pt x="102" y="240"/>
                            <a:pt x="92" y="270"/>
                          </a:cubicBezTo>
                          <a:cubicBezTo>
                            <a:pt x="63" y="358"/>
                            <a:pt x="40" y="450"/>
                            <a:pt x="17" y="540"/>
                          </a:cubicBezTo>
                          <a:cubicBezTo>
                            <a:pt x="0" y="690"/>
                            <a:pt x="2" y="630"/>
                            <a:pt x="2" y="720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95" name="Group 59758"/>
                  <p:cNvGrpSpPr>
                    <a:grpSpLocks/>
                  </p:cNvGrpSpPr>
                  <p:nvPr/>
                </p:nvGrpSpPr>
                <p:grpSpPr bwMode="auto">
                  <a:xfrm>
                    <a:off x="354" y="1194"/>
                    <a:ext cx="255" cy="68"/>
                    <a:chOff x="0" y="0"/>
                    <a:chExt cx="255" cy="68"/>
                  </a:xfrm>
                </p:grpSpPr>
                <p:sp>
                  <p:nvSpPr>
                    <p:cNvPr id="51245" name="Rectangle 59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55" cy="6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1246" name="Line 597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32"/>
                      <a:ext cx="25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51239" name="FreeForm 59761"/>
                  <p:cNvSpPr>
                    <a:spLocks noChangeAspect="1" noChangeArrowheads="1"/>
                  </p:cNvSpPr>
                  <p:nvPr/>
                </p:nvSpPr>
                <p:spPr bwMode="auto">
                  <a:xfrm rot="5733363" flipH="1" flipV="1">
                    <a:off x="754" y="171"/>
                    <a:ext cx="132" cy="123"/>
                  </a:xfrm>
                  <a:custGeom>
                    <a:avLst/>
                    <a:gdLst>
                      <a:gd name="T0" fmla="*/ 0 w 10000"/>
                      <a:gd name="T1" fmla="*/ 0 h 10000"/>
                      <a:gd name="T2" fmla="*/ 0 w 10000"/>
                      <a:gd name="T3" fmla="*/ 0 h 10000"/>
                      <a:gd name="T4" fmla="*/ 0 w 10000"/>
                      <a:gd name="T5" fmla="*/ 0 h 10000"/>
                      <a:gd name="T6" fmla="*/ 0 w 10000"/>
                      <a:gd name="T7" fmla="*/ 0 h 10000"/>
                      <a:gd name="T8" fmla="*/ 0 w 10000"/>
                      <a:gd name="T9" fmla="*/ 0 h 10000"/>
                      <a:gd name="T10" fmla="*/ 0 w 10000"/>
                      <a:gd name="T11" fmla="*/ 0 h 10000"/>
                      <a:gd name="T12" fmla="*/ 0 w 10000"/>
                      <a:gd name="T13" fmla="*/ 0 h 10000"/>
                      <a:gd name="T14" fmla="*/ 0 w 10000"/>
                      <a:gd name="T15" fmla="*/ 0 h 10000"/>
                      <a:gd name="T16" fmla="*/ 0 w 10000"/>
                      <a:gd name="T17" fmla="*/ 0 h 10000"/>
                      <a:gd name="T18" fmla="*/ 0 w 10000"/>
                      <a:gd name="T19" fmla="*/ 0 h 10000"/>
                      <a:gd name="T20" fmla="*/ 0 w 10000"/>
                      <a:gd name="T21" fmla="*/ 0 h 10000"/>
                      <a:gd name="T22" fmla="*/ 0 w 10000"/>
                      <a:gd name="T23" fmla="*/ 0 h 10000"/>
                      <a:gd name="T24" fmla="*/ 0 w 10000"/>
                      <a:gd name="T25" fmla="*/ 0 h 10000"/>
                      <a:gd name="T26" fmla="*/ 0 w 10000"/>
                      <a:gd name="T27" fmla="*/ 0 h 10000"/>
                      <a:gd name="T28" fmla="*/ 0 w 10000"/>
                      <a:gd name="T29" fmla="*/ 0 h 10000"/>
                      <a:gd name="T30" fmla="*/ 0 w 10000"/>
                      <a:gd name="T31" fmla="*/ 0 h 10000"/>
                      <a:gd name="T32" fmla="*/ 0 w 10000"/>
                      <a:gd name="T33" fmla="*/ 0 h 10000"/>
                      <a:gd name="T34" fmla="*/ 0 w 10000"/>
                      <a:gd name="T35" fmla="*/ 0 h 10000"/>
                      <a:gd name="T36" fmla="*/ 0 w 10000"/>
                      <a:gd name="T37" fmla="*/ 0 h 10000"/>
                      <a:gd name="T38" fmla="*/ 0 w 10000"/>
                      <a:gd name="T39" fmla="*/ 0 h 10000"/>
                      <a:gd name="T40" fmla="*/ 0 w 10000"/>
                      <a:gd name="T41" fmla="*/ 0 h 10000"/>
                      <a:gd name="T42" fmla="*/ 0 w 10000"/>
                      <a:gd name="T43" fmla="*/ 0 h 10000"/>
                      <a:gd name="T44" fmla="*/ 0 w 10000"/>
                      <a:gd name="T45" fmla="*/ 0 h 10000"/>
                      <a:gd name="T46" fmla="*/ 0 w 10000"/>
                      <a:gd name="T47" fmla="*/ 0 h 10000"/>
                      <a:gd name="T48" fmla="*/ 0 w 10000"/>
                      <a:gd name="T49" fmla="*/ 0 h 10000"/>
                      <a:gd name="T50" fmla="*/ 0 w 10000"/>
                      <a:gd name="T51" fmla="*/ 0 h 10000"/>
                      <a:gd name="T52" fmla="*/ 0 w 10000"/>
                      <a:gd name="T53" fmla="*/ 0 h 10000"/>
                      <a:gd name="T54" fmla="*/ 0 w 10000"/>
                      <a:gd name="T55" fmla="*/ 0 h 10000"/>
                      <a:gd name="T56" fmla="*/ 0 w 10000"/>
                      <a:gd name="T57" fmla="*/ 0 h 10000"/>
                      <a:gd name="T58" fmla="*/ 0 w 10000"/>
                      <a:gd name="T59" fmla="*/ 0 h 10000"/>
                      <a:gd name="T60" fmla="*/ 0 w 10000"/>
                      <a:gd name="T61" fmla="*/ 0 h 10000"/>
                      <a:gd name="T62" fmla="*/ 0 w 10000"/>
                      <a:gd name="T63" fmla="*/ 0 h 10000"/>
                      <a:gd name="T64" fmla="*/ 0 w 10000"/>
                      <a:gd name="T65" fmla="*/ 0 h 10000"/>
                      <a:gd name="T66" fmla="*/ 0 w 10000"/>
                      <a:gd name="T67" fmla="*/ 0 h 10000"/>
                      <a:gd name="T68" fmla="*/ 0 w 10000"/>
                      <a:gd name="T69" fmla="*/ 0 h 10000"/>
                      <a:gd name="T70" fmla="*/ 0 w 10000"/>
                      <a:gd name="T71" fmla="*/ 0 h 10000"/>
                      <a:gd name="T72" fmla="*/ 0 w 10000"/>
                      <a:gd name="T73" fmla="*/ 0 h 10000"/>
                      <a:gd name="T74" fmla="*/ 0 w 10000"/>
                      <a:gd name="T75" fmla="*/ 0 h 10000"/>
                      <a:gd name="T76" fmla="*/ 0 w 10000"/>
                      <a:gd name="T77" fmla="*/ 0 h 10000"/>
                      <a:gd name="T78" fmla="*/ 0 w 10000"/>
                      <a:gd name="T79" fmla="*/ 0 h 10000"/>
                      <a:gd name="T80" fmla="*/ 0 w 10000"/>
                      <a:gd name="T81" fmla="*/ 0 h 10000"/>
                      <a:gd name="T82" fmla="*/ 0 w 10000"/>
                      <a:gd name="T83" fmla="*/ 0 h 10000"/>
                      <a:gd name="T84" fmla="*/ 0 w 10000"/>
                      <a:gd name="T85" fmla="*/ 0 h 10000"/>
                      <a:gd name="T86" fmla="*/ 0 w 10000"/>
                      <a:gd name="T87" fmla="*/ 0 h 10000"/>
                      <a:gd name="T88" fmla="*/ 0 w 10000"/>
                      <a:gd name="T89" fmla="*/ 0 h 10000"/>
                      <a:gd name="T90" fmla="*/ 0 w 10000"/>
                      <a:gd name="T91" fmla="*/ 0 h 10000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0000"/>
                      <a:gd name="T139" fmla="*/ 0 h 10000"/>
                      <a:gd name="T140" fmla="*/ 10000 w 10000"/>
                      <a:gd name="T141" fmla="*/ 10000 h 10000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0000" h="10000">
                        <a:moveTo>
                          <a:pt x="0" y="4000"/>
                        </a:moveTo>
                        <a:lnTo>
                          <a:pt x="209" y="4004"/>
                        </a:lnTo>
                        <a:lnTo>
                          <a:pt x="419" y="4015"/>
                        </a:lnTo>
                        <a:lnTo>
                          <a:pt x="627" y="4033"/>
                        </a:lnTo>
                        <a:lnTo>
                          <a:pt x="835" y="4058"/>
                        </a:lnTo>
                        <a:lnTo>
                          <a:pt x="1042" y="4091"/>
                        </a:lnTo>
                        <a:lnTo>
                          <a:pt x="1247" y="4131"/>
                        </a:lnTo>
                        <a:lnTo>
                          <a:pt x="1452" y="4178"/>
                        </a:lnTo>
                        <a:lnTo>
                          <a:pt x="1654" y="4232"/>
                        </a:lnTo>
                        <a:lnTo>
                          <a:pt x="1854" y="4294"/>
                        </a:lnTo>
                        <a:lnTo>
                          <a:pt x="2052" y="4362"/>
                        </a:lnTo>
                        <a:lnTo>
                          <a:pt x="2248" y="4437"/>
                        </a:lnTo>
                        <a:lnTo>
                          <a:pt x="2440" y="4519"/>
                        </a:lnTo>
                        <a:lnTo>
                          <a:pt x="2630" y="4607"/>
                        </a:lnTo>
                        <a:lnTo>
                          <a:pt x="2817" y="4702"/>
                        </a:lnTo>
                        <a:lnTo>
                          <a:pt x="3000" y="4804"/>
                        </a:lnTo>
                        <a:lnTo>
                          <a:pt x="3180" y="4912"/>
                        </a:lnTo>
                        <a:lnTo>
                          <a:pt x="3355" y="5026"/>
                        </a:lnTo>
                        <a:lnTo>
                          <a:pt x="3527" y="5146"/>
                        </a:lnTo>
                        <a:lnTo>
                          <a:pt x="3694" y="5272"/>
                        </a:lnTo>
                        <a:lnTo>
                          <a:pt x="3857" y="5404"/>
                        </a:lnTo>
                        <a:lnTo>
                          <a:pt x="4015" y="5541"/>
                        </a:lnTo>
                        <a:lnTo>
                          <a:pt x="4168" y="5684"/>
                        </a:lnTo>
                        <a:lnTo>
                          <a:pt x="4316" y="5832"/>
                        </a:lnTo>
                        <a:lnTo>
                          <a:pt x="4459" y="5985"/>
                        </a:lnTo>
                        <a:lnTo>
                          <a:pt x="4596" y="6143"/>
                        </a:lnTo>
                        <a:lnTo>
                          <a:pt x="4728" y="6306"/>
                        </a:lnTo>
                        <a:lnTo>
                          <a:pt x="4854" y="6473"/>
                        </a:lnTo>
                        <a:lnTo>
                          <a:pt x="4974" y="6645"/>
                        </a:lnTo>
                        <a:lnTo>
                          <a:pt x="5088" y="6820"/>
                        </a:lnTo>
                        <a:lnTo>
                          <a:pt x="5196" y="7000"/>
                        </a:lnTo>
                        <a:lnTo>
                          <a:pt x="5298" y="7183"/>
                        </a:lnTo>
                        <a:lnTo>
                          <a:pt x="5393" y="7370"/>
                        </a:lnTo>
                        <a:lnTo>
                          <a:pt x="5481" y="7560"/>
                        </a:lnTo>
                        <a:lnTo>
                          <a:pt x="5563" y="7752"/>
                        </a:lnTo>
                        <a:lnTo>
                          <a:pt x="5638" y="7948"/>
                        </a:lnTo>
                        <a:lnTo>
                          <a:pt x="5706" y="8146"/>
                        </a:lnTo>
                        <a:lnTo>
                          <a:pt x="5768" y="8346"/>
                        </a:lnTo>
                        <a:lnTo>
                          <a:pt x="5822" y="8548"/>
                        </a:lnTo>
                        <a:lnTo>
                          <a:pt x="5869" y="8753"/>
                        </a:lnTo>
                        <a:lnTo>
                          <a:pt x="5909" y="8958"/>
                        </a:lnTo>
                        <a:lnTo>
                          <a:pt x="5942" y="9165"/>
                        </a:lnTo>
                        <a:lnTo>
                          <a:pt x="5967" y="9373"/>
                        </a:lnTo>
                        <a:lnTo>
                          <a:pt x="5985" y="9581"/>
                        </a:lnTo>
                        <a:lnTo>
                          <a:pt x="5996" y="9791"/>
                        </a:lnTo>
                        <a:lnTo>
                          <a:pt x="6000" y="10000"/>
                        </a:lnTo>
                        <a:lnTo>
                          <a:pt x="10000" y="10000"/>
                        </a:lnTo>
                        <a:lnTo>
                          <a:pt x="9994" y="9651"/>
                        </a:lnTo>
                        <a:lnTo>
                          <a:pt x="9976" y="9302"/>
                        </a:lnTo>
                        <a:lnTo>
                          <a:pt x="9945" y="8955"/>
                        </a:lnTo>
                        <a:lnTo>
                          <a:pt x="9903" y="8608"/>
                        </a:lnTo>
                        <a:lnTo>
                          <a:pt x="9848" y="8264"/>
                        </a:lnTo>
                        <a:lnTo>
                          <a:pt x="9781" y="7921"/>
                        </a:lnTo>
                        <a:lnTo>
                          <a:pt x="9703" y="7581"/>
                        </a:lnTo>
                        <a:lnTo>
                          <a:pt x="9613" y="7244"/>
                        </a:lnTo>
                        <a:lnTo>
                          <a:pt x="9511" y="6910"/>
                        </a:lnTo>
                        <a:lnTo>
                          <a:pt x="9397" y="6580"/>
                        </a:lnTo>
                        <a:lnTo>
                          <a:pt x="9272" y="6254"/>
                        </a:lnTo>
                        <a:lnTo>
                          <a:pt x="9135" y="5933"/>
                        </a:lnTo>
                        <a:lnTo>
                          <a:pt x="8988" y="5616"/>
                        </a:lnTo>
                        <a:lnTo>
                          <a:pt x="8829" y="5305"/>
                        </a:lnTo>
                        <a:lnTo>
                          <a:pt x="8660" y="5000"/>
                        </a:lnTo>
                        <a:lnTo>
                          <a:pt x="8480" y="4701"/>
                        </a:lnTo>
                        <a:lnTo>
                          <a:pt x="8290" y="4408"/>
                        </a:lnTo>
                        <a:lnTo>
                          <a:pt x="8090" y="4122"/>
                        </a:lnTo>
                        <a:lnTo>
                          <a:pt x="7880" y="3843"/>
                        </a:lnTo>
                        <a:lnTo>
                          <a:pt x="7660" y="3572"/>
                        </a:lnTo>
                        <a:lnTo>
                          <a:pt x="7431" y="3309"/>
                        </a:lnTo>
                        <a:lnTo>
                          <a:pt x="7193" y="3053"/>
                        </a:lnTo>
                        <a:lnTo>
                          <a:pt x="6947" y="2807"/>
                        </a:lnTo>
                        <a:lnTo>
                          <a:pt x="6691" y="2569"/>
                        </a:lnTo>
                        <a:lnTo>
                          <a:pt x="6428" y="2340"/>
                        </a:lnTo>
                        <a:lnTo>
                          <a:pt x="6157" y="2120"/>
                        </a:lnTo>
                        <a:lnTo>
                          <a:pt x="5878" y="1910"/>
                        </a:lnTo>
                        <a:lnTo>
                          <a:pt x="5592" y="1710"/>
                        </a:lnTo>
                        <a:lnTo>
                          <a:pt x="5299" y="1520"/>
                        </a:lnTo>
                        <a:lnTo>
                          <a:pt x="5000" y="1340"/>
                        </a:lnTo>
                        <a:lnTo>
                          <a:pt x="4695" y="1171"/>
                        </a:lnTo>
                        <a:lnTo>
                          <a:pt x="4384" y="1012"/>
                        </a:lnTo>
                        <a:lnTo>
                          <a:pt x="4067" y="865"/>
                        </a:lnTo>
                        <a:lnTo>
                          <a:pt x="3746" y="728"/>
                        </a:lnTo>
                        <a:lnTo>
                          <a:pt x="3420" y="603"/>
                        </a:lnTo>
                        <a:lnTo>
                          <a:pt x="3090" y="489"/>
                        </a:lnTo>
                        <a:lnTo>
                          <a:pt x="2756" y="387"/>
                        </a:lnTo>
                        <a:lnTo>
                          <a:pt x="2419" y="297"/>
                        </a:lnTo>
                        <a:lnTo>
                          <a:pt x="2079" y="219"/>
                        </a:lnTo>
                        <a:lnTo>
                          <a:pt x="1736" y="152"/>
                        </a:lnTo>
                        <a:lnTo>
                          <a:pt x="1392" y="97"/>
                        </a:lnTo>
                        <a:lnTo>
                          <a:pt x="1045" y="55"/>
                        </a:lnTo>
                        <a:lnTo>
                          <a:pt x="698" y="24"/>
                        </a:lnTo>
                        <a:lnTo>
                          <a:pt x="349" y="6"/>
                        </a:lnTo>
                        <a:lnTo>
                          <a:pt x="0" y="0"/>
                        </a:lnTo>
                        <a:lnTo>
                          <a:pt x="0" y="40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0" name="Line 59762"/>
                  <p:cNvSpPr>
                    <a:spLocks noChangeShapeType="1"/>
                  </p:cNvSpPr>
                  <p:nvPr/>
                </p:nvSpPr>
                <p:spPr bwMode="auto">
                  <a:xfrm>
                    <a:off x="902" y="180"/>
                    <a:ext cx="21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1" name="Line 59763"/>
                  <p:cNvSpPr>
                    <a:spLocks noChangeShapeType="1"/>
                  </p:cNvSpPr>
                  <p:nvPr/>
                </p:nvSpPr>
                <p:spPr bwMode="auto">
                  <a:xfrm>
                    <a:off x="902" y="248"/>
                    <a:ext cx="1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2" name="Rectangle 5976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907" y="199"/>
                    <a:ext cx="159" cy="37"/>
                  </a:xfrm>
                  <a:prstGeom prst="rect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3" name="Line 59765"/>
                  <p:cNvSpPr>
                    <a:spLocks noChangeShapeType="1"/>
                  </p:cNvSpPr>
                  <p:nvPr/>
                </p:nvSpPr>
                <p:spPr bwMode="auto">
                  <a:xfrm>
                    <a:off x="255" y="817"/>
                    <a:ext cx="4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244" name="Line 59766"/>
                  <p:cNvSpPr>
                    <a:spLocks noChangeShapeType="1"/>
                  </p:cNvSpPr>
                  <p:nvPr/>
                </p:nvSpPr>
                <p:spPr bwMode="auto">
                  <a:xfrm>
                    <a:off x="0" y="913"/>
                    <a:ext cx="380" cy="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1222" name="Line 59767"/>
                <p:cNvSpPr>
                  <a:spLocks noChangeShapeType="1"/>
                </p:cNvSpPr>
                <p:nvPr/>
              </p:nvSpPr>
              <p:spPr bwMode="auto">
                <a:xfrm>
                  <a:off x="4219" y="1251"/>
                  <a:ext cx="163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1214" name="Line 59768"/>
            <p:cNvSpPr>
              <a:spLocks noChangeShapeType="1"/>
            </p:cNvSpPr>
            <p:nvPr/>
          </p:nvSpPr>
          <p:spPr bwMode="auto">
            <a:xfrm>
              <a:off x="761" y="205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779" name="Text Box 203"/>
          <p:cNvSpPr txBox="1">
            <a:spLocks noChangeArrowheads="1"/>
          </p:cNvSpPr>
          <p:nvPr/>
        </p:nvSpPr>
        <p:spPr bwMode="auto">
          <a:xfrm>
            <a:off x="501650" y="2214563"/>
            <a:ext cx="11414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漏气</a:t>
            </a:r>
          </a:p>
        </p:txBody>
      </p:sp>
      <p:sp>
        <p:nvSpPr>
          <p:cNvPr id="24780" name="Text Box 204"/>
          <p:cNvSpPr txBox="1">
            <a:spLocks noChangeArrowheads="1"/>
          </p:cNvSpPr>
          <p:nvPr/>
        </p:nvSpPr>
        <p:spPr bwMode="auto">
          <a:xfrm>
            <a:off x="4000500" y="2928938"/>
            <a:ext cx="11414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增大</a:t>
            </a:r>
          </a:p>
        </p:txBody>
      </p:sp>
      <p:sp>
        <p:nvSpPr>
          <p:cNvPr id="24781" name="Text Box 205"/>
          <p:cNvSpPr txBox="1">
            <a:spLocks noChangeArrowheads="1"/>
          </p:cNvSpPr>
          <p:nvPr/>
        </p:nvSpPr>
        <p:spPr bwMode="auto">
          <a:xfrm>
            <a:off x="571500" y="3714750"/>
            <a:ext cx="1379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液体密度</a:t>
            </a:r>
          </a:p>
        </p:txBody>
      </p:sp>
      <p:sp>
        <p:nvSpPr>
          <p:cNvPr id="202" name="Text Box 10"/>
          <p:cNvSpPr txBox="1">
            <a:spLocks noChangeArrowheads="1"/>
          </p:cNvSpPr>
          <p:nvPr/>
        </p:nvSpPr>
        <p:spPr bwMode="auto">
          <a:xfrm>
            <a:off x="0" y="0"/>
            <a:ext cx="3625850" cy="5794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FF00"/>
                </a:solidFill>
              </a:rPr>
              <a:t>热点考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向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bldLvl="0"/>
      <p:bldP spid="24779" grpId="0" bldLvl="0"/>
      <p:bldP spid="24780" grpId="0" bldLvl="0"/>
      <p:bldP spid="24781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3"/>
          <p:cNvPicPr>
            <a:picLocks noChangeAspect="1" noChangeArrowheads="1"/>
          </p:cNvPicPr>
          <p:nvPr/>
        </p:nvPicPr>
        <p:blipFill>
          <a:blip r:embed="rId2" cstate="print"/>
          <a:srcRect l="121" t="20773" r="-121" b="9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内容占位符 2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3840163"/>
          </a:xfrm>
        </p:spPr>
        <p:txBody>
          <a:bodyPr/>
          <a:lstStyle/>
          <a:p>
            <a:r>
              <a:rPr lang="zh-CN" altLang="en-US" sz="96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减小自己不足</a:t>
            </a:r>
            <a:endParaRPr lang="en-US" altLang="zh-CN" sz="9600" smtClean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960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增大自己优势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463" y="5153025"/>
            <a:ext cx="1260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TEXT 01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14313" y="57150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u="sng">
                <a:solidFill>
                  <a:srgbClr val="9C101D"/>
                </a:solidFill>
                <a:ea typeface="黑体" pitchFamily="49" charset="-122"/>
                <a:sym typeface="Arial" pitchFamily="34" charset="0"/>
              </a:rPr>
              <a:t>本节课突破目标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0" y="1357313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000" b="1" u="sng">
                <a:solidFill>
                  <a:srgbClr val="9C101D"/>
                </a:solidFill>
                <a:ea typeface="楷体" pitchFamily="49" charset="-122"/>
                <a:sym typeface="Arial" pitchFamily="34" charset="0"/>
              </a:rPr>
              <a:t>考点一  理解压强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143375" y="1363663"/>
            <a:ext cx="4729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u="sng">
                <a:solidFill>
                  <a:srgbClr val="9C101D"/>
                </a:solidFill>
                <a:ea typeface="楷体" pitchFamily="49" charset="-122"/>
                <a:sym typeface="Arial" pitchFamily="34" charset="0"/>
              </a:rPr>
              <a:t>考点二   液体的压强</a:t>
            </a:r>
          </a:p>
        </p:txBody>
      </p:sp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428625" y="5572125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实验突破</a:t>
            </a:r>
          </a:p>
        </p:txBody>
      </p:sp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6397625" y="5572125"/>
            <a:ext cx="203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链接中考</a:t>
            </a:r>
          </a:p>
        </p:txBody>
      </p:sp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2303463" y="2143125"/>
            <a:ext cx="4268787" cy="4143375"/>
            <a:chOff x="2620963" y="2241545"/>
            <a:chExt cx="4268787" cy="4143404"/>
          </a:xfrm>
        </p:grpSpPr>
        <p:sp>
          <p:nvSpPr>
            <p:cNvPr id="22" name="上箭头 35"/>
            <p:cNvSpPr/>
            <p:nvPr/>
          </p:nvSpPr>
          <p:spPr>
            <a:xfrm rot="7256390">
              <a:off x="5352253" y="4847451"/>
              <a:ext cx="1225559" cy="1849437"/>
            </a:xfrm>
            <a:custGeom>
              <a:avLst/>
              <a:gdLst>
                <a:gd name="connsiteX0" fmla="*/ 0 w 504056"/>
                <a:gd name="connsiteY0" fmla="*/ 252028 h 709751"/>
                <a:gd name="connsiteX1" fmla="*/ 252028 w 504056"/>
                <a:gd name="connsiteY1" fmla="*/ 0 h 709751"/>
                <a:gd name="connsiteX2" fmla="*/ 504056 w 504056"/>
                <a:gd name="connsiteY2" fmla="*/ 252028 h 709751"/>
                <a:gd name="connsiteX3" fmla="*/ 378042 w 504056"/>
                <a:gd name="connsiteY3" fmla="*/ 252028 h 709751"/>
                <a:gd name="connsiteX4" fmla="*/ 378042 w 504056"/>
                <a:gd name="connsiteY4" fmla="*/ 709751 h 709751"/>
                <a:gd name="connsiteX5" fmla="*/ 126014 w 504056"/>
                <a:gd name="connsiteY5" fmla="*/ 709751 h 709751"/>
                <a:gd name="connsiteX6" fmla="*/ 126014 w 504056"/>
                <a:gd name="connsiteY6" fmla="*/ 252028 h 709751"/>
                <a:gd name="connsiteX7" fmla="*/ 0 w 504056"/>
                <a:gd name="connsiteY7" fmla="*/ 252028 h 709751"/>
                <a:gd name="connsiteX0-1" fmla="*/ 0 w 714927"/>
                <a:gd name="connsiteY0-2" fmla="*/ 252028 h 842098"/>
                <a:gd name="connsiteX1-3" fmla="*/ 252028 w 714927"/>
                <a:gd name="connsiteY1-4" fmla="*/ 0 h 842098"/>
                <a:gd name="connsiteX2-5" fmla="*/ 504056 w 714927"/>
                <a:gd name="connsiteY2-6" fmla="*/ 252028 h 842098"/>
                <a:gd name="connsiteX3-7" fmla="*/ 378042 w 714927"/>
                <a:gd name="connsiteY3-8" fmla="*/ 252028 h 842098"/>
                <a:gd name="connsiteX4-9" fmla="*/ 714927 w 714927"/>
                <a:gd name="connsiteY4-10" fmla="*/ 842098 h 842098"/>
                <a:gd name="connsiteX5-11" fmla="*/ 126014 w 714927"/>
                <a:gd name="connsiteY5-12" fmla="*/ 709751 h 842098"/>
                <a:gd name="connsiteX6-13" fmla="*/ 126014 w 714927"/>
                <a:gd name="connsiteY6-14" fmla="*/ 252028 h 842098"/>
                <a:gd name="connsiteX7-15" fmla="*/ 0 w 714927"/>
                <a:gd name="connsiteY7-16" fmla="*/ 252028 h 842098"/>
                <a:gd name="connsiteX0-17" fmla="*/ 150712 w 865639"/>
                <a:gd name="connsiteY0-18" fmla="*/ 252028 h 842098"/>
                <a:gd name="connsiteX1-19" fmla="*/ 402740 w 865639"/>
                <a:gd name="connsiteY1-20" fmla="*/ 0 h 842098"/>
                <a:gd name="connsiteX2-21" fmla="*/ 654768 w 865639"/>
                <a:gd name="connsiteY2-22" fmla="*/ 252028 h 842098"/>
                <a:gd name="connsiteX3-23" fmla="*/ 528754 w 865639"/>
                <a:gd name="connsiteY3-24" fmla="*/ 252028 h 842098"/>
                <a:gd name="connsiteX4-25" fmla="*/ 865639 w 865639"/>
                <a:gd name="connsiteY4-26" fmla="*/ 842098 h 842098"/>
                <a:gd name="connsiteX5-27" fmla="*/ 0 w 865639"/>
                <a:gd name="connsiteY5-28" fmla="*/ 818035 h 842098"/>
                <a:gd name="connsiteX6-29" fmla="*/ 276726 w 865639"/>
                <a:gd name="connsiteY6-30" fmla="*/ 252028 h 842098"/>
                <a:gd name="connsiteX7-31" fmla="*/ 150712 w 865639"/>
                <a:gd name="connsiteY7-32" fmla="*/ 252028 h 842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865639" h="842098">
                  <a:moveTo>
                    <a:pt x="150712" y="252028"/>
                  </a:moveTo>
                  <a:lnTo>
                    <a:pt x="402740" y="0"/>
                  </a:lnTo>
                  <a:lnTo>
                    <a:pt x="654768" y="252028"/>
                  </a:lnTo>
                  <a:lnTo>
                    <a:pt x="528754" y="252028"/>
                  </a:lnTo>
                  <a:lnTo>
                    <a:pt x="865639" y="842098"/>
                  </a:lnTo>
                  <a:lnTo>
                    <a:pt x="0" y="818035"/>
                  </a:lnTo>
                  <a:lnTo>
                    <a:pt x="276726" y="252028"/>
                  </a:lnTo>
                  <a:lnTo>
                    <a:pt x="150712" y="252028"/>
                  </a:lnTo>
                  <a:close/>
                </a:path>
              </a:pathLst>
            </a:custGeom>
            <a:solidFill>
              <a:srgbClr val="E53E1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3" name="上箭头 35"/>
            <p:cNvSpPr/>
            <p:nvPr/>
          </p:nvSpPr>
          <p:spPr>
            <a:xfrm rot="14482084">
              <a:off x="2933697" y="4724419"/>
              <a:ext cx="1225559" cy="1851025"/>
            </a:xfrm>
            <a:custGeom>
              <a:avLst/>
              <a:gdLst>
                <a:gd name="connsiteX0" fmla="*/ 0 w 504056"/>
                <a:gd name="connsiteY0" fmla="*/ 252028 h 709751"/>
                <a:gd name="connsiteX1" fmla="*/ 252028 w 504056"/>
                <a:gd name="connsiteY1" fmla="*/ 0 h 709751"/>
                <a:gd name="connsiteX2" fmla="*/ 504056 w 504056"/>
                <a:gd name="connsiteY2" fmla="*/ 252028 h 709751"/>
                <a:gd name="connsiteX3" fmla="*/ 378042 w 504056"/>
                <a:gd name="connsiteY3" fmla="*/ 252028 h 709751"/>
                <a:gd name="connsiteX4" fmla="*/ 378042 w 504056"/>
                <a:gd name="connsiteY4" fmla="*/ 709751 h 709751"/>
                <a:gd name="connsiteX5" fmla="*/ 126014 w 504056"/>
                <a:gd name="connsiteY5" fmla="*/ 709751 h 709751"/>
                <a:gd name="connsiteX6" fmla="*/ 126014 w 504056"/>
                <a:gd name="connsiteY6" fmla="*/ 252028 h 709751"/>
                <a:gd name="connsiteX7" fmla="*/ 0 w 504056"/>
                <a:gd name="connsiteY7" fmla="*/ 252028 h 709751"/>
                <a:gd name="connsiteX0-1" fmla="*/ 0 w 714927"/>
                <a:gd name="connsiteY0-2" fmla="*/ 252028 h 842098"/>
                <a:gd name="connsiteX1-3" fmla="*/ 252028 w 714927"/>
                <a:gd name="connsiteY1-4" fmla="*/ 0 h 842098"/>
                <a:gd name="connsiteX2-5" fmla="*/ 504056 w 714927"/>
                <a:gd name="connsiteY2-6" fmla="*/ 252028 h 842098"/>
                <a:gd name="connsiteX3-7" fmla="*/ 378042 w 714927"/>
                <a:gd name="connsiteY3-8" fmla="*/ 252028 h 842098"/>
                <a:gd name="connsiteX4-9" fmla="*/ 714927 w 714927"/>
                <a:gd name="connsiteY4-10" fmla="*/ 842098 h 842098"/>
                <a:gd name="connsiteX5-11" fmla="*/ 126014 w 714927"/>
                <a:gd name="connsiteY5-12" fmla="*/ 709751 h 842098"/>
                <a:gd name="connsiteX6-13" fmla="*/ 126014 w 714927"/>
                <a:gd name="connsiteY6-14" fmla="*/ 252028 h 842098"/>
                <a:gd name="connsiteX7-15" fmla="*/ 0 w 714927"/>
                <a:gd name="connsiteY7-16" fmla="*/ 252028 h 842098"/>
                <a:gd name="connsiteX0-17" fmla="*/ 150712 w 865639"/>
                <a:gd name="connsiteY0-18" fmla="*/ 252028 h 842098"/>
                <a:gd name="connsiteX1-19" fmla="*/ 402740 w 865639"/>
                <a:gd name="connsiteY1-20" fmla="*/ 0 h 842098"/>
                <a:gd name="connsiteX2-21" fmla="*/ 654768 w 865639"/>
                <a:gd name="connsiteY2-22" fmla="*/ 252028 h 842098"/>
                <a:gd name="connsiteX3-23" fmla="*/ 528754 w 865639"/>
                <a:gd name="connsiteY3-24" fmla="*/ 252028 h 842098"/>
                <a:gd name="connsiteX4-25" fmla="*/ 865639 w 865639"/>
                <a:gd name="connsiteY4-26" fmla="*/ 842098 h 842098"/>
                <a:gd name="connsiteX5-27" fmla="*/ 0 w 865639"/>
                <a:gd name="connsiteY5-28" fmla="*/ 818035 h 842098"/>
                <a:gd name="connsiteX6-29" fmla="*/ 276726 w 865639"/>
                <a:gd name="connsiteY6-30" fmla="*/ 252028 h 842098"/>
                <a:gd name="connsiteX7-31" fmla="*/ 150712 w 865639"/>
                <a:gd name="connsiteY7-32" fmla="*/ 252028 h 842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865639" h="842098">
                  <a:moveTo>
                    <a:pt x="150712" y="252028"/>
                  </a:moveTo>
                  <a:lnTo>
                    <a:pt x="402740" y="0"/>
                  </a:lnTo>
                  <a:lnTo>
                    <a:pt x="654768" y="252028"/>
                  </a:lnTo>
                  <a:lnTo>
                    <a:pt x="528754" y="252028"/>
                  </a:lnTo>
                  <a:lnTo>
                    <a:pt x="865639" y="842098"/>
                  </a:lnTo>
                  <a:lnTo>
                    <a:pt x="0" y="818035"/>
                  </a:lnTo>
                  <a:lnTo>
                    <a:pt x="276726" y="252028"/>
                  </a:lnTo>
                  <a:lnTo>
                    <a:pt x="150712" y="252028"/>
                  </a:lnTo>
                  <a:close/>
                </a:path>
              </a:pathLst>
            </a:custGeom>
            <a:solidFill>
              <a:srgbClr val="E53E1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4" name="上箭头 35"/>
            <p:cNvSpPr/>
            <p:nvPr/>
          </p:nvSpPr>
          <p:spPr>
            <a:xfrm>
              <a:off x="4143375" y="2857499"/>
              <a:ext cx="1227138" cy="1193808"/>
            </a:xfrm>
            <a:custGeom>
              <a:avLst/>
              <a:gdLst>
                <a:gd name="connsiteX0" fmla="*/ 0 w 504056"/>
                <a:gd name="connsiteY0" fmla="*/ 252028 h 709751"/>
                <a:gd name="connsiteX1" fmla="*/ 252028 w 504056"/>
                <a:gd name="connsiteY1" fmla="*/ 0 h 709751"/>
                <a:gd name="connsiteX2" fmla="*/ 504056 w 504056"/>
                <a:gd name="connsiteY2" fmla="*/ 252028 h 709751"/>
                <a:gd name="connsiteX3" fmla="*/ 378042 w 504056"/>
                <a:gd name="connsiteY3" fmla="*/ 252028 h 709751"/>
                <a:gd name="connsiteX4" fmla="*/ 378042 w 504056"/>
                <a:gd name="connsiteY4" fmla="*/ 709751 h 709751"/>
                <a:gd name="connsiteX5" fmla="*/ 126014 w 504056"/>
                <a:gd name="connsiteY5" fmla="*/ 709751 h 709751"/>
                <a:gd name="connsiteX6" fmla="*/ 126014 w 504056"/>
                <a:gd name="connsiteY6" fmla="*/ 252028 h 709751"/>
                <a:gd name="connsiteX7" fmla="*/ 0 w 504056"/>
                <a:gd name="connsiteY7" fmla="*/ 252028 h 709751"/>
                <a:gd name="connsiteX0-1" fmla="*/ 0 w 714927"/>
                <a:gd name="connsiteY0-2" fmla="*/ 252028 h 842098"/>
                <a:gd name="connsiteX1-3" fmla="*/ 252028 w 714927"/>
                <a:gd name="connsiteY1-4" fmla="*/ 0 h 842098"/>
                <a:gd name="connsiteX2-5" fmla="*/ 504056 w 714927"/>
                <a:gd name="connsiteY2-6" fmla="*/ 252028 h 842098"/>
                <a:gd name="connsiteX3-7" fmla="*/ 378042 w 714927"/>
                <a:gd name="connsiteY3-8" fmla="*/ 252028 h 842098"/>
                <a:gd name="connsiteX4-9" fmla="*/ 714927 w 714927"/>
                <a:gd name="connsiteY4-10" fmla="*/ 842098 h 842098"/>
                <a:gd name="connsiteX5-11" fmla="*/ 126014 w 714927"/>
                <a:gd name="connsiteY5-12" fmla="*/ 709751 h 842098"/>
                <a:gd name="connsiteX6-13" fmla="*/ 126014 w 714927"/>
                <a:gd name="connsiteY6-14" fmla="*/ 252028 h 842098"/>
                <a:gd name="connsiteX7-15" fmla="*/ 0 w 714927"/>
                <a:gd name="connsiteY7-16" fmla="*/ 252028 h 842098"/>
                <a:gd name="connsiteX0-17" fmla="*/ 150712 w 865639"/>
                <a:gd name="connsiteY0-18" fmla="*/ 252028 h 842098"/>
                <a:gd name="connsiteX1-19" fmla="*/ 402740 w 865639"/>
                <a:gd name="connsiteY1-20" fmla="*/ 0 h 842098"/>
                <a:gd name="connsiteX2-21" fmla="*/ 654768 w 865639"/>
                <a:gd name="connsiteY2-22" fmla="*/ 252028 h 842098"/>
                <a:gd name="connsiteX3-23" fmla="*/ 528754 w 865639"/>
                <a:gd name="connsiteY3-24" fmla="*/ 252028 h 842098"/>
                <a:gd name="connsiteX4-25" fmla="*/ 865639 w 865639"/>
                <a:gd name="connsiteY4-26" fmla="*/ 842098 h 842098"/>
                <a:gd name="connsiteX5-27" fmla="*/ 0 w 865639"/>
                <a:gd name="connsiteY5-28" fmla="*/ 818035 h 842098"/>
                <a:gd name="connsiteX6-29" fmla="*/ 276726 w 865639"/>
                <a:gd name="connsiteY6-30" fmla="*/ 252028 h 842098"/>
                <a:gd name="connsiteX7-31" fmla="*/ 150712 w 865639"/>
                <a:gd name="connsiteY7-32" fmla="*/ 252028 h 842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865639" h="842098">
                  <a:moveTo>
                    <a:pt x="150712" y="252028"/>
                  </a:moveTo>
                  <a:lnTo>
                    <a:pt x="402740" y="0"/>
                  </a:lnTo>
                  <a:lnTo>
                    <a:pt x="654768" y="252028"/>
                  </a:lnTo>
                  <a:lnTo>
                    <a:pt x="528754" y="252028"/>
                  </a:lnTo>
                  <a:lnTo>
                    <a:pt x="865639" y="842098"/>
                  </a:lnTo>
                  <a:lnTo>
                    <a:pt x="0" y="818035"/>
                  </a:lnTo>
                  <a:lnTo>
                    <a:pt x="276726" y="252028"/>
                  </a:lnTo>
                  <a:lnTo>
                    <a:pt x="150712" y="252028"/>
                  </a:lnTo>
                  <a:close/>
                </a:path>
              </a:pathLst>
            </a:custGeom>
            <a:solidFill>
              <a:srgbClr val="E53E1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3617913" y="3784606"/>
              <a:ext cx="2209800" cy="2209815"/>
            </a:xfrm>
            <a:prstGeom prst="ellipse">
              <a:avLst/>
            </a:prstGeom>
            <a:solidFill>
              <a:srgbClr val="F1A10C"/>
            </a:solidFill>
            <a:ln w="6350">
              <a:noFill/>
            </a:ln>
            <a:effectLst>
              <a:outerShdw blurRad="50800" dist="38100" dir="5400000" algn="t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4000" dirty="0">
                  <a:solidFill>
                    <a:srgbClr val="0000CC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压强考点</a:t>
              </a:r>
            </a:p>
          </p:txBody>
        </p:sp>
        <p:sp>
          <p:nvSpPr>
            <p:cNvPr id="26638" name="矩形 15"/>
            <p:cNvSpPr>
              <a:spLocks noChangeArrowheads="1"/>
            </p:cNvSpPr>
            <p:nvPr/>
          </p:nvSpPr>
          <p:spPr bwMode="auto">
            <a:xfrm>
              <a:off x="3465417" y="2241545"/>
              <a:ext cx="249299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rgbClr val="002060"/>
                  </a:solidFill>
                  <a:latin typeface="黑体" pitchFamily="49" charset="-122"/>
                  <a:ea typeface="黑体" pitchFamily="49" charset="-122"/>
                </a:rPr>
                <a:t>知识点突破</a:t>
              </a:r>
            </a:p>
          </p:txBody>
        </p:sp>
      </p:grpSp>
      <p:pic>
        <p:nvPicPr>
          <p:cNvPr id="26633" name="图片 13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/>
      <p:bldP spid="48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/>
          <p:cNvGrpSpPr>
            <a:grpSpLocks/>
          </p:cNvGrpSpPr>
          <p:nvPr/>
        </p:nvGrpSpPr>
        <p:grpSpPr bwMode="auto">
          <a:xfrm>
            <a:off x="8358188" y="857250"/>
            <a:ext cx="571500" cy="733425"/>
            <a:chOff x="7715272" y="1500174"/>
            <a:chExt cx="571504" cy="733425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7715272" y="1500174"/>
              <a:ext cx="55245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>
              <a:off x="7920063" y="1866887"/>
              <a:ext cx="73342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组合 32"/>
          <p:cNvGrpSpPr>
            <a:grpSpLocks/>
          </p:cNvGrpSpPr>
          <p:nvPr/>
        </p:nvGrpSpPr>
        <p:grpSpPr bwMode="auto">
          <a:xfrm rot="10800000">
            <a:off x="142875" y="5857875"/>
            <a:ext cx="552450" cy="735013"/>
            <a:chOff x="4558146" y="1947144"/>
            <a:chExt cx="734291" cy="734291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558146" y="1904324"/>
              <a:ext cx="7342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4961162" y="2314289"/>
              <a:ext cx="73429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65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765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765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2765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155" name="矩形 6"/>
          <p:cNvSpPr>
            <a:spLocks noChangeArrowheads="1"/>
          </p:cNvSpPr>
          <p:nvPr/>
        </p:nvSpPr>
        <p:spPr bwMode="auto">
          <a:xfrm>
            <a:off x="0" y="214313"/>
            <a:ext cx="3416300" cy="646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一、知识点突破</a:t>
            </a:r>
          </a:p>
        </p:txBody>
      </p:sp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142875" y="1071563"/>
            <a:ext cx="878681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一、压力</a:t>
            </a:r>
            <a:endParaRPr lang="en-US" altLang="zh-CN" sz="4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、定义：压力</a:t>
            </a:r>
            <a:r>
              <a:rPr lang="en-US" altLang="zh-CN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en-US" altLang="zh-CN" sz="4000" b="1" u="sng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           </a:t>
            </a: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在物体表面上的力</a:t>
            </a:r>
            <a:endParaRPr lang="en-US" altLang="zh-CN" sz="4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、压力的方向：</a:t>
            </a:r>
            <a:endParaRPr lang="en-US" altLang="zh-CN" sz="4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、压力与重力关系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7010" y="1982470"/>
            <a:ext cx="21431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3600" b="1" u="sng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垂直作用</a:t>
            </a:r>
            <a:endParaRPr lang="zh-CN" altLang="en-US" sz="3600" b="1" u="sng" noProof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7659" name="图片 15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7" descr="http://p3.so.qhimgs1.com/bdr/_240_/t01a7b8b70b36373c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238" y="4598988"/>
            <a:ext cx="267176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214810" y="3500438"/>
            <a:ext cx="278608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zh-CN" altLang="en-US" sz="3600" b="1" u="sng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垂直受压面</a:t>
            </a:r>
            <a:endParaRPr lang="zh-CN" altLang="en-US" sz="3600" b="1" u="sng" noProof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3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6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100012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914400"/>
            <a:ext cx="2590800" cy="914400"/>
            <a:chOff x="912" y="816"/>
            <a:chExt cx="1632" cy="576"/>
          </a:xfrm>
        </p:grpSpPr>
        <p:sp>
          <p:nvSpPr>
            <p:cNvPr id="28733" name="Rectangle 5"/>
            <p:cNvSpPr>
              <a:spLocks noChangeArrowheads="1"/>
            </p:cNvSpPr>
            <p:nvPr/>
          </p:nvSpPr>
          <p:spPr bwMode="auto">
            <a:xfrm>
              <a:off x="1248" y="816"/>
              <a:ext cx="100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34" name="Line 6"/>
            <p:cNvSpPr>
              <a:spLocks noChangeShapeType="1"/>
            </p:cNvSpPr>
            <p:nvPr/>
          </p:nvSpPr>
          <p:spPr bwMode="auto">
            <a:xfrm>
              <a:off x="912" y="1296"/>
              <a:ext cx="16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5" name="Line 7"/>
            <p:cNvSpPr>
              <a:spLocks noChangeShapeType="1"/>
            </p:cNvSpPr>
            <p:nvPr/>
          </p:nvSpPr>
          <p:spPr bwMode="auto">
            <a:xfrm flipH="1">
              <a:off x="912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6" name="Line 8"/>
            <p:cNvSpPr>
              <a:spLocks noChangeShapeType="1"/>
            </p:cNvSpPr>
            <p:nvPr/>
          </p:nvSpPr>
          <p:spPr bwMode="auto">
            <a:xfrm flipH="1">
              <a:off x="1056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7" name="Line 9"/>
            <p:cNvSpPr>
              <a:spLocks noChangeShapeType="1"/>
            </p:cNvSpPr>
            <p:nvPr/>
          </p:nvSpPr>
          <p:spPr bwMode="auto">
            <a:xfrm flipH="1">
              <a:off x="1200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8" name="Line 10"/>
            <p:cNvSpPr>
              <a:spLocks noChangeShapeType="1"/>
            </p:cNvSpPr>
            <p:nvPr/>
          </p:nvSpPr>
          <p:spPr bwMode="auto">
            <a:xfrm flipH="1">
              <a:off x="1344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9" name="Line 11"/>
            <p:cNvSpPr>
              <a:spLocks noChangeShapeType="1"/>
            </p:cNvSpPr>
            <p:nvPr/>
          </p:nvSpPr>
          <p:spPr bwMode="auto">
            <a:xfrm flipH="1">
              <a:off x="1488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Line 12"/>
            <p:cNvSpPr>
              <a:spLocks noChangeShapeType="1"/>
            </p:cNvSpPr>
            <p:nvPr/>
          </p:nvSpPr>
          <p:spPr bwMode="auto">
            <a:xfrm flipH="1">
              <a:off x="1632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1" name="Line 13"/>
            <p:cNvSpPr>
              <a:spLocks noChangeShapeType="1"/>
            </p:cNvSpPr>
            <p:nvPr/>
          </p:nvSpPr>
          <p:spPr bwMode="auto">
            <a:xfrm flipH="1">
              <a:off x="1776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2" name="Line 14"/>
            <p:cNvSpPr>
              <a:spLocks noChangeShapeType="1"/>
            </p:cNvSpPr>
            <p:nvPr/>
          </p:nvSpPr>
          <p:spPr bwMode="auto">
            <a:xfrm flipH="1">
              <a:off x="1920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3" name="Line 15"/>
            <p:cNvSpPr>
              <a:spLocks noChangeShapeType="1"/>
            </p:cNvSpPr>
            <p:nvPr/>
          </p:nvSpPr>
          <p:spPr bwMode="auto">
            <a:xfrm flipH="1">
              <a:off x="2064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4" name="Line 16"/>
            <p:cNvSpPr>
              <a:spLocks noChangeShapeType="1"/>
            </p:cNvSpPr>
            <p:nvPr/>
          </p:nvSpPr>
          <p:spPr bwMode="auto">
            <a:xfrm flipH="1">
              <a:off x="2208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5" name="Line 17"/>
            <p:cNvSpPr>
              <a:spLocks noChangeShapeType="1"/>
            </p:cNvSpPr>
            <p:nvPr/>
          </p:nvSpPr>
          <p:spPr bwMode="auto">
            <a:xfrm flipH="1">
              <a:off x="2352" y="12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2209800" y="1676400"/>
            <a:ext cx="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500188" y="22145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F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53000" y="685800"/>
            <a:ext cx="3276600" cy="1447800"/>
            <a:chOff x="3072" y="829"/>
            <a:chExt cx="2064" cy="912"/>
          </a:xfrm>
        </p:grpSpPr>
        <p:sp>
          <p:nvSpPr>
            <p:cNvPr id="28731" name="AutoShape 21"/>
            <p:cNvSpPr>
              <a:spLocks noChangeArrowheads="1"/>
            </p:cNvSpPr>
            <p:nvPr/>
          </p:nvSpPr>
          <p:spPr bwMode="auto">
            <a:xfrm flipH="1">
              <a:off x="3072" y="973"/>
              <a:ext cx="2064" cy="768"/>
            </a:xfrm>
            <a:prstGeom prst="rtTriangle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32" name="Rectangle 22"/>
            <p:cNvSpPr>
              <a:spLocks noChangeArrowheads="1"/>
            </p:cNvSpPr>
            <p:nvPr/>
          </p:nvSpPr>
          <p:spPr bwMode="auto">
            <a:xfrm rot="-1222553">
              <a:off x="3648" y="829"/>
              <a:ext cx="100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6858000" y="1447800"/>
            <a:ext cx="381000" cy="1066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7215188" y="2143125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F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371600" y="2971800"/>
            <a:ext cx="952500" cy="2590800"/>
            <a:chOff x="552" y="1728"/>
            <a:chExt cx="600" cy="1632"/>
          </a:xfrm>
        </p:grpSpPr>
        <p:sp>
          <p:nvSpPr>
            <p:cNvPr id="28718" name="Rectangle 26"/>
            <p:cNvSpPr>
              <a:spLocks noChangeArrowheads="1"/>
            </p:cNvSpPr>
            <p:nvPr/>
          </p:nvSpPr>
          <p:spPr bwMode="auto">
            <a:xfrm rot="-5400000">
              <a:off x="408" y="2304"/>
              <a:ext cx="100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19" name="Line 27"/>
            <p:cNvSpPr>
              <a:spLocks noChangeShapeType="1"/>
            </p:cNvSpPr>
            <p:nvPr/>
          </p:nvSpPr>
          <p:spPr bwMode="auto">
            <a:xfrm rot="-5400000">
              <a:off x="-167" y="2540"/>
              <a:ext cx="163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0" name="Line 28"/>
            <p:cNvSpPr>
              <a:spLocks noChangeShapeType="1"/>
            </p:cNvSpPr>
            <p:nvPr/>
          </p:nvSpPr>
          <p:spPr bwMode="auto">
            <a:xfrm rot="10800000" flipH="1">
              <a:off x="552" y="225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1" name="Line 29"/>
            <p:cNvSpPr>
              <a:spLocks noChangeShapeType="1"/>
            </p:cNvSpPr>
            <p:nvPr/>
          </p:nvSpPr>
          <p:spPr bwMode="auto">
            <a:xfrm rot="10800000" flipH="1">
              <a:off x="552" y="24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2" name="Line 30"/>
            <p:cNvSpPr>
              <a:spLocks noChangeShapeType="1"/>
            </p:cNvSpPr>
            <p:nvPr/>
          </p:nvSpPr>
          <p:spPr bwMode="auto">
            <a:xfrm rot="10800000" flipH="1">
              <a:off x="552" y="254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Line 31"/>
            <p:cNvSpPr>
              <a:spLocks noChangeShapeType="1"/>
            </p:cNvSpPr>
            <p:nvPr/>
          </p:nvSpPr>
          <p:spPr bwMode="auto">
            <a:xfrm rot="10800000" flipH="1">
              <a:off x="552" y="268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4" name="Line 32"/>
            <p:cNvSpPr>
              <a:spLocks noChangeShapeType="1"/>
            </p:cNvSpPr>
            <p:nvPr/>
          </p:nvSpPr>
          <p:spPr bwMode="auto">
            <a:xfrm rot="10800000" flipH="1">
              <a:off x="552" y="283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5" name="Line 33"/>
            <p:cNvSpPr>
              <a:spLocks noChangeShapeType="1"/>
            </p:cNvSpPr>
            <p:nvPr/>
          </p:nvSpPr>
          <p:spPr bwMode="auto">
            <a:xfrm rot="10800000" flipH="1">
              <a:off x="552" y="297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6" name="Line 34"/>
            <p:cNvSpPr>
              <a:spLocks noChangeShapeType="1"/>
            </p:cNvSpPr>
            <p:nvPr/>
          </p:nvSpPr>
          <p:spPr bwMode="auto">
            <a:xfrm rot="10800000" flipH="1">
              <a:off x="552" y="326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7" name="Line 35"/>
            <p:cNvSpPr>
              <a:spLocks noChangeShapeType="1"/>
            </p:cNvSpPr>
            <p:nvPr/>
          </p:nvSpPr>
          <p:spPr bwMode="auto">
            <a:xfrm rot="10800000" flipH="1">
              <a:off x="552" y="312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8" name="Line 36"/>
            <p:cNvSpPr>
              <a:spLocks noChangeShapeType="1"/>
            </p:cNvSpPr>
            <p:nvPr/>
          </p:nvSpPr>
          <p:spPr bwMode="auto">
            <a:xfrm rot="10800000" flipH="1">
              <a:off x="552" y="2112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9" name="Line 37"/>
            <p:cNvSpPr>
              <a:spLocks noChangeShapeType="1"/>
            </p:cNvSpPr>
            <p:nvPr/>
          </p:nvSpPr>
          <p:spPr bwMode="auto">
            <a:xfrm rot="10800000" flipH="1">
              <a:off x="552" y="196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30" name="Line 38"/>
            <p:cNvSpPr>
              <a:spLocks noChangeShapeType="1"/>
            </p:cNvSpPr>
            <p:nvPr/>
          </p:nvSpPr>
          <p:spPr bwMode="auto">
            <a:xfrm rot="10800000" flipH="1">
              <a:off x="552" y="1824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03" name="Line 39"/>
          <p:cNvSpPr>
            <a:spLocks noChangeShapeType="1"/>
          </p:cNvSpPr>
          <p:nvPr/>
        </p:nvSpPr>
        <p:spPr bwMode="auto">
          <a:xfrm flipH="1">
            <a:off x="685800" y="41910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228600" y="41910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F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334000" y="3505200"/>
            <a:ext cx="2590800" cy="944563"/>
            <a:chOff x="3216" y="2496"/>
            <a:chExt cx="1632" cy="595"/>
          </a:xfrm>
        </p:grpSpPr>
        <p:sp>
          <p:nvSpPr>
            <p:cNvPr id="28705" name="Rectangle 56"/>
            <p:cNvSpPr>
              <a:spLocks noChangeArrowheads="1"/>
            </p:cNvSpPr>
            <p:nvPr/>
          </p:nvSpPr>
          <p:spPr bwMode="auto">
            <a:xfrm>
              <a:off x="3600" y="2611"/>
              <a:ext cx="1008" cy="48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706" name="Line 57"/>
            <p:cNvSpPr>
              <a:spLocks noChangeShapeType="1"/>
            </p:cNvSpPr>
            <p:nvPr/>
          </p:nvSpPr>
          <p:spPr bwMode="auto">
            <a:xfrm>
              <a:off x="3216" y="2592"/>
              <a:ext cx="16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7" name="Line 58"/>
            <p:cNvSpPr>
              <a:spLocks noChangeShapeType="1"/>
            </p:cNvSpPr>
            <p:nvPr/>
          </p:nvSpPr>
          <p:spPr bwMode="auto">
            <a:xfrm flipH="1">
              <a:off x="3264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8" name="Line 59"/>
            <p:cNvSpPr>
              <a:spLocks noChangeShapeType="1"/>
            </p:cNvSpPr>
            <p:nvPr/>
          </p:nvSpPr>
          <p:spPr bwMode="auto">
            <a:xfrm flipH="1">
              <a:off x="3408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9" name="Line 60"/>
            <p:cNvSpPr>
              <a:spLocks noChangeShapeType="1"/>
            </p:cNvSpPr>
            <p:nvPr/>
          </p:nvSpPr>
          <p:spPr bwMode="auto">
            <a:xfrm flipH="1">
              <a:off x="3552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0" name="Line 61"/>
            <p:cNvSpPr>
              <a:spLocks noChangeShapeType="1"/>
            </p:cNvSpPr>
            <p:nvPr/>
          </p:nvSpPr>
          <p:spPr bwMode="auto">
            <a:xfrm flipH="1">
              <a:off x="3696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1" name="Line 62"/>
            <p:cNvSpPr>
              <a:spLocks noChangeShapeType="1"/>
            </p:cNvSpPr>
            <p:nvPr/>
          </p:nvSpPr>
          <p:spPr bwMode="auto">
            <a:xfrm flipH="1">
              <a:off x="3840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2" name="Line 63"/>
            <p:cNvSpPr>
              <a:spLocks noChangeShapeType="1"/>
            </p:cNvSpPr>
            <p:nvPr/>
          </p:nvSpPr>
          <p:spPr bwMode="auto">
            <a:xfrm flipH="1">
              <a:off x="3984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3" name="Line 64"/>
            <p:cNvSpPr>
              <a:spLocks noChangeShapeType="1"/>
            </p:cNvSpPr>
            <p:nvPr/>
          </p:nvSpPr>
          <p:spPr bwMode="auto">
            <a:xfrm flipH="1">
              <a:off x="4128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4" name="Line 65"/>
            <p:cNvSpPr>
              <a:spLocks noChangeShapeType="1"/>
            </p:cNvSpPr>
            <p:nvPr/>
          </p:nvSpPr>
          <p:spPr bwMode="auto">
            <a:xfrm flipH="1">
              <a:off x="4272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5" name="Line 66"/>
            <p:cNvSpPr>
              <a:spLocks noChangeShapeType="1"/>
            </p:cNvSpPr>
            <p:nvPr/>
          </p:nvSpPr>
          <p:spPr bwMode="auto">
            <a:xfrm flipH="1">
              <a:off x="4416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6" name="Line 67"/>
            <p:cNvSpPr>
              <a:spLocks noChangeShapeType="1"/>
            </p:cNvSpPr>
            <p:nvPr/>
          </p:nvSpPr>
          <p:spPr bwMode="auto">
            <a:xfrm flipH="1">
              <a:off x="4560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17" name="Line 68"/>
            <p:cNvSpPr>
              <a:spLocks noChangeShapeType="1"/>
            </p:cNvSpPr>
            <p:nvPr/>
          </p:nvSpPr>
          <p:spPr bwMode="auto">
            <a:xfrm flipH="1">
              <a:off x="4704" y="249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333" name="Line 69"/>
          <p:cNvSpPr>
            <a:spLocks noChangeShapeType="1"/>
          </p:cNvSpPr>
          <p:nvPr/>
        </p:nvSpPr>
        <p:spPr bwMode="auto">
          <a:xfrm flipV="1">
            <a:off x="6786563" y="2876550"/>
            <a:ext cx="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6215063" y="28575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2209800" y="12954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36" name="Text Box 72"/>
          <p:cNvSpPr txBox="1">
            <a:spLocks noChangeArrowheads="1"/>
          </p:cNvSpPr>
          <p:nvPr/>
        </p:nvSpPr>
        <p:spPr bwMode="auto">
          <a:xfrm>
            <a:off x="2500313" y="22145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G</a:t>
            </a:r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6705600" y="1066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6143625" y="214312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G</a:t>
            </a:r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1905000" y="4267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1905000" y="528796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G</a:t>
            </a:r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6786563" y="4052888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7000875" y="4786313"/>
            <a:ext cx="45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 b="1">
                <a:latin typeface="Times New Roman" pitchFamily="18" charset="0"/>
              </a:rPr>
              <a:t>G</a:t>
            </a: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2328863" y="3724275"/>
            <a:ext cx="533400" cy="1876425"/>
            <a:chOff x="108729531" y="109851408"/>
            <a:chExt cx="839856" cy="2410242"/>
          </a:xfrm>
        </p:grpSpPr>
        <p:sp>
          <p:nvSpPr>
            <p:cNvPr id="28700" name="AutoShape 66"/>
            <p:cNvSpPr>
              <a:spLocks noChangeArrowheads="1"/>
            </p:cNvSpPr>
            <p:nvPr/>
          </p:nvSpPr>
          <p:spPr bwMode="auto">
            <a:xfrm>
              <a:off x="109151943" y="109851408"/>
              <a:ext cx="342900" cy="571500"/>
            </a:xfrm>
            <a:prstGeom prst="smileyFace">
              <a:avLst>
                <a:gd name="adj" fmla="val 4653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zh-CN" altLang="en-US"/>
            </a:p>
          </p:txBody>
        </p:sp>
        <p:sp>
          <p:nvSpPr>
            <p:cNvPr id="28701" name="Freeform 67"/>
            <p:cNvSpPr>
              <a:spLocks noChangeArrowheads="1"/>
            </p:cNvSpPr>
            <p:nvPr/>
          </p:nvSpPr>
          <p:spPr bwMode="auto">
            <a:xfrm>
              <a:off x="109261275" y="110432850"/>
              <a:ext cx="308112" cy="1828800"/>
            </a:xfrm>
            <a:custGeom>
              <a:avLst/>
              <a:gdLst>
                <a:gd name="T0" fmla="*/ 21209 w 533400"/>
                <a:gd name="T1" fmla="*/ 0 h 2228850"/>
                <a:gd name="T2" fmla="*/ 8483 w 533400"/>
                <a:gd name="T3" fmla="*/ 259034 h 2228850"/>
                <a:gd name="T4" fmla="*/ 59385 w 533400"/>
                <a:gd name="T5" fmla="*/ 518069 h 2228850"/>
                <a:gd name="T6" fmla="*/ 8483 w 533400"/>
                <a:gd name="T7" fmla="*/ 932524 h 2228850"/>
                <a:gd name="T8" fmla="*/ 8483 w 533400"/>
                <a:gd name="T9" fmla="*/ 984331 h 2228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3400"/>
                <a:gd name="T16" fmla="*/ 0 h 2228850"/>
                <a:gd name="T17" fmla="*/ 533400 w 533400"/>
                <a:gd name="T18" fmla="*/ 2228850 h 2228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3400" h="2228850">
                  <a:moveTo>
                    <a:pt x="190500" y="0"/>
                  </a:moveTo>
                  <a:cubicBezTo>
                    <a:pt x="104775" y="190500"/>
                    <a:pt x="19050" y="381000"/>
                    <a:pt x="76200" y="571500"/>
                  </a:cubicBezTo>
                  <a:cubicBezTo>
                    <a:pt x="133350" y="762000"/>
                    <a:pt x="533400" y="895350"/>
                    <a:pt x="533400" y="1143000"/>
                  </a:cubicBezTo>
                  <a:cubicBezTo>
                    <a:pt x="533400" y="1390650"/>
                    <a:pt x="152400" y="1885950"/>
                    <a:pt x="76200" y="2057400"/>
                  </a:cubicBezTo>
                  <a:cubicBezTo>
                    <a:pt x="0" y="2228850"/>
                    <a:pt x="38100" y="2200275"/>
                    <a:pt x="76200" y="21717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2" name="Freeform 68"/>
            <p:cNvSpPr>
              <a:spLocks noChangeArrowheads="1"/>
            </p:cNvSpPr>
            <p:nvPr/>
          </p:nvSpPr>
          <p:spPr bwMode="auto">
            <a:xfrm>
              <a:off x="108804075" y="111480600"/>
              <a:ext cx="685800" cy="666750"/>
            </a:xfrm>
            <a:custGeom>
              <a:avLst/>
              <a:gdLst>
                <a:gd name="T0" fmla="*/ 1185062 w 571500"/>
                <a:gd name="T1" fmla="*/ 95250 h 666750"/>
                <a:gd name="T2" fmla="*/ 948050 w 571500"/>
                <a:gd name="T3" fmla="*/ 95250 h 666750"/>
                <a:gd name="T4" fmla="*/ 0 w 571500"/>
                <a:gd name="T5" fmla="*/ 666750 h 666750"/>
                <a:gd name="T6" fmla="*/ 0 60000 65536"/>
                <a:gd name="T7" fmla="*/ 0 60000 65536"/>
                <a:gd name="T8" fmla="*/ 0 60000 65536"/>
                <a:gd name="T9" fmla="*/ 0 w 571500"/>
                <a:gd name="T10" fmla="*/ 0 h 666750"/>
                <a:gd name="T11" fmla="*/ 571500 w 571500"/>
                <a:gd name="T12" fmla="*/ 666750 h 6667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1500" h="666750">
                  <a:moveTo>
                    <a:pt x="571500" y="95250"/>
                  </a:moveTo>
                  <a:cubicBezTo>
                    <a:pt x="561975" y="47625"/>
                    <a:pt x="552450" y="0"/>
                    <a:pt x="457200" y="95250"/>
                  </a:cubicBezTo>
                  <a:cubicBezTo>
                    <a:pt x="361950" y="190500"/>
                    <a:pt x="76200" y="571500"/>
                    <a:pt x="0" y="66675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3" name="Freeform 69"/>
            <p:cNvSpPr>
              <a:spLocks noChangeArrowheads="1"/>
            </p:cNvSpPr>
            <p:nvPr/>
          </p:nvSpPr>
          <p:spPr bwMode="auto">
            <a:xfrm>
              <a:off x="108729531" y="110547150"/>
              <a:ext cx="571500" cy="228600"/>
            </a:xfrm>
            <a:custGeom>
              <a:avLst/>
              <a:gdLst>
                <a:gd name="T0" fmla="*/ 517959 w 590550"/>
                <a:gd name="T1" fmla="*/ 36374 h 361950"/>
                <a:gd name="T2" fmla="*/ 116957 w 590550"/>
                <a:gd name="T3" fmla="*/ 54560 h 361950"/>
                <a:gd name="T4" fmla="*/ 16708 w 590550"/>
                <a:gd name="T5" fmla="*/ 18187 h 361950"/>
                <a:gd name="T6" fmla="*/ 16708 w 590550"/>
                <a:gd name="T7" fmla="*/ 0 h 361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0550"/>
                <a:gd name="T13" fmla="*/ 0 h 361950"/>
                <a:gd name="T14" fmla="*/ 590550 w 590550"/>
                <a:gd name="T15" fmla="*/ 361950 h 361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0550" h="361950">
                  <a:moveTo>
                    <a:pt x="590550" y="228600"/>
                  </a:moveTo>
                  <a:cubicBezTo>
                    <a:pt x="409575" y="295275"/>
                    <a:pt x="228600" y="361950"/>
                    <a:pt x="133350" y="342900"/>
                  </a:cubicBezTo>
                  <a:cubicBezTo>
                    <a:pt x="38100" y="323850"/>
                    <a:pt x="38100" y="171450"/>
                    <a:pt x="19050" y="114300"/>
                  </a:cubicBezTo>
                  <a:cubicBezTo>
                    <a:pt x="0" y="57150"/>
                    <a:pt x="9525" y="28575"/>
                    <a:pt x="1905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4" name="Freeform 70"/>
            <p:cNvSpPr>
              <a:spLocks noChangeArrowheads="1"/>
            </p:cNvSpPr>
            <p:nvPr/>
          </p:nvSpPr>
          <p:spPr bwMode="auto">
            <a:xfrm>
              <a:off x="108729531" y="110318550"/>
              <a:ext cx="571500" cy="571500"/>
            </a:xfrm>
            <a:custGeom>
              <a:avLst/>
              <a:gdLst>
                <a:gd name="T0" fmla="*/ 1116211 w 457200"/>
                <a:gd name="T1" fmla="*/ 1116211 h 457200"/>
                <a:gd name="T2" fmla="*/ 279054 w 457200"/>
                <a:gd name="T3" fmla="*/ 558106 h 457200"/>
                <a:gd name="T4" fmla="*/ 0 w 457200"/>
                <a:gd name="T5" fmla="*/ 0 h 457200"/>
                <a:gd name="T6" fmla="*/ 0 60000 65536"/>
                <a:gd name="T7" fmla="*/ 0 60000 65536"/>
                <a:gd name="T8" fmla="*/ 0 60000 65536"/>
                <a:gd name="T9" fmla="*/ 0 w 457200"/>
                <a:gd name="T10" fmla="*/ 0 h 457200"/>
                <a:gd name="T11" fmla="*/ 457200 w 457200"/>
                <a:gd name="T12" fmla="*/ 457200 h 457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7200" h="457200">
                  <a:moveTo>
                    <a:pt x="457200" y="457200"/>
                  </a:moveTo>
                  <a:cubicBezTo>
                    <a:pt x="323850" y="381000"/>
                    <a:pt x="190500" y="304800"/>
                    <a:pt x="114300" y="228600"/>
                  </a:cubicBezTo>
                  <a:cubicBezTo>
                    <a:pt x="38100" y="152400"/>
                    <a:pt x="19050" y="76200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0" y="565785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/>
              <a:t>压力的方向与受压面垂直，重力方向总是竖直向下。物体只有在</a:t>
            </a:r>
            <a:r>
              <a:rPr lang="zh-CN" altLang="en-US" sz="2800" b="1">
                <a:solidFill>
                  <a:srgbClr val="FF0000"/>
                </a:solidFill>
              </a:rPr>
              <a:t>水平桌面</a:t>
            </a:r>
            <a:r>
              <a:rPr lang="zh-CN" altLang="en-US" sz="2800" b="1"/>
              <a:t>上时</a:t>
            </a:r>
            <a:r>
              <a:rPr lang="zh-CN" altLang="en-US" sz="2800" b="1">
                <a:solidFill>
                  <a:srgbClr val="0070C0"/>
                </a:solidFill>
              </a:rPr>
              <a:t>压力大小</a:t>
            </a:r>
            <a:r>
              <a:rPr lang="zh-CN" altLang="en-US" sz="2800" b="1"/>
              <a:t>才会</a:t>
            </a:r>
            <a:r>
              <a:rPr lang="zh-CN" altLang="en-US" sz="2800" b="1">
                <a:solidFill>
                  <a:srgbClr val="FF0000"/>
                </a:solidFill>
              </a:rPr>
              <a:t>等于</a:t>
            </a:r>
            <a:r>
              <a:rPr lang="zh-CN" altLang="en-US" sz="2800" b="1"/>
              <a:t>物体的</a:t>
            </a:r>
            <a:r>
              <a:rPr lang="zh-CN" altLang="en-US" sz="2800" b="1">
                <a:solidFill>
                  <a:srgbClr val="AF1E23"/>
                </a:solidFill>
              </a:rPr>
              <a:t>重力 </a:t>
            </a:r>
            <a:r>
              <a:rPr lang="en-US" altLang="zh-CN" sz="2800" b="1">
                <a:solidFill>
                  <a:srgbClr val="AF1E23"/>
                </a:solidFill>
              </a:rPr>
              <a:t>(F=G)</a:t>
            </a:r>
            <a:r>
              <a:rPr lang="zh-CN" altLang="en-US" sz="2800" b="1"/>
              <a:t> </a:t>
            </a:r>
            <a:endParaRPr lang="en-US" altLang="zh-CN" sz="2800" b="1"/>
          </a:p>
          <a:p>
            <a:endParaRPr lang="zh-CN" altLang="en-US" sz="1400"/>
          </a:p>
        </p:txBody>
      </p:sp>
      <p:sp>
        <p:nvSpPr>
          <p:cNvPr id="71" name="矩形 21"/>
          <p:cNvSpPr>
            <a:spLocks noChangeArrowheads="1"/>
          </p:cNvSpPr>
          <p:nvPr/>
        </p:nvSpPr>
        <p:spPr bwMode="auto">
          <a:xfrm>
            <a:off x="0" y="0"/>
            <a:ext cx="3786188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一、知识点突破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4744" y="500042"/>
            <a:ext cx="1169551" cy="507209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rPr>
              <a:t>将物体受重力与物体对接触面压力用示意图表示出来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  <p:bldP spid="11283" grpId="0"/>
      <p:bldP spid="11287" grpId="0" animBg="1"/>
      <p:bldP spid="11288" grpId="0"/>
      <p:bldP spid="11303" grpId="0" animBg="1"/>
      <p:bldP spid="11318" grpId="0"/>
      <p:bldP spid="11333" grpId="0" animBg="1"/>
      <p:bldP spid="11334" grpId="0"/>
      <p:bldP spid="11335" grpId="0" animBg="1"/>
      <p:bldP spid="11336" grpId="0"/>
      <p:bldP spid="11337" grpId="0" animBg="1"/>
      <p:bldP spid="11338" grpId="0"/>
      <p:bldP spid="11339" grpId="0" animBg="1"/>
      <p:bldP spid="11340" grpId="0"/>
      <p:bldP spid="11341" grpId="0" animBg="1"/>
      <p:bldP spid="11342" grpId="0"/>
      <p:bldP spid="7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1"/>
          <p:cNvSpPr>
            <a:spLocks noChangeArrowheads="1"/>
          </p:cNvSpPr>
          <p:nvPr/>
        </p:nvSpPr>
        <p:spPr bwMode="auto">
          <a:xfrm>
            <a:off x="0" y="0"/>
            <a:ext cx="3786188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一、知识点突破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2875" y="1071563"/>
            <a:ext cx="87868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40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压力作用的效果不仅跟</a:t>
            </a:r>
            <a:r>
              <a:rPr lang="zh-CN" altLang="en-US" sz="4000" b="1" u="sng">
                <a:latin typeface="微软雅黑" pitchFamily="34" charset="-122"/>
                <a:ea typeface="微软雅黑" pitchFamily="34" charset="-122"/>
              </a:rPr>
              <a:t>　　　</a:t>
            </a: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的大小有关，而且跟</a:t>
            </a:r>
            <a:r>
              <a:rPr lang="zh-CN" altLang="en-US" sz="4000" b="1" u="sng">
                <a:latin typeface="微软雅黑" pitchFamily="34" charset="-122"/>
                <a:ea typeface="微软雅黑" pitchFamily="34" charset="-122"/>
              </a:rPr>
              <a:t>　　　　     </a:t>
            </a: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有关．在物理学中用</a:t>
            </a:r>
            <a:r>
              <a:rPr lang="zh-CN" altLang="en-US" sz="4000" b="1" u="sng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表示压力作用的效果</a:t>
            </a:r>
            <a:endParaRPr lang="en-US" altLang="zh-CN" sz="40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57938" y="107156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方正书宋简体" pitchFamily="1" charset="-122"/>
              </a:rPr>
              <a:t>压力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4813" y="1714500"/>
            <a:ext cx="1928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a typeface="方正书宋简体" pitchFamily="1" charset="-122"/>
              </a:rPr>
              <a:t>受力面积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4688" y="2286000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方正书宋简体" pitchFamily="1" charset="-122"/>
              </a:rPr>
              <a:t>压强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0" y="3500438"/>
            <a:ext cx="3000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ea typeface="黑体" pitchFamily="49" charset="-122"/>
              </a:rPr>
              <a:t>二、压强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0" y="4643438"/>
            <a:ext cx="2324100" cy="504825"/>
          </a:xfrm>
          <a:prstGeom prst="rect">
            <a:avLst/>
          </a:prstGeom>
          <a:solidFill>
            <a:srgbClr val="FFFFCC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、定义：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2357438" y="4572000"/>
            <a:ext cx="67865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latin typeface="微软雅黑" pitchFamily="34" charset="-122"/>
                <a:ea typeface="微软雅黑" pitchFamily="34" charset="-122"/>
              </a:rPr>
              <a:t>物体所受</a:t>
            </a:r>
            <a:r>
              <a:rPr lang="zh-CN" altLang="en-US" sz="4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压力</a:t>
            </a:r>
            <a:r>
              <a:rPr lang="zh-CN" altLang="en-US" sz="4400">
                <a:latin typeface="微软雅黑" pitchFamily="34" charset="-122"/>
                <a:ea typeface="微软雅黑" pitchFamily="34" charset="-122"/>
              </a:rPr>
              <a:t>的大小与</a:t>
            </a:r>
            <a:r>
              <a:rPr lang="zh-CN" altLang="en-US" sz="4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受力面积</a:t>
            </a:r>
            <a:r>
              <a:rPr lang="zh-CN" altLang="en-US" sz="4400">
                <a:latin typeface="微软雅黑" pitchFamily="34" charset="-122"/>
                <a:ea typeface="微软雅黑" pitchFamily="34" charset="-122"/>
              </a:rPr>
              <a:t>之比</a:t>
            </a:r>
            <a:r>
              <a:rPr lang="zh-CN" altLang="en-US" sz="44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叫做压强。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ldLvl="0"/>
      <p:bldP spid="5" grpId="0" bldLvl="0"/>
      <p:bldP spid="6" grpId="0" bldLvl="0"/>
      <p:bldP spid="7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657475" y="13636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宋体" pitchFamily="2" charset="-122"/>
              </a:rPr>
              <a:t>压强</a:t>
            </a:r>
            <a:r>
              <a:rPr lang="en-US" altLang="zh-CN" sz="3200" b="1">
                <a:latin typeface="宋体" pitchFamily="2" charset="-122"/>
              </a:rPr>
              <a:t>=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52875" y="1058863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宋体" pitchFamily="2" charset="-122"/>
              </a:rPr>
              <a:t>压 力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00475" y="1668463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受力面积</a:t>
            </a:r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428625" y="1285875"/>
            <a:ext cx="1828800" cy="520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、公式：</a:t>
            </a:r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071563"/>
            <a:ext cx="16478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428625" y="2571750"/>
            <a:ext cx="175260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kumimoji="1" lang="en-US" altLang="zh-CN" sz="3200" b="1" dirty="0">
                <a:latin typeface="宋体" panose="02010600030101010101" pitchFamily="2" charset="-122"/>
              </a:rPr>
              <a:t>3</a:t>
            </a:r>
            <a:r>
              <a:rPr kumimoji="1" lang="zh-CN" altLang="en-US" sz="3200" b="1" dirty="0">
                <a:latin typeface="宋体" panose="02010600030101010101" pitchFamily="2" charset="-122"/>
              </a:rPr>
              <a:t>、单位：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786188" y="2643188"/>
            <a:ext cx="487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  <a:latin typeface="宋体" pitchFamily="2" charset="-122"/>
              </a:rPr>
              <a:t>帕斯卡，简称帕，符号</a:t>
            </a:r>
            <a:r>
              <a:rPr lang="en-US" altLang="zh-CN" sz="3200" b="1">
                <a:solidFill>
                  <a:schemeClr val="tx2"/>
                </a:solidFill>
                <a:latin typeface="宋体" pitchFamily="2" charset="-122"/>
              </a:rPr>
              <a:t>Pa</a:t>
            </a:r>
            <a:r>
              <a:rPr lang="zh-CN" altLang="en-US" sz="3200" b="1">
                <a:solidFill>
                  <a:schemeClr val="tx2"/>
                </a:solidFill>
                <a:latin typeface="宋体" pitchFamily="2" charset="-122"/>
              </a:rPr>
              <a:t>。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409825" y="2598738"/>
            <a:ext cx="1325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/>
              <a:t>N /m</a:t>
            </a:r>
            <a:r>
              <a:rPr lang="en-US" altLang="zh-CN" sz="3200" b="1" baseline="30000"/>
              <a:t>2</a:t>
            </a:r>
            <a:r>
              <a:rPr lang="en-US" altLang="zh-CN" sz="3200" b="1"/>
              <a:t>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28625" y="4286250"/>
            <a:ext cx="7958138" cy="25384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>
                <a:latin typeface="宋体" pitchFamily="2" charset="-122"/>
              </a:rPr>
              <a:t>4</a:t>
            </a:r>
            <a:r>
              <a:rPr lang="zh-CN" altLang="en-US" sz="3200" b="1">
                <a:latin typeface="宋体" pitchFamily="2" charset="-122"/>
              </a:rPr>
              <a:t>、</a:t>
            </a:r>
            <a:r>
              <a:rPr lang="zh-CN" altLang="en-US" sz="2800" b="1">
                <a:latin typeface="方正书宋简体" pitchFamily="1" charset="-122"/>
                <a:ea typeface="方正书宋简体" pitchFamily="1" charset="-122"/>
              </a:rPr>
              <a:t>公式中的</a:t>
            </a:r>
            <a:r>
              <a:rPr lang="zh-CN" altLang="en-US" sz="2800" b="1">
                <a:solidFill>
                  <a:srgbClr val="FF0000"/>
                </a:solidFill>
                <a:latin typeface="方正书宋简体" pitchFamily="1" charset="-122"/>
                <a:ea typeface="方正书宋简体" pitchFamily="1" charset="-122"/>
              </a:rPr>
              <a:t>受力面积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S</a:t>
            </a:r>
            <a:r>
              <a:rPr lang="en-US" altLang="zh-CN" sz="2800" b="1">
                <a:latin typeface="方正书宋简体" pitchFamily="1" charset="-122"/>
                <a:ea typeface="方正书宋简体" pitchFamily="1" charset="-122"/>
              </a:rPr>
              <a:t>,</a:t>
            </a:r>
            <a:r>
              <a:rPr lang="zh-CN" altLang="en-US" sz="2800" b="1">
                <a:latin typeface="方正书宋简体" pitchFamily="1" charset="-122"/>
                <a:ea typeface="方正书宋简体" pitchFamily="1" charset="-122"/>
              </a:rPr>
              <a:t>是指受力物体发生形变的那部分面积，也就是两物体的</a:t>
            </a:r>
            <a:r>
              <a:rPr lang="zh-CN" altLang="en-US" sz="2800" b="1" u="sng">
                <a:solidFill>
                  <a:srgbClr val="0000CC"/>
                </a:solidFill>
                <a:latin typeface="叶根友毛笔行书2.0版" pitchFamily="2" charset="-122"/>
                <a:ea typeface="叶根友毛笔行书2.0版" pitchFamily="2" charset="-122"/>
              </a:rPr>
              <a:t>实际受压面积</a:t>
            </a:r>
            <a:r>
              <a:rPr lang="zh-CN" altLang="en-US" sz="2800" b="1">
                <a:latin typeface="方正书宋简体" pitchFamily="1" charset="-122"/>
                <a:ea typeface="方正书宋简体" pitchFamily="1" charset="-122"/>
              </a:rPr>
              <a:t>，而不一定是受力物体的表面积．</a:t>
            </a:r>
            <a:endParaRPr lang="zh-CN" altLang="en-US" sz="2400">
              <a:latin typeface="方正书宋简体" pitchFamily="1" charset="-122"/>
              <a:ea typeface="方正书宋简体" pitchFamily="1" charset="-122"/>
            </a:endParaRPr>
          </a:p>
          <a:p>
            <a:pPr>
              <a:spcBef>
                <a:spcPct val="50000"/>
              </a:spcBef>
              <a:defRPr/>
            </a:pPr>
            <a:endParaRPr lang="zh-CN" altLang="en-US" b="1">
              <a:latin typeface="宋体" pitchFamily="2" charset="-122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3952875" y="1668463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285875" y="3429000"/>
            <a:ext cx="6096000" cy="5286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成年人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站立时对地面压强接近</a:t>
            </a:r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2800" b="1" baseline="300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Pa</a:t>
            </a:r>
          </a:p>
        </p:txBody>
      </p:sp>
      <p:sp>
        <p:nvSpPr>
          <p:cNvPr id="18" name="矩形 21"/>
          <p:cNvSpPr>
            <a:spLocks noChangeArrowheads="1"/>
          </p:cNvSpPr>
          <p:nvPr/>
        </p:nvSpPr>
        <p:spPr bwMode="auto">
          <a:xfrm>
            <a:off x="0" y="0"/>
            <a:ext cx="3786188" cy="6461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一、知识点突破</a:t>
            </a:r>
          </a:p>
        </p:txBody>
      </p:sp>
      <p:pic>
        <p:nvPicPr>
          <p:cNvPr id="30734" name="图片 18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  <p:bldP spid="11272" grpId="0"/>
      <p:bldP spid="11280" grpId="0"/>
      <p:bldP spid="11281" grpId="0"/>
      <p:bldP spid="11282" grpId="0" animBg="1"/>
      <p:bldP spid="11292" grpId="0" animBg="1"/>
      <p:bldP spid="11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/>
          <p:cNvSpPr txBox="1">
            <a:spLocks noChangeArrowheads="1"/>
          </p:cNvSpPr>
          <p:nvPr/>
        </p:nvSpPr>
        <p:spPr bwMode="auto">
          <a:xfrm>
            <a:off x="34925" y="428625"/>
            <a:ext cx="875188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例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: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用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100N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的水平力将重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9N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的物体压在竖直的墙上，物体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A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与墙壁的接触面积为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10cm</a:t>
            </a:r>
            <a:r>
              <a:rPr lang="en-US" altLang="zh-CN" sz="2800" b="1" baseline="30000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2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则物体对墙壁的压力</a:t>
            </a:r>
            <a:endParaRPr lang="en-US" altLang="zh-CN" sz="2800" b="1">
              <a:solidFill>
                <a:srgbClr val="FF3399"/>
              </a:solidFill>
              <a:latin typeface="Times New Roman" pitchFamily="18" charset="0"/>
              <a:ea typeface="方正书宋简体" pitchFamily="1" charset="-122"/>
              <a:sym typeface="Arial" pitchFamily="34" charset="0"/>
            </a:endParaRPr>
          </a:p>
          <a:p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为</a:t>
            </a:r>
            <a:r>
              <a:rPr lang="zh-CN" altLang="en-US" sz="2800" b="1" u="sng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  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N</a:t>
            </a:r>
            <a:r>
              <a:rPr lang="zh-CN" altLang="en-US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所受压强为</a:t>
            </a:r>
            <a:r>
              <a:rPr lang="zh-CN" altLang="en-US" sz="2800" b="1" u="sng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               </a:t>
            </a:r>
            <a:r>
              <a:rPr lang="en-US" altLang="zh-CN" sz="2800" b="1">
                <a:solidFill>
                  <a:srgbClr val="FF3399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Pa</a:t>
            </a:r>
          </a:p>
          <a:p>
            <a:endParaRPr lang="zh-CN" altLang="en-US" sz="2800" baseline="3000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00500" y="1285875"/>
            <a:ext cx="145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×10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</a:t>
            </a:r>
            <a:endParaRPr lang="zh-CN" altLang="en-US" sz="320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42938" y="1214438"/>
            <a:ext cx="1096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方正书宋简体" pitchFamily="1" charset="-122"/>
                <a:sym typeface="Arial" pitchFamily="34" charset="0"/>
              </a:rPr>
              <a:t>100N</a:t>
            </a:r>
            <a:endParaRPr lang="zh-CN" altLang="en-US" sz="3200" b="1">
              <a:solidFill>
                <a:srgbClr val="FF0000"/>
              </a:solidFill>
              <a:latin typeface="Times New Roman" pitchFamily="18" charset="0"/>
              <a:ea typeface="方正书宋简体" pitchFamily="1" charset="-122"/>
              <a:sym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5750" y="4214813"/>
            <a:ext cx="8480425" cy="2085975"/>
            <a:chOff x="55" y="-713"/>
            <a:chExt cx="13355" cy="403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42" y="1223"/>
              <a:ext cx="9008" cy="2102"/>
              <a:chOff x="0" y="-374"/>
              <a:chExt cx="9008" cy="2102"/>
            </a:xfrm>
          </p:grpSpPr>
          <p:sp>
            <p:nvSpPr>
              <p:cNvPr id="31770" name="Text Box 6"/>
              <p:cNvSpPr txBox="1">
                <a:spLocks noChangeArrowheads="1"/>
              </p:cNvSpPr>
              <p:nvPr/>
            </p:nvSpPr>
            <p:spPr bwMode="auto">
              <a:xfrm>
                <a:off x="1249" y="0"/>
                <a:ext cx="660" cy="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800" b="1" i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F</a:t>
                </a:r>
              </a:p>
            </p:txBody>
          </p:sp>
          <p:sp>
            <p:nvSpPr>
              <p:cNvPr id="31771" name="Text Box 7"/>
              <p:cNvSpPr txBox="1">
                <a:spLocks noChangeArrowheads="1"/>
              </p:cNvSpPr>
              <p:nvPr/>
            </p:nvSpPr>
            <p:spPr bwMode="auto">
              <a:xfrm>
                <a:off x="1136" y="568"/>
                <a:ext cx="600" cy="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S</a:t>
                </a:r>
              </a:p>
            </p:txBody>
          </p:sp>
          <p:sp>
            <p:nvSpPr>
              <p:cNvPr id="31772" name="Text Box 8"/>
              <p:cNvSpPr txBox="1">
                <a:spLocks noChangeArrowheads="1"/>
              </p:cNvSpPr>
              <p:nvPr/>
            </p:nvSpPr>
            <p:spPr bwMode="auto">
              <a:xfrm>
                <a:off x="0" y="357"/>
                <a:ext cx="630" cy="1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 i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P</a:t>
                </a:r>
              </a:p>
            </p:txBody>
          </p:sp>
          <p:sp>
            <p:nvSpPr>
              <p:cNvPr id="31773" name="Line 9"/>
              <p:cNvSpPr>
                <a:spLocks noChangeShapeType="1"/>
              </p:cNvSpPr>
              <p:nvPr/>
            </p:nvSpPr>
            <p:spPr bwMode="auto">
              <a:xfrm>
                <a:off x="1136" y="681"/>
                <a:ext cx="793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4" name="Line 10"/>
              <p:cNvSpPr>
                <a:spLocks noChangeShapeType="1"/>
              </p:cNvSpPr>
              <p:nvPr/>
            </p:nvSpPr>
            <p:spPr bwMode="auto">
              <a:xfrm>
                <a:off x="2609" y="681"/>
                <a:ext cx="260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5" name="Text Box 11"/>
              <p:cNvSpPr txBox="1">
                <a:spLocks noChangeArrowheads="1"/>
              </p:cNvSpPr>
              <p:nvPr/>
            </p:nvSpPr>
            <p:spPr bwMode="auto">
              <a:xfrm>
                <a:off x="568" y="238"/>
                <a:ext cx="608" cy="1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=</a:t>
                </a:r>
              </a:p>
            </p:txBody>
          </p:sp>
          <p:sp>
            <p:nvSpPr>
              <p:cNvPr id="31776" name="Text Box 12"/>
              <p:cNvSpPr txBox="1">
                <a:spLocks noChangeArrowheads="1"/>
              </p:cNvSpPr>
              <p:nvPr/>
            </p:nvSpPr>
            <p:spPr bwMode="auto">
              <a:xfrm>
                <a:off x="2044" y="238"/>
                <a:ext cx="608" cy="1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=</a:t>
                </a:r>
              </a:p>
            </p:txBody>
          </p:sp>
          <p:sp>
            <p:nvSpPr>
              <p:cNvPr id="31777" name="Text Box 13"/>
              <p:cNvSpPr txBox="1">
                <a:spLocks noChangeArrowheads="1"/>
              </p:cNvSpPr>
              <p:nvPr/>
            </p:nvSpPr>
            <p:spPr bwMode="auto">
              <a:xfrm>
                <a:off x="3188" y="-374"/>
                <a:ext cx="1533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100N</a:t>
                </a:r>
              </a:p>
            </p:txBody>
          </p:sp>
          <p:sp>
            <p:nvSpPr>
              <p:cNvPr id="31778" name="Text Box 14"/>
              <p:cNvSpPr txBox="1">
                <a:spLocks noChangeArrowheads="1"/>
              </p:cNvSpPr>
              <p:nvPr/>
            </p:nvSpPr>
            <p:spPr bwMode="auto">
              <a:xfrm>
                <a:off x="2609" y="715"/>
                <a:ext cx="3054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1×10</a:t>
                </a:r>
                <a:r>
                  <a:rPr lang="en-US" altLang="zh-CN" sz="2800" b="1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-3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m</a:t>
                </a:r>
                <a:r>
                  <a:rPr lang="en-US" altLang="zh-CN" sz="2800" b="1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2</a:t>
                </a:r>
              </a:p>
            </p:txBody>
          </p:sp>
          <p:sp>
            <p:nvSpPr>
              <p:cNvPr id="31779" name="Text Box 15"/>
              <p:cNvSpPr txBox="1">
                <a:spLocks noChangeArrowheads="1"/>
              </p:cNvSpPr>
              <p:nvPr/>
            </p:nvSpPr>
            <p:spPr bwMode="auto">
              <a:xfrm>
                <a:off x="5295" y="238"/>
                <a:ext cx="608" cy="1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ea typeface="方正书宋简体" pitchFamily="1" charset="-122"/>
                    <a:sym typeface="Arial" pitchFamily="34" charset="0"/>
                  </a:rPr>
                  <a:t>=</a:t>
                </a:r>
              </a:p>
            </p:txBody>
          </p:sp>
          <p:sp>
            <p:nvSpPr>
              <p:cNvPr id="31780" name="Text Box 16"/>
              <p:cNvSpPr txBox="1">
                <a:spLocks noChangeArrowheads="1"/>
              </p:cNvSpPr>
              <p:nvPr/>
            </p:nvSpPr>
            <p:spPr bwMode="auto">
              <a:xfrm>
                <a:off x="5881" y="217"/>
                <a:ext cx="3127" cy="1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1×10</a:t>
                </a:r>
                <a:r>
                  <a:rPr lang="en-US" altLang="zh-CN" sz="2800" b="1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5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Arial" pitchFamily="34" charset="0"/>
                  </a:rPr>
                  <a:t>Pa ,</a:t>
                </a:r>
              </a:p>
            </p:txBody>
          </p:sp>
        </p:grpSp>
        <p:sp>
          <p:nvSpPr>
            <p:cNvPr id="31769" name="Text Box 18"/>
            <p:cNvSpPr txBox="1">
              <a:spLocks noChangeArrowheads="1"/>
            </p:cNvSpPr>
            <p:nvPr/>
          </p:nvSpPr>
          <p:spPr bwMode="auto">
            <a:xfrm>
              <a:off x="55" y="-713"/>
              <a:ext cx="13355" cy="2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3399"/>
                  </a:solidFill>
                  <a:latin typeface="Times New Roman" pitchFamily="18" charset="0"/>
                  <a:ea typeface="黑体" pitchFamily="49" charset="-122"/>
                  <a:sym typeface="Arial" pitchFamily="34" charset="0"/>
                </a:rPr>
                <a:t>【解析】注意压力是对墙壁的压力，面积单位换算</a:t>
              </a:r>
              <a:endParaRPr lang="en-US" altLang="zh-CN" sz="2800" b="1">
                <a:solidFill>
                  <a:srgbClr val="FF3399"/>
                </a:solidFill>
                <a:latin typeface="Times New Roman" pitchFamily="18" charset="0"/>
                <a:ea typeface="黑体" pitchFamily="49" charset="-122"/>
                <a:sym typeface="Arial" pitchFamily="34" charset="0"/>
              </a:endParaRPr>
            </a:p>
            <a:p>
              <a:r>
                <a:rPr lang="en-US" altLang="zh-CN" sz="2800" b="1">
                  <a:solidFill>
                    <a:srgbClr val="FF3399"/>
                  </a:solidFill>
                  <a:latin typeface="Times New Roman" pitchFamily="18" charset="0"/>
                  <a:ea typeface="黑体" pitchFamily="49" charset="-122"/>
                  <a:sym typeface="Arial" pitchFamily="34" charset="0"/>
                </a:rPr>
                <a:t>S=</a:t>
              </a:r>
              <a:r>
                <a:rPr lang="en-US" altLang="zh-CN" sz="2800" b="1">
                  <a:solidFill>
                    <a:srgbClr val="FF3399"/>
                  </a:solidFill>
                  <a:latin typeface="Times New Roman" pitchFamily="18" charset="0"/>
                  <a:ea typeface="方正书宋简体" pitchFamily="1" charset="-122"/>
                  <a:sym typeface="Arial" pitchFamily="34" charset="0"/>
                </a:rPr>
                <a:t> 10cm</a:t>
              </a:r>
              <a:r>
                <a:rPr lang="en-US" altLang="zh-CN" sz="2800" b="1" baseline="30000">
                  <a:solidFill>
                    <a:srgbClr val="FF3399"/>
                  </a:solidFill>
                  <a:latin typeface="Times New Roman" pitchFamily="18" charset="0"/>
                  <a:ea typeface="方正书宋简体" pitchFamily="1" charset="-122"/>
                  <a:sym typeface="Arial" pitchFamily="34" charset="0"/>
                </a:rPr>
                <a:t>2 </a:t>
              </a:r>
              <a:r>
                <a:rPr lang="en-US" altLang="zh-CN" sz="2800" b="1">
                  <a:solidFill>
                    <a:srgbClr val="FF3399"/>
                  </a:solidFill>
                  <a:latin typeface="Times New Roman" pitchFamily="18" charset="0"/>
                  <a:ea typeface="黑体" pitchFamily="49" charset="-122"/>
                  <a:sym typeface="Arial" pitchFamily="34" charset="0"/>
                </a:rPr>
                <a:t>=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1×10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-3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m</a:t>
              </a:r>
              <a:r>
                <a:rPr lang="en-US" altLang="zh-CN" sz="2800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 pitchFamily="34" charset="0"/>
                </a:rPr>
                <a:t>2</a:t>
              </a:r>
            </a:p>
            <a:p>
              <a:endParaRPr lang="zh-CN" altLang="en-US" sz="2800">
                <a:latin typeface="楷体" pitchFamily="49" charset="-122"/>
                <a:ea typeface="楷体" pitchFamily="49" charset="-122"/>
              </a:endParaRPr>
            </a:p>
          </p:txBody>
        </p:sp>
      </p:grpSp>
      <p:pic>
        <p:nvPicPr>
          <p:cNvPr id="31750" name="图片 19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1025" y="577215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37"/>
          <p:cNvGrpSpPr>
            <a:grpSpLocks/>
          </p:cNvGrpSpPr>
          <p:nvPr/>
        </p:nvGrpSpPr>
        <p:grpSpPr bwMode="auto">
          <a:xfrm>
            <a:off x="6215063" y="1571625"/>
            <a:ext cx="1714500" cy="2590800"/>
            <a:chOff x="6215074" y="1571612"/>
            <a:chExt cx="1714512" cy="2590800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6215074" y="1571612"/>
              <a:ext cx="952500" cy="2590800"/>
              <a:chOff x="552" y="1728"/>
              <a:chExt cx="600" cy="1632"/>
            </a:xfrm>
          </p:grpSpPr>
          <p:sp>
            <p:nvSpPr>
              <p:cNvPr id="31755" name="Rectangle 26"/>
              <p:cNvSpPr>
                <a:spLocks noChangeArrowheads="1"/>
              </p:cNvSpPr>
              <p:nvPr/>
            </p:nvSpPr>
            <p:spPr bwMode="auto">
              <a:xfrm rot="-5400000">
                <a:off x="408" y="2304"/>
                <a:ext cx="1008" cy="480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6" name="Line 27"/>
              <p:cNvSpPr>
                <a:spLocks noChangeShapeType="1"/>
              </p:cNvSpPr>
              <p:nvPr/>
            </p:nvSpPr>
            <p:spPr bwMode="auto">
              <a:xfrm rot="-5400000">
                <a:off x="-167" y="2540"/>
                <a:ext cx="1632" cy="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Line 28"/>
              <p:cNvSpPr>
                <a:spLocks noChangeShapeType="1"/>
              </p:cNvSpPr>
              <p:nvPr/>
            </p:nvSpPr>
            <p:spPr bwMode="auto">
              <a:xfrm rot="10800000" flipH="1">
                <a:off x="552" y="225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8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552" y="240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9" name="Line 30"/>
              <p:cNvSpPr>
                <a:spLocks noChangeShapeType="1"/>
              </p:cNvSpPr>
              <p:nvPr/>
            </p:nvSpPr>
            <p:spPr bwMode="auto">
              <a:xfrm rot="10800000" flipH="1">
                <a:off x="552" y="254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0" name="Line 31"/>
              <p:cNvSpPr>
                <a:spLocks noChangeShapeType="1"/>
              </p:cNvSpPr>
              <p:nvPr/>
            </p:nvSpPr>
            <p:spPr bwMode="auto">
              <a:xfrm rot="10800000" flipH="1">
                <a:off x="552" y="268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1" name="Line 32"/>
              <p:cNvSpPr>
                <a:spLocks noChangeShapeType="1"/>
              </p:cNvSpPr>
              <p:nvPr/>
            </p:nvSpPr>
            <p:spPr bwMode="auto">
              <a:xfrm rot="10800000" flipH="1">
                <a:off x="552" y="283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2" name="Line 33"/>
              <p:cNvSpPr>
                <a:spLocks noChangeShapeType="1"/>
              </p:cNvSpPr>
              <p:nvPr/>
            </p:nvSpPr>
            <p:spPr bwMode="auto">
              <a:xfrm rot="10800000" flipH="1">
                <a:off x="552" y="29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3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552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4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552" y="312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5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552" y="2112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6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552" y="1968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7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552" y="1824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cxnSp>
          <p:nvCxnSpPr>
            <p:cNvPr id="36" name="直接箭头连接符 35"/>
            <p:cNvCxnSpPr/>
            <p:nvPr/>
          </p:nvCxnSpPr>
          <p:spPr>
            <a:xfrm rot="10800000">
              <a:off x="7167581" y="2857487"/>
              <a:ext cx="76200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2" name="文本框 2"/>
          <p:cNvSpPr txBox="1">
            <a:spLocks noChangeArrowheads="1"/>
          </p:cNvSpPr>
          <p:nvPr/>
        </p:nvSpPr>
        <p:spPr bwMode="auto">
          <a:xfrm>
            <a:off x="7715250" y="2571750"/>
            <a:ext cx="53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F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286125"/>
            <a:ext cx="4572000" cy="533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smtClean="0">
                <a:latin typeface="宋体" pitchFamily="2" charset="-122"/>
              </a:rPr>
              <a:t>（</a:t>
            </a:r>
            <a:r>
              <a:rPr lang="en-US" altLang="zh-CN" sz="2800" b="1" smtClean="0">
                <a:latin typeface="宋体" pitchFamily="2" charset="-122"/>
              </a:rPr>
              <a:t>2</a:t>
            </a:r>
            <a:r>
              <a:rPr lang="zh-CN" altLang="en-US" sz="2800" b="1" smtClean="0">
                <a:latin typeface="宋体" pitchFamily="2" charset="-122"/>
              </a:rPr>
              <a:t>）、减小压强的方法是：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85750" y="1857375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</a:rPr>
              <a:t>（</a:t>
            </a:r>
            <a:r>
              <a:rPr lang="en-US" altLang="zh-CN" sz="2800" b="1">
                <a:latin typeface="宋体" pitchFamily="2" charset="-122"/>
              </a:rPr>
              <a:t>1</a:t>
            </a:r>
            <a:r>
              <a:rPr lang="zh-CN" altLang="en-US" sz="2800" b="1">
                <a:latin typeface="宋体" pitchFamily="2" charset="-122"/>
              </a:rPr>
              <a:t>）、增大压强的方法是：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00125" y="2500313"/>
            <a:ext cx="447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</a:rPr>
              <a:t>增加压力，减小受力面积；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87413" y="4052888"/>
            <a:ext cx="447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宋体" pitchFamily="2" charset="-122"/>
              </a:rPr>
              <a:t>减小压力，增大受力面积。</a:t>
            </a:r>
          </a:p>
        </p:txBody>
      </p:sp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714375"/>
            <a:ext cx="259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7558088" y="638175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flipV="1">
            <a:off x="7558088" y="1857375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513" y="3143250"/>
            <a:ext cx="259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15"/>
          <p:cNvSpPr>
            <a:spLocks noChangeArrowheads="1"/>
          </p:cNvSpPr>
          <p:nvPr/>
        </p:nvSpPr>
        <p:spPr bwMode="auto">
          <a:xfrm flipV="1">
            <a:off x="7572375" y="3071813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7643813" y="4357688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6034088" y="1247775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flipV="1">
            <a:off x="6215063" y="3786188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2782" name="Text Box 19"/>
          <p:cNvSpPr txBox="1">
            <a:spLocks noChangeArrowheads="1"/>
          </p:cNvSpPr>
          <p:nvPr/>
        </p:nvSpPr>
        <p:spPr bwMode="auto">
          <a:xfrm>
            <a:off x="214313" y="928688"/>
            <a:ext cx="510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AF1E23"/>
                </a:solidFill>
                <a:ea typeface="方正书宋简体" pitchFamily="1" charset="-122"/>
              </a:rPr>
              <a:t>三、控制压强的大小</a:t>
            </a:r>
          </a:p>
        </p:txBody>
      </p:sp>
      <p:sp>
        <p:nvSpPr>
          <p:cNvPr id="15" name="矩形 21"/>
          <p:cNvSpPr>
            <a:spLocks noChangeArrowheads="1"/>
          </p:cNvSpPr>
          <p:nvPr/>
        </p:nvSpPr>
        <p:spPr bwMode="auto">
          <a:xfrm>
            <a:off x="0" y="0"/>
            <a:ext cx="4071938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一、知识点突破</a:t>
            </a:r>
          </a:p>
        </p:txBody>
      </p:sp>
      <p:pic>
        <p:nvPicPr>
          <p:cNvPr id="32784" name="图片 15" descr="C:\Users\Administrator\Desktop\新建文件夹 (2)\QQ图片20161207112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1025" y="0"/>
            <a:ext cx="9429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6" grpId="0" animBg="1"/>
      <p:bldP spid="16397" grpId="0" animBg="1"/>
      <p:bldP spid="16399" grpId="0" animBg="1"/>
      <p:bldP spid="16400" grpId="0" animBg="1"/>
      <p:bldP spid="16401" grpId="0" animBg="1"/>
      <p:bldP spid="1640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全屏显示(4:3)</PresentationFormat>
  <Paragraphs>206</Paragraphs>
  <Slides>27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1</cp:revision>
  <dcterms:created xsi:type="dcterms:W3CDTF">2019-03-07T03:24:29Z</dcterms:created>
  <dcterms:modified xsi:type="dcterms:W3CDTF">2019-03-07T03:27:22Z</dcterms:modified>
</cp:coreProperties>
</file>