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3" r:id="rId2"/>
    <p:sldId id="376" r:id="rId3"/>
    <p:sldId id="256" r:id="rId4"/>
    <p:sldId id="275" r:id="rId5"/>
    <p:sldId id="277" r:id="rId6"/>
    <p:sldId id="278" r:id="rId7"/>
    <p:sldId id="281" r:id="rId8"/>
    <p:sldId id="287" r:id="rId9"/>
    <p:sldId id="399" r:id="rId10"/>
    <p:sldId id="318" r:id="rId11"/>
    <p:sldId id="320" r:id="rId12"/>
    <p:sldId id="289" r:id="rId13"/>
    <p:sldId id="363" r:id="rId14"/>
    <p:sldId id="350" r:id="rId15"/>
    <p:sldId id="321" r:id="rId16"/>
    <p:sldId id="323" r:id="rId17"/>
    <p:sldId id="364" r:id="rId18"/>
    <p:sldId id="299" r:id="rId19"/>
    <p:sldId id="305" r:id="rId20"/>
    <p:sldId id="306" r:id="rId21"/>
    <p:sldId id="377" r:id="rId22"/>
    <p:sldId id="294" r:id="rId23"/>
    <p:sldId id="314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3300"/>
    <a:srgbClr val="FF0066"/>
    <a:srgbClr val="FEB4A0"/>
    <a:srgbClr val="FCB7A2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164" y="-96"/>
      </p:cViewPr>
      <p:guideLst>
        <p:guide orient="horz" pos="22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/>
              <a:t>‹#›</a:t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/>
              <a:pPr lvl="0" indent="0" algn="r"/>
              <a:t>21</a:t>
            </a:fld>
            <a:endParaRPr lang="en-US" altLang="zh-CN" sz="1200" dirty="0"/>
          </a:p>
        </p:txBody>
      </p:sp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/>
              <a:pPr lvl="0" indent="0" algn="r"/>
              <a:t>22</a:t>
            </a:fld>
            <a:endParaRPr lang="en-US" altLang="zh-CN" sz="1200" dirty="0"/>
          </a:p>
        </p:txBody>
      </p:sp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contrast="36000"/>
          </a:blip>
          <a:stretch>
            <a:fillRect/>
          </a:stretch>
        </p:blipFill>
        <p:spPr>
          <a:xfrm>
            <a:off x="5080" y="-118110"/>
            <a:ext cx="9168130" cy="10264140"/>
          </a:xfrm>
          <a:prstGeom prst="rect">
            <a:avLst/>
          </a:prstGeom>
        </p:spPr>
      </p:pic>
      <p:sp>
        <p:nvSpPr>
          <p:cNvPr id="12289" name="Rectangle 4"/>
          <p:cNvSpPr/>
          <p:nvPr/>
        </p:nvSpPr>
        <p:spPr>
          <a:xfrm>
            <a:off x="381000" y="1524000"/>
            <a:ext cx="8382000" cy="510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algn="just">
              <a:spcBef>
                <a:spcPct val="20000"/>
              </a:spcBef>
            </a:pPr>
            <a:endParaRPr lang="zh-CN" altLang="zh-CN" sz="4800" b="1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86045" y="22225"/>
            <a:ext cx="42246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课前翻转自学  压力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/>
          <p:nvPr/>
        </p:nvSpPr>
        <p:spPr>
          <a:xfrm>
            <a:off x="3581400" y="1066800"/>
            <a:ext cx="6248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表示压力作用效果的物理量</a:t>
            </a:r>
          </a:p>
        </p:txBody>
      </p:sp>
      <p:sp>
        <p:nvSpPr>
          <p:cNvPr id="77829" name="Text Box 5"/>
          <p:cNvSpPr txBox="1"/>
          <p:nvPr/>
        </p:nvSpPr>
        <p:spPr>
          <a:xfrm>
            <a:off x="1295400" y="5299710"/>
            <a:ext cx="77082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66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</a:rPr>
              <a:t>其数值等于物体单位面积上受到的压力</a:t>
            </a:r>
          </a:p>
        </p:txBody>
      </p:sp>
      <p:sp>
        <p:nvSpPr>
          <p:cNvPr id="77830" name="Rectangle 6"/>
          <p:cNvSpPr/>
          <p:nvPr/>
        </p:nvSpPr>
        <p:spPr>
          <a:xfrm>
            <a:off x="971550" y="188913"/>
            <a:ext cx="38862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400" b="1" dirty="0">
                <a:solidFill>
                  <a:srgbClr val="0000FF"/>
                </a:solidFill>
                <a:latin typeface="宋体" panose="02010600030101010101" pitchFamily="2" charset="-122"/>
              </a:rPr>
              <a:t>二、</a:t>
            </a:r>
            <a:r>
              <a:rPr lang="en-US" altLang="zh-CN" sz="44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宋体" panose="02010600030101010101" pitchFamily="2" charset="-122"/>
              </a:rPr>
              <a:t>压强</a:t>
            </a:r>
          </a:p>
        </p:txBody>
      </p:sp>
      <p:sp>
        <p:nvSpPr>
          <p:cNvPr id="77831" name="Rectangle 7"/>
          <p:cNvSpPr/>
          <p:nvPr/>
        </p:nvSpPr>
        <p:spPr>
          <a:xfrm>
            <a:off x="1295400" y="1706563"/>
            <a:ext cx="34353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定义：</a:t>
            </a:r>
          </a:p>
        </p:txBody>
      </p:sp>
      <p:sp>
        <p:nvSpPr>
          <p:cNvPr id="77832" name="Text Box 8"/>
          <p:cNvSpPr txBox="1"/>
          <p:nvPr/>
        </p:nvSpPr>
        <p:spPr>
          <a:xfrm>
            <a:off x="1289050" y="3035618"/>
            <a:ext cx="2895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公式：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1574800" y="3761105"/>
            <a:ext cx="2692400" cy="1295400"/>
            <a:chOff x="1152" y="2448"/>
            <a:chExt cx="1696" cy="816"/>
          </a:xfrm>
        </p:grpSpPr>
        <p:sp>
          <p:nvSpPr>
            <p:cNvPr id="21512" name="Rectangle 10"/>
            <p:cNvSpPr/>
            <p:nvPr/>
          </p:nvSpPr>
          <p:spPr>
            <a:xfrm>
              <a:off x="1152" y="2448"/>
              <a:ext cx="1680" cy="816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800" dirty="0">
                <a:latin typeface="宋体" panose="02010600030101010101" pitchFamily="2" charset="-122"/>
              </a:endParaRPr>
            </a:p>
          </p:txBody>
        </p:sp>
        <p:sp>
          <p:nvSpPr>
            <p:cNvPr id="21513" name="Text Box 11"/>
            <p:cNvSpPr txBox="1"/>
            <p:nvPr/>
          </p:nvSpPr>
          <p:spPr>
            <a:xfrm>
              <a:off x="1152" y="2676"/>
              <a:ext cx="79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</a:rPr>
                <a:t>压强 </a:t>
              </a:r>
              <a:r>
                <a:rPr lang="en-US" altLang="zh-CN" sz="2800" b="1" dirty="0">
                  <a:latin typeface="宋体" panose="02010600030101010101" pitchFamily="2" charset="-122"/>
                </a:rPr>
                <a:t>=</a:t>
              </a:r>
            </a:p>
          </p:txBody>
        </p:sp>
        <p:sp>
          <p:nvSpPr>
            <p:cNvPr id="21514" name="Line 12"/>
            <p:cNvSpPr/>
            <p:nvPr/>
          </p:nvSpPr>
          <p:spPr>
            <a:xfrm>
              <a:off x="1968" y="2856"/>
              <a:ext cx="72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15" name="Text Box 13"/>
            <p:cNvSpPr txBox="1"/>
            <p:nvPr/>
          </p:nvSpPr>
          <p:spPr>
            <a:xfrm>
              <a:off x="1972" y="2448"/>
              <a:ext cx="63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</a:rPr>
                <a:t>压力</a:t>
              </a:r>
            </a:p>
          </p:txBody>
        </p:sp>
        <p:sp>
          <p:nvSpPr>
            <p:cNvPr id="21516" name="Text Box 14"/>
            <p:cNvSpPr txBox="1"/>
            <p:nvPr/>
          </p:nvSpPr>
          <p:spPr>
            <a:xfrm>
              <a:off x="1832" y="2917"/>
              <a:ext cx="101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</a:rPr>
                <a:t>受力面积</a:t>
              </a: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4724400" y="3761105"/>
            <a:ext cx="1447800" cy="1295400"/>
            <a:chOff x="2976" y="2448"/>
            <a:chExt cx="912" cy="816"/>
          </a:xfrm>
        </p:grpSpPr>
        <p:sp>
          <p:nvSpPr>
            <p:cNvPr id="21518" name="Rectangle 16"/>
            <p:cNvSpPr/>
            <p:nvPr/>
          </p:nvSpPr>
          <p:spPr>
            <a:xfrm>
              <a:off x="2976" y="2448"/>
              <a:ext cx="912" cy="816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zh-CN" sz="2800" b="1" dirty="0">
                <a:latin typeface="宋体" panose="02010600030101010101" pitchFamily="2" charset="-122"/>
              </a:endParaRPr>
            </a:p>
          </p:txBody>
        </p:sp>
        <p:sp>
          <p:nvSpPr>
            <p:cNvPr id="21519" name="Text Box 17"/>
            <p:cNvSpPr txBox="1"/>
            <p:nvPr/>
          </p:nvSpPr>
          <p:spPr>
            <a:xfrm>
              <a:off x="3024" y="2666"/>
              <a:ext cx="4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 dirty="0">
                  <a:latin typeface="宋体" panose="02010600030101010101" pitchFamily="2" charset="-122"/>
                </a:rPr>
                <a:t>p=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宋体" panose="02010600030101010101" pitchFamily="2" charset="-122"/>
                </a:rPr>
                <a:t> </a:t>
              </a:r>
            </a:p>
          </p:txBody>
        </p:sp>
        <p:sp>
          <p:nvSpPr>
            <p:cNvPr id="21520" name="Line 18"/>
            <p:cNvSpPr/>
            <p:nvPr/>
          </p:nvSpPr>
          <p:spPr>
            <a:xfrm>
              <a:off x="3466" y="2816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21" name="Text Box 19"/>
            <p:cNvSpPr txBox="1"/>
            <p:nvPr/>
          </p:nvSpPr>
          <p:spPr>
            <a:xfrm>
              <a:off x="3514" y="2448"/>
              <a:ext cx="2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 dirty="0">
                  <a:latin typeface="宋体" panose="02010600030101010101" pitchFamily="2" charset="-122"/>
                </a:rPr>
                <a:t>F</a:t>
              </a:r>
            </a:p>
          </p:txBody>
        </p:sp>
        <p:sp>
          <p:nvSpPr>
            <p:cNvPr id="21522" name="Text Box 20"/>
            <p:cNvSpPr txBox="1"/>
            <p:nvPr/>
          </p:nvSpPr>
          <p:spPr>
            <a:xfrm>
              <a:off x="3514" y="2880"/>
              <a:ext cx="2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 dirty="0">
                  <a:latin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77846" name="Text Box 22"/>
          <p:cNvSpPr txBox="1"/>
          <p:nvPr/>
        </p:nvSpPr>
        <p:spPr>
          <a:xfrm>
            <a:off x="1289050" y="2289175"/>
            <a:ext cx="50101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rgbClr val="FF0066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</a:rPr>
              <a:t>物体所受压力与受力面积之比</a:t>
            </a:r>
          </a:p>
        </p:txBody>
      </p:sp>
      <p:sp>
        <p:nvSpPr>
          <p:cNvPr id="6" name="Rectangle 7"/>
          <p:cNvSpPr/>
          <p:nvPr/>
        </p:nvSpPr>
        <p:spPr>
          <a:xfrm>
            <a:off x="1289050" y="1050925"/>
            <a:ext cx="34353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物理意义：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20660" y="175260"/>
            <a:ext cx="1395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分二</a:t>
            </a:r>
            <a:endParaRPr lang="en-US" altLang="zh-CN" sz="4000" b="1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  <p:bldP spid="77830" grpId="0"/>
      <p:bldP spid="77831" grpId="0"/>
      <p:bldP spid="77832" grpId="0"/>
      <p:bldP spid="7784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/>
          <p:nvPr/>
        </p:nvSpPr>
        <p:spPr>
          <a:xfrm>
            <a:off x="2209800" y="4724400"/>
            <a:ext cx="990600" cy="609600"/>
          </a:xfrm>
          <a:prstGeom prst="cloudCallout">
            <a:avLst>
              <a:gd name="adj1" fmla="val -19069"/>
              <a:gd name="adj2" fmla="val 101824"/>
            </a:avLst>
          </a:prstGeom>
          <a:solidFill>
            <a:srgbClr val="CCFFCC"/>
          </a:solidFill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79875" name="Text Box 3"/>
          <p:cNvSpPr txBox="1"/>
          <p:nvPr/>
        </p:nvSpPr>
        <p:spPr>
          <a:xfrm>
            <a:off x="2362200" y="3886200"/>
            <a:ext cx="5257800" cy="1373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读作“牛每平方米”　</a:t>
            </a:r>
          </a:p>
          <a:p>
            <a:r>
              <a:rPr lang="zh-CN" altLang="en-US" sz="2800" b="1" dirty="0">
                <a:latin typeface="宋体" panose="02010600030101010101" pitchFamily="2" charset="-122"/>
              </a:rPr>
              <a:t>专用名称</a:t>
            </a:r>
            <a:r>
              <a:rPr lang="en-US" altLang="zh-CN" sz="2800" b="1" dirty="0">
                <a:latin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</a:rPr>
              <a:t>帕斯卡（简称帕）</a:t>
            </a:r>
            <a:r>
              <a:rPr lang="zh-CN" altLang="en-US" sz="4000" b="1" baseline="30000" dirty="0">
                <a:latin typeface="宋体" panose="02010600030101010101" pitchFamily="2" charset="-122"/>
              </a:rPr>
              <a:t>  </a:t>
            </a:r>
            <a:r>
              <a:rPr lang="zh-CN" altLang="en-US" sz="2800" b="1" baseline="30000" dirty="0">
                <a:latin typeface="宋体" panose="02010600030101010101" pitchFamily="2" charset="-122"/>
              </a:rPr>
              <a:t>           </a:t>
            </a:r>
          </a:p>
          <a:p>
            <a:r>
              <a:rPr lang="en-US" altLang="zh-CN" sz="2800" b="1" dirty="0">
                <a:latin typeface="宋体" panose="02010600030101010101" pitchFamily="2" charset="-122"/>
              </a:rPr>
              <a:t>1 Pa  = 1 N / m</a:t>
            </a:r>
            <a:r>
              <a:rPr lang="en-US" altLang="zh-CN" sz="2800" b="1" baseline="30000" dirty="0"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79876" name="Text Box 4"/>
          <p:cNvSpPr txBox="1"/>
          <p:nvPr/>
        </p:nvSpPr>
        <p:spPr>
          <a:xfrm>
            <a:off x="533400" y="5715000"/>
            <a:ext cx="8489315" cy="521970"/>
          </a:xfrm>
          <a:prstGeom prst="rect">
            <a:avLst/>
          </a:prstGeom>
          <a:solidFill>
            <a:srgbClr val="FFFF99">
              <a:alpha val="74901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“1</a:t>
            </a:r>
            <a:r>
              <a:rPr lang="zh-CN" altLang="en-US" sz="2800" b="1" dirty="0">
                <a:latin typeface="宋体" panose="02010600030101010101" pitchFamily="2" charset="-122"/>
              </a:rPr>
              <a:t>帕”的含义</a:t>
            </a:r>
            <a:r>
              <a:rPr lang="en-US" altLang="zh-CN" sz="2800" b="1" dirty="0">
                <a:latin typeface="宋体" panose="02010600030101010101" pitchFamily="2" charset="-122"/>
              </a:rPr>
              <a:t>: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1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的受力面积上受到的压力是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1N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79877" name="Rectangle 5"/>
          <p:cNvSpPr/>
          <p:nvPr/>
        </p:nvSpPr>
        <p:spPr>
          <a:xfrm>
            <a:off x="1219200" y="838200"/>
            <a:ext cx="3733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rgbClr val="3333FF"/>
                </a:solidFill>
                <a:latin typeface="宋体" panose="02010600030101010101" pitchFamily="2" charset="-122"/>
              </a:rPr>
              <a:t>5.</a:t>
            </a:r>
            <a:r>
              <a:rPr lang="zh-CN" altLang="en-US" b="1" dirty="0">
                <a:solidFill>
                  <a:srgbClr val="3333FF"/>
                </a:solidFill>
                <a:latin typeface="宋体" panose="02010600030101010101" pitchFamily="2" charset="-122"/>
              </a:rPr>
              <a:t>压强单位：</a:t>
            </a:r>
          </a:p>
        </p:txBody>
      </p:sp>
      <p:sp>
        <p:nvSpPr>
          <p:cNvPr id="79885" name="Text Box 13"/>
          <p:cNvSpPr txBox="1"/>
          <p:nvPr/>
        </p:nvSpPr>
        <p:spPr>
          <a:xfrm>
            <a:off x="243840" y="349123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3399"/>
                </a:solidFill>
                <a:latin typeface="宋体" panose="02010600030101010101" pitchFamily="2" charset="-122"/>
              </a:rPr>
              <a:t>帕斯卡</a:t>
            </a:r>
            <a:r>
              <a:rPr lang="zh-CN" altLang="en-US" sz="2800" b="1" dirty="0">
                <a:solidFill>
                  <a:srgbClr val="FF3399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3399"/>
                </a:solidFill>
                <a:latin typeface="宋体" panose="02010600030101010101" pitchFamily="2" charset="-122"/>
              </a:rPr>
              <a:t>Pa</a:t>
            </a:r>
            <a:r>
              <a:rPr lang="zh-CN" altLang="en-US" sz="2800" b="1" dirty="0">
                <a:solidFill>
                  <a:srgbClr val="FF3399"/>
                </a:solidFill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79886" name="Text Box 14"/>
          <p:cNvSpPr txBox="1"/>
          <p:nvPr/>
        </p:nvSpPr>
        <p:spPr>
          <a:xfrm>
            <a:off x="4724400" y="12192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3399"/>
                </a:solidFill>
                <a:latin typeface="宋体" panose="02010600030101010101" pitchFamily="2" charset="-122"/>
              </a:rPr>
              <a:t>牛顿</a:t>
            </a:r>
            <a:r>
              <a:rPr lang="zh-CN" altLang="en-US" sz="2800" b="1" dirty="0">
                <a:solidFill>
                  <a:srgbClr val="FF3399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3399"/>
                </a:solidFill>
                <a:latin typeface="宋体" panose="02010600030101010101" pitchFamily="2" charset="-122"/>
              </a:rPr>
              <a:t>N</a:t>
            </a:r>
            <a:r>
              <a:rPr lang="zh-CN" altLang="en-US" sz="2800" b="1" dirty="0">
                <a:solidFill>
                  <a:srgbClr val="FF3399"/>
                </a:solidFill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79887" name="Text Box 15"/>
          <p:cNvSpPr txBox="1"/>
          <p:nvPr/>
        </p:nvSpPr>
        <p:spPr>
          <a:xfrm>
            <a:off x="4495800" y="2971800"/>
            <a:ext cx="3276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3399"/>
                </a:solidFill>
                <a:latin typeface="宋体" panose="02010600030101010101" pitchFamily="2" charset="-122"/>
              </a:rPr>
              <a:t>平方米</a:t>
            </a:r>
            <a:r>
              <a:rPr lang="zh-CN" altLang="en-US" sz="2800" b="1" dirty="0">
                <a:solidFill>
                  <a:srgbClr val="FF3399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3399"/>
                </a:solidFill>
                <a:latin typeface="宋体" panose="02010600030101010101" pitchFamily="2" charset="-122"/>
              </a:rPr>
              <a:t>m</a:t>
            </a:r>
            <a:r>
              <a:rPr lang="en-US" altLang="zh-CN" sz="2800" b="1" baseline="30000" dirty="0">
                <a:solidFill>
                  <a:srgbClr val="FF33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3399"/>
                </a:solidFill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79888" name="Line 16"/>
          <p:cNvSpPr/>
          <p:nvPr/>
        </p:nvSpPr>
        <p:spPr>
          <a:xfrm flipH="1">
            <a:off x="2057400" y="2438400"/>
            <a:ext cx="2286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9889" name="Line 17"/>
          <p:cNvSpPr/>
          <p:nvPr/>
        </p:nvSpPr>
        <p:spPr>
          <a:xfrm flipV="1">
            <a:off x="4038600" y="1447800"/>
            <a:ext cx="685800" cy="3587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9890" name="Line 18"/>
          <p:cNvSpPr/>
          <p:nvPr/>
        </p:nvSpPr>
        <p:spPr>
          <a:xfrm>
            <a:off x="4114800" y="2743200"/>
            <a:ext cx="685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9891" name="Rectangle 19"/>
          <p:cNvSpPr/>
          <p:nvPr/>
        </p:nvSpPr>
        <p:spPr>
          <a:xfrm>
            <a:off x="1219200" y="2971800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</a:rPr>
              <a:t>N/m</a:t>
            </a:r>
            <a:r>
              <a:rPr lang="en-US" altLang="zh-CN" sz="2800" b="1" baseline="30000" dirty="0">
                <a:latin typeface="宋体" panose="02010600030101010101" pitchFamily="2" charset="-122"/>
              </a:rPr>
              <a:t>2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2470150" y="1572895"/>
            <a:ext cx="1447800" cy="1295400"/>
            <a:chOff x="2976" y="2448"/>
            <a:chExt cx="912" cy="816"/>
          </a:xfrm>
        </p:grpSpPr>
        <p:sp>
          <p:nvSpPr>
            <p:cNvPr id="21518" name="Rectangle 16"/>
            <p:cNvSpPr/>
            <p:nvPr/>
          </p:nvSpPr>
          <p:spPr>
            <a:xfrm>
              <a:off x="2976" y="2448"/>
              <a:ext cx="912" cy="816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zh-CN" sz="2800" b="1" dirty="0">
                <a:latin typeface="宋体" panose="02010600030101010101" pitchFamily="2" charset="-122"/>
              </a:endParaRPr>
            </a:p>
          </p:txBody>
        </p:sp>
        <p:sp>
          <p:nvSpPr>
            <p:cNvPr id="21519" name="Text Box 17"/>
            <p:cNvSpPr txBox="1"/>
            <p:nvPr/>
          </p:nvSpPr>
          <p:spPr>
            <a:xfrm>
              <a:off x="3024" y="2666"/>
              <a:ext cx="41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 dirty="0">
                  <a:latin typeface="宋体" panose="02010600030101010101" pitchFamily="2" charset="-122"/>
                </a:rPr>
                <a:t>p=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宋体" panose="02010600030101010101" pitchFamily="2" charset="-122"/>
                </a:rPr>
                <a:t> </a:t>
              </a:r>
            </a:p>
          </p:txBody>
        </p:sp>
        <p:sp>
          <p:nvSpPr>
            <p:cNvPr id="21520" name="Line 18"/>
            <p:cNvSpPr/>
            <p:nvPr/>
          </p:nvSpPr>
          <p:spPr>
            <a:xfrm>
              <a:off x="3466" y="2816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21" name="Text Box 19"/>
            <p:cNvSpPr txBox="1"/>
            <p:nvPr/>
          </p:nvSpPr>
          <p:spPr>
            <a:xfrm>
              <a:off x="3514" y="2448"/>
              <a:ext cx="2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 dirty="0">
                  <a:latin typeface="宋体" panose="02010600030101010101" pitchFamily="2" charset="-122"/>
                </a:rPr>
                <a:t>F</a:t>
              </a:r>
            </a:p>
          </p:txBody>
        </p:sp>
        <p:sp>
          <p:nvSpPr>
            <p:cNvPr id="21522" name="Text Box 20"/>
            <p:cNvSpPr txBox="1"/>
            <p:nvPr/>
          </p:nvSpPr>
          <p:spPr>
            <a:xfrm>
              <a:off x="3514" y="2880"/>
              <a:ext cx="24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 dirty="0">
                  <a:latin typeface="宋体" panose="02010600030101010101" pitchFamily="2" charset="-122"/>
                </a:rPr>
                <a:t>S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6" grpId="0" bldLvl="0" animBg="1"/>
      <p:bldP spid="79877" grpId="0"/>
      <p:bldP spid="79885" grpId="0"/>
      <p:bldP spid="79886" grpId="0"/>
      <p:bldP spid="79887" grpId="0"/>
      <p:bldP spid="798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idx="1"/>
          </p:nvPr>
        </p:nvSpPr>
        <p:spPr>
          <a:xfrm>
            <a:off x="402590" y="1229360"/>
            <a:ext cx="8763000" cy="1944688"/>
          </a:xfrm>
        </p:spPr>
        <p:txBody>
          <a:bodyPr wrap="square" lIns="91440" tIns="45720" rIns="91440" bIns="45720" anchor="t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水平桌面上平放一本教科书，书重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2.5N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，与桌面的接触面积约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5×10</a:t>
            </a:r>
            <a:r>
              <a:rPr lang="en-US" altLang="zh-CN" sz="3600" b="1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-2 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r>
              <a:rPr lang="en-US" altLang="zh-CN" sz="3600" b="1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，试计算书对桌面的压强。</a:t>
            </a:r>
          </a:p>
        </p:txBody>
      </p:sp>
      <p:sp>
        <p:nvSpPr>
          <p:cNvPr id="37891" name="Text Box 3"/>
          <p:cNvSpPr txBox="1"/>
          <p:nvPr/>
        </p:nvSpPr>
        <p:spPr>
          <a:xfrm>
            <a:off x="774065" y="2895600"/>
            <a:ext cx="7239000" cy="3632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zh-CN" sz="3600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dirty="0">
                <a:latin typeface="宋体" panose="02010600030101010101" pitchFamily="2" charset="-122"/>
              </a:rPr>
              <a:t>解：</a:t>
            </a:r>
          </a:p>
          <a:p>
            <a:pPr>
              <a:lnSpc>
                <a:spcPct val="90000"/>
              </a:lnSpc>
              <a:spcBef>
                <a:spcPct val="20000"/>
              </a:spcBef>
              <a:buChar char="•"/>
            </a:pPr>
            <a:endParaRPr lang="zh-CN" altLang="en-US" sz="3600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har char="•"/>
            </a:pPr>
            <a:endParaRPr lang="zh-CN" altLang="en-US" sz="3600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har char="•"/>
            </a:pPr>
            <a:endParaRPr lang="zh-CN" altLang="en-US" sz="3600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dirty="0">
                <a:latin typeface="宋体" panose="02010600030101010101" pitchFamily="2" charset="-122"/>
              </a:rPr>
              <a:t>答：地面受到的压强为</a:t>
            </a:r>
            <a:r>
              <a:rPr lang="en-US" altLang="zh-CN" sz="3600" dirty="0">
                <a:latin typeface="宋体" panose="02010600030101010101" pitchFamily="2" charset="-122"/>
              </a:rPr>
              <a:t>50 Pa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219200" y="4233863"/>
            <a:ext cx="3048000" cy="1360487"/>
            <a:chOff x="710" y="1947"/>
            <a:chExt cx="2372" cy="857"/>
          </a:xfrm>
        </p:grpSpPr>
        <p:sp>
          <p:nvSpPr>
            <p:cNvPr id="23557" name="Text Box 5"/>
            <p:cNvSpPr txBox="1"/>
            <p:nvPr/>
          </p:nvSpPr>
          <p:spPr>
            <a:xfrm>
              <a:off x="898" y="1947"/>
              <a:ext cx="14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endParaRPr lang="zh-CN" altLang="zh-CN" sz="3600" dirty="0">
                <a:latin typeface="宋体" panose="02010600030101010101" pitchFamily="2" charset="-122"/>
              </a:endParaRPr>
            </a:p>
          </p:txBody>
        </p:sp>
        <p:sp>
          <p:nvSpPr>
            <p:cNvPr id="23558" name="Text Box 6"/>
            <p:cNvSpPr txBox="1"/>
            <p:nvPr/>
          </p:nvSpPr>
          <p:spPr>
            <a:xfrm>
              <a:off x="710" y="2183"/>
              <a:ext cx="1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accent2"/>
                  </a:solidFill>
                  <a:latin typeface="宋体" panose="02010600030101010101" pitchFamily="2" charset="-122"/>
                </a:rPr>
                <a:t>  P=</a:t>
              </a:r>
            </a:p>
          </p:txBody>
        </p:sp>
        <p:sp>
          <p:nvSpPr>
            <p:cNvPr id="23559" name="Text Box 7"/>
            <p:cNvSpPr txBox="1"/>
            <p:nvPr/>
          </p:nvSpPr>
          <p:spPr>
            <a:xfrm>
              <a:off x="1680" y="1968"/>
              <a:ext cx="1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accent2"/>
                  </a:solidFill>
                  <a:latin typeface="宋体" panose="02010600030101010101" pitchFamily="2" charset="-122"/>
                </a:rPr>
                <a:t> F</a:t>
              </a:r>
            </a:p>
          </p:txBody>
        </p:sp>
        <p:sp>
          <p:nvSpPr>
            <p:cNvPr id="23560" name="Text Box 8"/>
            <p:cNvSpPr txBox="1"/>
            <p:nvPr/>
          </p:nvSpPr>
          <p:spPr>
            <a:xfrm>
              <a:off x="1536" y="2400"/>
              <a:ext cx="1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accent2"/>
                  </a:solidFill>
                  <a:latin typeface="宋体" panose="02010600030101010101" pitchFamily="2" charset="-122"/>
                </a:rPr>
                <a:t>  S</a:t>
              </a:r>
            </a:p>
          </p:txBody>
        </p:sp>
        <p:sp>
          <p:nvSpPr>
            <p:cNvPr id="23561" name="Line 9"/>
            <p:cNvSpPr/>
            <p:nvPr/>
          </p:nvSpPr>
          <p:spPr>
            <a:xfrm>
              <a:off x="1536" y="2400"/>
              <a:ext cx="1056" cy="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" name="Group 10"/>
          <p:cNvGrpSpPr/>
          <p:nvPr/>
        </p:nvGrpSpPr>
        <p:grpSpPr>
          <a:xfrm>
            <a:off x="3395663" y="4233863"/>
            <a:ext cx="3048000" cy="1360487"/>
            <a:chOff x="710" y="1947"/>
            <a:chExt cx="2372" cy="857"/>
          </a:xfrm>
        </p:grpSpPr>
        <p:sp>
          <p:nvSpPr>
            <p:cNvPr id="23563" name="Text Box 11"/>
            <p:cNvSpPr txBox="1"/>
            <p:nvPr/>
          </p:nvSpPr>
          <p:spPr>
            <a:xfrm>
              <a:off x="898" y="1947"/>
              <a:ext cx="14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endParaRPr lang="zh-CN" altLang="zh-CN" sz="3600" dirty="0">
                <a:latin typeface="宋体" panose="02010600030101010101" pitchFamily="2" charset="-122"/>
              </a:endParaRPr>
            </a:p>
          </p:txBody>
        </p:sp>
        <p:sp>
          <p:nvSpPr>
            <p:cNvPr id="23564" name="Text Box 12"/>
            <p:cNvSpPr txBox="1"/>
            <p:nvPr/>
          </p:nvSpPr>
          <p:spPr>
            <a:xfrm>
              <a:off x="710" y="2183"/>
              <a:ext cx="1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accent2"/>
                  </a:solidFill>
                  <a:latin typeface="宋体" panose="02010600030101010101" pitchFamily="2" charset="-122"/>
                </a:rPr>
                <a:t>  =</a:t>
              </a:r>
            </a:p>
          </p:txBody>
        </p:sp>
        <p:sp>
          <p:nvSpPr>
            <p:cNvPr id="23565" name="Text Box 13"/>
            <p:cNvSpPr txBox="1"/>
            <p:nvPr/>
          </p:nvSpPr>
          <p:spPr>
            <a:xfrm>
              <a:off x="1680" y="1968"/>
              <a:ext cx="1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accent2"/>
                  </a:solidFill>
                  <a:latin typeface="宋体" panose="02010600030101010101" pitchFamily="2" charset="-122"/>
                </a:rPr>
                <a:t> 2.5</a:t>
              </a:r>
            </a:p>
          </p:txBody>
        </p:sp>
        <p:sp>
          <p:nvSpPr>
            <p:cNvPr id="23566" name="Text Box 14"/>
            <p:cNvSpPr txBox="1"/>
            <p:nvPr/>
          </p:nvSpPr>
          <p:spPr>
            <a:xfrm>
              <a:off x="1536" y="2400"/>
              <a:ext cx="1401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accent2"/>
                  </a:solidFill>
                  <a:latin typeface="宋体" panose="02010600030101010101" pitchFamily="2" charset="-122"/>
                </a:rPr>
                <a:t>5×10</a:t>
              </a:r>
              <a:r>
                <a:rPr lang="en-US" altLang="zh-CN" sz="3600" b="1" baseline="30000" dirty="0">
                  <a:solidFill>
                    <a:schemeClr val="accent2"/>
                  </a:solidFill>
                  <a:latin typeface="宋体" panose="02010600030101010101" pitchFamily="2" charset="-122"/>
                </a:rPr>
                <a:t>-2</a:t>
              </a:r>
            </a:p>
          </p:txBody>
        </p:sp>
        <p:sp>
          <p:nvSpPr>
            <p:cNvPr id="23567" name="Line 15"/>
            <p:cNvSpPr/>
            <p:nvPr/>
          </p:nvSpPr>
          <p:spPr>
            <a:xfrm>
              <a:off x="1536" y="2400"/>
              <a:ext cx="1056" cy="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7904" name="Text Box 16"/>
          <p:cNvSpPr txBox="1"/>
          <p:nvPr/>
        </p:nvSpPr>
        <p:spPr>
          <a:xfrm>
            <a:off x="6073775" y="4648200"/>
            <a:ext cx="2819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dirty="0">
                <a:solidFill>
                  <a:schemeClr val="accent2"/>
                </a:solidFill>
                <a:latin typeface="宋体" panose="02010600030101010101" pitchFamily="2" charset="-122"/>
              </a:rPr>
              <a:t>=50</a:t>
            </a:r>
            <a:r>
              <a:rPr lang="en-US" altLang="zh-CN" sz="3600" baseline="30000" dirty="0">
                <a:solidFill>
                  <a:schemeClr val="accent2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dirty="0">
                <a:solidFill>
                  <a:schemeClr val="accent2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600" dirty="0">
                <a:solidFill>
                  <a:schemeClr val="accent2"/>
                </a:solidFill>
                <a:latin typeface="宋体" panose="02010600030101010101" pitchFamily="2" charset="-122"/>
              </a:rPr>
              <a:t>Pa</a:t>
            </a:r>
            <a:r>
              <a:rPr lang="zh-CN" altLang="en-US" sz="3600" dirty="0">
                <a:solidFill>
                  <a:schemeClr val="accent2"/>
                </a:solidFill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37906" name="Text Box 18"/>
          <p:cNvSpPr txBox="1"/>
          <p:nvPr/>
        </p:nvSpPr>
        <p:spPr>
          <a:xfrm>
            <a:off x="2193925" y="3417888"/>
            <a:ext cx="228441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F=G=2.5N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47850" y="290830"/>
            <a:ext cx="1548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例题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6" descr="u=3830192718,286430128&amp;gp=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140" y="2660650"/>
            <a:ext cx="2702560" cy="173355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7" name="Picture 51" descr="u=168509950,515091030&amp;gp=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4465" y="2617788"/>
            <a:ext cx="2519363" cy="173355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9" name="图片 19468" descr="轮胎达216个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140" y="4650740"/>
            <a:ext cx="2701925" cy="197167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71" name="图片 1947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4465" y="659765"/>
            <a:ext cx="2451100" cy="180022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5551" name="Picture 15" descr="2007121110483433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55" t="6610" r="11749" b="22882"/>
          <a:stretch>
            <a:fillRect/>
          </a:stretch>
        </p:blipFill>
        <p:spPr>
          <a:xfrm>
            <a:off x="1555750" y="659765"/>
            <a:ext cx="3201670" cy="1958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3" name="Picture 17" descr="7076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44465" y="4566920"/>
            <a:ext cx="2598420" cy="213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1" name="Text Box 5"/>
          <p:cNvSpPr txBox="1"/>
          <p:nvPr/>
        </p:nvSpPr>
        <p:spPr>
          <a:xfrm>
            <a:off x="1555750" y="78105"/>
            <a:ext cx="64293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三、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增大减小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压强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937500" y="78105"/>
            <a:ext cx="1395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分三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6" descr="u=3830192718,286430128&amp;gp=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130" y="2863850"/>
            <a:ext cx="2666365" cy="173355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7" name="Picture 51" descr="u=168509950,515091030&amp;gp=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195" y="2863533"/>
            <a:ext cx="2519363" cy="173355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9" name="图片 19468" descr="轮胎达216个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0130" y="4763770"/>
            <a:ext cx="2665730" cy="197167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71" name="图片 1947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4745" y="740410"/>
            <a:ext cx="2451100" cy="180022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5551" name="Picture 15" descr="2007121110483433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55" t="6610" r="11749" b="22882"/>
          <a:stretch>
            <a:fillRect/>
          </a:stretch>
        </p:blipFill>
        <p:spPr>
          <a:xfrm>
            <a:off x="252730" y="661670"/>
            <a:ext cx="3201670" cy="1958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3" name="Picture 17" descr="7076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4825" y="4679315"/>
            <a:ext cx="2598420" cy="213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02055" y="33655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增大</a:t>
            </a:r>
            <a:endParaRPr lang="zh-CN" altLang="en-US" sz="4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8315" y="-45085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减小</a:t>
            </a:r>
            <a:endParaRPr lang="zh-CN" altLang="en-US" sz="4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" y="-4508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ext Box 6"/>
          <p:cNvSpPr txBox="1"/>
          <p:nvPr/>
        </p:nvSpPr>
        <p:spPr>
          <a:xfrm>
            <a:off x="481965" y="1134745"/>
            <a:ext cx="37528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增大压强的方法</a:t>
            </a:r>
          </a:p>
        </p:txBody>
      </p:sp>
      <p:sp>
        <p:nvSpPr>
          <p:cNvPr id="80903" name="Text Box 7"/>
          <p:cNvSpPr txBox="1"/>
          <p:nvPr/>
        </p:nvSpPr>
        <p:spPr>
          <a:xfrm>
            <a:off x="959485" y="3609340"/>
            <a:ext cx="33528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受力面积 </a:t>
            </a:r>
            <a:r>
              <a:rPr lang="en-US" altLang="zh-CN" sz="2800" b="1" i="1" dirty="0">
                <a:latin typeface="宋体" panose="02010600030101010101" pitchFamily="2" charset="-122"/>
              </a:rPr>
              <a:t>S</a:t>
            </a:r>
            <a:r>
              <a:rPr lang="zh-CN" altLang="en-US" sz="2800" b="1" dirty="0">
                <a:latin typeface="宋体" panose="02010600030101010101" pitchFamily="2" charset="-122"/>
              </a:rPr>
              <a:t>一定时，增大压力 </a:t>
            </a:r>
            <a:r>
              <a:rPr lang="en-US" altLang="zh-CN" sz="2800" b="1" i="1" dirty="0">
                <a:latin typeface="宋体" panose="02010600030101010101" pitchFamily="2" charset="-122"/>
              </a:rPr>
              <a:t>F</a:t>
            </a:r>
          </a:p>
        </p:txBody>
      </p:sp>
      <p:sp>
        <p:nvSpPr>
          <p:cNvPr id="27654" name="AutoShape 8"/>
          <p:cNvSpPr/>
          <p:nvPr/>
        </p:nvSpPr>
        <p:spPr>
          <a:xfrm>
            <a:off x="730885" y="2542540"/>
            <a:ext cx="228600" cy="1843088"/>
          </a:xfrm>
          <a:prstGeom prst="leftBrace">
            <a:avLst>
              <a:gd name="adj1" fmla="val 94435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80905" name="Text Box 9"/>
          <p:cNvSpPr txBox="1"/>
          <p:nvPr/>
        </p:nvSpPr>
        <p:spPr>
          <a:xfrm>
            <a:off x="959485" y="2390140"/>
            <a:ext cx="29718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压力 </a:t>
            </a:r>
            <a:r>
              <a:rPr lang="en-US" altLang="zh-CN" sz="2800" b="1" i="1" dirty="0">
                <a:latin typeface="宋体" panose="02010600030101010101" pitchFamily="2" charset="-122"/>
              </a:rPr>
              <a:t>F</a:t>
            </a:r>
            <a:r>
              <a:rPr lang="zh-CN" altLang="en-US" sz="2800" b="1" dirty="0">
                <a:latin typeface="宋体" panose="02010600030101010101" pitchFamily="2" charset="-122"/>
              </a:rPr>
              <a:t>一定时，减小受力面积 </a:t>
            </a:r>
            <a:r>
              <a:rPr lang="en-US" altLang="zh-CN" sz="2800" b="1" i="1" dirty="0">
                <a:latin typeface="宋体" panose="02010600030101010101" pitchFamily="2" charset="-122"/>
              </a:rPr>
              <a:t>S</a:t>
            </a:r>
            <a:endParaRPr lang="en-US" altLang="zh-CN" sz="2800" i="1" dirty="0"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  <p:sp>
        <p:nvSpPr>
          <p:cNvPr id="81925" name="Text Box 5"/>
          <p:cNvSpPr txBox="1"/>
          <p:nvPr/>
        </p:nvSpPr>
        <p:spPr>
          <a:xfrm>
            <a:off x="4527550" y="1134428"/>
            <a:ext cx="34559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减小压强的方法</a:t>
            </a:r>
          </a:p>
        </p:txBody>
      </p:sp>
      <p:sp>
        <p:nvSpPr>
          <p:cNvPr id="81926" name="Text Box 6"/>
          <p:cNvSpPr txBox="1"/>
          <p:nvPr/>
        </p:nvSpPr>
        <p:spPr>
          <a:xfrm>
            <a:off x="5088255" y="2390140"/>
            <a:ext cx="28956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压力</a:t>
            </a:r>
            <a:r>
              <a:rPr lang="en-US" altLang="zh-CN" sz="2800" b="1" i="1" dirty="0">
                <a:latin typeface="宋体" panose="02010600030101010101" pitchFamily="2" charset="-122"/>
              </a:rPr>
              <a:t>F</a:t>
            </a:r>
            <a:r>
              <a:rPr lang="zh-CN" altLang="en-US" sz="2800" b="1" dirty="0">
                <a:latin typeface="宋体" panose="02010600030101010101" pitchFamily="2" charset="-122"/>
              </a:rPr>
              <a:t>一定时，增大受力面积</a:t>
            </a:r>
            <a:r>
              <a:rPr lang="en-US" altLang="zh-CN" sz="2800" b="1" i="1" dirty="0">
                <a:latin typeface="宋体" panose="02010600030101010101" pitchFamily="2" charset="-122"/>
              </a:rPr>
              <a:t>S</a:t>
            </a:r>
          </a:p>
        </p:txBody>
      </p:sp>
      <p:sp>
        <p:nvSpPr>
          <p:cNvPr id="81927" name="Rectangle 7"/>
          <p:cNvSpPr/>
          <p:nvPr/>
        </p:nvSpPr>
        <p:spPr>
          <a:xfrm>
            <a:off x="4935855" y="3761740"/>
            <a:ext cx="3570288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受力面积</a:t>
            </a:r>
            <a:r>
              <a:rPr lang="en-US" altLang="zh-CN" sz="2800" b="1" i="1" dirty="0">
                <a:latin typeface="宋体" panose="02010600030101010101" pitchFamily="2" charset="-122"/>
              </a:rPr>
              <a:t>S</a:t>
            </a:r>
            <a:r>
              <a:rPr lang="zh-CN" altLang="en-US" sz="2800" b="1" dirty="0">
                <a:latin typeface="宋体" panose="02010600030101010101" pitchFamily="2" charset="-122"/>
              </a:rPr>
              <a:t>一定时，减小压力</a:t>
            </a:r>
            <a:r>
              <a:rPr lang="en-US" altLang="zh-CN" sz="2800" b="1" i="1" dirty="0">
                <a:latin typeface="宋体" panose="02010600030101010101" pitchFamily="2" charset="-122"/>
              </a:rPr>
              <a:t>F</a:t>
            </a:r>
          </a:p>
        </p:txBody>
      </p:sp>
      <p:sp>
        <p:nvSpPr>
          <p:cNvPr id="28678" name="AutoShape 8"/>
          <p:cNvSpPr/>
          <p:nvPr/>
        </p:nvSpPr>
        <p:spPr>
          <a:xfrm>
            <a:off x="4631055" y="2542540"/>
            <a:ext cx="304800" cy="1943100"/>
          </a:xfrm>
          <a:prstGeom prst="leftBrace">
            <a:avLst>
              <a:gd name="adj1" fmla="val 72928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/>
          <p:nvPr/>
        </p:nvSpPr>
        <p:spPr>
          <a:xfrm>
            <a:off x="495300" y="1524000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压力：</a:t>
            </a:r>
          </a:p>
        </p:txBody>
      </p:sp>
      <p:sp>
        <p:nvSpPr>
          <p:cNvPr id="82947" name="Text Box 3"/>
          <p:cNvSpPr txBox="1"/>
          <p:nvPr/>
        </p:nvSpPr>
        <p:spPr>
          <a:xfrm>
            <a:off x="457200" y="228600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压强</a:t>
            </a:r>
          </a:p>
        </p:txBody>
      </p:sp>
      <p:sp>
        <p:nvSpPr>
          <p:cNvPr id="82948" name="Text Box 4"/>
          <p:cNvSpPr txBox="1"/>
          <p:nvPr/>
        </p:nvSpPr>
        <p:spPr>
          <a:xfrm>
            <a:off x="533400" y="297180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定义：</a:t>
            </a:r>
          </a:p>
        </p:txBody>
      </p:sp>
      <p:sp>
        <p:nvSpPr>
          <p:cNvPr id="82949" name="Text Box 5"/>
          <p:cNvSpPr txBox="1"/>
          <p:nvPr/>
        </p:nvSpPr>
        <p:spPr>
          <a:xfrm>
            <a:off x="533400" y="3810000"/>
            <a:ext cx="1905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公式：</a:t>
            </a:r>
          </a:p>
        </p:txBody>
      </p:sp>
      <p:sp>
        <p:nvSpPr>
          <p:cNvPr id="82950" name="Text Box 6"/>
          <p:cNvSpPr txBox="1"/>
          <p:nvPr/>
        </p:nvSpPr>
        <p:spPr>
          <a:xfrm>
            <a:off x="533400" y="464820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单位：</a:t>
            </a:r>
          </a:p>
        </p:txBody>
      </p:sp>
      <p:sp>
        <p:nvSpPr>
          <p:cNvPr id="82951" name="Text Box 7"/>
          <p:cNvSpPr txBox="1"/>
          <p:nvPr/>
        </p:nvSpPr>
        <p:spPr>
          <a:xfrm>
            <a:off x="1752600" y="4724400"/>
            <a:ext cx="7239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帕斯卡（</a:t>
            </a:r>
            <a:r>
              <a:rPr lang="en-US" altLang="zh-CN" sz="2800" b="1" dirty="0">
                <a:latin typeface="宋体" panose="02010600030101010101" pitchFamily="2" charset="-122"/>
              </a:rPr>
              <a:t>N/m</a:t>
            </a:r>
            <a:r>
              <a:rPr lang="en-US" altLang="zh-CN" sz="2800" b="1" baseline="30000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），简称帕，用符号</a:t>
            </a:r>
            <a:r>
              <a:rPr lang="en-US" altLang="zh-CN" sz="2800" b="1" dirty="0">
                <a:latin typeface="宋体" panose="02010600030101010101" pitchFamily="2" charset="-122"/>
              </a:rPr>
              <a:t>Pa</a:t>
            </a:r>
            <a:r>
              <a:rPr lang="zh-CN" altLang="en-US" sz="2800" b="1" dirty="0">
                <a:latin typeface="宋体" panose="02010600030101010101" pitchFamily="2" charset="-122"/>
              </a:rPr>
              <a:t>表示。</a:t>
            </a:r>
          </a:p>
        </p:txBody>
      </p:sp>
      <p:sp>
        <p:nvSpPr>
          <p:cNvPr id="82952" name="Text Box 8"/>
          <p:cNvSpPr txBox="1"/>
          <p:nvPr/>
        </p:nvSpPr>
        <p:spPr>
          <a:xfrm>
            <a:off x="1828800" y="5334000"/>
            <a:ext cx="3200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1Pa=1N/m</a:t>
            </a:r>
            <a:r>
              <a:rPr lang="en-US" altLang="zh-CN" sz="2800" b="1" baseline="30000" dirty="0">
                <a:latin typeface="宋体" panose="02010600030101010101" pitchFamily="2" charset="-122"/>
              </a:rPr>
              <a:t>2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968480" y="3671016"/>
            <a:ext cx="1114445" cy="903445"/>
            <a:chOff x="222" y="77"/>
            <a:chExt cx="1141" cy="775"/>
          </a:xfrm>
        </p:grpSpPr>
        <p:sp>
          <p:nvSpPr>
            <p:cNvPr id="34825" name="Text Box 10"/>
            <p:cNvSpPr txBox="1"/>
            <p:nvPr/>
          </p:nvSpPr>
          <p:spPr>
            <a:xfrm>
              <a:off x="222" y="242"/>
              <a:ext cx="555" cy="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800" b="1" i="1" dirty="0">
                  <a:latin typeface="宋体" panose="02010600030101010101" pitchFamily="2" charset="-122"/>
                </a:rPr>
                <a:t>P=</a:t>
              </a:r>
            </a:p>
          </p:txBody>
        </p:sp>
        <p:sp>
          <p:nvSpPr>
            <p:cNvPr id="34826" name="Text Box 11"/>
            <p:cNvSpPr txBox="1"/>
            <p:nvPr/>
          </p:nvSpPr>
          <p:spPr>
            <a:xfrm>
              <a:off x="886" y="77"/>
              <a:ext cx="371" cy="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800" b="1" i="1" dirty="0">
                  <a:latin typeface="宋体" panose="02010600030101010101" pitchFamily="2" charset="-122"/>
                </a:rPr>
                <a:t>F</a:t>
              </a:r>
            </a:p>
          </p:txBody>
        </p:sp>
        <p:sp>
          <p:nvSpPr>
            <p:cNvPr id="34827" name="Text Box 12"/>
            <p:cNvSpPr txBox="1"/>
            <p:nvPr/>
          </p:nvSpPr>
          <p:spPr>
            <a:xfrm>
              <a:off x="893" y="404"/>
              <a:ext cx="371" cy="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800" b="1" i="1" dirty="0">
                  <a:latin typeface="宋体" panose="02010600030101010101" pitchFamily="2" charset="-122"/>
                </a:rPr>
                <a:t>S</a:t>
              </a:r>
            </a:p>
          </p:txBody>
        </p:sp>
        <p:sp>
          <p:nvSpPr>
            <p:cNvPr id="34828" name="Line 13"/>
            <p:cNvSpPr/>
            <p:nvPr/>
          </p:nvSpPr>
          <p:spPr>
            <a:xfrm>
              <a:off x="787" y="464"/>
              <a:ext cx="5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3124200" y="295275"/>
            <a:ext cx="2667000" cy="849313"/>
          </a:xfrm>
          <a:prstGeom prst="flowChartTerminator">
            <a:avLst/>
          </a:prstGeom>
          <a:gradFill rotWithShape="1">
            <a:gsLst>
              <a:gs pos="0">
                <a:srgbClr val="FFFFCC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+mn-cs"/>
            </a:endParaRPr>
          </a:p>
        </p:txBody>
      </p:sp>
      <p:sp>
        <p:nvSpPr>
          <p:cNvPr id="34830" name="Text Box 15"/>
          <p:cNvSpPr txBox="1"/>
          <p:nvPr/>
        </p:nvSpPr>
        <p:spPr>
          <a:xfrm>
            <a:off x="2520315" y="304800"/>
            <a:ext cx="3953510" cy="82994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C0C0C0">
                <a:alpha val="7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914400"/>
            <a:r>
              <a:rPr lang="zh-CN" altLang="en-US" sz="4800">
                <a:solidFill>
                  <a:srgbClr val="3333FF"/>
                </a:solidFill>
                <a:latin typeface="宋体" panose="02010600030101010101" pitchFamily="2" charset="-122"/>
              </a:rPr>
              <a:t>小 结</a:t>
            </a:r>
          </a:p>
        </p:txBody>
      </p:sp>
      <p:sp>
        <p:nvSpPr>
          <p:cNvPr id="82961" name="Rectangle 17"/>
          <p:cNvSpPr/>
          <p:nvPr/>
        </p:nvSpPr>
        <p:spPr>
          <a:xfrm>
            <a:off x="2057400" y="1524000"/>
            <a:ext cx="5791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垂直作用于物体表面的力。</a:t>
            </a:r>
          </a:p>
        </p:txBody>
      </p:sp>
      <p:sp>
        <p:nvSpPr>
          <p:cNvPr id="82962" name="Rectangle 18"/>
          <p:cNvSpPr/>
          <p:nvPr/>
        </p:nvSpPr>
        <p:spPr>
          <a:xfrm>
            <a:off x="2286000" y="2286000"/>
            <a:ext cx="5562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（表示压力的作用效果）</a:t>
            </a:r>
          </a:p>
        </p:txBody>
      </p:sp>
      <p:sp>
        <p:nvSpPr>
          <p:cNvPr id="82963" name="AutoShape 19"/>
          <p:cNvSpPr/>
          <p:nvPr/>
        </p:nvSpPr>
        <p:spPr>
          <a:xfrm>
            <a:off x="381000" y="3200400"/>
            <a:ext cx="152400" cy="1905000"/>
          </a:xfrm>
          <a:prstGeom prst="leftBrace">
            <a:avLst>
              <a:gd name="adj1" fmla="val 10410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82965" name="Text Box 21"/>
          <p:cNvSpPr txBox="1"/>
          <p:nvPr/>
        </p:nvSpPr>
        <p:spPr>
          <a:xfrm>
            <a:off x="533083" y="5989638"/>
            <a:ext cx="42951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、增大、减小压强的方法</a:t>
            </a:r>
          </a:p>
        </p:txBody>
      </p:sp>
      <p:sp>
        <p:nvSpPr>
          <p:cNvPr id="77846" name="Text Box 22"/>
          <p:cNvSpPr txBox="1"/>
          <p:nvPr/>
        </p:nvSpPr>
        <p:spPr>
          <a:xfrm>
            <a:off x="1674813" y="2971800"/>
            <a:ext cx="60826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物体所受压力的大小与受力面积之比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/>
      <p:bldP spid="82948" grpId="0"/>
      <p:bldP spid="82949" grpId="0"/>
      <p:bldP spid="82950" grpId="0"/>
      <p:bldP spid="82951" grpId="0"/>
      <p:bldP spid="82952" grpId="0"/>
      <p:bldP spid="82961" grpId="0"/>
      <p:bldP spid="82962" grpId="0"/>
      <p:bldP spid="82963" grpId="0" animBg="1"/>
      <p:bldP spid="82965" grpId="0"/>
      <p:bldP spid="778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/>
          <p:nvPr/>
        </p:nvSpPr>
        <p:spPr>
          <a:xfrm>
            <a:off x="4072255" y="130810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方法</a:t>
            </a:r>
          </a:p>
        </p:txBody>
      </p:sp>
      <p:sp>
        <p:nvSpPr>
          <p:cNvPr id="27650" name="TextBox 2"/>
          <p:cNvSpPr txBox="1"/>
          <p:nvPr/>
        </p:nvSpPr>
        <p:spPr>
          <a:xfrm>
            <a:off x="1742758" y="860743"/>
            <a:ext cx="53498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华文楷体" panose="02010600040101010101" pitchFamily="2" charset="-122"/>
              </a:rPr>
              <a:t>、影响压力的作用效果的因素：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742758" y="2232978"/>
            <a:ext cx="4637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华文楷体" panose="02010600040101010101" pitchFamily="2" charset="-122"/>
              </a:rPr>
              <a:t>、由压强定义写出压强公式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2403475" y="2999105"/>
            <a:ext cx="247205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等价变换法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742758" y="3640138"/>
            <a:ext cx="32124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华文楷体" panose="02010600040101010101" pitchFamily="2" charset="-122"/>
              </a:rPr>
              <a:t>、增减压强的方法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2488565" y="4162425"/>
            <a:ext cx="15563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分类法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742758" y="4918393"/>
            <a:ext cx="4637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  <a:ea typeface="华文楷体" panose="02010600040101010101" pitchFamily="2" charset="-122"/>
              </a:rPr>
              <a:t>、由增大压强想到减小压强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2405380" y="5551170"/>
            <a:ext cx="247205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逆向思考法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5" y="-46355"/>
            <a:ext cx="1136650" cy="1101090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2414905" y="138303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控制变量法</a:t>
            </a:r>
          </a:p>
        </p:txBody>
      </p:sp>
      <p:sp>
        <p:nvSpPr>
          <p:cNvPr id="13" name="Text Box 15"/>
          <p:cNvSpPr txBox="1"/>
          <p:nvPr/>
        </p:nvSpPr>
        <p:spPr>
          <a:xfrm>
            <a:off x="5503863" y="1382713"/>
            <a:ext cx="20891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楷体" panose="02010600040101010101" pitchFamily="2" charset="-122"/>
              </a:rPr>
              <a:t>转换法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TextEdit="1"/>
          </p:cNvSpPr>
          <p:nvPr/>
        </p:nvSpPr>
        <p:spPr>
          <a:xfrm>
            <a:off x="1763713" y="1989138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还有那些疑惑吗？</a:t>
            </a:r>
          </a:p>
        </p:txBody>
      </p:sp>
      <p:sp>
        <p:nvSpPr>
          <p:cNvPr id="35842" name="AutoShape 6">
            <a:hlinkClick r:id="rId2" action="ppaction://hlinksldjump"/>
          </p:cNvPr>
          <p:cNvSpPr/>
          <p:nvPr/>
        </p:nvSpPr>
        <p:spPr>
          <a:xfrm>
            <a:off x="827088" y="5949950"/>
            <a:ext cx="720725" cy="574675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6590" y="70485"/>
            <a:ext cx="1395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0375" y="3587750"/>
            <a:ext cx="719138" cy="1081088"/>
            <a:chOff x="1156" y="2885"/>
            <a:chExt cx="453" cy="681"/>
          </a:xfrm>
        </p:grpSpPr>
        <p:sp>
          <p:nvSpPr>
            <p:cNvPr id="36866" name="Rectangle 3"/>
            <p:cNvSpPr/>
            <p:nvPr/>
          </p:nvSpPr>
          <p:spPr>
            <a:xfrm>
              <a:off x="1156" y="2885"/>
              <a:ext cx="453" cy="681"/>
            </a:xfrm>
            <a:prstGeom prst="rect">
              <a:avLst/>
            </a:prstGeom>
            <a:noFill/>
            <a:ln w="76200" cap="flat" cmpd="sng">
              <a:solidFill>
                <a:srgbClr val="FEB4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宋体" panose="02010600030101010101" pitchFamily="2" charset="-122"/>
              </a:endParaRPr>
            </a:p>
          </p:txBody>
        </p:sp>
        <p:sp>
          <p:nvSpPr>
            <p:cNvPr id="36867" name="Line 4"/>
            <p:cNvSpPr/>
            <p:nvPr/>
          </p:nvSpPr>
          <p:spPr>
            <a:xfrm flipH="1">
              <a:off x="1202" y="2931"/>
              <a:ext cx="227" cy="272"/>
            </a:xfrm>
            <a:prstGeom prst="line">
              <a:avLst/>
            </a:prstGeom>
            <a:ln w="76200" cap="flat" cmpd="sng">
              <a:solidFill>
                <a:srgbClr val="FEB4A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68" name="Line 5"/>
            <p:cNvSpPr/>
            <p:nvPr/>
          </p:nvSpPr>
          <p:spPr>
            <a:xfrm flipH="1">
              <a:off x="1156" y="2976"/>
              <a:ext cx="409" cy="499"/>
            </a:xfrm>
            <a:prstGeom prst="line">
              <a:avLst/>
            </a:prstGeom>
            <a:ln w="76200" cap="flat" cmpd="sng">
              <a:solidFill>
                <a:srgbClr val="FEB4A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69" name="Line 6"/>
            <p:cNvSpPr/>
            <p:nvPr/>
          </p:nvSpPr>
          <p:spPr>
            <a:xfrm flipH="1">
              <a:off x="1338" y="3249"/>
              <a:ext cx="227" cy="272"/>
            </a:xfrm>
            <a:prstGeom prst="line">
              <a:avLst/>
            </a:prstGeom>
            <a:ln w="76200" cap="flat" cmpd="sng">
              <a:solidFill>
                <a:srgbClr val="FEB4A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2471" name="Text Box 142"/>
          <p:cNvSpPr txBox="1"/>
          <p:nvPr/>
        </p:nvSpPr>
        <p:spPr>
          <a:xfrm>
            <a:off x="1887855" y="372428"/>
            <a:ext cx="5041900" cy="762000"/>
          </a:xfrm>
          <a:prstGeom prst="rect">
            <a:avLst/>
          </a:prstGeom>
          <a:solidFill>
            <a:srgbClr val="FFCC99"/>
          </a:solidFill>
          <a:ln w="9525">
            <a:noFill/>
          </a:ln>
          <a:effectLst>
            <a:outerShdw dist="53882" dir="2699999" algn="ctr" rotWithShape="0">
              <a:srgbClr val="9999FF">
                <a:alpha val="75000"/>
              </a:srgbClr>
            </a:outerShdw>
          </a:effectLst>
        </p:spPr>
        <p:txBody>
          <a:bodyPr anchor="t"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4400" b="1">
                <a:latin typeface="宋体" panose="02010600030101010101" pitchFamily="2" charset="-122"/>
                <a:sym typeface="Times New Roman" panose="02020603050405020304" pitchFamily="18" charset="0"/>
              </a:rPr>
              <a:t>☺</a:t>
            </a:r>
            <a:r>
              <a:rPr lang="zh-CN" altLang="en-US" b="1">
                <a:latin typeface="宋体" panose="02010600030101010101" pitchFamily="2" charset="-122"/>
              </a:rPr>
              <a:t>受力面积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不是</a:t>
            </a:r>
            <a:r>
              <a:rPr lang="zh-CN" altLang="en-US" b="1">
                <a:latin typeface="宋体" panose="02010600030101010101" pitchFamily="2" charset="-122"/>
              </a:rPr>
              <a:t>底面积</a:t>
            </a:r>
          </a:p>
        </p:txBody>
      </p:sp>
      <p:pic>
        <p:nvPicPr>
          <p:cNvPr id="36871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1725" y="0"/>
            <a:ext cx="1943100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3" name="Line 9"/>
          <p:cNvSpPr/>
          <p:nvPr/>
        </p:nvSpPr>
        <p:spPr>
          <a:xfrm flipV="1">
            <a:off x="2705100" y="2363788"/>
            <a:ext cx="936625" cy="12239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2474" name="Text Box 10"/>
          <p:cNvSpPr txBox="1"/>
          <p:nvPr/>
        </p:nvSpPr>
        <p:spPr>
          <a:xfrm>
            <a:off x="3571875" y="1944688"/>
            <a:ext cx="1403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</a:rPr>
              <a:t>底面积</a:t>
            </a:r>
          </a:p>
        </p:txBody>
      </p:sp>
      <p:sp>
        <p:nvSpPr>
          <p:cNvPr id="62475" name="Line 11"/>
          <p:cNvSpPr/>
          <p:nvPr/>
        </p:nvSpPr>
        <p:spPr>
          <a:xfrm>
            <a:off x="3425825" y="3660775"/>
            <a:ext cx="720725" cy="863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2476" name="Text Box 12"/>
          <p:cNvSpPr txBox="1"/>
          <p:nvPr/>
        </p:nvSpPr>
        <p:spPr>
          <a:xfrm>
            <a:off x="4117975" y="4230688"/>
            <a:ext cx="1809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</a:rPr>
              <a:t>受力面积</a:t>
            </a:r>
          </a:p>
        </p:txBody>
      </p:sp>
      <p:sp>
        <p:nvSpPr>
          <p:cNvPr id="62477" name="Rectangle 13"/>
          <p:cNvSpPr/>
          <p:nvPr/>
        </p:nvSpPr>
        <p:spPr>
          <a:xfrm>
            <a:off x="2384425" y="2867025"/>
            <a:ext cx="1871663" cy="720725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2478" name="Rectangle 14"/>
          <p:cNvSpPr/>
          <p:nvPr/>
        </p:nvSpPr>
        <p:spPr>
          <a:xfrm>
            <a:off x="2368550" y="3549650"/>
            <a:ext cx="1909763" cy="73025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dirty="0">
              <a:latin typeface="宋体" panose="02010600030101010101" pitchFamily="2" charset="-122"/>
            </a:endParaRPr>
          </a:p>
        </p:txBody>
      </p:sp>
      <p:sp>
        <p:nvSpPr>
          <p:cNvPr id="62479" name="Rectangle 15"/>
          <p:cNvSpPr/>
          <p:nvPr/>
        </p:nvSpPr>
        <p:spPr>
          <a:xfrm>
            <a:off x="2944813" y="3549650"/>
            <a:ext cx="830262" cy="730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bldLvl="0" animBg="1"/>
      <p:bldP spid="62474" grpId="0"/>
      <p:bldP spid="62476" grpId="0"/>
      <p:bldP spid="62477" grpId="0" animBg="1"/>
      <p:bldP spid="62478" grpId="0" animBg="1"/>
      <p:bldP spid="624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2"/>
          <p:cNvSpPr txBox="1"/>
          <p:nvPr/>
        </p:nvSpPr>
        <p:spPr>
          <a:xfrm>
            <a:off x="1077278" y="76518"/>
            <a:ext cx="3627755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66FF"/>
                </a:solidFill>
                <a:latin typeface="宋体" panose="02010600030101010101" pitchFamily="2" charset="-122"/>
              </a:rPr>
              <a:t>比一比 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  <p:sp>
        <p:nvSpPr>
          <p:cNvPr id="16" name="TextBox 5"/>
          <p:cNvSpPr txBox="1"/>
          <p:nvPr/>
        </p:nvSpPr>
        <p:spPr>
          <a:xfrm>
            <a:off x="4380548" y="292100"/>
            <a:ext cx="3857625" cy="101473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谁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先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把钉子扎进去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!</a:t>
            </a:r>
          </a:p>
        </p:txBody>
      </p:sp>
      <p:pic>
        <p:nvPicPr>
          <p:cNvPr id="1026" name="Picture 2" descr="C:\Users\Administrator\Desktop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115944" cy="474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/>
          <p:nvPr/>
        </p:nvSpPr>
        <p:spPr>
          <a:xfrm>
            <a:off x="3563938" y="692150"/>
            <a:ext cx="792162" cy="208915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6300" y="3238500"/>
            <a:ext cx="1011238" cy="1368425"/>
            <a:chOff x="2176" y="2024"/>
            <a:chExt cx="477" cy="925"/>
          </a:xfrm>
        </p:grpSpPr>
        <p:sp>
          <p:nvSpPr>
            <p:cNvPr id="37891" name="Rectangle 4"/>
            <p:cNvSpPr/>
            <p:nvPr/>
          </p:nvSpPr>
          <p:spPr>
            <a:xfrm>
              <a:off x="2186" y="2024"/>
              <a:ext cx="54" cy="878"/>
            </a:xfrm>
            <a:prstGeom prst="rect">
              <a:avLst/>
            </a:prstGeom>
            <a:solidFill>
              <a:srgbClr val="DAE824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宋体" panose="02010600030101010101" pitchFamily="2" charset="-122"/>
              </a:endParaRPr>
            </a:p>
          </p:txBody>
        </p:sp>
        <p:sp>
          <p:nvSpPr>
            <p:cNvPr id="37892" name="Rectangle 5"/>
            <p:cNvSpPr/>
            <p:nvPr/>
          </p:nvSpPr>
          <p:spPr>
            <a:xfrm>
              <a:off x="2600" y="2024"/>
              <a:ext cx="45" cy="878"/>
            </a:xfrm>
            <a:prstGeom prst="rect">
              <a:avLst/>
            </a:prstGeom>
            <a:solidFill>
              <a:srgbClr val="DAE824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宋体" panose="02010600030101010101" pitchFamily="2" charset="-122"/>
              </a:endParaRPr>
            </a:p>
          </p:txBody>
        </p:sp>
        <p:sp>
          <p:nvSpPr>
            <p:cNvPr id="37893" name="Rectangle 6"/>
            <p:cNvSpPr/>
            <p:nvPr/>
          </p:nvSpPr>
          <p:spPr>
            <a:xfrm>
              <a:off x="2176" y="2891"/>
              <a:ext cx="477" cy="58"/>
            </a:xfrm>
            <a:prstGeom prst="rect">
              <a:avLst/>
            </a:prstGeom>
            <a:solidFill>
              <a:srgbClr val="DAE824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宋体" panose="02010600030101010101" pitchFamily="2" charset="-122"/>
              </a:endParaRPr>
            </a:p>
          </p:txBody>
        </p:sp>
      </p:grpSp>
      <p:sp>
        <p:nvSpPr>
          <p:cNvPr id="63495" name="Rectangle 7"/>
          <p:cNvSpPr/>
          <p:nvPr/>
        </p:nvSpPr>
        <p:spPr>
          <a:xfrm>
            <a:off x="3538538" y="4508500"/>
            <a:ext cx="792162" cy="984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宋体" panose="02010600030101010101" pitchFamily="2" charset="-122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763713" y="3141663"/>
            <a:ext cx="4392612" cy="2447925"/>
            <a:chOff x="1247" y="1979"/>
            <a:chExt cx="2313" cy="1134"/>
          </a:xfrm>
        </p:grpSpPr>
        <p:sp>
          <p:nvSpPr>
            <p:cNvPr id="37896" name="Rectangle 9"/>
            <p:cNvSpPr/>
            <p:nvPr/>
          </p:nvSpPr>
          <p:spPr>
            <a:xfrm>
              <a:off x="1338" y="2024"/>
              <a:ext cx="2177" cy="104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宋体" panose="02010600030101010101" pitchFamily="2" charset="-122"/>
              </a:endParaRPr>
            </a:p>
          </p:txBody>
        </p:sp>
        <p:sp>
          <p:nvSpPr>
            <p:cNvPr id="37897" name="Rectangle 10"/>
            <p:cNvSpPr/>
            <p:nvPr/>
          </p:nvSpPr>
          <p:spPr>
            <a:xfrm>
              <a:off x="1247" y="1979"/>
              <a:ext cx="2313" cy="113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宋体" panose="02010600030101010101" pitchFamily="2" charset="-122"/>
              </a:endParaRPr>
            </a:p>
          </p:txBody>
        </p:sp>
      </p:grpSp>
      <p:sp>
        <p:nvSpPr>
          <p:cNvPr id="63499" name="Line 11"/>
          <p:cNvSpPr/>
          <p:nvPr/>
        </p:nvSpPr>
        <p:spPr>
          <a:xfrm flipV="1">
            <a:off x="4356100" y="2708275"/>
            <a:ext cx="1800225" cy="863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3500" name="Text Box 12"/>
          <p:cNvSpPr txBox="1"/>
          <p:nvPr/>
        </p:nvSpPr>
        <p:spPr>
          <a:xfrm>
            <a:off x="6084888" y="2325688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</a:rPr>
              <a:t>接触面积</a:t>
            </a:r>
          </a:p>
        </p:txBody>
      </p:sp>
      <p:sp>
        <p:nvSpPr>
          <p:cNvPr id="63501" name="Line 13"/>
          <p:cNvSpPr/>
          <p:nvPr/>
        </p:nvSpPr>
        <p:spPr>
          <a:xfrm>
            <a:off x="4140200" y="4581525"/>
            <a:ext cx="2592388" cy="64928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3502" name="Text Box 14"/>
          <p:cNvSpPr txBox="1"/>
          <p:nvPr/>
        </p:nvSpPr>
        <p:spPr>
          <a:xfrm>
            <a:off x="6659563" y="5062538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</a:rPr>
              <a:t>受力面积</a:t>
            </a:r>
          </a:p>
        </p:txBody>
      </p:sp>
      <p:sp>
        <p:nvSpPr>
          <p:cNvPr id="63503" name="Line 15"/>
          <p:cNvSpPr/>
          <p:nvPr/>
        </p:nvSpPr>
        <p:spPr>
          <a:xfrm>
            <a:off x="3924300" y="3789363"/>
            <a:ext cx="0" cy="172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3504" name="Text Box 16"/>
          <p:cNvSpPr txBox="1"/>
          <p:nvPr/>
        </p:nvSpPr>
        <p:spPr>
          <a:xfrm>
            <a:off x="3995738" y="5218113"/>
            <a:ext cx="355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</a:rPr>
              <a:t>F</a:t>
            </a:r>
          </a:p>
        </p:txBody>
      </p:sp>
      <p:sp>
        <p:nvSpPr>
          <p:cNvPr id="63505" name="Text Box 17"/>
          <p:cNvSpPr txBox="1"/>
          <p:nvPr/>
        </p:nvSpPr>
        <p:spPr>
          <a:xfrm>
            <a:off x="3851275" y="3676650"/>
            <a:ext cx="3619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1800" dirty="0">
                <a:latin typeface="宋体" panose="02010600030101010101" pitchFamily="2" charset="-122"/>
              </a:rPr>
              <a:t>O</a:t>
            </a:r>
          </a:p>
        </p:txBody>
      </p:sp>
      <p:sp>
        <p:nvSpPr>
          <p:cNvPr id="63506" name="Text Box 142"/>
          <p:cNvSpPr txBox="1"/>
          <p:nvPr/>
        </p:nvSpPr>
        <p:spPr>
          <a:xfrm>
            <a:off x="1330960" y="33655"/>
            <a:ext cx="5328285" cy="768350"/>
          </a:xfrm>
          <a:prstGeom prst="rect">
            <a:avLst/>
          </a:prstGeom>
          <a:solidFill>
            <a:srgbClr val="FFCC99"/>
          </a:solidFill>
          <a:ln w="9525">
            <a:noFill/>
          </a:ln>
          <a:effectLst>
            <a:outerShdw dist="53882" dir="2699999" algn="ctr" rotWithShape="0">
              <a:srgbClr val="9999FF">
                <a:alpha val="75000"/>
              </a:srgbClr>
            </a:outerShdw>
          </a:effectLst>
        </p:spPr>
        <p:txBody>
          <a:bodyPr wrap="square" anchor="t"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4400" b="1">
                <a:latin typeface="宋体" panose="02010600030101010101" pitchFamily="2" charset="-122"/>
                <a:sym typeface="Times New Roman" panose="02020603050405020304" pitchFamily="18" charset="0"/>
              </a:rPr>
              <a:t>☺</a:t>
            </a:r>
            <a:r>
              <a:rPr lang="zh-CN" altLang="en-US" b="1">
                <a:latin typeface="宋体" panose="02010600030101010101" pitchFamily="2" charset="-122"/>
              </a:rPr>
              <a:t>受力面积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不是</a:t>
            </a:r>
            <a:r>
              <a:rPr lang="zh-CN" altLang="en-US" b="1">
                <a:latin typeface="宋体" panose="02010600030101010101" pitchFamily="2" charset="-122"/>
              </a:rPr>
              <a:t>接触面积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6828 L -5.55556E-7 0.265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0" grpId="1" animBg="1"/>
      <p:bldP spid="63495" grpId="0" animBg="1"/>
      <p:bldP spid="63500" grpId="0"/>
      <p:bldP spid="63502" grpId="0"/>
      <p:bldP spid="63504" grpId="0"/>
      <p:bldP spid="63505" grpId="0"/>
      <p:bldP spid="6350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3"/>
          <p:cNvSpPr>
            <a:spLocks noTextEdit="1"/>
          </p:cNvSpPr>
          <p:nvPr/>
        </p:nvSpPr>
        <p:spPr>
          <a:xfrm>
            <a:off x="2447925" y="287973"/>
            <a:ext cx="3667125" cy="163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0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/>
          <p:nvPr/>
        </p:nvSpPr>
        <p:spPr>
          <a:xfrm>
            <a:off x="0" y="5334000"/>
            <a:ext cx="91440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6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914" name="WordArt 3"/>
          <p:cNvSpPr>
            <a:spLocks noTextEdit="1"/>
          </p:cNvSpPr>
          <p:nvPr/>
        </p:nvSpPr>
        <p:spPr>
          <a:xfrm>
            <a:off x="2447925" y="287973"/>
            <a:ext cx="3667125" cy="163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0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5670" y="1918335"/>
            <a:ext cx="82283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D    2</a:t>
            </a:r>
            <a:r>
              <a:rPr lang="zh-CN" altLang="en-US"/>
              <a:t>、</a:t>
            </a:r>
            <a:r>
              <a:rPr lang="en-US" altLang="zh-CN"/>
              <a:t>B</a:t>
            </a:r>
          </a:p>
          <a:p>
            <a:r>
              <a:rPr lang="en-US" altLang="zh-CN"/>
              <a:t>3</a:t>
            </a:r>
            <a:r>
              <a:rPr lang="zh-CN" altLang="en-US"/>
              <a:t>、受力面积、压强</a:t>
            </a:r>
          </a:p>
          <a:p>
            <a:r>
              <a:rPr lang="en-US" altLang="zh-CN"/>
              <a:t>4</a:t>
            </a:r>
            <a:r>
              <a:rPr lang="zh-CN" altLang="en-US"/>
              <a:t>、受力面积、压强</a:t>
            </a:r>
          </a:p>
          <a:p>
            <a:r>
              <a:rPr lang="en-US" altLang="zh-CN"/>
              <a:t>5</a:t>
            </a:r>
            <a:r>
              <a:rPr lang="zh-CN" altLang="en-US"/>
              <a:t>、（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G=mg=6x10</a:t>
            </a:r>
            <a:r>
              <a:rPr lang="en-US" altLang="zh-CN" baseline="30000">
                <a:solidFill>
                  <a:schemeClr val="tx1"/>
                </a:solidFill>
                <a:uFillTx/>
              </a:rPr>
              <a:t>4</a:t>
            </a:r>
            <a:r>
              <a:rPr lang="en-US" altLang="zh-CN">
                <a:sym typeface="+mn-ea"/>
              </a:rPr>
              <a:t>x10=6x10</a:t>
            </a:r>
            <a:r>
              <a:rPr lang="en-US" altLang="zh-CN" baseline="30000">
                <a:uFillTx/>
                <a:sym typeface="+mn-ea"/>
              </a:rPr>
              <a:t>5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N</a:t>
            </a:r>
            <a:r>
              <a:rPr lang="zh-CN" altLang="en-US">
                <a:sym typeface="+mn-ea"/>
              </a:rPr>
              <a:t>）</a:t>
            </a:r>
          </a:p>
          <a:p>
            <a:r>
              <a:rPr lang="zh-CN" altLang="en-US">
                <a:sym typeface="+mn-ea"/>
              </a:rPr>
              <a:t>      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</a:t>
            </a:r>
            <a:endParaRPr lang="zh-CN" altLang="en-US" baseline="30000">
              <a:solidFill>
                <a:schemeClr val="tx1"/>
              </a:solidFill>
              <a:uFillTx/>
              <a:sym typeface="+mn-e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254125" y="4614863"/>
            <a:ext cx="3048000" cy="1363662"/>
            <a:chOff x="710" y="1947"/>
            <a:chExt cx="2372" cy="859"/>
          </a:xfrm>
        </p:grpSpPr>
        <p:sp>
          <p:nvSpPr>
            <p:cNvPr id="23557" name="Text Box 5"/>
            <p:cNvSpPr txBox="1"/>
            <p:nvPr/>
          </p:nvSpPr>
          <p:spPr>
            <a:xfrm>
              <a:off x="898" y="1947"/>
              <a:ext cx="241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endParaRPr lang="zh-CN" altLang="zh-CN" sz="3600" b="1" dirty="0">
                <a:solidFill>
                  <a:schemeClr val="tx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3558" name="Text Box 6"/>
            <p:cNvSpPr txBox="1"/>
            <p:nvPr/>
          </p:nvSpPr>
          <p:spPr>
            <a:xfrm>
              <a:off x="710" y="2183"/>
              <a:ext cx="1402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宋体" panose="02010600030101010101" pitchFamily="2" charset="-122"/>
                </a:rPr>
                <a:t>  P=</a:t>
              </a:r>
            </a:p>
          </p:txBody>
        </p:sp>
        <p:sp>
          <p:nvSpPr>
            <p:cNvPr id="23559" name="Text Box 7"/>
            <p:cNvSpPr txBox="1"/>
            <p:nvPr/>
          </p:nvSpPr>
          <p:spPr>
            <a:xfrm>
              <a:off x="1680" y="1968"/>
              <a:ext cx="1402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宋体" panose="02010600030101010101" pitchFamily="2" charset="-122"/>
                </a:rPr>
                <a:t> F</a:t>
              </a:r>
            </a:p>
          </p:txBody>
        </p:sp>
        <p:sp>
          <p:nvSpPr>
            <p:cNvPr id="23560" name="Text Box 8"/>
            <p:cNvSpPr txBox="1"/>
            <p:nvPr/>
          </p:nvSpPr>
          <p:spPr>
            <a:xfrm>
              <a:off x="1536" y="2400"/>
              <a:ext cx="1402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宋体" panose="02010600030101010101" pitchFamily="2" charset="-122"/>
                </a:rPr>
                <a:t>  S</a:t>
              </a:r>
            </a:p>
          </p:txBody>
        </p:sp>
        <p:sp>
          <p:nvSpPr>
            <p:cNvPr id="23561" name="Line 9"/>
            <p:cNvSpPr/>
            <p:nvPr/>
          </p:nvSpPr>
          <p:spPr>
            <a:xfrm>
              <a:off x="1536" y="2400"/>
              <a:ext cx="105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roup 10"/>
          <p:cNvGrpSpPr/>
          <p:nvPr/>
        </p:nvGrpSpPr>
        <p:grpSpPr>
          <a:xfrm>
            <a:off x="3430588" y="4614863"/>
            <a:ext cx="2861676" cy="1363662"/>
            <a:chOff x="710" y="1947"/>
            <a:chExt cx="2227" cy="859"/>
          </a:xfrm>
        </p:grpSpPr>
        <p:sp>
          <p:nvSpPr>
            <p:cNvPr id="23563" name="Text Box 11"/>
            <p:cNvSpPr txBox="1"/>
            <p:nvPr/>
          </p:nvSpPr>
          <p:spPr>
            <a:xfrm>
              <a:off x="898" y="1947"/>
              <a:ext cx="14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endParaRPr lang="zh-CN" altLang="zh-CN" sz="3600" b="1" dirty="0">
                <a:solidFill>
                  <a:schemeClr val="tx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3564" name="Text Box 12"/>
            <p:cNvSpPr txBox="1"/>
            <p:nvPr/>
          </p:nvSpPr>
          <p:spPr>
            <a:xfrm>
              <a:off x="710" y="2183"/>
              <a:ext cx="1402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宋体" panose="02010600030101010101" pitchFamily="2" charset="-122"/>
                </a:rPr>
                <a:t>  =</a:t>
              </a:r>
            </a:p>
          </p:txBody>
        </p:sp>
        <p:sp>
          <p:nvSpPr>
            <p:cNvPr id="23565" name="Text Box 13"/>
            <p:cNvSpPr txBox="1"/>
            <p:nvPr/>
          </p:nvSpPr>
          <p:spPr>
            <a:xfrm>
              <a:off x="1388" y="1968"/>
              <a:ext cx="1402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600" b="1">
                  <a:solidFill>
                    <a:schemeClr val="tx1"/>
                  </a:solidFill>
                  <a:latin typeface="宋体" panose="02010600030101010101" pitchFamily="2" charset="-122"/>
                  <a:sym typeface="+mn-ea"/>
                </a:rPr>
                <a:t>6x10</a:t>
              </a:r>
              <a:r>
                <a:rPr lang="en-US" altLang="zh-CN" sz="3600" b="1" baseline="30000">
                  <a:solidFill>
                    <a:schemeClr val="tx1"/>
                  </a:solidFill>
                  <a:uFillTx/>
                  <a:latin typeface="宋体" panose="02010600030101010101" pitchFamily="2" charset="-122"/>
                  <a:sym typeface="+mn-ea"/>
                </a:rPr>
                <a:t>5</a:t>
              </a:r>
              <a:endParaRPr lang="en-US" altLang="zh-CN" sz="3600" b="1" baseline="30000" dirty="0">
                <a:solidFill>
                  <a:schemeClr val="tx1"/>
                </a:solidFill>
                <a:uFillTx/>
                <a:latin typeface="宋体" panose="02010600030101010101" pitchFamily="2" charset="-122"/>
                <a:sym typeface="+mn-ea"/>
              </a:endParaRPr>
            </a:p>
          </p:txBody>
        </p:sp>
        <p:sp>
          <p:nvSpPr>
            <p:cNvPr id="23566" name="Text Box 14"/>
            <p:cNvSpPr txBox="1"/>
            <p:nvPr/>
          </p:nvSpPr>
          <p:spPr>
            <a:xfrm>
              <a:off x="1536" y="2400"/>
              <a:ext cx="1401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宋体" panose="02010600030101010101" pitchFamily="2" charset="-122"/>
                </a:rPr>
                <a:t>2x1.5</a:t>
              </a:r>
              <a:endParaRPr lang="en-US" altLang="zh-CN" sz="3600" b="1" baseline="30000" dirty="0">
                <a:solidFill>
                  <a:schemeClr val="tx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3567" name="Line 15"/>
            <p:cNvSpPr/>
            <p:nvPr/>
          </p:nvSpPr>
          <p:spPr>
            <a:xfrm>
              <a:off x="1536" y="2400"/>
              <a:ext cx="105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7904" name="Text Box 16"/>
          <p:cNvSpPr txBox="1"/>
          <p:nvPr/>
        </p:nvSpPr>
        <p:spPr>
          <a:xfrm>
            <a:off x="6108700" y="5029200"/>
            <a:ext cx="28194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=2x10</a:t>
            </a:r>
            <a:r>
              <a:rPr lang="en-US" altLang="zh-CN" sz="3600" b="1" baseline="30000" dirty="0">
                <a:solidFill>
                  <a:schemeClr val="tx1"/>
                </a:solidFill>
                <a:uFillTx/>
                <a:latin typeface="宋体" panose="02010600030101010101" pitchFamily="2" charset="-122"/>
              </a:rPr>
              <a:t>5</a:t>
            </a:r>
            <a:r>
              <a:rPr lang="en-US" altLang="zh-CN" sz="3600" b="1" baseline="30000" dirty="0">
                <a:solidFill>
                  <a:schemeClr val="tx1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Pa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37906" name="Text Box 18"/>
          <p:cNvSpPr txBox="1"/>
          <p:nvPr/>
        </p:nvSpPr>
        <p:spPr>
          <a:xfrm>
            <a:off x="2621915" y="3830003"/>
            <a:ext cx="251650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F=G=</a:t>
            </a:r>
            <a:r>
              <a:rPr lang="en-US" altLang="zh-CN" sz="3600" b="1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6x10</a:t>
            </a:r>
            <a:r>
              <a:rPr lang="en-US" altLang="zh-CN" sz="3600" b="1" baseline="30000">
                <a:solidFill>
                  <a:schemeClr val="tx1"/>
                </a:solidFill>
                <a:uFillTx/>
                <a:latin typeface="宋体" panose="02010600030101010101" pitchFamily="2" charset="-122"/>
                <a:sym typeface="+mn-ea"/>
              </a:rPr>
              <a:t>5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/>
          <p:nvPr/>
        </p:nvSpPr>
        <p:spPr>
          <a:xfrm>
            <a:off x="2411413" y="1916113"/>
            <a:ext cx="432689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作业：新课堂</a:t>
            </a:r>
            <a:r>
              <a:rPr lang="en-US" altLang="zh-CN" sz="4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9.1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2"/>
          <p:cNvSpPr txBox="1"/>
          <p:nvPr/>
        </p:nvSpPr>
        <p:spPr>
          <a:xfrm>
            <a:off x="2640013" y="1597343"/>
            <a:ext cx="3634105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00FF"/>
                </a:solidFill>
                <a:latin typeface="宋体" panose="02010600030101010101" pitchFamily="2" charset="-122"/>
              </a:rPr>
              <a:t>9.1</a:t>
            </a:r>
            <a:r>
              <a:rPr lang="zh-CN" altLang="en-US" sz="6000" b="1" dirty="0">
                <a:solidFill>
                  <a:srgbClr val="0000FF"/>
                </a:solidFill>
                <a:latin typeface="宋体" panose="02010600030101010101" pitchFamily="2" charset="-122"/>
              </a:rPr>
              <a:t> 压强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20660" y="175260"/>
            <a:ext cx="1395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n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55" y="1849425"/>
            <a:ext cx="5500728" cy="426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TextBox 4"/>
          <p:cNvGrpSpPr/>
          <p:nvPr/>
        </p:nvGrpSpPr>
        <p:grpSpPr>
          <a:xfrm>
            <a:off x="1698308" y="440690"/>
            <a:ext cx="3240087" cy="841375"/>
            <a:chOff x="161" y="553"/>
            <a:chExt cx="1294" cy="530"/>
          </a:xfrm>
        </p:grpSpPr>
        <p:pic>
          <p:nvPicPr>
            <p:cNvPr id="13315" name="TextBox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" y="553"/>
              <a:ext cx="1294" cy="5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6" name="Text Box 5"/>
            <p:cNvSpPr txBox="1"/>
            <p:nvPr/>
          </p:nvSpPr>
          <p:spPr>
            <a:xfrm>
              <a:off x="315" y="630"/>
              <a:ext cx="68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想一想</a:t>
              </a:r>
            </a:p>
          </p:txBody>
        </p:sp>
      </p:grpSp>
      <p:sp>
        <p:nvSpPr>
          <p:cNvPr id="6" name="TextBox 5"/>
          <p:cNvSpPr/>
          <p:nvPr/>
        </p:nvSpPr>
        <p:spPr>
          <a:xfrm>
            <a:off x="5867400" y="1700213"/>
            <a:ext cx="2879725" cy="2088515"/>
          </a:xfrm>
          <a:custGeom>
            <a:avLst/>
            <a:gdLst>
              <a:gd name="txL" fmla="*/ 0 w 3071834"/>
              <a:gd name="txT" fmla="*/ 0 h 2281476"/>
              <a:gd name="txR" fmla="*/ 3071834 w 3071834"/>
              <a:gd name="txB" fmla="*/ 2281476 h 2281476"/>
            </a:gdLst>
            <a:ahLst/>
            <a:cxnLst>
              <a:cxn ang="0">
                <a:pos x="2699629" y="1180529"/>
              </a:cxn>
              <a:cxn ang="5898240">
                <a:pos x="1349816" y="2361055"/>
              </a:cxn>
              <a:cxn ang="11796480">
                <a:pos x="0" y="1180529"/>
              </a:cxn>
              <a:cxn ang="17694720">
                <a:pos x="1349816" y="0"/>
              </a:cxn>
            </a:cxnLst>
            <a:rect l="txL" t="txT" r="txR" b="txB"/>
            <a:pathLst>
              <a:path w="3071834" h="2281476">
                <a:moveTo>
                  <a:pt x="380254" y="0"/>
                </a:moveTo>
                <a:lnTo>
                  <a:pt x="3071834" y="0"/>
                </a:lnTo>
                <a:lnTo>
                  <a:pt x="3071834" y="1901222"/>
                </a:lnTo>
                <a:cubicBezTo>
                  <a:pt x="3071834" y="2111230"/>
                  <a:pt x="2901588" y="2281475"/>
                  <a:pt x="2691580" y="2281476"/>
                </a:cubicBezTo>
                <a:lnTo>
                  <a:pt x="0" y="2281476"/>
                </a:lnTo>
                <a:lnTo>
                  <a:pt x="0" y="380254"/>
                </a:lnTo>
                <a:cubicBezTo>
                  <a:pt x="0" y="170245"/>
                  <a:pt x="170245" y="0"/>
                  <a:pt x="380254" y="0"/>
                </a:cubicBezTo>
                <a:cubicBezTo>
                  <a:pt x="380254" y="0"/>
                  <a:pt x="380254" y="0"/>
                  <a:pt x="380254" y="0"/>
                </a:cubicBez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4000" tIns="10800" rIns="18000" bIns="1080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我俩对雪地的压力差不多，我为什么会陷入雪里，他却不会？</a:t>
            </a:r>
          </a:p>
        </p:txBody>
      </p:sp>
      <p:pic>
        <p:nvPicPr>
          <p:cNvPr id="13318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TextBox 1"/>
          <p:cNvGrpSpPr/>
          <p:nvPr/>
        </p:nvGrpSpPr>
        <p:grpSpPr>
          <a:xfrm>
            <a:off x="2019618" y="172403"/>
            <a:ext cx="4029075" cy="841375"/>
            <a:chOff x="161" y="553"/>
            <a:chExt cx="1550" cy="530"/>
          </a:xfrm>
        </p:grpSpPr>
        <p:pic>
          <p:nvPicPr>
            <p:cNvPr id="14338" name="TextBox 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" y="553"/>
              <a:ext cx="1294" cy="5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Text Box 4"/>
            <p:cNvSpPr txBox="1"/>
            <p:nvPr/>
          </p:nvSpPr>
          <p:spPr>
            <a:xfrm>
              <a:off x="315" y="630"/>
              <a:ext cx="139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做一做</a:t>
              </a:r>
            </a:p>
          </p:txBody>
        </p:sp>
      </p:grpSp>
      <p:pic>
        <p:nvPicPr>
          <p:cNvPr id="23566" name="Picture 14" descr="U_1005~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5668" y="559753"/>
            <a:ext cx="1106487" cy="1474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2300" y="1634490"/>
            <a:ext cx="4156710" cy="29216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/>
          <p:nvPr/>
        </p:nvSpPr>
        <p:spPr>
          <a:xfrm>
            <a:off x="1412875" y="1344295"/>
            <a:ext cx="6318250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0000FF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4800" b="1" dirty="0">
                <a:solidFill>
                  <a:srgbClr val="0000FF"/>
                </a:solidFill>
                <a:latin typeface="宋体" panose="02010600030101010101" pitchFamily="2" charset="-122"/>
              </a:rPr>
              <a:t>压力的作用效果可能跟哪些因素有关？</a:t>
            </a:r>
          </a:p>
          <a:p>
            <a:endParaRPr lang="zh-CN" altLang="en-US" sz="4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1435" y="3919220"/>
            <a:ext cx="31934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压力大小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1140" y="3919220"/>
            <a:ext cx="37795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受力面积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  <p:sp>
        <p:nvSpPr>
          <p:cNvPr id="13316" name="Text Box 5"/>
          <p:cNvSpPr txBox="1"/>
          <p:nvPr/>
        </p:nvSpPr>
        <p:spPr>
          <a:xfrm>
            <a:off x="1772285" y="169545"/>
            <a:ext cx="25996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800" b="1" dirty="0">
                <a:solidFill>
                  <a:srgbClr val="FF66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4800" b="1" dirty="0">
                <a:solidFill>
                  <a:srgbClr val="FF66FF"/>
                </a:solidFill>
                <a:latin typeface="宋体" panose="02010600030101010101" pitchFamily="2" charset="-122"/>
              </a:rPr>
              <a:t>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TextBox 5"/>
          <p:cNvGrpSpPr/>
          <p:nvPr/>
        </p:nvGrpSpPr>
        <p:grpSpPr>
          <a:xfrm>
            <a:off x="3234373" y="75883"/>
            <a:ext cx="4679950" cy="798512"/>
            <a:chOff x="138" y="630"/>
            <a:chExt cx="899" cy="503"/>
          </a:xfrm>
        </p:grpSpPr>
        <p:pic>
          <p:nvPicPr>
            <p:cNvPr id="16389" name="TextBox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" y="630"/>
              <a:ext cx="899" cy="5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0" name="Text Box 7"/>
            <p:cNvSpPr txBox="1"/>
            <p:nvPr/>
          </p:nvSpPr>
          <p:spPr>
            <a:xfrm>
              <a:off x="270" y="720"/>
              <a:ext cx="45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b="1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实         验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4438" y="981075"/>
            <a:ext cx="5811838" cy="54451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探究影响压力作用效果的因素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688" y="3126740"/>
            <a:ext cx="1612900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实验步骤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1628775"/>
            <a:ext cx="161607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实验器材</a:t>
            </a:r>
          </a:p>
        </p:txBody>
      </p:sp>
      <p:sp>
        <p:nvSpPr>
          <p:cNvPr id="2" name="TextBox 7"/>
          <p:cNvSpPr txBox="1"/>
          <p:nvPr/>
        </p:nvSpPr>
        <p:spPr>
          <a:xfrm>
            <a:off x="552133" y="3879850"/>
            <a:ext cx="1607820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实验现象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552133" y="4639310"/>
            <a:ext cx="1607820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实验结论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543878" y="2378075"/>
            <a:ext cx="161607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实验方法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10" y="33655"/>
            <a:ext cx="1136650" cy="1101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20660" y="175260"/>
            <a:ext cx="1395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分一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"/>
          <p:cNvSpPr txBox="1"/>
          <p:nvPr/>
        </p:nvSpPr>
        <p:spPr>
          <a:xfrm>
            <a:off x="1827213" y="2303463"/>
            <a:ext cx="855662" cy="3667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表格 -1"/>
          <p:cNvGraphicFramePr/>
          <p:nvPr/>
        </p:nvGraphicFramePr>
        <p:xfrm>
          <a:off x="92710" y="555625"/>
          <a:ext cx="8959215" cy="5473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7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71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课题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探究</a:t>
                      </a:r>
                      <a:r>
                        <a:rPr lang="zh-CN" alt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影响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压力的作用效果的因素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实验器材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lang="en-US" altLang="zh-CN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小桌</a:t>
                      </a:r>
                      <a:r>
                        <a:rPr lang="en-US" altLang="zh-CN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en-US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海绵    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en-US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砝码     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</a:t>
                      </a: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.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altLang="en-US" sz="2400" b="0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装置图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55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步骤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小明将实验用的小桌放在海绵上，通过观察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     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来反映压力作用效果的大小。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92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结论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）比图甲与图乙可以的出结论：当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受力面积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一定时， </a:t>
                      </a:r>
                      <a:r>
                        <a:rPr lang="zh-CN" alt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压力越大，压力作用效果越明显  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）比较图乙与图丙可以的出结论：  当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压力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一定时， 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受力面积越小，压力作用效果越明显 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方法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实验中用到的主要物理研究方法是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控制变量法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24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转换法</a:t>
                      </a:r>
                      <a:r>
                        <a:rPr lang="zh-CN" alt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6280" y="1585595"/>
            <a:ext cx="2943225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260" y="1591945"/>
            <a:ext cx="2058035" cy="95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压力的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作用效果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3520" y="1020445"/>
            <a:ext cx="2803525" cy="97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相同受力面积，比较压力大小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3520" y="2092008"/>
            <a:ext cx="2803525" cy="97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相同压力，比较受力面积大小</a:t>
            </a:r>
          </a:p>
        </p:txBody>
      </p:sp>
      <p:grpSp>
        <p:nvGrpSpPr>
          <p:cNvPr id="9" name="Group 24"/>
          <p:cNvGrpSpPr/>
          <p:nvPr/>
        </p:nvGrpSpPr>
        <p:grpSpPr>
          <a:xfrm>
            <a:off x="2517458" y="1299845"/>
            <a:ext cx="1322387" cy="928688"/>
            <a:chOff x="1565" y="1616"/>
            <a:chExt cx="833" cy="585"/>
          </a:xfrm>
        </p:grpSpPr>
        <p:sp>
          <p:nvSpPr>
            <p:cNvPr id="4" name="右箭头 3"/>
            <p:cNvSpPr/>
            <p:nvPr/>
          </p:nvSpPr>
          <p:spPr>
            <a:xfrm>
              <a:off x="1565" y="2021"/>
              <a:ext cx="833" cy="18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8" y="1691"/>
              <a:ext cx="569" cy="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比较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37045" y="1947545"/>
            <a:ext cx="1565275" cy="2286000"/>
            <a:chOff x="6786578" y="3214686"/>
            <a:chExt cx="1564942" cy="2000264"/>
          </a:xfrm>
        </p:grpSpPr>
        <p:sp>
          <p:nvSpPr>
            <p:cNvPr id="7" name="手杖形箭头 6"/>
            <p:cNvSpPr/>
            <p:nvPr/>
          </p:nvSpPr>
          <p:spPr>
            <a:xfrm rot="5400000">
              <a:off x="6179269" y="3821995"/>
              <a:ext cx="2000264" cy="785646"/>
            </a:xfrm>
            <a:prstGeom prst="utur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71223" y="3643314"/>
              <a:ext cx="615553" cy="11551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eaVert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求比值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05020" y="3566795"/>
            <a:ext cx="2016125" cy="97155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8064A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 u="sng" dirty="0">
                <a:solidFill>
                  <a:srgbClr val="000000"/>
                </a:solidFill>
                <a:latin typeface="宋体" panose="02010600030101010101" pitchFamily="2" charset="-122"/>
              </a:rPr>
              <a:t>   压力</a:t>
            </a:r>
            <a:r>
              <a:rPr lang="en-US" altLang="zh-CN" sz="2800" b="1" u="sng" dirty="0">
                <a:solidFill>
                  <a:srgbClr val="000000"/>
                </a:solidFill>
                <a:latin typeface="宋体" panose="02010600030101010101" pitchFamily="2" charset="-122"/>
              </a:rPr>
              <a:t>___     </a:t>
            </a:r>
          </a:p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受力面积</a:t>
            </a:r>
          </a:p>
        </p:txBody>
      </p:sp>
      <p:grpSp>
        <p:nvGrpSpPr>
          <p:cNvPr id="15" name="Group 25"/>
          <p:cNvGrpSpPr/>
          <p:nvPr/>
        </p:nvGrpSpPr>
        <p:grpSpPr>
          <a:xfrm>
            <a:off x="2444433" y="3242945"/>
            <a:ext cx="1785937" cy="930275"/>
            <a:chOff x="1519" y="2840"/>
            <a:chExt cx="1125" cy="586"/>
          </a:xfrm>
        </p:grpSpPr>
        <p:sp>
          <p:nvSpPr>
            <p:cNvPr id="13" name="左箭头 12"/>
            <p:cNvSpPr/>
            <p:nvPr/>
          </p:nvSpPr>
          <p:spPr>
            <a:xfrm>
              <a:off x="1519" y="3246"/>
              <a:ext cx="1125" cy="180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4" y="2916"/>
              <a:ext cx="569" cy="32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定义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71258" y="3782695"/>
            <a:ext cx="923925" cy="5445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压强</a:t>
            </a:r>
          </a:p>
        </p:txBody>
      </p:sp>
      <p:sp>
        <p:nvSpPr>
          <p:cNvPr id="17" name="上箭头 16"/>
          <p:cNvSpPr/>
          <p:nvPr/>
        </p:nvSpPr>
        <p:spPr>
          <a:xfrm>
            <a:off x="1503045" y="2592070"/>
            <a:ext cx="214313" cy="1071563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24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12" grpId="0" bldLvl="0" animBg="1"/>
      <p:bldP spid="16" grpId="0" bldLvl="0" animBg="1"/>
      <p:bldP spid="17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936</Words>
  <Application>Microsoft Office PowerPoint</Application>
  <PresentationFormat>全屏显示(4:3)</PresentationFormat>
  <Paragraphs>148</Paragraphs>
  <Slides>23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82</cp:revision>
  <dcterms:created xsi:type="dcterms:W3CDTF">2014-03-15T08:41:00Z</dcterms:created>
  <dcterms:modified xsi:type="dcterms:W3CDTF">2019-03-06T11:53:35Z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