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8" r:id="rId4"/>
    <p:sldId id="259" r:id="rId5"/>
    <p:sldId id="261" r:id="rId6"/>
    <p:sldId id="264" r:id="rId7"/>
    <p:sldId id="302" r:id="rId8"/>
    <p:sldId id="304" r:id="rId9"/>
    <p:sldId id="305" r:id="rId10"/>
    <p:sldId id="306" r:id="rId11"/>
    <p:sldId id="307" r:id="rId12"/>
    <p:sldId id="331" r:id="rId13"/>
    <p:sldId id="274" r:id="rId14"/>
    <p:sldId id="332" r:id="rId15"/>
    <p:sldId id="276" r:id="rId16"/>
    <p:sldId id="282" r:id="rId17"/>
    <p:sldId id="283" r:id="rId18"/>
    <p:sldId id="285" r:id="rId19"/>
    <p:sldId id="286" r:id="rId20"/>
    <p:sldId id="297" r:id="rId21"/>
    <p:sldId id="288" r:id="rId22"/>
    <p:sldId id="289" r:id="rId24"/>
    <p:sldId id="290" r:id="rId25"/>
    <p:sldId id="298" r:id="rId26"/>
    <p:sldId id="299" r:id="rId27"/>
  </p:sldIdLst>
  <p:sldSz cx="11519535" cy="647954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Rot="1" noTextEdit="1"/>
          </p:cNvSpPr>
          <p:nvPr>
            <p:ph type="sldImg"/>
          </p:nvPr>
        </p:nvSpPr>
        <p:spPr>
          <a:xfrm>
            <a:off x="296863" y="746125"/>
            <a:ext cx="6264275" cy="3729038"/>
          </a:xfrm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</p:spPr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《</a:t>
            </a:r>
            <a:r>
              <a:rPr lang="zh-CN" altLang="en-US" dirty="0"/>
              <a:t>宇宙和人</a:t>
            </a:r>
            <a:r>
              <a:rPr lang="en-US" altLang="zh-CN" dirty="0"/>
              <a:t>》50</a:t>
            </a:r>
            <a:r>
              <a:rPr lang="zh-CN" altLang="en-US" dirty="0"/>
              <a:t>分</a:t>
            </a:r>
            <a:r>
              <a:rPr lang="en-US" altLang="zh-CN" dirty="0"/>
              <a:t>49</a:t>
            </a:r>
            <a:r>
              <a:rPr lang="zh-CN" altLang="en-US" dirty="0"/>
              <a:t>秒</a:t>
            </a:r>
            <a:r>
              <a:rPr lang="en-US" altLang="zh-CN" dirty="0">
                <a:latin typeface="Arial" panose="020B0604020202020204" pitchFamily="34" charset="0"/>
              </a:rPr>
              <a:t>————————</a:t>
            </a:r>
            <a:r>
              <a:rPr lang="en-US" altLang="zh-CN" dirty="0"/>
              <a:t>53</a:t>
            </a:r>
            <a:r>
              <a:rPr lang="zh-CN" altLang="en-US" dirty="0"/>
              <a:t>分</a:t>
            </a:r>
            <a:r>
              <a:rPr lang="en-US" altLang="zh-CN" dirty="0"/>
              <a:t>44 </a:t>
            </a:r>
            <a:r>
              <a:rPr lang="zh-CN" altLang="en-US" dirty="0"/>
              <a:t>秒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334" y="1060747"/>
            <a:ext cx="8642002" cy="2256525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334" y="3404292"/>
            <a:ext cx="8642002" cy="1564864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80"/>
            </a:lvl2pPr>
            <a:lvl3pPr marL="864235" indent="0" algn="ctr">
              <a:buNone/>
              <a:defRPr sz="1700"/>
            </a:lvl3pPr>
            <a:lvl4pPr marL="1296670" indent="0" algn="ctr">
              <a:buNone/>
              <a:defRPr sz="1525"/>
            </a:lvl4pPr>
            <a:lvl5pPr marL="1728470" indent="0" algn="ctr">
              <a:buNone/>
              <a:defRPr sz="1525"/>
            </a:lvl5pPr>
            <a:lvl6pPr marL="2160270" indent="0" algn="ctr">
              <a:buNone/>
              <a:defRPr sz="1525"/>
            </a:lvl6pPr>
            <a:lvl7pPr marL="2592070" indent="0" algn="ctr">
              <a:buNone/>
              <a:defRPr sz="1525"/>
            </a:lvl7pPr>
            <a:lvl8pPr marL="3024505" indent="0" algn="ctr">
              <a:buNone/>
              <a:defRPr sz="1525"/>
            </a:lvl8pPr>
            <a:lvl9pPr marL="3456940" indent="0" algn="ctr">
              <a:buNone/>
              <a:defRPr sz="15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910" y="345080"/>
            <a:ext cx="2484576" cy="54927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84" y="345080"/>
            <a:ext cx="7309693" cy="54927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791988" y="344976"/>
            <a:ext cx="9935559" cy="54911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965" y="575959"/>
            <a:ext cx="9791605" cy="10799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63965" y="1871867"/>
            <a:ext cx="4799807" cy="38877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5764" y="1871867"/>
            <a:ext cx="4799807" cy="38877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D4C2E1-B6A6-489B-AF7D-BD47A3144B2C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82" y="1615876"/>
            <a:ext cx="9938302" cy="269612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82" y="4337510"/>
            <a:ext cx="9938302" cy="1417829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67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4pPr>
            <a:lvl5pPr marL="172847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7pPr>
            <a:lvl8pPr marL="3024505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8pPr>
            <a:lvl9pPr marL="3456940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84" y="1725401"/>
            <a:ext cx="4897134" cy="41124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351" y="1725401"/>
            <a:ext cx="4897134" cy="41124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84" y="345080"/>
            <a:ext cx="9938302" cy="125279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684" y="1588870"/>
            <a:ext cx="4874629" cy="778681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80" b="1"/>
            </a:lvl2pPr>
            <a:lvl3pPr marL="864235" indent="0">
              <a:buNone/>
              <a:defRPr sz="1700" b="1"/>
            </a:lvl3pPr>
            <a:lvl4pPr marL="1296670" indent="0">
              <a:buNone/>
              <a:defRPr sz="1525" b="1"/>
            </a:lvl4pPr>
            <a:lvl5pPr marL="1728470" indent="0">
              <a:buNone/>
              <a:defRPr sz="1525" b="1"/>
            </a:lvl5pPr>
            <a:lvl6pPr marL="2160270" indent="0">
              <a:buNone/>
              <a:defRPr sz="1525" b="1"/>
            </a:lvl6pPr>
            <a:lvl7pPr marL="2592070" indent="0">
              <a:buNone/>
              <a:defRPr sz="1525" b="1"/>
            </a:lvl7pPr>
            <a:lvl8pPr marL="3024505" indent="0">
              <a:buNone/>
              <a:defRPr sz="1525" b="1"/>
            </a:lvl8pPr>
            <a:lvl9pPr marL="3456940" indent="0">
              <a:buNone/>
              <a:defRPr sz="15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684" y="2367551"/>
            <a:ext cx="4874629" cy="34823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3351" y="1588870"/>
            <a:ext cx="4898635" cy="778681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80" b="1"/>
            </a:lvl2pPr>
            <a:lvl3pPr marL="864235" indent="0">
              <a:buNone/>
              <a:defRPr sz="1700" b="1"/>
            </a:lvl3pPr>
            <a:lvl4pPr marL="1296670" indent="0">
              <a:buNone/>
              <a:defRPr sz="1525" b="1"/>
            </a:lvl4pPr>
            <a:lvl5pPr marL="1728470" indent="0">
              <a:buNone/>
              <a:defRPr sz="1525" b="1"/>
            </a:lvl5pPr>
            <a:lvl6pPr marL="2160270" indent="0">
              <a:buNone/>
              <a:defRPr sz="1525" b="1"/>
            </a:lvl6pPr>
            <a:lvl7pPr marL="2592070" indent="0">
              <a:buNone/>
              <a:defRPr sz="1525" b="1"/>
            </a:lvl7pPr>
            <a:lvl8pPr marL="3024505" indent="0">
              <a:buNone/>
              <a:defRPr sz="1525" b="1"/>
            </a:lvl8pPr>
            <a:lvl9pPr marL="3456940" indent="0">
              <a:buNone/>
              <a:defRPr sz="15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3351" y="2367551"/>
            <a:ext cx="4898635" cy="34823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598937" y="6121590"/>
            <a:ext cx="4794888" cy="4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6172794" y="398531"/>
            <a:ext cx="4794888" cy="4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V="1">
            <a:off x="596721" y="4705860"/>
            <a:ext cx="2216" cy="1420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V="1">
            <a:off x="10967047" y="398531"/>
            <a:ext cx="2216" cy="1420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a925606ed5e3921c4615fdd54ad03b3d"/>
          <p:cNvPicPr>
            <a:picLocks noChangeAspect="1"/>
          </p:cNvPicPr>
          <p:nvPr userDrawn="1"/>
        </p:nvPicPr>
        <p:blipFill>
          <a:blip r:embed="rId2"/>
          <a:srcRect t="13667" r="81761" b="14722"/>
          <a:stretch>
            <a:fillRect/>
          </a:stretch>
        </p:blipFill>
        <p:spPr>
          <a:xfrm>
            <a:off x="10070465" y="5196205"/>
            <a:ext cx="888365" cy="8724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84" y="432101"/>
            <a:ext cx="3716360" cy="1512352"/>
          </a:xfrm>
        </p:spPr>
        <p:txBody>
          <a:bodyPr anchor="b"/>
          <a:lstStyle>
            <a:lvl1pPr>
              <a:defRPr sz="30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635" y="933217"/>
            <a:ext cx="5833351" cy="4606072"/>
          </a:xfrm>
        </p:spPr>
        <p:txBody>
          <a:bodyPr/>
          <a:lstStyle>
            <a:lvl1pPr>
              <a:defRPr sz="3020"/>
            </a:lvl1pPr>
            <a:lvl2pPr>
              <a:defRPr sz="2660"/>
            </a:lvl2pPr>
            <a:lvl3pPr>
              <a:defRPr sz="2270"/>
            </a:lvl3pPr>
            <a:lvl4pPr>
              <a:defRPr sz="1880"/>
            </a:lvl4pPr>
            <a:lvl5pPr>
              <a:defRPr sz="1880"/>
            </a:lvl5pPr>
            <a:lvl6pPr>
              <a:defRPr sz="1880"/>
            </a:lvl6pPr>
            <a:lvl7pPr>
              <a:defRPr sz="1880"/>
            </a:lvl7pPr>
            <a:lvl8pPr>
              <a:defRPr sz="1880"/>
            </a:lvl8pPr>
            <a:lvl9pPr>
              <a:defRPr sz="188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84" y="1944452"/>
            <a:ext cx="3716360" cy="3602339"/>
          </a:xfrm>
        </p:spPr>
        <p:txBody>
          <a:bodyPr/>
          <a:lstStyle>
            <a:lvl1pPr marL="0" indent="0">
              <a:buNone/>
              <a:defRPr sz="1525"/>
            </a:lvl1pPr>
            <a:lvl2pPr marL="431800" indent="0">
              <a:buNone/>
              <a:defRPr sz="1315"/>
            </a:lvl2pPr>
            <a:lvl3pPr marL="864235" indent="0">
              <a:buNone/>
              <a:defRPr sz="1135"/>
            </a:lvl3pPr>
            <a:lvl4pPr marL="1296670" indent="0">
              <a:buNone/>
              <a:defRPr sz="960"/>
            </a:lvl4pPr>
            <a:lvl5pPr marL="1728470" indent="0">
              <a:buNone/>
              <a:defRPr sz="960"/>
            </a:lvl5pPr>
            <a:lvl6pPr marL="2160270" indent="0">
              <a:buNone/>
              <a:defRPr sz="960"/>
            </a:lvl6pPr>
            <a:lvl7pPr marL="2592070" indent="0">
              <a:buNone/>
              <a:defRPr sz="960"/>
            </a:lvl7pPr>
            <a:lvl8pPr marL="3024505" indent="0">
              <a:buNone/>
              <a:defRPr sz="960"/>
            </a:lvl8pPr>
            <a:lvl9pPr marL="3456940" indent="0">
              <a:buNone/>
              <a:defRPr sz="9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84" y="432101"/>
            <a:ext cx="3716360" cy="1512352"/>
          </a:xfrm>
        </p:spPr>
        <p:txBody>
          <a:bodyPr anchor="b"/>
          <a:lstStyle>
            <a:lvl1pPr>
              <a:defRPr sz="30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635" y="933217"/>
            <a:ext cx="5833351" cy="4606072"/>
          </a:xfrm>
        </p:spPr>
        <p:txBody>
          <a:bodyPr/>
          <a:lstStyle>
            <a:lvl1pPr marL="0" indent="0">
              <a:buNone/>
              <a:defRPr sz="3020"/>
            </a:lvl1pPr>
            <a:lvl2pPr marL="431800" indent="0">
              <a:buNone/>
              <a:defRPr sz="2660"/>
            </a:lvl2pPr>
            <a:lvl3pPr marL="864235" indent="0">
              <a:buNone/>
              <a:defRPr sz="2270"/>
            </a:lvl3pPr>
            <a:lvl4pPr marL="1296670" indent="0">
              <a:buNone/>
              <a:defRPr sz="1880"/>
            </a:lvl4pPr>
            <a:lvl5pPr marL="1728470" indent="0">
              <a:buNone/>
              <a:defRPr sz="1880"/>
            </a:lvl5pPr>
            <a:lvl6pPr marL="2160270" indent="0">
              <a:buNone/>
              <a:defRPr sz="1880"/>
            </a:lvl6pPr>
            <a:lvl7pPr marL="2592070" indent="0">
              <a:buNone/>
              <a:defRPr sz="1880"/>
            </a:lvl7pPr>
            <a:lvl8pPr marL="3024505" indent="0">
              <a:buNone/>
              <a:defRPr sz="1880"/>
            </a:lvl8pPr>
            <a:lvl9pPr marL="3456940" indent="0">
              <a:buNone/>
              <a:defRPr sz="188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84" y="1944452"/>
            <a:ext cx="3716360" cy="3602339"/>
          </a:xfrm>
        </p:spPr>
        <p:txBody>
          <a:bodyPr/>
          <a:lstStyle>
            <a:lvl1pPr marL="0" indent="0">
              <a:buNone/>
              <a:defRPr sz="1525"/>
            </a:lvl1pPr>
            <a:lvl2pPr marL="431800" indent="0">
              <a:buNone/>
              <a:defRPr sz="1315"/>
            </a:lvl2pPr>
            <a:lvl3pPr marL="864235" indent="0">
              <a:buNone/>
              <a:defRPr sz="1135"/>
            </a:lvl3pPr>
            <a:lvl4pPr marL="1296670" indent="0">
              <a:buNone/>
              <a:defRPr sz="960"/>
            </a:lvl4pPr>
            <a:lvl5pPr marL="1728470" indent="0">
              <a:buNone/>
              <a:defRPr sz="960"/>
            </a:lvl5pPr>
            <a:lvl6pPr marL="2160270" indent="0">
              <a:buNone/>
              <a:defRPr sz="960"/>
            </a:lvl6pPr>
            <a:lvl7pPr marL="2592070" indent="0">
              <a:buNone/>
              <a:defRPr sz="960"/>
            </a:lvl7pPr>
            <a:lvl8pPr marL="3024505" indent="0">
              <a:buNone/>
              <a:defRPr sz="960"/>
            </a:lvl8pPr>
            <a:lvl9pPr marL="3456940" indent="0">
              <a:buNone/>
              <a:defRPr sz="9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184" y="345080"/>
            <a:ext cx="9938302" cy="1252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84" y="1725401"/>
            <a:ext cx="9938302" cy="4112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84" y="6007398"/>
            <a:ext cx="2592601" cy="345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884" y="6007398"/>
            <a:ext cx="3888901" cy="345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885" y="6007398"/>
            <a:ext cx="2592601" cy="345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1pPr>
      <a:lvl2pPr marL="64833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770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51320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370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553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0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0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6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5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94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23431;&#23449;&#26377;&#22810;&#22823;&#23431;&#23449;&#26053;&#34892;.fl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hyperlink" Target="http://www.ha.xinhuanet.com/fuwu/tupian/2004-02/16/content_1863076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hyperlink" Target="http://61.241.126.66/imagematerial/upload/wl/CYP35L8EEI8M9MN5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42745" y="1585595"/>
            <a:ext cx="8234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第七章   从粒子到宇宙</a:t>
            </a:r>
            <a:endParaRPr lang="zh-CN" altLang="zh-CN" sz="4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6430" y="3424555"/>
            <a:ext cx="536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四、宇 宙 探 秘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9" name="图片 419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1915" y="1273810"/>
            <a:ext cx="3361055" cy="3928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文本框 41989"/>
          <p:cNvSpPr txBox="1"/>
          <p:nvPr/>
        </p:nvSpPr>
        <p:spPr>
          <a:xfrm>
            <a:off x="1548000" y="5393730"/>
            <a:ext cx="345575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火星探测器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6" name="Picture 2" descr="habo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35" y="1273810"/>
            <a:ext cx="3928110" cy="3928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220330" y="5393730"/>
            <a:ext cx="345575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哈勃望远镜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1172007-hpkSmM7s9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205" y="512445"/>
            <a:ext cx="8491855" cy="5454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736600" y="1378585"/>
            <a:ext cx="53479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1969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年，尼尔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阿姆斯特朗等三位航天员，乘坐“阿波罗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号”，第一次登上了月球。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736600" y="3066415"/>
            <a:ext cx="547116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1971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年，前苏联发射了人类历史上第一个宇宙空间站“礼炮号”，从地球以外的地方来认识宇宙，探索它的奥秘。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9" name="Picture 7" descr="第一次登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7760" y="1009015"/>
            <a:ext cx="4191635" cy="4182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15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Picture 3" descr="self_20080927_337"/>
          <p:cNvPicPr/>
          <p:nvPr/>
        </p:nvPicPr>
        <p:blipFill>
          <a:blip r:embed="rId1"/>
          <a:stretch>
            <a:fillRect/>
          </a:stretch>
        </p:blipFill>
        <p:spPr>
          <a:xfrm>
            <a:off x="1139825" y="631825"/>
            <a:ext cx="8893175" cy="521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5" name="Text Box 5"/>
          <p:cNvSpPr txBox="1"/>
          <p:nvPr/>
        </p:nvSpPr>
        <p:spPr>
          <a:xfrm>
            <a:off x="921385" y="931545"/>
            <a:ext cx="967676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27380"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哥白尼提出了“日心说”，较好地描述了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的真实情况，掀起了天文学界的革命，使人们的思想挣脱了教会的束缚，从此，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从教会的束缚下解脱出来。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627380"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从“地心说”到“日心说”，经历了观察自然现象→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_______________→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解释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___________→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修改发展理论的循环过程，从中可以看出人类探究自然、追求真理的强烈愿望，正是这种愿望推动了科学的发展和社会的进步。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8968" name="Rectangle 8"/>
          <p:cNvSpPr/>
          <p:nvPr/>
        </p:nvSpPr>
        <p:spPr>
          <a:xfrm>
            <a:off x="1316355" y="1520825"/>
            <a:ext cx="2011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宇宙天体</a:t>
            </a:r>
            <a:endParaRPr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70" name="Rectangle 10"/>
          <p:cNvSpPr/>
          <p:nvPr/>
        </p:nvSpPr>
        <p:spPr>
          <a:xfrm>
            <a:off x="1770380" y="3877310"/>
            <a:ext cx="2713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建立模型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71" name="Rectangle 11"/>
          <p:cNvSpPr/>
          <p:nvPr/>
        </p:nvSpPr>
        <p:spPr>
          <a:xfrm>
            <a:off x="5694680" y="3877310"/>
            <a:ext cx="1891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自然现象</a:t>
            </a:r>
            <a:endParaRPr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72" name="Rectangle 12"/>
          <p:cNvSpPr/>
          <p:nvPr/>
        </p:nvSpPr>
        <p:spPr>
          <a:xfrm>
            <a:off x="5902960" y="2042795"/>
            <a:ext cx="2087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自然科学</a:t>
            </a:r>
            <a:endParaRPr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8" grpId="0"/>
      <p:bldP spid="168970" grpId="0"/>
      <p:bldP spid="168971" grpId="0"/>
      <p:bldP spid="1689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4"/>
          <p:cNvSpPr txBox="1"/>
          <p:nvPr/>
        </p:nvSpPr>
        <p:spPr>
          <a:xfrm>
            <a:off x="790358" y="1938641"/>
            <a:ext cx="362824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卫星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月球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90620" y="4872610"/>
            <a:ext cx="441118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1" lang="zh-CN" altLang="en-US" sz="2800" b="1" kern="1200" cap="none" spc="0" normalizeH="0" baseline="0" noProof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1" lang="zh-CN" altLang="en-US" sz="2800" b="1" kern="1200" cap="none" spc="0" normalizeH="0" baseline="0" noProof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恒星也在运动。</a:t>
            </a:r>
            <a:endParaRPr kumimoji="1" lang="zh-CN" altLang="en-US" sz="2800" b="1" kern="1200" cap="none" spc="0" normalizeH="0" baseline="0" noProof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1748" name="Picture 6" descr="solarsystem.gif (66821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7435" y="958215"/>
            <a:ext cx="4553585" cy="456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3"/>
          <p:cNvSpPr txBox="1"/>
          <p:nvPr/>
        </p:nvSpPr>
        <p:spPr>
          <a:xfrm>
            <a:off x="732155" y="2552700"/>
            <a:ext cx="5174615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水星、金星、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地球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、火星、木星、土星、天王星、海王星等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1" name="Text Box 2"/>
          <p:cNvSpPr txBox="1"/>
          <p:nvPr/>
        </p:nvSpPr>
        <p:spPr>
          <a:xfrm>
            <a:off x="691515" y="3978910"/>
            <a:ext cx="525843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恒星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、牛郎星、织女星等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2" name="Text Box 9"/>
          <p:cNvSpPr txBox="1"/>
          <p:nvPr/>
        </p:nvSpPr>
        <p:spPr>
          <a:xfrm>
            <a:off x="790861" y="1324803"/>
            <a:ext cx="499614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地球等行星绕太阳转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3" name="Rectangle 10"/>
          <p:cNvSpPr/>
          <p:nvPr/>
        </p:nvSpPr>
        <p:spPr>
          <a:xfrm>
            <a:off x="790575" y="513715"/>
            <a:ext cx="4664710" cy="5835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科学的宇宙观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7" name="图片 51206" descr="mw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5180" y="1437005"/>
            <a:ext cx="4828540" cy="436181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02" name="图片 51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1437005"/>
            <a:ext cx="4855210" cy="436181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2772" name="文本框 51202"/>
          <p:cNvSpPr txBox="1"/>
          <p:nvPr/>
        </p:nvSpPr>
        <p:spPr>
          <a:xfrm>
            <a:off x="3496428" y="5693596"/>
            <a:ext cx="3098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zh-CN" sz="1700" dirty="0">
              <a:latin typeface="Arial" panose="020B0604020202020204" pitchFamily="34" charset="0"/>
            </a:endParaRPr>
          </a:p>
        </p:txBody>
      </p:sp>
      <p:sp>
        <p:nvSpPr>
          <p:cNvPr id="32773" name="文本框 51203"/>
          <p:cNvSpPr txBox="1"/>
          <p:nvPr/>
        </p:nvSpPr>
        <p:spPr>
          <a:xfrm>
            <a:off x="3563924" y="5626101"/>
            <a:ext cx="3098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zh-CN" sz="1700" dirty="0">
              <a:latin typeface="Arial" panose="020B0604020202020204" pitchFamily="34" charset="0"/>
            </a:endParaRPr>
          </a:p>
        </p:txBody>
      </p:sp>
      <p:sp>
        <p:nvSpPr>
          <p:cNvPr id="32774" name="文本框 51204"/>
          <p:cNvSpPr txBox="1"/>
          <p:nvPr/>
        </p:nvSpPr>
        <p:spPr>
          <a:xfrm>
            <a:off x="3427433" y="5693596"/>
            <a:ext cx="3098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zh-CN" sz="1700" dirty="0">
              <a:latin typeface="Arial" panose="020B0604020202020204" pitchFamily="34" charset="0"/>
            </a:endParaRPr>
          </a:p>
        </p:txBody>
      </p:sp>
      <p:sp>
        <p:nvSpPr>
          <p:cNvPr id="51206" name="文本框 51205"/>
          <p:cNvSpPr txBox="1"/>
          <p:nvPr/>
        </p:nvSpPr>
        <p:spPr>
          <a:xfrm>
            <a:off x="814070" y="546735"/>
            <a:ext cx="10082530" cy="586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银河系是由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和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弥漫物质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集合而成的一个庞大天体系统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57408" y="328499"/>
            <a:ext cx="4186203" cy="518963"/>
          </a:xfr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393" tIns="43196" rIns="86393" bIns="43196" numCol="1" anchor="t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“</a:t>
            </a: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量天尺</a:t>
            </a: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”</a:t>
            </a:r>
            <a:endParaRPr kumimoji="0" lang="zh-CN" altLang="en-US" sz="3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4819" name="Rectangle 3"/>
          <p:cNvSpPr/>
          <p:nvPr>
            <p:ph idx="1" hasCustomPrompt="1"/>
          </p:nvPr>
        </p:nvSpPr>
        <p:spPr>
          <a:xfrm>
            <a:off x="657130" y="1025927"/>
            <a:ext cx="10110782" cy="1427899"/>
          </a:xfrm>
          <a:solidFill>
            <a:srgbClr val="FFFFFF"/>
          </a:solidFill>
          <a:ln w="19050">
            <a:solidFill>
              <a:srgbClr val="FF6600"/>
            </a:solidFill>
            <a:miter/>
          </a:ln>
        </p:spPr>
        <p:txBody>
          <a:bodyPr/>
          <a:p>
            <a:pPr eaLnBrk="1" hangingPunct="1">
              <a:buNone/>
            </a:pPr>
            <a:r>
              <a:rPr lang="zh-CN" altLang="en-US" sz="34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光在真空中传播一年所经过的距离称</a:t>
            </a:r>
            <a:r>
              <a:rPr lang="en-US" altLang="zh-CN" sz="34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4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光年（</a:t>
            </a:r>
            <a:r>
              <a:rPr lang="en-US" altLang="zh-CN" sz="34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l.y.</a:t>
            </a:r>
            <a:r>
              <a:rPr lang="zh-CN" altLang="en-US" sz="34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3780" b="1" dirty="0">
                <a:latin typeface="黑体" panose="02010609060101010101" pitchFamily="49" charset="-122"/>
                <a:ea typeface="黑体" panose="02010609060101010101" pitchFamily="49" charset="-122"/>
              </a:rPr>
              <a:t>它是</a:t>
            </a:r>
            <a:r>
              <a:rPr lang="zh-CN" altLang="en-US" sz="378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780" b="1" dirty="0">
                <a:latin typeface="黑体" panose="02010609060101010101" pitchFamily="49" charset="-122"/>
                <a:ea typeface="黑体" panose="02010609060101010101" pitchFamily="49" charset="-122"/>
              </a:rPr>
              <a:t>单位。</a:t>
            </a:r>
            <a:r>
              <a:rPr lang="zh-CN" altLang="en-US" sz="3780" b="1" dirty="0"/>
              <a:t> </a:t>
            </a:r>
            <a:r>
              <a:rPr lang="en-US" altLang="zh-CN" sz="4155" b="1" dirty="0"/>
              <a:t>1 l.y.=9.46×10</a:t>
            </a:r>
            <a:r>
              <a:rPr lang="en-US" altLang="zh-CN" sz="4155" b="1" baseline="30000" dirty="0"/>
              <a:t>15</a:t>
            </a:r>
            <a:r>
              <a:rPr lang="en-US" altLang="zh-CN" sz="4155" b="1" dirty="0"/>
              <a:t>m</a:t>
            </a:r>
            <a:endParaRPr lang="en-US" altLang="zh-CN" sz="4155" b="1" dirty="0"/>
          </a:p>
        </p:txBody>
      </p:sp>
      <p:sp>
        <p:nvSpPr>
          <p:cNvPr id="34820" name="Text Box 4"/>
          <p:cNvSpPr txBox="1"/>
          <p:nvPr/>
        </p:nvSpPr>
        <p:spPr>
          <a:xfrm>
            <a:off x="1813548" y="1639384"/>
            <a:ext cx="1543391" cy="6724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78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长度</a:t>
            </a:r>
            <a:endParaRPr lang="zh-CN" altLang="en-US" sz="378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1" name="Rectangle 5"/>
          <p:cNvSpPr/>
          <p:nvPr/>
        </p:nvSpPr>
        <p:spPr>
          <a:xfrm>
            <a:off x="646630" y="2728307"/>
            <a:ext cx="10131781" cy="3401759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例：织女星离地球的距离约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24.5 l.y.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我们在地球上所看到的织女星的星光是织女星在什么时候发的光       （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就是现在发的光                                               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24.5h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前发的光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24.5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天前发的光                              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24.5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年前发的光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组合 49155"/>
          <p:cNvGrpSpPr/>
          <p:nvPr/>
        </p:nvGrpSpPr>
        <p:grpSpPr>
          <a:xfrm>
            <a:off x="316654" y="0"/>
            <a:ext cx="5579604" cy="3407758"/>
            <a:chOff x="0" y="0"/>
            <a:chExt cx="2971" cy="2272"/>
          </a:xfrm>
        </p:grpSpPr>
        <p:pic>
          <p:nvPicPr>
            <p:cNvPr id="35854" name="内容占位符 49156" descr="27659.jpg (11807 字节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971" cy="2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8" name="文本框 49157"/>
            <p:cNvSpPr txBox="1"/>
            <p:nvPr/>
          </p:nvSpPr>
          <p:spPr>
            <a:xfrm>
              <a:off x="0" y="0"/>
              <a:ext cx="340" cy="192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025" kern="1200" cap="none" spc="0" normalizeH="0" baseline="0" noProof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华文新魏" pitchFamily="2" charset="-122"/>
                  <a:cs typeface="+mn-cs"/>
                </a:rPr>
                <a:t>银河附近星系</a:t>
              </a:r>
              <a:endParaRPr kumimoji="0" lang="zh-CN" altLang="en-US" sz="3025" kern="1200" cap="none" spc="0" normalizeH="0" baseline="0" noProof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新魏" pitchFamily="2" charset="-122"/>
                <a:cs typeface="+mn-cs"/>
              </a:endParaRPr>
            </a:p>
          </p:txBody>
        </p:sp>
      </p:grpSp>
      <p:grpSp>
        <p:nvGrpSpPr>
          <p:cNvPr id="35843" name="组合 49158"/>
          <p:cNvGrpSpPr/>
          <p:nvPr/>
        </p:nvGrpSpPr>
        <p:grpSpPr>
          <a:xfrm>
            <a:off x="5555782" y="0"/>
            <a:ext cx="5860084" cy="3559248"/>
            <a:chOff x="2744" y="0"/>
            <a:chExt cx="3153" cy="2373"/>
          </a:xfrm>
        </p:grpSpPr>
        <p:pic>
          <p:nvPicPr>
            <p:cNvPr id="35852" name="内容占位符 49159" descr="27662.jpg (15474 字节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4" y="0"/>
              <a:ext cx="3153" cy="23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53" name="文本框 49160"/>
            <p:cNvSpPr txBox="1"/>
            <p:nvPr/>
          </p:nvSpPr>
          <p:spPr>
            <a:xfrm>
              <a:off x="5216" y="0"/>
              <a:ext cx="544" cy="17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4155" dirty="0">
                  <a:solidFill>
                    <a:srgbClr val="FFFF66"/>
                  </a:solidFill>
                  <a:latin typeface="华文新魏" pitchFamily="2" charset="-122"/>
                  <a:ea typeface="华文新魏" pitchFamily="2" charset="-122"/>
                </a:rPr>
                <a:t>草帽星系</a:t>
              </a:r>
              <a:endParaRPr lang="zh-CN" altLang="en-US" sz="4155" dirty="0">
                <a:solidFill>
                  <a:srgbClr val="FFFF66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35844" name="标题 49161"/>
          <p:cNvSpPr>
            <a:spLocks noGrp="1"/>
          </p:cNvSpPr>
          <p:nvPr>
            <p:ph type="title"/>
          </p:nvPr>
        </p:nvSpPr>
        <p:spPr>
          <a:xfrm>
            <a:off x="2088029" y="575959"/>
            <a:ext cx="7343479" cy="1079923"/>
          </a:xfrm>
          <a:noFill/>
          <a:ln>
            <a:noFill/>
          </a:ln>
        </p:spPr>
        <p:txBody>
          <a:bodyPr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河外星系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grpSp>
        <p:nvGrpSpPr>
          <p:cNvPr id="35845" name="组合 49162"/>
          <p:cNvGrpSpPr/>
          <p:nvPr/>
        </p:nvGrpSpPr>
        <p:grpSpPr>
          <a:xfrm>
            <a:off x="316654" y="3125778"/>
            <a:ext cx="5306623" cy="3386760"/>
            <a:chOff x="0" y="2084"/>
            <a:chExt cx="2789" cy="2258"/>
          </a:xfrm>
        </p:grpSpPr>
        <p:pic>
          <p:nvPicPr>
            <p:cNvPr id="35850" name="内容占位符 49163" descr="仙女星系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84"/>
              <a:ext cx="2789" cy="22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51" name="文本框 49164"/>
            <p:cNvSpPr txBox="1"/>
            <p:nvPr/>
          </p:nvSpPr>
          <p:spPr>
            <a:xfrm>
              <a:off x="0" y="2886"/>
              <a:ext cx="431" cy="14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400" b="1" dirty="0">
                  <a:solidFill>
                    <a:srgbClr val="FFFF66"/>
                  </a:solidFill>
                  <a:latin typeface="Arial" panose="020B0604020202020204" pitchFamily="34" charset="0"/>
                  <a:ea typeface="华文新魏" pitchFamily="2" charset="-122"/>
                </a:rPr>
                <a:t>仙女星系</a:t>
              </a:r>
              <a:endParaRPr lang="zh-CN" altLang="en-US" sz="3400" b="1" dirty="0">
                <a:solidFill>
                  <a:srgbClr val="FFFF66"/>
                </a:solidFill>
                <a:latin typeface="Arial" panose="020B0604020202020204" pitchFamily="34" charset="0"/>
                <a:ea typeface="华文新魏" pitchFamily="2" charset="-122"/>
              </a:endParaRPr>
            </a:p>
          </p:txBody>
        </p:sp>
      </p:grpSp>
      <p:grpSp>
        <p:nvGrpSpPr>
          <p:cNvPr id="35846" name="组合 49165"/>
          <p:cNvGrpSpPr/>
          <p:nvPr/>
        </p:nvGrpSpPr>
        <p:grpSpPr>
          <a:xfrm>
            <a:off x="5623277" y="3133278"/>
            <a:ext cx="5518109" cy="3346262"/>
            <a:chOff x="2789" y="2089"/>
            <a:chExt cx="2971" cy="2231"/>
          </a:xfrm>
        </p:grpSpPr>
        <p:pic>
          <p:nvPicPr>
            <p:cNvPr id="35848" name="内容占位符 49166" descr="马头星云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9" y="2089"/>
              <a:ext cx="2971" cy="22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9" name="文本框 49167"/>
            <p:cNvSpPr txBox="1"/>
            <p:nvPr/>
          </p:nvSpPr>
          <p:spPr>
            <a:xfrm>
              <a:off x="5239" y="2568"/>
              <a:ext cx="409" cy="16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780" dirty="0">
                  <a:solidFill>
                    <a:srgbClr val="FFFF66"/>
                  </a:solidFill>
                  <a:latin typeface="Arial" panose="020B0604020202020204" pitchFamily="34" charset="0"/>
                  <a:ea typeface="华文新魏" pitchFamily="2" charset="-122"/>
                </a:rPr>
                <a:t>马头星云</a:t>
              </a:r>
              <a:endParaRPr lang="zh-CN" altLang="en-US" sz="3780" dirty="0">
                <a:solidFill>
                  <a:srgbClr val="FFFF66"/>
                </a:solidFill>
                <a:latin typeface="Arial" panose="020B0604020202020204" pitchFamily="34" charset="0"/>
                <a:ea typeface="华文新魏" pitchFamily="2" charset="-122"/>
              </a:endParaRPr>
            </a:p>
          </p:txBody>
        </p:sp>
      </p:grpSp>
      <p:sp>
        <p:nvSpPr>
          <p:cNvPr id="49169" name="矩形 49168"/>
          <p:cNvSpPr/>
          <p:nvPr/>
        </p:nvSpPr>
        <p:spPr>
          <a:xfrm>
            <a:off x="1813548" y="2627813"/>
            <a:ext cx="8469899" cy="74844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华文新魏" pitchFamily="2" charset="-122"/>
                <a:cs typeface="+mn-cs"/>
              </a:rPr>
              <a:t>散布在宇宙中的星系多达</a:t>
            </a: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华文新魏" pitchFamily="2" charset="-122"/>
                <a:cs typeface="+mn-cs"/>
              </a:rPr>
              <a:t>１０００亿</a:t>
            </a: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华文新魏" pitchFamily="2" charset="-122"/>
                <a:cs typeface="+mn-cs"/>
              </a:rPr>
              <a:t>个</a:t>
            </a:r>
            <a:endParaRPr kumimoji="0" lang="zh-CN" altLang="en-US" sz="3400" b="1" i="0" u="none" strike="noStrike" kern="1200" cap="none" spc="0" normalizeH="0" baseline="0" noProof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53494" y="662519"/>
            <a:ext cx="7620959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2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宇宙是一个有层次的天体结构系统</a:t>
            </a:r>
            <a:endParaRPr kumimoji="1" lang="zh-CN" altLang="en-US" sz="3200" b="1" kern="1200" cap="none" spc="0" normalizeH="0" baseline="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31569" y="3468524"/>
            <a:ext cx="705485" cy="158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  宙</a:t>
            </a:r>
            <a:endParaRPr kumimoji="1" lang="zh-CN" altLang="en-US" sz="3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130026" y="2735077"/>
            <a:ext cx="1511893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银河系</a:t>
            </a:r>
            <a:endParaRPr kumimoji="1" lang="zh-CN" altLang="en-US" sz="3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107527" y="4980417"/>
            <a:ext cx="1943862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河外星系</a:t>
            </a:r>
            <a:endParaRPr kumimoji="1" lang="zh-CN" altLang="en-US" sz="3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051389" y="3612514"/>
            <a:ext cx="3455755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数千亿计颗恒星</a:t>
            </a:r>
            <a:endParaRPr kumimoji="1" lang="zh-CN" altLang="en-US" sz="3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051389" y="2252111"/>
            <a:ext cx="2447826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太  阳  系</a:t>
            </a:r>
            <a:endParaRPr kumimoji="1" lang="zh-CN" altLang="en-US" sz="3400" b="1" kern="1200" cap="none" spc="0" normalizeH="0" baseline="0" noProof="0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32" name="AutoShape 8"/>
          <p:cNvSpPr/>
          <p:nvPr/>
        </p:nvSpPr>
        <p:spPr>
          <a:xfrm>
            <a:off x="1743053" y="2964560"/>
            <a:ext cx="359974" cy="2447826"/>
          </a:xfrm>
          <a:prstGeom prst="leftBrace">
            <a:avLst>
              <a:gd name="adj1" fmla="val 37085"/>
              <a:gd name="adj2" fmla="val 50736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en-US" sz="3780" b="1" dirty="0">
              <a:latin typeface="Arial" panose="020B0604020202020204" pitchFamily="34" charset="0"/>
            </a:endParaRPr>
          </a:p>
        </p:txBody>
      </p:sp>
      <p:sp>
        <p:nvSpPr>
          <p:cNvPr id="52233" name="AutoShape 9"/>
          <p:cNvSpPr/>
          <p:nvPr/>
        </p:nvSpPr>
        <p:spPr>
          <a:xfrm>
            <a:off x="3766409" y="2388601"/>
            <a:ext cx="215985" cy="1583888"/>
          </a:xfrm>
          <a:prstGeom prst="leftBrace">
            <a:avLst>
              <a:gd name="adj1" fmla="val 61111"/>
              <a:gd name="adj2" fmla="val 48148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>
          <a:xfrm>
            <a:off x="6622206" y="1763146"/>
            <a:ext cx="215985" cy="1583888"/>
          </a:xfrm>
          <a:prstGeom prst="leftBrace">
            <a:avLst>
              <a:gd name="adj1" fmla="val 61111"/>
              <a:gd name="adj2" fmla="val 48148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28678" y="1634155"/>
            <a:ext cx="3370261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地球</a:t>
            </a:r>
            <a:r>
              <a:rPr kumimoji="1" lang="en-US" altLang="zh-CN" sz="34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1" lang="zh-CN" altLang="en-US" sz="34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月球</a:t>
            </a:r>
            <a:endParaRPr kumimoji="1" lang="zh-CN" altLang="en-US" sz="3400" b="1" kern="1200" cap="none" spc="0" normalizeH="0" baseline="0" noProof="0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28815" y="2932430"/>
            <a:ext cx="3858895" cy="6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34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其它行星、慧星等</a:t>
            </a:r>
            <a:endParaRPr kumimoji="1" lang="zh-CN" altLang="en-US" sz="3400" b="1" kern="1200" cap="none" spc="0" normalizeH="0" baseline="0" noProof="0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ldLvl="0" animBg="1"/>
      <p:bldP spid="52227" grpId="0" bldLvl="0" animBg="1"/>
      <p:bldP spid="52228" grpId="0" bldLvl="0" animBg="1"/>
      <p:bldP spid="52229" grpId="0" bldLvl="0" animBg="1"/>
      <p:bldP spid="52230" grpId="0" bldLvl="0" animBg="1"/>
      <p:bldP spid="52231" grpId="0" bldLvl="0" animBg="1"/>
      <p:bldP spid="52232" grpId="0" bldLvl="0" animBg="1"/>
      <p:bldP spid="52233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43280" y="793115"/>
            <a:ext cx="9832975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fontAlgn="auto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、物质由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　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组成，分子是由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构成。</a:t>
            </a:r>
            <a:endParaRPr kumimoji="0" lang="zh-CN" altLang="en-US" sz="2800" b="1" kern="1200" cap="none" spc="0" normalizeH="0" baseline="0" noProof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fontAlgn="auto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、原子由位于原子中心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和核外 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构成，其中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带正电，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带负电。</a:t>
            </a:r>
            <a:endParaRPr kumimoji="0" lang="zh-CN" altLang="en-US" sz="2800" b="1" kern="1200" cap="none" spc="0" normalizeH="0" baseline="0" noProof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fontAlgn="auto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、原子核又是由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和 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构成，其中 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带正电，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不带电。</a:t>
            </a:r>
            <a:endParaRPr kumimoji="0" lang="zh-CN" altLang="en-US" sz="2800" b="1" kern="1200" cap="none" spc="0" normalizeH="0" baseline="0" noProof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fontAlgn="auto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、质子和中子又是由更小的微粒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构成。</a:t>
            </a:r>
            <a:endParaRPr kumimoji="0" lang="zh-CN" altLang="en-US" sz="2800" b="1" kern="1200" cap="none" spc="0" normalizeH="0" baseline="0" noProof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fontAlgn="auto">
              <a:lnSpc>
                <a:spcPts val="416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0" lang="zh-CN" altLang="en-US" sz="2800" b="1" kern="1200" cap="none" spc="0" normalizeH="0" baseline="0" noProof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、摩擦起电的实质：</a:t>
            </a:r>
            <a:r>
              <a:rPr kumimoji="0" lang="zh-CN" altLang="en-US" sz="2800" b="1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摩擦起电并不是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　       　　</a:t>
            </a:r>
            <a:r>
              <a:rPr kumimoji="0" lang="zh-CN" altLang="en-US" sz="2800" b="1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了电荷，而只是将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　　  　</a:t>
            </a:r>
            <a:r>
              <a:rPr kumimoji="0" lang="zh-CN" altLang="en-US" sz="2800" b="1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由一个物体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　　  　</a:t>
            </a:r>
            <a:r>
              <a:rPr kumimoji="0" lang="zh-CN" altLang="en-US" sz="2800" b="1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到另一个物体。得到电子带</a:t>
            </a:r>
            <a:r>
              <a:rPr lang="zh-CN" altLang="en-US" sz="2800" b="1" u="sng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　                   </a:t>
            </a:r>
            <a:r>
              <a:rPr kumimoji="0" lang="zh-CN" altLang="en-US" sz="2800" b="1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电，失去电子带</a:t>
            </a:r>
            <a:r>
              <a:rPr kumimoji="0" lang="zh-CN" altLang="en-US" sz="2800" b="1" u="sng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　    　</a:t>
            </a:r>
            <a:r>
              <a:rPr kumimoji="0" lang="zh-CN" altLang="en-US" sz="2800" b="1" kern="1200" cap="none" spc="0" normalizeH="0" baseline="0" noProof="0" smtClean="0">
                <a:effectLst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电。</a:t>
            </a:r>
            <a:endParaRPr kumimoji="0" lang="zh-CN" altLang="en-US" sz="2800" b="1" kern="1200" cap="none" spc="0" normalizeH="0" baseline="0" noProof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Rectangle 6"/>
          <p:cNvSpPr/>
          <p:nvPr/>
        </p:nvSpPr>
        <p:spPr>
          <a:xfrm>
            <a:off x="429146" y="347975"/>
            <a:ext cx="2890520" cy="499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645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二、科学的宇宙观</a:t>
            </a:r>
            <a:endParaRPr lang="zh-CN" altLang="en-US" sz="2645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892" name="Text Box 7"/>
          <p:cNvSpPr txBox="1"/>
          <p:nvPr/>
        </p:nvSpPr>
        <p:spPr>
          <a:xfrm>
            <a:off x="1005840" y="717550"/>
            <a:ext cx="383730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宇 宙 起 源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/>
          <p:nvPr/>
        </p:nvSpPr>
        <p:spPr>
          <a:xfrm>
            <a:off x="815975" y="496570"/>
            <a:ext cx="1006919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noProof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多普勒效应</a:t>
            </a:r>
            <a:endParaRPr kumimoji="0" lang="zh-CN" altLang="en-US" sz="2800" b="1" kern="1200" cap="none" spc="0" normalizeH="0" baseline="0" noProof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当一列火车迎面开来的时候，我们听到的汽笛声音调升高（声波的波长变短），而当他远离我们时，音调就回明显降低（声波的波长）．这种现象我们叫它什么？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8" name="Text Box 4"/>
          <p:cNvSpPr txBox="1"/>
          <p:nvPr/>
        </p:nvSpPr>
        <p:spPr>
          <a:xfrm>
            <a:off x="815975" y="3189605"/>
            <a:ext cx="101669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  光作为一种波，它同样会产生多普勒效应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当一个星系远离们时，它的谱线波长也会变长。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9" name="Text Box 5"/>
          <p:cNvSpPr txBox="1"/>
          <p:nvPr/>
        </p:nvSpPr>
        <p:spPr>
          <a:xfrm>
            <a:off x="916305" y="4328795"/>
            <a:ext cx="9868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  哈勃在观察星系的光谱时发现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星系的光谱向长波方向偏移，称之为谱线“红移”，这一现象说明了星系正在远离我们。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1"/>
          <a:srcRect t="67345" b="15240"/>
          <a:stretch>
            <a:fillRect/>
          </a:stretch>
        </p:blipFill>
        <p:spPr>
          <a:xfrm>
            <a:off x="815340" y="496570"/>
            <a:ext cx="10070465" cy="250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/>
          <p:cNvPicPr>
            <a:picLocks noChangeAspect="1"/>
          </p:cNvPicPr>
          <p:nvPr/>
        </p:nvPicPr>
        <p:blipFill>
          <a:blip r:embed="rId1"/>
          <a:srcRect l="12050" t="36017" r="55023" b="49492"/>
          <a:stretch>
            <a:fillRect/>
          </a:stretch>
        </p:blipFill>
        <p:spPr>
          <a:xfrm>
            <a:off x="1622712" y="1544087"/>
            <a:ext cx="3673239" cy="2245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3"/>
          <p:cNvPicPr>
            <a:picLocks noChangeAspect="1"/>
          </p:cNvPicPr>
          <p:nvPr/>
        </p:nvPicPr>
        <p:blipFill>
          <a:blip r:embed="rId1"/>
          <a:srcRect l="48326" t="26938" r="9259" b="49492"/>
          <a:stretch>
            <a:fillRect/>
          </a:stretch>
        </p:blipFill>
        <p:spPr>
          <a:xfrm>
            <a:off x="6180622" y="977850"/>
            <a:ext cx="4421686" cy="36057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Text Box 4"/>
          <p:cNvSpPr txBox="1"/>
          <p:nvPr/>
        </p:nvSpPr>
        <p:spPr>
          <a:xfrm>
            <a:off x="909190" y="4796205"/>
            <a:ext cx="1000129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400" b="1" dirty="0">
                <a:latin typeface="Arial" panose="020B0604020202020204" pitchFamily="34" charset="0"/>
                <a:ea typeface="黑体" panose="02010609060101010101" pitchFamily="49" charset="-122"/>
              </a:rPr>
              <a:t>气球膨胀时，任意两个金属粒间的距离都在增加。</a:t>
            </a:r>
            <a:endParaRPr lang="zh-CN" altLang="en-US" sz="3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65" name="Rectangle 5"/>
          <p:cNvSpPr/>
          <p:nvPr/>
        </p:nvSpPr>
        <p:spPr>
          <a:xfrm>
            <a:off x="390149" y="340476"/>
            <a:ext cx="3058282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64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体会宇宙整体膨胀</a:t>
            </a:r>
            <a:endParaRPr lang="zh-CN" altLang="en-US" sz="2645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02913" y="1372403"/>
            <a:ext cx="96788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人的一生相对于浩淼的宇宙是多么的渺小和短暂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95413" y="2078852"/>
            <a:ext cx="950182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但是人类对宇宙奥秘的探索却是一刻也未停止过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102913" y="2659312"/>
            <a:ext cx="308378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宇宙有多大？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102913" y="3202273"/>
            <a:ext cx="471716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宇宙是有限还是无限？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95413" y="3872725"/>
            <a:ext cx="39417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宇宙有没有中心？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49668" y="3878725"/>
            <a:ext cx="589008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如果有，它的中心在哪里？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080173" y="4483956"/>
            <a:ext cx="326676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宇宙如何变化？</a:t>
            </a:r>
            <a:endParaRPr kumimoji="1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1027468" y="5143186"/>
            <a:ext cx="512063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宇宙的</a:t>
            </a:r>
            <a:r>
              <a:rPr kumimoji="0" lang="zh-CN" altLang="en-US" sz="2800" b="1" kern="1200" cap="none" spc="0" normalizeH="0" baseline="0" noProof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未来将是什么？</a:t>
            </a:r>
            <a:endParaRPr kumimoji="0" lang="zh-CN" altLang="en-US" sz="2800" b="1" kern="1200" cap="none" spc="0" normalizeH="0" baseline="0" noProof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162" name="Text Box 11">
            <a:hlinkClick r:id="rId1" action="ppaction://hlinkfile"/>
          </p:cNvPr>
          <p:cNvSpPr txBox="1"/>
          <p:nvPr/>
        </p:nvSpPr>
        <p:spPr>
          <a:xfrm>
            <a:off x="836930" y="575310"/>
            <a:ext cx="32594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课后寄语：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/>
          <p:nvPr>
            <p:ph idx="1" hasCustomPrompt="1"/>
          </p:nvPr>
        </p:nvSpPr>
        <p:spPr>
          <a:xfrm>
            <a:off x="549910" y="1232535"/>
            <a:ext cx="10419715" cy="2348230"/>
          </a:xfrm>
          <a:solidFill>
            <a:srgbClr val="FFFFFF"/>
          </a:solidFill>
          <a:ln>
            <a:noFill/>
          </a:ln>
        </p:spPr>
        <p:txBody>
          <a:bodyPr>
            <a:noAutofit/>
          </a:bodyPr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下列各物质的尺度，按由小到大的顺序排列正确的是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乒乓球、原子、宇宙、太阳系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乒乓球、太阳系、宇宙、原子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原子、乒乓球、太阳系、宇宙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原子、乒乓球、宇宙、太阳系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79" name="Picture 49" descr="课堂练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135" y="443865"/>
            <a:ext cx="4174490" cy="683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Text Box 4"/>
          <p:cNvSpPr txBox="1"/>
          <p:nvPr/>
        </p:nvSpPr>
        <p:spPr>
          <a:xfrm>
            <a:off x="698907" y="3482880"/>
            <a:ext cx="9773306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科学家通过对星系光谱的研究发现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所有的星系都在远离我们而去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宇宙中星系间的距离在不断扩大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这说明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A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宇宙处在不断的膨胀中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银河系是一个庞大的天体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太阳是太阳系的中心天体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太阳和太阳系最终也会走向死亡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9"/>
          <p:cNvSpPr txBox="1"/>
          <p:nvPr/>
        </p:nvSpPr>
        <p:spPr>
          <a:xfrm>
            <a:off x="2519998" y="4589674"/>
            <a:ext cx="128991" cy="35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zh-CN" sz="1700" dirty="0">
              <a:latin typeface="Arial" panose="020B0604020202020204" pitchFamily="34" charset="0"/>
            </a:endParaRPr>
          </a:p>
        </p:txBody>
      </p:sp>
      <p:sp>
        <p:nvSpPr>
          <p:cNvPr id="32779" name="Text Box 11"/>
          <p:cNvSpPr txBox="1"/>
          <p:nvPr/>
        </p:nvSpPr>
        <p:spPr>
          <a:xfrm>
            <a:off x="2507999" y="3223272"/>
            <a:ext cx="820441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华文中宋" pitchFamily="2" charset="-122"/>
              </a:rPr>
              <a:t>嫦娥奔月</a:t>
            </a:r>
            <a:r>
              <a:rPr lang="zh-CN" altLang="en-US" sz="1700" dirty="0">
                <a:latin typeface="Arial" panose="020B0604020202020204" pitchFamily="34" charset="0"/>
              </a:rPr>
              <a:t> </a:t>
            </a:r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7172" name="Text Box 12"/>
          <p:cNvSpPr txBox="1"/>
          <p:nvPr/>
        </p:nvSpPr>
        <p:spPr>
          <a:xfrm>
            <a:off x="2587493" y="4249199"/>
            <a:ext cx="128991" cy="35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zh-CN" sz="1700" dirty="0">
              <a:latin typeface="Arial" panose="020B0604020202020204" pitchFamily="34" charset="0"/>
            </a:endParaRPr>
          </a:p>
        </p:txBody>
      </p:sp>
      <p:pic>
        <p:nvPicPr>
          <p:cNvPr id="32785" name="Picture 17" descr="xin_67d32d05434b4a5d830a724e9a42eb0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155" y="1349375"/>
            <a:ext cx="3355340" cy="4533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6" name="Text Box 18"/>
          <p:cNvSpPr txBox="1"/>
          <p:nvPr/>
        </p:nvSpPr>
        <p:spPr>
          <a:xfrm>
            <a:off x="6666668" y="1353922"/>
            <a:ext cx="2707308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鹊桥相会</a:t>
            </a:r>
            <a:r>
              <a:rPr lang="zh-CN" altLang="en-US" sz="17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zh-CN" altLang="en-US" sz="17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7175" name="Picture 27" descr="3115270_161232088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0" y="1353820"/>
            <a:ext cx="3194685" cy="4525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Text Box 28"/>
          <p:cNvSpPr txBox="1"/>
          <p:nvPr/>
        </p:nvSpPr>
        <p:spPr>
          <a:xfrm>
            <a:off x="1821064" y="1267315"/>
            <a:ext cx="239083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400" dirty="0">
                <a:solidFill>
                  <a:schemeClr val="bg1"/>
                </a:solidFill>
                <a:latin typeface="Arial" panose="020B0604020202020204" pitchFamily="34" charset="0"/>
                <a:ea typeface="隶书" pitchFamily="49" charset="-122"/>
              </a:rPr>
              <a:t>嫦娥奔月</a:t>
            </a:r>
            <a:endParaRPr lang="zh-CN" altLang="en-US" sz="3400" dirty="0">
              <a:solidFill>
                <a:schemeClr val="bg1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7177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2410" y="1604010"/>
            <a:ext cx="3852545" cy="3058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3" descr="四川三星堆出土的青铜文物：这是一批3000多年前有强烈哲学理念的青铜器。它们特别崇拜眼睛，想象着把自己的眼睛延长，这或许是望远镜最原始的创意。的确，人类正是因为发明了望远镜才走进了现代文明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4645"/>
            <a:ext cx="4077335" cy="305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5"/>
          <p:cNvSpPr txBox="1"/>
          <p:nvPr/>
        </p:nvSpPr>
        <p:spPr>
          <a:xfrm>
            <a:off x="7260590" y="4953635"/>
            <a:ext cx="2496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敦煌星图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9470" y="4953635"/>
            <a:ext cx="3198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三星堆青铜面具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7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9" name="Text Box 5"/>
          <p:cNvSpPr txBox="1"/>
          <p:nvPr/>
        </p:nvSpPr>
        <p:spPr>
          <a:xfrm>
            <a:off x="4217877" y="5425115"/>
            <a:ext cx="3932721" cy="35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700" dirty="0">
                <a:solidFill>
                  <a:schemeClr val="bg1"/>
                </a:solidFill>
                <a:latin typeface="Arial" panose="020B0604020202020204" pitchFamily="34" charset="0"/>
              </a:rPr>
              <a:t>敦煌星图</a:t>
            </a:r>
            <a:endParaRPr lang="zh-CN" altLang="en-US" sz="1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6" descr="e04032f85f7d8027d9f9fd3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245" y="523875"/>
            <a:ext cx="8666480" cy="5431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托勒密地心说体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0515" y="1364615"/>
            <a:ext cx="4538345" cy="453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标题 27653"/>
          <p:cNvSpPr>
            <a:spLocks noGrp="1" noRot="1"/>
          </p:cNvSpPr>
          <p:nvPr/>
        </p:nvSpPr>
        <p:spPr>
          <a:xfrm>
            <a:off x="911860" y="1740535"/>
            <a:ext cx="4709795" cy="7016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en-US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托勒密“地心说”</a:t>
            </a:r>
            <a:endParaRPr lang="en-US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1075" y="2572385"/>
            <a:ext cx="401256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地球居于宇宙中心，静止不动，其他天体都绕着地球转动。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CYP35L8EEI8M9MN5">
            <a:hlinkClick r:id="rId1"/>
          </p:cNvPr>
          <p:cNvPicPr>
            <a:picLocks noChangeAspect="1"/>
          </p:cNvPicPr>
          <p:nvPr/>
        </p:nvPicPr>
        <p:blipFill>
          <a:blip r:embed="rId2"/>
          <a:srcRect l="33871" r="1613"/>
          <a:stretch>
            <a:fillRect/>
          </a:stretch>
        </p:blipFill>
        <p:spPr>
          <a:xfrm>
            <a:off x="6031230" y="1313815"/>
            <a:ext cx="4093845" cy="4607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矩形 33794"/>
          <p:cNvSpPr/>
          <p:nvPr/>
        </p:nvSpPr>
        <p:spPr>
          <a:xfrm>
            <a:off x="828675" y="2135505"/>
            <a:ext cx="4973955" cy="3538220"/>
          </a:xfrm>
          <a:prstGeom prst="rect">
            <a:avLst/>
          </a:prstGeom>
          <a:noFill/>
          <a:ln w="7938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）太阳是宇宙的中心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行星围绕着太阳运转；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）地球作为一颗行星绕着太阳运转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它本身还在自转；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）月亮是地球的卫星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地球带着月亮一起绕太阳运转；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）恒星在远离太阳的一个天球面上静止不动。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6" name="标题 33795"/>
          <p:cNvSpPr>
            <a:spLocks noGrp="1"/>
          </p:cNvSpPr>
          <p:nvPr/>
        </p:nvSpPr>
        <p:spPr>
          <a:xfrm>
            <a:off x="1067435" y="1361440"/>
            <a:ext cx="4735195" cy="6584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哥白尼的“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日心说</a:t>
            </a:r>
            <a:r>
              <a:rPr lang="en-US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2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charRg st="24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5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charRg st="52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8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charRg st="8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86" name="Text Box 4"/>
          <p:cNvSpPr txBox="1"/>
          <p:nvPr/>
        </p:nvSpPr>
        <p:spPr>
          <a:xfrm>
            <a:off x="775970" y="1252220"/>
            <a:ext cx="488632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大利学者布鲁诺进一步认为，太阳只是无数恒星中的一颗，仅是太阳系的中心，而不是宇宙的中心，这一认识使哥白尼日心说得到了进一步发展。由于日心说危及到当时罗马教会的思想统治，反动教会对布鲁诺恨之入骨，用种种恐怖手段逼迫布鲁诺放弃日心说，布鲁诺宁死不屈，最后被活活烧死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87" name="Picture 7" descr="0705060105159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2320" y="1291590"/>
            <a:ext cx="4654550" cy="3896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/>
          <p:nvPr/>
        </p:nvSpPr>
        <p:spPr>
          <a:xfrm>
            <a:off x="6847945" y="742355"/>
            <a:ext cx="3872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日心说的修正</a:t>
            </a:r>
            <a:r>
              <a:rPr lang="en-US" altLang="zh-CN" sz="2800" b="1" dirty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800" b="1" dirty="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1204595" y="1506220"/>
            <a:ext cx="4439920" cy="2863850"/>
            <a:chOff x="715963" y="1828800"/>
            <a:chExt cx="3733800" cy="2590800"/>
          </a:xfrm>
        </p:grpSpPr>
        <p:pic>
          <p:nvPicPr>
            <p:cNvPr id="17422" name="Picture 5" descr="http://www.hebei.com.cn/xwzx/gngjpd/kj/200901/W02009071002593325828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5963" y="1828800"/>
              <a:ext cx="1981200" cy="2590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7163" y="1828800"/>
              <a:ext cx="1752600" cy="25908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16"/>
          <p:cNvGrpSpPr/>
          <p:nvPr/>
        </p:nvGrpSpPr>
        <p:grpSpPr>
          <a:xfrm>
            <a:off x="5644515" y="1505585"/>
            <a:ext cx="4641215" cy="2889885"/>
            <a:chOff x="4449763" y="1828800"/>
            <a:chExt cx="4097337" cy="2617788"/>
          </a:xfrm>
        </p:grpSpPr>
        <p:pic>
          <p:nvPicPr>
            <p:cNvPr id="17420" name="Picture 10" descr="http://www.sciencenet.cn/upload/blog/images/2008/11/200811142216126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963" y="1828800"/>
              <a:ext cx="2116137" cy="26003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1" name="Picture 12" descr="http://a3.att.hudong.com/21/32/01000000000000119093220224221_s.jpg"/>
            <p:cNvPicPr>
              <a:picLocks noChangeAspect="1"/>
            </p:cNvPicPr>
            <p:nvPr/>
          </p:nvPicPr>
          <p:blipFill>
            <a:blip r:embed="rId4"/>
            <a:srcRect b="12000"/>
            <a:stretch>
              <a:fillRect/>
            </a:stretch>
          </p:blipFill>
          <p:spPr>
            <a:xfrm>
              <a:off x="4449763" y="1828800"/>
              <a:ext cx="1981200" cy="26177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 Box 8"/>
          <p:cNvSpPr txBox="1"/>
          <p:nvPr/>
        </p:nvSpPr>
        <p:spPr>
          <a:xfrm>
            <a:off x="2060356" y="4572500"/>
            <a:ext cx="31677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伽利略的望远镜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6185466" y="4572500"/>
            <a:ext cx="3815729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开普勒的“椭圆轨道”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7" name="矩形 21"/>
          <p:cNvSpPr/>
          <p:nvPr/>
        </p:nvSpPr>
        <p:spPr>
          <a:xfrm>
            <a:off x="1635125" y="5256530"/>
            <a:ext cx="8169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地球和其他行星均围绕太阳作椭圆形轨道运动。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708025" y="467360"/>
            <a:ext cx="5420995" cy="614045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人类探索宇宙的历程</a:t>
            </a:r>
            <a:endParaRPr lang="zh-CN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20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WPS 演示</Application>
  <PresentationFormat>宽屏</PresentationFormat>
  <Paragraphs>176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黑体</vt:lpstr>
      <vt:lpstr>华文中宋</vt:lpstr>
      <vt:lpstr>隶书</vt:lpstr>
      <vt:lpstr>Times New Roman</vt:lpstr>
      <vt:lpstr>微软雅黑</vt:lpstr>
      <vt:lpstr>Arial Unicode MS</vt:lpstr>
      <vt:lpstr>Calibri Light</vt:lpstr>
      <vt:lpstr>Calibri</vt:lpstr>
      <vt:lpstr>Segoe UI</vt:lpstr>
      <vt:lpstr>华文新魏</vt:lpstr>
      <vt:lpstr>Tahoma</vt:lpstr>
      <vt:lpstr>幼圆</vt:lpstr>
      <vt:lpstr>方正姚体简体</vt:lpstr>
      <vt:lpstr>华文细黑</vt:lpstr>
      <vt:lpstr>楷体_GB2312</vt:lpstr>
      <vt:lpstr>华文彩云</vt:lpstr>
      <vt:lpstr>MingLiU</vt:lpstr>
      <vt:lpstr>新宋体</vt:lpstr>
      <vt:lpstr>MT Extra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“量天尺”的单位</vt:lpstr>
      <vt:lpstr>河外星系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雄哥</cp:lastModifiedBy>
  <cp:revision>10</cp:revision>
  <dcterms:created xsi:type="dcterms:W3CDTF">2015-05-05T08:02:00Z</dcterms:created>
  <dcterms:modified xsi:type="dcterms:W3CDTF">2018-03-14T00:54:34Z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