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media6.WAV" ContentType="audio/x-wav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media/media4.WAV" ContentType="audio/x-wav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media/media2.WAV" ContentType="audio/x-wav"/>
  <Override PartName="/ppt/media/media3.WAV" ContentType="audio/x-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media/media1.WAV" ContentType="audio/x-wav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media/media5.WAV" ContentType="audio/x-wav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346" r:id="rId3"/>
    <p:sldId id="359" r:id="rId4"/>
    <p:sldId id="325" r:id="rId5"/>
    <p:sldId id="360" r:id="rId6"/>
    <p:sldId id="361" r:id="rId7"/>
    <p:sldId id="362" r:id="rId8"/>
    <p:sldId id="326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4" r:id="rId20"/>
    <p:sldId id="375" r:id="rId21"/>
    <p:sldId id="376" r:id="rId22"/>
    <p:sldId id="377" r:id="rId23"/>
    <p:sldId id="347" r:id="rId24"/>
    <p:sldId id="349" r:id="rId25"/>
    <p:sldId id="350" r:id="rId26"/>
    <p:sldId id="379" r:id="rId27"/>
    <p:sldId id="380" r:id="rId28"/>
    <p:sldId id="352" r:id="rId29"/>
    <p:sldId id="357" r:id="rId3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9E6A63-BE4A-48E2-824A-83AC5E94258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4674729"/>
            <a:ext cx="2895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4674729"/>
            <a:ext cx="2133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CB04-1C76-4638-974B-DB39F9E3B2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7187"/>
            <a:ext cx="4038600" cy="338609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197187"/>
            <a:ext cx="4038600" cy="163544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46648"/>
            <a:ext cx="4038600" cy="163663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6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1CE8555-7B0F-4CC9-8E52-5CFA9DA1A03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42053"/>
            <a:ext cx="8229600" cy="404763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71EB625-7545-4708-A685-DF789C8BDFB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audio" Target="../media/audio3.wav"/><Relationship Id="rId7" Type="http://schemas.openxmlformats.org/officeDocument/2006/relationships/image" Target="../media/image2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6.wav"/><Relationship Id="rId5" Type="http://schemas.openxmlformats.org/officeDocument/2006/relationships/audio" Target="../media/audio5.wav"/><Relationship Id="rId10" Type="http://schemas.openxmlformats.org/officeDocument/2006/relationships/image" Target="../media/image27.jpeg"/><Relationship Id="rId4" Type="http://schemas.openxmlformats.org/officeDocument/2006/relationships/audio" Target="../media/audio4.wav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media" Target="../media/media1.WAV"/><Relationship Id="rId13" Type="http://schemas.microsoft.com/office/2007/relationships/media" Target="../media/media5.WAV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microsoft.com/office/2007/relationships/media" Target="../media/media4.WAV"/><Relationship Id="rId2" Type="http://schemas.openxmlformats.org/officeDocument/2006/relationships/slideLayout" Target="../slideLayouts/slideLayout13.xml"/><Relationship Id="rId1" Type="http://schemas.openxmlformats.org/officeDocument/2006/relationships/video" Target="NULL" TargetMode="External"/><Relationship Id="rId6" Type="http://schemas.openxmlformats.org/officeDocument/2006/relationships/image" Target="../media/image10.jpeg"/><Relationship Id="rId11" Type="http://schemas.microsoft.com/office/2007/relationships/media" Target="../media/media3.WAV"/><Relationship Id="rId5" Type="http://schemas.openxmlformats.org/officeDocument/2006/relationships/image" Target="../media/image9.png"/><Relationship Id="rId10" Type="http://schemas.microsoft.com/office/2007/relationships/media" Target="../media/media2.WAV"/><Relationship Id="rId4" Type="http://schemas.openxmlformats.org/officeDocument/2006/relationships/image" Target="../media/image8.png"/><Relationship Id="rId9" Type="http://schemas.openxmlformats.org/officeDocument/2006/relationships/image" Target="../media/image12.png"/><Relationship Id="rId14" Type="http://schemas.microsoft.com/office/2007/relationships/media" Target="../media/media6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第二章 声现象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093386" y="3251224"/>
            <a:ext cx="5050614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声音的特性</a:t>
            </a:r>
            <a:endParaRPr lang="zh-CN" alt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</a:p>
        </p:txBody>
      </p:sp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33451" y="1194812"/>
            <a:ext cx="6861175" cy="205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800">
                <a:latin typeface="Times New Roman" pitchFamily="18" charset="0"/>
              </a:rPr>
              <a:t>音调的高低与物体振动的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快慢</a:t>
            </a:r>
            <a:r>
              <a:rPr lang="zh-CN" altLang="en-US" sz="2800">
                <a:latin typeface="Times New Roman" pitchFamily="18" charset="0"/>
              </a:rPr>
              <a:t>有关。</a:t>
            </a: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800">
                <a:latin typeface="Times New Roman" pitchFamily="18" charset="0"/>
              </a:rPr>
              <a:t>振动得越快，则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频率越大，音调越高</a:t>
            </a:r>
            <a:r>
              <a:rPr lang="zh-CN" altLang="en-US" sz="2800">
                <a:latin typeface="Times New Roman" pitchFamily="18" charset="0"/>
              </a:rPr>
              <a:t>；</a:t>
            </a: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800">
                <a:latin typeface="Times New Roman" pitchFamily="18" charset="0"/>
              </a:rPr>
              <a:t>振动得越快，则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频率越小，音调越低</a:t>
            </a:r>
            <a:r>
              <a:rPr lang="zh-CN" altLang="en-US" sz="2800">
                <a:latin typeface="Times New Roman" pitchFamily="18" charset="0"/>
              </a:rPr>
              <a:t>。</a:t>
            </a:r>
          </a:p>
        </p:txBody>
      </p:sp>
      <p:sp>
        <p:nvSpPr>
          <p:cNvPr id="3" name="文本框 7"/>
          <p:cNvSpPr txBox="1"/>
          <p:nvPr/>
        </p:nvSpPr>
        <p:spPr>
          <a:xfrm>
            <a:off x="604171" y="592907"/>
            <a:ext cx="896937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7170"/>
          <p:cNvSpPr>
            <a:spLocks noChangeArrowheads="1"/>
          </p:cNvSpPr>
          <p:nvPr/>
        </p:nvSpPr>
        <p:spPr bwMode="auto">
          <a:xfrm>
            <a:off x="511175" y="1070105"/>
            <a:ext cx="81216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声波的频率范围：</a:t>
            </a:r>
            <a:r>
              <a:rPr lang="zh-CN" altLang="en-US" sz="2800" dirty="0">
                <a:latin typeface="Times New Roman" pitchFamily="18" charset="0"/>
              </a:rPr>
              <a:t>在</a:t>
            </a:r>
            <a:r>
              <a:rPr lang="en-US" altLang="zh-CN" sz="2800" dirty="0">
                <a:latin typeface="Times New Roman" pitchFamily="18" charset="0"/>
              </a:rPr>
              <a:t>10</a:t>
            </a:r>
            <a:r>
              <a:rPr lang="en-US" altLang="zh-CN" sz="2800" baseline="30000" dirty="0">
                <a:latin typeface="Times New Roman" pitchFamily="18" charset="0"/>
              </a:rPr>
              <a:t>-4</a:t>
            </a:r>
            <a:r>
              <a:rPr lang="en-US" altLang="zh-CN" sz="2800" dirty="0">
                <a:latin typeface="Times New Roman" pitchFamily="18" charset="0"/>
              </a:rPr>
              <a:t>Hz</a:t>
            </a:r>
            <a:r>
              <a:rPr lang="zh-CN" altLang="en-US" sz="2800" dirty="0">
                <a:latin typeface="Times New Roman" pitchFamily="18" charset="0"/>
              </a:rPr>
              <a:t>到</a:t>
            </a:r>
            <a:r>
              <a:rPr lang="en-US" altLang="zh-CN" sz="2800" dirty="0">
                <a:latin typeface="Times New Roman" pitchFamily="18" charset="0"/>
              </a:rPr>
              <a:t>10</a:t>
            </a:r>
            <a:r>
              <a:rPr lang="en-US" altLang="zh-CN" sz="2800" baseline="30000" dirty="0">
                <a:latin typeface="Times New Roman" pitchFamily="18" charset="0"/>
              </a:rPr>
              <a:t>12</a:t>
            </a:r>
            <a:r>
              <a:rPr lang="en-US" altLang="zh-CN" sz="2800" dirty="0">
                <a:latin typeface="Times New Roman" pitchFamily="18" charset="0"/>
              </a:rPr>
              <a:t>Hz</a:t>
            </a:r>
            <a:r>
              <a:rPr lang="zh-CN" altLang="en-US" sz="2800" dirty="0">
                <a:latin typeface="Times New Roman" pitchFamily="18" charset="0"/>
              </a:rPr>
              <a:t>之间，人耳能听到频率范围在</a:t>
            </a:r>
            <a:r>
              <a:rPr lang="en-US" altLang="zh-CN" sz="2800" dirty="0">
                <a:solidFill>
                  <a:srgbClr val="FF3300"/>
                </a:solidFill>
                <a:latin typeface="Times New Roman" pitchFamily="18" charset="0"/>
              </a:rPr>
              <a:t>20Hz——20000Hz</a:t>
            </a:r>
            <a:r>
              <a:rPr lang="zh-CN" altLang="en-US" sz="2800" dirty="0">
                <a:latin typeface="Times New Roman" pitchFamily="18" charset="0"/>
              </a:rPr>
              <a:t>之间的声音。</a:t>
            </a:r>
          </a:p>
        </p:txBody>
      </p:sp>
      <p:sp>
        <p:nvSpPr>
          <p:cNvPr id="7172" name="文本框 7171"/>
          <p:cNvSpPr txBox="1">
            <a:spLocks noChangeArrowheads="1"/>
          </p:cNvSpPr>
          <p:nvPr/>
        </p:nvSpPr>
        <p:spPr bwMode="auto">
          <a:xfrm>
            <a:off x="511175" y="2106953"/>
            <a:ext cx="8216900" cy="200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超声波：</a:t>
            </a:r>
            <a:r>
              <a:rPr lang="zh-CN" altLang="en-US" sz="2800" dirty="0">
                <a:latin typeface="Times New Roman" pitchFamily="18" charset="0"/>
              </a:rPr>
              <a:t>频率</a:t>
            </a:r>
            <a:r>
              <a:rPr lang="zh-CN" altLang="en-US" sz="2800" dirty="0">
                <a:solidFill>
                  <a:srgbClr val="FF3300"/>
                </a:solidFill>
                <a:latin typeface="Times New Roman" pitchFamily="18" charset="0"/>
              </a:rPr>
              <a:t>高于</a:t>
            </a:r>
            <a:r>
              <a:rPr lang="en-US" altLang="zh-CN" sz="2800" dirty="0">
                <a:solidFill>
                  <a:srgbClr val="FF3300"/>
                </a:solidFill>
                <a:latin typeface="Times New Roman" pitchFamily="18" charset="0"/>
              </a:rPr>
              <a:t>20000Hz</a:t>
            </a:r>
            <a:r>
              <a:rPr lang="zh-CN" altLang="en-US" sz="2800" dirty="0">
                <a:latin typeface="Times New Roman" pitchFamily="18" charset="0"/>
              </a:rPr>
              <a:t>的声波      </a:t>
            </a:r>
          </a:p>
          <a:p>
            <a:pPr marL="457200" indent="-457200"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 dirty="0">
                <a:latin typeface="Times New Roman" pitchFamily="18" charset="0"/>
              </a:rPr>
              <a:t>不能引起人类听觉器官的感觉。</a:t>
            </a:r>
          </a:p>
          <a:p>
            <a:pPr marL="457200" indent="-457200">
              <a:lnSpc>
                <a:spcPct val="125000"/>
              </a:lnSpc>
              <a:spcBef>
                <a:spcPct val="50000"/>
              </a:spcBef>
            </a:pPr>
            <a:endParaRPr lang="zh-CN" altLang="en-US" sz="28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173" name="文本框 7172"/>
          <p:cNvSpPr txBox="1">
            <a:spLocks noChangeArrowheads="1"/>
          </p:cNvSpPr>
          <p:nvPr/>
        </p:nvSpPr>
        <p:spPr bwMode="auto">
          <a:xfrm>
            <a:off x="511176" y="3382528"/>
            <a:ext cx="8107363" cy="125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itchFamily="18" charset="0"/>
              </a:rPr>
              <a:t>3.</a:t>
            </a:r>
            <a:r>
              <a:rPr lang="zh-CN" altLang="en-US" sz="2800">
                <a:solidFill>
                  <a:srgbClr val="FF0000"/>
                </a:solidFill>
                <a:latin typeface="Times New Roman" pitchFamily="18" charset="0"/>
              </a:rPr>
              <a:t>次声波：</a:t>
            </a:r>
            <a:r>
              <a:rPr lang="zh-CN" altLang="en-US" sz="2800">
                <a:latin typeface="Times New Roman" pitchFamily="18" charset="0"/>
              </a:rPr>
              <a:t>频率</a:t>
            </a:r>
            <a:r>
              <a:rPr lang="zh-CN" altLang="en-US" sz="2800">
                <a:solidFill>
                  <a:srgbClr val="FF3300"/>
                </a:solidFill>
                <a:latin typeface="Times New Roman" pitchFamily="18" charset="0"/>
              </a:rPr>
              <a:t>低于</a:t>
            </a:r>
            <a:r>
              <a:rPr lang="en-US" altLang="zh-CN" sz="2800">
                <a:solidFill>
                  <a:srgbClr val="FF3300"/>
                </a:solidFill>
                <a:latin typeface="Times New Roman" pitchFamily="18" charset="0"/>
              </a:rPr>
              <a:t>20Hz</a:t>
            </a:r>
            <a:r>
              <a:rPr lang="zh-CN" altLang="en-US" sz="2800">
                <a:latin typeface="Times New Roman" pitchFamily="18" charset="0"/>
              </a:rPr>
              <a:t>的声波</a:t>
            </a:r>
          </a:p>
          <a:p>
            <a:pPr marL="457200" indent="-457200" algn="just"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>
                <a:latin typeface="Times New Roman" pitchFamily="18" charset="0"/>
              </a:rPr>
              <a:t>不能引起人类听觉器官的感觉。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70" name="矩形 1"/>
          <p:cNvSpPr>
            <a:spLocks noChangeArrowheads="1"/>
          </p:cNvSpPr>
          <p:nvPr/>
        </p:nvSpPr>
        <p:spPr bwMode="auto">
          <a:xfrm>
            <a:off x="377301" y="423703"/>
            <a:ext cx="2906713" cy="58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28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 dirty="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）超声与次声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6" name="Picture 26" descr="C:\Users\Administrator\Desktop\9567503_154149681107_2.jpg9567503_154149681107_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950" r="57687" b="19023"/>
          <a:stretch>
            <a:fillRect/>
          </a:stretch>
        </p:blipFill>
        <p:spPr bwMode="auto">
          <a:xfrm>
            <a:off x="380718" y="2396455"/>
            <a:ext cx="1610831" cy="122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381000" y="1703141"/>
            <a:ext cx="8382000" cy="3990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582737" y="2433567"/>
            <a:ext cx="949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</a:rPr>
              <a:t>20Hz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6144088" y="2433567"/>
            <a:ext cx="137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itchFamily="18" charset="0"/>
              </a:rPr>
              <a:t>20000Hz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2057400" y="1954930"/>
            <a:ext cx="4648200" cy="3990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199" name="AutoShape 10"/>
          <p:cNvSpPr>
            <a:spLocks/>
          </p:cNvSpPr>
          <p:nvPr/>
        </p:nvSpPr>
        <p:spPr bwMode="auto">
          <a:xfrm rot="5391330">
            <a:off x="7613733" y="562998"/>
            <a:ext cx="226848" cy="2055813"/>
          </a:xfrm>
          <a:prstGeom prst="leftBrace">
            <a:avLst>
              <a:gd name="adj1" fmla="val 51981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200" name="AutoShape 11"/>
          <p:cNvSpPr>
            <a:spLocks/>
          </p:cNvSpPr>
          <p:nvPr/>
        </p:nvSpPr>
        <p:spPr bwMode="auto">
          <a:xfrm rot="5391330">
            <a:off x="1106370" y="746173"/>
            <a:ext cx="225660" cy="1676400"/>
          </a:xfrm>
          <a:prstGeom prst="leftBrace">
            <a:avLst>
              <a:gd name="adj1" fmla="val 4593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201" name="AutoShape 12"/>
          <p:cNvSpPr>
            <a:spLocks/>
          </p:cNvSpPr>
          <p:nvPr/>
        </p:nvSpPr>
        <p:spPr bwMode="auto">
          <a:xfrm rot="5391330">
            <a:off x="4264308" y="-731402"/>
            <a:ext cx="228036" cy="4638675"/>
          </a:xfrm>
          <a:prstGeom prst="leftBrace">
            <a:avLst>
              <a:gd name="adj1" fmla="val 124005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202" name="Text Box 13"/>
          <p:cNvSpPr txBox="1">
            <a:spLocks noChangeArrowheads="1"/>
          </p:cNvSpPr>
          <p:nvPr/>
        </p:nvSpPr>
        <p:spPr bwMode="auto">
          <a:xfrm>
            <a:off x="1959071" y="491553"/>
            <a:ext cx="4800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latin typeface="宋体" pitchFamily="2" charset="-122"/>
              </a:rPr>
              <a:t>正常人耳能听到的声音</a:t>
            </a:r>
            <a:endParaRPr lang="en-US" altLang="zh-CN" sz="2800" dirty="0">
              <a:latin typeface="宋体" pitchFamily="2" charset="-122"/>
            </a:endParaRPr>
          </a:p>
          <a:p>
            <a:pPr algn="ctr"/>
            <a:r>
              <a:rPr lang="zh-CN" altLang="en-US" sz="2800" dirty="0">
                <a:latin typeface="宋体" pitchFamily="2" charset="-122"/>
              </a:rPr>
              <a:t>频率范围</a:t>
            </a:r>
          </a:p>
        </p:txBody>
      </p:sp>
      <p:sp>
        <p:nvSpPr>
          <p:cNvPr id="8203" name="Text Box 15"/>
          <p:cNvSpPr txBox="1">
            <a:spLocks noChangeArrowheads="1"/>
          </p:cNvSpPr>
          <p:nvPr/>
        </p:nvSpPr>
        <p:spPr bwMode="auto">
          <a:xfrm>
            <a:off x="7232650" y="1099797"/>
            <a:ext cx="152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超  声</a:t>
            </a:r>
          </a:p>
        </p:txBody>
      </p:sp>
      <p:sp>
        <p:nvSpPr>
          <p:cNvPr id="8204" name="Rectangle 16"/>
          <p:cNvSpPr>
            <a:spLocks noChangeArrowheads="1"/>
          </p:cNvSpPr>
          <p:nvPr/>
        </p:nvSpPr>
        <p:spPr bwMode="auto">
          <a:xfrm>
            <a:off x="381000" y="1954930"/>
            <a:ext cx="1676400" cy="399062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8205" name="Rectangle 17"/>
          <p:cNvSpPr>
            <a:spLocks noChangeArrowheads="1"/>
          </p:cNvSpPr>
          <p:nvPr/>
        </p:nvSpPr>
        <p:spPr bwMode="auto">
          <a:xfrm>
            <a:off x="6705600" y="1954930"/>
            <a:ext cx="2057400" cy="3990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  <p:pic>
        <p:nvPicPr>
          <p:cNvPr id="8207" name="Picture 27" descr="C:\Users\Administrator\Desktop\200853014465975_2.jpg200853014465975_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0718" y="3660152"/>
            <a:ext cx="1568015" cy="122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8" name="Picture 30" descr="C:\Users\Administrator\Desktop\55fbb2fb43166d22dbc7838a442309f79052d278.jpg55fbb2fb43166d22dbc7838a442309f79052d27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71707" y="2868229"/>
            <a:ext cx="1942255" cy="105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9" name="Picture 32" descr="C:\Users\Administrator\Desktop\62c58PICTpb_1024.jpg62c58PICTpb_1024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5625" y="4031003"/>
            <a:ext cx="1793875" cy="85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1" name="Text Box 40"/>
          <p:cNvSpPr txBox="1">
            <a:spLocks noChangeArrowheads="1"/>
          </p:cNvSpPr>
          <p:nvPr/>
        </p:nvSpPr>
        <p:spPr bwMode="auto">
          <a:xfrm>
            <a:off x="603250" y="1099797"/>
            <a:ext cx="121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次  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 bldLvl="0" animBg="1"/>
      <p:bldP spid="8199" grpId="0" bldLvl="0" animBg="1"/>
      <p:bldP spid="8200" grpId="0" bldLvl="0" animBg="1"/>
      <p:bldP spid="8201" grpId="0" bldLvl="0" animBg="1"/>
      <p:bldP spid="8202" grpId="0"/>
      <p:bldP spid="8203" grpId="0"/>
      <p:bldP spid="8204" grpId="0" bldLvl="0" animBg="1"/>
      <p:bldP spid="8205" grpId="0" bldLvl="0" animBg="1"/>
      <p:bldP spid="8211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38766" y="783419"/>
            <a:ext cx="2371062" cy="740828"/>
            <a:chOff x="0" y="25"/>
            <a:chExt cx="2495" cy="756"/>
          </a:xfrm>
        </p:grpSpPr>
        <p:sp>
          <p:nvSpPr>
            <p:cNvPr id="21507" name="AutoShape 3"/>
            <p:cNvSpPr>
              <a:spLocks noChangeArrowheads="1"/>
            </p:cNvSpPr>
            <p:nvPr/>
          </p:nvSpPr>
          <p:spPr bwMode="auto">
            <a:xfrm>
              <a:off x="0" y="53"/>
              <a:ext cx="2450" cy="529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76200" cmpd="tri">
              <a:solidFill>
                <a:srgbClr val="FF00FF"/>
              </a:solidFill>
              <a:prstDash val="lgDashDot"/>
              <a:round/>
              <a:headEnd/>
              <a:tailEnd/>
            </a:ln>
            <a:effectLst>
              <a:outerShdw dist="107763" dir="2700000" algn="ctr" rotWithShape="0">
                <a:srgbClr val="66330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08" name="Text Box 4"/>
            <p:cNvSpPr txBox="1">
              <a:spLocks noChangeArrowheads="1"/>
            </p:cNvSpPr>
            <p:nvPr/>
          </p:nvSpPr>
          <p:spPr bwMode="auto">
            <a:xfrm>
              <a:off x="0" y="25"/>
              <a:ext cx="2495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FF6600"/>
                  </a:solidFill>
                  <a:latin typeface="Times New Roman" pitchFamily="18" charset="0"/>
                  <a:ea typeface="黑体" pitchFamily="49" charset="-122"/>
                </a:rPr>
                <a:t>小资料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67366" y="1568007"/>
            <a:ext cx="7911636" cy="3135489"/>
            <a:chOff x="0" y="0"/>
            <a:chExt cx="5522" cy="2880"/>
          </a:xfrm>
        </p:grpSpPr>
        <p:pic>
          <p:nvPicPr>
            <p:cNvPr id="21510" name="Picture 6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2" y="2496"/>
              <a:ext cx="54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0" y="0"/>
              <a:ext cx="5522" cy="2880"/>
              <a:chOff x="0" y="0"/>
              <a:chExt cx="5522" cy="2880"/>
            </a:xfrm>
          </p:grpSpPr>
          <p:sp>
            <p:nvSpPr>
              <p:cNvPr id="21512" name="Rectangle 8"/>
              <p:cNvSpPr>
                <a:spLocks noChangeArrowheads="1"/>
              </p:cNvSpPr>
              <p:nvPr/>
            </p:nvSpPr>
            <p:spPr bwMode="auto">
              <a:xfrm>
                <a:off x="816" y="288"/>
                <a:ext cx="3216" cy="192"/>
              </a:xfrm>
              <a:prstGeom prst="rect">
                <a:avLst/>
              </a:prstGeom>
              <a:gradFill rotWithShape="0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1"/>
              </a:gradFill>
              <a:ln w="38100" cmpd="sng">
                <a:solidFill>
                  <a:srgbClr val="FF99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en-US" sz="2400" b="1">
                  <a:solidFill>
                    <a:srgbClr val="FF0000"/>
                  </a:solidFill>
                  <a:latin typeface="Times New Roman" pitchFamily="18" charset="0"/>
                  <a:ea typeface="宋体" pitchFamily="2" charset="-122"/>
                </a:endParaRPr>
              </a:p>
            </p:txBody>
          </p:sp>
          <p:sp>
            <p:nvSpPr>
              <p:cNvPr id="21513" name="Rectangle 9"/>
              <p:cNvSpPr>
                <a:spLocks noChangeArrowheads="1"/>
              </p:cNvSpPr>
              <p:nvPr/>
            </p:nvSpPr>
            <p:spPr bwMode="auto">
              <a:xfrm>
                <a:off x="480" y="912"/>
                <a:ext cx="3840" cy="192"/>
              </a:xfrm>
              <a:prstGeom prst="rect">
                <a:avLst/>
              </a:prstGeom>
              <a:gradFill rotWithShape="0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1"/>
              </a:gradFill>
              <a:ln w="38100" cmpd="sng">
                <a:solidFill>
                  <a:srgbClr val="FF99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14" name="Rectangle 10"/>
              <p:cNvSpPr>
                <a:spLocks noChangeArrowheads="1"/>
              </p:cNvSpPr>
              <p:nvPr/>
            </p:nvSpPr>
            <p:spPr bwMode="auto">
              <a:xfrm>
                <a:off x="1152" y="1440"/>
                <a:ext cx="3360" cy="192"/>
              </a:xfrm>
              <a:prstGeom prst="rect">
                <a:avLst/>
              </a:prstGeom>
              <a:gradFill rotWithShape="0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1"/>
              </a:gradFill>
              <a:ln w="38100" cmpd="sng">
                <a:solidFill>
                  <a:srgbClr val="FF99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15" name="Rectangle 11"/>
              <p:cNvSpPr>
                <a:spLocks noChangeArrowheads="1"/>
              </p:cNvSpPr>
              <p:nvPr/>
            </p:nvSpPr>
            <p:spPr bwMode="auto">
              <a:xfrm>
                <a:off x="2496" y="2064"/>
                <a:ext cx="2400" cy="192"/>
              </a:xfrm>
              <a:prstGeom prst="rect">
                <a:avLst/>
              </a:prstGeom>
              <a:gradFill rotWithShape="0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1"/>
              </a:gradFill>
              <a:ln w="38100" cmpd="sng">
                <a:solidFill>
                  <a:srgbClr val="FF99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16" name="Rectangle 12"/>
              <p:cNvSpPr>
                <a:spLocks noChangeArrowheads="1"/>
              </p:cNvSpPr>
              <p:nvPr/>
            </p:nvSpPr>
            <p:spPr bwMode="auto">
              <a:xfrm>
                <a:off x="1440" y="2688"/>
                <a:ext cx="3696" cy="192"/>
              </a:xfrm>
              <a:prstGeom prst="rect">
                <a:avLst/>
              </a:prstGeom>
              <a:gradFill rotWithShape="0">
                <a:gsLst>
                  <a:gs pos="0">
                    <a:srgbClr val="8488C4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1"/>
              </a:gradFill>
              <a:ln w="38100" cmpd="sng">
                <a:solidFill>
                  <a:srgbClr val="FF99CC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21517" name="Picture 13" descr="5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240"/>
                <a:ext cx="426" cy="4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18" name="Picture 14" descr="4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816"/>
                <a:ext cx="408" cy="3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19" name="Picture 15" descr="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80" y="1296"/>
                <a:ext cx="432" cy="4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20" name="Picture 16" descr="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920" y="1968"/>
                <a:ext cx="378" cy="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21" name="Rectangle 17"/>
              <p:cNvSpPr>
                <a:spLocks noChangeArrowheads="1"/>
              </p:cNvSpPr>
              <p:nvPr/>
            </p:nvSpPr>
            <p:spPr bwMode="auto">
              <a:xfrm>
                <a:off x="2256" y="0"/>
                <a:ext cx="345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rPr>
                  <a:t>人</a:t>
                </a:r>
              </a:p>
            </p:txBody>
          </p:sp>
          <p:sp>
            <p:nvSpPr>
              <p:cNvPr id="21522" name="Text Box 18"/>
              <p:cNvSpPr txBox="1">
                <a:spLocks noChangeArrowheads="1"/>
              </p:cNvSpPr>
              <p:nvPr/>
            </p:nvSpPr>
            <p:spPr bwMode="auto">
              <a:xfrm>
                <a:off x="2256" y="576"/>
                <a:ext cx="345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rPr>
                  <a:t>狗</a:t>
                </a:r>
              </a:p>
            </p:txBody>
          </p:sp>
          <p:sp>
            <p:nvSpPr>
              <p:cNvPr id="21523" name="Text Box 19"/>
              <p:cNvSpPr txBox="1">
                <a:spLocks noChangeArrowheads="1"/>
              </p:cNvSpPr>
              <p:nvPr/>
            </p:nvSpPr>
            <p:spPr bwMode="auto">
              <a:xfrm>
                <a:off x="2256" y="1151"/>
                <a:ext cx="345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rPr>
                  <a:t>猫</a:t>
                </a: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3446" y="1693"/>
                <a:ext cx="561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rPr>
                  <a:t>蝙蝠</a:t>
                </a:r>
              </a:p>
            </p:txBody>
          </p:sp>
          <p:sp>
            <p:nvSpPr>
              <p:cNvPr id="21525" name="Text Box 21"/>
              <p:cNvSpPr txBox="1">
                <a:spLocks noChangeArrowheads="1"/>
              </p:cNvSpPr>
              <p:nvPr/>
            </p:nvSpPr>
            <p:spPr bwMode="auto">
              <a:xfrm>
                <a:off x="3215" y="2351"/>
                <a:ext cx="561" cy="4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  <a:latin typeface="Times New Roman" pitchFamily="18" charset="0"/>
                    <a:ea typeface="宋体" pitchFamily="2" charset="-122"/>
                  </a:rPr>
                  <a:t>海豚</a:t>
                </a:r>
              </a:p>
            </p:txBody>
          </p:sp>
          <p:sp>
            <p:nvSpPr>
              <p:cNvPr id="21526" name="Text Box 22"/>
              <p:cNvSpPr txBox="1">
                <a:spLocks noChangeArrowheads="1"/>
              </p:cNvSpPr>
              <p:nvPr/>
            </p:nvSpPr>
            <p:spPr bwMode="auto">
              <a:xfrm>
                <a:off x="864" y="49"/>
                <a:ext cx="594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20Hz</a:t>
                </a:r>
              </a:p>
            </p:txBody>
          </p:sp>
          <p:sp>
            <p:nvSpPr>
              <p:cNvPr id="21527" name="Text Box 23"/>
              <p:cNvSpPr txBox="1">
                <a:spLocks noChangeArrowheads="1"/>
              </p:cNvSpPr>
              <p:nvPr/>
            </p:nvSpPr>
            <p:spPr bwMode="auto">
              <a:xfrm>
                <a:off x="3350" y="26"/>
                <a:ext cx="970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20 000Hz</a:t>
                </a:r>
              </a:p>
            </p:txBody>
          </p:sp>
          <p:sp>
            <p:nvSpPr>
              <p:cNvPr id="21528" name="Text Box 24"/>
              <p:cNvSpPr txBox="1">
                <a:spLocks noChangeArrowheads="1"/>
              </p:cNvSpPr>
              <p:nvPr/>
            </p:nvSpPr>
            <p:spPr bwMode="auto">
              <a:xfrm>
                <a:off x="480" y="671"/>
                <a:ext cx="594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15Hz</a:t>
                </a:r>
              </a:p>
            </p:txBody>
          </p:sp>
          <p:sp>
            <p:nvSpPr>
              <p:cNvPr id="21529" name="Text Box 25"/>
              <p:cNvSpPr txBox="1">
                <a:spLocks noChangeArrowheads="1"/>
              </p:cNvSpPr>
              <p:nvPr/>
            </p:nvSpPr>
            <p:spPr bwMode="auto">
              <a:xfrm>
                <a:off x="3744" y="671"/>
                <a:ext cx="970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50 000Hz</a:t>
                </a:r>
              </a:p>
            </p:txBody>
          </p:sp>
          <p:sp>
            <p:nvSpPr>
              <p:cNvPr id="21530" name="Text Box 26"/>
              <p:cNvSpPr txBox="1">
                <a:spLocks noChangeArrowheads="1"/>
              </p:cNvSpPr>
              <p:nvPr/>
            </p:nvSpPr>
            <p:spPr bwMode="auto">
              <a:xfrm>
                <a:off x="1190" y="1200"/>
                <a:ext cx="594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60Hz</a:t>
                </a:r>
              </a:p>
            </p:txBody>
          </p:sp>
          <p:sp>
            <p:nvSpPr>
              <p:cNvPr id="21531" name="Text Box 27"/>
              <p:cNvSpPr txBox="1">
                <a:spLocks noChangeArrowheads="1"/>
              </p:cNvSpPr>
              <p:nvPr/>
            </p:nvSpPr>
            <p:spPr bwMode="auto">
              <a:xfrm>
                <a:off x="3936" y="1178"/>
                <a:ext cx="970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65 000Hz</a:t>
                </a:r>
              </a:p>
            </p:txBody>
          </p:sp>
          <p:sp>
            <p:nvSpPr>
              <p:cNvPr id="21532" name="Text Box 28"/>
              <p:cNvSpPr txBox="1">
                <a:spLocks noChangeArrowheads="1"/>
              </p:cNvSpPr>
              <p:nvPr/>
            </p:nvSpPr>
            <p:spPr bwMode="auto">
              <a:xfrm>
                <a:off x="2534" y="1803"/>
                <a:ext cx="809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1000Hz</a:t>
                </a:r>
              </a:p>
            </p:txBody>
          </p:sp>
          <p:sp>
            <p:nvSpPr>
              <p:cNvPr id="21533" name="Text Box 29"/>
              <p:cNvSpPr txBox="1">
                <a:spLocks noChangeArrowheads="1"/>
              </p:cNvSpPr>
              <p:nvPr/>
            </p:nvSpPr>
            <p:spPr bwMode="auto">
              <a:xfrm>
                <a:off x="4272" y="1776"/>
                <a:ext cx="1078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120 000Hz</a:t>
                </a:r>
              </a:p>
            </p:txBody>
          </p:sp>
          <p:sp>
            <p:nvSpPr>
              <p:cNvPr id="21534" name="Text Box 30"/>
              <p:cNvSpPr txBox="1">
                <a:spLocks noChangeArrowheads="1"/>
              </p:cNvSpPr>
              <p:nvPr/>
            </p:nvSpPr>
            <p:spPr bwMode="auto">
              <a:xfrm>
                <a:off x="1430" y="2449"/>
                <a:ext cx="702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150Hz</a:t>
                </a:r>
              </a:p>
            </p:txBody>
          </p:sp>
          <p:sp>
            <p:nvSpPr>
              <p:cNvPr id="21535" name="Text Box 31"/>
              <p:cNvSpPr txBox="1">
                <a:spLocks noChangeArrowheads="1"/>
              </p:cNvSpPr>
              <p:nvPr/>
            </p:nvSpPr>
            <p:spPr bwMode="auto">
              <a:xfrm>
                <a:off x="4444" y="2426"/>
                <a:ext cx="1078" cy="424"/>
              </a:xfrm>
              <a:prstGeom prst="rect">
                <a:avLst/>
              </a:prstGeom>
              <a:solidFill>
                <a:srgbClr val="CCFFCC"/>
              </a:solidFill>
              <a:ln w="9525" cmpd="sng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>
                    <a:latin typeface="Times New Roman" pitchFamily="18" charset="0"/>
                    <a:ea typeface="宋体" pitchFamily="2" charset="-122"/>
                  </a:rPr>
                  <a:t>150 000Hz</a:t>
                </a:r>
              </a:p>
            </p:txBody>
          </p:sp>
        </p:grpSp>
      </p:grpSp>
      <p:sp>
        <p:nvSpPr>
          <p:cNvPr id="21536" name="WordArt 32"/>
          <p:cNvSpPr>
            <a:spLocks noChangeArrowheads="1" noChangeShapeType="1"/>
          </p:cNvSpPr>
          <p:nvPr/>
        </p:nvSpPr>
        <p:spPr bwMode="auto">
          <a:xfrm>
            <a:off x="2902066" y="755278"/>
            <a:ext cx="5105400" cy="513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汉仪行楷简"/>
              </a:rPr>
              <a:t>人和一些动物的听觉范围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81263" y="643428"/>
            <a:ext cx="2976956" cy="2037144"/>
            <a:chOff x="0" y="0"/>
            <a:chExt cx="1239" cy="1353"/>
          </a:xfrm>
        </p:grpSpPr>
        <p:pic>
          <p:nvPicPr>
            <p:cNvPr id="23555" name="Picture 3" descr="image00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9" cy="12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907" y="342"/>
              <a:ext cx="289" cy="1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ea typeface="宋体" pitchFamily="2" charset="-122"/>
                </a:rPr>
                <a:t>火山喷发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167848" y="643429"/>
            <a:ext cx="3020499" cy="1921972"/>
            <a:chOff x="0" y="0"/>
            <a:chExt cx="1296" cy="1296"/>
          </a:xfrm>
        </p:grpSpPr>
        <p:pic>
          <p:nvPicPr>
            <p:cNvPr id="23558" name="Picture 6" descr="u=2582042394,970928615&amp;gp=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6" cy="12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559" name="Text Box 7"/>
            <p:cNvSpPr txBox="1">
              <a:spLocks noChangeArrowheads="1"/>
            </p:cNvSpPr>
            <p:nvPr/>
          </p:nvSpPr>
          <p:spPr bwMode="auto">
            <a:xfrm>
              <a:off x="911" y="624"/>
              <a:ext cx="241" cy="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  <a:ea typeface="宋体" pitchFamily="2" charset="-122"/>
                </a:rPr>
                <a:t>台 风</a:t>
              </a: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5167848" y="2737580"/>
            <a:ext cx="3020499" cy="1958173"/>
            <a:chOff x="0" y="0"/>
            <a:chExt cx="1632" cy="1488"/>
          </a:xfrm>
        </p:grpSpPr>
        <p:pic>
          <p:nvPicPr>
            <p:cNvPr id="23561" name="Picture 9" descr="wm04122602_1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32" cy="14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1152" y="432"/>
              <a:ext cx="288" cy="8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ea typeface="宋体" pitchFamily="2" charset="-122"/>
                </a:rPr>
                <a:t>海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ea typeface="宋体" pitchFamily="2" charset="-122"/>
                </a:rPr>
                <a:t> 啸</a:t>
              </a: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481263" y="2737580"/>
            <a:ext cx="2976957" cy="1958173"/>
            <a:chOff x="0" y="0"/>
            <a:chExt cx="1467" cy="1488"/>
          </a:xfrm>
        </p:grpSpPr>
        <p:pic>
          <p:nvPicPr>
            <p:cNvPr id="23564" name="Picture 12" descr="0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67" cy="14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3565" name="Text Box 13"/>
            <p:cNvSpPr txBox="1">
              <a:spLocks noChangeArrowheads="1"/>
            </p:cNvSpPr>
            <p:nvPr/>
          </p:nvSpPr>
          <p:spPr bwMode="auto">
            <a:xfrm>
              <a:off x="1152" y="336"/>
              <a:ext cx="289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2">
                <a:schemeClr val="bg2">
                  <a:alpha val="50000"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  <a:ea typeface="宋体" pitchFamily="2" charset="-122"/>
                </a:rPr>
                <a:t>地</a:t>
              </a:r>
            </a:p>
            <a:p>
              <a:pPr>
                <a:spcBef>
                  <a:spcPct val="50000"/>
                </a:spcBef>
              </a:pPr>
              <a:r>
                <a:rPr lang="zh-CN" altLang="en-US" b="1">
                  <a:solidFill>
                    <a:srgbClr val="FF0000"/>
                  </a:solidFill>
                  <a:ea typeface="宋体" pitchFamily="2" charset="-122"/>
                </a:rPr>
                <a:t>震</a:t>
              </a:r>
            </a:p>
          </p:txBody>
        </p:sp>
      </p:grp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3200400" y="1825439"/>
            <a:ext cx="2057400" cy="1425222"/>
          </a:xfrm>
          <a:prstGeom prst="star24">
            <a:avLst>
              <a:gd name="adj" fmla="val 375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FF00"/>
                </a:solidFill>
                <a:ea typeface="宋体" pitchFamily="2" charset="-122"/>
              </a:rPr>
              <a:t>次声波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660527" y="2223347"/>
            <a:ext cx="6151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3600" b="1"/>
          </a:p>
        </p:txBody>
      </p:sp>
      <p:pic>
        <p:nvPicPr>
          <p:cNvPr id="16388" name="Picture 4" descr="雨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11" b="10204"/>
          <a:stretch/>
        </p:blipFill>
        <p:spPr bwMode="auto">
          <a:xfrm>
            <a:off x="2753151" y="3115703"/>
            <a:ext cx="1818849" cy="199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098042" y="2110684"/>
            <a:ext cx="3141532" cy="1129624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sz="2000" b="1" dirty="0">
              <a:solidFill>
                <a:srgbClr val="0000FF"/>
              </a:solidFill>
            </a:endParaRPr>
          </a:p>
          <a:p>
            <a:pPr algn="ctr"/>
            <a:r>
              <a:rPr lang="zh-CN" altLang="en-US" sz="2000" b="1" dirty="0">
                <a:solidFill>
                  <a:srgbClr val="0000FF"/>
                </a:solidFill>
              </a:rPr>
              <a:t>    “引吭高歌”与“低声细语”</a:t>
            </a:r>
          </a:p>
          <a:p>
            <a:pPr algn="ctr"/>
            <a:r>
              <a:rPr lang="zh-CN" altLang="en-US" sz="2000" b="1" dirty="0">
                <a:solidFill>
                  <a:srgbClr val="0000FF"/>
                </a:solidFill>
              </a:rPr>
              <a:t>在形容声音的什么？</a:t>
            </a:r>
          </a:p>
          <a:p>
            <a:pPr algn="ctr"/>
            <a:endParaRPr lang="zh-CN" altLang="en-US" sz="2000" b="1" dirty="0">
              <a:solidFill>
                <a:srgbClr val="0000FF"/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29497" y="1161252"/>
            <a:ext cx="8228012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>
                <a:latin typeface="Times New Roman" pitchFamily="18" charset="0"/>
              </a:rPr>
              <a:t>（</a:t>
            </a:r>
            <a:r>
              <a:rPr lang="en-US" altLang="zh-CN" sz="2800" dirty="0">
                <a:latin typeface="Times New Roman" pitchFamily="18" charset="0"/>
              </a:rPr>
              <a:t>1</a:t>
            </a:r>
            <a:r>
              <a:rPr lang="zh-CN" altLang="en-US" sz="2800" dirty="0">
                <a:latin typeface="Times New Roman" pitchFamily="18" charset="0"/>
              </a:rPr>
              <a:t>）定义：声音的强弱称为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响度</a:t>
            </a:r>
            <a:r>
              <a:rPr lang="zh-CN" altLang="en-US" sz="2800" dirty="0">
                <a:latin typeface="Times New Roman" pitchFamily="18" charset="0"/>
              </a:rPr>
              <a:t>。</a:t>
            </a:r>
          </a:p>
        </p:txBody>
      </p:sp>
      <p:sp>
        <p:nvSpPr>
          <p:cNvPr id="12" name="文本框 6151"/>
          <p:cNvSpPr txBox="1">
            <a:spLocks noChangeArrowheads="1"/>
          </p:cNvSpPr>
          <p:nvPr/>
        </p:nvSpPr>
        <p:spPr bwMode="auto">
          <a:xfrm>
            <a:off x="710427" y="453937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响度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nimBg="1" autoUpdateAnimBg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091411" y="2409781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重击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175674" y="2409781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鼓声大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091412" y="2905045"/>
            <a:ext cx="2698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鼓面下凹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幅度大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5091412" y="3618844"/>
            <a:ext cx="15414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轻击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6175674" y="3618844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鼓声小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5091412" y="4064226"/>
            <a:ext cx="2698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鼓面下凹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幅度小</a:t>
            </a:r>
          </a:p>
        </p:txBody>
      </p:sp>
      <p:sp>
        <p:nvSpPr>
          <p:cNvPr id="23562" name="AutoShape 10"/>
          <p:cNvSpPr>
            <a:spLocks/>
          </p:cNvSpPr>
          <p:nvPr/>
        </p:nvSpPr>
        <p:spPr bwMode="auto">
          <a:xfrm>
            <a:off x="4932661" y="3819563"/>
            <a:ext cx="76200" cy="485763"/>
          </a:xfrm>
          <a:prstGeom prst="leftBrace">
            <a:avLst>
              <a:gd name="adj1" fmla="val 149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6" name="AutoShape 10"/>
          <p:cNvSpPr>
            <a:spLocks/>
          </p:cNvSpPr>
          <p:nvPr/>
        </p:nvSpPr>
        <p:spPr bwMode="auto">
          <a:xfrm>
            <a:off x="4932661" y="2495294"/>
            <a:ext cx="76200" cy="672230"/>
          </a:xfrm>
          <a:prstGeom prst="leftBrace">
            <a:avLst>
              <a:gd name="adj1" fmla="val 14952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43868" y="770425"/>
            <a:ext cx="8607425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65325" indent="-1965325">
              <a:lnSpc>
                <a:spcPct val="120000"/>
              </a:lnSpc>
            </a:pPr>
            <a:r>
              <a:rPr lang="zh-CN" altLang="en-US" sz="2800" dirty="0">
                <a:latin typeface="宋体" pitchFamily="2" charset="-122"/>
              </a:rPr>
              <a:t>（</a:t>
            </a:r>
            <a:r>
              <a:rPr lang="en-US" altLang="zh-CN" sz="2800" dirty="0">
                <a:latin typeface="宋体" pitchFamily="2" charset="-122"/>
              </a:rPr>
              <a:t>2</a:t>
            </a:r>
            <a:r>
              <a:rPr lang="zh-CN" altLang="en-US" sz="2800" dirty="0">
                <a:latin typeface="宋体" pitchFamily="2" charset="-122"/>
              </a:rPr>
              <a:t>）振幅：物体振动时偏离原来位置的最大距离</a:t>
            </a:r>
          </a:p>
          <a:p>
            <a:pPr marL="1965325" indent="-1965325">
              <a:lnSpc>
                <a:spcPct val="120000"/>
              </a:lnSpc>
            </a:pPr>
            <a:r>
              <a:rPr lang="zh-CN" altLang="en-US" sz="2800" dirty="0">
                <a:latin typeface="宋体" pitchFamily="2" charset="-122"/>
              </a:rPr>
              <a:t>           叫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振幅</a:t>
            </a:r>
            <a:r>
              <a:rPr lang="zh-CN" altLang="en-US" sz="2800" dirty="0">
                <a:latin typeface="宋体" pitchFamily="2" charset="-122"/>
              </a:rPr>
              <a:t>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A9188C56-AD54-4E78-A597-7D120B4BDF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556" y="2037667"/>
            <a:ext cx="3707974" cy="278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8" grpId="0"/>
      <p:bldP spid="23559" grpId="0"/>
      <p:bldP spid="23560" grpId="0"/>
      <p:bldP spid="23562" grpId="0" bldLvl="0" animBg="1"/>
      <p:bldP spid="6" grpId="0" bldLvl="0" animBg="1"/>
      <p:bldP spid="245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962558" y="659628"/>
            <a:ext cx="33725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不同响度的波形图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15"/>
          <p:cNvGrpSpPr>
            <a:grpSpLocks/>
          </p:cNvGrpSpPr>
          <p:nvPr/>
        </p:nvGrpSpPr>
        <p:grpSpPr bwMode="auto">
          <a:xfrm>
            <a:off x="1233989" y="1738825"/>
            <a:ext cx="2733675" cy="1951038"/>
            <a:chOff x="1525" y="2354"/>
            <a:chExt cx="4307" cy="3074"/>
          </a:xfrm>
        </p:grpSpPr>
        <p:sp>
          <p:nvSpPr>
            <p:cNvPr id="5" name="矩形 4"/>
            <p:cNvSpPr/>
            <p:nvPr/>
          </p:nvSpPr>
          <p:spPr>
            <a:xfrm>
              <a:off x="1525" y="2367"/>
              <a:ext cx="4307" cy="30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solidFill>
                  <a:schemeClr val="tx1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525" y="2354"/>
              <a:ext cx="4282" cy="3044"/>
            </a:xfrm>
            <a:custGeom>
              <a:avLst/>
              <a:gdLst>
                <a:gd name="connsiteX0" fmla="*/ 0 w 4281"/>
                <a:gd name="connsiteY0" fmla="*/ 1048 h 3044"/>
                <a:gd name="connsiteX1" fmla="*/ 514 w 4281"/>
                <a:gd name="connsiteY1" fmla="*/ 152 h 3044"/>
                <a:gd name="connsiteX2" fmla="*/ 1413 w 4281"/>
                <a:gd name="connsiteY2" fmla="*/ 3031 h 3044"/>
                <a:gd name="connsiteX3" fmla="*/ 2226 w 4281"/>
                <a:gd name="connsiteY3" fmla="*/ 47 h 3044"/>
                <a:gd name="connsiteX4" fmla="*/ 2997 w 4281"/>
                <a:gd name="connsiteY4" fmla="*/ 3045 h 3044"/>
                <a:gd name="connsiteX5" fmla="*/ 3725 w 4281"/>
                <a:gd name="connsiteY5" fmla="*/ 89 h 3044"/>
                <a:gd name="connsiteX6" fmla="*/ 4281 w 4281"/>
                <a:gd name="connsiteY6" fmla="*/ 1019 h 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1" h="3045">
                  <a:moveTo>
                    <a:pt x="0" y="1048"/>
                  </a:moveTo>
                  <a:cubicBezTo>
                    <a:pt x="113" y="776"/>
                    <a:pt x="231" y="-245"/>
                    <a:pt x="514" y="152"/>
                  </a:cubicBezTo>
                  <a:cubicBezTo>
                    <a:pt x="797" y="549"/>
                    <a:pt x="1128" y="3031"/>
                    <a:pt x="1413" y="3031"/>
                  </a:cubicBezTo>
                  <a:cubicBezTo>
                    <a:pt x="1698" y="3031"/>
                    <a:pt x="1941" y="50"/>
                    <a:pt x="2226" y="47"/>
                  </a:cubicBezTo>
                  <a:cubicBezTo>
                    <a:pt x="2511" y="44"/>
                    <a:pt x="2683" y="3042"/>
                    <a:pt x="2997" y="3045"/>
                  </a:cubicBezTo>
                  <a:cubicBezTo>
                    <a:pt x="3311" y="3048"/>
                    <a:pt x="3437" y="489"/>
                    <a:pt x="3725" y="89"/>
                  </a:cubicBezTo>
                  <a:cubicBezTo>
                    <a:pt x="4013" y="-311"/>
                    <a:pt x="4169" y="756"/>
                    <a:pt x="4281" y="1019"/>
                  </a:cubicBezTo>
                </a:path>
              </a:pathLst>
            </a:custGeom>
            <a:noFill/>
            <a:ln w="190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16"/>
          <p:cNvGrpSpPr>
            <a:grpSpLocks/>
          </p:cNvGrpSpPr>
          <p:nvPr/>
        </p:nvGrpSpPr>
        <p:grpSpPr bwMode="auto">
          <a:xfrm>
            <a:off x="4167689" y="1745175"/>
            <a:ext cx="2733675" cy="1943100"/>
            <a:chOff x="7016" y="2129"/>
            <a:chExt cx="4306" cy="3060"/>
          </a:xfrm>
        </p:grpSpPr>
        <p:sp>
          <p:nvSpPr>
            <p:cNvPr id="10" name="矩形 9"/>
            <p:cNvSpPr/>
            <p:nvPr/>
          </p:nvSpPr>
          <p:spPr>
            <a:xfrm>
              <a:off x="7016" y="2129"/>
              <a:ext cx="4306" cy="306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16" y="2604"/>
              <a:ext cx="4281" cy="1940"/>
            </a:xfrm>
            <a:custGeom>
              <a:avLst/>
              <a:gdLst>
                <a:gd name="connsiteX0" fmla="*/ 0 w 4281"/>
                <a:gd name="connsiteY0" fmla="*/ 583 h 1940"/>
                <a:gd name="connsiteX1" fmla="*/ 575 w 4281"/>
                <a:gd name="connsiteY1" fmla="*/ 156 h 1940"/>
                <a:gd name="connsiteX2" fmla="*/ 1389 w 4281"/>
                <a:gd name="connsiteY2" fmla="*/ 1940 h 1940"/>
                <a:gd name="connsiteX3" fmla="*/ 2217 w 4281"/>
                <a:gd name="connsiteY3" fmla="*/ 55 h 1940"/>
                <a:gd name="connsiteX4" fmla="*/ 2987 w 4281"/>
                <a:gd name="connsiteY4" fmla="*/ 1896 h 1940"/>
                <a:gd name="connsiteX5" fmla="*/ 3601 w 4281"/>
                <a:gd name="connsiteY5" fmla="*/ 141 h 1940"/>
                <a:gd name="connsiteX6" fmla="*/ 4281 w 4281"/>
                <a:gd name="connsiteY6" fmla="*/ 554 h 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81" h="1940">
                  <a:moveTo>
                    <a:pt x="0" y="583"/>
                  </a:moveTo>
                  <a:cubicBezTo>
                    <a:pt x="113" y="311"/>
                    <a:pt x="292" y="-241"/>
                    <a:pt x="575" y="156"/>
                  </a:cubicBezTo>
                  <a:cubicBezTo>
                    <a:pt x="858" y="553"/>
                    <a:pt x="1104" y="1940"/>
                    <a:pt x="1389" y="1940"/>
                  </a:cubicBezTo>
                  <a:cubicBezTo>
                    <a:pt x="1674" y="1940"/>
                    <a:pt x="1932" y="58"/>
                    <a:pt x="2217" y="55"/>
                  </a:cubicBezTo>
                  <a:cubicBezTo>
                    <a:pt x="2502" y="52"/>
                    <a:pt x="2673" y="1893"/>
                    <a:pt x="2987" y="1896"/>
                  </a:cubicBezTo>
                  <a:cubicBezTo>
                    <a:pt x="3301" y="1899"/>
                    <a:pt x="3313" y="541"/>
                    <a:pt x="3601" y="141"/>
                  </a:cubicBezTo>
                  <a:cubicBezTo>
                    <a:pt x="3889" y="-259"/>
                    <a:pt x="4169" y="291"/>
                    <a:pt x="4281" y="55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文本框 19"/>
          <p:cNvSpPr txBox="1">
            <a:spLocks noChangeArrowheads="1"/>
          </p:cNvSpPr>
          <p:nvPr/>
        </p:nvSpPr>
        <p:spPr bwMode="auto">
          <a:xfrm>
            <a:off x="2248401" y="3861313"/>
            <a:ext cx="688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甲</a:t>
            </a:r>
          </a:p>
        </p:txBody>
      </p:sp>
      <p:sp>
        <p:nvSpPr>
          <p:cNvPr id="13" name="文本框 21"/>
          <p:cNvSpPr txBox="1">
            <a:spLocks noChangeArrowheads="1"/>
          </p:cNvSpPr>
          <p:nvPr/>
        </p:nvSpPr>
        <p:spPr bwMode="auto">
          <a:xfrm>
            <a:off x="5020176" y="3843850"/>
            <a:ext cx="6889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/>
              <a:t>乙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710484" y="561474"/>
            <a:ext cx="896938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623889" y="1301703"/>
            <a:ext cx="7894637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</a:rPr>
              <a:t>响度与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振幅</a:t>
            </a:r>
            <a:r>
              <a:rPr lang="zh-CN" altLang="en-US" sz="2800">
                <a:latin typeface="宋体" pitchFamily="2" charset="-122"/>
              </a:rPr>
              <a:t>有关，振幅越大响度越大，振幅越小响度越小。</a:t>
            </a: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</a:rPr>
              <a:t>响度与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到声源的距离</a:t>
            </a:r>
            <a:r>
              <a:rPr lang="zh-CN" altLang="en-US" sz="2800">
                <a:latin typeface="宋体" pitchFamily="2" charset="-122"/>
              </a:rPr>
              <a:t>有关</a:t>
            </a:r>
            <a:r>
              <a:rPr lang="en-US" altLang="zh-CN" sz="2800">
                <a:latin typeface="宋体" pitchFamily="2" charset="-122"/>
              </a:rPr>
              <a:t>,</a:t>
            </a:r>
            <a:r>
              <a:rPr lang="zh-CN" altLang="en-US" sz="2800">
                <a:latin typeface="宋体" pitchFamily="2" charset="-122"/>
              </a:rPr>
              <a:t>距离越大</a:t>
            </a:r>
            <a:r>
              <a:rPr lang="en-US" altLang="zh-CN" sz="2800">
                <a:latin typeface="宋体" pitchFamily="2" charset="-122"/>
              </a:rPr>
              <a:t>,</a:t>
            </a:r>
            <a:r>
              <a:rPr lang="zh-CN" altLang="en-US" sz="2800">
                <a:latin typeface="宋体" pitchFamily="2" charset="-122"/>
              </a:rPr>
              <a:t>听到的声音越小；与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声音分散的范围</a:t>
            </a:r>
            <a:r>
              <a:rPr lang="zh-CN" altLang="en-US" sz="2800">
                <a:latin typeface="宋体" pitchFamily="2" charset="-122"/>
              </a:rPr>
              <a:t>有关</a:t>
            </a:r>
            <a:r>
              <a:rPr lang="en-US" altLang="zh-CN" sz="2800">
                <a:latin typeface="宋体" pitchFamily="2" charset="-122"/>
              </a:rPr>
              <a:t>,</a:t>
            </a:r>
            <a:r>
              <a:rPr lang="zh-CN" altLang="en-US" sz="2800">
                <a:latin typeface="宋体" pitchFamily="2" charset="-122"/>
              </a:rPr>
              <a:t>越分散</a:t>
            </a:r>
            <a:r>
              <a:rPr lang="en-US" altLang="zh-CN" sz="2800">
                <a:latin typeface="宋体" pitchFamily="2" charset="-122"/>
              </a:rPr>
              <a:t>,</a:t>
            </a:r>
            <a:r>
              <a:rPr lang="zh-CN" altLang="en-US" sz="2800">
                <a:latin typeface="宋体" pitchFamily="2" charset="-122"/>
              </a:rPr>
              <a:t>听到的声音越小。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53477" y="1006773"/>
            <a:ext cx="67484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2800" dirty="0">
                <a:latin typeface="宋体" pitchFamily="2" charset="-122"/>
              </a:rPr>
              <a:t>(1)</a:t>
            </a:r>
            <a:r>
              <a:rPr lang="zh-CN" altLang="zh-CN" sz="2800" dirty="0">
                <a:latin typeface="宋体" pitchFamily="2" charset="-122"/>
              </a:rPr>
              <a:t>定义：</a:t>
            </a:r>
            <a:r>
              <a:rPr lang="zh-CN" altLang="en-US" sz="2800" dirty="0">
                <a:latin typeface="宋体" pitchFamily="2" charset="-122"/>
              </a:rPr>
              <a:t>反映声音的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品质</a:t>
            </a:r>
            <a:r>
              <a:rPr lang="zh-CN" altLang="en-US" sz="2800" dirty="0">
                <a:latin typeface="宋体" pitchFamily="2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特色</a:t>
            </a:r>
            <a:r>
              <a:rPr lang="zh-CN" altLang="en-US" sz="2800" dirty="0">
                <a:latin typeface="宋体" pitchFamily="2" charset="-122"/>
              </a:rPr>
              <a:t>。</a:t>
            </a:r>
          </a:p>
        </p:txBody>
      </p:sp>
      <p:pic>
        <p:nvPicPr>
          <p:cNvPr id="27655" name="Picture 7" descr="d14e9def951ac60dfdfa3cc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3477" y="2325923"/>
            <a:ext cx="2640574" cy="136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9" descr="2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93695" y="1768603"/>
            <a:ext cx="2567512" cy="2151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7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53626" y="1835474"/>
            <a:ext cx="2751306" cy="200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61928" y="4147665"/>
            <a:ext cx="8397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2800" dirty="0">
                <a:latin typeface="宋体" pitchFamily="2" charset="-122"/>
              </a:rPr>
              <a:t>我们能分辨不同乐器发声，是因为它们的音色不同。</a:t>
            </a:r>
          </a:p>
        </p:txBody>
      </p:sp>
      <p:sp>
        <p:nvSpPr>
          <p:cNvPr id="15371" name="文本框 6151"/>
          <p:cNvSpPr txBox="1">
            <a:spLocks noChangeArrowheads="1"/>
          </p:cNvSpPr>
          <p:nvPr/>
        </p:nvSpPr>
        <p:spPr bwMode="auto">
          <a:xfrm>
            <a:off x="499888" y="296389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音色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29B751A1-FE29-45C5-9ADB-56DA9D930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7528" y="3100259"/>
            <a:ext cx="1855359" cy="166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0C421CAA-5C5B-4A98-A437-0044207B3F2B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23915" y="3100259"/>
            <a:ext cx="2129015" cy="16638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643395-435F-4D22-9DAF-72542AA6059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0240" y="3100259"/>
            <a:ext cx="2559077" cy="1663852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49ABFB5B-D832-473D-AD69-F2E2A752B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2551" y="1285787"/>
            <a:ext cx="2437398" cy="162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2E782086-998F-46F2-9CE0-CB5793CA0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025" y="1223456"/>
            <a:ext cx="3200065" cy="16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" name="Picture 10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>
            <a:lum bright="46000" contrast="-82000"/>
          </a:blip>
          <a:srcRect/>
          <a:stretch>
            <a:fillRect/>
          </a:stretch>
        </p:blipFill>
        <p:spPr bwMode="auto">
          <a:xfrm>
            <a:off x="4201556" y="2232091"/>
            <a:ext cx="2286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9" cstate="print">
            <a:lum bright="64000" contrast="-70000"/>
          </a:blip>
          <a:srcRect/>
          <a:stretch>
            <a:fillRect/>
          </a:stretch>
        </p:blipFill>
        <p:spPr bwMode="auto">
          <a:xfrm>
            <a:off x="4214233" y="2678552"/>
            <a:ext cx="2286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9" cstate="print">
            <a:lum bright="64000" contrast="-70000"/>
          </a:blip>
          <a:srcRect/>
          <a:stretch>
            <a:fillRect/>
          </a:stretch>
        </p:blipFill>
        <p:spPr bwMode="auto">
          <a:xfrm>
            <a:off x="5323557" y="4525887"/>
            <a:ext cx="2286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3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9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937679" y="2552504"/>
            <a:ext cx="2286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4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3"/>
              </p:ext>
            </p:extLst>
          </p:nvPr>
        </p:nvPicPr>
        <p:blipFill>
          <a:blip r:embed="rId9" cstate="print">
            <a:lum bright="40000" contrast="-70000"/>
          </a:blip>
          <a:srcRect/>
          <a:stretch>
            <a:fillRect/>
          </a:stretch>
        </p:blipFill>
        <p:spPr bwMode="auto">
          <a:xfrm>
            <a:off x="2925441" y="4506713"/>
            <a:ext cx="2286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5">
            <a:hlinkClick r:id="" action="ppaction://media"/>
          </p:cNvPr>
          <p:cNvPicPr>
            <a:picLocks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4"/>
              </p:ext>
            </p:extLst>
          </p:nvPr>
        </p:nvPicPr>
        <p:blipFill>
          <a:blip r:embed="rId9" cstate="print">
            <a:lum bright="58000" contrast="-70000"/>
          </a:blip>
          <a:srcRect/>
          <a:stretch>
            <a:fillRect/>
          </a:stretch>
        </p:blipFill>
        <p:spPr bwMode="auto">
          <a:xfrm>
            <a:off x="7452572" y="4525887"/>
            <a:ext cx="228600" cy="171027"/>
          </a:xfrm>
          <a:prstGeom prst="rect">
            <a:avLst/>
          </a:prstGeom>
          <a:solidFill>
            <a:srgbClr val="33CC33"/>
          </a:solidFill>
          <a:ln w="9525">
            <a:noFill/>
            <a:miter lim="800000"/>
            <a:headEnd/>
            <a:tailEnd/>
          </a:ln>
        </p:spPr>
      </p:pic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1894051" y="2119436"/>
            <a:ext cx="381000" cy="285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4795518" y="2331793"/>
            <a:ext cx="3048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6014718" y="2445811"/>
            <a:ext cx="3048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909318" y="4156077"/>
            <a:ext cx="304800" cy="17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5405118" y="4099069"/>
            <a:ext cx="457200" cy="285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1445389" y="567425"/>
            <a:ext cx="57102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各种各样的声音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video>
              <p:cMediaNode>
                <p:cTn id="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video>
              <p:cMediaNode>
                <p:cTn id="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video>
              <p:cMediaNode>
                <p:cTn id="4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video>
              <p:cMediaNode>
                <p:cTn id="5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video>
              <p:cMediaNode>
                <p:cTn id="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 descr="T4-14 E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677" y="1601526"/>
            <a:ext cx="5543550" cy="1008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18" descr="T4-14 Z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677" y="3205236"/>
            <a:ext cx="5543550" cy="1080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6498987" y="1832936"/>
            <a:ext cx="2177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二胡的波形</a:t>
            </a:r>
          </a:p>
        </p:txBody>
      </p:sp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628111" y="3484038"/>
            <a:ext cx="21377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圆号的波形</a:t>
            </a:r>
          </a:p>
        </p:txBody>
      </p:sp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866306" y="597751"/>
            <a:ext cx="33725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不同音色的波形图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文本框 1"/>
          <p:cNvSpPr txBox="1">
            <a:spLocks noChangeArrowheads="1"/>
          </p:cNvSpPr>
          <p:nvPr/>
        </p:nvSpPr>
        <p:spPr bwMode="auto">
          <a:xfrm>
            <a:off x="482581" y="1612525"/>
            <a:ext cx="8178838" cy="1304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宋体" pitchFamily="2" charset="-122"/>
              </a:rPr>
              <a:t>发声体的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材料、结构、振动方式</a:t>
            </a:r>
            <a:r>
              <a:rPr lang="zh-CN" altLang="en-US" sz="2800" dirty="0">
                <a:latin typeface="宋体" pitchFamily="2" charset="-122"/>
              </a:rPr>
              <a:t>不同，发出声音的音色就不同，因此音色的影响因素是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发声体本身</a:t>
            </a:r>
            <a:r>
              <a:rPr lang="zh-CN" altLang="en-US" sz="2800" dirty="0">
                <a:latin typeface="宋体" pitchFamily="2" charset="-122"/>
              </a:rPr>
              <a:t>。</a:t>
            </a:r>
          </a:p>
        </p:txBody>
      </p:sp>
      <p:sp>
        <p:nvSpPr>
          <p:cNvPr id="2" name="文本框 7"/>
          <p:cNvSpPr txBox="1"/>
          <p:nvPr/>
        </p:nvSpPr>
        <p:spPr>
          <a:xfrm>
            <a:off x="772957" y="600468"/>
            <a:ext cx="896938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15914668"/>
              </p:ext>
            </p:extLst>
          </p:nvPr>
        </p:nvGraphicFramePr>
        <p:xfrm>
          <a:off x="450325" y="747338"/>
          <a:ext cx="8229600" cy="4173525"/>
        </p:xfrm>
        <a:graphic>
          <a:graphicData uri="http://schemas.openxmlformats.org/drawingml/2006/table">
            <a:tbl>
              <a:tblPr/>
              <a:tblGrid>
                <a:gridCol w="10052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73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003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50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7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</a:p>
                  </a:txBody>
                  <a:tcPr marL="91431" marR="91431" marT="34206" marB="34206" anchor="ctr"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定义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决定因素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听感表现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46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音调</a:t>
                      </a:r>
                    </a:p>
                  </a:txBody>
                  <a:tcPr marL="91431" marR="91431" marT="34206" marB="34206" anchor="ctr"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声音的高低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由声源的振动</a:t>
                      </a: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频率</a:t>
                      </a: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决定；频率大，音调高；频率小，音调低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音调高：声音清脆、尖细</a:t>
                      </a:r>
                      <a:r>
                        <a:rPr kumimoji="1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;</a:t>
                      </a: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音调低：声音粗犷、低沉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758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响度</a:t>
                      </a:r>
                    </a:p>
                  </a:txBody>
                  <a:tcPr marL="91431" marR="91431" marT="34206" marB="34206" anchor="ctr"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声音的强弱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由声源的</a:t>
                      </a: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振幅</a:t>
                      </a: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决定；振幅越大，响度越大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响度大：震耳欲聋</a:t>
                      </a:r>
                      <a:r>
                        <a:rPr kumimoji="1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;</a:t>
                      </a: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响度小：轻声耳语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45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音色</a:t>
                      </a:r>
                    </a:p>
                  </a:txBody>
                  <a:tcPr marL="91431" marR="91431" marT="34206" marB="34206" anchor="ctr" horzOverflow="overflow">
                    <a:lnL w="1905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对声音音质的感觉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不同发声体的</a:t>
                      </a: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材料、结构</a:t>
                      </a:r>
                      <a:r>
                        <a:rPr kumimoji="1" lang="zh-CN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不同，发出声音的音色就不同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分辨不同发声体发出的声音的重要特征</a:t>
                      </a:r>
                    </a:p>
                  </a:txBody>
                  <a:tcPr marL="91431" marR="91431" marT="34206" marB="342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矩形: 圆角 3">
            <a:extLst>
              <a:ext uri="{FF2B5EF4-FFF2-40B4-BE49-F238E27FC236}">
                <a16:creationId xmlns:a16="http://schemas.microsoft.com/office/drawing/2014/main" xmlns="" id="{F2126010-1323-4D13-97AC-AE7C7BC291CF}"/>
              </a:ext>
            </a:extLst>
          </p:cNvPr>
          <p:cNvSpPr/>
          <p:nvPr/>
        </p:nvSpPr>
        <p:spPr>
          <a:xfrm>
            <a:off x="574849" y="1373992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:a16="http://schemas.microsoft.com/office/drawing/2014/main" xmlns="" id="{1F2C7743-AB90-45EC-B95E-A25E02C94235}"/>
              </a:ext>
            </a:extLst>
          </p:cNvPr>
          <p:cNvSpPr txBox="1"/>
          <p:nvPr/>
        </p:nvSpPr>
        <p:spPr>
          <a:xfrm>
            <a:off x="627881" y="720206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考点一：音调</a:t>
            </a:r>
          </a:p>
        </p:txBody>
      </p:sp>
      <p:sp>
        <p:nvSpPr>
          <p:cNvPr id="11" name="Rectangle 3"/>
          <p:cNvSpPr>
            <a:spLocks noGrp="1" noChangeArrowheads="1"/>
          </p:cNvSpPr>
          <p:nvPr/>
        </p:nvSpPr>
        <p:spPr bwMode="auto">
          <a:xfrm>
            <a:off x="490454" y="1885974"/>
            <a:ext cx="8229600" cy="2919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Times New Roman" pitchFamily="18" charset="0"/>
              </a:rPr>
              <a:t>1.  </a:t>
            </a:r>
            <a:r>
              <a:rPr lang="zh-CN" altLang="en-US" sz="2400" dirty="0">
                <a:latin typeface="Times New Roman" pitchFamily="18" charset="0"/>
              </a:rPr>
              <a:t>小明的二胡断了一根细琴弦，他用一根粗弦代替后，则发出的声音的音调（      　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latin typeface="Times New Roman" pitchFamily="18" charset="0"/>
              </a:rPr>
              <a:t>   </a:t>
            </a:r>
            <a:r>
              <a:rPr lang="en-US" altLang="zh-CN" sz="2400" dirty="0">
                <a:latin typeface="Times New Roman" pitchFamily="18" charset="0"/>
              </a:rPr>
              <a:t>A. </a:t>
            </a:r>
            <a:r>
              <a:rPr lang="zh-CN" altLang="en-US" sz="2400" dirty="0">
                <a:latin typeface="Times New Roman" pitchFamily="18" charset="0"/>
              </a:rPr>
              <a:t>保持不变                 </a:t>
            </a:r>
            <a:r>
              <a:rPr lang="en-US" altLang="zh-CN" sz="2400" dirty="0">
                <a:latin typeface="Times New Roman" pitchFamily="18" charset="0"/>
              </a:rPr>
              <a:t> B. </a:t>
            </a:r>
            <a:r>
              <a:rPr lang="zh-CN" altLang="en-US" sz="2400" dirty="0">
                <a:latin typeface="Times New Roman" pitchFamily="18" charset="0"/>
              </a:rPr>
              <a:t>变高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latin typeface="Times New Roman" pitchFamily="18" charset="0"/>
              </a:rPr>
              <a:t>   </a:t>
            </a:r>
            <a:r>
              <a:rPr lang="en-US" altLang="zh-CN" sz="2400" dirty="0">
                <a:latin typeface="Times New Roman" pitchFamily="18" charset="0"/>
              </a:rPr>
              <a:t>C. </a:t>
            </a:r>
            <a:r>
              <a:rPr lang="zh-CN" altLang="en-US" sz="2400" dirty="0">
                <a:latin typeface="Times New Roman" pitchFamily="18" charset="0"/>
              </a:rPr>
              <a:t>变低                          </a:t>
            </a:r>
            <a:r>
              <a:rPr lang="en-US" altLang="zh-CN" sz="2400" dirty="0">
                <a:latin typeface="Times New Roman" pitchFamily="18" charset="0"/>
              </a:rPr>
              <a:t>D. </a:t>
            </a:r>
            <a:r>
              <a:rPr lang="zh-CN" altLang="en-US" sz="2400" dirty="0">
                <a:latin typeface="Times New Roman" pitchFamily="18" charset="0"/>
              </a:rPr>
              <a:t>无法确定</a:t>
            </a: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510220" y="2565400"/>
            <a:ext cx="7207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07463" y="869592"/>
            <a:ext cx="8258401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 下表是人和几种动物的发声频率和听觉范围从表中可以看出，可以发出次声的是（　　）</a:t>
            </a: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A．人   　　　　 B．蝙蝠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C．大象   　　　 D．狗 </a:t>
            </a:r>
          </a:p>
        </p:txBody>
      </p:sp>
      <p:sp>
        <p:nvSpPr>
          <p:cNvPr id="3" name="矩形: 圆角 6">
            <a:extLst>
              <a:ext uri="{FF2B5EF4-FFF2-40B4-BE49-F238E27FC236}">
                <a16:creationId xmlns:a16="http://schemas.microsoft.com/office/drawing/2014/main" xmlns="" id="{00617E96-A574-4D62-B030-536A4A9D852C}"/>
              </a:ext>
            </a:extLst>
          </p:cNvPr>
          <p:cNvSpPr/>
          <p:nvPr/>
        </p:nvSpPr>
        <p:spPr>
          <a:xfrm>
            <a:off x="490539" y="314272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4012714" y="1352801"/>
            <a:ext cx="720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  <p:pic>
        <p:nvPicPr>
          <p:cNvPr id="6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96" y="2967288"/>
            <a:ext cx="75057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:a16="http://schemas.microsoft.com/office/drawing/2014/main" xmlns="" id="{F2126010-1323-4D13-97AC-AE7C7BC291CF}"/>
              </a:ext>
            </a:extLst>
          </p:cNvPr>
          <p:cNvSpPr/>
          <p:nvPr/>
        </p:nvSpPr>
        <p:spPr>
          <a:xfrm>
            <a:off x="609226" y="899604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:a16="http://schemas.microsoft.com/office/drawing/2014/main" xmlns="" id="{1F2C7743-AB90-45EC-B95E-A25E02C94235}"/>
              </a:ext>
            </a:extLst>
          </p:cNvPr>
          <p:cNvSpPr txBox="1"/>
          <p:nvPr/>
        </p:nvSpPr>
        <p:spPr>
          <a:xfrm>
            <a:off x="538502" y="314571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考点二：响度</a:t>
            </a: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511175" y="1579719"/>
            <a:ext cx="8121650" cy="224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3.  </a:t>
            </a:r>
            <a:r>
              <a:rPr lang="zh-CN" altLang="en-US" sz="2400" dirty="0">
                <a:latin typeface="Times New Roman" pitchFamily="18" charset="0"/>
              </a:rPr>
              <a:t>在鼓面上撒一些细沙，敲鼓时会发现越使劲敲鼓，听到的声音与细沙的情况是（   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A. </a:t>
            </a:r>
            <a:r>
              <a:rPr lang="zh-CN" altLang="en-US" sz="2400" dirty="0">
                <a:latin typeface="Times New Roman" pitchFamily="18" charset="0"/>
              </a:rPr>
              <a:t>声音越响，振动得越快          </a:t>
            </a:r>
            <a:r>
              <a:rPr lang="en-US" altLang="zh-CN" sz="2400" dirty="0">
                <a:latin typeface="Times New Roman" pitchFamily="18" charset="0"/>
              </a:rPr>
              <a:t>B. </a:t>
            </a:r>
            <a:r>
              <a:rPr lang="zh-CN" altLang="en-US" sz="2400" dirty="0">
                <a:latin typeface="Times New Roman" pitchFamily="18" charset="0"/>
              </a:rPr>
              <a:t>声音越响，振动得越高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C. </a:t>
            </a:r>
            <a:r>
              <a:rPr lang="zh-CN" altLang="en-US" sz="2400" dirty="0">
                <a:latin typeface="Times New Roman" pitchFamily="18" charset="0"/>
              </a:rPr>
              <a:t>声音越响，振动得越慢          </a:t>
            </a:r>
            <a:r>
              <a:rPr lang="en-US" altLang="zh-CN" sz="2400" dirty="0">
                <a:latin typeface="Times New Roman" pitchFamily="18" charset="0"/>
              </a:rPr>
              <a:t>D. </a:t>
            </a:r>
            <a:r>
              <a:rPr lang="zh-CN" altLang="en-US" sz="2400" dirty="0">
                <a:latin typeface="Times New Roman" pitchFamily="18" charset="0"/>
              </a:rPr>
              <a:t>声音越响，振动得越低</a:t>
            </a: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4006850" y="2229065"/>
            <a:ext cx="5651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00"/>
          <p:cNvSpPr txBox="1">
            <a:spLocks noChangeArrowheads="1"/>
          </p:cNvSpPr>
          <p:nvPr/>
        </p:nvSpPr>
        <p:spPr bwMode="auto">
          <a:xfrm>
            <a:off x="466850" y="1443971"/>
            <a:ext cx="8415338" cy="224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4.  </a:t>
            </a:r>
            <a:r>
              <a:rPr lang="zh-CN" altLang="en-US" sz="2400" dirty="0">
                <a:latin typeface="Times New Roman" pitchFamily="18" charset="0"/>
              </a:rPr>
              <a:t>男低音高声独唱时由女高音轻声伴唱，则男低音比女高音</a:t>
            </a:r>
            <a:r>
              <a:rPr lang="en-US" altLang="zh-CN" sz="2400" dirty="0">
                <a:latin typeface="Times New Roman" pitchFamily="18" charset="0"/>
              </a:rPr>
              <a:t>(   </a:t>
            </a:r>
            <a:r>
              <a:rPr lang="zh-CN" altLang="en-US" sz="2400" dirty="0">
                <a:latin typeface="Times New Roman" pitchFamily="18" charset="0"/>
              </a:rPr>
              <a:t>　</a:t>
            </a:r>
            <a:r>
              <a:rPr lang="en-US" altLang="zh-CN" sz="2400" dirty="0">
                <a:latin typeface="Times New Roman" pitchFamily="18" charset="0"/>
              </a:rPr>
              <a:t> )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A</a:t>
            </a:r>
            <a:r>
              <a:rPr lang="zh-CN" altLang="en-US" sz="2400" dirty="0">
                <a:latin typeface="Times New Roman" pitchFamily="18" charset="0"/>
              </a:rPr>
              <a:t>、音调低，响度大                   </a:t>
            </a:r>
            <a:r>
              <a:rPr lang="en-US" altLang="zh-CN" sz="2400" dirty="0">
                <a:latin typeface="Times New Roman" pitchFamily="18" charset="0"/>
              </a:rPr>
              <a:t>B</a:t>
            </a:r>
            <a:r>
              <a:rPr lang="zh-CN" altLang="en-US" sz="2400" dirty="0">
                <a:latin typeface="Times New Roman" pitchFamily="18" charset="0"/>
              </a:rPr>
              <a:t>、音调低，响度小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itchFamily="18" charset="0"/>
              </a:rPr>
              <a:t>C</a:t>
            </a:r>
            <a:r>
              <a:rPr lang="zh-CN" altLang="en-US" sz="2400" dirty="0">
                <a:latin typeface="Times New Roman" pitchFamily="18" charset="0"/>
              </a:rPr>
              <a:t>、音调高，响度大                   </a:t>
            </a:r>
            <a:r>
              <a:rPr lang="en-US" altLang="zh-CN" sz="2400" dirty="0">
                <a:latin typeface="Times New Roman" pitchFamily="18" charset="0"/>
              </a:rPr>
              <a:t>D</a:t>
            </a:r>
            <a:r>
              <a:rPr lang="zh-CN" altLang="en-US" sz="2400" dirty="0">
                <a:latin typeface="Times New Roman" pitchFamily="18" charset="0"/>
              </a:rPr>
              <a:t>、音调高，响度小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74375" y="2069785"/>
            <a:ext cx="6159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A</a:t>
            </a:r>
          </a:p>
        </p:txBody>
      </p:sp>
      <p:sp>
        <p:nvSpPr>
          <p:cNvPr id="5" name="矩形: 圆角 6">
            <a:extLst>
              <a:ext uri="{FF2B5EF4-FFF2-40B4-BE49-F238E27FC236}">
                <a16:creationId xmlns:a16="http://schemas.microsoft.com/office/drawing/2014/main" xmlns="" id="{00617E96-A574-4D62-B030-536A4A9D852C}"/>
              </a:ext>
            </a:extLst>
          </p:cNvPr>
          <p:cNvSpPr/>
          <p:nvPr/>
        </p:nvSpPr>
        <p:spPr>
          <a:xfrm>
            <a:off x="545541" y="609905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 txBox="1">
            <a:spLocks noChangeArrowheads="1"/>
          </p:cNvSpPr>
          <p:nvPr/>
        </p:nvSpPr>
        <p:spPr bwMode="auto">
          <a:xfrm>
            <a:off x="459815" y="975541"/>
            <a:ext cx="838676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下列关于声音的说法中不正确的是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“震耳欲聋”主要说明声音的音调高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“隔墙有耳”说明固体也能传声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“闻其声而知其人”主要是根据音色来判断的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“轻声细语”主要说明声音的响度小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75735" y="1097520"/>
            <a:ext cx="720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:a16="http://schemas.microsoft.com/office/drawing/2014/main" xmlns="" id="{F2126010-1323-4D13-97AC-AE7C7BC291CF}"/>
              </a:ext>
            </a:extLst>
          </p:cNvPr>
          <p:cNvSpPr/>
          <p:nvPr/>
        </p:nvSpPr>
        <p:spPr>
          <a:xfrm>
            <a:off x="492348" y="844603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:a16="http://schemas.microsoft.com/office/drawing/2014/main" xmlns="" id="{1F2C7743-AB90-45EC-B95E-A25E02C94235}"/>
              </a:ext>
            </a:extLst>
          </p:cNvPr>
          <p:cNvSpPr txBox="1"/>
          <p:nvPr/>
        </p:nvSpPr>
        <p:spPr>
          <a:xfrm>
            <a:off x="442250" y="266445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考点三：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音色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5" name="图片 3" descr="1581607894154229713"/>
          <p:cNvPicPr>
            <a:picLocks noChangeAspect="1" noChangeArrowheads="1"/>
          </p:cNvPicPr>
          <p:nvPr/>
        </p:nvPicPr>
        <p:blipFill>
          <a:blip r:embed="rId2" cstate="print"/>
          <a:srcRect r="-160" b="51407"/>
          <a:stretch>
            <a:fillRect/>
          </a:stretch>
        </p:blipFill>
        <p:spPr bwMode="auto">
          <a:xfrm>
            <a:off x="1785570" y="2896763"/>
            <a:ext cx="4963971" cy="196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331184" y="1317672"/>
            <a:ext cx="859968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如图，兔乖乖听见说话和敲门声之后，不开门的原因是（     ）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说话响度不同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说话音调不同</a:t>
            </a:r>
          </a:p>
          <a:p>
            <a:pPr>
              <a:lnSpc>
                <a:spcPct val="125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说话音色不同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敲门声音不同</a:t>
            </a: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8374186" y="1317672"/>
            <a:ext cx="3857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6">
            <a:extLst>
              <a:ext uri="{FF2B5EF4-FFF2-40B4-BE49-F238E27FC236}">
                <a16:creationId xmlns:a16="http://schemas.microsoft.com/office/drawing/2014/main" xmlns="" id="{00617E96-A574-4D62-B030-536A4A9D852C}"/>
              </a:ext>
            </a:extLst>
          </p:cNvPr>
          <p:cNvSpPr/>
          <p:nvPr/>
        </p:nvSpPr>
        <p:spPr>
          <a:xfrm>
            <a:off x="531790" y="53427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</a:p>
        </p:txBody>
      </p:sp>
      <p:sp>
        <p:nvSpPr>
          <p:cNvPr id="3" name="文本框 100"/>
          <p:cNvSpPr txBox="1">
            <a:spLocks noChangeArrowheads="1"/>
          </p:cNvSpPr>
          <p:nvPr/>
        </p:nvSpPr>
        <p:spPr bwMode="auto">
          <a:xfrm>
            <a:off x="443403" y="1051352"/>
            <a:ext cx="8232775" cy="279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有一种专门存放贵重物品的“银行”，当人们存放了自己的贵重物品后，要用仪器记录下自己的“手纹”“纹”“声纹”等，以便今后用这些细节独有的特征才能亲自取走物品，防止被别人取走。这里的“声纹” 记录的是人说话的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A、音调 　　B、响度　　 C、音色　　  D、三者都有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7780943" y="2773832"/>
            <a:ext cx="720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00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707" y="326196"/>
            <a:ext cx="3344778" cy="1667926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075" name="Picture 3" descr="pic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10780" y="357509"/>
            <a:ext cx="2804570" cy="3462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pic0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641" y="2159677"/>
            <a:ext cx="3306966" cy="1649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文本框 2"/>
          <p:cNvSpPr txBox="1">
            <a:spLocks noChangeArrowheads="1"/>
          </p:cNvSpPr>
          <p:nvPr/>
        </p:nvSpPr>
        <p:spPr bwMode="auto">
          <a:xfrm>
            <a:off x="285322" y="3912970"/>
            <a:ext cx="860429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Times New Roman" pitchFamily="18" charset="0"/>
              </a:rPr>
              <a:t>我们生活中有各种各样的乐器，当用不同乐器演奏同一首歌曲的时候，我们一听他们的声音就能知道是用哪种乐器演奏出来的，这是为什么呢？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8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9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53143" y="799781"/>
            <a:ext cx="7968343" cy="35779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endParaRPr kumimoji="1" lang="en-US" altLang="en-US" sz="1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了解声音的特性：音调、响度和音色 。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GB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知道声音的响度跟发生体的振幅有关，音调跟发声体的频率有关。</a:t>
            </a:r>
            <a:endParaRPr kumimoji="1"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kumimoji="1"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、不同发声体发出的声音的音色不同</a:t>
            </a:r>
            <a:r>
              <a:rPr kumimoji="1" lang="zh-CN" altLang="en-GB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939802" y="292171"/>
            <a:ext cx="73771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pic>
        <p:nvPicPr>
          <p:cNvPr id="20484" name="Picture 4" descr="getCAEJT49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2674" y="3554171"/>
            <a:ext cx="1815779" cy="140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6594597" y="2426940"/>
            <a:ext cx="2329398" cy="883389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000">
                <a:solidFill>
                  <a:schemeClr val="bg1"/>
                </a:solidFill>
              </a:rPr>
              <a:t>  “男高音”与“女低音”</a:t>
            </a:r>
          </a:p>
          <a:p>
            <a:pPr algn="ctr"/>
            <a:r>
              <a:rPr lang="zh-CN" altLang="en-US" sz="2000">
                <a:solidFill>
                  <a:schemeClr val="bg1"/>
                </a:solidFill>
              </a:rPr>
              <a:t>    在形容声音的什么？</a:t>
            </a:r>
          </a:p>
        </p:txBody>
      </p:sp>
      <p:sp>
        <p:nvSpPr>
          <p:cNvPr id="7" name="文本框 6151"/>
          <p:cNvSpPr txBox="1">
            <a:spLocks noChangeArrowheads="1"/>
          </p:cNvSpPr>
          <p:nvPr/>
        </p:nvSpPr>
        <p:spPr bwMode="auto">
          <a:xfrm>
            <a:off x="590831" y="713435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音调</a:t>
            </a:r>
          </a:p>
        </p:txBody>
      </p:sp>
      <p:sp>
        <p:nvSpPr>
          <p:cNvPr id="8" name="文本框 11265"/>
          <p:cNvSpPr txBox="1">
            <a:spLocks noChangeArrowheads="1"/>
          </p:cNvSpPr>
          <p:nvPr/>
        </p:nvSpPr>
        <p:spPr bwMode="auto">
          <a:xfrm>
            <a:off x="544524" y="1999284"/>
            <a:ext cx="7862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宋体" pitchFamily="2" charset="-122"/>
              </a:rPr>
              <a:t>男同学和女同学说话，他们的声音有什么不同？</a:t>
            </a:r>
          </a:p>
        </p:txBody>
      </p:sp>
      <p:sp>
        <p:nvSpPr>
          <p:cNvPr id="9" name="文本框 11277"/>
          <p:cNvSpPr txBox="1">
            <a:spLocks noChangeArrowheads="1"/>
          </p:cNvSpPr>
          <p:nvPr/>
        </p:nvSpPr>
        <p:spPr bwMode="auto">
          <a:xfrm>
            <a:off x="544523" y="2883497"/>
            <a:ext cx="6142038" cy="129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男同学声音要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粗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、要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低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，音调低。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女同学声音要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细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、要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高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</a:rPr>
              <a:t>，音调低。</a:t>
            </a:r>
          </a:p>
        </p:txBody>
      </p:sp>
      <p:sp>
        <p:nvSpPr>
          <p:cNvPr id="10" name="文本框 11278"/>
          <p:cNvSpPr txBox="1">
            <a:spLocks noChangeArrowheads="1"/>
          </p:cNvSpPr>
          <p:nvPr/>
        </p:nvSpPr>
        <p:spPr bwMode="auto">
          <a:xfrm>
            <a:off x="236538" y="1328285"/>
            <a:ext cx="8366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）定义：物理学中把声音的高低，粗细叫做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音调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1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nimBg="1" autoUpdateAnimBg="0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纸片与齿轮接触发声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1E3E2"/>
              </a:clrFrom>
              <a:clrTo>
                <a:srgbClr val="E1E3E2">
                  <a:alpha val="0"/>
                </a:srgbClr>
              </a:clrTo>
            </a:clrChange>
            <a:lum bright="18000" contrast="18000"/>
          </a:blip>
          <a:srcRect/>
          <a:stretch>
            <a:fillRect/>
          </a:stretch>
        </p:blipFill>
        <p:spPr bwMode="auto">
          <a:xfrm>
            <a:off x="903826" y="1528451"/>
            <a:ext cx="3573463" cy="202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17500" y="661542"/>
            <a:ext cx="850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itchFamily="18" charset="0"/>
              </a:rPr>
              <a:t>实验探究：</a:t>
            </a:r>
            <a:r>
              <a:rPr lang="zh-CN" altLang="en-US" sz="2800" dirty="0">
                <a:latin typeface="Times New Roman" pitchFamily="18" charset="0"/>
              </a:rPr>
              <a:t>声音的音调与物体的振动有什么关系？</a:t>
            </a:r>
          </a:p>
        </p:txBody>
      </p:sp>
      <p:pic>
        <p:nvPicPr>
          <p:cNvPr id="75783" name="Picture 7" descr="mm(5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689"/>
          <a:stretch>
            <a:fillRect/>
          </a:stretch>
        </p:blipFill>
        <p:spPr bwMode="auto">
          <a:xfrm>
            <a:off x="5377400" y="1562894"/>
            <a:ext cx="2844800" cy="199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文本框 1"/>
          <p:cNvSpPr txBox="1">
            <a:spLocks noChangeArrowheads="1"/>
          </p:cNvSpPr>
          <p:nvPr/>
        </p:nvSpPr>
        <p:spPr bwMode="auto">
          <a:xfrm>
            <a:off x="746664" y="3748236"/>
            <a:ext cx="40465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/>
              <a:t>齿轮的齿数越多，纸片发出的声音的音调越高。</a:t>
            </a:r>
          </a:p>
        </p:txBody>
      </p:sp>
      <p:sp>
        <p:nvSpPr>
          <p:cNvPr id="19461" name="文本框 2"/>
          <p:cNvSpPr txBox="1">
            <a:spLocks noChangeArrowheads="1"/>
          </p:cNvSpPr>
          <p:nvPr/>
        </p:nvSpPr>
        <p:spPr bwMode="auto">
          <a:xfrm>
            <a:off x="4793200" y="3748236"/>
            <a:ext cx="4044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400" dirty="0"/>
              <a:t>划过的速度越快，梳子发出的声音的音调越高。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966550" y="1469000"/>
            <a:ext cx="7593060" cy="228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意义：物体每秒振动的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次数；</a:t>
            </a: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单位：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赫兹</a:t>
            </a:r>
            <a:r>
              <a:rPr lang="zh-CN" altLang="en-US" sz="2800" dirty="0">
                <a:latin typeface="Times New Roman" pitchFamily="18" charset="0"/>
              </a:rPr>
              <a:t>，简称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赫；</a:t>
            </a:r>
            <a:endParaRPr lang="zh-CN" altLang="en-US" sz="2800" dirty="0">
              <a:latin typeface="Times New Roman" pitchFamily="18" charset="0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符号：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Hz.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 dirty="0">
                <a:latin typeface="Times New Roman" pitchFamily="18" charset="0"/>
              </a:rPr>
              <a:t>若物体每秒振动</a:t>
            </a:r>
            <a:r>
              <a:rPr lang="en-US" altLang="zh-CN" sz="2800" dirty="0">
                <a:latin typeface="Times New Roman" pitchFamily="18" charset="0"/>
              </a:rPr>
              <a:t>20</a:t>
            </a:r>
            <a:r>
              <a:rPr lang="zh-CN" altLang="en-US" sz="2800" dirty="0">
                <a:latin typeface="Times New Roman" pitchFamily="18" charset="0"/>
              </a:rPr>
              <a:t>次，则其振动频率为</a:t>
            </a:r>
            <a:r>
              <a:rPr lang="en-US" altLang="zh-CN" sz="2800" dirty="0">
                <a:latin typeface="Times New Roman" pitchFamily="18" charset="0"/>
              </a:rPr>
              <a:t>20Hz.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97211" y="765857"/>
            <a:ext cx="3989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）频率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41504" t="25554" r="9116" b="50000"/>
          <a:stretch>
            <a:fillRect/>
          </a:stretch>
        </p:blipFill>
        <p:spPr bwMode="auto">
          <a:xfrm>
            <a:off x="1922914" y="1538157"/>
            <a:ext cx="5091935" cy="25228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Box 5"/>
          <p:cNvSpPr>
            <a:spLocks noChangeArrowheads="1"/>
          </p:cNvSpPr>
          <p:nvPr/>
        </p:nvSpPr>
        <p:spPr bwMode="auto">
          <a:xfrm>
            <a:off x="962558" y="659628"/>
            <a:ext cx="33725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用波形比较频率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蚊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0907" y="3409872"/>
            <a:ext cx="4537075" cy="872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0177" y="1086185"/>
            <a:ext cx="3721100" cy="1046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153861" y="1424694"/>
            <a:ext cx="2057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b="1" dirty="0">
                <a:solidFill>
                  <a:srgbClr val="FF0066"/>
                </a:solidFill>
                <a:latin typeface="Times New Roman" pitchFamily="18" charset="0"/>
              </a:rPr>
              <a:t>这是我叫的声波图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912460" y="3661680"/>
            <a:ext cx="2057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b="1" dirty="0">
                <a:solidFill>
                  <a:srgbClr val="FF3300"/>
                </a:solidFill>
                <a:latin typeface="Times New Roman" pitchFamily="18" charset="0"/>
              </a:rPr>
              <a:t>这是我叫的声波图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111006" y="2132536"/>
            <a:ext cx="31719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2000" dirty="0">
                <a:solidFill>
                  <a:srgbClr val="FF0000"/>
                </a:solidFill>
                <a:latin typeface="宋体" pitchFamily="2" charset="-122"/>
              </a:rPr>
              <a:t>音调低表现为声音低沉</a:t>
            </a:r>
            <a:endParaRPr lang="zh-CN" sz="2000" dirty="0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186375" y="4301960"/>
            <a:ext cx="43608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2000" dirty="0">
                <a:solidFill>
                  <a:srgbClr val="FF0000"/>
                </a:solidFill>
                <a:latin typeface="宋体" pitchFamily="2" charset="-122"/>
              </a:rPr>
              <a:t>音调高表现为声音尖细</a:t>
            </a:r>
            <a:endParaRPr lang="zh-CN" sz="2000" dirty="0">
              <a:solidFill>
                <a:srgbClr val="0000FF"/>
              </a:solidFill>
              <a:latin typeface="宋体" pitchFamily="2" charset="-122"/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8CE69D53-4DC4-49E7-BF53-9A4C69F9C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018" y="3190679"/>
            <a:ext cx="1761751" cy="131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xmlns="" id="{9FF43B43-7504-4A1E-94BE-E6A5E1F65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976" y="773502"/>
            <a:ext cx="1658067" cy="150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bldLvl="0" autoUpdateAnimBg="0"/>
      <p:bldP spid="9" grpId="0" bldLvl="0" autoUpdateAnimBg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1063</Words>
  <Application>Microsoft Office PowerPoint</Application>
  <PresentationFormat>自定义</PresentationFormat>
  <Paragraphs>164</Paragraphs>
  <Slides>29</Slides>
  <Notes>0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85</cp:revision>
  <dcterms:created xsi:type="dcterms:W3CDTF">2019-04-02T02:49:40Z</dcterms:created>
  <dcterms:modified xsi:type="dcterms:W3CDTF">2019-11-23T03:25:37Z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