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0" r:id="rId3"/>
  </p:sldMasterIdLst>
  <p:notesMasterIdLst>
    <p:notesMasterId r:id="rId34"/>
  </p:notesMasterIdLst>
  <p:sldIdLst>
    <p:sldId id="411" r:id="rId4"/>
    <p:sldId id="515" r:id="rId5"/>
    <p:sldId id="505" r:id="rId6"/>
    <p:sldId id="516" r:id="rId7"/>
    <p:sldId id="517" r:id="rId8"/>
    <p:sldId id="518" r:id="rId9"/>
    <p:sldId id="519" r:id="rId10"/>
    <p:sldId id="522" r:id="rId11"/>
    <p:sldId id="521" r:id="rId12"/>
    <p:sldId id="523" r:id="rId13"/>
    <p:sldId id="524" r:id="rId14"/>
    <p:sldId id="520" r:id="rId15"/>
    <p:sldId id="525" r:id="rId16"/>
    <p:sldId id="526" r:id="rId17"/>
    <p:sldId id="527" r:id="rId18"/>
    <p:sldId id="528" r:id="rId19"/>
    <p:sldId id="530" r:id="rId20"/>
    <p:sldId id="529" r:id="rId21"/>
    <p:sldId id="531" r:id="rId22"/>
    <p:sldId id="506" r:id="rId23"/>
    <p:sldId id="532" r:id="rId24"/>
    <p:sldId id="533" r:id="rId25"/>
    <p:sldId id="534" r:id="rId26"/>
    <p:sldId id="547" r:id="rId27"/>
    <p:sldId id="352" r:id="rId28"/>
    <p:sldId id="549" r:id="rId29"/>
    <p:sldId id="550" r:id="rId30"/>
    <p:sldId id="543" r:id="rId31"/>
    <p:sldId id="553" r:id="rId32"/>
    <p:sldId id="555" r:id="rId33"/>
  </p:sldIdLst>
  <p:sldSz cx="9144000" cy="5130800"/>
  <p:notesSz cx="6858000" cy="9144000"/>
  <p:defaultTextStyle>
    <a:lvl1pPr>
      <a:defRPr>
        <a:latin typeface="+mn-lt"/>
        <a:ea typeface="+mn-ea"/>
        <a:cs typeface="+mn-cs"/>
        <a:sym typeface="Helvetica"/>
      </a:defRPr>
    </a:lvl1pPr>
    <a:lvl2pPr>
      <a:defRPr>
        <a:latin typeface="+mn-lt"/>
        <a:ea typeface="+mn-ea"/>
        <a:cs typeface="+mn-cs"/>
        <a:sym typeface="Helvetica"/>
      </a:defRPr>
    </a:lvl2pPr>
    <a:lvl3pPr>
      <a:defRPr>
        <a:latin typeface="+mn-lt"/>
        <a:ea typeface="+mn-ea"/>
        <a:cs typeface="+mn-cs"/>
        <a:sym typeface="Helvetica"/>
      </a:defRPr>
    </a:lvl3pPr>
    <a:lvl4pPr>
      <a:defRPr>
        <a:latin typeface="+mn-lt"/>
        <a:ea typeface="+mn-ea"/>
        <a:cs typeface="+mn-cs"/>
        <a:sym typeface="Helvetica"/>
      </a:defRPr>
    </a:lvl4pPr>
    <a:lvl5pPr>
      <a:defRPr>
        <a:latin typeface="+mn-lt"/>
        <a:ea typeface="+mn-ea"/>
        <a:cs typeface="+mn-cs"/>
        <a:sym typeface="Helvetica"/>
      </a:defRPr>
    </a:lvl5pPr>
    <a:lvl6pPr>
      <a:defRPr>
        <a:latin typeface="+mn-lt"/>
        <a:ea typeface="+mn-ea"/>
        <a:cs typeface="+mn-cs"/>
        <a:sym typeface="Helvetica"/>
      </a:defRPr>
    </a:lvl6pPr>
    <a:lvl7pPr>
      <a:defRPr>
        <a:latin typeface="+mn-lt"/>
        <a:ea typeface="+mn-ea"/>
        <a:cs typeface="+mn-cs"/>
        <a:sym typeface="Helvetica"/>
      </a:defRPr>
    </a:lvl7pPr>
    <a:lvl8pPr>
      <a:defRPr>
        <a:latin typeface="+mn-lt"/>
        <a:ea typeface="+mn-ea"/>
        <a:cs typeface="+mn-cs"/>
        <a:sym typeface="Helvetica"/>
      </a:defRPr>
    </a:lvl8pPr>
    <a:lvl9pPr>
      <a:defRPr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74900"/>
    <a:srgbClr val="C89700"/>
    <a:srgbClr val="E6C826"/>
    <a:srgbClr val="0000FF"/>
    <a:srgbClr val="CCB460"/>
    <a:srgbClr val="94F2F1"/>
    <a:srgbClr val="FFFFFF"/>
    <a:srgbClr val="545DD8"/>
    <a:srgbClr val="FCFA50"/>
    <a:srgbClr val="EC0CE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2.jpeg"/><Relationship Id="rId18" Type="http://schemas.openxmlformats.org/officeDocument/2006/relationships/image" Target="../media/image7.pn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image" Target="../media/image1.jpeg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2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30.xml"/><Relationship Id="rId19" Type="http://schemas.openxmlformats.org/officeDocument/2006/relationships/image" Target="../media/image8.png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pic>
        <p:nvPicPr>
          <p:cNvPr id="2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6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7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8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pic>
        <p:nvPicPr>
          <p:cNvPr id="2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-10795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4" name="Group 4"/>
          <p:cNvGrpSpPr/>
          <p:nvPr userDrawn="1"/>
        </p:nvGrpSpPr>
        <p:grpSpPr>
          <a:xfrm>
            <a:off x="7430353" y="163546"/>
            <a:ext cx="1433082" cy="430932"/>
            <a:chOff x="0" y="0"/>
            <a:chExt cx="1433080" cy="430931"/>
          </a:xfrm>
        </p:grpSpPr>
        <p:pic>
          <p:nvPicPr>
            <p:cNvPr id="3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5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5875" y="5715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grpSp>
        <p:nvGrpSpPr>
          <p:cNvPr id="4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3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5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pic>
        <p:nvPicPr>
          <p:cNvPr id="10" name="图片 9" descr="图片5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 rot="600000">
            <a:off x="8550910" y="1215390"/>
            <a:ext cx="322580" cy="353695"/>
          </a:xfrm>
          <a:prstGeom prst="rect">
            <a:avLst/>
          </a:prstGeom>
        </p:spPr>
      </p:pic>
      <p:pic>
        <p:nvPicPr>
          <p:cNvPr id="11" name="图片 10" descr="图片6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 rot="1440000">
            <a:off x="8373110" y="2008505"/>
            <a:ext cx="322580" cy="353695"/>
          </a:xfrm>
          <a:prstGeom prst="rect">
            <a:avLst/>
          </a:prstGeom>
        </p:spPr>
      </p:pic>
      <p:pic>
        <p:nvPicPr>
          <p:cNvPr id="12" name="图片 11" descr="图片7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 rot="1440000">
            <a:off x="8648700" y="2920365"/>
            <a:ext cx="322580" cy="353695"/>
          </a:xfrm>
          <a:prstGeom prst="rect">
            <a:avLst/>
          </a:prstGeom>
        </p:spPr>
      </p:pic>
      <p:pic>
        <p:nvPicPr>
          <p:cNvPr id="13" name="图片 12" descr="图片8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 rot="1440000">
            <a:off x="8273415" y="3587115"/>
            <a:ext cx="321945" cy="357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file:///F:\&#20010;&#20154;&#21407;&#21019;&#31934;&#21697;&#19987;&#36753;&#21046;&#20316;\12.%20&#21947;&#27425;&#28023;\&#26032;&#22238;&#31295;\&#19987;&#39064;2.2%20&#22768;&#38899;&#30340;&#29305;&#24615;\&#20542;&#21548;&#21508;&#31181;&#22768;&#38899;.wma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32593;&#31449;&#36164;&#28304;\&#23398;&#31185;&#32593;&#20648;&#20540;&#31934;&#21697;&#36164;&#28304;\&#20351;&#29992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2&#22768;&#38899;&#30340;&#29305;&#24615;&#65288;&#35838;&#20214;%20&#32032;&#26448;%20&#25945;&#26696;%20&#21516;&#27493;&#32451;&#20064;&#65289;\&#20542;&#21548;&#21508;&#31181;&#22768;&#38899;.wma" TargetMode="Externa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32593;&#31449;&#36164;&#28304;\&#23398;&#31185;&#32593;&#20648;&#20540;&#31934;&#21697;&#36164;&#28304;\&#20351;&#29992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2&#22768;&#38899;&#30340;&#29305;&#24615;&#65288;&#35838;&#20214;%20&#32032;&#26448;%20&#25945;&#26696;%20&#21516;&#27493;&#32451;&#20064;&#65289;\&#21709;&#24230;.mp4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28.png"/><Relationship Id="rId4" Type="http://schemas.microsoft.com/office/2007/relationships/media" Target="file:///F:\&#20010;&#20154;&#21407;&#21019;&#31934;&#21697;&#19987;&#36753;&#21046;&#20316;\12.%20&#21947;&#27425;&#28023;\&#26032;&#22238;&#31295;\&#19987;&#39064;2.2%20&#22768;&#38899;&#30340;&#29305;&#24615;\&#21709;&#24230;.mp4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audio" Target="file:///D:\&#32593;&#31449;&#36164;&#28304;\&#23398;&#31185;&#32593;&#20648;&#20540;&#31934;&#21697;&#36164;&#28304;\&#20351;&#29992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2&#22768;&#38899;&#30340;&#29305;&#24615;&#65288;&#35838;&#20214;%20&#32032;&#26448;%20&#25945;&#26696;%20&#21516;&#27493;&#32451;&#20064;&#65289;\&#33832;&#20811;&#26031;.wma" TargetMode="External"/><Relationship Id="rId7" Type="http://schemas.microsoft.com/office/2007/relationships/media" Target="file:///F:\&#20010;&#20154;&#21407;&#21019;&#31934;&#21697;&#19987;&#36753;&#21046;&#20316;\12.%20&#21947;&#27425;&#28023;\&#26032;&#22238;&#31295;\&#19987;&#39064;2.2%20&#22768;&#38899;&#30340;&#29305;&#24615;\&#21476;&#31581;.wma" TargetMode="External"/><Relationship Id="rId2" Type="http://schemas.openxmlformats.org/officeDocument/2006/relationships/audio" Target="file:///D:\&#32593;&#31449;&#36164;&#28304;\&#23398;&#31185;&#32593;&#20648;&#20540;&#31934;&#21697;&#36164;&#28304;\&#20351;&#29992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2&#22768;&#38899;&#30340;&#29305;&#24615;&#65288;&#35838;&#20214;%20&#32032;&#26448;%20&#25945;&#26696;%20&#21516;&#27493;&#32451;&#20064;&#65289;\&#21476;&#31581;.wma" TargetMode="External"/><Relationship Id="rId1" Type="http://schemas.openxmlformats.org/officeDocument/2006/relationships/audio" Target="file:///D:\&#32593;&#31449;&#36164;&#28304;\&#23398;&#31185;&#32593;&#20648;&#20540;&#31934;&#21697;&#36164;&#28304;\&#20351;&#29992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2&#22768;&#38899;&#30340;&#29305;&#24615;&#65288;&#35838;&#20214;%20&#32032;&#26448;%20&#25945;&#26696;%20&#21516;&#27493;&#32451;&#20064;&#65289;\&#38050;&#29748;.wma" TargetMode="External"/><Relationship Id="rId6" Type="http://schemas.openxmlformats.org/officeDocument/2006/relationships/image" Target="../media/image33.png"/><Relationship Id="rId11" Type="http://schemas.openxmlformats.org/officeDocument/2006/relationships/image" Target="../media/image14.png"/><Relationship Id="rId5" Type="http://schemas.microsoft.com/office/2007/relationships/media" Target="file:///F:\&#20010;&#20154;&#21407;&#21019;&#31934;&#21697;&#19987;&#36753;&#21046;&#20316;\12.%20&#21947;&#27425;&#28023;\&#26032;&#22238;&#31295;\&#19987;&#39064;2.2%20&#22768;&#38899;&#30340;&#29305;&#24615;\&#38050;&#29748;.wma" TargetMode="External"/><Relationship Id="rId10" Type="http://schemas.openxmlformats.org/officeDocument/2006/relationships/image" Target="../media/image35.png"/><Relationship Id="rId4" Type="http://schemas.openxmlformats.org/officeDocument/2006/relationships/slideLayout" Target="../slideLayouts/slideLayout2.xml"/><Relationship Id="rId9" Type="http://schemas.microsoft.com/office/2007/relationships/media" Target="file:///F:\&#20010;&#20154;&#21407;&#21019;&#31934;&#21697;&#19987;&#36753;&#21046;&#20316;\12.%20&#21947;&#27425;&#28023;\&#26032;&#22238;&#31295;\&#19987;&#39064;2.2%20&#22768;&#38899;&#30340;&#29305;&#24615;\&#33832;&#20811;&#26031;.wma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&#32593;&#31449;&#36164;&#28304;\&#23398;&#31185;&#32593;&#20648;&#20540;&#31934;&#21697;&#36164;&#28304;\&#20351;&#29992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2&#22768;&#38899;&#30340;&#29305;&#24615;&#65288;&#35838;&#20214;%20&#32032;&#26448;%20&#25945;&#26696;%20&#21516;&#27493;&#32451;&#20064;&#65289;\&#26174;&#31034;&#22768;&#38899;&#30340;&#27874;&#24418;.mp4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42.png"/><Relationship Id="rId4" Type="http://schemas.microsoft.com/office/2007/relationships/media" Target="file:///F:\&#20010;&#20154;&#21407;&#21019;&#31934;&#21697;&#19987;&#36753;&#21046;&#20316;\12.%20&#21947;&#27425;&#28023;\&#26032;&#22238;&#31295;\&#19987;&#39064;2.2%20&#22768;&#38899;&#30340;&#29305;&#24615;\&#26174;&#31034;&#22768;&#38899;&#30340;&#27874;&#24418;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32593;&#31449;&#36164;&#28304;\&#23398;&#31185;&#32593;&#20648;&#20540;&#31934;&#21697;&#36164;&#28304;\&#20351;&#29992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2&#22768;&#38899;&#30340;&#29305;&#24615;&#65288;&#35838;&#20214;%20&#32032;&#26448;%20&#25945;&#26696;%20&#21516;&#27493;&#32451;&#20064;&#65289;\&#29275;&#20154;&#29992;&#37202;&#29942;&#21561;&#24052;&#33832;&#38431;&#27468;.mp4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media" Target="file:///F:\&#20010;&#20154;&#21407;&#21019;&#31934;&#21697;&#19987;&#36753;&#21046;&#20316;\12.%20&#21947;&#27425;&#28023;\&#26032;&#22238;&#31295;\&#19987;&#39064;2.2%20&#22768;&#38899;&#30340;&#29305;&#24615;\&#29275;&#20154;&#29992;&#37202;&#29942;&#21561;&#24052;&#33832;&#38431;&#27468;.mp4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&#32593;&#31449;&#36164;&#28304;\&#23398;&#31185;&#32593;&#20648;&#20540;&#31934;&#21697;&#36164;&#28304;\&#20351;&#29992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2&#22768;&#38899;&#30340;&#29305;&#24615;&#65288;&#35838;&#20214;%20&#32032;&#26448;%20&#25945;&#26696;%20&#21516;&#27493;&#32451;&#20064;&#65289;\&#37202;&#29942;&#22120;&#20855;&#25970;&#20986;&#22825;&#31809;&#20043;&#38899;.mp4" TargetMode="External"/><Relationship Id="rId6" Type="http://schemas.openxmlformats.org/officeDocument/2006/relationships/image" Target="../media/image43.png"/><Relationship Id="rId5" Type="http://schemas.microsoft.com/office/2007/relationships/media" Target="file:///F:\&#20010;&#20154;&#21407;&#21019;&#31934;&#21697;&#19987;&#36753;&#21046;&#20316;\12.%20&#21947;&#27425;&#28023;\&#26032;&#22238;&#31295;\&#19987;&#39064;2.2%20&#22768;&#38899;&#30340;&#29305;&#24615;\&#37202;&#29942;&#22120;&#20855;&#25970;&#20986;&#22825;&#31809;&#20043;&#38899;.mp4" TargetMode="Externa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倾听各种声音.wma" descr="C:\Users\Administrator\Desktop\图片1.png图片1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>
            <a:lum bright="-6000" contrast="12000"/>
          </a:blip>
          <a:srcRect b="63021"/>
          <a:stretch>
            <a:fillRect/>
          </a:stretch>
        </p:blipFill>
        <p:spPr>
          <a:xfrm>
            <a:off x="8460105" y="163830"/>
            <a:ext cx="454660" cy="462915"/>
          </a:xfrm>
          <a:prstGeom prst="rect">
            <a:avLst/>
          </a:prstGeom>
        </p:spPr>
      </p:pic>
      <p:sp>
        <p:nvSpPr>
          <p:cNvPr id="4" name="标题 1"/>
          <p:cNvSpPr txBox="1"/>
          <p:nvPr/>
        </p:nvSpPr>
        <p:spPr>
          <a:xfrm>
            <a:off x="1643803" y="1274868"/>
            <a:ext cx="5523865" cy="8102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人教版物理•八年级上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2865312" y="2285760"/>
            <a:ext cx="3015069" cy="49126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第二章 声现象</a:t>
            </a:r>
          </a:p>
        </p:txBody>
      </p:sp>
      <p:sp>
        <p:nvSpPr>
          <p:cNvPr id="3" name="矩形 2"/>
          <p:cNvSpPr/>
          <p:nvPr/>
        </p:nvSpPr>
        <p:spPr>
          <a:xfrm>
            <a:off x="2229696" y="3266440"/>
            <a:ext cx="43129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48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charset="0"/>
                <a:ea typeface="微软雅黑" pitchFamily="34" charset="-122"/>
              </a:rPr>
              <a:t>2.2 声音的特性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767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66060" y="56515"/>
            <a:ext cx="5035550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音  调  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声音的高低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pic>
        <p:nvPicPr>
          <p:cNvPr id="6" name="图片 5" descr="360截图20190724165536823"/>
          <p:cNvPicPr>
            <a:picLocks noChangeAspect="1"/>
          </p:cNvPicPr>
          <p:nvPr/>
        </p:nvPicPr>
        <p:blipFill>
          <a:blip r:embed="rId2">
            <a:lum bright="6000" contrast="36000"/>
          </a:blip>
          <a:stretch>
            <a:fillRect/>
          </a:stretch>
        </p:blipFill>
        <p:spPr>
          <a:xfrm>
            <a:off x="189230" y="925195"/>
            <a:ext cx="1495425" cy="5143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8800" y="1502410"/>
            <a:ext cx="750062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342900" indent="-342900">
              <a:lnSpc>
                <a:spcPct val="150000"/>
              </a:lnSpc>
              <a:buClr>
                <a:srgbClr val="FB37CF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简谱中的1.2.3.4.5.6.7等表示的就是音调。</a:t>
            </a:r>
          </a:p>
          <a:p>
            <a:pPr marL="342900" indent="-342900">
              <a:lnSpc>
                <a:spcPct val="150000"/>
              </a:lnSpc>
              <a:buClr>
                <a:srgbClr val="FB37CF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女高音、男中音也表示的是音调的高低。</a:t>
            </a:r>
          </a:p>
        </p:txBody>
      </p:sp>
      <p:sp>
        <p:nvSpPr>
          <p:cNvPr id="10" name="椭圆 9"/>
          <p:cNvSpPr/>
          <p:nvPr/>
        </p:nvSpPr>
        <p:spPr>
          <a:xfrm>
            <a:off x="1131570" y="2742565"/>
            <a:ext cx="2571750" cy="178308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棱台 10"/>
          <p:cNvSpPr/>
          <p:nvPr/>
        </p:nvSpPr>
        <p:spPr>
          <a:xfrm>
            <a:off x="4846320" y="2799715"/>
            <a:ext cx="2995295" cy="1618615"/>
          </a:xfrm>
          <a:prstGeom prst="bevel">
            <a:avLst>
              <a:gd name="adj" fmla="val 11102"/>
            </a:avLst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153160" y="4645660"/>
            <a:ext cx="2540000" cy="3962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/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  <a:sym typeface="+mn-ea"/>
              </a:rPr>
              <a:t>高音C之王帕瓦罗蒂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210810" y="4428490"/>
            <a:ext cx="2608580" cy="7010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/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  <a:sym typeface="+mn-ea"/>
              </a:rPr>
              <a:t>男中音歌手廖昌永献声维也纳中文日活动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66060" y="56515"/>
            <a:ext cx="5035550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音  调  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声音的高低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065" y="1016635"/>
            <a:ext cx="2752090" cy="5143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0190" y="1856740"/>
            <a:ext cx="8665210" cy="426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超声波</a:t>
            </a:r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—— 频率高于</a:t>
            </a:r>
            <a:r>
              <a:rPr lang="zh-CN" altLang="en-US" sz="2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20000Hz</a:t>
            </a:r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的声音。它们已经高于人类听觉的上限。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0190" y="4119880"/>
            <a:ext cx="8665210" cy="426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次声波</a:t>
            </a:r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—— 频率低于</a:t>
            </a:r>
            <a:r>
              <a:rPr lang="zh-CN" altLang="en-US" sz="2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20Hz</a:t>
            </a:r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的声音。它们已经低于人类听觉的下限。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5790" y="2668270"/>
            <a:ext cx="1257300" cy="518160"/>
          </a:xfrm>
          <a:prstGeom prst="rect">
            <a:avLst/>
          </a:prstGeom>
          <a:gradFill>
            <a:gsLst>
              <a:gs pos="0">
                <a:srgbClr val="FCFA50"/>
              </a:gs>
              <a:gs pos="100000">
                <a:srgbClr val="EC0CE9"/>
              </a:gs>
            </a:gsLst>
            <a:lin ang="5400000" scaled="0"/>
          </a:gradFill>
          <a:ln>
            <a:solidFill>
              <a:srgbClr val="FB37CF"/>
            </a:solidFill>
          </a:ln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次  声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132320" y="2668270"/>
            <a:ext cx="1257300" cy="518160"/>
          </a:xfrm>
          <a:prstGeom prst="rect">
            <a:avLst/>
          </a:prstGeom>
          <a:gradFill>
            <a:gsLst>
              <a:gs pos="0">
                <a:srgbClr val="CCB460"/>
              </a:gs>
              <a:gs pos="100000">
                <a:srgbClr val="94F2F1"/>
              </a:gs>
            </a:gsLst>
            <a:lin ang="5400000" scaled="0"/>
          </a:gradFill>
          <a:ln>
            <a:solidFill>
              <a:srgbClr val="FFFF00"/>
            </a:solidFill>
          </a:ln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超  声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725930" y="2668270"/>
            <a:ext cx="5488940" cy="988695"/>
            <a:chOff x="2718" y="4202"/>
            <a:chExt cx="8644" cy="1557"/>
          </a:xfrm>
        </p:grpSpPr>
        <p:sp>
          <p:nvSpPr>
            <p:cNvPr id="10" name="文本框 9"/>
            <p:cNvSpPr txBox="1"/>
            <p:nvPr/>
          </p:nvSpPr>
          <p:spPr>
            <a:xfrm>
              <a:off x="2968" y="4202"/>
              <a:ext cx="8230" cy="81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charset="0"/>
                  <a:ea typeface="黑体" charset="0"/>
                </a:rPr>
                <a:t>正常人耳能听到的声音频率范围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18" y="5039"/>
              <a:ext cx="1354" cy="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charset="0"/>
                </a:rPr>
                <a:t>20Hz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288" y="5039"/>
              <a:ext cx="2074" cy="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charset="0"/>
                </a:rPr>
                <a:t>20000Hz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lum bright="-18000" contrast="36000"/>
          </a:blip>
          <a:stretch>
            <a:fillRect/>
          </a:stretch>
        </p:blipFill>
        <p:spPr>
          <a:xfrm>
            <a:off x="1382395" y="729615"/>
            <a:ext cx="6219190" cy="43307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2766060" y="56515"/>
            <a:ext cx="5035550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音  调  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声音的高低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766060" y="56515"/>
            <a:ext cx="5035550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音  调  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声音的高低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pic>
        <p:nvPicPr>
          <p:cNvPr id="7" name="图片 6" descr="想想议议"/>
          <p:cNvPicPr>
            <a:picLocks noChangeAspect="1"/>
          </p:cNvPicPr>
          <p:nvPr/>
        </p:nvPicPr>
        <p:blipFill>
          <a:blip r:embed="rId2" cstate="print">
            <a:lum bright="-18000" contrast="48000"/>
          </a:blip>
          <a:stretch>
            <a:fillRect/>
          </a:stretch>
        </p:blipFill>
        <p:spPr>
          <a:xfrm>
            <a:off x="277495" y="823595"/>
            <a:ext cx="1596390" cy="4870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8750" y="1308100"/>
            <a:ext cx="8823960" cy="96901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振动会发出声音，为什么我们听不到蝴蝶翅膀振动发出的声音，却能听到讨厌的蚊子声？</a:t>
            </a:r>
          </a:p>
        </p:txBody>
      </p:sp>
      <p:sp>
        <p:nvSpPr>
          <p:cNvPr id="17" name="椭圆 16"/>
          <p:cNvSpPr/>
          <p:nvPr/>
        </p:nvSpPr>
        <p:spPr>
          <a:xfrm>
            <a:off x="1371600" y="2502535"/>
            <a:ext cx="1434465" cy="143446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709160" y="2513330"/>
            <a:ext cx="2204085" cy="141795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4490" y="4017010"/>
            <a:ext cx="8425180" cy="8839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提示：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蝴蝶翅膀的振动频率小于10Hz，而蜜蜂的翅膀平均振动频率约为</a:t>
            </a:r>
            <a:r>
              <a:rPr lang="en-US" altLang="zh-CN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4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00Hz。蝴蝶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翅膀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的振动频率不在人的听觉频率范围内。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766060" y="56515"/>
            <a:ext cx="2431415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响  度  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06340" y="113665"/>
            <a:ext cx="278701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声音的强弱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040" y="645160"/>
            <a:ext cx="8780780" cy="1737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声音有音调的不同，也有强弱的不同。例如，用力击鼓比轻轻击鼓产生的声音大。物理学中，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声音的强弱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叫响度。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什么因素决定声音的响度呢？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766060" y="56515"/>
            <a:ext cx="2431415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响  度  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06340" y="113665"/>
            <a:ext cx="278701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声音的强弱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7330" y="1250950"/>
            <a:ext cx="8780780" cy="2834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引导观察思考：</a:t>
            </a:r>
          </a:p>
          <a:p>
            <a:pPr marL="0" indent="0">
              <a:lnSpc>
                <a:spcPct val="150000"/>
              </a:lnSpc>
              <a:buClr>
                <a:srgbClr val="FB37CF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如何让音叉发出的声音更响？</a:t>
            </a:r>
          </a:p>
          <a:p>
            <a:pPr marL="0" indent="0">
              <a:lnSpc>
                <a:spcPct val="150000"/>
              </a:lnSpc>
              <a:buClr>
                <a:srgbClr val="FB37CF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眼睛直接观察容易看出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音叉很响和不太响时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振动情况有何不同吗？给你一个乒乓球，能设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法显示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音叉的振动情况吗？</a:t>
            </a:r>
          </a:p>
          <a:p>
            <a:pPr marL="0" indent="0">
              <a:lnSpc>
                <a:spcPct val="150000"/>
              </a:lnSpc>
              <a:buClr>
                <a:srgbClr val="FB37CF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实验中使音叉发出不同强弱的声音，有什么发现？</a:t>
            </a:r>
          </a:p>
        </p:txBody>
      </p:sp>
      <p:pic>
        <p:nvPicPr>
          <p:cNvPr id="33" name="图片 32" descr="演示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6545" y="818515"/>
            <a:ext cx="1108710" cy="48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766060" y="56515"/>
            <a:ext cx="19704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响  度</a:t>
            </a:r>
            <a:endParaRPr lang="en-US" altLang="zh-CN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040" y="1250950"/>
            <a:ext cx="8780780" cy="1737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如图所示，将正在发声的音叉轻触系在细绳上的乒乓球，观察乒乓球被弹开的幅度。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使音叉发出不同响度的声音，重做上面的实验。</a:t>
            </a:r>
          </a:p>
        </p:txBody>
      </p:sp>
      <p:pic>
        <p:nvPicPr>
          <p:cNvPr id="33" name="图片 32" descr="演示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6545" y="818515"/>
            <a:ext cx="1108710" cy="486410"/>
          </a:xfrm>
          <a:prstGeom prst="rect">
            <a:avLst/>
          </a:prstGeom>
        </p:spPr>
      </p:pic>
      <p:pic>
        <p:nvPicPr>
          <p:cNvPr id="2" name="图片 1" descr="图片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885" y="3015615"/>
            <a:ext cx="1620520" cy="19564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06340" y="113665"/>
            <a:ext cx="278701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声音的强弱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766060" y="56515"/>
            <a:ext cx="19704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响  度</a:t>
            </a:r>
            <a:endParaRPr lang="en-US" altLang="zh-CN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06340" y="113665"/>
            <a:ext cx="278701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声音的强弱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6545" y="818515"/>
            <a:ext cx="1302385" cy="486410"/>
            <a:chOff x="467" y="1289"/>
            <a:chExt cx="2051" cy="766"/>
          </a:xfrm>
        </p:grpSpPr>
        <p:pic>
          <p:nvPicPr>
            <p:cNvPr id="5" name="图片 4" descr="演示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7" y="1289"/>
              <a:ext cx="1746" cy="76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224" y="1403"/>
              <a:ext cx="1294" cy="6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3000">
                  <a:schemeClr val="accent2">
                    <a:lumMod val="60000"/>
                    <a:lumOff val="40000"/>
                  </a:schemeClr>
                </a:gs>
                <a:gs pos="79000">
                  <a:schemeClr val="accent1">
                    <a:lumMod val="45000"/>
                    <a:lumOff val="55000"/>
                  </a:schemeClr>
                </a:gs>
                <a:gs pos="96000">
                  <a:schemeClr val="accent2">
                    <a:lumMod val="75000"/>
                  </a:schemeClr>
                </a:gs>
              </a:gsLst>
              <a:lin ang="5400000" scaled="0"/>
            </a:gradFill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charset="0"/>
                  <a:ea typeface="黑体" charset="0"/>
                </a:rPr>
                <a:t>视 频</a:t>
              </a:r>
            </a:p>
          </p:txBody>
        </p:sp>
      </p:grpSp>
      <p:pic>
        <p:nvPicPr>
          <p:cNvPr id="8" name="响度.wmv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61920" y="987425"/>
            <a:ext cx="4641850" cy="37134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720090" y="2011680"/>
            <a:ext cx="914400" cy="1927860"/>
          </a:xfrm>
          <a:prstGeom prst="rect">
            <a:avLst/>
          </a:prstGeom>
          <a:noFill/>
          <a:ln w="22225" cmpd="sng">
            <a:solidFill>
              <a:srgbClr val="00B050"/>
            </a:solidFill>
            <a:prstDash val="dashDot"/>
          </a:ln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音箱喇叭纸盆</a:t>
            </a:r>
          </a:p>
          <a:p>
            <a:pPr algn="l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里绿豆的跳动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890645" y="4799965"/>
            <a:ext cx="1972310" cy="316865"/>
            <a:chOff x="8685" y="431"/>
            <a:chExt cx="4234" cy="659"/>
          </a:xfrm>
        </p:grpSpPr>
        <p:sp>
          <p:nvSpPr>
            <p:cNvPr id="11" name="圆角矩形 10">
              <a:hlinkClick r:id="" action="ppaction://noaction" endSnd="1"/>
            </p:cNvPr>
            <p:cNvSpPr/>
            <p:nvPr/>
          </p:nvSpPr>
          <p:spPr>
            <a:xfrm>
              <a:off x="8685" y="431"/>
              <a:ext cx="4234" cy="521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提示：点击画面播放视频</a:t>
              </a:r>
            </a:p>
          </p:txBody>
        </p:sp>
        <p:pic>
          <p:nvPicPr>
            <p:cNvPr id="12" name="图片 11" descr="图片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000000">
              <a:off x="12009" y="690"/>
              <a:ext cx="370" cy="4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766060" y="56515"/>
            <a:ext cx="19704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响  度</a:t>
            </a:r>
            <a:endParaRPr lang="en-US" altLang="zh-CN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30" y="1062355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【点拨】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1610" y="1525270"/>
            <a:ext cx="8883015" cy="272351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乒乓球（绿豆）的作用：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把音叉的微小振动放大，便于观察。</a:t>
            </a:r>
          </a:p>
          <a:p>
            <a:pPr marL="0" inden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charset="0"/>
              <a:buNone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     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[转换法]</a:t>
            </a:r>
          </a:p>
          <a:p>
            <a:pPr marL="171450" indent="-17145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物理学中用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振幅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描述物体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振动的幅度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。声音的响度与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振幅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有关，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物体的振幅越大，声音的响度越大。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06340" y="113665"/>
            <a:ext cx="278701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声音的强弱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766060" y="56515"/>
            <a:ext cx="19704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响  度</a:t>
            </a:r>
            <a:endParaRPr lang="en-US" altLang="zh-CN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1610" y="908050"/>
            <a:ext cx="8883015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声音的响度还与人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距离发声体的远近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有关系。声音越到远处越分散，所以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距离发声体越远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，听到的声音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越小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06340" y="113665"/>
            <a:ext cx="278701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声音的强弱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pic>
        <p:nvPicPr>
          <p:cNvPr id="2" name="图片 1" descr="想想议议"/>
          <p:cNvPicPr>
            <a:picLocks noChangeAspect="1"/>
          </p:cNvPicPr>
          <p:nvPr/>
        </p:nvPicPr>
        <p:blipFill>
          <a:blip r:embed="rId2" cstate="print">
            <a:lum bright="-18000" contrast="48000"/>
          </a:blip>
          <a:stretch>
            <a:fillRect/>
          </a:stretch>
        </p:blipFill>
        <p:spPr>
          <a:xfrm>
            <a:off x="277495" y="2240915"/>
            <a:ext cx="1596390" cy="4870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8820" y="2713990"/>
            <a:ext cx="8406130" cy="4876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图中的两个情景有什么共同点？你能列举生活中利用这个原理的工具吗？</a:t>
            </a:r>
          </a:p>
        </p:txBody>
      </p:sp>
      <p:sp>
        <p:nvSpPr>
          <p:cNvPr id="10" name="椭圆 9"/>
          <p:cNvSpPr/>
          <p:nvPr/>
        </p:nvSpPr>
        <p:spPr>
          <a:xfrm>
            <a:off x="697230" y="3165475"/>
            <a:ext cx="1452245" cy="1452245"/>
          </a:xfrm>
          <a:prstGeom prst="ellipse">
            <a:avLst/>
          </a:prstGeom>
          <a:blipFill rotWithShape="1"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棱台 10"/>
          <p:cNvSpPr/>
          <p:nvPr/>
        </p:nvSpPr>
        <p:spPr>
          <a:xfrm>
            <a:off x="3223260" y="3359785"/>
            <a:ext cx="2068830" cy="1139825"/>
          </a:xfrm>
          <a:prstGeom prst="bevel">
            <a:avLst>
              <a:gd name="adj" fmla="val 6462"/>
            </a:avLst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187450" y="4634230"/>
            <a:ext cx="4265295" cy="3962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减少声音的分散，增大声音的响度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6492240" y="3222625"/>
            <a:ext cx="1737360" cy="1690370"/>
            <a:chOff x="10224" y="5075"/>
            <a:chExt cx="2736" cy="2662"/>
          </a:xfrm>
        </p:grpSpPr>
        <p:sp>
          <p:nvSpPr>
            <p:cNvPr id="14" name="圆角矩形 13"/>
            <p:cNvSpPr/>
            <p:nvPr/>
          </p:nvSpPr>
          <p:spPr>
            <a:xfrm>
              <a:off x="10224" y="5075"/>
              <a:ext cx="2006" cy="2663"/>
            </a:xfrm>
            <a:prstGeom prst="roundRect">
              <a:avLst/>
            </a:prstGeom>
            <a:blipFill rotWithShape="1">
              <a:blip r:embed="rId5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2192" y="5777"/>
              <a:ext cx="768" cy="13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u="sng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charset="0"/>
                  <a:ea typeface="华文行楷" charset="0"/>
                </a:rPr>
                <a:t>听诊器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 bldLvl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93040" y="885190"/>
            <a:ext cx="8778875" cy="16268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振动会发出声音，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为什么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我们听不到蝴蝶翅膀振动发出的声音，却能听到讨厌的蚊子声?为什么用力鼓掌比轻轻拍掌发出的声音大?要知道这些问题的答案，就需要研究声音的特性。</a:t>
            </a:r>
          </a:p>
        </p:txBody>
      </p:sp>
      <p:sp>
        <p:nvSpPr>
          <p:cNvPr id="17" name="椭圆 16"/>
          <p:cNvSpPr/>
          <p:nvPr/>
        </p:nvSpPr>
        <p:spPr>
          <a:xfrm>
            <a:off x="1200150" y="2776855"/>
            <a:ext cx="1978025" cy="197802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709160" y="2890520"/>
            <a:ext cx="3038475" cy="195453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0835" y="976630"/>
            <a:ext cx="8596630" cy="246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171450" indent="-17145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（2019•青岛）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下列关于声现象的说法，错误的是（     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C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 ）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A．声音是由物体振动产生的，以声波的形式传播      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B．声音的传播需要介质，在不同介质中传播速度一般不同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C．“引吭高歌”“低声细语”中的“高”“低”描述的是声音的音调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D．我们听不到蝴蝶翅膀振动发出的声音，是因为其振动频率低于人类听觉的下限</a:t>
            </a:r>
          </a:p>
        </p:txBody>
      </p:sp>
      <p:sp>
        <p:nvSpPr>
          <p:cNvPr id="13" name="矩形 12"/>
          <p:cNvSpPr/>
          <p:nvPr/>
        </p:nvSpPr>
        <p:spPr>
          <a:xfrm>
            <a:off x="6503670" y="1085215"/>
            <a:ext cx="617220" cy="308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18770" y="3456940"/>
            <a:ext cx="8563610" cy="15544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【点拨】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生活中“高”“低”有两层含义，如“引吭高歌”“低声细语”，这里的“高”“低”指响度大；“那么高的音，我怎么唱得上去”，这里的“高”指音调高。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749040" y="56515"/>
            <a:ext cx="19704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音  色</a:t>
            </a:r>
            <a:endParaRPr lang="zh-CN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7340" y="576580"/>
            <a:ext cx="8666480" cy="41148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charset="0"/>
              <a:buNone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【活动】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charset="0"/>
              <a:buNone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① 听用不同乐器演奏同一首乐曲的录音，请说出是用什么乐器演奏的。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charset="0"/>
              <a:buNone/>
            </a:pP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charset="0"/>
              <a:buNone/>
            </a:pP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charset="0"/>
              <a:buNone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② 后排两位同学朗读短文，前排同学不看后排，辨识是哪一位同学在朗读。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charset="0"/>
              <a:buNone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③ 教师在讲台下敲响铜锣、摇动响铃，请同学们说出所听到的声音各是由什么物体发出的。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charset="0"/>
              <a:buNone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我们是怎样分辨出不同声音的？仅仅根据音调和响度行吗？</a:t>
            </a:r>
          </a:p>
        </p:txBody>
      </p:sp>
      <p:pic>
        <p:nvPicPr>
          <p:cNvPr id="13" name="钢琴.wma" descr="C:\Users\Administrator\Desktop\图片5.png图片5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/>
          <a:srcRect/>
          <a:stretch>
            <a:fillRect/>
          </a:stretch>
        </p:blipFill>
        <p:spPr>
          <a:xfrm>
            <a:off x="855980" y="1695450"/>
            <a:ext cx="880745" cy="880745"/>
          </a:xfrm>
          <a:prstGeom prst="rect">
            <a:avLst/>
          </a:prstGeom>
        </p:spPr>
      </p:pic>
      <p:pic>
        <p:nvPicPr>
          <p:cNvPr id="14" name="古筝.wma" descr="C:\Users\Administrator\Desktop\图片22.png图片22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xmlns="" r:link="rId7"/>
              </p:ext>
            </p:extLst>
          </p:nvPr>
        </p:nvPicPr>
        <p:blipFill>
          <a:blip r:embed="rId8"/>
          <a:srcRect/>
          <a:stretch>
            <a:fillRect/>
          </a:stretch>
        </p:blipFill>
        <p:spPr>
          <a:xfrm>
            <a:off x="3176270" y="1695450"/>
            <a:ext cx="880745" cy="880745"/>
          </a:xfrm>
          <a:prstGeom prst="rect">
            <a:avLst/>
          </a:prstGeom>
        </p:spPr>
      </p:pic>
      <p:pic>
        <p:nvPicPr>
          <p:cNvPr id="16" name="萨克斯.wma" descr="C:\Users\Administrator\Desktop\图片23.png图片23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xmlns="" r:link="rId9"/>
              </p:ext>
            </p:extLst>
          </p:nvPr>
        </p:nvPicPr>
        <p:blipFill>
          <a:blip r:embed="rId10"/>
          <a:srcRect/>
          <a:stretch>
            <a:fillRect/>
          </a:stretch>
        </p:blipFill>
        <p:spPr>
          <a:xfrm>
            <a:off x="5496560" y="1695450"/>
            <a:ext cx="880745" cy="88074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262495" y="1908175"/>
            <a:ext cx="1319530" cy="533400"/>
            <a:chOff x="10375" y="2933"/>
            <a:chExt cx="2078" cy="840"/>
          </a:xfrm>
        </p:grpSpPr>
        <p:sp>
          <p:nvSpPr>
            <p:cNvPr id="5" name="圆角矩形 4">
              <a:hlinkClick r:id="" action="ppaction://noaction" endSnd="1"/>
            </p:cNvPr>
            <p:cNvSpPr/>
            <p:nvPr/>
          </p:nvSpPr>
          <p:spPr>
            <a:xfrm>
              <a:off x="10375" y="2933"/>
              <a:ext cx="2078" cy="773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提示：点击画面播放音乐</a:t>
              </a:r>
            </a:p>
          </p:txBody>
        </p:sp>
        <p:pic>
          <p:nvPicPr>
            <p:cNvPr id="3" name="图片 2" descr="图片1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000000">
              <a:off x="11715" y="3471"/>
              <a:ext cx="271" cy="30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6" dur="3719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2" dur="4226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3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8" dur="3547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749040" y="56515"/>
            <a:ext cx="19704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音  色</a:t>
            </a:r>
            <a:endParaRPr lang="zh-CN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3050" y="885190"/>
            <a:ext cx="8608695" cy="2834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不同的物体发出的声音，即便音调和响度相同，我们还是能够分辨出它们的不同。这表明在声音的特性中还有一个特性是十分重要的，它就是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音色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。不同发声体的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材料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、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结构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不同发出声音的音色也就不同。</a:t>
            </a:r>
            <a:r>
              <a:rPr lang="zh-CN" altLang="en-US" sz="24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听声辩人、辩动物、辩乐器等主要是根据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音色</a:t>
            </a:r>
            <a:r>
              <a:rPr lang="zh-CN" altLang="en-US" sz="24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不同来判断的。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749040" y="56515"/>
            <a:ext cx="19704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音  色</a:t>
            </a:r>
            <a:endParaRPr lang="zh-CN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7340" y="1193800"/>
            <a:ext cx="8678545" cy="10414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eaLnBrk="1" fontAlgn="auto" latinLnBrk="0" hangingPunct="1">
              <a:lnSpc>
                <a:spcPct val="130000"/>
              </a:lnSpc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用计算机播放音叉、钢琴与长笛发出的C调1（do）几个声音片段及对应波形图，边听边比较它们的波形有何异同。</a:t>
            </a:r>
          </a:p>
        </p:txBody>
      </p:sp>
      <p:pic>
        <p:nvPicPr>
          <p:cNvPr id="33" name="图片 32" descr="演示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6545" y="818515"/>
            <a:ext cx="1108710" cy="486410"/>
          </a:xfrm>
          <a:prstGeom prst="rect">
            <a:avLst/>
          </a:prstGeom>
        </p:spPr>
      </p:pic>
      <p:pic>
        <p:nvPicPr>
          <p:cNvPr id="12" name="图片 11" descr="图片24"/>
          <p:cNvPicPr>
            <a:picLocks noChangeAspect="1"/>
          </p:cNvPicPr>
          <p:nvPr/>
        </p:nvPicPr>
        <p:blipFill>
          <a:blip r:embed="rId3">
            <a:lum bright="-12000" contrast="30000"/>
          </a:blip>
          <a:stretch>
            <a:fillRect/>
          </a:stretch>
        </p:blipFill>
        <p:spPr>
          <a:xfrm>
            <a:off x="668020" y="2155825"/>
            <a:ext cx="7647305" cy="17335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07340" y="3982720"/>
            <a:ext cx="8528050" cy="10414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    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音调相同</a:t>
            </a:r>
            <a:r>
              <a:rPr lang="en-US" altLang="zh-CN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的不同乐器发出的波形总体上的疏密程度是相同的，即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频率相同</a:t>
            </a:r>
            <a:r>
              <a:rPr lang="en-US" altLang="zh-CN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；但是波的形状不同，即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音色不同</a:t>
            </a:r>
            <a:r>
              <a:rPr lang="en-US" altLang="zh-CN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240" y="90805"/>
            <a:ext cx="1944370" cy="474980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685800" y="615950"/>
            <a:ext cx="7776210" cy="4239895"/>
            <a:chOff x="1710" y="880"/>
            <a:chExt cx="12246" cy="6677"/>
          </a:xfrm>
        </p:grpSpPr>
        <p:grpSp>
          <p:nvGrpSpPr>
            <p:cNvPr id="9" name="组合 8"/>
            <p:cNvGrpSpPr/>
            <p:nvPr/>
          </p:nvGrpSpPr>
          <p:grpSpPr>
            <a:xfrm>
              <a:off x="1710" y="3778"/>
              <a:ext cx="2336" cy="704"/>
              <a:chOff x="828" y="3778"/>
              <a:chExt cx="2336" cy="704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828" y="3778"/>
                <a:ext cx="2337" cy="705"/>
              </a:xfrm>
              <a:prstGeom prst="ellipse">
                <a:avLst/>
              </a:pr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828" y="3815"/>
                <a:ext cx="2298" cy="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+mn-ea"/>
                  </a:rPr>
                  <a:t>声音的特性</a:t>
                </a:r>
              </a:p>
            </p:txBody>
          </p:sp>
        </p:grpSp>
        <p:cxnSp>
          <p:nvCxnSpPr>
            <p:cNvPr id="8" name="曲线连接符 7"/>
            <p:cNvCxnSpPr>
              <a:endCxn id="10" idx="1"/>
            </p:cNvCxnSpPr>
            <p:nvPr/>
          </p:nvCxnSpPr>
          <p:spPr>
            <a:xfrm flipV="1">
              <a:off x="2859" y="2384"/>
              <a:ext cx="1983" cy="1396"/>
            </a:xfrm>
            <a:prstGeom prst="curvedConnector3">
              <a:avLst>
                <a:gd name="adj1" fmla="val 20070"/>
              </a:avLst>
            </a:prstGeom>
            <a:ln w="22225">
              <a:solidFill>
                <a:srgbClr val="85078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圆角矩形 9"/>
            <p:cNvSpPr/>
            <p:nvPr/>
          </p:nvSpPr>
          <p:spPr>
            <a:xfrm>
              <a:off x="4842" y="2105"/>
              <a:ext cx="1314" cy="55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音调</a:t>
              </a: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4842" y="4787"/>
              <a:ext cx="1314" cy="55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响度</a:t>
              </a: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842" y="6515"/>
              <a:ext cx="1314" cy="55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音色</a:t>
              </a:r>
            </a:p>
          </p:txBody>
        </p:sp>
        <p:cxnSp>
          <p:nvCxnSpPr>
            <p:cNvPr id="15" name="曲线连接符 14"/>
            <p:cNvCxnSpPr>
              <a:stCxn id="10" idx="3"/>
            </p:cNvCxnSpPr>
            <p:nvPr/>
          </p:nvCxnSpPr>
          <p:spPr>
            <a:xfrm flipV="1">
              <a:off x="6156" y="1673"/>
              <a:ext cx="792" cy="729"/>
            </a:xfrm>
            <a:prstGeom prst="curvedConnector3">
              <a:avLst>
                <a:gd name="adj1" fmla="val 27272"/>
              </a:avLst>
            </a:prstGeom>
            <a:ln w="22225">
              <a:solidFill>
                <a:srgbClr val="85078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6912" y="1349"/>
              <a:ext cx="2298" cy="62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声音的高低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912" y="1921"/>
              <a:ext cx="6318" cy="62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与频率有关，频率越高，音调越高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12" y="2993"/>
              <a:ext cx="3102" cy="62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超声波和次声波</a:t>
              </a:r>
            </a:p>
          </p:txBody>
        </p:sp>
        <p:sp>
          <p:nvSpPr>
            <p:cNvPr id="19" name="圆角矩形标注 18"/>
            <p:cNvSpPr/>
            <p:nvPr/>
          </p:nvSpPr>
          <p:spPr>
            <a:xfrm>
              <a:off x="9648" y="880"/>
              <a:ext cx="3583" cy="846"/>
            </a:xfrm>
            <a:prstGeom prst="wedgeRoundRectCallout">
              <a:avLst>
                <a:gd name="adj1" fmla="val -40761"/>
                <a:gd name="adj2" fmla="val 84042"/>
                <a:gd name="adj3" fmla="val 16667"/>
              </a:avLst>
            </a:prstGeom>
            <a:noFill/>
            <a:ln>
              <a:solidFill>
                <a:srgbClr val="5503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charset="0"/>
                </a:rPr>
                <a:t>人耳能听到的频率范围</a:t>
              </a:r>
              <a:r>
                <a:rPr lang="en-US" altLang="zh-CN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charset="0"/>
                </a:rPr>
                <a:t>20Hz~20000Hz</a:t>
              </a:r>
              <a:r>
                <a:rPr lang="zh-CN" altLang="en-US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charset="0"/>
                </a:rPr>
                <a:t>。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912" y="4281"/>
              <a:ext cx="2298" cy="62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声音的强弱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170" y="2529"/>
              <a:ext cx="3787" cy="62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高于</a:t>
              </a:r>
              <a:r>
                <a:rPr lang="en-US" altLang="zh-CN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20000Hz</a:t>
              </a:r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的声音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170" y="3349"/>
              <a:ext cx="3187" cy="62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低于</a:t>
              </a:r>
              <a:r>
                <a:rPr lang="en-US" altLang="zh-CN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20Hz</a:t>
              </a:r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的声音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912" y="5249"/>
              <a:ext cx="5916" cy="62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与振幅和距离发声体的远近有关</a:t>
              </a:r>
            </a:p>
          </p:txBody>
        </p:sp>
        <p:sp>
          <p:nvSpPr>
            <p:cNvPr id="24" name="圆角矩形标注 23"/>
            <p:cNvSpPr/>
            <p:nvPr/>
          </p:nvSpPr>
          <p:spPr>
            <a:xfrm>
              <a:off x="9360" y="4372"/>
              <a:ext cx="3636" cy="504"/>
            </a:xfrm>
            <a:prstGeom prst="wedgeRoundRectCallout">
              <a:avLst>
                <a:gd name="adj1" fmla="val -80803"/>
                <a:gd name="adj2" fmla="val 154761"/>
                <a:gd name="adj3" fmla="val 16667"/>
              </a:avLst>
            </a:prstGeom>
            <a:noFill/>
            <a:ln>
              <a:solidFill>
                <a:srgbClr val="5503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charset="0"/>
                </a:rPr>
                <a:t>振幅越大，响度越大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912" y="6019"/>
              <a:ext cx="5112" cy="62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由发声体的材料、结构决定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912" y="6933"/>
              <a:ext cx="5514" cy="62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辨析乐器的声音、听音辨识等</a:t>
              </a:r>
            </a:p>
          </p:txBody>
        </p:sp>
        <p:cxnSp>
          <p:nvCxnSpPr>
            <p:cNvPr id="27" name="曲线连接符 26"/>
            <p:cNvCxnSpPr>
              <a:stCxn id="5" idx="3"/>
              <a:endCxn id="11" idx="1"/>
            </p:cNvCxnSpPr>
            <p:nvPr/>
          </p:nvCxnSpPr>
          <p:spPr>
            <a:xfrm>
              <a:off x="4008" y="4127"/>
              <a:ext cx="834" cy="939"/>
            </a:xfrm>
            <a:prstGeom prst="curvedConnector3">
              <a:avLst>
                <a:gd name="adj1" fmla="val 6834"/>
              </a:avLst>
            </a:prstGeom>
            <a:ln w="22225">
              <a:solidFill>
                <a:srgbClr val="85078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曲线连接符 27"/>
            <p:cNvCxnSpPr>
              <a:endCxn id="12" idx="1"/>
            </p:cNvCxnSpPr>
            <p:nvPr/>
          </p:nvCxnSpPr>
          <p:spPr>
            <a:xfrm rot="5400000" flipV="1">
              <a:off x="2705" y="4656"/>
              <a:ext cx="2313" cy="1962"/>
            </a:xfrm>
            <a:prstGeom prst="curvedConnector2">
              <a:avLst/>
            </a:prstGeom>
            <a:ln w="22225">
              <a:solidFill>
                <a:srgbClr val="85078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曲线连接符 28"/>
            <p:cNvCxnSpPr/>
            <p:nvPr/>
          </p:nvCxnSpPr>
          <p:spPr>
            <a:xfrm flipV="1">
              <a:off x="6156" y="2251"/>
              <a:ext cx="756" cy="142"/>
            </a:xfrm>
            <a:prstGeom prst="curvedConnector3">
              <a:avLst>
                <a:gd name="adj1" fmla="val 50132"/>
              </a:avLst>
            </a:prstGeom>
            <a:ln w="22225">
              <a:solidFill>
                <a:srgbClr val="85078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曲线连接符 29"/>
            <p:cNvCxnSpPr/>
            <p:nvPr/>
          </p:nvCxnSpPr>
          <p:spPr>
            <a:xfrm rot="5400000" flipV="1">
              <a:off x="6057" y="2492"/>
              <a:ext cx="918" cy="720"/>
            </a:xfrm>
            <a:prstGeom prst="curvedConnector3">
              <a:avLst>
                <a:gd name="adj1" fmla="val 99128"/>
              </a:avLst>
            </a:prstGeom>
            <a:ln w="22225">
              <a:solidFill>
                <a:srgbClr val="85078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左大括号 30"/>
            <p:cNvSpPr/>
            <p:nvPr/>
          </p:nvSpPr>
          <p:spPr>
            <a:xfrm>
              <a:off x="6174" y="4499"/>
              <a:ext cx="720" cy="1134"/>
            </a:xfrm>
            <a:prstGeom prst="leftBrace">
              <a:avLst>
                <a:gd name="adj1" fmla="val 8333"/>
                <a:gd name="adj2" fmla="val 54761"/>
              </a:avLst>
            </a:prstGeom>
            <a:ln w="22225">
              <a:solidFill>
                <a:srgbClr val="8507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左大括号 31"/>
            <p:cNvSpPr/>
            <p:nvPr/>
          </p:nvSpPr>
          <p:spPr>
            <a:xfrm>
              <a:off x="6174" y="6317"/>
              <a:ext cx="720" cy="1026"/>
            </a:xfrm>
            <a:prstGeom prst="leftBrace">
              <a:avLst>
                <a:gd name="adj1" fmla="val 8333"/>
                <a:gd name="adj2" fmla="val 54761"/>
              </a:avLst>
            </a:prstGeom>
            <a:ln w="22225">
              <a:solidFill>
                <a:srgbClr val="8507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左大括号 32"/>
            <p:cNvSpPr/>
            <p:nvPr/>
          </p:nvSpPr>
          <p:spPr>
            <a:xfrm>
              <a:off x="9881" y="2825"/>
              <a:ext cx="397" cy="846"/>
            </a:xfrm>
            <a:prstGeom prst="leftBrace">
              <a:avLst>
                <a:gd name="adj1" fmla="val 8333"/>
                <a:gd name="adj2" fmla="val 54761"/>
              </a:avLst>
            </a:prstGeom>
            <a:ln w="22225">
              <a:solidFill>
                <a:srgbClr val="8507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7074" y="1889"/>
              <a:ext cx="1980" cy="0"/>
            </a:xfrm>
            <a:prstGeom prst="line">
              <a:avLst/>
            </a:prstGeom>
            <a:ln w="22225">
              <a:solidFill>
                <a:srgbClr val="C74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7074" y="2483"/>
              <a:ext cx="6066" cy="0"/>
            </a:xfrm>
            <a:prstGeom prst="line">
              <a:avLst/>
            </a:prstGeom>
            <a:ln w="22225">
              <a:solidFill>
                <a:srgbClr val="C74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7074" y="3527"/>
              <a:ext cx="2790" cy="18"/>
            </a:xfrm>
            <a:prstGeom prst="line">
              <a:avLst/>
            </a:prstGeom>
            <a:ln w="22225">
              <a:solidFill>
                <a:srgbClr val="C74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10350" y="3077"/>
              <a:ext cx="3348" cy="18"/>
            </a:xfrm>
            <a:prstGeom prst="line">
              <a:avLst/>
            </a:prstGeom>
            <a:ln w="22225">
              <a:solidFill>
                <a:srgbClr val="C74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10386" y="3923"/>
              <a:ext cx="2862" cy="18"/>
            </a:xfrm>
            <a:prstGeom prst="line">
              <a:avLst/>
            </a:prstGeom>
            <a:ln w="22225">
              <a:solidFill>
                <a:srgbClr val="C74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7074" y="4823"/>
              <a:ext cx="2016" cy="18"/>
            </a:xfrm>
            <a:prstGeom prst="line">
              <a:avLst/>
            </a:prstGeom>
            <a:ln w="22225">
              <a:solidFill>
                <a:srgbClr val="C74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092" y="5831"/>
              <a:ext cx="5508" cy="0"/>
            </a:xfrm>
            <a:prstGeom prst="line">
              <a:avLst/>
            </a:prstGeom>
            <a:ln w="22225">
              <a:solidFill>
                <a:srgbClr val="C74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7092" y="6587"/>
              <a:ext cx="4914" cy="18"/>
            </a:xfrm>
            <a:prstGeom prst="line">
              <a:avLst/>
            </a:prstGeom>
            <a:ln w="22225">
              <a:solidFill>
                <a:srgbClr val="C74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7056" y="7505"/>
              <a:ext cx="5184" cy="18"/>
            </a:xfrm>
            <a:prstGeom prst="line">
              <a:avLst/>
            </a:prstGeom>
            <a:ln w="22225">
              <a:solidFill>
                <a:srgbClr val="C74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415" y="929640"/>
            <a:ext cx="8506460" cy="3261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lang="zh-CN"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</a:t>
            </a:r>
            <a:r>
              <a:rPr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2019•江西</a:t>
            </a:r>
            <a:r>
              <a:rPr lang="zh-CN"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）</a:t>
            </a:r>
            <a:r>
              <a:rPr sz="20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音调、响度、音色是声音的三个主要特征。演奏二胡时，手指上下移动按压琴弦的不同位置，可改变二胡发声的</a:t>
            </a:r>
            <a:r>
              <a:rPr sz="2000" b="1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</a:t>
            </a:r>
            <a:r>
              <a:rPr sz="2000" b="1" u="sng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音调</a:t>
            </a:r>
            <a:r>
              <a:rPr sz="2000" b="1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</a:t>
            </a:r>
            <a:r>
              <a:rPr sz="20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特征；其下方有一个共鸣箱，可用来增大二胡发声的</a:t>
            </a:r>
            <a:r>
              <a:rPr sz="2000" b="1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</a:t>
            </a:r>
            <a:r>
              <a:rPr sz="2000" b="1" u="sng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响度</a:t>
            </a:r>
            <a:r>
              <a:rPr sz="2000" b="1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</a:t>
            </a:r>
            <a:r>
              <a:rPr sz="20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特征</a:t>
            </a:r>
            <a:r>
              <a:rPr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。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endParaRPr sz="2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（2019•徐州）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机械手表放在耳朵附近，听到表针走动的声音较小；把一个气球放在手表与耳朵之间相互贴紧，听到表针走动的声音较大．这两种情况声音的主要差别是</a:t>
            </a:r>
            <a:r>
              <a:rPr lang="zh-CN"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（     </a:t>
            </a:r>
            <a:r>
              <a:rPr lang="en-US" altLang="zh-CN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B</a:t>
            </a:r>
            <a:r>
              <a:rPr lang="zh-CN"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   ）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A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音调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   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B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响度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   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C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音色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   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D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频率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66535" y="1360766"/>
            <a:ext cx="758190" cy="3219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2065" y="1737956"/>
            <a:ext cx="758190" cy="33337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40405" y="3435350"/>
            <a:ext cx="758190" cy="3219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5" grpId="0" animBg="1"/>
      <p:bldP spid="5" grpId="1" bldLvl="0" animBg="1"/>
      <p:bldP spid="12" grpId="0" animBg="1"/>
      <p:bldP spid="12" grpId="1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415" y="929640"/>
            <a:ext cx="8506460" cy="36576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（2019•淮安）</a:t>
            </a: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在音乐会上，我们很容易分辨出二胡和笛子的声音，判断的依据是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（     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B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   ）</a:t>
            </a:r>
            <a:endParaRPr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A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响度          B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音色          C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音调          D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频率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endParaRPr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（2019•烟台）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下列关于声现象的描述及其解释正确的是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     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A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）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A．“闻其声知其人”的依据是不同人的声音，其音色不同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B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“公共场所不要大声喧哗”是要求人们在公共场所说话，音调要放低些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C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“不敢高声语，恐惊天上人”中的“高”指声音的频率高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D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“余音绕梁，三日不绝”是描述声音的响度大</a:t>
            </a:r>
          </a:p>
        </p:txBody>
      </p:sp>
      <p:sp>
        <p:nvSpPr>
          <p:cNvPr id="6" name="矩形 5"/>
          <p:cNvSpPr/>
          <p:nvPr/>
        </p:nvSpPr>
        <p:spPr>
          <a:xfrm>
            <a:off x="1754505" y="1435100"/>
            <a:ext cx="678815" cy="3219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58025" y="2635250"/>
            <a:ext cx="655955" cy="3219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3" grpId="0" animBg="1"/>
      <p:bldP spid="3" grpId="1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415" y="929640"/>
            <a:ext cx="8506460" cy="36576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lang="zh-CN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</a:t>
            </a: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2019•天水</a:t>
            </a:r>
            <a:r>
              <a:rPr lang="zh-CN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）</a:t>
            </a: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下列有关声现象的实验中，能用来探究决定音调高低因素的是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（     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A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   ）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endParaRPr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endParaRPr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endParaRPr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A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手指蘸水摩擦杯口发声，同时增加杯中的水量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B． 响铃时，不断抽出瓶内的空气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C． 室内收音机播音时，导致喇叭前方的烛焰摇晃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D． 敲鼓时，用大小不同的力</a:t>
            </a:r>
          </a:p>
        </p:txBody>
      </p:sp>
      <p:sp>
        <p:nvSpPr>
          <p:cNvPr id="6" name="矩形 5"/>
          <p:cNvSpPr/>
          <p:nvPr/>
        </p:nvSpPr>
        <p:spPr>
          <a:xfrm>
            <a:off x="1183005" y="1400810"/>
            <a:ext cx="655955" cy="3219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lum bright="-30000" contrast="72000"/>
          </a:blip>
          <a:stretch>
            <a:fillRect/>
          </a:stretch>
        </p:blipFill>
        <p:spPr>
          <a:xfrm>
            <a:off x="1442720" y="1527175"/>
            <a:ext cx="5565140" cy="1307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1630" y="816610"/>
            <a:ext cx="8460740" cy="41148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342900" indent="-342900">
              <a:buClr>
                <a:srgbClr val="EC0CE9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乐音的波形是有规则的</a:t>
            </a:r>
          </a:p>
          <a:p>
            <a:pPr marL="342900" indent="-342900">
              <a:buClr>
                <a:srgbClr val="EC0CE9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所有乐器的物理原理都是一样的：通过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振动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发出声音。</a:t>
            </a:r>
          </a:p>
          <a:p>
            <a:pPr marL="342900" indent="-342900">
              <a:buClr>
                <a:srgbClr val="EC0CE9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乐器分为三种主要类型：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打击乐器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、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弦乐器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和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管乐器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。</a:t>
            </a:r>
          </a:p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打击乐器（以鼓为例）</a:t>
            </a:r>
          </a:p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鼓皮绷得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越紧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，振动得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越快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音调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就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越高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；击鼓的力量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越大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，鼓皮的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振动幅度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就越大，声音就越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响亮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。</a:t>
            </a:r>
          </a:p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弦乐器（二胡、小提琴、钢琴通过弦的振动发声）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长而粗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的弦发声的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音调低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短而细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的弦发声的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音调高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；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绷紧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的弦发声的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音调高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不紧的弦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发声的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音调低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。</a:t>
            </a:r>
          </a:p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管乐器（长笛、萧、各种号等，吹奏时空气柱振动发声）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长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的空气柱产生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低音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短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的空气柱产生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高音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18000" contrast="66000"/>
          </a:blip>
          <a:stretch>
            <a:fillRect/>
          </a:stretch>
        </p:blipFill>
        <p:spPr>
          <a:xfrm>
            <a:off x="3538220" y="96520"/>
            <a:ext cx="2242820" cy="514350"/>
          </a:xfrm>
          <a:prstGeom prst="rect">
            <a:avLst/>
          </a:prstGeom>
        </p:spPr>
      </p:pic>
      <p:pic>
        <p:nvPicPr>
          <p:cNvPr id="4" name="图片 3" descr="科学世界"/>
          <p:cNvPicPr>
            <a:picLocks noChangeAspect="1"/>
          </p:cNvPicPr>
          <p:nvPr/>
        </p:nvPicPr>
        <p:blipFill>
          <a:blip r:embed="rId3" cstate="print">
            <a:lum bright="-18000" contrast="42000"/>
          </a:blip>
          <a:stretch>
            <a:fillRect/>
          </a:stretch>
        </p:blipFill>
        <p:spPr>
          <a:xfrm>
            <a:off x="7409815" y="123825"/>
            <a:ext cx="1539875" cy="44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60截图20190725142056721"/>
          <p:cNvPicPr>
            <a:picLocks noChangeAspect="1"/>
          </p:cNvPicPr>
          <p:nvPr/>
        </p:nvPicPr>
        <p:blipFill>
          <a:blip r:embed="rId3">
            <a:lum bright="-6000" contrast="42000"/>
          </a:blip>
          <a:stretch>
            <a:fillRect/>
          </a:stretch>
        </p:blipFill>
        <p:spPr>
          <a:xfrm>
            <a:off x="7639685" y="56515"/>
            <a:ext cx="1362075" cy="6286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57500" y="147955"/>
            <a:ext cx="2676525" cy="518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800" b="1" u="sng">
                <a:ln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显示声音的波形</a:t>
            </a:r>
          </a:p>
        </p:txBody>
      </p:sp>
      <p:pic>
        <p:nvPicPr>
          <p:cNvPr id="4" name="显示声音的波形.wmv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54480" y="685165"/>
            <a:ext cx="5212080" cy="399034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861945" y="4799965"/>
            <a:ext cx="1972310" cy="316865"/>
            <a:chOff x="8685" y="431"/>
            <a:chExt cx="4234" cy="659"/>
          </a:xfrm>
        </p:grpSpPr>
        <p:sp>
          <p:nvSpPr>
            <p:cNvPr id="6" name="圆角矩形 5">
              <a:hlinkClick r:id="" action="ppaction://noaction" endSnd="1"/>
            </p:cNvPr>
            <p:cNvSpPr/>
            <p:nvPr/>
          </p:nvSpPr>
          <p:spPr>
            <a:xfrm>
              <a:off x="8685" y="431"/>
              <a:ext cx="4234" cy="521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提示：点击画面播放视频</a:t>
              </a:r>
            </a:p>
          </p:txBody>
        </p:sp>
        <p:pic>
          <p:nvPicPr>
            <p:cNvPr id="7" name="图片 6" descr="图片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000000">
              <a:off x="12009" y="690"/>
              <a:ext cx="370" cy="4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6545" y="818515"/>
            <a:ext cx="1302385" cy="486410"/>
            <a:chOff x="467" y="1289"/>
            <a:chExt cx="2051" cy="766"/>
          </a:xfrm>
        </p:grpSpPr>
        <p:pic>
          <p:nvPicPr>
            <p:cNvPr id="33" name="图片 32" descr="演示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7" y="1289"/>
              <a:ext cx="1746" cy="766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224" y="1403"/>
              <a:ext cx="1294" cy="6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3000">
                  <a:schemeClr val="accent2">
                    <a:lumMod val="60000"/>
                    <a:lumOff val="40000"/>
                  </a:schemeClr>
                </a:gs>
                <a:gs pos="79000">
                  <a:schemeClr val="accent1">
                    <a:lumMod val="45000"/>
                    <a:lumOff val="55000"/>
                  </a:schemeClr>
                </a:gs>
                <a:gs pos="96000">
                  <a:schemeClr val="accent2">
                    <a:lumMod val="75000"/>
                  </a:schemeClr>
                </a:gs>
              </a:gsLst>
              <a:lin ang="5400000" scaled="0"/>
            </a:gradFill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charset="0"/>
                  <a:ea typeface="黑体" charset="0"/>
                </a:rPr>
                <a:t>视 频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513330" y="839470"/>
            <a:ext cx="4768215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16C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你见过用酒瓶做这样的演奏吗？</a:t>
            </a:r>
          </a:p>
        </p:txBody>
      </p:sp>
      <p:pic>
        <p:nvPicPr>
          <p:cNvPr id="11" name="牛人用酒瓶吹巴萨队歌.wmv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460" y="1570990"/>
            <a:ext cx="4672965" cy="26289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/>
          <p:cNvSpPr txBox="1"/>
          <p:nvPr/>
        </p:nvSpPr>
        <p:spPr>
          <a:xfrm>
            <a:off x="5187950" y="1445260"/>
            <a:ext cx="3818255" cy="265049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请同学们欣赏用酒瓶所做的演奏，感受用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相同的力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吹酒瓶口，每个酒瓶发出的声音相同吗？如果不同，有什么区别？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817620" y="4422775"/>
            <a:ext cx="3285490" cy="457200"/>
            <a:chOff x="6012" y="6965"/>
            <a:chExt cx="5174" cy="72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012" y="7343"/>
              <a:ext cx="1548" cy="0"/>
            </a:xfrm>
            <a:prstGeom prst="line">
              <a:avLst/>
            </a:prstGeom>
            <a:ln w="22225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7524" y="6965"/>
              <a:ext cx="3662" cy="7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charset="0"/>
                  <a:ea typeface="黑体" charset="0"/>
                </a:rPr>
                <a:t>声音的高低不同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73175" y="4297045"/>
            <a:ext cx="1972310" cy="316865"/>
            <a:chOff x="8685" y="431"/>
            <a:chExt cx="4234" cy="659"/>
          </a:xfrm>
        </p:grpSpPr>
        <p:sp>
          <p:nvSpPr>
            <p:cNvPr id="5" name="圆角矩形 4">
              <a:hlinkClick r:id="" action="ppaction://noaction" endSnd="1"/>
            </p:cNvPr>
            <p:cNvSpPr/>
            <p:nvPr/>
          </p:nvSpPr>
          <p:spPr>
            <a:xfrm>
              <a:off x="8685" y="431"/>
              <a:ext cx="4234" cy="521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提示：点击画面播放视频</a:t>
              </a:r>
            </a:p>
          </p:txBody>
        </p:sp>
        <p:pic>
          <p:nvPicPr>
            <p:cNvPr id="6" name="图片 5" descr="图片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000000">
              <a:off x="12009" y="690"/>
              <a:ext cx="370" cy="4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60截图20190725142056721"/>
          <p:cNvPicPr>
            <a:picLocks noChangeAspect="1"/>
          </p:cNvPicPr>
          <p:nvPr/>
        </p:nvPicPr>
        <p:blipFill>
          <a:blip r:embed="rId3">
            <a:lum bright="-6000" contrast="42000"/>
          </a:blip>
          <a:stretch>
            <a:fillRect/>
          </a:stretch>
        </p:blipFill>
        <p:spPr>
          <a:xfrm>
            <a:off x="7639685" y="56515"/>
            <a:ext cx="1362075" cy="6286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97480" y="147955"/>
            <a:ext cx="3745230" cy="518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800" b="1" u="sng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酒瓶器具敲出天籁之音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307715" y="4799965"/>
            <a:ext cx="1972310" cy="316865"/>
            <a:chOff x="8685" y="431"/>
            <a:chExt cx="4234" cy="659"/>
          </a:xfrm>
        </p:grpSpPr>
        <p:sp>
          <p:nvSpPr>
            <p:cNvPr id="6" name="圆角矩形 5">
              <a:hlinkClick r:id="" action="ppaction://noaction" endSnd="1"/>
            </p:cNvPr>
            <p:cNvSpPr/>
            <p:nvPr/>
          </p:nvSpPr>
          <p:spPr>
            <a:xfrm>
              <a:off x="8685" y="431"/>
              <a:ext cx="4234" cy="521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提示：点击画面播放视频</a:t>
              </a:r>
            </a:p>
          </p:txBody>
        </p:sp>
        <p:pic>
          <p:nvPicPr>
            <p:cNvPr id="7" name="图片 6" descr="图片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000000">
              <a:off x="12009" y="690"/>
              <a:ext cx="370" cy="400"/>
            </a:xfrm>
            <a:prstGeom prst="rect">
              <a:avLst/>
            </a:prstGeom>
          </p:spPr>
        </p:pic>
      </p:grpSp>
      <p:pic>
        <p:nvPicPr>
          <p:cNvPr id="8" name="酒瓶器具敲出天籁之音.wmv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7270" y="762635"/>
            <a:ext cx="7075170" cy="3947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剪去对角的矩形 14"/>
          <p:cNvSpPr/>
          <p:nvPr/>
        </p:nvSpPr>
        <p:spPr>
          <a:xfrm>
            <a:off x="6480810" y="1519555"/>
            <a:ext cx="2272665" cy="1317625"/>
          </a:xfrm>
          <a:prstGeom prst="snip2DiagRect">
            <a:avLst>
              <a:gd name="adj1" fmla="val 31208"/>
              <a:gd name="adj2" fmla="val 9955"/>
            </a:avLst>
          </a:prstGeom>
          <a:blipFill rotWithShape="1">
            <a:blip r:embed="rId2">
              <a:alphaModFix amt="97000"/>
            </a:blip>
            <a:stretch>
              <a:fillRect/>
            </a:stretch>
          </a:blipFill>
          <a:ln w="12700" cmpd="sng">
            <a:noFill/>
            <a:prstDash val="lgDash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想想做做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8925" y="833120"/>
            <a:ext cx="1409700" cy="46863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3060" y="1296670"/>
            <a:ext cx="5876925" cy="16764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将一把钢尺紧按在桌面上，一端伸出桌边。拨动钢尺，听它振动发出的声音，同时注意钢尺振动的快慢。改变钢尺伸出桌边的长度，再次拨动钢尺。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比较两种情况下钢尺振动的快慢和发声的音调。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38760" y="3056890"/>
            <a:ext cx="8722995" cy="1991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[点拨]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    实验时把钢尺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紧紧地压在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桌面上，分别将钢尺的1/4、1/2和3/4长伸出桌面边缘，拨动伸出桌外的部分，使其振动。实验时应使钢尺的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振动幅度大致相同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766060" y="56515"/>
            <a:ext cx="5035550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音  调  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声音的高低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766060" y="56515"/>
            <a:ext cx="5035550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音  调  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声音的高低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15" name="剪去对角的矩形 14"/>
          <p:cNvSpPr/>
          <p:nvPr/>
        </p:nvSpPr>
        <p:spPr>
          <a:xfrm>
            <a:off x="6480810" y="1519555"/>
            <a:ext cx="2272665" cy="1317625"/>
          </a:xfrm>
          <a:prstGeom prst="snip2DiagRect">
            <a:avLst>
              <a:gd name="adj1" fmla="val 31208"/>
              <a:gd name="adj2" fmla="val 9955"/>
            </a:avLst>
          </a:prstGeom>
          <a:blipFill rotWithShape="1">
            <a:blip r:embed="rId2">
              <a:alphaModFix amt="97000"/>
            </a:blip>
            <a:stretch>
              <a:fillRect/>
            </a:stretch>
          </a:blipFill>
          <a:ln w="12700" cmpd="sng">
            <a:noFill/>
            <a:prstDash val="lgDash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想想做做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8925" y="833120"/>
            <a:ext cx="1409700" cy="46863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3060" y="1296670"/>
            <a:ext cx="5876925" cy="16764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将一把钢尺紧按在桌面上，一端伸出桌边。拨动钢尺，听它振动发出的声音，同时注意钢尺振动的快慢。改变钢尺伸出桌边的长度，再次拨动钢尺。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比较两种情况下钢尺振动的快慢和发声的音调。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73050" y="3056890"/>
            <a:ext cx="8722995" cy="1737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观察并思考如下问题</a:t>
            </a:r>
            <a:r>
              <a:rPr lang="en-US" altLang="zh-CN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: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A38EA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钢尺伸出桌边的长短跟振动快慢有什么关系？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A38EA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声音的高低跟振动快慢有什么关系？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95910" y="850900"/>
            <a:ext cx="8552815" cy="18288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讨论归纳结论：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音调跟发声体振动的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快慢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有关。发声体振动得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越快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，声音的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音调越高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；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发声体振动得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越慢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，声音的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音调越低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07390" y="3299460"/>
          <a:ext cx="2928620" cy="1539875"/>
        </p:xfrm>
        <a:graphic>
          <a:graphicData uri="http://schemas.openxmlformats.org/presentationml/2006/ole">
            <p:oleObj spid="_x0000_s1027" r:id="rId3" imgW="2361226" imgH="1577258" progId="Word.Document.8">
              <p:embed/>
            </p:oleObj>
          </a:graphicData>
        </a:graphic>
      </p:graphicFrame>
      <p:sp>
        <p:nvSpPr>
          <p:cNvPr id="10" name="剪去对角的矩形 9"/>
          <p:cNvSpPr/>
          <p:nvPr/>
        </p:nvSpPr>
        <p:spPr>
          <a:xfrm>
            <a:off x="5120640" y="3360420"/>
            <a:ext cx="2501265" cy="1454150"/>
          </a:xfrm>
          <a:prstGeom prst="snip2DiagRect">
            <a:avLst>
              <a:gd name="adj1" fmla="val 31208"/>
              <a:gd name="adj2" fmla="val 9955"/>
            </a:avLst>
          </a:prstGeom>
          <a:blipFill rotWithShape="1">
            <a:blip r:embed="rId4">
              <a:alphaModFix amt="97000"/>
            </a:blip>
            <a:stretch>
              <a:fillRect/>
            </a:stretch>
          </a:blipFill>
          <a:ln w="12700" cmpd="sng">
            <a:noFill/>
            <a:prstDash val="lgDash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766060" y="56515"/>
            <a:ext cx="5035550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音  调  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声音的高低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2766060" y="56515"/>
            <a:ext cx="5035550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音  调  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声音的高低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5910" y="633730"/>
            <a:ext cx="8620125" cy="2926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171450" indent="-171450">
              <a:lnSpc>
                <a:spcPct val="150000"/>
              </a:lnSpc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800" b="1">
                <a:solidFill>
                  <a:srgbClr val="0016C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频率</a:t>
            </a:r>
          </a:p>
          <a:p>
            <a:pPr marL="0" indent="0">
              <a:lnSpc>
                <a:spcPct val="150000"/>
              </a:lnSpc>
              <a:buClr>
                <a:srgbClr val="FF0000"/>
              </a:buClr>
              <a:buFont typeface="Wingdings" charset="0"/>
              <a:buNone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 物理学上将发声体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每秒振动的次数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叫频率；频率是描述发声体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振动快慢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的物理量。</a:t>
            </a:r>
          </a:p>
          <a:p>
            <a:pPr marL="0" indent="0">
              <a:lnSpc>
                <a:spcPct val="150000"/>
              </a:lnSpc>
              <a:buClr>
                <a:srgbClr val="FF0000"/>
              </a:buClr>
              <a:buFont typeface="Wingdings" charset="0"/>
              <a:buNone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频率的单位是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赫兹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，简称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赫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，符号为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Hz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。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物体在1秒钟内若振动100次，频率为100Hz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78130" y="3754120"/>
            <a:ext cx="8575675" cy="1188720"/>
          </a:xfrm>
          <a:prstGeom prst="rect">
            <a:avLst/>
          </a:prstGeom>
          <a:noFill/>
          <a:ln w="28575" cmpd="sng">
            <a:solidFill>
              <a:srgbClr val="0016CF"/>
            </a:solidFill>
            <a:prstDash val="dashDot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音调跟发声体的振动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频率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有关。发声体振动的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频率越高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，声音的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音调越高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；发声体振动的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频率越低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，声音的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音调越低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。</a:t>
            </a:r>
            <a:endParaRPr lang="zh-CN" altLang="en-US" sz="2400"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演示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6545" y="818515"/>
            <a:ext cx="1108710" cy="48641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766060" y="56515"/>
            <a:ext cx="5035550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音  调  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声音的高低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750" y="1308100"/>
            <a:ext cx="8823960" cy="140779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（</a:t>
            </a:r>
            <a:r>
              <a:rPr lang="zh-CN" altLang="en-US" sz="24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可用手机</a:t>
            </a:r>
            <a:r>
              <a:rPr lang="en-US" altLang="zh-CN" sz="24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app</a:t>
            </a:r>
            <a:r>
              <a:rPr lang="zh-CN" altLang="en-US" sz="24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投屏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）把音叉发出的声音信号输入示波器或计算机，观察声音的波形。换一个不同频率的音叉做实验，边听边分析它们的波形有何不同。</a:t>
            </a:r>
          </a:p>
        </p:txBody>
      </p:sp>
      <p:sp>
        <p:nvSpPr>
          <p:cNvPr id="5" name="椭圆 4"/>
          <p:cNvSpPr/>
          <p:nvPr/>
        </p:nvSpPr>
        <p:spPr>
          <a:xfrm>
            <a:off x="811530" y="2719705"/>
            <a:ext cx="2971800" cy="148145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017770" y="2719705"/>
            <a:ext cx="2971800" cy="148145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47420" y="4177030"/>
            <a:ext cx="2882900" cy="8229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低音调</a:t>
            </a:r>
            <a:r>
              <a:rPr lang="zh-CN" altLang="en-US" sz="2000" b="1">
                <a:solidFill>
                  <a:srgbClr val="0016C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的波形比较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稀疏</a:t>
            </a:r>
            <a:r>
              <a:rPr lang="zh-CN" altLang="en-US" sz="2000" b="1">
                <a:solidFill>
                  <a:srgbClr val="0016C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，声音的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频率较低</a:t>
            </a:r>
            <a:r>
              <a:rPr lang="zh-CN" altLang="en-US" sz="2000" b="1">
                <a:solidFill>
                  <a:srgbClr val="0016C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187950" y="4177030"/>
            <a:ext cx="2836545" cy="8229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高音调</a:t>
            </a:r>
            <a:r>
              <a:rPr lang="zh-CN" altLang="en-US" sz="2000" b="1">
                <a:solidFill>
                  <a:srgbClr val="0016C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的波形比较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密集</a:t>
            </a:r>
            <a:r>
              <a:rPr lang="zh-CN" altLang="en-US" sz="2000" b="1">
                <a:solidFill>
                  <a:srgbClr val="0016C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，声音的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频率较高</a:t>
            </a:r>
            <a:r>
              <a:rPr lang="zh-CN" altLang="en-US" sz="2000" b="1">
                <a:solidFill>
                  <a:srgbClr val="0016C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66060" y="56515"/>
            <a:ext cx="5035550" cy="6400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音  调  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声音的高低</a:t>
            </a:r>
            <a:endParaRPr lang="zh-CN" altLang="en-US" sz="28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6000" contrast="12000"/>
          </a:blip>
          <a:srcRect b="19821"/>
          <a:stretch>
            <a:fillRect/>
          </a:stretch>
        </p:blipFill>
        <p:spPr>
          <a:xfrm>
            <a:off x="816610" y="735965"/>
            <a:ext cx="6931660" cy="370586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7875270" y="1610995"/>
            <a:ext cx="548640" cy="1621790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u="sng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charset="0"/>
                <a:ea typeface="楷体_GB2312" charset="0"/>
              </a:rPr>
              <a:t>曾侯乙编钟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64540" y="4542790"/>
            <a:ext cx="7328535" cy="3962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敲打大小不同的钟,振动频率不同，发出声音的音调高低不同。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2F2F2"/>
        </a:solidFill>
        <a:ln w="25400" cap="flat">
          <a:solidFill>
            <a:srgbClr val="BBE0E3"/>
          </a:solidFill>
          <a:prstDash val="solid"/>
          <a:bevel/>
        </a:ln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1823</Words>
  <Application>Microsoft Office PowerPoint</Application>
  <PresentationFormat>自定义</PresentationFormat>
  <Paragraphs>153</Paragraphs>
  <Slides>30</Slides>
  <Notes>0</Notes>
  <HiddenSlides>0</HiddenSlides>
  <MMClips>8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蓝色波浪</vt:lpstr>
      <vt:lpstr>1_蓝色波浪</vt:lpstr>
      <vt:lpstr>2_蓝色波浪</vt:lpstr>
      <vt:lpstr>Microsoft Office Word 97 - 2003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lenovo</cp:lastModifiedBy>
  <cp:revision>994</cp:revision>
  <dcterms:created xsi:type="dcterms:W3CDTF">2019-07-16T12:29:00Z</dcterms:created>
  <dcterms:modified xsi:type="dcterms:W3CDTF">2019-10-16T01:50:19Z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2052-10.8.0.5562</vt:lpwstr>
  </property>
</Properties>
</file>