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08462-304E-4DBB-889E-34ADCB12A944}" type="datetimeFigureOut">
              <a:rPr lang="zh-CN" altLang="en-US" smtClean="0"/>
              <a:pPr/>
              <a:t>2018/9/2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3C291-7BCC-4BBF-8719-5190810B09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DA3DE4-6F87-48F7-BD25-8311BD684C41}" type="slidenum">
              <a:rPr lang="zh-CN" altLang="en-US">
                <a:latin typeface="Arial" charset="0"/>
              </a:rPr>
              <a:pPr/>
              <a:t>1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F0AA55-E184-445E-B456-BA19AEA90E52}" type="slidenum">
              <a:rPr lang="zh-CN" altLang="en-US">
                <a:latin typeface="Arial" charset="0"/>
              </a:rPr>
              <a:pPr/>
              <a:t>11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EE8637-3D83-4EEA-BE61-5938BE8038BF}" type="slidenum">
              <a:rPr lang="zh-CN" altLang="en-US">
                <a:latin typeface="Arial" charset="0"/>
              </a:rPr>
              <a:pPr/>
              <a:t>12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C4E755-5675-4B0A-BE6D-B5CB5F590C5E}" type="slidenum">
              <a:rPr lang="zh-CN" altLang="en-US">
                <a:latin typeface="Arial" charset="0"/>
              </a:rPr>
              <a:pPr/>
              <a:t>13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E66E3D-3B20-46B2-9A3B-2007B13A794E}" type="slidenum">
              <a:rPr lang="zh-CN" altLang="en-US">
                <a:latin typeface="Arial" charset="0"/>
              </a:rPr>
              <a:pPr/>
              <a:t>14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B99F4C-FE3B-46F3-B830-DD88BC3264A6}" type="slidenum">
              <a:rPr lang="zh-CN" altLang="en-US">
                <a:latin typeface="Arial" charset="0"/>
              </a:rPr>
              <a:pPr/>
              <a:t>15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78591A-AA0A-41D9-9267-07EC4082EFD2}" type="slidenum">
              <a:rPr lang="zh-CN" altLang="en-US">
                <a:latin typeface="Arial" charset="0"/>
              </a:rPr>
              <a:pPr/>
              <a:t>16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9E7F3B-3221-4D5E-AE58-7358DDFDEB22}" type="slidenum">
              <a:rPr lang="zh-CN" altLang="en-US">
                <a:latin typeface="Arial" charset="0"/>
              </a:rPr>
              <a:pPr/>
              <a:t>17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C192E2-6AF3-4F56-9C25-0B97DCBBDC04}" type="slidenum">
              <a:rPr lang="zh-CN" altLang="en-US">
                <a:latin typeface="Arial" charset="0"/>
              </a:rPr>
              <a:pPr/>
              <a:t>18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710969-598B-4C10-8AFB-25BBBF2040CC}" type="slidenum">
              <a:rPr lang="zh-CN" altLang="en-US">
                <a:latin typeface="Arial" charset="0"/>
              </a:rPr>
              <a:pPr/>
              <a:t>19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65B708-6B29-4D3A-8330-775CB0F2C5CE}" type="slidenum">
              <a:rPr lang="zh-CN" altLang="en-US">
                <a:latin typeface="Arial" charset="0"/>
              </a:rPr>
              <a:pPr/>
              <a:t>20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D3EC5B-98F2-4D8E-8EDA-5D03DAFC8047}" type="slidenum">
              <a:rPr lang="zh-CN" altLang="en-US">
                <a:latin typeface="Arial" charset="0"/>
              </a:rPr>
              <a:pPr/>
              <a:t>2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BA395E-0F97-4FD5-86A1-615635FDC73C}" type="slidenum">
              <a:rPr lang="zh-CN" altLang="en-US">
                <a:latin typeface="Arial" charset="0"/>
              </a:rPr>
              <a:pPr/>
              <a:t>22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34392D-6416-4067-A3DB-BD4DFD54A86A}" type="slidenum">
              <a:rPr lang="zh-CN" altLang="en-US">
                <a:latin typeface="Arial" charset="0"/>
              </a:rPr>
              <a:pPr/>
              <a:t>23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51B815-B5E2-4514-904B-417C2F203606}" type="slidenum">
              <a:rPr lang="zh-CN" altLang="en-US">
                <a:latin typeface="Arial" charset="0"/>
              </a:rPr>
              <a:pPr/>
              <a:t>24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8B3964-CF33-4CAD-8595-50C42C9BFC0E}" type="slidenum">
              <a:rPr lang="zh-CN" altLang="en-US">
                <a:latin typeface="Arial" charset="0"/>
              </a:rPr>
              <a:pPr/>
              <a:t>28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86A738-A2A1-478E-A5E7-78283F860764}" type="slidenum">
              <a:rPr lang="zh-CN" altLang="en-US">
                <a:latin typeface="Arial" charset="0"/>
              </a:rPr>
              <a:pPr/>
              <a:t>29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D0B629-2D91-4E2B-BBBC-8DC6373ED534}" type="slidenum">
              <a:rPr lang="zh-CN" altLang="en-US">
                <a:latin typeface="Arial" charset="0"/>
              </a:rPr>
              <a:pPr/>
              <a:t>30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ED2856-9392-4607-B3ED-E8BA5CA6638B}" type="slidenum">
              <a:rPr lang="zh-CN" altLang="en-US">
                <a:latin typeface="Arial" charset="0"/>
              </a:rPr>
              <a:pPr/>
              <a:t>31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E7159C-21E0-4070-AF4C-D73D0C18D936}" type="slidenum">
              <a:rPr lang="zh-CN" altLang="en-US">
                <a:latin typeface="Arial" charset="0"/>
              </a:rPr>
              <a:pPr/>
              <a:t>32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D75CD6-2509-4A9E-A2EE-9243116CF55A}" type="slidenum">
              <a:rPr lang="zh-CN" altLang="en-US">
                <a:latin typeface="Arial" charset="0"/>
              </a:rPr>
              <a:pPr/>
              <a:t>33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54976E-740B-485B-9D62-04F71AD46333}" type="slidenum">
              <a:rPr lang="zh-CN" altLang="en-US">
                <a:latin typeface="Arial" charset="0"/>
              </a:rPr>
              <a:pPr/>
              <a:t>34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43D87E-AF16-4D2A-A3A5-A9D8AEE19281}" type="slidenum">
              <a:rPr lang="zh-CN" altLang="en-US">
                <a:latin typeface="Arial" charset="0"/>
              </a:rPr>
              <a:pPr/>
              <a:t>3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083D32-21C3-4AC4-9B58-AE397E3E9B0D}" type="slidenum">
              <a:rPr lang="zh-CN" altLang="en-US">
                <a:latin typeface="Arial" charset="0"/>
              </a:rPr>
              <a:pPr/>
              <a:t>35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86D2F9-B1D5-4AA7-8969-719060FC047C}" type="slidenum">
              <a:rPr lang="zh-CN" altLang="en-US">
                <a:latin typeface="Arial" charset="0"/>
              </a:rPr>
              <a:pPr/>
              <a:t>37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73E54C-141D-4569-A710-E3A56B8DFC89}" type="slidenum">
              <a:rPr lang="zh-CN" altLang="en-US">
                <a:latin typeface="Arial" charset="0"/>
              </a:rPr>
              <a:pPr/>
              <a:t>38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57CD10-41A8-4ECD-AB7A-61D7AD4B3645}" type="slidenum">
              <a:rPr lang="zh-CN" altLang="en-US">
                <a:latin typeface="Arial" charset="0"/>
              </a:rPr>
              <a:pPr/>
              <a:t>4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C918C8-4ED8-42DD-984A-9BD740252101}" type="slidenum">
              <a:rPr lang="zh-CN" altLang="en-US">
                <a:latin typeface="Arial" charset="0"/>
              </a:rPr>
              <a:pPr/>
              <a:t>6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90B84-2083-418B-8563-5959CC3D2D3A}" type="slidenum">
              <a:rPr lang="zh-CN" altLang="en-US">
                <a:latin typeface="Arial" charset="0"/>
              </a:rPr>
              <a:pPr/>
              <a:t>7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D1B942-6759-4670-87ED-1F52C3CD94CB}" type="slidenum">
              <a:rPr lang="zh-CN" altLang="en-US">
                <a:latin typeface="Arial" charset="0"/>
              </a:rPr>
              <a:pPr/>
              <a:t>8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01FEBE-FA8A-4D1A-AEB3-4B2708CDCAF6}" type="slidenum">
              <a:rPr lang="zh-CN" altLang="en-US">
                <a:latin typeface="Arial" charset="0"/>
              </a:rPr>
              <a:pPr/>
              <a:t>9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49EC5A-BF87-4A03-8566-1C5EB3318E06}" type="slidenum">
              <a:rPr lang="zh-CN" altLang="en-US">
                <a:latin typeface="Arial" charset="0"/>
              </a:rPr>
              <a:pPr/>
              <a:t>10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AF0E-9717-4624-B86D-C8220B32CAE1}" type="datetimeFigureOut">
              <a:rPr lang="zh-CN" altLang="en-US" smtClean="0"/>
              <a:pPr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6116-ECAE-4CCB-B162-06A9E9012A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AF0E-9717-4624-B86D-C8220B32CAE1}" type="datetimeFigureOut">
              <a:rPr lang="zh-CN" altLang="en-US" smtClean="0"/>
              <a:pPr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6116-ECAE-4CCB-B162-06A9E9012A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AF0E-9717-4624-B86D-C8220B32CAE1}" type="datetimeFigureOut">
              <a:rPr lang="zh-CN" altLang="en-US" smtClean="0"/>
              <a:pPr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6116-ECAE-4CCB-B162-06A9E9012A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AF0E-9717-4624-B86D-C8220B32CAE1}" type="datetimeFigureOut">
              <a:rPr lang="zh-CN" altLang="en-US" smtClean="0"/>
              <a:pPr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6116-ECAE-4CCB-B162-06A9E9012A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AF0E-9717-4624-B86D-C8220B32CAE1}" type="datetimeFigureOut">
              <a:rPr lang="zh-CN" altLang="en-US" smtClean="0"/>
              <a:pPr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6116-ECAE-4CCB-B162-06A9E9012A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AF0E-9717-4624-B86D-C8220B32CAE1}" type="datetimeFigureOut">
              <a:rPr lang="zh-CN" altLang="en-US" smtClean="0"/>
              <a:pPr/>
              <a:t>2018/9/2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6116-ECAE-4CCB-B162-06A9E9012A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AF0E-9717-4624-B86D-C8220B32CAE1}" type="datetimeFigureOut">
              <a:rPr lang="zh-CN" altLang="en-US" smtClean="0"/>
              <a:pPr/>
              <a:t>2018/9/2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6116-ECAE-4CCB-B162-06A9E9012A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AF0E-9717-4624-B86D-C8220B32CAE1}" type="datetimeFigureOut">
              <a:rPr lang="zh-CN" altLang="en-US" smtClean="0"/>
              <a:pPr/>
              <a:t>2018/9/2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6116-ECAE-4CCB-B162-06A9E9012A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AF0E-9717-4624-B86D-C8220B32CAE1}" type="datetimeFigureOut">
              <a:rPr lang="zh-CN" altLang="en-US" smtClean="0"/>
              <a:pPr/>
              <a:t>2018/9/2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6116-ECAE-4CCB-B162-06A9E9012A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AF0E-9717-4624-B86D-C8220B32CAE1}" type="datetimeFigureOut">
              <a:rPr lang="zh-CN" altLang="en-US" smtClean="0"/>
              <a:pPr/>
              <a:t>2018/9/2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6116-ECAE-4CCB-B162-06A9E9012A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AF0E-9717-4624-B86D-C8220B32CAE1}" type="datetimeFigureOut">
              <a:rPr lang="zh-CN" altLang="en-US" smtClean="0"/>
              <a:pPr/>
              <a:t>2018/9/2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6116-ECAE-4CCB-B162-06A9E9012A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6AF0E-9717-4624-B86D-C8220B32CAE1}" type="datetimeFigureOut">
              <a:rPr lang="zh-CN" altLang="en-US" smtClean="0"/>
              <a:pPr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6116-ECAE-4CCB-B162-06A9E9012A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3.png"/><Relationship Id="rId4" Type="http://schemas.openxmlformats.org/officeDocument/2006/relationships/hyperlink" Target="&#21160;&#30011;&#28436;&#31034;&#65306;&#36890;&#36335;&#12289;&#26029;&#36335;&#21644;&#30701;&#36335;.sw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30005;&#36335;&#23436;&#25104;\&#36731;&#38899;&#20048;-&#38634;&#20043;&#26790;.wm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9.gif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1259632" y="908720"/>
            <a:ext cx="624363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5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zh-CN" altLang="en-US" sz="5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十五章 电流和电路</a:t>
            </a:r>
            <a:endParaRPr lang="zh-CN" altLang="en-US" sz="5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9" name="副标题 2"/>
          <p:cNvSpPr>
            <a:spLocks noGrp="1"/>
          </p:cNvSpPr>
          <p:nvPr>
            <p:ph type="subTitle" idx="1"/>
          </p:nvPr>
        </p:nvSpPr>
        <p:spPr bwMode="auto">
          <a:xfrm>
            <a:off x="1547664" y="3356992"/>
            <a:ext cx="5904656" cy="2000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第二节 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电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流和电路</a:t>
            </a:r>
            <a:endParaRPr lang="zh-CN" altLang="en-US" b="1" dirty="0" smtClean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88" y="1014413"/>
            <a:ext cx="4325937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321050"/>
            <a:ext cx="3773487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1" descr="https://timgsa.baidu.com/timg?image&amp;quality=80&amp;size=b9999_10000&amp;sec=1503400979100&amp;di=594023bdb9d5660f6e211d0670459b3a&amp;imgtype=0&amp;src=http%3A%2F%2Fimgsrc.baidu.com%2Fimage%2Fc0%253Dshijue1%252C0%252C0%252C294%252C40%2Fsign%3Dca49b6e111d5ad6ebef46ca9e9a253ae%2Fdcc451da81cb39dbaeafea73da160924ab1830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806450"/>
            <a:ext cx="37734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971550" y="1603375"/>
            <a:ext cx="183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用电器：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601913" y="1603375"/>
            <a:ext cx="558641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latin typeface="Times New Roman" pitchFamily="18" charset="0"/>
                <a:cs typeface="Times New Roman" pitchFamily="18" charset="0"/>
              </a:rPr>
              <a:t>用电元件，消耗电能，把电能转化为其他形式能。</a:t>
            </a:r>
          </a:p>
        </p:txBody>
      </p:sp>
      <p:sp>
        <p:nvSpPr>
          <p:cNvPr id="28676" name="圆角矩形 34"/>
          <p:cNvSpPr>
            <a:spLocks noChangeArrowheads="1"/>
          </p:cNvSpPr>
          <p:nvPr/>
        </p:nvSpPr>
        <p:spPr bwMode="auto">
          <a:xfrm>
            <a:off x="971550" y="846138"/>
            <a:ext cx="2752725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一、电路的组成</a:t>
            </a:r>
          </a:p>
        </p:txBody>
      </p:sp>
      <p:pic>
        <p:nvPicPr>
          <p:cNvPr id="28677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7938" y="2905125"/>
            <a:ext cx="3279775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>
            <a:hlinkClick r:id="rId4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pic>
        <p:nvPicPr>
          <p:cNvPr id="28679" name="图片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878138"/>
            <a:ext cx="34131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971550" y="1798638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开关：</a:t>
            </a:r>
            <a:r>
              <a:rPr lang="zh-CN" altLang="en-US" sz="3200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130425" y="1798638"/>
            <a:ext cx="6724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Times New Roman" pitchFamily="18" charset="0"/>
                <a:cs typeface="Times New Roman" pitchFamily="18" charset="0"/>
              </a:rPr>
              <a:t>控制电路通和断，控制电能的输送。 </a:t>
            </a:r>
          </a:p>
        </p:txBody>
      </p:sp>
      <p:sp>
        <p:nvSpPr>
          <p:cNvPr id="30724" name="圆角矩形 34"/>
          <p:cNvSpPr>
            <a:spLocks noChangeArrowheads="1"/>
          </p:cNvSpPr>
          <p:nvPr/>
        </p:nvSpPr>
        <p:spPr bwMode="auto">
          <a:xfrm>
            <a:off x="971550" y="1011238"/>
            <a:ext cx="2763838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一、电路的组成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pic>
        <p:nvPicPr>
          <p:cNvPr id="30726" name="Picture 10" descr="https://timgsa.baidu.com/timg?image&amp;quality=80&amp;size=b9999_10000&amp;sec=1503401911256&amp;di=fed6e57841d5b9a0a6195ca644286832&amp;imgtype=0&amp;src=http%3A%2F%2Fd6.yihaodianimg.com%2FN06%2FM01%2F65%2F2C%2FCgQIzVU0e2mAPYpgAAKHs2ZAX5o0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2928938"/>
            <a:ext cx="42449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图片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2713" y="2928938"/>
            <a:ext cx="3036887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88" y="1614488"/>
            <a:ext cx="7845425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圆角矩形 34"/>
          <p:cNvSpPr>
            <a:spLocks noChangeArrowheads="1"/>
          </p:cNvSpPr>
          <p:nvPr/>
        </p:nvSpPr>
        <p:spPr bwMode="auto">
          <a:xfrm>
            <a:off x="971550" y="866775"/>
            <a:ext cx="2774950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一、电路的组成</a:t>
            </a: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149350" y="1522413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导线：</a:t>
            </a:r>
            <a:r>
              <a:rPr lang="zh-CN" altLang="en-US" sz="3200">
                <a:solidFill>
                  <a:srgbClr val="FFFF00"/>
                </a:solidFill>
                <a:latin typeface="黑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97150" y="1522413"/>
            <a:ext cx="5529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Times New Roman" pitchFamily="18" charset="0"/>
                <a:cs typeface="Times New Roman" pitchFamily="18" charset="0"/>
              </a:rPr>
              <a:t>电流路径，输送电能的通道。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1500" y="2130425"/>
            <a:ext cx="8012113" cy="4149725"/>
            <a:chOff x="144" y="1104"/>
            <a:chExt cx="5472" cy="2784"/>
          </a:xfrm>
        </p:grpSpPr>
        <p:pic>
          <p:nvPicPr>
            <p:cNvPr id="34824" name="Picture 6" descr="20087619353584216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1104"/>
              <a:ext cx="2784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7" descr="ce3e98fd21bea3a3b901a0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1104"/>
              <a:ext cx="2688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1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4953000"/>
            <a:ext cx="1042988" cy="1042988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34822" name="圆角矩形 34"/>
          <p:cNvSpPr>
            <a:spLocks noChangeArrowheads="1"/>
          </p:cNvSpPr>
          <p:nvPr/>
        </p:nvSpPr>
        <p:spPr bwMode="auto">
          <a:xfrm>
            <a:off x="971550" y="866775"/>
            <a:ext cx="2763838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一、电路的组成</a:t>
            </a:r>
          </a:p>
        </p:txBody>
      </p:sp>
      <p:sp>
        <p:nvSpPr>
          <p:cNvPr id="9" name="圆角矩形 8">
            <a:hlinkClick r:id="rId6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副标题 2"/>
          <p:cNvSpPr txBox="1">
            <a:spLocks/>
          </p:cNvSpPr>
          <p:nvPr/>
        </p:nvSpPr>
        <p:spPr>
          <a:xfrm>
            <a:off x="3600450" y="1598613"/>
            <a:ext cx="2014538" cy="5175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黑体" panose="02010609060101010101" pitchFamily="49" charset="-122"/>
              </a:rPr>
              <a:t>问题与思考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 l="3482" r="5995" b="23622"/>
          <a:stretch>
            <a:fillRect/>
          </a:stretch>
        </p:blipFill>
        <p:spPr bwMode="auto">
          <a:xfrm>
            <a:off x="5010150" y="2217738"/>
            <a:ext cx="314325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 l="3999" t="12790" r="3999" b="10474"/>
          <a:stretch>
            <a:fillRect/>
          </a:stretch>
        </p:blipFill>
        <p:spPr bwMode="auto">
          <a:xfrm>
            <a:off x="1000125" y="2217738"/>
            <a:ext cx="36972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副标题 2"/>
          <p:cNvSpPr txBox="1">
            <a:spLocks/>
          </p:cNvSpPr>
          <p:nvPr/>
        </p:nvSpPr>
        <p:spPr>
          <a:xfrm>
            <a:off x="2214563" y="4217988"/>
            <a:ext cx="1071562" cy="428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400" kern="0" dirty="0">
                <a:latin typeface="Times New Roman" pitchFamily="18" charset="0"/>
                <a:cs typeface="Times New Roman" pitchFamily="18" charset="0"/>
              </a:rPr>
              <a:t>图</a:t>
            </a:r>
            <a:r>
              <a:rPr lang="en-US" altLang="zh-CN" sz="2400" kern="0" dirty="0">
                <a:latin typeface="Times New Roman" pitchFamily="18" charset="0"/>
                <a:cs typeface="Times New Roman" pitchFamily="18" charset="0"/>
              </a:rPr>
              <a:t>11-1</a:t>
            </a:r>
            <a:endParaRPr lang="zh-CN" altLang="en-US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副标题 2"/>
          <p:cNvSpPr txBox="1">
            <a:spLocks/>
          </p:cNvSpPr>
          <p:nvPr/>
        </p:nvSpPr>
        <p:spPr>
          <a:xfrm>
            <a:off x="5867400" y="4217988"/>
            <a:ext cx="1428750" cy="428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400" kern="0" dirty="0">
                <a:latin typeface="Times New Roman" pitchFamily="18" charset="0"/>
                <a:cs typeface="Times New Roman" pitchFamily="18" charset="0"/>
              </a:rPr>
              <a:t>图</a:t>
            </a:r>
            <a:r>
              <a:rPr lang="en-US" altLang="zh-CN" sz="2400" kern="0" dirty="0">
                <a:latin typeface="Times New Roman" pitchFamily="18" charset="0"/>
                <a:cs typeface="Times New Roman" pitchFamily="18" charset="0"/>
              </a:rPr>
              <a:t>11-5 </a:t>
            </a:r>
            <a:r>
              <a:rPr lang="zh-CN" altLang="en-US" sz="2400" kern="0" dirty="0">
                <a:latin typeface="Times New Roman" pitchFamily="18" charset="0"/>
                <a:cs typeface="Times New Roman" pitchFamily="18" charset="0"/>
              </a:rPr>
              <a:t>甲</a:t>
            </a:r>
          </a:p>
        </p:txBody>
      </p:sp>
      <p:sp>
        <p:nvSpPr>
          <p:cNvPr id="18" name="副标题 2"/>
          <p:cNvSpPr txBox="1">
            <a:spLocks/>
          </p:cNvSpPr>
          <p:nvPr/>
        </p:nvSpPr>
        <p:spPr>
          <a:xfrm>
            <a:off x="1000125" y="4700588"/>
            <a:ext cx="7153275" cy="15033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600" kern="0" dirty="0">
                <a:latin typeface="Times New Roman" pitchFamily="18" charset="0"/>
                <a:cs typeface="Times New Roman" pitchFamily="18" charset="0"/>
              </a:rPr>
              <a:t>        如图</a:t>
            </a:r>
            <a:r>
              <a:rPr lang="en-US" altLang="zh-CN" sz="2600" kern="0" dirty="0">
                <a:latin typeface="Times New Roman" pitchFamily="18" charset="0"/>
                <a:cs typeface="Times New Roman" pitchFamily="18" charset="0"/>
              </a:rPr>
              <a:t>11-1</a:t>
            </a:r>
            <a:r>
              <a:rPr lang="zh-CN" altLang="en-US" sz="2600" kern="0" dirty="0">
                <a:latin typeface="Times New Roman" pitchFamily="18" charset="0"/>
                <a:cs typeface="Times New Roman" pitchFamily="18" charset="0"/>
              </a:rPr>
              <a:t>所示，连接好电路后，闭合开关，灯泡发光。在图</a:t>
            </a:r>
            <a:r>
              <a:rPr lang="en-US" altLang="zh-CN" sz="2600" kern="0" dirty="0">
                <a:latin typeface="Times New Roman" pitchFamily="18" charset="0"/>
                <a:cs typeface="Times New Roman" pitchFamily="18" charset="0"/>
              </a:rPr>
              <a:t>11-5</a:t>
            </a:r>
            <a:r>
              <a:rPr lang="zh-CN" altLang="en-US" sz="2600" kern="0" dirty="0">
                <a:latin typeface="Times New Roman" pitchFamily="18" charset="0"/>
                <a:cs typeface="Times New Roman" pitchFamily="18" charset="0"/>
              </a:rPr>
              <a:t>甲所示的电路中，闭合开关，灯泡却不发光，这是为什么呢？</a:t>
            </a:r>
          </a:p>
        </p:txBody>
      </p:sp>
      <p:sp>
        <p:nvSpPr>
          <p:cNvPr id="36872" name="圆角矩形 34"/>
          <p:cNvSpPr>
            <a:spLocks noChangeArrowheads="1"/>
          </p:cNvSpPr>
          <p:nvPr/>
        </p:nvSpPr>
        <p:spPr bwMode="auto">
          <a:xfrm>
            <a:off x="971550" y="866775"/>
            <a:ext cx="3835400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二、通路、断路和短路</a:t>
            </a:r>
          </a:p>
        </p:txBody>
      </p:sp>
      <p:sp>
        <p:nvSpPr>
          <p:cNvPr id="9" name="圆角矩形 8">
            <a:hlinkClick r:id="rId5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9">
            <a:hlinkClick r:id="rId3" action="ppaction://hlinksldjump" tooltip="定义"/>
          </p:cNvPr>
          <p:cNvSpPr txBox="1">
            <a:spLocks noChangeArrowheads="1"/>
          </p:cNvSpPr>
          <p:nvPr/>
        </p:nvSpPr>
        <p:spPr bwMode="auto">
          <a:xfrm>
            <a:off x="3216275" y="1566863"/>
            <a:ext cx="2686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电路的三种状态</a:t>
            </a:r>
          </a:p>
        </p:txBody>
      </p:sp>
      <p:pic>
        <p:nvPicPr>
          <p:cNvPr id="38915" name="Picture 13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7700" y="2151063"/>
            <a:ext cx="54292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4">
            <a:hlinkClick r:id="rId6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38917" name="圆角矩形 34"/>
          <p:cNvSpPr>
            <a:spLocks noChangeArrowheads="1"/>
          </p:cNvSpPr>
          <p:nvPr/>
        </p:nvSpPr>
        <p:spPr bwMode="auto">
          <a:xfrm>
            <a:off x="971550" y="866775"/>
            <a:ext cx="3846513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二、通路、断路和短路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71550" y="1820863"/>
            <a:ext cx="4706938" cy="558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、通路：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处处连通的电路。</a:t>
            </a:r>
          </a:p>
        </p:txBody>
      </p:sp>
      <p:sp>
        <p:nvSpPr>
          <p:cNvPr id="18435" name="Rectangle 4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1487488" y="2611438"/>
            <a:ext cx="5942012" cy="620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特点：</a:t>
            </a:r>
            <a:r>
              <a:rPr lang="zh-CN" altLang="en-US" sz="2800" smtClean="0">
                <a:latin typeface="Times New Roman" pitchFamily="18" charset="0"/>
                <a:cs typeface="Times New Roman" pitchFamily="18" charset="0"/>
              </a:rPr>
              <a:t>电路中有电流，用电器工作。</a:t>
            </a:r>
          </a:p>
          <a:p>
            <a:endParaRPr lang="en-US" altLang="zh-CN" sz="280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3999" t="12790" r="3999" b="10474"/>
          <a:stretch>
            <a:fillRect/>
          </a:stretch>
        </p:blipFill>
        <p:spPr bwMode="auto">
          <a:xfrm>
            <a:off x="1916113" y="3367088"/>
            <a:ext cx="533717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>
            <a:hlinkClick r:id="rId4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40966" name="圆角矩形 34"/>
          <p:cNvSpPr>
            <a:spLocks noChangeArrowheads="1"/>
          </p:cNvSpPr>
          <p:nvPr/>
        </p:nvSpPr>
        <p:spPr bwMode="auto">
          <a:xfrm>
            <a:off x="971550" y="969963"/>
            <a:ext cx="3822700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二、通路、断路和短路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971550" y="1833563"/>
            <a:ext cx="468153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、断路：</a:t>
            </a:r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某处断开的电路。 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493838" y="2638425"/>
            <a:ext cx="633095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特点：</a:t>
            </a:r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电路中无电流，用电器不工作。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3482" r="5995" b="23622"/>
          <a:stretch>
            <a:fillRect/>
          </a:stretch>
        </p:blipFill>
        <p:spPr bwMode="auto">
          <a:xfrm>
            <a:off x="2184400" y="3211513"/>
            <a:ext cx="4721225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>
            <a:hlinkClick r:id="rId4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43014" name="圆角矩形 34"/>
          <p:cNvSpPr>
            <a:spLocks noChangeArrowheads="1"/>
          </p:cNvSpPr>
          <p:nvPr/>
        </p:nvSpPr>
        <p:spPr bwMode="auto">
          <a:xfrm>
            <a:off x="971550" y="1054100"/>
            <a:ext cx="3846513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二、通路、断路和短路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987425" y="1641475"/>
            <a:ext cx="7096125" cy="12731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、短路的特点：</a:t>
            </a:r>
            <a:b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电路中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电流很大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，没有用电器。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011238" y="2852738"/>
            <a:ext cx="638651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短路的危害：</a:t>
            </a:r>
            <a:endParaRPr lang="en-US" altLang="zh-CN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烧坏</a:t>
            </a:r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电路（导线和电源），引发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火灾</a:t>
            </a:r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115"/>
          <a:stretch>
            <a:fillRect/>
          </a:stretch>
        </p:blipFill>
        <p:spPr bwMode="auto">
          <a:xfrm>
            <a:off x="1011238" y="4065588"/>
            <a:ext cx="714692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>
            <a:hlinkClick r:id="rId4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45062" name="圆角矩形 34"/>
          <p:cNvSpPr>
            <a:spLocks noChangeArrowheads="1"/>
          </p:cNvSpPr>
          <p:nvPr/>
        </p:nvSpPr>
        <p:spPr bwMode="auto">
          <a:xfrm>
            <a:off x="971550" y="908050"/>
            <a:ext cx="3822700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二、通路、断路和短路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640ad81c1848e332314e15f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轻音乐-雪之梦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5715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5)">
                                      <p:cBhvr>
                                        <p:cTn id="6" dur="297210" fill="hold"/>
                                        <p:tgtEl>
                                          <p:spTgt spid="28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72150" y="1263650"/>
            <a:ext cx="2376488" cy="1871663"/>
            <a:chOff x="3888" y="1104"/>
            <a:chExt cx="1408" cy="115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919" y="2061"/>
              <a:ext cx="678" cy="147"/>
              <a:chOff x="2112" y="2976"/>
              <a:chExt cx="2352" cy="483"/>
            </a:xfrm>
          </p:grpSpPr>
          <p:pic>
            <p:nvPicPr>
              <p:cNvPr id="47229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12" y="2976"/>
                <a:ext cx="1248" cy="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230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2976"/>
                <a:ext cx="1248" cy="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7226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63" y="1104"/>
              <a:ext cx="67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227" name="Freeform 7"/>
            <p:cNvSpPr>
              <a:spLocks/>
            </p:cNvSpPr>
            <p:nvPr/>
          </p:nvSpPr>
          <p:spPr bwMode="auto">
            <a:xfrm>
              <a:off x="4595" y="1323"/>
              <a:ext cx="701" cy="933"/>
            </a:xfrm>
            <a:custGeom>
              <a:avLst/>
              <a:gdLst>
                <a:gd name="T0" fmla="*/ 3382 w 552"/>
                <a:gd name="T1" fmla="*/ 93735 h 496"/>
                <a:gd name="T2" fmla="*/ 5915 w 552"/>
                <a:gd name="T3" fmla="*/ 93735 h 496"/>
                <a:gd name="T4" fmla="*/ 9296 w 552"/>
                <a:gd name="T5" fmla="*/ 93735 h 496"/>
                <a:gd name="T6" fmla="*/ 8453 w 552"/>
                <a:gd name="T7" fmla="*/ 659537 h 496"/>
                <a:gd name="T8" fmla="*/ 7601 w 552"/>
                <a:gd name="T9" fmla="*/ 942396 h 496"/>
                <a:gd name="T10" fmla="*/ 0 w 552"/>
                <a:gd name="T11" fmla="*/ 847982 h 4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2"/>
                <a:gd name="T19" fmla="*/ 0 h 496"/>
                <a:gd name="T20" fmla="*/ 552 w 552"/>
                <a:gd name="T21" fmla="*/ 496 h 4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2" h="496">
                  <a:moveTo>
                    <a:pt x="192" y="48"/>
                  </a:moveTo>
                  <a:cubicBezTo>
                    <a:pt x="236" y="48"/>
                    <a:pt x="280" y="48"/>
                    <a:pt x="336" y="48"/>
                  </a:cubicBezTo>
                  <a:cubicBezTo>
                    <a:pt x="392" y="48"/>
                    <a:pt x="504" y="0"/>
                    <a:pt x="528" y="48"/>
                  </a:cubicBezTo>
                  <a:cubicBezTo>
                    <a:pt x="552" y="96"/>
                    <a:pt x="496" y="264"/>
                    <a:pt x="480" y="336"/>
                  </a:cubicBezTo>
                  <a:cubicBezTo>
                    <a:pt x="464" y="408"/>
                    <a:pt x="512" y="464"/>
                    <a:pt x="432" y="480"/>
                  </a:cubicBezTo>
                  <a:cubicBezTo>
                    <a:pt x="352" y="496"/>
                    <a:pt x="176" y="464"/>
                    <a:pt x="0" y="4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228" name="Freeform 8"/>
            <p:cNvSpPr>
              <a:spLocks/>
            </p:cNvSpPr>
            <p:nvPr/>
          </p:nvSpPr>
          <p:spPr bwMode="auto">
            <a:xfrm>
              <a:off x="3888" y="1392"/>
              <a:ext cx="473" cy="782"/>
            </a:xfrm>
            <a:custGeom>
              <a:avLst/>
              <a:gdLst>
                <a:gd name="T0" fmla="*/ 12213 w 352"/>
                <a:gd name="T1" fmla="*/ 15398 h 456"/>
                <a:gd name="T2" fmla="*/ 7200 w 352"/>
                <a:gd name="T3" fmla="*/ 15398 h 456"/>
                <a:gd name="T4" fmla="*/ 3870 w 352"/>
                <a:gd name="T5" fmla="*/ 108717 h 456"/>
                <a:gd name="T6" fmla="*/ 578 w 352"/>
                <a:gd name="T7" fmla="*/ 170850 h 456"/>
                <a:gd name="T8" fmla="*/ 578 w 352"/>
                <a:gd name="T9" fmla="*/ 295059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"/>
                <a:gd name="T16" fmla="*/ 0 h 456"/>
                <a:gd name="T17" fmla="*/ 352 w 352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" h="456">
                  <a:moveTo>
                    <a:pt x="352" y="24"/>
                  </a:moveTo>
                  <a:cubicBezTo>
                    <a:pt x="300" y="12"/>
                    <a:pt x="248" y="0"/>
                    <a:pt x="208" y="24"/>
                  </a:cubicBezTo>
                  <a:cubicBezTo>
                    <a:pt x="168" y="48"/>
                    <a:pt x="144" y="128"/>
                    <a:pt x="112" y="168"/>
                  </a:cubicBezTo>
                  <a:cubicBezTo>
                    <a:pt x="80" y="208"/>
                    <a:pt x="32" y="216"/>
                    <a:pt x="16" y="264"/>
                  </a:cubicBezTo>
                  <a:cubicBezTo>
                    <a:pt x="0" y="312"/>
                    <a:pt x="8" y="384"/>
                    <a:pt x="16" y="45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22537" name="Group 9"/>
          <p:cNvGraphicFramePr>
            <a:graphicFrameLocks noGrp="1"/>
          </p:cNvGraphicFramePr>
          <p:nvPr/>
        </p:nvGraphicFramePr>
        <p:xfrm>
          <a:off x="815975" y="3876675"/>
          <a:ext cx="2044700" cy="2084388"/>
        </p:xfrm>
        <a:graphic>
          <a:graphicData uri="http://schemas.openxmlformats.org/drawingml/2006/table">
            <a:tbl>
              <a:tblPr/>
              <a:tblGrid>
                <a:gridCol w="2044700"/>
              </a:tblGrid>
              <a:tr h="518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通路</a:t>
                      </a:r>
                    </a:p>
                  </a:txBody>
                  <a:tcPr marL="91403" marR="91403"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接通的电路</a:t>
                      </a:r>
                    </a:p>
                  </a:txBody>
                  <a:tcPr marL="91403" marR="91403"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电路中有电流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,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小灯泡发光</a:t>
                      </a:r>
                    </a:p>
                  </a:txBody>
                  <a:tcPr marL="91403" marR="91403"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47" name="Group 19"/>
          <p:cNvGraphicFramePr>
            <a:graphicFrameLocks noGrp="1"/>
          </p:cNvGraphicFramePr>
          <p:nvPr/>
        </p:nvGraphicFramePr>
        <p:xfrm>
          <a:off x="2914650" y="3467100"/>
          <a:ext cx="2603500" cy="2806700"/>
        </p:xfrm>
        <a:graphic>
          <a:graphicData uri="http://schemas.openxmlformats.org/drawingml/2006/table">
            <a:tbl>
              <a:tblPr/>
              <a:tblGrid>
                <a:gridCol w="2603500"/>
              </a:tblGrid>
              <a:tr h="527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断路</a:t>
                      </a:r>
                    </a:p>
                  </a:txBody>
                  <a:tcPr marL="91433" marR="91433"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2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断开的电路（断开指断开开关、导线松脱、电灯等烧坏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……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itchFamily="18" charset="0"/>
                        </a:rPr>
                        <a:t>等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 marL="91433" marR="91433"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电路无电流</a:t>
                      </a:r>
                    </a:p>
                  </a:txBody>
                  <a:tcPr marL="91433" marR="91433" marT="45730" marB="4573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62" name="Group 134"/>
          <p:cNvGraphicFramePr>
            <a:graphicFrameLocks noGrp="1"/>
          </p:cNvGraphicFramePr>
          <p:nvPr/>
        </p:nvGraphicFramePr>
        <p:xfrm>
          <a:off x="5578475" y="3227388"/>
          <a:ext cx="2797175" cy="3140075"/>
        </p:xfrm>
        <a:graphic>
          <a:graphicData uri="http://schemas.openxmlformats.org/drawingml/2006/table">
            <a:tbl>
              <a:tblPr/>
              <a:tblGrid>
                <a:gridCol w="2797175"/>
              </a:tblGrid>
              <a:tr h="518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短路</a:t>
                      </a:r>
                    </a:p>
                  </a:txBody>
                  <a:tcPr marL="91476" marR="91476"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用导线把电源两极直接连接起来</a:t>
                      </a:r>
                    </a:p>
                  </a:txBody>
                  <a:tcPr marL="91476" marR="91476"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电路会有很大的电流，可能把电源烧坏，这种情况是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绝对不允许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的</a:t>
                      </a:r>
                      <a:r>
                        <a:rPr kumimoji="0" lang="zh-C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18E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。</a:t>
                      </a:r>
                    </a:p>
                  </a:txBody>
                  <a:tcPr marL="91476" marR="91476" marT="45721" marB="4572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8" name="Text Box 40"/>
          <p:cNvSpPr txBox="1">
            <a:spLocks noChangeArrowheads="1"/>
          </p:cNvSpPr>
          <p:nvPr/>
        </p:nvSpPr>
        <p:spPr bwMode="auto">
          <a:xfrm rot="-407129">
            <a:off x="7019925" y="1217613"/>
            <a:ext cx="16621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8800">
                <a:solidFill>
                  <a:srgbClr val="E60073"/>
                </a:solidFill>
                <a:latin typeface="黑体" pitchFamily="49" charset="-122"/>
                <a:cs typeface="Times New Roman" pitchFamily="18" charset="0"/>
              </a:rPr>
              <a:t>×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060450" y="1717675"/>
            <a:ext cx="1903413" cy="1604963"/>
            <a:chOff x="288" y="768"/>
            <a:chExt cx="1584" cy="1344"/>
          </a:xfrm>
        </p:grpSpPr>
        <p:pic>
          <p:nvPicPr>
            <p:cNvPr id="47183" name="Picture 4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77" y="1480"/>
              <a:ext cx="695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84" name="Freeform 43"/>
            <p:cNvSpPr>
              <a:spLocks/>
            </p:cNvSpPr>
            <p:nvPr/>
          </p:nvSpPr>
          <p:spPr bwMode="auto">
            <a:xfrm>
              <a:off x="898" y="1172"/>
              <a:ext cx="373" cy="546"/>
            </a:xfrm>
            <a:custGeom>
              <a:avLst/>
              <a:gdLst>
                <a:gd name="T0" fmla="*/ 33 w 464"/>
                <a:gd name="T1" fmla="*/ 1 h 1040"/>
                <a:gd name="T2" fmla="*/ 27 w 464"/>
                <a:gd name="T3" fmla="*/ 1 h 1040"/>
                <a:gd name="T4" fmla="*/ 24 w 464"/>
                <a:gd name="T5" fmla="*/ 1 h 1040"/>
                <a:gd name="T6" fmla="*/ 22 w 464"/>
                <a:gd name="T7" fmla="*/ 1 h 1040"/>
                <a:gd name="T8" fmla="*/ 16 w 464"/>
                <a:gd name="T9" fmla="*/ 1 h 1040"/>
                <a:gd name="T10" fmla="*/ 8 w 464"/>
                <a:gd name="T11" fmla="*/ 1 h 1040"/>
                <a:gd name="T12" fmla="*/ 0 w 464"/>
                <a:gd name="T13" fmla="*/ 0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4"/>
                <a:gd name="T22" fmla="*/ 0 h 1040"/>
                <a:gd name="T23" fmla="*/ 464 w 464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4" h="1040">
                  <a:moveTo>
                    <a:pt x="464" y="1040"/>
                  </a:moveTo>
                  <a:cubicBezTo>
                    <a:pt x="447" y="902"/>
                    <a:pt x="445" y="738"/>
                    <a:pt x="366" y="619"/>
                  </a:cubicBezTo>
                  <a:cubicBezTo>
                    <a:pt x="345" y="533"/>
                    <a:pt x="358" y="581"/>
                    <a:pt x="324" y="478"/>
                  </a:cubicBezTo>
                  <a:cubicBezTo>
                    <a:pt x="307" y="428"/>
                    <a:pt x="307" y="375"/>
                    <a:pt x="295" y="324"/>
                  </a:cubicBezTo>
                  <a:cubicBezTo>
                    <a:pt x="276" y="241"/>
                    <a:pt x="252" y="165"/>
                    <a:pt x="225" y="85"/>
                  </a:cubicBezTo>
                  <a:cubicBezTo>
                    <a:pt x="212" y="47"/>
                    <a:pt x="151" y="56"/>
                    <a:pt x="113" y="43"/>
                  </a:cubicBezTo>
                  <a:cubicBezTo>
                    <a:pt x="4" y="4"/>
                    <a:pt x="59" y="32"/>
                    <a:pt x="0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85" name="Freeform 44"/>
            <p:cNvSpPr>
              <a:spLocks/>
            </p:cNvSpPr>
            <p:nvPr/>
          </p:nvSpPr>
          <p:spPr bwMode="auto">
            <a:xfrm>
              <a:off x="288" y="1234"/>
              <a:ext cx="584" cy="784"/>
            </a:xfrm>
            <a:custGeom>
              <a:avLst/>
              <a:gdLst>
                <a:gd name="T0" fmla="*/ 893 w 562"/>
                <a:gd name="T1" fmla="*/ 1 h 1429"/>
                <a:gd name="T2" fmla="*/ 179 w 562"/>
                <a:gd name="T3" fmla="*/ 1 h 1429"/>
                <a:gd name="T4" fmla="*/ 0 w 562"/>
                <a:gd name="T5" fmla="*/ 1 h 1429"/>
                <a:gd name="T6" fmla="*/ 135 w 562"/>
                <a:gd name="T7" fmla="*/ 1 h 1429"/>
                <a:gd name="T8" fmla="*/ 201 w 562"/>
                <a:gd name="T9" fmla="*/ 1 h 1429"/>
                <a:gd name="T10" fmla="*/ 246 w 562"/>
                <a:gd name="T11" fmla="*/ 1 h 1429"/>
                <a:gd name="T12" fmla="*/ 268 w 562"/>
                <a:gd name="T13" fmla="*/ 1 h 1429"/>
                <a:gd name="T14" fmla="*/ 690 w 562"/>
                <a:gd name="T15" fmla="*/ 1 h 1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2"/>
                <a:gd name="T25" fmla="*/ 0 h 1429"/>
                <a:gd name="T26" fmla="*/ 562 w 562"/>
                <a:gd name="T27" fmla="*/ 1429 h 1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2" h="1429">
                  <a:moveTo>
                    <a:pt x="562" y="38"/>
                  </a:moveTo>
                  <a:cubicBezTo>
                    <a:pt x="411" y="0"/>
                    <a:pt x="266" y="12"/>
                    <a:pt x="113" y="24"/>
                  </a:cubicBezTo>
                  <a:cubicBezTo>
                    <a:pt x="39" y="49"/>
                    <a:pt x="25" y="109"/>
                    <a:pt x="0" y="179"/>
                  </a:cubicBezTo>
                  <a:cubicBezTo>
                    <a:pt x="17" y="412"/>
                    <a:pt x="28" y="653"/>
                    <a:pt x="85" y="881"/>
                  </a:cubicBezTo>
                  <a:cubicBezTo>
                    <a:pt x="94" y="985"/>
                    <a:pt x="107" y="1075"/>
                    <a:pt x="127" y="1176"/>
                  </a:cubicBezTo>
                  <a:cubicBezTo>
                    <a:pt x="135" y="1214"/>
                    <a:pt x="146" y="1251"/>
                    <a:pt x="155" y="1289"/>
                  </a:cubicBezTo>
                  <a:cubicBezTo>
                    <a:pt x="159" y="1303"/>
                    <a:pt x="159" y="1321"/>
                    <a:pt x="169" y="1331"/>
                  </a:cubicBezTo>
                  <a:cubicBezTo>
                    <a:pt x="252" y="1414"/>
                    <a:pt x="326" y="1429"/>
                    <a:pt x="436" y="1429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" name="Group 45"/>
            <p:cNvGrpSpPr>
              <a:grpSpLocks/>
            </p:cNvGrpSpPr>
            <p:nvPr/>
          </p:nvGrpSpPr>
          <p:grpSpPr bwMode="auto">
            <a:xfrm>
              <a:off x="705" y="768"/>
              <a:ext cx="313" cy="496"/>
              <a:chOff x="1024" y="2304"/>
              <a:chExt cx="408" cy="637"/>
            </a:xfrm>
          </p:grpSpPr>
          <p:grpSp>
            <p:nvGrpSpPr>
              <p:cNvPr id="6" name="Group 46"/>
              <p:cNvGrpSpPr>
                <a:grpSpLocks noChangeAspect="1"/>
              </p:cNvGrpSpPr>
              <p:nvPr/>
            </p:nvGrpSpPr>
            <p:grpSpPr bwMode="auto">
              <a:xfrm>
                <a:off x="1135" y="2792"/>
                <a:ext cx="185" cy="149"/>
                <a:chOff x="6320" y="4418"/>
                <a:chExt cx="913" cy="861"/>
              </a:xfrm>
            </p:grpSpPr>
            <p:grpSp>
              <p:nvGrpSpPr>
                <p:cNvPr id="7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6320" y="4418"/>
                  <a:ext cx="913" cy="861"/>
                  <a:chOff x="6320" y="4418"/>
                  <a:chExt cx="913" cy="861"/>
                </a:xfrm>
              </p:grpSpPr>
              <p:grpSp>
                <p:nvGrpSpPr>
                  <p:cNvPr id="8" name="Group 4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549" y="5081"/>
                    <a:ext cx="498" cy="198"/>
                    <a:chOff x="6549" y="5081"/>
                    <a:chExt cx="498" cy="198"/>
                  </a:xfrm>
                </p:grpSpPr>
                <p:sp>
                  <p:nvSpPr>
                    <p:cNvPr id="47223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49" y="5081"/>
                      <a:ext cx="498" cy="198"/>
                    </a:xfrm>
                    <a:custGeom>
                      <a:avLst/>
                      <a:gdLst>
                        <a:gd name="T0" fmla="*/ 0 w 498"/>
                        <a:gd name="T1" fmla="*/ 0 h 198"/>
                        <a:gd name="T2" fmla="*/ 101 w 498"/>
                        <a:gd name="T3" fmla="*/ 157 h 198"/>
                        <a:gd name="T4" fmla="*/ 110 w 498"/>
                        <a:gd name="T5" fmla="*/ 167 h 198"/>
                        <a:gd name="T6" fmla="*/ 121 w 498"/>
                        <a:gd name="T7" fmla="*/ 173 h 198"/>
                        <a:gd name="T8" fmla="*/ 136 w 498"/>
                        <a:gd name="T9" fmla="*/ 178 h 198"/>
                        <a:gd name="T10" fmla="*/ 153 w 498"/>
                        <a:gd name="T11" fmla="*/ 186 h 198"/>
                        <a:gd name="T12" fmla="*/ 174 w 498"/>
                        <a:gd name="T13" fmla="*/ 190 h 198"/>
                        <a:gd name="T14" fmla="*/ 188 w 498"/>
                        <a:gd name="T15" fmla="*/ 191 h 198"/>
                        <a:gd name="T16" fmla="*/ 205 w 498"/>
                        <a:gd name="T17" fmla="*/ 194 h 198"/>
                        <a:gd name="T18" fmla="*/ 222 w 498"/>
                        <a:gd name="T19" fmla="*/ 195 h 198"/>
                        <a:gd name="T20" fmla="*/ 243 w 498"/>
                        <a:gd name="T21" fmla="*/ 198 h 198"/>
                        <a:gd name="T22" fmla="*/ 257 w 498"/>
                        <a:gd name="T23" fmla="*/ 198 h 198"/>
                        <a:gd name="T24" fmla="*/ 278 w 498"/>
                        <a:gd name="T25" fmla="*/ 195 h 198"/>
                        <a:gd name="T26" fmla="*/ 295 w 498"/>
                        <a:gd name="T27" fmla="*/ 194 h 198"/>
                        <a:gd name="T28" fmla="*/ 315 w 498"/>
                        <a:gd name="T29" fmla="*/ 191 h 198"/>
                        <a:gd name="T30" fmla="*/ 332 w 498"/>
                        <a:gd name="T31" fmla="*/ 190 h 198"/>
                        <a:gd name="T32" fmla="*/ 349 w 498"/>
                        <a:gd name="T33" fmla="*/ 185 h 198"/>
                        <a:gd name="T34" fmla="*/ 366 w 498"/>
                        <a:gd name="T35" fmla="*/ 181 h 198"/>
                        <a:gd name="T36" fmla="*/ 380 w 498"/>
                        <a:gd name="T37" fmla="*/ 173 h 198"/>
                        <a:gd name="T38" fmla="*/ 392 w 498"/>
                        <a:gd name="T39" fmla="*/ 165 h 198"/>
                        <a:gd name="T40" fmla="*/ 397 w 498"/>
                        <a:gd name="T41" fmla="*/ 160 h 198"/>
                        <a:gd name="T42" fmla="*/ 405 w 498"/>
                        <a:gd name="T43" fmla="*/ 152 h 198"/>
                        <a:gd name="T44" fmla="*/ 498 w 498"/>
                        <a:gd name="T45" fmla="*/ 0 h 198"/>
                        <a:gd name="T46" fmla="*/ 0 w 498"/>
                        <a:gd name="T47" fmla="*/ 0 h 198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98"/>
                        <a:gd name="T73" fmla="*/ 0 h 198"/>
                        <a:gd name="T74" fmla="*/ 498 w 498"/>
                        <a:gd name="T75" fmla="*/ 198 h 198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98" h="198">
                          <a:moveTo>
                            <a:pt x="0" y="0"/>
                          </a:moveTo>
                          <a:lnTo>
                            <a:pt x="101" y="157"/>
                          </a:lnTo>
                          <a:lnTo>
                            <a:pt x="110" y="167"/>
                          </a:lnTo>
                          <a:lnTo>
                            <a:pt x="121" y="173"/>
                          </a:lnTo>
                          <a:lnTo>
                            <a:pt x="136" y="178"/>
                          </a:lnTo>
                          <a:lnTo>
                            <a:pt x="153" y="186"/>
                          </a:lnTo>
                          <a:lnTo>
                            <a:pt x="174" y="190"/>
                          </a:lnTo>
                          <a:lnTo>
                            <a:pt x="188" y="191"/>
                          </a:lnTo>
                          <a:lnTo>
                            <a:pt x="205" y="194"/>
                          </a:lnTo>
                          <a:lnTo>
                            <a:pt x="222" y="195"/>
                          </a:lnTo>
                          <a:lnTo>
                            <a:pt x="243" y="198"/>
                          </a:lnTo>
                          <a:lnTo>
                            <a:pt x="257" y="198"/>
                          </a:lnTo>
                          <a:lnTo>
                            <a:pt x="278" y="195"/>
                          </a:lnTo>
                          <a:lnTo>
                            <a:pt x="295" y="194"/>
                          </a:lnTo>
                          <a:lnTo>
                            <a:pt x="315" y="191"/>
                          </a:lnTo>
                          <a:lnTo>
                            <a:pt x="332" y="190"/>
                          </a:lnTo>
                          <a:lnTo>
                            <a:pt x="349" y="185"/>
                          </a:lnTo>
                          <a:lnTo>
                            <a:pt x="366" y="181"/>
                          </a:lnTo>
                          <a:lnTo>
                            <a:pt x="380" y="173"/>
                          </a:lnTo>
                          <a:lnTo>
                            <a:pt x="392" y="165"/>
                          </a:lnTo>
                          <a:lnTo>
                            <a:pt x="397" y="160"/>
                          </a:lnTo>
                          <a:lnTo>
                            <a:pt x="405" y="152"/>
                          </a:lnTo>
                          <a:lnTo>
                            <a:pt x="49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224" name="Freeform 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627" y="5081"/>
                      <a:ext cx="222" cy="198"/>
                    </a:xfrm>
                    <a:custGeom>
                      <a:avLst/>
                      <a:gdLst>
                        <a:gd name="T0" fmla="*/ 0 w 222"/>
                        <a:gd name="T1" fmla="*/ 0 h 198"/>
                        <a:gd name="T2" fmla="*/ 62 w 222"/>
                        <a:gd name="T3" fmla="*/ 178 h 198"/>
                        <a:gd name="T4" fmla="*/ 75 w 222"/>
                        <a:gd name="T5" fmla="*/ 186 h 198"/>
                        <a:gd name="T6" fmla="*/ 96 w 222"/>
                        <a:gd name="T7" fmla="*/ 190 h 198"/>
                        <a:gd name="T8" fmla="*/ 110 w 222"/>
                        <a:gd name="T9" fmla="*/ 191 h 198"/>
                        <a:gd name="T10" fmla="*/ 127 w 222"/>
                        <a:gd name="T11" fmla="*/ 194 h 198"/>
                        <a:gd name="T12" fmla="*/ 144 w 222"/>
                        <a:gd name="T13" fmla="*/ 195 h 198"/>
                        <a:gd name="T14" fmla="*/ 165 w 222"/>
                        <a:gd name="T15" fmla="*/ 198 h 198"/>
                        <a:gd name="T16" fmla="*/ 179 w 222"/>
                        <a:gd name="T17" fmla="*/ 198 h 198"/>
                        <a:gd name="T18" fmla="*/ 200 w 222"/>
                        <a:gd name="T19" fmla="*/ 195 h 198"/>
                        <a:gd name="T20" fmla="*/ 222 w 222"/>
                        <a:gd name="T21" fmla="*/ 0 h 198"/>
                        <a:gd name="T22" fmla="*/ 0 w 222"/>
                        <a:gd name="T23" fmla="*/ 0 h 19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22"/>
                        <a:gd name="T37" fmla="*/ 0 h 198"/>
                        <a:gd name="T38" fmla="*/ 222 w 222"/>
                        <a:gd name="T39" fmla="*/ 198 h 19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22" h="198">
                          <a:moveTo>
                            <a:pt x="0" y="0"/>
                          </a:moveTo>
                          <a:lnTo>
                            <a:pt x="62" y="178"/>
                          </a:lnTo>
                          <a:lnTo>
                            <a:pt x="75" y="186"/>
                          </a:lnTo>
                          <a:lnTo>
                            <a:pt x="96" y="190"/>
                          </a:lnTo>
                          <a:lnTo>
                            <a:pt x="110" y="191"/>
                          </a:lnTo>
                          <a:lnTo>
                            <a:pt x="127" y="194"/>
                          </a:lnTo>
                          <a:lnTo>
                            <a:pt x="144" y="195"/>
                          </a:lnTo>
                          <a:lnTo>
                            <a:pt x="165" y="198"/>
                          </a:lnTo>
                          <a:lnTo>
                            <a:pt x="179" y="198"/>
                          </a:lnTo>
                          <a:lnTo>
                            <a:pt x="200" y="195"/>
                          </a:lnTo>
                          <a:lnTo>
                            <a:pt x="22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9525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9" name="Group 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20" y="4418"/>
                    <a:ext cx="913" cy="718"/>
                    <a:chOff x="6320" y="4418"/>
                    <a:chExt cx="913" cy="718"/>
                  </a:xfrm>
                </p:grpSpPr>
                <p:sp>
                  <p:nvSpPr>
                    <p:cNvPr id="47216" name="Freeform 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0" y="4418"/>
                      <a:ext cx="913" cy="718"/>
                    </a:xfrm>
                    <a:custGeom>
                      <a:avLst/>
                      <a:gdLst>
                        <a:gd name="T0" fmla="*/ 21 w 913"/>
                        <a:gd name="T1" fmla="*/ 20 h 718"/>
                        <a:gd name="T2" fmla="*/ 25 w 913"/>
                        <a:gd name="T3" fmla="*/ 38 h 718"/>
                        <a:gd name="T4" fmla="*/ 23 w 913"/>
                        <a:gd name="T5" fmla="*/ 73 h 718"/>
                        <a:gd name="T6" fmla="*/ 12 w 913"/>
                        <a:gd name="T7" fmla="*/ 96 h 718"/>
                        <a:gd name="T8" fmla="*/ 6 w 913"/>
                        <a:gd name="T9" fmla="*/ 126 h 718"/>
                        <a:gd name="T10" fmla="*/ 17 w 913"/>
                        <a:gd name="T11" fmla="*/ 149 h 718"/>
                        <a:gd name="T12" fmla="*/ 34 w 913"/>
                        <a:gd name="T13" fmla="*/ 176 h 718"/>
                        <a:gd name="T14" fmla="*/ 30 w 913"/>
                        <a:gd name="T15" fmla="*/ 195 h 718"/>
                        <a:gd name="T16" fmla="*/ 13 w 913"/>
                        <a:gd name="T17" fmla="*/ 216 h 718"/>
                        <a:gd name="T18" fmla="*/ 6 w 913"/>
                        <a:gd name="T19" fmla="*/ 236 h 718"/>
                        <a:gd name="T20" fmla="*/ 19 w 913"/>
                        <a:gd name="T21" fmla="*/ 259 h 718"/>
                        <a:gd name="T22" fmla="*/ 30 w 913"/>
                        <a:gd name="T23" fmla="*/ 278 h 718"/>
                        <a:gd name="T24" fmla="*/ 30 w 913"/>
                        <a:gd name="T25" fmla="*/ 301 h 718"/>
                        <a:gd name="T26" fmla="*/ 12 w 913"/>
                        <a:gd name="T27" fmla="*/ 322 h 718"/>
                        <a:gd name="T28" fmla="*/ 0 w 913"/>
                        <a:gd name="T29" fmla="*/ 349 h 718"/>
                        <a:gd name="T30" fmla="*/ 13 w 913"/>
                        <a:gd name="T31" fmla="*/ 372 h 718"/>
                        <a:gd name="T32" fmla="*/ 33 w 913"/>
                        <a:gd name="T33" fmla="*/ 396 h 718"/>
                        <a:gd name="T34" fmla="*/ 33 w 913"/>
                        <a:gd name="T35" fmla="*/ 431 h 718"/>
                        <a:gd name="T36" fmla="*/ 19 w 913"/>
                        <a:gd name="T37" fmla="*/ 455 h 718"/>
                        <a:gd name="T38" fmla="*/ 21 w 913"/>
                        <a:gd name="T39" fmla="*/ 473 h 718"/>
                        <a:gd name="T40" fmla="*/ 42 w 913"/>
                        <a:gd name="T41" fmla="*/ 499 h 718"/>
                        <a:gd name="T42" fmla="*/ 107 w 913"/>
                        <a:gd name="T43" fmla="*/ 573 h 718"/>
                        <a:gd name="T44" fmla="*/ 166 w 913"/>
                        <a:gd name="T45" fmla="*/ 629 h 718"/>
                        <a:gd name="T46" fmla="*/ 217 w 913"/>
                        <a:gd name="T47" fmla="*/ 660 h 718"/>
                        <a:gd name="T48" fmla="*/ 313 w 913"/>
                        <a:gd name="T49" fmla="*/ 701 h 718"/>
                        <a:gd name="T50" fmla="*/ 401 w 913"/>
                        <a:gd name="T51" fmla="*/ 716 h 718"/>
                        <a:gd name="T52" fmla="*/ 523 w 913"/>
                        <a:gd name="T53" fmla="*/ 716 h 718"/>
                        <a:gd name="T54" fmla="*/ 625 w 913"/>
                        <a:gd name="T55" fmla="*/ 706 h 718"/>
                        <a:gd name="T56" fmla="*/ 697 w 913"/>
                        <a:gd name="T57" fmla="*/ 685 h 718"/>
                        <a:gd name="T58" fmla="*/ 744 w 913"/>
                        <a:gd name="T59" fmla="*/ 659 h 718"/>
                        <a:gd name="T60" fmla="*/ 778 w 913"/>
                        <a:gd name="T61" fmla="*/ 629 h 718"/>
                        <a:gd name="T62" fmla="*/ 874 w 913"/>
                        <a:gd name="T63" fmla="*/ 493 h 718"/>
                        <a:gd name="T64" fmla="*/ 894 w 913"/>
                        <a:gd name="T65" fmla="*/ 448 h 718"/>
                        <a:gd name="T66" fmla="*/ 895 w 913"/>
                        <a:gd name="T67" fmla="*/ 427 h 718"/>
                        <a:gd name="T68" fmla="*/ 882 w 913"/>
                        <a:gd name="T69" fmla="*/ 406 h 718"/>
                        <a:gd name="T70" fmla="*/ 882 w 913"/>
                        <a:gd name="T71" fmla="*/ 381 h 718"/>
                        <a:gd name="T72" fmla="*/ 894 w 913"/>
                        <a:gd name="T73" fmla="*/ 362 h 718"/>
                        <a:gd name="T74" fmla="*/ 908 w 913"/>
                        <a:gd name="T75" fmla="*/ 341 h 718"/>
                        <a:gd name="T76" fmla="*/ 912 w 913"/>
                        <a:gd name="T77" fmla="*/ 316 h 718"/>
                        <a:gd name="T78" fmla="*/ 900 w 913"/>
                        <a:gd name="T79" fmla="*/ 295 h 718"/>
                        <a:gd name="T80" fmla="*/ 886 w 913"/>
                        <a:gd name="T81" fmla="*/ 275 h 718"/>
                        <a:gd name="T82" fmla="*/ 886 w 913"/>
                        <a:gd name="T83" fmla="*/ 254 h 718"/>
                        <a:gd name="T84" fmla="*/ 904 w 913"/>
                        <a:gd name="T85" fmla="*/ 229 h 718"/>
                        <a:gd name="T86" fmla="*/ 908 w 913"/>
                        <a:gd name="T87" fmla="*/ 202 h 718"/>
                        <a:gd name="T88" fmla="*/ 894 w 913"/>
                        <a:gd name="T89" fmla="*/ 176 h 718"/>
                        <a:gd name="T90" fmla="*/ 886 w 913"/>
                        <a:gd name="T91" fmla="*/ 155 h 718"/>
                        <a:gd name="T92" fmla="*/ 895 w 913"/>
                        <a:gd name="T93" fmla="*/ 130 h 718"/>
                        <a:gd name="T94" fmla="*/ 908 w 913"/>
                        <a:gd name="T95" fmla="*/ 113 h 718"/>
                        <a:gd name="T96" fmla="*/ 913 w 913"/>
                        <a:gd name="T97" fmla="*/ 88 h 718"/>
                        <a:gd name="T98" fmla="*/ 903 w 913"/>
                        <a:gd name="T99" fmla="*/ 67 h 718"/>
                        <a:gd name="T100" fmla="*/ 890 w 913"/>
                        <a:gd name="T101" fmla="*/ 42 h 718"/>
                        <a:gd name="T102" fmla="*/ 894 w 913"/>
                        <a:gd name="T103" fmla="*/ 18 h 718"/>
                        <a:gd name="T104" fmla="*/ 26 w 913"/>
                        <a:gd name="T105" fmla="*/ 0 h 718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913"/>
                        <a:gd name="T160" fmla="*/ 0 h 718"/>
                        <a:gd name="T161" fmla="*/ 913 w 913"/>
                        <a:gd name="T162" fmla="*/ 718 h 718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913" h="718">
                          <a:moveTo>
                            <a:pt x="26" y="0"/>
                          </a:moveTo>
                          <a:lnTo>
                            <a:pt x="21" y="20"/>
                          </a:lnTo>
                          <a:lnTo>
                            <a:pt x="23" y="29"/>
                          </a:lnTo>
                          <a:lnTo>
                            <a:pt x="25" y="38"/>
                          </a:lnTo>
                          <a:lnTo>
                            <a:pt x="26" y="59"/>
                          </a:lnTo>
                          <a:lnTo>
                            <a:pt x="23" y="73"/>
                          </a:lnTo>
                          <a:lnTo>
                            <a:pt x="17" y="86"/>
                          </a:lnTo>
                          <a:lnTo>
                            <a:pt x="12" y="96"/>
                          </a:lnTo>
                          <a:lnTo>
                            <a:pt x="6" y="113"/>
                          </a:lnTo>
                          <a:lnTo>
                            <a:pt x="6" y="126"/>
                          </a:lnTo>
                          <a:lnTo>
                            <a:pt x="12" y="138"/>
                          </a:lnTo>
                          <a:lnTo>
                            <a:pt x="17" y="149"/>
                          </a:lnTo>
                          <a:lnTo>
                            <a:pt x="29" y="162"/>
                          </a:lnTo>
                          <a:lnTo>
                            <a:pt x="34" y="176"/>
                          </a:lnTo>
                          <a:lnTo>
                            <a:pt x="34" y="185"/>
                          </a:lnTo>
                          <a:lnTo>
                            <a:pt x="30" y="195"/>
                          </a:lnTo>
                          <a:lnTo>
                            <a:pt x="21" y="204"/>
                          </a:lnTo>
                          <a:lnTo>
                            <a:pt x="13" y="216"/>
                          </a:lnTo>
                          <a:lnTo>
                            <a:pt x="8" y="225"/>
                          </a:lnTo>
                          <a:lnTo>
                            <a:pt x="6" y="236"/>
                          </a:lnTo>
                          <a:lnTo>
                            <a:pt x="12" y="248"/>
                          </a:lnTo>
                          <a:lnTo>
                            <a:pt x="19" y="259"/>
                          </a:lnTo>
                          <a:lnTo>
                            <a:pt x="26" y="269"/>
                          </a:lnTo>
                          <a:lnTo>
                            <a:pt x="30" y="278"/>
                          </a:lnTo>
                          <a:lnTo>
                            <a:pt x="34" y="288"/>
                          </a:lnTo>
                          <a:lnTo>
                            <a:pt x="30" y="301"/>
                          </a:lnTo>
                          <a:lnTo>
                            <a:pt x="21" y="313"/>
                          </a:lnTo>
                          <a:lnTo>
                            <a:pt x="12" y="322"/>
                          </a:lnTo>
                          <a:lnTo>
                            <a:pt x="2" y="337"/>
                          </a:lnTo>
                          <a:lnTo>
                            <a:pt x="0" y="349"/>
                          </a:lnTo>
                          <a:lnTo>
                            <a:pt x="4" y="362"/>
                          </a:lnTo>
                          <a:lnTo>
                            <a:pt x="13" y="372"/>
                          </a:lnTo>
                          <a:lnTo>
                            <a:pt x="23" y="383"/>
                          </a:lnTo>
                          <a:lnTo>
                            <a:pt x="33" y="396"/>
                          </a:lnTo>
                          <a:lnTo>
                            <a:pt x="38" y="414"/>
                          </a:lnTo>
                          <a:lnTo>
                            <a:pt x="33" y="431"/>
                          </a:lnTo>
                          <a:lnTo>
                            <a:pt x="23" y="444"/>
                          </a:lnTo>
                          <a:lnTo>
                            <a:pt x="19" y="455"/>
                          </a:lnTo>
                          <a:lnTo>
                            <a:pt x="19" y="466"/>
                          </a:lnTo>
                          <a:lnTo>
                            <a:pt x="21" y="473"/>
                          </a:lnTo>
                          <a:lnTo>
                            <a:pt x="29" y="484"/>
                          </a:lnTo>
                          <a:lnTo>
                            <a:pt x="42" y="499"/>
                          </a:lnTo>
                          <a:lnTo>
                            <a:pt x="64" y="528"/>
                          </a:lnTo>
                          <a:lnTo>
                            <a:pt x="107" y="573"/>
                          </a:lnTo>
                          <a:lnTo>
                            <a:pt x="144" y="609"/>
                          </a:lnTo>
                          <a:lnTo>
                            <a:pt x="166" y="629"/>
                          </a:lnTo>
                          <a:lnTo>
                            <a:pt x="190" y="643"/>
                          </a:lnTo>
                          <a:lnTo>
                            <a:pt x="217" y="660"/>
                          </a:lnTo>
                          <a:lnTo>
                            <a:pt x="255" y="681"/>
                          </a:lnTo>
                          <a:lnTo>
                            <a:pt x="313" y="701"/>
                          </a:lnTo>
                          <a:lnTo>
                            <a:pt x="356" y="710"/>
                          </a:lnTo>
                          <a:lnTo>
                            <a:pt x="401" y="716"/>
                          </a:lnTo>
                          <a:lnTo>
                            <a:pt x="460" y="718"/>
                          </a:lnTo>
                          <a:lnTo>
                            <a:pt x="523" y="716"/>
                          </a:lnTo>
                          <a:lnTo>
                            <a:pt x="578" y="714"/>
                          </a:lnTo>
                          <a:lnTo>
                            <a:pt x="625" y="706"/>
                          </a:lnTo>
                          <a:lnTo>
                            <a:pt x="667" y="697"/>
                          </a:lnTo>
                          <a:lnTo>
                            <a:pt x="697" y="685"/>
                          </a:lnTo>
                          <a:lnTo>
                            <a:pt x="723" y="672"/>
                          </a:lnTo>
                          <a:lnTo>
                            <a:pt x="744" y="659"/>
                          </a:lnTo>
                          <a:lnTo>
                            <a:pt x="761" y="647"/>
                          </a:lnTo>
                          <a:lnTo>
                            <a:pt x="778" y="629"/>
                          </a:lnTo>
                          <a:lnTo>
                            <a:pt x="832" y="556"/>
                          </a:lnTo>
                          <a:lnTo>
                            <a:pt x="874" y="493"/>
                          </a:lnTo>
                          <a:lnTo>
                            <a:pt x="890" y="461"/>
                          </a:lnTo>
                          <a:lnTo>
                            <a:pt x="894" y="448"/>
                          </a:lnTo>
                          <a:lnTo>
                            <a:pt x="895" y="438"/>
                          </a:lnTo>
                          <a:lnTo>
                            <a:pt x="895" y="427"/>
                          </a:lnTo>
                          <a:lnTo>
                            <a:pt x="887" y="414"/>
                          </a:lnTo>
                          <a:lnTo>
                            <a:pt x="882" y="406"/>
                          </a:lnTo>
                          <a:lnTo>
                            <a:pt x="879" y="394"/>
                          </a:lnTo>
                          <a:lnTo>
                            <a:pt x="882" y="381"/>
                          </a:lnTo>
                          <a:lnTo>
                            <a:pt x="887" y="372"/>
                          </a:lnTo>
                          <a:lnTo>
                            <a:pt x="894" y="362"/>
                          </a:lnTo>
                          <a:lnTo>
                            <a:pt x="900" y="352"/>
                          </a:lnTo>
                          <a:lnTo>
                            <a:pt x="908" y="341"/>
                          </a:lnTo>
                          <a:lnTo>
                            <a:pt x="913" y="330"/>
                          </a:lnTo>
                          <a:lnTo>
                            <a:pt x="912" y="316"/>
                          </a:lnTo>
                          <a:lnTo>
                            <a:pt x="907" y="305"/>
                          </a:lnTo>
                          <a:lnTo>
                            <a:pt x="900" y="295"/>
                          </a:lnTo>
                          <a:lnTo>
                            <a:pt x="894" y="286"/>
                          </a:lnTo>
                          <a:lnTo>
                            <a:pt x="886" y="275"/>
                          </a:lnTo>
                          <a:lnTo>
                            <a:pt x="883" y="263"/>
                          </a:lnTo>
                          <a:lnTo>
                            <a:pt x="886" y="254"/>
                          </a:lnTo>
                          <a:lnTo>
                            <a:pt x="895" y="240"/>
                          </a:lnTo>
                          <a:lnTo>
                            <a:pt x="904" y="229"/>
                          </a:lnTo>
                          <a:lnTo>
                            <a:pt x="908" y="217"/>
                          </a:lnTo>
                          <a:lnTo>
                            <a:pt x="908" y="202"/>
                          </a:lnTo>
                          <a:lnTo>
                            <a:pt x="903" y="187"/>
                          </a:lnTo>
                          <a:lnTo>
                            <a:pt x="894" y="176"/>
                          </a:lnTo>
                          <a:lnTo>
                            <a:pt x="890" y="168"/>
                          </a:lnTo>
                          <a:lnTo>
                            <a:pt x="886" y="155"/>
                          </a:lnTo>
                          <a:lnTo>
                            <a:pt x="887" y="141"/>
                          </a:lnTo>
                          <a:lnTo>
                            <a:pt x="895" y="130"/>
                          </a:lnTo>
                          <a:lnTo>
                            <a:pt x="900" y="122"/>
                          </a:lnTo>
                          <a:lnTo>
                            <a:pt x="908" y="113"/>
                          </a:lnTo>
                          <a:lnTo>
                            <a:pt x="912" y="101"/>
                          </a:lnTo>
                          <a:lnTo>
                            <a:pt x="913" y="88"/>
                          </a:lnTo>
                          <a:lnTo>
                            <a:pt x="911" y="80"/>
                          </a:lnTo>
                          <a:lnTo>
                            <a:pt x="903" y="67"/>
                          </a:lnTo>
                          <a:lnTo>
                            <a:pt x="895" y="56"/>
                          </a:lnTo>
                          <a:lnTo>
                            <a:pt x="890" y="42"/>
                          </a:lnTo>
                          <a:lnTo>
                            <a:pt x="890" y="29"/>
                          </a:lnTo>
                          <a:lnTo>
                            <a:pt x="894" y="18"/>
                          </a:lnTo>
                          <a:lnTo>
                            <a:pt x="891" y="0"/>
                          </a:lnTo>
                          <a:lnTo>
                            <a:pt x="26" y="0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9525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217" name="Freeform 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6" y="4514"/>
                      <a:ext cx="113" cy="99"/>
                    </a:xfrm>
                    <a:custGeom>
                      <a:avLst/>
                      <a:gdLst>
                        <a:gd name="T0" fmla="*/ 6 w 113"/>
                        <a:gd name="T1" fmla="*/ 0 h 99"/>
                        <a:gd name="T2" fmla="*/ 13 w 113"/>
                        <a:gd name="T3" fmla="*/ 13 h 99"/>
                        <a:gd name="T4" fmla="*/ 24 w 113"/>
                        <a:gd name="T5" fmla="*/ 26 h 99"/>
                        <a:gd name="T6" fmla="*/ 44 w 113"/>
                        <a:gd name="T7" fmla="*/ 43 h 99"/>
                        <a:gd name="T8" fmla="*/ 68 w 113"/>
                        <a:gd name="T9" fmla="*/ 57 h 99"/>
                        <a:gd name="T10" fmla="*/ 91 w 113"/>
                        <a:gd name="T11" fmla="*/ 66 h 99"/>
                        <a:gd name="T12" fmla="*/ 113 w 113"/>
                        <a:gd name="T13" fmla="*/ 72 h 99"/>
                        <a:gd name="T14" fmla="*/ 104 w 113"/>
                        <a:gd name="T15" fmla="*/ 89 h 99"/>
                        <a:gd name="T16" fmla="*/ 75 w 113"/>
                        <a:gd name="T17" fmla="*/ 85 h 99"/>
                        <a:gd name="T18" fmla="*/ 44 w 113"/>
                        <a:gd name="T19" fmla="*/ 87 h 99"/>
                        <a:gd name="T20" fmla="*/ 24 w 113"/>
                        <a:gd name="T21" fmla="*/ 99 h 99"/>
                        <a:gd name="T22" fmla="*/ 28 w 113"/>
                        <a:gd name="T23" fmla="*/ 89 h 99"/>
                        <a:gd name="T24" fmla="*/ 27 w 113"/>
                        <a:gd name="T25" fmla="*/ 78 h 99"/>
                        <a:gd name="T26" fmla="*/ 20 w 113"/>
                        <a:gd name="T27" fmla="*/ 62 h 99"/>
                        <a:gd name="T28" fmla="*/ 11 w 113"/>
                        <a:gd name="T29" fmla="*/ 49 h 99"/>
                        <a:gd name="T30" fmla="*/ 2 w 113"/>
                        <a:gd name="T31" fmla="*/ 34 h 99"/>
                        <a:gd name="T32" fmla="*/ 0 w 113"/>
                        <a:gd name="T33" fmla="*/ 17 h 99"/>
                        <a:gd name="T34" fmla="*/ 6 w 113"/>
                        <a:gd name="T35" fmla="*/ 0 h 9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13"/>
                        <a:gd name="T55" fmla="*/ 0 h 99"/>
                        <a:gd name="T56" fmla="*/ 113 w 113"/>
                        <a:gd name="T57" fmla="*/ 99 h 9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13" h="99">
                          <a:moveTo>
                            <a:pt x="6" y="0"/>
                          </a:moveTo>
                          <a:lnTo>
                            <a:pt x="13" y="13"/>
                          </a:lnTo>
                          <a:lnTo>
                            <a:pt x="24" y="26"/>
                          </a:lnTo>
                          <a:lnTo>
                            <a:pt x="44" y="43"/>
                          </a:lnTo>
                          <a:lnTo>
                            <a:pt x="68" y="57"/>
                          </a:lnTo>
                          <a:lnTo>
                            <a:pt x="91" y="66"/>
                          </a:lnTo>
                          <a:lnTo>
                            <a:pt x="113" y="72"/>
                          </a:lnTo>
                          <a:lnTo>
                            <a:pt x="104" y="89"/>
                          </a:lnTo>
                          <a:lnTo>
                            <a:pt x="75" y="85"/>
                          </a:lnTo>
                          <a:lnTo>
                            <a:pt x="44" y="87"/>
                          </a:lnTo>
                          <a:lnTo>
                            <a:pt x="24" y="99"/>
                          </a:lnTo>
                          <a:lnTo>
                            <a:pt x="28" y="89"/>
                          </a:lnTo>
                          <a:lnTo>
                            <a:pt x="27" y="78"/>
                          </a:lnTo>
                          <a:lnTo>
                            <a:pt x="20" y="62"/>
                          </a:lnTo>
                          <a:lnTo>
                            <a:pt x="11" y="49"/>
                          </a:lnTo>
                          <a:lnTo>
                            <a:pt x="2" y="34"/>
                          </a:lnTo>
                          <a:lnTo>
                            <a:pt x="0" y="17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218" name="Freeform 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8" y="4637"/>
                      <a:ext cx="149" cy="84"/>
                    </a:xfrm>
                    <a:custGeom>
                      <a:avLst/>
                      <a:gdLst>
                        <a:gd name="T0" fmla="*/ 0 w 149"/>
                        <a:gd name="T1" fmla="*/ 10 h 84"/>
                        <a:gd name="T2" fmla="*/ 4 w 149"/>
                        <a:gd name="T3" fmla="*/ 0 h 84"/>
                        <a:gd name="T4" fmla="*/ 9 w 149"/>
                        <a:gd name="T5" fmla="*/ 10 h 84"/>
                        <a:gd name="T6" fmla="*/ 21 w 149"/>
                        <a:gd name="T7" fmla="*/ 15 h 84"/>
                        <a:gd name="T8" fmla="*/ 42 w 149"/>
                        <a:gd name="T9" fmla="*/ 25 h 84"/>
                        <a:gd name="T10" fmla="*/ 64 w 149"/>
                        <a:gd name="T11" fmla="*/ 31 h 84"/>
                        <a:gd name="T12" fmla="*/ 98 w 149"/>
                        <a:gd name="T13" fmla="*/ 38 h 84"/>
                        <a:gd name="T14" fmla="*/ 137 w 149"/>
                        <a:gd name="T15" fmla="*/ 44 h 84"/>
                        <a:gd name="T16" fmla="*/ 149 w 149"/>
                        <a:gd name="T17" fmla="*/ 80 h 84"/>
                        <a:gd name="T18" fmla="*/ 106 w 149"/>
                        <a:gd name="T19" fmla="*/ 69 h 84"/>
                        <a:gd name="T20" fmla="*/ 72 w 149"/>
                        <a:gd name="T21" fmla="*/ 65 h 84"/>
                        <a:gd name="T22" fmla="*/ 45 w 149"/>
                        <a:gd name="T23" fmla="*/ 71 h 84"/>
                        <a:gd name="T24" fmla="*/ 25 w 149"/>
                        <a:gd name="T25" fmla="*/ 84 h 84"/>
                        <a:gd name="T26" fmla="*/ 25 w 149"/>
                        <a:gd name="T27" fmla="*/ 73 h 84"/>
                        <a:gd name="T28" fmla="*/ 25 w 149"/>
                        <a:gd name="T29" fmla="*/ 63 h 84"/>
                        <a:gd name="T30" fmla="*/ 21 w 149"/>
                        <a:gd name="T31" fmla="*/ 52 h 84"/>
                        <a:gd name="T32" fmla="*/ 9 w 149"/>
                        <a:gd name="T33" fmla="*/ 36 h 84"/>
                        <a:gd name="T34" fmla="*/ 0 w 149"/>
                        <a:gd name="T35" fmla="*/ 23 h 84"/>
                        <a:gd name="T36" fmla="*/ 0 w 149"/>
                        <a:gd name="T37" fmla="*/ 10 h 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"/>
                        <a:gd name="T59" fmla="*/ 149 w 149"/>
                        <a:gd name="T60" fmla="*/ 84 h 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">
                          <a:moveTo>
                            <a:pt x="0" y="10"/>
                          </a:moveTo>
                          <a:lnTo>
                            <a:pt x="4" y="0"/>
                          </a:lnTo>
                          <a:lnTo>
                            <a:pt x="9" y="10"/>
                          </a:lnTo>
                          <a:lnTo>
                            <a:pt x="21" y="15"/>
                          </a:lnTo>
                          <a:lnTo>
                            <a:pt x="42" y="25"/>
                          </a:lnTo>
                          <a:lnTo>
                            <a:pt x="64" y="31"/>
                          </a:lnTo>
                          <a:lnTo>
                            <a:pt x="98" y="38"/>
                          </a:lnTo>
                          <a:lnTo>
                            <a:pt x="137" y="44"/>
                          </a:lnTo>
                          <a:lnTo>
                            <a:pt x="149" y="80"/>
                          </a:lnTo>
                          <a:lnTo>
                            <a:pt x="106" y="69"/>
                          </a:lnTo>
                          <a:lnTo>
                            <a:pt x="72" y="65"/>
                          </a:lnTo>
                          <a:lnTo>
                            <a:pt x="45" y="71"/>
                          </a:lnTo>
                          <a:lnTo>
                            <a:pt x="25" y="84"/>
                          </a:lnTo>
                          <a:lnTo>
                            <a:pt x="25" y="73"/>
                          </a:lnTo>
                          <a:lnTo>
                            <a:pt x="25" y="63"/>
                          </a:lnTo>
                          <a:lnTo>
                            <a:pt x="21" y="52"/>
                          </a:lnTo>
                          <a:lnTo>
                            <a:pt x="9" y="36"/>
                          </a:lnTo>
                          <a:lnTo>
                            <a:pt x="0" y="23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219" name="Freeform 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2" y="4742"/>
                      <a:ext cx="175" cy="104"/>
                    </a:xfrm>
                    <a:custGeom>
                      <a:avLst/>
                      <a:gdLst>
                        <a:gd name="T0" fmla="*/ 2 w 175"/>
                        <a:gd name="T1" fmla="*/ 13 h 104"/>
                        <a:gd name="T2" fmla="*/ 10 w 175"/>
                        <a:gd name="T3" fmla="*/ 0 h 104"/>
                        <a:gd name="T4" fmla="*/ 21 w 175"/>
                        <a:gd name="T5" fmla="*/ 17 h 104"/>
                        <a:gd name="T6" fmla="*/ 32 w 175"/>
                        <a:gd name="T7" fmla="*/ 25 h 104"/>
                        <a:gd name="T8" fmla="*/ 45 w 175"/>
                        <a:gd name="T9" fmla="*/ 34 h 104"/>
                        <a:gd name="T10" fmla="*/ 69 w 175"/>
                        <a:gd name="T11" fmla="*/ 42 h 104"/>
                        <a:gd name="T12" fmla="*/ 96 w 175"/>
                        <a:gd name="T13" fmla="*/ 49 h 104"/>
                        <a:gd name="T14" fmla="*/ 126 w 175"/>
                        <a:gd name="T15" fmla="*/ 59 h 104"/>
                        <a:gd name="T16" fmla="*/ 167 w 175"/>
                        <a:gd name="T17" fmla="*/ 72 h 104"/>
                        <a:gd name="T18" fmla="*/ 175 w 175"/>
                        <a:gd name="T19" fmla="*/ 104 h 104"/>
                        <a:gd name="T20" fmla="*/ 133 w 175"/>
                        <a:gd name="T21" fmla="*/ 87 h 104"/>
                        <a:gd name="T22" fmla="*/ 103 w 175"/>
                        <a:gd name="T23" fmla="*/ 76 h 104"/>
                        <a:gd name="T24" fmla="*/ 78 w 175"/>
                        <a:gd name="T25" fmla="*/ 72 h 104"/>
                        <a:gd name="T26" fmla="*/ 58 w 175"/>
                        <a:gd name="T27" fmla="*/ 72 h 104"/>
                        <a:gd name="T28" fmla="*/ 48 w 175"/>
                        <a:gd name="T29" fmla="*/ 80 h 104"/>
                        <a:gd name="T30" fmla="*/ 36 w 175"/>
                        <a:gd name="T31" fmla="*/ 91 h 104"/>
                        <a:gd name="T32" fmla="*/ 34 w 175"/>
                        <a:gd name="T33" fmla="*/ 78 h 104"/>
                        <a:gd name="T34" fmla="*/ 21 w 175"/>
                        <a:gd name="T35" fmla="*/ 59 h 104"/>
                        <a:gd name="T36" fmla="*/ 10 w 175"/>
                        <a:gd name="T37" fmla="*/ 45 h 104"/>
                        <a:gd name="T38" fmla="*/ 0 w 175"/>
                        <a:gd name="T39" fmla="*/ 31 h 104"/>
                        <a:gd name="T40" fmla="*/ 2 w 175"/>
                        <a:gd name="T41" fmla="*/ 13 h 10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5"/>
                        <a:gd name="T64" fmla="*/ 0 h 104"/>
                        <a:gd name="T65" fmla="*/ 175 w 175"/>
                        <a:gd name="T66" fmla="*/ 104 h 10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5" h="104">
                          <a:moveTo>
                            <a:pt x="2" y="13"/>
                          </a:moveTo>
                          <a:lnTo>
                            <a:pt x="10" y="0"/>
                          </a:lnTo>
                          <a:lnTo>
                            <a:pt x="21" y="17"/>
                          </a:lnTo>
                          <a:lnTo>
                            <a:pt x="32" y="25"/>
                          </a:lnTo>
                          <a:lnTo>
                            <a:pt x="45" y="34"/>
                          </a:lnTo>
                          <a:lnTo>
                            <a:pt x="69" y="42"/>
                          </a:lnTo>
                          <a:lnTo>
                            <a:pt x="96" y="49"/>
                          </a:lnTo>
                          <a:lnTo>
                            <a:pt x="126" y="59"/>
                          </a:lnTo>
                          <a:lnTo>
                            <a:pt x="167" y="72"/>
                          </a:lnTo>
                          <a:lnTo>
                            <a:pt x="175" y="104"/>
                          </a:lnTo>
                          <a:lnTo>
                            <a:pt x="133" y="87"/>
                          </a:lnTo>
                          <a:lnTo>
                            <a:pt x="103" y="76"/>
                          </a:lnTo>
                          <a:lnTo>
                            <a:pt x="78" y="72"/>
                          </a:lnTo>
                          <a:lnTo>
                            <a:pt x="58" y="72"/>
                          </a:lnTo>
                          <a:lnTo>
                            <a:pt x="48" y="80"/>
                          </a:lnTo>
                          <a:lnTo>
                            <a:pt x="36" y="91"/>
                          </a:lnTo>
                          <a:lnTo>
                            <a:pt x="34" y="78"/>
                          </a:lnTo>
                          <a:lnTo>
                            <a:pt x="21" y="59"/>
                          </a:lnTo>
                          <a:lnTo>
                            <a:pt x="10" y="45"/>
                          </a:lnTo>
                          <a:lnTo>
                            <a:pt x="0" y="31"/>
                          </a:lnTo>
                          <a:lnTo>
                            <a:pt x="2" y="13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220" name="Freeform 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41" y="4856"/>
                      <a:ext cx="208" cy="230"/>
                    </a:xfrm>
                    <a:custGeom>
                      <a:avLst/>
                      <a:gdLst>
                        <a:gd name="T0" fmla="*/ 2 w 208"/>
                        <a:gd name="T1" fmla="*/ 35 h 230"/>
                        <a:gd name="T2" fmla="*/ 0 w 208"/>
                        <a:gd name="T3" fmla="*/ 21 h 230"/>
                        <a:gd name="T4" fmla="*/ 0 w 208"/>
                        <a:gd name="T5" fmla="*/ 11 h 230"/>
                        <a:gd name="T6" fmla="*/ 8 w 208"/>
                        <a:gd name="T7" fmla="*/ 0 h 230"/>
                        <a:gd name="T8" fmla="*/ 22 w 208"/>
                        <a:gd name="T9" fmla="*/ 17 h 230"/>
                        <a:gd name="T10" fmla="*/ 47 w 208"/>
                        <a:gd name="T11" fmla="*/ 32 h 230"/>
                        <a:gd name="T12" fmla="*/ 72 w 208"/>
                        <a:gd name="T13" fmla="*/ 44 h 230"/>
                        <a:gd name="T14" fmla="*/ 106 w 208"/>
                        <a:gd name="T15" fmla="*/ 55 h 230"/>
                        <a:gd name="T16" fmla="*/ 156 w 208"/>
                        <a:gd name="T17" fmla="*/ 65 h 230"/>
                        <a:gd name="T18" fmla="*/ 166 w 208"/>
                        <a:gd name="T19" fmla="*/ 91 h 230"/>
                        <a:gd name="T20" fmla="*/ 140 w 208"/>
                        <a:gd name="T21" fmla="*/ 84 h 230"/>
                        <a:gd name="T22" fmla="*/ 114 w 208"/>
                        <a:gd name="T23" fmla="*/ 80 h 230"/>
                        <a:gd name="T24" fmla="*/ 101 w 208"/>
                        <a:gd name="T25" fmla="*/ 82 h 230"/>
                        <a:gd name="T26" fmla="*/ 97 w 208"/>
                        <a:gd name="T27" fmla="*/ 95 h 230"/>
                        <a:gd name="T28" fmla="*/ 105 w 208"/>
                        <a:gd name="T29" fmla="*/ 112 h 230"/>
                        <a:gd name="T30" fmla="*/ 115 w 208"/>
                        <a:gd name="T31" fmla="*/ 128 h 230"/>
                        <a:gd name="T32" fmla="*/ 136 w 208"/>
                        <a:gd name="T33" fmla="*/ 153 h 230"/>
                        <a:gd name="T34" fmla="*/ 166 w 208"/>
                        <a:gd name="T35" fmla="*/ 179 h 230"/>
                        <a:gd name="T36" fmla="*/ 208 w 208"/>
                        <a:gd name="T37" fmla="*/ 209 h 230"/>
                        <a:gd name="T38" fmla="*/ 208 w 208"/>
                        <a:gd name="T39" fmla="*/ 230 h 230"/>
                        <a:gd name="T40" fmla="*/ 190 w 208"/>
                        <a:gd name="T41" fmla="*/ 219 h 230"/>
                        <a:gd name="T42" fmla="*/ 166 w 208"/>
                        <a:gd name="T43" fmla="*/ 205 h 230"/>
                        <a:gd name="T44" fmla="*/ 132 w 208"/>
                        <a:gd name="T45" fmla="*/ 179 h 230"/>
                        <a:gd name="T46" fmla="*/ 105 w 208"/>
                        <a:gd name="T47" fmla="*/ 150 h 230"/>
                        <a:gd name="T48" fmla="*/ 80 w 208"/>
                        <a:gd name="T49" fmla="*/ 128 h 230"/>
                        <a:gd name="T50" fmla="*/ 56 w 208"/>
                        <a:gd name="T51" fmla="*/ 101 h 230"/>
                        <a:gd name="T52" fmla="*/ 36 w 208"/>
                        <a:gd name="T53" fmla="*/ 78 h 230"/>
                        <a:gd name="T54" fmla="*/ 15 w 208"/>
                        <a:gd name="T55" fmla="*/ 57 h 230"/>
                        <a:gd name="T56" fmla="*/ 2 w 208"/>
                        <a:gd name="T57" fmla="*/ 35 h 23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08"/>
                        <a:gd name="T88" fmla="*/ 0 h 230"/>
                        <a:gd name="T89" fmla="*/ 208 w 208"/>
                        <a:gd name="T90" fmla="*/ 230 h 23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08" h="230">
                          <a:moveTo>
                            <a:pt x="2" y="35"/>
                          </a:moveTo>
                          <a:lnTo>
                            <a:pt x="0" y="21"/>
                          </a:lnTo>
                          <a:lnTo>
                            <a:pt x="0" y="11"/>
                          </a:lnTo>
                          <a:lnTo>
                            <a:pt x="8" y="0"/>
                          </a:lnTo>
                          <a:lnTo>
                            <a:pt x="22" y="17"/>
                          </a:lnTo>
                          <a:lnTo>
                            <a:pt x="47" y="32"/>
                          </a:lnTo>
                          <a:lnTo>
                            <a:pt x="72" y="44"/>
                          </a:lnTo>
                          <a:lnTo>
                            <a:pt x="106" y="55"/>
                          </a:lnTo>
                          <a:lnTo>
                            <a:pt x="156" y="65"/>
                          </a:lnTo>
                          <a:lnTo>
                            <a:pt x="166" y="91"/>
                          </a:lnTo>
                          <a:lnTo>
                            <a:pt x="140" y="84"/>
                          </a:lnTo>
                          <a:lnTo>
                            <a:pt x="114" y="80"/>
                          </a:lnTo>
                          <a:lnTo>
                            <a:pt x="101" y="82"/>
                          </a:lnTo>
                          <a:lnTo>
                            <a:pt x="97" y="95"/>
                          </a:lnTo>
                          <a:lnTo>
                            <a:pt x="105" y="112"/>
                          </a:lnTo>
                          <a:lnTo>
                            <a:pt x="115" y="128"/>
                          </a:lnTo>
                          <a:lnTo>
                            <a:pt x="136" y="153"/>
                          </a:lnTo>
                          <a:lnTo>
                            <a:pt x="166" y="179"/>
                          </a:lnTo>
                          <a:lnTo>
                            <a:pt x="208" y="209"/>
                          </a:lnTo>
                          <a:lnTo>
                            <a:pt x="208" y="230"/>
                          </a:lnTo>
                          <a:lnTo>
                            <a:pt x="190" y="219"/>
                          </a:lnTo>
                          <a:lnTo>
                            <a:pt x="166" y="205"/>
                          </a:lnTo>
                          <a:lnTo>
                            <a:pt x="132" y="179"/>
                          </a:lnTo>
                          <a:lnTo>
                            <a:pt x="105" y="150"/>
                          </a:lnTo>
                          <a:lnTo>
                            <a:pt x="80" y="128"/>
                          </a:lnTo>
                          <a:lnTo>
                            <a:pt x="56" y="101"/>
                          </a:lnTo>
                          <a:lnTo>
                            <a:pt x="36" y="78"/>
                          </a:lnTo>
                          <a:lnTo>
                            <a:pt x="15" y="57"/>
                          </a:lnTo>
                          <a:lnTo>
                            <a:pt x="2" y="3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221" name="Freeform 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45" y="4443"/>
                      <a:ext cx="86" cy="69"/>
                    </a:xfrm>
                    <a:custGeom>
                      <a:avLst/>
                      <a:gdLst>
                        <a:gd name="T0" fmla="*/ 0 w 86"/>
                        <a:gd name="T1" fmla="*/ 0 h 69"/>
                        <a:gd name="T2" fmla="*/ 11 w 86"/>
                        <a:gd name="T3" fmla="*/ 10 h 69"/>
                        <a:gd name="T4" fmla="*/ 25 w 86"/>
                        <a:gd name="T5" fmla="*/ 21 h 69"/>
                        <a:gd name="T6" fmla="*/ 42 w 86"/>
                        <a:gd name="T7" fmla="*/ 33 h 69"/>
                        <a:gd name="T8" fmla="*/ 60 w 86"/>
                        <a:gd name="T9" fmla="*/ 44 h 69"/>
                        <a:gd name="T10" fmla="*/ 77 w 86"/>
                        <a:gd name="T11" fmla="*/ 54 h 69"/>
                        <a:gd name="T12" fmla="*/ 86 w 86"/>
                        <a:gd name="T13" fmla="*/ 61 h 69"/>
                        <a:gd name="T14" fmla="*/ 65 w 86"/>
                        <a:gd name="T15" fmla="*/ 69 h 69"/>
                        <a:gd name="T16" fmla="*/ 42 w 86"/>
                        <a:gd name="T17" fmla="*/ 61 h 69"/>
                        <a:gd name="T18" fmla="*/ 18 w 86"/>
                        <a:gd name="T19" fmla="*/ 52 h 69"/>
                        <a:gd name="T20" fmla="*/ 0 w 86"/>
                        <a:gd name="T21" fmla="*/ 42 h 69"/>
                        <a:gd name="T22" fmla="*/ 1 w 86"/>
                        <a:gd name="T23" fmla="*/ 33 h 69"/>
                        <a:gd name="T24" fmla="*/ 4 w 86"/>
                        <a:gd name="T25" fmla="*/ 17 h 69"/>
                        <a:gd name="T26" fmla="*/ 0 w 86"/>
                        <a:gd name="T27" fmla="*/ 0 h 69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86"/>
                        <a:gd name="T43" fmla="*/ 0 h 69"/>
                        <a:gd name="T44" fmla="*/ 86 w 86"/>
                        <a:gd name="T45" fmla="*/ 69 h 69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86" h="69">
                          <a:moveTo>
                            <a:pt x="0" y="0"/>
                          </a:moveTo>
                          <a:lnTo>
                            <a:pt x="11" y="10"/>
                          </a:lnTo>
                          <a:lnTo>
                            <a:pt x="25" y="21"/>
                          </a:lnTo>
                          <a:lnTo>
                            <a:pt x="42" y="33"/>
                          </a:lnTo>
                          <a:lnTo>
                            <a:pt x="60" y="44"/>
                          </a:lnTo>
                          <a:lnTo>
                            <a:pt x="77" y="54"/>
                          </a:lnTo>
                          <a:lnTo>
                            <a:pt x="86" y="61"/>
                          </a:lnTo>
                          <a:lnTo>
                            <a:pt x="65" y="69"/>
                          </a:lnTo>
                          <a:lnTo>
                            <a:pt x="42" y="61"/>
                          </a:lnTo>
                          <a:lnTo>
                            <a:pt x="18" y="52"/>
                          </a:lnTo>
                          <a:lnTo>
                            <a:pt x="0" y="42"/>
                          </a:lnTo>
                          <a:lnTo>
                            <a:pt x="1" y="33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222" name="Freeform 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01" y="4426"/>
                      <a:ext cx="732" cy="689"/>
                    </a:xfrm>
                    <a:custGeom>
                      <a:avLst/>
                      <a:gdLst>
                        <a:gd name="T0" fmla="*/ 348 w 732"/>
                        <a:gd name="T1" fmla="*/ 158 h 689"/>
                        <a:gd name="T2" fmla="*/ 292 w 732"/>
                        <a:gd name="T3" fmla="*/ 181 h 689"/>
                        <a:gd name="T4" fmla="*/ 175 w 732"/>
                        <a:gd name="T5" fmla="*/ 200 h 689"/>
                        <a:gd name="T6" fmla="*/ 0 w 732"/>
                        <a:gd name="T7" fmla="*/ 209 h 689"/>
                        <a:gd name="T8" fmla="*/ 205 w 732"/>
                        <a:gd name="T9" fmla="*/ 244 h 689"/>
                        <a:gd name="T10" fmla="*/ 435 w 732"/>
                        <a:gd name="T11" fmla="*/ 225 h 689"/>
                        <a:gd name="T12" fmla="*/ 597 w 732"/>
                        <a:gd name="T13" fmla="*/ 177 h 689"/>
                        <a:gd name="T14" fmla="*/ 648 w 732"/>
                        <a:gd name="T15" fmla="*/ 169 h 689"/>
                        <a:gd name="T16" fmla="*/ 625 w 732"/>
                        <a:gd name="T17" fmla="*/ 208 h 689"/>
                        <a:gd name="T18" fmla="*/ 510 w 732"/>
                        <a:gd name="T19" fmla="*/ 263 h 689"/>
                        <a:gd name="T20" fmla="*/ 304 w 732"/>
                        <a:gd name="T21" fmla="*/ 308 h 689"/>
                        <a:gd name="T22" fmla="*/ 177 w 732"/>
                        <a:gd name="T23" fmla="*/ 352 h 689"/>
                        <a:gd name="T24" fmla="*/ 411 w 732"/>
                        <a:gd name="T25" fmla="*/ 347 h 689"/>
                        <a:gd name="T26" fmla="*/ 567 w 732"/>
                        <a:gd name="T27" fmla="*/ 308 h 689"/>
                        <a:gd name="T28" fmla="*/ 659 w 732"/>
                        <a:gd name="T29" fmla="*/ 276 h 689"/>
                        <a:gd name="T30" fmla="*/ 661 w 732"/>
                        <a:gd name="T31" fmla="*/ 299 h 689"/>
                        <a:gd name="T32" fmla="*/ 584 w 732"/>
                        <a:gd name="T33" fmla="*/ 354 h 689"/>
                        <a:gd name="T34" fmla="*/ 439 w 732"/>
                        <a:gd name="T35" fmla="*/ 407 h 689"/>
                        <a:gd name="T36" fmla="*/ 237 w 732"/>
                        <a:gd name="T37" fmla="*/ 444 h 689"/>
                        <a:gd name="T38" fmla="*/ 305 w 732"/>
                        <a:gd name="T39" fmla="*/ 466 h 689"/>
                        <a:gd name="T40" fmla="*/ 482 w 732"/>
                        <a:gd name="T41" fmla="*/ 458 h 689"/>
                        <a:gd name="T42" fmla="*/ 629 w 732"/>
                        <a:gd name="T43" fmla="*/ 413 h 689"/>
                        <a:gd name="T44" fmla="*/ 642 w 732"/>
                        <a:gd name="T45" fmla="*/ 430 h 689"/>
                        <a:gd name="T46" fmla="*/ 599 w 732"/>
                        <a:gd name="T47" fmla="*/ 474 h 689"/>
                        <a:gd name="T48" fmla="*/ 489 w 732"/>
                        <a:gd name="T49" fmla="*/ 521 h 689"/>
                        <a:gd name="T50" fmla="*/ 360 w 732"/>
                        <a:gd name="T51" fmla="*/ 542 h 689"/>
                        <a:gd name="T52" fmla="*/ 166 w 732"/>
                        <a:gd name="T53" fmla="*/ 546 h 689"/>
                        <a:gd name="T54" fmla="*/ 301 w 732"/>
                        <a:gd name="T55" fmla="*/ 579 h 689"/>
                        <a:gd name="T56" fmla="*/ 427 w 732"/>
                        <a:gd name="T57" fmla="*/ 580 h 689"/>
                        <a:gd name="T58" fmla="*/ 540 w 732"/>
                        <a:gd name="T59" fmla="*/ 562 h 689"/>
                        <a:gd name="T60" fmla="*/ 589 w 732"/>
                        <a:gd name="T61" fmla="*/ 565 h 689"/>
                        <a:gd name="T62" fmla="*/ 561 w 732"/>
                        <a:gd name="T63" fmla="*/ 597 h 689"/>
                        <a:gd name="T64" fmla="*/ 495 w 732"/>
                        <a:gd name="T65" fmla="*/ 622 h 689"/>
                        <a:gd name="T66" fmla="*/ 253 w 732"/>
                        <a:gd name="T67" fmla="*/ 649 h 689"/>
                        <a:gd name="T68" fmla="*/ 453 w 732"/>
                        <a:gd name="T69" fmla="*/ 663 h 689"/>
                        <a:gd name="T70" fmla="*/ 466 w 732"/>
                        <a:gd name="T71" fmla="*/ 687 h 689"/>
                        <a:gd name="T72" fmla="*/ 542 w 732"/>
                        <a:gd name="T73" fmla="*/ 664 h 689"/>
                        <a:gd name="T74" fmla="*/ 597 w 732"/>
                        <a:gd name="T75" fmla="*/ 621 h 689"/>
                        <a:gd name="T76" fmla="*/ 709 w 732"/>
                        <a:gd name="T77" fmla="*/ 453 h 689"/>
                        <a:gd name="T78" fmla="*/ 714 w 732"/>
                        <a:gd name="T79" fmla="*/ 419 h 689"/>
                        <a:gd name="T80" fmla="*/ 698 w 732"/>
                        <a:gd name="T81" fmla="*/ 386 h 689"/>
                        <a:gd name="T82" fmla="*/ 713 w 732"/>
                        <a:gd name="T83" fmla="*/ 354 h 689"/>
                        <a:gd name="T84" fmla="*/ 732 w 732"/>
                        <a:gd name="T85" fmla="*/ 322 h 689"/>
                        <a:gd name="T86" fmla="*/ 719 w 732"/>
                        <a:gd name="T87" fmla="*/ 287 h 689"/>
                        <a:gd name="T88" fmla="*/ 702 w 732"/>
                        <a:gd name="T89" fmla="*/ 255 h 689"/>
                        <a:gd name="T90" fmla="*/ 723 w 732"/>
                        <a:gd name="T91" fmla="*/ 221 h 689"/>
                        <a:gd name="T92" fmla="*/ 722 w 732"/>
                        <a:gd name="T93" fmla="*/ 179 h 689"/>
                        <a:gd name="T94" fmla="*/ 705 w 732"/>
                        <a:gd name="T95" fmla="*/ 147 h 689"/>
                        <a:gd name="T96" fmla="*/ 719 w 732"/>
                        <a:gd name="T97" fmla="*/ 114 h 689"/>
                        <a:gd name="T98" fmla="*/ 732 w 732"/>
                        <a:gd name="T99" fmla="*/ 80 h 689"/>
                        <a:gd name="T100" fmla="*/ 714 w 732"/>
                        <a:gd name="T101" fmla="*/ 48 h 689"/>
                        <a:gd name="T102" fmla="*/ 634 w 732"/>
                        <a:gd name="T103" fmla="*/ 50 h 689"/>
                        <a:gd name="T104" fmla="*/ 475 w 732"/>
                        <a:gd name="T105" fmla="*/ 105 h 689"/>
                        <a:gd name="T106" fmla="*/ 294 w 732"/>
                        <a:gd name="T107" fmla="*/ 135 h 689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732"/>
                        <a:gd name="T163" fmla="*/ 0 h 689"/>
                        <a:gd name="T164" fmla="*/ 732 w 732"/>
                        <a:gd name="T165" fmla="*/ 689 h 689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732" h="689">
                          <a:moveTo>
                            <a:pt x="294" y="135"/>
                          </a:moveTo>
                          <a:lnTo>
                            <a:pt x="186" y="143"/>
                          </a:lnTo>
                          <a:lnTo>
                            <a:pt x="348" y="158"/>
                          </a:lnTo>
                          <a:lnTo>
                            <a:pt x="338" y="166"/>
                          </a:lnTo>
                          <a:lnTo>
                            <a:pt x="318" y="173"/>
                          </a:lnTo>
                          <a:lnTo>
                            <a:pt x="292" y="181"/>
                          </a:lnTo>
                          <a:lnTo>
                            <a:pt x="258" y="190"/>
                          </a:lnTo>
                          <a:lnTo>
                            <a:pt x="222" y="196"/>
                          </a:lnTo>
                          <a:lnTo>
                            <a:pt x="175" y="200"/>
                          </a:lnTo>
                          <a:lnTo>
                            <a:pt x="120" y="206"/>
                          </a:lnTo>
                          <a:lnTo>
                            <a:pt x="61" y="209"/>
                          </a:lnTo>
                          <a:lnTo>
                            <a:pt x="0" y="209"/>
                          </a:lnTo>
                          <a:lnTo>
                            <a:pt x="95" y="232"/>
                          </a:lnTo>
                          <a:lnTo>
                            <a:pt x="154" y="244"/>
                          </a:lnTo>
                          <a:lnTo>
                            <a:pt x="205" y="244"/>
                          </a:lnTo>
                          <a:lnTo>
                            <a:pt x="267" y="244"/>
                          </a:lnTo>
                          <a:lnTo>
                            <a:pt x="359" y="236"/>
                          </a:lnTo>
                          <a:lnTo>
                            <a:pt x="435" y="225"/>
                          </a:lnTo>
                          <a:lnTo>
                            <a:pt x="499" y="209"/>
                          </a:lnTo>
                          <a:lnTo>
                            <a:pt x="567" y="188"/>
                          </a:lnTo>
                          <a:lnTo>
                            <a:pt x="597" y="177"/>
                          </a:lnTo>
                          <a:lnTo>
                            <a:pt x="625" y="168"/>
                          </a:lnTo>
                          <a:lnTo>
                            <a:pt x="640" y="164"/>
                          </a:lnTo>
                          <a:lnTo>
                            <a:pt x="648" y="169"/>
                          </a:lnTo>
                          <a:lnTo>
                            <a:pt x="648" y="181"/>
                          </a:lnTo>
                          <a:lnTo>
                            <a:pt x="642" y="194"/>
                          </a:lnTo>
                          <a:lnTo>
                            <a:pt x="625" y="208"/>
                          </a:lnTo>
                          <a:lnTo>
                            <a:pt x="597" y="226"/>
                          </a:lnTo>
                          <a:lnTo>
                            <a:pt x="557" y="244"/>
                          </a:lnTo>
                          <a:lnTo>
                            <a:pt x="510" y="263"/>
                          </a:lnTo>
                          <a:lnTo>
                            <a:pt x="448" y="282"/>
                          </a:lnTo>
                          <a:lnTo>
                            <a:pt x="376" y="297"/>
                          </a:lnTo>
                          <a:lnTo>
                            <a:pt x="304" y="308"/>
                          </a:lnTo>
                          <a:lnTo>
                            <a:pt x="228" y="320"/>
                          </a:lnTo>
                          <a:lnTo>
                            <a:pt x="95" y="333"/>
                          </a:lnTo>
                          <a:lnTo>
                            <a:pt x="177" y="352"/>
                          </a:lnTo>
                          <a:lnTo>
                            <a:pt x="243" y="360"/>
                          </a:lnTo>
                          <a:lnTo>
                            <a:pt x="326" y="358"/>
                          </a:lnTo>
                          <a:lnTo>
                            <a:pt x="411" y="347"/>
                          </a:lnTo>
                          <a:lnTo>
                            <a:pt x="474" y="333"/>
                          </a:lnTo>
                          <a:lnTo>
                            <a:pt x="525" y="320"/>
                          </a:lnTo>
                          <a:lnTo>
                            <a:pt x="567" y="308"/>
                          </a:lnTo>
                          <a:lnTo>
                            <a:pt x="610" y="293"/>
                          </a:lnTo>
                          <a:lnTo>
                            <a:pt x="644" y="280"/>
                          </a:lnTo>
                          <a:lnTo>
                            <a:pt x="659" y="276"/>
                          </a:lnTo>
                          <a:lnTo>
                            <a:pt x="668" y="276"/>
                          </a:lnTo>
                          <a:lnTo>
                            <a:pt x="667" y="287"/>
                          </a:lnTo>
                          <a:lnTo>
                            <a:pt x="661" y="299"/>
                          </a:lnTo>
                          <a:lnTo>
                            <a:pt x="648" y="314"/>
                          </a:lnTo>
                          <a:lnTo>
                            <a:pt x="617" y="335"/>
                          </a:lnTo>
                          <a:lnTo>
                            <a:pt x="584" y="354"/>
                          </a:lnTo>
                          <a:lnTo>
                            <a:pt x="546" y="371"/>
                          </a:lnTo>
                          <a:lnTo>
                            <a:pt x="496" y="390"/>
                          </a:lnTo>
                          <a:lnTo>
                            <a:pt x="439" y="407"/>
                          </a:lnTo>
                          <a:lnTo>
                            <a:pt x="352" y="426"/>
                          </a:lnTo>
                          <a:lnTo>
                            <a:pt x="294" y="438"/>
                          </a:lnTo>
                          <a:lnTo>
                            <a:pt x="237" y="444"/>
                          </a:lnTo>
                          <a:lnTo>
                            <a:pt x="154" y="449"/>
                          </a:lnTo>
                          <a:lnTo>
                            <a:pt x="239" y="461"/>
                          </a:lnTo>
                          <a:lnTo>
                            <a:pt x="305" y="466"/>
                          </a:lnTo>
                          <a:lnTo>
                            <a:pt x="360" y="468"/>
                          </a:lnTo>
                          <a:lnTo>
                            <a:pt x="423" y="466"/>
                          </a:lnTo>
                          <a:lnTo>
                            <a:pt x="482" y="458"/>
                          </a:lnTo>
                          <a:lnTo>
                            <a:pt x="530" y="447"/>
                          </a:lnTo>
                          <a:lnTo>
                            <a:pt x="568" y="434"/>
                          </a:lnTo>
                          <a:lnTo>
                            <a:pt x="629" y="413"/>
                          </a:lnTo>
                          <a:lnTo>
                            <a:pt x="637" y="413"/>
                          </a:lnTo>
                          <a:lnTo>
                            <a:pt x="644" y="417"/>
                          </a:lnTo>
                          <a:lnTo>
                            <a:pt x="642" y="430"/>
                          </a:lnTo>
                          <a:lnTo>
                            <a:pt x="634" y="444"/>
                          </a:lnTo>
                          <a:lnTo>
                            <a:pt x="620" y="458"/>
                          </a:lnTo>
                          <a:lnTo>
                            <a:pt x="599" y="474"/>
                          </a:lnTo>
                          <a:lnTo>
                            <a:pt x="563" y="493"/>
                          </a:lnTo>
                          <a:lnTo>
                            <a:pt x="525" y="510"/>
                          </a:lnTo>
                          <a:lnTo>
                            <a:pt x="489" y="521"/>
                          </a:lnTo>
                          <a:lnTo>
                            <a:pt x="448" y="531"/>
                          </a:lnTo>
                          <a:lnTo>
                            <a:pt x="410" y="537"/>
                          </a:lnTo>
                          <a:lnTo>
                            <a:pt x="360" y="542"/>
                          </a:lnTo>
                          <a:lnTo>
                            <a:pt x="305" y="545"/>
                          </a:lnTo>
                          <a:lnTo>
                            <a:pt x="250" y="546"/>
                          </a:lnTo>
                          <a:lnTo>
                            <a:pt x="166" y="546"/>
                          </a:lnTo>
                          <a:lnTo>
                            <a:pt x="211" y="562"/>
                          </a:lnTo>
                          <a:lnTo>
                            <a:pt x="253" y="573"/>
                          </a:lnTo>
                          <a:lnTo>
                            <a:pt x="301" y="579"/>
                          </a:lnTo>
                          <a:lnTo>
                            <a:pt x="342" y="580"/>
                          </a:lnTo>
                          <a:lnTo>
                            <a:pt x="384" y="583"/>
                          </a:lnTo>
                          <a:lnTo>
                            <a:pt x="427" y="580"/>
                          </a:lnTo>
                          <a:lnTo>
                            <a:pt x="462" y="579"/>
                          </a:lnTo>
                          <a:lnTo>
                            <a:pt x="495" y="573"/>
                          </a:lnTo>
                          <a:lnTo>
                            <a:pt x="540" y="562"/>
                          </a:lnTo>
                          <a:lnTo>
                            <a:pt x="574" y="554"/>
                          </a:lnTo>
                          <a:lnTo>
                            <a:pt x="587" y="555"/>
                          </a:lnTo>
                          <a:lnTo>
                            <a:pt x="589" y="565"/>
                          </a:lnTo>
                          <a:lnTo>
                            <a:pt x="585" y="575"/>
                          </a:lnTo>
                          <a:lnTo>
                            <a:pt x="576" y="586"/>
                          </a:lnTo>
                          <a:lnTo>
                            <a:pt x="561" y="597"/>
                          </a:lnTo>
                          <a:lnTo>
                            <a:pt x="544" y="605"/>
                          </a:lnTo>
                          <a:lnTo>
                            <a:pt x="525" y="614"/>
                          </a:lnTo>
                          <a:lnTo>
                            <a:pt x="495" y="622"/>
                          </a:lnTo>
                          <a:lnTo>
                            <a:pt x="432" y="631"/>
                          </a:lnTo>
                          <a:lnTo>
                            <a:pt x="372" y="639"/>
                          </a:lnTo>
                          <a:lnTo>
                            <a:pt x="253" y="649"/>
                          </a:lnTo>
                          <a:lnTo>
                            <a:pt x="407" y="656"/>
                          </a:lnTo>
                          <a:lnTo>
                            <a:pt x="439" y="656"/>
                          </a:lnTo>
                          <a:lnTo>
                            <a:pt x="453" y="663"/>
                          </a:lnTo>
                          <a:lnTo>
                            <a:pt x="461" y="670"/>
                          </a:lnTo>
                          <a:lnTo>
                            <a:pt x="458" y="681"/>
                          </a:lnTo>
                          <a:lnTo>
                            <a:pt x="466" y="687"/>
                          </a:lnTo>
                          <a:lnTo>
                            <a:pt x="486" y="689"/>
                          </a:lnTo>
                          <a:lnTo>
                            <a:pt x="516" y="677"/>
                          </a:lnTo>
                          <a:lnTo>
                            <a:pt x="542" y="664"/>
                          </a:lnTo>
                          <a:lnTo>
                            <a:pt x="563" y="651"/>
                          </a:lnTo>
                          <a:lnTo>
                            <a:pt x="580" y="639"/>
                          </a:lnTo>
                          <a:lnTo>
                            <a:pt x="597" y="621"/>
                          </a:lnTo>
                          <a:lnTo>
                            <a:pt x="651" y="548"/>
                          </a:lnTo>
                          <a:lnTo>
                            <a:pt x="693" y="485"/>
                          </a:lnTo>
                          <a:lnTo>
                            <a:pt x="709" y="453"/>
                          </a:lnTo>
                          <a:lnTo>
                            <a:pt x="713" y="440"/>
                          </a:lnTo>
                          <a:lnTo>
                            <a:pt x="714" y="430"/>
                          </a:lnTo>
                          <a:lnTo>
                            <a:pt x="714" y="419"/>
                          </a:lnTo>
                          <a:lnTo>
                            <a:pt x="706" y="406"/>
                          </a:lnTo>
                          <a:lnTo>
                            <a:pt x="701" y="398"/>
                          </a:lnTo>
                          <a:lnTo>
                            <a:pt x="698" y="386"/>
                          </a:lnTo>
                          <a:lnTo>
                            <a:pt x="701" y="373"/>
                          </a:lnTo>
                          <a:lnTo>
                            <a:pt x="706" y="364"/>
                          </a:lnTo>
                          <a:lnTo>
                            <a:pt x="713" y="354"/>
                          </a:lnTo>
                          <a:lnTo>
                            <a:pt x="719" y="344"/>
                          </a:lnTo>
                          <a:lnTo>
                            <a:pt x="727" y="333"/>
                          </a:lnTo>
                          <a:lnTo>
                            <a:pt x="732" y="322"/>
                          </a:lnTo>
                          <a:lnTo>
                            <a:pt x="731" y="308"/>
                          </a:lnTo>
                          <a:lnTo>
                            <a:pt x="726" y="297"/>
                          </a:lnTo>
                          <a:lnTo>
                            <a:pt x="719" y="287"/>
                          </a:lnTo>
                          <a:lnTo>
                            <a:pt x="713" y="278"/>
                          </a:lnTo>
                          <a:lnTo>
                            <a:pt x="705" y="267"/>
                          </a:lnTo>
                          <a:lnTo>
                            <a:pt x="702" y="255"/>
                          </a:lnTo>
                          <a:lnTo>
                            <a:pt x="705" y="246"/>
                          </a:lnTo>
                          <a:lnTo>
                            <a:pt x="714" y="232"/>
                          </a:lnTo>
                          <a:lnTo>
                            <a:pt x="723" y="221"/>
                          </a:lnTo>
                          <a:lnTo>
                            <a:pt x="727" y="209"/>
                          </a:lnTo>
                          <a:lnTo>
                            <a:pt x="727" y="194"/>
                          </a:lnTo>
                          <a:lnTo>
                            <a:pt x="722" y="179"/>
                          </a:lnTo>
                          <a:lnTo>
                            <a:pt x="713" y="168"/>
                          </a:lnTo>
                          <a:lnTo>
                            <a:pt x="709" y="160"/>
                          </a:lnTo>
                          <a:lnTo>
                            <a:pt x="705" y="147"/>
                          </a:lnTo>
                          <a:lnTo>
                            <a:pt x="706" y="133"/>
                          </a:lnTo>
                          <a:lnTo>
                            <a:pt x="714" y="122"/>
                          </a:lnTo>
                          <a:lnTo>
                            <a:pt x="719" y="114"/>
                          </a:lnTo>
                          <a:lnTo>
                            <a:pt x="727" y="105"/>
                          </a:lnTo>
                          <a:lnTo>
                            <a:pt x="731" y="93"/>
                          </a:lnTo>
                          <a:lnTo>
                            <a:pt x="732" y="80"/>
                          </a:lnTo>
                          <a:lnTo>
                            <a:pt x="730" y="72"/>
                          </a:lnTo>
                          <a:lnTo>
                            <a:pt x="722" y="59"/>
                          </a:lnTo>
                          <a:lnTo>
                            <a:pt x="714" y="48"/>
                          </a:lnTo>
                          <a:lnTo>
                            <a:pt x="709" y="34"/>
                          </a:lnTo>
                          <a:lnTo>
                            <a:pt x="709" y="0"/>
                          </a:lnTo>
                          <a:lnTo>
                            <a:pt x="634" y="50"/>
                          </a:lnTo>
                          <a:lnTo>
                            <a:pt x="589" y="69"/>
                          </a:lnTo>
                          <a:lnTo>
                            <a:pt x="536" y="86"/>
                          </a:lnTo>
                          <a:lnTo>
                            <a:pt x="475" y="105"/>
                          </a:lnTo>
                          <a:lnTo>
                            <a:pt x="420" y="116"/>
                          </a:lnTo>
                          <a:lnTo>
                            <a:pt x="365" y="126"/>
                          </a:lnTo>
                          <a:lnTo>
                            <a:pt x="294" y="13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0" name="Group 59"/>
                <p:cNvGrpSpPr>
                  <a:grpSpLocks noChangeAspect="1"/>
                </p:cNvGrpSpPr>
                <p:nvPr/>
              </p:nvGrpSpPr>
              <p:grpSpPr bwMode="auto">
                <a:xfrm>
                  <a:off x="6929" y="4535"/>
                  <a:ext cx="218" cy="436"/>
                  <a:chOff x="6929" y="4535"/>
                  <a:chExt cx="218" cy="436"/>
                </a:xfrm>
              </p:grpSpPr>
              <p:sp>
                <p:nvSpPr>
                  <p:cNvPr id="47210" name="Freeform 60"/>
                  <p:cNvSpPr>
                    <a:spLocks noChangeAspect="1"/>
                  </p:cNvSpPr>
                  <p:nvPr/>
                </p:nvSpPr>
                <p:spPr bwMode="auto">
                  <a:xfrm>
                    <a:off x="6971" y="4651"/>
                    <a:ext cx="167" cy="70"/>
                  </a:xfrm>
                  <a:custGeom>
                    <a:avLst/>
                    <a:gdLst>
                      <a:gd name="T0" fmla="*/ 167 w 167"/>
                      <a:gd name="T1" fmla="*/ 13 h 70"/>
                      <a:gd name="T2" fmla="*/ 151 w 167"/>
                      <a:gd name="T3" fmla="*/ 0 h 70"/>
                      <a:gd name="T4" fmla="*/ 100 w 167"/>
                      <a:gd name="T5" fmla="*/ 26 h 70"/>
                      <a:gd name="T6" fmla="*/ 49 w 167"/>
                      <a:gd name="T7" fmla="*/ 45 h 70"/>
                      <a:gd name="T8" fmla="*/ 0 w 167"/>
                      <a:gd name="T9" fmla="*/ 59 h 70"/>
                      <a:gd name="T10" fmla="*/ 9 w 167"/>
                      <a:gd name="T11" fmla="*/ 70 h 70"/>
                      <a:gd name="T12" fmla="*/ 43 w 167"/>
                      <a:gd name="T13" fmla="*/ 70 h 70"/>
                      <a:gd name="T14" fmla="*/ 89 w 167"/>
                      <a:gd name="T15" fmla="*/ 60 h 70"/>
                      <a:gd name="T16" fmla="*/ 130 w 167"/>
                      <a:gd name="T17" fmla="*/ 40 h 70"/>
                      <a:gd name="T18" fmla="*/ 167 w 167"/>
                      <a:gd name="T19" fmla="*/ 13 h 7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7"/>
                      <a:gd name="T31" fmla="*/ 0 h 70"/>
                      <a:gd name="T32" fmla="*/ 167 w 167"/>
                      <a:gd name="T33" fmla="*/ 70 h 7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7" h="70">
                        <a:moveTo>
                          <a:pt x="167" y="13"/>
                        </a:moveTo>
                        <a:lnTo>
                          <a:pt x="151" y="0"/>
                        </a:lnTo>
                        <a:lnTo>
                          <a:pt x="100" y="26"/>
                        </a:lnTo>
                        <a:lnTo>
                          <a:pt x="49" y="45"/>
                        </a:lnTo>
                        <a:lnTo>
                          <a:pt x="0" y="59"/>
                        </a:lnTo>
                        <a:lnTo>
                          <a:pt x="9" y="70"/>
                        </a:lnTo>
                        <a:lnTo>
                          <a:pt x="43" y="70"/>
                        </a:lnTo>
                        <a:lnTo>
                          <a:pt x="89" y="60"/>
                        </a:lnTo>
                        <a:lnTo>
                          <a:pt x="130" y="40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11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7001" y="4763"/>
                    <a:ext cx="146" cy="78"/>
                  </a:xfrm>
                  <a:custGeom>
                    <a:avLst/>
                    <a:gdLst>
                      <a:gd name="T0" fmla="*/ 146 w 146"/>
                      <a:gd name="T1" fmla="*/ 15 h 78"/>
                      <a:gd name="T2" fmla="*/ 138 w 146"/>
                      <a:gd name="T3" fmla="*/ 0 h 78"/>
                      <a:gd name="T4" fmla="*/ 89 w 146"/>
                      <a:gd name="T5" fmla="*/ 34 h 78"/>
                      <a:gd name="T6" fmla="*/ 50 w 146"/>
                      <a:gd name="T7" fmla="*/ 51 h 78"/>
                      <a:gd name="T8" fmla="*/ 0 w 146"/>
                      <a:gd name="T9" fmla="*/ 66 h 78"/>
                      <a:gd name="T10" fmla="*/ 10 w 146"/>
                      <a:gd name="T11" fmla="*/ 78 h 78"/>
                      <a:gd name="T12" fmla="*/ 42 w 146"/>
                      <a:gd name="T13" fmla="*/ 78 h 78"/>
                      <a:gd name="T14" fmla="*/ 74 w 146"/>
                      <a:gd name="T15" fmla="*/ 69 h 78"/>
                      <a:gd name="T16" fmla="*/ 112 w 146"/>
                      <a:gd name="T17" fmla="*/ 45 h 78"/>
                      <a:gd name="T18" fmla="*/ 146 w 146"/>
                      <a:gd name="T19" fmla="*/ 15 h 7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6"/>
                      <a:gd name="T31" fmla="*/ 0 h 78"/>
                      <a:gd name="T32" fmla="*/ 146 w 146"/>
                      <a:gd name="T33" fmla="*/ 78 h 7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6" h="78">
                        <a:moveTo>
                          <a:pt x="146" y="15"/>
                        </a:moveTo>
                        <a:lnTo>
                          <a:pt x="138" y="0"/>
                        </a:lnTo>
                        <a:lnTo>
                          <a:pt x="89" y="34"/>
                        </a:lnTo>
                        <a:lnTo>
                          <a:pt x="50" y="51"/>
                        </a:lnTo>
                        <a:lnTo>
                          <a:pt x="0" y="66"/>
                        </a:lnTo>
                        <a:lnTo>
                          <a:pt x="10" y="78"/>
                        </a:lnTo>
                        <a:lnTo>
                          <a:pt x="42" y="78"/>
                        </a:lnTo>
                        <a:lnTo>
                          <a:pt x="74" y="69"/>
                        </a:lnTo>
                        <a:lnTo>
                          <a:pt x="112" y="45"/>
                        </a:lnTo>
                        <a:lnTo>
                          <a:pt x="146" y="15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12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6992" y="4894"/>
                    <a:ext cx="149" cy="77"/>
                  </a:xfrm>
                  <a:custGeom>
                    <a:avLst/>
                    <a:gdLst>
                      <a:gd name="T0" fmla="*/ 149 w 149"/>
                      <a:gd name="T1" fmla="*/ 11 h 77"/>
                      <a:gd name="T2" fmla="*/ 138 w 149"/>
                      <a:gd name="T3" fmla="*/ 0 h 77"/>
                      <a:gd name="T4" fmla="*/ 93 w 149"/>
                      <a:gd name="T5" fmla="*/ 31 h 77"/>
                      <a:gd name="T6" fmla="*/ 49 w 149"/>
                      <a:gd name="T7" fmla="*/ 49 h 77"/>
                      <a:gd name="T8" fmla="*/ 0 w 149"/>
                      <a:gd name="T9" fmla="*/ 63 h 77"/>
                      <a:gd name="T10" fmla="*/ 9 w 149"/>
                      <a:gd name="T11" fmla="*/ 77 h 77"/>
                      <a:gd name="T12" fmla="*/ 42 w 149"/>
                      <a:gd name="T13" fmla="*/ 74 h 77"/>
                      <a:gd name="T14" fmla="*/ 81 w 149"/>
                      <a:gd name="T15" fmla="*/ 65 h 77"/>
                      <a:gd name="T16" fmla="*/ 121 w 149"/>
                      <a:gd name="T17" fmla="*/ 40 h 77"/>
                      <a:gd name="T18" fmla="*/ 149 w 149"/>
                      <a:gd name="T19" fmla="*/ 11 h 7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9"/>
                      <a:gd name="T31" fmla="*/ 0 h 77"/>
                      <a:gd name="T32" fmla="*/ 149 w 149"/>
                      <a:gd name="T33" fmla="*/ 77 h 7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9" h="77">
                        <a:moveTo>
                          <a:pt x="149" y="11"/>
                        </a:moveTo>
                        <a:lnTo>
                          <a:pt x="138" y="0"/>
                        </a:lnTo>
                        <a:lnTo>
                          <a:pt x="93" y="31"/>
                        </a:lnTo>
                        <a:lnTo>
                          <a:pt x="49" y="49"/>
                        </a:lnTo>
                        <a:lnTo>
                          <a:pt x="0" y="63"/>
                        </a:lnTo>
                        <a:lnTo>
                          <a:pt x="9" y="77"/>
                        </a:lnTo>
                        <a:lnTo>
                          <a:pt x="42" y="74"/>
                        </a:lnTo>
                        <a:lnTo>
                          <a:pt x="81" y="65"/>
                        </a:lnTo>
                        <a:lnTo>
                          <a:pt x="121" y="40"/>
                        </a:lnTo>
                        <a:lnTo>
                          <a:pt x="149" y="11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213" name="Freeform 63"/>
                  <p:cNvSpPr>
                    <a:spLocks noChangeAspect="1"/>
                  </p:cNvSpPr>
                  <p:nvPr/>
                </p:nvSpPr>
                <p:spPr bwMode="auto">
                  <a:xfrm>
                    <a:off x="6929" y="4535"/>
                    <a:ext cx="171" cy="68"/>
                  </a:xfrm>
                  <a:custGeom>
                    <a:avLst/>
                    <a:gdLst>
                      <a:gd name="T0" fmla="*/ 171 w 171"/>
                      <a:gd name="T1" fmla="*/ 13 h 68"/>
                      <a:gd name="T2" fmla="*/ 154 w 171"/>
                      <a:gd name="T3" fmla="*/ 0 h 68"/>
                      <a:gd name="T4" fmla="*/ 97 w 171"/>
                      <a:gd name="T5" fmla="*/ 26 h 68"/>
                      <a:gd name="T6" fmla="*/ 50 w 171"/>
                      <a:gd name="T7" fmla="*/ 41 h 68"/>
                      <a:gd name="T8" fmla="*/ 0 w 171"/>
                      <a:gd name="T9" fmla="*/ 55 h 68"/>
                      <a:gd name="T10" fmla="*/ 11 w 171"/>
                      <a:gd name="T11" fmla="*/ 68 h 68"/>
                      <a:gd name="T12" fmla="*/ 42 w 171"/>
                      <a:gd name="T13" fmla="*/ 66 h 68"/>
                      <a:gd name="T14" fmla="*/ 82 w 171"/>
                      <a:gd name="T15" fmla="*/ 57 h 68"/>
                      <a:gd name="T16" fmla="*/ 127 w 171"/>
                      <a:gd name="T17" fmla="*/ 40 h 68"/>
                      <a:gd name="T18" fmla="*/ 171 w 171"/>
                      <a:gd name="T19" fmla="*/ 13 h 6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1"/>
                      <a:gd name="T31" fmla="*/ 0 h 68"/>
                      <a:gd name="T32" fmla="*/ 171 w 171"/>
                      <a:gd name="T33" fmla="*/ 68 h 6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1" h="68">
                        <a:moveTo>
                          <a:pt x="171" y="13"/>
                        </a:moveTo>
                        <a:lnTo>
                          <a:pt x="154" y="0"/>
                        </a:lnTo>
                        <a:lnTo>
                          <a:pt x="97" y="26"/>
                        </a:lnTo>
                        <a:lnTo>
                          <a:pt x="50" y="41"/>
                        </a:lnTo>
                        <a:lnTo>
                          <a:pt x="0" y="55"/>
                        </a:lnTo>
                        <a:lnTo>
                          <a:pt x="11" y="68"/>
                        </a:lnTo>
                        <a:lnTo>
                          <a:pt x="42" y="66"/>
                        </a:lnTo>
                        <a:lnTo>
                          <a:pt x="82" y="57"/>
                        </a:lnTo>
                        <a:lnTo>
                          <a:pt x="127" y="40"/>
                        </a:lnTo>
                        <a:lnTo>
                          <a:pt x="171" y="13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1" name="Group 64"/>
              <p:cNvGrpSpPr>
                <a:grpSpLocks/>
              </p:cNvGrpSpPr>
              <p:nvPr/>
            </p:nvGrpSpPr>
            <p:grpSpPr bwMode="auto">
              <a:xfrm>
                <a:off x="1024" y="2304"/>
                <a:ext cx="408" cy="504"/>
                <a:chOff x="1024" y="2303"/>
                <a:chExt cx="408" cy="504"/>
              </a:xfrm>
            </p:grpSpPr>
            <p:sp>
              <p:nvSpPr>
                <p:cNvPr id="47193" name="Freeform 65"/>
                <p:cNvSpPr>
                  <a:spLocks noChangeAspect="1"/>
                </p:cNvSpPr>
                <p:nvPr/>
              </p:nvSpPr>
              <p:spPr bwMode="auto">
                <a:xfrm>
                  <a:off x="1024" y="2303"/>
                  <a:ext cx="408" cy="504"/>
                </a:xfrm>
                <a:custGeom>
                  <a:avLst/>
                  <a:gdLst>
                    <a:gd name="T0" fmla="*/ 0 w 2019"/>
                    <a:gd name="T1" fmla="*/ 0 h 2908"/>
                    <a:gd name="T2" fmla="*/ 0 w 2019"/>
                    <a:gd name="T3" fmla="*/ 0 h 2908"/>
                    <a:gd name="T4" fmla="*/ 0 w 2019"/>
                    <a:gd name="T5" fmla="*/ 0 h 2908"/>
                    <a:gd name="T6" fmla="*/ 0 w 2019"/>
                    <a:gd name="T7" fmla="*/ 0 h 2908"/>
                    <a:gd name="T8" fmla="*/ 0 w 2019"/>
                    <a:gd name="T9" fmla="*/ 0 h 2908"/>
                    <a:gd name="T10" fmla="*/ 0 w 2019"/>
                    <a:gd name="T11" fmla="*/ 0 h 2908"/>
                    <a:gd name="T12" fmla="*/ 0 w 2019"/>
                    <a:gd name="T13" fmla="*/ 0 h 2908"/>
                    <a:gd name="T14" fmla="*/ 0 w 2019"/>
                    <a:gd name="T15" fmla="*/ 0 h 2908"/>
                    <a:gd name="T16" fmla="*/ 0 w 2019"/>
                    <a:gd name="T17" fmla="*/ 0 h 2908"/>
                    <a:gd name="T18" fmla="*/ 0 w 2019"/>
                    <a:gd name="T19" fmla="*/ 0 h 2908"/>
                    <a:gd name="T20" fmla="*/ 0 w 2019"/>
                    <a:gd name="T21" fmla="*/ 0 h 2908"/>
                    <a:gd name="T22" fmla="*/ 0 w 2019"/>
                    <a:gd name="T23" fmla="*/ 0 h 2908"/>
                    <a:gd name="T24" fmla="*/ 0 w 2019"/>
                    <a:gd name="T25" fmla="*/ 0 h 2908"/>
                    <a:gd name="T26" fmla="*/ 0 w 2019"/>
                    <a:gd name="T27" fmla="*/ 0 h 2908"/>
                    <a:gd name="T28" fmla="*/ 0 w 2019"/>
                    <a:gd name="T29" fmla="*/ 0 h 2908"/>
                    <a:gd name="T30" fmla="*/ 0 w 2019"/>
                    <a:gd name="T31" fmla="*/ 0 h 2908"/>
                    <a:gd name="T32" fmla="*/ 0 w 2019"/>
                    <a:gd name="T33" fmla="*/ 0 h 2908"/>
                    <a:gd name="T34" fmla="*/ 0 w 2019"/>
                    <a:gd name="T35" fmla="*/ 0 h 2908"/>
                    <a:gd name="T36" fmla="*/ 0 w 2019"/>
                    <a:gd name="T37" fmla="*/ 0 h 2908"/>
                    <a:gd name="T38" fmla="*/ 0 w 2019"/>
                    <a:gd name="T39" fmla="*/ 0 h 2908"/>
                    <a:gd name="T40" fmla="*/ 0 w 2019"/>
                    <a:gd name="T41" fmla="*/ 0 h 2908"/>
                    <a:gd name="T42" fmla="*/ 0 w 2019"/>
                    <a:gd name="T43" fmla="*/ 0 h 2908"/>
                    <a:gd name="T44" fmla="*/ 0 w 2019"/>
                    <a:gd name="T45" fmla="*/ 0 h 2908"/>
                    <a:gd name="T46" fmla="*/ 0 w 2019"/>
                    <a:gd name="T47" fmla="*/ 0 h 2908"/>
                    <a:gd name="T48" fmla="*/ 0 w 2019"/>
                    <a:gd name="T49" fmla="*/ 0 h 2908"/>
                    <a:gd name="T50" fmla="*/ 0 w 2019"/>
                    <a:gd name="T51" fmla="*/ 0 h 2908"/>
                    <a:gd name="T52" fmla="*/ 0 w 2019"/>
                    <a:gd name="T53" fmla="*/ 0 h 2908"/>
                    <a:gd name="T54" fmla="*/ 0 w 2019"/>
                    <a:gd name="T55" fmla="*/ 0 h 2908"/>
                    <a:gd name="T56" fmla="*/ 0 w 2019"/>
                    <a:gd name="T57" fmla="*/ 0 h 2908"/>
                    <a:gd name="T58" fmla="*/ 0 w 2019"/>
                    <a:gd name="T59" fmla="*/ 0 h 2908"/>
                    <a:gd name="T60" fmla="*/ 0 w 2019"/>
                    <a:gd name="T61" fmla="*/ 0 h 2908"/>
                    <a:gd name="T62" fmla="*/ 0 w 2019"/>
                    <a:gd name="T63" fmla="*/ 0 h 2908"/>
                    <a:gd name="T64" fmla="*/ 0 w 2019"/>
                    <a:gd name="T65" fmla="*/ 0 h 2908"/>
                    <a:gd name="T66" fmla="*/ 0 w 2019"/>
                    <a:gd name="T67" fmla="*/ 0 h 2908"/>
                    <a:gd name="T68" fmla="*/ 0 w 2019"/>
                    <a:gd name="T69" fmla="*/ 0 h 2908"/>
                    <a:gd name="T70" fmla="*/ 0 w 2019"/>
                    <a:gd name="T71" fmla="*/ 0 h 2908"/>
                    <a:gd name="T72" fmla="*/ 0 w 2019"/>
                    <a:gd name="T73" fmla="*/ 0 h 2908"/>
                    <a:gd name="T74" fmla="*/ 0 w 2019"/>
                    <a:gd name="T75" fmla="*/ 0 h 2908"/>
                    <a:gd name="T76" fmla="*/ 0 w 2019"/>
                    <a:gd name="T77" fmla="*/ 0 h 2908"/>
                    <a:gd name="T78" fmla="*/ 0 w 2019"/>
                    <a:gd name="T79" fmla="*/ 0 h 2908"/>
                    <a:gd name="T80" fmla="*/ 0 w 2019"/>
                    <a:gd name="T81" fmla="*/ 0 h 2908"/>
                    <a:gd name="T82" fmla="*/ 0 w 2019"/>
                    <a:gd name="T83" fmla="*/ 0 h 2908"/>
                    <a:gd name="T84" fmla="*/ 0 w 2019"/>
                    <a:gd name="T85" fmla="*/ 0 h 2908"/>
                    <a:gd name="T86" fmla="*/ 0 w 2019"/>
                    <a:gd name="T87" fmla="*/ 0 h 2908"/>
                    <a:gd name="T88" fmla="*/ 0 w 2019"/>
                    <a:gd name="T89" fmla="*/ 0 h 2908"/>
                    <a:gd name="T90" fmla="*/ 0 w 2019"/>
                    <a:gd name="T91" fmla="*/ 0 h 2908"/>
                    <a:gd name="T92" fmla="*/ 0 w 2019"/>
                    <a:gd name="T93" fmla="*/ 0 h 2908"/>
                    <a:gd name="T94" fmla="*/ 0 w 2019"/>
                    <a:gd name="T95" fmla="*/ 0 h 2908"/>
                    <a:gd name="T96" fmla="*/ 0 w 2019"/>
                    <a:gd name="T97" fmla="*/ 0 h 2908"/>
                    <a:gd name="T98" fmla="*/ 0 w 2019"/>
                    <a:gd name="T99" fmla="*/ 0 h 2908"/>
                    <a:gd name="T100" fmla="*/ 0 w 2019"/>
                    <a:gd name="T101" fmla="*/ 0 h 2908"/>
                    <a:gd name="T102" fmla="*/ 0 w 2019"/>
                    <a:gd name="T103" fmla="*/ 0 h 2908"/>
                    <a:gd name="T104" fmla="*/ 0 w 2019"/>
                    <a:gd name="T105" fmla="*/ 0 h 290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19"/>
                    <a:gd name="T160" fmla="*/ 0 h 2908"/>
                    <a:gd name="T161" fmla="*/ 2019 w 2019"/>
                    <a:gd name="T162" fmla="*/ 2908 h 290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FFCC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94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1139" y="2750"/>
                  <a:ext cx="179" cy="5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FF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黑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7195" name="Freeform 67"/>
                <p:cNvSpPr>
                  <a:spLocks noChangeAspect="1"/>
                </p:cNvSpPr>
                <p:nvPr/>
              </p:nvSpPr>
              <p:spPr bwMode="auto">
                <a:xfrm>
                  <a:off x="1325" y="2354"/>
                  <a:ext cx="69" cy="75"/>
                </a:xfrm>
                <a:custGeom>
                  <a:avLst/>
                  <a:gdLst>
                    <a:gd name="T0" fmla="*/ 0 w 338"/>
                    <a:gd name="T1" fmla="*/ 0 h 432"/>
                    <a:gd name="T2" fmla="*/ 0 w 338"/>
                    <a:gd name="T3" fmla="*/ 0 h 432"/>
                    <a:gd name="T4" fmla="*/ 0 w 338"/>
                    <a:gd name="T5" fmla="*/ 0 h 432"/>
                    <a:gd name="T6" fmla="*/ 0 w 338"/>
                    <a:gd name="T7" fmla="*/ 0 h 432"/>
                    <a:gd name="T8" fmla="*/ 0 w 338"/>
                    <a:gd name="T9" fmla="*/ 0 h 432"/>
                    <a:gd name="T10" fmla="*/ 0 w 338"/>
                    <a:gd name="T11" fmla="*/ 0 h 432"/>
                    <a:gd name="T12" fmla="*/ 0 w 338"/>
                    <a:gd name="T13" fmla="*/ 0 h 432"/>
                    <a:gd name="T14" fmla="*/ 0 w 338"/>
                    <a:gd name="T15" fmla="*/ 0 h 432"/>
                    <a:gd name="T16" fmla="*/ 0 w 338"/>
                    <a:gd name="T17" fmla="*/ 0 h 432"/>
                    <a:gd name="T18" fmla="*/ 0 w 338"/>
                    <a:gd name="T19" fmla="*/ 0 h 432"/>
                    <a:gd name="T20" fmla="*/ 0 w 338"/>
                    <a:gd name="T21" fmla="*/ 0 h 432"/>
                    <a:gd name="T22" fmla="*/ 0 w 338"/>
                    <a:gd name="T23" fmla="*/ 0 h 432"/>
                    <a:gd name="T24" fmla="*/ 0 w 338"/>
                    <a:gd name="T25" fmla="*/ 0 h 432"/>
                    <a:gd name="T26" fmla="*/ 0 w 338"/>
                    <a:gd name="T27" fmla="*/ 0 h 432"/>
                    <a:gd name="T28" fmla="*/ 0 w 338"/>
                    <a:gd name="T29" fmla="*/ 0 h 4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38"/>
                    <a:gd name="T46" fmla="*/ 0 h 432"/>
                    <a:gd name="T47" fmla="*/ 338 w 338"/>
                    <a:gd name="T48" fmla="*/ 432 h 4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38" h="432">
                      <a:moveTo>
                        <a:pt x="0" y="0"/>
                      </a:moveTo>
                      <a:lnTo>
                        <a:pt x="90" y="46"/>
                      </a:lnTo>
                      <a:lnTo>
                        <a:pt x="172" y="97"/>
                      </a:lnTo>
                      <a:lnTo>
                        <a:pt x="234" y="148"/>
                      </a:lnTo>
                      <a:lnTo>
                        <a:pt x="275" y="203"/>
                      </a:lnTo>
                      <a:lnTo>
                        <a:pt x="304" y="259"/>
                      </a:lnTo>
                      <a:lnTo>
                        <a:pt x="325" y="308"/>
                      </a:lnTo>
                      <a:lnTo>
                        <a:pt x="338" y="358"/>
                      </a:lnTo>
                      <a:lnTo>
                        <a:pt x="219" y="432"/>
                      </a:lnTo>
                      <a:lnTo>
                        <a:pt x="208" y="362"/>
                      </a:lnTo>
                      <a:lnTo>
                        <a:pt x="189" y="287"/>
                      </a:lnTo>
                      <a:lnTo>
                        <a:pt x="161" y="209"/>
                      </a:lnTo>
                      <a:lnTo>
                        <a:pt x="124" y="144"/>
                      </a:lnTo>
                      <a:lnTo>
                        <a:pt x="73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FFCC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2" name="Group 68"/>
                <p:cNvGrpSpPr>
                  <a:grpSpLocks noChangeAspect="1"/>
                </p:cNvGrpSpPr>
                <p:nvPr/>
              </p:nvGrpSpPr>
              <p:grpSpPr bwMode="auto">
                <a:xfrm>
                  <a:off x="1171" y="2455"/>
                  <a:ext cx="114" cy="313"/>
                  <a:chOff x="6498" y="2481"/>
                  <a:chExt cx="562" cy="1806"/>
                </a:xfrm>
              </p:grpSpPr>
              <p:sp>
                <p:nvSpPr>
                  <p:cNvPr id="47198" name="Freeform 69"/>
                  <p:cNvSpPr>
                    <a:spLocks noChangeAspect="1"/>
                  </p:cNvSpPr>
                  <p:nvPr/>
                </p:nvSpPr>
                <p:spPr bwMode="auto">
                  <a:xfrm>
                    <a:off x="6604" y="3234"/>
                    <a:ext cx="345" cy="1053"/>
                  </a:xfrm>
                  <a:custGeom>
                    <a:avLst/>
                    <a:gdLst>
                      <a:gd name="T0" fmla="*/ 0 w 345"/>
                      <a:gd name="T1" fmla="*/ 80 h 1053"/>
                      <a:gd name="T2" fmla="*/ 6 w 345"/>
                      <a:gd name="T3" fmla="*/ 252 h 1053"/>
                      <a:gd name="T4" fmla="*/ 23 w 345"/>
                      <a:gd name="T5" fmla="*/ 274 h 1053"/>
                      <a:gd name="T6" fmla="*/ 17 w 345"/>
                      <a:gd name="T7" fmla="*/ 975 h 1053"/>
                      <a:gd name="T8" fmla="*/ 40 w 345"/>
                      <a:gd name="T9" fmla="*/ 1053 h 1053"/>
                      <a:gd name="T10" fmla="*/ 98 w 345"/>
                      <a:gd name="T11" fmla="*/ 1053 h 1053"/>
                      <a:gd name="T12" fmla="*/ 146 w 345"/>
                      <a:gd name="T13" fmla="*/ 1015 h 1053"/>
                      <a:gd name="T14" fmla="*/ 201 w 345"/>
                      <a:gd name="T15" fmla="*/ 1015 h 1053"/>
                      <a:gd name="T16" fmla="*/ 245 w 345"/>
                      <a:gd name="T17" fmla="*/ 1053 h 1053"/>
                      <a:gd name="T18" fmla="*/ 307 w 345"/>
                      <a:gd name="T19" fmla="*/ 1053 h 1053"/>
                      <a:gd name="T20" fmla="*/ 328 w 345"/>
                      <a:gd name="T21" fmla="*/ 975 h 1053"/>
                      <a:gd name="T22" fmla="*/ 317 w 345"/>
                      <a:gd name="T23" fmla="*/ 274 h 1053"/>
                      <a:gd name="T24" fmla="*/ 333 w 345"/>
                      <a:gd name="T25" fmla="*/ 252 h 1053"/>
                      <a:gd name="T26" fmla="*/ 345 w 345"/>
                      <a:gd name="T27" fmla="*/ 80 h 1053"/>
                      <a:gd name="T28" fmla="*/ 269 w 345"/>
                      <a:gd name="T29" fmla="*/ 17 h 1053"/>
                      <a:gd name="T30" fmla="*/ 231 w 345"/>
                      <a:gd name="T31" fmla="*/ 17 h 1053"/>
                      <a:gd name="T32" fmla="*/ 210 w 345"/>
                      <a:gd name="T33" fmla="*/ 0 h 1053"/>
                      <a:gd name="T34" fmla="*/ 123 w 345"/>
                      <a:gd name="T35" fmla="*/ 0 h 1053"/>
                      <a:gd name="T36" fmla="*/ 104 w 345"/>
                      <a:gd name="T37" fmla="*/ 17 h 1053"/>
                      <a:gd name="T38" fmla="*/ 72 w 345"/>
                      <a:gd name="T39" fmla="*/ 17 h 1053"/>
                      <a:gd name="T40" fmla="*/ 0 w 345"/>
                      <a:gd name="T41" fmla="*/ 80 h 105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45"/>
                      <a:gd name="T64" fmla="*/ 0 h 1053"/>
                      <a:gd name="T65" fmla="*/ 345 w 345"/>
                      <a:gd name="T66" fmla="*/ 1053 h 105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FFCC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99" name="Oval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781" y="3267"/>
                    <a:ext cx="45" cy="7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FFC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黑体" pitchFamily="49" charset="-122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3" name="Group 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498" y="2481"/>
                    <a:ext cx="562" cy="828"/>
                    <a:chOff x="6498" y="2481"/>
                    <a:chExt cx="562" cy="828"/>
                  </a:xfrm>
                </p:grpSpPr>
                <p:sp>
                  <p:nvSpPr>
                    <p:cNvPr id="47206" name="Oval 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531" y="2481"/>
                      <a:ext cx="514" cy="28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latin typeface="黑体" pitchFamily="49" charset="-122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7207" name="Freeform 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98" y="2610"/>
                      <a:ext cx="562" cy="699"/>
                    </a:xfrm>
                    <a:custGeom>
                      <a:avLst/>
                      <a:gdLst>
                        <a:gd name="T0" fmla="*/ 358 w 562"/>
                        <a:gd name="T1" fmla="*/ 699 h 699"/>
                        <a:gd name="T2" fmla="*/ 562 w 562"/>
                        <a:gd name="T3" fmla="*/ 69 h 699"/>
                        <a:gd name="T4" fmla="*/ 526 w 562"/>
                        <a:gd name="T5" fmla="*/ 56 h 699"/>
                        <a:gd name="T6" fmla="*/ 485 w 562"/>
                        <a:gd name="T7" fmla="*/ 38 h 699"/>
                        <a:gd name="T8" fmla="*/ 431 w 562"/>
                        <a:gd name="T9" fmla="*/ 24 h 699"/>
                        <a:gd name="T10" fmla="*/ 384 w 562"/>
                        <a:gd name="T11" fmla="*/ 12 h 699"/>
                        <a:gd name="T12" fmla="*/ 342 w 562"/>
                        <a:gd name="T13" fmla="*/ 4 h 699"/>
                        <a:gd name="T14" fmla="*/ 297 w 562"/>
                        <a:gd name="T15" fmla="*/ 0 h 699"/>
                        <a:gd name="T16" fmla="*/ 248 w 562"/>
                        <a:gd name="T17" fmla="*/ 3 h 699"/>
                        <a:gd name="T18" fmla="*/ 185 w 562"/>
                        <a:gd name="T19" fmla="*/ 10 h 699"/>
                        <a:gd name="T20" fmla="*/ 132 w 562"/>
                        <a:gd name="T21" fmla="*/ 24 h 699"/>
                        <a:gd name="T22" fmla="*/ 80 w 562"/>
                        <a:gd name="T23" fmla="*/ 38 h 699"/>
                        <a:gd name="T24" fmla="*/ 34 w 562"/>
                        <a:gd name="T25" fmla="*/ 58 h 699"/>
                        <a:gd name="T26" fmla="*/ 0 w 562"/>
                        <a:gd name="T27" fmla="*/ 76 h 699"/>
                        <a:gd name="T28" fmla="*/ 197 w 562"/>
                        <a:gd name="T29" fmla="*/ 699 h 69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562"/>
                        <a:gd name="T46" fmla="*/ 0 h 699"/>
                        <a:gd name="T47" fmla="*/ 562 w 562"/>
                        <a:gd name="T48" fmla="*/ 699 h 69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FFCC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6350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4" name="Group 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676" y="3385"/>
                    <a:ext cx="193" cy="804"/>
                    <a:chOff x="6676" y="3385"/>
                    <a:chExt cx="193" cy="804"/>
                  </a:xfrm>
                </p:grpSpPr>
                <p:sp>
                  <p:nvSpPr>
                    <p:cNvPr id="47202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08" y="3406"/>
                      <a:ext cx="1" cy="78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203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836" y="3406"/>
                      <a:ext cx="4" cy="77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204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866" y="3385"/>
                      <a:ext cx="3" cy="78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205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6676" y="3385"/>
                      <a:ext cx="2" cy="78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CC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47197" name="Freeform 79"/>
                <p:cNvSpPr>
                  <a:spLocks noChangeAspect="1"/>
                </p:cNvSpPr>
                <p:nvPr/>
              </p:nvSpPr>
              <p:spPr bwMode="auto">
                <a:xfrm>
                  <a:off x="1220" y="2678"/>
                  <a:ext cx="110" cy="118"/>
                </a:xfrm>
                <a:custGeom>
                  <a:avLst/>
                  <a:gdLst>
                    <a:gd name="T0" fmla="*/ 0 w 546"/>
                    <a:gd name="T1" fmla="*/ 0 h 681"/>
                    <a:gd name="T2" fmla="*/ 0 w 546"/>
                    <a:gd name="T3" fmla="*/ 0 h 681"/>
                    <a:gd name="T4" fmla="*/ 0 w 546"/>
                    <a:gd name="T5" fmla="*/ 0 h 681"/>
                    <a:gd name="T6" fmla="*/ 0 w 546"/>
                    <a:gd name="T7" fmla="*/ 0 h 681"/>
                    <a:gd name="T8" fmla="*/ 0 w 546"/>
                    <a:gd name="T9" fmla="*/ 0 h 681"/>
                    <a:gd name="T10" fmla="*/ 0 w 546"/>
                    <a:gd name="T11" fmla="*/ 0 h 681"/>
                    <a:gd name="T12" fmla="*/ 0 w 546"/>
                    <a:gd name="T13" fmla="*/ 0 h 681"/>
                    <a:gd name="T14" fmla="*/ 0 w 546"/>
                    <a:gd name="T15" fmla="*/ 0 h 681"/>
                    <a:gd name="T16" fmla="*/ 0 w 546"/>
                    <a:gd name="T17" fmla="*/ 0 h 681"/>
                    <a:gd name="T18" fmla="*/ 0 w 546"/>
                    <a:gd name="T19" fmla="*/ 0 h 681"/>
                    <a:gd name="T20" fmla="*/ 0 w 546"/>
                    <a:gd name="T21" fmla="*/ 0 h 681"/>
                    <a:gd name="T22" fmla="*/ 0 w 546"/>
                    <a:gd name="T23" fmla="*/ 0 h 681"/>
                    <a:gd name="T24" fmla="*/ 0 w 546"/>
                    <a:gd name="T25" fmla="*/ 0 h 681"/>
                    <a:gd name="T26" fmla="*/ 0 w 546"/>
                    <a:gd name="T27" fmla="*/ 0 h 681"/>
                    <a:gd name="T28" fmla="*/ 0 w 546"/>
                    <a:gd name="T29" fmla="*/ 0 h 681"/>
                    <a:gd name="T30" fmla="*/ 0 w 546"/>
                    <a:gd name="T31" fmla="*/ 0 h 681"/>
                    <a:gd name="T32" fmla="*/ 0 w 546"/>
                    <a:gd name="T33" fmla="*/ 0 h 681"/>
                    <a:gd name="T34" fmla="*/ 0 w 546"/>
                    <a:gd name="T35" fmla="*/ 0 h 681"/>
                    <a:gd name="T36" fmla="*/ 0 w 546"/>
                    <a:gd name="T37" fmla="*/ 0 h 681"/>
                    <a:gd name="T38" fmla="*/ 0 w 546"/>
                    <a:gd name="T39" fmla="*/ 0 h 681"/>
                    <a:gd name="T40" fmla="*/ 0 w 546"/>
                    <a:gd name="T41" fmla="*/ 0 h 681"/>
                    <a:gd name="T42" fmla="*/ 0 w 546"/>
                    <a:gd name="T43" fmla="*/ 0 h 681"/>
                    <a:gd name="T44" fmla="*/ 0 w 546"/>
                    <a:gd name="T45" fmla="*/ 0 h 681"/>
                    <a:gd name="T46" fmla="*/ 0 w 546"/>
                    <a:gd name="T47" fmla="*/ 0 h 681"/>
                    <a:gd name="T48" fmla="*/ 0 w 546"/>
                    <a:gd name="T49" fmla="*/ 0 h 681"/>
                    <a:gd name="T50" fmla="*/ 0 w 546"/>
                    <a:gd name="T51" fmla="*/ 0 h 681"/>
                    <a:gd name="T52" fmla="*/ 0 w 546"/>
                    <a:gd name="T53" fmla="*/ 0 h 681"/>
                    <a:gd name="T54" fmla="*/ 0 w 546"/>
                    <a:gd name="T55" fmla="*/ 0 h 681"/>
                    <a:gd name="T56" fmla="*/ 0 w 546"/>
                    <a:gd name="T57" fmla="*/ 0 h 68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46"/>
                    <a:gd name="T88" fmla="*/ 0 h 681"/>
                    <a:gd name="T89" fmla="*/ 546 w 546"/>
                    <a:gd name="T90" fmla="*/ 681 h 68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00"/>
                    </a:gs>
                    <a:gs pos="100000">
                      <a:srgbClr val="FFFFCC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7187" name="Freeform 80"/>
            <p:cNvSpPr>
              <a:spLocks/>
            </p:cNvSpPr>
            <p:nvPr/>
          </p:nvSpPr>
          <p:spPr bwMode="auto">
            <a:xfrm>
              <a:off x="1224" y="1714"/>
              <a:ext cx="538" cy="398"/>
            </a:xfrm>
            <a:custGeom>
              <a:avLst/>
              <a:gdLst>
                <a:gd name="T0" fmla="*/ 34 w 687"/>
                <a:gd name="T1" fmla="*/ 0 h 493"/>
                <a:gd name="T2" fmla="*/ 35 w 687"/>
                <a:gd name="T3" fmla="*/ 8 h 493"/>
                <a:gd name="T4" fmla="*/ 34 w 687"/>
                <a:gd name="T5" fmla="*/ 25 h 493"/>
                <a:gd name="T6" fmla="*/ 25 w 687"/>
                <a:gd name="T7" fmla="*/ 38 h 493"/>
                <a:gd name="T8" fmla="*/ 14 w 687"/>
                <a:gd name="T9" fmla="*/ 36 h 493"/>
                <a:gd name="T10" fmla="*/ 13 w 687"/>
                <a:gd name="T11" fmla="*/ 33 h 493"/>
                <a:gd name="T12" fmla="*/ 10 w 687"/>
                <a:gd name="T13" fmla="*/ 32 h 493"/>
                <a:gd name="T14" fmla="*/ 7 w 687"/>
                <a:gd name="T15" fmla="*/ 31 h 493"/>
                <a:gd name="T16" fmla="*/ 2 w 687"/>
                <a:gd name="T17" fmla="*/ 29 h 493"/>
                <a:gd name="T18" fmla="*/ 0 w 687"/>
                <a:gd name="T19" fmla="*/ 25 h 4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7"/>
                <a:gd name="T31" fmla="*/ 0 h 493"/>
                <a:gd name="T32" fmla="*/ 687 w 687"/>
                <a:gd name="T33" fmla="*/ 493 h 4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7" h="493">
                  <a:moveTo>
                    <a:pt x="646" y="0"/>
                  </a:moveTo>
                  <a:cubicBezTo>
                    <a:pt x="657" y="34"/>
                    <a:pt x="674" y="78"/>
                    <a:pt x="674" y="113"/>
                  </a:cubicBezTo>
                  <a:cubicBezTo>
                    <a:pt x="674" y="184"/>
                    <a:pt x="687" y="266"/>
                    <a:pt x="646" y="323"/>
                  </a:cubicBezTo>
                  <a:cubicBezTo>
                    <a:pt x="596" y="393"/>
                    <a:pt x="532" y="441"/>
                    <a:pt x="464" y="492"/>
                  </a:cubicBezTo>
                  <a:cubicBezTo>
                    <a:pt x="398" y="487"/>
                    <a:pt x="331" y="493"/>
                    <a:pt x="267" y="478"/>
                  </a:cubicBezTo>
                  <a:cubicBezTo>
                    <a:pt x="248" y="473"/>
                    <a:pt x="241" y="447"/>
                    <a:pt x="225" y="436"/>
                  </a:cubicBezTo>
                  <a:cubicBezTo>
                    <a:pt x="213" y="428"/>
                    <a:pt x="197" y="426"/>
                    <a:pt x="183" y="422"/>
                  </a:cubicBezTo>
                  <a:cubicBezTo>
                    <a:pt x="164" y="417"/>
                    <a:pt x="145" y="414"/>
                    <a:pt x="126" y="408"/>
                  </a:cubicBezTo>
                  <a:cubicBezTo>
                    <a:pt x="98" y="399"/>
                    <a:pt x="42" y="379"/>
                    <a:pt x="42" y="379"/>
                  </a:cubicBezTo>
                  <a:cubicBezTo>
                    <a:pt x="10" y="332"/>
                    <a:pt x="26" y="349"/>
                    <a:pt x="0" y="323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" name="Group 81"/>
            <p:cNvGrpSpPr>
              <a:grpSpLocks/>
            </p:cNvGrpSpPr>
            <p:nvPr/>
          </p:nvGrpSpPr>
          <p:grpSpPr bwMode="auto">
            <a:xfrm>
              <a:off x="567" y="1963"/>
              <a:ext cx="695" cy="118"/>
              <a:chOff x="2112" y="2976"/>
              <a:chExt cx="2352" cy="483"/>
            </a:xfrm>
          </p:grpSpPr>
          <p:pic>
            <p:nvPicPr>
              <p:cNvPr id="47189" name="Picture 8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12" y="2976"/>
                <a:ext cx="1248" cy="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90" name="Picture 8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2976"/>
                <a:ext cx="1248" cy="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3289300" y="1668463"/>
            <a:ext cx="1914525" cy="1566862"/>
            <a:chOff x="2208" y="864"/>
            <a:chExt cx="1215" cy="1296"/>
          </a:xfrm>
        </p:grpSpPr>
        <p:pic>
          <p:nvPicPr>
            <p:cNvPr id="47142" name="Picture 85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1548"/>
              <a:ext cx="54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43" name="Freeform 86"/>
            <p:cNvSpPr>
              <a:spLocks/>
            </p:cNvSpPr>
            <p:nvPr/>
          </p:nvSpPr>
          <p:spPr bwMode="auto">
            <a:xfrm>
              <a:off x="2690" y="1254"/>
              <a:ext cx="293" cy="527"/>
            </a:xfrm>
            <a:custGeom>
              <a:avLst/>
              <a:gdLst>
                <a:gd name="T0" fmla="*/ 2 w 464"/>
                <a:gd name="T1" fmla="*/ 1 h 1040"/>
                <a:gd name="T2" fmla="*/ 2 w 464"/>
                <a:gd name="T3" fmla="*/ 1 h 1040"/>
                <a:gd name="T4" fmla="*/ 1 w 464"/>
                <a:gd name="T5" fmla="*/ 1 h 1040"/>
                <a:gd name="T6" fmla="*/ 1 w 464"/>
                <a:gd name="T7" fmla="*/ 1 h 1040"/>
                <a:gd name="T8" fmla="*/ 1 w 464"/>
                <a:gd name="T9" fmla="*/ 1 h 1040"/>
                <a:gd name="T10" fmla="*/ 1 w 464"/>
                <a:gd name="T11" fmla="*/ 1 h 1040"/>
                <a:gd name="T12" fmla="*/ 0 w 464"/>
                <a:gd name="T13" fmla="*/ 0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4"/>
                <a:gd name="T22" fmla="*/ 0 h 1040"/>
                <a:gd name="T23" fmla="*/ 464 w 464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4" h="1040">
                  <a:moveTo>
                    <a:pt x="464" y="1040"/>
                  </a:moveTo>
                  <a:cubicBezTo>
                    <a:pt x="447" y="902"/>
                    <a:pt x="445" y="738"/>
                    <a:pt x="366" y="619"/>
                  </a:cubicBezTo>
                  <a:cubicBezTo>
                    <a:pt x="345" y="533"/>
                    <a:pt x="358" y="581"/>
                    <a:pt x="324" y="478"/>
                  </a:cubicBezTo>
                  <a:cubicBezTo>
                    <a:pt x="307" y="428"/>
                    <a:pt x="307" y="375"/>
                    <a:pt x="295" y="324"/>
                  </a:cubicBezTo>
                  <a:cubicBezTo>
                    <a:pt x="276" y="241"/>
                    <a:pt x="252" y="165"/>
                    <a:pt x="225" y="85"/>
                  </a:cubicBezTo>
                  <a:cubicBezTo>
                    <a:pt x="212" y="47"/>
                    <a:pt x="151" y="56"/>
                    <a:pt x="113" y="43"/>
                  </a:cubicBezTo>
                  <a:cubicBezTo>
                    <a:pt x="4" y="4"/>
                    <a:pt x="59" y="32"/>
                    <a:pt x="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4" name="Freeform 87"/>
            <p:cNvSpPr>
              <a:spLocks/>
            </p:cNvSpPr>
            <p:nvPr/>
          </p:nvSpPr>
          <p:spPr bwMode="auto">
            <a:xfrm>
              <a:off x="2208" y="1314"/>
              <a:ext cx="460" cy="755"/>
            </a:xfrm>
            <a:custGeom>
              <a:avLst/>
              <a:gdLst>
                <a:gd name="T0" fmla="*/ 50 w 562"/>
                <a:gd name="T1" fmla="*/ 1 h 1429"/>
                <a:gd name="T2" fmla="*/ 11 w 562"/>
                <a:gd name="T3" fmla="*/ 1 h 1429"/>
                <a:gd name="T4" fmla="*/ 0 w 562"/>
                <a:gd name="T5" fmla="*/ 1 h 1429"/>
                <a:gd name="T6" fmla="*/ 7 w 562"/>
                <a:gd name="T7" fmla="*/ 1 h 1429"/>
                <a:gd name="T8" fmla="*/ 11 w 562"/>
                <a:gd name="T9" fmla="*/ 1 h 1429"/>
                <a:gd name="T10" fmla="*/ 13 w 562"/>
                <a:gd name="T11" fmla="*/ 1 h 1429"/>
                <a:gd name="T12" fmla="*/ 16 w 562"/>
                <a:gd name="T13" fmla="*/ 1 h 1429"/>
                <a:gd name="T14" fmla="*/ 39 w 562"/>
                <a:gd name="T15" fmla="*/ 1 h 1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2"/>
                <a:gd name="T25" fmla="*/ 0 h 1429"/>
                <a:gd name="T26" fmla="*/ 562 w 562"/>
                <a:gd name="T27" fmla="*/ 1429 h 1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2" h="1429">
                  <a:moveTo>
                    <a:pt x="562" y="38"/>
                  </a:moveTo>
                  <a:cubicBezTo>
                    <a:pt x="411" y="0"/>
                    <a:pt x="266" y="12"/>
                    <a:pt x="113" y="24"/>
                  </a:cubicBezTo>
                  <a:cubicBezTo>
                    <a:pt x="39" y="49"/>
                    <a:pt x="25" y="109"/>
                    <a:pt x="0" y="179"/>
                  </a:cubicBezTo>
                  <a:cubicBezTo>
                    <a:pt x="17" y="412"/>
                    <a:pt x="28" y="653"/>
                    <a:pt x="85" y="881"/>
                  </a:cubicBezTo>
                  <a:cubicBezTo>
                    <a:pt x="94" y="985"/>
                    <a:pt x="107" y="1075"/>
                    <a:pt x="127" y="1176"/>
                  </a:cubicBezTo>
                  <a:cubicBezTo>
                    <a:pt x="135" y="1214"/>
                    <a:pt x="146" y="1251"/>
                    <a:pt x="155" y="1289"/>
                  </a:cubicBezTo>
                  <a:cubicBezTo>
                    <a:pt x="159" y="1303"/>
                    <a:pt x="159" y="1321"/>
                    <a:pt x="169" y="1331"/>
                  </a:cubicBezTo>
                  <a:cubicBezTo>
                    <a:pt x="252" y="1414"/>
                    <a:pt x="326" y="1429"/>
                    <a:pt x="436" y="1429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5" name="Freeform 88"/>
            <p:cNvSpPr>
              <a:spLocks/>
            </p:cNvSpPr>
            <p:nvPr/>
          </p:nvSpPr>
          <p:spPr bwMode="auto">
            <a:xfrm>
              <a:off x="2947" y="1776"/>
              <a:ext cx="425" cy="384"/>
            </a:xfrm>
            <a:custGeom>
              <a:avLst/>
              <a:gdLst>
                <a:gd name="T0" fmla="*/ 2 w 687"/>
                <a:gd name="T1" fmla="*/ 0 h 493"/>
                <a:gd name="T2" fmla="*/ 2 w 687"/>
                <a:gd name="T3" fmla="*/ 5 h 493"/>
                <a:gd name="T4" fmla="*/ 2 w 687"/>
                <a:gd name="T5" fmla="*/ 16 h 493"/>
                <a:gd name="T6" fmla="*/ 1 w 687"/>
                <a:gd name="T7" fmla="*/ 25 h 493"/>
                <a:gd name="T8" fmla="*/ 1 w 687"/>
                <a:gd name="T9" fmla="*/ 24 h 493"/>
                <a:gd name="T10" fmla="*/ 1 w 687"/>
                <a:gd name="T11" fmla="*/ 22 h 493"/>
                <a:gd name="T12" fmla="*/ 1 w 687"/>
                <a:gd name="T13" fmla="*/ 20 h 493"/>
                <a:gd name="T14" fmla="*/ 1 w 687"/>
                <a:gd name="T15" fmla="*/ 20 h 493"/>
                <a:gd name="T16" fmla="*/ 1 w 687"/>
                <a:gd name="T17" fmla="*/ 19 h 493"/>
                <a:gd name="T18" fmla="*/ 0 w 687"/>
                <a:gd name="T19" fmla="*/ 16 h 4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7"/>
                <a:gd name="T31" fmla="*/ 0 h 493"/>
                <a:gd name="T32" fmla="*/ 687 w 687"/>
                <a:gd name="T33" fmla="*/ 493 h 4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7" h="493">
                  <a:moveTo>
                    <a:pt x="646" y="0"/>
                  </a:moveTo>
                  <a:cubicBezTo>
                    <a:pt x="657" y="34"/>
                    <a:pt x="674" y="78"/>
                    <a:pt x="674" y="113"/>
                  </a:cubicBezTo>
                  <a:cubicBezTo>
                    <a:pt x="674" y="184"/>
                    <a:pt x="687" y="266"/>
                    <a:pt x="646" y="323"/>
                  </a:cubicBezTo>
                  <a:cubicBezTo>
                    <a:pt x="596" y="393"/>
                    <a:pt x="532" y="441"/>
                    <a:pt x="464" y="492"/>
                  </a:cubicBezTo>
                  <a:cubicBezTo>
                    <a:pt x="398" y="487"/>
                    <a:pt x="331" y="493"/>
                    <a:pt x="267" y="478"/>
                  </a:cubicBezTo>
                  <a:cubicBezTo>
                    <a:pt x="248" y="473"/>
                    <a:pt x="241" y="447"/>
                    <a:pt x="225" y="436"/>
                  </a:cubicBezTo>
                  <a:cubicBezTo>
                    <a:pt x="213" y="428"/>
                    <a:pt x="197" y="426"/>
                    <a:pt x="183" y="422"/>
                  </a:cubicBezTo>
                  <a:cubicBezTo>
                    <a:pt x="164" y="417"/>
                    <a:pt x="145" y="414"/>
                    <a:pt x="126" y="408"/>
                  </a:cubicBezTo>
                  <a:cubicBezTo>
                    <a:pt x="98" y="399"/>
                    <a:pt x="42" y="379"/>
                    <a:pt x="42" y="379"/>
                  </a:cubicBezTo>
                  <a:cubicBezTo>
                    <a:pt x="10" y="332"/>
                    <a:pt x="26" y="349"/>
                    <a:pt x="0" y="323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" name="xjhdx5"/>
            <p:cNvGrpSpPr>
              <a:grpSpLocks noChangeAspect="1"/>
            </p:cNvGrpSpPr>
            <p:nvPr/>
          </p:nvGrpSpPr>
          <p:grpSpPr bwMode="auto">
            <a:xfrm>
              <a:off x="2537" y="864"/>
              <a:ext cx="246" cy="479"/>
              <a:chOff x="5770" y="1606"/>
              <a:chExt cx="2019" cy="3673"/>
            </a:xfrm>
          </p:grpSpPr>
          <p:grpSp>
            <p:nvGrpSpPr>
              <p:cNvPr id="18" name="Group 90"/>
              <p:cNvGrpSpPr>
                <a:grpSpLocks noChangeAspect="1"/>
              </p:cNvGrpSpPr>
              <p:nvPr/>
            </p:nvGrpSpPr>
            <p:grpSpPr bwMode="auto">
              <a:xfrm>
                <a:off x="6320" y="4418"/>
                <a:ext cx="913" cy="861"/>
                <a:chOff x="6320" y="4418"/>
                <a:chExt cx="913" cy="861"/>
              </a:xfrm>
            </p:grpSpPr>
            <p:grpSp>
              <p:nvGrpSpPr>
                <p:cNvPr id="19" name="Group 91"/>
                <p:cNvGrpSpPr>
                  <a:grpSpLocks noChangeAspect="1"/>
                </p:cNvGrpSpPr>
                <p:nvPr/>
              </p:nvGrpSpPr>
              <p:grpSpPr bwMode="auto">
                <a:xfrm>
                  <a:off x="6320" y="4418"/>
                  <a:ext cx="913" cy="861"/>
                  <a:chOff x="6320" y="4418"/>
                  <a:chExt cx="913" cy="861"/>
                </a:xfrm>
              </p:grpSpPr>
              <p:grpSp>
                <p:nvGrpSpPr>
                  <p:cNvPr id="20" name="Group 9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549" y="5081"/>
                    <a:ext cx="498" cy="198"/>
                    <a:chOff x="6549" y="5081"/>
                    <a:chExt cx="498" cy="198"/>
                  </a:xfrm>
                </p:grpSpPr>
                <p:sp>
                  <p:nvSpPr>
                    <p:cNvPr id="47181" name="Freeform 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49" y="5081"/>
                      <a:ext cx="498" cy="198"/>
                    </a:xfrm>
                    <a:custGeom>
                      <a:avLst/>
                      <a:gdLst>
                        <a:gd name="T0" fmla="*/ 0 w 498"/>
                        <a:gd name="T1" fmla="*/ 0 h 198"/>
                        <a:gd name="T2" fmla="*/ 101 w 498"/>
                        <a:gd name="T3" fmla="*/ 157 h 198"/>
                        <a:gd name="T4" fmla="*/ 110 w 498"/>
                        <a:gd name="T5" fmla="*/ 167 h 198"/>
                        <a:gd name="T6" fmla="*/ 121 w 498"/>
                        <a:gd name="T7" fmla="*/ 173 h 198"/>
                        <a:gd name="T8" fmla="*/ 136 w 498"/>
                        <a:gd name="T9" fmla="*/ 178 h 198"/>
                        <a:gd name="T10" fmla="*/ 153 w 498"/>
                        <a:gd name="T11" fmla="*/ 186 h 198"/>
                        <a:gd name="T12" fmla="*/ 174 w 498"/>
                        <a:gd name="T13" fmla="*/ 190 h 198"/>
                        <a:gd name="T14" fmla="*/ 188 w 498"/>
                        <a:gd name="T15" fmla="*/ 191 h 198"/>
                        <a:gd name="T16" fmla="*/ 205 w 498"/>
                        <a:gd name="T17" fmla="*/ 194 h 198"/>
                        <a:gd name="T18" fmla="*/ 222 w 498"/>
                        <a:gd name="T19" fmla="*/ 195 h 198"/>
                        <a:gd name="T20" fmla="*/ 243 w 498"/>
                        <a:gd name="T21" fmla="*/ 198 h 198"/>
                        <a:gd name="T22" fmla="*/ 257 w 498"/>
                        <a:gd name="T23" fmla="*/ 198 h 198"/>
                        <a:gd name="T24" fmla="*/ 278 w 498"/>
                        <a:gd name="T25" fmla="*/ 195 h 198"/>
                        <a:gd name="T26" fmla="*/ 295 w 498"/>
                        <a:gd name="T27" fmla="*/ 194 h 198"/>
                        <a:gd name="T28" fmla="*/ 315 w 498"/>
                        <a:gd name="T29" fmla="*/ 191 h 198"/>
                        <a:gd name="T30" fmla="*/ 332 w 498"/>
                        <a:gd name="T31" fmla="*/ 190 h 198"/>
                        <a:gd name="T32" fmla="*/ 349 w 498"/>
                        <a:gd name="T33" fmla="*/ 185 h 198"/>
                        <a:gd name="T34" fmla="*/ 366 w 498"/>
                        <a:gd name="T35" fmla="*/ 181 h 198"/>
                        <a:gd name="T36" fmla="*/ 380 w 498"/>
                        <a:gd name="T37" fmla="*/ 173 h 198"/>
                        <a:gd name="T38" fmla="*/ 392 w 498"/>
                        <a:gd name="T39" fmla="*/ 165 h 198"/>
                        <a:gd name="T40" fmla="*/ 397 w 498"/>
                        <a:gd name="T41" fmla="*/ 160 h 198"/>
                        <a:gd name="T42" fmla="*/ 405 w 498"/>
                        <a:gd name="T43" fmla="*/ 152 h 198"/>
                        <a:gd name="T44" fmla="*/ 498 w 498"/>
                        <a:gd name="T45" fmla="*/ 0 h 198"/>
                        <a:gd name="T46" fmla="*/ 0 w 498"/>
                        <a:gd name="T47" fmla="*/ 0 h 198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498"/>
                        <a:gd name="T73" fmla="*/ 0 h 198"/>
                        <a:gd name="T74" fmla="*/ 498 w 498"/>
                        <a:gd name="T75" fmla="*/ 198 h 198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498" h="198">
                          <a:moveTo>
                            <a:pt x="0" y="0"/>
                          </a:moveTo>
                          <a:lnTo>
                            <a:pt x="101" y="157"/>
                          </a:lnTo>
                          <a:lnTo>
                            <a:pt x="110" y="167"/>
                          </a:lnTo>
                          <a:lnTo>
                            <a:pt x="121" y="173"/>
                          </a:lnTo>
                          <a:lnTo>
                            <a:pt x="136" y="178"/>
                          </a:lnTo>
                          <a:lnTo>
                            <a:pt x="153" y="186"/>
                          </a:lnTo>
                          <a:lnTo>
                            <a:pt x="174" y="190"/>
                          </a:lnTo>
                          <a:lnTo>
                            <a:pt x="188" y="191"/>
                          </a:lnTo>
                          <a:lnTo>
                            <a:pt x="205" y="194"/>
                          </a:lnTo>
                          <a:lnTo>
                            <a:pt x="222" y="195"/>
                          </a:lnTo>
                          <a:lnTo>
                            <a:pt x="243" y="198"/>
                          </a:lnTo>
                          <a:lnTo>
                            <a:pt x="257" y="198"/>
                          </a:lnTo>
                          <a:lnTo>
                            <a:pt x="278" y="195"/>
                          </a:lnTo>
                          <a:lnTo>
                            <a:pt x="295" y="194"/>
                          </a:lnTo>
                          <a:lnTo>
                            <a:pt x="315" y="191"/>
                          </a:lnTo>
                          <a:lnTo>
                            <a:pt x="332" y="190"/>
                          </a:lnTo>
                          <a:lnTo>
                            <a:pt x="349" y="185"/>
                          </a:lnTo>
                          <a:lnTo>
                            <a:pt x="366" y="181"/>
                          </a:lnTo>
                          <a:lnTo>
                            <a:pt x="380" y="173"/>
                          </a:lnTo>
                          <a:lnTo>
                            <a:pt x="392" y="165"/>
                          </a:lnTo>
                          <a:lnTo>
                            <a:pt x="397" y="160"/>
                          </a:lnTo>
                          <a:lnTo>
                            <a:pt x="405" y="152"/>
                          </a:lnTo>
                          <a:lnTo>
                            <a:pt x="49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82" name="Freeform 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627" y="5081"/>
                      <a:ext cx="222" cy="198"/>
                    </a:xfrm>
                    <a:custGeom>
                      <a:avLst/>
                      <a:gdLst>
                        <a:gd name="T0" fmla="*/ 0 w 222"/>
                        <a:gd name="T1" fmla="*/ 0 h 198"/>
                        <a:gd name="T2" fmla="*/ 62 w 222"/>
                        <a:gd name="T3" fmla="*/ 178 h 198"/>
                        <a:gd name="T4" fmla="*/ 75 w 222"/>
                        <a:gd name="T5" fmla="*/ 186 h 198"/>
                        <a:gd name="T6" fmla="*/ 96 w 222"/>
                        <a:gd name="T7" fmla="*/ 190 h 198"/>
                        <a:gd name="T8" fmla="*/ 110 w 222"/>
                        <a:gd name="T9" fmla="*/ 191 h 198"/>
                        <a:gd name="T10" fmla="*/ 127 w 222"/>
                        <a:gd name="T11" fmla="*/ 194 h 198"/>
                        <a:gd name="T12" fmla="*/ 144 w 222"/>
                        <a:gd name="T13" fmla="*/ 195 h 198"/>
                        <a:gd name="T14" fmla="*/ 165 w 222"/>
                        <a:gd name="T15" fmla="*/ 198 h 198"/>
                        <a:gd name="T16" fmla="*/ 179 w 222"/>
                        <a:gd name="T17" fmla="*/ 198 h 198"/>
                        <a:gd name="T18" fmla="*/ 200 w 222"/>
                        <a:gd name="T19" fmla="*/ 195 h 198"/>
                        <a:gd name="T20" fmla="*/ 222 w 222"/>
                        <a:gd name="T21" fmla="*/ 0 h 198"/>
                        <a:gd name="T22" fmla="*/ 0 w 222"/>
                        <a:gd name="T23" fmla="*/ 0 h 198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22"/>
                        <a:gd name="T37" fmla="*/ 0 h 198"/>
                        <a:gd name="T38" fmla="*/ 222 w 222"/>
                        <a:gd name="T39" fmla="*/ 198 h 198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22" h="198">
                          <a:moveTo>
                            <a:pt x="0" y="0"/>
                          </a:moveTo>
                          <a:lnTo>
                            <a:pt x="62" y="178"/>
                          </a:lnTo>
                          <a:lnTo>
                            <a:pt x="75" y="186"/>
                          </a:lnTo>
                          <a:lnTo>
                            <a:pt x="96" y="190"/>
                          </a:lnTo>
                          <a:lnTo>
                            <a:pt x="110" y="191"/>
                          </a:lnTo>
                          <a:lnTo>
                            <a:pt x="127" y="194"/>
                          </a:lnTo>
                          <a:lnTo>
                            <a:pt x="144" y="195"/>
                          </a:lnTo>
                          <a:lnTo>
                            <a:pt x="165" y="198"/>
                          </a:lnTo>
                          <a:lnTo>
                            <a:pt x="179" y="198"/>
                          </a:lnTo>
                          <a:lnTo>
                            <a:pt x="200" y="195"/>
                          </a:lnTo>
                          <a:lnTo>
                            <a:pt x="22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1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20" y="4418"/>
                    <a:ext cx="913" cy="718"/>
                    <a:chOff x="6320" y="4418"/>
                    <a:chExt cx="913" cy="718"/>
                  </a:xfrm>
                </p:grpSpPr>
                <p:sp>
                  <p:nvSpPr>
                    <p:cNvPr id="47174" name="Freeform 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0" y="4418"/>
                      <a:ext cx="913" cy="718"/>
                    </a:xfrm>
                    <a:custGeom>
                      <a:avLst/>
                      <a:gdLst>
                        <a:gd name="T0" fmla="*/ 21 w 913"/>
                        <a:gd name="T1" fmla="*/ 20 h 718"/>
                        <a:gd name="T2" fmla="*/ 25 w 913"/>
                        <a:gd name="T3" fmla="*/ 38 h 718"/>
                        <a:gd name="T4" fmla="*/ 23 w 913"/>
                        <a:gd name="T5" fmla="*/ 73 h 718"/>
                        <a:gd name="T6" fmla="*/ 12 w 913"/>
                        <a:gd name="T7" fmla="*/ 96 h 718"/>
                        <a:gd name="T8" fmla="*/ 6 w 913"/>
                        <a:gd name="T9" fmla="*/ 126 h 718"/>
                        <a:gd name="T10" fmla="*/ 17 w 913"/>
                        <a:gd name="T11" fmla="*/ 149 h 718"/>
                        <a:gd name="T12" fmla="*/ 34 w 913"/>
                        <a:gd name="T13" fmla="*/ 176 h 718"/>
                        <a:gd name="T14" fmla="*/ 30 w 913"/>
                        <a:gd name="T15" fmla="*/ 195 h 718"/>
                        <a:gd name="T16" fmla="*/ 13 w 913"/>
                        <a:gd name="T17" fmla="*/ 216 h 718"/>
                        <a:gd name="T18" fmla="*/ 6 w 913"/>
                        <a:gd name="T19" fmla="*/ 236 h 718"/>
                        <a:gd name="T20" fmla="*/ 19 w 913"/>
                        <a:gd name="T21" fmla="*/ 259 h 718"/>
                        <a:gd name="T22" fmla="*/ 30 w 913"/>
                        <a:gd name="T23" fmla="*/ 278 h 718"/>
                        <a:gd name="T24" fmla="*/ 30 w 913"/>
                        <a:gd name="T25" fmla="*/ 301 h 718"/>
                        <a:gd name="T26" fmla="*/ 12 w 913"/>
                        <a:gd name="T27" fmla="*/ 322 h 718"/>
                        <a:gd name="T28" fmla="*/ 0 w 913"/>
                        <a:gd name="T29" fmla="*/ 349 h 718"/>
                        <a:gd name="T30" fmla="*/ 13 w 913"/>
                        <a:gd name="T31" fmla="*/ 372 h 718"/>
                        <a:gd name="T32" fmla="*/ 33 w 913"/>
                        <a:gd name="T33" fmla="*/ 396 h 718"/>
                        <a:gd name="T34" fmla="*/ 33 w 913"/>
                        <a:gd name="T35" fmla="*/ 431 h 718"/>
                        <a:gd name="T36" fmla="*/ 19 w 913"/>
                        <a:gd name="T37" fmla="*/ 455 h 718"/>
                        <a:gd name="T38" fmla="*/ 21 w 913"/>
                        <a:gd name="T39" fmla="*/ 473 h 718"/>
                        <a:gd name="T40" fmla="*/ 42 w 913"/>
                        <a:gd name="T41" fmla="*/ 499 h 718"/>
                        <a:gd name="T42" fmla="*/ 107 w 913"/>
                        <a:gd name="T43" fmla="*/ 573 h 718"/>
                        <a:gd name="T44" fmla="*/ 166 w 913"/>
                        <a:gd name="T45" fmla="*/ 629 h 718"/>
                        <a:gd name="T46" fmla="*/ 217 w 913"/>
                        <a:gd name="T47" fmla="*/ 660 h 718"/>
                        <a:gd name="T48" fmla="*/ 313 w 913"/>
                        <a:gd name="T49" fmla="*/ 701 h 718"/>
                        <a:gd name="T50" fmla="*/ 401 w 913"/>
                        <a:gd name="T51" fmla="*/ 716 h 718"/>
                        <a:gd name="T52" fmla="*/ 523 w 913"/>
                        <a:gd name="T53" fmla="*/ 716 h 718"/>
                        <a:gd name="T54" fmla="*/ 625 w 913"/>
                        <a:gd name="T55" fmla="*/ 706 h 718"/>
                        <a:gd name="T56" fmla="*/ 697 w 913"/>
                        <a:gd name="T57" fmla="*/ 685 h 718"/>
                        <a:gd name="T58" fmla="*/ 744 w 913"/>
                        <a:gd name="T59" fmla="*/ 659 h 718"/>
                        <a:gd name="T60" fmla="*/ 778 w 913"/>
                        <a:gd name="T61" fmla="*/ 629 h 718"/>
                        <a:gd name="T62" fmla="*/ 874 w 913"/>
                        <a:gd name="T63" fmla="*/ 493 h 718"/>
                        <a:gd name="T64" fmla="*/ 894 w 913"/>
                        <a:gd name="T65" fmla="*/ 448 h 718"/>
                        <a:gd name="T66" fmla="*/ 895 w 913"/>
                        <a:gd name="T67" fmla="*/ 427 h 718"/>
                        <a:gd name="T68" fmla="*/ 882 w 913"/>
                        <a:gd name="T69" fmla="*/ 406 h 718"/>
                        <a:gd name="T70" fmla="*/ 882 w 913"/>
                        <a:gd name="T71" fmla="*/ 381 h 718"/>
                        <a:gd name="T72" fmla="*/ 894 w 913"/>
                        <a:gd name="T73" fmla="*/ 362 h 718"/>
                        <a:gd name="T74" fmla="*/ 908 w 913"/>
                        <a:gd name="T75" fmla="*/ 341 h 718"/>
                        <a:gd name="T76" fmla="*/ 912 w 913"/>
                        <a:gd name="T77" fmla="*/ 316 h 718"/>
                        <a:gd name="T78" fmla="*/ 900 w 913"/>
                        <a:gd name="T79" fmla="*/ 295 h 718"/>
                        <a:gd name="T80" fmla="*/ 886 w 913"/>
                        <a:gd name="T81" fmla="*/ 275 h 718"/>
                        <a:gd name="T82" fmla="*/ 886 w 913"/>
                        <a:gd name="T83" fmla="*/ 254 h 718"/>
                        <a:gd name="T84" fmla="*/ 904 w 913"/>
                        <a:gd name="T85" fmla="*/ 229 h 718"/>
                        <a:gd name="T86" fmla="*/ 908 w 913"/>
                        <a:gd name="T87" fmla="*/ 202 h 718"/>
                        <a:gd name="T88" fmla="*/ 894 w 913"/>
                        <a:gd name="T89" fmla="*/ 176 h 718"/>
                        <a:gd name="T90" fmla="*/ 886 w 913"/>
                        <a:gd name="T91" fmla="*/ 155 h 718"/>
                        <a:gd name="T92" fmla="*/ 895 w 913"/>
                        <a:gd name="T93" fmla="*/ 130 h 718"/>
                        <a:gd name="T94" fmla="*/ 908 w 913"/>
                        <a:gd name="T95" fmla="*/ 113 h 718"/>
                        <a:gd name="T96" fmla="*/ 913 w 913"/>
                        <a:gd name="T97" fmla="*/ 88 h 718"/>
                        <a:gd name="T98" fmla="*/ 903 w 913"/>
                        <a:gd name="T99" fmla="*/ 67 h 718"/>
                        <a:gd name="T100" fmla="*/ 890 w 913"/>
                        <a:gd name="T101" fmla="*/ 42 h 718"/>
                        <a:gd name="T102" fmla="*/ 894 w 913"/>
                        <a:gd name="T103" fmla="*/ 18 h 718"/>
                        <a:gd name="T104" fmla="*/ 26 w 913"/>
                        <a:gd name="T105" fmla="*/ 0 h 718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913"/>
                        <a:gd name="T160" fmla="*/ 0 h 718"/>
                        <a:gd name="T161" fmla="*/ 913 w 913"/>
                        <a:gd name="T162" fmla="*/ 718 h 718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913" h="718">
                          <a:moveTo>
                            <a:pt x="26" y="0"/>
                          </a:moveTo>
                          <a:lnTo>
                            <a:pt x="21" y="20"/>
                          </a:lnTo>
                          <a:lnTo>
                            <a:pt x="23" y="29"/>
                          </a:lnTo>
                          <a:lnTo>
                            <a:pt x="25" y="38"/>
                          </a:lnTo>
                          <a:lnTo>
                            <a:pt x="26" y="59"/>
                          </a:lnTo>
                          <a:lnTo>
                            <a:pt x="23" y="73"/>
                          </a:lnTo>
                          <a:lnTo>
                            <a:pt x="17" y="86"/>
                          </a:lnTo>
                          <a:lnTo>
                            <a:pt x="12" y="96"/>
                          </a:lnTo>
                          <a:lnTo>
                            <a:pt x="6" y="113"/>
                          </a:lnTo>
                          <a:lnTo>
                            <a:pt x="6" y="126"/>
                          </a:lnTo>
                          <a:lnTo>
                            <a:pt x="12" y="138"/>
                          </a:lnTo>
                          <a:lnTo>
                            <a:pt x="17" y="149"/>
                          </a:lnTo>
                          <a:lnTo>
                            <a:pt x="29" y="162"/>
                          </a:lnTo>
                          <a:lnTo>
                            <a:pt x="34" y="176"/>
                          </a:lnTo>
                          <a:lnTo>
                            <a:pt x="34" y="185"/>
                          </a:lnTo>
                          <a:lnTo>
                            <a:pt x="30" y="195"/>
                          </a:lnTo>
                          <a:lnTo>
                            <a:pt x="21" y="204"/>
                          </a:lnTo>
                          <a:lnTo>
                            <a:pt x="13" y="216"/>
                          </a:lnTo>
                          <a:lnTo>
                            <a:pt x="8" y="225"/>
                          </a:lnTo>
                          <a:lnTo>
                            <a:pt x="6" y="236"/>
                          </a:lnTo>
                          <a:lnTo>
                            <a:pt x="12" y="248"/>
                          </a:lnTo>
                          <a:lnTo>
                            <a:pt x="19" y="259"/>
                          </a:lnTo>
                          <a:lnTo>
                            <a:pt x="26" y="269"/>
                          </a:lnTo>
                          <a:lnTo>
                            <a:pt x="30" y="278"/>
                          </a:lnTo>
                          <a:lnTo>
                            <a:pt x="34" y="288"/>
                          </a:lnTo>
                          <a:lnTo>
                            <a:pt x="30" y="301"/>
                          </a:lnTo>
                          <a:lnTo>
                            <a:pt x="21" y="313"/>
                          </a:lnTo>
                          <a:lnTo>
                            <a:pt x="12" y="322"/>
                          </a:lnTo>
                          <a:lnTo>
                            <a:pt x="2" y="337"/>
                          </a:lnTo>
                          <a:lnTo>
                            <a:pt x="0" y="349"/>
                          </a:lnTo>
                          <a:lnTo>
                            <a:pt x="4" y="362"/>
                          </a:lnTo>
                          <a:lnTo>
                            <a:pt x="13" y="372"/>
                          </a:lnTo>
                          <a:lnTo>
                            <a:pt x="23" y="383"/>
                          </a:lnTo>
                          <a:lnTo>
                            <a:pt x="33" y="396"/>
                          </a:lnTo>
                          <a:lnTo>
                            <a:pt x="38" y="414"/>
                          </a:lnTo>
                          <a:lnTo>
                            <a:pt x="33" y="431"/>
                          </a:lnTo>
                          <a:lnTo>
                            <a:pt x="23" y="444"/>
                          </a:lnTo>
                          <a:lnTo>
                            <a:pt x="19" y="455"/>
                          </a:lnTo>
                          <a:lnTo>
                            <a:pt x="19" y="466"/>
                          </a:lnTo>
                          <a:lnTo>
                            <a:pt x="21" y="473"/>
                          </a:lnTo>
                          <a:lnTo>
                            <a:pt x="29" y="484"/>
                          </a:lnTo>
                          <a:lnTo>
                            <a:pt x="42" y="499"/>
                          </a:lnTo>
                          <a:lnTo>
                            <a:pt x="64" y="528"/>
                          </a:lnTo>
                          <a:lnTo>
                            <a:pt x="107" y="573"/>
                          </a:lnTo>
                          <a:lnTo>
                            <a:pt x="144" y="609"/>
                          </a:lnTo>
                          <a:lnTo>
                            <a:pt x="166" y="629"/>
                          </a:lnTo>
                          <a:lnTo>
                            <a:pt x="190" y="643"/>
                          </a:lnTo>
                          <a:lnTo>
                            <a:pt x="217" y="660"/>
                          </a:lnTo>
                          <a:lnTo>
                            <a:pt x="255" y="681"/>
                          </a:lnTo>
                          <a:lnTo>
                            <a:pt x="313" y="701"/>
                          </a:lnTo>
                          <a:lnTo>
                            <a:pt x="356" y="710"/>
                          </a:lnTo>
                          <a:lnTo>
                            <a:pt x="401" y="716"/>
                          </a:lnTo>
                          <a:lnTo>
                            <a:pt x="460" y="718"/>
                          </a:lnTo>
                          <a:lnTo>
                            <a:pt x="523" y="716"/>
                          </a:lnTo>
                          <a:lnTo>
                            <a:pt x="578" y="714"/>
                          </a:lnTo>
                          <a:lnTo>
                            <a:pt x="625" y="706"/>
                          </a:lnTo>
                          <a:lnTo>
                            <a:pt x="667" y="697"/>
                          </a:lnTo>
                          <a:lnTo>
                            <a:pt x="697" y="685"/>
                          </a:lnTo>
                          <a:lnTo>
                            <a:pt x="723" y="672"/>
                          </a:lnTo>
                          <a:lnTo>
                            <a:pt x="744" y="659"/>
                          </a:lnTo>
                          <a:lnTo>
                            <a:pt x="761" y="647"/>
                          </a:lnTo>
                          <a:lnTo>
                            <a:pt x="778" y="629"/>
                          </a:lnTo>
                          <a:lnTo>
                            <a:pt x="832" y="556"/>
                          </a:lnTo>
                          <a:lnTo>
                            <a:pt x="874" y="493"/>
                          </a:lnTo>
                          <a:lnTo>
                            <a:pt x="890" y="461"/>
                          </a:lnTo>
                          <a:lnTo>
                            <a:pt x="894" y="448"/>
                          </a:lnTo>
                          <a:lnTo>
                            <a:pt x="895" y="438"/>
                          </a:lnTo>
                          <a:lnTo>
                            <a:pt x="895" y="427"/>
                          </a:lnTo>
                          <a:lnTo>
                            <a:pt x="887" y="414"/>
                          </a:lnTo>
                          <a:lnTo>
                            <a:pt x="882" y="406"/>
                          </a:lnTo>
                          <a:lnTo>
                            <a:pt x="879" y="394"/>
                          </a:lnTo>
                          <a:lnTo>
                            <a:pt x="882" y="381"/>
                          </a:lnTo>
                          <a:lnTo>
                            <a:pt x="887" y="372"/>
                          </a:lnTo>
                          <a:lnTo>
                            <a:pt x="894" y="362"/>
                          </a:lnTo>
                          <a:lnTo>
                            <a:pt x="900" y="352"/>
                          </a:lnTo>
                          <a:lnTo>
                            <a:pt x="908" y="341"/>
                          </a:lnTo>
                          <a:lnTo>
                            <a:pt x="913" y="330"/>
                          </a:lnTo>
                          <a:lnTo>
                            <a:pt x="912" y="316"/>
                          </a:lnTo>
                          <a:lnTo>
                            <a:pt x="907" y="305"/>
                          </a:lnTo>
                          <a:lnTo>
                            <a:pt x="900" y="295"/>
                          </a:lnTo>
                          <a:lnTo>
                            <a:pt x="894" y="286"/>
                          </a:lnTo>
                          <a:lnTo>
                            <a:pt x="886" y="275"/>
                          </a:lnTo>
                          <a:lnTo>
                            <a:pt x="883" y="263"/>
                          </a:lnTo>
                          <a:lnTo>
                            <a:pt x="886" y="254"/>
                          </a:lnTo>
                          <a:lnTo>
                            <a:pt x="895" y="240"/>
                          </a:lnTo>
                          <a:lnTo>
                            <a:pt x="904" y="229"/>
                          </a:lnTo>
                          <a:lnTo>
                            <a:pt x="908" y="217"/>
                          </a:lnTo>
                          <a:lnTo>
                            <a:pt x="908" y="202"/>
                          </a:lnTo>
                          <a:lnTo>
                            <a:pt x="903" y="187"/>
                          </a:lnTo>
                          <a:lnTo>
                            <a:pt x="894" y="176"/>
                          </a:lnTo>
                          <a:lnTo>
                            <a:pt x="890" y="168"/>
                          </a:lnTo>
                          <a:lnTo>
                            <a:pt x="886" y="155"/>
                          </a:lnTo>
                          <a:lnTo>
                            <a:pt x="887" y="141"/>
                          </a:lnTo>
                          <a:lnTo>
                            <a:pt x="895" y="130"/>
                          </a:lnTo>
                          <a:lnTo>
                            <a:pt x="900" y="122"/>
                          </a:lnTo>
                          <a:lnTo>
                            <a:pt x="908" y="113"/>
                          </a:lnTo>
                          <a:lnTo>
                            <a:pt x="912" y="101"/>
                          </a:lnTo>
                          <a:lnTo>
                            <a:pt x="913" y="88"/>
                          </a:lnTo>
                          <a:lnTo>
                            <a:pt x="911" y="80"/>
                          </a:lnTo>
                          <a:lnTo>
                            <a:pt x="903" y="67"/>
                          </a:lnTo>
                          <a:lnTo>
                            <a:pt x="895" y="56"/>
                          </a:lnTo>
                          <a:lnTo>
                            <a:pt x="890" y="42"/>
                          </a:lnTo>
                          <a:lnTo>
                            <a:pt x="890" y="29"/>
                          </a:lnTo>
                          <a:lnTo>
                            <a:pt x="894" y="18"/>
                          </a:lnTo>
                          <a:lnTo>
                            <a:pt x="891" y="0"/>
                          </a:lnTo>
                          <a:lnTo>
                            <a:pt x="26" y="0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75" name="Freeform 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6" y="4514"/>
                      <a:ext cx="113" cy="99"/>
                    </a:xfrm>
                    <a:custGeom>
                      <a:avLst/>
                      <a:gdLst>
                        <a:gd name="T0" fmla="*/ 6 w 113"/>
                        <a:gd name="T1" fmla="*/ 0 h 99"/>
                        <a:gd name="T2" fmla="*/ 13 w 113"/>
                        <a:gd name="T3" fmla="*/ 13 h 99"/>
                        <a:gd name="T4" fmla="*/ 24 w 113"/>
                        <a:gd name="T5" fmla="*/ 26 h 99"/>
                        <a:gd name="T6" fmla="*/ 44 w 113"/>
                        <a:gd name="T7" fmla="*/ 43 h 99"/>
                        <a:gd name="T8" fmla="*/ 68 w 113"/>
                        <a:gd name="T9" fmla="*/ 57 h 99"/>
                        <a:gd name="T10" fmla="*/ 91 w 113"/>
                        <a:gd name="T11" fmla="*/ 66 h 99"/>
                        <a:gd name="T12" fmla="*/ 113 w 113"/>
                        <a:gd name="T13" fmla="*/ 72 h 99"/>
                        <a:gd name="T14" fmla="*/ 104 w 113"/>
                        <a:gd name="T15" fmla="*/ 89 h 99"/>
                        <a:gd name="T16" fmla="*/ 75 w 113"/>
                        <a:gd name="T17" fmla="*/ 85 h 99"/>
                        <a:gd name="T18" fmla="*/ 44 w 113"/>
                        <a:gd name="T19" fmla="*/ 87 h 99"/>
                        <a:gd name="T20" fmla="*/ 24 w 113"/>
                        <a:gd name="T21" fmla="*/ 99 h 99"/>
                        <a:gd name="T22" fmla="*/ 28 w 113"/>
                        <a:gd name="T23" fmla="*/ 89 h 99"/>
                        <a:gd name="T24" fmla="*/ 27 w 113"/>
                        <a:gd name="T25" fmla="*/ 78 h 99"/>
                        <a:gd name="T26" fmla="*/ 20 w 113"/>
                        <a:gd name="T27" fmla="*/ 62 h 99"/>
                        <a:gd name="T28" fmla="*/ 11 w 113"/>
                        <a:gd name="T29" fmla="*/ 49 h 99"/>
                        <a:gd name="T30" fmla="*/ 2 w 113"/>
                        <a:gd name="T31" fmla="*/ 34 h 99"/>
                        <a:gd name="T32" fmla="*/ 0 w 113"/>
                        <a:gd name="T33" fmla="*/ 17 h 99"/>
                        <a:gd name="T34" fmla="*/ 6 w 113"/>
                        <a:gd name="T35" fmla="*/ 0 h 9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13"/>
                        <a:gd name="T55" fmla="*/ 0 h 99"/>
                        <a:gd name="T56" fmla="*/ 113 w 113"/>
                        <a:gd name="T57" fmla="*/ 99 h 9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13" h="99">
                          <a:moveTo>
                            <a:pt x="6" y="0"/>
                          </a:moveTo>
                          <a:lnTo>
                            <a:pt x="13" y="13"/>
                          </a:lnTo>
                          <a:lnTo>
                            <a:pt x="24" y="26"/>
                          </a:lnTo>
                          <a:lnTo>
                            <a:pt x="44" y="43"/>
                          </a:lnTo>
                          <a:lnTo>
                            <a:pt x="68" y="57"/>
                          </a:lnTo>
                          <a:lnTo>
                            <a:pt x="91" y="66"/>
                          </a:lnTo>
                          <a:lnTo>
                            <a:pt x="113" y="72"/>
                          </a:lnTo>
                          <a:lnTo>
                            <a:pt x="104" y="89"/>
                          </a:lnTo>
                          <a:lnTo>
                            <a:pt x="75" y="85"/>
                          </a:lnTo>
                          <a:lnTo>
                            <a:pt x="44" y="87"/>
                          </a:lnTo>
                          <a:lnTo>
                            <a:pt x="24" y="99"/>
                          </a:lnTo>
                          <a:lnTo>
                            <a:pt x="28" y="89"/>
                          </a:lnTo>
                          <a:lnTo>
                            <a:pt x="27" y="78"/>
                          </a:lnTo>
                          <a:lnTo>
                            <a:pt x="20" y="62"/>
                          </a:lnTo>
                          <a:lnTo>
                            <a:pt x="11" y="49"/>
                          </a:lnTo>
                          <a:lnTo>
                            <a:pt x="2" y="34"/>
                          </a:lnTo>
                          <a:lnTo>
                            <a:pt x="0" y="17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76" name="Freeform 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8" y="4637"/>
                      <a:ext cx="149" cy="84"/>
                    </a:xfrm>
                    <a:custGeom>
                      <a:avLst/>
                      <a:gdLst>
                        <a:gd name="T0" fmla="*/ 0 w 149"/>
                        <a:gd name="T1" fmla="*/ 10 h 84"/>
                        <a:gd name="T2" fmla="*/ 4 w 149"/>
                        <a:gd name="T3" fmla="*/ 0 h 84"/>
                        <a:gd name="T4" fmla="*/ 9 w 149"/>
                        <a:gd name="T5" fmla="*/ 10 h 84"/>
                        <a:gd name="T6" fmla="*/ 21 w 149"/>
                        <a:gd name="T7" fmla="*/ 15 h 84"/>
                        <a:gd name="T8" fmla="*/ 42 w 149"/>
                        <a:gd name="T9" fmla="*/ 25 h 84"/>
                        <a:gd name="T10" fmla="*/ 64 w 149"/>
                        <a:gd name="T11" fmla="*/ 31 h 84"/>
                        <a:gd name="T12" fmla="*/ 98 w 149"/>
                        <a:gd name="T13" fmla="*/ 38 h 84"/>
                        <a:gd name="T14" fmla="*/ 137 w 149"/>
                        <a:gd name="T15" fmla="*/ 44 h 84"/>
                        <a:gd name="T16" fmla="*/ 149 w 149"/>
                        <a:gd name="T17" fmla="*/ 80 h 84"/>
                        <a:gd name="T18" fmla="*/ 106 w 149"/>
                        <a:gd name="T19" fmla="*/ 69 h 84"/>
                        <a:gd name="T20" fmla="*/ 72 w 149"/>
                        <a:gd name="T21" fmla="*/ 65 h 84"/>
                        <a:gd name="T22" fmla="*/ 45 w 149"/>
                        <a:gd name="T23" fmla="*/ 71 h 84"/>
                        <a:gd name="T24" fmla="*/ 25 w 149"/>
                        <a:gd name="T25" fmla="*/ 84 h 84"/>
                        <a:gd name="T26" fmla="*/ 25 w 149"/>
                        <a:gd name="T27" fmla="*/ 73 h 84"/>
                        <a:gd name="T28" fmla="*/ 25 w 149"/>
                        <a:gd name="T29" fmla="*/ 63 h 84"/>
                        <a:gd name="T30" fmla="*/ 21 w 149"/>
                        <a:gd name="T31" fmla="*/ 52 h 84"/>
                        <a:gd name="T32" fmla="*/ 9 w 149"/>
                        <a:gd name="T33" fmla="*/ 36 h 84"/>
                        <a:gd name="T34" fmla="*/ 0 w 149"/>
                        <a:gd name="T35" fmla="*/ 23 h 84"/>
                        <a:gd name="T36" fmla="*/ 0 w 149"/>
                        <a:gd name="T37" fmla="*/ 10 h 8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9"/>
                        <a:gd name="T58" fmla="*/ 0 h 84"/>
                        <a:gd name="T59" fmla="*/ 149 w 149"/>
                        <a:gd name="T60" fmla="*/ 84 h 8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9" h="84">
                          <a:moveTo>
                            <a:pt x="0" y="10"/>
                          </a:moveTo>
                          <a:lnTo>
                            <a:pt x="4" y="0"/>
                          </a:lnTo>
                          <a:lnTo>
                            <a:pt x="9" y="10"/>
                          </a:lnTo>
                          <a:lnTo>
                            <a:pt x="21" y="15"/>
                          </a:lnTo>
                          <a:lnTo>
                            <a:pt x="42" y="25"/>
                          </a:lnTo>
                          <a:lnTo>
                            <a:pt x="64" y="31"/>
                          </a:lnTo>
                          <a:lnTo>
                            <a:pt x="98" y="38"/>
                          </a:lnTo>
                          <a:lnTo>
                            <a:pt x="137" y="44"/>
                          </a:lnTo>
                          <a:lnTo>
                            <a:pt x="149" y="80"/>
                          </a:lnTo>
                          <a:lnTo>
                            <a:pt x="106" y="69"/>
                          </a:lnTo>
                          <a:lnTo>
                            <a:pt x="72" y="65"/>
                          </a:lnTo>
                          <a:lnTo>
                            <a:pt x="45" y="71"/>
                          </a:lnTo>
                          <a:lnTo>
                            <a:pt x="25" y="84"/>
                          </a:lnTo>
                          <a:lnTo>
                            <a:pt x="25" y="73"/>
                          </a:lnTo>
                          <a:lnTo>
                            <a:pt x="25" y="63"/>
                          </a:lnTo>
                          <a:lnTo>
                            <a:pt x="21" y="52"/>
                          </a:lnTo>
                          <a:lnTo>
                            <a:pt x="9" y="36"/>
                          </a:lnTo>
                          <a:lnTo>
                            <a:pt x="0" y="23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77" name="Freeform 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22" y="4742"/>
                      <a:ext cx="175" cy="104"/>
                    </a:xfrm>
                    <a:custGeom>
                      <a:avLst/>
                      <a:gdLst>
                        <a:gd name="T0" fmla="*/ 2 w 175"/>
                        <a:gd name="T1" fmla="*/ 13 h 104"/>
                        <a:gd name="T2" fmla="*/ 10 w 175"/>
                        <a:gd name="T3" fmla="*/ 0 h 104"/>
                        <a:gd name="T4" fmla="*/ 21 w 175"/>
                        <a:gd name="T5" fmla="*/ 17 h 104"/>
                        <a:gd name="T6" fmla="*/ 32 w 175"/>
                        <a:gd name="T7" fmla="*/ 25 h 104"/>
                        <a:gd name="T8" fmla="*/ 45 w 175"/>
                        <a:gd name="T9" fmla="*/ 34 h 104"/>
                        <a:gd name="T10" fmla="*/ 69 w 175"/>
                        <a:gd name="T11" fmla="*/ 42 h 104"/>
                        <a:gd name="T12" fmla="*/ 96 w 175"/>
                        <a:gd name="T13" fmla="*/ 49 h 104"/>
                        <a:gd name="T14" fmla="*/ 126 w 175"/>
                        <a:gd name="T15" fmla="*/ 59 h 104"/>
                        <a:gd name="T16" fmla="*/ 167 w 175"/>
                        <a:gd name="T17" fmla="*/ 72 h 104"/>
                        <a:gd name="T18" fmla="*/ 175 w 175"/>
                        <a:gd name="T19" fmla="*/ 104 h 104"/>
                        <a:gd name="T20" fmla="*/ 133 w 175"/>
                        <a:gd name="T21" fmla="*/ 87 h 104"/>
                        <a:gd name="T22" fmla="*/ 103 w 175"/>
                        <a:gd name="T23" fmla="*/ 76 h 104"/>
                        <a:gd name="T24" fmla="*/ 78 w 175"/>
                        <a:gd name="T25" fmla="*/ 72 h 104"/>
                        <a:gd name="T26" fmla="*/ 58 w 175"/>
                        <a:gd name="T27" fmla="*/ 72 h 104"/>
                        <a:gd name="T28" fmla="*/ 48 w 175"/>
                        <a:gd name="T29" fmla="*/ 80 h 104"/>
                        <a:gd name="T30" fmla="*/ 36 w 175"/>
                        <a:gd name="T31" fmla="*/ 91 h 104"/>
                        <a:gd name="T32" fmla="*/ 34 w 175"/>
                        <a:gd name="T33" fmla="*/ 78 h 104"/>
                        <a:gd name="T34" fmla="*/ 21 w 175"/>
                        <a:gd name="T35" fmla="*/ 59 h 104"/>
                        <a:gd name="T36" fmla="*/ 10 w 175"/>
                        <a:gd name="T37" fmla="*/ 45 h 104"/>
                        <a:gd name="T38" fmla="*/ 0 w 175"/>
                        <a:gd name="T39" fmla="*/ 31 h 104"/>
                        <a:gd name="T40" fmla="*/ 2 w 175"/>
                        <a:gd name="T41" fmla="*/ 13 h 10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5"/>
                        <a:gd name="T64" fmla="*/ 0 h 104"/>
                        <a:gd name="T65" fmla="*/ 175 w 175"/>
                        <a:gd name="T66" fmla="*/ 104 h 10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5" h="104">
                          <a:moveTo>
                            <a:pt x="2" y="13"/>
                          </a:moveTo>
                          <a:lnTo>
                            <a:pt x="10" y="0"/>
                          </a:lnTo>
                          <a:lnTo>
                            <a:pt x="21" y="17"/>
                          </a:lnTo>
                          <a:lnTo>
                            <a:pt x="32" y="25"/>
                          </a:lnTo>
                          <a:lnTo>
                            <a:pt x="45" y="34"/>
                          </a:lnTo>
                          <a:lnTo>
                            <a:pt x="69" y="42"/>
                          </a:lnTo>
                          <a:lnTo>
                            <a:pt x="96" y="49"/>
                          </a:lnTo>
                          <a:lnTo>
                            <a:pt x="126" y="59"/>
                          </a:lnTo>
                          <a:lnTo>
                            <a:pt x="167" y="72"/>
                          </a:lnTo>
                          <a:lnTo>
                            <a:pt x="175" y="104"/>
                          </a:lnTo>
                          <a:lnTo>
                            <a:pt x="133" y="87"/>
                          </a:lnTo>
                          <a:lnTo>
                            <a:pt x="103" y="76"/>
                          </a:lnTo>
                          <a:lnTo>
                            <a:pt x="78" y="72"/>
                          </a:lnTo>
                          <a:lnTo>
                            <a:pt x="58" y="72"/>
                          </a:lnTo>
                          <a:lnTo>
                            <a:pt x="48" y="80"/>
                          </a:lnTo>
                          <a:lnTo>
                            <a:pt x="36" y="91"/>
                          </a:lnTo>
                          <a:lnTo>
                            <a:pt x="34" y="78"/>
                          </a:lnTo>
                          <a:lnTo>
                            <a:pt x="21" y="59"/>
                          </a:lnTo>
                          <a:lnTo>
                            <a:pt x="10" y="45"/>
                          </a:lnTo>
                          <a:lnTo>
                            <a:pt x="0" y="31"/>
                          </a:lnTo>
                          <a:lnTo>
                            <a:pt x="2" y="13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78" name="Freeform 1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41" y="4856"/>
                      <a:ext cx="208" cy="230"/>
                    </a:xfrm>
                    <a:custGeom>
                      <a:avLst/>
                      <a:gdLst>
                        <a:gd name="T0" fmla="*/ 2 w 208"/>
                        <a:gd name="T1" fmla="*/ 35 h 230"/>
                        <a:gd name="T2" fmla="*/ 0 w 208"/>
                        <a:gd name="T3" fmla="*/ 21 h 230"/>
                        <a:gd name="T4" fmla="*/ 0 w 208"/>
                        <a:gd name="T5" fmla="*/ 11 h 230"/>
                        <a:gd name="T6" fmla="*/ 8 w 208"/>
                        <a:gd name="T7" fmla="*/ 0 h 230"/>
                        <a:gd name="T8" fmla="*/ 22 w 208"/>
                        <a:gd name="T9" fmla="*/ 17 h 230"/>
                        <a:gd name="T10" fmla="*/ 47 w 208"/>
                        <a:gd name="T11" fmla="*/ 32 h 230"/>
                        <a:gd name="T12" fmla="*/ 72 w 208"/>
                        <a:gd name="T13" fmla="*/ 44 h 230"/>
                        <a:gd name="T14" fmla="*/ 106 w 208"/>
                        <a:gd name="T15" fmla="*/ 55 h 230"/>
                        <a:gd name="T16" fmla="*/ 156 w 208"/>
                        <a:gd name="T17" fmla="*/ 65 h 230"/>
                        <a:gd name="T18" fmla="*/ 166 w 208"/>
                        <a:gd name="T19" fmla="*/ 91 h 230"/>
                        <a:gd name="T20" fmla="*/ 140 w 208"/>
                        <a:gd name="T21" fmla="*/ 84 h 230"/>
                        <a:gd name="T22" fmla="*/ 114 w 208"/>
                        <a:gd name="T23" fmla="*/ 80 h 230"/>
                        <a:gd name="T24" fmla="*/ 101 w 208"/>
                        <a:gd name="T25" fmla="*/ 82 h 230"/>
                        <a:gd name="T26" fmla="*/ 97 w 208"/>
                        <a:gd name="T27" fmla="*/ 95 h 230"/>
                        <a:gd name="T28" fmla="*/ 105 w 208"/>
                        <a:gd name="T29" fmla="*/ 112 h 230"/>
                        <a:gd name="T30" fmla="*/ 115 w 208"/>
                        <a:gd name="T31" fmla="*/ 128 h 230"/>
                        <a:gd name="T32" fmla="*/ 136 w 208"/>
                        <a:gd name="T33" fmla="*/ 153 h 230"/>
                        <a:gd name="T34" fmla="*/ 166 w 208"/>
                        <a:gd name="T35" fmla="*/ 179 h 230"/>
                        <a:gd name="T36" fmla="*/ 208 w 208"/>
                        <a:gd name="T37" fmla="*/ 209 h 230"/>
                        <a:gd name="T38" fmla="*/ 208 w 208"/>
                        <a:gd name="T39" fmla="*/ 230 h 230"/>
                        <a:gd name="T40" fmla="*/ 190 w 208"/>
                        <a:gd name="T41" fmla="*/ 219 h 230"/>
                        <a:gd name="T42" fmla="*/ 166 w 208"/>
                        <a:gd name="T43" fmla="*/ 205 h 230"/>
                        <a:gd name="T44" fmla="*/ 132 w 208"/>
                        <a:gd name="T45" fmla="*/ 179 h 230"/>
                        <a:gd name="T46" fmla="*/ 105 w 208"/>
                        <a:gd name="T47" fmla="*/ 150 h 230"/>
                        <a:gd name="T48" fmla="*/ 80 w 208"/>
                        <a:gd name="T49" fmla="*/ 128 h 230"/>
                        <a:gd name="T50" fmla="*/ 56 w 208"/>
                        <a:gd name="T51" fmla="*/ 101 h 230"/>
                        <a:gd name="T52" fmla="*/ 36 w 208"/>
                        <a:gd name="T53" fmla="*/ 78 h 230"/>
                        <a:gd name="T54" fmla="*/ 15 w 208"/>
                        <a:gd name="T55" fmla="*/ 57 h 230"/>
                        <a:gd name="T56" fmla="*/ 2 w 208"/>
                        <a:gd name="T57" fmla="*/ 35 h 23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08"/>
                        <a:gd name="T88" fmla="*/ 0 h 230"/>
                        <a:gd name="T89" fmla="*/ 208 w 208"/>
                        <a:gd name="T90" fmla="*/ 230 h 23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08" h="230">
                          <a:moveTo>
                            <a:pt x="2" y="35"/>
                          </a:moveTo>
                          <a:lnTo>
                            <a:pt x="0" y="21"/>
                          </a:lnTo>
                          <a:lnTo>
                            <a:pt x="0" y="11"/>
                          </a:lnTo>
                          <a:lnTo>
                            <a:pt x="8" y="0"/>
                          </a:lnTo>
                          <a:lnTo>
                            <a:pt x="22" y="17"/>
                          </a:lnTo>
                          <a:lnTo>
                            <a:pt x="47" y="32"/>
                          </a:lnTo>
                          <a:lnTo>
                            <a:pt x="72" y="44"/>
                          </a:lnTo>
                          <a:lnTo>
                            <a:pt x="106" y="55"/>
                          </a:lnTo>
                          <a:lnTo>
                            <a:pt x="156" y="65"/>
                          </a:lnTo>
                          <a:lnTo>
                            <a:pt x="166" y="91"/>
                          </a:lnTo>
                          <a:lnTo>
                            <a:pt x="140" y="84"/>
                          </a:lnTo>
                          <a:lnTo>
                            <a:pt x="114" y="80"/>
                          </a:lnTo>
                          <a:lnTo>
                            <a:pt x="101" y="82"/>
                          </a:lnTo>
                          <a:lnTo>
                            <a:pt x="97" y="95"/>
                          </a:lnTo>
                          <a:lnTo>
                            <a:pt x="105" y="112"/>
                          </a:lnTo>
                          <a:lnTo>
                            <a:pt x="115" y="128"/>
                          </a:lnTo>
                          <a:lnTo>
                            <a:pt x="136" y="153"/>
                          </a:lnTo>
                          <a:lnTo>
                            <a:pt x="166" y="179"/>
                          </a:lnTo>
                          <a:lnTo>
                            <a:pt x="208" y="209"/>
                          </a:lnTo>
                          <a:lnTo>
                            <a:pt x="208" y="230"/>
                          </a:lnTo>
                          <a:lnTo>
                            <a:pt x="190" y="219"/>
                          </a:lnTo>
                          <a:lnTo>
                            <a:pt x="166" y="205"/>
                          </a:lnTo>
                          <a:lnTo>
                            <a:pt x="132" y="179"/>
                          </a:lnTo>
                          <a:lnTo>
                            <a:pt x="105" y="150"/>
                          </a:lnTo>
                          <a:lnTo>
                            <a:pt x="80" y="128"/>
                          </a:lnTo>
                          <a:lnTo>
                            <a:pt x="56" y="101"/>
                          </a:lnTo>
                          <a:lnTo>
                            <a:pt x="36" y="78"/>
                          </a:lnTo>
                          <a:lnTo>
                            <a:pt x="15" y="57"/>
                          </a:lnTo>
                          <a:lnTo>
                            <a:pt x="2" y="3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79" name="Freeform 1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45" y="4443"/>
                      <a:ext cx="86" cy="69"/>
                    </a:xfrm>
                    <a:custGeom>
                      <a:avLst/>
                      <a:gdLst>
                        <a:gd name="T0" fmla="*/ 0 w 86"/>
                        <a:gd name="T1" fmla="*/ 0 h 69"/>
                        <a:gd name="T2" fmla="*/ 11 w 86"/>
                        <a:gd name="T3" fmla="*/ 10 h 69"/>
                        <a:gd name="T4" fmla="*/ 25 w 86"/>
                        <a:gd name="T5" fmla="*/ 21 h 69"/>
                        <a:gd name="T6" fmla="*/ 42 w 86"/>
                        <a:gd name="T7" fmla="*/ 33 h 69"/>
                        <a:gd name="T8" fmla="*/ 60 w 86"/>
                        <a:gd name="T9" fmla="*/ 44 h 69"/>
                        <a:gd name="T10" fmla="*/ 77 w 86"/>
                        <a:gd name="T11" fmla="*/ 54 h 69"/>
                        <a:gd name="T12" fmla="*/ 86 w 86"/>
                        <a:gd name="T13" fmla="*/ 61 h 69"/>
                        <a:gd name="T14" fmla="*/ 65 w 86"/>
                        <a:gd name="T15" fmla="*/ 69 h 69"/>
                        <a:gd name="T16" fmla="*/ 42 w 86"/>
                        <a:gd name="T17" fmla="*/ 61 h 69"/>
                        <a:gd name="T18" fmla="*/ 18 w 86"/>
                        <a:gd name="T19" fmla="*/ 52 h 69"/>
                        <a:gd name="T20" fmla="*/ 0 w 86"/>
                        <a:gd name="T21" fmla="*/ 42 h 69"/>
                        <a:gd name="T22" fmla="*/ 1 w 86"/>
                        <a:gd name="T23" fmla="*/ 33 h 69"/>
                        <a:gd name="T24" fmla="*/ 4 w 86"/>
                        <a:gd name="T25" fmla="*/ 17 h 69"/>
                        <a:gd name="T26" fmla="*/ 0 w 86"/>
                        <a:gd name="T27" fmla="*/ 0 h 69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86"/>
                        <a:gd name="T43" fmla="*/ 0 h 69"/>
                        <a:gd name="T44" fmla="*/ 86 w 86"/>
                        <a:gd name="T45" fmla="*/ 69 h 69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86" h="69">
                          <a:moveTo>
                            <a:pt x="0" y="0"/>
                          </a:moveTo>
                          <a:lnTo>
                            <a:pt x="11" y="10"/>
                          </a:lnTo>
                          <a:lnTo>
                            <a:pt x="25" y="21"/>
                          </a:lnTo>
                          <a:lnTo>
                            <a:pt x="42" y="33"/>
                          </a:lnTo>
                          <a:lnTo>
                            <a:pt x="60" y="44"/>
                          </a:lnTo>
                          <a:lnTo>
                            <a:pt x="77" y="54"/>
                          </a:lnTo>
                          <a:lnTo>
                            <a:pt x="86" y="61"/>
                          </a:lnTo>
                          <a:lnTo>
                            <a:pt x="65" y="69"/>
                          </a:lnTo>
                          <a:lnTo>
                            <a:pt x="42" y="61"/>
                          </a:lnTo>
                          <a:lnTo>
                            <a:pt x="18" y="52"/>
                          </a:lnTo>
                          <a:lnTo>
                            <a:pt x="0" y="42"/>
                          </a:lnTo>
                          <a:lnTo>
                            <a:pt x="1" y="33"/>
                          </a:lnTo>
                          <a:lnTo>
                            <a:pt x="4" y="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80" name="Freeform 1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01" y="4426"/>
                      <a:ext cx="732" cy="689"/>
                    </a:xfrm>
                    <a:custGeom>
                      <a:avLst/>
                      <a:gdLst>
                        <a:gd name="T0" fmla="*/ 348 w 732"/>
                        <a:gd name="T1" fmla="*/ 158 h 689"/>
                        <a:gd name="T2" fmla="*/ 292 w 732"/>
                        <a:gd name="T3" fmla="*/ 181 h 689"/>
                        <a:gd name="T4" fmla="*/ 175 w 732"/>
                        <a:gd name="T5" fmla="*/ 200 h 689"/>
                        <a:gd name="T6" fmla="*/ 0 w 732"/>
                        <a:gd name="T7" fmla="*/ 209 h 689"/>
                        <a:gd name="T8" fmla="*/ 205 w 732"/>
                        <a:gd name="T9" fmla="*/ 244 h 689"/>
                        <a:gd name="T10" fmla="*/ 435 w 732"/>
                        <a:gd name="T11" fmla="*/ 225 h 689"/>
                        <a:gd name="T12" fmla="*/ 597 w 732"/>
                        <a:gd name="T13" fmla="*/ 177 h 689"/>
                        <a:gd name="T14" fmla="*/ 648 w 732"/>
                        <a:gd name="T15" fmla="*/ 169 h 689"/>
                        <a:gd name="T16" fmla="*/ 625 w 732"/>
                        <a:gd name="T17" fmla="*/ 208 h 689"/>
                        <a:gd name="T18" fmla="*/ 510 w 732"/>
                        <a:gd name="T19" fmla="*/ 263 h 689"/>
                        <a:gd name="T20" fmla="*/ 304 w 732"/>
                        <a:gd name="T21" fmla="*/ 308 h 689"/>
                        <a:gd name="T22" fmla="*/ 177 w 732"/>
                        <a:gd name="T23" fmla="*/ 352 h 689"/>
                        <a:gd name="T24" fmla="*/ 411 w 732"/>
                        <a:gd name="T25" fmla="*/ 347 h 689"/>
                        <a:gd name="T26" fmla="*/ 567 w 732"/>
                        <a:gd name="T27" fmla="*/ 308 h 689"/>
                        <a:gd name="T28" fmla="*/ 659 w 732"/>
                        <a:gd name="T29" fmla="*/ 276 h 689"/>
                        <a:gd name="T30" fmla="*/ 661 w 732"/>
                        <a:gd name="T31" fmla="*/ 299 h 689"/>
                        <a:gd name="T32" fmla="*/ 584 w 732"/>
                        <a:gd name="T33" fmla="*/ 354 h 689"/>
                        <a:gd name="T34" fmla="*/ 439 w 732"/>
                        <a:gd name="T35" fmla="*/ 407 h 689"/>
                        <a:gd name="T36" fmla="*/ 237 w 732"/>
                        <a:gd name="T37" fmla="*/ 444 h 689"/>
                        <a:gd name="T38" fmla="*/ 305 w 732"/>
                        <a:gd name="T39" fmla="*/ 466 h 689"/>
                        <a:gd name="T40" fmla="*/ 482 w 732"/>
                        <a:gd name="T41" fmla="*/ 458 h 689"/>
                        <a:gd name="T42" fmla="*/ 629 w 732"/>
                        <a:gd name="T43" fmla="*/ 413 h 689"/>
                        <a:gd name="T44" fmla="*/ 642 w 732"/>
                        <a:gd name="T45" fmla="*/ 430 h 689"/>
                        <a:gd name="T46" fmla="*/ 599 w 732"/>
                        <a:gd name="T47" fmla="*/ 474 h 689"/>
                        <a:gd name="T48" fmla="*/ 489 w 732"/>
                        <a:gd name="T49" fmla="*/ 521 h 689"/>
                        <a:gd name="T50" fmla="*/ 360 w 732"/>
                        <a:gd name="T51" fmla="*/ 542 h 689"/>
                        <a:gd name="T52" fmla="*/ 166 w 732"/>
                        <a:gd name="T53" fmla="*/ 546 h 689"/>
                        <a:gd name="T54" fmla="*/ 301 w 732"/>
                        <a:gd name="T55" fmla="*/ 579 h 689"/>
                        <a:gd name="T56" fmla="*/ 427 w 732"/>
                        <a:gd name="T57" fmla="*/ 580 h 689"/>
                        <a:gd name="T58" fmla="*/ 540 w 732"/>
                        <a:gd name="T59" fmla="*/ 562 h 689"/>
                        <a:gd name="T60" fmla="*/ 589 w 732"/>
                        <a:gd name="T61" fmla="*/ 565 h 689"/>
                        <a:gd name="T62" fmla="*/ 561 w 732"/>
                        <a:gd name="T63" fmla="*/ 597 h 689"/>
                        <a:gd name="T64" fmla="*/ 495 w 732"/>
                        <a:gd name="T65" fmla="*/ 622 h 689"/>
                        <a:gd name="T66" fmla="*/ 253 w 732"/>
                        <a:gd name="T67" fmla="*/ 649 h 689"/>
                        <a:gd name="T68" fmla="*/ 453 w 732"/>
                        <a:gd name="T69" fmla="*/ 663 h 689"/>
                        <a:gd name="T70" fmla="*/ 466 w 732"/>
                        <a:gd name="T71" fmla="*/ 687 h 689"/>
                        <a:gd name="T72" fmla="*/ 542 w 732"/>
                        <a:gd name="T73" fmla="*/ 664 h 689"/>
                        <a:gd name="T74" fmla="*/ 597 w 732"/>
                        <a:gd name="T75" fmla="*/ 621 h 689"/>
                        <a:gd name="T76" fmla="*/ 709 w 732"/>
                        <a:gd name="T77" fmla="*/ 453 h 689"/>
                        <a:gd name="T78" fmla="*/ 714 w 732"/>
                        <a:gd name="T79" fmla="*/ 419 h 689"/>
                        <a:gd name="T80" fmla="*/ 698 w 732"/>
                        <a:gd name="T81" fmla="*/ 386 h 689"/>
                        <a:gd name="T82" fmla="*/ 713 w 732"/>
                        <a:gd name="T83" fmla="*/ 354 h 689"/>
                        <a:gd name="T84" fmla="*/ 732 w 732"/>
                        <a:gd name="T85" fmla="*/ 322 h 689"/>
                        <a:gd name="T86" fmla="*/ 719 w 732"/>
                        <a:gd name="T87" fmla="*/ 287 h 689"/>
                        <a:gd name="T88" fmla="*/ 702 w 732"/>
                        <a:gd name="T89" fmla="*/ 255 h 689"/>
                        <a:gd name="T90" fmla="*/ 723 w 732"/>
                        <a:gd name="T91" fmla="*/ 221 h 689"/>
                        <a:gd name="T92" fmla="*/ 722 w 732"/>
                        <a:gd name="T93" fmla="*/ 179 h 689"/>
                        <a:gd name="T94" fmla="*/ 705 w 732"/>
                        <a:gd name="T95" fmla="*/ 147 h 689"/>
                        <a:gd name="T96" fmla="*/ 719 w 732"/>
                        <a:gd name="T97" fmla="*/ 114 h 689"/>
                        <a:gd name="T98" fmla="*/ 732 w 732"/>
                        <a:gd name="T99" fmla="*/ 80 h 689"/>
                        <a:gd name="T100" fmla="*/ 714 w 732"/>
                        <a:gd name="T101" fmla="*/ 48 h 689"/>
                        <a:gd name="T102" fmla="*/ 634 w 732"/>
                        <a:gd name="T103" fmla="*/ 50 h 689"/>
                        <a:gd name="T104" fmla="*/ 475 w 732"/>
                        <a:gd name="T105" fmla="*/ 105 h 689"/>
                        <a:gd name="T106" fmla="*/ 294 w 732"/>
                        <a:gd name="T107" fmla="*/ 135 h 689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732"/>
                        <a:gd name="T163" fmla="*/ 0 h 689"/>
                        <a:gd name="T164" fmla="*/ 732 w 732"/>
                        <a:gd name="T165" fmla="*/ 689 h 689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732" h="689">
                          <a:moveTo>
                            <a:pt x="294" y="135"/>
                          </a:moveTo>
                          <a:lnTo>
                            <a:pt x="186" y="143"/>
                          </a:lnTo>
                          <a:lnTo>
                            <a:pt x="348" y="158"/>
                          </a:lnTo>
                          <a:lnTo>
                            <a:pt x="338" y="166"/>
                          </a:lnTo>
                          <a:lnTo>
                            <a:pt x="318" y="173"/>
                          </a:lnTo>
                          <a:lnTo>
                            <a:pt x="292" y="181"/>
                          </a:lnTo>
                          <a:lnTo>
                            <a:pt x="258" y="190"/>
                          </a:lnTo>
                          <a:lnTo>
                            <a:pt x="222" y="196"/>
                          </a:lnTo>
                          <a:lnTo>
                            <a:pt x="175" y="200"/>
                          </a:lnTo>
                          <a:lnTo>
                            <a:pt x="120" y="206"/>
                          </a:lnTo>
                          <a:lnTo>
                            <a:pt x="61" y="209"/>
                          </a:lnTo>
                          <a:lnTo>
                            <a:pt x="0" y="209"/>
                          </a:lnTo>
                          <a:lnTo>
                            <a:pt x="95" y="232"/>
                          </a:lnTo>
                          <a:lnTo>
                            <a:pt x="154" y="244"/>
                          </a:lnTo>
                          <a:lnTo>
                            <a:pt x="205" y="244"/>
                          </a:lnTo>
                          <a:lnTo>
                            <a:pt x="267" y="244"/>
                          </a:lnTo>
                          <a:lnTo>
                            <a:pt x="359" y="236"/>
                          </a:lnTo>
                          <a:lnTo>
                            <a:pt x="435" y="225"/>
                          </a:lnTo>
                          <a:lnTo>
                            <a:pt x="499" y="209"/>
                          </a:lnTo>
                          <a:lnTo>
                            <a:pt x="567" y="188"/>
                          </a:lnTo>
                          <a:lnTo>
                            <a:pt x="597" y="177"/>
                          </a:lnTo>
                          <a:lnTo>
                            <a:pt x="625" y="168"/>
                          </a:lnTo>
                          <a:lnTo>
                            <a:pt x="640" y="164"/>
                          </a:lnTo>
                          <a:lnTo>
                            <a:pt x="648" y="169"/>
                          </a:lnTo>
                          <a:lnTo>
                            <a:pt x="648" y="181"/>
                          </a:lnTo>
                          <a:lnTo>
                            <a:pt x="642" y="194"/>
                          </a:lnTo>
                          <a:lnTo>
                            <a:pt x="625" y="208"/>
                          </a:lnTo>
                          <a:lnTo>
                            <a:pt x="597" y="226"/>
                          </a:lnTo>
                          <a:lnTo>
                            <a:pt x="557" y="244"/>
                          </a:lnTo>
                          <a:lnTo>
                            <a:pt x="510" y="263"/>
                          </a:lnTo>
                          <a:lnTo>
                            <a:pt x="448" y="282"/>
                          </a:lnTo>
                          <a:lnTo>
                            <a:pt x="376" y="297"/>
                          </a:lnTo>
                          <a:lnTo>
                            <a:pt x="304" y="308"/>
                          </a:lnTo>
                          <a:lnTo>
                            <a:pt x="228" y="320"/>
                          </a:lnTo>
                          <a:lnTo>
                            <a:pt x="95" y="333"/>
                          </a:lnTo>
                          <a:lnTo>
                            <a:pt x="177" y="352"/>
                          </a:lnTo>
                          <a:lnTo>
                            <a:pt x="243" y="360"/>
                          </a:lnTo>
                          <a:lnTo>
                            <a:pt x="326" y="358"/>
                          </a:lnTo>
                          <a:lnTo>
                            <a:pt x="411" y="347"/>
                          </a:lnTo>
                          <a:lnTo>
                            <a:pt x="474" y="333"/>
                          </a:lnTo>
                          <a:lnTo>
                            <a:pt x="525" y="320"/>
                          </a:lnTo>
                          <a:lnTo>
                            <a:pt x="567" y="308"/>
                          </a:lnTo>
                          <a:lnTo>
                            <a:pt x="610" y="293"/>
                          </a:lnTo>
                          <a:lnTo>
                            <a:pt x="644" y="280"/>
                          </a:lnTo>
                          <a:lnTo>
                            <a:pt x="659" y="276"/>
                          </a:lnTo>
                          <a:lnTo>
                            <a:pt x="668" y="276"/>
                          </a:lnTo>
                          <a:lnTo>
                            <a:pt x="667" y="287"/>
                          </a:lnTo>
                          <a:lnTo>
                            <a:pt x="661" y="299"/>
                          </a:lnTo>
                          <a:lnTo>
                            <a:pt x="648" y="314"/>
                          </a:lnTo>
                          <a:lnTo>
                            <a:pt x="617" y="335"/>
                          </a:lnTo>
                          <a:lnTo>
                            <a:pt x="584" y="354"/>
                          </a:lnTo>
                          <a:lnTo>
                            <a:pt x="546" y="371"/>
                          </a:lnTo>
                          <a:lnTo>
                            <a:pt x="496" y="390"/>
                          </a:lnTo>
                          <a:lnTo>
                            <a:pt x="439" y="407"/>
                          </a:lnTo>
                          <a:lnTo>
                            <a:pt x="352" y="426"/>
                          </a:lnTo>
                          <a:lnTo>
                            <a:pt x="294" y="438"/>
                          </a:lnTo>
                          <a:lnTo>
                            <a:pt x="237" y="444"/>
                          </a:lnTo>
                          <a:lnTo>
                            <a:pt x="154" y="449"/>
                          </a:lnTo>
                          <a:lnTo>
                            <a:pt x="239" y="461"/>
                          </a:lnTo>
                          <a:lnTo>
                            <a:pt x="305" y="466"/>
                          </a:lnTo>
                          <a:lnTo>
                            <a:pt x="360" y="468"/>
                          </a:lnTo>
                          <a:lnTo>
                            <a:pt x="423" y="466"/>
                          </a:lnTo>
                          <a:lnTo>
                            <a:pt x="482" y="458"/>
                          </a:lnTo>
                          <a:lnTo>
                            <a:pt x="530" y="447"/>
                          </a:lnTo>
                          <a:lnTo>
                            <a:pt x="568" y="434"/>
                          </a:lnTo>
                          <a:lnTo>
                            <a:pt x="629" y="413"/>
                          </a:lnTo>
                          <a:lnTo>
                            <a:pt x="637" y="413"/>
                          </a:lnTo>
                          <a:lnTo>
                            <a:pt x="644" y="417"/>
                          </a:lnTo>
                          <a:lnTo>
                            <a:pt x="642" y="430"/>
                          </a:lnTo>
                          <a:lnTo>
                            <a:pt x="634" y="444"/>
                          </a:lnTo>
                          <a:lnTo>
                            <a:pt x="620" y="458"/>
                          </a:lnTo>
                          <a:lnTo>
                            <a:pt x="599" y="474"/>
                          </a:lnTo>
                          <a:lnTo>
                            <a:pt x="563" y="493"/>
                          </a:lnTo>
                          <a:lnTo>
                            <a:pt x="525" y="510"/>
                          </a:lnTo>
                          <a:lnTo>
                            <a:pt x="489" y="521"/>
                          </a:lnTo>
                          <a:lnTo>
                            <a:pt x="448" y="531"/>
                          </a:lnTo>
                          <a:lnTo>
                            <a:pt x="410" y="537"/>
                          </a:lnTo>
                          <a:lnTo>
                            <a:pt x="360" y="542"/>
                          </a:lnTo>
                          <a:lnTo>
                            <a:pt x="305" y="545"/>
                          </a:lnTo>
                          <a:lnTo>
                            <a:pt x="250" y="546"/>
                          </a:lnTo>
                          <a:lnTo>
                            <a:pt x="166" y="546"/>
                          </a:lnTo>
                          <a:lnTo>
                            <a:pt x="211" y="562"/>
                          </a:lnTo>
                          <a:lnTo>
                            <a:pt x="253" y="573"/>
                          </a:lnTo>
                          <a:lnTo>
                            <a:pt x="301" y="579"/>
                          </a:lnTo>
                          <a:lnTo>
                            <a:pt x="342" y="580"/>
                          </a:lnTo>
                          <a:lnTo>
                            <a:pt x="384" y="583"/>
                          </a:lnTo>
                          <a:lnTo>
                            <a:pt x="427" y="580"/>
                          </a:lnTo>
                          <a:lnTo>
                            <a:pt x="462" y="579"/>
                          </a:lnTo>
                          <a:lnTo>
                            <a:pt x="495" y="573"/>
                          </a:lnTo>
                          <a:lnTo>
                            <a:pt x="540" y="562"/>
                          </a:lnTo>
                          <a:lnTo>
                            <a:pt x="574" y="554"/>
                          </a:lnTo>
                          <a:lnTo>
                            <a:pt x="587" y="555"/>
                          </a:lnTo>
                          <a:lnTo>
                            <a:pt x="589" y="565"/>
                          </a:lnTo>
                          <a:lnTo>
                            <a:pt x="585" y="575"/>
                          </a:lnTo>
                          <a:lnTo>
                            <a:pt x="576" y="586"/>
                          </a:lnTo>
                          <a:lnTo>
                            <a:pt x="561" y="597"/>
                          </a:lnTo>
                          <a:lnTo>
                            <a:pt x="544" y="605"/>
                          </a:lnTo>
                          <a:lnTo>
                            <a:pt x="525" y="614"/>
                          </a:lnTo>
                          <a:lnTo>
                            <a:pt x="495" y="622"/>
                          </a:lnTo>
                          <a:lnTo>
                            <a:pt x="432" y="631"/>
                          </a:lnTo>
                          <a:lnTo>
                            <a:pt x="372" y="639"/>
                          </a:lnTo>
                          <a:lnTo>
                            <a:pt x="253" y="649"/>
                          </a:lnTo>
                          <a:lnTo>
                            <a:pt x="407" y="656"/>
                          </a:lnTo>
                          <a:lnTo>
                            <a:pt x="439" y="656"/>
                          </a:lnTo>
                          <a:lnTo>
                            <a:pt x="453" y="663"/>
                          </a:lnTo>
                          <a:lnTo>
                            <a:pt x="461" y="670"/>
                          </a:lnTo>
                          <a:lnTo>
                            <a:pt x="458" y="681"/>
                          </a:lnTo>
                          <a:lnTo>
                            <a:pt x="466" y="687"/>
                          </a:lnTo>
                          <a:lnTo>
                            <a:pt x="486" y="689"/>
                          </a:lnTo>
                          <a:lnTo>
                            <a:pt x="516" y="677"/>
                          </a:lnTo>
                          <a:lnTo>
                            <a:pt x="542" y="664"/>
                          </a:lnTo>
                          <a:lnTo>
                            <a:pt x="563" y="651"/>
                          </a:lnTo>
                          <a:lnTo>
                            <a:pt x="580" y="639"/>
                          </a:lnTo>
                          <a:lnTo>
                            <a:pt x="597" y="621"/>
                          </a:lnTo>
                          <a:lnTo>
                            <a:pt x="651" y="548"/>
                          </a:lnTo>
                          <a:lnTo>
                            <a:pt x="693" y="485"/>
                          </a:lnTo>
                          <a:lnTo>
                            <a:pt x="709" y="453"/>
                          </a:lnTo>
                          <a:lnTo>
                            <a:pt x="713" y="440"/>
                          </a:lnTo>
                          <a:lnTo>
                            <a:pt x="714" y="430"/>
                          </a:lnTo>
                          <a:lnTo>
                            <a:pt x="714" y="419"/>
                          </a:lnTo>
                          <a:lnTo>
                            <a:pt x="706" y="406"/>
                          </a:lnTo>
                          <a:lnTo>
                            <a:pt x="701" y="398"/>
                          </a:lnTo>
                          <a:lnTo>
                            <a:pt x="698" y="386"/>
                          </a:lnTo>
                          <a:lnTo>
                            <a:pt x="701" y="373"/>
                          </a:lnTo>
                          <a:lnTo>
                            <a:pt x="706" y="364"/>
                          </a:lnTo>
                          <a:lnTo>
                            <a:pt x="713" y="354"/>
                          </a:lnTo>
                          <a:lnTo>
                            <a:pt x="719" y="344"/>
                          </a:lnTo>
                          <a:lnTo>
                            <a:pt x="727" y="333"/>
                          </a:lnTo>
                          <a:lnTo>
                            <a:pt x="732" y="322"/>
                          </a:lnTo>
                          <a:lnTo>
                            <a:pt x="731" y="308"/>
                          </a:lnTo>
                          <a:lnTo>
                            <a:pt x="726" y="297"/>
                          </a:lnTo>
                          <a:lnTo>
                            <a:pt x="719" y="287"/>
                          </a:lnTo>
                          <a:lnTo>
                            <a:pt x="713" y="278"/>
                          </a:lnTo>
                          <a:lnTo>
                            <a:pt x="705" y="267"/>
                          </a:lnTo>
                          <a:lnTo>
                            <a:pt x="702" y="255"/>
                          </a:lnTo>
                          <a:lnTo>
                            <a:pt x="705" y="246"/>
                          </a:lnTo>
                          <a:lnTo>
                            <a:pt x="714" y="232"/>
                          </a:lnTo>
                          <a:lnTo>
                            <a:pt x="723" y="221"/>
                          </a:lnTo>
                          <a:lnTo>
                            <a:pt x="727" y="209"/>
                          </a:lnTo>
                          <a:lnTo>
                            <a:pt x="727" y="194"/>
                          </a:lnTo>
                          <a:lnTo>
                            <a:pt x="722" y="179"/>
                          </a:lnTo>
                          <a:lnTo>
                            <a:pt x="713" y="168"/>
                          </a:lnTo>
                          <a:lnTo>
                            <a:pt x="709" y="160"/>
                          </a:lnTo>
                          <a:lnTo>
                            <a:pt x="705" y="147"/>
                          </a:lnTo>
                          <a:lnTo>
                            <a:pt x="706" y="133"/>
                          </a:lnTo>
                          <a:lnTo>
                            <a:pt x="714" y="122"/>
                          </a:lnTo>
                          <a:lnTo>
                            <a:pt x="719" y="114"/>
                          </a:lnTo>
                          <a:lnTo>
                            <a:pt x="727" y="105"/>
                          </a:lnTo>
                          <a:lnTo>
                            <a:pt x="731" y="93"/>
                          </a:lnTo>
                          <a:lnTo>
                            <a:pt x="732" y="80"/>
                          </a:lnTo>
                          <a:lnTo>
                            <a:pt x="730" y="72"/>
                          </a:lnTo>
                          <a:lnTo>
                            <a:pt x="722" y="59"/>
                          </a:lnTo>
                          <a:lnTo>
                            <a:pt x="714" y="48"/>
                          </a:lnTo>
                          <a:lnTo>
                            <a:pt x="709" y="34"/>
                          </a:lnTo>
                          <a:lnTo>
                            <a:pt x="709" y="0"/>
                          </a:lnTo>
                          <a:lnTo>
                            <a:pt x="634" y="50"/>
                          </a:lnTo>
                          <a:lnTo>
                            <a:pt x="589" y="69"/>
                          </a:lnTo>
                          <a:lnTo>
                            <a:pt x="536" y="86"/>
                          </a:lnTo>
                          <a:lnTo>
                            <a:pt x="475" y="105"/>
                          </a:lnTo>
                          <a:lnTo>
                            <a:pt x="420" y="116"/>
                          </a:lnTo>
                          <a:lnTo>
                            <a:pt x="365" y="126"/>
                          </a:lnTo>
                          <a:lnTo>
                            <a:pt x="294" y="135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22" name="Group 103"/>
                <p:cNvGrpSpPr>
                  <a:grpSpLocks noChangeAspect="1"/>
                </p:cNvGrpSpPr>
                <p:nvPr/>
              </p:nvGrpSpPr>
              <p:grpSpPr bwMode="auto">
                <a:xfrm>
                  <a:off x="6929" y="4535"/>
                  <a:ext cx="218" cy="436"/>
                  <a:chOff x="6929" y="4535"/>
                  <a:chExt cx="218" cy="436"/>
                </a:xfrm>
              </p:grpSpPr>
              <p:sp>
                <p:nvSpPr>
                  <p:cNvPr id="47168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6971" y="4651"/>
                    <a:ext cx="167" cy="70"/>
                  </a:xfrm>
                  <a:custGeom>
                    <a:avLst/>
                    <a:gdLst>
                      <a:gd name="T0" fmla="*/ 167 w 167"/>
                      <a:gd name="T1" fmla="*/ 13 h 70"/>
                      <a:gd name="T2" fmla="*/ 151 w 167"/>
                      <a:gd name="T3" fmla="*/ 0 h 70"/>
                      <a:gd name="T4" fmla="*/ 100 w 167"/>
                      <a:gd name="T5" fmla="*/ 26 h 70"/>
                      <a:gd name="T6" fmla="*/ 49 w 167"/>
                      <a:gd name="T7" fmla="*/ 45 h 70"/>
                      <a:gd name="T8" fmla="*/ 0 w 167"/>
                      <a:gd name="T9" fmla="*/ 59 h 70"/>
                      <a:gd name="T10" fmla="*/ 9 w 167"/>
                      <a:gd name="T11" fmla="*/ 70 h 70"/>
                      <a:gd name="T12" fmla="*/ 43 w 167"/>
                      <a:gd name="T13" fmla="*/ 70 h 70"/>
                      <a:gd name="T14" fmla="*/ 89 w 167"/>
                      <a:gd name="T15" fmla="*/ 60 h 70"/>
                      <a:gd name="T16" fmla="*/ 130 w 167"/>
                      <a:gd name="T17" fmla="*/ 40 h 70"/>
                      <a:gd name="T18" fmla="*/ 167 w 167"/>
                      <a:gd name="T19" fmla="*/ 13 h 7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7"/>
                      <a:gd name="T31" fmla="*/ 0 h 70"/>
                      <a:gd name="T32" fmla="*/ 167 w 167"/>
                      <a:gd name="T33" fmla="*/ 70 h 7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7" h="70">
                        <a:moveTo>
                          <a:pt x="167" y="13"/>
                        </a:moveTo>
                        <a:lnTo>
                          <a:pt x="151" y="0"/>
                        </a:lnTo>
                        <a:lnTo>
                          <a:pt x="100" y="26"/>
                        </a:lnTo>
                        <a:lnTo>
                          <a:pt x="49" y="45"/>
                        </a:lnTo>
                        <a:lnTo>
                          <a:pt x="0" y="59"/>
                        </a:lnTo>
                        <a:lnTo>
                          <a:pt x="9" y="70"/>
                        </a:lnTo>
                        <a:lnTo>
                          <a:pt x="43" y="70"/>
                        </a:lnTo>
                        <a:lnTo>
                          <a:pt x="89" y="60"/>
                        </a:lnTo>
                        <a:lnTo>
                          <a:pt x="130" y="40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69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7001" y="4763"/>
                    <a:ext cx="146" cy="78"/>
                  </a:xfrm>
                  <a:custGeom>
                    <a:avLst/>
                    <a:gdLst>
                      <a:gd name="T0" fmla="*/ 146 w 146"/>
                      <a:gd name="T1" fmla="*/ 15 h 78"/>
                      <a:gd name="T2" fmla="*/ 138 w 146"/>
                      <a:gd name="T3" fmla="*/ 0 h 78"/>
                      <a:gd name="T4" fmla="*/ 89 w 146"/>
                      <a:gd name="T5" fmla="*/ 34 h 78"/>
                      <a:gd name="T6" fmla="*/ 50 w 146"/>
                      <a:gd name="T7" fmla="*/ 51 h 78"/>
                      <a:gd name="T8" fmla="*/ 0 w 146"/>
                      <a:gd name="T9" fmla="*/ 66 h 78"/>
                      <a:gd name="T10" fmla="*/ 10 w 146"/>
                      <a:gd name="T11" fmla="*/ 78 h 78"/>
                      <a:gd name="T12" fmla="*/ 42 w 146"/>
                      <a:gd name="T13" fmla="*/ 78 h 78"/>
                      <a:gd name="T14" fmla="*/ 74 w 146"/>
                      <a:gd name="T15" fmla="*/ 69 h 78"/>
                      <a:gd name="T16" fmla="*/ 112 w 146"/>
                      <a:gd name="T17" fmla="*/ 45 h 78"/>
                      <a:gd name="T18" fmla="*/ 146 w 146"/>
                      <a:gd name="T19" fmla="*/ 15 h 7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6"/>
                      <a:gd name="T31" fmla="*/ 0 h 78"/>
                      <a:gd name="T32" fmla="*/ 146 w 146"/>
                      <a:gd name="T33" fmla="*/ 78 h 7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6" h="78">
                        <a:moveTo>
                          <a:pt x="146" y="15"/>
                        </a:moveTo>
                        <a:lnTo>
                          <a:pt x="138" y="0"/>
                        </a:lnTo>
                        <a:lnTo>
                          <a:pt x="89" y="34"/>
                        </a:lnTo>
                        <a:lnTo>
                          <a:pt x="50" y="51"/>
                        </a:lnTo>
                        <a:lnTo>
                          <a:pt x="0" y="66"/>
                        </a:lnTo>
                        <a:lnTo>
                          <a:pt x="10" y="78"/>
                        </a:lnTo>
                        <a:lnTo>
                          <a:pt x="42" y="78"/>
                        </a:lnTo>
                        <a:lnTo>
                          <a:pt x="74" y="69"/>
                        </a:lnTo>
                        <a:lnTo>
                          <a:pt x="112" y="45"/>
                        </a:lnTo>
                        <a:lnTo>
                          <a:pt x="146" y="15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70" name="Freeform 106"/>
                  <p:cNvSpPr>
                    <a:spLocks noChangeAspect="1"/>
                  </p:cNvSpPr>
                  <p:nvPr/>
                </p:nvSpPr>
                <p:spPr bwMode="auto">
                  <a:xfrm>
                    <a:off x="6992" y="4894"/>
                    <a:ext cx="149" cy="77"/>
                  </a:xfrm>
                  <a:custGeom>
                    <a:avLst/>
                    <a:gdLst>
                      <a:gd name="T0" fmla="*/ 149 w 149"/>
                      <a:gd name="T1" fmla="*/ 11 h 77"/>
                      <a:gd name="T2" fmla="*/ 138 w 149"/>
                      <a:gd name="T3" fmla="*/ 0 h 77"/>
                      <a:gd name="T4" fmla="*/ 93 w 149"/>
                      <a:gd name="T5" fmla="*/ 31 h 77"/>
                      <a:gd name="T6" fmla="*/ 49 w 149"/>
                      <a:gd name="T7" fmla="*/ 49 h 77"/>
                      <a:gd name="T8" fmla="*/ 0 w 149"/>
                      <a:gd name="T9" fmla="*/ 63 h 77"/>
                      <a:gd name="T10" fmla="*/ 9 w 149"/>
                      <a:gd name="T11" fmla="*/ 77 h 77"/>
                      <a:gd name="T12" fmla="*/ 42 w 149"/>
                      <a:gd name="T13" fmla="*/ 74 h 77"/>
                      <a:gd name="T14" fmla="*/ 81 w 149"/>
                      <a:gd name="T15" fmla="*/ 65 h 77"/>
                      <a:gd name="T16" fmla="*/ 121 w 149"/>
                      <a:gd name="T17" fmla="*/ 40 h 77"/>
                      <a:gd name="T18" fmla="*/ 149 w 149"/>
                      <a:gd name="T19" fmla="*/ 11 h 7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9"/>
                      <a:gd name="T31" fmla="*/ 0 h 77"/>
                      <a:gd name="T32" fmla="*/ 149 w 149"/>
                      <a:gd name="T33" fmla="*/ 77 h 7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9" h="77">
                        <a:moveTo>
                          <a:pt x="149" y="11"/>
                        </a:moveTo>
                        <a:lnTo>
                          <a:pt x="138" y="0"/>
                        </a:lnTo>
                        <a:lnTo>
                          <a:pt x="93" y="31"/>
                        </a:lnTo>
                        <a:lnTo>
                          <a:pt x="49" y="49"/>
                        </a:lnTo>
                        <a:lnTo>
                          <a:pt x="0" y="63"/>
                        </a:lnTo>
                        <a:lnTo>
                          <a:pt x="9" y="77"/>
                        </a:lnTo>
                        <a:lnTo>
                          <a:pt x="42" y="74"/>
                        </a:lnTo>
                        <a:lnTo>
                          <a:pt x="81" y="65"/>
                        </a:lnTo>
                        <a:lnTo>
                          <a:pt x="121" y="40"/>
                        </a:lnTo>
                        <a:lnTo>
                          <a:pt x="149" y="11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71" name="Freeform 107"/>
                  <p:cNvSpPr>
                    <a:spLocks noChangeAspect="1"/>
                  </p:cNvSpPr>
                  <p:nvPr/>
                </p:nvSpPr>
                <p:spPr bwMode="auto">
                  <a:xfrm>
                    <a:off x="6929" y="4535"/>
                    <a:ext cx="171" cy="68"/>
                  </a:xfrm>
                  <a:custGeom>
                    <a:avLst/>
                    <a:gdLst>
                      <a:gd name="T0" fmla="*/ 171 w 171"/>
                      <a:gd name="T1" fmla="*/ 13 h 68"/>
                      <a:gd name="T2" fmla="*/ 154 w 171"/>
                      <a:gd name="T3" fmla="*/ 0 h 68"/>
                      <a:gd name="T4" fmla="*/ 97 w 171"/>
                      <a:gd name="T5" fmla="*/ 26 h 68"/>
                      <a:gd name="T6" fmla="*/ 50 w 171"/>
                      <a:gd name="T7" fmla="*/ 41 h 68"/>
                      <a:gd name="T8" fmla="*/ 0 w 171"/>
                      <a:gd name="T9" fmla="*/ 55 h 68"/>
                      <a:gd name="T10" fmla="*/ 11 w 171"/>
                      <a:gd name="T11" fmla="*/ 68 h 68"/>
                      <a:gd name="T12" fmla="*/ 42 w 171"/>
                      <a:gd name="T13" fmla="*/ 66 h 68"/>
                      <a:gd name="T14" fmla="*/ 82 w 171"/>
                      <a:gd name="T15" fmla="*/ 57 h 68"/>
                      <a:gd name="T16" fmla="*/ 127 w 171"/>
                      <a:gd name="T17" fmla="*/ 40 h 68"/>
                      <a:gd name="T18" fmla="*/ 171 w 171"/>
                      <a:gd name="T19" fmla="*/ 13 h 6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71"/>
                      <a:gd name="T31" fmla="*/ 0 h 68"/>
                      <a:gd name="T32" fmla="*/ 171 w 171"/>
                      <a:gd name="T33" fmla="*/ 68 h 6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71" h="68">
                        <a:moveTo>
                          <a:pt x="171" y="13"/>
                        </a:moveTo>
                        <a:lnTo>
                          <a:pt x="154" y="0"/>
                        </a:lnTo>
                        <a:lnTo>
                          <a:pt x="97" y="26"/>
                        </a:lnTo>
                        <a:lnTo>
                          <a:pt x="50" y="41"/>
                        </a:lnTo>
                        <a:lnTo>
                          <a:pt x="0" y="55"/>
                        </a:lnTo>
                        <a:lnTo>
                          <a:pt x="11" y="68"/>
                        </a:lnTo>
                        <a:lnTo>
                          <a:pt x="42" y="66"/>
                        </a:lnTo>
                        <a:lnTo>
                          <a:pt x="82" y="57"/>
                        </a:lnTo>
                        <a:lnTo>
                          <a:pt x="127" y="40"/>
                        </a:lnTo>
                        <a:lnTo>
                          <a:pt x="171" y="13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7151" name="Freeform 108"/>
              <p:cNvSpPr>
                <a:spLocks noChangeAspect="1"/>
              </p:cNvSpPr>
              <p:nvPr/>
            </p:nvSpPr>
            <p:spPr bwMode="auto">
              <a:xfrm>
                <a:off x="5770" y="1606"/>
                <a:ext cx="2019" cy="2908"/>
              </a:xfrm>
              <a:custGeom>
                <a:avLst/>
                <a:gdLst>
                  <a:gd name="T0" fmla="*/ 1445 w 2019"/>
                  <a:gd name="T1" fmla="*/ 2807 h 2908"/>
                  <a:gd name="T2" fmla="*/ 1463 w 2019"/>
                  <a:gd name="T3" fmla="*/ 2784 h 2908"/>
                  <a:gd name="T4" fmla="*/ 1471 w 2019"/>
                  <a:gd name="T5" fmla="*/ 2765 h 2908"/>
                  <a:gd name="T6" fmla="*/ 1484 w 2019"/>
                  <a:gd name="T7" fmla="*/ 2698 h 2908"/>
                  <a:gd name="T8" fmla="*/ 1563 w 2019"/>
                  <a:gd name="T9" fmla="*/ 2229 h 2908"/>
                  <a:gd name="T10" fmla="*/ 1619 w 2019"/>
                  <a:gd name="T11" fmla="*/ 2062 h 2908"/>
                  <a:gd name="T12" fmla="*/ 1672 w 2019"/>
                  <a:gd name="T13" fmla="*/ 1943 h 2908"/>
                  <a:gd name="T14" fmla="*/ 1773 w 2019"/>
                  <a:gd name="T15" fmla="*/ 1766 h 2908"/>
                  <a:gd name="T16" fmla="*/ 1879 w 2019"/>
                  <a:gd name="T17" fmla="*/ 1590 h 2908"/>
                  <a:gd name="T18" fmla="*/ 1952 w 2019"/>
                  <a:gd name="T19" fmla="*/ 1429 h 2908"/>
                  <a:gd name="T20" fmla="*/ 1995 w 2019"/>
                  <a:gd name="T21" fmla="*/ 1267 h 2908"/>
                  <a:gd name="T22" fmla="*/ 2019 w 2019"/>
                  <a:gd name="T23" fmla="*/ 1062 h 2908"/>
                  <a:gd name="T24" fmla="*/ 2003 w 2019"/>
                  <a:gd name="T25" fmla="*/ 873 h 2908"/>
                  <a:gd name="T26" fmla="*/ 1960 w 2019"/>
                  <a:gd name="T27" fmla="*/ 694 h 2908"/>
                  <a:gd name="T28" fmla="*/ 1888 w 2019"/>
                  <a:gd name="T29" fmla="*/ 529 h 2908"/>
                  <a:gd name="T30" fmla="*/ 1765 w 2019"/>
                  <a:gd name="T31" fmla="*/ 354 h 2908"/>
                  <a:gd name="T32" fmla="*/ 1636 w 2019"/>
                  <a:gd name="T33" fmla="*/ 232 h 2908"/>
                  <a:gd name="T34" fmla="*/ 1471 w 2019"/>
                  <a:gd name="T35" fmla="*/ 120 h 2908"/>
                  <a:gd name="T36" fmla="*/ 1277 w 2019"/>
                  <a:gd name="T37" fmla="*/ 40 h 2908"/>
                  <a:gd name="T38" fmla="*/ 1115 w 2019"/>
                  <a:gd name="T39" fmla="*/ 6 h 2908"/>
                  <a:gd name="T40" fmla="*/ 936 w 2019"/>
                  <a:gd name="T41" fmla="*/ 0 h 2908"/>
                  <a:gd name="T42" fmla="*/ 782 w 2019"/>
                  <a:gd name="T43" fmla="*/ 28 h 2908"/>
                  <a:gd name="T44" fmla="*/ 630 w 2019"/>
                  <a:gd name="T45" fmla="*/ 78 h 2908"/>
                  <a:gd name="T46" fmla="*/ 501 w 2019"/>
                  <a:gd name="T47" fmla="*/ 145 h 2908"/>
                  <a:gd name="T48" fmla="*/ 365 w 2019"/>
                  <a:gd name="T49" fmla="*/ 242 h 2908"/>
                  <a:gd name="T50" fmla="*/ 242 w 2019"/>
                  <a:gd name="T51" fmla="*/ 360 h 2908"/>
                  <a:gd name="T52" fmla="*/ 140 w 2019"/>
                  <a:gd name="T53" fmla="*/ 495 h 2908"/>
                  <a:gd name="T54" fmla="*/ 53 w 2019"/>
                  <a:gd name="T55" fmla="*/ 685 h 2908"/>
                  <a:gd name="T56" fmla="*/ 7 w 2019"/>
                  <a:gd name="T57" fmla="*/ 879 h 2908"/>
                  <a:gd name="T58" fmla="*/ 0 w 2019"/>
                  <a:gd name="T59" fmla="*/ 1052 h 2908"/>
                  <a:gd name="T60" fmla="*/ 14 w 2019"/>
                  <a:gd name="T61" fmla="*/ 1239 h 2908"/>
                  <a:gd name="T62" fmla="*/ 62 w 2019"/>
                  <a:gd name="T63" fmla="*/ 1427 h 2908"/>
                  <a:gd name="T64" fmla="*/ 144 w 2019"/>
                  <a:gd name="T65" fmla="*/ 1602 h 2908"/>
                  <a:gd name="T66" fmla="*/ 239 w 2019"/>
                  <a:gd name="T67" fmla="*/ 1770 h 2908"/>
                  <a:gd name="T68" fmla="*/ 370 w 2019"/>
                  <a:gd name="T69" fmla="*/ 2007 h 2908"/>
                  <a:gd name="T70" fmla="*/ 429 w 2019"/>
                  <a:gd name="T71" fmla="*/ 2138 h 2908"/>
                  <a:gd name="T72" fmla="*/ 469 w 2019"/>
                  <a:gd name="T73" fmla="*/ 2292 h 2908"/>
                  <a:gd name="T74" fmla="*/ 501 w 2019"/>
                  <a:gd name="T75" fmla="*/ 2506 h 2908"/>
                  <a:gd name="T76" fmla="*/ 526 w 2019"/>
                  <a:gd name="T77" fmla="*/ 2693 h 2908"/>
                  <a:gd name="T78" fmla="*/ 543 w 2019"/>
                  <a:gd name="T79" fmla="*/ 2767 h 2908"/>
                  <a:gd name="T80" fmla="*/ 552 w 2019"/>
                  <a:gd name="T81" fmla="*/ 2784 h 2908"/>
                  <a:gd name="T82" fmla="*/ 576 w 2019"/>
                  <a:gd name="T83" fmla="*/ 2812 h 2908"/>
                  <a:gd name="T84" fmla="*/ 635 w 2019"/>
                  <a:gd name="T85" fmla="*/ 2847 h 2908"/>
                  <a:gd name="T86" fmla="*/ 703 w 2019"/>
                  <a:gd name="T87" fmla="*/ 2870 h 2908"/>
                  <a:gd name="T88" fmla="*/ 778 w 2019"/>
                  <a:gd name="T89" fmla="*/ 2889 h 2908"/>
                  <a:gd name="T90" fmla="*/ 857 w 2019"/>
                  <a:gd name="T91" fmla="*/ 2900 h 2908"/>
                  <a:gd name="T92" fmla="*/ 934 w 2019"/>
                  <a:gd name="T93" fmla="*/ 2906 h 2908"/>
                  <a:gd name="T94" fmla="*/ 1006 w 2019"/>
                  <a:gd name="T95" fmla="*/ 2908 h 2908"/>
                  <a:gd name="T96" fmla="*/ 1086 w 2019"/>
                  <a:gd name="T97" fmla="*/ 2906 h 2908"/>
                  <a:gd name="T98" fmla="*/ 1166 w 2019"/>
                  <a:gd name="T99" fmla="*/ 2900 h 2908"/>
                  <a:gd name="T100" fmla="*/ 1241 w 2019"/>
                  <a:gd name="T101" fmla="*/ 2887 h 2908"/>
                  <a:gd name="T102" fmla="*/ 1309 w 2019"/>
                  <a:gd name="T103" fmla="*/ 2871 h 2908"/>
                  <a:gd name="T104" fmla="*/ 1375 w 2019"/>
                  <a:gd name="T105" fmla="*/ 2849 h 290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019"/>
                  <a:gd name="T160" fmla="*/ 0 h 2908"/>
                  <a:gd name="T161" fmla="*/ 2019 w 2019"/>
                  <a:gd name="T162" fmla="*/ 2908 h 290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019" h="2908">
                    <a:moveTo>
                      <a:pt x="1415" y="2830"/>
                    </a:moveTo>
                    <a:lnTo>
                      <a:pt x="1432" y="2818"/>
                    </a:lnTo>
                    <a:lnTo>
                      <a:pt x="1445" y="2807"/>
                    </a:lnTo>
                    <a:lnTo>
                      <a:pt x="1453" y="2799"/>
                    </a:lnTo>
                    <a:lnTo>
                      <a:pt x="1458" y="2790"/>
                    </a:lnTo>
                    <a:lnTo>
                      <a:pt x="1463" y="2784"/>
                    </a:lnTo>
                    <a:lnTo>
                      <a:pt x="1466" y="2778"/>
                    </a:lnTo>
                    <a:lnTo>
                      <a:pt x="1470" y="2773"/>
                    </a:lnTo>
                    <a:lnTo>
                      <a:pt x="1471" y="2765"/>
                    </a:lnTo>
                    <a:lnTo>
                      <a:pt x="1474" y="2756"/>
                    </a:lnTo>
                    <a:lnTo>
                      <a:pt x="1475" y="2744"/>
                    </a:lnTo>
                    <a:lnTo>
                      <a:pt x="1484" y="2698"/>
                    </a:lnTo>
                    <a:lnTo>
                      <a:pt x="1543" y="2322"/>
                    </a:lnTo>
                    <a:lnTo>
                      <a:pt x="1554" y="2268"/>
                    </a:lnTo>
                    <a:lnTo>
                      <a:pt x="1563" y="2229"/>
                    </a:lnTo>
                    <a:lnTo>
                      <a:pt x="1577" y="2175"/>
                    </a:lnTo>
                    <a:lnTo>
                      <a:pt x="1598" y="2115"/>
                    </a:lnTo>
                    <a:lnTo>
                      <a:pt x="1619" y="2062"/>
                    </a:lnTo>
                    <a:lnTo>
                      <a:pt x="1638" y="2018"/>
                    </a:lnTo>
                    <a:lnTo>
                      <a:pt x="1655" y="1980"/>
                    </a:lnTo>
                    <a:lnTo>
                      <a:pt x="1672" y="1943"/>
                    </a:lnTo>
                    <a:lnTo>
                      <a:pt x="1706" y="1880"/>
                    </a:lnTo>
                    <a:lnTo>
                      <a:pt x="1740" y="1821"/>
                    </a:lnTo>
                    <a:lnTo>
                      <a:pt x="1773" y="1766"/>
                    </a:lnTo>
                    <a:lnTo>
                      <a:pt x="1799" y="1724"/>
                    </a:lnTo>
                    <a:lnTo>
                      <a:pt x="1846" y="1645"/>
                    </a:lnTo>
                    <a:lnTo>
                      <a:pt x="1879" y="1590"/>
                    </a:lnTo>
                    <a:lnTo>
                      <a:pt x="1905" y="1544"/>
                    </a:lnTo>
                    <a:lnTo>
                      <a:pt x="1927" y="1492"/>
                    </a:lnTo>
                    <a:lnTo>
                      <a:pt x="1952" y="1429"/>
                    </a:lnTo>
                    <a:lnTo>
                      <a:pt x="1969" y="1374"/>
                    </a:lnTo>
                    <a:lnTo>
                      <a:pt x="1985" y="1316"/>
                    </a:lnTo>
                    <a:lnTo>
                      <a:pt x="1995" y="1267"/>
                    </a:lnTo>
                    <a:lnTo>
                      <a:pt x="2007" y="1212"/>
                    </a:lnTo>
                    <a:lnTo>
                      <a:pt x="2015" y="1142"/>
                    </a:lnTo>
                    <a:lnTo>
                      <a:pt x="2019" y="1062"/>
                    </a:lnTo>
                    <a:lnTo>
                      <a:pt x="2019" y="987"/>
                    </a:lnTo>
                    <a:lnTo>
                      <a:pt x="2012" y="928"/>
                    </a:lnTo>
                    <a:lnTo>
                      <a:pt x="2003" y="873"/>
                    </a:lnTo>
                    <a:lnTo>
                      <a:pt x="1994" y="824"/>
                    </a:lnTo>
                    <a:lnTo>
                      <a:pt x="1978" y="759"/>
                    </a:lnTo>
                    <a:lnTo>
                      <a:pt x="1960" y="694"/>
                    </a:lnTo>
                    <a:lnTo>
                      <a:pt x="1940" y="634"/>
                    </a:lnTo>
                    <a:lnTo>
                      <a:pt x="1917" y="578"/>
                    </a:lnTo>
                    <a:lnTo>
                      <a:pt x="1888" y="529"/>
                    </a:lnTo>
                    <a:lnTo>
                      <a:pt x="1850" y="466"/>
                    </a:lnTo>
                    <a:lnTo>
                      <a:pt x="1807" y="403"/>
                    </a:lnTo>
                    <a:lnTo>
                      <a:pt x="1765" y="354"/>
                    </a:lnTo>
                    <a:lnTo>
                      <a:pt x="1727" y="312"/>
                    </a:lnTo>
                    <a:lnTo>
                      <a:pt x="1683" y="272"/>
                    </a:lnTo>
                    <a:lnTo>
                      <a:pt x="1636" y="232"/>
                    </a:lnTo>
                    <a:lnTo>
                      <a:pt x="1590" y="196"/>
                    </a:lnTo>
                    <a:lnTo>
                      <a:pt x="1535" y="159"/>
                    </a:lnTo>
                    <a:lnTo>
                      <a:pt x="1471" y="120"/>
                    </a:lnTo>
                    <a:lnTo>
                      <a:pt x="1411" y="90"/>
                    </a:lnTo>
                    <a:lnTo>
                      <a:pt x="1341" y="61"/>
                    </a:lnTo>
                    <a:lnTo>
                      <a:pt x="1277" y="40"/>
                    </a:lnTo>
                    <a:lnTo>
                      <a:pt x="1224" y="27"/>
                    </a:lnTo>
                    <a:lnTo>
                      <a:pt x="1167" y="14"/>
                    </a:lnTo>
                    <a:lnTo>
                      <a:pt x="1115" y="6"/>
                    </a:lnTo>
                    <a:lnTo>
                      <a:pt x="1053" y="0"/>
                    </a:lnTo>
                    <a:lnTo>
                      <a:pt x="997" y="0"/>
                    </a:lnTo>
                    <a:lnTo>
                      <a:pt x="936" y="0"/>
                    </a:lnTo>
                    <a:lnTo>
                      <a:pt x="885" y="6"/>
                    </a:lnTo>
                    <a:lnTo>
                      <a:pt x="826" y="19"/>
                    </a:lnTo>
                    <a:lnTo>
                      <a:pt x="782" y="28"/>
                    </a:lnTo>
                    <a:lnTo>
                      <a:pt x="727" y="44"/>
                    </a:lnTo>
                    <a:lnTo>
                      <a:pt x="676" y="59"/>
                    </a:lnTo>
                    <a:lnTo>
                      <a:pt x="630" y="78"/>
                    </a:lnTo>
                    <a:lnTo>
                      <a:pt x="586" y="97"/>
                    </a:lnTo>
                    <a:lnTo>
                      <a:pt x="541" y="121"/>
                    </a:lnTo>
                    <a:lnTo>
                      <a:pt x="501" y="145"/>
                    </a:lnTo>
                    <a:lnTo>
                      <a:pt x="456" y="175"/>
                    </a:lnTo>
                    <a:lnTo>
                      <a:pt x="408" y="209"/>
                    </a:lnTo>
                    <a:lnTo>
                      <a:pt x="365" y="242"/>
                    </a:lnTo>
                    <a:lnTo>
                      <a:pt x="326" y="277"/>
                    </a:lnTo>
                    <a:lnTo>
                      <a:pt x="284" y="316"/>
                    </a:lnTo>
                    <a:lnTo>
                      <a:pt x="242" y="360"/>
                    </a:lnTo>
                    <a:lnTo>
                      <a:pt x="206" y="402"/>
                    </a:lnTo>
                    <a:lnTo>
                      <a:pt x="175" y="441"/>
                    </a:lnTo>
                    <a:lnTo>
                      <a:pt x="140" y="495"/>
                    </a:lnTo>
                    <a:lnTo>
                      <a:pt x="106" y="554"/>
                    </a:lnTo>
                    <a:lnTo>
                      <a:pt x="75" y="620"/>
                    </a:lnTo>
                    <a:lnTo>
                      <a:pt x="53" y="685"/>
                    </a:lnTo>
                    <a:lnTo>
                      <a:pt x="34" y="752"/>
                    </a:lnTo>
                    <a:lnTo>
                      <a:pt x="17" y="818"/>
                    </a:lnTo>
                    <a:lnTo>
                      <a:pt x="7" y="879"/>
                    </a:lnTo>
                    <a:lnTo>
                      <a:pt x="0" y="940"/>
                    </a:lnTo>
                    <a:lnTo>
                      <a:pt x="0" y="999"/>
                    </a:lnTo>
                    <a:lnTo>
                      <a:pt x="0" y="1052"/>
                    </a:lnTo>
                    <a:lnTo>
                      <a:pt x="0" y="1115"/>
                    </a:lnTo>
                    <a:lnTo>
                      <a:pt x="3" y="1170"/>
                    </a:lnTo>
                    <a:lnTo>
                      <a:pt x="14" y="1239"/>
                    </a:lnTo>
                    <a:lnTo>
                      <a:pt x="24" y="1299"/>
                    </a:lnTo>
                    <a:lnTo>
                      <a:pt x="40" y="1358"/>
                    </a:lnTo>
                    <a:lnTo>
                      <a:pt x="62" y="1427"/>
                    </a:lnTo>
                    <a:lnTo>
                      <a:pt x="87" y="1488"/>
                    </a:lnTo>
                    <a:lnTo>
                      <a:pt x="113" y="1542"/>
                    </a:lnTo>
                    <a:lnTo>
                      <a:pt x="144" y="1602"/>
                    </a:lnTo>
                    <a:lnTo>
                      <a:pt x="178" y="1660"/>
                    </a:lnTo>
                    <a:lnTo>
                      <a:pt x="208" y="1715"/>
                    </a:lnTo>
                    <a:lnTo>
                      <a:pt x="239" y="1770"/>
                    </a:lnTo>
                    <a:lnTo>
                      <a:pt x="272" y="1830"/>
                    </a:lnTo>
                    <a:lnTo>
                      <a:pt x="323" y="1917"/>
                    </a:lnTo>
                    <a:lnTo>
                      <a:pt x="370" y="2007"/>
                    </a:lnTo>
                    <a:lnTo>
                      <a:pt x="398" y="2053"/>
                    </a:lnTo>
                    <a:lnTo>
                      <a:pt x="412" y="2091"/>
                    </a:lnTo>
                    <a:lnTo>
                      <a:pt x="429" y="2138"/>
                    </a:lnTo>
                    <a:lnTo>
                      <a:pt x="445" y="2192"/>
                    </a:lnTo>
                    <a:lnTo>
                      <a:pt x="458" y="2239"/>
                    </a:lnTo>
                    <a:lnTo>
                      <a:pt x="469" y="2292"/>
                    </a:lnTo>
                    <a:lnTo>
                      <a:pt x="479" y="2365"/>
                    </a:lnTo>
                    <a:lnTo>
                      <a:pt x="492" y="2444"/>
                    </a:lnTo>
                    <a:lnTo>
                      <a:pt x="501" y="2506"/>
                    </a:lnTo>
                    <a:lnTo>
                      <a:pt x="511" y="2586"/>
                    </a:lnTo>
                    <a:lnTo>
                      <a:pt x="518" y="2643"/>
                    </a:lnTo>
                    <a:lnTo>
                      <a:pt x="526" y="2693"/>
                    </a:lnTo>
                    <a:lnTo>
                      <a:pt x="537" y="2742"/>
                    </a:lnTo>
                    <a:lnTo>
                      <a:pt x="541" y="2756"/>
                    </a:lnTo>
                    <a:lnTo>
                      <a:pt x="543" y="2767"/>
                    </a:lnTo>
                    <a:lnTo>
                      <a:pt x="545" y="2773"/>
                    </a:lnTo>
                    <a:lnTo>
                      <a:pt x="546" y="2778"/>
                    </a:lnTo>
                    <a:lnTo>
                      <a:pt x="552" y="2784"/>
                    </a:lnTo>
                    <a:lnTo>
                      <a:pt x="558" y="2794"/>
                    </a:lnTo>
                    <a:lnTo>
                      <a:pt x="567" y="2803"/>
                    </a:lnTo>
                    <a:lnTo>
                      <a:pt x="576" y="2812"/>
                    </a:lnTo>
                    <a:lnTo>
                      <a:pt x="592" y="2824"/>
                    </a:lnTo>
                    <a:lnTo>
                      <a:pt x="610" y="2833"/>
                    </a:lnTo>
                    <a:lnTo>
                      <a:pt x="635" y="2847"/>
                    </a:lnTo>
                    <a:lnTo>
                      <a:pt x="657" y="2856"/>
                    </a:lnTo>
                    <a:lnTo>
                      <a:pt x="681" y="2864"/>
                    </a:lnTo>
                    <a:lnTo>
                      <a:pt x="703" y="2870"/>
                    </a:lnTo>
                    <a:lnTo>
                      <a:pt x="723" y="2875"/>
                    </a:lnTo>
                    <a:lnTo>
                      <a:pt x="753" y="2883"/>
                    </a:lnTo>
                    <a:lnTo>
                      <a:pt x="778" y="2889"/>
                    </a:lnTo>
                    <a:lnTo>
                      <a:pt x="802" y="2892"/>
                    </a:lnTo>
                    <a:lnTo>
                      <a:pt x="829" y="2896"/>
                    </a:lnTo>
                    <a:lnTo>
                      <a:pt x="857" y="2900"/>
                    </a:lnTo>
                    <a:lnTo>
                      <a:pt x="883" y="2902"/>
                    </a:lnTo>
                    <a:lnTo>
                      <a:pt x="906" y="2904"/>
                    </a:lnTo>
                    <a:lnTo>
                      <a:pt x="934" y="2906"/>
                    </a:lnTo>
                    <a:lnTo>
                      <a:pt x="959" y="2908"/>
                    </a:lnTo>
                    <a:lnTo>
                      <a:pt x="984" y="2908"/>
                    </a:lnTo>
                    <a:lnTo>
                      <a:pt x="1006" y="2908"/>
                    </a:lnTo>
                    <a:lnTo>
                      <a:pt x="1031" y="2908"/>
                    </a:lnTo>
                    <a:lnTo>
                      <a:pt x="1061" y="2908"/>
                    </a:lnTo>
                    <a:lnTo>
                      <a:pt x="1086" y="2906"/>
                    </a:lnTo>
                    <a:lnTo>
                      <a:pt x="1108" y="2906"/>
                    </a:lnTo>
                    <a:lnTo>
                      <a:pt x="1134" y="2902"/>
                    </a:lnTo>
                    <a:lnTo>
                      <a:pt x="1166" y="2900"/>
                    </a:lnTo>
                    <a:lnTo>
                      <a:pt x="1188" y="2896"/>
                    </a:lnTo>
                    <a:lnTo>
                      <a:pt x="1217" y="2892"/>
                    </a:lnTo>
                    <a:lnTo>
                      <a:pt x="1241" y="2887"/>
                    </a:lnTo>
                    <a:lnTo>
                      <a:pt x="1265" y="2883"/>
                    </a:lnTo>
                    <a:lnTo>
                      <a:pt x="1288" y="2877"/>
                    </a:lnTo>
                    <a:lnTo>
                      <a:pt x="1309" y="2871"/>
                    </a:lnTo>
                    <a:lnTo>
                      <a:pt x="1334" y="2864"/>
                    </a:lnTo>
                    <a:lnTo>
                      <a:pt x="1354" y="2856"/>
                    </a:lnTo>
                    <a:lnTo>
                      <a:pt x="1375" y="2849"/>
                    </a:lnTo>
                    <a:lnTo>
                      <a:pt x="1395" y="2839"/>
                    </a:lnTo>
                    <a:lnTo>
                      <a:pt x="1415" y="2830"/>
                    </a:lnTo>
                    <a:close/>
                  </a:path>
                </a:pathLst>
              </a:custGeom>
              <a:solidFill>
                <a:srgbClr val="E0E0E0"/>
              </a:solidFill>
              <a:ln w="63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52" name="Oval 109"/>
              <p:cNvSpPr>
                <a:spLocks noChangeAspect="1" noChangeArrowheads="1"/>
              </p:cNvSpPr>
              <p:nvPr/>
            </p:nvSpPr>
            <p:spPr bwMode="auto">
              <a:xfrm>
                <a:off x="6337" y="4185"/>
                <a:ext cx="886" cy="296"/>
              </a:xfrm>
              <a:prstGeom prst="ellipse">
                <a:avLst/>
              </a:prstGeom>
              <a:solidFill>
                <a:srgbClr val="A0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7153" name="Freeform 110"/>
              <p:cNvSpPr>
                <a:spLocks noChangeAspect="1"/>
              </p:cNvSpPr>
              <p:nvPr/>
            </p:nvSpPr>
            <p:spPr bwMode="auto">
              <a:xfrm>
                <a:off x="7261" y="1899"/>
                <a:ext cx="338" cy="432"/>
              </a:xfrm>
              <a:custGeom>
                <a:avLst/>
                <a:gdLst>
                  <a:gd name="T0" fmla="*/ 0 w 338"/>
                  <a:gd name="T1" fmla="*/ 0 h 432"/>
                  <a:gd name="T2" fmla="*/ 90 w 338"/>
                  <a:gd name="T3" fmla="*/ 46 h 432"/>
                  <a:gd name="T4" fmla="*/ 172 w 338"/>
                  <a:gd name="T5" fmla="*/ 97 h 432"/>
                  <a:gd name="T6" fmla="*/ 234 w 338"/>
                  <a:gd name="T7" fmla="*/ 148 h 432"/>
                  <a:gd name="T8" fmla="*/ 275 w 338"/>
                  <a:gd name="T9" fmla="*/ 203 h 432"/>
                  <a:gd name="T10" fmla="*/ 304 w 338"/>
                  <a:gd name="T11" fmla="*/ 259 h 432"/>
                  <a:gd name="T12" fmla="*/ 325 w 338"/>
                  <a:gd name="T13" fmla="*/ 308 h 432"/>
                  <a:gd name="T14" fmla="*/ 338 w 338"/>
                  <a:gd name="T15" fmla="*/ 358 h 432"/>
                  <a:gd name="T16" fmla="*/ 219 w 338"/>
                  <a:gd name="T17" fmla="*/ 432 h 432"/>
                  <a:gd name="T18" fmla="*/ 208 w 338"/>
                  <a:gd name="T19" fmla="*/ 362 h 432"/>
                  <a:gd name="T20" fmla="*/ 189 w 338"/>
                  <a:gd name="T21" fmla="*/ 287 h 432"/>
                  <a:gd name="T22" fmla="*/ 161 w 338"/>
                  <a:gd name="T23" fmla="*/ 209 h 432"/>
                  <a:gd name="T24" fmla="*/ 124 w 338"/>
                  <a:gd name="T25" fmla="*/ 144 h 432"/>
                  <a:gd name="T26" fmla="*/ 73 w 338"/>
                  <a:gd name="T27" fmla="*/ 78 h 432"/>
                  <a:gd name="T28" fmla="*/ 0 w 338"/>
                  <a:gd name="T29" fmla="*/ 0 h 4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8"/>
                  <a:gd name="T46" fmla="*/ 0 h 432"/>
                  <a:gd name="T47" fmla="*/ 338 w 338"/>
                  <a:gd name="T48" fmla="*/ 432 h 4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8" h="432">
                    <a:moveTo>
                      <a:pt x="0" y="0"/>
                    </a:moveTo>
                    <a:lnTo>
                      <a:pt x="90" y="46"/>
                    </a:lnTo>
                    <a:lnTo>
                      <a:pt x="172" y="97"/>
                    </a:lnTo>
                    <a:lnTo>
                      <a:pt x="234" y="148"/>
                    </a:lnTo>
                    <a:lnTo>
                      <a:pt x="275" y="203"/>
                    </a:lnTo>
                    <a:lnTo>
                      <a:pt x="304" y="259"/>
                    </a:lnTo>
                    <a:lnTo>
                      <a:pt x="325" y="308"/>
                    </a:lnTo>
                    <a:lnTo>
                      <a:pt x="338" y="358"/>
                    </a:lnTo>
                    <a:lnTo>
                      <a:pt x="219" y="432"/>
                    </a:lnTo>
                    <a:lnTo>
                      <a:pt x="208" y="362"/>
                    </a:lnTo>
                    <a:lnTo>
                      <a:pt x="189" y="287"/>
                    </a:lnTo>
                    <a:lnTo>
                      <a:pt x="161" y="209"/>
                    </a:lnTo>
                    <a:lnTo>
                      <a:pt x="124" y="144"/>
                    </a:lnTo>
                    <a:lnTo>
                      <a:pt x="73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3" name="Group 111"/>
              <p:cNvGrpSpPr>
                <a:grpSpLocks noChangeAspect="1"/>
              </p:cNvGrpSpPr>
              <p:nvPr/>
            </p:nvGrpSpPr>
            <p:grpSpPr bwMode="auto">
              <a:xfrm>
                <a:off x="6498" y="2481"/>
                <a:ext cx="562" cy="1806"/>
                <a:chOff x="6498" y="2481"/>
                <a:chExt cx="562" cy="1806"/>
              </a:xfrm>
            </p:grpSpPr>
            <p:sp>
              <p:nvSpPr>
                <p:cNvPr id="47156" name="Freeform 112"/>
                <p:cNvSpPr>
                  <a:spLocks noChangeAspect="1"/>
                </p:cNvSpPr>
                <p:nvPr/>
              </p:nvSpPr>
              <p:spPr bwMode="auto">
                <a:xfrm>
                  <a:off x="6604" y="3234"/>
                  <a:ext cx="345" cy="1053"/>
                </a:xfrm>
                <a:custGeom>
                  <a:avLst/>
                  <a:gdLst>
                    <a:gd name="T0" fmla="*/ 0 w 345"/>
                    <a:gd name="T1" fmla="*/ 80 h 1053"/>
                    <a:gd name="T2" fmla="*/ 6 w 345"/>
                    <a:gd name="T3" fmla="*/ 252 h 1053"/>
                    <a:gd name="T4" fmla="*/ 23 w 345"/>
                    <a:gd name="T5" fmla="*/ 274 h 1053"/>
                    <a:gd name="T6" fmla="*/ 17 w 345"/>
                    <a:gd name="T7" fmla="*/ 975 h 1053"/>
                    <a:gd name="T8" fmla="*/ 40 w 345"/>
                    <a:gd name="T9" fmla="*/ 1053 h 1053"/>
                    <a:gd name="T10" fmla="*/ 98 w 345"/>
                    <a:gd name="T11" fmla="*/ 1053 h 1053"/>
                    <a:gd name="T12" fmla="*/ 146 w 345"/>
                    <a:gd name="T13" fmla="*/ 1015 h 1053"/>
                    <a:gd name="T14" fmla="*/ 201 w 345"/>
                    <a:gd name="T15" fmla="*/ 1015 h 1053"/>
                    <a:gd name="T16" fmla="*/ 245 w 345"/>
                    <a:gd name="T17" fmla="*/ 1053 h 1053"/>
                    <a:gd name="T18" fmla="*/ 307 w 345"/>
                    <a:gd name="T19" fmla="*/ 1053 h 1053"/>
                    <a:gd name="T20" fmla="*/ 328 w 345"/>
                    <a:gd name="T21" fmla="*/ 975 h 1053"/>
                    <a:gd name="T22" fmla="*/ 317 w 345"/>
                    <a:gd name="T23" fmla="*/ 274 h 1053"/>
                    <a:gd name="T24" fmla="*/ 333 w 345"/>
                    <a:gd name="T25" fmla="*/ 252 h 1053"/>
                    <a:gd name="T26" fmla="*/ 345 w 345"/>
                    <a:gd name="T27" fmla="*/ 80 h 1053"/>
                    <a:gd name="T28" fmla="*/ 269 w 345"/>
                    <a:gd name="T29" fmla="*/ 17 h 1053"/>
                    <a:gd name="T30" fmla="*/ 231 w 345"/>
                    <a:gd name="T31" fmla="*/ 17 h 1053"/>
                    <a:gd name="T32" fmla="*/ 210 w 345"/>
                    <a:gd name="T33" fmla="*/ 0 h 1053"/>
                    <a:gd name="T34" fmla="*/ 123 w 345"/>
                    <a:gd name="T35" fmla="*/ 0 h 1053"/>
                    <a:gd name="T36" fmla="*/ 104 w 345"/>
                    <a:gd name="T37" fmla="*/ 17 h 1053"/>
                    <a:gd name="T38" fmla="*/ 72 w 345"/>
                    <a:gd name="T39" fmla="*/ 17 h 1053"/>
                    <a:gd name="T40" fmla="*/ 0 w 345"/>
                    <a:gd name="T41" fmla="*/ 80 h 10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45"/>
                    <a:gd name="T64" fmla="*/ 0 h 1053"/>
                    <a:gd name="T65" fmla="*/ 345 w 345"/>
                    <a:gd name="T66" fmla="*/ 1053 h 10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45" h="1053">
                      <a:moveTo>
                        <a:pt x="0" y="80"/>
                      </a:moveTo>
                      <a:lnTo>
                        <a:pt x="6" y="252"/>
                      </a:lnTo>
                      <a:lnTo>
                        <a:pt x="23" y="274"/>
                      </a:lnTo>
                      <a:lnTo>
                        <a:pt x="17" y="975"/>
                      </a:lnTo>
                      <a:lnTo>
                        <a:pt x="40" y="1053"/>
                      </a:lnTo>
                      <a:lnTo>
                        <a:pt x="98" y="1053"/>
                      </a:lnTo>
                      <a:lnTo>
                        <a:pt x="146" y="1015"/>
                      </a:lnTo>
                      <a:lnTo>
                        <a:pt x="201" y="1015"/>
                      </a:lnTo>
                      <a:lnTo>
                        <a:pt x="245" y="1053"/>
                      </a:lnTo>
                      <a:lnTo>
                        <a:pt x="307" y="1053"/>
                      </a:lnTo>
                      <a:lnTo>
                        <a:pt x="328" y="975"/>
                      </a:lnTo>
                      <a:lnTo>
                        <a:pt x="317" y="274"/>
                      </a:lnTo>
                      <a:lnTo>
                        <a:pt x="333" y="252"/>
                      </a:lnTo>
                      <a:lnTo>
                        <a:pt x="345" y="80"/>
                      </a:lnTo>
                      <a:lnTo>
                        <a:pt x="269" y="17"/>
                      </a:lnTo>
                      <a:lnTo>
                        <a:pt x="231" y="17"/>
                      </a:lnTo>
                      <a:lnTo>
                        <a:pt x="210" y="0"/>
                      </a:lnTo>
                      <a:lnTo>
                        <a:pt x="123" y="0"/>
                      </a:lnTo>
                      <a:lnTo>
                        <a:pt x="104" y="17"/>
                      </a:lnTo>
                      <a:lnTo>
                        <a:pt x="72" y="17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157" name="Oval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6781" y="3267"/>
                  <a:ext cx="45" cy="72"/>
                </a:xfrm>
                <a:prstGeom prst="ellipse">
                  <a:avLst/>
                </a:pr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黑体" pitchFamily="49" charset="-122"/>
                    <a:cs typeface="Times New Roman" pitchFamily="18" charset="0"/>
                  </a:endParaRPr>
                </a:p>
              </p:txBody>
            </p:sp>
            <p:grpSp>
              <p:nvGrpSpPr>
                <p:cNvPr id="24" name="Group 114"/>
                <p:cNvGrpSpPr>
                  <a:grpSpLocks noChangeAspect="1"/>
                </p:cNvGrpSpPr>
                <p:nvPr/>
              </p:nvGrpSpPr>
              <p:grpSpPr bwMode="auto">
                <a:xfrm>
                  <a:off x="6498" y="2481"/>
                  <a:ext cx="562" cy="828"/>
                  <a:chOff x="6498" y="2481"/>
                  <a:chExt cx="562" cy="828"/>
                </a:xfrm>
              </p:grpSpPr>
              <p:sp>
                <p:nvSpPr>
                  <p:cNvPr id="47164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31" y="2481"/>
                    <a:ext cx="514" cy="28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黑体" pitchFamily="49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165" name="Freeform 116"/>
                  <p:cNvSpPr>
                    <a:spLocks noChangeAspect="1"/>
                  </p:cNvSpPr>
                  <p:nvPr/>
                </p:nvSpPr>
                <p:spPr bwMode="auto">
                  <a:xfrm>
                    <a:off x="6498" y="2610"/>
                    <a:ext cx="562" cy="699"/>
                  </a:xfrm>
                  <a:custGeom>
                    <a:avLst/>
                    <a:gdLst>
                      <a:gd name="T0" fmla="*/ 358 w 562"/>
                      <a:gd name="T1" fmla="*/ 699 h 699"/>
                      <a:gd name="T2" fmla="*/ 562 w 562"/>
                      <a:gd name="T3" fmla="*/ 69 h 699"/>
                      <a:gd name="T4" fmla="*/ 526 w 562"/>
                      <a:gd name="T5" fmla="*/ 56 h 699"/>
                      <a:gd name="T6" fmla="*/ 485 w 562"/>
                      <a:gd name="T7" fmla="*/ 38 h 699"/>
                      <a:gd name="T8" fmla="*/ 431 w 562"/>
                      <a:gd name="T9" fmla="*/ 24 h 699"/>
                      <a:gd name="T10" fmla="*/ 384 w 562"/>
                      <a:gd name="T11" fmla="*/ 12 h 699"/>
                      <a:gd name="T12" fmla="*/ 342 w 562"/>
                      <a:gd name="T13" fmla="*/ 4 h 699"/>
                      <a:gd name="T14" fmla="*/ 297 w 562"/>
                      <a:gd name="T15" fmla="*/ 0 h 699"/>
                      <a:gd name="T16" fmla="*/ 248 w 562"/>
                      <a:gd name="T17" fmla="*/ 3 h 699"/>
                      <a:gd name="T18" fmla="*/ 185 w 562"/>
                      <a:gd name="T19" fmla="*/ 10 h 699"/>
                      <a:gd name="T20" fmla="*/ 132 w 562"/>
                      <a:gd name="T21" fmla="*/ 24 h 699"/>
                      <a:gd name="T22" fmla="*/ 80 w 562"/>
                      <a:gd name="T23" fmla="*/ 38 h 699"/>
                      <a:gd name="T24" fmla="*/ 34 w 562"/>
                      <a:gd name="T25" fmla="*/ 58 h 699"/>
                      <a:gd name="T26" fmla="*/ 0 w 562"/>
                      <a:gd name="T27" fmla="*/ 76 h 699"/>
                      <a:gd name="T28" fmla="*/ 197 w 562"/>
                      <a:gd name="T29" fmla="*/ 699 h 69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62"/>
                      <a:gd name="T46" fmla="*/ 0 h 699"/>
                      <a:gd name="T47" fmla="*/ 562 w 562"/>
                      <a:gd name="T48" fmla="*/ 699 h 69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62" h="699">
                        <a:moveTo>
                          <a:pt x="358" y="699"/>
                        </a:moveTo>
                        <a:lnTo>
                          <a:pt x="562" y="69"/>
                        </a:lnTo>
                        <a:lnTo>
                          <a:pt x="526" y="56"/>
                        </a:lnTo>
                        <a:lnTo>
                          <a:pt x="485" y="38"/>
                        </a:lnTo>
                        <a:lnTo>
                          <a:pt x="431" y="24"/>
                        </a:lnTo>
                        <a:lnTo>
                          <a:pt x="384" y="12"/>
                        </a:lnTo>
                        <a:lnTo>
                          <a:pt x="342" y="4"/>
                        </a:lnTo>
                        <a:lnTo>
                          <a:pt x="297" y="0"/>
                        </a:lnTo>
                        <a:lnTo>
                          <a:pt x="248" y="3"/>
                        </a:lnTo>
                        <a:lnTo>
                          <a:pt x="185" y="10"/>
                        </a:lnTo>
                        <a:lnTo>
                          <a:pt x="132" y="24"/>
                        </a:lnTo>
                        <a:lnTo>
                          <a:pt x="80" y="38"/>
                        </a:lnTo>
                        <a:lnTo>
                          <a:pt x="34" y="58"/>
                        </a:lnTo>
                        <a:lnTo>
                          <a:pt x="0" y="76"/>
                        </a:lnTo>
                        <a:lnTo>
                          <a:pt x="197" y="699"/>
                        </a:lnTo>
                      </a:path>
                    </a:pathLst>
                  </a:custGeom>
                  <a:noFill/>
                  <a:ln w="6350">
                    <a:solidFill>
                      <a:srgbClr val="A0A0A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5" name="Group 117"/>
                <p:cNvGrpSpPr>
                  <a:grpSpLocks noChangeAspect="1"/>
                </p:cNvGrpSpPr>
                <p:nvPr/>
              </p:nvGrpSpPr>
              <p:grpSpPr bwMode="auto">
                <a:xfrm>
                  <a:off x="6676" y="3385"/>
                  <a:ext cx="193" cy="804"/>
                  <a:chOff x="6676" y="3385"/>
                  <a:chExt cx="193" cy="804"/>
                </a:xfrm>
              </p:grpSpPr>
              <p:sp>
                <p:nvSpPr>
                  <p:cNvPr id="47160" name="Line 1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08" y="3406"/>
                    <a:ext cx="1" cy="783"/>
                  </a:xfrm>
                  <a:prstGeom prst="line">
                    <a:avLst/>
                  </a:prstGeom>
                  <a:noFill/>
                  <a:ln w="635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61" name="Line 11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836" y="3406"/>
                    <a:ext cx="4" cy="779"/>
                  </a:xfrm>
                  <a:prstGeom prst="line">
                    <a:avLst/>
                  </a:prstGeom>
                  <a:noFill/>
                  <a:ln w="635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62" name="Line 12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6866" y="3385"/>
                    <a:ext cx="3" cy="780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63" name="Line 12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6676" y="3385"/>
                    <a:ext cx="2" cy="780"/>
                  </a:xfrm>
                  <a:prstGeom prst="line">
                    <a:avLst/>
                  </a:prstGeom>
                  <a:noFill/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7155" name="Freeform 122"/>
              <p:cNvSpPr>
                <a:spLocks noChangeAspect="1"/>
              </p:cNvSpPr>
              <p:nvPr/>
            </p:nvSpPr>
            <p:spPr bwMode="auto">
              <a:xfrm>
                <a:off x="6740" y="3766"/>
                <a:ext cx="546" cy="681"/>
              </a:xfrm>
              <a:custGeom>
                <a:avLst/>
                <a:gdLst>
                  <a:gd name="T0" fmla="*/ 546 w 546"/>
                  <a:gd name="T1" fmla="*/ 0 h 681"/>
                  <a:gd name="T2" fmla="*/ 523 w 546"/>
                  <a:gd name="T3" fmla="*/ 20 h 681"/>
                  <a:gd name="T4" fmla="*/ 432 w 546"/>
                  <a:gd name="T5" fmla="*/ 441 h 681"/>
                  <a:gd name="T6" fmla="*/ 415 w 546"/>
                  <a:gd name="T7" fmla="*/ 483 h 681"/>
                  <a:gd name="T8" fmla="*/ 388 w 546"/>
                  <a:gd name="T9" fmla="*/ 518 h 681"/>
                  <a:gd name="T10" fmla="*/ 347 w 546"/>
                  <a:gd name="T11" fmla="*/ 550 h 681"/>
                  <a:gd name="T12" fmla="*/ 307 w 546"/>
                  <a:gd name="T13" fmla="*/ 575 h 681"/>
                  <a:gd name="T14" fmla="*/ 262 w 546"/>
                  <a:gd name="T15" fmla="*/ 598 h 681"/>
                  <a:gd name="T16" fmla="*/ 215 w 546"/>
                  <a:gd name="T17" fmla="*/ 618 h 681"/>
                  <a:gd name="T18" fmla="*/ 163 w 546"/>
                  <a:gd name="T19" fmla="*/ 637 h 681"/>
                  <a:gd name="T20" fmla="*/ 119 w 546"/>
                  <a:gd name="T21" fmla="*/ 647 h 681"/>
                  <a:gd name="T22" fmla="*/ 65 w 546"/>
                  <a:gd name="T23" fmla="*/ 656 h 681"/>
                  <a:gd name="T24" fmla="*/ 0 w 546"/>
                  <a:gd name="T25" fmla="*/ 652 h 681"/>
                  <a:gd name="T26" fmla="*/ 10 w 546"/>
                  <a:gd name="T27" fmla="*/ 677 h 681"/>
                  <a:gd name="T28" fmla="*/ 55 w 546"/>
                  <a:gd name="T29" fmla="*/ 681 h 681"/>
                  <a:gd name="T30" fmla="*/ 86 w 546"/>
                  <a:gd name="T31" fmla="*/ 681 h 681"/>
                  <a:gd name="T32" fmla="*/ 134 w 546"/>
                  <a:gd name="T33" fmla="*/ 677 h 681"/>
                  <a:gd name="T34" fmla="*/ 173 w 546"/>
                  <a:gd name="T35" fmla="*/ 674 h 681"/>
                  <a:gd name="T36" fmla="*/ 227 w 546"/>
                  <a:gd name="T37" fmla="*/ 665 h 681"/>
                  <a:gd name="T38" fmla="*/ 269 w 546"/>
                  <a:gd name="T39" fmla="*/ 657 h 681"/>
                  <a:gd name="T40" fmla="*/ 316 w 546"/>
                  <a:gd name="T41" fmla="*/ 643 h 681"/>
                  <a:gd name="T42" fmla="*/ 343 w 546"/>
                  <a:gd name="T43" fmla="*/ 635 h 681"/>
                  <a:gd name="T44" fmla="*/ 384 w 546"/>
                  <a:gd name="T45" fmla="*/ 618 h 681"/>
                  <a:gd name="T46" fmla="*/ 427 w 546"/>
                  <a:gd name="T47" fmla="*/ 590 h 681"/>
                  <a:gd name="T48" fmla="*/ 440 w 546"/>
                  <a:gd name="T49" fmla="*/ 575 h 681"/>
                  <a:gd name="T50" fmla="*/ 452 w 546"/>
                  <a:gd name="T51" fmla="*/ 554 h 681"/>
                  <a:gd name="T52" fmla="*/ 462 w 546"/>
                  <a:gd name="T53" fmla="*/ 512 h 681"/>
                  <a:gd name="T54" fmla="*/ 471 w 546"/>
                  <a:gd name="T55" fmla="*/ 470 h 681"/>
                  <a:gd name="T56" fmla="*/ 546 w 546"/>
                  <a:gd name="T57" fmla="*/ 0 h 6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46"/>
                  <a:gd name="T88" fmla="*/ 0 h 681"/>
                  <a:gd name="T89" fmla="*/ 546 w 546"/>
                  <a:gd name="T90" fmla="*/ 681 h 68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46" h="681">
                    <a:moveTo>
                      <a:pt x="546" y="0"/>
                    </a:moveTo>
                    <a:lnTo>
                      <a:pt x="523" y="20"/>
                    </a:lnTo>
                    <a:lnTo>
                      <a:pt x="432" y="441"/>
                    </a:lnTo>
                    <a:lnTo>
                      <a:pt x="415" y="483"/>
                    </a:lnTo>
                    <a:lnTo>
                      <a:pt x="388" y="518"/>
                    </a:lnTo>
                    <a:lnTo>
                      <a:pt x="347" y="550"/>
                    </a:lnTo>
                    <a:lnTo>
                      <a:pt x="307" y="575"/>
                    </a:lnTo>
                    <a:lnTo>
                      <a:pt x="262" y="598"/>
                    </a:lnTo>
                    <a:lnTo>
                      <a:pt x="215" y="618"/>
                    </a:lnTo>
                    <a:lnTo>
                      <a:pt x="163" y="637"/>
                    </a:lnTo>
                    <a:lnTo>
                      <a:pt x="119" y="647"/>
                    </a:lnTo>
                    <a:lnTo>
                      <a:pt x="65" y="656"/>
                    </a:lnTo>
                    <a:lnTo>
                      <a:pt x="0" y="652"/>
                    </a:lnTo>
                    <a:lnTo>
                      <a:pt x="10" y="677"/>
                    </a:lnTo>
                    <a:lnTo>
                      <a:pt x="55" y="681"/>
                    </a:lnTo>
                    <a:lnTo>
                      <a:pt x="86" y="681"/>
                    </a:lnTo>
                    <a:lnTo>
                      <a:pt x="134" y="677"/>
                    </a:lnTo>
                    <a:lnTo>
                      <a:pt x="173" y="674"/>
                    </a:lnTo>
                    <a:lnTo>
                      <a:pt x="227" y="665"/>
                    </a:lnTo>
                    <a:lnTo>
                      <a:pt x="269" y="657"/>
                    </a:lnTo>
                    <a:lnTo>
                      <a:pt x="316" y="643"/>
                    </a:lnTo>
                    <a:lnTo>
                      <a:pt x="343" y="635"/>
                    </a:lnTo>
                    <a:lnTo>
                      <a:pt x="384" y="618"/>
                    </a:lnTo>
                    <a:lnTo>
                      <a:pt x="427" y="590"/>
                    </a:lnTo>
                    <a:lnTo>
                      <a:pt x="440" y="575"/>
                    </a:lnTo>
                    <a:lnTo>
                      <a:pt x="452" y="554"/>
                    </a:lnTo>
                    <a:lnTo>
                      <a:pt x="462" y="512"/>
                    </a:lnTo>
                    <a:lnTo>
                      <a:pt x="471" y="47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" name="Group 123"/>
            <p:cNvGrpSpPr>
              <a:grpSpLocks/>
            </p:cNvGrpSpPr>
            <p:nvPr/>
          </p:nvGrpSpPr>
          <p:grpSpPr bwMode="auto">
            <a:xfrm>
              <a:off x="2472" y="2024"/>
              <a:ext cx="549" cy="113"/>
              <a:chOff x="2112" y="2976"/>
              <a:chExt cx="2352" cy="483"/>
            </a:xfrm>
          </p:grpSpPr>
          <p:pic>
            <p:nvPicPr>
              <p:cNvPr id="47148" name="Picture 12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12" y="2976"/>
                <a:ext cx="1248" cy="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149" name="Picture 12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16" y="2976"/>
                <a:ext cx="1248" cy="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9" name="圆角矩形 98">
            <a:hlinkClick r:id="rId6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47141" name="圆角矩形 34"/>
          <p:cNvSpPr>
            <a:spLocks noChangeArrowheads="1"/>
          </p:cNvSpPr>
          <p:nvPr/>
        </p:nvSpPr>
        <p:spPr bwMode="auto">
          <a:xfrm>
            <a:off x="971550" y="866775"/>
            <a:ext cx="3835400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二、通路、断路和短路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1"/>
          <p:cNvSpPr txBox="1">
            <a:spLocks noChangeArrowheads="1"/>
          </p:cNvSpPr>
          <p:nvPr/>
        </p:nvSpPr>
        <p:spPr bwMode="auto">
          <a:xfrm>
            <a:off x="3779838" y="1055688"/>
            <a:ext cx="1631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黑体" pitchFamily="49" charset="-122"/>
              </a:rPr>
              <a:t>本课小结</a:t>
            </a:r>
          </a:p>
        </p:txBody>
      </p:sp>
      <p:sp>
        <p:nvSpPr>
          <p:cNvPr id="49155" name="文本框 1"/>
          <p:cNvSpPr txBox="1">
            <a:spLocks noChangeArrowheads="1"/>
          </p:cNvSpPr>
          <p:nvPr/>
        </p:nvSpPr>
        <p:spPr bwMode="auto">
          <a:xfrm>
            <a:off x="2265363" y="1620838"/>
            <a:ext cx="4757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黑体" pitchFamily="49" charset="-122"/>
              </a:rPr>
              <a:t>通过本节课，你学到了什么？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77900" y="2373313"/>
            <a:ext cx="2430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CN" altLang="en-US" sz="2600">
                <a:solidFill>
                  <a:srgbClr val="FF0000"/>
                </a:solidFill>
                <a:latin typeface="黑体" pitchFamily="49" charset="-122"/>
              </a:rPr>
              <a:t>电路的组成</a:t>
            </a:r>
            <a:endParaRPr lang="zh-CN" altLang="en-US" sz="2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9">
            <a:hlinkClick r:id="rId2" action="ppaction://hlinksldjump"/>
          </p:cNvPr>
          <p:cNvSpPr/>
          <p:nvPr/>
        </p:nvSpPr>
        <p:spPr bwMode="auto">
          <a:xfrm>
            <a:off x="6472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77900" y="3005138"/>
            <a:ext cx="76771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itchFamily="49" charset="-122"/>
              </a:rPr>
              <a:t>电  源：</a:t>
            </a:r>
            <a:r>
              <a:rPr lang="zh-CN" altLang="en-US" sz="2400">
                <a:latin typeface="黑体" pitchFamily="49" charset="-122"/>
              </a:rPr>
              <a:t>供电元件，提供电能。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itchFamily="49" charset="-122"/>
              </a:rPr>
              <a:t>用电器：</a:t>
            </a:r>
            <a:r>
              <a:rPr lang="zh-CN" altLang="en-US" sz="2400">
                <a:latin typeface="黑体" pitchFamily="49" charset="-122"/>
              </a:rPr>
              <a:t>用电元件，消耗电能。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itchFamily="49" charset="-122"/>
              </a:rPr>
              <a:t>开  关：</a:t>
            </a:r>
            <a:r>
              <a:rPr lang="zh-CN" altLang="en-US" sz="2400">
                <a:latin typeface="黑体" pitchFamily="49" charset="-122"/>
              </a:rPr>
              <a:t>控制电路的通断，控制电能的输送。</a:t>
            </a:r>
            <a:endParaRPr lang="en-US" altLang="zh-CN" sz="2400">
              <a:latin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itchFamily="49" charset="-122"/>
              </a:rPr>
              <a:t>导  线：</a:t>
            </a:r>
            <a:r>
              <a:rPr lang="zh-CN" altLang="en-US" sz="2400">
                <a:latin typeface="黑体" pitchFamily="49" charset="-122"/>
              </a:rPr>
              <a:t>电流路径，输送电能通道。</a:t>
            </a:r>
            <a:endParaRPr lang="zh-CN" altLang="en-US" sz="4800">
              <a:latin typeface="黑体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977900" y="5216525"/>
            <a:ext cx="3168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en-US" altLang="zh-C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kern="0" dirty="0">
                <a:solidFill>
                  <a:srgbClr val="FF0000"/>
                </a:solidFill>
                <a:latin typeface="黑体" panose="02010609060101010101" pitchFamily="49" charset="-122"/>
              </a:rPr>
              <a:t>通路、断路和短路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706438" y="2481263"/>
            <a:ext cx="7804150" cy="2686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6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600" smtClean="0">
                <a:latin typeface="Times New Roman" pitchFamily="18" charset="0"/>
                <a:cs typeface="Times New Roman" pitchFamily="18" charset="0"/>
              </a:rPr>
              <a:t>、下列关于电路的说法错误的是（      ）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600" smtClean="0">
                <a:latin typeface="Times New Roman" pitchFamily="18" charset="0"/>
                <a:cs typeface="Times New Roman" pitchFamily="18" charset="0"/>
              </a:rPr>
              <a:t>、电源是提供电能的装置    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600" smtClean="0">
                <a:latin typeface="Times New Roman" pitchFamily="18" charset="0"/>
                <a:cs typeface="Times New Roman" pitchFamily="18" charset="0"/>
              </a:rPr>
              <a:t>、只有电路闭合时，电路中才有电流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2600" smtClean="0">
                <a:latin typeface="Times New Roman" pitchFamily="18" charset="0"/>
                <a:cs typeface="Times New Roman" pitchFamily="18" charset="0"/>
              </a:rPr>
              <a:t>、电流沿着“正极→用电器→负极→”的方向流动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en-US" sz="2600" smtClean="0">
                <a:latin typeface="Times New Roman" pitchFamily="18" charset="0"/>
                <a:cs typeface="Times New Roman" pitchFamily="18" charset="0"/>
              </a:rPr>
              <a:t>、用电器是将其它形式的转化为电能的装置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016625" y="2481263"/>
            <a:ext cx="42545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0180" name="文本框 1"/>
          <p:cNvSpPr txBox="1">
            <a:spLocks noChangeArrowheads="1"/>
          </p:cNvSpPr>
          <p:nvPr/>
        </p:nvSpPr>
        <p:spPr bwMode="auto">
          <a:xfrm>
            <a:off x="3779838" y="1439863"/>
            <a:ext cx="1631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黑体" pitchFamily="49" charset="-122"/>
              </a:rPr>
              <a:t>随堂练习</a:t>
            </a:r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 bwMode="auto">
          <a:xfrm>
            <a:off x="7615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77925" y="1874838"/>
            <a:ext cx="2874963" cy="1768475"/>
            <a:chOff x="384" y="1104"/>
            <a:chExt cx="1811" cy="1114"/>
          </a:xfrm>
        </p:grpSpPr>
        <p:pic>
          <p:nvPicPr>
            <p:cNvPr id="52258" name="Picture 3" descr="d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" y="1752"/>
              <a:ext cx="672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9" name="Picture 4" descr="k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" y="1752"/>
              <a:ext cx="62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60" name="Picture 5" descr="y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9" y="1104"/>
              <a:ext cx="912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61" name="Freeform 6"/>
            <p:cNvSpPr>
              <a:spLocks/>
            </p:cNvSpPr>
            <p:nvPr/>
          </p:nvSpPr>
          <p:spPr bwMode="auto">
            <a:xfrm>
              <a:off x="1710" y="1329"/>
              <a:ext cx="485" cy="703"/>
            </a:xfrm>
            <a:custGeom>
              <a:avLst/>
              <a:gdLst>
                <a:gd name="T0" fmla="*/ 0 w 485"/>
                <a:gd name="T1" fmla="*/ 0 h 703"/>
                <a:gd name="T2" fmla="*/ 55 w 485"/>
                <a:gd name="T3" fmla="*/ 73 h 703"/>
                <a:gd name="T4" fmla="*/ 183 w 485"/>
                <a:gd name="T5" fmla="*/ 201 h 703"/>
                <a:gd name="T6" fmla="*/ 201 w 485"/>
                <a:gd name="T7" fmla="*/ 220 h 703"/>
                <a:gd name="T8" fmla="*/ 219 w 485"/>
                <a:gd name="T9" fmla="*/ 247 h 703"/>
                <a:gd name="T10" fmla="*/ 356 w 485"/>
                <a:gd name="T11" fmla="*/ 320 h 703"/>
                <a:gd name="T12" fmla="*/ 457 w 485"/>
                <a:gd name="T13" fmla="*/ 402 h 703"/>
                <a:gd name="T14" fmla="*/ 466 w 485"/>
                <a:gd name="T15" fmla="*/ 439 h 703"/>
                <a:gd name="T16" fmla="*/ 484 w 485"/>
                <a:gd name="T17" fmla="*/ 494 h 703"/>
                <a:gd name="T18" fmla="*/ 475 w 485"/>
                <a:gd name="T19" fmla="*/ 613 h 703"/>
                <a:gd name="T20" fmla="*/ 292 w 485"/>
                <a:gd name="T21" fmla="*/ 668 h 703"/>
                <a:gd name="T22" fmla="*/ 174 w 485"/>
                <a:gd name="T23" fmla="*/ 686 h 7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5"/>
                <a:gd name="T37" fmla="*/ 0 h 703"/>
                <a:gd name="T38" fmla="*/ 485 w 485"/>
                <a:gd name="T39" fmla="*/ 703 h 7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5" h="703">
                  <a:moveTo>
                    <a:pt x="0" y="0"/>
                  </a:moveTo>
                  <a:cubicBezTo>
                    <a:pt x="40" y="27"/>
                    <a:pt x="25" y="39"/>
                    <a:pt x="55" y="73"/>
                  </a:cubicBezTo>
                  <a:cubicBezTo>
                    <a:pt x="94" y="117"/>
                    <a:pt x="140" y="161"/>
                    <a:pt x="183" y="201"/>
                  </a:cubicBezTo>
                  <a:cubicBezTo>
                    <a:pt x="189" y="207"/>
                    <a:pt x="196" y="213"/>
                    <a:pt x="201" y="220"/>
                  </a:cubicBezTo>
                  <a:cubicBezTo>
                    <a:pt x="208" y="229"/>
                    <a:pt x="211" y="239"/>
                    <a:pt x="219" y="247"/>
                  </a:cubicBezTo>
                  <a:cubicBezTo>
                    <a:pt x="255" y="282"/>
                    <a:pt x="307" y="308"/>
                    <a:pt x="356" y="320"/>
                  </a:cubicBezTo>
                  <a:cubicBezTo>
                    <a:pt x="387" y="349"/>
                    <a:pt x="421" y="378"/>
                    <a:pt x="457" y="402"/>
                  </a:cubicBezTo>
                  <a:cubicBezTo>
                    <a:pt x="460" y="414"/>
                    <a:pt x="462" y="427"/>
                    <a:pt x="466" y="439"/>
                  </a:cubicBezTo>
                  <a:cubicBezTo>
                    <a:pt x="471" y="458"/>
                    <a:pt x="484" y="494"/>
                    <a:pt x="484" y="494"/>
                  </a:cubicBezTo>
                  <a:cubicBezTo>
                    <a:pt x="481" y="534"/>
                    <a:pt x="485" y="574"/>
                    <a:pt x="475" y="613"/>
                  </a:cubicBezTo>
                  <a:cubicBezTo>
                    <a:pt x="459" y="677"/>
                    <a:pt x="307" y="667"/>
                    <a:pt x="292" y="668"/>
                  </a:cubicBezTo>
                  <a:cubicBezTo>
                    <a:pt x="240" y="703"/>
                    <a:pt x="276" y="686"/>
                    <a:pt x="174" y="68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2" name="Freeform 7"/>
            <p:cNvSpPr>
              <a:spLocks/>
            </p:cNvSpPr>
            <p:nvPr/>
          </p:nvSpPr>
          <p:spPr bwMode="auto">
            <a:xfrm>
              <a:off x="1042" y="1978"/>
              <a:ext cx="549" cy="69"/>
            </a:xfrm>
            <a:custGeom>
              <a:avLst/>
              <a:gdLst>
                <a:gd name="T0" fmla="*/ 0 w 549"/>
                <a:gd name="T1" fmla="*/ 0 h 69"/>
                <a:gd name="T2" fmla="*/ 46 w 549"/>
                <a:gd name="T3" fmla="*/ 19 h 69"/>
                <a:gd name="T4" fmla="*/ 92 w 549"/>
                <a:gd name="T5" fmla="*/ 55 h 69"/>
                <a:gd name="T6" fmla="*/ 549 w 549"/>
                <a:gd name="T7" fmla="*/ 37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9"/>
                <a:gd name="T13" fmla="*/ 0 h 69"/>
                <a:gd name="T14" fmla="*/ 549 w 549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9" h="69">
                  <a:moveTo>
                    <a:pt x="0" y="0"/>
                  </a:moveTo>
                  <a:cubicBezTo>
                    <a:pt x="15" y="6"/>
                    <a:pt x="33" y="9"/>
                    <a:pt x="46" y="19"/>
                  </a:cubicBezTo>
                  <a:cubicBezTo>
                    <a:pt x="116" y="69"/>
                    <a:pt x="12" y="29"/>
                    <a:pt x="92" y="55"/>
                  </a:cubicBezTo>
                  <a:cubicBezTo>
                    <a:pt x="247" y="50"/>
                    <a:pt x="395" y="37"/>
                    <a:pt x="549" y="37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3" name="Freeform 8"/>
            <p:cNvSpPr>
              <a:spLocks/>
            </p:cNvSpPr>
            <p:nvPr/>
          </p:nvSpPr>
          <p:spPr bwMode="auto">
            <a:xfrm>
              <a:off x="384" y="1311"/>
              <a:ext cx="713" cy="654"/>
            </a:xfrm>
            <a:custGeom>
              <a:avLst/>
              <a:gdLst>
                <a:gd name="T0" fmla="*/ 238 w 713"/>
                <a:gd name="T1" fmla="*/ 649 h 654"/>
                <a:gd name="T2" fmla="*/ 192 w 713"/>
                <a:gd name="T3" fmla="*/ 612 h 654"/>
                <a:gd name="T4" fmla="*/ 165 w 713"/>
                <a:gd name="T5" fmla="*/ 594 h 654"/>
                <a:gd name="T6" fmla="*/ 119 w 713"/>
                <a:gd name="T7" fmla="*/ 548 h 654"/>
                <a:gd name="T8" fmla="*/ 101 w 713"/>
                <a:gd name="T9" fmla="*/ 521 h 654"/>
                <a:gd name="T10" fmla="*/ 55 w 713"/>
                <a:gd name="T11" fmla="*/ 484 h 654"/>
                <a:gd name="T12" fmla="*/ 18 w 713"/>
                <a:gd name="T13" fmla="*/ 402 h 654"/>
                <a:gd name="T14" fmla="*/ 18 w 713"/>
                <a:gd name="T15" fmla="*/ 238 h 654"/>
                <a:gd name="T16" fmla="*/ 92 w 713"/>
                <a:gd name="T17" fmla="*/ 192 h 654"/>
                <a:gd name="T18" fmla="*/ 183 w 713"/>
                <a:gd name="T19" fmla="*/ 137 h 654"/>
                <a:gd name="T20" fmla="*/ 274 w 713"/>
                <a:gd name="T21" fmla="*/ 100 h 654"/>
                <a:gd name="T22" fmla="*/ 466 w 713"/>
                <a:gd name="T23" fmla="*/ 46 h 654"/>
                <a:gd name="T24" fmla="*/ 649 w 713"/>
                <a:gd name="T25" fmla="*/ 9 h 654"/>
                <a:gd name="T26" fmla="*/ 713 w 713"/>
                <a:gd name="T27" fmla="*/ 0 h 6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3"/>
                <a:gd name="T43" fmla="*/ 0 h 654"/>
                <a:gd name="T44" fmla="*/ 713 w 713"/>
                <a:gd name="T45" fmla="*/ 654 h 6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3" h="654">
                  <a:moveTo>
                    <a:pt x="238" y="649"/>
                  </a:moveTo>
                  <a:cubicBezTo>
                    <a:pt x="184" y="632"/>
                    <a:pt x="233" y="654"/>
                    <a:pt x="192" y="612"/>
                  </a:cubicBezTo>
                  <a:cubicBezTo>
                    <a:pt x="184" y="604"/>
                    <a:pt x="173" y="601"/>
                    <a:pt x="165" y="594"/>
                  </a:cubicBezTo>
                  <a:cubicBezTo>
                    <a:pt x="149" y="580"/>
                    <a:pt x="131" y="566"/>
                    <a:pt x="119" y="548"/>
                  </a:cubicBezTo>
                  <a:cubicBezTo>
                    <a:pt x="113" y="539"/>
                    <a:pt x="109" y="529"/>
                    <a:pt x="101" y="521"/>
                  </a:cubicBezTo>
                  <a:cubicBezTo>
                    <a:pt x="50" y="471"/>
                    <a:pt x="93" y="532"/>
                    <a:pt x="55" y="484"/>
                  </a:cubicBezTo>
                  <a:cubicBezTo>
                    <a:pt x="37" y="460"/>
                    <a:pt x="18" y="402"/>
                    <a:pt x="18" y="402"/>
                  </a:cubicBezTo>
                  <a:cubicBezTo>
                    <a:pt x="7" y="334"/>
                    <a:pt x="0" y="320"/>
                    <a:pt x="18" y="238"/>
                  </a:cubicBezTo>
                  <a:cubicBezTo>
                    <a:pt x="24" y="212"/>
                    <a:pt x="73" y="200"/>
                    <a:pt x="92" y="192"/>
                  </a:cubicBezTo>
                  <a:cubicBezTo>
                    <a:pt x="196" y="148"/>
                    <a:pt x="37" y="208"/>
                    <a:pt x="183" y="137"/>
                  </a:cubicBezTo>
                  <a:cubicBezTo>
                    <a:pt x="213" y="122"/>
                    <a:pt x="243" y="112"/>
                    <a:pt x="274" y="100"/>
                  </a:cubicBezTo>
                  <a:cubicBezTo>
                    <a:pt x="321" y="55"/>
                    <a:pt x="405" y="54"/>
                    <a:pt x="466" y="46"/>
                  </a:cubicBezTo>
                  <a:cubicBezTo>
                    <a:pt x="524" y="25"/>
                    <a:pt x="588" y="17"/>
                    <a:pt x="649" y="9"/>
                  </a:cubicBezTo>
                  <a:cubicBezTo>
                    <a:pt x="670" y="6"/>
                    <a:pt x="713" y="0"/>
                    <a:pt x="713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402138" y="1773238"/>
            <a:ext cx="3360737" cy="1793875"/>
            <a:chOff x="2979" y="1078"/>
            <a:chExt cx="2117" cy="1130"/>
          </a:xfrm>
        </p:grpSpPr>
        <p:pic>
          <p:nvPicPr>
            <p:cNvPr id="52252" name="Picture 10" descr="y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1078"/>
              <a:ext cx="912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3" name="Picture 11" descr="d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1742"/>
              <a:ext cx="672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54" name="Picture 12" descr="k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0" y="1747"/>
              <a:ext cx="624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55" name="Freeform 13"/>
            <p:cNvSpPr>
              <a:spLocks/>
            </p:cNvSpPr>
            <p:nvPr/>
          </p:nvSpPr>
          <p:spPr bwMode="auto">
            <a:xfrm>
              <a:off x="4489" y="1305"/>
              <a:ext cx="607" cy="719"/>
            </a:xfrm>
            <a:custGeom>
              <a:avLst/>
              <a:gdLst>
                <a:gd name="T0" fmla="*/ 0 w 607"/>
                <a:gd name="T1" fmla="*/ 2 h 719"/>
                <a:gd name="T2" fmla="*/ 110 w 607"/>
                <a:gd name="T3" fmla="*/ 30 h 719"/>
                <a:gd name="T4" fmla="*/ 238 w 607"/>
                <a:gd name="T5" fmla="*/ 149 h 719"/>
                <a:gd name="T6" fmla="*/ 311 w 607"/>
                <a:gd name="T7" fmla="*/ 194 h 719"/>
                <a:gd name="T8" fmla="*/ 384 w 607"/>
                <a:gd name="T9" fmla="*/ 249 h 719"/>
                <a:gd name="T10" fmla="*/ 485 w 607"/>
                <a:gd name="T11" fmla="*/ 332 h 719"/>
                <a:gd name="T12" fmla="*/ 585 w 607"/>
                <a:gd name="T13" fmla="*/ 414 h 719"/>
                <a:gd name="T14" fmla="*/ 604 w 607"/>
                <a:gd name="T15" fmla="*/ 487 h 719"/>
                <a:gd name="T16" fmla="*/ 594 w 607"/>
                <a:gd name="T17" fmla="*/ 606 h 719"/>
                <a:gd name="T18" fmla="*/ 384 w 607"/>
                <a:gd name="T19" fmla="*/ 688 h 719"/>
                <a:gd name="T20" fmla="*/ 357 w 607"/>
                <a:gd name="T21" fmla="*/ 716 h 719"/>
                <a:gd name="T22" fmla="*/ 329 w 607"/>
                <a:gd name="T23" fmla="*/ 706 h 719"/>
                <a:gd name="T24" fmla="*/ 265 w 607"/>
                <a:gd name="T25" fmla="*/ 706 h 7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7"/>
                <a:gd name="T40" fmla="*/ 0 h 719"/>
                <a:gd name="T41" fmla="*/ 607 w 607"/>
                <a:gd name="T42" fmla="*/ 719 h 7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7" h="719">
                  <a:moveTo>
                    <a:pt x="0" y="2"/>
                  </a:moveTo>
                  <a:cubicBezTo>
                    <a:pt x="43" y="7"/>
                    <a:pt x="79" y="0"/>
                    <a:pt x="110" y="30"/>
                  </a:cubicBezTo>
                  <a:cubicBezTo>
                    <a:pt x="152" y="71"/>
                    <a:pt x="178" y="130"/>
                    <a:pt x="238" y="149"/>
                  </a:cubicBezTo>
                  <a:cubicBezTo>
                    <a:pt x="265" y="167"/>
                    <a:pt x="281" y="184"/>
                    <a:pt x="311" y="194"/>
                  </a:cubicBezTo>
                  <a:cubicBezTo>
                    <a:pt x="364" y="247"/>
                    <a:pt x="336" y="233"/>
                    <a:pt x="384" y="249"/>
                  </a:cubicBezTo>
                  <a:cubicBezTo>
                    <a:pt x="414" y="281"/>
                    <a:pt x="452" y="304"/>
                    <a:pt x="485" y="332"/>
                  </a:cubicBezTo>
                  <a:cubicBezTo>
                    <a:pt x="518" y="360"/>
                    <a:pt x="549" y="390"/>
                    <a:pt x="585" y="414"/>
                  </a:cubicBezTo>
                  <a:cubicBezTo>
                    <a:pt x="590" y="439"/>
                    <a:pt x="604" y="462"/>
                    <a:pt x="604" y="487"/>
                  </a:cubicBezTo>
                  <a:cubicBezTo>
                    <a:pt x="604" y="527"/>
                    <a:pt x="607" y="568"/>
                    <a:pt x="594" y="606"/>
                  </a:cubicBezTo>
                  <a:cubicBezTo>
                    <a:pt x="567" y="688"/>
                    <a:pt x="440" y="684"/>
                    <a:pt x="384" y="688"/>
                  </a:cubicBezTo>
                  <a:cubicBezTo>
                    <a:pt x="375" y="697"/>
                    <a:pt x="369" y="712"/>
                    <a:pt x="357" y="716"/>
                  </a:cubicBezTo>
                  <a:cubicBezTo>
                    <a:pt x="348" y="719"/>
                    <a:pt x="339" y="707"/>
                    <a:pt x="329" y="706"/>
                  </a:cubicBezTo>
                  <a:cubicBezTo>
                    <a:pt x="308" y="704"/>
                    <a:pt x="286" y="706"/>
                    <a:pt x="265" y="70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6" name="Freeform 14"/>
            <p:cNvSpPr>
              <a:spLocks/>
            </p:cNvSpPr>
            <p:nvPr/>
          </p:nvSpPr>
          <p:spPr bwMode="auto">
            <a:xfrm>
              <a:off x="3227" y="1550"/>
              <a:ext cx="1253" cy="476"/>
            </a:xfrm>
            <a:custGeom>
              <a:avLst/>
              <a:gdLst>
                <a:gd name="T0" fmla="*/ 0 w 1253"/>
                <a:gd name="T1" fmla="*/ 425 h 476"/>
                <a:gd name="T2" fmla="*/ 19 w 1253"/>
                <a:gd name="T3" fmla="*/ 397 h 476"/>
                <a:gd name="T4" fmla="*/ 74 w 1253"/>
                <a:gd name="T5" fmla="*/ 343 h 476"/>
                <a:gd name="T6" fmla="*/ 156 w 1253"/>
                <a:gd name="T7" fmla="*/ 68 h 476"/>
                <a:gd name="T8" fmla="*/ 384 w 1253"/>
                <a:gd name="T9" fmla="*/ 41 h 476"/>
                <a:gd name="T10" fmla="*/ 439 w 1253"/>
                <a:gd name="T11" fmla="*/ 59 h 476"/>
                <a:gd name="T12" fmla="*/ 485 w 1253"/>
                <a:gd name="T13" fmla="*/ 96 h 476"/>
                <a:gd name="T14" fmla="*/ 567 w 1253"/>
                <a:gd name="T15" fmla="*/ 132 h 476"/>
                <a:gd name="T16" fmla="*/ 595 w 1253"/>
                <a:gd name="T17" fmla="*/ 151 h 476"/>
                <a:gd name="T18" fmla="*/ 650 w 1253"/>
                <a:gd name="T19" fmla="*/ 169 h 476"/>
                <a:gd name="T20" fmla="*/ 860 w 1253"/>
                <a:gd name="T21" fmla="*/ 324 h 476"/>
                <a:gd name="T22" fmla="*/ 933 w 1253"/>
                <a:gd name="T23" fmla="*/ 352 h 476"/>
                <a:gd name="T24" fmla="*/ 960 w 1253"/>
                <a:gd name="T25" fmla="*/ 370 h 476"/>
                <a:gd name="T26" fmla="*/ 1070 w 1253"/>
                <a:gd name="T27" fmla="*/ 388 h 476"/>
                <a:gd name="T28" fmla="*/ 1162 w 1253"/>
                <a:gd name="T29" fmla="*/ 434 h 476"/>
                <a:gd name="T30" fmla="*/ 1253 w 1253"/>
                <a:gd name="T31" fmla="*/ 461 h 4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53"/>
                <a:gd name="T49" fmla="*/ 0 h 476"/>
                <a:gd name="T50" fmla="*/ 1253 w 1253"/>
                <a:gd name="T51" fmla="*/ 476 h 4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53" h="476">
                  <a:moveTo>
                    <a:pt x="0" y="425"/>
                  </a:moveTo>
                  <a:cubicBezTo>
                    <a:pt x="6" y="416"/>
                    <a:pt x="11" y="405"/>
                    <a:pt x="19" y="397"/>
                  </a:cubicBezTo>
                  <a:cubicBezTo>
                    <a:pt x="36" y="378"/>
                    <a:pt x="74" y="343"/>
                    <a:pt x="74" y="343"/>
                  </a:cubicBezTo>
                  <a:cubicBezTo>
                    <a:pt x="78" y="244"/>
                    <a:pt x="40" y="105"/>
                    <a:pt x="156" y="68"/>
                  </a:cubicBezTo>
                  <a:cubicBezTo>
                    <a:pt x="259" y="0"/>
                    <a:pt x="189" y="31"/>
                    <a:pt x="384" y="41"/>
                  </a:cubicBezTo>
                  <a:cubicBezTo>
                    <a:pt x="402" y="47"/>
                    <a:pt x="421" y="53"/>
                    <a:pt x="439" y="59"/>
                  </a:cubicBezTo>
                  <a:cubicBezTo>
                    <a:pt x="484" y="74"/>
                    <a:pt x="451" y="75"/>
                    <a:pt x="485" y="96"/>
                  </a:cubicBezTo>
                  <a:cubicBezTo>
                    <a:pt x="508" y="110"/>
                    <a:pt x="541" y="123"/>
                    <a:pt x="567" y="132"/>
                  </a:cubicBezTo>
                  <a:cubicBezTo>
                    <a:pt x="576" y="138"/>
                    <a:pt x="585" y="146"/>
                    <a:pt x="595" y="151"/>
                  </a:cubicBezTo>
                  <a:cubicBezTo>
                    <a:pt x="613" y="159"/>
                    <a:pt x="650" y="169"/>
                    <a:pt x="650" y="169"/>
                  </a:cubicBezTo>
                  <a:cubicBezTo>
                    <a:pt x="724" y="218"/>
                    <a:pt x="780" y="285"/>
                    <a:pt x="860" y="324"/>
                  </a:cubicBezTo>
                  <a:cubicBezTo>
                    <a:pt x="898" y="364"/>
                    <a:pt x="855" y="326"/>
                    <a:pt x="933" y="352"/>
                  </a:cubicBezTo>
                  <a:cubicBezTo>
                    <a:pt x="943" y="355"/>
                    <a:pt x="950" y="366"/>
                    <a:pt x="960" y="370"/>
                  </a:cubicBezTo>
                  <a:cubicBezTo>
                    <a:pt x="984" y="380"/>
                    <a:pt x="1055" y="386"/>
                    <a:pt x="1070" y="388"/>
                  </a:cubicBezTo>
                  <a:cubicBezTo>
                    <a:pt x="1136" y="432"/>
                    <a:pt x="1104" y="420"/>
                    <a:pt x="1162" y="434"/>
                  </a:cubicBezTo>
                  <a:cubicBezTo>
                    <a:pt x="1204" y="476"/>
                    <a:pt x="1176" y="461"/>
                    <a:pt x="1253" y="461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7" name="Freeform 15"/>
            <p:cNvSpPr>
              <a:spLocks/>
            </p:cNvSpPr>
            <p:nvPr/>
          </p:nvSpPr>
          <p:spPr bwMode="auto">
            <a:xfrm>
              <a:off x="2979" y="1268"/>
              <a:ext cx="888" cy="689"/>
            </a:xfrm>
            <a:custGeom>
              <a:avLst/>
              <a:gdLst>
                <a:gd name="T0" fmla="*/ 248 w 888"/>
                <a:gd name="T1" fmla="*/ 689 h 689"/>
                <a:gd name="T2" fmla="*/ 111 w 888"/>
                <a:gd name="T3" fmla="*/ 588 h 689"/>
                <a:gd name="T4" fmla="*/ 56 w 888"/>
                <a:gd name="T5" fmla="*/ 524 h 689"/>
                <a:gd name="T6" fmla="*/ 20 w 888"/>
                <a:gd name="T7" fmla="*/ 469 h 689"/>
                <a:gd name="T8" fmla="*/ 29 w 888"/>
                <a:gd name="T9" fmla="*/ 222 h 689"/>
                <a:gd name="T10" fmla="*/ 111 w 888"/>
                <a:gd name="T11" fmla="*/ 140 h 689"/>
                <a:gd name="T12" fmla="*/ 285 w 888"/>
                <a:gd name="T13" fmla="*/ 12 h 689"/>
                <a:gd name="T14" fmla="*/ 340 w 888"/>
                <a:gd name="T15" fmla="*/ 3 h 689"/>
                <a:gd name="T16" fmla="*/ 888 w 888"/>
                <a:gd name="T17" fmla="*/ 3 h 6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8"/>
                <a:gd name="T28" fmla="*/ 0 h 689"/>
                <a:gd name="T29" fmla="*/ 888 w 888"/>
                <a:gd name="T30" fmla="*/ 689 h 6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8" h="689">
                  <a:moveTo>
                    <a:pt x="248" y="689"/>
                  </a:moveTo>
                  <a:cubicBezTo>
                    <a:pt x="209" y="648"/>
                    <a:pt x="162" y="613"/>
                    <a:pt x="111" y="588"/>
                  </a:cubicBezTo>
                  <a:cubicBezTo>
                    <a:pt x="95" y="563"/>
                    <a:pt x="73" y="547"/>
                    <a:pt x="56" y="524"/>
                  </a:cubicBezTo>
                  <a:cubicBezTo>
                    <a:pt x="43" y="506"/>
                    <a:pt x="20" y="469"/>
                    <a:pt x="20" y="469"/>
                  </a:cubicBezTo>
                  <a:cubicBezTo>
                    <a:pt x="7" y="389"/>
                    <a:pt x="0" y="299"/>
                    <a:pt x="29" y="222"/>
                  </a:cubicBezTo>
                  <a:cubicBezTo>
                    <a:pt x="42" y="187"/>
                    <a:pt x="83" y="162"/>
                    <a:pt x="111" y="140"/>
                  </a:cubicBezTo>
                  <a:cubicBezTo>
                    <a:pt x="168" y="96"/>
                    <a:pt x="225" y="52"/>
                    <a:pt x="285" y="12"/>
                  </a:cubicBezTo>
                  <a:cubicBezTo>
                    <a:pt x="300" y="2"/>
                    <a:pt x="321" y="3"/>
                    <a:pt x="340" y="3"/>
                  </a:cubicBezTo>
                  <a:cubicBezTo>
                    <a:pt x="523" y="0"/>
                    <a:pt x="705" y="3"/>
                    <a:pt x="888" y="3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558925" y="3789363"/>
            <a:ext cx="1887538" cy="2263775"/>
            <a:chOff x="685" y="2544"/>
            <a:chExt cx="1189" cy="1426"/>
          </a:xfrm>
        </p:grpSpPr>
        <p:pic>
          <p:nvPicPr>
            <p:cNvPr id="52245" name="Picture 17" descr="y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2" y="2544"/>
              <a:ext cx="912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6" name="Picture 18" descr="d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3504"/>
              <a:ext cx="672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7" name="Picture 19" descr="k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56" y="3072"/>
              <a:ext cx="56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8" name="Freeform 20"/>
            <p:cNvSpPr>
              <a:spLocks/>
            </p:cNvSpPr>
            <p:nvPr/>
          </p:nvSpPr>
          <p:spPr bwMode="auto">
            <a:xfrm>
              <a:off x="1435" y="2761"/>
              <a:ext cx="439" cy="575"/>
            </a:xfrm>
            <a:custGeom>
              <a:avLst/>
              <a:gdLst>
                <a:gd name="T0" fmla="*/ 284 w 439"/>
                <a:gd name="T1" fmla="*/ 0 h 575"/>
                <a:gd name="T2" fmla="*/ 357 w 439"/>
                <a:gd name="T3" fmla="*/ 64 h 575"/>
                <a:gd name="T4" fmla="*/ 403 w 439"/>
                <a:gd name="T5" fmla="*/ 146 h 575"/>
                <a:gd name="T6" fmla="*/ 439 w 439"/>
                <a:gd name="T7" fmla="*/ 238 h 575"/>
                <a:gd name="T8" fmla="*/ 430 w 439"/>
                <a:gd name="T9" fmla="*/ 357 h 575"/>
                <a:gd name="T10" fmla="*/ 357 w 439"/>
                <a:gd name="T11" fmla="*/ 439 h 575"/>
                <a:gd name="T12" fmla="*/ 302 w 439"/>
                <a:gd name="T13" fmla="*/ 512 h 575"/>
                <a:gd name="T14" fmla="*/ 147 w 439"/>
                <a:gd name="T15" fmla="*/ 540 h 575"/>
                <a:gd name="T16" fmla="*/ 0 w 439"/>
                <a:gd name="T17" fmla="*/ 567 h 5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9"/>
                <a:gd name="T28" fmla="*/ 0 h 575"/>
                <a:gd name="T29" fmla="*/ 439 w 439"/>
                <a:gd name="T30" fmla="*/ 575 h 5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9" h="575">
                  <a:moveTo>
                    <a:pt x="284" y="0"/>
                  </a:moveTo>
                  <a:cubicBezTo>
                    <a:pt x="338" y="54"/>
                    <a:pt x="312" y="34"/>
                    <a:pt x="357" y="64"/>
                  </a:cubicBezTo>
                  <a:cubicBezTo>
                    <a:pt x="375" y="92"/>
                    <a:pt x="384" y="119"/>
                    <a:pt x="403" y="146"/>
                  </a:cubicBezTo>
                  <a:cubicBezTo>
                    <a:pt x="414" y="180"/>
                    <a:pt x="430" y="203"/>
                    <a:pt x="439" y="238"/>
                  </a:cubicBezTo>
                  <a:cubicBezTo>
                    <a:pt x="436" y="278"/>
                    <a:pt x="437" y="318"/>
                    <a:pt x="430" y="357"/>
                  </a:cubicBezTo>
                  <a:cubicBezTo>
                    <a:pt x="423" y="393"/>
                    <a:pt x="383" y="413"/>
                    <a:pt x="357" y="439"/>
                  </a:cubicBezTo>
                  <a:cubicBezTo>
                    <a:pt x="340" y="456"/>
                    <a:pt x="322" y="500"/>
                    <a:pt x="302" y="512"/>
                  </a:cubicBezTo>
                  <a:cubicBezTo>
                    <a:pt x="264" y="536"/>
                    <a:pt x="182" y="537"/>
                    <a:pt x="147" y="540"/>
                  </a:cubicBezTo>
                  <a:cubicBezTo>
                    <a:pt x="92" y="575"/>
                    <a:pt x="76" y="567"/>
                    <a:pt x="0" y="567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9" name="Freeform 21"/>
            <p:cNvSpPr>
              <a:spLocks/>
            </p:cNvSpPr>
            <p:nvPr/>
          </p:nvSpPr>
          <p:spPr bwMode="auto">
            <a:xfrm>
              <a:off x="685" y="2722"/>
              <a:ext cx="513" cy="606"/>
            </a:xfrm>
            <a:custGeom>
              <a:avLst/>
              <a:gdLst>
                <a:gd name="T0" fmla="*/ 394 w 513"/>
                <a:gd name="T1" fmla="*/ 21 h 606"/>
                <a:gd name="T2" fmla="*/ 74 w 513"/>
                <a:gd name="T3" fmla="*/ 112 h 606"/>
                <a:gd name="T4" fmla="*/ 37 w 513"/>
                <a:gd name="T5" fmla="*/ 231 h 606"/>
                <a:gd name="T6" fmla="*/ 147 w 513"/>
                <a:gd name="T7" fmla="*/ 432 h 606"/>
                <a:gd name="T8" fmla="*/ 220 w 513"/>
                <a:gd name="T9" fmla="*/ 487 h 606"/>
                <a:gd name="T10" fmla="*/ 302 w 513"/>
                <a:gd name="T11" fmla="*/ 551 h 606"/>
                <a:gd name="T12" fmla="*/ 440 w 513"/>
                <a:gd name="T13" fmla="*/ 606 h 606"/>
                <a:gd name="T14" fmla="*/ 513 w 513"/>
                <a:gd name="T15" fmla="*/ 597 h 6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3"/>
                <a:gd name="T25" fmla="*/ 0 h 606"/>
                <a:gd name="T26" fmla="*/ 513 w 513"/>
                <a:gd name="T27" fmla="*/ 606 h 6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3" h="606">
                  <a:moveTo>
                    <a:pt x="394" y="21"/>
                  </a:moveTo>
                  <a:cubicBezTo>
                    <a:pt x="187" y="29"/>
                    <a:pt x="186" y="0"/>
                    <a:pt x="74" y="112"/>
                  </a:cubicBezTo>
                  <a:cubicBezTo>
                    <a:pt x="61" y="152"/>
                    <a:pt x="47" y="190"/>
                    <a:pt x="37" y="231"/>
                  </a:cubicBezTo>
                  <a:cubicBezTo>
                    <a:pt x="47" y="434"/>
                    <a:pt x="0" y="414"/>
                    <a:pt x="147" y="432"/>
                  </a:cubicBezTo>
                  <a:cubicBezTo>
                    <a:pt x="171" y="449"/>
                    <a:pt x="198" y="468"/>
                    <a:pt x="220" y="487"/>
                  </a:cubicBezTo>
                  <a:cubicBezTo>
                    <a:pt x="294" y="553"/>
                    <a:pt x="246" y="532"/>
                    <a:pt x="302" y="551"/>
                  </a:cubicBezTo>
                  <a:cubicBezTo>
                    <a:pt x="339" y="586"/>
                    <a:pt x="392" y="575"/>
                    <a:pt x="440" y="606"/>
                  </a:cubicBezTo>
                  <a:cubicBezTo>
                    <a:pt x="482" y="592"/>
                    <a:pt x="458" y="597"/>
                    <a:pt x="513" y="597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0" name="Freeform 22"/>
            <p:cNvSpPr>
              <a:spLocks/>
            </p:cNvSpPr>
            <p:nvPr/>
          </p:nvSpPr>
          <p:spPr bwMode="auto">
            <a:xfrm>
              <a:off x="1371" y="3337"/>
              <a:ext cx="248" cy="421"/>
            </a:xfrm>
            <a:custGeom>
              <a:avLst/>
              <a:gdLst>
                <a:gd name="T0" fmla="*/ 64 w 248"/>
                <a:gd name="T1" fmla="*/ 0 h 421"/>
                <a:gd name="T2" fmla="*/ 174 w 248"/>
                <a:gd name="T3" fmla="*/ 73 h 421"/>
                <a:gd name="T4" fmla="*/ 192 w 248"/>
                <a:gd name="T5" fmla="*/ 92 h 421"/>
                <a:gd name="T6" fmla="*/ 229 w 248"/>
                <a:gd name="T7" fmla="*/ 183 h 421"/>
                <a:gd name="T8" fmla="*/ 247 w 248"/>
                <a:gd name="T9" fmla="*/ 238 h 421"/>
                <a:gd name="T10" fmla="*/ 202 w 248"/>
                <a:gd name="T11" fmla="*/ 384 h 421"/>
                <a:gd name="T12" fmla="*/ 147 w 248"/>
                <a:gd name="T13" fmla="*/ 421 h 421"/>
                <a:gd name="T14" fmla="*/ 64 w 248"/>
                <a:gd name="T15" fmla="*/ 412 h 421"/>
                <a:gd name="T16" fmla="*/ 0 w 248"/>
                <a:gd name="T17" fmla="*/ 384 h 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8"/>
                <a:gd name="T28" fmla="*/ 0 h 421"/>
                <a:gd name="T29" fmla="*/ 248 w 248"/>
                <a:gd name="T30" fmla="*/ 421 h 4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8" h="421">
                  <a:moveTo>
                    <a:pt x="64" y="0"/>
                  </a:moveTo>
                  <a:cubicBezTo>
                    <a:pt x="117" y="13"/>
                    <a:pt x="133" y="32"/>
                    <a:pt x="174" y="73"/>
                  </a:cubicBezTo>
                  <a:cubicBezTo>
                    <a:pt x="180" y="79"/>
                    <a:pt x="192" y="92"/>
                    <a:pt x="192" y="92"/>
                  </a:cubicBezTo>
                  <a:cubicBezTo>
                    <a:pt x="203" y="123"/>
                    <a:pt x="217" y="152"/>
                    <a:pt x="229" y="183"/>
                  </a:cubicBezTo>
                  <a:cubicBezTo>
                    <a:pt x="236" y="201"/>
                    <a:pt x="247" y="238"/>
                    <a:pt x="247" y="238"/>
                  </a:cubicBezTo>
                  <a:cubicBezTo>
                    <a:pt x="241" y="300"/>
                    <a:pt x="248" y="343"/>
                    <a:pt x="202" y="384"/>
                  </a:cubicBezTo>
                  <a:cubicBezTo>
                    <a:pt x="185" y="399"/>
                    <a:pt x="147" y="421"/>
                    <a:pt x="147" y="421"/>
                  </a:cubicBezTo>
                  <a:cubicBezTo>
                    <a:pt x="119" y="418"/>
                    <a:pt x="91" y="419"/>
                    <a:pt x="64" y="412"/>
                  </a:cubicBezTo>
                  <a:cubicBezTo>
                    <a:pt x="39" y="406"/>
                    <a:pt x="30" y="384"/>
                    <a:pt x="0" y="3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1" name="Freeform 23"/>
            <p:cNvSpPr>
              <a:spLocks/>
            </p:cNvSpPr>
            <p:nvPr/>
          </p:nvSpPr>
          <p:spPr bwMode="auto">
            <a:xfrm>
              <a:off x="746" y="3328"/>
              <a:ext cx="433" cy="407"/>
            </a:xfrm>
            <a:custGeom>
              <a:avLst/>
              <a:gdLst>
                <a:gd name="T0" fmla="*/ 433 w 433"/>
                <a:gd name="T1" fmla="*/ 0 h 407"/>
                <a:gd name="T2" fmla="*/ 123 w 433"/>
                <a:gd name="T3" fmla="*/ 37 h 407"/>
                <a:gd name="T4" fmla="*/ 104 w 433"/>
                <a:gd name="T5" fmla="*/ 55 h 407"/>
                <a:gd name="T6" fmla="*/ 77 w 433"/>
                <a:gd name="T7" fmla="*/ 64 h 407"/>
                <a:gd name="T8" fmla="*/ 31 w 433"/>
                <a:gd name="T9" fmla="*/ 110 h 407"/>
                <a:gd name="T10" fmla="*/ 13 w 433"/>
                <a:gd name="T11" fmla="*/ 165 h 407"/>
                <a:gd name="T12" fmla="*/ 4 w 433"/>
                <a:gd name="T13" fmla="*/ 192 h 407"/>
                <a:gd name="T14" fmla="*/ 13 w 433"/>
                <a:gd name="T15" fmla="*/ 320 h 407"/>
                <a:gd name="T16" fmla="*/ 168 w 433"/>
                <a:gd name="T17" fmla="*/ 384 h 407"/>
                <a:gd name="T18" fmla="*/ 214 w 433"/>
                <a:gd name="T19" fmla="*/ 393 h 4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3"/>
                <a:gd name="T31" fmla="*/ 0 h 407"/>
                <a:gd name="T32" fmla="*/ 433 w 433"/>
                <a:gd name="T33" fmla="*/ 407 h 4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3" h="407">
                  <a:moveTo>
                    <a:pt x="433" y="0"/>
                  </a:moveTo>
                  <a:cubicBezTo>
                    <a:pt x="332" y="34"/>
                    <a:pt x="224" y="0"/>
                    <a:pt x="123" y="37"/>
                  </a:cubicBezTo>
                  <a:cubicBezTo>
                    <a:pt x="117" y="43"/>
                    <a:pt x="112" y="51"/>
                    <a:pt x="104" y="55"/>
                  </a:cubicBezTo>
                  <a:cubicBezTo>
                    <a:pt x="96" y="60"/>
                    <a:pt x="85" y="58"/>
                    <a:pt x="77" y="64"/>
                  </a:cubicBezTo>
                  <a:cubicBezTo>
                    <a:pt x="60" y="77"/>
                    <a:pt x="31" y="110"/>
                    <a:pt x="31" y="110"/>
                  </a:cubicBezTo>
                  <a:cubicBezTo>
                    <a:pt x="25" y="128"/>
                    <a:pt x="19" y="147"/>
                    <a:pt x="13" y="165"/>
                  </a:cubicBezTo>
                  <a:cubicBezTo>
                    <a:pt x="10" y="174"/>
                    <a:pt x="4" y="192"/>
                    <a:pt x="4" y="192"/>
                  </a:cubicBezTo>
                  <a:cubicBezTo>
                    <a:pt x="7" y="235"/>
                    <a:pt x="0" y="279"/>
                    <a:pt x="13" y="320"/>
                  </a:cubicBezTo>
                  <a:cubicBezTo>
                    <a:pt x="33" y="382"/>
                    <a:pt x="122" y="378"/>
                    <a:pt x="168" y="384"/>
                  </a:cubicBezTo>
                  <a:cubicBezTo>
                    <a:pt x="202" y="406"/>
                    <a:pt x="186" y="407"/>
                    <a:pt x="214" y="393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264025" y="3935413"/>
            <a:ext cx="3186113" cy="2035175"/>
            <a:chOff x="3177" y="2544"/>
            <a:chExt cx="2007" cy="1282"/>
          </a:xfrm>
        </p:grpSpPr>
        <p:pic>
          <p:nvPicPr>
            <p:cNvPr id="52239" name="Picture 25" descr="k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80" y="3336"/>
              <a:ext cx="56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0" name="Picture 26" descr="d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7" y="3360"/>
              <a:ext cx="672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1" name="Picture 27" descr="y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7" y="2544"/>
              <a:ext cx="912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2" name="Freeform 28"/>
            <p:cNvSpPr>
              <a:spLocks/>
            </p:cNvSpPr>
            <p:nvPr/>
          </p:nvSpPr>
          <p:spPr bwMode="auto">
            <a:xfrm>
              <a:off x="4455" y="2782"/>
              <a:ext cx="729" cy="885"/>
            </a:xfrm>
            <a:custGeom>
              <a:avLst/>
              <a:gdLst>
                <a:gd name="T0" fmla="*/ 0 w 729"/>
                <a:gd name="T1" fmla="*/ 0 h 885"/>
                <a:gd name="T2" fmla="*/ 192 w 729"/>
                <a:gd name="T3" fmla="*/ 55 h 885"/>
                <a:gd name="T4" fmla="*/ 301 w 729"/>
                <a:gd name="T5" fmla="*/ 82 h 885"/>
                <a:gd name="T6" fmla="*/ 420 w 729"/>
                <a:gd name="T7" fmla="*/ 128 h 885"/>
                <a:gd name="T8" fmla="*/ 484 w 729"/>
                <a:gd name="T9" fmla="*/ 164 h 885"/>
                <a:gd name="T10" fmla="*/ 594 w 729"/>
                <a:gd name="T11" fmla="*/ 274 h 885"/>
                <a:gd name="T12" fmla="*/ 658 w 729"/>
                <a:gd name="T13" fmla="*/ 347 h 885"/>
                <a:gd name="T14" fmla="*/ 667 w 729"/>
                <a:gd name="T15" fmla="*/ 393 h 885"/>
                <a:gd name="T16" fmla="*/ 685 w 729"/>
                <a:gd name="T17" fmla="*/ 420 h 885"/>
                <a:gd name="T18" fmla="*/ 621 w 729"/>
                <a:gd name="T19" fmla="*/ 777 h 885"/>
                <a:gd name="T20" fmla="*/ 338 w 729"/>
                <a:gd name="T21" fmla="*/ 823 h 8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9"/>
                <a:gd name="T34" fmla="*/ 0 h 885"/>
                <a:gd name="T35" fmla="*/ 729 w 729"/>
                <a:gd name="T36" fmla="*/ 885 h 8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9" h="885">
                  <a:moveTo>
                    <a:pt x="0" y="0"/>
                  </a:moveTo>
                  <a:cubicBezTo>
                    <a:pt x="81" y="53"/>
                    <a:pt x="78" y="45"/>
                    <a:pt x="192" y="55"/>
                  </a:cubicBezTo>
                  <a:cubicBezTo>
                    <a:pt x="228" y="67"/>
                    <a:pt x="267" y="66"/>
                    <a:pt x="301" y="82"/>
                  </a:cubicBezTo>
                  <a:cubicBezTo>
                    <a:pt x="404" y="129"/>
                    <a:pt x="339" y="112"/>
                    <a:pt x="420" y="128"/>
                  </a:cubicBezTo>
                  <a:cubicBezTo>
                    <a:pt x="441" y="141"/>
                    <a:pt x="464" y="150"/>
                    <a:pt x="484" y="164"/>
                  </a:cubicBezTo>
                  <a:cubicBezTo>
                    <a:pt x="528" y="194"/>
                    <a:pt x="560" y="235"/>
                    <a:pt x="594" y="274"/>
                  </a:cubicBezTo>
                  <a:cubicBezTo>
                    <a:pt x="669" y="359"/>
                    <a:pt x="617" y="286"/>
                    <a:pt x="658" y="347"/>
                  </a:cubicBezTo>
                  <a:cubicBezTo>
                    <a:pt x="661" y="362"/>
                    <a:pt x="662" y="378"/>
                    <a:pt x="667" y="393"/>
                  </a:cubicBezTo>
                  <a:cubicBezTo>
                    <a:pt x="671" y="403"/>
                    <a:pt x="685" y="409"/>
                    <a:pt x="685" y="420"/>
                  </a:cubicBezTo>
                  <a:cubicBezTo>
                    <a:pt x="691" y="632"/>
                    <a:pt x="729" y="674"/>
                    <a:pt x="621" y="777"/>
                  </a:cubicBezTo>
                  <a:cubicBezTo>
                    <a:pt x="585" y="885"/>
                    <a:pt x="422" y="823"/>
                    <a:pt x="338" y="823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3" name="Freeform 29"/>
            <p:cNvSpPr>
              <a:spLocks/>
            </p:cNvSpPr>
            <p:nvPr/>
          </p:nvSpPr>
          <p:spPr bwMode="auto">
            <a:xfrm>
              <a:off x="3477" y="2745"/>
              <a:ext cx="365" cy="832"/>
            </a:xfrm>
            <a:custGeom>
              <a:avLst/>
              <a:gdLst>
                <a:gd name="T0" fmla="*/ 365 w 365"/>
                <a:gd name="T1" fmla="*/ 0 h 832"/>
                <a:gd name="T2" fmla="*/ 191 w 365"/>
                <a:gd name="T3" fmla="*/ 9 h 832"/>
                <a:gd name="T4" fmla="*/ 118 w 365"/>
                <a:gd name="T5" fmla="*/ 46 h 832"/>
                <a:gd name="T6" fmla="*/ 45 w 365"/>
                <a:gd name="T7" fmla="*/ 165 h 832"/>
                <a:gd name="T8" fmla="*/ 27 w 365"/>
                <a:gd name="T9" fmla="*/ 201 h 832"/>
                <a:gd name="T10" fmla="*/ 9 w 365"/>
                <a:gd name="T11" fmla="*/ 256 h 832"/>
                <a:gd name="T12" fmla="*/ 27 w 365"/>
                <a:gd name="T13" fmla="*/ 485 h 832"/>
                <a:gd name="T14" fmla="*/ 63 w 365"/>
                <a:gd name="T15" fmla="*/ 540 h 832"/>
                <a:gd name="T16" fmla="*/ 182 w 365"/>
                <a:gd name="T17" fmla="*/ 658 h 832"/>
                <a:gd name="T18" fmla="*/ 255 w 365"/>
                <a:gd name="T19" fmla="*/ 704 h 832"/>
                <a:gd name="T20" fmla="*/ 301 w 365"/>
                <a:gd name="T21" fmla="*/ 768 h 832"/>
                <a:gd name="T22" fmla="*/ 292 w 365"/>
                <a:gd name="T23" fmla="*/ 805 h 832"/>
                <a:gd name="T24" fmla="*/ 255 w 365"/>
                <a:gd name="T25" fmla="*/ 814 h 832"/>
                <a:gd name="T26" fmla="*/ 237 w 365"/>
                <a:gd name="T27" fmla="*/ 832 h 8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5"/>
                <a:gd name="T43" fmla="*/ 0 h 832"/>
                <a:gd name="T44" fmla="*/ 365 w 365"/>
                <a:gd name="T45" fmla="*/ 832 h 8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5" h="832">
                  <a:moveTo>
                    <a:pt x="365" y="0"/>
                  </a:moveTo>
                  <a:cubicBezTo>
                    <a:pt x="307" y="3"/>
                    <a:pt x="249" y="4"/>
                    <a:pt x="191" y="9"/>
                  </a:cubicBezTo>
                  <a:cubicBezTo>
                    <a:pt x="161" y="12"/>
                    <a:pt x="146" y="37"/>
                    <a:pt x="118" y="46"/>
                  </a:cubicBezTo>
                  <a:cubicBezTo>
                    <a:pt x="81" y="83"/>
                    <a:pt x="65" y="118"/>
                    <a:pt x="45" y="165"/>
                  </a:cubicBezTo>
                  <a:cubicBezTo>
                    <a:pt x="40" y="177"/>
                    <a:pt x="32" y="189"/>
                    <a:pt x="27" y="201"/>
                  </a:cubicBezTo>
                  <a:cubicBezTo>
                    <a:pt x="20" y="219"/>
                    <a:pt x="9" y="256"/>
                    <a:pt x="9" y="256"/>
                  </a:cubicBezTo>
                  <a:cubicBezTo>
                    <a:pt x="13" y="332"/>
                    <a:pt x="0" y="413"/>
                    <a:pt x="27" y="485"/>
                  </a:cubicBezTo>
                  <a:cubicBezTo>
                    <a:pt x="35" y="505"/>
                    <a:pt x="63" y="540"/>
                    <a:pt x="63" y="540"/>
                  </a:cubicBezTo>
                  <a:cubicBezTo>
                    <a:pt x="80" y="601"/>
                    <a:pt x="124" y="639"/>
                    <a:pt x="182" y="658"/>
                  </a:cubicBezTo>
                  <a:cubicBezTo>
                    <a:pt x="205" y="681"/>
                    <a:pt x="224" y="694"/>
                    <a:pt x="255" y="704"/>
                  </a:cubicBezTo>
                  <a:cubicBezTo>
                    <a:pt x="278" y="726"/>
                    <a:pt x="291" y="737"/>
                    <a:pt x="301" y="768"/>
                  </a:cubicBezTo>
                  <a:cubicBezTo>
                    <a:pt x="298" y="780"/>
                    <a:pt x="301" y="796"/>
                    <a:pt x="292" y="805"/>
                  </a:cubicBezTo>
                  <a:cubicBezTo>
                    <a:pt x="283" y="814"/>
                    <a:pt x="266" y="808"/>
                    <a:pt x="255" y="814"/>
                  </a:cubicBezTo>
                  <a:cubicBezTo>
                    <a:pt x="247" y="818"/>
                    <a:pt x="243" y="826"/>
                    <a:pt x="237" y="83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4" name="Freeform 30"/>
            <p:cNvSpPr>
              <a:spLocks/>
            </p:cNvSpPr>
            <p:nvPr/>
          </p:nvSpPr>
          <p:spPr bwMode="auto">
            <a:xfrm>
              <a:off x="3723" y="3552"/>
              <a:ext cx="885" cy="80"/>
            </a:xfrm>
            <a:custGeom>
              <a:avLst/>
              <a:gdLst>
                <a:gd name="T0" fmla="*/ 0 w 832"/>
                <a:gd name="T1" fmla="*/ 0 h 46"/>
                <a:gd name="T2" fmla="*/ 274 w 832"/>
                <a:gd name="T3" fmla="*/ 299 h 46"/>
                <a:gd name="T4" fmla="*/ 399 w 832"/>
                <a:gd name="T5" fmla="*/ 732 h 46"/>
                <a:gd name="T6" fmla="*/ 1133 w 832"/>
                <a:gd name="T7" fmla="*/ 299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2"/>
                <a:gd name="T13" fmla="*/ 0 h 46"/>
                <a:gd name="T14" fmla="*/ 832 w 832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2" h="46">
                  <a:moveTo>
                    <a:pt x="0" y="0"/>
                  </a:moveTo>
                  <a:cubicBezTo>
                    <a:pt x="29" y="3"/>
                    <a:pt x="172" y="15"/>
                    <a:pt x="201" y="19"/>
                  </a:cubicBezTo>
                  <a:cubicBezTo>
                    <a:pt x="233" y="23"/>
                    <a:pt x="293" y="46"/>
                    <a:pt x="293" y="46"/>
                  </a:cubicBezTo>
                  <a:cubicBezTo>
                    <a:pt x="473" y="38"/>
                    <a:pt x="651" y="19"/>
                    <a:pt x="832" y="19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230" name="Text Box 31"/>
          <p:cNvSpPr txBox="1">
            <a:spLocks noChangeArrowheads="1"/>
          </p:cNvSpPr>
          <p:nvPr/>
        </p:nvSpPr>
        <p:spPr bwMode="auto">
          <a:xfrm>
            <a:off x="933450" y="803275"/>
            <a:ext cx="7223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26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600">
                <a:latin typeface="Times New Roman" pitchFamily="18" charset="0"/>
                <a:cs typeface="Times New Roman" pitchFamily="18" charset="0"/>
              </a:rPr>
              <a:t>、在图所示的电路中，当开关闭合时，小灯泡能够发光的是</a:t>
            </a:r>
            <a:r>
              <a:rPr lang="en-US" altLang="zh-CN" sz="2600">
                <a:latin typeface="Times New Roman" pitchFamily="18" charset="0"/>
                <a:cs typeface="Times New Roman" pitchFamily="18" charset="0"/>
              </a:rPr>
              <a:t>(      )</a:t>
            </a:r>
          </a:p>
        </p:txBody>
      </p:sp>
      <p:sp>
        <p:nvSpPr>
          <p:cNvPr id="52231" name="Text Box 32"/>
          <p:cNvSpPr txBox="1">
            <a:spLocks noChangeArrowheads="1"/>
          </p:cNvSpPr>
          <p:nvPr/>
        </p:nvSpPr>
        <p:spPr bwMode="auto">
          <a:xfrm>
            <a:off x="2320925" y="327025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2232" name="Text Box 33"/>
          <p:cNvSpPr txBox="1">
            <a:spLocks noChangeArrowheads="1"/>
          </p:cNvSpPr>
          <p:nvPr/>
        </p:nvSpPr>
        <p:spPr bwMode="auto">
          <a:xfrm>
            <a:off x="5773738" y="3246438"/>
            <a:ext cx="525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233" name="Text Box 34"/>
          <p:cNvSpPr txBox="1">
            <a:spLocks noChangeArrowheads="1"/>
          </p:cNvSpPr>
          <p:nvPr/>
        </p:nvSpPr>
        <p:spPr bwMode="auto">
          <a:xfrm>
            <a:off x="2339975" y="5846763"/>
            <a:ext cx="525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2234" name="Text Box 35"/>
          <p:cNvSpPr txBox="1">
            <a:spLocks noChangeArrowheads="1"/>
          </p:cNvSpPr>
          <p:nvPr/>
        </p:nvSpPr>
        <p:spPr bwMode="auto">
          <a:xfrm>
            <a:off x="5715000" y="5824538"/>
            <a:ext cx="55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3117850" y="1338263"/>
            <a:ext cx="425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 bwMode="auto">
          <a:xfrm>
            <a:off x="7615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2936875"/>
            <a:ext cx="3879850" cy="2778125"/>
            <a:chOff x="201" y="1632"/>
            <a:chExt cx="2444" cy="1750"/>
          </a:xfrm>
        </p:grpSpPr>
        <p:pic>
          <p:nvPicPr>
            <p:cNvPr id="54289" name="Picture 3" descr="XV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0" y="1632"/>
              <a:ext cx="724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0" name="Picture 4" descr="d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2880"/>
              <a:ext cx="809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1" name="Picture 5" descr="k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0" y="2592"/>
              <a:ext cx="69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92" name="Freeform 6"/>
            <p:cNvSpPr>
              <a:spLocks/>
            </p:cNvSpPr>
            <p:nvPr/>
          </p:nvSpPr>
          <p:spPr bwMode="auto">
            <a:xfrm>
              <a:off x="1435" y="1783"/>
              <a:ext cx="659" cy="1134"/>
            </a:xfrm>
            <a:custGeom>
              <a:avLst/>
              <a:gdLst>
                <a:gd name="T0" fmla="*/ 0 w 659"/>
                <a:gd name="T1" fmla="*/ 0 h 1134"/>
                <a:gd name="T2" fmla="*/ 247 w 659"/>
                <a:gd name="T3" fmla="*/ 46 h 1134"/>
                <a:gd name="T4" fmla="*/ 293 w 659"/>
                <a:gd name="T5" fmla="*/ 119 h 1134"/>
                <a:gd name="T6" fmla="*/ 311 w 659"/>
                <a:gd name="T7" fmla="*/ 174 h 1134"/>
                <a:gd name="T8" fmla="*/ 366 w 659"/>
                <a:gd name="T9" fmla="*/ 667 h 1134"/>
                <a:gd name="T10" fmla="*/ 458 w 659"/>
                <a:gd name="T11" fmla="*/ 868 h 1134"/>
                <a:gd name="T12" fmla="*/ 540 w 659"/>
                <a:gd name="T13" fmla="*/ 1070 h 1134"/>
                <a:gd name="T14" fmla="*/ 595 w 659"/>
                <a:gd name="T15" fmla="*/ 1134 h 1134"/>
                <a:gd name="T16" fmla="*/ 659 w 659"/>
                <a:gd name="T17" fmla="*/ 1124 h 1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9"/>
                <a:gd name="T28" fmla="*/ 0 h 1134"/>
                <a:gd name="T29" fmla="*/ 659 w 659"/>
                <a:gd name="T30" fmla="*/ 1134 h 11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9" h="1134">
                  <a:moveTo>
                    <a:pt x="0" y="0"/>
                  </a:moveTo>
                  <a:cubicBezTo>
                    <a:pt x="81" y="20"/>
                    <a:pt x="165" y="28"/>
                    <a:pt x="247" y="46"/>
                  </a:cubicBezTo>
                  <a:cubicBezTo>
                    <a:pt x="267" y="65"/>
                    <a:pt x="282" y="93"/>
                    <a:pt x="293" y="119"/>
                  </a:cubicBezTo>
                  <a:cubicBezTo>
                    <a:pt x="301" y="137"/>
                    <a:pt x="311" y="174"/>
                    <a:pt x="311" y="174"/>
                  </a:cubicBezTo>
                  <a:cubicBezTo>
                    <a:pt x="313" y="272"/>
                    <a:pt x="282" y="540"/>
                    <a:pt x="366" y="667"/>
                  </a:cubicBezTo>
                  <a:cubicBezTo>
                    <a:pt x="389" y="737"/>
                    <a:pt x="415" y="808"/>
                    <a:pt x="458" y="868"/>
                  </a:cubicBezTo>
                  <a:cubicBezTo>
                    <a:pt x="478" y="951"/>
                    <a:pt x="504" y="997"/>
                    <a:pt x="540" y="1070"/>
                  </a:cubicBezTo>
                  <a:cubicBezTo>
                    <a:pt x="557" y="1105"/>
                    <a:pt x="555" y="1120"/>
                    <a:pt x="595" y="1134"/>
                  </a:cubicBezTo>
                  <a:cubicBezTo>
                    <a:pt x="616" y="1131"/>
                    <a:pt x="659" y="1124"/>
                    <a:pt x="659" y="112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93" name="Freeform 7"/>
            <p:cNvSpPr>
              <a:spLocks/>
            </p:cNvSpPr>
            <p:nvPr/>
          </p:nvSpPr>
          <p:spPr bwMode="auto">
            <a:xfrm>
              <a:off x="1125" y="2908"/>
              <a:ext cx="1520" cy="338"/>
            </a:xfrm>
            <a:custGeom>
              <a:avLst/>
              <a:gdLst>
                <a:gd name="T0" fmla="*/ 1261 w 1520"/>
                <a:gd name="T1" fmla="*/ 18 h 338"/>
                <a:gd name="T2" fmla="*/ 1435 w 1520"/>
                <a:gd name="T3" fmla="*/ 18 h 338"/>
                <a:gd name="T4" fmla="*/ 1490 w 1520"/>
                <a:gd name="T5" fmla="*/ 63 h 338"/>
                <a:gd name="T6" fmla="*/ 1499 w 1520"/>
                <a:gd name="T7" fmla="*/ 274 h 338"/>
                <a:gd name="T8" fmla="*/ 1444 w 1520"/>
                <a:gd name="T9" fmla="*/ 338 h 338"/>
                <a:gd name="T10" fmla="*/ 548 w 1520"/>
                <a:gd name="T11" fmla="*/ 329 h 338"/>
                <a:gd name="T12" fmla="*/ 475 w 1520"/>
                <a:gd name="T13" fmla="*/ 274 h 338"/>
                <a:gd name="T14" fmla="*/ 310 w 1520"/>
                <a:gd name="T15" fmla="*/ 237 h 338"/>
                <a:gd name="T16" fmla="*/ 173 w 1520"/>
                <a:gd name="T17" fmla="*/ 210 h 338"/>
                <a:gd name="T18" fmla="*/ 128 w 1520"/>
                <a:gd name="T19" fmla="*/ 201 h 338"/>
                <a:gd name="T20" fmla="*/ 0 w 1520"/>
                <a:gd name="T21" fmla="*/ 210 h 3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20"/>
                <a:gd name="T34" fmla="*/ 0 h 338"/>
                <a:gd name="T35" fmla="*/ 1520 w 1520"/>
                <a:gd name="T36" fmla="*/ 338 h 3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20" h="338">
                  <a:moveTo>
                    <a:pt x="1261" y="18"/>
                  </a:moveTo>
                  <a:cubicBezTo>
                    <a:pt x="1315" y="13"/>
                    <a:pt x="1380" y="0"/>
                    <a:pt x="1435" y="18"/>
                  </a:cubicBezTo>
                  <a:cubicBezTo>
                    <a:pt x="1457" y="25"/>
                    <a:pt x="1470" y="50"/>
                    <a:pt x="1490" y="63"/>
                  </a:cubicBezTo>
                  <a:cubicBezTo>
                    <a:pt x="1520" y="155"/>
                    <a:pt x="1520" y="132"/>
                    <a:pt x="1499" y="274"/>
                  </a:cubicBezTo>
                  <a:cubicBezTo>
                    <a:pt x="1496" y="296"/>
                    <a:pt x="1459" y="323"/>
                    <a:pt x="1444" y="338"/>
                  </a:cubicBezTo>
                  <a:cubicBezTo>
                    <a:pt x="1145" y="335"/>
                    <a:pt x="847" y="338"/>
                    <a:pt x="548" y="329"/>
                  </a:cubicBezTo>
                  <a:cubicBezTo>
                    <a:pt x="529" y="328"/>
                    <a:pt x="492" y="283"/>
                    <a:pt x="475" y="274"/>
                  </a:cubicBezTo>
                  <a:cubicBezTo>
                    <a:pt x="426" y="249"/>
                    <a:pt x="364" y="248"/>
                    <a:pt x="310" y="237"/>
                  </a:cubicBezTo>
                  <a:cubicBezTo>
                    <a:pt x="264" y="228"/>
                    <a:pt x="219" y="219"/>
                    <a:pt x="173" y="210"/>
                  </a:cubicBezTo>
                  <a:cubicBezTo>
                    <a:pt x="158" y="207"/>
                    <a:pt x="128" y="201"/>
                    <a:pt x="128" y="201"/>
                  </a:cubicBezTo>
                  <a:cubicBezTo>
                    <a:pt x="85" y="204"/>
                    <a:pt x="0" y="210"/>
                    <a:pt x="0" y="21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94" name="Freeform 8"/>
            <p:cNvSpPr>
              <a:spLocks/>
            </p:cNvSpPr>
            <p:nvPr/>
          </p:nvSpPr>
          <p:spPr bwMode="auto">
            <a:xfrm>
              <a:off x="201" y="1710"/>
              <a:ext cx="786" cy="1426"/>
            </a:xfrm>
            <a:custGeom>
              <a:avLst/>
              <a:gdLst>
                <a:gd name="T0" fmla="*/ 786 w 786"/>
                <a:gd name="T1" fmla="*/ 0 h 1426"/>
                <a:gd name="T2" fmla="*/ 640 w 786"/>
                <a:gd name="T3" fmla="*/ 9 h 1426"/>
                <a:gd name="T4" fmla="*/ 585 w 786"/>
                <a:gd name="T5" fmla="*/ 27 h 1426"/>
                <a:gd name="T6" fmla="*/ 558 w 786"/>
                <a:gd name="T7" fmla="*/ 36 h 1426"/>
                <a:gd name="T8" fmla="*/ 412 w 786"/>
                <a:gd name="T9" fmla="*/ 73 h 1426"/>
                <a:gd name="T10" fmla="*/ 247 w 786"/>
                <a:gd name="T11" fmla="*/ 228 h 1426"/>
                <a:gd name="T12" fmla="*/ 201 w 786"/>
                <a:gd name="T13" fmla="*/ 265 h 1426"/>
                <a:gd name="T14" fmla="*/ 165 w 786"/>
                <a:gd name="T15" fmla="*/ 311 h 1426"/>
                <a:gd name="T16" fmla="*/ 119 w 786"/>
                <a:gd name="T17" fmla="*/ 393 h 1426"/>
                <a:gd name="T18" fmla="*/ 82 w 786"/>
                <a:gd name="T19" fmla="*/ 448 h 1426"/>
                <a:gd name="T20" fmla="*/ 0 w 786"/>
                <a:gd name="T21" fmla="*/ 713 h 1426"/>
                <a:gd name="T22" fmla="*/ 9 w 786"/>
                <a:gd name="T23" fmla="*/ 1170 h 1426"/>
                <a:gd name="T24" fmla="*/ 82 w 786"/>
                <a:gd name="T25" fmla="*/ 1335 h 1426"/>
                <a:gd name="T26" fmla="*/ 192 w 786"/>
                <a:gd name="T27" fmla="*/ 1344 h 1426"/>
                <a:gd name="T28" fmla="*/ 421 w 786"/>
                <a:gd name="T29" fmla="*/ 1389 h 1426"/>
                <a:gd name="T30" fmla="*/ 466 w 786"/>
                <a:gd name="T31" fmla="*/ 1426 h 14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6"/>
                <a:gd name="T49" fmla="*/ 0 h 1426"/>
                <a:gd name="T50" fmla="*/ 786 w 786"/>
                <a:gd name="T51" fmla="*/ 1426 h 14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6" h="1426">
                  <a:moveTo>
                    <a:pt x="786" y="0"/>
                  </a:moveTo>
                  <a:cubicBezTo>
                    <a:pt x="737" y="3"/>
                    <a:pt x="688" y="3"/>
                    <a:pt x="640" y="9"/>
                  </a:cubicBezTo>
                  <a:cubicBezTo>
                    <a:pt x="621" y="12"/>
                    <a:pt x="603" y="21"/>
                    <a:pt x="585" y="27"/>
                  </a:cubicBezTo>
                  <a:cubicBezTo>
                    <a:pt x="576" y="30"/>
                    <a:pt x="558" y="36"/>
                    <a:pt x="558" y="36"/>
                  </a:cubicBezTo>
                  <a:cubicBezTo>
                    <a:pt x="508" y="70"/>
                    <a:pt x="459" y="47"/>
                    <a:pt x="412" y="73"/>
                  </a:cubicBezTo>
                  <a:cubicBezTo>
                    <a:pt x="342" y="111"/>
                    <a:pt x="301" y="173"/>
                    <a:pt x="247" y="228"/>
                  </a:cubicBezTo>
                  <a:cubicBezTo>
                    <a:pt x="204" y="272"/>
                    <a:pt x="235" y="224"/>
                    <a:pt x="201" y="265"/>
                  </a:cubicBezTo>
                  <a:cubicBezTo>
                    <a:pt x="138" y="342"/>
                    <a:pt x="223" y="250"/>
                    <a:pt x="165" y="311"/>
                  </a:cubicBezTo>
                  <a:cubicBezTo>
                    <a:pt x="155" y="341"/>
                    <a:pt x="136" y="365"/>
                    <a:pt x="119" y="393"/>
                  </a:cubicBezTo>
                  <a:cubicBezTo>
                    <a:pt x="108" y="412"/>
                    <a:pt x="82" y="448"/>
                    <a:pt x="82" y="448"/>
                  </a:cubicBezTo>
                  <a:cubicBezTo>
                    <a:pt x="53" y="538"/>
                    <a:pt x="15" y="619"/>
                    <a:pt x="0" y="713"/>
                  </a:cubicBezTo>
                  <a:cubicBezTo>
                    <a:pt x="3" y="865"/>
                    <a:pt x="3" y="1018"/>
                    <a:pt x="9" y="1170"/>
                  </a:cubicBezTo>
                  <a:cubicBezTo>
                    <a:pt x="10" y="1211"/>
                    <a:pt x="27" y="1324"/>
                    <a:pt x="82" y="1335"/>
                  </a:cubicBezTo>
                  <a:cubicBezTo>
                    <a:pt x="118" y="1342"/>
                    <a:pt x="155" y="1341"/>
                    <a:pt x="192" y="1344"/>
                  </a:cubicBezTo>
                  <a:cubicBezTo>
                    <a:pt x="269" y="1394"/>
                    <a:pt x="324" y="1383"/>
                    <a:pt x="421" y="1389"/>
                  </a:cubicBezTo>
                  <a:cubicBezTo>
                    <a:pt x="455" y="1413"/>
                    <a:pt x="440" y="1400"/>
                    <a:pt x="466" y="142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829175" y="2590800"/>
            <a:ext cx="4052888" cy="3095625"/>
            <a:chOff x="3042" y="1680"/>
            <a:chExt cx="2553" cy="1950"/>
          </a:xfrm>
        </p:grpSpPr>
        <p:pic>
          <p:nvPicPr>
            <p:cNvPr id="54282" name="Picture 10" descr="XV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6" y="1680"/>
              <a:ext cx="724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3" name="Picture 11" descr="k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7" y="2640"/>
              <a:ext cx="69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4" name="Picture 12" descr="d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7" y="3072"/>
              <a:ext cx="809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5" name="Freeform 13"/>
            <p:cNvSpPr>
              <a:spLocks/>
            </p:cNvSpPr>
            <p:nvPr/>
          </p:nvSpPr>
          <p:spPr bwMode="auto">
            <a:xfrm>
              <a:off x="3042" y="1755"/>
              <a:ext cx="926" cy="1586"/>
            </a:xfrm>
            <a:custGeom>
              <a:avLst/>
              <a:gdLst>
                <a:gd name="T0" fmla="*/ 926 w 926"/>
                <a:gd name="T1" fmla="*/ 0 h 1586"/>
                <a:gd name="T2" fmla="*/ 862 w 926"/>
                <a:gd name="T3" fmla="*/ 10 h 1586"/>
                <a:gd name="T4" fmla="*/ 771 w 926"/>
                <a:gd name="T5" fmla="*/ 101 h 1586"/>
                <a:gd name="T6" fmla="*/ 643 w 926"/>
                <a:gd name="T7" fmla="*/ 192 h 1586"/>
                <a:gd name="T8" fmla="*/ 569 w 926"/>
                <a:gd name="T9" fmla="*/ 266 h 1586"/>
                <a:gd name="T10" fmla="*/ 496 w 926"/>
                <a:gd name="T11" fmla="*/ 357 h 1586"/>
                <a:gd name="T12" fmla="*/ 478 w 926"/>
                <a:gd name="T13" fmla="*/ 394 h 1586"/>
                <a:gd name="T14" fmla="*/ 432 w 926"/>
                <a:gd name="T15" fmla="*/ 439 h 1586"/>
                <a:gd name="T16" fmla="*/ 350 w 926"/>
                <a:gd name="T17" fmla="*/ 558 h 1586"/>
                <a:gd name="T18" fmla="*/ 313 w 926"/>
                <a:gd name="T19" fmla="*/ 622 h 1586"/>
                <a:gd name="T20" fmla="*/ 259 w 926"/>
                <a:gd name="T21" fmla="*/ 704 h 1586"/>
                <a:gd name="T22" fmla="*/ 222 w 926"/>
                <a:gd name="T23" fmla="*/ 796 h 1586"/>
                <a:gd name="T24" fmla="*/ 167 w 926"/>
                <a:gd name="T25" fmla="*/ 869 h 1586"/>
                <a:gd name="T26" fmla="*/ 76 w 926"/>
                <a:gd name="T27" fmla="*/ 1034 h 1586"/>
                <a:gd name="T28" fmla="*/ 30 w 926"/>
                <a:gd name="T29" fmla="*/ 1180 h 1586"/>
                <a:gd name="T30" fmla="*/ 12 w 926"/>
                <a:gd name="T31" fmla="*/ 1235 h 1586"/>
                <a:gd name="T32" fmla="*/ 3 w 926"/>
                <a:gd name="T33" fmla="*/ 1262 h 1586"/>
                <a:gd name="T34" fmla="*/ 12 w 926"/>
                <a:gd name="T35" fmla="*/ 1482 h 1586"/>
                <a:gd name="T36" fmla="*/ 158 w 926"/>
                <a:gd name="T37" fmla="*/ 1555 h 1586"/>
                <a:gd name="T38" fmla="*/ 213 w 926"/>
                <a:gd name="T39" fmla="*/ 1582 h 1586"/>
                <a:gd name="T40" fmla="*/ 259 w 926"/>
                <a:gd name="T41" fmla="*/ 1546 h 15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6"/>
                <a:gd name="T64" fmla="*/ 0 h 1586"/>
                <a:gd name="T65" fmla="*/ 926 w 926"/>
                <a:gd name="T66" fmla="*/ 1586 h 15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6" h="1586">
                  <a:moveTo>
                    <a:pt x="926" y="0"/>
                  </a:moveTo>
                  <a:cubicBezTo>
                    <a:pt x="905" y="3"/>
                    <a:pt x="881" y="0"/>
                    <a:pt x="862" y="10"/>
                  </a:cubicBezTo>
                  <a:cubicBezTo>
                    <a:pt x="857" y="13"/>
                    <a:pt x="775" y="97"/>
                    <a:pt x="771" y="101"/>
                  </a:cubicBezTo>
                  <a:cubicBezTo>
                    <a:pt x="735" y="138"/>
                    <a:pt x="679" y="156"/>
                    <a:pt x="643" y="192"/>
                  </a:cubicBezTo>
                  <a:cubicBezTo>
                    <a:pt x="618" y="217"/>
                    <a:pt x="594" y="241"/>
                    <a:pt x="569" y="266"/>
                  </a:cubicBezTo>
                  <a:cubicBezTo>
                    <a:pt x="541" y="294"/>
                    <a:pt x="526" y="329"/>
                    <a:pt x="496" y="357"/>
                  </a:cubicBezTo>
                  <a:cubicBezTo>
                    <a:pt x="490" y="369"/>
                    <a:pt x="486" y="383"/>
                    <a:pt x="478" y="394"/>
                  </a:cubicBezTo>
                  <a:cubicBezTo>
                    <a:pt x="465" y="411"/>
                    <a:pt x="432" y="439"/>
                    <a:pt x="432" y="439"/>
                  </a:cubicBezTo>
                  <a:cubicBezTo>
                    <a:pt x="420" y="475"/>
                    <a:pt x="378" y="530"/>
                    <a:pt x="350" y="558"/>
                  </a:cubicBezTo>
                  <a:cubicBezTo>
                    <a:pt x="329" y="622"/>
                    <a:pt x="358" y="544"/>
                    <a:pt x="313" y="622"/>
                  </a:cubicBezTo>
                  <a:cubicBezTo>
                    <a:pt x="292" y="659"/>
                    <a:pt x="292" y="671"/>
                    <a:pt x="259" y="704"/>
                  </a:cubicBezTo>
                  <a:cubicBezTo>
                    <a:pt x="250" y="729"/>
                    <a:pt x="238" y="772"/>
                    <a:pt x="222" y="796"/>
                  </a:cubicBezTo>
                  <a:cubicBezTo>
                    <a:pt x="198" y="832"/>
                    <a:pt x="185" y="836"/>
                    <a:pt x="167" y="869"/>
                  </a:cubicBezTo>
                  <a:cubicBezTo>
                    <a:pt x="138" y="923"/>
                    <a:pt x="119" y="989"/>
                    <a:pt x="76" y="1034"/>
                  </a:cubicBezTo>
                  <a:cubicBezTo>
                    <a:pt x="60" y="1082"/>
                    <a:pt x="46" y="1131"/>
                    <a:pt x="30" y="1180"/>
                  </a:cubicBezTo>
                  <a:cubicBezTo>
                    <a:pt x="24" y="1198"/>
                    <a:pt x="18" y="1217"/>
                    <a:pt x="12" y="1235"/>
                  </a:cubicBezTo>
                  <a:cubicBezTo>
                    <a:pt x="9" y="1244"/>
                    <a:pt x="3" y="1262"/>
                    <a:pt x="3" y="1262"/>
                  </a:cubicBezTo>
                  <a:cubicBezTo>
                    <a:pt x="6" y="1335"/>
                    <a:pt x="0" y="1410"/>
                    <a:pt x="12" y="1482"/>
                  </a:cubicBezTo>
                  <a:cubicBezTo>
                    <a:pt x="25" y="1561"/>
                    <a:pt x="103" y="1542"/>
                    <a:pt x="158" y="1555"/>
                  </a:cubicBezTo>
                  <a:cubicBezTo>
                    <a:pt x="166" y="1560"/>
                    <a:pt x="200" y="1586"/>
                    <a:pt x="213" y="1582"/>
                  </a:cubicBezTo>
                  <a:cubicBezTo>
                    <a:pt x="232" y="1576"/>
                    <a:pt x="241" y="1554"/>
                    <a:pt x="259" y="154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86" name="Freeform 14"/>
            <p:cNvSpPr>
              <a:spLocks/>
            </p:cNvSpPr>
            <p:nvPr/>
          </p:nvSpPr>
          <p:spPr bwMode="auto">
            <a:xfrm>
              <a:off x="4416" y="1818"/>
              <a:ext cx="430" cy="1163"/>
            </a:xfrm>
            <a:custGeom>
              <a:avLst/>
              <a:gdLst>
                <a:gd name="T0" fmla="*/ 0 w 430"/>
                <a:gd name="T1" fmla="*/ 20 h 1163"/>
                <a:gd name="T2" fmla="*/ 174 w 430"/>
                <a:gd name="T3" fmla="*/ 56 h 1163"/>
                <a:gd name="T4" fmla="*/ 210 w 430"/>
                <a:gd name="T5" fmla="*/ 111 h 1163"/>
                <a:gd name="T6" fmla="*/ 229 w 430"/>
                <a:gd name="T7" fmla="*/ 139 h 1163"/>
                <a:gd name="T8" fmla="*/ 229 w 430"/>
                <a:gd name="T9" fmla="*/ 486 h 1163"/>
                <a:gd name="T10" fmla="*/ 201 w 430"/>
                <a:gd name="T11" fmla="*/ 632 h 1163"/>
                <a:gd name="T12" fmla="*/ 210 w 430"/>
                <a:gd name="T13" fmla="*/ 1044 h 1163"/>
                <a:gd name="T14" fmla="*/ 384 w 430"/>
                <a:gd name="T15" fmla="*/ 1163 h 1163"/>
                <a:gd name="T16" fmla="*/ 430 w 430"/>
                <a:gd name="T17" fmla="*/ 1153 h 11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1163"/>
                <a:gd name="T29" fmla="*/ 430 w 430"/>
                <a:gd name="T30" fmla="*/ 1163 h 11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1163">
                  <a:moveTo>
                    <a:pt x="0" y="20"/>
                  </a:moveTo>
                  <a:cubicBezTo>
                    <a:pt x="59" y="0"/>
                    <a:pt x="134" y="3"/>
                    <a:pt x="174" y="56"/>
                  </a:cubicBezTo>
                  <a:cubicBezTo>
                    <a:pt x="187" y="74"/>
                    <a:pt x="198" y="93"/>
                    <a:pt x="210" y="111"/>
                  </a:cubicBezTo>
                  <a:cubicBezTo>
                    <a:pt x="216" y="120"/>
                    <a:pt x="229" y="139"/>
                    <a:pt x="229" y="139"/>
                  </a:cubicBezTo>
                  <a:cubicBezTo>
                    <a:pt x="271" y="265"/>
                    <a:pt x="245" y="178"/>
                    <a:pt x="229" y="486"/>
                  </a:cubicBezTo>
                  <a:cubicBezTo>
                    <a:pt x="226" y="535"/>
                    <a:pt x="201" y="632"/>
                    <a:pt x="201" y="632"/>
                  </a:cubicBezTo>
                  <a:cubicBezTo>
                    <a:pt x="204" y="769"/>
                    <a:pt x="201" y="907"/>
                    <a:pt x="210" y="1044"/>
                  </a:cubicBezTo>
                  <a:cubicBezTo>
                    <a:pt x="214" y="1099"/>
                    <a:pt x="343" y="1148"/>
                    <a:pt x="384" y="1163"/>
                  </a:cubicBezTo>
                  <a:cubicBezTo>
                    <a:pt x="417" y="1151"/>
                    <a:pt x="401" y="1153"/>
                    <a:pt x="430" y="1153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87" name="Freeform 15"/>
            <p:cNvSpPr>
              <a:spLocks/>
            </p:cNvSpPr>
            <p:nvPr/>
          </p:nvSpPr>
          <p:spPr bwMode="auto">
            <a:xfrm>
              <a:off x="3227" y="2942"/>
              <a:ext cx="1921" cy="377"/>
            </a:xfrm>
            <a:custGeom>
              <a:avLst/>
              <a:gdLst>
                <a:gd name="T0" fmla="*/ 92 w 1921"/>
                <a:gd name="T1" fmla="*/ 377 h 377"/>
                <a:gd name="T2" fmla="*/ 10 w 1921"/>
                <a:gd name="T3" fmla="*/ 322 h 377"/>
                <a:gd name="T4" fmla="*/ 0 w 1921"/>
                <a:gd name="T5" fmla="*/ 295 h 377"/>
                <a:gd name="T6" fmla="*/ 10 w 1921"/>
                <a:gd name="T7" fmla="*/ 167 h 377"/>
                <a:gd name="T8" fmla="*/ 110 w 1921"/>
                <a:gd name="T9" fmla="*/ 84 h 377"/>
                <a:gd name="T10" fmla="*/ 165 w 1921"/>
                <a:gd name="T11" fmla="*/ 48 h 377"/>
                <a:gd name="T12" fmla="*/ 247 w 1921"/>
                <a:gd name="T13" fmla="*/ 29 h 377"/>
                <a:gd name="T14" fmla="*/ 302 w 1921"/>
                <a:gd name="T15" fmla="*/ 11 h 377"/>
                <a:gd name="T16" fmla="*/ 522 w 1921"/>
                <a:gd name="T17" fmla="*/ 29 h 377"/>
                <a:gd name="T18" fmla="*/ 576 w 1921"/>
                <a:gd name="T19" fmla="*/ 57 h 377"/>
                <a:gd name="T20" fmla="*/ 759 w 1921"/>
                <a:gd name="T21" fmla="*/ 130 h 377"/>
                <a:gd name="T22" fmla="*/ 814 w 1921"/>
                <a:gd name="T23" fmla="*/ 167 h 377"/>
                <a:gd name="T24" fmla="*/ 906 w 1921"/>
                <a:gd name="T25" fmla="*/ 194 h 377"/>
                <a:gd name="T26" fmla="*/ 1006 w 1921"/>
                <a:gd name="T27" fmla="*/ 240 h 377"/>
                <a:gd name="T28" fmla="*/ 1180 w 1921"/>
                <a:gd name="T29" fmla="*/ 285 h 377"/>
                <a:gd name="T30" fmla="*/ 1271 w 1921"/>
                <a:gd name="T31" fmla="*/ 322 h 377"/>
                <a:gd name="T32" fmla="*/ 1381 w 1921"/>
                <a:gd name="T33" fmla="*/ 368 h 377"/>
                <a:gd name="T34" fmla="*/ 1408 w 1921"/>
                <a:gd name="T35" fmla="*/ 377 h 377"/>
                <a:gd name="T36" fmla="*/ 1774 w 1921"/>
                <a:gd name="T37" fmla="*/ 368 h 377"/>
                <a:gd name="T38" fmla="*/ 1792 w 1921"/>
                <a:gd name="T39" fmla="*/ 349 h 377"/>
                <a:gd name="T40" fmla="*/ 1820 w 1921"/>
                <a:gd name="T41" fmla="*/ 340 h 377"/>
                <a:gd name="T42" fmla="*/ 1893 w 1921"/>
                <a:gd name="T43" fmla="*/ 258 h 377"/>
                <a:gd name="T44" fmla="*/ 1920 w 1921"/>
                <a:gd name="T45" fmla="*/ 29 h 3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1"/>
                <a:gd name="T70" fmla="*/ 0 h 377"/>
                <a:gd name="T71" fmla="*/ 1921 w 1921"/>
                <a:gd name="T72" fmla="*/ 377 h 37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1" h="377">
                  <a:moveTo>
                    <a:pt x="92" y="377"/>
                  </a:moveTo>
                  <a:cubicBezTo>
                    <a:pt x="55" y="365"/>
                    <a:pt x="37" y="349"/>
                    <a:pt x="10" y="322"/>
                  </a:cubicBezTo>
                  <a:cubicBezTo>
                    <a:pt x="7" y="313"/>
                    <a:pt x="0" y="305"/>
                    <a:pt x="0" y="295"/>
                  </a:cubicBezTo>
                  <a:cubicBezTo>
                    <a:pt x="0" y="252"/>
                    <a:pt x="2" y="209"/>
                    <a:pt x="10" y="167"/>
                  </a:cubicBezTo>
                  <a:cubicBezTo>
                    <a:pt x="17" y="130"/>
                    <a:pt x="83" y="101"/>
                    <a:pt x="110" y="84"/>
                  </a:cubicBezTo>
                  <a:cubicBezTo>
                    <a:pt x="129" y="73"/>
                    <a:pt x="144" y="55"/>
                    <a:pt x="165" y="48"/>
                  </a:cubicBezTo>
                  <a:cubicBezTo>
                    <a:pt x="240" y="23"/>
                    <a:pt x="123" y="60"/>
                    <a:pt x="247" y="29"/>
                  </a:cubicBezTo>
                  <a:cubicBezTo>
                    <a:pt x="266" y="24"/>
                    <a:pt x="302" y="11"/>
                    <a:pt x="302" y="11"/>
                  </a:cubicBezTo>
                  <a:cubicBezTo>
                    <a:pt x="375" y="15"/>
                    <a:pt x="455" y="0"/>
                    <a:pt x="522" y="29"/>
                  </a:cubicBezTo>
                  <a:cubicBezTo>
                    <a:pt x="646" y="83"/>
                    <a:pt x="462" y="19"/>
                    <a:pt x="576" y="57"/>
                  </a:cubicBezTo>
                  <a:cubicBezTo>
                    <a:pt x="619" y="98"/>
                    <a:pt x="703" y="111"/>
                    <a:pt x="759" y="130"/>
                  </a:cubicBezTo>
                  <a:cubicBezTo>
                    <a:pt x="780" y="137"/>
                    <a:pt x="793" y="160"/>
                    <a:pt x="814" y="167"/>
                  </a:cubicBezTo>
                  <a:cubicBezTo>
                    <a:pt x="881" y="189"/>
                    <a:pt x="850" y="180"/>
                    <a:pt x="906" y="194"/>
                  </a:cubicBezTo>
                  <a:cubicBezTo>
                    <a:pt x="957" y="228"/>
                    <a:pt x="935" y="228"/>
                    <a:pt x="1006" y="240"/>
                  </a:cubicBezTo>
                  <a:cubicBezTo>
                    <a:pt x="1066" y="278"/>
                    <a:pt x="1109" y="278"/>
                    <a:pt x="1180" y="285"/>
                  </a:cubicBezTo>
                  <a:cubicBezTo>
                    <a:pt x="1211" y="296"/>
                    <a:pt x="1240" y="312"/>
                    <a:pt x="1271" y="322"/>
                  </a:cubicBezTo>
                  <a:cubicBezTo>
                    <a:pt x="1300" y="350"/>
                    <a:pt x="1343" y="355"/>
                    <a:pt x="1381" y="368"/>
                  </a:cubicBezTo>
                  <a:cubicBezTo>
                    <a:pt x="1390" y="371"/>
                    <a:pt x="1408" y="377"/>
                    <a:pt x="1408" y="377"/>
                  </a:cubicBezTo>
                  <a:cubicBezTo>
                    <a:pt x="1530" y="374"/>
                    <a:pt x="1652" y="377"/>
                    <a:pt x="1774" y="368"/>
                  </a:cubicBezTo>
                  <a:cubicBezTo>
                    <a:pt x="1783" y="367"/>
                    <a:pt x="1785" y="354"/>
                    <a:pt x="1792" y="349"/>
                  </a:cubicBezTo>
                  <a:cubicBezTo>
                    <a:pt x="1800" y="344"/>
                    <a:pt x="1811" y="343"/>
                    <a:pt x="1820" y="340"/>
                  </a:cubicBezTo>
                  <a:cubicBezTo>
                    <a:pt x="1840" y="310"/>
                    <a:pt x="1893" y="258"/>
                    <a:pt x="1893" y="258"/>
                  </a:cubicBezTo>
                  <a:cubicBezTo>
                    <a:pt x="1921" y="174"/>
                    <a:pt x="1920" y="127"/>
                    <a:pt x="1920" y="29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88" name="Freeform 16"/>
            <p:cNvSpPr>
              <a:spLocks/>
            </p:cNvSpPr>
            <p:nvPr/>
          </p:nvSpPr>
          <p:spPr bwMode="auto">
            <a:xfrm>
              <a:off x="3776" y="2426"/>
              <a:ext cx="1819" cy="1204"/>
            </a:xfrm>
            <a:custGeom>
              <a:avLst/>
              <a:gdLst>
                <a:gd name="T0" fmla="*/ 0 w 1819"/>
                <a:gd name="T1" fmla="*/ 884 h 1204"/>
                <a:gd name="T2" fmla="*/ 128 w 1819"/>
                <a:gd name="T3" fmla="*/ 948 h 1204"/>
                <a:gd name="T4" fmla="*/ 229 w 1819"/>
                <a:gd name="T5" fmla="*/ 1094 h 1204"/>
                <a:gd name="T6" fmla="*/ 283 w 1819"/>
                <a:gd name="T7" fmla="*/ 1131 h 1204"/>
                <a:gd name="T8" fmla="*/ 329 w 1819"/>
                <a:gd name="T9" fmla="*/ 1158 h 1204"/>
                <a:gd name="T10" fmla="*/ 494 w 1819"/>
                <a:gd name="T11" fmla="*/ 1167 h 1204"/>
                <a:gd name="T12" fmla="*/ 585 w 1819"/>
                <a:gd name="T13" fmla="*/ 1176 h 1204"/>
                <a:gd name="T14" fmla="*/ 731 w 1819"/>
                <a:gd name="T15" fmla="*/ 1204 h 1204"/>
                <a:gd name="T16" fmla="*/ 1152 w 1819"/>
                <a:gd name="T17" fmla="*/ 1195 h 1204"/>
                <a:gd name="T18" fmla="*/ 1234 w 1819"/>
                <a:gd name="T19" fmla="*/ 1167 h 1204"/>
                <a:gd name="T20" fmla="*/ 1371 w 1819"/>
                <a:gd name="T21" fmla="*/ 1121 h 1204"/>
                <a:gd name="T22" fmla="*/ 1454 w 1819"/>
                <a:gd name="T23" fmla="*/ 1076 h 1204"/>
                <a:gd name="T24" fmla="*/ 1527 w 1819"/>
                <a:gd name="T25" fmla="*/ 1021 h 1204"/>
                <a:gd name="T26" fmla="*/ 1627 w 1819"/>
                <a:gd name="T27" fmla="*/ 893 h 1204"/>
                <a:gd name="T28" fmla="*/ 1719 w 1819"/>
                <a:gd name="T29" fmla="*/ 683 h 1204"/>
                <a:gd name="T30" fmla="*/ 1755 w 1819"/>
                <a:gd name="T31" fmla="*/ 600 h 1204"/>
                <a:gd name="T32" fmla="*/ 1810 w 1819"/>
                <a:gd name="T33" fmla="*/ 481 h 1204"/>
                <a:gd name="T34" fmla="*/ 1819 w 1819"/>
                <a:gd name="T35" fmla="*/ 408 h 1204"/>
                <a:gd name="T36" fmla="*/ 1810 w 1819"/>
                <a:gd name="T37" fmla="*/ 180 h 1204"/>
                <a:gd name="T38" fmla="*/ 1518 w 1819"/>
                <a:gd name="T39" fmla="*/ 33 h 1204"/>
                <a:gd name="T40" fmla="*/ 1115 w 1819"/>
                <a:gd name="T41" fmla="*/ 70 h 1204"/>
                <a:gd name="T42" fmla="*/ 1088 w 1819"/>
                <a:gd name="T43" fmla="*/ 88 h 1204"/>
                <a:gd name="T44" fmla="*/ 1051 w 1819"/>
                <a:gd name="T45" fmla="*/ 97 h 1204"/>
                <a:gd name="T46" fmla="*/ 987 w 1819"/>
                <a:gd name="T47" fmla="*/ 152 h 1204"/>
                <a:gd name="T48" fmla="*/ 969 w 1819"/>
                <a:gd name="T49" fmla="*/ 189 h 1204"/>
                <a:gd name="T50" fmla="*/ 951 w 1819"/>
                <a:gd name="T51" fmla="*/ 244 h 1204"/>
                <a:gd name="T52" fmla="*/ 960 w 1819"/>
                <a:gd name="T53" fmla="*/ 454 h 1204"/>
                <a:gd name="T54" fmla="*/ 1088 w 1819"/>
                <a:gd name="T55" fmla="*/ 536 h 12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19"/>
                <a:gd name="T85" fmla="*/ 0 h 1204"/>
                <a:gd name="T86" fmla="*/ 1819 w 1819"/>
                <a:gd name="T87" fmla="*/ 1204 h 12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19" h="1204">
                  <a:moveTo>
                    <a:pt x="0" y="884"/>
                  </a:moveTo>
                  <a:cubicBezTo>
                    <a:pt x="74" y="894"/>
                    <a:pt x="80" y="898"/>
                    <a:pt x="128" y="948"/>
                  </a:cubicBezTo>
                  <a:cubicBezTo>
                    <a:pt x="142" y="989"/>
                    <a:pt x="195" y="1068"/>
                    <a:pt x="229" y="1094"/>
                  </a:cubicBezTo>
                  <a:cubicBezTo>
                    <a:pt x="246" y="1107"/>
                    <a:pt x="267" y="1116"/>
                    <a:pt x="283" y="1131"/>
                  </a:cubicBezTo>
                  <a:cubicBezTo>
                    <a:pt x="300" y="1147"/>
                    <a:pt x="304" y="1156"/>
                    <a:pt x="329" y="1158"/>
                  </a:cubicBezTo>
                  <a:cubicBezTo>
                    <a:pt x="384" y="1163"/>
                    <a:pt x="439" y="1163"/>
                    <a:pt x="494" y="1167"/>
                  </a:cubicBezTo>
                  <a:cubicBezTo>
                    <a:pt x="524" y="1169"/>
                    <a:pt x="555" y="1173"/>
                    <a:pt x="585" y="1176"/>
                  </a:cubicBezTo>
                  <a:cubicBezTo>
                    <a:pt x="633" y="1191"/>
                    <a:pt x="683" y="1188"/>
                    <a:pt x="731" y="1204"/>
                  </a:cubicBezTo>
                  <a:cubicBezTo>
                    <a:pt x="871" y="1201"/>
                    <a:pt x="1012" y="1201"/>
                    <a:pt x="1152" y="1195"/>
                  </a:cubicBezTo>
                  <a:cubicBezTo>
                    <a:pt x="1209" y="1193"/>
                    <a:pt x="1185" y="1183"/>
                    <a:pt x="1234" y="1167"/>
                  </a:cubicBezTo>
                  <a:cubicBezTo>
                    <a:pt x="1283" y="1151"/>
                    <a:pt x="1326" y="1146"/>
                    <a:pt x="1371" y="1121"/>
                  </a:cubicBezTo>
                  <a:cubicBezTo>
                    <a:pt x="1459" y="1072"/>
                    <a:pt x="1394" y="1095"/>
                    <a:pt x="1454" y="1076"/>
                  </a:cubicBezTo>
                  <a:cubicBezTo>
                    <a:pt x="1487" y="1041"/>
                    <a:pt x="1465" y="1062"/>
                    <a:pt x="1527" y="1021"/>
                  </a:cubicBezTo>
                  <a:cubicBezTo>
                    <a:pt x="1565" y="996"/>
                    <a:pt x="1604" y="932"/>
                    <a:pt x="1627" y="893"/>
                  </a:cubicBezTo>
                  <a:cubicBezTo>
                    <a:pt x="1667" y="826"/>
                    <a:pt x="1676" y="747"/>
                    <a:pt x="1719" y="683"/>
                  </a:cubicBezTo>
                  <a:cubicBezTo>
                    <a:pt x="1727" y="648"/>
                    <a:pt x="1730" y="626"/>
                    <a:pt x="1755" y="600"/>
                  </a:cubicBezTo>
                  <a:cubicBezTo>
                    <a:pt x="1772" y="554"/>
                    <a:pt x="1781" y="520"/>
                    <a:pt x="1810" y="481"/>
                  </a:cubicBezTo>
                  <a:cubicBezTo>
                    <a:pt x="1813" y="457"/>
                    <a:pt x="1819" y="433"/>
                    <a:pt x="1819" y="408"/>
                  </a:cubicBezTo>
                  <a:cubicBezTo>
                    <a:pt x="1819" y="332"/>
                    <a:pt x="1818" y="256"/>
                    <a:pt x="1810" y="180"/>
                  </a:cubicBezTo>
                  <a:cubicBezTo>
                    <a:pt x="1798" y="59"/>
                    <a:pt x="1598" y="40"/>
                    <a:pt x="1518" y="33"/>
                  </a:cubicBezTo>
                  <a:cubicBezTo>
                    <a:pt x="1383" y="0"/>
                    <a:pt x="1244" y="29"/>
                    <a:pt x="1115" y="70"/>
                  </a:cubicBezTo>
                  <a:cubicBezTo>
                    <a:pt x="1106" y="76"/>
                    <a:pt x="1098" y="84"/>
                    <a:pt x="1088" y="88"/>
                  </a:cubicBezTo>
                  <a:cubicBezTo>
                    <a:pt x="1076" y="93"/>
                    <a:pt x="1062" y="91"/>
                    <a:pt x="1051" y="97"/>
                  </a:cubicBezTo>
                  <a:cubicBezTo>
                    <a:pt x="1036" y="105"/>
                    <a:pt x="1001" y="139"/>
                    <a:pt x="987" y="152"/>
                  </a:cubicBezTo>
                  <a:cubicBezTo>
                    <a:pt x="981" y="164"/>
                    <a:pt x="974" y="176"/>
                    <a:pt x="969" y="189"/>
                  </a:cubicBezTo>
                  <a:cubicBezTo>
                    <a:pt x="962" y="207"/>
                    <a:pt x="951" y="244"/>
                    <a:pt x="951" y="244"/>
                  </a:cubicBezTo>
                  <a:cubicBezTo>
                    <a:pt x="954" y="314"/>
                    <a:pt x="945" y="385"/>
                    <a:pt x="960" y="454"/>
                  </a:cubicBezTo>
                  <a:cubicBezTo>
                    <a:pt x="970" y="499"/>
                    <a:pt x="1045" y="536"/>
                    <a:pt x="1088" y="5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4276" name="Text Box 17"/>
          <p:cNvSpPr txBox="1">
            <a:spLocks noChangeArrowheads="1"/>
          </p:cNvSpPr>
          <p:nvPr/>
        </p:nvSpPr>
        <p:spPr bwMode="auto">
          <a:xfrm>
            <a:off x="1898650" y="5715000"/>
            <a:ext cx="54451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甲</a:t>
            </a:r>
          </a:p>
        </p:txBody>
      </p:sp>
      <p:sp>
        <p:nvSpPr>
          <p:cNvPr id="54277" name="Text Box 18"/>
          <p:cNvSpPr txBox="1">
            <a:spLocks noChangeArrowheads="1"/>
          </p:cNvSpPr>
          <p:nvPr/>
        </p:nvSpPr>
        <p:spPr bwMode="auto">
          <a:xfrm>
            <a:off x="6318250" y="5638800"/>
            <a:ext cx="54451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乙</a:t>
            </a:r>
          </a:p>
        </p:txBody>
      </p:sp>
      <p:sp>
        <p:nvSpPr>
          <p:cNvPr id="54278" name="Text Box 19"/>
          <p:cNvSpPr txBox="1">
            <a:spLocks noChangeArrowheads="1"/>
          </p:cNvSpPr>
          <p:nvPr/>
        </p:nvSpPr>
        <p:spPr bwMode="auto">
          <a:xfrm>
            <a:off x="1008063" y="1038225"/>
            <a:ext cx="78740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、在右图中，甲电路叫</a:t>
            </a: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_______,</a:t>
            </a:r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乙电 路叫</a:t>
            </a: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（填“通路”、“断路”或“短路”）。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4989513" y="974725"/>
            <a:ext cx="1004887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断路 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1263650" y="1516063"/>
            <a:ext cx="104298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短路 </a:t>
            </a: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 bwMode="auto">
          <a:xfrm>
            <a:off x="7615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2" decel="100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92" decel="100000"/>
                                        <p:tgtEl>
                                          <p:spTgt spid="43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92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92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8" grpId="0"/>
      <p:bldP spid="430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"/>
          <p:cNvSpPr txBox="1">
            <a:spLocks noChangeArrowheads="1"/>
          </p:cNvSpPr>
          <p:nvPr/>
        </p:nvSpPr>
        <p:spPr bwMode="auto">
          <a:xfrm>
            <a:off x="3779838" y="1201738"/>
            <a:ext cx="1631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黑体" pitchFamily="49" charset="-122"/>
              </a:rPr>
              <a:t>旧知回顾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77900" y="1978025"/>
            <a:ext cx="24304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6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60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CN" altLang="en-US" sz="2600">
                <a:latin typeface="黑体" pitchFamily="49" charset="-122"/>
              </a:rPr>
              <a:t>电路的组成</a:t>
            </a:r>
            <a:endParaRPr lang="zh-CN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77900" y="2600325"/>
            <a:ext cx="718978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itchFamily="49" charset="-122"/>
              </a:rPr>
              <a:t>电  源：</a:t>
            </a:r>
            <a:r>
              <a:rPr lang="zh-CN" altLang="en-US" sz="2400">
                <a:latin typeface="黑体" pitchFamily="49" charset="-122"/>
              </a:rPr>
              <a:t>供电元件，提供电能。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itchFamily="49" charset="-122"/>
              </a:rPr>
              <a:t>用电器：</a:t>
            </a:r>
            <a:r>
              <a:rPr lang="zh-CN" altLang="en-US" sz="2400">
                <a:latin typeface="黑体" pitchFamily="49" charset="-122"/>
              </a:rPr>
              <a:t>用电元件，消耗电能。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itchFamily="49" charset="-122"/>
              </a:rPr>
              <a:t>开  关：</a:t>
            </a:r>
            <a:r>
              <a:rPr lang="zh-CN" altLang="en-US" sz="2400">
                <a:latin typeface="黑体" pitchFamily="49" charset="-122"/>
              </a:rPr>
              <a:t>控制电路的通断，控制电能的输送。</a:t>
            </a:r>
            <a:endParaRPr lang="en-US" altLang="zh-CN" sz="2400">
              <a:latin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itchFamily="49" charset="-122"/>
              </a:rPr>
              <a:t>导  线：</a:t>
            </a:r>
            <a:r>
              <a:rPr lang="zh-CN" altLang="en-US" sz="2400">
                <a:latin typeface="黑体" pitchFamily="49" charset="-122"/>
              </a:rPr>
              <a:t>电流路径，输送电能通道。</a:t>
            </a:r>
            <a:endParaRPr lang="zh-CN" altLang="en-US" sz="4800">
              <a:latin typeface="黑体" pitchFamily="49" charset="-122"/>
            </a:endParaRPr>
          </a:p>
        </p:txBody>
      </p:sp>
      <p:sp>
        <p:nvSpPr>
          <p:cNvPr id="13" name="圆角矩形 12">
            <a:hlinkClick r:id="rId2" action="ppaction://hlinksldjump"/>
          </p:cNvPr>
          <p:cNvSpPr/>
          <p:nvPr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984250" y="4864100"/>
            <a:ext cx="33797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6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600">
                <a:latin typeface="Times New Roman" pitchFamily="18" charset="0"/>
                <a:cs typeface="Times New Roman" pitchFamily="18" charset="0"/>
              </a:rPr>
              <a:t>、通路、断路和短路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95363" y="2563813"/>
            <a:ext cx="71723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60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6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60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altLang="zh-C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记住并会画</a:t>
            </a:r>
            <a:r>
              <a:rPr lang="zh-CN" altLang="zh-CN" sz="2800">
                <a:latin typeface="Times New Roman" pitchFamily="18" charset="0"/>
                <a:cs typeface="Times New Roman" pitchFamily="18" charset="0"/>
              </a:rPr>
              <a:t>一些电路元件的电路符号。</a:t>
            </a:r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altLang="zh-CN" sz="2800">
                <a:latin typeface="Times New Roman" pitchFamily="18" charset="0"/>
                <a:cs typeface="Times New Roman" pitchFamily="18" charset="0"/>
              </a:rPr>
              <a:t>能够根据实际电路</a:t>
            </a:r>
            <a:r>
              <a:rPr lang="zh-CN" altLang="zh-C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画出</a:t>
            </a:r>
            <a:r>
              <a:rPr lang="zh-CN" altLang="zh-CN" sz="2800">
                <a:latin typeface="Times New Roman" pitchFamily="18" charset="0"/>
                <a:cs typeface="Times New Roman" pitchFamily="18" charset="0"/>
              </a:rPr>
              <a:t>它的电路图，能根据文字叙述的要求画出它的电路图。</a:t>
            </a:r>
            <a:endParaRPr lang="en-US" altLang="zh-CN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3659188" y="1582738"/>
            <a:ext cx="18446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学习目标</a:t>
            </a:r>
          </a:p>
        </p:txBody>
      </p:sp>
      <p:sp>
        <p:nvSpPr>
          <p:cNvPr id="4" name="圆角矩形 3">
            <a:hlinkClick r:id="rId2" action="ppaction://hlinksldjump"/>
          </p:cNvPr>
          <p:cNvSpPr/>
          <p:nvPr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971550" y="1622425"/>
            <a:ext cx="1820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、概念</a:t>
            </a:r>
            <a:endParaRPr kumimoji="1" lang="zh-CN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92188" y="2143125"/>
            <a:ext cx="71659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用电路</a:t>
            </a:r>
            <a:r>
              <a:rPr kumimoji="1" lang="zh-CN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元件符号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表示电路元件实物连接的图，叫做电路图。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1550" y="3430588"/>
            <a:ext cx="466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、常见的电路元件及其符号</a:t>
            </a:r>
          </a:p>
        </p:txBody>
      </p:sp>
      <p:pic>
        <p:nvPicPr>
          <p:cNvPr id="6" name="Picture 6" descr="13-图片-04"/>
          <p:cNvPicPr>
            <a:picLocks noChangeAspect="1" noChangeArrowheads="1"/>
          </p:cNvPicPr>
          <p:nvPr/>
        </p:nvPicPr>
        <p:blipFill>
          <a:blip r:embed="rId2" cstate="print"/>
          <a:srcRect l="2225" t="8408" r="87283" b="17836"/>
          <a:stretch>
            <a:fillRect/>
          </a:stretch>
        </p:blipFill>
        <p:spPr bwMode="auto">
          <a:xfrm>
            <a:off x="539750" y="4054475"/>
            <a:ext cx="16573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95513" y="4343400"/>
            <a:ext cx="2232025" cy="1296988"/>
            <a:chOff x="1429" y="1207"/>
            <a:chExt cx="1406" cy="817"/>
          </a:xfrm>
        </p:grpSpPr>
        <p:pic>
          <p:nvPicPr>
            <p:cNvPr id="12307" name="Picture 8" descr="13-图片-05"/>
            <p:cNvPicPr>
              <a:picLocks noChangeAspect="1" noChangeArrowheads="1"/>
            </p:cNvPicPr>
            <p:nvPr/>
          </p:nvPicPr>
          <p:blipFill>
            <a:blip r:embed="rId3" cstate="print"/>
            <a:srcRect r="85568" b="729"/>
            <a:stretch>
              <a:fillRect/>
            </a:stretch>
          </p:blipFill>
          <p:spPr bwMode="auto">
            <a:xfrm>
              <a:off x="1429" y="1207"/>
              <a:ext cx="1406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8" name="Text Box 9"/>
            <p:cNvSpPr txBox="1">
              <a:spLocks noChangeArrowheads="1"/>
            </p:cNvSpPr>
            <p:nvPr/>
          </p:nvSpPr>
          <p:spPr bwMode="auto">
            <a:xfrm>
              <a:off x="2200" y="1298"/>
              <a:ext cx="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2309" name="Text Box 10"/>
            <p:cNvSpPr txBox="1">
              <a:spLocks noChangeArrowheads="1"/>
            </p:cNvSpPr>
            <p:nvPr/>
          </p:nvSpPr>
          <p:spPr bwMode="auto">
            <a:xfrm>
              <a:off x="1837" y="1298"/>
              <a:ext cx="1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—</a:t>
              </a: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987675" y="55673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电 池</a:t>
            </a:r>
          </a:p>
        </p:txBody>
      </p:sp>
      <p:pic>
        <p:nvPicPr>
          <p:cNvPr id="12" name="Picture 12" descr="13-图片-04"/>
          <p:cNvPicPr>
            <a:picLocks noChangeAspect="1" noChangeArrowheads="1"/>
          </p:cNvPicPr>
          <p:nvPr/>
        </p:nvPicPr>
        <p:blipFill>
          <a:blip r:embed="rId2" cstate="print"/>
          <a:srcRect l="24623" t="12634" r="62056" b="19925"/>
          <a:stretch>
            <a:fillRect/>
          </a:stretch>
        </p:blipFill>
        <p:spPr bwMode="auto">
          <a:xfrm>
            <a:off x="4643438" y="4198938"/>
            <a:ext cx="194468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659563" y="4416425"/>
            <a:ext cx="2016125" cy="1150938"/>
            <a:chOff x="4064" y="1071"/>
            <a:chExt cx="1447" cy="823"/>
          </a:xfrm>
        </p:grpSpPr>
        <p:pic>
          <p:nvPicPr>
            <p:cNvPr id="12304" name="Picture 14" descr="13-图片-05"/>
            <p:cNvPicPr>
              <a:picLocks noChangeAspect="1" noChangeArrowheads="1"/>
            </p:cNvPicPr>
            <p:nvPr/>
          </p:nvPicPr>
          <p:blipFill>
            <a:blip r:embed="rId3" cstate="print"/>
            <a:srcRect l="68074" r="22896"/>
            <a:stretch>
              <a:fillRect/>
            </a:stretch>
          </p:blipFill>
          <p:spPr bwMode="auto">
            <a:xfrm>
              <a:off x="4544" y="1071"/>
              <a:ext cx="680" cy="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5" name="Line 15"/>
            <p:cNvSpPr>
              <a:spLocks noChangeShapeType="1"/>
            </p:cNvSpPr>
            <p:nvPr/>
          </p:nvSpPr>
          <p:spPr bwMode="auto">
            <a:xfrm>
              <a:off x="5125" y="1515"/>
              <a:ext cx="386" cy="1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6" name="Line 16"/>
            <p:cNvSpPr>
              <a:spLocks noChangeShapeType="1"/>
            </p:cNvSpPr>
            <p:nvPr/>
          </p:nvSpPr>
          <p:spPr bwMode="auto">
            <a:xfrm>
              <a:off x="4064" y="1525"/>
              <a:ext cx="6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596188" y="5638800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电灯 </a:t>
            </a:r>
          </a:p>
        </p:txBody>
      </p:sp>
      <p:sp>
        <p:nvSpPr>
          <p:cNvPr id="18" name="圆角矩形 34"/>
          <p:cNvSpPr>
            <a:spLocks noChangeArrowheads="1"/>
          </p:cNvSpPr>
          <p:nvPr/>
        </p:nvSpPr>
        <p:spPr bwMode="auto">
          <a:xfrm>
            <a:off x="971550" y="912813"/>
            <a:ext cx="1335088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</a:rPr>
              <a:t>电路图</a:t>
            </a:r>
            <a:endParaRPr lang="zh-CN" altLang="en-US" sz="2800" kern="0" dirty="0">
              <a:latin typeface="黑体" panose="02010609060101010101" pitchFamily="49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13-图片-05"/>
          <p:cNvPicPr>
            <a:picLocks noChangeAspect="1" noChangeArrowheads="1"/>
          </p:cNvPicPr>
          <p:nvPr/>
        </p:nvPicPr>
        <p:blipFill>
          <a:blip r:embed="rId3" cstate="print"/>
          <a:srcRect l="30717" r="49402"/>
          <a:stretch>
            <a:fillRect/>
          </a:stretch>
        </p:blipFill>
        <p:spPr bwMode="auto">
          <a:xfrm>
            <a:off x="6227763" y="2060575"/>
            <a:ext cx="18716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13-图片-04"/>
          <p:cNvPicPr>
            <a:picLocks noChangeAspect="1" noChangeArrowheads="1"/>
          </p:cNvPicPr>
          <p:nvPr/>
        </p:nvPicPr>
        <p:blipFill>
          <a:blip r:embed="rId4" cstate="print"/>
          <a:srcRect l="11711" t="16534" r="75778" b="18161"/>
          <a:stretch>
            <a:fillRect/>
          </a:stretch>
        </p:blipFill>
        <p:spPr bwMode="auto">
          <a:xfrm>
            <a:off x="395288" y="1647825"/>
            <a:ext cx="18208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13-图片-04"/>
          <p:cNvPicPr>
            <a:picLocks noChangeAspect="1" noChangeArrowheads="1"/>
          </p:cNvPicPr>
          <p:nvPr/>
        </p:nvPicPr>
        <p:blipFill>
          <a:blip r:embed="rId4" cstate="print"/>
          <a:srcRect l="37544" t="6317" r="54794" b="10219"/>
          <a:stretch>
            <a:fillRect/>
          </a:stretch>
        </p:blipFill>
        <p:spPr bwMode="auto">
          <a:xfrm>
            <a:off x="4406900" y="1431925"/>
            <a:ext cx="1173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9" descr="13-图片-05"/>
          <p:cNvPicPr>
            <a:picLocks noChangeAspect="1" noChangeArrowheads="1"/>
          </p:cNvPicPr>
          <p:nvPr/>
        </p:nvPicPr>
        <p:blipFill>
          <a:blip r:embed="rId3" cstate="print"/>
          <a:srcRect l="16299" t="5589" r="69269"/>
          <a:stretch>
            <a:fillRect/>
          </a:stretch>
        </p:blipFill>
        <p:spPr bwMode="auto">
          <a:xfrm>
            <a:off x="2339975" y="2135188"/>
            <a:ext cx="172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2843213" y="3194050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黑体" pitchFamily="49" charset="-122"/>
              </a:rPr>
              <a:t>开关 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6227763" y="322421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黑体" pitchFamily="49" charset="-122"/>
              </a:rPr>
              <a:t>电阻 </a:t>
            </a:r>
          </a:p>
        </p:txBody>
      </p:sp>
      <p:pic>
        <p:nvPicPr>
          <p:cNvPr id="24600" name="Picture 24" descr="13-图片-04"/>
          <p:cNvPicPr>
            <a:picLocks noChangeAspect="1" noChangeArrowheads="1"/>
          </p:cNvPicPr>
          <p:nvPr/>
        </p:nvPicPr>
        <p:blipFill>
          <a:blip r:embed="rId4" cstate="print"/>
          <a:srcRect l="45206" t="25484" r="37755" b="21857"/>
          <a:stretch>
            <a:fillRect/>
          </a:stretch>
        </p:blipFill>
        <p:spPr bwMode="auto">
          <a:xfrm>
            <a:off x="323850" y="4351338"/>
            <a:ext cx="23399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25" descr="13-图片-05"/>
          <p:cNvPicPr>
            <a:picLocks noChangeAspect="1" noChangeArrowheads="1"/>
          </p:cNvPicPr>
          <p:nvPr/>
        </p:nvPicPr>
        <p:blipFill>
          <a:blip r:embed="rId3" cstate="print"/>
          <a:srcRect l="52306" r="31169"/>
          <a:stretch>
            <a:fillRect/>
          </a:stretch>
        </p:blipFill>
        <p:spPr bwMode="auto">
          <a:xfrm>
            <a:off x="2987675" y="4721225"/>
            <a:ext cx="1728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1979613" y="604043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黑体" pitchFamily="49" charset="-122"/>
              </a:rPr>
              <a:t>滑动变阻器</a:t>
            </a:r>
          </a:p>
        </p:txBody>
      </p:sp>
      <p:pic>
        <p:nvPicPr>
          <p:cNvPr id="24603" name="Picture 27" descr="13-图片-04"/>
          <p:cNvPicPr>
            <a:picLocks noChangeAspect="1" noChangeArrowheads="1"/>
          </p:cNvPicPr>
          <p:nvPr/>
        </p:nvPicPr>
        <p:blipFill>
          <a:blip r:embed="rId4" cstate="print"/>
          <a:srcRect l="86116" t="19730" r="255" b="16634"/>
          <a:stretch>
            <a:fillRect/>
          </a:stretch>
        </p:blipFill>
        <p:spPr bwMode="auto">
          <a:xfrm>
            <a:off x="4787900" y="3919538"/>
            <a:ext cx="18716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877050" y="4638675"/>
            <a:ext cx="1655763" cy="936625"/>
            <a:chOff x="4241" y="935"/>
            <a:chExt cx="1260" cy="726"/>
          </a:xfrm>
        </p:grpSpPr>
        <p:pic>
          <p:nvPicPr>
            <p:cNvPr id="13328" name="Picture 29" descr="13-图片-05"/>
            <p:cNvPicPr>
              <a:picLocks noChangeAspect="1" noChangeArrowheads="1"/>
            </p:cNvPicPr>
            <p:nvPr/>
          </p:nvPicPr>
          <p:blipFill>
            <a:blip r:embed="rId3" cstate="print"/>
            <a:srcRect l="76154" t="27255" r="15407"/>
            <a:stretch>
              <a:fillRect/>
            </a:stretch>
          </p:blipFill>
          <p:spPr bwMode="auto">
            <a:xfrm>
              <a:off x="4468" y="935"/>
              <a:ext cx="771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9" name="Line 30"/>
            <p:cNvSpPr>
              <a:spLocks noChangeShapeType="1"/>
            </p:cNvSpPr>
            <p:nvPr/>
          </p:nvSpPr>
          <p:spPr bwMode="auto">
            <a:xfrm>
              <a:off x="4241" y="1253"/>
              <a:ext cx="3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0" name="Line 31"/>
            <p:cNvSpPr>
              <a:spLocks noChangeShapeType="1"/>
            </p:cNvSpPr>
            <p:nvPr/>
          </p:nvSpPr>
          <p:spPr bwMode="auto">
            <a:xfrm>
              <a:off x="5139" y="1253"/>
              <a:ext cx="3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6399213" y="6011863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黑体" pitchFamily="49" charset="-122"/>
              </a:rPr>
              <a:t>电动机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19" name="圆角矩形 34"/>
          <p:cNvSpPr>
            <a:spLocks noChangeArrowheads="1"/>
          </p:cNvSpPr>
          <p:nvPr/>
        </p:nvSpPr>
        <p:spPr bwMode="auto">
          <a:xfrm>
            <a:off x="971550" y="912813"/>
            <a:ext cx="1335088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</a:rPr>
              <a:t>电路图</a:t>
            </a:r>
            <a:endParaRPr lang="zh-CN" altLang="en-US" sz="2800" kern="0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6" grpId="0"/>
      <p:bldP spid="24597" grpId="0"/>
      <p:bldP spid="24602" grpId="0"/>
      <p:bldP spid="2460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00338" y="4394200"/>
            <a:ext cx="1439862" cy="1223963"/>
            <a:chOff x="4694" y="2115"/>
            <a:chExt cx="1066" cy="923"/>
          </a:xfrm>
        </p:grpSpPr>
        <p:pic>
          <p:nvPicPr>
            <p:cNvPr id="15388" name="Picture 6" descr="电路图符号"/>
            <p:cNvPicPr>
              <a:picLocks noChangeAspect="1" noChangeArrowheads="1"/>
            </p:cNvPicPr>
            <p:nvPr/>
          </p:nvPicPr>
          <p:blipFill>
            <a:blip r:embed="rId3" cstate="print"/>
            <a:srcRect l="62755" t="25008" r="19969" b="56580"/>
            <a:stretch>
              <a:fillRect/>
            </a:stretch>
          </p:blipFill>
          <p:spPr bwMode="auto">
            <a:xfrm>
              <a:off x="4694" y="2115"/>
              <a:ext cx="1066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9" name="Line 7"/>
            <p:cNvSpPr>
              <a:spLocks noChangeShapeType="1"/>
            </p:cNvSpPr>
            <p:nvPr/>
          </p:nvSpPr>
          <p:spPr bwMode="auto">
            <a:xfrm flipH="1">
              <a:off x="4830" y="2795"/>
              <a:ext cx="2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0" name="Line 8"/>
            <p:cNvSpPr>
              <a:spLocks noChangeShapeType="1"/>
            </p:cNvSpPr>
            <p:nvPr/>
          </p:nvSpPr>
          <p:spPr bwMode="auto">
            <a:xfrm flipH="1">
              <a:off x="5375" y="2795"/>
              <a:ext cx="2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print"/>
          <a:srcRect r="5307" b="5000"/>
          <a:stretch>
            <a:fillRect/>
          </a:stretch>
        </p:blipFill>
        <p:spPr bwMode="auto">
          <a:xfrm>
            <a:off x="374650" y="1693863"/>
            <a:ext cx="1984375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2338" y="1795463"/>
            <a:ext cx="21288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55875" y="2011363"/>
            <a:ext cx="1800225" cy="1150937"/>
            <a:chOff x="1429" y="1480"/>
            <a:chExt cx="1269" cy="816"/>
          </a:xfrm>
        </p:grpSpPr>
        <p:pic>
          <p:nvPicPr>
            <p:cNvPr id="15385" name="Picture 13" descr="13-图片-05"/>
            <p:cNvPicPr>
              <a:picLocks noChangeAspect="1" noChangeArrowheads="1"/>
            </p:cNvPicPr>
            <p:nvPr/>
          </p:nvPicPr>
          <p:blipFill>
            <a:blip r:embed="rId6" cstate="print"/>
            <a:srcRect l="91748" t="21764" r="1131"/>
            <a:stretch>
              <a:fillRect/>
            </a:stretch>
          </p:blipFill>
          <p:spPr bwMode="auto">
            <a:xfrm>
              <a:off x="1746" y="1480"/>
              <a:ext cx="680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6" name="Line 14"/>
            <p:cNvSpPr>
              <a:spLocks noChangeShapeType="1"/>
            </p:cNvSpPr>
            <p:nvPr/>
          </p:nvSpPr>
          <p:spPr bwMode="auto">
            <a:xfrm>
              <a:off x="1429" y="1888"/>
              <a:ext cx="3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7" name="Line 15"/>
            <p:cNvSpPr>
              <a:spLocks noChangeShapeType="1"/>
            </p:cNvSpPr>
            <p:nvPr/>
          </p:nvSpPr>
          <p:spPr bwMode="auto">
            <a:xfrm>
              <a:off x="2336" y="1888"/>
              <a:ext cx="3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948488" y="1938338"/>
            <a:ext cx="1800225" cy="1152525"/>
            <a:chOff x="1429" y="3022"/>
            <a:chExt cx="1269" cy="816"/>
          </a:xfrm>
        </p:grpSpPr>
        <p:pic>
          <p:nvPicPr>
            <p:cNvPr id="15382" name="Picture 17" descr="13-图片-05"/>
            <p:cNvPicPr>
              <a:picLocks noChangeAspect="1" noChangeArrowheads="1"/>
            </p:cNvPicPr>
            <p:nvPr/>
          </p:nvPicPr>
          <p:blipFill>
            <a:blip r:embed="rId6" cstate="print"/>
            <a:srcRect l="84425" t="21764" r="8441"/>
            <a:stretch>
              <a:fillRect/>
            </a:stretch>
          </p:blipFill>
          <p:spPr bwMode="auto">
            <a:xfrm>
              <a:off x="1746" y="3022"/>
              <a:ext cx="68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3" name="Line 18"/>
            <p:cNvSpPr>
              <a:spLocks noChangeShapeType="1"/>
            </p:cNvSpPr>
            <p:nvPr/>
          </p:nvSpPr>
          <p:spPr bwMode="auto">
            <a:xfrm>
              <a:off x="1429" y="3430"/>
              <a:ext cx="3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4" name="Line 19"/>
            <p:cNvSpPr>
              <a:spLocks noChangeShapeType="1"/>
            </p:cNvSpPr>
            <p:nvPr/>
          </p:nvSpPr>
          <p:spPr bwMode="auto">
            <a:xfrm>
              <a:off x="2336" y="3430"/>
              <a:ext cx="36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2501900" y="367665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黑体" pitchFamily="49" charset="-122"/>
              </a:rPr>
              <a:t>电流表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6570663" y="3711575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黑体" pitchFamily="49" charset="-122"/>
              </a:rPr>
              <a:t>电压表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2016125" y="5889625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  <a:latin typeface="黑体" pitchFamily="49" charset="-122"/>
              </a:rPr>
              <a:t>电铃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500563" y="4241800"/>
            <a:ext cx="1676400" cy="1447800"/>
            <a:chOff x="607" y="816"/>
            <a:chExt cx="723" cy="605"/>
          </a:xfrm>
        </p:grpSpPr>
        <p:sp>
          <p:nvSpPr>
            <p:cNvPr id="15380" name="Line 30"/>
            <p:cNvSpPr>
              <a:spLocks noChangeShapeType="1"/>
            </p:cNvSpPr>
            <p:nvPr/>
          </p:nvSpPr>
          <p:spPr bwMode="auto">
            <a:xfrm>
              <a:off x="607" y="1104"/>
              <a:ext cx="7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1" name="Line 31"/>
            <p:cNvSpPr>
              <a:spLocks noChangeShapeType="1"/>
            </p:cNvSpPr>
            <p:nvPr/>
          </p:nvSpPr>
          <p:spPr bwMode="auto">
            <a:xfrm>
              <a:off x="960" y="816"/>
              <a:ext cx="0" cy="6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877050" y="4310063"/>
            <a:ext cx="1676400" cy="1524000"/>
            <a:chOff x="528" y="1680"/>
            <a:chExt cx="816" cy="576"/>
          </a:xfrm>
        </p:grpSpPr>
        <p:sp>
          <p:nvSpPr>
            <p:cNvPr id="15377" name="Line 33"/>
            <p:cNvSpPr>
              <a:spLocks noChangeShapeType="1"/>
            </p:cNvSpPr>
            <p:nvPr/>
          </p:nvSpPr>
          <p:spPr bwMode="auto">
            <a:xfrm>
              <a:off x="528" y="192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8" name="Line 34"/>
            <p:cNvSpPr>
              <a:spLocks noChangeShapeType="1"/>
            </p:cNvSpPr>
            <p:nvPr/>
          </p:nvSpPr>
          <p:spPr bwMode="auto">
            <a:xfrm>
              <a:off x="960" y="1680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9" name="Oval 35"/>
            <p:cNvSpPr>
              <a:spLocks noChangeArrowheads="1"/>
            </p:cNvSpPr>
            <p:nvPr/>
          </p:nvSpPr>
          <p:spPr bwMode="auto">
            <a:xfrm>
              <a:off x="933" y="1899"/>
              <a:ext cx="48" cy="4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黑体" pitchFamily="49" charset="-122"/>
              </a:endParaRPr>
            </a:p>
          </p:txBody>
        </p:sp>
      </p:grp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4140200" y="5659438"/>
            <a:ext cx="20891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>
                <a:solidFill>
                  <a:srgbClr val="FF0000"/>
                </a:solidFill>
                <a:latin typeface="黑体" pitchFamily="49" charset="-122"/>
              </a:rPr>
              <a:t> </a:t>
            </a:r>
            <a:r>
              <a:rPr kumimoji="1" lang="zh-CN" altLang="en-US" sz="2400">
                <a:solidFill>
                  <a:srgbClr val="FF0000"/>
                </a:solidFill>
                <a:latin typeface="黑体" pitchFamily="49" charset="-122"/>
              </a:rPr>
              <a:t>交叉不相连接的导线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 rot="10862186" flipV="1">
            <a:off x="6516688" y="5645150"/>
            <a:ext cx="20891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>
                <a:solidFill>
                  <a:srgbClr val="FF0000"/>
                </a:solidFill>
                <a:latin typeface="黑体" pitchFamily="49" charset="-122"/>
              </a:rPr>
              <a:t> </a:t>
            </a:r>
            <a:r>
              <a:rPr kumimoji="1" lang="zh-CN" altLang="en-US" sz="2400">
                <a:solidFill>
                  <a:srgbClr val="FF0000"/>
                </a:solidFill>
                <a:latin typeface="黑体" pitchFamily="49" charset="-122"/>
              </a:rPr>
              <a:t>交叉相连接的导线</a:t>
            </a:r>
          </a:p>
        </p:txBody>
      </p:sp>
      <p:pic>
        <p:nvPicPr>
          <p:cNvPr id="21533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113" y="4086225"/>
            <a:ext cx="18605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圆角矩形 29">
            <a:hlinkClick r:id="rId8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31" name="圆角矩形 34"/>
          <p:cNvSpPr>
            <a:spLocks noChangeArrowheads="1"/>
          </p:cNvSpPr>
          <p:nvPr/>
        </p:nvSpPr>
        <p:spPr bwMode="auto">
          <a:xfrm>
            <a:off x="971550" y="912813"/>
            <a:ext cx="1335088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</a:rPr>
              <a:t>电路图</a:t>
            </a:r>
            <a:endParaRPr lang="zh-CN" altLang="en-US" sz="2800" kern="0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5" grpId="0"/>
      <p:bldP spid="25626" grpId="0"/>
      <p:bldP spid="25627" grpId="0"/>
      <p:bldP spid="25636" grpId="0"/>
      <p:bldP spid="256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7f07b9819c34b8876d8119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001713" y="2038350"/>
            <a:ext cx="6108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cs typeface="Times New Roman" pitchFamily="18" charset="0"/>
              </a:rPr>
              <a:t>元件位置安排要适当，分布要均匀</a:t>
            </a: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5003800" y="3389313"/>
            <a:ext cx="576263" cy="381000"/>
          </a:xfrm>
          <a:prstGeom prst="rightArrow">
            <a:avLst>
              <a:gd name="adj1" fmla="val 50000"/>
              <a:gd name="adj2" fmla="val 378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49" charset="-122"/>
            </a:endParaRPr>
          </a:p>
        </p:txBody>
      </p:sp>
      <p:sp>
        <p:nvSpPr>
          <p:cNvPr id="17412" name="Text Box 46"/>
          <p:cNvSpPr txBox="1">
            <a:spLocks noChangeArrowheads="1"/>
          </p:cNvSpPr>
          <p:nvPr/>
        </p:nvSpPr>
        <p:spPr bwMode="auto">
          <a:xfrm>
            <a:off x="4368800" y="5842000"/>
            <a:ext cx="1071563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</a:rPr>
              <a:t>门铃</a:t>
            </a:r>
          </a:p>
        </p:txBody>
      </p:sp>
      <p:sp>
        <p:nvSpPr>
          <p:cNvPr id="17413" name="Text Box 47"/>
          <p:cNvSpPr txBox="1">
            <a:spLocks noChangeArrowheads="1"/>
          </p:cNvSpPr>
          <p:nvPr/>
        </p:nvSpPr>
        <p:spPr bwMode="auto">
          <a:xfrm>
            <a:off x="3192463" y="1393825"/>
            <a:ext cx="274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cs typeface="Times New Roman" pitchFamily="18" charset="0"/>
              </a:rPr>
              <a:t>画电路图的要求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700713" y="3092450"/>
            <a:ext cx="2089150" cy="1295400"/>
            <a:chOff x="3424" y="2160"/>
            <a:chExt cx="1724" cy="1052"/>
          </a:xfrm>
        </p:grpSpPr>
        <p:sp>
          <p:nvSpPr>
            <p:cNvPr id="17444" name="Line 4"/>
            <p:cNvSpPr>
              <a:spLocks noChangeShapeType="1"/>
            </p:cNvSpPr>
            <p:nvPr/>
          </p:nvSpPr>
          <p:spPr bwMode="auto">
            <a:xfrm flipH="1" flipV="1">
              <a:off x="3424" y="3067"/>
              <a:ext cx="291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Line 5"/>
            <p:cNvSpPr>
              <a:spLocks noChangeShapeType="1"/>
            </p:cNvSpPr>
            <p:nvPr/>
          </p:nvSpPr>
          <p:spPr bwMode="auto">
            <a:xfrm flipV="1">
              <a:off x="3424" y="2160"/>
              <a:ext cx="0" cy="9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6" name="Line 6"/>
            <p:cNvSpPr>
              <a:spLocks noChangeShapeType="1"/>
            </p:cNvSpPr>
            <p:nvPr/>
          </p:nvSpPr>
          <p:spPr bwMode="auto">
            <a:xfrm>
              <a:off x="3424" y="2160"/>
              <a:ext cx="17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18" y="2886"/>
              <a:ext cx="251" cy="201"/>
              <a:chOff x="4368" y="2496"/>
              <a:chExt cx="201" cy="153"/>
            </a:xfrm>
          </p:grpSpPr>
          <p:sp>
            <p:nvSpPr>
              <p:cNvPr id="17459" name="Oval 8"/>
              <p:cNvSpPr>
                <a:spLocks noChangeArrowheads="1"/>
              </p:cNvSpPr>
              <p:nvPr/>
            </p:nvSpPr>
            <p:spPr bwMode="auto">
              <a:xfrm>
                <a:off x="4368" y="2601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黑体" pitchFamily="49" charset="-122"/>
                </a:endParaRPr>
              </a:p>
            </p:txBody>
          </p:sp>
          <p:sp>
            <p:nvSpPr>
              <p:cNvPr id="17460" name="Line 9"/>
              <p:cNvSpPr>
                <a:spLocks noChangeShapeType="1"/>
              </p:cNvSpPr>
              <p:nvPr/>
            </p:nvSpPr>
            <p:spPr bwMode="auto">
              <a:xfrm flipH="1">
                <a:off x="4377" y="2496"/>
                <a:ext cx="192" cy="1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448" name="Line 10"/>
            <p:cNvSpPr>
              <a:spLocks noChangeShapeType="1"/>
            </p:cNvSpPr>
            <p:nvPr/>
          </p:nvSpPr>
          <p:spPr bwMode="auto">
            <a:xfrm flipH="1">
              <a:off x="5111" y="2160"/>
              <a:ext cx="19" cy="9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9" name="Line 11"/>
            <p:cNvSpPr>
              <a:spLocks noChangeShapeType="1"/>
            </p:cNvSpPr>
            <p:nvPr/>
          </p:nvSpPr>
          <p:spPr bwMode="auto">
            <a:xfrm>
              <a:off x="4812" y="3067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0" name="Line 12"/>
            <p:cNvSpPr>
              <a:spLocks noChangeShapeType="1"/>
            </p:cNvSpPr>
            <p:nvPr/>
          </p:nvSpPr>
          <p:spPr bwMode="auto">
            <a:xfrm>
              <a:off x="3867" y="3062"/>
              <a:ext cx="18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1" name="Line 13"/>
            <p:cNvSpPr>
              <a:spLocks noChangeShapeType="1"/>
            </p:cNvSpPr>
            <p:nvPr/>
          </p:nvSpPr>
          <p:spPr bwMode="auto">
            <a:xfrm>
              <a:off x="4123" y="3067"/>
              <a:ext cx="5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2" name="Line 49"/>
            <p:cNvSpPr>
              <a:spLocks noChangeShapeType="1"/>
            </p:cNvSpPr>
            <p:nvPr/>
          </p:nvSpPr>
          <p:spPr bwMode="auto">
            <a:xfrm>
              <a:off x="4059" y="2986"/>
              <a:ext cx="0" cy="14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3" name="Line 50"/>
            <p:cNvSpPr>
              <a:spLocks noChangeShapeType="1"/>
            </p:cNvSpPr>
            <p:nvPr/>
          </p:nvSpPr>
          <p:spPr bwMode="auto">
            <a:xfrm>
              <a:off x="4141" y="2922"/>
              <a:ext cx="0" cy="2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" name="Group 51"/>
            <p:cNvGrpSpPr>
              <a:grpSpLocks/>
            </p:cNvGrpSpPr>
            <p:nvPr/>
          </p:nvGrpSpPr>
          <p:grpSpPr bwMode="auto">
            <a:xfrm flipV="1">
              <a:off x="4567" y="2805"/>
              <a:ext cx="318" cy="272"/>
              <a:chOff x="4680" y="8928"/>
              <a:chExt cx="361" cy="312"/>
            </a:xfrm>
          </p:grpSpPr>
          <p:sp>
            <p:nvSpPr>
              <p:cNvPr id="17455" name="Arc 52"/>
              <p:cNvSpPr>
                <a:spLocks/>
              </p:cNvSpPr>
              <p:nvPr/>
            </p:nvSpPr>
            <p:spPr bwMode="auto">
              <a:xfrm flipV="1">
                <a:off x="4681" y="9084"/>
                <a:ext cx="360" cy="156"/>
              </a:xfrm>
              <a:custGeom>
                <a:avLst/>
                <a:gdLst>
                  <a:gd name="T0" fmla="*/ 0 w 43194"/>
                  <a:gd name="T1" fmla="*/ 0 h 21600"/>
                  <a:gd name="T2" fmla="*/ 0 w 43194"/>
                  <a:gd name="T3" fmla="*/ 0 h 21600"/>
                  <a:gd name="T4" fmla="*/ 0 w 431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4"/>
                  <a:gd name="T10" fmla="*/ 0 h 21600"/>
                  <a:gd name="T11" fmla="*/ 43194 w 431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4" h="21600" fill="none" extrusionOk="0">
                    <a:moveTo>
                      <a:pt x="0" y="21084"/>
                    </a:moveTo>
                    <a:cubicBezTo>
                      <a:pt x="280" y="9359"/>
                      <a:pt x="9865" y="-1"/>
                      <a:pt x="21594" y="0"/>
                    </a:cubicBezTo>
                    <a:cubicBezTo>
                      <a:pt x="33523" y="0"/>
                      <a:pt x="43194" y="9670"/>
                      <a:pt x="43194" y="21600"/>
                    </a:cubicBezTo>
                  </a:path>
                  <a:path w="43194" h="21600" stroke="0" extrusionOk="0">
                    <a:moveTo>
                      <a:pt x="0" y="21084"/>
                    </a:moveTo>
                    <a:cubicBezTo>
                      <a:pt x="280" y="9359"/>
                      <a:pt x="9865" y="-1"/>
                      <a:pt x="21594" y="0"/>
                    </a:cubicBezTo>
                    <a:cubicBezTo>
                      <a:pt x="33523" y="0"/>
                      <a:pt x="43194" y="9670"/>
                      <a:pt x="43194" y="21600"/>
                    </a:cubicBezTo>
                    <a:lnTo>
                      <a:pt x="21594" y="21600"/>
                    </a:lnTo>
                    <a:lnTo>
                      <a:pt x="0" y="21084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6" name="Line 53"/>
              <p:cNvSpPr>
                <a:spLocks noChangeShapeType="1"/>
              </p:cNvSpPr>
              <p:nvPr/>
            </p:nvSpPr>
            <p:spPr bwMode="auto">
              <a:xfrm>
                <a:off x="4680" y="9084"/>
                <a:ext cx="3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7" name="Line 54"/>
              <p:cNvSpPr>
                <a:spLocks noChangeShapeType="1"/>
              </p:cNvSpPr>
              <p:nvPr/>
            </p:nvSpPr>
            <p:spPr bwMode="auto">
              <a:xfrm>
                <a:off x="4760" y="8928"/>
                <a:ext cx="0" cy="1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8" name="Line 55"/>
              <p:cNvSpPr>
                <a:spLocks noChangeShapeType="1"/>
              </p:cNvSpPr>
              <p:nvPr/>
            </p:nvSpPr>
            <p:spPr bwMode="auto">
              <a:xfrm>
                <a:off x="4960" y="8928"/>
                <a:ext cx="0" cy="1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7258050" y="2149475"/>
            <a:ext cx="1535113" cy="785813"/>
            <a:chOff x="3969" y="1389"/>
            <a:chExt cx="1179" cy="525"/>
          </a:xfrm>
        </p:grpSpPr>
        <p:sp>
          <p:nvSpPr>
            <p:cNvPr id="17442" name="AutoShape 58"/>
            <p:cNvSpPr>
              <a:spLocks noChangeArrowheads="1"/>
            </p:cNvSpPr>
            <p:nvPr/>
          </p:nvSpPr>
          <p:spPr bwMode="auto">
            <a:xfrm>
              <a:off x="3969" y="1389"/>
              <a:ext cx="1179" cy="499"/>
            </a:xfrm>
            <a:prstGeom prst="wedgeRoundRectCallout">
              <a:avLst>
                <a:gd name="adj1" fmla="val -74514"/>
                <a:gd name="adj2" fmla="val 10350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zh-CN" altLang="en-US" sz="2400">
                  <a:solidFill>
                    <a:schemeClr val="bg1"/>
                  </a:solidFill>
                  <a:latin typeface="黑体" pitchFamily="49" charset="-122"/>
                </a:rPr>
                <a:t>这样画好吗</a:t>
              </a:r>
            </a:p>
          </p:txBody>
        </p:sp>
        <p:pic>
          <p:nvPicPr>
            <p:cNvPr id="17443" name="Picture 60" descr="q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3" y="1525"/>
              <a:ext cx="353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" name="AutoShape 3"/>
          <p:cNvSpPr>
            <a:spLocks noChangeArrowheads="1"/>
          </p:cNvSpPr>
          <p:nvPr/>
        </p:nvSpPr>
        <p:spPr bwMode="auto">
          <a:xfrm>
            <a:off x="4965700" y="5176838"/>
            <a:ext cx="576263" cy="381000"/>
          </a:xfrm>
          <a:prstGeom prst="rightArrow">
            <a:avLst>
              <a:gd name="adj1" fmla="val 50000"/>
              <a:gd name="adj2" fmla="val 378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49" charset="-122"/>
            </a:endParaRPr>
          </a:p>
        </p:txBody>
      </p: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6572250" y="5848350"/>
            <a:ext cx="63500" cy="377825"/>
            <a:chOff x="4032" y="3384"/>
            <a:chExt cx="48" cy="336"/>
          </a:xfrm>
        </p:grpSpPr>
        <p:sp>
          <p:nvSpPr>
            <p:cNvPr id="17440" name="Line 96"/>
            <p:cNvSpPr>
              <a:spLocks noChangeShapeType="1"/>
            </p:cNvSpPr>
            <p:nvPr/>
          </p:nvSpPr>
          <p:spPr bwMode="auto">
            <a:xfrm>
              <a:off x="4032" y="3468"/>
              <a:ext cx="0" cy="1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1" name="Line 97"/>
            <p:cNvSpPr>
              <a:spLocks noChangeShapeType="1"/>
            </p:cNvSpPr>
            <p:nvPr/>
          </p:nvSpPr>
          <p:spPr bwMode="auto">
            <a:xfrm>
              <a:off x="4080" y="3384"/>
              <a:ext cx="0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64" name="Line 98"/>
          <p:cNvSpPr>
            <a:spLocks noChangeShapeType="1"/>
          </p:cNvSpPr>
          <p:nvPr/>
        </p:nvSpPr>
        <p:spPr bwMode="auto">
          <a:xfrm flipH="1">
            <a:off x="5938838" y="6053138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5" name="Line 99"/>
          <p:cNvSpPr>
            <a:spLocks noChangeShapeType="1"/>
          </p:cNvSpPr>
          <p:nvPr/>
        </p:nvSpPr>
        <p:spPr bwMode="auto">
          <a:xfrm flipV="1">
            <a:off x="5940425" y="4999038"/>
            <a:ext cx="0" cy="1055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100"/>
          <p:cNvGrpSpPr>
            <a:grpSpLocks/>
          </p:cNvGrpSpPr>
          <p:nvPr/>
        </p:nvGrpSpPr>
        <p:grpSpPr bwMode="auto">
          <a:xfrm>
            <a:off x="5929313" y="5224463"/>
            <a:ext cx="1220787" cy="195262"/>
            <a:chOff x="3666" y="2496"/>
            <a:chExt cx="903" cy="153"/>
          </a:xfrm>
        </p:grpSpPr>
        <p:sp>
          <p:nvSpPr>
            <p:cNvPr id="17437" name="Line 101"/>
            <p:cNvSpPr>
              <a:spLocks noChangeShapeType="1"/>
            </p:cNvSpPr>
            <p:nvPr/>
          </p:nvSpPr>
          <p:spPr bwMode="auto">
            <a:xfrm>
              <a:off x="3666" y="26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8" name="Oval 102"/>
            <p:cNvSpPr>
              <a:spLocks noChangeArrowheads="1"/>
            </p:cNvSpPr>
            <p:nvPr/>
          </p:nvSpPr>
          <p:spPr bwMode="auto">
            <a:xfrm>
              <a:off x="4368" y="2601"/>
              <a:ext cx="48" cy="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439" name="Line 103"/>
            <p:cNvSpPr>
              <a:spLocks noChangeShapeType="1"/>
            </p:cNvSpPr>
            <p:nvPr/>
          </p:nvSpPr>
          <p:spPr bwMode="auto">
            <a:xfrm flipH="1">
              <a:off x="4377" y="2496"/>
              <a:ext cx="192" cy="1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67" name="Line 104"/>
          <p:cNvSpPr>
            <a:spLocks noChangeShapeType="1"/>
          </p:cNvSpPr>
          <p:nvPr/>
        </p:nvSpPr>
        <p:spPr bwMode="auto">
          <a:xfrm>
            <a:off x="7192963" y="5035550"/>
            <a:ext cx="669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8" name="Line 105"/>
          <p:cNvSpPr>
            <a:spLocks noChangeShapeType="1"/>
          </p:cNvSpPr>
          <p:nvPr/>
        </p:nvSpPr>
        <p:spPr bwMode="auto">
          <a:xfrm>
            <a:off x="7864475" y="5186363"/>
            <a:ext cx="0" cy="854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9" name="Line 106"/>
          <p:cNvSpPr>
            <a:spLocks noChangeShapeType="1"/>
          </p:cNvSpPr>
          <p:nvPr/>
        </p:nvSpPr>
        <p:spPr bwMode="auto">
          <a:xfrm>
            <a:off x="6618288" y="6043613"/>
            <a:ext cx="1257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112"/>
          <p:cNvGrpSpPr>
            <a:grpSpLocks/>
          </p:cNvGrpSpPr>
          <p:nvPr/>
        </p:nvGrpSpPr>
        <p:grpSpPr bwMode="auto">
          <a:xfrm rot="5484397" flipV="1">
            <a:off x="7838282" y="4996656"/>
            <a:ext cx="260350" cy="227013"/>
            <a:chOff x="4680" y="8928"/>
            <a:chExt cx="361" cy="312"/>
          </a:xfrm>
        </p:grpSpPr>
        <p:sp>
          <p:nvSpPr>
            <p:cNvPr id="17433" name="Arc 113"/>
            <p:cNvSpPr>
              <a:spLocks/>
            </p:cNvSpPr>
            <p:nvPr/>
          </p:nvSpPr>
          <p:spPr bwMode="auto">
            <a:xfrm flipV="1">
              <a:off x="4681" y="9084"/>
              <a:ext cx="360" cy="156"/>
            </a:xfrm>
            <a:custGeom>
              <a:avLst/>
              <a:gdLst>
                <a:gd name="T0" fmla="*/ 0 w 43194"/>
                <a:gd name="T1" fmla="*/ 0 h 21600"/>
                <a:gd name="T2" fmla="*/ 0 w 43194"/>
                <a:gd name="T3" fmla="*/ 0 h 21600"/>
                <a:gd name="T4" fmla="*/ 0 w 43194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94"/>
                <a:gd name="T10" fmla="*/ 0 h 21600"/>
                <a:gd name="T11" fmla="*/ 43194 w 431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4" h="21600" fill="none" extrusionOk="0">
                  <a:moveTo>
                    <a:pt x="0" y="21084"/>
                  </a:moveTo>
                  <a:cubicBezTo>
                    <a:pt x="280" y="9359"/>
                    <a:pt x="9865" y="-1"/>
                    <a:pt x="21594" y="0"/>
                  </a:cubicBezTo>
                  <a:cubicBezTo>
                    <a:pt x="33523" y="0"/>
                    <a:pt x="43194" y="9670"/>
                    <a:pt x="43194" y="21600"/>
                  </a:cubicBezTo>
                </a:path>
                <a:path w="43194" h="21600" stroke="0" extrusionOk="0">
                  <a:moveTo>
                    <a:pt x="0" y="21084"/>
                  </a:moveTo>
                  <a:cubicBezTo>
                    <a:pt x="280" y="9359"/>
                    <a:pt x="9865" y="-1"/>
                    <a:pt x="21594" y="0"/>
                  </a:cubicBezTo>
                  <a:cubicBezTo>
                    <a:pt x="33523" y="0"/>
                    <a:pt x="43194" y="9670"/>
                    <a:pt x="43194" y="21600"/>
                  </a:cubicBezTo>
                  <a:lnTo>
                    <a:pt x="21594" y="21600"/>
                  </a:lnTo>
                  <a:lnTo>
                    <a:pt x="0" y="2108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4" name="Line 114"/>
            <p:cNvSpPr>
              <a:spLocks noChangeShapeType="1"/>
            </p:cNvSpPr>
            <p:nvPr/>
          </p:nvSpPr>
          <p:spPr bwMode="auto">
            <a:xfrm>
              <a:off x="4680" y="9084"/>
              <a:ext cx="3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5" name="Line 115"/>
            <p:cNvSpPr>
              <a:spLocks noChangeShapeType="1"/>
            </p:cNvSpPr>
            <p:nvPr/>
          </p:nvSpPr>
          <p:spPr bwMode="auto">
            <a:xfrm>
              <a:off x="4760" y="8928"/>
              <a:ext cx="0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6" name="Line 116"/>
            <p:cNvSpPr>
              <a:spLocks noChangeShapeType="1"/>
            </p:cNvSpPr>
            <p:nvPr/>
          </p:nvSpPr>
          <p:spPr bwMode="auto">
            <a:xfrm>
              <a:off x="4960" y="8928"/>
              <a:ext cx="0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7250113" y="4243388"/>
            <a:ext cx="1535112" cy="784225"/>
            <a:chOff x="3745" y="1390"/>
            <a:chExt cx="1179" cy="524"/>
          </a:xfrm>
        </p:grpSpPr>
        <p:sp>
          <p:nvSpPr>
            <p:cNvPr id="17431" name="AutoShape 58"/>
            <p:cNvSpPr>
              <a:spLocks noChangeArrowheads="1"/>
            </p:cNvSpPr>
            <p:nvPr/>
          </p:nvSpPr>
          <p:spPr bwMode="auto">
            <a:xfrm>
              <a:off x="3745" y="1390"/>
              <a:ext cx="1179" cy="499"/>
            </a:xfrm>
            <a:prstGeom prst="wedgeRoundRectCallout">
              <a:avLst>
                <a:gd name="adj1" fmla="val -51500"/>
                <a:gd name="adj2" fmla="val 127162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zh-CN" altLang="en-US" sz="2400">
                  <a:solidFill>
                    <a:schemeClr val="bg1"/>
                  </a:solidFill>
                  <a:latin typeface="黑体" pitchFamily="49" charset="-122"/>
                </a:rPr>
                <a:t>这样画好吗</a:t>
              </a:r>
            </a:p>
          </p:txBody>
        </p:sp>
        <p:pic>
          <p:nvPicPr>
            <p:cNvPr id="17432" name="Picture 60" descr="q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3" y="1525"/>
              <a:ext cx="353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0" name="直接连接符 119"/>
          <p:cNvCxnSpPr>
            <a:endCxn id="23567" idx="0"/>
          </p:cNvCxnSpPr>
          <p:nvPr/>
        </p:nvCxnSpPr>
        <p:spPr bwMode="auto">
          <a:xfrm>
            <a:off x="5929313" y="4991100"/>
            <a:ext cx="1263650" cy="444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667" name="Picture 115" descr="C:\Documents and Settings\Administrator\桌面\图片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824163"/>
            <a:ext cx="4619625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15" descr="C:\Documents and Settings\Administrator\桌面\图片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633913"/>
            <a:ext cx="4619625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圆角矩形 51">
            <a:hlinkClick r:id="rId5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53" name="圆角矩形 34"/>
          <p:cNvSpPr>
            <a:spLocks noChangeArrowheads="1"/>
          </p:cNvSpPr>
          <p:nvPr/>
        </p:nvSpPr>
        <p:spPr bwMode="auto">
          <a:xfrm>
            <a:off x="971550" y="912813"/>
            <a:ext cx="1335088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</a:rPr>
              <a:t>电路图</a:t>
            </a:r>
            <a:endParaRPr lang="zh-CN" altLang="en-US" sz="2800" kern="0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animBg="1"/>
      <p:bldP spid="17412" grpId="0"/>
      <p:bldP spid="62" grpId="0" animBg="1"/>
      <p:bldP spid="23564" grpId="0" animBg="1"/>
      <p:bldP spid="23565" grpId="0" animBg="1"/>
      <p:bldP spid="23567" grpId="0" animBg="1"/>
      <p:bldP spid="23568" grpId="0" animBg="1"/>
      <p:bldP spid="2356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6" name="AutoShape 40"/>
          <p:cNvSpPr>
            <a:spLocks noChangeArrowheads="1"/>
          </p:cNvSpPr>
          <p:nvPr/>
        </p:nvSpPr>
        <p:spPr bwMode="auto">
          <a:xfrm>
            <a:off x="3910013" y="4029075"/>
            <a:ext cx="936625" cy="381000"/>
          </a:xfrm>
          <a:prstGeom prst="rightArrow">
            <a:avLst>
              <a:gd name="adj1" fmla="val 50000"/>
              <a:gd name="adj2" fmla="val 6145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charset="0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4846638" y="3048000"/>
            <a:ext cx="3268662" cy="2230438"/>
            <a:chOff x="3648" y="2688"/>
            <a:chExt cx="1874" cy="1255"/>
          </a:xfrm>
        </p:grpSpPr>
        <p:grpSp>
          <p:nvGrpSpPr>
            <p:cNvPr id="3" name="Group 82"/>
            <p:cNvGrpSpPr>
              <a:grpSpLocks/>
            </p:cNvGrpSpPr>
            <p:nvPr/>
          </p:nvGrpSpPr>
          <p:grpSpPr bwMode="auto">
            <a:xfrm>
              <a:off x="4296" y="3648"/>
              <a:ext cx="72" cy="295"/>
              <a:chOff x="4032" y="3384"/>
              <a:chExt cx="48" cy="336"/>
            </a:xfrm>
          </p:grpSpPr>
          <p:sp>
            <p:nvSpPr>
              <p:cNvPr id="19478" name="Line 83"/>
              <p:cNvSpPr>
                <a:spLocks noChangeShapeType="1"/>
              </p:cNvSpPr>
              <p:nvPr/>
            </p:nvSpPr>
            <p:spPr bwMode="auto">
              <a:xfrm>
                <a:off x="4032" y="3468"/>
                <a:ext cx="0" cy="1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9" name="Line 84"/>
              <p:cNvSpPr>
                <a:spLocks noChangeShapeType="1"/>
              </p:cNvSpPr>
              <p:nvPr/>
            </p:nvSpPr>
            <p:spPr bwMode="auto">
              <a:xfrm>
                <a:off x="4080" y="3384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68" name="Line 85"/>
            <p:cNvSpPr>
              <a:spLocks noChangeShapeType="1"/>
            </p:cNvSpPr>
            <p:nvPr/>
          </p:nvSpPr>
          <p:spPr bwMode="auto">
            <a:xfrm flipH="1">
              <a:off x="3805" y="3782"/>
              <a:ext cx="4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9" name="Line 86"/>
            <p:cNvSpPr>
              <a:spLocks noChangeShapeType="1"/>
            </p:cNvSpPr>
            <p:nvPr/>
          </p:nvSpPr>
          <p:spPr bwMode="auto">
            <a:xfrm flipV="1">
              <a:off x="3806" y="2887"/>
              <a:ext cx="0" cy="8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0" name="Line 87"/>
            <p:cNvSpPr>
              <a:spLocks noChangeShapeType="1"/>
            </p:cNvSpPr>
            <p:nvPr/>
          </p:nvSpPr>
          <p:spPr bwMode="auto">
            <a:xfrm>
              <a:off x="3797" y="2899"/>
              <a:ext cx="157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1" name="Line 88"/>
            <p:cNvSpPr>
              <a:spLocks noChangeShapeType="1"/>
            </p:cNvSpPr>
            <p:nvPr/>
          </p:nvSpPr>
          <p:spPr bwMode="auto">
            <a:xfrm>
              <a:off x="5376" y="2880"/>
              <a:ext cx="0" cy="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2" name="Line 89"/>
            <p:cNvSpPr>
              <a:spLocks noChangeShapeType="1"/>
            </p:cNvSpPr>
            <p:nvPr/>
          </p:nvSpPr>
          <p:spPr bwMode="auto">
            <a:xfrm>
              <a:off x="5385" y="3354"/>
              <a:ext cx="0" cy="4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3" name="Line 90"/>
            <p:cNvSpPr>
              <a:spLocks noChangeShapeType="1"/>
            </p:cNvSpPr>
            <p:nvPr/>
          </p:nvSpPr>
          <p:spPr bwMode="auto">
            <a:xfrm>
              <a:off x="4368" y="3774"/>
              <a:ext cx="10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4" name="AutoShape 91"/>
            <p:cNvSpPr>
              <a:spLocks noChangeArrowheads="1"/>
            </p:cNvSpPr>
            <p:nvPr/>
          </p:nvSpPr>
          <p:spPr bwMode="auto">
            <a:xfrm>
              <a:off x="3648" y="2688"/>
              <a:ext cx="373" cy="387"/>
            </a:xfrm>
            <a:prstGeom prst="flowChartSummingJunction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grpSp>
          <p:nvGrpSpPr>
            <p:cNvPr id="4" name="Group 92"/>
            <p:cNvGrpSpPr>
              <a:grpSpLocks/>
            </p:cNvGrpSpPr>
            <p:nvPr/>
          </p:nvGrpSpPr>
          <p:grpSpPr bwMode="auto">
            <a:xfrm rot="5688036">
              <a:off x="5316" y="3152"/>
              <a:ext cx="222" cy="190"/>
              <a:chOff x="5121" y="2736"/>
              <a:chExt cx="201" cy="153"/>
            </a:xfrm>
          </p:grpSpPr>
          <p:sp>
            <p:nvSpPr>
              <p:cNvPr id="19476" name="Oval 93"/>
              <p:cNvSpPr>
                <a:spLocks noChangeArrowheads="1"/>
              </p:cNvSpPr>
              <p:nvPr/>
            </p:nvSpPr>
            <p:spPr bwMode="auto">
              <a:xfrm>
                <a:off x="5121" y="2841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19477" name="Line 94"/>
              <p:cNvSpPr>
                <a:spLocks noChangeShapeType="1"/>
              </p:cNvSpPr>
              <p:nvPr/>
            </p:nvSpPr>
            <p:spPr bwMode="auto">
              <a:xfrm flipH="1">
                <a:off x="5130" y="2736"/>
                <a:ext cx="192" cy="1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9460" name="Rectangle 111"/>
          <p:cNvSpPr>
            <a:spLocks noChangeArrowheads="1"/>
          </p:cNvSpPr>
          <p:nvPr/>
        </p:nvSpPr>
        <p:spPr bwMode="auto">
          <a:xfrm>
            <a:off x="2562225" y="2025650"/>
            <a:ext cx="3956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C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cs typeface="Times New Roman" pitchFamily="18" charset="0"/>
              </a:rPr>
              <a:t>元件不要画在拐角处</a:t>
            </a: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6846888" y="2378075"/>
            <a:ext cx="1535112" cy="785813"/>
            <a:chOff x="3969" y="1389"/>
            <a:chExt cx="1179" cy="525"/>
          </a:xfrm>
        </p:grpSpPr>
        <p:sp>
          <p:nvSpPr>
            <p:cNvPr id="19465" name="AutoShape 58"/>
            <p:cNvSpPr>
              <a:spLocks noChangeArrowheads="1"/>
            </p:cNvSpPr>
            <p:nvPr/>
          </p:nvSpPr>
          <p:spPr bwMode="auto">
            <a:xfrm>
              <a:off x="3969" y="1389"/>
              <a:ext cx="1179" cy="499"/>
            </a:xfrm>
            <a:prstGeom prst="wedgeRoundRectCallout">
              <a:avLst>
                <a:gd name="adj1" fmla="val -74514"/>
                <a:gd name="adj2" fmla="val 10350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kumimoji="1" lang="zh-CN" altLang="en-US" sz="2400">
                  <a:solidFill>
                    <a:schemeClr val="bg1"/>
                  </a:solidFill>
                  <a:latin typeface="黑体" pitchFamily="49" charset="-122"/>
                </a:rPr>
                <a:t>这样画好吗</a:t>
              </a:r>
            </a:p>
          </p:txBody>
        </p:sp>
        <p:pic>
          <p:nvPicPr>
            <p:cNvPr id="19466" name="Picture 60" descr="q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3" y="1525"/>
              <a:ext cx="353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2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960688"/>
            <a:ext cx="277812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圆角矩形 22">
            <a:hlinkClick r:id="rId5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24" name="圆角矩形 34"/>
          <p:cNvSpPr>
            <a:spLocks noChangeArrowheads="1"/>
          </p:cNvSpPr>
          <p:nvPr/>
        </p:nvSpPr>
        <p:spPr bwMode="auto">
          <a:xfrm>
            <a:off x="971550" y="1058863"/>
            <a:ext cx="1335088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</a:rPr>
              <a:t>电路图</a:t>
            </a:r>
            <a:endParaRPr lang="zh-CN" altLang="en-US" sz="2800" kern="0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85013" y="3954463"/>
            <a:ext cx="153987" cy="514350"/>
            <a:chOff x="4032" y="3384"/>
            <a:chExt cx="48" cy="336"/>
          </a:xfrm>
        </p:grpSpPr>
        <p:sp>
          <p:nvSpPr>
            <p:cNvPr id="21543" name="Line 3"/>
            <p:cNvSpPr>
              <a:spLocks noChangeShapeType="1"/>
            </p:cNvSpPr>
            <p:nvPr/>
          </p:nvSpPr>
          <p:spPr bwMode="auto">
            <a:xfrm>
              <a:off x="4032" y="3468"/>
              <a:ext cx="0" cy="1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4" name="Line 4"/>
            <p:cNvSpPr>
              <a:spLocks noChangeShapeType="1"/>
            </p:cNvSpPr>
            <p:nvPr/>
          </p:nvSpPr>
          <p:spPr bwMode="auto">
            <a:xfrm>
              <a:off x="4080" y="3384"/>
              <a:ext cx="0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03" name="Line 5"/>
          <p:cNvSpPr>
            <a:spLocks noChangeShapeType="1"/>
          </p:cNvSpPr>
          <p:nvPr/>
        </p:nvSpPr>
        <p:spPr bwMode="auto">
          <a:xfrm flipH="1">
            <a:off x="5916613" y="4211638"/>
            <a:ext cx="11699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110413" y="2430463"/>
            <a:ext cx="344487" cy="276225"/>
            <a:chOff x="4368" y="2496"/>
            <a:chExt cx="201" cy="153"/>
          </a:xfrm>
        </p:grpSpPr>
        <p:sp>
          <p:nvSpPr>
            <p:cNvPr id="21541" name="Oval 7"/>
            <p:cNvSpPr>
              <a:spLocks noChangeArrowheads="1"/>
            </p:cNvSpPr>
            <p:nvPr/>
          </p:nvSpPr>
          <p:spPr bwMode="auto">
            <a:xfrm>
              <a:off x="4368" y="2601"/>
              <a:ext cx="48" cy="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黑体" pitchFamily="49" charset="-122"/>
              </a:endParaRPr>
            </a:p>
          </p:txBody>
        </p:sp>
        <p:sp>
          <p:nvSpPr>
            <p:cNvPr id="21542" name="Line 8"/>
            <p:cNvSpPr>
              <a:spLocks noChangeShapeType="1"/>
            </p:cNvSpPr>
            <p:nvPr/>
          </p:nvSpPr>
          <p:spPr bwMode="auto">
            <a:xfrm flipH="1">
              <a:off x="4377" y="2496"/>
              <a:ext cx="192" cy="1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05" name="Line 9"/>
          <p:cNvSpPr>
            <a:spLocks noChangeShapeType="1"/>
          </p:cNvSpPr>
          <p:nvPr/>
        </p:nvSpPr>
        <p:spPr bwMode="auto">
          <a:xfrm>
            <a:off x="7356475" y="2690813"/>
            <a:ext cx="812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Freeform 10"/>
          <p:cNvSpPr>
            <a:spLocks/>
          </p:cNvSpPr>
          <p:nvPr/>
        </p:nvSpPr>
        <p:spPr bwMode="auto">
          <a:xfrm>
            <a:off x="5410200" y="2690813"/>
            <a:ext cx="1700213" cy="1557337"/>
          </a:xfrm>
          <a:custGeom>
            <a:avLst/>
            <a:gdLst>
              <a:gd name="T0" fmla="*/ 2147483646 w 992"/>
              <a:gd name="T1" fmla="*/ 2147483646 h 864"/>
              <a:gd name="T2" fmla="*/ 2147483646 w 992"/>
              <a:gd name="T3" fmla="*/ 2147483646 h 864"/>
              <a:gd name="T4" fmla="*/ 2147483646 w 992"/>
              <a:gd name="T5" fmla="*/ 2147483646 h 864"/>
              <a:gd name="T6" fmla="*/ 2147483646 w 992"/>
              <a:gd name="T7" fmla="*/ 2147483646 h 864"/>
              <a:gd name="T8" fmla="*/ 2147483646 w 992"/>
              <a:gd name="T9" fmla="*/ 2147483646 h 864"/>
              <a:gd name="T10" fmla="*/ 2147483646 w 992"/>
              <a:gd name="T11" fmla="*/ 2147483646 h 864"/>
              <a:gd name="T12" fmla="*/ 2147483646 w 992"/>
              <a:gd name="T13" fmla="*/ 2147483646 h 864"/>
              <a:gd name="T14" fmla="*/ 2147483646 w 992"/>
              <a:gd name="T15" fmla="*/ 0 h 8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2"/>
              <a:gd name="T25" fmla="*/ 0 h 864"/>
              <a:gd name="T26" fmla="*/ 992 w 992"/>
              <a:gd name="T27" fmla="*/ 864 h 8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2" h="864">
                <a:moveTo>
                  <a:pt x="320" y="864"/>
                </a:moveTo>
                <a:cubicBezTo>
                  <a:pt x="192" y="732"/>
                  <a:pt x="64" y="600"/>
                  <a:pt x="32" y="480"/>
                </a:cubicBezTo>
                <a:cubicBezTo>
                  <a:pt x="0" y="360"/>
                  <a:pt x="64" y="184"/>
                  <a:pt x="128" y="144"/>
                </a:cubicBezTo>
                <a:cubicBezTo>
                  <a:pt x="192" y="104"/>
                  <a:pt x="328" y="200"/>
                  <a:pt x="416" y="240"/>
                </a:cubicBezTo>
                <a:cubicBezTo>
                  <a:pt x="504" y="280"/>
                  <a:pt x="600" y="400"/>
                  <a:pt x="656" y="384"/>
                </a:cubicBezTo>
                <a:cubicBezTo>
                  <a:pt x="712" y="368"/>
                  <a:pt x="720" y="192"/>
                  <a:pt x="752" y="144"/>
                </a:cubicBezTo>
                <a:cubicBezTo>
                  <a:pt x="784" y="96"/>
                  <a:pt x="808" y="120"/>
                  <a:pt x="848" y="96"/>
                </a:cubicBezTo>
                <a:cubicBezTo>
                  <a:pt x="888" y="72"/>
                  <a:pt x="940" y="36"/>
                  <a:pt x="992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7" name="Freeform 11"/>
          <p:cNvSpPr>
            <a:spLocks/>
          </p:cNvSpPr>
          <p:nvPr/>
        </p:nvSpPr>
        <p:spPr bwMode="auto">
          <a:xfrm>
            <a:off x="7235825" y="3560763"/>
            <a:ext cx="1296988" cy="687387"/>
          </a:xfrm>
          <a:custGeom>
            <a:avLst/>
            <a:gdLst>
              <a:gd name="T0" fmla="*/ 0 w 672"/>
              <a:gd name="T1" fmla="*/ 2147483646 h 416"/>
              <a:gd name="T2" fmla="*/ 2147483646 w 672"/>
              <a:gd name="T3" fmla="*/ 2147483646 h 416"/>
              <a:gd name="T4" fmla="*/ 2147483646 w 672"/>
              <a:gd name="T5" fmla="*/ 2147483646 h 416"/>
              <a:gd name="T6" fmla="*/ 2147483646 w 672"/>
              <a:gd name="T7" fmla="*/ 0 h 416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416"/>
              <a:gd name="T14" fmla="*/ 672 w 672"/>
              <a:gd name="T15" fmla="*/ 416 h 4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416">
                <a:moveTo>
                  <a:pt x="0" y="384"/>
                </a:moveTo>
                <a:cubicBezTo>
                  <a:pt x="240" y="400"/>
                  <a:pt x="480" y="416"/>
                  <a:pt x="576" y="384"/>
                </a:cubicBezTo>
                <a:cubicBezTo>
                  <a:pt x="672" y="352"/>
                  <a:pt x="584" y="256"/>
                  <a:pt x="576" y="192"/>
                </a:cubicBezTo>
                <a:cubicBezTo>
                  <a:pt x="568" y="128"/>
                  <a:pt x="548" y="64"/>
                  <a:pt x="528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8" name="Freeform 12"/>
          <p:cNvSpPr>
            <a:spLocks/>
          </p:cNvSpPr>
          <p:nvPr/>
        </p:nvSpPr>
        <p:spPr bwMode="auto">
          <a:xfrm>
            <a:off x="8139113" y="2690813"/>
            <a:ext cx="82550" cy="604837"/>
          </a:xfrm>
          <a:custGeom>
            <a:avLst/>
            <a:gdLst>
              <a:gd name="T0" fmla="*/ 0 w 48"/>
              <a:gd name="T1" fmla="*/ 0 h 336"/>
              <a:gd name="T2" fmla="*/ 2147483646 w 48"/>
              <a:gd name="T3" fmla="*/ 2147483646 h 336"/>
              <a:gd name="T4" fmla="*/ 0 60000 65536"/>
              <a:gd name="T5" fmla="*/ 0 60000 65536"/>
              <a:gd name="T6" fmla="*/ 0 w 48"/>
              <a:gd name="T7" fmla="*/ 0 h 336"/>
              <a:gd name="T8" fmla="*/ 48 w 48"/>
              <a:gd name="T9" fmla="*/ 336 h 3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336">
                <a:moveTo>
                  <a:pt x="0" y="0"/>
                </a:moveTo>
                <a:cubicBezTo>
                  <a:pt x="0" y="0"/>
                  <a:pt x="24" y="168"/>
                  <a:pt x="48" y="336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9" name="AutoShape 13"/>
          <p:cNvSpPr>
            <a:spLocks noChangeArrowheads="1"/>
          </p:cNvSpPr>
          <p:nvPr/>
        </p:nvSpPr>
        <p:spPr bwMode="auto">
          <a:xfrm>
            <a:off x="4800600" y="3084513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49" charset="-122"/>
            </a:endParaRPr>
          </a:p>
        </p:txBody>
      </p:sp>
      <p:sp>
        <p:nvSpPr>
          <p:cNvPr id="25610" name="AutoShape 14"/>
          <p:cNvSpPr>
            <a:spLocks noChangeArrowheads="1"/>
          </p:cNvSpPr>
          <p:nvPr/>
        </p:nvSpPr>
        <p:spPr bwMode="auto">
          <a:xfrm>
            <a:off x="3840163" y="5033963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黑体" pitchFamily="49" charset="-122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967413" y="5907088"/>
            <a:ext cx="144462" cy="441325"/>
            <a:chOff x="4032" y="3384"/>
            <a:chExt cx="48" cy="336"/>
          </a:xfrm>
        </p:grpSpPr>
        <p:sp>
          <p:nvSpPr>
            <p:cNvPr id="21539" name="Line 16"/>
            <p:cNvSpPr>
              <a:spLocks noChangeShapeType="1"/>
            </p:cNvSpPr>
            <p:nvPr/>
          </p:nvSpPr>
          <p:spPr bwMode="auto">
            <a:xfrm>
              <a:off x="4032" y="3468"/>
              <a:ext cx="0" cy="16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0" name="Line 17"/>
            <p:cNvSpPr>
              <a:spLocks noChangeShapeType="1"/>
            </p:cNvSpPr>
            <p:nvPr/>
          </p:nvSpPr>
          <p:spPr bwMode="auto">
            <a:xfrm>
              <a:off x="4080" y="3384"/>
              <a:ext cx="0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2" name="Line 18"/>
          <p:cNvSpPr>
            <a:spLocks noChangeShapeType="1"/>
          </p:cNvSpPr>
          <p:nvPr/>
        </p:nvSpPr>
        <p:spPr bwMode="auto">
          <a:xfrm>
            <a:off x="4910138" y="4775200"/>
            <a:ext cx="9207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>
            <a:off x="7088188" y="5435600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4" name="AutoShape 20"/>
          <p:cNvSpPr>
            <a:spLocks noChangeArrowheads="1"/>
          </p:cNvSpPr>
          <p:nvPr/>
        </p:nvSpPr>
        <p:spPr bwMode="auto">
          <a:xfrm>
            <a:off x="5765800" y="4459288"/>
            <a:ext cx="511175" cy="561975"/>
          </a:xfrm>
          <a:prstGeom prst="flowChartSummingJunction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黑体" pitchFamily="49" charset="-122"/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 rot="5688036">
            <a:off x="6981031" y="5155407"/>
            <a:ext cx="390525" cy="325438"/>
            <a:chOff x="5121" y="2736"/>
            <a:chExt cx="201" cy="153"/>
          </a:xfrm>
        </p:grpSpPr>
        <p:sp>
          <p:nvSpPr>
            <p:cNvPr id="21537" name="Oval 22"/>
            <p:cNvSpPr>
              <a:spLocks noChangeArrowheads="1"/>
            </p:cNvSpPr>
            <p:nvPr/>
          </p:nvSpPr>
          <p:spPr bwMode="auto">
            <a:xfrm>
              <a:off x="5121" y="2841"/>
              <a:ext cx="48" cy="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黑体" pitchFamily="49" charset="-122"/>
              </a:endParaRPr>
            </a:p>
          </p:txBody>
        </p:sp>
        <p:sp>
          <p:nvSpPr>
            <p:cNvPr id="21538" name="Line 23"/>
            <p:cNvSpPr>
              <a:spLocks noChangeShapeType="1"/>
            </p:cNvSpPr>
            <p:nvPr/>
          </p:nvSpPr>
          <p:spPr bwMode="auto">
            <a:xfrm flipH="1">
              <a:off x="5130" y="2736"/>
              <a:ext cx="192" cy="1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616" name="Freeform 24"/>
          <p:cNvSpPr>
            <a:spLocks/>
          </p:cNvSpPr>
          <p:nvPr/>
        </p:nvSpPr>
        <p:spPr bwMode="auto">
          <a:xfrm>
            <a:off x="6137275" y="5973763"/>
            <a:ext cx="1073150" cy="390525"/>
          </a:xfrm>
          <a:custGeom>
            <a:avLst/>
            <a:gdLst>
              <a:gd name="T0" fmla="*/ 2147483646 w 504"/>
              <a:gd name="T1" fmla="*/ 0 h 200"/>
              <a:gd name="T2" fmla="*/ 2147483646 w 504"/>
              <a:gd name="T3" fmla="*/ 2147483646 h 200"/>
              <a:gd name="T4" fmla="*/ 0 w 504"/>
              <a:gd name="T5" fmla="*/ 2147483646 h 200"/>
              <a:gd name="T6" fmla="*/ 0 60000 65536"/>
              <a:gd name="T7" fmla="*/ 0 60000 65536"/>
              <a:gd name="T8" fmla="*/ 0 60000 65536"/>
              <a:gd name="T9" fmla="*/ 0 w 504"/>
              <a:gd name="T10" fmla="*/ 0 h 200"/>
              <a:gd name="T11" fmla="*/ 504 w 504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4" h="200">
                <a:moveTo>
                  <a:pt x="432" y="0"/>
                </a:moveTo>
                <a:cubicBezTo>
                  <a:pt x="468" y="92"/>
                  <a:pt x="504" y="184"/>
                  <a:pt x="432" y="192"/>
                </a:cubicBezTo>
                <a:cubicBezTo>
                  <a:pt x="360" y="200"/>
                  <a:pt x="72" y="72"/>
                  <a:pt x="0" y="48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53" name="Freeform 102"/>
          <p:cNvSpPr>
            <a:spLocks/>
          </p:cNvSpPr>
          <p:nvPr/>
        </p:nvSpPr>
        <p:spPr bwMode="auto">
          <a:xfrm>
            <a:off x="6289675" y="4751388"/>
            <a:ext cx="835025" cy="352425"/>
          </a:xfrm>
          <a:custGeom>
            <a:avLst/>
            <a:gdLst>
              <a:gd name="T0" fmla="*/ 0 w 526"/>
              <a:gd name="T1" fmla="*/ 0 h 222"/>
              <a:gd name="T2" fmla="*/ 2147483646 w 526"/>
              <a:gd name="T3" fmla="*/ 2147483646 h 222"/>
              <a:gd name="T4" fmla="*/ 2147483646 w 526"/>
              <a:gd name="T5" fmla="*/ 2147483646 h 222"/>
              <a:gd name="T6" fmla="*/ 2147483646 w 526"/>
              <a:gd name="T7" fmla="*/ 2147483646 h 222"/>
              <a:gd name="T8" fmla="*/ 2147483646 w 526"/>
              <a:gd name="T9" fmla="*/ 2147483646 h 222"/>
              <a:gd name="T10" fmla="*/ 2147483646 w 526"/>
              <a:gd name="T11" fmla="*/ 2147483646 h 222"/>
              <a:gd name="T12" fmla="*/ 2147483646 w 526"/>
              <a:gd name="T13" fmla="*/ 2147483646 h 222"/>
              <a:gd name="T14" fmla="*/ 2147483646 w 526"/>
              <a:gd name="T15" fmla="*/ 2147483646 h 222"/>
              <a:gd name="T16" fmla="*/ 2147483646 w 526"/>
              <a:gd name="T17" fmla="*/ 2147483646 h 222"/>
              <a:gd name="T18" fmla="*/ 2147483646 w 526"/>
              <a:gd name="T19" fmla="*/ 2147483646 h 222"/>
              <a:gd name="T20" fmla="*/ 2147483646 w 526"/>
              <a:gd name="T21" fmla="*/ 2147483646 h 222"/>
              <a:gd name="T22" fmla="*/ 2147483646 w 526"/>
              <a:gd name="T23" fmla="*/ 2147483646 h 2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6"/>
              <a:gd name="T37" fmla="*/ 0 h 222"/>
              <a:gd name="T38" fmla="*/ 526 w 526"/>
              <a:gd name="T39" fmla="*/ 222 h 2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6" h="222">
                <a:moveTo>
                  <a:pt x="0" y="0"/>
                </a:moveTo>
                <a:cubicBezTo>
                  <a:pt x="104" y="5"/>
                  <a:pt x="209" y="3"/>
                  <a:pt x="313" y="16"/>
                </a:cubicBezTo>
                <a:cubicBezTo>
                  <a:pt x="322" y="17"/>
                  <a:pt x="316" y="34"/>
                  <a:pt x="321" y="41"/>
                </a:cubicBezTo>
                <a:cubicBezTo>
                  <a:pt x="327" y="51"/>
                  <a:pt x="337" y="58"/>
                  <a:pt x="346" y="66"/>
                </a:cubicBezTo>
                <a:cubicBezTo>
                  <a:pt x="353" y="72"/>
                  <a:pt x="362" y="77"/>
                  <a:pt x="370" y="82"/>
                </a:cubicBezTo>
                <a:cubicBezTo>
                  <a:pt x="351" y="141"/>
                  <a:pt x="366" y="87"/>
                  <a:pt x="378" y="82"/>
                </a:cubicBezTo>
                <a:cubicBezTo>
                  <a:pt x="399" y="74"/>
                  <a:pt x="422" y="77"/>
                  <a:pt x="444" y="74"/>
                </a:cubicBezTo>
                <a:cubicBezTo>
                  <a:pt x="469" y="77"/>
                  <a:pt x="496" y="71"/>
                  <a:pt x="518" y="82"/>
                </a:cubicBezTo>
                <a:cubicBezTo>
                  <a:pt x="526" y="86"/>
                  <a:pt x="515" y="100"/>
                  <a:pt x="510" y="107"/>
                </a:cubicBezTo>
                <a:cubicBezTo>
                  <a:pt x="493" y="128"/>
                  <a:pt x="436" y="140"/>
                  <a:pt x="436" y="140"/>
                </a:cubicBezTo>
                <a:cubicBezTo>
                  <a:pt x="440" y="143"/>
                  <a:pt x="467" y="168"/>
                  <a:pt x="469" y="173"/>
                </a:cubicBezTo>
                <a:cubicBezTo>
                  <a:pt x="476" y="188"/>
                  <a:pt x="485" y="222"/>
                  <a:pt x="485" y="22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54" name="Freeform 103"/>
          <p:cNvSpPr>
            <a:spLocks/>
          </p:cNvSpPr>
          <p:nvPr/>
        </p:nvSpPr>
        <p:spPr bwMode="auto">
          <a:xfrm>
            <a:off x="4524375" y="4816475"/>
            <a:ext cx="1393825" cy="1368425"/>
          </a:xfrm>
          <a:custGeom>
            <a:avLst/>
            <a:gdLst>
              <a:gd name="T0" fmla="*/ 2147483646 w 878"/>
              <a:gd name="T1" fmla="*/ 0 h 862"/>
              <a:gd name="T2" fmla="*/ 2147483646 w 878"/>
              <a:gd name="T3" fmla="*/ 2147483646 h 862"/>
              <a:gd name="T4" fmla="*/ 2147483646 w 878"/>
              <a:gd name="T5" fmla="*/ 2147483646 h 862"/>
              <a:gd name="T6" fmla="*/ 2147483646 w 878"/>
              <a:gd name="T7" fmla="*/ 2147483646 h 862"/>
              <a:gd name="T8" fmla="*/ 2147483646 w 878"/>
              <a:gd name="T9" fmla="*/ 2147483646 h 862"/>
              <a:gd name="T10" fmla="*/ 2147483646 w 878"/>
              <a:gd name="T11" fmla="*/ 2147483646 h 862"/>
              <a:gd name="T12" fmla="*/ 2147483646 w 878"/>
              <a:gd name="T13" fmla="*/ 2147483646 h 862"/>
              <a:gd name="T14" fmla="*/ 2147483646 w 878"/>
              <a:gd name="T15" fmla="*/ 2147483646 h 862"/>
              <a:gd name="T16" fmla="*/ 2147483646 w 878"/>
              <a:gd name="T17" fmla="*/ 2147483646 h 862"/>
              <a:gd name="T18" fmla="*/ 2147483646 w 878"/>
              <a:gd name="T19" fmla="*/ 2147483646 h 862"/>
              <a:gd name="T20" fmla="*/ 2147483646 w 878"/>
              <a:gd name="T21" fmla="*/ 2147483646 h 862"/>
              <a:gd name="T22" fmla="*/ 2147483646 w 878"/>
              <a:gd name="T23" fmla="*/ 2147483646 h 862"/>
              <a:gd name="T24" fmla="*/ 2147483646 w 878"/>
              <a:gd name="T25" fmla="*/ 2147483646 h 862"/>
              <a:gd name="T26" fmla="*/ 2147483646 w 878"/>
              <a:gd name="T27" fmla="*/ 2147483646 h 862"/>
              <a:gd name="T28" fmla="*/ 2147483646 w 878"/>
              <a:gd name="T29" fmla="*/ 2147483646 h 862"/>
              <a:gd name="T30" fmla="*/ 2147483646 w 878"/>
              <a:gd name="T31" fmla="*/ 2147483646 h 862"/>
              <a:gd name="T32" fmla="*/ 2147483646 w 878"/>
              <a:gd name="T33" fmla="*/ 2147483646 h 862"/>
              <a:gd name="T34" fmla="*/ 2147483646 w 878"/>
              <a:gd name="T35" fmla="*/ 2147483646 h 862"/>
              <a:gd name="T36" fmla="*/ 2147483646 w 878"/>
              <a:gd name="T37" fmla="*/ 2147483646 h 8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78"/>
              <a:gd name="T58" fmla="*/ 0 h 862"/>
              <a:gd name="T59" fmla="*/ 878 w 878"/>
              <a:gd name="T60" fmla="*/ 862 h 8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78" h="862">
                <a:moveTo>
                  <a:pt x="228" y="0"/>
                </a:moveTo>
                <a:cubicBezTo>
                  <a:pt x="157" y="11"/>
                  <a:pt x="92" y="36"/>
                  <a:pt x="22" y="50"/>
                </a:cubicBezTo>
                <a:cubicBezTo>
                  <a:pt x="17" y="58"/>
                  <a:pt x="8" y="65"/>
                  <a:pt x="6" y="75"/>
                </a:cubicBezTo>
                <a:cubicBezTo>
                  <a:pt x="0" y="110"/>
                  <a:pt x="91" y="163"/>
                  <a:pt x="96" y="165"/>
                </a:cubicBezTo>
                <a:cubicBezTo>
                  <a:pt x="154" y="187"/>
                  <a:pt x="210" y="221"/>
                  <a:pt x="261" y="256"/>
                </a:cubicBezTo>
                <a:cubicBezTo>
                  <a:pt x="258" y="264"/>
                  <a:pt x="257" y="273"/>
                  <a:pt x="253" y="280"/>
                </a:cubicBezTo>
                <a:cubicBezTo>
                  <a:pt x="249" y="287"/>
                  <a:pt x="235" y="289"/>
                  <a:pt x="236" y="297"/>
                </a:cubicBezTo>
                <a:cubicBezTo>
                  <a:pt x="243" y="350"/>
                  <a:pt x="362" y="372"/>
                  <a:pt x="409" y="395"/>
                </a:cubicBezTo>
                <a:cubicBezTo>
                  <a:pt x="386" y="431"/>
                  <a:pt x="342" y="446"/>
                  <a:pt x="302" y="461"/>
                </a:cubicBezTo>
                <a:cubicBezTo>
                  <a:pt x="247" y="506"/>
                  <a:pt x="181" y="518"/>
                  <a:pt x="129" y="568"/>
                </a:cubicBezTo>
                <a:cubicBezTo>
                  <a:pt x="135" y="582"/>
                  <a:pt x="136" y="598"/>
                  <a:pt x="146" y="609"/>
                </a:cubicBezTo>
                <a:cubicBezTo>
                  <a:pt x="173" y="640"/>
                  <a:pt x="246" y="665"/>
                  <a:pt x="286" y="675"/>
                </a:cubicBezTo>
                <a:cubicBezTo>
                  <a:pt x="317" y="708"/>
                  <a:pt x="294" y="674"/>
                  <a:pt x="294" y="716"/>
                </a:cubicBezTo>
                <a:cubicBezTo>
                  <a:pt x="294" y="733"/>
                  <a:pt x="310" y="753"/>
                  <a:pt x="318" y="766"/>
                </a:cubicBezTo>
                <a:cubicBezTo>
                  <a:pt x="306" y="802"/>
                  <a:pt x="319" y="786"/>
                  <a:pt x="277" y="799"/>
                </a:cubicBezTo>
                <a:cubicBezTo>
                  <a:pt x="261" y="804"/>
                  <a:pt x="228" y="815"/>
                  <a:pt x="228" y="815"/>
                </a:cubicBezTo>
                <a:cubicBezTo>
                  <a:pt x="264" y="830"/>
                  <a:pt x="300" y="839"/>
                  <a:pt x="335" y="856"/>
                </a:cubicBezTo>
                <a:cubicBezTo>
                  <a:pt x="437" y="852"/>
                  <a:pt x="569" y="862"/>
                  <a:pt x="672" y="823"/>
                </a:cubicBezTo>
                <a:cubicBezTo>
                  <a:pt x="732" y="826"/>
                  <a:pt x="813" y="840"/>
                  <a:pt x="878" y="84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55" name="Text Box 104"/>
          <p:cNvSpPr txBox="1">
            <a:spLocks noChangeArrowheads="1"/>
          </p:cNvSpPr>
          <p:nvPr/>
        </p:nvSpPr>
        <p:spPr bwMode="auto">
          <a:xfrm>
            <a:off x="6434138" y="21542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>
                <a:solidFill>
                  <a:srgbClr val="FF0000"/>
                </a:solidFill>
                <a:latin typeface="黑体" pitchFamily="49" charset="-122"/>
              </a:rPr>
              <a:t>这样画好吗</a:t>
            </a:r>
          </a:p>
        </p:txBody>
      </p:sp>
      <p:sp>
        <p:nvSpPr>
          <p:cNvPr id="25656" name="Text Box 105"/>
          <p:cNvSpPr txBox="1">
            <a:spLocks noChangeArrowheads="1"/>
          </p:cNvSpPr>
          <p:nvPr/>
        </p:nvSpPr>
        <p:spPr bwMode="auto">
          <a:xfrm>
            <a:off x="6337300" y="43830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400">
                <a:solidFill>
                  <a:srgbClr val="FF0000"/>
                </a:solidFill>
                <a:latin typeface="黑体" pitchFamily="49" charset="-122"/>
              </a:rPr>
              <a:t>这样画好吗</a:t>
            </a:r>
          </a:p>
        </p:txBody>
      </p:sp>
      <p:pic>
        <p:nvPicPr>
          <p:cNvPr id="25657" name="Picture 106" descr="q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175" y="4606925"/>
            <a:ext cx="56038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8" name="Picture 107" descr="q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2182813"/>
            <a:ext cx="56038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Rectangle 108"/>
          <p:cNvSpPr>
            <a:spLocks noChangeArrowheads="1"/>
          </p:cNvSpPr>
          <p:nvPr/>
        </p:nvSpPr>
        <p:spPr bwMode="auto">
          <a:xfrm>
            <a:off x="996950" y="1406525"/>
            <a:ext cx="72628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cs typeface="Times New Roman" pitchFamily="18" charset="0"/>
              </a:rPr>
              <a:t>整个电路图最好呈长方形，有棱有角，导线要横平竖直</a:t>
            </a:r>
          </a:p>
        </p:txBody>
      </p:sp>
      <p:grpSp>
        <p:nvGrpSpPr>
          <p:cNvPr id="6" name="Group 109"/>
          <p:cNvGrpSpPr>
            <a:grpSpLocks/>
          </p:cNvGrpSpPr>
          <p:nvPr/>
        </p:nvGrpSpPr>
        <p:grpSpPr bwMode="auto">
          <a:xfrm rot="5578403" flipV="1">
            <a:off x="8178800" y="3222626"/>
            <a:ext cx="504825" cy="431800"/>
            <a:chOff x="4680" y="8928"/>
            <a:chExt cx="361" cy="312"/>
          </a:xfrm>
        </p:grpSpPr>
        <p:sp>
          <p:nvSpPr>
            <p:cNvPr id="21533" name="Arc 110"/>
            <p:cNvSpPr>
              <a:spLocks/>
            </p:cNvSpPr>
            <p:nvPr/>
          </p:nvSpPr>
          <p:spPr bwMode="auto">
            <a:xfrm flipV="1">
              <a:off x="4681" y="9084"/>
              <a:ext cx="360" cy="156"/>
            </a:xfrm>
            <a:custGeom>
              <a:avLst/>
              <a:gdLst>
                <a:gd name="T0" fmla="*/ 0 w 43194"/>
                <a:gd name="T1" fmla="*/ 0 h 21600"/>
                <a:gd name="T2" fmla="*/ 0 w 43194"/>
                <a:gd name="T3" fmla="*/ 0 h 21600"/>
                <a:gd name="T4" fmla="*/ 0 w 43194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94"/>
                <a:gd name="T10" fmla="*/ 0 h 21600"/>
                <a:gd name="T11" fmla="*/ 43194 w 431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4" h="21600" fill="none" extrusionOk="0">
                  <a:moveTo>
                    <a:pt x="0" y="21084"/>
                  </a:moveTo>
                  <a:cubicBezTo>
                    <a:pt x="280" y="9359"/>
                    <a:pt x="9865" y="-1"/>
                    <a:pt x="21594" y="0"/>
                  </a:cubicBezTo>
                  <a:cubicBezTo>
                    <a:pt x="33523" y="0"/>
                    <a:pt x="43194" y="9670"/>
                    <a:pt x="43194" y="21600"/>
                  </a:cubicBezTo>
                </a:path>
                <a:path w="43194" h="21600" stroke="0" extrusionOk="0">
                  <a:moveTo>
                    <a:pt x="0" y="21084"/>
                  </a:moveTo>
                  <a:cubicBezTo>
                    <a:pt x="280" y="9359"/>
                    <a:pt x="9865" y="-1"/>
                    <a:pt x="21594" y="0"/>
                  </a:cubicBezTo>
                  <a:cubicBezTo>
                    <a:pt x="33523" y="0"/>
                    <a:pt x="43194" y="9670"/>
                    <a:pt x="43194" y="21600"/>
                  </a:cubicBezTo>
                  <a:lnTo>
                    <a:pt x="21594" y="21600"/>
                  </a:lnTo>
                  <a:lnTo>
                    <a:pt x="0" y="21084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Line 111"/>
            <p:cNvSpPr>
              <a:spLocks noChangeShapeType="1"/>
            </p:cNvSpPr>
            <p:nvPr/>
          </p:nvSpPr>
          <p:spPr bwMode="auto">
            <a:xfrm>
              <a:off x="4680" y="9084"/>
              <a:ext cx="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Line 112"/>
            <p:cNvSpPr>
              <a:spLocks noChangeShapeType="1"/>
            </p:cNvSpPr>
            <p:nvPr/>
          </p:nvSpPr>
          <p:spPr bwMode="auto">
            <a:xfrm>
              <a:off x="4760" y="8928"/>
              <a:ext cx="0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Line 113"/>
            <p:cNvSpPr>
              <a:spLocks noChangeShapeType="1"/>
            </p:cNvSpPr>
            <p:nvPr/>
          </p:nvSpPr>
          <p:spPr bwMode="auto">
            <a:xfrm>
              <a:off x="4960" y="8928"/>
              <a:ext cx="0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10" name="Picture 115" descr="C:\Documents and Settings\Administrator\桌面\图片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9013" y="2528888"/>
            <a:ext cx="4619625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0450" y="4225925"/>
            <a:ext cx="2592388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圆角矩形 39">
            <a:hlinkClick r:id="rId6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41" name="圆角矩形 34"/>
          <p:cNvSpPr>
            <a:spLocks noChangeArrowheads="1"/>
          </p:cNvSpPr>
          <p:nvPr/>
        </p:nvSpPr>
        <p:spPr bwMode="auto">
          <a:xfrm>
            <a:off x="971550" y="850900"/>
            <a:ext cx="1335088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</a:rPr>
              <a:t>电路图</a:t>
            </a:r>
            <a:endParaRPr lang="zh-CN" altLang="en-US" sz="2800" kern="0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2" grpId="0" animBg="1"/>
      <p:bldP spid="25613" grpId="0" animBg="1"/>
      <p:bldP spid="25614" grpId="0" animBg="1"/>
      <p:bldP spid="25616" grpId="0" animBg="1"/>
      <p:bldP spid="25653" grpId="0" animBg="1"/>
      <p:bldP spid="25654" grpId="0" animBg="1"/>
      <p:bldP spid="25655" grpId="0"/>
      <p:bldP spid="256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>
            <a:off x="1054100" y="3554413"/>
            <a:ext cx="1208088" cy="1597025"/>
          </a:xfrm>
          <a:custGeom>
            <a:avLst/>
            <a:gdLst>
              <a:gd name="T0" fmla="*/ 2147483646 w 562"/>
              <a:gd name="T1" fmla="*/ 2147483646 h 1429"/>
              <a:gd name="T2" fmla="*/ 2147483646 w 562"/>
              <a:gd name="T3" fmla="*/ 2147483646 h 1429"/>
              <a:gd name="T4" fmla="*/ 0 w 562"/>
              <a:gd name="T5" fmla="*/ 2147483646 h 1429"/>
              <a:gd name="T6" fmla="*/ 2147483646 w 562"/>
              <a:gd name="T7" fmla="*/ 2147483646 h 1429"/>
              <a:gd name="T8" fmla="*/ 2147483646 w 562"/>
              <a:gd name="T9" fmla="*/ 2147483646 h 1429"/>
              <a:gd name="T10" fmla="*/ 2147483646 w 562"/>
              <a:gd name="T11" fmla="*/ 2147483646 h 1429"/>
              <a:gd name="T12" fmla="*/ 2147483646 w 562"/>
              <a:gd name="T13" fmla="*/ 2147483646 h 1429"/>
              <a:gd name="T14" fmla="*/ 2147483646 w 562"/>
              <a:gd name="T15" fmla="*/ 2147483646 h 14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2"/>
              <a:gd name="T25" fmla="*/ 0 h 1429"/>
              <a:gd name="T26" fmla="*/ 562 w 562"/>
              <a:gd name="T27" fmla="*/ 1429 h 14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2" h="1429">
                <a:moveTo>
                  <a:pt x="562" y="38"/>
                </a:moveTo>
                <a:cubicBezTo>
                  <a:pt x="411" y="0"/>
                  <a:pt x="266" y="12"/>
                  <a:pt x="113" y="24"/>
                </a:cubicBezTo>
                <a:cubicBezTo>
                  <a:pt x="39" y="49"/>
                  <a:pt x="25" y="109"/>
                  <a:pt x="0" y="179"/>
                </a:cubicBezTo>
                <a:cubicBezTo>
                  <a:pt x="17" y="412"/>
                  <a:pt x="28" y="653"/>
                  <a:pt x="85" y="881"/>
                </a:cubicBezTo>
                <a:cubicBezTo>
                  <a:pt x="94" y="985"/>
                  <a:pt x="107" y="1075"/>
                  <a:pt x="127" y="1176"/>
                </a:cubicBezTo>
                <a:cubicBezTo>
                  <a:pt x="135" y="1214"/>
                  <a:pt x="146" y="1251"/>
                  <a:pt x="155" y="1289"/>
                </a:cubicBezTo>
                <a:cubicBezTo>
                  <a:pt x="159" y="1303"/>
                  <a:pt x="159" y="1321"/>
                  <a:pt x="169" y="1331"/>
                </a:cubicBezTo>
                <a:cubicBezTo>
                  <a:pt x="252" y="1414"/>
                  <a:pt x="326" y="1429"/>
                  <a:pt x="436" y="1429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406900" y="3894138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25" y="4062413"/>
            <a:ext cx="14255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87513" y="5011738"/>
            <a:ext cx="1441450" cy="238125"/>
            <a:chOff x="2112" y="2976"/>
            <a:chExt cx="2352" cy="483"/>
          </a:xfrm>
        </p:grpSpPr>
        <p:pic>
          <p:nvPicPr>
            <p:cNvPr id="2361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2" y="2976"/>
              <a:ext cx="124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1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2976"/>
              <a:ext cx="124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8" name="Freeform 8"/>
          <p:cNvSpPr>
            <a:spLocks/>
          </p:cNvSpPr>
          <p:nvPr/>
        </p:nvSpPr>
        <p:spPr bwMode="auto">
          <a:xfrm>
            <a:off x="2319338" y="3427413"/>
            <a:ext cx="769937" cy="1114425"/>
          </a:xfrm>
          <a:custGeom>
            <a:avLst/>
            <a:gdLst>
              <a:gd name="T0" fmla="*/ 2147483646 w 464"/>
              <a:gd name="T1" fmla="*/ 2147483646 h 1040"/>
              <a:gd name="T2" fmla="*/ 2147483646 w 464"/>
              <a:gd name="T3" fmla="*/ 2147483646 h 1040"/>
              <a:gd name="T4" fmla="*/ 2147483646 w 464"/>
              <a:gd name="T5" fmla="*/ 2147483646 h 1040"/>
              <a:gd name="T6" fmla="*/ 2147483646 w 464"/>
              <a:gd name="T7" fmla="*/ 2147483646 h 1040"/>
              <a:gd name="T8" fmla="*/ 2147483646 w 464"/>
              <a:gd name="T9" fmla="*/ 2147483646 h 1040"/>
              <a:gd name="T10" fmla="*/ 2147483646 w 464"/>
              <a:gd name="T11" fmla="*/ 2147483646 h 1040"/>
              <a:gd name="T12" fmla="*/ 0 w 464"/>
              <a:gd name="T13" fmla="*/ 0 h 10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4"/>
              <a:gd name="T22" fmla="*/ 0 h 1040"/>
              <a:gd name="T23" fmla="*/ 464 w 464"/>
              <a:gd name="T24" fmla="*/ 1040 h 10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4" h="1040">
                <a:moveTo>
                  <a:pt x="464" y="1040"/>
                </a:moveTo>
                <a:cubicBezTo>
                  <a:pt x="447" y="902"/>
                  <a:pt x="445" y="738"/>
                  <a:pt x="366" y="619"/>
                </a:cubicBezTo>
                <a:cubicBezTo>
                  <a:pt x="345" y="533"/>
                  <a:pt x="358" y="581"/>
                  <a:pt x="324" y="478"/>
                </a:cubicBezTo>
                <a:cubicBezTo>
                  <a:pt x="307" y="428"/>
                  <a:pt x="307" y="375"/>
                  <a:pt x="295" y="324"/>
                </a:cubicBezTo>
                <a:cubicBezTo>
                  <a:pt x="276" y="241"/>
                  <a:pt x="252" y="165"/>
                  <a:pt x="225" y="85"/>
                </a:cubicBezTo>
                <a:cubicBezTo>
                  <a:pt x="212" y="47"/>
                  <a:pt x="151" y="56"/>
                  <a:pt x="113" y="43"/>
                </a:cubicBezTo>
                <a:cubicBezTo>
                  <a:pt x="4" y="4"/>
                  <a:pt x="59" y="32"/>
                  <a:pt x="0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9" name="Freeform 9"/>
          <p:cNvSpPr>
            <a:spLocks/>
          </p:cNvSpPr>
          <p:nvPr/>
        </p:nvSpPr>
        <p:spPr bwMode="auto">
          <a:xfrm>
            <a:off x="3040063" y="4530725"/>
            <a:ext cx="1116012" cy="812800"/>
          </a:xfrm>
          <a:custGeom>
            <a:avLst/>
            <a:gdLst>
              <a:gd name="T0" fmla="*/ 2147483646 w 687"/>
              <a:gd name="T1" fmla="*/ 0 h 493"/>
              <a:gd name="T2" fmla="*/ 2147483646 w 687"/>
              <a:gd name="T3" fmla="*/ 2147483646 h 493"/>
              <a:gd name="T4" fmla="*/ 2147483646 w 687"/>
              <a:gd name="T5" fmla="*/ 2147483646 h 493"/>
              <a:gd name="T6" fmla="*/ 2147483646 w 687"/>
              <a:gd name="T7" fmla="*/ 2147483646 h 493"/>
              <a:gd name="T8" fmla="*/ 2147483646 w 687"/>
              <a:gd name="T9" fmla="*/ 2147483646 h 493"/>
              <a:gd name="T10" fmla="*/ 2147483646 w 687"/>
              <a:gd name="T11" fmla="*/ 2147483646 h 493"/>
              <a:gd name="T12" fmla="*/ 2147483646 w 687"/>
              <a:gd name="T13" fmla="*/ 2147483646 h 493"/>
              <a:gd name="T14" fmla="*/ 2147483646 w 687"/>
              <a:gd name="T15" fmla="*/ 2147483646 h 493"/>
              <a:gd name="T16" fmla="*/ 2147483646 w 687"/>
              <a:gd name="T17" fmla="*/ 2147483646 h 493"/>
              <a:gd name="T18" fmla="*/ 0 w 687"/>
              <a:gd name="T19" fmla="*/ 2147483646 h 4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7"/>
              <a:gd name="T31" fmla="*/ 0 h 493"/>
              <a:gd name="T32" fmla="*/ 687 w 687"/>
              <a:gd name="T33" fmla="*/ 493 h 49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7" h="493">
                <a:moveTo>
                  <a:pt x="646" y="0"/>
                </a:moveTo>
                <a:cubicBezTo>
                  <a:pt x="657" y="34"/>
                  <a:pt x="674" y="78"/>
                  <a:pt x="674" y="113"/>
                </a:cubicBezTo>
                <a:cubicBezTo>
                  <a:pt x="674" y="184"/>
                  <a:pt x="687" y="266"/>
                  <a:pt x="646" y="323"/>
                </a:cubicBezTo>
                <a:cubicBezTo>
                  <a:pt x="596" y="393"/>
                  <a:pt x="532" y="441"/>
                  <a:pt x="464" y="492"/>
                </a:cubicBezTo>
                <a:cubicBezTo>
                  <a:pt x="398" y="487"/>
                  <a:pt x="331" y="493"/>
                  <a:pt x="267" y="478"/>
                </a:cubicBezTo>
                <a:cubicBezTo>
                  <a:pt x="248" y="473"/>
                  <a:pt x="241" y="447"/>
                  <a:pt x="225" y="436"/>
                </a:cubicBezTo>
                <a:cubicBezTo>
                  <a:pt x="213" y="428"/>
                  <a:pt x="197" y="426"/>
                  <a:pt x="183" y="422"/>
                </a:cubicBezTo>
                <a:cubicBezTo>
                  <a:pt x="164" y="417"/>
                  <a:pt x="145" y="414"/>
                  <a:pt x="126" y="408"/>
                </a:cubicBezTo>
                <a:cubicBezTo>
                  <a:pt x="98" y="399"/>
                  <a:pt x="42" y="379"/>
                  <a:pt x="42" y="379"/>
                </a:cubicBezTo>
                <a:cubicBezTo>
                  <a:pt x="10" y="332"/>
                  <a:pt x="26" y="349"/>
                  <a:pt x="0" y="323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xjhdx5"/>
          <p:cNvGrpSpPr>
            <a:grpSpLocks noChangeAspect="1"/>
          </p:cNvGrpSpPr>
          <p:nvPr/>
        </p:nvGrpSpPr>
        <p:grpSpPr bwMode="auto">
          <a:xfrm>
            <a:off x="1917700" y="2601913"/>
            <a:ext cx="646113" cy="1012825"/>
            <a:chOff x="5770" y="1606"/>
            <a:chExt cx="2019" cy="3673"/>
          </a:xfrm>
        </p:grpSpPr>
        <p:grpSp>
          <p:nvGrpSpPr>
            <p:cNvPr id="4" name="Group 11"/>
            <p:cNvGrpSpPr>
              <a:grpSpLocks noChangeAspect="1"/>
            </p:cNvGrpSpPr>
            <p:nvPr/>
          </p:nvGrpSpPr>
          <p:grpSpPr bwMode="auto">
            <a:xfrm>
              <a:off x="6320" y="4418"/>
              <a:ext cx="913" cy="861"/>
              <a:chOff x="6320" y="4418"/>
              <a:chExt cx="913" cy="861"/>
            </a:xfrm>
          </p:grpSpPr>
          <p:grpSp>
            <p:nvGrpSpPr>
              <p:cNvPr id="5" name="Group 12"/>
              <p:cNvGrpSpPr>
                <a:grpSpLocks noChangeAspect="1"/>
              </p:cNvGrpSpPr>
              <p:nvPr/>
            </p:nvGrpSpPr>
            <p:grpSpPr bwMode="auto">
              <a:xfrm>
                <a:off x="6320" y="4418"/>
                <a:ext cx="913" cy="861"/>
                <a:chOff x="6320" y="4418"/>
                <a:chExt cx="913" cy="861"/>
              </a:xfrm>
            </p:grpSpPr>
            <p:grpSp>
              <p:nvGrpSpPr>
                <p:cNvPr id="6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6549" y="5081"/>
                  <a:ext cx="498" cy="198"/>
                  <a:chOff x="6549" y="5081"/>
                  <a:chExt cx="498" cy="198"/>
                </a:xfrm>
              </p:grpSpPr>
              <p:sp>
                <p:nvSpPr>
                  <p:cNvPr id="23612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6549" y="5081"/>
                    <a:ext cx="498" cy="198"/>
                  </a:xfrm>
                  <a:custGeom>
                    <a:avLst/>
                    <a:gdLst>
                      <a:gd name="T0" fmla="*/ 0 w 498"/>
                      <a:gd name="T1" fmla="*/ 0 h 198"/>
                      <a:gd name="T2" fmla="*/ 101 w 498"/>
                      <a:gd name="T3" fmla="*/ 157 h 198"/>
                      <a:gd name="T4" fmla="*/ 110 w 498"/>
                      <a:gd name="T5" fmla="*/ 167 h 198"/>
                      <a:gd name="T6" fmla="*/ 121 w 498"/>
                      <a:gd name="T7" fmla="*/ 173 h 198"/>
                      <a:gd name="T8" fmla="*/ 136 w 498"/>
                      <a:gd name="T9" fmla="*/ 178 h 198"/>
                      <a:gd name="T10" fmla="*/ 153 w 498"/>
                      <a:gd name="T11" fmla="*/ 186 h 198"/>
                      <a:gd name="T12" fmla="*/ 174 w 498"/>
                      <a:gd name="T13" fmla="*/ 190 h 198"/>
                      <a:gd name="T14" fmla="*/ 188 w 498"/>
                      <a:gd name="T15" fmla="*/ 191 h 198"/>
                      <a:gd name="T16" fmla="*/ 205 w 498"/>
                      <a:gd name="T17" fmla="*/ 194 h 198"/>
                      <a:gd name="T18" fmla="*/ 222 w 498"/>
                      <a:gd name="T19" fmla="*/ 195 h 198"/>
                      <a:gd name="T20" fmla="*/ 243 w 498"/>
                      <a:gd name="T21" fmla="*/ 198 h 198"/>
                      <a:gd name="T22" fmla="*/ 257 w 498"/>
                      <a:gd name="T23" fmla="*/ 198 h 198"/>
                      <a:gd name="T24" fmla="*/ 278 w 498"/>
                      <a:gd name="T25" fmla="*/ 195 h 198"/>
                      <a:gd name="T26" fmla="*/ 295 w 498"/>
                      <a:gd name="T27" fmla="*/ 194 h 198"/>
                      <a:gd name="T28" fmla="*/ 315 w 498"/>
                      <a:gd name="T29" fmla="*/ 191 h 198"/>
                      <a:gd name="T30" fmla="*/ 332 w 498"/>
                      <a:gd name="T31" fmla="*/ 190 h 198"/>
                      <a:gd name="T32" fmla="*/ 349 w 498"/>
                      <a:gd name="T33" fmla="*/ 185 h 198"/>
                      <a:gd name="T34" fmla="*/ 366 w 498"/>
                      <a:gd name="T35" fmla="*/ 181 h 198"/>
                      <a:gd name="T36" fmla="*/ 380 w 498"/>
                      <a:gd name="T37" fmla="*/ 173 h 198"/>
                      <a:gd name="T38" fmla="*/ 392 w 498"/>
                      <a:gd name="T39" fmla="*/ 165 h 198"/>
                      <a:gd name="T40" fmla="*/ 397 w 498"/>
                      <a:gd name="T41" fmla="*/ 160 h 198"/>
                      <a:gd name="T42" fmla="*/ 405 w 498"/>
                      <a:gd name="T43" fmla="*/ 152 h 198"/>
                      <a:gd name="T44" fmla="*/ 498 w 498"/>
                      <a:gd name="T45" fmla="*/ 0 h 198"/>
                      <a:gd name="T46" fmla="*/ 0 w 498"/>
                      <a:gd name="T47" fmla="*/ 0 h 19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98"/>
                      <a:gd name="T73" fmla="*/ 0 h 198"/>
                      <a:gd name="T74" fmla="*/ 498 w 498"/>
                      <a:gd name="T75" fmla="*/ 198 h 19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98" h="198">
                        <a:moveTo>
                          <a:pt x="0" y="0"/>
                        </a:moveTo>
                        <a:lnTo>
                          <a:pt x="101" y="157"/>
                        </a:lnTo>
                        <a:lnTo>
                          <a:pt x="110" y="167"/>
                        </a:lnTo>
                        <a:lnTo>
                          <a:pt x="121" y="173"/>
                        </a:lnTo>
                        <a:lnTo>
                          <a:pt x="136" y="178"/>
                        </a:lnTo>
                        <a:lnTo>
                          <a:pt x="153" y="186"/>
                        </a:lnTo>
                        <a:lnTo>
                          <a:pt x="174" y="190"/>
                        </a:lnTo>
                        <a:lnTo>
                          <a:pt x="188" y="191"/>
                        </a:lnTo>
                        <a:lnTo>
                          <a:pt x="205" y="194"/>
                        </a:lnTo>
                        <a:lnTo>
                          <a:pt x="222" y="195"/>
                        </a:lnTo>
                        <a:lnTo>
                          <a:pt x="243" y="198"/>
                        </a:lnTo>
                        <a:lnTo>
                          <a:pt x="257" y="198"/>
                        </a:lnTo>
                        <a:lnTo>
                          <a:pt x="278" y="195"/>
                        </a:lnTo>
                        <a:lnTo>
                          <a:pt x="295" y="194"/>
                        </a:lnTo>
                        <a:lnTo>
                          <a:pt x="315" y="191"/>
                        </a:lnTo>
                        <a:lnTo>
                          <a:pt x="332" y="190"/>
                        </a:lnTo>
                        <a:lnTo>
                          <a:pt x="349" y="185"/>
                        </a:lnTo>
                        <a:lnTo>
                          <a:pt x="366" y="181"/>
                        </a:lnTo>
                        <a:lnTo>
                          <a:pt x="380" y="173"/>
                        </a:lnTo>
                        <a:lnTo>
                          <a:pt x="392" y="165"/>
                        </a:lnTo>
                        <a:lnTo>
                          <a:pt x="397" y="160"/>
                        </a:lnTo>
                        <a:lnTo>
                          <a:pt x="405" y="152"/>
                        </a:lnTo>
                        <a:lnTo>
                          <a:pt x="49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13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6627" y="5081"/>
                    <a:ext cx="222" cy="198"/>
                  </a:xfrm>
                  <a:custGeom>
                    <a:avLst/>
                    <a:gdLst>
                      <a:gd name="T0" fmla="*/ 0 w 222"/>
                      <a:gd name="T1" fmla="*/ 0 h 198"/>
                      <a:gd name="T2" fmla="*/ 62 w 222"/>
                      <a:gd name="T3" fmla="*/ 178 h 198"/>
                      <a:gd name="T4" fmla="*/ 75 w 222"/>
                      <a:gd name="T5" fmla="*/ 186 h 198"/>
                      <a:gd name="T6" fmla="*/ 96 w 222"/>
                      <a:gd name="T7" fmla="*/ 190 h 198"/>
                      <a:gd name="T8" fmla="*/ 110 w 222"/>
                      <a:gd name="T9" fmla="*/ 191 h 198"/>
                      <a:gd name="T10" fmla="*/ 127 w 222"/>
                      <a:gd name="T11" fmla="*/ 194 h 198"/>
                      <a:gd name="T12" fmla="*/ 144 w 222"/>
                      <a:gd name="T13" fmla="*/ 195 h 198"/>
                      <a:gd name="T14" fmla="*/ 165 w 222"/>
                      <a:gd name="T15" fmla="*/ 198 h 198"/>
                      <a:gd name="T16" fmla="*/ 179 w 222"/>
                      <a:gd name="T17" fmla="*/ 198 h 198"/>
                      <a:gd name="T18" fmla="*/ 200 w 222"/>
                      <a:gd name="T19" fmla="*/ 195 h 198"/>
                      <a:gd name="T20" fmla="*/ 222 w 222"/>
                      <a:gd name="T21" fmla="*/ 0 h 198"/>
                      <a:gd name="T22" fmla="*/ 0 w 222"/>
                      <a:gd name="T23" fmla="*/ 0 h 19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2"/>
                      <a:gd name="T37" fmla="*/ 0 h 198"/>
                      <a:gd name="T38" fmla="*/ 222 w 222"/>
                      <a:gd name="T39" fmla="*/ 198 h 19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2" h="198">
                        <a:moveTo>
                          <a:pt x="0" y="0"/>
                        </a:moveTo>
                        <a:lnTo>
                          <a:pt x="62" y="178"/>
                        </a:lnTo>
                        <a:lnTo>
                          <a:pt x="75" y="186"/>
                        </a:lnTo>
                        <a:lnTo>
                          <a:pt x="96" y="190"/>
                        </a:lnTo>
                        <a:lnTo>
                          <a:pt x="110" y="191"/>
                        </a:lnTo>
                        <a:lnTo>
                          <a:pt x="127" y="194"/>
                        </a:lnTo>
                        <a:lnTo>
                          <a:pt x="144" y="195"/>
                        </a:lnTo>
                        <a:lnTo>
                          <a:pt x="165" y="198"/>
                        </a:lnTo>
                        <a:lnTo>
                          <a:pt x="179" y="198"/>
                        </a:lnTo>
                        <a:lnTo>
                          <a:pt x="200" y="195"/>
                        </a:lnTo>
                        <a:lnTo>
                          <a:pt x="22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" name="Group 16"/>
                <p:cNvGrpSpPr>
                  <a:grpSpLocks noChangeAspect="1"/>
                </p:cNvGrpSpPr>
                <p:nvPr/>
              </p:nvGrpSpPr>
              <p:grpSpPr bwMode="auto">
                <a:xfrm>
                  <a:off x="6320" y="4418"/>
                  <a:ext cx="913" cy="718"/>
                  <a:chOff x="6320" y="4418"/>
                  <a:chExt cx="913" cy="718"/>
                </a:xfrm>
              </p:grpSpPr>
              <p:sp>
                <p:nvSpPr>
                  <p:cNvPr id="23605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6320" y="4418"/>
                    <a:ext cx="913" cy="718"/>
                  </a:xfrm>
                  <a:custGeom>
                    <a:avLst/>
                    <a:gdLst>
                      <a:gd name="T0" fmla="*/ 21 w 913"/>
                      <a:gd name="T1" fmla="*/ 20 h 718"/>
                      <a:gd name="T2" fmla="*/ 25 w 913"/>
                      <a:gd name="T3" fmla="*/ 38 h 718"/>
                      <a:gd name="T4" fmla="*/ 23 w 913"/>
                      <a:gd name="T5" fmla="*/ 73 h 718"/>
                      <a:gd name="T6" fmla="*/ 12 w 913"/>
                      <a:gd name="T7" fmla="*/ 96 h 718"/>
                      <a:gd name="T8" fmla="*/ 6 w 913"/>
                      <a:gd name="T9" fmla="*/ 126 h 718"/>
                      <a:gd name="T10" fmla="*/ 17 w 913"/>
                      <a:gd name="T11" fmla="*/ 149 h 718"/>
                      <a:gd name="T12" fmla="*/ 34 w 913"/>
                      <a:gd name="T13" fmla="*/ 176 h 718"/>
                      <a:gd name="T14" fmla="*/ 30 w 913"/>
                      <a:gd name="T15" fmla="*/ 195 h 718"/>
                      <a:gd name="T16" fmla="*/ 13 w 913"/>
                      <a:gd name="T17" fmla="*/ 216 h 718"/>
                      <a:gd name="T18" fmla="*/ 6 w 913"/>
                      <a:gd name="T19" fmla="*/ 236 h 718"/>
                      <a:gd name="T20" fmla="*/ 19 w 913"/>
                      <a:gd name="T21" fmla="*/ 259 h 718"/>
                      <a:gd name="T22" fmla="*/ 30 w 913"/>
                      <a:gd name="T23" fmla="*/ 278 h 718"/>
                      <a:gd name="T24" fmla="*/ 30 w 913"/>
                      <a:gd name="T25" fmla="*/ 301 h 718"/>
                      <a:gd name="T26" fmla="*/ 12 w 913"/>
                      <a:gd name="T27" fmla="*/ 322 h 718"/>
                      <a:gd name="T28" fmla="*/ 0 w 913"/>
                      <a:gd name="T29" fmla="*/ 349 h 718"/>
                      <a:gd name="T30" fmla="*/ 13 w 913"/>
                      <a:gd name="T31" fmla="*/ 372 h 718"/>
                      <a:gd name="T32" fmla="*/ 33 w 913"/>
                      <a:gd name="T33" fmla="*/ 396 h 718"/>
                      <a:gd name="T34" fmla="*/ 33 w 913"/>
                      <a:gd name="T35" fmla="*/ 431 h 718"/>
                      <a:gd name="T36" fmla="*/ 19 w 913"/>
                      <a:gd name="T37" fmla="*/ 455 h 718"/>
                      <a:gd name="T38" fmla="*/ 21 w 913"/>
                      <a:gd name="T39" fmla="*/ 473 h 718"/>
                      <a:gd name="T40" fmla="*/ 42 w 913"/>
                      <a:gd name="T41" fmla="*/ 499 h 718"/>
                      <a:gd name="T42" fmla="*/ 107 w 913"/>
                      <a:gd name="T43" fmla="*/ 573 h 718"/>
                      <a:gd name="T44" fmla="*/ 166 w 913"/>
                      <a:gd name="T45" fmla="*/ 629 h 718"/>
                      <a:gd name="T46" fmla="*/ 217 w 913"/>
                      <a:gd name="T47" fmla="*/ 660 h 718"/>
                      <a:gd name="T48" fmla="*/ 313 w 913"/>
                      <a:gd name="T49" fmla="*/ 701 h 718"/>
                      <a:gd name="T50" fmla="*/ 401 w 913"/>
                      <a:gd name="T51" fmla="*/ 716 h 718"/>
                      <a:gd name="T52" fmla="*/ 523 w 913"/>
                      <a:gd name="T53" fmla="*/ 716 h 718"/>
                      <a:gd name="T54" fmla="*/ 625 w 913"/>
                      <a:gd name="T55" fmla="*/ 706 h 718"/>
                      <a:gd name="T56" fmla="*/ 697 w 913"/>
                      <a:gd name="T57" fmla="*/ 685 h 718"/>
                      <a:gd name="T58" fmla="*/ 744 w 913"/>
                      <a:gd name="T59" fmla="*/ 659 h 718"/>
                      <a:gd name="T60" fmla="*/ 778 w 913"/>
                      <a:gd name="T61" fmla="*/ 629 h 718"/>
                      <a:gd name="T62" fmla="*/ 874 w 913"/>
                      <a:gd name="T63" fmla="*/ 493 h 718"/>
                      <a:gd name="T64" fmla="*/ 894 w 913"/>
                      <a:gd name="T65" fmla="*/ 448 h 718"/>
                      <a:gd name="T66" fmla="*/ 895 w 913"/>
                      <a:gd name="T67" fmla="*/ 427 h 718"/>
                      <a:gd name="T68" fmla="*/ 882 w 913"/>
                      <a:gd name="T69" fmla="*/ 406 h 718"/>
                      <a:gd name="T70" fmla="*/ 882 w 913"/>
                      <a:gd name="T71" fmla="*/ 381 h 718"/>
                      <a:gd name="T72" fmla="*/ 894 w 913"/>
                      <a:gd name="T73" fmla="*/ 362 h 718"/>
                      <a:gd name="T74" fmla="*/ 908 w 913"/>
                      <a:gd name="T75" fmla="*/ 341 h 718"/>
                      <a:gd name="T76" fmla="*/ 912 w 913"/>
                      <a:gd name="T77" fmla="*/ 316 h 718"/>
                      <a:gd name="T78" fmla="*/ 900 w 913"/>
                      <a:gd name="T79" fmla="*/ 295 h 718"/>
                      <a:gd name="T80" fmla="*/ 886 w 913"/>
                      <a:gd name="T81" fmla="*/ 275 h 718"/>
                      <a:gd name="T82" fmla="*/ 886 w 913"/>
                      <a:gd name="T83" fmla="*/ 254 h 718"/>
                      <a:gd name="T84" fmla="*/ 904 w 913"/>
                      <a:gd name="T85" fmla="*/ 229 h 718"/>
                      <a:gd name="T86" fmla="*/ 908 w 913"/>
                      <a:gd name="T87" fmla="*/ 202 h 718"/>
                      <a:gd name="T88" fmla="*/ 894 w 913"/>
                      <a:gd name="T89" fmla="*/ 176 h 718"/>
                      <a:gd name="T90" fmla="*/ 886 w 913"/>
                      <a:gd name="T91" fmla="*/ 155 h 718"/>
                      <a:gd name="T92" fmla="*/ 895 w 913"/>
                      <a:gd name="T93" fmla="*/ 130 h 718"/>
                      <a:gd name="T94" fmla="*/ 908 w 913"/>
                      <a:gd name="T95" fmla="*/ 113 h 718"/>
                      <a:gd name="T96" fmla="*/ 913 w 913"/>
                      <a:gd name="T97" fmla="*/ 88 h 718"/>
                      <a:gd name="T98" fmla="*/ 903 w 913"/>
                      <a:gd name="T99" fmla="*/ 67 h 718"/>
                      <a:gd name="T100" fmla="*/ 890 w 913"/>
                      <a:gd name="T101" fmla="*/ 42 h 718"/>
                      <a:gd name="T102" fmla="*/ 894 w 913"/>
                      <a:gd name="T103" fmla="*/ 18 h 718"/>
                      <a:gd name="T104" fmla="*/ 26 w 913"/>
                      <a:gd name="T105" fmla="*/ 0 h 71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913"/>
                      <a:gd name="T160" fmla="*/ 0 h 718"/>
                      <a:gd name="T161" fmla="*/ 913 w 913"/>
                      <a:gd name="T162" fmla="*/ 718 h 71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913" h="718">
                        <a:moveTo>
                          <a:pt x="26" y="0"/>
                        </a:moveTo>
                        <a:lnTo>
                          <a:pt x="21" y="20"/>
                        </a:lnTo>
                        <a:lnTo>
                          <a:pt x="23" y="29"/>
                        </a:lnTo>
                        <a:lnTo>
                          <a:pt x="25" y="38"/>
                        </a:lnTo>
                        <a:lnTo>
                          <a:pt x="26" y="59"/>
                        </a:lnTo>
                        <a:lnTo>
                          <a:pt x="23" y="73"/>
                        </a:lnTo>
                        <a:lnTo>
                          <a:pt x="17" y="86"/>
                        </a:lnTo>
                        <a:lnTo>
                          <a:pt x="12" y="96"/>
                        </a:lnTo>
                        <a:lnTo>
                          <a:pt x="6" y="113"/>
                        </a:lnTo>
                        <a:lnTo>
                          <a:pt x="6" y="126"/>
                        </a:lnTo>
                        <a:lnTo>
                          <a:pt x="12" y="138"/>
                        </a:lnTo>
                        <a:lnTo>
                          <a:pt x="17" y="149"/>
                        </a:lnTo>
                        <a:lnTo>
                          <a:pt x="29" y="162"/>
                        </a:lnTo>
                        <a:lnTo>
                          <a:pt x="34" y="176"/>
                        </a:lnTo>
                        <a:lnTo>
                          <a:pt x="34" y="185"/>
                        </a:lnTo>
                        <a:lnTo>
                          <a:pt x="30" y="195"/>
                        </a:lnTo>
                        <a:lnTo>
                          <a:pt x="21" y="204"/>
                        </a:lnTo>
                        <a:lnTo>
                          <a:pt x="13" y="216"/>
                        </a:lnTo>
                        <a:lnTo>
                          <a:pt x="8" y="225"/>
                        </a:lnTo>
                        <a:lnTo>
                          <a:pt x="6" y="236"/>
                        </a:lnTo>
                        <a:lnTo>
                          <a:pt x="12" y="248"/>
                        </a:lnTo>
                        <a:lnTo>
                          <a:pt x="19" y="259"/>
                        </a:lnTo>
                        <a:lnTo>
                          <a:pt x="26" y="269"/>
                        </a:lnTo>
                        <a:lnTo>
                          <a:pt x="30" y="278"/>
                        </a:lnTo>
                        <a:lnTo>
                          <a:pt x="34" y="288"/>
                        </a:lnTo>
                        <a:lnTo>
                          <a:pt x="30" y="301"/>
                        </a:lnTo>
                        <a:lnTo>
                          <a:pt x="21" y="313"/>
                        </a:lnTo>
                        <a:lnTo>
                          <a:pt x="12" y="322"/>
                        </a:lnTo>
                        <a:lnTo>
                          <a:pt x="2" y="337"/>
                        </a:lnTo>
                        <a:lnTo>
                          <a:pt x="0" y="349"/>
                        </a:lnTo>
                        <a:lnTo>
                          <a:pt x="4" y="362"/>
                        </a:lnTo>
                        <a:lnTo>
                          <a:pt x="13" y="372"/>
                        </a:lnTo>
                        <a:lnTo>
                          <a:pt x="23" y="383"/>
                        </a:lnTo>
                        <a:lnTo>
                          <a:pt x="33" y="396"/>
                        </a:lnTo>
                        <a:lnTo>
                          <a:pt x="38" y="414"/>
                        </a:lnTo>
                        <a:lnTo>
                          <a:pt x="33" y="431"/>
                        </a:lnTo>
                        <a:lnTo>
                          <a:pt x="23" y="444"/>
                        </a:lnTo>
                        <a:lnTo>
                          <a:pt x="19" y="455"/>
                        </a:lnTo>
                        <a:lnTo>
                          <a:pt x="19" y="466"/>
                        </a:lnTo>
                        <a:lnTo>
                          <a:pt x="21" y="473"/>
                        </a:lnTo>
                        <a:lnTo>
                          <a:pt x="29" y="484"/>
                        </a:lnTo>
                        <a:lnTo>
                          <a:pt x="42" y="499"/>
                        </a:lnTo>
                        <a:lnTo>
                          <a:pt x="64" y="528"/>
                        </a:lnTo>
                        <a:lnTo>
                          <a:pt x="107" y="573"/>
                        </a:lnTo>
                        <a:lnTo>
                          <a:pt x="144" y="609"/>
                        </a:lnTo>
                        <a:lnTo>
                          <a:pt x="166" y="629"/>
                        </a:lnTo>
                        <a:lnTo>
                          <a:pt x="190" y="643"/>
                        </a:lnTo>
                        <a:lnTo>
                          <a:pt x="217" y="660"/>
                        </a:lnTo>
                        <a:lnTo>
                          <a:pt x="255" y="681"/>
                        </a:lnTo>
                        <a:lnTo>
                          <a:pt x="313" y="701"/>
                        </a:lnTo>
                        <a:lnTo>
                          <a:pt x="356" y="710"/>
                        </a:lnTo>
                        <a:lnTo>
                          <a:pt x="401" y="716"/>
                        </a:lnTo>
                        <a:lnTo>
                          <a:pt x="460" y="718"/>
                        </a:lnTo>
                        <a:lnTo>
                          <a:pt x="523" y="716"/>
                        </a:lnTo>
                        <a:lnTo>
                          <a:pt x="578" y="714"/>
                        </a:lnTo>
                        <a:lnTo>
                          <a:pt x="625" y="706"/>
                        </a:lnTo>
                        <a:lnTo>
                          <a:pt x="667" y="697"/>
                        </a:lnTo>
                        <a:lnTo>
                          <a:pt x="697" y="685"/>
                        </a:lnTo>
                        <a:lnTo>
                          <a:pt x="723" y="672"/>
                        </a:lnTo>
                        <a:lnTo>
                          <a:pt x="744" y="659"/>
                        </a:lnTo>
                        <a:lnTo>
                          <a:pt x="761" y="647"/>
                        </a:lnTo>
                        <a:lnTo>
                          <a:pt x="778" y="629"/>
                        </a:lnTo>
                        <a:lnTo>
                          <a:pt x="832" y="556"/>
                        </a:lnTo>
                        <a:lnTo>
                          <a:pt x="874" y="493"/>
                        </a:lnTo>
                        <a:lnTo>
                          <a:pt x="890" y="461"/>
                        </a:lnTo>
                        <a:lnTo>
                          <a:pt x="894" y="448"/>
                        </a:lnTo>
                        <a:lnTo>
                          <a:pt x="895" y="438"/>
                        </a:lnTo>
                        <a:lnTo>
                          <a:pt x="895" y="427"/>
                        </a:lnTo>
                        <a:lnTo>
                          <a:pt x="887" y="414"/>
                        </a:lnTo>
                        <a:lnTo>
                          <a:pt x="882" y="406"/>
                        </a:lnTo>
                        <a:lnTo>
                          <a:pt x="879" y="394"/>
                        </a:lnTo>
                        <a:lnTo>
                          <a:pt x="882" y="381"/>
                        </a:lnTo>
                        <a:lnTo>
                          <a:pt x="887" y="372"/>
                        </a:lnTo>
                        <a:lnTo>
                          <a:pt x="894" y="362"/>
                        </a:lnTo>
                        <a:lnTo>
                          <a:pt x="900" y="352"/>
                        </a:lnTo>
                        <a:lnTo>
                          <a:pt x="908" y="341"/>
                        </a:lnTo>
                        <a:lnTo>
                          <a:pt x="913" y="330"/>
                        </a:lnTo>
                        <a:lnTo>
                          <a:pt x="912" y="316"/>
                        </a:lnTo>
                        <a:lnTo>
                          <a:pt x="907" y="305"/>
                        </a:lnTo>
                        <a:lnTo>
                          <a:pt x="900" y="295"/>
                        </a:lnTo>
                        <a:lnTo>
                          <a:pt x="894" y="286"/>
                        </a:lnTo>
                        <a:lnTo>
                          <a:pt x="886" y="275"/>
                        </a:lnTo>
                        <a:lnTo>
                          <a:pt x="883" y="263"/>
                        </a:lnTo>
                        <a:lnTo>
                          <a:pt x="886" y="254"/>
                        </a:lnTo>
                        <a:lnTo>
                          <a:pt x="895" y="240"/>
                        </a:lnTo>
                        <a:lnTo>
                          <a:pt x="904" y="229"/>
                        </a:lnTo>
                        <a:lnTo>
                          <a:pt x="908" y="217"/>
                        </a:lnTo>
                        <a:lnTo>
                          <a:pt x="908" y="202"/>
                        </a:lnTo>
                        <a:lnTo>
                          <a:pt x="903" y="187"/>
                        </a:lnTo>
                        <a:lnTo>
                          <a:pt x="894" y="176"/>
                        </a:lnTo>
                        <a:lnTo>
                          <a:pt x="890" y="168"/>
                        </a:lnTo>
                        <a:lnTo>
                          <a:pt x="886" y="155"/>
                        </a:lnTo>
                        <a:lnTo>
                          <a:pt x="887" y="141"/>
                        </a:lnTo>
                        <a:lnTo>
                          <a:pt x="895" y="130"/>
                        </a:lnTo>
                        <a:lnTo>
                          <a:pt x="900" y="122"/>
                        </a:lnTo>
                        <a:lnTo>
                          <a:pt x="908" y="113"/>
                        </a:lnTo>
                        <a:lnTo>
                          <a:pt x="912" y="101"/>
                        </a:lnTo>
                        <a:lnTo>
                          <a:pt x="913" y="88"/>
                        </a:lnTo>
                        <a:lnTo>
                          <a:pt x="911" y="80"/>
                        </a:lnTo>
                        <a:lnTo>
                          <a:pt x="903" y="67"/>
                        </a:lnTo>
                        <a:lnTo>
                          <a:pt x="895" y="56"/>
                        </a:lnTo>
                        <a:lnTo>
                          <a:pt x="890" y="42"/>
                        </a:lnTo>
                        <a:lnTo>
                          <a:pt x="890" y="29"/>
                        </a:lnTo>
                        <a:lnTo>
                          <a:pt x="894" y="18"/>
                        </a:lnTo>
                        <a:lnTo>
                          <a:pt x="891" y="0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06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6326" y="4514"/>
                    <a:ext cx="113" cy="99"/>
                  </a:xfrm>
                  <a:custGeom>
                    <a:avLst/>
                    <a:gdLst>
                      <a:gd name="T0" fmla="*/ 6 w 113"/>
                      <a:gd name="T1" fmla="*/ 0 h 99"/>
                      <a:gd name="T2" fmla="*/ 13 w 113"/>
                      <a:gd name="T3" fmla="*/ 13 h 99"/>
                      <a:gd name="T4" fmla="*/ 24 w 113"/>
                      <a:gd name="T5" fmla="*/ 26 h 99"/>
                      <a:gd name="T6" fmla="*/ 44 w 113"/>
                      <a:gd name="T7" fmla="*/ 43 h 99"/>
                      <a:gd name="T8" fmla="*/ 68 w 113"/>
                      <a:gd name="T9" fmla="*/ 57 h 99"/>
                      <a:gd name="T10" fmla="*/ 91 w 113"/>
                      <a:gd name="T11" fmla="*/ 66 h 99"/>
                      <a:gd name="T12" fmla="*/ 113 w 113"/>
                      <a:gd name="T13" fmla="*/ 72 h 99"/>
                      <a:gd name="T14" fmla="*/ 104 w 113"/>
                      <a:gd name="T15" fmla="*/ 89 h 99"/>
                      <a:gd name="T16" fmla="*/ 75 w 113"/>
                      <a:gd name="T17" fmla="*/ 85 h 99"/>
                      <a:gd name="T18" fmla="*/ 44 w 113"/>
                      <a:gd name="T19" fmla="*/ 87 h 99"/>
                      <a:gd name="T20" fmla="*/ 24 w 113"/>
                      <a:gd name="T21" fmla="*/ 99 h 99"/>
                      <a:gd name="T22" fmla="*/ 28 w 113"/>
                      <a:gd name="T23" fmla="*/ 89 h 99"/>
                      <a:gd name="T24" fmla="*/ 27 w 113"/>
                      <a:gd name="T25" fmla="*/ 78 h 99"/>
                      <a:gd name="T26" fmla="*/ 20 w 113"/>
                      <a:gd name="T27" fmla="*/ 62 h 99"/>
                      <a:gd name="T28" fmla="*/ 11 w 113"/>
                      <a:gd name="T29" fmla="*/ 49 h 99"/>
                      <a:gd name="T30" fmla="*/ 2 w 113"/>
                      <a:gd name="T31" fmla="*/ 34 h 99"/>
                      <a:gd name="T32" fmla="*/ 0 w 113"/>
                      <a:gd name="T33" fmla="*/ 17 h 99"/>
                      <a:gd name="T34" fmla="*/ 6 w 113"/>
                      <a:gd name="T35" fmla="*/ 0 h 9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3"/>
                      <a:gd name="T55" fmla="*/ 0 h 99"/>
                      <a:gd name="T56" fmla="*/ 113 w 113"/>
                      <a:gd name="T57" fmla="*/ 99 h 9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3" h="99">
                        <a:moveTo>
                          <a:pt x="6" y="0"/>
                        </a:moveTo>
                        <a:lnTo>
                          <a:pt x="13" y="13"/>
                        </a:lnTo>
                        <a:lnTo>
                          <a:pt x="24" y="26"/>
                        </a:lnTo>
                        <a:lnTo>
                          <a:pt x="44" y="43"/>
                        </a:lnTo>
                        <a:lnTo>
                          <a:pt x="68" y="57"/>
                        </a:lnTo>
                        <a:lnTo>
                          <a:pt x="91" y="66"/>
                        </a:lnTo>
                        <a:lnTo>
                          <a:pt x="113" y="72"/>
                        </a:lnTo>
                        <a:lnTo>
                          <a:pt x="104" y="89"/>
                        </a:lnTo>
                        <a:lnTo>
                          <a:pt x="75" y="85"/>
                        </a:lnTo>
                        <a:lnTo>
                          <a:pt x="44" y="87"/>
                        </a:lnTo>
                        <a:lnTo>
                          <a:pt x="24" y="99"/>
                        </a:lnTo>
                        <a:lnTo>
                          <a:pt x="28" y="89"/>
                        </a:lnTo>
                        <a:lnTo>
                          <a:pt x="27" y="78"/>
                        </a:lnTo>
                        <a:lnTo>
                          <a:pt x="20" y="62"/>
                        </a:lnTo>
                        <a:lnTo>
                          <a:pt x="11" y="49"/>
                        </a:lnTo>
                        <a:lnTo>
                          <a:pt x="2" y="34"/>
                        </a:lnTo>
                        <a:lnTo>
                          <a:pt x="0" y="17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07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6328" y="4637"/>
                    <a:ext cx="149" cy="84"/>
                  </a:xfrm>
                  <a:custGeom>
                    <a:avLst/>
                    <a:gdLst>
                      <a:gd name="T0" fmla="*/ 0 w 149"/>
                      <a:gd name="T1" fmla="*/ 10 h 84"/>
                      <a:gd name="T2" fmla="*/ 4 w 149"/>
                      <a:gd name="T3" fmla="*/ 0 h 84"/>
                      <a:gd name="T4" fmla="*/ 9 w 149"/>
                      <a:gd name="T5" fmla="*/ 10 h 84"/>
                      <a:gd name="T6" fmla="*/ 21 w 149"/>
                      <a:gd name="T7" fmla="*/ 15 h 84"/>
                      <a:gd name="T8" fmla="*/ 42 w 149"/>
                      <a:gd name="T9" fmla="*/ 25 h 84"/>
                      <a:gd name="T10" fmla="*/ 64 w 149"/>
                      <a:gd name="T11" fmla="*/ 31 h 84"/>
                      <a:gd name="T12" fmla="*/ 98 w 149"/>
                      <a:gd name="T13" fmla="*/ 38 h 84"/>
                      <a:gd name="T14" fmla="*/ 137 w 149"/>
                      <a:gd name="T15" fmla="*/ 44 h 84"/>
                      <a:gd name="T16" fmla="*/ 149 w 149"/>
                      <a:gd name="T17" fmla="*/ 80 h 84"/>
                      <a:gd name="T18" fmla="*/ 106 w 149"/>
                      <a:gd name="T19" fmla="*/ 69 h 84"/>
                      <a:gd name="T20" fmla="*/ 72 w 149"/>
                      <a:gd name="T21" fmla="*/ 65 h 84"/>
                      <a:gd name="T22" fmla="*/ 45 w 149"/>
                      <a:gd name="T23" fmla="*/ 71 h 84"/>
                      <a:gd name="T24" fmla="*/ 25 w 149"/>
                      <a:gd name="T25" fmla="*/ 84 h 84"/>
                      <a:gd name="T26" fmla="*/ 25 w 149"/>
                      <a:gd name="T27" fmla="*/ 73 h 84"/>
                      <a:gd name="T28" fmla="*/ 25 w 149"/>
                      <a:gd name="T29" fmla="*/ 63 h 84"/>
                      <a:gd name="T30" fmla="*/ 21 w 149"/>
                      <a:gd name="T31" fmla="*/ 52 h 84"/>
                      <a:gd name="T32" fmla="*/ 9 w 149"/>
                      <a:gd name="T33" fmla="*/ 36 h 84"/>
                      <a:gd name="T34" fmla="*/ 0 w 149"/>
                      <a:gd name="T35" fmla="*/ 23 h 84"/>
                      <a:gd name="T36" fmla="*/ 0 w 149"/>
                      <a:gd name="T37" fmla="*/ 10 h 8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49"/>
                      <a:gd name="T58" fmla="*/ 0 h 84"/>
                      <a:gd name="T59" fmla="*/ 149 w 149"/>
                      <a:gd name="T60" fmla="*/ 84 h 8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49" h="84">
                        <a:moveTo>
                          <a:pt x="0" y="10"/>
                        </a:moveTo>
                        <a:lnTo>
                          <a:pt x="4" y="0"/>
                        </a:lnTo>
                        <a:lnTo>
                          <a:pt x="9" y="10"/>
                        </a:lnTo>
                        <a:lnTo>
                          <a:pt x="21" y="15"/>
                        </a:lnTo>
                        <a:lnTo>
                          <a:pt x="42" y="25"/>
                        </a:lnTo>
                        <a:lnTo>
                          <a:pt x="64" y="31"/>
                        </a:lnTo>
                        <a:lnTo>
                          <a:pt x="98" y="38"/>
                        </a:lnTo>
                        <a:lnTo>
                          <a:pt x="137" y="44"/>
                        </a:lnTo>
                        <a:lnTo>
                          <a:pt x="149" y="80"/>
                        </a:lnTo>
                        <a:lnTo>
                          <a:pt x="106" y="69"/>
                        </a:lnTo>
                        <a:lnTo>
                          <a:pt x="72" y="65"/>
                        </a:lnTo>
                        <a:lnTo>
                          <a:pt x="45" y="71"/>
                        </a:lnTo>
                        <a:lnTo>
                          <a:pt x="25" y="84"/>
                        </a:lnTo>
                        <a:lnTo>
                          <a:pt x="25" y="73"/>
                        </a:lnTo>
                        <a:lnTo>
                          <a:pt x="25" y="63"/>
                        </a:lnTo>
                        <a:lnTo>
                          <a:pt x="21" y="52"/>
                        </a:lnTo>
                        <a:lnTo>
                          <a:pt x="9" y="36"/>
                        </a:lnTo>
                        <a:lnTo>
                          <a:pt x="0" y="23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08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6322" y="4742"/>
                    <a:ext cx="175" cy="104"/>
                  </a:xfrm>
                  <a:custGeom>
                    <a:avLst/>
                    <a:gdLst>
                      <a:gd name="T0" fmla="*/ 2 w 175"/>
                      <a:gd name="T1" fmla="*/ 13 h 104"/>
                      <a:gd name="T2" fmla="*/ 10 w 175"/>
                      <a:gd name="T3" fmla="*/ 0 h 104"/>
                      <a:gd name="T4" fmla="*/ 21 w 175"/>
                      <a:gd name="T5" fmla="*/ 17 h 104"/>
                      <a:gd name="T6" fmla="*/ 32 w 175"/>
                      <a:gd name="T7" fmla="*/ 25 h 104"/>
                      <a:gd name="T8" fmla="*/ 45 w 175"/>
                      <a:gd name="T9" fmla="*/ 34 h 104"/>
                      <a:gd name="T10" fmla="*/ 69 w 175"/>
                      <a:gd name="T11" fmla="*/ 42 h 104"/>
                      <a:gd name="T12" fmla="*/ 96 w 175"/>
                      <a:gd name="T13" fmla="*/ 49 h 104"/>
                      <a:gd name="T14" fmla="*/ 126 w 175"/>
                      <a:gd name="T15" fmla="*/ 59 h 104"/>
                      <a:gd name="T16" fmla="*/ 167 w 175"/>
                      <a:gd name="T17" fmla="*/ 72 h 104"/>
                      <a:gd name="T18" fmla="*/ 175 w 175"/>
                      <a:gd name="T19" fmla="*/ 104 h 104"/>
                      <a:gd name="T20" fmla="*/ 133 w 175"/>
                      <a:gd name="T21" fmla="*/ 87 h 104"/>
                      <a:gd name="T22" fmla="*/ 103 w 175"/>
                      <a:gd name="T23" fmla="*/ 76 h 104"/>
                      <a:gd name="T24" fmla="*/ 78 w 175"/>
                      <a:gd name="T25" fmla="*/ 72 h 104"/>
                      <a:gd name="T26" fmla="*/ 58 w 175"/>
                      <a:gd name="T27" fmla="*/ 72 h 104"/>
                      <a:gd name="T28" fmla="*/ 48 w 175"/>
                      <a:gd name="T29" fmla="*/ 80 h 104"/>
                      <a:gd name="T30" fmla="*/ 36 w 175"/>
                      <a:gd name="T31" fmla="*/ 91 h 104"/>
                      <a:gd name="T32" fmla="*/ 34 w 175"/>
                      <a:gd name="T33" fmla="*/ 78 h 104"/>
                      <a:gd name="T34" fmla="*/ 21 w 175"/>
                      <a:gd name="T35" fmla="*/ 59 h 104"/>
                      <a:gd name="T36" fmla="*/ 10 w 175"/>
                      <a:gd name="T37" fmla="*/ 45 h 104"/>
                      <a:gd name="T38" fmla="*/ 0 w 175"/>
                      <a:gd name="T39" fmla="*/ 31 h 104"/>
                      <a:gd name="T40" fmla="*/ 2 w 175"/>
                      <a:gd name="T41" fmla="*/ 13 h 10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5"/>
                      <a:gd name="T64" fmla="*/ 0 h 104"/>
                      <a:gd name="T65" fmla="*/ 175 w 175"/>
                      <a:gd name="T66" fmla="*/ 104 h 10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5" h="104">
                        <a:moveTo>
                          <a:pt x="2" y="13"/>
                        </a:moveTo>
                        <a:lnTo>
                          <a:pt x="10" y="0"/>
                        </a:lnTo>
                        <a:lnTo>
                          <a:pt x="21" y="17"/>
                        </a:lnTo>
                        <a:lnTo>
                          <a:pt x="32" y="25"/>
                        </a:lnTo>
                        <a:lnTo>
                          <a:pt x="45" y="34"/>
                        </a:lnTo>
                        <a:lnTo>
                          <a:pt x="69" y="42"/>
                        </a:lnTo>
                        <a:lnTo>
                          <a:pt x="96" y="49"/>
                        </a:lnTo>
                        <a:lnTo>
                          <a:pt x="126" y="59"/>
                        </a:lnTo>
                        <a:lnTo>
                          <a:pt x="167" y="72"/>
                        </a:lnTo>
                        <a:lnTo>
                          <a:pt x="175" y="104"/>
                        </a:lnTo>
                        <a:lnTo>
                          <a:pt x="133" y="87"/>
                        </a:lnTo>
                        <a:lnTo>
                          <a:pt x="103" y="76"/>
                        </a:lnTo>
                        <a:lnTo>
                          <a:pt x="78" y="72"/>
                        </a:lnTo>
                        <a:lnTo>
                          <a:pt x="58" y="72"/>
                        </a:lnTo>
                        <a:lnTo>
                          <a:pt x="48" y="80"/>
                        </a:lnTo>
                        <a:lnTo>
                          <a:pt x="36" y="91"/>
                        </a:lnTo>
                        <a:lnTo>
                          <a:pt x="34" y="78"/>
                        </a:lnTo>
                        <a:lnTo>
                          <a:pt x="21" y="59"/>
                        </a:lnTo>
                        <a:lnTo>
                          <a:pt x="10" y="45"/>
                        </a:lnTo>
                        <a:lnTo>
                          <a:pt x="0" y="31"/>
                        </a:lnTo>
                        <a:lnTo>
                          <a:pt x="2" y="13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09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6341" y="4856"/>
                    <a:ext cx="208" cy="230"/>
                  </a:xfrm>
                  <a:custGeom>
                    <a:avLst/>
                    <a:gdLst>
                      <a:gd name="T0" fmla="*/ 2 w 208"/>
                      <a:gd name="T1" fmla="*/ 35 h 230"/>
                      <a:gd name="T2" fmla="*/ 0 w 208"/>
                      <a:gd name="T3" fmla="*/ 21 h 230"/>
                      <a:gd name="T4" fmla="*/ 0 w 208"/>
                      <a:gd name="T5" fmla="*/ 11 h 230"/>
                      <a:gd name="T6" fmla="*/ 8 w 208"/>
                      <a:gd name="T7" fmla="*/ 0 h 230"/>
                      <a:gd name="T8" fmla="*/ 22 w 208"/>
                      <a:gd name="T9" fmla="*/ 17 h 230"/>
                      <a:gd name="T10" fmla="*/ 47 w 208"/>
                      <a:gd name="T11" fmla="*/ 32 h 230"/>
                      <a:gd name="T12" fmla="*/ 72 w 208"/>
                      <a:gd name="T13" fmla="*/ 44 h 230"/>
                      <a:gd name="T14" fmla="*/ 106 w 208"/>
                      <a:gd name="T15" fmla="*/ 55 h 230"/>
                      <a:gd name="T16" fmla="*/ 156 w 208"/>
                      <a:gd name="T17" fmla="*/ 65 h 230"/>
                      <a:gd name="T18" fmla="*/ 166 w 208"/>
                      <a:gd name="T19" fmla="*/ 91 h 230"/>
                      <a:gd name="T20" fmla="*/ 140 w 208"/>
                      <a:gd name="T21" fmla="*/ 84 h 230"/>
                      <a:gd name="T22" fmla="*/ 114 w 208"/>
                      <a:gd name="T23" fmla="*/ 80 h 230"/>
                      <a:gd name="T24" fmla="*/ 101 w 208"/>
                      <a:gd name="T25" fmla="*/ 82 h 230"/>
                      <a:gd name="T26" fmla="*/ 97 w 208"/>
                      <a:gd name="T27" fmla="*/ 95 h 230"/>
                      <a:gd name="T28" fmla="*/ 105 w 208"/>
                      <a:gd name="T29" fmla="*/ 112 h 230"/>
                      <a:gd name="T30" fmla="*/ 115 w 208"/>
                      <a:gd name="T31" fmla="*/ 128 h 230"/>
                      <a:gd name="T32" fmla="*/ 136 w 208"/>
                      <a:gd name="T33" fmla="*/ 153 h 230"/>
                      <a:gd name="T34" fmla="*/ 166 w 208"/>
                      <a:gd name="T35" fmla="*/ 179 h 230"/>
                      <a:gd name="T36" fmla="*/ 208 w 208"/>
                      <a:gd name="T37" fmla="*/ 209 h 230"/>
                      <a:gd name="T38" fmla="*/ 208 w 208"/>
                      <a:gd name="T39" fmla="*/ 230 h 230"/>
                      <a:gd name="T40" fmla="*/ 190 w 208"/>
                      <a:gd name="T41" fmla="*/ 219 h 230"/>
                      <a:gd name="T42" fmla="*/ 166 w 208"/>
                      <a:gd name="T43" fmla="*/ 205 h 230"/>
                      <a:gd name="T44" fmla="*/ 132 w 208"/>
                      <a:gd name="T45" fmla="*/ 179 h 230"/>
                      <a:gd name="T46" fmla="*/ 105 w 208"/>
                      <a:gd name="T47" fmla="*/ 150 h 230"/>
                      <a:gd name="T48" fmla="*/ 80 w 208"/>
                      <a:gd name="T49" fmla="*/ 128 h 230"/>
                      <a:gd name="T50" fmla="*/ 56 w 208"/>
                      <a:gd name="T51" fmla="*/ 101 h 230"/>
                      <a:gd name="T52" fmla="*/ 36 w 208"/>
                      <a:gd name="T53" fmla="*/ 78 h 230"/>
                      <a:gd name="T54" fmla="*/ 15 w 208"/>
                      <a:gd name="T55" fmla="*/ 57 h 230"/>
                      <a:gd name="T56" fmla="*/ 2 w 208"/>
                      <a:gd name="T57" fmla="*/ 35 h 23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08"/>
                      <a:gd name="T88" fmla="*/ 0 h 230"/>
                      <a:gd name="T89" fmla="*/ 208 w 208"/>
                      <a:gd name="T90" fmla="*/ 230 h 23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08" h="230">
                        <a:moveTo>
                          <a:pt x="2" y="35"/>
                        </a:moveTo>
                        <a:lnTo>
                          <a:pt x="0" y="21"/>
                        </a:lnTo>
                        <a:lnTo>
                          <a:pt x="0" y="11"/>
                        </a:lnTo>
                        <a:lnTo>
                          <a:pt x="8" y="0"/>
                        </a:lnTo>
                        <a:lnTo>
                          <a:pt x="22" y="17"/>
                        </a:lnTo>
                        <a:lnTo>
                          <a:pt x="47" y="32"/>
                        </a:lnTo>
                        <a:lnTo>
                          <a:pt x="72" y="44"/>
                        </a:lnTo>
                        <a:lnTo>
                          <a:pt x="106" y="55"/>
                        </a:lnTo>
                        <a:lnTo>
                          <a:pt x="156" y="65"/>
                        </a:lnTo>
                        <a:lnTo>
                          <a:pt x="166" y="91"/>
                        </a:lnTo>
                        <a:lnTo>
                          <a:pt x="140" y="84"/>
                        </a:lnTo>
                        <a:lnTo>
                          <a:pt x="114" y="80"/>
                        </a:lnTo>
                        <a:lnTo>
                          <a:pt x="101" y="82"/>
                        </a:lnTo>
                        <a:lnTo>
                          <a:pt x="97" y="95"/>
                        </a:lnTo>
                        <a:lnTo>
                          <a:pt x="105" y="112"/>
                        </a:lnTo>
                        <a:lnTo>
                          <a:pt x="115" y="128"/>
                        </a:lnTo>
                        <a:lnTo>
                          <a:pt x="136" y="153"/>
                        </a:lnTo>
                        <a:lnTo>
                          <a:pt x="166" y="179"/>
                        </a:lnTo>
                        <a:lnTo>
                          <a:pt x="208" y="209"/>
                        </a:lnTo>
                        <a:lnTo>
                          <a:pt x="208" y="230"/>
                        </a:lnTo>
                        <a:lnTo>
                          <a:pt x="190" y="219"/>
                        </a:lnTo>
                        <a:lnTo>
                          <a:pt x="166" y="205"/>
                        </a:lnTo>
                        <a:lnTo>
                          <a:pt x="132" y="179"/>
                        </a:lnTo>
                        <a:lnTo>
                          <a:pt x="105" y="150"/>
                        </a:lnTo>
                        <a:lnTo>
                          <a:pt x="80" y="128"/>
                        </a:lnTo>
                        <a:lnTo>
                          <a:pt x="56" y="101"/>
                        </a:lnTo>
                        <a:lnTo>
                          <a:pt x="36" y="78"/>
                        </a:lnTo>
                        <a:lnTo>
                          <a:pt x="15" y="57"/>
                        </a:lnTo>
                        <a:lnTo>
                          <a:pt x="2" y="35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10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6345" y="4443"/>
                    <a:ext cx="86" cy="69"/>
                  </a:xfrm>
                  <a:custGeom>
                    <a:avLst/>
                    <a:gdLst>
                      <a:gd name="T0" fmla="*/ 0 w 86"/>
                      <a:gd name="T1" fmla="*/ 0 h 69"/>
                      <a:gd name="T2" fmla="*/ 11 w 86"/>
                      <a:gd name="T3" fmla="*/ 10 h 69"/>
                      <a:gd name="T4" fmla="*/ 25 w 86"/>
                      <a:gd name="T5" fmla="*/ 21 h 69"/>
                      <a:gd name="T6" fmla="*/ 42 w 86"/>
                      <a:gd name="T7" fmla="*/ 33 h 69"/>
                      <a:gd name="T8" fmla="*/ 60 w 86"/>
                      <a:gd name="T9" fmla="*/ 44 h 69"/>
                      <a:gd name="T10" fmla="*/ 77 w 86"/>
                      <a:gd name="T11" fmla="*/ 54 h 69"/>
                      <a:gd name="T12" fmla="*/ 86 w 86"/>
                      <a:gd name="T13" fmla="*/ 61 h 69"/>
                      <a:gd name="T14" fmla="*/ 65 w 86"/>
                      <a:gd name="T15" fmla="*/ 69 h 69"/>
                      <a:gd name="T16" fmla="*/ 42 w 86"/>
                      <a:gd name="T17" fmla="*/ 61 h 69"/>
                      <a:gd name="T18" fmla="*/ 18 w 86"/>
                      <a:gd name="T19" fmla="*/ 52 h 69"/>
                      <a:gd name="T20" fmla="*/ 0 w 86"/>
                      <a:gd name="T21" fmla="*/ 42 h 69"/>
                      <a:gd name="T22" fmla="*/ 1 w 86"/>
                      <a:gd name="T23" fmla="*/ 33 h 69"/>
                      <a:gd name="T24" fmla="*/ 4 w 86"/>
                      <a:gd name="T25" fmla="*/ 17 h 69"/>
                      <a:gd name="T26" fmla="*/ 0 w 86"/>
                      <a:gd name="T27" fmla="*/ 0 h 6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86"/>
                      <a:gd name="T43" fmla="*/ 0 h 69"/>
                      <a:gd name="T44" fmla="*/ 86 w 86"/>
                      <a:gd name="T45" fmla="*/ 69 h 6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86" h="69">
                        <a:moveTo>
                          <a:pt x="0" y="0"/>
                        </a:moveTo>
                        <a:lnTo>
                          <a:pt x="11" y="10"/>
                        </a:lnTo>
                        <a:lnTo>
                          <a:pt x="25" y="21"/>
                        </a:lnTo>
                        <a:lnTo>
                          <a:pt x="42" y="33"/>
                        </a:lnTo>
                        <a:lnTo>
                          <a:pt x="60" y="44"/>
                        </a:lnTo>
                        <a:lnTo>
                          <a:pt x="77" y="54"/>
                        </a:lnTo>
                        <a:lnTo>
                          <a:pt x="86" y="61"/>
                        </a:lnTo>
                        <a:lnTo>
                          <a:pt x="65" y="69"/>
                        </a:lnTo>
                        <a:lnTo>
                          <a:pt x="42" y="61"/>
                        </a:lnTo>
                        <a:lnTo>
                          <a:pt x="18" y="52"/>
                        </a:lnTo>
                        <a:lnTo>
                          <a:pt x="0" y="42"/>
                        </a:lnTo>
                        <a:lnTo>
                          <a:pt x="1" y="33"/>
                        </a:lnTo>
                        <a:lnTo>
                          <a:pt x="4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11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6501" y="4426"/>
                    <a:ext cx="732" cy="689"/>
                  </a:xfrm>
                  <a:custGeom>
                    <a:avLst/>
                    <a:gdLst>
                      <a:gd name="T0" fmla="*/ 348 w 732"/>
                      <a:gd name="T1" fmla="*/ 158 h 689"/>
                      <a:gd name="T2" fmla="*/ 292 w 732"/>
                      <a:gd name="T3" fmla="*/ 181 h 689"/>
                      <a:gd name="T4" fmla="*/ 175 w 732"/>
                      <a:gd name="T5" fmla="*/ 200 h 689"/>
                      <a:gd name="T6" fmla="*/ 0 w 732"/>
                      <a:gd name="T7" fmla="*/ 209 h 689"/>
                      <a:gd name="T8" fmla="*/ 205 w 732"/>
                      <a:gd name="T9" fmla="*/ 244 h 689"/>
                      <a:gd name="T10" fmla="*/ 435 w 732"/>
                      <a:gd name="T11" fmla="*/ 225 h 689"/>
                      <a:gd name="T12" fmla="*/ 597 w 732"/>
                      <a:gd name="T13" fmla="*/ 177 h 689"/>
                      <a:gd name="T14" fmla="*/ 648 w 732"/>
                      <a:gd name="T15" fmla="*/ 169 h 689"/>
                      <a:gd name="T16" fmla="*/ 625 w 732"/>
                      <a:gd name="T17" fmla="*/ 208 h 689"/>
                      <a:gd name="T18" fmla="*/ 510 w 732"/>
                      <a:gd name="T19" fmla="*/ 263 h 689"/>
                      <a:gd name="T20" fmla="*/ 304 w 732"/>
                      <a:gd name="T21" fmla="*/ 308 h 689"/>
                      <a:gd name="T22" fmla="*/ 177 w 732"/>
                      <a:gd name="T23" fmla="*/ 352 h 689"/>
                      <a:gd name="T24" fmla="*/ 411 w 732"/>
                      <a:gd name="T25" fmla="*/ 347 h 689"/>
                      <a:gd name="T26" fmla="*/ 567 w 732"/>
                      <a:gd name="T27" fmla="*/ 308 h 689"/>
                      <a:gd name="T28" fmla="*/ 659 w 732"/>
                      <a:gd name="T29" fmla="*/ 276 h 689"/>
                      <a:gd name="T30" fmla="*/ 661 w 732"/>
                      <a:gd name="T31" fmla="*/ 299 h 689"/>
                      <a:gd name="T32" fmla="*/ 584 w 732"/>
                      <a:gd name="T33" fmla="*/ 354 h 689"/>
                      <a:gd name="T34" fmla="*/ 439 w 732"/>
                      <a:gd name="T35" fmla="*/ 407 h 689"/>
                      <a:gd name="T36" fmla="*/ 237 w 732"/>
                      <a:gd name="T37" fmla="*/ 444 h 689"/>
                      <a:gd name="T38" fmla="*/ 305 w 732"/>
                      <a:gd name="T39" fmla="*/ 466 h 689"/>
                      <a:gd name="T40" fmla="*/ 482 w 732"/>
                      <a:gd name="T41" fmla="*/ 458 h 689"/>
                      <a:gd name="T42" fmla="*/ 629 w 732"/>
                      <a:gd name="T43" fmla="*/ 413 h 689"/>
                      <a:gd name="T44" fmla="*/ 642 w 732"/>
                      <a:gd name="T45" fmla="*/ 430 h 689"/>
                      <a:gd name="T46" fmla="*/ 599 w 732"/>
                      <a:gd name="T47" fmla="*/ 474 h 689"/>
                      <a:gd name="T48" fmla="*/ 489 w 732"/>
                      <a:gd name="T49" fmla="*/ 521 h 689"/>
                      <a:gd name="T50" fmla="*/ 360 w 732"/>
                      <a:gd name="T51" fmla="*/ 542 h 689"/>
                      <a:gd name="T52" fmla="*/ 166 w 732"/>
                      <a:gd name="T53" fmla="*/ 546 h 689"/>
                      <a:gd name="T54" fmla="*/ 301 w 732"/>
                      <a:gd name="T55" fmla="*/ 579 h 689"/>
                      <a:gd name="T56" fmla="*/ 427 w 732"/>
                      <a:gd name="T57" fmla="*/ 580 h 689"/>
                      <a:gd name="T58" fmla="*/ 540 w 732"/>
                      <a:gd name="T59" fmla="*/ 562 h 689"/>
                      <a:gd name="T60" fmla="*/ 589 w 732"/>
                      <a:gd name="T61" fmla="*/ 565 h 689"/>
                      <a:gd name="T62" fmla="*/ 561 w 732"/>
                      <a:gd name="T63" fmla="*/ 597 h 689"/>
                      <a:gd name="T64" fmla="*/ 495 w 732"/>
                      <a:gd name="T65" fmla="*/ 622 h 689"/>
                      <a:gd name="T66" fmla="*/ 253 w 732"/>
                      <a:gd name="T67" fmla="*/ 649 h 689"/>
                      <a:gd name="T68" fmla="*/ 453 w 732"/>
                      <a:gd name="T69" fmla="*/ 663 h 689"/>
                      <a:gd name="T70" fmla="*/ 466 w 732"/>
                      <a:gd name="T71" fmla="*/ 687 h 689"/>
                      <a:gd name="T72" fmla="*/ 542 w 732"/>
                      <a:gd name="T73" fmla="*/ 664 h 689"/>
                      <a:gd name="T74" fmla="*/ 597 w 732"/>
                      <a:gd name="T75" fmla="*/ 621 h 689"/>
                      <a:gd name="T76" fmla="*/ 709 w 732"/>
                      <a:gd name="T77" fmla="*/ 453 h 689"/>
                      <a:gd name="T78" fmla="*/ 714 w 732"/>
                      <a:gd name="T79" fmla="*/ 419 h 689"/>
                      <a:gd name="T80" fmla="*/ 698 w 732"/>
                      <a:gd name="T81" fmla="*/ 386 h 689"/>
                      <a:gd name="T82" fmla="*/ 713 w 732"/>
                      <a:gd name="T83" fmla="*/ 354 h 689"/>
                      <a:gd name="T84" fmla="*/ 732 w 732"/>
                      <a:gd name="T85" fmla="*/ 322 h 689"/>
                      <a:gd name="T86" fmla="*/ 719 w 732"/>
                      <a:gd name="T87" fmla="*/ 287 h 689"/>
                      <a:gd name="T88" fmla="*/ 702 w 732"/>
                      <a:gd name="T89" fmla="*/ 255 h 689"/>
                      <a:gd name="T90" fmla="*/ 723 w 732"/>
                      <a:gd name="T91" fmla="*/ 221 h 689"/>
                      <a:gd name="T92" fmla="*/ 722 w 732"/>
                      <a:gd name="T93" fmla="*/ 179 h 689"/>
                      <a:gd name="T94" fmla="*/ 705 w 732"/>
                      <a:gd name="T95" fmla="*/ 147 h 689"/>
                      <a:gd name="T96" fmla="*/ 719 w 732"/>
                      <a:gd name="T97" fmla="*/ 114 h 689"/>
                      <a:gd name="T98" fmla="*/ 732 w 732"/>
                      <a:gd name="T99" fmla="*/ 80 h 689"/>
                      <a:gd name="T100" fmla="*/ 714 w 732"/>
                      <a:gd name="T101" fmla="*/ 48 h 689"/>
                      <a:gd name="T102" fmla="*/ 634 w 732"/>
                      <a:gd name="T103" fmla="*/ 50 h 689"/>
                      <a:gd name="T104" fmla="*/ 475 w 732"/>
                      <a:gd name="T105" fmla="*/ 105 h 689"/>
                      <a:gd name="T106" fmla="*/ 294 w 732"/>
                      <a:gd name="T107" fmla="*/ 135 h 689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732"/>
                      <a:gd name="T163" fmla="*/ 0 h 689"/>
                      <a:gd name="T164" fmla="*/ 732 w 732"/>
                      <a:gd name="T165" fmla="*/ 689 h 689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732" h="689">
                        <a:moveTo>
                          <a:pt x="294" y="135"/>
                        </a:moveTo>
                        <a:lnTo>
                          <a:pt x="186" y="143"/>
                        </a:lnTo>
                        <a:lnTo>
                          <a:pt x="348" y="158"/>
                        </a:lnTo>
                        <a:lnTo>
                          <a:pt x="338" y="166"/>
                        </a:lnTo>
                        <a:lnTo>
                          <a:pt x="318" y="173"/>
                        </a:lnTo>
                        <a:lnTo>
                          <a:pt x="292" y="181"/>
                        </a:lnTo>
                        <a:lnTo>
                          <a:pt x="258" y="190"/>
                        </a:lnTo>
                        <a:lnTo>
                          <a:pt x="222" y="196"/>
                        </a:lnTo>
                        <a:lnTo>
                          <a:pt x="175" y="200"/>
                        </a:lnTo>
                        <a:lnTo>
                          <a:pt x="120" y="206"/>
                        </a:lnTo>
                        <a:lnTo>
                          <a:pt x="61" y="209"/>
                        </a:lnTo>
                        <a:lnTo>
                          <a:pt x="0" y="209"/>
                        </a:lnTo>
                        <a:lnTo>
                          <a:pt x="95" y="232"/>
                        </a:lnTo>
                        <a:lnTo>
                          <a:pt x="154" y="244"/>
                        </a:lnTo>
                        <a:lnTo>
                          <a:pt x="205" y="244"/>
                        </a:lnTo>
                        <a:lnTo>
                          <a:pt x="267" y="244"/>
                        </a:lnTo>
                        <a:lnTo>
                          <a:pt x="359" y="236"/>
                        </a:lnTo>
                        <a:lnTo>
                          <a:pt x="435" y="225"/>
                        </a:lnTo>
                        <a:lnTo>
                          <a:pt x="499" y="209"/>
                        </a:lnTo>
                        <a:lnTo>
                          <a:pt x="567" y="188"/>
                        </a:lnTo>
                        <a:lnTo>
                          <a:pt x="597" y="177"/>
                        </a:lnTo>
                        <a:lnTo>
                          <a:pt x="625" y="168"/>
                        </a:lnTo>
                        <a:lnTo>
                          <a:pt x="640" y="164"/>
                        </a:lnTo>
                        <a:lnTo>
                          <a:pt x="648" y="169"/>
                        </a:lnTo>
                        <a:lnTo>
                          <a:pt x="648" y="181"/>
                        </a:lnTo>
                        <a:lnTo>
                          <a:pt x="642" y="194"/>
                        </a:lnTo>
                        <a:lnTo>
                          <a:pt x="625" y="208"/>
                        </a:lnTo>
                        <a:lnTo>
                          <a:pt x="597" y="226"/>
                        </a:lnTo>
                        <a:lnTo>
                          <a:pt x="557" y="244"/>
                        </a:lnTo>
                        <a:lnTo>
                          <a:pt x="510" y="263"/>
                        </a:lnTo>
                        <a:lnTo>
                          <a:pt x="448" y="282"/>
                        </a:lnTo>
                        <a:lnTo>
                          <a:pt x="376" y="297"/>
                        </a:lnTo>
                        <a:lnTo>
                          <a:pt x="304" y="308"/>
                        </a:lnTo>
                        <a:lnTo>
                          <a:pt x="228" y="320"/>
                        </a:lnTo>
                        <a:lnTo>
                          <a:pt x="95" y="333"/>
                        </a:lnTo>
                        <a:lnTo>
                          <a:pt x="177" y="352"/>
                        </a:lnTo>
                        <a:lnTo>
                          <a:pt x="243" y="360"/>
                        </a:lnTo>
                        <a:lnTo>
                          <a:pt x="326" y="358"/>
                        </a:lnTo>
                        <a:lnTo>
                          <a:pt x="411" y="347"/>
                        </a:lnTo>
                        <a:lnTo>
                          <a:pt x="474" y="333"/>
                        </a:lnTo>
                        <a:lnTo>
                          <a:pt x="525" y="320"/>
                        </a:lnTo>
                        <a:lnTo>
                          <a:pt x="567" y="308"/>
                        </a:lnTo>
                        <a:lnTo>
                          <a:pt x="610" y="293"/>
                        </a:lnTo>
                        <a:lnTo>
                          <a:pt x="644" y="280"/>
                        </a:lnTo>
                        <a:lnTo>
                          <a:pt x="659" y="276"/>
                        </a:lnTo>
                        <a:lnTo>
                          <a:pt x="668" y="276"/>
                        </a:lnTo>
                        <a:lnTo>
                          <a:pt x="667" y="287"/>
                        </a:lnTo>
                        <a:lnTo>
                          <a:pt x="661" y="299"/>
                        </a:lnTo>
                        <a:lnTo>
                          <a:pt x="648" y="314"/>
                        </a:lnTo>
                        <a:lnTo>
                          <a:pt x="617" y="335"/>
                        </a:lnTo>
                        <a:lnTo>
                          <a:pt x="584" y="354"/>
                        </a:lnTo>
                        <a:lnTo>
                          <a:pt x="546" y="371"/>
                        </a:lnTo>
                        <a:lnTo>
                          <a:pt x="496" y="390"/>
                        </a:lnTo>
                        <a:lnTo>
                          <a:pt x="439" y="407"/>
                        </a:lnTo>
                        <a:lnTo>
                          <a:pt x="352" y="426"/>
                        </a:lnTo>
                        <a:lnTo>
                          <a:pt x="294" y="438"/>
                        </a:lnTo>
                        <a:lnTo>
                          <a:pt x="237" y="444"/>
                        </a:lnTo>
                        <a:lnTo>
                          <a:pt x="154" y="449"/>
                        </a:lnTo>
                        <a:lnTo>
                          <a:pt x="239" y="461"/>
                        </a:lnTo>
                        <a:lnTo>
                          <a:pt x="305" y="466"/>
                        </a:lnTo>
                        <a:lnTo>
                          <a:pt x="360" y="468"/>
                        </a:lnTo>
                        <a:lnTo>
                          <a:pt x="423" y="466"/>
                        </a:lnTo>
                        <a:lnTo>
                          <a:pt x="482" y="458"/>
                        </a:lnTo>
                        <a:lnTo>
                          <a:pt x="530" y="447"/>
                        </a:lnTo>
                        <a:lnTo>
                          <a:pt x="568" y="434"/>
                        </a:lnTo>
                        <a:lnTo>
                          <a:pt x="629" y="413"/>
                        </a:lnTo>
                        <a:lnTo>
                          <a:pt x="637" y="413"/>
                        </a:lnTo>
                        <a:lnTo>
                          <a:pt x="644" y="417"/>
                        </a:lnTo>
                        <a:lnTo>
                          <a:pt x="642" y="430"/>
                        </a:lnTo>
                        <a:lnTo>
                          <a:pt x="634" y="444"/>
                        </a:lnTo>
                        <a:lnTo>
                          <a:pt x="620" y="458"/>
                        </a:lnTo>
                        <a:lnTo>
                          <a:pt x="599" y="474"/>
                        </a:lnTo>
                        <a:lnTo>
                          <a:pt x="563" y="493"/>
                        </a:lnTo>
                        <a:lnTo>
                          <a:pt x="525" y="510"/>
                        </a:lnTo>
                        <a:lnTo>
                          <a:pt x="489" y="521"/>
                        </a:lnTo>
                        <a:lnTo>
                          <a:pt x="448" y="531"/>
                        </a:lnTo>
                        <a:lnTo>
                          <a:pt x="410" y="537"/>
                        </a:lnTo>
                        <a:lnTo>
                          <a:pt x="360" y="542"/>
                        </a:lnTo>
                        <a:lnTo>
                          <a:pt x="305" y="545"/>
                        </a:lnTo>
                        <a:lnTo>
                          <a:pt x="250" y="546"/>
                        </a:lnTo>
                        <a:lnTo>
                          <a:pt x="166" y="546"/>
                        </a:lnTo>
                        <a:lnTo>
                          <a:pt x="211" y="562"/>
                        </a:lnTo>
                        <a:lnTo>
                          <a:pt x="253" y="573"/>
                        </a:lnTo>
                        <a:lnTo>
                          <a:pt x="301" y="579"/>
                        </a:lnTo>
                        <a:lnTo>
                          <a:pt x="342" y="580"/>
                        </a:lnTo>
                        <a:lnTo>
                          <a:pt x="384" y="583"/>
                        </a:lnTo>
                        <a:lnTo>
                          <a:pt x="427" y="580"/>
                        </a:lnTo>
                        <a:lnTo>
                          <a:pt x="462" y="579"/>
                        </a:lnTo>
                        <a:lnTo>
                          <a:pt x="495" y="573"/>
                        </a:lnTo>
                        <a:lnTo>
                          <a:pt x="540" y="562"/>
                        </a:lnTo>
                        <a:lnTo>
                          <a:pt x="574" y="554"/>
                        </a:lnTo>
                        <a:lnTo>
                          <a:pt x="587" y="555"/>
                        </a:lnTo>
                        <a:lnTo>
                          <a:pt x="589" y="565"/>
                        </a:lnTo>
                        <a:lnTo>
                          <a:pt x="585" y="575"/>
                        </a:lnTo>
                        <a:lnTo>
                          <a:pt x="576" y="586"/>
                        </a:lnTo>
                        <a:lnTo>
                          <a:pt x="561" y="597"/>
                        </a:lnTo>
                        <a:lnTo>
                          <a:pt x="544" y="605"/>
                        </a:lnTo>
                        <a:lnTo>
                          <a:pt x="525" y="614"/>
                        </a:lnTo>
                        <a:lnTo>
                          <a:pt x="495" y="622"/>
                        </a:lnTo>
                        <a:lnTo>
                          <a:pt x="432" y="631"/>
                        </a:lnTo>
                        <a:lnTo>
                          <a:pt x="372" y="639"/>
                        </a:lnTo>
                        <a:lnTo>
                          <a:pt x="253" y="649"/>
                        </a:lnTo>
                        <a:lnTo>
                          <a:pt x="407" y="656"/>
                        </a:lnTo>
                        <a:lnTo>
                          <a:pt x="439" y="656"/>
                        </a:lnTo>
                        <a:lnTo>
                          <a:pt x="453" y="663"/>
                        </a:lnTo>
                        <a:lnTo>
                          <a:pt x="461" y="670"/>
                        </a:lnTo>
                        <a:lnTo>
                          <a:pt x="458" y="681"/>
                        </a:lnTo>
                        <a:lnTo>
                          <a:pt x="466" y="687"/>
                        </a:lnTo>
                        <a:lnTo>
                          <a:pt x="486" y="689"/>
                        </a:lnTo>
                        <a:lnTo>
                          <a:pt x="516" y="677"/>
                        </a:lnTo>
                        <a:lnTo>
                          <a:pt x="542" y="664"/>
                        </a:lnTo>
                        <a:lnTo>
                          <a:pt x="563" y="651"/>
                        </a:lnTo>
                        <a:lnTo>
                          <a:pt x="580" y="639"/>
                        </a:lnTo>
                        <a:lnTo>
                          <a:pt x="597" y="621"/>
                        </a:lnTo>
                        <a:lnTo>
                          <a:pt x="651" y="548"/>
                        </a:lnTo>
                        <a:lnTo>
                          <a:pt x="693" y="485"/>
                        </a:lnTo>
                        <a:lnTo>
                          <a:pt x="709" y="453"/>
                        </a:lnTo>
                        <a:lnTo>
                          <a:pt x="713" y="440"/>
                        </a:lnTo>
                        <a:lnTo>
                          <a:pt x="714" y="430"/>
                        </a:lnTo>
                        <a:lnTo>
                          <a:pt x="714" y="419"/>
                        </a:lnTo>
                        <a:lnTo>
                          <a:pt x="706" y="406"/>
                        </a:lnTo>
                        <a:lnTo>
                          <a:pt x="701" y="398"/>
                        </a:lnTo>
                        <a:lnTo>
                          <a:pt x="698" y="386"/>
                        </a:lnTo>
                        <a:lnTo>
                          <a:pt x="701" y="373"/>
                        </a:lnTo>
                        <a:lnTo>
                          <a:pt x="706" y="364"/>
                        </a:lnTo>
                        <a:lnTo>
                          <a:pt x="713" y="354"/>
                        </a:lnTo>
                        <a:lnTo>
                          <a:pt x="719" y="344"/>
                        </a:lnTo>
                        <a:lnTo>
                          <a:pt x="727" y="333"/>
                        </a:lnTo>
                        <a:lnTo>
                          <a:pt x="732" y="322"/>
                        </a:lnTo>
                        <a:lnTo>
                          <a:pt x="731" y="308"/>
                        </a:lnTo>
                        <a:lnTo>
                          <a:pt x="726" y="297"/>
                        </a:lnTo>
                        <a:lnTo>
                          <a:pt x="719" y="287"/>
                        </a:lnTo>
                        <a:lnTo>
                          <a:pt x="713" y="278"/>
                        </a:lnTo>
                        <a:lnTo>
                          <a:pt x="705" y="267"/>
                        </a:lnTo>
                        <a:lnTo>
                          <a:pt x="702" y="255"/>
                        </a:lnTo>
                        <a:lnTo>
                          <a:pt x="705" y="246"/>
                        </a:lnTo>
                        <a:lnTo>
                          <a:pt x="714" y="232"/>
                        </a:lnTo>
                        <a:lnTo>
                          <a:pt x="723" y="221"/>
                        </a:lnTo>
                        <a:lnTo>
                          <a:pt x="727" y="209"/>
                        </a:lnTo>
                        <a:lnTo>
                          <a:pt x="727" y="194"/>
                        </a:lnTo>
                        <a:lnTo>
                          <a:pt x="722" y="179"/>
                        </a:lnTo>
                        <a:lnTo>
                          <a:pt x="713" y="168"/>
                        </a:lnTo>
                        <a:lnTo>
                          <a:pt x="709" y="160"/>
                        </a:lnTo>
                        <a:lnTo>
                          <a:pt x="705" y="147"/>
                        </a:lnTo>
                        <a:lnTo>
                          <a:pt x="706" y="133"/>
                        </a:lnTo>
                        <a:lnTo>
                          <a:pt x="714" y="122"/>
                        </a:lnTo>
                        <a:lnTo>
                          <a:pt x="719" y="114"/>
                        </a:lnTo>
                        <a:lnTo>
                          <a:pt x="727" y="105"/>
                        </a:lnTo>
                        <a:lnTo>
                          <a:pt x="731" y="93"/>
                        </a:lnTo>
                        <a:lnTo>
                          <a:pt x="732" y="80"/>
                        </a:lnTo>
                        <a:lnTo>
                          <a:pt x="730" y="72"/>
                        </a:lnTo>
                        <a:lnTo>
                          <a:pt x="722" y="59"/>
                        </a:lnTo>
                        <a:lnTo>
                          <a:pt x="714" y="48"/>
                        </a:lnTo>
                        <a:lnTo>
                          <a:pt x="709" y="34"/>
                        </a:lnTo>
                        <a:lnTo>
                          <a:pt x="709" y="0"/>
                        </a:lnTo>
                        <a:lnTo>
                          <a:pt x="634" y="50"/>
                        </a:lnTo>
                        <a:lnTo>
                          <a:pt x="589" y="69"/>
                        </a:lnTo>
                        <a:lnTo>
                          <a:pt x="536" y="86"/>
                        </a:lnTo>
                        <a:lnTo>
                          <a:pt x="475" y="105"/>
                        </a:lnTo>
                        <a:lnTo>
                          <a:pt x="420" y="116"/>
                        </a:lnTo>
                        <a:lnTo>
                          <a:pt x="365" y="126"/>
                        </a:lnTo>
                        <a:lnTo>
                          <a:pt x="294" y="135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8" name="Group 24"/>
              <p:cNvGrpSpPr>
                <a:grpSpLocks noChangeAspect="1"/>
              </p:cNvGrpSpPr>
              <p:nvPr/>
            </p:nvGrpSpPr>
            <p:grpSpPr bwMode="auto">
              <a:xfrm>
                <a:off x="6929" y="4535"/>
                <a:ext cx="218" cy="436"/>
                <a:chOff x="6929" y="4535"/>
                <a:chExt cx="218" cy="436"/>
              </a:xfrm>
            </p:grpSpPr>
            <p:sp>
              <p:nvSpPr>
                <p:cNvPr id="23599" name="Freeform 25"/>
                <p:cNvSpPr>
                  <a:spLocks noChangeAspect="1"/>
                </p:cNvSpPr>
                <p:nvPr/>
              </p:nvSpPr>
              <p:spPr bwMode="auto">
                <a:xfrm>
                  <a:off x="6971" y="4651"/>
                  <a:ext cx="167" cy="70"/>
                </a:xfrm>
                <a:custGeom>
                  <a:avLst/>
                  <a:gdLst>
                    <a:gd name="T0" fmla="*/ 167 w 167"/>
                    <a:gd name="T1" fmla="*/ 13 h 70"/>
                    <a:gd name="T2" fmla="*/ 151 w 167"/>
                    <a:gd name="T3" fmla="*/ 0 h 70"/>
                    <a:gd name="T4" fmla="*/ 100 w 167"/>
                    <a:gd name="T5" fmla="*/ 26 h 70"/>
                    <a:gd name="T6" fmla="*/ 49 w 167"/>
                    <a:gd name="T7" fmla="*/ 45 h 70"/>
                    <a:gd name="T8" fmla="*/ 0 w 167"/>
                    <a:gd name="T9" fmla="*/ 59 h 70"/>
                    <a:gd name="T10" fmla="*/ 9 w 167"/>
                    <a:gd name="T11" fmla="*/ 70 h 70"/>
                    <a:gd name="T12" fmla="*/ 43 w 167"/>
                    <a:gd name="T13" fmla="*/ 70 h 70"/>
                    <a:gd name="T14" fmla="*/ 89 w 167"/>
                    <a:gd name="T15" fmla="*/ 60 h 70"/>
                    <a:gd name="T16" fmla="*/ 130 w 167"/>
                    <a:gd name="T17" fmla="*/ 40 h 70"/>
                    <a:gd name="T18" fmla="*/ 167 w 167"/>
                    <a:gd name="T19" fmla="*/ 13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7"/>
                    <a:gd name="T31" fmla="*/ 0 h 70"/>
                    <a:gd name="T32" fmla="*/ 167 w 167"/>
                    <a:gd name="T33" fmla="*/ 70 h 7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7" h="70">
                      <a:moveTo>
                        <a:pt x="167" y="13"/>
                      </a:moveTo>
                      <a:lnTo>
                        <a:pt x="151" y="0"/>
                      </a:lnTo>
                      <a:lnTo>
                        <a:pt x="100" y="26"/>
                      </a:lnTo>
                      <a:lnTo>
                        <a:pt x="49" y="45"/>
                      </a:lnTo>
                      <a:lnTo>
                        <a:pt x="0" y="59"/>
                      </a:lnTo>
                      <a:lnTo>
                        <a:pt x="9" y="70"/>
                      </a:lnTo>
                      <a:lnTo>
                        <a:pt x="43" y="70"/>
                      </a:lnTo>
                      <a:lnTo>
                        <a:pt x="89" y="60"/>
                      </a:lnTo>
                      <a:lnTo>
                        <a:pt x="130" y="40"/>
                      </a:lnTo>
                      <a:lnTo>
                        <a:pt x="167" y="13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00" name="Freeform 26"/>
                <p:cNvSpPr>
                  <a:spLocks noChangeAspect="1"/>
                </p:cNvSpPr>
                <p:nvPr/>
              </p:nvSpPr>
              <p:spPr bwMode="auto">
                <a:xfrm>
                  <a:off x="7001" y="4763"/>
                  <a:ext cx="146" cy="78"/>
                </a:xfrm>
                <a:custGeom>
                  <a:avLst/>
                  <a:gdLst>
                    <a:gd name="T0" fmla="*/ 146 w 146"/>
                    <a:gd name="T1" fmla="*/ 15 h 78"/>
                    <a:gd name="T2" fmla="*/ 138 w 146"/>
                    <a:gd name="T3" fmla="*/ 0 h 78"/>
                    <a:gd name="T4" fmla="*/ 89 w 146"/>
                    <a:gd name="T5" fmla="*/ 34 h 78"/>
                    <a:gd name="T6" fmla="*/ 50 w 146"/>
                    <a:gd name="T7" fmla="*/ 51 h 78"/>
                    <a:gd name="T8" fmla="*/ 0 w 146"/>
                    <a:gd name="T9" fmla="*/ 66 h 78"/>
                    <a:gd name="T10" fmla="*/ 10 w 146"/>
                    <a:gd name="T11" fmla="*/ 78 h 78"/>
                    <a:gd name="T12" fmla="*/ 42 w 146"/>
                    <a:gd name="T13" fmla="*/ 78 h 78"/>
                    <a:gd name="T14" fmla="*/ 74 w 146"/>
                    <a:gd name="T15" fmla="*/ 69 h 78"/>
                    <a:gd name="T16" fmla="*/ 112 w 146"/>
                    <a:gd name="T17" fmla="*/ 45 h 78"/>
                    <a:gd name="T18" fmla="*/ 146 w 146"/>
                    <a:gd name="T19" fmla="*/ 15 h 7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6"/>
                    <a:gd name="T31" fmla="*/ 0 h 78"/>
                    <a:gd name="T32" fmla="*/ 146 w 146"/>
                    <a:gd name="T33" fmla="*/ 78 h 7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6" h="78">
                      <a:moveTo>
                        <a:pt x="146" y="15"/>
                      </a:moveTo>
                      <a:lnTo>
                        <a:pt x="138" y="0"/>
                      </a:lnTo>
                      <a:lnTo>
                        <a:pt x="89" y="34"/>
                      </a:lnTo>
                      <a:lnTo>
                        <a:pt x="50" y="51"/>
                      </a:lnTo>
                      <a:lnTo>
                        <a:pt x="0" y="66"/>
                      </a:lnTo>
                      <a:lnTo>
                        <a:pt x="10" y="78"/>
                      </a:lnTo>
                      <a:lnTo>
                        <a:pt x="42" y="78"/>
                      </a:lnTo>
                      <a:lnTo>
                        <a:pt x="74" y="69"/>
                      </a:lnTo>
                      <a:lnTo>
                        <a:pt x="112" y="45"/>
                      </a:lnTo>
                      <a:lnTo>
                        <a:pt x="146" y="15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01" name="Freeform 27"/>
                <p:cNvSpPr>
                  <a:spLocks noChangeAspect="1"/>
                </p:cNvSpPr>
                <p:nvPr/>
              </p:nvSpPr>
              <p:spPr bwMode="auto">
                <a:xfrm>
                  <a:off x="6992" y="4894"/>
                  <a:ext cx="149" cy="77"/>
                </a:xfrm>
                <a:custGeom>
                  <a:avLst/>
                  <a:gdLst>
                    <a:gd name="T0" fmla="*/ 149 w 149"/>
                    <a:gd name="T1" fmla="*/ 11 h 77"/>
                    <a:gd name="T2" fmla="*/ 138 w 149"/>
                    <a:gd name="T3" fmla="*/ 0 h 77"/>
                    <a:gd name="T4" fmla="*/ 93 w 149"/>
                    <a:gd name="T5" fmla="*/ 31 h 77"/>
                    <a:gd name="T6" fmla="*/ 49 w 149"/>
                    <a:gd name="T7" fmla="*/ 49 h 77"/>
                    <a:gd name="T8" fmla="*/ 0 w 149"/>
                    <a:gd name="T9" fmla="*/ 63 h 77"/>
                    <a:gd name="T10" fmla="*/ 9 w 149"/>
                    <a:gd name="T11" fmla="*/ 77 h 77"/>
                    <a:gd name="T12" fmla="*/ 42 w 149"/>
                    <a:gd name="T13" fmla="*/ 74 h 77"/>
                    <a:gd name="T14" fmla="*/ 81 w 149"/>
                    <a:gd name="T15" fmla="*/ 65 h 77"/>
                    <a:gd name="T16" fmla="*/ 121 w 149"/>
                    <a:gd name="T17" fmla="*/ 40 h 77"/>
                    <a:gd name="T18" fmla="*/ 149 w 149"/>
                    <a:gd name="T19" fmla="*/ 11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9"/>
                    <a:gd name="T31" fmla="*/ 0 h 77"/>
                    <a:gd name="T32" fmla="*/ 149 w 149"/>
                    <a:gd name="T33" fmla="*/ 77 h 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9" h="77">
                      <a:moveTo>
                        <a:pt x="149" y="11"/>
                      </a:moveTo>
                      <a:lnTo>
                        <a:pt x="138" y="0"/>
                      </a:lnTo>
                      <a:lnTo>
                        <a:pt x="93" y="31"/>
                      </a:lnTo>
                      <a:lnTo>
                        <a:pt x="49" y="49"/>
                      </a:lnTo>
                      <a:lnTo>
                        <a:pt x="0" y="63"/>
                      </a:lnTo>
                      <a:lnTo>
                        <a:pt x="9" y="77"/>
                      </a:lnTo>
                      <a:lnTo>
                        <a:pt x="42" y="74"/>
                      </a:lnTo>
                      <a:lnTo>
                        <a:pt x="81" y="65"/>
                      </a:lnTo>
                      <a:lnTo>
                        <a:pt x="121" y="40"/>
                      </a:lnTo>
                      <a:lnTo>
                        <a:pt x="149" y="11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02" name="Freeform 28"/>
                <p:cNvSpPr>
                  <a:spLocks noChangeAspect="1"/>
                </p:cNvSpPr>
                <p:nvPr/>
              </p:nvSpPr>
              <p:spPr bwMode="auto">
                <a:xfrm>
                  <a:off x="6929" y="4535"/>
                  <a:ext cx="171" cy="68"/>
                </a:xfrm>
                <a:custGeom>
                  <a:avLst/>
                  <a:gdLst>
                    <a:gd name="T0" fmla="*/ 171 w 171"/>
                    <a:gd name="T1" fmla="*/ 13 h 68"/>
                    <a:gd name="T2" fmla="*/ 154 w 171"/>
                    <a:gd name="T3" fmla="*/ 0 h 68"/>
                    <a:gd name="T4" fmla="*/ 97 w 171"/>
                    <a:gd name="T5" fmla="*/ 26 h 68"/>
                    <a:gd name="T6" fmla="*/ 50 w 171"/>
                    <a:gd name="T7" fmla="*/ 41 h 68"/>
                    <a:gd name="T8" fmla="*/ 0 w 171"/>
                    <a:gd name="T9" fmla="*/ 55 h 68"/>
                    <a:gd name="T10" fmla="*/ 11 w 171"/>
                    <a:gd name="T11" fmla="*/ 68 h 68"/>
                    <a:gd name="T12" fmla="*/ 42 w 171"/>
                    <a:gd name="T13" fmla="*/ 66 h 68"/>
                    <a:gd name="T14" fmla="*/ 82 w 171"/>
                    <a:gd name="T15" fmla="*/ 57 h 68"/>
                    <a:gd name="T16" fmla="*/ 127 w 171"/>
                    <a:gd name="T17" fmla="*/ 40 h 68"/>
                    <a:gd name="T18" fmla="*/ 171 w 171"/>
                    <a:gd name="T19" fmla="*/ 13 h 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1"/>
                    <a:gd name="T31" fmla="*/ 0 h 68"/>
                    <a:gd name="T32" fmla="*/ 171 w 171"/>
                    <a:gd name="T33" fmla="*/ 68 h 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1" h="68">
                      <a:moveTo>
                        <a:pt x="171" y="13"/>
                      </a:moveTo>
                      <a:lnTo>
                        <a:pt x="154" y="0"/>
                      </a:lnTo>
                      <a:lnTo>
                        <a:pt x="97" y="26"/>
                      </a:lnTo>
                      <a:lnTo>
                        <a:pt x="50" y="41"/>
                      </a:lnTo>
                      <a:lnTo>
                        <a:pt x="0" y="55"/>
                      </a:lnTo>
                      <a:lnTo>
                        <a:pt x="11" y="68"/>
                      </a:lnTo>
                      <a:lnTo>
                        <a:pt x="42" y="66"/>
                      </a:lnTo>
                      <a:lnTo>
                        <a:pt x="82" y="57"/>
                      </a:lnTo>
                      <a:lnTo>
                        <a:pt x="127" y="40"/>
                      </a:lnTo>
                      <a:lnTo>
                        <a:pt x="171" y="13"/>
                      </a:lnTo>
                      <a:close/>
                    </a:path>
                  </a:pathLst>
                </a:custGeom>
                <a:solidFill>
                  <a:srgbClr val="FFE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3582" name="Freeform 29"/>
            <p:cNvSpPr>
              <a:spLocks noChangeAspect="1"/>
            </p:cNvSpPr>
            <p:nvPr/>
          </p:nvSpPr>
          <p:spPr bwMode="auto">
            <a:xfrm>
              <a:off x="5770" y="1606"/>
              <a:ext cx="2019" cy="2908"/>
            </a:xfrm>
            <a:custGeom>
              <a:avLst/>
              <a:gdLst>
                <a:gd name="T0" fmla="*/ 1445 w 2019"/>
                <a:gd name="T1" fmla="*/ 2807 h 2908"/>
                <a:gd name="T2" fmla="*/ 1463 w 2019"/>
                <a:gd name="T3" fmla="*/ 2784 h 2908"/>
                <a:gd name="T4" fmla="*/ 1471 w 2019"/>
                <a:gd name="T5" fmla="*/ 2765 h 2908"/>
                <a:gd name="T6" fmla="*/ 1484 w 2019"/>
                <a:gd name="T7" fmla="*/ 2698 h 2908"/>
                <a:gd name="T8" fmla="*/ 1563 w 2019"/>
                <a:gd name="T9" fmla="*/ 2229 h 2908"/>
                <a:gd name="T10" fmla="*/ 1619 w 2019"/>
                <a:gd name="T11" fmla="*/ 2062 h 2908"/>
                <a:gd name="T12" fmla="*/ 1672 w 2019"/>
                <a:gd name="T13" fmla="*/ 1943 h 2908"/>
                <a:gd name="T14" fmla="*/ 1773 w 2019"/>
                <a:gd name="T15" fmla="*/ 1766 h 2908"/>
                <a:gd name="T16" fmla="*/ 1879 w 2019"/>
                <a:gd name="T17" fmla="*/ 1590 h 2908"/>
                <a:gd name="T18" fmla="*/ 1952 w 2019"/>
                <a:gd name="T19" fmla="*/ 1429 h 2908"/>
                <a:gd name="T20" fmla="*/ 1995 w 2019"/>
                <a:gd name="T21" fmla="*/ 1267 h 2908"/>
                <a:gd name="T22" fmla="*/ 2019 w 2019"/>
                <a:gd name="T23" fmla="*/ 1062 h 2908"/>
                <a:gd name="T24" fmla="*/ 2003 w 2019"/>
                <a:gd name="T25" fmla="*/ 873 h 2908"/>
                <a:gd name="T26" fmla="*/ 1960 w 2019"/>
                <a:gd name="T27" fmla="*/ 694 h 2908"/>
                <a:gd name="T28" fmla="*/ 1888 w 2019"/>
                <a:gd name="T29" fmla="*/ 529 h 2908"/>
                <a:gd name="T30" fmla="*/ 1765 w 2019"/>
                <a:gd name="T31" fmla="*/ 354 h 2908"/>
                <a:gd name="T32" fmla="*/ 1636 w 2019"/>
                <a:gd name="T33" fmla="*/ 232 h 2908"/>
                <a:gd name="T34" fmla="*/ 1471 w 2019"/>
                <a:gd name="T35" fmla="*/ 120 h 2908"/>
                <a:gd name="T36" fmla="*/ 1277 w 2019"/>
                <a:gd name="T37" fmla="*/ 40 h 2908"/>
                <a:gd name="T38" fmla="*/ 1115 w 2019"/>
                <a:gd name="T39" fmla="*/ 6 h 2908"/>
                <a:gd name="T40" fmla="*/ 936 w 2019"/>
                <a:gd name="T41" fmla="*/ 0 h 2908"/>
                <a:gd name="T42" fmla="*/ 782 w 2019"/>
                <a:gd name="T43" fmla="*/ 28 h 2908"/>
                <a:gd name="T44" fmla="*/ 630 w 2019"/>
                <a:gd name="T45" fmla="*/ 78 h 2908"/>
                <a:gd name="T46" fmla="*/ 501 w 2019"/>
                <a:gd name="T47" fmla="*/ 145 h 2908"/>
                <a:gd name="T48" fmla="*/ 365 w 2019"/>
                <a:gd name="T49" fmla="*/ 242 h 2908"/>
                <a:gd name="T50" fmla="*/ 242 w 2019"/>
                <a:gd name="T51" fmla="*/ 360 h 2908"/>
                <a:gd name="T52" fmla="*/ 140 w 2019"/>
                <a:gd name="T53" fmla="*/ 495 h 2908"/>
                <a:gd name="T54" fmla="*/ 53 w 2019"/>
                <a:gd name="T55" fmla="*/ 685 h 2908"/>
                <a:gd name="T56" fmla="*/ 7 w 2019"/>
                <a:gd name="T57" fmla="*/ 879 h 2908"/>
                <a:gd name="T58" fmla="*/ 0 w 2019"/>
                <a:gd name="T59" fmla="*/ 1052 h 2908"/>
                <a:gd name="T60" fmla="*/ 14 w 2019"/>
                <a:gd name="T61" fmla="*/ 1239 h 2908"/>
                <a:gd name="T62" fmla="*/ 62 w 2019"/>
                <a:gd name="T63" fmla="*/ 1427 h 2908"/>
                <a:gd name="T64" fmla="*/ 144 w 2019"/>
                <a:gd name="T65" fmla="*/ 1602 h 2908"/>
                <a:gd name="T66" fmla="*/ 239 w 2019"/>
                <a:gd name="T67" fmla="*/ 1770 h 2908"/>
                <a:gd name="T68" fmla="*/ 370 w 2019"/>
                <a:gd name="T69" fmla="*/ 2007 h 2908"/>
                <a:gd name="T70" fmla="*/ 429 w 2019"/>
                <a:gd name="T71" fmla="*/ 2138 h 2908"/>
                <a:gd name="T72" fmla="*/ 469 w 2019"/>
                <a:gd name="T73" fmla="*/ 2292 h 2908"/>
                <a:gd name="T74" fmla="*/ 501 w 2019"/>
                <a:gd name="T75" fmla="*/ 2506 h 2908"/>
                <a:gd name="T76" fmla="*/ 526 w 2019"/>
                <a:gd name="T77" fmla="*/ 2693 h 2908"/>
                <a:gd name="T78" fmla="*/ 543 w 2019"/>
                <a:gd name="T79" fmla="*/ 2767 h 2908"/>
                <a:gd name="T80" fmla="*/ 552 w 2019"/>
                <a:gd name="T81" fmla="*/ 2784 h 2908"/>
                <a:gd name="T82" fmla="*/ 576 w 2019"/>
                <a:gd name="T83" fmla="*/ 2812 h 2908"/>
                <a:gd name="T84" fmla="*/ 635 w 2019"/>
                <a:gd name="T85" fmla="*/ 2847 h 2908"/>
                <a:gd name="T86" fmla="*/ 703 w 2019"/>
                <a:gd name="T87" fmla="*/ 2870 h 2908"/>
                <a:gd name="T88" fmla="*/ 778 w 2019"/>
                <a:gd name="T89" fmla="*/ 2889 h 2908"/>
                <a:gd name="T90" fmla="*/ 857 w 2019"/>
                <a:gd name="T91" fmla="*/ 2900 h 2908"/>
                <a:gd name="T92" fmla="*/ 934 w 2019"/>
                <a:gd name="T93" fmla="*/ 2906 h 2908"/>
                <a:gd name="T94" fmla="*/ 1006 w 2019"/>
                <a:gd name="T95" fmla="*/ 2908 h 2908"/>
                <a:gd name="T96" fmla="*/ 1086 w 2019"/>
                <a:gd name="T97" fmla="*/ 2906 h 2908"/>
                <a:gd name="T98" fmla="*/ 1166 w 2019"/>
                <a:gd name="T99" fmla="*/ 2900 h 2908"/>
                <a:gd name="T100" fmla="*/ 1241 w 2019"/>
                <a:gd name="T101" fmla="*/ 2887 h 2908"/>
                <a:gd name="T102" fmla="*/ 1309 w 2019"/>
                <a:gd name="T103" fmla="*/ 2871 h 2908"/>
                <a:gd name="T104" fmla="*/ 1375 w 2019"/>
                <a:gd name="T105" fmla="*/ 2849 h 29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19"/>
                <a:gd name="T160" fmla="*/ 0 h 2908"/>
                <a:gd name="T161" fmla="*/ 2019 w 2019"/>
                <a:gd name="T162" fmla="*/ 2908 h 290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19" h="2908">
                  <a:moveTo>
                    <a:pt x="1415" y="2830"/>
                  </a:moveTo>
                  <a:lnTo>
                    <a:pt x="1432" y="2818"/>
                  </a:lnTo>
                  <a:lnTo>
                    <a:pt x="1445" y="2807"/>
                  </a:lnTo>
                  <a:lnTo>
                    <a:pt x="1453" y="2799"/>
                  </a:lnTo>
                  <a:lnTo>
                    <a:pt x="1458" y="2790"/>
                  </a:lnTo>
                  <a:lnTo>
                    <a:pt x="1463" y="2784"/>
                  </a:lnTo>
                  <a:lnTo>
                    <a:pt x="1466" y="2778"/>
                  </a:lnTo>
                  <a:lnTo>
                    <a:pt x="1470" y="2773"/>
                  </a:lnTo>
                  <a:lnTo>
                    <a:pt x="1471" y="2765"/>
                  </a:lnTo>
                  <a:lnTo>
                    <a:pt x="1474" y="2756"/>
                  </a:lnTo>
                  <a:lnTo>
                    <a:pt x="1475" y="2744"/>
                  </a:lnTo>
                  <a:lnTo>
                    <a:pt x="1484" y="2698"/>
                  </a:lnTo>
                  <a:lnTo>
                    <a:pt x="1543" y="2322"/>
                  </a:lnTo>
                  <a:lnTo>
                    <a:pt x="1554" y="2268"/>
                  </a:lnTo>
                  <a:lnTo>
                    <a:pt x="1563" y="2229"/>
                  </a:lnTo>
                  <a:lnTo>
                    <a:pt x="1577" y="2175"/>
                  </a:lnTo>
                  <a:lnTo>
                    <a:pt x="1598" y="2115"/>
                  </a:lnTo>
                  <a:lnTo>
                    <a:pt x="1619" y="2062"/>
                  </a:lnTo>
                  <a:lnTo>
                    <a:pt x="1638" y="2018"/>
                  </a:lnTo>
                  <a:lnTo>
                    <a:pt x="1655" y="1980"/>
                  </a:lnTo>
                  <a:lnTo>
                    <a:pt x="1672" y="1943"/>
                  </a:lnTo>
                  <a:lnTo>
                    <a:pt x="1706" y="1880"/>
                  </a:lnTo>
                  <a:lnTo>
                    <a:pt x="1740" y="1821"/>
                  </a:lnTo>
                  <a:lnTo>
                    <a:pt x="1773" y="1766"/>
                  </a:lnTo>
                  <a:lnTo>
                    <a:pt x="1799" y="1724"/>
                  </a:lnTo>
                  <a:lnTo>
                    <a:pt x="1846" y="1645"/>
                  </a:lnTo>
                  <a:lnTo>
                    <a:pt x="1879" y="1590"/>
                  </a:lnTo>
                  <a:lnTo>
                    <a:pt x="1905" y="1544"/>
                  </a:lnTo>
                  <a:lnTo>
                    <a:pt x="1927" y="1492"/>
                  </a:lnTo>
                  <a:lnTo>
                    <a:pt x="1952" y="1429"/>
                  </a:lnTo>
                  <a:lnTo>
                    <a:pt x="1969" y="1374"/>
                  </a:lnTo>
                  <a:lnTo>
                    <a:pt x="1985" y="1316"/>
                  </a:lnTo>
                  <a:lnTo>
                    <a:pt x="1995" y="1267"/>
                  </a:lnTo>
                  <a:lnTo>
                    <a:pt x="2007" y="1212"/>
                  </a:lnTo>
                  <a:lnTo>
                    <a:pt x="2015" y="1142"/>
                  </a:lnTo>
                  <a:lnTo>
                    <a:pt x="2019" y="1062"/>
                  </a:lnTo>
                  <a:lnTo>
                    <a:pt x="2019" y="987"/>
                  </a:lnTo>
                  <a:lnTo>
                    <a:pt x="2012" y="928"/>
                  </a:lnTo>
                  <a:lnTo>
                    <a:pt x="2003" y="873"/>
                  </a:lnTo>
                  <a:lnTo>
                    <a:pt x="1994" y="824"/>
                  </a:lnTo>
                  <a:lnTo>
                    <a:pt x="1978" y="759"/>
                  </a:lnTo>
                  <a:lnTo>
                    <a:pt x="1960" y="694"/>
                  </a:lnTo>
                  <a:lnTo>
                    <a:pt x="1940" y="634"/>
                  </a:lnTo>
                  <a:lnTo>
                    <a:pt x="1917" y="578"/>
                  </a:lnTo>
                  <a:lnTo>
                    <a:pt x="1888" y="529"/>
                  </a:lnTo>
                  <a:lnTo>
                    <a:pt x="1850" y="466"/>
                  </a:lnTo>
                  <a:lnTo>
                    <a:pt x="1807" y="403"/>
                  </a:lnTo>
                  <a:lnTo>
                    <a:pt x="1765" y="354"/>
                  </a:lnTo>
                  <a:lnTo>
                    <a:pt x="1727" y="312"/>
                  </a:lnTo>
                  <a:lnTo>
                    <a:pt x="1683" y="272"/>
                  </a:lnTo>
                  <a:lnTo>
                    <a:pt x="1636" y="232"/>
                  </a:lnTo>
                  <a:lnTo>
                    <a:pt x="1590" y="196"/>
                  </a:lnTo>
                  <a:lnTo>
                    <a:pt x="1535" y="159"/>
                  </a:lnTo>
                  <a:lnTo>
                    <a:pt x="1471" y="120"/>
                  </a:lnTo>
                  <a:lnTo>
                    <a:pt x="1411" y="90"/>
                  </a:lnTo>
                  <a:lnTo>
                    <a:pt x="1341" y="61"/>
                  </a:lnTo>
                  <a:lnTo>
                    <a:pt x="1277" y="40"/>
                  </a:lnTo>
                  <a:lnTo>
                    <a:pt x="1224" y="27"/>
                  </a:lnTo>
                  <a:lnTo>
                    <a:pt x="1167" y="14"/>
                  </a:lnTo>
                  <a:lnTo>
                    <a:pt x="1115" y="6"/>
                  </a:lnTo>
                  <a:lnTo>
                    <a:pt x="1053" y="0"/>
                  </a:lnTo>
                  <a:lnTo>
                    <a:pt x="997" y="0"/>
                  </a:lnTo>
                  <a:lnTo>
                    <a:pt x="936" y="0"/>
                  </a:lnTo>
                  <a:lnTo>
                    <a:pt x="885" y="6"/>
                  </a:lnTo>
                  <a:lnTo>
                    <a:pt x="826" y="19"/>
                  </a:lnTo>
                  <a:lnTo>
                    <a:pt x="782" y="28"/>
                  </a:lnTo>
                  <a:lnTo>
                    <a:pt x="727" y="44"/>
                  </a:lnTo>
                  <a:lnTo>
                    <a:pt x="676" y="59"/>
                  </a:lnTo>
                  <a:lnTo>
                    <a:pt x="630" y="78"/>
                  </a:lnTo>
                  <a:lnTo>
                    <a:pt x="586" y="97"/>
                  </a:lnTo>
                  <a:lnTo>
                    <a:pt x="541" y="121"/>
                  </a:lnTo>
                  <a:lnTo>
                    <a:pt x="501" y="145"/>
                  </a:lnTo>
                  <a:lnTo>
                    <a:pt x="456" y="175"/>
                  </a:lnTo>
                  <a:lnTo>
                    <a:pt x="408" y="209"/>
                  </a:lnTo>
                  <a:lnTo>
                    <a:pt x="365" y="242"/>
                  </a:lnTo>
                  <a:lnTo>
                    <a:pt x="326" y="277"/>
                  </a:lnTo>
                  <a:lnTo>
                    <a:pt x="284" y="316"/>
                  </a:lnTo>
                  <a:lnTo>
                    <a:pt x="242" y="360"/>
                  </a:lnTo>
                  <a:lnTo>
                    <a:pt x="206" y="402"/>
                  </a:lnTo>
                  <a:lnTo>
                    <a:pt x="175" y="441"/>
                  </a:lnTo>
                  <a:lnTo>
                    <a:pt x="140" y="495"/>
                  </a:lnTo>
                  <a:lnTo>
                    <a:pt x="106" y="554"/>
                  </a:lnTo>
                  <a:lnTo>
                    <a:pt x="75" y="620"/>
                  </a:lnTo>
                  <a:lnTo>
                    <a:pt x="53" y="685"/>
                  </a:lnTo>
                  <a:lnTo>
                    <a:pt x="34" y="752"/>
                  </a:lnTo>
                  <a:lnTo>
                    <a:pt x="17" y="818"/>
                  </a:lnTo>
                  <a:lnTo>
                    <a:pt x="7" y="879"/>
                  </a:lnTo>
                  <a:lnTo>
                    <a:pt x="0" y="940"/>
                  </a:lnTo>
                  <a:lnTo>
                    <a:pt x="0" y="999"/>
                  </a:lnTo>
                  <a:lnTo>
                    <a:pt x="0" y="1052"/>
                  </a:lnTo>
                  <a:lnTo>
                    <a:pt x="0" y="1115"/>
                  </a:lnTo>
                  <a:lnTo>
                    <a:pt x="3" y="1170"/>
                  </a:lnTo>
                  <a:lnTo>
                    <a:pt x="14" y="1239"/>
                  </a:lnTo>
                  <a:lnTo>
                    <a:pt x="24" y="1299"/>
                  </a:lnTo>
                  <a:lnTo>
                    <a:pt x="40" y="1358"/>
                  </a:lnTo>
                  <a:lnTo>
                    <a:pt x="62" y="1427"/>
                  </a:lnTo>
                  <a:lnTo>
                    <a:pt x="87" y="1488"/>
                  </a:lnTo>
                  <a:lnTo>
                    <a:pt x="113" y="1542"/>
                  </a:lnTo>
                  <a:lnTo>
                    <a:pt x="144" y="1602"/>
                  </a:lnTo>
                  <a:lnTo>
                    <a:pt x="178" y="1660"/>
                  </a:lnTo>
                  <a:lnTo>
                    <a:pt x="208" y="1715"/>
                  </a:lnTo>
                  <a:lnTo>
                    <a:pt x="239" y="1770"/>
                  </a:lnTo>
                  <a:lnTo>
                    <a:pt x="272" y="1830"/>
                  </a:lnTo>
                  <a:lnTo>
                    <a:pt x="323" y="1917"/>
                  </a:lnTo>
                  <a:lnTo>
                    <a:pt x="370" y="2007"/>
                  </a:lnTo>
                  <a:lnTo>
                    <a:pt x="398" y="2053"/>
                  </a:lnTo>
                  <a:lnTo>
                    <a:pt x="412" y="2091"/>
                  </a:lnTo>
                  <a:lnTo>
                    <a:pt x="429" y="2138"/>
                  </a:lnTo>
                  <a:lnTo>
                    <a:pt x="445" y="2192"/>
                  </a:lnTo>
                  <a:lnTo>
                    <a:pt x="458" y="2239"/>
                  </a:lnTo>
                  <a:lnTo>
                    <a:pt x="469" y="2292"/>
                  </a:lnTo>
                  <a:lnTo>
                    <a:pt x="479" y="2365"/>
                  </a:lnTo>
                  <a:lnTo>
                    <a:pt x="492" y="2444"/>
                  </a:lnTo>
                  <a:lnTo>
                    <a:pt x="501" y="2506"/>
                  </a:lnTo>
                  <a:lnTo>
                    <a:pt x="511" y="2586"/>
                  </a:lnTo>
                  <a:lnTo>
                    <a:pt x="518" y="2643"/>
                  </a:lnTo>
                  <a:lnTo>
                    <a:pt x="526" y="2693"/>
                  </a:lnTo>
                  <a:lnTo>
                    <a:pt x="537" y="2742"/>
                  </a:lnTo>
                  <a:lnTo>
                    <a:pt x="541" y="2756"/>
                  </a:lnTo>
                  <a:lnTo>
                    <a:pt x="543" y="2767"/>
                  </a:lnTo>
                  <a:lnTo>
                    <a:pt x="545" y="2773"/>
                  </a:lnTo>
                  <a:lnTo>
                    <a:pt x="546" y="2778"/>
                  </a:lnTo>
                  <a:lnTo>
                    <a:pt x="552" y="2784"/>
                  </a:lnTo>
                  <a:lnTo>
                    <a:pt x="558" y="2794"/>
                  </a:lnTo>
                  <a:lnTo>
                    <a:pt x="567" y="2803"/>
                  </a:lnTo>
                  <a:lnTo>
                    <a:pt x="576" y="2812"/>
                  </a:lnTo>
                  <a:lnTo>
                    <a:pt x="592" y="2824"/>
                  </a:lnTo>
                  <a:lnTo>
                    <a:pt x="610" y="2833"/>
                  </a:lnTo>
                  <a:lnTo>
                    <a:pt x="635" y="2847"/>
                  </a:lnTo>
                  <a:lnTo>
                    <a:pt x="657" y="2856"/>
                  </a:lnTo>
                  <a:lnTo>
                    <a:pt x="681" y="2864"/>
                  </a:lnTo>
                  <a:lnTo>
                    <a:pt x="703" y="2870"/>
                  </a:lnTo>
                  <a:lnTo>
                    <a:pt x="723" y="2875"/>
                  </a:lnTo>
                  <a:lnTo>
                    <a:pt x="753" y="2883"/>
                  </a:lnTo>
                  <a:lnTo>
                    <a:pt x="778" y="2889"/>
                  </a:lnTo>
                  <a:lnTo>
                    <a:pt x="802" y="2892"/>
                  </a:lnTo>
                  <a:lnTo>
                    <a:pt x="829" y="2896"/>
                  </a:lnTo>
                  <a:lnTo>
                    <a:pt x="857" y="2900"/>
                  </a:lnTo>
                  <a:lnTo>
                    <a:pt x="883" y="2902"/>
                  </a:lnTo>
                  <a:lnTo>
                    <a:pt x="906" y="2904"/>
                  </a:lnTo>
                  <a:lnTo>
                    <a:pt x="934" y="2906"/>
                  </a:lnTo>
                  <a:lnTo>
                    <a:pt x="959" y="2908"/>
                  </a:lnTo>
                  <a:lnTo>
                    <a:pt x="984" y="2908"/>
                  </a:lnTo>
                  <a:lnTo>
                    <a:pt x="1006" y="2908"/>
                  </a:lnTo>
                  <a:lnTo>
                    <a:pt x="1031" y="2908"/>
                  </a:lnTo>
                  <a:lnTo>
                    <a:pt x="1061" y="2908"/>
                  </a:lnTo>
                  <a:lnTo>
                    <a:pt x="1086" y="2906"/>
                  </a:lnTo>
                  <a:lnTo>
                    <a:pt x="1108" y="2906"/>
                  </a:lnTo>
                  <a:lnTo>
                    <a:pt x="1134" y="2902"/>
                  </a:lnTo>
                  <a:lnTo>
                    <a:pt x="1166" y="2900"/>
                  </a:lnTo>
                  <a:lnTo>
                    <a:pt x="1188" y="2896"/>
                  </a:lnTo>
                  <a:lnTo>
                    <a:pt x="1217" y="2892"/>
                  </a:lnTo>
                  <a:lnTo>
                    <a:pt x="1241" y="2887"/>
                  </a:lnTo>
                  <a:lnTo>
                    <a:pt x="1265" y="2883"/>
                  </a:lnTo>
                  <a:lnTo>
                    <a:pt x="1288" y="2877"/>
                  </a:lnTo>
                  <a:lnTo>
                    <a:pt x="1309" y="2871"/>
                  </a:lnTo>
                  <a:lnTo>
                    <a:pt x="1334" y="2864"/>
                  </a:lnTo>
                  <a:lnTo>
                    <a:pt x="1354" y="2856"/>
                  </a:lnTo>
                  <a:lnTo>
                    <a:pt x="1375" y="2849"/>
                  </a:lnTo>
                  <a:lnTo>
                    <a:pt x="1395" y="2839"/>
                  </a:lnTo>
                  <a:lnTo>
                    <a:pt x="1415" y="2830"/>
                  </a:lnTo>
                  <a:close/>
                </a:path>
              </a:pathLst>
            </a:custGeom>
            <a:solidFill>
              <a:srgbClr val="E0E0E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3" name="Oval 30"/>
            <p:cNvSpPr>
              <a:spLocks noChangeAspect="1" noChangeArrowheads="1"/>
            </p:cNvSpPr>
            <p:nvPr/>
          </p:nvSpPr>
          <p:spPr bwMode="auto">
            <a:xfrm>
              <a:off x="6337" y="4185"/>
              <a:ext cx="886" cy="296"/>
            </a:xfrm>
            <a:prstGeom prst="ellipse">
              <a:avLst/>
            </a:prstGeom>
            <a:solidFill>
              <a:srgbClr val="A0A0A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3584" name="Freeform 31"/>
            <p:cNvSpPr>
              <a:spLocks noChangeAspect="1"/>
            </p:cNvSpPr>
            <p:nvPr/>
          </p:nvSpPr>
          <p:spPr bwMode="auto">
            <a:xfrm>
              <a:off x="7261" y="1899"/>
              <a:ext cx="338" cy="432"/>
            </a:xfrm>
            <a:custGeom>
              <a:avLst/>
              <a:gdLst>
                <a:gd name="T0" fmla="*/ 0 w 338"/>
                <a:gd name="T1" fmla="*/ 0 h 432"/>
                <a:gd name="T2" fmla="*/ 90 w 338"/>
                <a:gd name="T3" fmla="*/ 46 h 432"/>
                <a:gd name="T4" fmla="*/ 172 w 338"/>
                <a:gd name="T5" fmla="*/ 97 h 432"/>
                <a:gd name="T6" fmla="*/ 234 w 338"/>
                <a:gd name="T7" fmla="*/ 148 h 432"/>
                <a:gd name="T8" fmla="*/ 275 w 338"/>
                <a:gd name="T9" fmla="*/ 203 h 432"/>
                <a:gd name="T10" fmla="*/ 304 w 338"/>
                <a:gd name="T11" fmla="*/ 259 h 432"/>
                <a:gd name="T12" fmla="*/ 325 w 338"/>
                <a:gd name="T13" fmla="*/ 308 h 432"/>
                <a:gd name="T14" fmla="*/ 338 w 338"/>
                <a:gd name="T15" fmla="*/ 358 h 432"/>
                <a:gd name="T16" fmla="*/ 219 w 338"/>
                <a:gd name="T17" fmla="*/ 432 h 432"/>
                <a:gd name="T18" fmla="*/ 208 w 338"/>
                <a:gd name="T19" fmla="*/ 362 h 432"/>
                <a:gd name="T20" fmla="*/ 189 w 338"/>
                <a:gd name="T21" fmla="*/ 287 h 432"/>
                <a:gd name="T22" fmla="*/ 161 w 338"/>
                <a:gd name="T23" fmla="*/ 209 h 432"/>
                <a:gd name="T24" fmla="*/ 124 w 338"/>
                <a:gd name="T25" fmla="*/ 144 h 432"/>
                <a:gd name="T26" fmla="*/ 73 w 338"/>
                <a:gd name="T27" fmla="*/ 78 h 432"/>
                <a:gd name="T28" fmla="*/ 0 w 338"/>
                <a:gd name="T29" fmla="*/ 0 h 4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8"/>
                <a:gd name="T46" fmla="*/ 0 h 432"/>
                <a:gd name="T47" fmla="*/ 338 w 338"/>
                <a:gd name="T48" fmla="*/ 432 h 4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8" h="432">
                  <a:moveTo>
                    <a:pt x="0" y="0"/>
                  </a:moveTo>
                  <a:lnTo>
                    <a:pt x="90" y="46"/>
                  </a:lnTo>
                  <a:lnTo>
                    <a:pt x="172" y="97"/>
                  </a:lnTo>
                  <a:lnTo>
                    <a:pt x="234" y="148"/>
                  </a:lnTo>
                  <a:lnTo>
                    <a:pt x="275" y="203"/>
                  </a:lnTo>
                  <a:lnTo>
                    <a:pt x="304" y="259"/>
                  </a:lnTo>
                  <a:lnTo>
                    <a:pt x="325" y="308"/>
                  </a:lnTo>
                  <a:lnTo>
                    <a:pt x="338" y="358"/>
                  </a:lnTo>
                  <a:lnTo>
                    <a:pt x="219" y="432"/>
                  </a:lnTo>
                  <a:lnTo>
                    <a:pt x="208" y="362"/>
                  </a:lnTo>
                  <a:lnTo>
                    <a:pt x="189" y="287"/>
                  </a:lnTo>
                  <a:lnTo>
                    <a:pt x="161" y="209"/>
                  </a:lnTo>
                  <a:lnTo>
                    <a:pt x="124" y="144"/>
                  </a:lnTo>
                  <a:lnTo>
                    <a:pt x="73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" name="Group 32"/>
            <p:cNvGrpSpPr>
              <a:grpSpLocks noChangeAspect="1"/>
            </p:cNvGrpSpPr>
            <p:nvPr/>
          </p:nvGrpSpPr>
          <p:grpSpPr bwMode="auto">
            <a:xfrm>
              <a:off x="6498" y="2481"/>
              <a:ext cx="562" cy="1806"/>
              <a:chOff x="6498" y="2481"/>
              <a:chExt cx="562" cy="1806"/>
            </a:xfrm>
          </p:grpSpPr>
          <p:sp>
            <p:nvSpPr>
              <p:cNvPr id="23587" name="Freeform 33"/>
              <p:cNvSpPr>
                <a:spLocks noChangeAspect="1"/>
              </p:cNvSpPr>
              <p:nvPr/>
            </p:nvSpPr>
            <p:spPr bwMode="auto">
              <a:xfrm>
                <a:off x="6604" y="3234"/>
                <a:ext cx="345" cy="1053"/>
              </a:xfrm>
              <a:custGeom>
                <a:avLst/>
                <a:gdLst>
                  <a:gd name="T0" fmla="*/ 0 w 345"/>
                  <a:gd name="T1" fmla="*/ 80 h 1053"/>
                  <a:gd name="T2" fmla="*/ 6 w 345"/>
                  <a:gd name="T3" fmla="*/ 252 h 1053"/>
                  <a:gd name="T4" fmla="*/ 23 w 345"/>
                  <a:gd name="T5" fmla="*/ 274 h 1053"/>
                  <a:gd name="T6" fmla="*/ 17 w 345"/>
                  <a:gd name="T7" fmla="*/ 975 h 1053"/>
                  <a:gd name="T8" fmla="*/ 40 w 345"/>
                  <a:gd name="T9" fmla="*/ 1053 h 1053"/>
                  <a:gd name="T10" fmla="*/ 98 w 345"/>
                  <a:gd name="T11" fmla="*/ 1053 h 1053"/>
                  <a:gd name="T12" fmla="*/ 146 w 345"/>
                  <a:gd name="T13" fmla="*/ 1015 h 1053"/>
                  <a:gd name="T14" fmla="*/ 201 w 345"/>
                  <a:gd name="T15" fmla="*/ 1015 h 1053"/>
                  <a:gd name="T16" fmla="*/ 245 w 345"/>
                  <a:gd name="T17" fmla="*/ 1053 h 1053"/>
                  <a:gd name="T18" fmla="*/ 307 w 345"/>
                  <a:gd name="T19" fmla="*/ 1053 h 1053"/>
                  <a:gd name="T20" fmla="*/ 328 w 345"/>
                  <a:gd name="T21" fmla="*/ 975 h 1053"/>
                  <a:gd name="T22" fmla="*/ 317 w 345"/>
                  <a:gd name="T23" fmla="*/ 274 h 1053"/>
                  <a:gd name="T24" fmla="*/ 333 w 345"/>
                  <a:gd name="T25" fmla="*/ 252 h 1053"/>
                  <a:gd name="T26" fmla="*/ 345 w 345"/>
                  <a:gd name="T27" fmla="*/ 80 h 1053"/>
                  <a:gd name="T28" fmla="*/ 269 w 345"/>
                  <a:gd name="T29" fmla="*/ 17 h 1053"/>
                  <a:gd name="T30" fmla="*/ 231 w 345"/>
                  <a:gd name="T31" fmla="*/ 17 h 1053"/>
                  <a:gd name="T32" fmla="*/ 210 w 345"/>
                  <a:gd name="T33" fmla="*/ 0 h 1053"/>
                  <a:gd name="T34" fmla="*/ 123 w 345"/>
                  <a:gd name="T35" fmla="*/ 0 h 1053"/>
                  <a:gd name="T36" fmla="*/ 104 w 345"/>
                  <a:gd name="T37" fmla="*/ 17 h 1053"/>
                  <a:gd name="T38" fmla="*/ 72 w 345"/>
                  <a:gd name="T39" fmla="*/ 17 h 1053"/>
                  <a:gd name="T40" fmla="*/ 0 w 345"/>
                  <a:gd name="T41" fmla="*/ 80 h 10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5"/>
                  <a:gd name="T64" fmla="*/ 0 h 1053"/>
                  <a:gd name="T65" fmla="*/ 345 w 345"/>
                  <a:gd name="T66" fmla="*/ 1053 h 10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5" h="1053">
                    <a:moveTo>
                      <a:pt x="0" y="80"/>
                    </a:moveTo>
                    <a:lnTo>
                      <a:pt x="6" y="252"/>
                    </a:lnTo>
                    <a:lnTo>
                      <a:pt x="23" y="274"/>
                    </a:lnTo>
                    <a:lnTo>
                      <a:pt x="17" y="975"/>
                    </a:lnTo>
                    <a:lnTo>
                      <a:pt x="40" y="1053"/>
                    </a:lnTo>
                    <a:lnTo>
                      <a:pt x="98" y="1053"/>
                    </a:lnTo>
                    <a:lnTo>
                      <a:pt x="146" y="1015"/>
                    </a:lnTo>
                    <a:lnTo>
                      <a:pt x="201" y="1015"/>
                    </a:lnTo>
                    <a:lnTo>
                      <a:pt x="245" y="1053"/>
                    </a:lnTo>
                    <a:lnTo>
                      <a:pt x="307" y="1053"/>
                    </a:lnTo>
                    <a:lnTo>
                      <a:pt x="328" y="975"/>
                    </a:lnTo>
                    <a:lnTo>
                      <a:pt x="317" y="274"/>
                    </a:lnTo>
                    <a:lnTo>
                      <a:pt x="333" y="252"/>
                    </a:lnTo>
                    <a:lnTo>
                      <a:pt x="345" y="80"/>
                    </a:lnTo>
                    <a:lnTo>
                      <a:pt x="269" y="17"/>
                    </a:lnTo>
                    <a:lnTo>
                      <a:pt x="231" y="17"/>
                    </a:lnTo>
                    <a:lnTo>
                      <a:pt x="210" y="0"/>
                    </a:lnTo>
                    <a:lnTo>
                      <a:pt x="123" y="0"/>
                    </a:lnTo>
                    <a:lnTo>
                      <a:pt x="104" y="17"/>
                    </a:lnTo>
                    <a:lnTo>
                      <a:pt x="72" y="1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8" name="Oval 34"/>
              <p:cNvSpPr>
                <a:spLocks noChangeAspect="1" noChangeArrowheads="1"/>
              </p:cNvSpPr>
              <p:nvPr/>
            </p:nvSpPr>
            <p:spPr bwMode="auto">
              <a:xfrm>
                <a:off x="6781" y="3267"/>
                <a:ext cx="45" cy="72"/>
              </a:xfrm>
              <a:prstGeom prst="ellipse">
                <a:avLst/>
              </a:prstGeom>
              <a:solidFill>
                <a:srgbClr val="E0E0E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Arial" charset="0"/>
                </a:endParaRPr>
              </a:p>
            </p:txBody>
          </p:sp>
          <p:grpSp>
            <p:nvGrpSpPr>
              <p:cNvPr id="10" name="Group 35"/>
              <p:cNvGrpSpPr>
                <a:grpSpLocks noChangeAspect="1"/>
              </p:cNvGrpSpPr>
              <p:nvPr/>
            </p:nvGrpSpPr>
            <p:grpSpPr bwMode="auto">
              <a:xfrm>
                <a:off x="6498" y="2481"/>
                <a:ext cx="562" cy="828"/>
                <a:chOff x="6498" y="2481"/>
                <a:chExt cx="562" cy="828"/>
              </a:xfrm>
            </p:grpSpPr>
            <p:sp>
              <p:nvSpPr>
                <p:cNvPr id="23595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6531" y="2481"/>
                  <a:ext cx="514" cy="28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Arial" charset="0"/>
                  </a:endParaRPr>
                </a:p>
              </p:txBody>
            </p:sp>
            <p:sp>
              <p:nvSpPr>
                <p:cNvPr id="23596" name="Freeform 37"/>
                <p:cNvSpPr>
                  <a:spLocks noChangeAspect="1"/>
                </p:cNvSpPr>
                <p:nvPr/>
              </p:nvSpPr>
              <p:spPr bwMode="auto">
                <a:xfrm>
                  <a:off x="6498" y="2610"/>
                  <a:ext cx="562" cy="699"/>
                </a:xfrm>
                <a:custGeom>
                  <a:avLst/>
                  <a:gdLst>
                    <a:gd name="T0" fmla="*/ 358 w 562"/>
                    <a:gd name="T1" fmla="*/ 699 h 699"/>
                    <a:gd name="T2" fmla="*/ 562 w 562"/>
                    <a:gd name="T3" fmla="*/ 69 h 699"/>
                    <a:gd name="T4" fmla="*/ 526 w 562"/>
                    <a:gd name="T5" fmla="*/ 56 h 699"/>
                    <a:gd name="T6" fmla="*/ 485 w 562"/>
                    <a:gd name="T7" fmla="*/ 38 h 699"/>
                    <a:gd name="T8" fmla="*/ 431 w 562"/>
                    <a:gd name="T9" fmla="*/ 24 h 699"/>
                    <a:gd name="T10" fmla="*/ 384 w 562"/>
                    <a:gd name="T11" fmla="*/ 12 h 699"/>
                    <a:gd name="T12" fmla="*/ 342 w 562"/>
                    <a:gd name="T13" fmla="*/ 4 h 699"/>
                    <a:gd name="T14" fmla="*/ 297 w 562"/>
                    <a:gd name="T15" fmla="*/ 0 h 699"/>
                    <a:gd name="T16" fmla="*/ 248 w 562"/>
                    <a:gd name="T17" fmla="*/ 3 h 699"/>
                    <a:gd name="T18" fmla="*/ 185 w 562"/>
                    <a:gd name="T19" fmla="*/ 10 h 699"/>
                    <a:gd name="T20" fmla="*/ 132 w 562"/>
                    <a:gd name="T21" fmla="*/ 24 h 699"/>
                    <a:gd name="T22" fmla="*/ 80 w 562"/>
                    <a:gd name="T23" fmla="*/ 38 h 699"/>
                    <a:gd name="T24" fmla="*/ 34 w 562"/>
                    <a:gd name="T25" fmla="*/ 58 h 699"/>
                    <a:gd name="T26" fmla="*/ 0 w 562"/>
                    <a:gd name="T27" fmla="*/ 76 h 699"/>
                    <a:gd name="T28" fmla="*/ 197 w 562"/>
                    <a:gd name="T29" fmla="*/ 699 h 6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62"/>
                    <a:gd name="T46" fmla="*/ 0 h 699"/>
                    <a:gd name="T47" fmla="*/ 562 w 562"/>
                    <a:gd name="T48" fmla="*/ 699 h 69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62" h="699">
                      <a:moveTo>
                        <a:pt x="358" y="699"/>
                      </a:moveTo>
                      <a:lnTo>
                        <a:pt x="562" y="69"/>
                      </a:lnTo>
                      <a:lnTo>
                        <a:pt x="526" y="56"/>
                      </a:lnTo>
                      <a:lnTo>
                        <a:pt x="485" y="38"/>
                      </a:lnTo>
                      <a:lnTo>
                        <a:pt x="431" y="24"/>
                      </a:lnTo>
                      <a:lnTo>
                        <a:pt x="384" y="12"/>
                      </a:lnTo>
                      <a:lnTo>
                        <a:pt x="342" y="4"/>
                      </a:lnTo>
                      <a:lnTo>
                        <a:pt x="297" y="0"/>
                      </a:lnTo>
                      <a:lnTo>
                        <a:pt x="248" y="3"/>
                      </a:lnTo>
                      <a:lnTo>
                        <a:pt x="185" y="10"/>
                      </a:lnTo>
                      <a:lnTo>
                        <a:pt x="132" y="24"/>
                      </a:lnTo>
                      <a:lnTo>
                        <a:pt x="80" y="38"/>
                      </a:lnTo>
                      <a:lnTo>
                        <a:pt x="34" y="58"/>
                      </a:lnTo>
                      <a:lnTo>
                        <a:pt x="0" y="76"/>
                      </a:lnTo>
                      <a:lnTo>
                        <a:pt x="197" y="699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38"/>
              <p:cNvGrpSpPr>
                <a:grpSpLocks noChangeAspect="1"/>
              </p:cNvGrpSpPr>
              <p:nvPr/>
            </p:nvGrpSpPr>
            <p:grpSpPr bwMode="auto">
              <a:xfrm>
                <a:off x="6676" y="3385"/>
                <a:ext cx="193" cy="804"/>
                <a:chOff x="6676" y="3385"/>
                <a:chExt cx="193" cy="804"/>
              </a:xfrm>
            </p:grpSpPr>
            <p:sp>
              <p:nvSpPr>
                <p:cNvPr id="23591" name="Line 39"/>
                <p:cNvSpPr>
                  <a:spLocks noChangeAspect="1" noChangeShapeType="1"/>
                </p:cNvSpPr>
                <p:nvPr/>
              </p:nvSpPr>
              <p:spPr bwMode="auto">
                <a:xfrm>
                  <a:off x="6708" y="3406"/>
                  <a:ext cx="1" cy="78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92" name="Line 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836" y="3406"/>
                  <a:ext cx="4" cy="77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93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866" y="3385"/>
                  <a:ext cx="3" cy="78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594" name="Line 4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676" y="3385"/>
                  <a:ext cx="2" cy="78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3586" name="Freeform 43"/>
            <p:cNvSpPr>
              <a:spLocks noChangeAspect="1"/>
            </p:cNvSpPr>
            <p:nvPr/>
          </p:nvSpPr>
          <p:spPr bwMode="auto">
            <a:xfrm>
              <a:off x="6740" y="3766"/>
              <a:ext cx="546" cy="681"/>
            </a:xfrm>
            <a:custGeom>
              <a:avLst/>
              <a:gdLst>
                <a:gd name="T0" fmla="*/ 546 w 546"/>
                <a:gd name="T1" fmla="*/ 0 h 681"/>
                <a:gd name="T2" fmla="*/ 523 w 546"/>
                <a:gd name="T3" fmla="*/ 20 h 681"/>
                <a:gd name="T4" fmla="*/ 432 w 546"/>
                <a:gd name="T5" fmla="*/ 441 h 681"/>
                <a:gd name="T6" fmla="*/ 415 w 546"/>
                <a:gd name="T7" fmla="*/ 483 h 681"/>
                <a:gd name="T8" fmla="*/ 388 w 546"/>
                <a:gd name="T9" fmla="*/ 518 h 681"/>
                <a:gd name="T10" fmla="*/ 347 w 546"/>
                <a:gd name="T11" fmla="*/ 550 h 681"/>
                <a:gd name="T12" fmla="*/ 307 w 546"/>
                <a:gd name="T13" fmla="*/ 575 h 681"/>
                <a:gd name="T14" fmla="*/ 262 w 546"/>
                <a:gd name="T15" fmla="*/ 598 h 681"/>
                <a:gd name="T16" fmla="*/ 215 w 546"/>
                <a:gd name="T17" fmla="*/ 618 h 681"/>
                <a:gd name="T18" fmla="*/ 163 w 546"/>
                <a:gd name="T19" fmla="*/ 637 h 681"/>
                <a:gd name="T20" fmla="*/ 119 w 546"/>
                <a:gd name="T21" fmla="*/ 647 h 681"/>
                <a:gd name="T22" fmla="*/ 65 w 546"/>
                <a:gd name="T23" fmla="*/ 656 h 681"/>
                <a:gd name="T24" fmla="*/ 0 w 546"/>
                <a:gd name="T25" fmla="*/ 652 h 681"/>
                <a:gd name="T26" fmla="*/ 10 w 546"/>
                <a:gd name="T27" fmla="*/ 677 h 681"/>
                <a:gd name="T28" fmla="*/ 55 w 546"/>
                <a:gd name="T29" fmla="*/ 681 h 681"/>
                <a:gd name="T30" fmla="*/ 86 w 546"/>
                <a:gd name="T31" fmla="*/ 681 h 681"/>
                <a:gd name="T32" fmla="*/ 134 w 546"/>
                <a:gd name="T33" fmla="*/ 677 h 681"/>
                <a:gd name="T34" fmla="*/ 173 w 546"/>
                <a:gd name="T35" fmla="*/ 674 h 681"/>
                <a:gd name="T36" fmla="*/ 227 w 546"/>
                <a:gd name="T37" fmla="*/ 665 h 681"/>
                <a:gd name="T38" fmla="*/ 269 w 546"/>
                <a:gd name="T39" fmla="*/ 657 h 681"/>
                <a:gd name="T40" fmla="*/ 316 w 546"/>
                <a:gd name="T41" fmla="*/ 643 h 681"/>
                <a:gd name="T42" fmla="*/ 343 w 546"/>
                <a:gd name="T43" fmla="*/ 635 h 681"/>
                <a:gd name="T44" fmla="*/ 384 w 546"/>
                <a:gd name="T45" fmla="*/ 618 h 681"/>
                <a:gd name="T46" fmla="*/ 427 w 546"/>
                <a:gd name="T47" fmla="*/ 590 h 681"/>
                <a:gd name="T48" fmla="*/ 440 w 546"/>
                <a:gd name="T49" fmla="*/ 575 h 681"/>
                <a:gd name="T50" fmla="*/ 452 w 546"/>
                <a:gd name="T51" fmla="*/ 554 h 681"/>
                <a:gd name="T52" fmla="*/ 462 w 546"/>
                <a:gd name="T53" fmla="*/ 512 h 681"/>
                <a:gd name="T54" fmla="*/ 471 w 546"/>
                <a:gd name="T55" fmla="*/ 470 h 681"/>
                <a:gd name="T56" fmla="*/ 546 w 546"/>
                <a:gd name="T57" fmla="*/ 0 h 6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46"/>
                <a:gd name="T88" fmla="*/ 0 h 681"/>
                <a:gd name="T89" fmla="*/ 546 w 546"/>
                <a:gd name="T90" fmla="*/ 681 h 68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46" h="681">
                  <a:moveTo>
                    <a:pt x="546" y="0"/>
                  </a:moveTo>
                  <a:lnTo>
                    <a:pt x="523" y="20"/>
                  </a:lnTo>
                  <a:lnTo>
                    <a:pt x="432" y="441"/>
                  </a:lnTo>
                  <a:lnTo>
                    <a:pt x="415" y="483"/>
                  </a:lnTo>
                  <a:lnTo>
                    <a:pt x="388" y="518"/>
                  </a:lnTo>
                  <a:lnTo>
                    <a:pt x="347" y="550"/>
                  </a:lnTo>
                  <a:lnTo>
                    <a:pt x="307" y="575"/>
                  </a:lnTo>
                  <a:lnTo>
                    <a:pt x="262" y="598"/>
                  </a:lnTo>
                  <a:lnTo>
                    <a:pt x="215" y="618"/>
                  </a:lnTo>
                  <a:lnTo>
                    <a:pt x="163" y="637"/>
                  </a:lnTo>
                  <a:lnTo>
                    <a:pt x="119" y="647"/>
                  </a:lnTo>
                  <a:lnTo>
                    <a:pt x="65" y="656"/>
                  </a:lnTo>
                  <a:lnTo>
                    <a:pt x="0" y="652"/>
                  </a:lnTo>
                  <a:lnTo>
                    <a:pt x="10" y="677"/>
                  </a:lnTo>
                  <a:lnTo>
                    <a:pt x="55" y="681"/>
                  </a:lnTo>
                  <a:lnTo>
                    <a:pt x="86" y="681"/>
                  </a:lnTo>
                  <a:lnTo>
                    <a:pt x="134" y="677"/>
                  </a:lnTo>
                  <a:lnTo>
                    <a:pt x="173" y="674"/>
                  </a:lnTo>
                  <a:lnTo>
                    <a:pt x="227" y="665"/>
                  </a:lnTo>
                  <a:lnTo>
                    <a:pt x="269" y="657"/>
                  </a:lnTo>
                  <a:lnTo>
                    <a:pt x="316" y="643"/>
                  </a:lnTo>
                  <a:lnTo>
                    <a:pt x="343" y="635"/>
                  </a:lnTo>
                  <a:lnTo>
                    <a:pt x="384" y="618"/>
                  </a:lnTo>
                  <a:lnTo>
                    <a:pt x="427" y="590"/>
                  </a:lnTo>
                  <a:lnTo>
                    <a:pt x="440" y="575"/>
                  </a:lnTo>
                  <a:lnTo>
                    <a:pt x="452" y="554"/>
                  </a:lnTo>
                  <a:lnTo>
                    <a:pt x="462" y="512"/>
                  </a:lnTo>
                  <a:lnTo>
                    <a:pt x="471" y="47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61" name="Line 44"/>
          <p:cNvSpPr>
            <a:spLocks noChangeShapeType="1"/>
          </p:cNvSpPr>
          <p:nvPr/>
        </p:nvSpPr>
        <p:spPr bwMode="auto">
          <a:xfrm flipH="1">
            <a:off x="5832475" y="4875213"/>
            <a:ext cx="558800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2" name="Line 45"/>
          <p:cNvSpPr>
            <a:spLocks noChangeShapeType="1"/>
          </p:cNvSpPr>
          <p:nvPr/>
        </p:nvSpPr>
        <p:spPr bwMode="auto">
          <a:xfrm flipV="1">
            <a:off x="5834063" y="3703638"/>
            <a:ext cx="0" cy="1165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3" name="Line 46"/>
          <p:cNvSpPr>
            <a:spLocks noChangeShapeType="1"/>
          </p:cNvSpPr>
          <p:nvPr/>
        </p:nvSpPr>
        <p:spPr bwMode="auto">
          <a:xfrm>
            <a:off x="5822950" y="37195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4" name="Line 47"/>
          <p:cNvSpPr>
            <a:spLocks noChangeShapeType="1"/>
          </p:cNvSpPr>
          <p:nvPr/>
        </p:nvSpPr>
        <p:spPr bwMode="auto">
          <a:xfrm>
            <a:off x="7705725" y="3716338"/>
            <a:ext cx="0" cy="1154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5" name="Line 48"/>
          <p:cNvSpPr>
            <a:spLocks noChangeShapeType="1"/>
          </p:cNvSpPr>
          <p:nvPr/>
        </p:nvSpPr>
        <p:spPr bwMode="auto">
          <a:xfrm>
            <a:off x="7461250" y="4857750"/>
            <a:ext cx="246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7213600" y="4656138"/>
            <a:ext cx="319088" cy="242887"/>
            <a:chOff x="5169" y="3408"/>
            <a:chExt cx="201" cy="153"/>
          </a:xfrm>
        </p:grpSpPr>
        <p:sp>
          <p:nvSpPr>
            <p:cNvPr id="23579" name="Oval 50"/>
            <p:cNvSpPr>
              <a:spLocks noChangeArrowheads="1"/>
            </p:cNvSpPr>
            <p:nvPr/>
          </p:nvSpPr>
          <p:spPr bwMode="auto">
            <a:xfrm>
              <a:off x="5169" y="3513"/>
              <a:ext cx="48" cy="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3580" name="Line 51"/>
            <p:cNvSpPr>
              <a:spLocks noChangeShapeType="1"/>
            </p:cNvSpPr>
            <p:nvPr/>
          </p:nvSpPr>
          <p:spPr bwMode="auto">
            <a:xfrm flipH="1">
              <a:off x="5178" y="3408"/>
              <a:ext cx="192" cy="1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67" name="Line 52"/>
          <p:cNvSpPr>
            <a:spLocks noChangeShapeType="1"/>
          </p:cNvSpPr>
          <p:nvPr/>
        </p:nvSpPr>
        <p:spPr bwMode="auto">
          <a:xfrm>
            <a:off x="6813550" y="4865688"/>
            <a:ext cx="423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8" name="Line 53"/>
          <p:cNvSpPr>
            <a:spLocks noChangeShapeType="1"/>
          </p:cNvSpPr>
          <p:nvPr/>
        </p:nvSpPr>
        <p:spPr bwMode="auto">
          <a:xfrm>
            <a:off x="6356350" y="488473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9" name="AutoShape 54"/>
          <p:cNvSpPr>
            <a:spLocks noChangeArrowheads="1"/>
          </p:cNvSpPr>
          <p:nvPr/>
        </p:nvSpPr>
        <p:spPr bwMode="auto">
          <a:xfrm>
            <a:off x="6594475" y="3463925"/>
            <a:ext cx="433388" cy="457200"/>
          </a:xfrm>
          <a:prstGeom prst="flowChartSummingJunction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3570" name="Line 55"/>
          <p:cNvSpPr>
            <a:spLocks noChangeShapeType="1"/>
          </p:cNvSpPr>
          <p:nvPr/>
        </p:nvSpPr>
        <p:spPr bwMode="auto">
          <a:xfrm>
            <a:off x="6813550" y="4770438"/>
            <a:ext cx="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1" name="Line 56"/>
          <p:cNvSpPr>
            <a:spLocks noChangeShapeType="1"/>
          </p:cNvSpPr>
          <p:nvPr/>
        </p:nvSpPr>
        <p:spPr bwMode="auto">
          <a:xfrm>
            <a:off x="6737350" y="4694238"/>
            <a:ext cx="0" cy="384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2" name="Text Box 57"/>
          <p:cNvSpPr txBox="1">
            <a:spLocks noChangeArrowheads="1"/>
          </p:cNvSpPr>
          <p:nvPr/>
        </p:nvSpPr>
        <p:spPr bwMode="auto">
          <a:xfrm>
            <a:off x="5246688" y="2789238"/>
            <a:ext cx="276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</a:rPr>
              <a:t>这样画好吗</a:t>
            </a:r>
          </a:p>
        </p:txBody>
      </p:sp>
      <p:pic>
        <p:nvPicPr>
          <p:cNvPr id="23573" name="Picture 58" descr="q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3150" y="2628900"/>
            <a:ext cx="56038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03" name="Oval 59"/>
          <p:cNvSpPr>
            <a:spLocks noChangeArrowheads="1"/>
          </p:cNvSpPr>
          <p:nvPr/>
        </p:nvSpPr>
        <p:spPr bwMode="auto">
          <a:xfrm>
            <a:off x="6327775" y="4518025"/>
            <a:ext cx="863600" cy="863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31804" name="Oval 60"/>
          <p:cNvSpPr>
            <a:spLocks noChangeArrowheads="1"/>
          </p:cNvSpPr>
          <p:nvPr/>
        </p:nvSpPr>
        <p:spPr bwMode="auto">
          <a:xfrm>
            <a:off x="1563688" y="4702175"/>
            <a:ext cx="2089150" cy="863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3576" name="Text Box 61"/>
          <p:cNvSpPr txBox="1">
            <a:spLocks noChangeArrowheads="1"/>
          </p:cNvSpPr>
          <p:nvPr/>
        </p:nvSpPr>
        <p:spPr bwMode="auto">
          <a:xfrm>
            <a:off x="1004888" y="1782763"/>
            <a:ext cx="657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cs typeface="Times New Roman" pitchFamily="18" charset="0"/>
              </a:rPr>
              <a:t>电路图和实物图一定要一一对应</a:t>
            </a:r>
          </a:p>
        </p:txBody>
      </p:sp>
      <p:sp>
        <p:nvSpPr>
          <p:cNvPr id="63" name="圆角矩形 62">
            <a:hlinkClick r:id="rId6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64" name="圆角矩形 34"/>
          <p:cNvSpPr>
            <a:spLocks noChangeArrowheads="1"/>
          </p:cNvSpPr>
          <p:nvPr/>
        </p:nvSpPr>
        <p:spPr bwMode="auto">
          <a:xfrm>
            <a:off x="971550" y="1006475"/>
            <a:ext cx="1335088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</a:rPr>
              <a:t>电路图</a:t>
            </a:r>
            <a:endParaRPr lang="zh-CN" altLang="en-US" sz="2800" kern="0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3" grpId="0" animBg="1"/>
      <p:bldP spid="3180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951163" y="2646363"/>
            <a:ext cx="36004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电路图，长方形，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导线横平竖又直，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元件位置要均匀，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不要画在拐角处，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一一对应别忘记！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76513" y="1812925"/>
            <a:ext cx="380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cs typeface="Times New Roman" pitchFamily="18" charset="0"/>
              </a:rPr>
              <a:t>总结：画电路图的要求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122988" y="3008313"/>
            <a:ext cx="2627312" cy="2060575"/>
            <a:chOff x="4105" y="1588"/>
            <a:chExt cx="1655" cy="1298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4584" y="2571"/>
              <a:ext cx="87" cy="315"/>
              <a:chOff x="4032" y="3384"/>
              <a:chExt cx="48" cy="336"/>
            </a:xfrm>
          </p:grpSpPr>
          <p:sp>
            <p:nvSpPr>
              <p:cNvPr id="25619" name="Line 48"/>
              <p:cNvSpPr>
                <a:spLocks noChangeShapeType="1"/>
              </p:cNvSpPr>
              <p:nvPr/>
            </p:nvSpPr>
            <p:spPr bwMode="auto">
              <a:xfrm>
                <a:off x="4032" y="3468"/>
                <a:ext cx="0" cy="16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0" name="Line 49"/>
              <p:cNvSpPr>
                <a:spLocks noChangeShapeType="1"/>
              </p:cNvSpPr>
              <p:nvPr/>
            </p:nvSpPr>
            <p:spPr bwMode="auto">
              <a:xfrm>
                <a:off x="4080" y="3384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609" name="Line 50"/>
            <p:cNvSpPr>
              <a:spLocks noChangeShapeType="1"/>
            </p:cNvSpPr>
            <p:nvPr/>
          </p:nvSpPr>
          <p:spPr bwMode="auto">
            <a:xfrm flipH="1">
              <a:off x="4112" y="2721"/>
              <a:ext cx="45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0" name="Line 51"/>
            <p:cNvSpPr>
              <a:spLocks noChangeShapeType="1"/>
            </p:cNvSpPr>
            <p:nvPr/>
          </p:nvSpPr>
          <p:spPr bwMode="auto">
            <a:xfrm flipV="1">
              <a:off x="4114" y="1749"/>
              <a:ext cx="0" cy="97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1" name="Line 52"/>
            <p:cNvSpPr>
              <a:spLocks noChangeShapeType="1"/>
            </p:cNvSpPr>
            <p:nvPr/>
          </p:nvSpPr>
          <p:spPr bwMode="auto">
            <a:xfrm>
              <a:off x="4105" y="1761"/>
              <a:ext cx="62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2" name="Line 53"/>
            <p:cNvSpPr>
              <a:spLocks noChangeShapeType="1"/>
            </p:cNvSpPr>
            <p:nvPr/>
          </p:nvSpPr>
          <p:spPr bwMode="auto">
            <a:xfrm>
              <a:off x="5018" y="1759"/>
              <a:ext cx="571" cy="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3" name="Line 54"/>
            <p:cNvSpPr>
              <a:spLocks noChangeShapeType="1"/>
            </p:cNvSpPr>
            <p:nvPr/>
          </p:nvSpPr>
          <p:spPr bwMode="auto">
            <a:xfrm>
              <a:off x="5596" y="1770"/>
              <a:ext cx="0" cy="2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4" name="Line 55"/>
            <p:cNvSpPr>
              <a:spLocks noChangeShapeType="1"/>
            </p:cNvSpPr>
            <p:nvPr/>
          </p:nvSpPr>
          <p:spPr bwMode="auto">
            <a:xfrm>
              <a:off x="5589" y="2256"/>
              <a:ext cx="0" cy="4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5" name="Line 56"/>
            <p:cNvSpPr>
              <a:spLocks noChangeShapeType="1"/>
            </p:cNvSpPr>
            <p:nvPr/>
          </p:nvSpPr>
          <p:spPr bwMode="auto">
            <a:xfrm>
              <a:off x="4671" y="2712"/>
              <a:ext cx="92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6" name="AutoShape 57"/>
            <p:cNvSpPr>
              <a:spLocks noChangeArrowheads="1"/>
            </p:cNvSpPr>
            <p:nvPr/>
          </p:nvSpPr>
          <p:spPr bwMode="auto">
            <a:xfrm>
              <a:off x="4726" y="1588"/>
              <a:ext cx="311" cy="336"/>
            </a:xfrm>
            <a:prstGeom prst="flowChartSummingJunction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17" name="Oval 58"/>
            <p:cNvSpPr>
              <a:spLocks noChangeArrowheads="1"/>
            </p:cNvSpPr>
            <p:nvPr/>
          </p:nvSpPr>
          <p:spPr bwMode="auto">
            <a:xfrm rot="5688036">
              <a:off x="5547" y="2014"/>
              <a:ext cx="70" cy="7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18" name="Line 59"/>
            <p:cNvSpPr>
              <a:spLocks noChangeShapeType="1"/>
            </p:cNvSpPr>
            <p:nvPr/>
          </p:nvSpPr>
          <p:spPr bwMode="auto">
            <a:xfrm rot="5688036" flipH="1">
              <a:off x="5539" y="2095"/>
              <a:ext cx="280" cy="16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5605" name="Picture 60" descr="C:\Documents and Settings\Administrator\桌面\图片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75" y="2959100"/>
            <a:ext cx="251142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圆角矩形 19">
            <a:hlinkClick r:id="rId4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21" name="圆角矩形 34"/>
          <p:cNvSpPr>
            <a:spLocks noChangeArrowheads="1"/>
          </p:cNvSpPr>
          <p:nvPr/>
        </p:nvSpPr>
        <p:spPr bwMode="auto">
          <a:xfrm>
            <a:off x="971550" y="1058863"/>
            <a:ext cx="1335088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</a:rPr>
              <a:t>电路图</a:t>
            </a:r>
            <a:endParaRPr lang="zh-CN" altLang="en-US" sz="2800" kern="0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hlinkClick r:id="rId3" action="ppaction://hlinksldjump" tooltip="定义"/>
          </p:cNvPr>
          <p:cNvSpPr txBox="1">
            <a:spLocks noChangeArrowheads="1"/>
          </p:cNvSpPr>
          <p:nvPr/>
        </p:nvSpPr>
        <p:spPr bwMode="auto">
          <a:xfrm>
            <a:off x="985838" y="1779588"/>
            <a:ext cx="27495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电路的连接要求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85838" y="2474913"/>
            <a:ext cx="72024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）在连接电路的过程中，开关</a:t>
            </a:r>
            <a:r>
              <a:rPr kumimoji="1" lang="zh-CN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必须处于断开状态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）用导线连接电路元件时，要将导线的两端接在电池盒、灯座、开关等接线柱上，并顺时针旋紧，</a:t>
            </a:r>
            <a:r>
              <a:rPr kumimoji="1" lang="zh-CN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保证接触良好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）连接电池盒两极的导线绝不允许以任何方式</a:t>
            </a:r>
            <a:r>
              <a:rPr kumimoji="1" lang="zh-CN" alt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直接相连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，以免造成短路，损坏电源。</a:t>
            </a:r>
          </a:p>
        </p:txBody>
      </p:sp>
      <p:sp>
        <p:nvSpPr>
          <p:cNvPr id="6" name="圆角矩形 5">
            <a:hlinkClick r:id="rId4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7" name="圆角矩形 34"/>
          <p:cNvSpPr>
            <a:spLocks noChangeArrowheads="1"/>
          </p:cNvSpPr>
          <p:nvPr/>
        </p:nvSpPr>
        <p:spPr bwMode="auto">
          <a:xfrm>
            <a:off x="971550" y="985838"/>
            <a:ext cx="1335088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</a:rPr>
              <a:t>电路图</a:t>
            </a:r>
            <a:endParaRPr lang="zh-CN" altLang="en-US" sz="2800" kern="0" dirty="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1"/>
          <p:cNvSpPr txBox="1">
            <a:spLocks noChangeArrowheads="1"/>
          </p:cNvSpPr>
          <p:nvPr/>
        </p:nvSpPr>
        <p:spPr bwMode="auto">
          <a:xfrm>
            <a:off x="3779838" y="1190625"/>
            <a:ext cx="1631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黑体" pitchFamily="49" charset="-122"/>
              </a:rPr>
              <a:t>本课小结</a:t>
            </a:r>
          </a:p>
        </p:txBody>
      </p:sp>
      <p:sp>
        <p:nvSpPr>
          <p:cNvPr id="29699" name="文本框 1"/>
          <p:cNvSpPr txBox="1">
            <a:spLocks noChangeArrowheads="1"/>
          </p:cNvSpPr>
          <p:nvPr/>
        </p:nvSpPr>
        <p:spPr bwMode="auto">
          <a:xfrm>
            <a:off x="2265363" y="1755775"/>
            <a:ext cx="4757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黑体" pitchFamily="49" charset="-122"/>
              </a:rPr>
              <a:t>通过本节课，你学到了什么？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84250" y="2716213"/>
            <a:ext cx="163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400" kern="0" dirty="0" smtClean="0">
                <a:latin typeface="黑体" panose="02010609060101010101" pitchFamily="49" charset="-122"/>
              </a:rPr>
              <a:t>电路图</a:t>
            </a:r>
            <a:endParaRPr lang="zh-CN" altLang="en-US" sz="2400" kern="0" dirty="0">
              <a:latin typeface="黑体" panose="02010609060101010101" pitchFamily="49" charset="-122"/>
            </a:endParaRPr>
          </a:p>
        </p:txBody>
      </p:sp>
      <p:sp>
        <p:nvSpPr>
          <p:cNvPr id="10" name="圆角矩形 9">
            <a:hlinkClick r:id="rId2" action="ppaction://hlinksldjump"/>
          </p:cNvPr>
          <p:cNvSpPr/>
          <p:nvPr/>
        </p:nvSpPr>
        <p:spPr bwMode="auto">
          <a:xfrm>
            <a:off x="6472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89013" y="3422650"/>
            <a:ext cx="717867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zh-CN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）用电路</a:t>
            </a:r>
            <a:r>
              <a:rPr kumimoji="1" lang="zh-CN" altLang="en-US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元件符号</a:t>
            </a:r>
            <a:r>
              <a:rPr kumimoji="1" lang="zh-CN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表示电路元件实物连接的图，叫做</a:t>
            </a:r>
            <a:r>
              <a:rPr kumimoji="1" lang="zh-CN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电路图</a:t>
            </a:r>
            <a:r>
              <a:rPr kumimoji="1" lang="zh-CN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kumimoji="1" lang="en-US" altLang="zh-CN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en-US" altLang="zh-C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zh-CN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）画电路图的要求。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89013" y="1419225"/>
            <a:ext cx="70627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、下图所示各电路元件为电路提供电能的是</a:t>
            </a: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____  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，消耗电能的是</a:t>
            </a: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___________ 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。                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08063" y="2655888"/>
            <a:ext cx="1366837" cy="534987"/>
            <a:chOff x="3465" y="1824"/>
            <a:chExt cx="890" cy="288"/>
          </a:xfrm>
        </p:grpSpPr>
        <p:sp>
          <p:nvSpPr>
            <p:cNvPr id="30817" name="AutoShape 4"/>
            <p:cNvSpPr>
              <a:spLocks noChangeArrowheads="1"/>
            </p:cNvSpPr>
            <p:nvPr/>
          </p:nvSpPr>
          <p:spPr bwMode="auto">
            <a:xfrm>
              <a:off x="3744" y="1824"/>
              <a:ext cx="336" cy="288"/>
            </a:xfrm>
            <a:prstGeom prst="flowChartSummingJunction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18" name="Line 5"/>
            <p:cNvSpPr>
              <a:spLocks noChangeShapeType="1"/>
            </p:cNvSpPr>
            <p:nvPr/>
          </p:nvSpPr>
          <p:spPr bwMode="auto">
            <a:xfrm>
              <a:off x="3465" y="1962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9" name="Line 6"/>
            <p:cNvSpPr>
              <a:spLocks noChangeShapeType="1"/>
            </p:cNvSpPr>
            <p:nvPr/>
          </p:nvSpPr>
          <p:spPr bwMode="auto">
            <a:xfrm>
              <a:off x="4080" y="1962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24" name="Oval 7"/>
          <p:cNvSpPr>
            <a:spLocks noChangeArrowheads="1"/>
          </p:cNvSpPr>
          <p:nvPr/>
        </p:nvSpPr>
        <p:spPr bwMode="auto">
          <a:xfrm>
            <a:off x="7089775" y="2584450"/>
            <a:ext cx="533400" cy="533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7050088" y="2622550"/>
            <a:ext cx="5334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30726" name="Line 9"/>
          <p:cNvSpPr>
            <a:spLocks noChangeShapeType="1"/>
          </p:cNvSpPr>
          <p:nvPr/>
        </p:nvSpPr>
        <p:spPr bwMode="auto">
          <a:xfrm>
            <a:off x="6688138" y="2855913"/>
            <a:ext cx="449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>
            <a:off x="7672388" y="2855913"/>
            <a:ext cx="449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32400" y="2576513"/>
            <a:ext cx="1111250" cy="460375"/>
            <a:chOff x="576" y="2447"/>
            <a:chExt cx="700" cy="290"/>
          </a:xfrm>
        </p:grpSpPr>
        <p:sp>
          <p:nvSpPr>
            <p:cNvPr id="30813" name="Line 12"/>
            <p:cNvSpPr>
              <a:spLocks noChangeShapeType="1"/>
            </p:cNvSpPr>
            <p:nvPr/>
          </p:nvSpPr>
          <p:spPr bwMode="auto">
            <a:xfrm>
              <a:off x="864" y="2520"/>
              <a:ext cx="0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4" name="Line 13"/>
            <p:cNvSpPr>
              <a:spLocks noChangeShapeType="1"/>
            </p:cNvSpPr>
            <p:nvPr/>
          </p:nvSpPr>
          <p:spPr bwMode="auto">
            <a:xfrm>
              <a:off x="927" y="2447"/>
              <a:ext cx="0" cy="2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5" name="Line 14"/>
            <p:cNvSpPr>
              <a:spLocks noChangeShapeType="1"/>
            </p:cNvSpPr>
            <p:nvPr/>
          </p:nvSpPr>
          <p:spPr bwMode="auto">
            <a:xfrm>
              <a:off x="576" y="25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6" name="Line 15"/>
            <p:cNvSpPr>
              <a:spLocks noChangeShapeType="1"/>
            </p:cNvSpPr>
            <p:nvPr/>
          </p:nvSpPr>
          <p:spPr bwMode="auto">
            <a:xfrm>
              <a:off x="930" y="2588"/>
              <a:ext cx="3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29" name="Text Box 16"/>
          <p:cNvSpPr txBox="1">
            <a:spLocks noChangeArrowheads="1"/>
          </p:cNvSpPr>
          <p:nvPr/>
        </p:nvSpPr>
        <p:spPr bwMode="auto">
          <a:xfrm>
            <a:off x="1439863" y="328295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0730" name="Text Box 17"/>
          <p:cNvSpPr txBox="1">
            <a:spLocks noChangeArrowheads="1"/>
          </p:cNvSpPr>
          <p:nvPr/>
        </p:nvSpPr>
        <p:spPr bwMode="auto">
          <a:xfrm>
            <a:off x="990600" y="3783013"/>
            <a:ext cx="7462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、下面正确的电路图是（          ）。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73075" y="4473575"/>
            <a:ext cx="1676400" cy="541338"/>
            <a:chOff x="576" y="2447"/>
            <a:chExt cx="700" cy="290"/>
          </a:xfrm>
        </p:grpSpPr>
        <p:sp>
          <p:nvSpPr>
            <p:cNvPr id="30809" name="Line 19"/>
            <p:cNvSpPr>
              <a:spLocks noChangeShapeType="1"/>
            </p:cNvSpPr>
            <p:nvPr/>
          </p:nvSpPr>
          <p:spPr bwMode="auto">
            <a:xfrm>
              <a:off x="864" y="2520"/>
              <a:ext cx="0" cy="14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0" name="Line 20"/>
            <p:cNvSpPr>
              <a:spLocks noChangeShapeType="1"/>
            </p:cNvSpPr>
            <p:nvPr/>
          </p:nvSpPr>
          <p:spPr bwMode="auto">
            <a:xfrm>
              <a:off x="927" y="2447"/>
              <a:ext cx="0" cy="2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1" name="Line 21"/>
            <p:cNvSpPr>
              <a:spLocks noChangeShapeType="1"/>
            </p:cNvSpPr>
            <p:nvPr/>
          </p:nvSpPr>
          <p:spPr bwMode="auto">
            <a:xfrm>
              <a:off x="576" y="25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2" name="Line 22"/>
            <p:cNvSpPr>
              <a:spLocks noChangeShapeType="1"/>
            </p:cNvSpPr>
            <p:nvPr/>
          </p:nvSpPr>
          <p:spPr bwMode="auto">
            <a:xfrm>
              <a:off x="930" y="2588"/>
              <a:ext cx="3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73075" y="5329238"/>
            <a:ext cx="1662113" cy="392112"/>
            <a:chOff x="336" y="3419"/>
            <a:chExt cx="1047" cy="247"/>
          </a:xfrm>
        </p:grpSpPr>
        <p:sp>
          <p:nvSpPr>
            <p:cNvPr id="30805" name="Line 24"/>
            <p:cNvSpPr>
              <a:spLocks noChangeShapeType="1"/>
            </p:cNvSpPr>
            <p:nvPr/>
          </p:nvSpPr>
          <p:spPr bwMode="auto">
            <a:xfrm>
              <a:off x="336" y="3639"/>
              <a:ext cx="4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6" name="Oval 25"/>
            <p:cNvSpPr>
              <a:spLocks noChangeArrowheads="1"/>
            </p:cNvSpPr>
            <p:nvPr/>
          </p:nvSpPr>
          <p:spPr bwMode="auto">
            <a:xfrm>
              <a:off x="760" y="3589"/>
              <a:ext cx="63" cy="7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07" name="Line 26"/>
            <p:cNvSpPr>
              <a:spLocks noChangeShapeType="1"/>
            </p:cNvSpPr>
            <p:nvPr/>
          </p:nvSpPr>
          <p:spPr bwMode="auto">
            <a:xfrm flipH="1">
              <a:off x="773" y="3419"/>
              <a:ext cx="253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8" name="Line 27"/>
            <p:cNvSpPr>
              <a:spLocks noChangeShapeType="1"/>
            </p:cNvSpPr>
            <p:nvPr/>
          </p:nvSpPr>
          <p:spPr bwMode="auto">
            <a:xfrm>
              <a:off x="993" y="3643"/>
              <a:ext cx="3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33" name="Line 28"/>
          <p:cNvSpPr>
            <a:spLocks noChangeShapeType="1"/>
          </p:cNvSpPr>
          <p:nvPr/>
        </p:nvSpPr>
        <p:spPr bwMode="auto">
          <a:xfrm>
            <a:off x="473075" y="4745038"/>
            <a:ext cx="0" cy="947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4" name="Line 29"/>
          <p:cNvSpPr>
            <a:spLocks noChangeShapeType="1"/>
          </p:cNvSpPr>
          <p:nvPr/>
        </p:nvSpPr>
        <p:spPr bwMode="auto">
          <a:xfrm flipH="1">
            <a:off x="2135188" y="4745038"/>
            <a:ext cx="0" cy="96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5" name="Line 30"/>
          <p:cNvSpPr>
            <a:spLocks noChangeShapeType="1"/>
          </p:cNvSpPr>
          <p:nvPr/>
        </p:nvSpPr>
        <p:spPr bwMode="auto">
          <a:xfrm>
            <a:off x="6672263" y="4660900"/>
            <a:ext cx="831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6" name="Line 31"/>
          <p:cNvSpPr>
            <a:spLocks noChangeShapeType="1"/>
          </p:cNvSpPr>
          <p:nvPr/>
        </p:nvSpPr>
        <p:spPr bwMode="auto">
          <a:xfrm>
            <a:off x="7450138" y="4660900"/>
            <a:ext cx="1154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696075" y="5408613"/>
            <a:ext cx="995363" cy="369887"/>
            <a:chOff x="3465" y="1824"/>
            <a:chExt cx="890" cy="288"/>
          </a:xfrm>
        </p:grpSpPr>
        <p:sp>
          <p:nvSpPr>
            <p:cNvPr id="30802" name="AutoShape 33"/>
            <p:cNvSpPr>
              <a:spLocks noChangeArrowheads="1"/>
            </p:cNvSpPr>
            <p:nvPr/>
          </p:nvSpPr>
          <p:spPr bwMode="auto">
            <a:xfrm>
              <a:off x="3744" y="1824"/>
              <a:ext cx="336" cy="288"/>
            </a:xfrm>
            <a:prstGeom prst="flowChartSummingJunction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03" name="Line 34"/>
            <p:cNvSpPr>
              <a:spLocks noChangeShapeType="1"/>
            </p:cNvSpPr>
            <p:nvPr/>
          </p:nvSpPr>
          <p:spPr bwMode="auto">
            <a:xfrm>
              <a:off x="3465" y="1962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4" name="Line 35"/>
            <p:cNvSpPr>
              <a:spLocks noChangeShapeType="1"/>
            </p:cNvSpPr>
            <p:nvPr/>
          </p:nvSpPr>
          <p:spPr bwMode="auto">
            <a:xfrm>
              <a:off x="4080" y="1962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7597775" y="5397500"/>
            <a:ext cx="1017588" cy="214313"/>
            <a:chOff x="2886" y="842"/>
            <a:chExt cx="909" cy="166"/>
          </a:xfrm>
        </p:grpSpPr>
        <p:sp>
          <p:nvSpPr>
            <p:cNvPr id="30798" name="Line 37"/>
            <p:cNvSpPr>
              <a:spLocks noChangeShapeType="1"/>
            </p:cNvSpPr>
            <p:nvPr/>
          </p:nvSpPr>
          <p:spPr bwMode="auto">
            <a:xfrm>
              <a:off x="2886" y="987"/>
              <a:ext cx="3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99" name="Oval 38"/>
            <p:cNvSpPr>
              <a:spLocks noChangeArrowheads="1"/>
            </p:cNvSpPr>
            <p:nvPr/>
          </p:nvSpPr>
          <p:spPr bwMode="auto">
            <a:xfrm>
              <a:off x="3254" y="948"/>
              <a:ext cx="55" cy="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00" name="Line 39"/>
            <p:cNvSpPr>
              <a:spLocks noChangeShapeType="1"/>
            </p:cNvSpPr>
            <p:nvPr/>
          </p:nvSpPr>
          <p:spPr bwMode="auto">
            <a:xfrm flipH="1">
              <a:off x="3265" y="842"/>
              <a:ext cx="159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1" name="Line 40"/>
            <p:cNvSpPr>
              <a:spLocks noChangeShapeType="1"/>
            </p:cNvSpPr>
            <p:nvPr/>
          </p:nvSpPr>
          <p:spPr bwMode="auto">
            <a:xfrm>
              <a:off x="3456" y="962"/>
              <a:ext cx="3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39" name="Line 41"/>
          <p:cNvSpPr>
            <a:spLocks noChangeShapeType="1"/>
          </p:cNvSpPr>
          <p:nvPr/>
        </p:nvSpPr>
        <p:spPr bwMode="auto">
          <a:xfrm>
            <a:off x="6692900" y="4667250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0" name="Line 42"/>
          <p:cNvSpPr>
            <a:spLocks noChangeShapeType="1"/>
          </p:cNvSpPr>
          <p:nvPr/>
        </p:nvSpPr>
        <p:spPr bwMode="auto">
          <a:xfrm>
            <a:off x="8596313" y="4641850"/>
            <a:ext cx="0" cy="925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1" name="AutoShape 43"/>
          <p:cNvSpPr>
            <a:spLocks noChangeArrowheads="1"/>
          </p:cNvSpPr>
          <p:nvPr/>
        </p:nvSpPr>
        <p:spPr bwMode="auto">
          <a:xfrm>
            <a:off x="7554913" y="4483100"/>
            <a:ext cx="323850" cy="369888"/>
          </a:xfrm>
          <a:prstGeom prst="flowChartSummingJunction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2" name="Text Box 44"/>
          <p:cNvSpPr txBox="1">
            <a:spLocks noChangeArrowheads="1"/>
          </p:cNvSpPr>
          <p:nvPr/>
        </p:nvSpPr>
        <p:spPr bwMode="auto">
          <a:xfrm>
            <a:off x="3676650" y="320357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0743" name="Text Box 45"/>
          <p:cNvSpPr txBox="1">
            <a:spLocks noChangeArrowheads="1"/>
          </p:cNvSpPr>
          <p:nvPr/>
        </p:nvSpPr>
        <p:spPr bwMode="auto">
          <a:xfrm>
            <a:off x="5505450" y="318928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0744" name="Text Box 46"/>
          <p:cNvSpPr txBox="1">
            <a:spLocks noChangeArrowheads="1"/>
          </p:cNvSpPr>
          <p:nvPr/>
        </p:nvSpPr>
        <p:spPr bwMode="auto">
          <a:xfrm>
            <a:off x="6897688" y="327183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0745" name="Line 47"/>
          <p:cNvSpPr>
            <a:spLocks noChangeShapeType="1"/>
          </p:cNvSpPr>
          <p:nvPr/>
        </p:nvSpPr>
        <p:spPr bwMode="auto">
          <a:xfrm>
            <a:off x="5353050" y="4486275"/>
            <a:ext cx="0" cy="287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6" name="Line 48"/>
          <p:cNvSpPr>
            <a:spLocks noChangeShapeType="1"/>
          </p:cNvSpPr>
          <p:nvPr/>
        </p:nvSpPr>
        <p:spPr bwMode="auto">
          <a:xfrm>
            <a:off x="5521325" y="4338638"/>
            <a:ext cx="0" cy="5826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7" name="Line 49"/>
          <p:cNvSpPr>
            <a:spLocks noChangeShapeType="1"/>
          </p:cNvSpPr>
          <p:nvPr/>
        </p:nvSpPr>
        <p:spPr bwMode="auto">
          <a:xfrm>
            <a:off x="4583113" y="4629150"/>
            <a:ext cx="769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8" name="Line 50"/>
          <p:cNvSpPr>
            <a:spLocks noChangeShapeType="1"/>
          </p:cNvSpPr>
          <p:nvPr/>
        </p:nvSpPr>
        <p:spPr bwMode="auto">
          <a:xfrm>
            <a:off x="5530850" y="4621213"/>
            <a:ext cx="925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4583113" y="5461000"/>
            <a:ext cx="920750" cy="144463"/>
            <a:chOff x="3168" y="3569"/>
            <a:chExt cx="1209" cy="344"/>
          </a:xfrm>
        </p:grpSpPr>
        <p:sp>
          <p:nvSpPr>
            <p:cNvPr id="30795" name="Line 52"/>
            <p:cNvSpPr>
              <a:spLocks noChangeShapeType="1"/>
            </p:cNvSpPr>
            <p:nvPr/>
          </p:nvSpPr>
          <p:spPr bwMode="auto">
            <a:xfrm>
              <a:off x="3168" y="3844"/>
              <a:ext cx="9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96" name="Oval 53"/>
            <p:cNvSpPr>
              <a:spLocks noChangeArrowheads="1"/>
            </p:cNvSpPr>
            <p:nvPr/>
          </p:nvSpPr>
          <p:spPr bwMode="auto">
            <a:xfrm>
              <a:off x="4074" y="3715"/>
              <a:ext cx="135" cy="19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97" name="Line 54"/>
            <p:cNvSpPr>
              <a:spLocks noChangeShapeType="1"/>
            </p:cNvSpPr>
            <p:nvPr/>
          </p:nvSpPr>
          <p:spPr bwMode="auto">
            <a:xfrm flipH="1">
              <a:off x="4101" y="3569"/>
              <a:ext cx="276" cy="1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50" name="Line 55"/>
          <p:cNvSpPr>
            <a:spLocks noChangeShapeType="1"/>
          </p:cNvSpPr>
          <p:nvPr/>
        </p:nvSpPr>
        <p:spPr bwMode="auto">
          <a:xfrm>
            <a:off x="4583113" y="4629150"/>
            <a:ext cx="0" cy="960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1" name="Line 56"/>
          <p:cNvSpPr>
            <a:spLocks noChangeShapeType="1"/>
          </p:cNvSpPr>
          <p:nvPr/>
        </p:nvSpPr>
        <p:spPr bwMode="auto">
          <a:xfrm>
            <a:off x="6438900" y="4629150"/>
            <a:ext cx="0" cy="952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5518150" y="5383213"/>
            <a:ext cx="915988" cy="395287"/>
            <a:chOff x="3465" y="1824"/>
            <a:chExt cx="890" cy="288"/>
          </a:xfrm>
        </p:grpSpPr>
        <p:sp>
          <p:nvSpPr>
            <p:cNvPr id="30792" name="AutoShape 58"/>
            <p:cNvSpPr>
              <a:spLocks noChangeArrowheads="1"/>
            </p:cNvSpPr>
            <p:nvPr/>
          </p:nvSpPr>
          <p:spPr bwMode="auto">
            <a:xfrm>
              <a:off x="3744" y="1824"/>
              <a:ext cx="336" cy="288"/>
            </a:xfrm>
            <a:prstGeom prst="flowChartSummingJunction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93" name="Line 59"/>
            <p:cNvSpPr>
              <a:spLocks noChangeShapeType="1"/>
            </p:cNvSpPr>
            <p:nvPr/>
          </p:nvSpPr>
          <p:spPr bwMode="auto">
            <a:xfrm>
              <a:off x="3465" y="1962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94" name="Line 60"/>
            <p:cNvSpPr>
              <a:spLocks noChangeShapeType="1"/>
            </p:cNvSpPr>
            <p:nvPr/>
          </p:nvSpPr>
          <p:spPr bwMode="auto">
            <a:xfrm>
              <a:off x="4080" y="1962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1425575" y="185102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3854" name="Text Box 62"/>
          <p:cNvSpPr txBox="1">
            <a:spLocks noChangeArrowheads="1"/>
          </p:cNvSpPr>
          <p:nvPr/>
        </p:nvSpPr>
        <p:spPr bwMode="auto">
          <a:xfrm>
            <a:off x="4972050" y="17907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kumimoji="1" lang="en-US" altLang="zh-C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kumimoji="1" lang="en-US" altLang="zh-C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3855" name="Text Box 63"/>
          <p:cNvSpPr txBox="1">
            <a:spLocks noChangeArrowheads="1"/>
          </p:cNvSpPr>
          <p:nvPr/>
        </p:nvSpPr>
        <p:spPr bwMode="auto">
          <a:xfrm>
            <a:off x="5295900" y="38147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0756" name="Text Box 65"/>
          <p:cNvSpPr txBox="1">
            <a:spLocks noChangeArrowheads="1"/>
          </p:cNvSpPr>
          <p:nvPr/>
        </p:nvSpPr>
        <p:spPr bwMode="auto">
          <a:xfrm>
            <a:off x="1387475" y="584517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0757" name="Text Box 66"/>
          <p:cNvSpPr txBox="1">
            <a:spLocks noChangeArrowheads="1"/>
          </p:cNvSpPr>
          <p:nvPr/>
        </p:nvSpPr>
        <p:spPr bwMode="auto">
          <a:xfrm>
            <a:off x="3071813" y="585152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0758" name="Text Box 67"/>
          <p:cNvSpPr txBox="1">
            <a:spLocks noChangeArrowheads="1"/>
          </p:cNvSpPr>
          <p:nvPr/>
        </p:nvSpPr>
        <p:spPr bwMode="auto">
          <a:xfrm>
            <a:off x="4892675" y="5859463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0759" name="Text Box 68"/>
          <p:cNvSpPr txBox="1">
            <a:spLocks noChangeArrowheads="1"/>
          </p:cNvSpPr>
          <p:nvPr/>
        </p:nvSpPr>
        <p:spPr bwMode="auto">
          <a:xfrm>
            <a:off x="6950075" y="584517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3382963" y="2578100"/>
            <a:ext cx="1296987" cy="431800"/>
            <a:chOff x="1927" y="1535"/>
            <a:chExt cx="817" cy="272"/>
          </a:xfrm>
        </p:grpSpPr>
        <p:sp>
          <p:nvSpPr>
            <p:cNvPr id="30785" name="Line 70"/>
            <p:cNvSpPr>
              <a:spLocks noChangeShapeType="1"/>
            </p:cNvSpPr>
            <p:nvPr/>
          </p:nvSpPr>
          <p:spPr bwMode="auto">
            <a:xfrm>
              <a:off x="2426" y="1797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" name="Group 71"/>
            <p:cNvGrpSpPr>
              <a:grpSpLocks/>
            </p:cNvGrpSpPr>
            <p:nvPr/>
          </p:nvGrpSpPr>
          <p:grpSpPr bwMode="auto">
            <a:xfrm flipV="1">
              <a:off x="2181" y="1535"/>
              <a:ext cx="318" cy="272"/>
              <a:chOff x="4680" y="8928"/>
              <a:chExt cx="361" cy="312"/>
            </a:xfrm>
          </p:grpSpPr>
          <p:sp>
            <p:nvSpPr>
              <p:cNvPr id="30788" name="Arc 72"/>
              <p:cNvSpPr>
                <a:spLocks/>
              </p:cNvSpPr>
              <p:nvPr/>
            </p:nvSpPr>
            <p:spPr bwMode="auto">
              <a:xfrm flipV="1">
                <a:off x="4681" y="9084"/>
                <a:ext cx="360" cy="156"/>
              </a:xfrm>
              <a:custGeom>
                <a:avLst/>
                <a:gdLst>
                  <a:gd name="T0" fmla="*/ 0 w 43194"/>
                  <a:gd name="T1" fmla="*/ 0 h 21600"/>
                  <a:gd name="T2" fmla="*/ 0 w 43194"/>
                  <a:gd name="T3" fmla="*/ 0 h 21600"/>
                  <a:gd name="T4" fmla="*/ 0 w 431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94"/>
                  <a:gd name="T10" fmla="*/ 0 h 21600"/>
                  <a:gd name="T11" fmla="*/ 43194 w 431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4" h="21600" fill="none" extrusionOk="0">
                    <a:moveTo>
                      <a:pt x="0" y="21084"/>
                    </a:moveTo>
                    <a:cubicBezTo>
                      <a:pt x="280" y="9359"/>
                      <a:pt x="9865" y="-1"/>
                      <a:pt x="21594" y="0"/>
                    </a:cubicBezTo>
                    <a:cubicBezTo>
                      <a:pt x="33523" y="0"/>
                      <a:pt x="43194" y="9670"/>
                      <a:pt x="43194" y="21600"/>
                    </a:cubicBezTo>
                  </a:path>
                  <a:path w="43194" h="21600" stroke="0" extrusionOk="0">
                    <a:moveTo>
                      <a:pt x="0" y="21084"/>
                    </a:moveTo>
                    <a:cubicBezTo>
                      <a:pt x="280" y="9359"/>
                      <a:pt x="9865" y="-1"/>
                      <a:pt x="21594" y="0"/>
                    </a:cubicBezTo>
                    <a:cubicBezTo>
                      <a:pt x="33523" y="0"/>
                      <a:pt x="43194" y="9670"/>
                      <a:pt x="43194" y="21600"/>
                    </a:cubicBezTo>
                    <a:lnTo>
                      <a:pt x="21594" y="21600"/>
                    </a:lnTo>
                    <a:lnTo>
                      <a:pt x="0" y="21084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89" name="Line 73"/>
              <p:cNvSpPr>
                <a:spLocks noChangeShapeType="1"/>
              </p:cNvSpPr>
              <p:nvPr/>
            </p:nvSpPr>
            <p:spPr bwMode="auto">
              <a:xfrm>
                <a:off x="4680" y="9084"/>
                <a:ext cx="3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0" name="Line 74"/>
              <p:cNvSpPr>
                <a:spLocks noChangeShapeType="1"/>
              </p:cNvSpPr>
              <p:nvPr/>
            </p:nvSpPr>
            <p:spPr bwMode="auto">
              <a:xfrm>
                <a:off x="4760" y="8928"/>
                <a:ext cx="0" cy="1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1" name="Line 75"/>
              <p:cNvSpPr>
                <a:spLocks noChangeShapeType="1"/>
              </p:cNvSpPr>
              <p:nvPr/>
            </p:nvSpPr>
            <p:spPr bwMode="auto">
              <a:xfrm>
                <a:off x="4960" y="8928"/>
                <a:ext cx="0" cy="1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787" name="Line 76"/>
            <p:cNvSpPr>
              <a:spLocks noChangeShapeType="1"/>
            </p:cNvSpPr>
            <p:nvPr/>
          </p:nvSpPr>
          <p:spPr bwMode="auto">
            <a:xfrm flipH="1">
              <a:off x="1927" y="1797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77"/>
          <p:cNvGrpSpPr>
            <a:grpSpLocks/>
          </p:cNvGrpSpPr>
          <p:nvPr/>
        </p:nvGrpSpPr>
        <p:grpSpPr bwMode="auto">
          <a:xfrm>
            <a:off x="2566988" y="4338638"/>
            <a:ext cx="1676400" cy="576262"/>
            <a:chOff x="576" y="2447"/>
            <a:chExt cx="700" cy="290"/>
          </a:xfrm>
        </p:grpSpPr>
        <p:sp>
          <p:nvSpPr>
            <p:cNvPr id="30781" name="Line 78"/>
            <p:cNvSpPr>
              <a:spLocks noChangeShapeType="1"/>
            </p:cNvSpPr>
            <p:nvPr/>
          </p:nvSpPr>
          <p:spPr bwMode="auto">
            <a:xfrm>
              <a:off x="864" y="2520"/>
              <a:ext cx="0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2" name="Line 79"/>
            <p:cNvSpPr>
              <a:spLocks noChangeShapeType="1"/>
            </p:cNvSpPr>
            <p:nvPr/>
          </p:nvSpPr>
          <p:spPr bwMode="auto">
            <a:xfrm>
              <a:off x="927" y="2447"/>
              <a:ext cx="0" cy="2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3" name="Line 80"/>
            <p:cNvSpPr>
              <a:spLocks noChangeShapeType="1"/>
            </p:cNvSpPr>
            <p:nvPr/>
          </p:nvSpPr>
          <p:spPr bwMode="auto">
            <a:xfrm>
              <a:off x="576" y="259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4" name="Line 81"/>
            <p:cNvSpPr>
              <a:spLocks noChangeShapeType="1"/>
            </p:cNvSpPr>
            <p:nvPr/>
          </p:nvSpPr>
          <p:spPr bwMode="auto">
            <a:xfrm>
              <a:off x="930" y="2588"/>
              <a:ext cx="3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62" name="Line 82"/>
          <p:cNvSpPr>
            <a:spLocks noChangeShapeType="1"/>
          </p:cNvSpPr>
          <p:nvPr/>
        </p:nvSpPr>
        <p:spPr bwMode="auto">
          <a:xfrm>
            <a:off x="2587625" y="4621213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3" name="Line 83"/>
          <p:cNvSpPr>
            <a:spLocks noChangeShapeType="1"/>
          </p:cNvSpPr>
          <p:nvPr/>
        </p:nvSpPr>
        <p:spPr bwMode="auto">
          <a:xfrm flipH="1">
            <a:off x="4243388" y="4611688"/>
            <a:ext cx="9525" cy="1017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3327400" y="4913313"/>
            <a:ext cx="915988" cy="355600"/>
            <a:chOff x="3465" y="1824"/>
            <a:chExt cx="890" cy="288"/>
          </a:xfrm>
        </p:grpSpPr>
        <p:sp>
          <p:nvSpPr>
            <p:cNvPr id="30778" name="AutoShape 85"/>
            <p:cNvSpPr>
              <a:spLocks noChangeArrowheads="1"/>
            </p:cNvSpPr>
            <p:nvPr/>
          </p:nvSpPr>
          <p:spPr bwMode="auto">
            <a:xfrm>
              <a:off x="3744" y="1824"/>
              <a:ext cx="336" cy="288"/>
            </a:xfrm>
            <a:prstGeom prst="flowChartSummingJunction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79" name="Line 86"/>
            <p:cNvSpPr>
              <a:spLocks noChangeShapeType="1"/>
            </p:cNvSpPr>
            <p:nvPr/>
          </p:nvSpPr>
          <p:spPr bwMode="auto">
            <a:xfrm>
              <a:off x="3465" y="1962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0" name="Line 87"/>
            <p:cNvSpPr>
              <a:spLocks noChangeShapeType="1"/>
            </p:cNvSpPr>
            <p:nvPr/>
          </p:nvSpPr>
          <p:spPr bwMode="auto">
            <a:xfrm>
              <a:off x="4080" y="1962"/>
              <a:ext cx="2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Group 88"/>
          <p:cNvGrpSpPr>
            <a:grpSpLocks/>
          </p:cNvGrpSpPr>
          <p:nvPr/>
        </p:nvGrpSpPr>
        <p:grpSpPr bwMode="auto">
          <a:xfrm>
            <a:off x="2566988" y="4948238"/>
            <a:ext cx="841375" cy="177800"/>
            <a:chOff x="2784" y="1104"/>
            <a:chExt cx="909" cy="192"/>
          </a:xfrm>
        </p:grpSpPr>
        <p:sp>
          <p:nvSpPr>
            <p:cNvPr id="30774" name="Line 89"/>
            <p:cNvSpPr>
              <a:spLocks noChangeShapeType="1"/>
            </p:cNvSpPr>
            <p:nvPr/>
          </p:nvSpPr>
          <p:spPr bwMode="auto">
            <a:xfrm>
              <a:off x="2784" y="1275"/>
              <a:ext cx="3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5" name="Oval 90"/>
            <p:cNvSpPr>
              <a:spLocks noChangeArrowheads="1"/>
            </p:cNvSpPr>
            <p:nvPr/>
          </p:nvSpPr>
          <p:spPr bwMode="auto">
            <a:xfrm>
              <a:off x="3152" y="1236"/>
              <a:ext cx="55" cy="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76" name="Line 91"/>
            <p:cNvSpPr>
              <a:spLocks noChangeShapeType="1"/>
            </p:cNvSpPr>
            <p:nvPr/>
          </p:nvSpPr>
          <p:spPr bwMode="auto">
            <a:xfrm flipH="1">
              <a:off x="3163" y="1104"/>
              <a:ext cx="220" cy="1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7" name="Line 92"/>
            <p:cNvSpPr>
              <a:spLocks noChangeShapeType="1"/>
            </p:cNvSpPr>
            <p:nvPr/>
          </p:nvSpPr>
          <p:spPr bwMode="auto">
            <a:xfrm>
              <a:off x="3354" y="1250"/>
              <a:ext cx="3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66" name="Line 93"/>
          <p:cNvSpPr>
            <a:spLocks noChangeShapeType="1"/>
          </p:cNvSpPr>
          <p:nvPr/>
        </p:nvSpPr>
        <p:spPr bwMode="auto">
          <a:xfrm>
            <a:off x="2587625" y="5618163"/>
            <a:ext cx="71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7" name="Oval 94"/>
          <p:cNvSpPr>
            <a:spLocks noChangeArrowheads="1"/>
          </p:cNvSpPr>
          <p:nvPr/>
        </p:nvSpPr>
        <p:spPr bwMode="auto">
          <a:xfrm>
            <a:off x="3260725" y="5538788"/>
            <a:ext cx="100013" cy="122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8" name="Line 95"/>
          <p:cNvSpPr>
            <a:spLocks noChangeShapeType="1"/>
          </p:cNvSpPr>
          <p:nvPr/>
        </p:nvSpPr>
        <p:spPr bwMode="auto">
          <a:xfrm flipH="1">
            <a:off x="3281363" y="5346700"/>
            <a:ext cx="293687" cy="20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9" name="Line 96"/>
          <p:cNvSpPr>
            <a:spLocks noChangeShapeType="1"/>
          </p:cNvSpPr>
          <p:nvPr/>
        </p:nvSpPr>
        <p:spPr bwMode="auto">
          <a:xfrm>
            <a:off x="3630613" y="5624513"/>
            <a:ext cx="619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0" name="Oval 97"/>
          <p:cNvSpPr>
            <a:spLocks noChangeArrowheads="1"/>
          </p:cNvSpPr>
          <p:nvPr/>
        </p:nvSpPr>
        <p:spPr bwMode="auto">
          <a:xfrm>
            <a:off x="2554288" y="5068888"/>
            <a:ext cx="73025" cy="730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1" name="Oval 98"/>
          <p:cNvSpPr>
            <a:spLocks noChangeArrowheads="1"/>
          </p:cNvSpPr>
          <p:nvPr/>
        </p:nvSpPr>
        <p:spPr bwMode="auto">
          <a:xfrm>
            <a:off x="4224338" y="5059363"/>
            <a:ext cx="73025" cy="730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圆角矩形 97">
            <a:hlinkClick r:id="" action="ppaction://noaction"/>
          </p:cNvPr>
          <p:cNvSpPr/>
          <p:nvPr/>
        </p:nvSpPr>
        <p:spPr bwMode="auto">
          <a:xfrm>
            <a:off x="7615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9" name="Rectangle 2"/>
          <p:cNvSpPr txBox="1">
            <a:spLocks noRot="1" noChangeArrowheads="1"/>
          </p:cNvSpPr>
          <p:nvPr/>
        </p:nvSpPr>
        <p:spPr>
          <a:xfrm>
            <a:off x="3805238" y="852488"/>
            <a:ext cx="1660525" cy="573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随堂练习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53" grpId="0" autoUpdateAnimBg="0"/>
      <p:bldP spid="33854" grpId="0" autoUpdateAnimBg="0"/>
      <p:bldP spid="3385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143000" y="1357313"/>
            <a:ext cx="5000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1" lang="zh-CN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、画出下面左图的电路图。</a:t>
            </a:r>
          </a:p>
        </p:txBody>
      </p:sp>
      <p:grpSp>
        <p:nvGrpSpPr>
          <p:cNvPr id="2" name="Group 130"/>
          <p:cNvGrpSpPr>
            <a:grpSpLocks/>
          </p:cNvGrpSpPr>
          <p:nvPr/>
        </p:nvGrpSpPr>
        <p:grpSpPr bwMode="auto">
          <a:xfrm>
            <a:off x="1068388" y="2360613"/>
            <a:ext cx="3506787" cy="3022600"/>
            <a:chOff x="431" y="1389"/>
            <a:chExt cx="2209" cy="190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31" y="1570"/>
              <a:ext cx="2209" cy="1648"/>
              <a:chOff x="2736" y="1488"/>
              <a:chExt cx="2209" cy="1648"/>
            </a:xfrm>
          </p:grpSpPr>
          <p:sp>
            <p:nvSpPr>
              <p:cNvPr id="32796" name="Freeform 4"/>
              <p:cNvSpPr>
                <a:spLocks/>
              </p:cNvSpPr>
              <p:nvPr/>
            </p:nvSpPr>
            <p:spPr bwMode="auto">
              <a:xfrm>
                <a:off x="2736" y="1872"/>
                <a:ext cx="536" cy="720"/>
              </a:xfrm>
              <a:custGeom>
                <a:avLst/>
                <a:gdLst>
                  <a:gd name="T0" fmla="*/ 344 w 536"/>
                  <a:gd name="T1" fmla="*/ 0 h 720"/>
                  <a:gd name="T2" fmla="*/ 152 w 536"/>
                  <a:gd name="T3" fmla="*/ 48 h 720"/>
                  <a:gd name="T4" fmla="*/ 8 w 536"/>
                  <a:gd name="T5" fmla="*/ 240 h 720"/>
                  <a:gd name="T6" fmla="*/ 104 w 536"/>
                  <a:gd name="T7" fmla="*/ 432 h 720"/>
                  <a:gd name="T8" fmla="*/ 296 w 536"/>
                  <a:gd name="T9" fmla="*/ 576 h 720"/>
                  <a:gd name="T10" fmla="*/ 392 w 536"/>
                  <a:gd name="T11" fmla="*/ 576 h 720"/>
                  <a:gd name="T12" fmla="*/ 536 w 536"/>
                  <a:gd name="T13" fmla="*/ 720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6"/>
                  <a:gd name="T22" fmla="*/ 0 h 720"/>
                  <a:gd name="T23" fmla="*/ 536 w 536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6" h="720">
                    <a:moveTo>
                      <a:pt x="344" y="0"/>
                    </a:moveTo>
                    <a:cubicBezTo>
                      <a:pt x="276" y="4"/>
                      <a:pt x="208" y="8"/>
                      <a:pt x="152" y="48"/>
                    </a:cubicBezTo>
                    <a:cubicBezTo>
                      <a:pt x="96" y="88"/>
                      <a:pt x="16" y="176"/>
                      <a:pt x="8" y="240"/>
                    </a:cubicBezTo>
                    <a:cubicBezTo>
                      <a:pt x="0" y="304"/>
                      <a:pt x="56" y="376"/>
                      <a:pt x="104" y="432"/>
                    </a:cubicBezTo>
                    <a:cubicBezTo>
                      <a:pt x="152" y="488"/>
                      <a:pt x="248" y="552"/>
                      <a:pt x="296" y="576"/>
                    </a:cubicBezTo>
                    <a:cubicBezTo>
                      <a:pt x="344" y="600"/>
                      <a:pt x="352" y="552"/>
                      <a:pt x="392" y="576"/>
                    </a:cubicBezTo>
                    <a:cubicBezTo>
                      <a:pt x="432" y="600"/>
                      <a:pt x="484" y="660"/>
                      <a:pt x="536" y="72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7" name="Freeform 5"/>
              <p:cNvSpPr>
                <a:spLocks/>
              </p:cNvSpPr>
              <p:nvPr/>
            </p:nvSpPr>
            <p:spPr bwMode="auto">
              <a:xfrm>
                <a:off x="3600" y="1824"/>
                <a:ext cx="816" cy="160"/>
              </a:xfrm>
              <a:custGeom>
                <a:avLst/>
                <a:gdLst>
                  <a:gd name="T0" fmla="*/ 0 w 816"/>
                  <a:gd name="T1" fmla="*/ 56 h 160"/>
                  <a:gd name="T2" fmla="*/ 288 w 816"/>
                  <a:gd name="T3" fmla="*/ 8 h 160"/>
                  <a:gd name="T4" fmla="*/ 432 w 816"/>
                  <a:gd name="T5" fmla="*/ 104 h 160"/>
                  <a:gd name="T6" fmla="*/ 624 w 816"/>
                  <a:gd name="T7" fmla="*/ 152 h 160"/>
                  <a:gd name="T8" fmla="*/ 816 w 816"/>
                  <a:gd name="T9" fmla="*/ 152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160"/>
                  <a:gd name="T17" fmla="*/ 816 w 816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160">
                    <a:moveTo>
                      <a:pt x="0" y="56"/>
                    </a:moveTo>
                    <a:cubicBezTo>
                      <a:pt x="108" y="28"/>
                      <a:pt x="216" y="0"/>
                      <a:pt x="288" y="8"/>
                    </a:cubicBezTo>
                    <a:cubicBezTo>
                      <a:pt x="360" y="16"/>
                      <a:pt x="376" y="80"/>
                      <a:pt x="432" y="104"/>
                    </a:cubicBezTo>
                    <a:cubicBezTo>
                      <a:pt x="488" y="128"/>
                      <a:pt x="560" y="144"/>
                      <a:pt x="624" y="152"/>
                    </a:cubicBezTo>
                    <a:cubicBezTo>
                      <a:pt x="688" y="160"/>
                      <a:pt x="752" y="156"/>
                      <a:pt x="816" y="15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880" y="1488"/>
                <a:ext cx="2065" cy="1648"/>
                <a:chOff x="2928" y="2544"/>
                <a:chExt cx="2065" cy="1648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2928" y="2627"/>
                  <a:ext cx="768" cy="549"/>
                  <a:chOff x="1920" y="192"/>
                  <a:chExt cx="869" cy="632"/>
                </a:xfrm>
              </p:grpSpPr>
              <p:grpSp>
                <p:nvGrpSpPr>
                  <p:cNvPr id="6" name="xjhsy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0" y="192"/>
                    <a:ext cx="869" cy="632"/>
                    <a:chOff x="3844" y="3868"/>
                    <a:chExt cx="3712" cy="1144"/>
                  </a:xfrm>
                </p:grpSpPr>
                <p:grpSp>
                  <p:nvGrpSpPr>
                    <p:cNvPr id="7" name="Group 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44" y="4435"/>
                      <a:ext cx="3712" cy="577"/>
                      <a:chOff x="3920" y="4213"/>
                      <a:chExt cx="2493" cy="577"/>
                    </a:xfrm>
                  </p:grpSpPr>
                  <p:sp>
                    <p:nvSpPr>
                      <p:cNvPr id="32897" name="Freeform 10" descr="栎木"/>
                      <p:cNvSpPr>
                        <a:spLocks noChangeAspect="1"/>
                      </p:cNvSpPr>
                      <p:nvPr/>
                    </p:nvSpPr>
                    <p:spPr bwMode="auto">
                      <a:xfrm flipV="1">
                        <a:off x="3920" y="4677"/>
                        <a:ext cx="2493" cy="113"/>
                      </a:xfrm>
                      <a:custGeom>
                        <a:avLst/>
                        <a:gdLst>
                          <a:gd name="T0" fmla="*/ 0 w 400"/>
                          <a:gd name="T1" fmla="*/ 0 h 400"/>
                          <a:gd name="T2" fmla="*/ 2147483646 w 400"/>
                          <a:gd name="T3" fmla="*/ 0 h 400"/>
                          <a:gd name="T4" fmla="*/ 2147483646 w 400"/>
                          <a:gd name="T5" fmla="*/ 0 h 400"/>
                          <a:gd name="T6" fmla="*/ 0 w 400"/>
                          <a:gd name="T7" fmla="*/ 0 h 400"/>
                          <a:gd name="T8" fmla="*/ 0 w 400"/>
                          <a:gd name="T9" fmla="*/ 0 h 40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00"/>
                          <a:gd name="T16" fmla="*/ 0 h 400"/>
                          <a:gd name="T17" fmla="*/ 400 w 400"/>
                          <a:gd name="T18" fmla="*/ 400 h 40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00" h="400">
                            <a:moveTo>
                              <a:pt x="0" y="0"/>
                            </a:moveTo>
                            <a:lnTo>
                              <a:pt x="400" y="0"/>
                            </a:lnTo>
                            <a:lnTo>
                              <a:pt x="400" y="400"/>
                            </a:lnTo>
                            <a:lnTo>
                              <a:pt x="0" y="40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3" cstate="print"/>
                        <a:srcRect/>
                        <a:tile tx="0" ty="0" sx="100000" sy="100000" flip="none" algn="tl"/>
                      </a:blipFill>
                      <a:ln w="9525">
                        <a:round/>
                        <a:headEnd/>
                        <a:tailEnd/>
                      </a:ln>
                      <a:scene3d>
                        <a:camera prst="legacyObliqueTopRight"/>
                        <a:lightRig rig="legacyFlat3" dir="b"/>
                      </a:scene3d>
                      <a:sp3d extrusionH="430200" prstMaterial="legacyMatte">
                        <a:bevelT w="13500" h="13500" prst="angle"/>
                        <a:bevelB w="13500" h="13500" prst="angle"/>
                        <a:extrusionClr>
                          <a:srgbClr val="FFCC99"/>
                        </a:extrusionClr>
                      </a:sp3d>
                    </p:spPr>
                    <p:txBody>
                      <a:bodyPr>
                        <a:flatTx/>
                      </a:bodyPr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2898" name="AutoShape 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120" y="4217"/>
                        <a:ext cx="213" cy="369"/>
                      </a:xfrm>
                      <a:prstGeom prst="flowChartMagneticDisk">
                        <a:avLst/>
                      </a:prstGeom>
                      <a:solidFill>
                        <a:srgbClr val="969696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2899" name="AutoShape 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40" y="4213"/>
                        <a:ext cx="213" cy="369"/>
                      </a:xfrm>
                      <a:prstGeom prst="flowChartMagneticDisk">
                        <a:avLst/>
                      </a:prstGeom>
                      <a:solidFill>
                        <a:srgbClr val="969696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8" name="Group 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514" y="3868"/>
                      <a:ext cx="540" cy="936"/>
                      <a:chOff x="5695" y="5964"/>
                      <a:chExt cx="540" cy="936"/>
                    </a:xfrm>
                  </p:grpSpPr>
                  <p:grpSp>
                    <p:nvGrpSpPr>
                      <p:cNvPr id="9" name="Group 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772" y="5964"/>
                        <a:ext cx="403" cy="733"/>
                        <a:chOff x="5770" y="1606"/>
                        <a:chExt cx="2019" cy="3673"/>
                      </a:xfrm>
                    </p:grpSpPr>
                    <p:grpSp>
                      <p:nvGrpSpPr>
                        <p:cNvPr id="10" name="Group 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6320" y="4418"/>
                          <a:ext cx="913" cy="861"/>
                          <a:chOff x="6320" y="4418"/>
                          <a:chExt cx="913" cy="861"/>
                        </a:xfrm>
                      </p:grpSpPr>
                      <p:grpSp>
                        <p:nvGrpSpPr>
                          <p:cNvPr id="11" name="Group 16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6320" y="4418"/>
                            <a:ext cx="913" cy="861"/>
                            <a:chOff x="6320" y="4418"/>
                            <a:chExt cx="913" cy="861"/>
                          </a:xfrm>
                        </p:grpSpPr>
                        <p:grpSp>
                          <p:nvGrpSpPr>
                            <p:cNvPr id="12" name="Group 17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6549" y="5081"/>
                              <a:ext cx="498" cy="198"/>
                              <a:chOff x="6549" y="5081"/>
                              <a:chExt cx="498" cy="198"/>
                            </a:xfrm>
                          </p:grpSpPr>
                          <p:sp>
                            <p:nvSpPr>
                              <p:cNvPr id="32895" name="Freeform 1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549" y="5081"/>
                                <a:ext cx="498" cy="198"/>
                              </a:xfrm>
                              <a:custGeom>
                                <a:avLst/>
                                <a:gdLst>
                                  <a:gd name="T0" fmla="*/ 0 w 498"/>
                                  <a:gd name="T1" fmla="*/ 0 h 198"/>
                                  <a:gd name="T2" fmla="*/ 101 w 498"/>
                                  <a:gd name="T3" fmla="*/ 157 h 198"/>
                                  <a:gd name="T4" fmla="*/ 110 w 498"/>
                                  <a:gd name="T5" fmla="*/ 167 h 198"/>
                                  <a:gd name="T6" fmla="*/ 121 w 498"/>
                                  <a:gd name="T7" fmla="*/ 173 h 198"/>
                                  <a:gd name="T8" fmla="*/ 136 w 498"/>
                                  <a:gd name="T9" fmla="*/ 178 h 198"/>
                                  <a:gd name="T10" fmla="*/ 153 w 498"/>
                                  <a:gd name="T11" fmla="*/ 186 h 198"/>
                                  <a:gd name="T12" fmla="*/ 174 w 498"/>
                                  <a:gd name="T13" fmla="*/ 190 h 198"/>
                                  <a:gd name="T14" fmla="*/ 188 w 498"/>
                                  <a:gd name="T15" fmla="*/ 191 h 198"/>
                                  <a:gd name="T16" fmla="*/ 205 w 498"/>
                                  <a:gd name="T17" fmla="*/ 194 h 198"/>
                                  <a:gd name="T18" fmla="*/ 222 w 498"/>
                                  <a:gd name="T19" fmla="*/ 195 h 198"/>
                                  <a:gd name="T20" fmla="*/ 243 w 498"/>
                                  <a:gd name="T21" fmla="*/ 198 h 198"/>
                                  <a:gd name="T22" fmla="*/ 257 w 498"/>
                                  <a:gd name="T23" fmla="*/ 198 h 198"/>
                                  <a:gd name="T24" fmla="*/ 278 w 498"/>
                                  <a:gd name="T25" fmla="*/ 195 h 198"/>
                                  <a:gd name="T26" fmla="*/ 295 w 498"/>
                                  <a:gd name="T27" fmla="*/ 194 h 198"/>
                                  <a:gd name="T28" fmla="*/ 315 w 498"/>
                                  <a:gd name="T29" fmla="*/ 191 h 198"/>
                                  <a:gd name="T30" fmla="*/ 332 w 498"/>
                                  <a:gd name="T31" fmla="*/ 190 h 198"/>
                                  <a:gd name="T32" fmla="*/ 349 w 498"/>
                                  <a:gd name="T33" fmla="*/ 185 h 198"/>
                                  <a:gd name="T34" fmla="*/ 366 w 498"/>
                                  <a:gd name="T35" fmla="*/ 181 h 198"/>
                                  <a:gd name="T36" fmla="*/ 380 w 498"/>
                                  <a:gd name="T37" fmla="*/ 173 h 198"/>
                                  <a:gd name="T38" fmla="*/ 392 w 498"/>
                                  <a:gd name="T39" fmla="*/ 165 h 198"/>
                                  <a:gd name="T40" fmla="*/ 397 w 498"/>
                                  <a:gd name="T41" fmla="*/ 160 h 198"/>
                                  <a:gd name="T42" fmla="*/ 405 w 498"/>
                                  <a:gd name="T43" fmla="*/ 152 h 198"/>
                                  <a:gd name="T44" fmla="*/ 498 w 498"/>
                                  <a:gd name="T45" fmla="*/ 0 h 198"/>
                                  <a:gd name="T46" fmla="*/ 0 w 498"/>
                                  <a:gd name="T47" fmla="*/ 0 h 198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60000 65536"/>
                                  <a:gd name="T64" fmla="*/ 0 60000 65536"/>
                                  <a:gd name="T65" fmla="*/ 0 60000 65536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w 498"/>
                                  <a:gd name="T73" fmla="*/ 0 h 198"/>
                                  <a:gd name="T74" fmla="*/ 498 w 498"/>
                                  <a:gd name="T75" fmla="*/ 198 h 198"/>
                                </a:gdLst>
                                <a:ahLst/>
                                <a:cxnLst>
                                  <a:cxn ang="T48">
                                    <a:pos x="T0" y="T1"/>
                                  </a:cxn>
                                  <a:cxn ang="T49">
                                    <a:pos x="T2" y="T3"/>
                                  </a:cxn>
                                  <a:cxn ang="T50">
                                    <a:pos x="T4" y="T5"/>
                                  </a:cxn>
                                  <a:cxn ang="T51">
                                    <a:pos x="T6" y="T7"/>
                                  </a:cxn>
                                  <a:cxn ang="T52">
                                    <a:pos x="T8" y="T9"/>
                                  </a:cxn>
                                  <a:cxn ang="T53">
                                    <a:pos x="T10" y="T11"/>
                                  </a:cxn>
                                  <a:cxn ang="T54">
                                    <a:pos x="T12" y="T13"/>
                                  </a:cxn>
                                  <a:cxn ang="T55">
                                    <a:pos x="T14" y="T15"/>
                                  </a:cxn>
                                  <a:cxn ang="T56">
                                    <a:pos x="T16" y="T17"/>
                                  </a:cxn>
                                  <a:cxn ang="T57">
                                    <a:pos x="T18" y="T19"/>
                                  </a:cxn>
                                  <a:cxn ang="T58">
                                    <a:pos x="T20" y="T21"/>
                                  </a:cxn>
                                  <a:cxn ang="T59">
                                    <a:pos x="T22" y="T23"/>
                                  </a:cxn>
                                  <a:cxn ang="T60">
                                    <a:pos x="T24" y="T25"/>
                                  </a:cxn>
                                  <a:cxn ang="T61">
                                    <a:pos x="T26" y="T27"/>
                                  </a:cxn>
                                  <a:cxn ang="T62">
                                    <a:pos x="T28" y="T29"/>
                                  </a:cxn>
                                  <a:cxn ang="T63">
                                    <a:pos x="T30" y="T31"/>
                                  </a:cxn>
                                  <a:cxn ang="T64">
                                    <a:pos x="T32" y="T33"/>
                                  </a:cxn>
                                  <a:cxn ang="T65">
                                    <a:pos x="T34" y="T35"/>
                                  </a:cxn>
                                  <a:cxn ang="T66">
                                    <a:pos x="T36" y="T37"/>
                                  </a:cxn>
                                  <a:cxn ang="T67">
                                    <a:pos x="T38" y="T39"/>
                                  </a:cxn>
                                  <a:cxn ang="T68">
                                    <a:pos x="T40" y="T41"/>
                                  </a:cxn>
                                  <a:cxn ang="T69">
                                    <a:pos x="T42" y="T43"/>
                                  </a:cxn>
                                  <a:cxn ang="T70">
                                    <a:pos x="T44" y="T45"/>
                                  </a:cxn>
                                  <a:cxn ang="T71">
                                    <a:pos x="T46" y="T47"/>
                                  </a:cxn>
                                </a:cxnLst>
                                <a:rect l="T72" t="T73" r="T74" b="T75"/>
                                <a:pathLst>
                                  <a:path w="498" h="198">
                                    <a:moveTo>
                                      <a:pt x="0" y="0"/>
                                    </a:moveTo>
                                    <a:lnTo>
                                      <a:pt x="101" y="157"/>
                                    </a:lnTo>
                                    <a:lnTo>
                                      <a:pt x="110" y="167"/>
                                    </a:lnTo>
                                    <a:lnTo>
                                      <a:pt x="121" y="173"/>
                                    </a:lnTo>
                                    <a:lnTo>
                                      <a:pt x="136" y="178"/>
                                    </a:lnTo>
                                    <a:lnTo>
                                      <a:pt x="153" y="186"/>
                                    </a:lnTo>
                                    <a:lnTo>
                                      <a:pt x="174" y="190"/>
                                    </a:lnTo>
                                    <a:lnTo>
                                      <a:pt x="188" y="191"/>
                                    </a:lnTo>
                                    <a:lnTo>
                                      <a:pt x="205" y="194"/>
                                    </a:lnTo>
                                    <a:lnTo>
                                      <a:pt x="222" y="195"/>
                                    </a:lnTo>
                                    <a:lnTo>
                                      <a:pt x="243" y="198"/>
                                    </a:lnTo>
                                    <a:lnTo>
                                      <a:pt x="257" y="198"/>
                                    </a:lnTo>
                                    <a:lnTo>
                                      <a:pt x="278" y="195"/>
                                    </a:lnTo>
                                    <a:lnTo>
                                      <a:pt x="295" y="194"/>
                                    </a:lnTo>
                                    <a:lnTo>
                                      <a:pt x="315" y="191"/>
                                    </a:lnTo>
                                    <a:lnTo>
                                      <a:pt x="332" y="190"/>
                                    </a:lnTo>
                                    <a:lnTo>
                                      <a:pt x="349" y="185"/>
                                    </a:lnTo>
                                    <a:lnTo>
                                      <a:pt x="366" y="181"/>
                                    </a:lnTo>
                                    <a:lnTo>
                                      <a:pt x="380" y="173"/>
                                    </a:lnTo>
                                    <a:lnTo>
                                      <a:pt x="392" y="165"/>
                                    </a:lnTo>
                                    <a:lnTo>
                                      <a:pt x="397" y="160"/>
                                    </a:lnTo>
                                    <a:lnTo>
                                      <a:pt x="405" y="152"/>
                                    </a:lnTo>
                                    <a:lnTo>
                                      <a:pt x="498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896" name="Freeform 1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627" y="5081"/>
                                <a:ext cx="222" cy="198"/>
                              </a:xfrm>
                              <a:custGeom>
                                <a:avLst/>
                                <a:gdLst>
                                  <a:gd name="T0" fmla="*/ 0 w 222"/>
                                  <a:gd name="T1" fmla="*/ 0 h 198"/>
                                  <a:gd name="T2" fmla="*/ 62 w 222"/>
                                  <a:gd name="T3" fmla="*/ 178 h 198"/>
                                  <a:gd name="T4" fmla="*/ 75 w 222"/>
                                  <a:gd name="T5" fmla="*/ 186 h 198"/>
                                  <a:gd name="T6" fmla="*/ 96 w 222"/>
                                  <a:gd name="T7" fmla="*/ 190 h 198"/>
                                  <a:gd name="T8" fmla="*/ 110 w 222"/>
                                  <a:gd name="T9" fmla="*/ 191 h 198"/>
                                  <a:gd name="T10" fmla="*/ 127 w 222"/>
                                  <a:gd name="T11" fmla="*/ 194 h 198"/>
                                  <a:gd name="T12" fmla="*/ 144 w 222"/>
                                  <a:gd name="T13" fmla="*/ 195 h 198"/>
                                  <a:gd name="T14" fmla="*/ 165 w 222"/>
                                  <a:gd name="T15" fmla="*/ 198 h 198"/>
                                  <a:gd name="T16" fmla="*/ 179 w 222"/>
                                  <a:gd name="T17" fmla="*/ 198 h 198"/>
                                  <a:gd name="T18" fmla="*/ 200 w 222"/>
                                  <a:gd name="T19" fmla="*/ 195 h 198"/>
                                  <a:gd name="T20" fmla="*/ 222 w 222"/>
                                  <a:gd name="T21" fmla="*/ 0 h 198"/>
                                  <a:gd name="T22" fmla="*/ 0 w 222"/>
                                  <a:gd name="T23" fmla="*/ 0 h 198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60000 65536"/>
                                  <a:gd name="T34" fmla="*/ 0 60000 65536"/>
                                  <a:gd name="T35" fmla="*/ 0 60000 65536"/>
                                  <a:gd name="T36" fmla="*/ 0 w 222"/>
                                  <a:gd name="T37" fmla="*/ 0 h 198"/>
                                  <a:gd name="T38" fmla="*/ 222 w 222"/>
                                  <a:gd name="T39" fmla="*/ 198 h 198"/>
                                </a:gdLst>
                                <a:ahLst/>
                                <a:cxnLst>
                                  <a:cxn ang="T24">
                                    <a:pos x="T0" y="T1"/>
                                  </a:cxn>
                                  <a:cxn ang="T25">
                                    <a:pos x="T2" y="T3"/>
                                  </a:cxn>
                                  <a:cxn ang="T26">
                                    <a:pos x="T4" y="T5"/>
                                  </a:cxn>
                                  <a:cxn ang="T27">
                                    <a:pos x="T6" y="T7"/>
                                  </a:cxn>
                                  <a:cxn ang="T28">
                                    <a:pos x="T8" y="T9"/>
                                  </a:cxn>
                                  <a:cxn ang="T29">
                                    <a:pos x="T10" y="T11"/>
                                  </a:cxn>
                                  <a:cxn ang="T30">
                                    <a:pos x="T12" y="T13"/>
                                  </a:cxn>
                                  <a:cxn ang="T31">
                                    <a:pos x="T14" y="T15"/>
                                  </a:cxn>
                                  <a:cxn ang="T32">
                                    <a:pos x="T16" y="T17"/>
                                  </a:cxn>
                                  <a:cxn ang="T33">
                                    <a:pos x="T18" y="T19"/>
                                  </a:cxn>
                                  <a:cxn ang="T34">
                                    <a:pos x="T20" y="T21"/>
                                  </a:cxn>
                                  <a:cxn ang="T35">
                                    <a:pos x="T22" y="T23"/>
                                  </a:cxn>
                                </a:cxnLst>
                                <a:rect l="T36" t="T37" r="T38" b="T39"/>
                                <a:pathLst>
                                  <a:path w="222" h="198">
                                    <a:moveTo>
                                      <a:pt x="0" y="0"/>
                                    </a:moveTo>
                                    <a:lnTo>
                                      <a:pt x="62" y="178"/>
                                    </a:lnTo>
                                    <a:lnTo>
                                      <a:pt x="75" y="186"/>
                                    </a:lnTo>
                                    <a:lnTo>
                                      <a:pt x="96" y="190"/>
                                    </a:lnTo>
                                    <a:lnTo>
                                      <a:pt x="110" y="191"/>
                                    </a:lnTo>
                                    <a:lnTo>
                                      <a:pt x="127" y="194"/>
                                    </a:lnTo>
                                    <a:lnTo>
                                      <a:pt x="144" y="195"/>
                                    </a:lnTo>
                                    <a:lnTo>
                                      <a:pt x="165" y="198"/>
                                    </a:lnTo>
                                    <a:lnTo>
                                      <a:pt x="179" y="198"/>
                                    </a:lnTo>
                                    <a:lnTo>
                                      <a:pt x="200" y="195"/>
                                    </a:lnTo>
                                    <a:lnTo>
                                      <a:pt x="222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404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13" name="Group 20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6320" y="4418"/>
                              <a:ext cx="913" cy="718"/>
                              <a:chOff x="6320" y="4418"/>
                              <a:chExt cx="913" cy="718"/>
                            </a:xfrm>
                          </p:grpSpPr>
                          <p:sp>
                            <p:nvSpPr>
                              <p:cNvPr id="32888" name="Freeform 2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320" y="4418"/>
                                <a:ext cx="913" cy="718"/>
                              </a:xfrm>
                              <a:custGeom>
                                <a:avLst/>
                                <a:gdLst>
                                  <a:gd name="T0" fmla="*/ 21 w 913"/>
                                  <a:gd name="T1" fmla="*/ 20 h 718"/>
                                  <a:gd name="T2" fmla="*/ 25 w 913"/>
                                  <a:gd name="T3" fmla="*/ 38 h 718"/>
                                  <a:gd name="T4" fmla="*/ 23 w 913"/>
                                  <a:gd name="T5" fmla="*/ 73 h 718"/>
                                  <a:gd name="T6" fmla="*/ 12 w 913"/>
                                  <a:gd name="T7" fmla="*/ 96 h 718"/>
                                  <a:gd name="T8" fmla="*/ 6 w 913"/>
                                  <a:gd name="T9" fmla="*/ 126 h 718"/>
                                  <a:gd name="T10" fmla="*/ 17 w 913"/>
                                  <a:gd name="T11" fmla="*/ 149 h 718"/>
                                  <a:gd name="T12" fmla="*/ 34 w 913"/>
                                  <a:gd name="T13" fmla="*/ 176 h 718"/>
                                  <a:gd name="T14" fmla="*/ 30 w 913"/>
                                  <a:gd name="T15" fmla="*/ 195 h 718"/>
                                  <a:gd name="T16" fmla="*/ 13 w 913"/>
                                  <a:gd name="T17" fmla="*/ 216 h 718"/>
                                  <a:gd name="T18" fmla="*/ 6 w 913"/>
                                  <a:gd name="T19" fmla="*/ 236 h 718"/>
                                  <a:gd name="T20" fmla="*/ 19 w 913"/>
                                  <a:gd name="T21" fmla="*/ 259 h 718"/>
                                  <a:gd name="T22" fmla="*/ 30 w 913"/>
                                  <a:gd name="T23" fmla="*/ 278 h 718"/>
                                  <a:gd name="T24" fmla="*/ 30 w 913"/>
                                  <a:gd name="T25" fmla="*/ 301 h 718"/>
                                  <a:gd name="T26" fmla="*/ 12 w 913"/>
                                  <a:gd name="T27" fmla="*/ 322 h 718"/>
                                  <a:gd name="T28" fmla="*/ 0 w 913"/>
                                  <a:gd name="T29" fmla="*/ 349 h 718"/>
                                  <a:gd name="T30" fmla="*/ 13 w 913"/>
                                  <a:gd name="T31" fmla="*/ 372 h 718"/>
                                  <a:gd name="T32" fmla="*/ 33 w 913"/>
                                  <a:gd name="T33" fmla="*/ 396 h 718"/>
                                  <a:gd name="T34" fmla="*/ 33 w 913"/>
                                  <a:gd name="T35" fmla="*/ 431 h 718"/>
                                  <a:gd name="T36" fmla="*/ 19 w 913"/>
                                  <a:gd name="T37" fmla="*/ 455 h 718"/>
                                  <a:gd name="T38" fmla="*/ 21 w 913"/>
                                  <a:gd name="T39" fmla="*/ 473 h 718"/>
                                  <a:gd name="T40" fmla="*/ 42 w 913"/>
                                  <a:gd name="T41" fmla="*/ 499 h 718"/>
                                  <a:gd name="T42" fmla="*/ 107 w 913"/>
                                  <a:gd name="T43" fmla="*/ 573 h 718"/>
                                  <a:gd name="T44" fmla="*/ 166 w 913"/>
                                  <a:gd name="T45" fmla="*/ 629 h 718"/>
                                  <a:gd name="T46" fmla="*/ 217 w 913"/>
                                  <a:gd name="T47" fmla="*/ 660 h 718"/>
                                  <a:gd name="T48" fmla="*/ 313 w 913"/>
                                  <a:gd name="T49" fmla="*/ 701 h 718"/>
                                  <a:gd name="T50" fmla="*/ 401 w 913"/>
                                  <a:gd name="T51" fmla="*/ 716 h 718"/>
                                  <a:gd name="T52" fmla="*/ 523 w 913"/>
                                  <a:gd name="T53" fmla="*/ 716 h 718"/>
                                  <a:gd name="T54" fmla="*/ 625 w 913"/>
                                  <a:gd name="T55" fmla="*/ 706 h 718"/>
                                  <a:gd name="T56" fmla="*/ 697 w 913"/>
                                  <a:gd name="T57" fmla="*/ 685 h 718"/>
                                  <a:gd name="T58" fmla="*/ 744 w 913"/>
                                  <a:gd name="T59" fmla="*/ 659 h 718"/>
                                  <a:gd name="T60" fmla="*/ 778 w 913"/>
                                  <a:gd name="T61" fmla="*/ 629 h 718"/>
                                  <a:gd name="T62" fmla="*/ 874 w 913"/>
                                  <a:gd name="T63" fmla="*/ 493 h 718"/>
                                  <a:gd name="T64" fmla="*/ 894 w 913"/>
                                  <a:gd name="T65" fmla="*/ 448 h 718"/>
                                  <a:gd name="T66" fmla="*/ 895 w 913"/>
                                  <a:gd name="T67" fmla="*/ 427 h 718"/>
                                  <a:gd name="T68" fmla="*/ 882 w 913"/>
                                  <a:gd name="T69" fmla="*/ 406 h 718"/>
                                  <a:gd name="T70" fmla="*/ 882 w 913"/>
                                  <a:gd name="T71" fmla="*/ 381 h 718"/>
                                  <a:gd name="T72" fmla="*/ 894 w 913"/>
                                  <a:gd name="T73" fmla="*/ 362 h 718"/>
                                  <a:gd name="T74" fmla="*/ 908 w 913"/>
                                  <a:gd name="T75" fmla="*/ 341 h 718"/>
                                  <a:gd name="T76" fmla="*/ 912 w 913"/>
                                  <a:gd name="T77" fmla="*/ 316 h 718"/>
                                  <a:gd name="T78" fmla="*/ 900 w 913"/>
                                  <a:gd name="T79" fmla="*/ 295 h 718"/>
                                  <a:gd name="T80" fmla="*/ 886 w 913"/>
                                  <a:gd name="T81" fmla="*/ 275 h 718"/>
                                  <a:gd name="T82" fmla="*/ 886 w 913"/>
                                  <a:gd name="T83" fmla="*/ 254 h 718"/>
                                  <a:gd name="T84" fmla="*/ 904 w 913"/>
                                  <a:gd name="T85" fmla="*/ 229 h 718"/>
                                  <a:gd name="T86" fmla="*/ 908 w 913"/>
                                  <a:gd name="T87" fmla="*/ 202 h 718"/>
                                  <a:gd name="T88" fmla="*/ 894 w 913"/>
                                  <a:gd name="T89" fmla="*/ 176 h 718"/>
                                  <a:gd name="T90" fmla="*/ 886 w 913"/>
                                  <a:gd name="T91" fmla="*/ 155 h 718"/>
                                  <a:gd name="T92" fmla="*/ 895 w 913"/>
                                  <a:gd name="T93" fmla="*/ 130 h 718"/>
                                  <a:gd name="T94" fmla="*/ 908 w 913"/>
                                  <a:gd name="T95" fmla="*/ 113 h 718"/>
                                  <a:gd name="T96" fmla="*/ 913 w 913"/>
                                  <a:gd name="T97" fmla="*/ 88 h 718"/>
                                  <a:gd name="T98" fmla="*/ 903 w 913"/>
                                  <a:gd name="T99" fmla="*/ 67 h 718"/>
                                  <a:gd name="T100" fmla="*/ 890 w 913"/>
                                  <a:gd name="T101" fmla="*/ 42 h 718"/>
                                  <a:gd name="T102" fmla="*/ 894 w 913"/>
                                  <a:gd name="T103" fmla="*/ 18 h 718"/>
                                  <a:gd name="T104" fmla="*/ 26 w 913"/>
                                  <a:gd name="T105" fmla="*/ 0 h 718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60000 65536"/>
                                  <a:gd name="T133" fmla="*/ 0 60000 65536"/>
                                  <a:gd name="T134" fmla="*/ 0 60000 65536"/>
                                  <a:gd name="T135" fmla="*/ 0 60000 65536"/>
                                  <a:gd name="T136" fmla="*/ 0 60000 65536"/>
                                  <a:gd name="T137" fmla="*/ 0 60000 65536"/>
                                  <a:gd name="T138" fmla="*/ 0 60000 65536"/>
                                  <a:gd name="T139" fmla="*/ 0 60000 65536"/>
                                  <a:gd name="T140" fmla="*/ 0 60000 65536"/>
                                  <a:gd name="T141" fmla="*/ 0 60000 65536"/>
                                  <a:gd name="T142" fmla="*/ 0 60000 65536"/>
                                  <a:gd name="T143" fmla="*/ 0 60000 65536"/>
                                  <a:gd name="T144" fmla="*/ 0 60000 65536"/>
                                  <a:gd name="T145" fmla="*/ 0 60000 65536"/>
                                  <a:gd name="T146" fmla="*/ 0 60000 65536"/>
                                  <a:gd name="T147" fmla="*/ 0 60000 65536"/>
                                  <a:gd name="T148" fmla="*/ 0 60000 65536"/>
                                  <a:gd name="T149" fmla="*/ 0 60000 65536"/>
                                  <a:gd name="T150" fmla="*/ 0 60000 65536"/>
                                  <a:gd name="T151" fmla="*/ 0 60000 65536"/>
                                  <a:gd name="T152" fmla="*/ 0 60000 65536"/>
                                  <a:gd name="T153" fmla="*/ 0 60000 65536"/>
                                  <a:gd name="T154" fmla="*/ 0 60000 65536"/>
                                  <a:gd name="T155" fmla="*/ 0 60000 65536"/>
                                  <a:gd name="T156" fmla="*/ 0 60000 65536"/>
                                  <a:gd name="T157" fmla="*/ 0 60000 65536"/>
                                  <a:gd name="T158" fmla="*/ 0 60000 65536"/>
                                  <a:gd name="T159" fmla="*/ 0 w 913"/>
                                  <a:gd name="T160" fmla="*/ 0 h 718"/>
                                  <a:gd name="T161" fmla="*/ 913 w 913"/>
                                  <a:gd name="T162" fmla="*/ 718 h 718"/>
                                </a:gdLst>
                                <a:ahLst/>
                                <a:cxnLst>
                                  <a:cxn ang="T106">
                                    <a:pos x="T0" y="T1"/>
                                  </a:cxn>
                                  <a:cxn ang="T107">
                                    <a:pos x="T2" y="T3"/>
                                  </a:cxn>
                                  <a:cxn ang="T108">
                                    <a:pos x="T4" y="T5"/>
                                  </a:cxn>
                                  <a:cxn ang="T109">
                                    <a:pos x="T6" y="T7"/>
                                  </a:cxn>
                                  <a:cxn ang="T110">
                                    <a:pos x="T8" y="T9"/>
                                  </a:cxn>
                                  <a:cxn ang="T111">
                                    <a:pos x="T10" y="T11"/>
                                  </a:cxn>
                                  <a:cxn ang="T112">
                                    <a:pos x="T12" y="T13"/>
                                  </a:cxn>
                                  <a:cxn ang="T113">
                                    <a:pos x="T14" y="T15"/>
                                  </a:cxn>
                                  <a:cxn ang="T114">
                                    <a:pos x="T16" y="T17"/>
                                  </a:cxn>
                                  <a:cxn ang="T115">
                                    <a:pos x="T18" y="T19"/>
                                  </a:cxn>
                                  <a:cxn ang="T116">
                                    <a:pos x="T20" y="T21"/>
                                  </a:cxn>
                                  <a:cxn ang="T117">
                                    <a:pos x="T22" y="T23"/>
                                  </a:cxn>
                                  <a:cxn ang="T118">
                                    <a:pos x="T24" y="T25"/>
                                  </a:cxn>
                                  <a:cxn ang="T119">
                                    <a:pos x="T26" y="T27"/>
                                  </a:cxn>
                                  <a:cxn ang="T120">
                                    <a:pos x="T28" y="T29"/>
                                  </a:cxn>
                                  <a:cxn ang="T121">
                                    <a:pos x="T30" y="T31"/>
                                  </a:cxn>
                                  <a:cxn ang="T122">
                                    <a:pos x="T32" y="T33"/>
                                  </a:cxn>
                                  <a:cxn ang="T123">
                                    <a:pos x="T34" y="T35"/>
                                  </a:cxn>
                                  <a:cxn ang="T124">
                                    <a:pos x="T36" y="T37"/>
                                  </a:cxn>
                                  <a:cxn ang="T125">
                                    <a:pos x="T38" y="T39"/>
                                  </a:cxn>
                                  <a:cxn ang="T126">
                                    <a:pos x="T40" y="T41"/>
                                  </a:cxn>
                                  <a:cxn ang="T127">
                                    <a:pos x="T42" y="T43"/>
                                  </a:cxn>
                                  <a:cxn ang="T128">
                                    <a:pos x="T44" y="T45"/>
                                  </a:cxn>
                                  <a:cxn ang="T129">
                                    <a:pos x="T46" y="T47"/>
                                  </a:cxn>
                                  <a:cxn ang="T130">
                                    <a:pos x="T48" y="T49"/>
                                  </a:cxn>
                                  <a:cxn ang="T131">
                                    <a:pos x="T50" y="T51"/>
                                  </a:cxn>
                                  <a:cxn ang="T132">
                                    <a:pos x="T52" y="T53"/>
                                  </a:cxn>
                                  <a:cxn ang="T133">
                                    <a:pos x="T54" y="T55"/>
                                  </a:cxn>
                                  <a:cxn ang="T134">
                                    <a:pos x="T56" y="T57"/>
                                  </a:cxn>
                                  <a:cxn ang="T135">
                                    <a:pos x="T58" y="T59"/>
                                  </a:cxn>
                                  <a:cxn ang="T136">
                                    <a:pos x="T60" y="T61"/>
                                  </a:cxn>
                                  <a:cxn ang="T137">
                                    <a:pos x="T62" y="T63"/>
                                  </a:cxn>
                                  <a:cxn ang="T138">
                                    <a:pos x="T64" y="T65"/>
                                  </a:cxn>
                                  <a:cxn ang="T139">
                                    <a:pos x="T66" y="T67"/>
                                  </a:cxn>
                                  <a:cxn ang="T140">
                                    <a:pos x="T68" y="T69"/>
                                  </a:cxn>
                                  <a:cxn ang="T141">
                                    <a:pos x="T70" y="T71"/>
                                  </a:cxn>
                                  <a:cxn ang="T142">
                                    <a:pos x="T72" y="T73"/>
                                  </a:cxn>
                                  <a:cxn ang="T143">
                                    <a:pos x="T74" y="T75"/>
                                  </a:cxn>
                                  <a:cxn ang="T144">
                                    <a:pos x="T76" y="T77"/>
                                  </a:cxn>
                                  <a:cxn ang="T145">
                                    <a:pos x="T78" y="T79"/>
                                  </a:cxn>
                                  <a:cxn ang="T146">
                                    <a:pos x="T80" y="T81"/>
                                  </a:cxn>
                                  <a:cxn ang="T147">
                                    <a:pos x="T82" y="T83"/>
                                  </a:cxn>
                                  <a:cxn ang="T148">
                                    <a:pos x="T84" y="T85"/>
                                  </a:cxn>
                                  <a:cxn ang="T149">
                                    <a:pos x="T86" y="T87"/>
                                  </a:cxn>
                                  <a:cxn ang="T150">
                                    <a:pos x="T88" y="T89"/>
                                  </a:cxn>
                                  <a:cxn ang="T151">
                                    <a:pos x="T90" y="T91"/>
                                  </a:cxn>
                                  <a:cxn ang="T152">
                                    <a:pos x="T92" y="T93"/>
                                  </a:cxn>
                                  <a:cxn ang="T153">
                                    <a:pos x="T94" y="T95"/>
                                  </a:cxn>
                                  <a:cxn ang="T154">
                                    <a:pos x="T96" y="T97"/>
                                  </a:cxn>
                                  <a:cxn ang="T155">
                                    <a:pos x="T98" y="T99"/>
                                  </a:cxn>
                                  <a:cxn ang="T156">
                                    <a:pos x="T100" y="T101"/>
                                  </a:cxn>
                                  <a:cxn ang="T157">
                                    <a:pos x="T102" y="T103"/>
                                  </a:cxn>
                                  <a:cxn ang="T158">
                                    <a:pos x="T104" y="T105"/>
                                  </a:cxn>
                                </a:cxnLst>
                                <a:rect l="T159" t="T160" r="T161" b="T162"/>
                                <a:pathLst>
                                  <a:path w="913" h="718">
                                    <a:moveTo>
                                      <a:pt x="26" y="0"/>
                                    </a:moveTo>
                                    <a:lnTo>
                                      <a:pt x="21" y="20"/>
                                    </a:lnTo>
                                    <a:lnTo>
                                      <a:pt x="23" y="29"/>
                                    </a:lnTo>
                                    <a:lnTo>
                                      <a:pt x="25" y="38"/>
                                    </a:lnTo>
                                    <a:lnTo>
                                      <a:pt x="26" y="59"/>
                                    </a:lnTo>
                                    <a:lnTo>
                                      <a:pt x="23" y="73"/>
                                    </a:lnTo>
                                    <a:lnTo>
                                      <a:pt x="17" y="86"/>
                                    </a:lnTo>
                                    <a:lnTo>
                                      <a:pt x="12" y="96"/>
                                    </a:lnTo>
                                    <a:lnTo>
                                      <a:pt x="6" y="113"/>
                                    </a:lnTo>
                                    <a:lnTo>
                                      <a:pt x="6" y="126"/>
                                    </a:lnTo>
                                    <a:lnTo>
                                      <a:pt x="12" y="138"/>
                                    </a:lnTo>
                                    <a:lnTo>
                                      <a:pt x="17" y="149"/>
                                    </a:lnTo>
                                    <a:lnTo>
                                      <a:pt x="29" y="162"/>
                                    </a:lnTo>
                                    <a:lnTo>
                                      <a:pt x="34" y="176"/>
                                    </a:lnTo>
                                    <a:lnTo>
                                      <a:pt x="34" y="185"/>
                                    </a:lnTo>
                                    <a:lnTo>
                                      <a:pt x="30" y="195"/>
                                    </a:lnTo>
                                    <a:lnTo>
                                      <a:pt x="21" y="204"/>
                                    </a:lnTo>
                                    <a:lnTo>
                                      <a:pt x="13" y="216"/>
                                    </a:lnTo>
                                    <a:lnTo>
                                      <a:pt x="8" y="225"/>
                                    </a:lnTo>
                                    <a:lnTo>
                                      <a:pt x="6" y="236"/>
                                    </a:lnTo>
                                    <a:lnTo>
                                      <a:pt x="12" y="248"/>
                                    </a:lnTo>
                                    <a:lnTo>
                                      <a:pt x="19" y="259"/>
                                    </a:lnTo>
                                    <a:lnTo>
                                      <a:pt x="26" y="269"/>
                                    </a:lnTo>
                                    <a:lnTo>
                                      <a:pt x="30" y="278"/>
                                    </a:lnTo>
                                    <a:lnTo>
                                      <a:pt x="34" y="288"/>
                                    </a:lnTo>
                                    <a:lnTo>
                                      <a:pt x="30" y="301"/>
                                    </a:lnTo>
                                    <a:lnTo>
                                      <a:pt x="21" y="313"/>
                                    </a:lnTo>
                                    <a:lnTo>
                                      <a:pt x="12" y="322"/>
                                    </a:lnTo>
                                    <a:lnTo>
                                      <a:pt x="2" y="337"/>
                                    </a:lnTo>
                                    <a:lnTo>
                                      <a:pt x="0" y="349"/>
                                    </a:lnTo>
                                    <a:lnTo>
                                      <a:pt x="4" y="362"/>
                                    </a:lnTo>
                                    <a:lnTo>
                                      <a:pt x="13" y="372"/>
                                    </a:lnTo>
                                    <a:lnTo>
                                      <a:pt x="23" y="383"/>
                                    </a:lnTo>
                                    <a:lnTo>
                                      <a:pt x="33" y="396"/>
                                    </a:lnTo>
                                    <a:lnTo>
                                      <a:pt x="38" y="414"/>
                                    </a:lnTo>
                                    <a:lnTo>
                                      <a:pt x="33" y="431"/>
                                    </a:lnTo>
                                    <a:lnTo>
                                      <a:pt x="23" y="444"/>
                                    </a:lnTo>
                                    <a:lnTo>
                                      <a:pt x="19" y="455"/>
                                    </a:lnTo>
                                    <a:lnTo>
                                      <a:pt x="19" y="466"/>
                                    </a:lnTo>
                                    <a:lnTo>
                                      <a:pt x="21" y="473"/>
                                    </a:lnTo>
                                    <a:lnTo>
                                      <a:pt x="29" y="484"/>
                                    </a:lnTo>
                                    <a:lnTo>
                                      <a:pt x="42" y="499"/>
                                    </a:lnTo>
                                    <a:lnTo>
                                      <a:pt x="64" y="528"/>
                                    </a:lnTo>
                                    <a:lnTo>
                                      <a:pt x="107" y="573"/>
                                    </a:lnTo>
                                    <a:lnTo>
                                      <a:pt x="144" y="609"/>
                                    </a:lnTo>
                                    <a:lnTo>
                                      <a:pt x="166" y="629"/>
                                    </a:lnTo>
                                    <a:lnTo>
                                      <a:pt x="190" y="643"/>
                                    </a:lnTo>
                                    <a:lnTo>
                                      <a:pt x="217" y="660"/>
                                    </a:lnTo>
                                    <a:lnTo>
                                      <a:pt x="255" y="681"/>
                                    </a:lnTo>
                                    <a:lnTo>
                                      <a:pt x="313" y="701"/>
                                    </a:lnTo>
                                    <a:lnTo>
                                      <a:pt x="356" y="710"/>
                                    </a:lnTo>
                                    <a:lnTo>
                                      <a:pt x="401" y="716"/>
                                    </a:lnTo>
                                    <a:lnTo>
                                      <a:pt x="460" y="718"/>
                                    </a:lnTo>
                                    <a:lnTo>
                                      <a:pt x="523" y="716"/>
                                    </a:lnTo>
                                    <a:lnTo>
                                      <a:pt x="578" y="714"/>
                                    </a:lnTo>
                                    <a:lnTo>
                                      <a:pt x="625" y="706"/>
                                    </a:lnTo>
                                    <a:lnTo>
                                      <a:pt x="667" y="697"/>
                                    </a:lnTo>
                                    <a:lnTo>
                                      <a:pt x="697" y="685"/>
                                    </a:lnTo>
                                    <a:lnTo>
                                      <a:pt x="723" y="672"/>
                                    </a:lnTo>
                                    <a:lnTo>
                                      <a:pt x="744" y="659"/>
                                    </a:lnTo>
                                    <a:lnTo>
                                      <a:pt x="761" y="647"/>
                                    </a:lnTo>
                                    <a:lnTo>
                                      <a:pt x="778" y="629"/>
                                    </a:lnTo>
                                    <a:lnTo>
                                      <a:pt x="832" y="556"/>
                                    </a:lnTo>
                                    <a:lnTo>
                                      <a:pt x="874" y="493"/>
                                    </a:lnTo>
                                    <a:lnTo>
                                      <a:pt x="890" y="461"/>
                                    </a:lnTo>
                                    <a:lnTo>
                                      <a:pt x="894" y="448"/>
                                    </a:lnTo>
                                    <a:lnTo>
                                      <a:pt x="895" y="438"/>
                                    </a:lnTo>
                                    <a:lnTo>
                                      <a:pt x="895" y="427"/>
                                    </a:lnTo>
                                    <a:lnTo>
                                      <a:pt x="887" y="414"/>
                                    </a:lnTo>
                                    <a:lnTo>
                                      <a:pt x="882" y="406"/>
                                    </a:lnTo>
                                    <a:lnTo>
                                      <a:pt x="879" y="394"/>
                                    </a:lnTo>
                                    <a:lnTo>
                                      <a:pt x="882" y="381"/>
                                    </a:lnTo>
                                    <a:lnTo>
                                      <a:pt x="887" y="372"/>
                                    </a:lnTo>
                                    <a:lnTo>
                                      <a:pt x="894" y="362"/>
                                    </a:lnTo>
                                    <a:lnTo>
                                      <a:pt x="900" y="352"/>
                                    </a:lnTo>
                                    <a:lnTo>
                                      <a:pt x="908" y="341"/>
                                    </a:lnTo>
                                    <a:lnTo>
                                      <a:pt x="913" y="330"/>
                                    </a:lnTo>
                                    <a:lnTo>
                                      <a:pt x="912" y="316"/>
                                    </a:lnTo>
                                    <a:lnTo>
                                      <a:pt x="907" y="305"/>
                                    </a:lnTo>
                                    <a:lnTo>
                                      <a:pt x="900" y="295"/>
                                    </a:lnTo>
                                    <a:lnTo>
                                      <a:pt x="894" y="286"/>
                                    </a:lnTo>
                                    <a:lnTo>
                                      <a:pt x="886" y="275"/>
                                    </a:lnTo>
                                    <a:lnTo>
                                      <a:pt x="883" y="263"/>
                                    </a:lnTo>
                                    <a:lnTo>
                                      <a:pt x="886" y="254"/>
                                    </a:lnTo>
                                    <a:lnTo>
                                      <a:pt x="895" y="240"/>
                                    </a:lnTo>
                                    <a:lnTo>
                                      <a:pt x="904" y="229"/>
                                    </a:lnTo>
                                    <a:lnTo>
                                      <a:pt x="908" y="217"/>
                                    </a:lnTo>
                                    <a:lnTo>
                                      <a:pt x="908" y="202"/>
                                    </a:lnTo>
                                    <a:lnTo>
                                      <a:pt x="903" y="187"/>
                                    </a:lnTo>
                                    <a:lnTo>
                                      <a:pt x="894" y="176"/>
                                    </a:lnTo>
                                    <a:lnTo>
                                      <a:pt x="890" y="168"/>
                                    </a:lnTo>
                                    <a:lnTo>
                                      <a:pt x="886" y="155"/>
                                    </a:lnTo>
                                    <a:lnTo>
                                      <a:pt x="887" y="141"/>
                                    </a:lnTo>
                                    <a:lnTo>
                                      <a:pt x="895" y="130"/>
                                    </a:lnTo>
                                    <a:lnTo>
                                      <a:pt x="900" y="122"/>
                                    </a:lnTo>
                                    <a:lnTo>
                                      <a:pt x="908" y="113"/>
                                    </a:lnTo>
                                    <a:lnTo>
                                      <a:pt x="912" y="101"/>
                                    </a:lnTo>
                                    <a:lnTo>
                                      <a:pt x="913" y="88"/>
                                    </a:lnTo>
                                    <a:lnTo>
                                      <a:pt x="911" y="80"/>
                                    </a:lnTo>
                                    <a:lnTo>
                                      <a:pt x="903" y="67"/>
                                    </a:lnTo>
                                    <a:lnTo>
                                      <a:pt x="895" y="56"/>
                                    </a:lnTo>
                                    <a:lnTo>
                                      <a:pt x="890" y="42"/>
                                    </a:lnTo>
                                    <a:lnTo>
                                      <a:pt x="890" y="29"/>
                                    </a:lnTo>
                                    <a:lnTo>
                                      <a:pt x="894" y="18"/>
                                    </a:lnTo>
                                    <a:lnTo>
                                      <a:pt x="891" y="0"/>
                                    </a:lnTo>
                                    <a:lnTo>
                                      <a:pt x="2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C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889" name="Freeform 2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326" y="4514"/>
                                <a:ext cx="113" cy="99"/>
                              </a:xfrm>
                              <a:custGeom>
                                <a:avLst/>
                                <a:gdLst>
                                  <a:gd name="T0" fmla="*/ 6 w 113"/>
                                  <a:gd name="T1" fmla="*/ 0 h 99"/>
                                  <a:gd name="T2" fmla="*/ 13 w 113"/>
                                  <a:gd name="T3" fmla="*/ 13 h 99"/>
                                  <a:gd name="T4" fmla="*/ 24 w 113"/>
                                  <a:gd name="T5" fmla="*/ 26 h 99"/>
                                  <a:gd name="T6" fmla="*/ 44 w 113"/>
                                  <a:gd name="T7" fmla="*/ 43 h 99"/>
                                  <a:gd name="T8" fmla="*/ 68 w 113"/>
                                  <a:gd name="T9" fmla="*/ 57 h 99"/>
                                  <a:gd name="T10" fmla="*/ 91 w 113"/>
                                  <a:gd name="T11" fmla="*/ 66 h 99"/>
                                  <a:gd name="T12" fmla="*/ 113 w 113"/>
                                  <a:gd name="T13" fmla="*/ 72 h 99"/>
                                  <a:gd name="T14" fmla="*/ 104 w 113"/>
                                  <a:gd name="T15" fmla="*/ 89 h 99"/>
                                  <a:gd name="T16" fmla="*/ 75 w 113"/>
                                  <a:gd name="T17" fmla="*/ 85 h 99"/>
                                  <a:gd name="T18" fmla="*/ 44 w 113"/>
                                  <a:gd name="T19" fmla="*/ 87 h 99"/>
                                  <a:gd name="T20" fmla="*/ 24 w 113"/>
                                  <a:gd name="T21" fmla="*/ 99 h 99"/>
                                  <a:gd name="T22" fmla="*/ 28 w 113"/>
                                  <a:gd name="T23" fmla="*/ 89 h 99"/>
                                  <a:gd name="T24" fmla="*/ 27 w 113"/>
                                  <a:gd name="T25" fmla="*/ 78 h 99"/>
                                  <a:gd name="T26" fmla="*/ 20 w 113"/>
                                  <a:gd name="T27" fmla="*/ 62 h 99"/>
                                  <a:gd name="T28" fmla="*/ 11 w 113"/>
                                  <a:gd name="T29" fmla="*/ 49 h 99"/>
                                  <a:gd name="T30" fmla="*/ 2 w 113"/>
                                  <a:gd name="T31" fmla="*/ 34 h 99"/>
                                  <a:gd name="T32" fmla="*/ 0 w 113"/>
                                  <a:gd name="T33" fmla="*/ 17 h 99"/>
                                  <a:gd name="T34" fmla="*/ 6 w 113"/>
                                  <a:gd name="T35" fmla="*/ 0 h 99"/>
                                  <a:gd name="T36" fmla="*/ 0 60000 65536"/>
                                  <a:gd name="T37" fmla="*/ 0 60000 65536"/>
                                  <a:gd name="T38" fmla="*/ 0 60000 65536"/>
                                  <a:gd name="T39" fmla="*/ 0 60000 65536"/>
                                  <a:gd name="T40" fmla="*/ 0 60000 65536"/>
                                  <a:gd name="T41" fmla="*/ 0 60000 65536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w 113"/>
                                  <a:gd name="T55" fmla="*/ 0 h 99"/>
                                  <a:gd name="T56" fmla="*/ 113 w 113"/>
                                  <a:gd name="T57" fmla="*/ 99 h 99"/>
                                </a:gdLst>
                                <a:ahLst/>
                                <a:cxnLst>
                                  <a:cxn ang="T36">
                                    <a:pos x="T0" y="T1"/>
                                  </a:cxn>
                                  <a:cxn ang="T37">
                                    <a:pos x="T2" y="T3"/>
                                  </a:cxn>
                                  <a:cxn ang="T38">
                                    <a:pos x="T4" y="T5"/>
                                  </a:cxn>
                                  <a:cxn ang="T39">
                                    <a:pos x="T6" y="T7"/>
                                  </a:cxn>
                                  <a:cxn ang="T40">
                                    <a:pos x="T8" y="T9"/>
                                  </a:cxn>
                                  <a:cxn ang="T41">
                                    <a:pos x="T10" y="T11"/>
                                  </a:cxn>
                                  <a:cxn ang="T42">
                                    <a:pos x="T12" y="T13"/>
                                  </a:cxn>
                                  <a:cxn ang="T43">
                                    <a:pos x="T14" y="T15"/>
                                  </a:cxn>
                                  <a:cxn ang="T44">
                                    <a:pos x="T16" y="T17"/>
                                  </a:cxn>
                                  <a:cxn ang="T45">
                                    <a:pos x="T18" y="T19"/>
                                  </a:cxn>
                                  <a:cxn ang="T46">
                                    <a:pos x="T20" y="T21"/>
                                  </a:cxn>
                                  <a:cxn ang="T47">
                                    <a:pos x="T22" y="T23"/>
                                  </a:cxn>
                                  <a:cxn ang="T48">
                                    <a:pos x="T24" y="T25"/>
                                  </a:cxn>
                                  <a:cxn ang="T49">
                                    <a:pos x="T26" y="T27"/>
                                  </a:cxn>
                                  <a:cxn ang="T50">
                                    <a:pos x="T28" y="T29"/>
                                  </a:cxn>
                                  <a:cxn ang="T51">
                                    <a:pos x="T30" y="T31"/>
                                  </a:cxn>
                                  <a:cxn ang="T52">
                                    <a:pos x="T32" y="T33"/>
                                  </a:cxn>
                                  <a:cxn ang="T53">
                                    <a:pos x="T34" y="T35"/>
                                  </a:cxn>
                                </a:cxnLst>
                                <a:rect l="T54" t="T55" r="T56" b="T57"/>
                                <a:pathLst>
                                  <a:path w="113" h="99">
                                    <a:moveTo>
                                      <a:pt x="6" y="0"/>
                                    </a:moveTo>
                                    <a:lnTo>
                                      <a:pt x="13" y="13"/>
                                    </a:lnTo>
                                    <a:lnTo>
                                      <a:pt x="24" y="26"/>
                                    </a:lnTo>
                                    <a:lnTo>
                                      <a:pt x="44" y="43"/>
                                    </a:lnTo>
                                    <a:lnTo>
                                      <a:pt x="68" y="57"/>
                                    </a:lnTo>
                                    <a:lnTo>
                                      <a:pt x="91" y="66"/>
                                    </a:lnTo>
                                    <a:lnTo>
                                      <a:pt x="113" y="72"/>
                                    </a:lnTo>
                                    <a:lnTo>
                                      <a:pt x="104" y="89"/>
                                    </a:lnTo>
                                    <a:lnTo>
                                      <a:pt x="75" y="85"/>
                                    </a:lnTo>
                                    <a:lnTo>
                                      <a:pt x="44" y="87"/>
                                    </a:lnTo>
                                    <a:lnTo>
                                      <a:pt x="24" y="99"/>
                                    </a:lnTo>
                                    <a:lnTo>
                                      <a:pt x="28" y="89"/>
                                    </a:lnTo>
                                    <a:lnTo>
                                      <a:pt x="27" y="78"/>
                                    </a:lnTo>
                                    <a:lnTo>
                                      <a:pt x="20" y="62"/>
                                    </a:lnTo>
                                    <a:lnTo>
                                      <a:pt x="11" y="49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0" y="17"/>
                                    </a:lnTo>
                                    <a:lnTo>
                                      <a:pt x="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890" name="Freeform 2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328" y="4637"/>
                                <a:ext cx="149" cy="84"/>
                              </a:xfrm>
                              <a:custGeom>
                                <a:avLst/>
                                <a:gdLst>
                                  <a:gd name="T0" fmla="*/ 0 w 149"/>
                                  <a:gd name="T1" fmla="*/ 10 h 84"/>
                                  <a:gd name="T2" fmla="*/ 4 w 149"/>
                                  <a:gd name="T3" fmla="*/ 0 h 84"/>
                                  <a:gd name="T4" fmla="*/ 9 w 149"/>
                                  <a:gd name="T5" fmla="*/ 10 h 84"/>
                                  <a:gd name="T6" fmla="*/ 21 w 149"/>
                                  <a:gd name="T7" fmla="*/ 15 h 84"/>
                                  <a:gd name="T8" fmla="*/ 42 w 149"/>
                                  <a:gd name="T9" fmla="*/ 25 h 84"/>
                                  <a:gd name="T10" fmla="*/ 64 w 149"/>
                                  <a:gd name="T11" fmla="*/ 31 h 84"/>
                                  <a:gd name="T12" fmla="*/ 98 w 149"/>
                                  <a:gd name="T13" fmla="*/ 38 h 84"/>
                                  <a:gd name="T14" fmla="*/ 137 w 149"/>
                                  <a:gd name="T15" fmla="*/ 44 h 84"/>
                                  <a:gd name="T16" fmla="*/ 149 w 149"/>
                                  <a:gd name="T17" fmla="*/ 80 h 84"/>
                                  <a:gd name="T18" fmla="*/ 106 w 149"/>
                                  <a:gd name="T19" fmla="*/ 69 h 84"/>
                                  <a:gd name="T20" fmla="*/ 72 w 149"/>
                                  <a:gd name="T21" fmla="*/ 65 h 84"/>
                                  <a:gd name="T22" fmla="*/ 45 w 149"/>
                                  <a:gd name="T23" fmla="*/ 71 h 84"/>
                                  <a:gd name="T24" fmla="*/ 25 w 149"/>
                                  <a:gd name="T25" fmla="*/ 84 h 84"/>
                                  <a:gd name="T26" fmla="*/ 25 w 149"/>
                                  <a:gd name="T27" fmla="*/ 73 h 84"/>
                                  <a:gd name="T28" fmla="*/ 25 w 149"/>
                                  <a:gd name="T29" fmla="*/ 63 h 84"/>
                                  <a:gd name="T30" fmla="*/ 21 w 149"/>
                                  <a:gd name="T31" fmla="*/ 52 h 84"/>
                                  <a:gd name="T32" fmla="*/ 9 w 149"/>
                                  <a:gd name="T33" fmla="*/ 36 h 84"/>
                                  <a:gd name="T34" fmla="*/ 0 w 149"/>
                                  <a:gd name="T35" fmla="*/ 23 h 84"/>
                                  <a:gd name="T36" fmla="*/ 0 w 149"/>
                                  <a:gd name="T37" fmla="*/ 10 h 84"/>
                                  <a:gd name="T38" fmla="*/ 0 60000 65536"/>
                                  <a:gd name="T39" fmla="*/ 0 60000 65536"/>
                                  <a:gd name="T40" fmla="*/ 0 60000 65536"/>
                                  <a:gd name="T41" fmla="*/ 0 60000 65536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w 149"/>
                                  <a:gd name="T58" fmla="*/ 0 h 84"/>
                                  <a:gd name="T59" fmla="*/ 149 w 149"/>
                                  <a:gd name="T60" fmla="*/ 84 h 84"/>
                                </a:gdLst>
                                <a:ahLst/>
                                <a:cxnLst>
                                  <a:cxn ang="T38">
                                    <a:pos x="T0" y="T1"/>
                                  </a:cxn>
                                  <a:cxn ang="T39">
                                    <a:pos x="T2" y="T3"/>
                                  </a:cxn>
                                  <a:cxn ang="T40">
                                    <a:pos x="T4" y="T5"/>
                                  </a:cxn>
                                  <a:cxn ang="T41">
                                    <a:pos x="T6" y="T7"/>
                                  </a:cxn>
                                  <a:cxn ang="T42">
                                    <a:pos x="T8" y="T9"/>
                                  </a:cxn>
                                  <a:cxn ang="T43">
                                    <a:pos x="T10" y="T11"/>
                                  </a:cxn>
                                  <a:cxn ang="T44">
                                    <a:pos x="T12" y="T13"/>
                                  </a:cxn>
                                  <a:cxn ang="T45">
                                    <a:pos x="T14" y="T15"/>
                                  </a:cxn>
                                  <a:cxn ang="T46">
                                    <a:pos x="T16" y="T17"/>
                                  </a:cxn>
                                  <a:cxn ang="T47">
                                    <a:pos x="T18" y="T19"/>
                                  </a:cxn>
                                  <a:cxn ang="T48">
                                    <a:pos x="T20" y="T21"/>
                                  </a:cxn>
                                  <a:cxn ang="T49">
                                    <a:pos x="T22" y="T23"/>
                                  </a:cxn>
                                  <a:cxn ang="T50">
                                    <a:pos x="T24" y="T25"/>
                                  </a:cxn>
                                  <a:cxn ang="T51">
                                    <a:pos x="T26" y="T27"/>
                                  </a:cxn>
                                  <a:cxn ang="T52">
                                    <a:pos x="T28" y="T29"/>
                                  </a:cxn>
                                  <a:cxn ang="T53">
                                    <a:pos x="T30" y="T31"/>
                                  </a:cxn>
                                  <a:cxn ang="T54">
                                    <a:pos x="T32" y="T33"/>
                                  </a:cxn>
                                  <a:cxn ang="T55">
                                    <a:pos x="T34" y="T35"/>
                                  </a:cxn>
                                  <a:cxn ang="T56">
                                    <a:pos x="T36" y="T37"/>
                                  </a:cxn>
                                </a:cxnLst>
                                <a:rect l="T57" t="T58" r="T59" b="T60"/>
                                <a:pathLst>
                                  <a:path w="149" h="84">
                                    <a:moveTo>
                                      <a:pt x="0" y="10"/>
                                    </a:moveTo>
                                    <a:lnTo>
                                      <a:pt x="4" y="0"/>
                                    </a:lnTo>
                                    <a:lnTo>
                                      <a:pt x="9" y="10"/>
                                    </a:lnTo>
                                    <a:lnTo>
                                      <a:pt x="21" y="15"/>
                                    </a:lnTo>
                                    <a:lnTo>
                                      <a:pt x="42" y="25"/>
                                    </a:lnTo>
                                    <a:lnTo>
                                      <a:pt x="64" y="31"/>
                                    </a:lnTo>
                                    <a:lnTo>
                                      <a:pt x="98" y="38"/>
                                    </a:lnTo>
                                    <a:lnTo>
                                      <a:pt x="137" y="44"/>
                                    </a:lnTo>
                                    <a:lnTo>
                                      <a:pt x="149" y="80"/>
                                    </a:lnTo>
                                    <a:lnTo>
                                      <a:pt x="106" y="69"/>
                                    </a:lnTo>
                                    <a:lnTo>
                                      <a:pt x="72" y="65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25" y="84"/>
                                    </a:lnTo>
                                    <a:lnTo>
                                      <a:pt x="25" y="73"/>
                                    </a:lnTo>
                                    <a:lnTo>
                                      <a:pt x="25" y="63"/>
                                    </a:lnTo>
                                    <a:lnTo>
                                      <a:pt x="21" y="52"/>
                                    </a:lnTo>
                                    <a:lnTo>
                                      <a:pt x="9" y="36"/>
                                    </a:lnTo>
                                    <a:lnTo>
                                      <a:pt x="0" y="23"/>
                                    </a:lnTo>
                                    <a:lnTo>
                                      <a:pt x="0" y="1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891" name="Freeform 2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322" y="4742"/>
                                <a:ext cx="175" cy="104"/>
                              </a:xfrm>
                              <a:custGeom>
                                <a:avLst/>
                                <a:gdLst>
                                  <a:gd name="T0" fmla="*/ 2 w 175"/>
                                  <a:gd name="T1" fmla="*/ 13 h 104"/>
                                  <a:gd name="T2" fmla="*/ 10 w 175"/>
                                  <a:gd name="T3" fmla="*/ 0 h 104"/>
                                  <a:gd name="T4" fmla="*/ 21 w 175"/>
                                  <a:gd name="T5" fmla="*/ 17 h 104"/>
                                  <a:gd name="T6" fmla="*/ 32 w 175"/>
                                  <a:gd name="T7" fmla="*/ 25 h 104"/>
                                  <a:gd name="T8" fmla="*/ 45 w 175"/>
                                  <a:gd name="T9" fmla="*/ 34 h 104"/>
                                  <a:gd name="T10" fmla="*/ 69 w 175"/>
                                  <a:gd name="T11" fmla="*/ 42 h 104"/>
                                  <a:gd name="T12" fmla="*/ 96 w 175"/>
                                  <a:gd name="T13" fmla="*/ 49 h 104"/>
                                  <a:gd name="T14" fmla="*/ 126 w 175"/>
                                  <a:gd name="T15" fmla="*/ 59 h 104"/>
                                  <a:gd name="T16" fmla="*/ 167 w 175"/>
                                  <a:gd name="T17" fmla="*/ 72 h 104"/>
                                  <a:gd name="T18" fmla="*/ 175 w 175"/>
                                  <a:gd name="T19" fmla="*/ 104 h 104"/>
                                  <a:gd name="T20" fmla="*/ 133 w 175"/>
                                  <a:gd name="T21" fmla="*/ 87 h 104"/>
                                  <a:gd name="T22" fmla="*/ 103 w 175"/>
                                  <a:gd name="T23" fmla="*/ 76 h 104"/>
                                  <a:gd name="T24" fmla="*/ 78 w 175"/>
                                  <a:gd name="T25" fmla="*/ 72 h 104"/>
                                  <a:gd name="T26" fmla="*/ 58 w 175"/>
                                  <a:gd name="T27" fmla="*/ 72 h 104"/>
                                  <a:gd name="T28" fmla="*/ 48 w 175"/>
                                  <a:gd name="T29" fmla="*/ 80 h 104"/>
                                  <a:gd name="T30" fmla="*/ 36 w 175"/>
                                  <a:gd name="T31" fmla="*/ 91 h 104"/>
                                  <a:gd name="T32" fmla="*/ 34 w 175"/>
                                  <a:gd name="T33" fmla="*/ 78 h 104"/>
                                  <a:gd name="T34" fmla="*/ 21 w 175"/>
                                  <a:gd name="T35" fmla="*/ 59 h 104"/>
                                  <a:gd name="T36" fmla="*/ 10 w 175"/>
                                  <a:gd name="T37" fmla="*/ 45 h 104"/>
                                  <a:gd name="T38" fmla="*/ 0 w 175"/>
                                  <a:gd name="T39" fmla="*/ 31 h 104"/>
                                  <a:gd name="T40" fmla="*/ 2 w 175"/>
                                  <a:gd name="T41" fmla="*/ 13 h 104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w 175"/>
                                  <a:gd name="T64" fmla="*/ 0 h 104"/>
                                  <a:gd name="T65" fmla="*/ 175 w 175"/>
                                  <a:gd name="T66" fmla="*/ 104 h 104"/>
                                </a:gdLst>
                                <a:ahLst/>
                                <a:cxnLst>
                                  <a:cxn ang="T42">
                                    <a:pos x="T0" y="T1"/>
                                  </a:cxn>
                                  <a:cxn ang="T43">
                                    <a:pos x="T2" y="T3"/>
                                  </a:cxn>
                                  <a:cxn ang="T44">
                                    <a:pos x="T4" y="T5"/>
                                  </a:cxn>
                                  <a:cxn ang="T45">
                                    <a:pos x="T6" y="T7"/>
                                  </a:cxn>
                                  <a:cxn ang="T46">
                                    <a:pos x="T8" y="T9"/>
                                  </a:cxn>
                                  <a:cxn ang="T47">
                                    <a:pos x="T10" y="T11"/>
                                  </a:cxn>
                                  <a:cxn ang="T48">
                                    <a:pos x="T12" y="T13"/>
                                  </a:cxn>
                                  <a:cxn ang="T49">
                                    <a:pos x="T14" y="T15"/>
                                  </a:cxn>
                                  <a:cxn ang="T50">
                                    <a:pos x="T16" y="T17"/>
                                  </a:cxn>
                                  <a:cxn ang="T51">
                                    <a:pos x="T18" y="T19"/>
                                  </a:cxn>
                                  <a:cxn ang="T52">
                                    <a:pos x="T20" y="T21"/>
                                  </a:cxn>
                                  <a:cxn ang="T53">
                                    <a:pos x="T22" y="T23"/>
                                  </a:cxn>
                                  <a:cxn ang="T54">
                                    <a:pos x="T24" y="T25"/>
                                  </a:cxn>
                                  <a:cxn ang="T55">
                                    <a:pos x="T26" y="T27"/>
                                  </a:cxn>
                                  <a:cxn ang="T56">
                                    <a:pos x="T28" y="T29"/>
                                  </a:cxn>
                                  <a:cxn ang="T57">
                                    <a:pos x="T30" y="T31"/>
                                  </a:cxn>
                                  <a:cxn ang="T58">
                                    <a:pos x="T32" y="T33"/>
                                  </a:cxn>
                                  <a:cxn ang="T59">
                                    <a:pos x="T34" y="T35"/>
                                  </a:cxn>
                                  <a:cxn ang="T60">
                                    <a:pos x="T36" y="T37"/>
                                  </a:cxn>
                                  <a:cxn ang="T61">
                                    <a:pos x="T38" y="T39"/>
                                  </a:cxn>
                                  <a:cxn ang="T62">
                                    <a:pos x="T40" y="T41"/>
                                  </a:cxn>
                                </a:cxnLst>
                                <a:rect l="T63" t="T64" r="T65" b="T66"/>
                                <a:pathLst>
                                  <a:path w="175" h="104">
                                    <a:moveTo>
                                      <a:pt x="2" y="13"/>
                                    </a:moveTo>
                                    <a:lnTo>
                                      <a:pt x="10" y="0"/>
                                    </a:lnTo>
                                    <a:lnTo>
                                      <a:pt x="21" y="17"/>
                                    </a:lnTo>
                                    <a:lnTo>
                                      <a:pt x="32" y="25"/>
                                    </a:lnTo>
                                    <a:lnTo>
                                      <a:pt x="45" y="34"/>
                                    </a:lnTo>
                                    <a:lnTo>
                                      <a:pt x="69" y="42"/>
                                    </a:lnTo>
                                    <a:lnTo>
                                      <a:pt x="96" y="49"/>
                                    </a:lnTo>
                                    <a:lnTo>
                                      <a:pt x="126" y="59"/>
                                    </a:lnTo>
                                    <a:lnTo>
                                      <a:pt x="167" y="72"/>
                                    </a:lnTo>
                                    <a:lnTo>
                                      <a:pt x="175" y="104"/>
                                    </a:lnTo>
                                    <a:lnTo>
                                      <a:pt x="133" y="87"/>
                                    </a:lnTo>
                                    <a:lnTo>
                                      <a:pt x="103" y="76"/>
                                    </a:lnTo>
                                    <a:lnTo>
                                      <a:pt x="78" y="72"/>
                                    </a:lnTo>
                                    <a:lnTo>
                                      <a:pt x="58" y="72"/>
                                    </a:lnTo>
                                    <a:lnTo>
                                      <a:pt x="48" y="80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4" y="78"/>
                                    </a:lnTo>
                                    <a:lnTo>
                                      <a:pt x="21" y="59"/>
                                    </a:lnTo>
                                    <a:lnTo>
                                      <a:pt x="10" y="45"/>
                                    </a:lnTo>
                                    <a:lnTo>
                                      <a:pt x="0" y="31"/>
                                    </a:lnTo>
                                    <a:lnTo>
                                      <a:pt x="2" y="13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892" name="Freeform 25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341" y="4856"/>
                                <a:ext cx="208" cy="230"/>
                              </a:xfrm>
                              <a:custGeom>
                                <a:avLst/>
                                <a:gdLst>
                                  <a:gd name="T0" fmla="*/ 2 w 208"/>
                                  <a:gd name="T1" fmla="*/ 35 h 230"/>
                                  <a:gd name="T2" fmla="*/ 0 w 208"/>
                                  <a:gd name="T3" fmla="*/ 21 h 230"/>
                                  <a:gd name="T4" fmla="*/ 0 w 208"/>
                                  <a:gd name="T5" fmla="*/ 11 h 230"/>
                                  <a:gd name="T6" fmla="*/ 8 w 208"/>
                                  <a:gd name="T7" fmla="*/ 0 h 230"/>
                                  <a:gd name="T8" fmla="*/ 22 w 208"/>
                                  <a:gd name="T9" fmla="*/ 17 h 230"/>
                                  <a:gd name="T10" fmla="*/ 47 w 208"/>
                                  <a:gd name="T11" fmla="*/ 32 h 230"/>
                                  <a:gd name="T12" fmla="*/ 72 w 208"/>
                                  <a:gd name="T13" fmla="*/ 44 h 230"/>
                                  <a:gd name="T14" fmla="*/ 106 w 208"/>
                                  <a:gd name="T15" fmla="*/ 55 h 230"/>
                                  <a:gd name="T16" fmla="*/ 156 w 208"/>
                                  <a:gd name="T17" fmla="*/ 65 h 230"/>
                                  <a:gd name="T18" fmla="*/ 166 w 208"/>
                                  <a:gd name="T19" fmla="*/ 91 h 230"/>
                                  <a:gd name="T20" fmla="*/ 140 w 208"/>
                                  <a:gd name="T21" fmla="*/ 84 h 230"/>
                                  <a:gd name="T22" fmla="*/ 114 w 208"/>
                                  <a:gd name="T23" fmla="*/ 80 h 230"/>
                                  <a:gd name="T24" fmla="*/ 101 w 208"/>
                                  <a:gd name="T25" fmla="*/ 82 h 230"/>
                                  <a:gd name="T26" fmla="*/ 97 w 208"/>
                                  <a:gd name="T27" fmla="*/ 95 h 230"/>
                                  <a:gd name="T28" fmla="*/ 105 w 208"/>
                                  <a:gd name="T29" fmla="*/ 112 h 230"/>
                                  <a:gd name="T30" fmla="*/ 115 w 208"/>
                                  <a:gd name="T31" fmla="*/ 128 h 230"/>
                                  <a:gd name="T32" fmla="*/ 136 w 208"/>
                                  <a:gd name="T33" fmla="*/ 153 h 230"/>
                                  <a:gd name="T34" fmla="*/ 166 w 208"/>
                                  <a:gd name="T35" fmla="*/ 179 h 230"/>
                                  <a:gd name="T36" fmla="*/ 208 w 208"/>
                                  <a:gd name="T37" fmla="*/ 209 h 230"/>
                                  <a:gd name="T38" fmla="*/ 208 w 208"/>
                                  <a:gd name="T39" fmla="*/ 230 h 230"/>
                                  <a:gd name="T40" fmla="*/ 190 w 208"/>
                                  <a:gd name="T41" fmla="*/ 219 h 230"/>
                                  <a:gd name="T42" fmla="*/ 166 w 208"/>
                                  <a:gd name="T43" fmla="*/ 205 h 230"/>
                                  <a:gd name="T44" fmla="*/ 132 w 208"/>
                                  <a:gd name="T45" fmla="*/ 179 h 230"/>
                                  <a:gd name="T46" fmla="*/ 105 w 208"/>
                                  <a:gd name="T47" fmla="*/ 150 h 230"/>
                                  <a:gd name="T48" fmla="*/ 80 w 208"/>
                                  <a:gd name="T49" fmla="*/ 128 h 230"/>
                                  <a:gd name="T50" fmla="*/ 56 w 208"/>
                                  <a:gd name="T51" fmla="*/ 101 h 230"/>
                                  <a:gd name="T52" fmla="*/ 36 w 208"/>
                                  <a:gd name="T53" fmla="*/ 78 h 230"/>
                                  <a:gd name="T54" fmla="*/ 15 w 208"/>
                                  <a:gd name="T55" fmla="*/ 57 h 230"/>
                                  <a:gd name="T56" fmla="*/ 2 w 208"/>
                                  <a:gd name="T57" fmla="*/ 35 h 230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60000 65536"/>
                                  <a:gd name="T64" fmla="*/ 0 60000 65536"/>
                                  <a:gd name="T65" fmla="*/ 0 60000 65536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60000 65536"/>
                                  <a:gd name="T73" fmla="*/ 0 60000 65536"/>
                                  <a:gd name="T74" fmla="*/ 0 60000 65536"/>
                                  <a:gd name="T75" fmla="*/ 0 60000 65536"/>
                                  <a:gd name="T76" fmla="*/ 0 60000 65536"/>
                                  <a:gd name="T77" fmla="*/ 0 60000 65536"/>
                                  <a:gd name="T78" fmla="*/ 0 60000 65536"/>
                                  <a:gd name="T79" fmla="*/ 0 60000 65536"/>
                                  <a:gd name="T80" fmla="*/ 0 60000 65536"/>
                                  <a:gd name="T81" fmla="*/ 0 60000 65536"/>
                                  <a:gd name="T82" fmla="*/ 0 60000 65536"/>
                                  <a:gd name="T83" fmla="*/ 0 60000 65536"/>
                                  <a:gd name="T84" fmla="*/ 0 60000 65536"/>
                                  <a:gd name="T85" fmla="*/ 0 60000 65536"/>
                                  <a:gd name="T86" fmla="*/ 0 60000 65536"/>
                                  <a:gd name="T87" fmla="*/ 0 w 208"/>
                                  <a:gd name="T88" fmla="*/ 0 h 230"/>
                                  <a:gd name="T89" fmla="*/ 208 w 208"/>
                                  <a:gd name="T90" fmla="*/ 230 h 230"/>
                                </a:gdLst>
                                <a:ahLst/>
                                <a:cxnLst>
                                  <a:cxn ang="T58">
                                    <a:pos x="T0" y="T1"/>
                                  </a:cxn>
                                  <a:cxn ang="T59">
                                    <a:pos x="T2" y="T3"/>
                                  </a:cxn>
                                  <a:cxn ang="T60">
                                    <a:pos x="T4" y="T5"/>
                                  </a:cxn>
                                  <a:cxn ang="T61">
                                    <a:pos x="T6" y="T7"/>
                                  </a:cxn>
                                  <a:cxn ang="T62">
                                    <a:pos x="T8" y="T9"/>
                                  </a:cxn>
                                  <a:cxn ang="T63">
                                    <a:pos x="T10" y="T11"/>
                                  </a:cxn>
                                  <a:cxn ang="T64">
                                    <a:pos x="T12" y="T13"/>
                                  </a:cxn>
                                  <a:cxn ang="T65">
                                    <a:pos x="T14" y="T15"/>
                                  </a:cxn>
                                  <a:cxn ang="T66">
                                    <a:pos x="T16" y="T17"/>
                                  </a:cxn>
                                  <a:cxn ang="T67">
                                    <a:pos x="T18" y="T19"/>
                                  </a:cxn>
                                  <a:cxn ang="T68">
                                    <a:pos x="T20" y="T21"/>
                                  </a:cxn>
                                  <a:cxn ang="T69">
                                    <a:pos x="T22" y="T23"/>
                                  </a:cxn>
                                  <a:cxn ang="T70">
                                    <a:pos x="T24" y="T25"/>
                                  </a:cxn>
                                  <a:cxn ang="T71">
                                    <a:pos x="T26" y="T27"/>
                                  </a:cxn>
                                  <a:cxn ang="T72">
                                    <a:pos x="T28" y="T29"/>
                                  </a:cxn>
                                  <a:cxn ang="T73">
                                    <a:pos x="T30" y="T31"/>
                                  </a:cxn>
                                  <a:cxn ang="T74">
                                    <a:pos x="T32" y="T33"/>
                                  </a:cxn>
                                  <a:cxn ang="T75">
                                    <a:pos x="T34" y="T35"/>
                                  </a:cxn>
                                  <a:cxn ang="T76">
                                    <a:pos x="T36" y="T37"/>
                                  </a:cxn>
                                  <a:cxn ang="T77">
                                    <a:pos x="T38" y="T39"/>
                                  </a:cxn>
                                  <a:cxn ang="T78">
                                    <a:pos x="T40" y="T41"/>
                                  </a:cxn>
                                  <a:cxn ang="T79">
                                    <a:pos x="T42" y="T43"/>
                                  </a:cxn>
                                  <a:cxn ang="T80">
                                    <a:pos x="T44" y="T45"/>
                                  </a:cxn>
                                  <a:cxn ang="T81">
                                    <a:pos x="T46" y="T47"/>
                                  </a:cxn>
                                  <a:cxn ang="T82">
                                    <a:pos x="T48" y="T49"/>
                                  </a:cxn>
                                  <a:cxn ang="T83">
                                    <a:pos x="T50" y="T51"/>
                                  </a:cxn>
                                  <a:cxn ang="T84">
                                    <a:pos x="T52" y="T53"/>
                                  </a:cxn>
                                  <a:cxn ang="T85">
                                    <a:pos x="T54" y="T55"/>
                                  </a:cxn>
                                  <a:cxn ang="T86">
                                    <a:pos x="T56" y="T57"/>
                                  </a:cxn>
                                </a:cxnLst>
                                <a:rect l="T87" t="T88" r="T89" b="T90"/>
                                <a:pathLst>
                                  <a:path w="208" h="230">
                                    <a:moveTo>
                                      <a:pt x="2" y="35"/>
                                    </a:moveTo>
                                    <a:lnTo>
                                      <a:pt x="0" y="21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47" y="32"/>
                                    </a:lnTo>
                                    <a:lnTo>
                                      <a:pt x="72" y="44"/>
                                    </a:lnTo>
                                    <a:lnTo>
                                      <a:pt x="106" y="55"/>
                                    </a:lnTo>
                                    <a:lnTo>
                                      <a:pt x="156" y="65"/>
                                    </a:lnTo>
                                    <a:lnTo>
                                      <a:pt x="166" y="91"/>
                                    </a:lnTo>
                                    <a:lnTo>
                                      <a:pt x="140" y="84"/>
                                    </a:lnTo>
                                    <a:lnTo>
                                      <a:pt x="114" y="80"/>
                                    </a:lnTo>
                                    <a:lnTo>
                                      <a:pt x="101" y="82"/>
                                    </a:lnTo>
                                    <a:lnTo>
                                      <a:pt x="97" y="95"/>
                                    </a:lnTo>
                                    <a:lnTo>
                                      <a:pt x="105" y="112"/>
                                    </a:lnTo>
                                    <a:lnTo>
                                      <a:pt x="115" y="128"/>
                                    </a:lnTo>
                                    <a:lnTo>
                                      <a:pt x="136" y="153"/>
                                    </a:lnTo>
                                    <a:lnTo>
                                      <a:pt x="166" y="179"/>
                                    </a:lnTo>
                                    <a:lnTo>
                                      <a:pt x="208" y="209"/>
                                    </a:lnTo>
                                    <a:lnTo>
                                      <a:pt x="208" y="230"/>
                                    </a:lnTo>
                                    <a:lnTo>
                                      <a:pt x="190" y="219"/>
                                    </a:lnTo>
                                    <a:lnTo>
                                      <a:pt x="166" y="205"/>
                                    </a:lnTo>
                                    <a:lnTo>
                                      <a:pt x="132" y="179"/>
                                    </a:lnTo>
                                    <a:lnTo>
                                      <a:pt x="105" y="150"/>
                                    </a:lnTo>
                                    <a:lnTo>
                                      <a:pt x="80" y="128"/>
                                    </a:lnTo>
                                    <a:lnTo>
                                      <a:pt x="56" y="101"/>
                                    </a:lnTo>
                                    <a:lnTo>
                                      <a:pt x="36" y="78"/>
                                    </a:lnTo>
                                    <a:lnTo>
                                      <a:pt x="15" y="57"/>
                                    </a:lnTo>
                                    <a:lnTo>
                                      <a:pt x="2" y="3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893" name="Freeform 2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345" y="4443"/>
                                <a:ext cx="86" cy="69"/>
                              </a:xfrm>
                              <a:custGeom>
                                <a:avLst/>
                                <a:gdLst>
                                  <a:gd name="T0" fmla="*/ 0 w 86"/>
                                  <a:gd name="T1" fmla="*/ 0 h 69"/>
                                  <a:gd name="T2" fmla="*/ 11 w 86"/>
                                  <a:gd name="T3" fmla="*/ 10 h 69"/>
                                  <a:gd name="T4" fmla="*/ 25 w 86"/>
                                  <a:gd name="T5" fmla="*/ 21 h 69"/>
                                  <a:gd name="T6" fmla="*/ 42 w 86"/>
                                  <a:gd name="T7" fmla="*/ 33 h 69"/>
                                  <a:gd name="T8" fmla="*/ 60 w 86"/>
                                  <a:gd name="T9" fmla="*/ 44 h 69"/>
                                  <a:gd name="T10" fmla="*/ 77 w 86"/>
                                  <a:gd name="T11" fmla="*/ 54 h 69"/>
                                  <a:gd name="T12" fmla="*/ 86 w 86"/>
                                  <a:gd name="T13" fmla="*/ 61 h 69"/>
                                  <a:gd name="T14" fmla="*/ 65 w 86"/>
                                  <a:gd name="T15" fmla="*/ 69 h 69"/>
                                  <a:gd name="T16" fmla="*/ 42 w 86"/>
                                  <a:gd name="T17" fmla="*/ 61 h 69"/>
                                  <a:gd name="T18" fmla="*/ 18 w 86"/>
                                  <a:gd name="T19" fmla="*/ 52 h 69"/>
                                  <a:gd name="T20" fmla="*/ 0 w 86"/>
                                  <a:gd name="T21" fmla="*/ 42 h 69"/>
                                  <a:gd name="T22" fmla="*/ 1 w 86"/>
                                  <a:gd name="T23" fmla="*/ 33 h 69"/>
                                  <a:gd name="T24" fmla="*/ 4 w 86"/>
                                  <a:gd name="T25" fmla="*/ 17 h 69"/>
                                  <a:gd name="T26" fmla="*/ 0 w 86"/>
                                  <a:gd name="T27" fmla="*/ 0 h 69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60000 65536"/>
                                  <a:gd name="T34" fmla="*/ 0 60000 65536"/>
                                  <a:gd name="T35" fmla="*/ 0 60000 65536"/>
                                  <a:gd name="T36" fmla="*/ 0 60000 65536"/>
                                  <a:gd name="T37" fmla="*/ 0 60000 65536"/>
                                  <a:gd name="T38" fmla="*/ 0 60000 65536"/>
                                  <a:gd name="T39" fmla="*/ 0 60000 65536"/>
                                  <a:gd name="T40" fmla="*/ 0 60000 65536"/>
                                  <a:gd name="T41" fmla="*/ 0 60000 65536"/>
                                  <a:gd name="T42" fmla="*/ 0 w 86"/>
                                  <a:gd name="T43" fmla="*/ 0 h 69"/>
                                  <a:gd name="T44" fmla="*/ 86 w 86"/>
                                  <a:gd name="T45" fmla="*/ 69 h 69"/>
                                </a:gdLst>
                                <a:ahLst/>
                                <a:cxnLst>
                                  <a:cxn ang="T28">
                                    <a:pos x="T0" y="T1"/>
                                  </a:cxn>
                                  <a:cxn ang="T29">
                                    <a:pos x="T2" y="T3"/>
                                  </a:cxn>
                                  <a:cxn ang="T30">
                                    <a:pos x="T4" y="T5"/>
                                  </a:cxn>
                                  <a:cxn ang="T31">
                                    <a:pos x="T6" y="T7"/>
                                  </a:cxn>
                                  <a:cxn ang="T32">
                                    <a:pos x="T8" y="T9"/>
                                  </a:cxn>
                                  <a:cxn ang="T33">
                                    <a:pos x="T10" y="T11"/>
                                  </a:cxn>
                                  <a:cxn ang="T34">
                                    <a:pos x="T12" y="T13"/>
                                  </a:cxn>
                                  <a:cxn ang="T35">
                                    <a:pos x="T14" y="T15"/>
                                  </a:cxn>
                                  <a:cxn ang="T36">
                                    <a:pos x="T16" y="T17"/>
                                  </a:cxn>
                                  <a:cxn ang="T37">
                                    <a:pos x="T18" y="T19"/>
                                  </a:cxn>
                                  <a:cxn ang="T38">
                                    <a:pos x="T20" y="T21"/>
                                  </a:cxn>
                                  <a:cxn ang="T39">
                                    <a:pos x="T22" y="T23"/>
                                  </a:cxn>
                                  <a:cxn ang="T40">
                                    <a:pos x="T24" y="T25"/>
                                  </a:cxn>
                                  <a:cxn ang="T41">
                                    <a:pos x="T26" y="T27"/>
                                  </a:cxn>
                                </a:cxnLst>
                                <a:rect l="T42" t="T43" r="T44" b="T45"/>
                                <a:pathLst>
                                  <a:path w="86" h="69">
                                    <a:moveTo>
                                      <a:pt x="0" y="0"/>
                                    </a:moveTo>
                                    <a:lnTo>
                                      <a:pt x="11" y="10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42" y="33"/>
                                    </a:lnTo>
                                    <a:lnTo>
                                      <a:pt x="60" y="44"/>
                                    </a:lnTo>
                                    <a:lnTo>
                                      <a:pt x="77" y="54"/>
                                    </a:lnTo>
                                    <a:lnTo>
                                      <a:pt x="86" y="61"/>
                                    </a:lnTo>
                                    <a:lnTo>
                                      <a:pt x="65" y="69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18" y="52"/>
                                    </a:lnTo>
                                    <a:lnTo>
                                      <a:pt x="0" y="42"/>
                                    </a:lnTo>
                                    <a:lnTo>
                                      <a:pt x="1" y="33"/>
                                    </a:lnTo>
                                    <a:lnTo>
                                      <a:pt x="4" y="17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894" name="Freeform 2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501" y="4426"/>
                                <a:ext cx="732" cy="689"/>
                              </a:xfrm>
                              <a:custGeom>
                                <a:avLst/>
                                <a:gdLst>
                                  <a:gd name="T0" fmla="*/ 348 w 732"/>
                                  <a:gd name="T1" fmla="*/ 158 h 689"/>
                                  <a:gd name="T2" fmla="*/ 292 w 732"/>
                                  <a:gd name="T3" fmla="*/ 181 h 689"/>
                                  <a:gd name="T4" fmla="*/ 175 w 732"/>
                                  <a:gd name="T5" fmla="*/ 200 h 689"/>
                                  <a:gd name="T6" fmla="*/ 0 w 732"/>
                                  <a:gd name="T7" fmla="*/ 209 h 689"/>
                                  <a:gd name="T8" fmla="*/ 205 w 732"/>
                                  <a:gd name="T9" fmla="*/ 244 h 689"/>
                                  <a:gd name="T10" fmla="*/ 435 w 732"/>
                                  <a:gd name="T11" fmla="*/ 225 h 689"/>
                                  <a:gd name="T12" fmla="*/ 597 w 732"/>
                                  <a:gd name="T13" fmla="*/ 177 h 689"/>
                                  <a:gd name="T14" fmla="*/ 648 w 732"/>
                                  <a:gd name="T15" fmla="*/ 169 h 689"/>
                                  <a:gd name="T16" fmla="*/ 625 w 732"/>
                                  <a:gd name="T17" fmla="*/ 208 h 689"/>
                                  <a:gd name="T18" fmla="*/ 510 w 732"/>
                                  <a:gd name="T19" fmla="*/ 263 h 689"/>
                                  <a:gd name="T20" fmla="*/ 304 w 732"/>
                                  <a:gd name="T21" fmla="*/ 308 h 689"/>
                                  <a:gd name="T22" fmla="*/ 177 w 732"/>
                                  <a:gd name="T23" fmla="*/ 352 h 689"/>
                                  <a:gd name="T24" fmla="*/ 411 w 732"/>
                                  <a:gd name="T25" fmla="*/ 347 h 689"/>
                                  <a:gd name="T26" fmla="*/ 567 w 732"/>
                                  <a:gd name="T27" fmla="*/ 308 h 689"/>
                                  <a:gd name="T28" fmla="*/ 659 w 732"/>
                                  <a:gd name="T29" fmla="*/ 276 h 689"/>
                                  <a:gd name="T30" fmla="*/ 661 w 732"/>
                                  <a:gd name="T31" fmla="*/ 299 h 689"/>
                                  <a:gd name="T32" fmla="*/ 584 w 732"/>
                                  <a:gd name="T33" fmla="*/ 354 h 689"/>
                                  <a:gd name="T34" fmla="*/ 439 w 732"/>
                                  <a:gd name="T35" fmla="*/ 407 h 689"/>
                                  <a:gd name="T36" fmla="*/ 237 w 732"/>
                                  <a:gd name="T37" fmla="*/ 444 h 689"/>
                                  <a:gd name="T38" fmla="*/ 305 w 732"/>
                                  <a:gd name="T39" fmla="*/ 466 h 689"/>
                                  <a:gd name="T40" fmla="*/ 482 w 732"/>
                                  <a:gd name="T41" fmla="*/ 458 h 689"/>
                                  <a:gd name="T42" fmla="*/ 629 w 732"/>
                                  <a:gd name="T43" fmla="*/ 413 h 689"/>
                                  <a:gd name="T44" fmla="*/ 642 w 732"/>
                                  <a:gd name="T45" fmla="*/ 430 h 689"/>
                                  <a:gd name="T46" fmla="*/ 599 w 732"/>
                                  <a:gd name="T47" fmla="*/ 474 h 689"/>
                                  <a:gd name="T48" fmla="*/ 489 w 732"/>
                                  <a:gd name="T49" fmla="*/ 521 h 689"/>
                                  <a:gd name="T50" fmla="*/ 360 w 732"/>
                                  <a:gd name="T51" fmla="*/ 542 h 689"/>
                                  <a:gd name="T52" fmla="*/ 166 w 732"/>
                                  <a:gd name="T53" fmla="*/ 546 h 689"/>
                                  <a:gd name="T54" fmla="*/ 301 w 732"/>
                                  <a:gd name="T55" fmla="*/ 579 h 689"/>
                                  <a:gd name="T56" fmla="*/ 427 w 732"/>
                                  <a:gd name="T57" fmla="*/ 580 h 689"/>
                                  <a:gd name="T58" fmla="*/ 540 w 732"/>
                                  <a:gd name="T59" fmla="*/ 562 h 689"/>
                                  <a:gd name="T60" fmla="*/ 589 w 732"/>
                                  <a:gd name="T61" fmla="*/ 565 h 689"/>
                                  <a:gd name="T62" fmla="*/ 561 w 732"/>
                                  <a:gd name="T63" fmla="*/ 597 h 689"/>
                                  <a:gd name="T64" fmla="*/ 495 w 732"/>
                                  <a:gd name="T65" fmla="*/ 622 h 689"/>
                                  <a:gd name="T66" fmla="*/ 253 w 732"/>
                                  <a:gd name="T67" fmla="*/ 649 h 689"/>
                                  <a:gd name="T68" fmla="*/ 453 w 732"/>
                                  <a:gd name="T69" fmla="*/ 663 h 689"/>
                                  <a:gd name="T70" fmla="*/ 466 w 732"/>
                                  <a:gd name="T71" fmla="*/ 687 h 689"/>
                                  <a:gd name="T72" fmla="*/ 542 w 732"/>
                                  <a:gd name="T73" fmla="*/ 664 h 689"/>
                                  <a:gd name="T74" fmla="*/ 597 w 732"/>
                                  <a:gd name="T75" fmla="*/ 621 h 689"/>
                                  <a:gd name="T76" fmla="*/ 709 w 732"/>
                                  <a:gd name="T77" fmla="*/ 453 h 689"/>
                                  <a:gd name="T78" fmla="*/ 714 w 732"/>
                                  <a:gd name="T79" fmla="*/ 419 h 689"/>
                                  <a:gd name="T80" fmla="*/ 698 w 732"/>
                                  <a:gd name="T81" fmla="*/ 386 h 689"/>
                                  <a:gd name="T82" fmla="*/ 713 w 732"/>
                                  <a:gd name="T83" fmla="*/ 354 h 689"/>
                                  <a:gd name="T84" fmla="*/ 732 w 732"/>
                                  <a:gd name="T85" fmla="*/ 322 h 689"/>
                                  <a:gd name="T86" fmla="*/ 719 w 732"/>
                                  <a:gd name="T87" fmla="*/ 287 h 689"/>
                                  <a:gd name="T88" fmla="*/ 702 w 732"/>
                                  <a:gd name="T89" fmla="*/ 255 h 689"/>
                                  <a:gd name="T90" fmla="*/ 723 w 732"/>
                                  <a:gd name="T91" fmla="*/ 221 h 689"/>
                                  <a:gd name="T92" fmla="*/ 722 w 732"/>
                                  <a:gd name="T93" fmla="*/ 179 h 689"/>
                                  <a:gd name="T94" fmla="*/ 705 w 732"/>
                                  <a:gd name="T95" fmla="*/ 147 h 689"/>
                                  <a:gd name="T96" fmla="*/ 719 w 732"/>
                                  <a:gd name="T97" fmla="*/ 114 h 689"/>
                                  <a:gd name="T98" fmla="*/ 732 w 732"/>
                                  <a:gd name="T99" fmla="*/ 80 h 689"/>
                                  <a:gd name="T100" fmla="*/ 714 w 732"/>
                                  <a:gd name="T101" fmla="*/ 48 h 689"/>
                                  <a:gd name="T102" fmla="*/ 634 w 732"/>
                                  <a:gd name="T103" fmla="*/ 50 h 689"/>
                                  <a:gd name="T104" fmla="*/ 475 w 732"/>
                                  <a:gd name="T105" fmla="*/ 105 h 689"/>
                                  <a:gd name="T106" fmla="*/ 294 w 732"/>
                                  <a:gd name="T107" fmla="*/ 135 h 689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60000 65536"/>
                                  <a:gd name="T133" fmla="*/ 0 60000 65536"/>
                                  <a:gd name="T134" fmla="*/ 0 60000 65536"/>
                                  <a:gd name="T135" fmla="*/ 0 60000 65536"/>
                                  <a:gd name="T136" fmla="*/ 0 60000 65536"/>
                                  <a:gd name="T137" fmla="*/ 0 60000 65536"/>
                                  <a:gd name="T138" fmla="*/ 0 60000 65536"/>
                                  <a:gd name="T139" fmla="*/ 0 60000 65536"/>
                                  <a:gd name="T140" fmla="*/ 0 60000 65536"/>
                                  <a:gd name="T141" fmla="*/ 0 60000 65536"/>
                                  <a:gd name="T142" fmla="*/ 0 60000 65536"/>
                                  <a:gd name="T143" fmla="*/ 0 60000 65536"/>
                                  <a:gd name="T144" fmla="*/ 0 60000 65536"/>
                                  <a:gd name="T145" fmla="*/ 0 60000 65536"/>
                                  <a:gd name="T146" fmla="*/ 0 60000 65536"/>
                                  <a:gd name="T147" fmla="*/ 0 60000 65536"/>
                                  <a:gd name="T148" fmla="*/ 0 60000 65536"/>
                                  <a:gd name="T149" fmla="*/ 0 60000 65536"/>
                                  <a:gd name="T150" fmla="*/ 0 60000 65536"/>
                                  <a:gd name="T151" fmla="*/ 0 60000 65536"/>
                                  <a:gd name="T152" fmla="*/ 0 60000 65536"/>
                                  <a:gd name="T153" fmla="*/ 0 60000 65536"/>
                                  <a:gd name="T154" fmla="*/ 0 60000 65536"/>
                                  <a:gd name="T155" fmla="*/ 0 60000 65536"/>
                                  <a:gd name="T156" fmla="*/ 0 60000 65536"/>
                                  <a:gd name="T157" fmla="*/ 0 60000 65536"/>
                                  <a:gd name="T158" fmla="*/ 0 60000 65536"/>
                                  <a:gd name="T159" fmla="*/ 0 60000 65536"/>
                                  <a:gd name="T160" fmla="*/ 0 60000 65536"/>
                                  <a:gd name="T161" fmla="*/ 0 60000 65536"/>
                                  <a:gd name="T162" fmla="*/ 0 w 732"/>
                                  <a:gd name="T163" fmla="*/ 0 h 689"/>
                                  <a:gd name="T164" fmla="*/ 732 w 732"/>
                                  <a:gd name="T165" fmla="*/ 689 h 689"/>
                                </a:gdLst>
                                <a:ahLst/>
                                <a:cxnLst>
                                  <a:cxn ang="T108">
                                    <a:pos x="T0" y="T1"/>
                                  </a:cxn>
                                  <a:cxn ang="T109">
                                    <a:pos x="T2" y="T3"/>
                                  </a:cxn>
                                  <a:cxn ang="T110">
                                    <a:pos x="T4" y="T5"/>
                                  </a:cxn>
                                  <a:cxn ang="T111">
                                    <a:pos x="T6" y="T7"/>
                                  </a:cxn>
                                  <a:cxn ang="T112">
                                    <a:pos x="T8" y="T9"/>
                                  </a:cxn>
                                  <a:cxn ang="T113">
                                    <a:pos x="T10" y="T11"/>
                                  </a:cxn>
                                  <a:cxn ang="T114">
                                    <a:pos x="T12" y="T13"/>
                                  </a:cxn>
                                  <a:cxn ang="T115">
                                    <a:pos x="T14" y="T15"/>
                                  </a:cxn>
                                  <a:cxn ang="T116">
                                    <a:pos x="T16" y="T17"/>
                                  </a:cxn>
                                  <a:cxn ang="T117">
                                    <a:pos x="T18" y="T19"/>
                                  </a:cxn>
                                  <a:cxn ang="T118">
                                    <a:pos x="T20" y="T21"/>
                                  </a:cxn>
                                  <a:cxn ang="T119">
                                    <a:pos x="T22" y="T23"/>
                                  </a:cxn>
                                  <a:cxn ang="T120">
                                    <a:pos x="T24" y="T25"/>
                                  </a:cxn>
                                  <a:cxn ang="T121">
                                    <a:pos x="T26" y="T27"/>
                                  </a:cxn>
                                  <a:cxn ang="T122">
                                    <a:pos x="T28" y="T29"/>
                                  </a:cxn>
                                  <a:cxn ang="T123">
                                    <a:pos x="T30" y="T31"/>
                                  </a:cxn>
                                  <a:cxn ang="T124">
                                    <a:pos x="T32" y="T33"/>
                                  </a:cxn>
                                  <a:cxn ang="T125">
                                    <a:pos x="T34" y="T35"/>
                                  </a:cxn>
                                  <a:cxn ang="T126">
                                    <a:pos x="T36" y="T37"/>
                                  </a:cxn>
                                  <a:cxn ang="T127">
                                    <a:pos x="T38" y="T39"/>
                                  </a:cxn>
                                  <a:cxn ang="T128">
                                    <a:pos x="T40" y="T41"/>
                                  </a:cxn>
                                  <a:cxn ang="T129">
                                    <a:pos x="T42" y="T43"/>
                                  </a:cxn>
                                  <a:cxn ang="T130">
                                    <a:pos x="T44" y="T45"/>
                                  </a:cxn>
                                  <a:cxn ang="T131">
                                    <a:pos x="T46" y="T47"/>
                                  </a:cxn>
                                  <a:cxn ang="T132">
                                    <a:pos x="T48" y="T49"/>
                                  </a:cxn>
                                  <a:cxn ang="T133">
                                    <a:pos x="T50" y="T51"/>
                                  </a:cxn>
                                  <a:cxn ang="T134">
                                    <a:pos x="T52" y="T53"/>
                                  </a:cxn>
                                  <a:cxn ang="T135">
                                    <a:pos x="T54" y="T55"/>
                                  </a:cxn>
                                  <a:cxn ang="T136">
                                    <a:pos x="T56" y="T57"/>
                                  </a:cxn>
                                  <a:cxn ang="T137">
                                    <a:pos x="T58" y="T59"/>
                                  </a:cxn>
                                  <a:cxn ang="T138">
                                    <a:pos x="T60" y="T61"/>
                                  </a:cxn>
                                  <a:cxn ang="T139">
                                    <a:pos x="T62" y="T63"/>
                                  </a:cxn>
                                  <a:cxn ang="T140">
                                    <a:pos x="T64" y="T65"/>
                                  </a:cxn>
                                  <a:cxn ang="T141">
                                    <a:pos x="T66" y="T67"/>
                                  </a:cxn>
                                  <a:cxn ang="T142">
                                    <a:pos x="T68" y="T69"/>
                                  </a:cxn>
                                  <a:cxn ang="T143">
                                    <a:pos x="T70" y="T71"/>
                                  </a:cxn>
                                  <a:cxn ang="T144">
                                    <a:pos x="T72" y="T73"/>
                                  </a:cxn>
                                  <a:cxn ang="T145">
                                    <a:pos x="T74" y="T75"/>
                                  </a:cxn>
                                  <a:cxn ang="T146">
                                    <a:pos x="T76" y="T77"/>
                                  </a:cxn>
                                  <a:cxn ang="T147">
                                    <a:pos x="T78" y="T79"/>
                                  </a:cxn>
                                  <a:cxn ang="T148">
                                    <a:pos x="T80" y="T81"/>
                                  </a:cxn>
                                  <a:cxn ang="T149">
                                    <a:pos x="T82" y="T83"/>
                                  </a:cxn>
                                  <a:cxn ang="T150">
                                    <a:pos x="T84" y="T85"/>
                                  </a:cxn>
                                  <a:cxn ang="T151">
                                    <a:pos x="T86" y="T87"/>
                                  </a:cxn>
                                  <a:cxn ang="T152">
                                    <a:pos x="T88" y="T89"/>
                                  </a:cxn>
                                  <a:cxn ang="T153">
                                    <a:pos x="T90" y="T91"/>
                                  </a:cxn>
                                  <a:cxn ang="T154">
                                    <a:pos x="T92" y="T93"/>
                                  </a:cxn>
                                  <a:cxn ang="T155">
                                    <a:pos x="T94" y="T95"/>
                                  </a:cxn>
                                  <a:cxn ang="T156">
                                    <a:pos x="T96" y="T97"/>
                                  </a:cxn>
                                  <a:cxn ang="T157">
                                    <a:pos x="T98" y="T99"/>
                                  </a:cxn>
                                  <a:cxn ang="T158">
                                    <a:pos x="T100" y="T101"/>
                                  </a:cxn>
                                  <a:cxn ang="T159">
                                    <a:pos x="T102" y="T103"/>
                                  </a:cxn>
                                  <a:cxn ang="T160">
                                    <a:pos x="T104" y="T105"/>
                                  </a:cxn>
                                  <a:cxn ang="T161">
                                    <a:pos x="T106" y="T107"/>
                                  </a:cxn>
                                </a:cxnLst>
                                <a:rect l="T162" t="T163" r="T164" b="T165"/>
                                <a:pathLst>
                                  <a:path w="732" h="689">
                                    <a:moveTo>
                                      <a:pt x="294" y="135"/>
                                    </a:moveTo>
                                    <a:lnTo>
                                      <a:pt x="186" y="143"/>
                                    </a:lnTo>
                                    <a:lnTo>
                                      <a:pt x="348" y="158"/>
                                    </a:lnTo>
                                    <a:lnTo>
                                      <a:pt x="338" y="166"/>
                                    </a:lnTo>
                                    <a:lnTo>
                                      <a:pt x="318" y="173"/>
                                    </a:lnTo>
                                    <a:lnTo>
                                      <a:pt x="292" y="181"/>
                                    </a:lnTo>
                                    <a:lnTo>
                                      <a:pt x="258" y="190"/>
                                    </a:lnTo>
                                    <a:lnTo>
                                      <a:pt x="222" y="196"/>
                                    </a:lnTo>
                                    <a:lnTo>
                                      <a:pt x="175" y="200"/>
                                    </a:lnTo>
                                    <a:lnTo>
                                      <a:pt x="120" y="206"/>
                                    </a:lnTo>
                                    <a:lnTo>
                                      <a:pt x="61" y="209"/>
                                    </a:lnTo>
                                    <a:lnTo>
                                      <a:pt x="0" y="209"/>
                                    </a:lnTo>
                                    <a:lnTo>
                                      <a:pt x="95" y="232"/>
                                    </a:lnTo>
                                    <a:lnTo>
                                      <a:pt x="154" y="244"/>
                                    </a:lnTo>
                                    <a:lnTo>
                                      <a:pt x="205" y="244"/>
                                    </a:lnTo>
                                    <a:lnTo>
                                      <a:pt x="267" y="244"/>
                                    </a:lnTo>
                                    <a:lnTo>
                                      <a:pt x="359" y="236"/>
                                    </a:lnTo>
                                    <a:lnTo>
                                      <a:pt x="435" y="225"/>
                                    </a:lnTo>
                                    <a:lnTo>
                                      <a:pt x="499" y="209"/>
                                    </a:lnTo>
                                    <a:lnTo>
                                      <a:pt x="567" y="188"/>
                                    </a:lnTo>
                                    <a:lnTo>
                                      <a:pt x="597" y="177"/>
                                    </a:lnTo>
                                    <a:lnTo>
                                      <a:pt x="625" y="168"/>
                                    </a:lnTo>
                                    <a:lnTo>
                                      <a:pt x="640" y="164"/>
                                    </a:lnTo>
                                    <a:lnTo>
                                      <a:pt x="648" y="169"/>
                                    </a:lnTo>
                                    <a:lnTo>
                                      <a:pt x="648" y="181"/>
                                    </a:lnTo>
                                    <a:lnTo>
                                      <a:pt x="642" y="194"/>
                                    </a:lnTo>
                                    <a:lnTo>
                                      <a:pt x="625" y="208"/>
                                    </a:lnTo>
                                    <a:lnTo>
                                      <a:pt x="597" y="226"/>
                                    </a:lnTo>
                                    <a:lnTo>
                                      <a:pt x="557" y="244"/>
                                    </a:lnTo>
                                    <a:lnTo>
                                      <a:pt x="510" y="263"/>
                                    </a:lnTo>
                                    <a:lnTo>
                                      <a:pt x="448" y="282"/>
                                    </a:lnTo>
                                    <a:lnTo>
                                      <a:pt x="376" y="297"/>
                                    </a:lnTo>
                                    <a:lnTo>
                                      <a:pt x="304" y="308"/>
                                    </a:lnTo>
                                    <a:lnTo>
                                      <a:pt x="228" y="320"/>
                                    </a:lnTo>
                                    <a:lnTo>
                                      <a:pt x="95" y="333"/>
                                    </a:lnTo>
                                    <a:lnTo>
                                      <a:pt x="177" y="352"/>
                                    </a:lnTo>
                                    <a:lnTo>
                                      <a:pt x="243" y="360"/>
                                    </a:lnTo>
                                    <a:lnTo>
                                      <a:pt x="326" y="358"/>
                                    </a:lnTo>
                                    <a:lnTo>
                                      <a:pt x="411" y="347"/>
                                    </a:lnTo>
                                    <a:lnTo>
                                      <a:pt x="474" y="333"/>
                                    </a:lnTo>
                                    <a:lnTo>
                                      <a:pt x="525" y="320"/>
                                    </a:lnTo>
                                    <a:lnTo>
                                      <a:pt x="567" y="308"/>
                                    </a:lnTo>
                                    <a:lnTo>
                                      <a:pt x="610" y="293"/>
                                    </a:lnTo>
                                    <a:lnTo>
                                      <a:pt x="644" y="280"/>
                                    </a:lnTo>
                                    <a:lnTo>
                                      <a:pt x="659" y="276"/>
                                    </a:lnTo>
                                    <a:lnTo>
                                      <a:pt x="668" y="276"/>
                                    </a:lnTo>
                                    <a:lnTo>
                                      <a:pt x="667" y="287"/>
                                    </a:lnTo>
                                    <a:lnTo>
                                      <a:pt x="661" y="299"/>
                                    </a:lnTo>
                                    <a:lnTo>
                                      <a:pt x="648" y="314"/>
                                    </a:lnTo>
                                    <a:lnTo>
                                      <a:pt x="617" y="335"/>
                                    </a:lnTo>
                                    <a:lnTo>
                                      <a:pt x="584" y="354"/>
                                    </a:lnTo>
                                    <a:lnTo>
                                      <a:pt x="546" y="371"/>
                                    </a:lnTo>
                                    <a:lnTo>
                                      <a:pt x="496" y="390"/>
                                    </a:lnTo>
                                    <a:lnTo>
                                      <a:pt x="439" y="407"/>
                                    </a:lnTo>
                                    <a:lnTo>
                                      <a:pt x="352" y="426"/>
                                    </a:lnTo>
                                    <a:lnTo>
                                      <a:pt x="294" y="438"/>
                                    </a:lnTo>
                                    <a:lnTo>
                                      <a:pt x="237" y="444"/>
                                    </a:lnTo>
                                    <a:lnTo>
                                      <a:pt x="154" y="449"/>
                                    </a:lnTo>
                                    <a:lnTo>
                                      <a:pt x="239" y="461"/>
                                    </a:lnTo>
                                    <a:lnTo>
                                      <a:pt x="305" y="466"/>
                                    </a:lnTo>
                                    <a:lnTo>
                                      <a:pt x="360" y="468"/>
                                    </a:lnTo>
                                    <a:lnTo>
                                      <a:pt x="423" y="466"/>
                                    </a:lnTo>
                                    <a:lnTo>
                                      <a:pt x="482" y="458"/>
                                    </a:lnTo>
                                    <a:lnTo>
                                      <a:pt x="530" y="447"/>
                                    </a:lnTo>
                                    <a:lnTo>
                                      <a:pt x="568" y="434"/>
                                    </a:lnTo>
                                    <a:lnTo>
                                      <a:pt x="629" y="413"/>
                                    </a:lnTo>
                                    <a:lnTo>
                                      <a:pt x="637" y="413"/>
                                    </a:lnTo>
                                    <a:lnTo>
                                      <a:pt x="644" y="417"/>
                                    </a:lnTo>
                                    <a:lnTo>
                                      <a:pt x="642" y="430"/>
                                    </a:lnTo>
                                    <a:lnTo>
                                      <a:pt x="634" y="444"/>
                                    </a:lnTo>
                                    <a:lnTo>
                                      <a:pt x="620" y="458"/>
                                    </a:lnTo>
                                    <a:lnTo>
                                      <a:pt x="599" y="474"/>
                                    </a:lnTo>
                                    <a:lnTo>
                                      <a:pt x="563" y="493"/>
                                    </a:lnTo>
                                    <a:lnTo>
                                      <a:pt x="525" y="510"/>
                                    </a:lnTo>
                                    <a:lnTo>
                                      <a:pt x="489" y="521"/>
                                    </a:lnTo>
                                    <a:lnTo>
                                      <a:pt x="448" y="531"/>
                                    </a:lnTo>
                                    <a:lnTo>
                                      <a:pt x="410" y="537"/>
                                    </a:lnTo>
                                    <a:lnTo>
                                      <a:pt x="360" y="542"/>
                                    </a:lnTo>
                                    <a:lnTo>
                                      <a:pt x="305" y="545"/>
                                    </a:lnTo>
                                    <a:lnTo>
                                      <a:pt x="250" y="546"/>
                                    </a:lnTo>
                                    <a:lnTo>
                                      <a:pt x="166" y="546"/>
                                    </a:lnTo>
                                    <a:lnTo>
                                      <a:pt x="211" y="562"/>
                                    </a:lnTo>
                                    <a:lnTo>
                                      <a:pt x="253" y="573"/>
                                    </a:lnTo>
                                    <a:lnTo>
                                      <a:pt x="301" y="579"/>
                                    </a:lnTo>
                                    <a:lnTo>
                                      <a:pt x="342" y="580"/>
                                    </a:lnTo>
                                    <a:lnTo>
                                      <a:pt x="384" y="583"/>
                                    </a:lnTo>
                                    <a:lnTo>
                                      <a:pt x="427" y="580"/>
                                    </a:lnTo>
                                    <a:lnTo>
                                      <a:pt x="462" y="579"/>
                                    </a:lnTo>
                                    <a:lnTo>
                                      <a:pt x="495" y="573"/>
                                    </a:lnTo>
                                    <a:lnTo>
                                      <a:pt x="540" y="562"/>
                                    </a:lnTo>
                                    <a:lnTo>
                                      <a:pt x="574" y="554"/>
                                    </a:lnTo>
                                    <a:lnTo>
                                      <a:pt x="587" y="555"/>
                                    </a:lnTo>
                                    <a:lnTo>
                                      <a:pt x="589" y="565"/>
                                    </a:lnTo>
                                    <a:lnTo>
                                      <a:pt x="585" y="575"/>
                                    </a:lnTo>
                                    <a:lnTo>
                                      <a:pt x="576" y="586"/>
                                    </a:lnTo>
                                    <a:lnTo>
                                      <a:pt x="561" y="597"/>
                                    </a:lnTo>
                                    <a:lnTo>
                                      <a:pt x="544" y="605"/>
                                    </a:lnTo>
                                    <a:lnTo>
                                      <a:pt x="525" y="614"/>
                                    </a:lnTo>
                                    <a:lnTo>
                                      <a:pt x="495" y="622"/>
                                    </a:lnTo>
                                    <a:lnTo>
                                      <a:pt x="432" y="631"/>
                                    </a:lnTo>
                                    <a:lnTo>
                                      <a:pt x="372" y="639"/>
                                    </a:lnTo>
                                    <a:lnTo>
                                      <a:pt x="253" y="649"/>
                                    </a:lnTo>
                                    <a:lnTo>
                                      <a:pt x="407" y="656"/>
                                    </a:lnTo>
                                    <a:lnTo>
                                      <a:pt x="439" y="656"/>
                                    </a:lnTo>
                                    <a:lnTo>
                                      <a:pt x="453" y="663"/>
                                    </a:lnTo>
                                    <a:lnTo>
                                      <a:pt x="461" y="670"/>
                                    </a:lnTo>
                                    <a:lnTo>
                                      <a:pt x="458" y="681"/>
                                    </a:lnTo>
                                    <a:lnTo>
                                      <a:pt x="466" y="687"/>
                                    </a:lnTo>
                                    <a:lnTo>
                                      <a:pt x="486" y="689"/>
                                    </a:lnTo>
                                    <a:lnTo>
                                      <a:pt x="516" y="677"/>
                                    </a:lnTo>
                                    <a:lnTo>
                                      <a:pt x="542" y="664"/>
                                    </a:lnTo>
                                    <a:lnTo>
                                      <a:pt x="563" y="651"/>
                                    </a:lnTo>
                                    <a:lnTo>
                                      <a:pt x="580" y="639"/>
                                    </a:lnTo>
                                    <a:lnTo>
                                      <a:pt x="597" y="621"/>
                                    </a:lnTo>
                                    <a:lnTo>
                                      <a:pt x="651" y="548"/>
                                    </a:lnTo>
                                    <a:lnTo>
                                      <a:pt x="693" y="485"/>
                                    </a:lnTo>
                                    <a:lnTo>
                                      <a:pt x="709" y="453"/>
                                    </a:lnTo>
                                    <a:lnTo>
                                      <a:pt x="713" y="440"/>
                                    </a:lnTo>
                                    <a:lnTo>
                                      <a:pt x="714" y="430"/>
                                    </a:lnTo>
                                    <a:lnTo>
                                      <a:pt x="714" y="419"/>
                                    </a:lnTo>
                                    <a:lnTo>
                                      <a:pt x="706" y="406"/>
                                    </a:lnTo>
                                    <a:lnTo>
                                      <a:pt x="701" y="398"/>
                                    </a:lnTo>
                                    <a:lnTo>
                                      <a:pt x="698" y="386"/>
                                    </a:lnTo>
                                    <a:lnTo>
                                      <a:pt x="701" y="373"/>
                                    </a:lnTo>
                                    <a:lnTo>
                                      <a:pt x="706" y="364"/>
                                    </a:lnTo>
                                    <a:lnTo>
                                      <a:pt x="713" y="354"/>
                                    </a:lnTo>
                                    <a:lnTo>
                                      <a:pt x="719" y="344"/>
                                    </a:lnTo>
                                    <a:lnTo>
                                      <a:pt x="727" y="333"/>
                                    </a:lnTo>
                                    <a:lnTo>
                                      <a:pt x="732" y="322"/>
                                    </a:lnTo>
                                    <a:lnTo>
                                      <a:pt x="731" y="308"/>
                                    </a:lnTo>
                                    <a:lnTo>
                                      <a:pt x="726" y="297"/>
                                    </a:lnTo>
                                    <a:lnTo>
                                      <a:pt x="719" y="287"/>
                                    </a:lnTo>
                                    <a:lnTo>
                                      <a:pt x="713" y="278"/>
                                    </a:lnTo>
                                    <a:lnTo>
                                      <a:pt x="705" y="267"/>
                                    </a:lnTo>
                                    <a:lnTo>
                                      <a:pt x="702" y="255"/>
                                    </a:lnTo>
                                    <a:lnTo>
                                      <a:pt x="705" y="246"/>
                                    </a:lnTo>
                                    <a:lnTo>
                                      <a:pt x="714" y="232"/>
                                    </a:lnTo>
                                    <a:lnTo>
                                      <a:pt x="723" y="221"/>
                                    </a:lnTo>
                                    <a:lnTo>
                                      <a:pt x="727" y="209"/>
                                    </a:lnTo>
                                    <a:lnTo>
                                      <a:pt x="727" y="194"/>
                                    </a:lnTo>
                                    <a:lnTo>
                                      <a:pt x="722" y="179"/>
                                    </a:lnTo>
                                    <a:lnTo>
                                      <a:pt x="713" y="168"/>
                                    </a:lnTo>
                                    <a:lnTo>
                                      <a:pt x="709" y="160"/>
                                    </a:lnTo>
                                    <a:lnTo>
                                      <a:pt x="705" y="147"/>
                                    </a:lnTo>
                                    <a:lnTo>
                                      <a:pt x="706" y="133"/>
                                    </a:lnTo>
                                    <a:lnTo>
                                      <a:pt x="714" y="122"/>
                                    </a:lnTo>
                                    <a:lnTo>
                                      <a:pt x="719" y="114"/>
                                    </a:lnTo>
                                    <a:lnTo>
                                      <a:pt x="727" y="105"/>
                                    </a:lnTo>
                                    <a:lnTo>
                                      <a:pt x="731" y="93"/>
                                    </a:lnTo>
                                    <a:lnTo>
                                      <a:pt x="732" y="80"/>
                                    </a:lnTo>
                                    <a:lnTo>
                                      <a:pt x="730" y="72"/>
                                    </a:lnTo>
                                    <a:lnTo>
                                      <a:pt x="722" y="59"/>
                                    </a:lnTo>
                                    <a:lnTo>
                                      <a:pt x="714" y="48"/>
                                    </a:lnTo>
                                    <a:lnTo>
                                      <a:pt x="709" y="34"/>
                                    </a:lnTo>
                                    <a:lnTo>
                                      <a:pt x="709" y="0"/>
                                    </a:lnTo>
                                    <a:lnTo>
                                      <a:pt x="634" y="50"/>
                                    </a:lnTo>
                                    <a:lnTo>
                                      <a:pt x="589" y="69"/>
                                    </a:lnTo>
                                    <a:lnTo>
                                      <a:pt x="536" y="86"/>
                                    </a:lnTo>
                                    <a:lnTo>
                                      <a:pt x="475" y="105"/>
                                    </a:lnTo>
                                    <a:lnTo>
                                      <a:pt x="420" y="116"/>
                                    </a:lnTo>
                                    <a:lnTo>
                                      <a:pt x="365" y="126"/>
                                    </a:lnTo>
                                    <a:lnTo>
                                      <a:pt x="294" y="13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4" name="Group 28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6929" y="4535"/>
                            <a:ext cx="218" cy="436"/>
                            <a:chOff x="6929" y="4535"/>
                            <a:chExt cx="218" cy="436"/>
                          </a:xfrm>
                        </p:grpSpPr>
                        <p:sp>
                          <p:nvSpPr>
                            <p:cNvPr id="32882" name="Freeform 29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6971" y="4651"/>
                              <a:ext cx="167" cy="70"/>
                            </a:xfrm>
                            <a:custGeom>
                              <a:avLst/>
                              <a:gdLst>
                                <a:gd name="T0" fmla="*/ 167 w 167"/>
                                <a:gd name="T1" fmla="*/ 13 h 70"/>
                                <a:gd name="T2" fmla="*/ 151 w 167"/>
                                <a:gd name="T3" fmla="*/ 0 h 70"/>
                                <a:gd name="T4" fmla="*/ 100 w 167"/>
                                <a:gd name="T5" fmla="*/ 26 h 70"/>
                                <a:gd name="T6" fmla="*/ 49 w 167"/>
                                <a:gd name="T7" fmla="*/ 45 h 70"/>
                                <a:gd name="T8" fmla="*/ 0 w 167"/>
                                <a:gd name="T9" fmla="*/ 59 h 70"/>
                                <a:gd name="T10" fmla="*/ 9 w 167"/>
                                <a:gd name="T11" fmla="*/ 70 h 70"/>
                                <a:gd name="T12" fmla="*/ 43 w 167"/>
                                <a:gd name="T13" fmla="*/ 70 h 70"/>
                                <a:gd name="T14" fmla="*/ 89 w 167"/>
                                <a:gd name="T15" fmla="*/ 60 h 70"/>
                                <a:gd name="T16" fmla="*/ 130 w 167"/>
                                <a:gd name="T17" fmla="*/ 40 h 70"/>
                                <a:gd name="T18" fmla="*/ 167 w 167"/>
                                <a:gd name="T19" fmla="*/ 13 h 70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w 167"/>
                                <a:gd name="T31" fmla="*/ 0 h 70"/>
                                <a:gd name="T32" fmla="*/ 167 w 167"/>
                                <a:gd name="T33" fmla="*/ 70 h 70"/>
                              </a:gdLst>
                              <a:ahLst/>
                              <a:cxnLst>
                                <a:cxn ang="T20">
                                  <a:pos x="T0" y="T1"/>
                                </a:cxn>
                                <a:cxn ang="T21">
                                  <a:pos x="T2" y="T3"/>
                                </a:cxn>
                                <a:cxn ang="T22">
                                  <a:pos x="T4" y="T5"/>
                                </a:cxn>
                                <a:cxn ang="T23">
                                  <a:pos x="T6" y="T7"/>
                                </a:cxn>
                                <a:cxn ang="T24">
                                  <a:pos x="T8" y="T9"/>
                                </a:cxn>
                                <a:cxn ang="T25">
                                  <a:pos x="T10" y="T11"/>
                                </a:cxn>
                                <a:cxn ang="T26">
                                  <a:pos x="T12" y="T13"/>
                                </a:cxn>
                                <a:cxn ang="T27">
                                  <a:pos x="T14" y="T15"/>
                                </a:cxn>
                                <a:cxn ang="T28">
                                  <a:pos x="T16" y="T17"/>
                                </a:cxn>
                                <a:cxn ang="T29">
                                  <a:pos x="T18" y="T19"/>
                                </a:cxn>
                              </a:cxnLst>
                              <a:rect l="T30" t="T31" r="T32" b="T33"/>
                              <a:pathLst>
                                <a:path w="167" h="70">
                                  <a:moveTo>
                                    <a:pt x="167" y="13"/>
                                  </a:moveTo>
                                  <a:lnTo>
                                    <a:pt x="151" y="0"/>
                                  </a:lnTo>
                                  <a:lnTo>
                                    <a:pt x="100" y="26"/>
                                  </a:lnTo>
                                  <a:lnTo>
                                    <a:pt x="49" y="45"/>
                                  </a:lnTo>
                                  <a:lnTo>
                                    <a:pt x="0" y="59"/>
                                  </a:lnTo>
                                  <a:lnTo>
                                    <a:pt x="9" y="70"/>
                                  </a:lnTo>
                                  <a:lnTo>
                                    <a:pt x="43" y="70"/>
                                  </a:lnTo>
                                  <a:lnTo>
                                    <a:pt x="89" y="60"/>
                                  </a:lnTo>
                                  <a:lnTo>
                                    <a:pt x="130" y="40"/>
                                  </a:lnTo>
                                  <a:lnTo>
                                    <a:pt x="167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32883" name="Freeform 30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7001" y="4763"/>
                              <a:ext cx="146" cy="78"/>
                            </a:xfrm>
                            <a:custGeom>
                              <a:avLst/>
                              <a:gdLst>
                                <a:gd name="T0" fmla="*/ 146 w 146"/>
                                <a:gd name="T1" fmla="*/ 15 h 78"/>
                                <a:gd name="T2" fmla="*/ 138 w 146"/>
                                <a:gd name="T3" fmla="*/ 0 h 78"/>
                                <a:gd name="T4" fmla="*/ 89 w 146"/>
                                <a:gd name="T5" fmla="*/ 34 h 78"/>
                                <a:gd name="T6" fmla="*/ 50 w 146"/>
                                <a:gd name="T7" fmla="*/ 51 h 78"/>
                                <a:gd name="T8" fmla="*/ 0 w 146"/>
                                <a:gd name="T9" fmla="*/ 66 h 78"/>
                                <a:gd name="T10" fmla="*/ 10 w 146"/>
                                <a:gd name="T11" fmla="*/ 78 h 78"/>
                                <a:gd name="T12" fmla="*/ 42 w 146"/>
                                <a:gd name="T13" fmla="*/ 78 h 78"/>
                                <a:gd name="T14" fmla="*/ 74 w 146"/>
                                <a:gd name="T15" fmla="*/ 69 h 78"/>
                                <a:gd name="T16" fmla="*/ 112 w 146"/>
                                <a:gd name="T17" fmla="*/ 45 h 78"/>
                                <a:gd name="T18" fmla="*/ 146 w 146"/>
                                <a:gd name="T19" fmla="*/ 15 h 78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w 146"/>
                                <a:gd name="T31" fmla="*/ 0 h 78"/>
                                <a:gd name="T32" fmla="*/ 146 w 146"/>
                                <a:gd name="T33" fmla="*/ 78 h 78"/>
                              </a:gdLst>
                              <a:ahLst/>
                              <a:cxnLst>
                                <a:cxn ang="T20">
                                  <a:pos x="T0" y="T1"/>
                                </a:cxn>
                                <a:cxn ang="T21">
                                  <a:pos x="T2" y="T3"/>
                                </a:cxn>
                                <a:cxn ang="T22">
                                  <a:pos x="T4" y="T5"/>
                                </a:cxn>
                                <a:cxn ang="T23">
                                  <a:pos x="T6" y="T7"/>
                                </a:cxn>
                                <a:cxn ang="T24">
                                  <a:pos x="T8" y="T9"/>
                                </a:cxn>
                                <a:cxn ang="T25">
                                  <a:pos x="T10" y="T11"/>
                                </a:cxn>
                                <a:cxn ang="T26">
                                  <a:pos x="T12" y="T13"/>
                                </a:cxn>
                                <a:cxn ang="T27">
                                  <a:pos x="T14" y="T15"/>
                                </a:cxn>
                                <a:cxn ang="T28">
                                  <a:pos x="T16" y="T17"/>
                                </a:cxn>
                                <a:cxn ang="T29">
                                  <a:pos x="T18" y="T19"/>
                                </a:cxn>
                              </a:cxnLst>
                              <a:rect l="T30" t="T31" r="T32" b="T33"/>
                              <a:pathLst>
                                <a:path w="146" h="78">
                                  <a:moveTo>
                                    <a:pt x="146" y="15"/>
                                  </a:moveTo>
                                  <a:lnTo>
                                    <a:pt x="138" y="0"/>
                                  </a:lnTo>
                                  <a:lnTo>
                                    <a:pt x="89" y="34"/>
                                  </a:lnTo>
                                  <a:lnTo>
                                    <a:pt x="50" y="51"/>
                                  </a:lnTo>
                                  <a:lnTo>
                                    <a:pt x="0" y="66"/>
                                  </a:lnTo>
                                  <a:lnTo>
                                    <a:pt x="10" y="78"/>
                                  </a:lnTo>
                                  <a:lnTo>
                                    <a:pt x="42" y="78"/>
                                  </a:lnTo>
                                  <a:lnTo>
                                    <a:pt x="74" y="69"/>
                                  </a:lnTo>
                                  <a:lnTo>
                                    <a:pt x="112" y="45"/>
                                  </a:lnTo>
                                  <a:lnTo>
                                    <a:pt x="146" y="1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32884" name="Freeform 3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6992" y="4894"/>
                              <a:ext cx="149" cy="77"/>
                            </a:xfrm>
                            <a:custGeom>
                              <a:avLst/>
                              <a:gdLst>
                                <a:gd name="T0" fmla="*/ 149 w 149"/>
                                <a:gd name="T1" fmla="*/ 11 h 77"/>
                                <a:gd name="T2" fmla="*/ 138 w 149"/>
                                <a:gd name="T3" fmla="*/ 0 h 77"/>
                                <a:gd name="T4" fmla="*/ 93 w 149"/>
                                <a:gd name="T5" fmla="*/ 31 h 77"/>
                                <a:gd name="T6" fmla="*/ 49 w 149"/>
                                <a:gd name="T7" fmla="*/ 49 h 77"/>
                                <a:gd name="T8" fmla="*/ 0 w 149"/>
                                <a:gd name="T9" fmla="*/ 63 h 77"/>
                                <a:gd name="T10" fmla="*/ 9 w 149"/>
                                <a:gd name="T11" fmla="*/ 77 h 77"/>
                                <a:gd name="T12" fmla="*/ 42 w 149"/>
                                <a:gd name="T13" fmla="*/ 74 h 77"/>
                                <a:gd name="T14" fmla="*/ 81 w 149"/>
                                <a:gd name="T15" fmla="*/ 65 h 77"/>
                                <a:gd name="T16" fmla="*/ 121 w 149"/>
                                <a:gd name="T17" fmla="*/ 40 h 77"/>
                                <a:gd name="T18" fmla="*/ 149 w 149"/>
                                <a:gd name="T19" fmla="*/ 11 h 77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w 149"/>
                                <a:gd name="T31" fmla="*/ 0 h 77"/>
                                <a:gd name="T32" fmla="*/ 149 w 149"/>
                                <a:gd name="T33" fmla="*/ 77 h 77"/>
                              </a:gdLst>
                              <a:ahLst/>
                              <a:cxnLst>
                                <a:cxn ang="T20">
                                  <a:pos x="T0" y="T1"/>
                                </a:cxn>
                                <a:cxn ang="T21">
                                  <a:pos x="T2" y="T3"/>
                                </a:cxn>
                                <a:cxn ang="T22">
                                  <a:pos x="T4" y="T5"/>
                                </a:cxn>
                                <a:cxn ang="T23">
                                  <a:pos x="T6" y="T7"/>
                                </a:cxn>
                                <a:cxn ang="T24">
                                  <a:pos x="T8" y="T9"/>
                                </a:cxn>
                                <a:cxn ang="T25">
                                  <a:pos x="T10" y="T11"/>
                                </a:cxn>
                                <a:cxn ang="T26">
                                  <a:pos x="T12" y="T13"/>
                                </a:cxn>
                                <a:cxn ang="T27">
                                  <a:pos x="T14" y="T15"/>
                                </a:cxn>
                                <a:cxn ang="T28">
                                  <a:pos x="T16" y="T17"/>
                                </a:cxn>
                                <a:cxn ang="T29">
                                  <a:pos x="T18" y="T19"/>
                                </a:cxn>
                              </a:cxnLst>
                              <a:rect l="T30" t="T31" r="T32" b="T33"/>
                              <a:pathLst>
                                <a:path w="149" h="77">
                                  <a:moveTo>
                                    <a:pt x="149" y="11"/>
                                  </a:moveTo>
                                  <a:lnTo>
                                    <a:pt x="138" y="0"/>
                                  </a:lnTo>
                                  <a:lnTo>
                                    <a:pt x="93" y="31"/>
                                  </a:lnTo>
                                  <a:lnTo>
                                    <a:pt x="49" y="49"/>
                                  </a:lnTo>
                                  <a:lnTo>
                                    <a:pt x="0" y="63"/>
                                  </a:lnTo>
                                  <a:lnTo>
                                    <a:pt x="9" y="77"/>
                                  </a:lnTo>
                                  <a:lnTo>
                                    <a:pt x="42" y="74"/>
                                  </a:lnTo>
                                  <a:lnTo>
                                    <a:pt x="81" y="65"/>
                                  </a:lnTo>
                                  <a:lnTo>
                                    <a:pt x="121" y="40"/>
                                  </a:lnTo>
                                  <a:lnTo>
                                    <a:pt x="149" y="1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32885" name="Freeform 32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6929" y="4535"/>
                              <a:ext cx="171" cy="68"/>
                            </a:xfrm>
                            <a:custGeom>
                              <a:avLst/>
                              <a:gdLst>
                                <a:gd name="T0" fmla="*/ 171 w 171"/>
                                <a:gd name="T1" fmla="*/ 13 h 68"/>
                                <a:gd name="T2" fmla="*/ 154 w 171"/>
                                <a:gd name="T3" fmla="*/ 0 h 68"/>
                                <a:gd name="T4" fmla="*/ 97 w 171"/>
                                <a:gd name="T5" fmla="*/ 26 h 68"/>
                                <a:gd name="T6" fmla="*/ 50 w 171"/>
                                <a:gd name="T7" fmla="*/ 41 h 68"/>
                                <a:gd name="T8" fmla="*/ 0 w 171"/>
                                <a:gd name="T9" fmla="*/ 55 h 68"/>
                                <a:gd name="T10" fmla="*/ 11 w 171"/>
                                <a:gd name="T11" fmla="*/ 68 h 68"/>
                                <a:gd name="T12" fmla="*/ 42 w 171"/>
                                <a:gd name="T13" fmla="*/ 66 h 68"/>
                                <a:gd name="T14" fmla="*/ 82 w 171"/>
                                <a:gd name="T15" fmla="*/ 57 h 68"/>
                                <a:gd name="T16" fmla="*/ 127 w 171"/>
                                <a:gd name="T17" fmla="*/ 40 h 68"/>
                                <a:gd name="T18" fmla="*/ 171 w 171"/>
                                <a:gd name="T19" fmla="*/ 13 h 68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w 171"/>
                                <a:gd name="T31" fmla="*/ 0 h 68"/>
                                <a:gd name="T32" fmla="*/ 171 w 171"/>
                                <a:gd name="T33" fmla="*/ 68 h 68"/>
                              </a:gdLst>
                              <a:ahLst/>
                              <a:cxnLst>
                                <a:cxn ang="T20">
                                  <a:pos x="T0" y="T1"/>
                                </a:cxn>
                                <a:cxn ang="T21">
                                  <a:pos x="T2" y="T3"/>
                                </a:cxn>
                                <a:cxn ang="T22">
                                  <a:pos x="T4" y="T5"/>
                                </a:cxn>
                                <a:cxn ang="T23">
                                  <a:pos x="T6" y="T7"/>
                                </a:cxn>
                                <a:cxn ang="T24">
                                  <a:pos x="T8" y="T9"/>
                                </a:cxn>
                                <a:cxn ang="T25">
                                  <a:pos x="T10" y="T11"/>
                                </a:cxn>
                                <a:cxn ang="T26">
                                  <a:pos x="T12" y="T13"/>
                                </a:cxn>
                                <a:cxn ang="T27">
                                  <a:pos x="T14" y="T15"/>
                                </a:cxn>
                                <a:cxn ang="T28">
                                  <a:pos x="T16" y="T17"/>
                                </a:cxn>
                                <a:cxn ang="T29">
                                  <a:pos x="T18" y="T19"/>
                                </a:cxn>
                              </a:cxnLst>
                              <a:rect l="T30" t="T31" r="T32" b="T33"/>
                              <a:pathLst>
                                <a:path w="171" h="68">
                                  <a:moveTo>
                                    <a:pt x="171" y="13"/>
                                  </a:moveTo>
                                  <a:lnTo>
                                    <a:pt x="154" y="0"/>
                                  </a:lnTo>
                                  <a:lnTo>
                                    <a:pt x="97" y="26"/>
                                  </a:lnTo>
                                  <a:lnTo>
                                    <a:pt x="50" y="41"/>
                                  </a:lnTo>
                                  <a:lnTo>
                                    <a:pt x="0" y="55"/>
                                  </a:lnTo>
                                  <a:lnTo>
                                    <a:pt x="11" y="68"/>
                                  </a:lnTo>
                                  <a:lnTo>
                                    <a:pt x="42" y="66"/>
                                  </a:lnTo>
                                  <a:lnTo>
                                    <a:pt x="82" y="57"/>
                                  </a:lnTo>
                                  <a:lnTo>
                                    <a:pt x="127" y="40"/>
                                  </a:lnTo>
                                  <a:lnTo>
                                    <a:pt x="171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32865" name="Freeform 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770" y="1606"/>
                          <a:ext cx="2019" cy="2908"/>
                        </a:xfrm>
                        <a:custGeom>
                          <a:avLst/>
                          <a:gdLst>
                            <a:gd name="T0" fmla="*/ 1445 w 2019"/>
                            <a:gd name="T1" fmla="*/ 2807 h 2908"/>
                            <a:gd name="T2" fmla="*/ 1463 w 2019"/>
                            <a:gd name="T3" fmla="*/ 2784 h 2908"/>
                            <a:gd name="T4" fmla="*/ 1471 w 2019"/>
                            <a:gd name="T5" fmla="*/ 2765 h 2908"/>
                            <a:gd name="T6" fmla="*/ 1484 w 2019"/>
                            <a:gd name="T7" fmla="*/ 2698 h 2908"/>
                            <a:gd name="T8" fmla="*/ 1563 w 2019"/>
                            <a:gd name="T9" fmla="*/ 2229 h 2908"/>
                            <a:gd name="T10" fmla="*/ 1619 w 2019"/>
                            <a:gd name="T11" fmla="*/ 2062 h 2908"/>
                            <a:gd name="T12" fmla="*/ 1672 w 2019"/>
                            <a:gd name="T13" fmla="*/ 1943 h 2908"/>
                            <a:gd name="T14" fmla="*/ 1773 w 2019"/>
                            <a:gd name="T15" fmla="*/ 1766 h 2908"/>
                            <a:gd name="T16" fmla="*/ 1879 w 2019"/>
                            <a:gd name="T17" fmla="*/ 1590 h 2908"/>
                            <a:gd name="T18" fmla="*/ 1952 w 2019"/>
                            <a:gd name="T19" fmla="*/ 1429 h 2908"/>
                            <a:gd name="T20" fmla="*/ 1995 w 2019"/>
                            <a:gd name="T21" fmla="*/ 1267 h 2908"/>
                            <a:gd name="T22" fmla="*/ 2019 w 2019"/>
                            <a:gd name="T23" fmla="*/ 1062 h 2908"/>
                            <a:gd name="T24" fmla="*/ 2003 w 2019"/>
                            <a:gd name="T25" fmla="*/ 873 h 2908"/>
                            <a:gd name="T26" fmla="*/ 1960 w 2019"/>
                            <a:gd name="T27" fmla="*/ 694 h 2908"/>
                            <a:gd name="T28" fmla="*/ 1888 w 2019"/>
                            <a:gd name="T29" fmla="*/ 529 h 2908"/>
                            <a:gd name="T30" fmla="*/ 1765 w 2019"/>
                            <a:gd name="T31" fmla="*/ 354 h 2908"/>
                            <a:gd name="T32" fmla="*/ 1636 w 2019"/>
                            <a:gd name="T33" fmla="*/ 232 h 2908"/>
                            <a:gd name="T34" fmla="*/ 1471 w 2019"/>
                            <a:gd name="T35" fmla="*/ 120 h 2908"/>
                            <a:gd name="T36" fmla="*/ 1277 w 2019"/>
                            <a:gd name="T37" fmla="*/ 40 h 2908"/>
                            <a:gd name="T38" fmla="*/ 1115 w 2019"/>
                            <a:gd name="T39" fmla="*/ 6 h 2908"/>
                            <a:gd name="T40" fmla="*/ 936 w 2019"/>
                            <a:gd name="T41" fmla="*/ 0 h 2908"/>
                            <a:gd name="T42" fmla="*/ 782 w 2019"/>
                            <a:gd name="T43" fmla="*/ 28 h 2908"/>
                            <a:gd name="T44" fmla="*/ 630 w 2019"/>
                            <a:gd name="T45" fmla="*/ 78 h 2908"/>
                            <a:gd name="T46" fmla="*/ 501 w 2019"/>
                            <a:gd name="T47" fmla="*/ 145 h 2908"/>
                            <a:gd name="T48" fmla="*/ 365 w 2019"/>
                            <a:gd name="T49" fmla="*/ 242 h 2908"/>
                            <a:gd name="T50" fmla="*/ 242 w 2019"/>
                            <a:gd name="T51" fmla="*/ 360 h 2908"/>
                            <a:gd name="T52" fmla="*/ 140 w 2019"/>
                            <a:gd name="T53" fmla="*/ 495 h 2908"/>
                            <a:gd name="T54" fmla="*/ 53 w 2019"/>
                            <a:gd name="T55" fmla="*/ 685 h 2908"/>
                            <a:gd name="T56" fmla="*/ 7 w 2019"/>
                            <a:gd name="T57" fmla="*/ 879 h 2908"/>
                            <a:gd name="T58" fmla="*/ 0 w 2019"/>
                            <a:gd name="T59" fmla="*/ 1052 h 2908"/>
                            <a:gd name="T60" fmla="*/ 14 w 2019"/>
                            <a:gd name="T61" fmla="*/ 1239 h 2908"/>
                            <a:gd name="T62" fmla="*/ 62 w 2019"/>
                            <a:gd name="T63" fmla="*/ 1427 h 2908"/>
                            <a:gd name="T64" fmla="*/ 144 w 2019"/>
                            <a:gd name="T65" fmla="*/ 1602 h 2908"/>
                            <a:gd name="T66" fmla="*/ 239 w 2019"/>
                            <a:gd name="T67" fmla="*/ 1770 h 2908"/>
                            <a:gd name="T68" fmla="*/ 370 w 2019"/>
                            <a:gd name="T69" fmla="*/ 2007 h 2908"/>
                            <a:gd name="T70" fmla="*/ 429 w 2019"/>
                            <a:gd name="T71" fmla="*/ 2138 h 2908"/>
                            <a:gd name="T72" fmla="*/ 469 w 2019"/>
                            <a:gd name="T73" fmla="*/ 2292 h 2908"/>
                            <a:gd name="T74" fmla="*/ 501 w 2019"/>
                            <a:gd name="T75" fmla="*/ 2506 h 2908"/>
                            <a:gd name="T76" fmla="*/ 526 w 2019"/>
                            <a:gd name="T77" fmla="*/ 2693 h 2908"/>
                            <a:gd name="T78" fmla="*/ 543 w 2019"/>
                            <a:gd name="T79" fmla="*/ 2767 h 2908"/>
                            <a:gd name="T80" fmla="*/ 552 w 2019"/>
                            <a:gd name="T81" fmla="*/ 2784 h 2908"/>
                            <a:gd name="T82" fmla="*/ 576 w 2019"/>
                            <a:gd name="T83" fmla="*/ 2812 h 2908"/>
                            <a:gd name="T84" fmla="*/ 635 w 2019"/>
                            <a:gd name="T85" fmla="*/ 2847 h 2908"/>
                            <a:gd name="T86" fmla="*/ 703 w 2019"/>
                            <a:gd name="T87" fmla="*/ 2870 h 2908"/>
                            <a:gd name="T88" fmla="*/ 778 w 2019"/>
                            <a:gd name="T89" fmla="*/ 2889 h 2908"/>
                            <a:gd name="T90" fmla="*/ 857 w 2019"/>
                            <a:gd name="T91" fmla="*/ 2900 h 2908"/>
                            <a:gd name="T92" fmla="*/ 934 w 2019"/>
                            <a:gd name="T93" fmla="*/ 2906 h 2908"/>
                            <a:gd name="T94" fmla="*/ 1006 w 2019"/>
                            <a:gd name="T95" fmla="*/ 2908 h 2908"/>
                            <a:gd name="T96" fmla="*/ 1086 w 2019"/>
                            <a:gd name="T97" fmla="*/ 2906 h 2908"/>
                            <a:gd name="T98" fmla="*/ 1166 w 2019"/>
                            <a:gd name="T99" fmla="*/ 2900 h 2908"/>
                            <a:gd name="T100" fmla="*/ 1241 w 2019"/>
                            <a:gd name="T101" fmla="*/ 2887 h 2908"/>
                            <a:gd name="T102" fmla="*/ 1309 w 2019"/>
                            <a:gd name="T103" fmla="*/ 2871 h 2908"/>
                            <a:gd name="T104" fmla="*/ 1375 w 2019"/>
                            <a:gd name="T105" fmla="*/ 2849 h 2908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w 2019"/>
                            <a:gd name="T160" fmla="*/ 0 h 2908"/>
                            <a:gd name="T161" fmla="*/ 2019 w 2019"/>
                            <a:gd name="T162" fmla="*/ 2908 h 2908"/>
                          </a:gdLst>
                          <a:ahLst/>
                          <a:cxnLst>
                            <a:cxn ang="T106">
                              <a:pos x="T0" y="T1"/>
                            </a:cxn>
                            <a:cxn ang="T107">
                              <a:pos x="T2" y="T3"/>
                            </a:cxn>
                            <a:cxn ang="T108">
                              <a:pos x="T4" y="T5"/>
                            </a:cxn>
                            <a:cxn ang="T109">
                              <a:pos x="T6" y="T7"/>
                            </a:cxn>
                            <a:cxn ang="T110">
                              <a:pos x="T8" y="T9"/>
                            </a:cxn>
                            <a:cxn ang="T111">
                              <a:pos x="T10" y="T11"/>
                            </a:cxn>
                            <a:cxn ang="T112">
                              <a:pos x="T12" y="T13"/>
                            </a:cxn>
                            <a:cxn ang="T113">
                              <a:pos x="T14" y="T15"/>
                            </a:cxn>
                            <a:cxn ang="T114">
                              <a:pos x="T16" y="T17"/>
                            </a:cxn>
                            <a:cxn ang="T115">
                              <a:pos x="T18" y="T19"/>
                            </a:cxn>
                            <a:cxn ang="T116">
                              <a:pos x="T20" y="T21"/>
                            </a:cxn>
                            <a:cxn ang="T117">
                              <a:pos x="T22" y="T23"/>
                            </a:cxn>
                            <a:cxn ang="T118">
                              <a:pos x="T24" y="T25"/>
                            </a:cxn>
                            <a:cxn ang="T119">
                              <a:pos x="T26" y="T27"/>
                            </a:cxn>
                            <a:cxn ang="T120">
                              <a:pos x="T28" y="T29"/>
                            </a:cxn>
                            <a:cxn ang="T121">
                              <a:pos x="T30" y="T31"/>
                            </a:cxn>
                            <a:cxn ang="T122">
                              <a:pos x="T32" y="T33"/>
                            </a:cxn>
                            <a:cxn ang="T123">
                              <a:pos x="T34" y="T35"/>
                            </a:cxn>
                            <a:cxn ang="T124">
                              <a:pos x="T36" y="T37"/>
                            </a:cxn>
                            <a:cxn ang="T125">
                              <a:pos x="T38" y="T39"/>
                            </a:cxn>
                            <a:cxn ang="T126">
                              <a:pos x="T40" y="T41"/>
                            </a:cxn>
                            <a:cxn ang="T127">
                              <a:pos x="T42" y="T43"/>
                            </a:cxn>
                            <a:cxn ang="T128">
                              <a:pos x="T44" y="T45"/>
                            </a:cxn>
                            <a:cxn ang="T129">
                              <a:pos x="T46" y="T47"/>
                            </a:cxn>
                            <a:cxn ang="T130">
                              <a:pos x="T48" y="T49"/>
                            </a:cxn>
                            <a:cxn ang="T131">
                              <a:pos x="T50" y="T51"/>
                            </a:cxn>
                            <a:cxn ang="T132">
                              <a:pos x="T52" y="T53"/>
                            </a:cxn>
                            <a:cxn ang="T133">
                              <a:pos x="T54" y="T55"/>
                            </a:cxn>
                            <a:cxn ang="T134">
                              <a:pos x="T56" y="T57"/>
                            </a:cxn>
                            <a:cxn ang="T135">
                              <a:pos x="T58" y="T59"/>
                            </a:cxn>
                            <a:cxn ang="T136">
                              <a:pos x="T60" y="T61"/>
                            </a:cxn>
                            <a:cxn ang="T137">
                              <a:pos x="T62" y="T63"/>
                            </a:cxn>
                            <a:cxn ang="T138">
                              <a:pos x="T64" y="T65"/>
                            </a:cxn>
                            <a:cxn ang="T139">
                              <a:pos x="T66" y="T67"/>
                            </a:cxn>
                            <a:cxn ang="T140">
                              <a:pos x="T68" y="T69"/>
                            </a:cxn>
                            <a:cxn ang="T141">
                              <a:pos x="T70" y="T71"/>
                            </a:cxn>
                            <a:cxn ang="T142">
                              <a:pos x="T72" y="T73"/>
                            </a:cxn>
                            <a:cxn ang="T143">
                              <a:pos x="T74" y="T75"/>
                            </a:cxn>
                            <a:cxn ang="T144">
                              <a:pos x="T76" y="T77"/>
                            </a:cxn>
                            <a:cxn ang="T145">
                              <a:pos x="T78" y="T79"/>
                            </a:cxn>
                            <a:cxn ang="T146">
                              <a:pos x="T80" y="T81"/>
                            </a:cxn>
                            <a:cxn ang="T147">
                              <a:pos x="T82" y="T83"/>
                            </a:cxn>
                            <a:cxn ang="T148">
                              <a:pos x="T84" y="T85"/>
                            </a:cxn>
                            <a:cxn ang="T149">
                              <a:pos x="T86" y="T87"/>
                            </a:cxn>
                            <a:cxn ang="T150">
                              <a:pos x="T88" y="T89"/>
                            </a:cxn>
                            <a:cxn ang="T151">
                              <a:pos x="T90" y="T91"/>
                            </a:cxn>
                            <a:cxn ang="T152">
                              <a:pos x="T92" y="T93"/>
                            </a:cxn>
                            <a:cxn ang="T153">
                              <a:pos x="T94" y="T95"/>
                            </a:cxn>
                            <a:cxn ang="T154">
                              <a:pos x="T96" y="T97"/>
                            </a:cxn>
                            <a:cxn ang="T155">
                              <a:pos x="T98" y="T99"/>
                            </a:cxn>
                            <a:cxn ang="T156">
                              <a:pos x="T100" y="T101"/>
                            </a:cxn>
                            <a:cxn ang="T157">
                              <a:pos x="T102" y="T103"/>
                            </a:cxn>
                            <a:cxn ang="T158">
                              <a:pos x="T104" y="T105"/>
                            </a:cxn>
                          </a:cxnLst>
                          <a:rect l="T159" t="T160" r="T161" b="T162"/>
                          <a:pathLst>
                            <a:path w="2019" h="2908">
                              <a:moveTo>
                                <a:pt x="1415" y="2830"/>
                              </a:moveTo>
                              <a:lnTo>
                                <a:pt x="1432" y="2818"/>
                              </a:lnTo>
                              <a:lnTo>
                                <a:pt x="1445" y="2807"/>
                              </a:lnTo>
                              <a:lnTo>
                                <a:pt x="1453" y="2799"/>
                              </a:lnTo>
                              <a:lnTo>
                                <a:pt x="1458" y="2790"/>
                              </a:lnTo>
                              <a:lnTo>
                                <a:pt x="1463" y="2784"/>
                              </a:lnTo>
                              <a:lnTo>
                                <a:pt x="1466" y="2778"/>
                              </a:lnTo>
                              <a:lnTo>
                                <a:pt x="1470" y="2773"/>
                              </a:lnTo>
                              <a:lnTo>
                                <a:pt x="1471" y="2765"/>
                              </a:lnTo>
                              <a:lnTo>
                                <a:pt x="1474" y="2756"/>
                              </a:lnTo>
                              <a:lnTo>
                                <a:pt x="1475" y="2744"/>
                              </a:lnTo>
                              <a:lnTo>
                                <a:pt x="1484" y="2698"/>
                              </a:lnTo>
                              <a:lnTo>
                                <a:pt x="1543" y="2322"/>
                              </a:lnTo>
                              <a:lnTo>
                                <a:pt x="1554" y="2268"/>
                              </a:lnTo>
                              <a:lnTo>
                                <a:pt x="1563" y="2229"/>
                              </a:lnTo>
                              <a:lnTo>
                                <a:pt x="1577" y="2175"/>
                              </a:lnTo>
                              <a:lnTo>
                                <a:pt x="1598" y="2115"/>
                              </a:lnTo>
                              <a:lnTo>
                                <a:pt x="1619" y="2062"/>
                              </a:lnTo>
                              <a:lnTo>
                                <a:pt x="1638" y="2018"/>
                              </a:lnTo>
                              <a:lnTo>
                                <a:pt x="1655" y="1980"/>
                              </a:lnTo>
                              <a:lnTo>
                                <a:pt x="1672" y="1943"/>
                              </a:lnTo>
                              <a:lnTo>
                                <a:pt x="1706" y="1880"/>
                              </a:lnTo>
                              <a:lnTo>
                                <a:pt x="1740" y="1821"/>
                              </a:lnTo>
                              <a:lnTo>
                                <a:pt x="1773" y="1766"/>
                              </a:lnTo>
                              <a:lnTo>
                                <a:pt x="1799" y="1724"/>
                              </a:lnTo>
                              <a:lnTo>
                                <a:pt x="1846" y="1645"/>
                              </a:lnTo>
                              <a:lnTo>
                                <a:pt x="1879" y="1590"/>
                              </a:lnTo>
                              <a:lnTo>
                                <a:pt x="1905" y="1544"/>
                              </a:lnTo>
                              <a:lnTo>
                                <a:pt x="1927" y="1492"/>
                              </a:lnTo>
                              <a:lnTo>
                                <a:pt x="1952" y="1429"/>
                              </a:lnTo>
                              <a:lnTo>
                                <a:pt x="1969" y="1374"/>
                              </a:lnTo>
                              <a:lnTo>
                                <a:pt x="1985" y="1316"/>
                              </a:lnTo>
                              <a:lnTo>
                                <a:pt x="1995" y="1267"/>
                              </a:lnTo>
                              <a:lnTo>
                                <a:pt x="2007" y="1212"/>
                              </a:lnTo>
                              <a:lnTo>
                                <a:pt x="2015" y="1142"/>
                              </a:lnTo>
                              <a:lnTo>
                                <a:pt x="2019" y="1062"/>
                              </a:lnTo>
                              <a:lnTo>
                                <a:pt x="2019" y="987"/>
                              </a:lnTo>
                              <a:lnTo>
                                <a:pt x="2012" y="928"/>
                              </a:lnTo>
                              <a:lnTo>
                                <a:pt x="2003" y="873"/>
                              </a:lnTo>
                              <a:lnTo>
                                <a:pt x="1994" y="824"/>
                              </a:lnTo>
                              <a:lnTo>
                                <a:pt x="1978" y="759"/>
                              </a:lnTo>
                              <a:lnTo>
                                <a:pt x="1960" y="694"/>
                              </a:lnTo>
                              <a:lnTo>
                                <a:pt x="1940" y="634"/>
                              </a:lnTo>
                              <a:lnTo>
                                <a:pt x="1917" y="578"/>
                              </a:lnTo>
                              <a:lnTo>
                                <a:pt x="1888" y="529"/>
                              </a:lnTo>
                              <a:lnTo>
                                <a:pt x="1850" y="466"/>
                              </a:lnTo>
                              <a:lnTo>
                                <a:pt x="1807" y="403"/>
                              </a:lnTo>
                              <a:lnTo>
                                <a:pt x="1765" y="354"/>
                              </a:lnTo>
                              <a:lnTo>
                                <a:pt x="1727" y="312"/>
                              </a:lnTo>
                              <a:lnTo>
                                <a:pt x="1683" y="272"/>
                              </a:lnTo>
                              <a:lnTo>
                                <a:pt x="1636" y="232"/>
                              </a:lnTo>
                              <a:lnTo>
                                <a:pt x="1590" y="196"/>
                              </a:lnTo>
                              <a:lnTo>
                                <a:pt x="1535" y="159"/>
                              </a:lnTo>
                              <a:lnTo>
                                <a:pt x="1471" y="120"/>
                              </a:lnTo>
                              <a:lnTo>
                                <a:pt x="1411" y="90"/>
                              </a:lnTo>
                              <a:lnTo>
                                <a:pt x="1341" y="61"/>
                              </a:lnTo>
                              <a:lnTo>
                                <a:pt x="1277" y="40"/>
                              </a:lnTo>
                              <a:lnTo>
                                <a:pt x="1224" y="27"/>
                              </a:lnTo>
                              <a:lnTo>
                                <a:pt x="1167" y="14"/>
                              </a:lnTo>
                              <a:lnTo>
                                <a:pt x="1115" y="6"/>
                              </a:lnTo>
                              <a:lnTo>
                                <a:pt x="1053" y="0"/>
                              </a:lnTo>
                              <a:lnTo>
                                <a:pt x="997" y="0"/>
                              </a:lnTo>
                              <a:lnTo>
                                <a:pt x="936" y="0"/>
                              </a:lnTo>
                              <a:lnTo>
                                <a:pt x="885" y="6"/>
                              </a:lnTo>
                              <a:lnTo>
                                <a:pt x="826" y="19"/>
                              </a:lnTo>
                              <a:lnTo>
                                <a:pt x="782" y="28"/>
                              </a:lnTo>
                              <a:lnTo>
                                <a:pt x="727" y="44"/>
                              </a:lnTo>
                              <a:lnTo>
                                <a:pt x="676" y="59"/>
                              </a:lnTo>
                              <a:lnTo>
                                <a:pt x="630" y="78"/>
                              </a:lnTo>
                              <a:lnTo>
                                <a:pt x="586" y="97"/>
                              </a:lnTo>
                              <a:lnTo>
                                <a:pt x="541" y="121"/>
                              </a:lnTo>
                              <a:lnTo>
                                <a:pt x="501" y="145"/>
                              </a:lnTo>
                              <a:lnTo>
                                <a:pt x="456" y="175"/>
                              </a:lnTo>
                              <a:lnTo>
                                <a:pt x="408" y="209"/>
                              </a:lnTo>
                              <a:lnTo>
                                <a:pt x="365" y="242"/>
                              </a:lnTo>
                              <a:lnTo>
                                <a:pt x="326" y="277"/>
                              </a:lnTo>
                              <a:lnTo>
                                <a:pt x="284" y="316"/>
                              </a:lnTo>
                              <a:lnTo>
                                <a:pt x="242" y="360"/>
                              </a:lnTo>
                              <a:lnTo>
                                <a:pt x="206" y="402"/>
                              </a:lnTo>
                              <a:lnTo>
                                <a:pt x="175" y="441"/>
                              </a:lnTo>
                              <a:lnTo>
                                <a:pt x="140" y="495"/>
                              </a:lnTo>
                              <a:lnTo>
                                <a:pt x="106" y="554"/>
                              </a:lnTo>
                              <a:lnTo>
                                <a:pt x="75" y="620"/>
                              </a:lnTo>
                              <a:lnTo>
                                <a:pt x="53" y="685"/>
                              </a:lnTo>
                              <a:lnTo>
                                <a:pt x="34" y="752"/>
                              </a:lnTo>
                              <a:lnTo>
                                <a:pt x="17" y="818"/>
                              </a:lnTo>
                              <a:lnTo>
                                <a:pt x="7" y="879"/>
                              </a:lnTo>
                              <a:lnTo>
                                <a:pt x="0" y="940"/>
                              </a:lnTo>
                              <a:lnTo>
                                <a:pt x="0" y="999"/>
                              </a:lnTo>
                              <a:lnTo>
                                <a:pt x="0" y="1052"/>
                              </a:lnTo>
                              <a:lnTo>
                                <a:pt x="0" y="1115"/>
                              </a:lnTo>
                              <a:lnTo>
                                <a:pt x="3" y="1170"/>
                              </a:lnTo>
                              <a:lnTo>
                                <a:pt x="14" y="1239"/>
                              </a:lnTo>
                              <a:lnTo>
                                <a:pt x="24" y="1299"/>
                              </a:lnTo>
                              <a:lnTo>
                                <a:pt x="40" y="1358"/>
                              </a:lnTo>
                              <a:lnTo>
                                <a:pt x="62" y="1427"/>
                              </a:lnTo>
                              <a:lnTo>
                                <a:pt x="87" y="1488"/>
                              </a:lnTo>
                              <a:lnTo>
                                <a:pt x="113" y="1542"/>
                              </a:lnTo>
                              <a:lnTo>
                                <a:pt x="144" y="1602"/>
                              </a:lnTo>
                              <a:lnTo>
                                <a:pt x="178" y="1660"/>
                              </a:lnTo>
                              <a:lnTo>
                                <a:pt x="208" y="1715"/>
                              </a:lnTo>
                              <a:lnTo>
                                <a:pt x="239" y="1770"/>
                              </a:lnTo>
                              <a:lnTo>
                                <a:pt x="272" y="1830"/>
                              </a:lnTo>
                              <a:lnTo>
                                <a:pt x="323" y="1917"/>
                              </a:lnTo>
                              <a:lnTo>
                                <a:pt x="370" y="2007"/>
                              </a:lnTo>
                              <a:lnTo>
                                <a:pt x="398" y="2053"/>
                              </a:lnTo>
                              <a:lnTo>
                                <a:pt x="412" y="2091"/>
                              </a:lnTo>
                              <a:lnTo>
                                <a:pt x="429" y="2138"/>
                              </a:lnTo>
                              <a:lnTo>
                                <a:pt x="445" y="2192"/>
                              </a:lnTo>
                              <a:lnTo>
                                <a:pt x="458" y="2239"/>
                              </a:lnTo>
                              <a:lnTo>
                                <a:pt x="469" y="2292"/>
                              </a:lnTo>
                              <a:lnTo>
                                <a:pt x="479" y="2365"/>
                              </a:lnTo>
                              <a:lnTo>
                                <a:pt x="492" y="2444"/>
                              </a:lnTo>
                              <a:lnTo>
                                <a:pt x="501" y="2506"/>
                              </a:lnTo>
                              <a:lnTo>
                                <a:pt x="511" y="2586"/>
                              </a:lnTo>
                              <a:lnTo>
                                <a:pt x="518" y="2643"/>
                              </a:lnTo>
                              <a:lnTo>
                                <a:pt x="526" y="2693"/>
                              </a:lnTo>
                              <a:lnTo>
                                <a:pt x="537" y="2742"/>
                              </a:lnTo>
                              <a:lnTo>
                                <a:pt x="541" y="2756"/>
                              </a:lnTo>
                              <a:lnTo>
                                <a:pt x="543" y="2767"/>
                              </a:lnTo>
                              <a:lnTo>
                                <a:pt x="545" y="2773"/>
                              </a:lnTo>
                              <a:lnTo>
                                <a:pt x="546" y="2778"/>
                              </a:lnTo>
                              <a:lnTo>
                                <a:pt x="552" y="2784"/>
                              </a:lnTo>
                              <a:lnTo>
                                <a:pt x="558" y="2794"/>
                              </a:lnTo>
                              <a:lnTo>
                                <a:pt x="567" y="2803"/>
                              </a:lnTo>
                              <a:lnTo>
                                <a:pt x="576" y="2812"/>
                              </a:lnTo>
                              <a:lnTo>
                                <a:pt x="592" y="2824"/>
                              </a:lnTo>
                              <a:lnTo>
                                <a:pt x="610" y="2833"/>
                              </a:lnTo>
                              <a:lnTo>
                                <a:pt x="635" y="2847"/>
                              </a:lnTo>
                              <a:lnTo>
                                <a:pt x="657" y="2856"/>
                              </a:lnTo>
                              <a:lnTo>
                                <a:pt x="681" y="2864"/>
                              </a:lnTo>
                              <a:lnTo>
                                <a:pt x="703" y="2870"/>
                              </a:lnTo>
                              <a:lnTo>
                                <a:pt x="723" y="2875"/>
                              </a:lnTo>
                              <a:lnTo>
                                <a:pt x="753" y="2883"/>
                              </a:lnTo>
                              <a:lnTo>
                                <a:pt x="778" y="2889"/>
                              </a:lnTo>
                              <a:lnTo>
                                <a:pt x="802" y="2892"/>
                              </a:lnTo>
                              <a:lnTo>
                                <a:pt x="829" y="2896"/>
                              </a:lnTo>
                              <a:lnTo>
                                <a:pt x="857" y="2900"/>
                              </a:lnTo>
                              <a:lnTo>
                                <a:pt x="883" y="2902"/>
                              </a:lnTo>
                              <a:lnTo>
                                <a:pt x="906" y="2904"/>
                              </a:lnTo>
                              <a:lnTo>
                                <a:pt x="934" y="2906"/>
                              </a:lnTo>
                              <a:lnTo>
                                <a:pt x="959" y="2908"/>
                              </a:lnTo>
                              <a:lnTo>
                                <a:pt x="984" y="2908"/>
                              </a:lnTo>
                              <a:lnTo>
                                <a:pt x="1006" y="2908"/>
                              </a:lnTo>
                              <a:lnTo>
                                <a:pt x="1031" y="2908"/>
                              </a:lnTo>
                              <a:lnTo>
                                <a:pt x="1061" y="2908"/>
                              </a:lnTo>
                              <a:lnTo>
                                <a:pt x="1086" y="2906"/>
                              </a:lnTo>
                              <a:lnTo>
                                <a:pt x="1108" y="2906"/>
                              </a:lnTo>
                              <a:lnTo>
                                <a:pt x="1134" y="2902"/>
                              </a:lnTo>
                              <a:lnTo>
                                <a:pt x="1166" y="2900"/>
                              </a:lnTo>
                              <a:lnTo>
                                <a:pt x="1188" y="2896"/>
                              </a:lnTo>
                              <a:lnTo>
                                <a:pt x="1217" y="2892"/>
                              </a:lnTo>
                              <a:lnTo>
                                <a:pt x="1241" y="2887"/>
                              </a:lnTo>
                              <a:lnTo>
                                <a:pt x="1265" y="2883"/>
                              </a:lnTo>
                              <a:lnTo>
                                <a:pt x="1288" y="2877"/>
                              </a:lnTo>
                              <a:lnTo>
                                <a:pt x="1309" y="2871"/>
                              </a:lnTo>
                              <a:lnTo>
                                <a:pt x="1334" y="2864"/>
                              </a:lnTo>
                              <a:lnTo>
                                <a:pt x="1354" y="2856"/>
                              </a:lnTo>
                              <a:lnTo>
                                <a:pt x="1375" y="2849"/>
                              </a:lnTo>
                              <a:lnTo>
                                <a:pt x="1395" y="2839"/>
                              </a:lnTo>
                              <a:lnTo>
                                <a:pt x="1415" y="28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 w="635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2866" name="Oval 3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337" y="4185"/>
                          <a:ext cx="886" cy="296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2867" name="Freeform 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261" y="1899"/>
                          <a:ext cx="338" cy="432"/>
                        </a:xfrm>
                        <a:custGeom>
                          <a:avLst/>
                          <a:gdLst>
                            <a:gd name="T0" fmla="*/ 0 w 338"/>
                            <a:gd name="T1" fmla="*/ 0 h 432"/>
                            <a:gd name="T2" fmla="*/ 90 w 338"/>
                            <a:gd name="T3" fmla="*/ 46 h 432"/>
                            <a:gd name="T4" fmla="*/ 172 w 338"/>
                            <a:gd name="T5" fmla="*/ 97 h 432"/>
                            <a:gd name="T6" fmla="*/ 234 w 338"/>
                            <a:gd name="T7" fmla="*/ 148 h 432"/>
                            <a:gd name="T8" fmla="*/ 275 w 338"/>
                            <a:gd name="T9" fmla="*/ 203 h 432"/>
                            <a:gd name="T10" fmla="*/ 304 w 338"/>
                            <a:gd name="T11" fmla="*/ 259 h 432"/>
                            <a:gd name="T12" fmla="*/ 325 w 338"/>
                            <a:gd name="T13" fmla="*/ 308 h 432"/>
                            <a:gd name="T14" fmla="*/ 338 w 338"/>
                            <a:gd name="T15" fmla="*/ 358 h 432"/>
                            <a:gd name="T16" fmla="*/ 219 w 338"/>
                            <a:gd name="T17" fmla="*/ 432 h 432"/>
                            <a:gd name="T18" fmla="*/ 208 w 338"/>
                            <a:gd name="T19" fmla="*/ 362 h 432"/>
                            <a:gd name="T20" fmla="*/ 189 w 338"/>
                            <a:gd name="T21" fmla="*/ 287 h 432"/>
                            <a:gd name="T22" fmla="*/ 161 w 338"/>
                            <a:gd name="T23" fmla="*/ 209 h 432"/>
                            <a:gd name="T24" fmla="*/ 124 w 338"/>
                            <a:gd name="T25" fmla="*/ 144 h 432"/>
                            <a:gd name="T26" fmla="*/ 73 w 338"/>
                            <a:gd name="T27" fmla="*/ 78 h 432"/>
                            <a:gd name="T28" fmla="*/ 0 w 338"/>
                            <a:gd name="T29" fmla="*/ 0 h 432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338"/>
                            <a:gd name="T46" fmla="*/ 0 h 432"/>
                            <a:gd name="T47" fmla="*/ 338 w 338"/>
                            <a:gd name="T48" fmla="*/ 432 h 432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338" h="432">
                              <a:moveTo>
                                <a:pt x="0" y="0"/>
                              </a:moveTo>
                              <a:lnTo>
                                <a:pt x="90" y="46"/>
                              </a:lnTo>
                              <a:lnTo>
                                <a:pt x="172" y="97"/>
                              </a:lnTo>
                              <a:lnTo>
                                <a:pt x="234" y="148"/>
                              </a:lnTo>
                              <a:lnTo>
                                <a:pt x="275" y="203"/>
                              </a:lnTo>
                              <a:lnTo>
                                <a:pt x="304" y="259"/>
                              </a:lnTo>
                              <a:lnTo>
                                <a:pt x="325" y="308"/>
                              </a:lnTo>
                              <a:lnTo>
                                <a:pt x="338" y="358"/>
                              </a:lnTo>
                              <a:lnTo>
                                <a:pt x="219" y="432"/>
                              </a:lnTo>
                              <a:lnTo>
                                <a:pt x="208" y="362"/>
                              </a:lnTo>
                              <a:lnTo>
                                <a:pt x="189" y="287"/>
                              </a:lnTo>
                              <a:lnTo>
                                <a:pt x="161" y="209"/>
                              </a:lnTo>
                              <a:lnTo>
                                <a:pt x="124" y="144"/>
                              </a:lnTo>
                              <a:lnTo>
                                <a:pt x="73" y="7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15" name="Group 3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6498" y="2481"/>
                          <a:ext cx="562" cy="1806"/>
                          <a:chOff x="6498" y="2481"/>
                          <a:chExt cx="562" cy="1806"/>
                        </a:xfrm>
                      </p:grpSpPr>
                      <p:sp>
                        <p:nvSpPr>
                          <p:cNvPr id="32870" name="Freeform 3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604" y="3234"/>
                            <a:ext cx="345" cy="1053"/>
                          </a:xfrm>
                          <a:custGeom>
                            <a:avLst/>
                            <a:gdLst>
                              <a:gd name="T0" fmla="*/ 0 w 345"/>
                              <a:gd name="T1" fmla="*/ 80 h 1053"/>
                              <a:gd name="T2" fmla="*/ 6 w 345"/>
                              <a:gd name="T3" fmla="*/ 252 h 1053"/>
                              <a:gd name="T4" fmla="*/ 23 w 345"/>
                              <a:gd name="T5" fmla="*/ 274 h 1053"/>
                              <a:gd name="T6" fmla="*/ 17 w 345"/>
                              <a:gd name="T7" fmla="*/ 975 h 1053"/>
                              <a:gd name="T8" fmla="*/ 40 w 345"/>
                              <a:gd name="T9" fmla="*/ 1053 h 1053"/>
                              <a:gd name="T10" fmla="*/ 98 w 345"/>
                              <a:gd name="T11" fmla="*/ 1053 h 1053"/>
                              <a:gd name="T12" fmla="*/ 146 w 345"/>
                              <a:gd name="T13" fmla="*/ 1015 h 1053"/>
                              <a:gd name="T14" fmla="*/ 201 w 345"/>
                              <a:gd name="T15" fmla="*/ 1015 h 1053"/>
                              <a:gd name="T16" fmla="*/ 245 w 345"/>
                              <a:gd name="T17" fmla="*/ 1053 h 1053"/>
                              <a:gd name="T18" fmla="*/ 307 w 345"/>
                              <a:gd name="T19" fmla="*/ 1053 h 1053"/>
                              <a:gd name="T20" fmla="*/ 328 w 345"/>
                              <a:gd name="T21" fmla="*/ 975 h 1053"/>
                              <a:gd name="T22" fmla="*/ 317 w 345"/>
                              <a:gd name="T23" fmla="*/ 274 h 1053"/>
                              <a:gd name="T24" fmla="*/ 333 w 345"/>
                              <a:gd name="T25" fmla="*/ 252 h 1053"/>
                              <a:gd name="T26" fmla="*/ 345 w 345"/>
                              <a:gd name="T27" fmla="*/ 80 h 1053"/>
                              <a:gd name="T28" fmla="*/ 269 w 345"/>
                              <a:gd name="T29" fmla="*/ 17 h 1053"/>
                              <a:gd name="T30" fmla="*/ 231 w 345"/>
                              <a:gd name="T31" fmla="*/ 17 h 1053"/>
                              <a:gd name="T32" fmla="*/ 210 w 345"/>
                              <a:gd name="T33" fmla="*/ 0 h 1053"/>
                              <a:gd name="T34" fmla="*/ 123 w 345"/>
                              <a:gd name="T35" fmla="*/ 0 h 1053"/>
                              <a:gd name="T36" fmla="*/ 104 w 345"/>
                              <a:gd name="T37" fmla="*/ 17 h 1053"/>
                              <a:gd name="T38" fmla="*/ 72 w 345"/>
                              <a:gd name="T39" fmla="*/ 17 h 1053"/>
                              <a:gd name="T40" fmla="*/ 0 w 345"/>
                              <a:gd name="T41" fmla="*/ 80 h 1053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345"/>
                              <a:gd name="T64" fmla="*/ 0 h 1053"/>
                              <a:gd name="T65" fmla="*/ 345 w 345"/>
                              <a:gd name="T66" fmla="*/ 1053 h 1053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345" h="1053">
                                <a:moveTo>
                                  <a:pt x="0" y="80"/>
                                </a:moveTo>
                                <a:lnTo>
                                  <a:pt x="6" y="252"/>
                                </a:lnTo>
                                <a:lnTo>
                                  <a:pt x="23" y="274"/>
                                </a:lnTo>
                                <a:lnTo>
                                  <a:pt x="17" y="975"/>
                                </a:lnTo>
                                <a:lnTo>
                                  <a:pt x="40" y="1053"/>
                                </a:lnTo>
                                <a:lnTo>
                                  <a:pt x="98" y="1053"/>
                                </a:lnTo>
                                <a:lnTo>
                                  <a:pt x="146" y="1015"/>
                                </a:lnTo>
                                <a:lnTo>
                                  <a:pt x="201" y="1015"/>
                                </a:lnTo>
                                <a:lnTo>
                                  <a:pt x="245" y="1053"/>
                                </a:lnTo>
                                <a:lnTo>
                                  <a:pt x="307" y="1053"/>
                                </a:lnTo>
                                <a:lnTo>
                                  <a:pt x="328" y="975"/>
                                </a:lnTo>
                                <a:lnTo>
                                  <a:pt x="317" y="274"/>
                                </a:lnTo>
                                <a:lnTo>
                                  <a:pt x="333" y="252"/>
                                </a:lnTo>
                                <a:lnTo>
                                  <a:pt x="345" y="80"/>
                                </a:lnTo>
                                <a:lnTo>
                                  <a:pt x="269" y="17"/>
                                </a:lnTo>
                                <a:lnTo>
                                  <a:pt x="231" y="17"/>
                                </a:lnTo>
                                <a:lnTo>
                                  <a:pt x="210" y="0"/>
                                </a:lnTo>
                                <a:lnTo>
                                  <a:pt x="123" y="0"/>
                                </a:lnTo>
                                <a:lnTo>
                                  <a:pt x="104" y="17"/>
                                </a:lnTo>
                                <a:lnTo>
                                  <a:pt x="72" y="17"/>
                                </a:lnTo>
                                <a:lnTo>
                                  <a:pt x="0" y="8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2871" name="Oval 3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6781" y="3267"/>
                            <a:ext cx="45" cy="72"/>
                          </a:xfrm>
                          <a:prstGeom prst="ellipse">
                            <a:avLst/>
                          </a:prstGeom>
                          <a:solidFill>
                            <a:srgbClr val="E0E0E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6" name="Group 39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6498" y="2481"/>
                            <a:ext cx="562" cy="828"/>
                            <a:chOff x="6498" y="2481"/>
                            <a:chExt cx="562" cy="828"/>
                          </a:xfrm>
                        </p:grpSpPr>
                        <p:sp>
                          <p:nvSpPr>
                            <p:cNvPr id="32878" name="Oval 40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6531" y="2481"/>
                              <a:ext cx="514" cy="282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2879" name="Freeform 41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6498" y="2610"/>
                              <a:ext cx="562" cy="699"/>
                            </a:xfrm>
                            <a:custGeom>
                              <a:avLst/>
                              <a:gdLst>
                                <a:gd name="T0" fmla="*/ 358 w 562"/>
                                <a:gd name="T1" fmla="*/ 699 h 699"/>
                                <a:gd name="T2" fmla="*/ 562 w 562"/>
                                <a:gd name="T3" fmla="*/ 69 h 699"/>
                                <a:gd name="T4" fmla="*/ 526 w 562"/>
                                <a:gd name="T5" fmla="*/ 56 h 699"/>
                                <a:gd name="T6" fmla="*/ 485 w 562"/>
                                <a:gd name="T7" fmla="*/ 38 h 699"/>
                                <a:gd name="T8" fmla="*/ 431 w 562"/>
                                <a:gd name="T9" fmla="*/ 24 h 699"/>
                                <a:gd name="T10" fmla="*/ 384 w 562"/>
                                <a:gd name="T11" fmla="*/ 12 h 699"/>
                                <a:gd name="T12" fmla="*/ 342 w 562"/>
                                <a:gd name="T13" fmla="*/ 4 h 699"/>
                                <a:gd name="T14" fmla="*/ 297 w 562"/>
                                <a:gd name="T15" fmla="*/ 0 h 699"/>
                                <a:gd name="T16" fmla="*/ 248 w 562"/>
                                <a:gd name="T17" fmla="*/ 3 h 699"/>
                                <a:gd name="T18" fmla="*/ 185 w 562"/>
                                <a:gd name="T19" fmla="*/ 10 h 699"/>
                                <a:gd name="T20" fmla="*/ 132 w 562"/>
                                <a:gd name="T21" fmla="*/ 24 h 699"/>
                                <a:gd name="T22" fmla="*/ 80 w 562"/>
                                <a:gd name="T23" fmla="*/ 38 h 699"/>
                                <a:gd name="T24" fmla="*/ 34 w 562"/>
                                <a:gd name="T25" fmla="*/ 58 h 699"/>
                                <a:gd name="T26" fmla="*/ 0 w 562"/>
                                <a:gd name="T27" fmla="*/ 76 h 699"/>
                                <a:gd name="T28" fmla="*/ 197 w 562"/>
                                <a:gd name="T29" fmla="*/ 699 h 699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w 562"/>
                                <a:gd name="T46" fmla="*/ 0 h 699"/>
                                <a:gd name="T47" fmla="*/ 562 w 562"/>
                                <a:gd name="T48" fmla="*/ 699 h 699"/>
                              </a:gdLst>
                              <a:ahLst/>
                              <a:cxnLst>
                                <a:cxn ang="T30">
                                  <a:pos x="T0" y="T1"/>
                                </a:cxn>
                                <a:cxn ang="T31">
                                  <a:pos x="T2" y="T3"/>
                                </a:cxn>
                                <a:cxn ang="T32">
                                  <a:pos x="T4" y="T5"/>
                                </a:cxn>
                                <a:cxn ang="T33">
                                  <a:pos x="T6" y="T7"/>
                                </a:cxn>
                                <a:cxn ang="T34">
                                  <a:pos x="T8" y="T9"/>
                                </a:cxn>
                                <a:cxn ang="T35">
                                  <a:pos x="T10" y="T11"/>
                                </a:cxn>
                                <a:cxn ang="T36">
                                  <a:pos x="T12" y="T13"/>
                                </a:cxn>
                                <a:cxn ang="T37">
                                  <a:pos x="T14" y="T15"/>
                                </a:cxn>
                                <a:cxn ang="T38">
                                  <a:pos x="T16" y="T17"/>
                                </a:cxn>
                                <a:cxn ang="T39">
                                  <a:pos x="T18" y="T19"/>
                                </a:cxn>
                                <a:cxn ang="T40">
                                  <a:pos x="T20" y="T21"/>
                                </a:cxn>
                                <a:cxn ang="T41">
                                  <a:pos x="T22" y="T23"/>
                                </a:cxn>
                                <a:cxn ang="T42">
                                  <a:pos x="T24" y="T25"/>
                                </a:cxn>
                                <a:cxn ang="T43">
                                  <a:pos x="T26" y="T27"/>
                                </a:cxn>
                                <a:cxn ang="T44">
                                  <a:pos x="T28" y="T29"/>
                                </a:cxn>
                              </a:cxnLst>
                              <a:rect l="T45" t="T46" r="T47" b="T48"/>
                              <a:pathLst>
                                <a:path w="562" h="699">
                                  <a:moveTo>
                                    <a:pt x="358" y="699"/>
                                  </a:moveTo>
                                  <a:lnTo>
                                    <a:pt x="562" y="69"/>
                                  </a:lnTo>
                                  <a:lnTo>
                                    <a:pt x="526" y="56"/>
                                  </a:lnTo>
                                  <a:lnTo>
                                    <a:pt x="485" y="38"/>
                                  </a:lnTo>
                                  <a:lnTo>
                                    <a:pt x="431" y="24"/>
                                  </a:lnTo>
                                  <a:lnTo>
                                    <a:pt x="384" y="12"/>
                                  </a:lnTo>
                                  <a:lnTo>
                                    <a:pt x="342" y="4"/>
                                  </a:lnTo>
                                  <a:lnTo>
                                    <a:pt x="297" y="0"/>
                                  </a:lnTo>
                                  <a:lnTo>
                                    <a:pt x="248" y="3"/>
                                  </a:lnTo>
                                  <a:lnTo>
                                    <a:pt x="185" y="10"/>
                                  </a:lnTo>
                                  <a:lnTo>
                                    <a:pt x="132" y="24"/>
                                  </a:lnTo>
                                  <a:lnTo>
                                    <a:pt x="80" y="38"/>
                                  </a:lnTo>
                                  <a:lnTo>
                                    <a:pt x="34" y="58"/>
                                  </a:lnTo>
                                  <a:lnTo>
                                    <a:pt x="0" y="76"/>
                                  </a:lnTo>
                                  <a:lnTo>
                                    <a:pt x="197" y="699"/>
                                  </a:lnTo>
                                </a:path>
                              </a:pathLst>
                            </a:custGeom>
                            <a:noFill/>
                            <a:ln w="6350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17" name="Group 42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6676" y="3385"/>
                            <a:ext cx="193" cy="804"/>
                            <a:chOff x="6676" y="3385"/>
                            <a:chExt cx="193" cy="804"/>
                          </a:xfrm>
                        </p:grpSpPr>
                        <p:sp>
                          <p:nvSpPr>
                            <p:cNvPr id="32874" name="Line 43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6708" y="3406"/>
                              <a:ext cx="1" cy="783"/>
                            </a:xfrm>
                            <a:prstGeom prst="line">
                              <a:avLst/>
                            </a:prstGeom>
                            <a:noFill/>
                            <a:ln w="6350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32875" name="Line 44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6836" y="3406"/>
                              <a:ext cx="4" cy="779"/>
                            </a:xfrm>
                            <a:prstGeom prst="line">
                              <a:avLst/>
                            </a:prstGeom>
                            <a:noFill/>
                            <a:ln w="6350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32876" name="Line 45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6866" y="3385"/>
                              <a:ext cx="3" cy="780"/>
                            </a:xfrm>
                            <a:prstGeom prst="line">
                              <a:avLst/>
                            </a:prstGeom>
                            <a:noFill/>
                            <a:ln w="6350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32877" name="Line 46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6676" y="3385"/>
                              <a:ext cx="2" cy="780"/>
                            </a:xfrm>
                            <a:prstGeom prst="line">
                              <a:avLst/>
                            </a:prstGeom>
                            <a:noFill/>
                            <a:ln w="6350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32869" name="Freeform 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740" y="3766"/>
                          <a:ext cx="546" cy="681"/>
                        </a:xfrm>
                        <a:custGeom>
                          <a:avLst/>
                          <a:gdLst>
                            <a:gd name="T0" fmla="*/ 546 w 546"/>
                            <a:gd name="T1" fmla="*/ 0 h 681"/>
                            <a:gd name="T2" fmla="*/ 523 w 546"/>
                            <a:gd name="T3" fmla="*/ 20 h 681"/>
                            <a:gd name="T4" fmla="*/ 432 w 546"/>
                            <a:gd name="T5" fmla="*/ 441 h 681"/>
                            <a:gd name="T6" fmla="*/ 415 w 546"/>
                            <a:gd name="T7" fmla="*/ 483 h 681"/>
                            <a:gd name="T8" fmla="*/ 388 w 546"/>
                            <a:gd name="T9" fmla="*/ 518 h 681"/>
                            <a:gd name="T10" fmla="*/ 347 w 546"/>
                            <a:gd name="T11" fmla="*/ 550 h 681"/>
                            <a:gd name="T12" fmla="*/ 307 w 546"/>
                            <a:gd name="T13" fmla="*/ 575 h 681"/>
                            <a:gd name="T14" fmla="*/ 262 w 546"/>
                            <a:gd name="T15" fmla="*/ 598 h 681"/>
                            <a:gd name="T16" fmla="*/ 215 w 546"/>
                            <a:gd name="T17" fmla="*/ 618 h 681"/>
                            <a:gd name="T18" fmla="*/ 163 w 546"/>
                            <a:gd name="T19" fmla="*/ 637 h 681"/>
                            <a:gd name="T20" fmla="*/ 119 w 546"/>
                            <a:gd name="T21" fmla="*/ 647 h 681"/>
                            <a:gd name="T22" fmla="*/ 65 w 546"/>
                            <a:gd name="T23" fmla="*/ 656 h 681"/>
                            <a:gd name="T24" fmla="*/ 0 w 546"/>
                            <a:gd name="T25" fmla="*/ 652 h 681"/>
                            <a:gd name="T26" fmla="*/ 10 w 546"/>
                            <a:gd name="T27" fmla="*/ 677 h 681"/>
                            <a:gd name="T28" fmla="*/ 55 w 546"/>
                            <a:gd name="T29" fmla="*/ 681 h 681"/>
                            <a:gd name="T30" fmla="*/ 86 w 546"/>
                            <a:gd name="T31" fmla="*/ 681 h 681"/>
                            <a:gd name="T32" fmla="*/ 134 w 546"/>
                            <a:gd name="T33" fmla="*/ 677 h 681"/>
                            <a:gd name="T34" fmla="*/ 173 w 546"/>
                            <a:gd name="T35" fmla="*/ 674 h 681"/>
                            <a:gd name="T36" fmla="*/ 227 w 546"/>
                            <a:gd name="T37" fmla="*/ 665 h 681"/>
                            <a:gd name="T38" fmla="*/ 269 w 546"/>
                            <a:gd name="T39" fmla="*/ 657 h 681"/>
                            <a:gd name="T40" fmla="*/ 316 w 546"/>
                            <a:gd name="T41" fmla="*/ 643 h 681"/>
                            <a:gd name="T42" fmla="*/ 343 w 546"/>
                            <a:gd name="T43" fmla="*/ 635 h 681"/>
                            <a:gd name="T44" fmla="*/ 384 w 546"/>
                            <a:gd name="T45" fmla="*/ 618 h 681"/>
                            <a:gd name="T46" fmla="*/ 427 w 546"/>
                            <a:gd name="T47" fmla="*/ 590 h 681"/>
                            <a:gd name="T48" fmla="*/ 440 w 546"/>
                            <a:gd name="T49" fmla="*/ 575 h 681"/>
                            <a:gd name="T50" fmla="*/ 452 w 546"/>
                            <a:gd name="T51" fmla="*/ 554 h 681"/>
                            <a:gd name="T52" fmla="*/ 462 w 546"/>
                            <a:gd name="T53" fmla="*/ 512 h 681"/>
                            <a:gd name="T54" fmla="*/ 471 w 546"/>
                            <a:gd name="T55" fmla="*/ 470 h 681"/>
                            <a:gd name="T56" fmla="*/ 546 w 546"/>
                            <a:gd name="T57" fmla="*/ 0 h 681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w 546"/>
                            <a:gd name="T88" fmla="*/ 0 h 681"/>
                            <a:gd name="T89" fmla="*/ 546 w 546"/>
                            <a:gd name="T90" fmla="*/ 681 h 681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T87" t="T88" r="T89" b="T90"/>
                          <a:pathLst>
                            <a:path w="546" h="681">
                              <a:moveTo>
                                <a:pt x="546" y="0"/>
                              </a:moveTo>
                              <a:lnTo>
                                <a:pt x="523" y="20"/>
                              </a:lnTo>
                              <a:lnTo>
                                <a:pt x="432" y="441"/>
                              </a:lnTo>
                              <a:lnTo>
                                <a:pt x="415" y="483"/>
                              </a:lnTo>
                              <a:lnTo>
                                <a:pt x="388" y="518"/>
                              </a:lnTo>
                              <a:lnTo>
                                <a:pt x="347" y="550"/>
                              </a:lnTo>
                              <a:lnTo>
                                <a:pt x="307" y="575"/>
                              </a:lnTo>
                              <a:lnTo>
                                <a:pt x="262" y="598"/>
                              </a:lnTo>
                              <a:lnTo>
                                <a:pt x="215" y="618"/>
                              </a:lnTo>
                              <a:lnTo>
                                <a:pt x="163" y="637"/>
                              </a:lnTo>
                              <a:lnTo>
                                <a:pt x="119" y="647"/>
                              </a:lnTo>
                              <a:lnTo>
                                <a:pt x="65" y="656"/>
                              </a:lnTo>
                              <a:lnTo>
                                <a:pt x="0" y="652"/>
                              </a:lnTo>
                              <a:lnTo>
                                <a:pt x="10" y="677"/>
                              </a:lnTo>
                              <a:lnTo>
                                <a:pt x="55" y="681"/>
                              </a:lnTo>
                              <a:lnTo>
                                <a:pt x="86" y="681"/>
                              </a:lnTo>
                              <a:lnTo>
                                <a:pt x="134" y="677"/>
                              </a:lnTo>
                              <a:lnTo>
                                <a:pt x="173" y="674"/>
                              </a:lnTo>
                              <a:lnTo>
                                <a:pt x="227" y="665"/>
                              </a:lnTo>
                              <a:lnTo>
                                <a:pt x="269" y="657"/>
                              </a:lnTo>
                              <a:lnTo>
                                <a:pt x="316" y="643"/>
                              </a:lnTo>
                              <a:lnTo>
                                <a:pt x="343" y="635"/>
                              </a:lnTo>
                              <a:lnTo>
                                <a:pt x="384" y="618"/>
                              </a:lnTo>
                              <a:lnTo>
                                <a:pt x="427" y="590"/>
                              </a:lnTo>
                              <a:lnTo>
                                <a:pt x="440" y="575"/>
                              </a:lnTo>
                              <a:lnTo>
                                <a:pt x="452" y="554"/>
                              </a:lnTo>
                              <a:lnTo>
                                <a:pt x="462" y="512"/>
                              </a:lnTo>
                              <a:lnTo>
                                <a:pt x="471" y="470"/>
                              </a:lnTo>
                              <a:lnTo>
                                <a:pt x="54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32863" name="Rectangle 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695" y="6585"/>
                        <a:ext cx="540" cy="31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08080"/>
                          </a:gs>
                          <a:gs pos="50000">
                            <a:srgbClr val="C0C0C0"/>
                          </a:gs>
                          <a:gs pos="100000">
                            <a:srgbClr val="808080"/>
                          </a:gs>
                        </a:gsLst>
                        <a:lin ang="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32859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88"/>
                    <a:ext cx="217" cy="2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99"/>
                      </a:gs>
                      <a:gs pos="100000">
                        <a:srgbClr val="FFFFD7"/>
                      </a:gs>
                    </a:gsLst>
                    <a:lin ang="5400000" scaled="1"/>
                  </a:gradFill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 useBgFill="1">
              <p:nvSpPr>
                <p:cNvPr id="32800" name="Rectangle 50"/>
                <p:cNvSpPr>
                  <a:spLocks noChangeArrowheads="1"/>
                </p:cNvSpPr>
                <p:nvPr/>
              </p:nvSpPr>
              <p:spPr bwMode="auto">
                <a:xfrm>
                  <a:off x="3168" y="2544"/>
                  <a:ext cx="255" cy="162"/>
                </a:xfrm>
                <a:prstGeom prst="rect">
                  <a:avLst/>
                </a:prstGeom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801" name="Freeform 51"/>
                <p:cNvSpPr>
                  <a:spLocks/>
                </p:cNvSpPr>
                <p:nvPr/>
              </p:nvSpPr>
              <p:spPr bwMode="auto">
                <a:xfrm>
                  <a:off x="4400" y="3424"/>
                  <a:ext cx="464" cy="768"/>
                </a:xfrm>
                <a:custGeom>
                  <a:avLst/>
                  <a:gdLst>
                    <a:gd name="T0" fmla="*/ 16 w 464"/>
                    <a:gd name="T1" fmla="*/ 128 h 768"/>
                    <a:gd name="T2" fmla="*/ 16 w 464"/>
                    <a:gd name="T3" fmla="*/ 32 h 768"/>
                    <a:gd name="T4" fmla="*/ 112 w 464"/>
                    <a:gd name="T5" fmla="*/ 32 h 768"/>
                    <a:gd name="T6" fmla="*/ 208 w 464"/>
                    <a:gd name="T7" fmla="*/ 32 h 768"/>
                    <a:gd name="T8" fmla="*/ 208 w 464"/>
                    <a:gd name="T9" fmla="*/ 224 h 768"/>
                    <a:gd name="T10" fmla="*/ 208 w 464"/>
                    <a:gd name="T11" fmla="*/ 320 h 768"/>
                    <a:gd name="T12" fmla="*/ 208 w 464"/>
                    <a:gd name="T13" fmla="*/ 416 h 768"/>
                    <a:gd name="T14" fmla="*/ 208 w 464"/>
                    <a:gd name="T15" fmla="*/ 512 h 768"/>
                    <a:gd name="T16" fmla="*/ 208 w 464"/>
                    <a:gd name="T17" fmla="*/ 608 h 768"/>
                    <a:gd name="T18" fmla="*/ 352 w 464"/>
                    <a:gd name="T19" fmla="*/ 752 h 768"/>
                    <a:gd name="T20" fmla="*/ 448 w 464"/>
                    <a:gd name="T21" fmla="*/ 704 h 768"/>
                    <a:gd name="T22" fmla="*/ 448 w 464"/>
                    <a:gd name="T23" fmla="*/ 560 h 76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64"/>
                    <a:gd name="T37" fmla="*/ 0 h 768"/>
                    <a:gd name="T38" fmla="*/ 464 w 464"/>
                    <a:gd name="T39" fmla="*/ 768 h 76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64" h="768">
                      <a:moveTo>
                        <a:pt x="16" y="128"/>
                      </a:moveTo>
                      <a:cubicBezTo>
                        <a:pt x="8" y="88"/>
                        <a:pt x="0" y="48"/>
                        <a:pt x="16" y="32"/>
                      </a:cubicBezTo>
                      <a:cubicBezTo>
                        <a:pt x="32" y="16"/>
                        <a:pt x="80" y="32"/>
                        <a:pt x="112" y="32"/>
                      </a:cubicBezTo>
                      <a:cubicBezTo>
                        <a:pt x="144" y="32"/>
                        <a:pt x="192" y="0"/>
                        <a:pt x="208" y="32"/>
                      </a:cubicBezTo>
                      <a:cubicBezTo>
                        <a:pt x="224" y="64"/>
                        <a:pt x="208" y="176"/>
                        <a:pt x="208" y="224"/>
                      </a:cubicBezTo>
                      <a:cubicBezTo>
                        <a:pt x="208" y="272"/>
                        <a:pt x="208" y="288"/>
                        <a:pt x="208" y="320"/>
                      </a:cubicBezTo>
                      <a:cubicBezTo>
                        <a:pt x="208" y="352"/>
                        <a:pt x="208" y="384"/>
                        <a:pt x="208" y="416"/>
                      </a:cubicBezTo>
                      <a:cubicBezTo>
                        <a:pt x="208" y="448"/>
                        <a:pt x="208" y="480"/>
                        <a:pt x="208" y="512"/>
                      </a:cubicBezTo>
                      <a:cubicBezTo>
                        <a:pt x="208" y="544"/>
                        <a:pt x="184" y="568"/>
                        <a:pt x="208" y="608"/>
                      </a:cubicBezTo>
                      <a:cubicBezTo>
                        <a:pt x="232" y="648"/>
                        <a:pt x="312" y="736"/>
                        <a:pt x="352" y="752"/>
                      </a:cubicBezTo>
                      <a:cubicBezTo>
                        <a:pt x="392" y="768"/>
                        <a:pt x="432" y="736"/>
                        <a:pt x="448" y="704"/>
                      </a:cubicBezTo>
                      <a:cubicBezTo>
                        <a:pt x="464" y="672"/>
                        <a:pt x="456" y="616"/>
                        <a:pt x="448" y="56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8" name="Group 52"/>
                <p:cNvGrpSpPr>
                  <a:grpSpLocks/>
                </p:cNvGrpSpPr>
                <p:nvPr/>
              </p:nvGrpSpPr>
              <p:grpSpPr bwMode="auto">
                <a:xfrm>
                  <a:off x="3120" y="3347"/>
                  <a:ext cx="720" cy="483"/>
                  <a:chOff x="1920" y="192"/>
                  <a:chExt cx="869" cy="632"/>
                </a:xfrm>
              </p:grpSpPr>
              <p:grpSp>
                <p:nvGrpSpPr>
                  <p:cNvPr id="19" name="xjhsy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0" y="192"/>
                    <a:ext cx="869" cy="632"/>
                    <a:chOff x="3844" y="3868"/>
                    <a:chExt cx="3712" cy="1144"/>
                  </a:xfrm>
                </p:grpSpPr>
                <p:grpSp>
                  <p:nvGrpSpPr>
                    <p:cNvPr id="20" name="Group 5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44" y="4435"/>
                      <a:ext cx="3712" cy="577"/>
                      <a:chOff x="3920" y="4213"/>
                      <a:chExt cx="2493" cy="577"/>
                    </a:xfrm>
                  </p:grpSpPr>
                  <p:sp>
                    <p:nvSpPr>
                      <p:cNvPr id="32855" name="Freeform 55" descr="栎木"/>
                      <p:cNvSpPr>
                        <a:spLocks noChangeAspect="1"/>
                      </p:cNvSpPr>
                      <p:nvPr/>
                    </p:nvSpPr>
                    <p:spPr bwMode="auto">
                      <a:xfrm flipV="1">
                        <a:off x="3920" y="4677"/>
                        <a:ext cx="2493" cy="113"/>
                      </a:xfrm>
                      <a:custGeom>
                        <a:avLst/>
                        <a:gdLst>
                          <a:gd name="T0" fmla="*/ 0 w 400"/>
                          <a:gd name="T1" fmla="*/ 0 h 400"/>
                          <a:gd name="T2" fmla="*/ 2147483646 w 400"/>
                          <a:gd name="T3" fmla="*/ 0 h 400"/>
                          <a:gd name="T4" fmla="*/ 2147483646 w 400"/>
                          <a:gd name="T5" fmla="*/ 0 h 400"/>
                          <a:gd name="T6" fmla="*/ 0 w 400"/>
                          <a:gd name="T7" fmla="*/ 0 h 400"/>
                          <a:gd name="T8" fmla="*/ 0 w 400"/>
                          <a:gd name="T9" fmla="*/ 0 h 40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00"/>
                          <a:gd name="T16" fmla="*/ 0 h 400"/>
                          <a:gd name="T17" fmla="*/ 400 w 400"/>
                          <a:gd name="T18" fmla="*/ 400 h 40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00" h="400">
                            <a:moveTo>
                              <a:pt x="0" y="0"/>
                            </a:moveTo>
                            <a:lnTo>
                              <a:pt x="400" y="0"/>
                            </a:lnTo>
                            <a:lnTo>
                              <a:pt x="400" y="400"/>
                            </a:lnTo>
                            <a:lnTo>
                              <a:pt x="0" y="40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 dpi="0" rotWithShape="0">
                        <a:blip r:embed="rId3" cstate="print"/>
                        <a:srcRect/>
                        <a:tile tx="0" ty="0" sx="100000" sy="100000" flip="none" algn="tl"/>
                      </a:blipFill>
                      <a:ln w="9525">
                        <a:round/>
                        <a:headEnd/>
                        <a:tailEnd/>
                      </a:ln>
                      <a:scene3d>
                        <a:camera prst="legacyObliqueTopRight"/>
                        <a:lightRig rig="legacyFlat3" dir="b"/>
                      </a:scene3d>
                      <a:sp3d extrusionH="430200" prstMaterial="legacyMatte">
                        <a:bevelT w="13500" h="13500" prst="angle"/>
                        <a:bevelB w="13500" h="13500" prst="angle"/>
                        <a:extrusionClr>
                          <a:srgbClr val="FFCC99"/>
                        </a:extrusionClr>
                      </a:sp3d>
                    </p:spPr>
                    <p:txBody>
                      <a:bodyPr>
                        <a:flatTx/>
                      </a:bodyPr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2856" name="AutoShape 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120" y="4217"/>
                        <a:ext cx="213" cy="369"/>
                      </a:xfrm>
                      <a:prstGeom prst="flowChartMagneticDisk">
                        <a:avLst/>
                      </a:prstGeom>
                      <a:solidFill>
                        <a:srgbClr val="969696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2857" name="AutoShape 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40" y="4213"/>
                        <a:ext cx="213" cy="369"/>
                      </a:xfrm>
                      <a:prstGeom prst="flowChartMagneticDisk">
                        <a:avLst/>
                      </a:prstGeom>
                      <a:solidFill>
                        <a:srgbClr val="969696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21" name="Group 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514" y="3868"/>
                      <a:ext cx="540" cy="936"/>
                      <a:chOff x="5695" y="5964"/>
                      <a:chExt cx="540" cy="936"/>
                    </a:xfrm>
                  </p:grpSpPr>
                  <p:grpSp>
                    <p:nvGrpSpPr>
                      <p:cNvPr id="22" name="Group 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5772" y="5964"/>
                        <a:ext cx="403" cy="733"/>
                        <a:chOff x="5770" y="1606"/>
                        <a:chExt cx="2019" cy="3673"/>
                      </a:xfrm>
                    </p:grpSpPr>
                    <p:grpSp>
                      <p:nvGrpSpPr>
                        <p:cNvPr id="23" name="Group 6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6320" y="4418"/>
                          <a:ext cx="913" cy="861"/>
                          <a:chOff x="6320" y="4418"/>
                          <a:chExt cx="913" cy="861"/>
                        </a:xfrm>
                      </p:grpSpPr>
                      <p:grpSp>
                        <p:nvGrpSpPr>
                          <p:cNvPr id="24" name="Group 61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6320" y="4418"/>
                            <a:ext cx="913" cy="861"/>
                            <a:chOff x="6320" y="4418"/>
                            <a:chExt cx="913" cy="861"/>
                          </a:xfrm>
                        </p:grpSpPr>
                        <p:grpSp>
                          <p:nvGrpSpPr>
                            <p:cNvPr id="25" name="Group 62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6549" y="5081"/>
                              <a:ext cx="498" cy="198"/>
                              <a:chOff x="6549" y="5081"/>
                              <a:chExt cx="498" cy="198"/>
                            </a:xfrm>
                          </p:grpSpPr>
                          <p:sp>
                            <p:nvSpPr>
                              <p:cNvPr id="32853" name="Freeform 63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549" y="5081"/>
                                <a:ext cx="498" cy="198"/>
                              </a:xfrm>
                              <a:custGeom>
                                <a:avLst/>
                                <a:gdLst>
                                  <a:gd name="T0" fmla="*/ 0 w 498"/>
                                  <a:gd name="T1" fmla="*/ 0 h 198"/>
                                  <a:gd name="T2" fmla="*/ 101 w 498"/>
                                  <a:gd name="T3" fmla="*/ 157 h 198"/>
                                  <a:gd name="T4" fmla="*/ 110 w 498"/>
                                  <a:gd name="T5" fmla="*/ 167 h 198"/>
                                  <a:gd name="T6" fmla="*/ 121 w 498"/>
                                  <a:gd name="T7" fmla="*/ 173 h 198"/>
                                  <a:gd name="T8" fmla="*/ 136 w 498"/>
                                  <a:gd name="T9" fmla="*/ 178 h 198"/>
                                  <a:gd name="T10" fmla="*/ 153 w 498"/>
                                  <a:gd name="T11" fmla="*/ 186 h 198"/>
                                  <a:gd name="T12" fmla="*/ 174 w 498"/>
                                  <a:gd name="T13" fmla="*/ 190 h 198"/>
                                  <a:gd name="T14" fmla="*/ 188 w 498"/>
                                  <a:gd name="T15" fmla="*/ 191 h 198"/>
                                  <a:gd name="T16" fmla="*/ 205 w 498"/>
                                  <a:gd name="T17" fmla="*/ 194 h 198"/>
                                  <a:gd name="T18" fmla="*/ 222 w 498"/>
                                  <a:gd name="T19" fmla="*/ 195 h 198"/>
                                  <a:gd name="T20" fmla="*/ 243 w 498"/>
                                  <a:gd name="T21" fmla="*/ 198 h 198"/>
                                  <a:gd name="T22" fmla="*/ 257 w 498"/>
                                  <a:gd name="T23" fmla="*/ 198 h 198"/>
                                  <a:gd name="T24" fmla="*/ 278 w 498"/>
                                  <a:gd name="T25" fmla="*/ 195 h 198"/>
                                  <a:gd name="T26" fmla="*/ 295 w 498"/>
                                  <a:gd name="T27" fmla="*/ 194 h 198"/>
                                  <a:gd name="T28" fmla="*/ 315 w 498"/>
                                  <a:gd name="T29" fmla="*/ 191 h 198"/>
                                  <a:gd name="T30" fmla="*/ 332 w 498"/>
                                  <a:gd name="T31" fmla="*/ 190 h 198"/>
                                  <a:gd name="T32" fmla="*/ 349 w 498"/>
                                  <a:gd name="T33" fmla="*/ 185 h 198"/>
                                  <a:gd name="T34" fmla="*/ 366 w 498"/>
                                  <a:gd name="T35" fmla="*/ 181 h 198"/>
                                  <a:gd name="T36" fmla="*/ 380 w 498"/>
                                  <a:gd name="T37" fmla="*/ 173 h 198"/>
                                  <a:gd name="T38" fmla="*/ 392 w 498"/>
                                  <a:gd name="T39" fmla="*/ 165 h 198"/>
                                  <a:gd name="T40" fmla="*/ 397 w 498"/>
                                  <a:gd name="T41" fmla="*/ 160 h 198"/>
                                  <a:gd name="T42" fmla="*/ 405 w 498"/>
                                  <a:gd name="T43" fmla="*/ 152 h 198"/>
                                  <a:gd name="T44" fmla="*/ 498 w 498"/>
                                  <a:gd name="T45" fmla="*/ 0 h 198"/>
                                  <a:gd name="T46" fmla="*/ 0 w 498"/>
                                  <a:gd name="T47" fmla="*/ 0 h 198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60000 65536"/>
                                  <a:gd name="T64" fmla="*/ 0 60000 65536"/>
                                  <a:gd name="T65" fmla="*/ 0 60000 65536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w 498"/>
                                  <a:gd name="T73" fmla="*/ 0 h 198"/>
                                  <a:gd name="T74" fmla="*/ 498 w 498"/>
                                  <a:gd name="T75" fmla="*/ 198 h 198"/>
                                </a:gdLst>
                                <a:ahLst/>
                                <a:cxnLst>
                                  <a:cxn ang="T48">
                                    <a:pos x="T0" y="T1"/>
                                  </a:cxn>
                                  <a:cxn ang="T49">
                                    <a:pos x="T2" y="T3"/>
                                  </a:cxn>
                                  <a:cxn ang="T50">
                                    <a:pos x="T4" y="T5"/>
                                  </a:cxn>
                                  <a:cxn ang="T51">
                                    <a:pos x="T6" y="T7"/>
                                  </a:cxn>
                                  <a:cxn ang="T52">
                                    <a:pos x="T8" y="T9"/>
                                  </a:cxn>
                                  <a:cxn ang="T53">
                                    <a:pos x="T10" y="T11"/>
                                  </a:cxn>
                                  <a:cxn ang="T54">
                                    <a:pos x="T12" y="T13"/>
                                  </a:cxn>
                                  <a:cxn ang="T55">
                                    <a:pos x="T14" y="T15"/>
                                  </a:cxn>
                                  <a:cxn ang="T56">
                                    <a:pos x="T16" y="T17"/>
                                  </a:cxn>
                                  <a:cxn ang="T57">
                                    <a:pos x="T18" y="T19"/>
                                  </a:cxn>
                                  <a:cxn ang="T58">
                                    <a:pos x="T20" y="T21"/>
                                  </a:cxn>
                                  <a:cxn ang="T59">
                                    <a:pos x="T22" y="T23"/>
                                  </a:cxn>
                                  <a:cxn ang="T60">
                                    <a:pos x="T24" y="T25"/>
                                  </a:cxn>
                                  <a:cxn ang="T61">
                                    <a:pos x="T26" y="T27"/>
                                  </a:cxn>
                                  <a:cxn ang="T62">
                                    <a:pos x="T28" y="T29"/>
                                  </a:cxn>
                                  <a:cxn ang="T63">
                                    <a:pos x="T30" y="T31"/>
                                  </a:cxn>
                                  <a:cxn ang="T64">
                                    <a:pos x="T32" y="T33"/>
                                  </a:cxn>
                                  <a:cxn ang="T65">
                                    <a:pos x="T34" y="T35"/>
                                  </a:cxn>
                                  <a:cxn ang="T66">
                                    <a:pos x="T36" y="T37"/>
                                  </a:cxn>
                                  <a:cxn ang="T67">
                                    <a:pos x="T38" y="T39"/>
                                  </a:cxn>
                                  <a:cxn ang="T68">
                                    <a:pos x="T40" y="T41"/>
                                  </a:cxn>
                                  <a:cxn ang="T69">
                                    <a:pos x="T42" y="T43"/>
                                  </a:cxn>
                                  <a:cxn ang="T70">
                                    <a:pos x="T44" y="T45"/>
                                  </a:cxn>
                                  <a:cxn ang="T71">
                                    <a:pos x="T46" y="T47"/>
                                  </a:cxn>
                                </a:cxnLst>
                                <a:rect l="T72" t="T73" r="T74" b="T75"/>
                                <a:pathLst>
                                  <a:path w="498" h="198">
                                    <a:moveTo>
                                      <a:pt x="0" y="0"/>
                                    </a:moveTo>
                                    <a:lnTo>
                                      <a:pt x="101" y="157"/>
                                    </a:lnTo>
                                    <a:lnTo>
                                      <a:pt x="110" y="167"/>
                                    </a:lnTo>
                                    <a:lnTo>
                                      <a:pt x="121" y="173"/>
                                    </a:lnTo>
                                    <a:lnTo>
                                      <a:pt x="136" y="178"/>
                                    </a:lnTo>
                                    <a:lnTo>
                                      <a:pt x="153" y="186"/>
                                    </a:lnTo>
                                    <a:lnTo>
                                      <a:pt x="174" y="190"/>
                                    </a:lnTo>
                                    <a:lnTo>
                                      <a:pt x="188" y="191"/>
                                    </a:lnTo>
                                    <a:lnTo>
                                      <a:pt x="205" y="194"/>
                                    </a:lnTo>
                                    <a:lnTo>
                                      <a:pt x="222" y="195"/>
                                    </a:lnTo>
                                    <a:lnTo>
                                      <a:pt x="243" y="198"/>
                                    </a:lnTo>
                                    <a:lnTo>
                                      <a:pt x="257" y="198"/>
                                    </a:lnTo>
                                    <a:lnTo>
                                      <a:pt x="278" y="195"/>
                                    </a:lnTo>
                                    <a:lnTo>
                                      <a:pt x="295" y="194"/>
                                    </a:lnTo>
                                    <a:lnTo>
                                      <a:pt x="315" y="191"/>
                                    </a:lnTo>
                                    <a:lnTo>
                                      <a:pt x="332" y="190"/>
                                    </a:lnTo>
                                    <a:lnTo>
                                      <a:pt x="349" y="185"/>
                                    </a:lnTo>
                                    <a:lnTo>
                                      <a:pt x="366" y="181"/>
                                    </a:lnTo>
                                    <a:lnTo>
                                      <a:pt x="380" y="173"/>
                                    </a:lnTo>
                                    <a:lnTo>
                                      <a:pt x="392" y="165"/>
                                    </a:lnTo>
                                    <a:lnTo>
                                      <a:pt x="397" y="160"/>
                                    </a:lnTo>
                                    <a:lnTo>
                                      <a:pt x="405" y="152"/>
                                    </a:lnTo>
                                    <a:lnTo>
                                      <a:pt x="498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854" name="Freeform 64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627" y="5081"/>
                                <a:ext cx="222" cy="198"/>
                              </a:xfrm>
                              <a:custGeom>
                                <a:avLst/>
                                <a:gdLst>
                                  <a:gd name="T0" fmla="*/ 0 w 222"/>
                                  <a:gd name="T1" fmla="*/ 0 h 198"/>
                                  <a:gd name="T2" fmla="*/ 62 w 222"/>
                                  <a:gd name="T3" fmla="*/ 178 h 198"/>
                                  <a:gd name="T4" fmla="*/ 75 w 222"/>
                                  <a:gd name="T5" fmla="*/ 186 h 198"/>
                                  <a:gd name="T6" fmla="*/ 96 w 222"/>
                                  <a:gd name="T7" fmla="*/ 190 h 198"/>
                                  <a:gd name="T8" fmla="*/ 110 w 222"/>
                                  <a:gd name="T9" fmla="*/ 191 h 198"/>
                                  <a:gd name="T10" fmla="*/ 127 w 222"/>
                                  <a:gd name="T11" fmla="*/ 194 h 198"/>
                                  <a:gd name="T12" fmla="*/ 144 w 222"/>
                                  <a:gd name="T13" fmla="*/ 195 h 198"/>
                                  <a:gd name="T14" fmla="*/ 165 w 222"/>
                                  <a:gd name="T15" fmla="*/ 198 h 198"/>
                                  <a:gd name="T16" fmla="*/ 179 w 222"/>
                                  <a:gd name="T17" fmla="*/ 198 h 198"/>
                                  <a:gd name="T18" fmla="*/ 200 w 222"/>
                                  <a:gd name="T19" fmla="*/ 195 h 198"/>
                                  <a:gd name="T20" fmla="*/ 222 w 222"/>
                                  <a:gd name="T21" fmla="*/ 0 h 198"/>
                                  <a:gd name="T22" fmla="*/ 0 w 222"/>
                                  <a:gd name="T23" fmla="*/ 0 h 198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60000 65536"/>
                                  <a:gd name="T34" fmla="*/ 0 60000 65536"/>
                                  <a:gd name="T35" fmla="*/ 0 60000 65536"/>
                                  <a:gd name="T36" fmla="*/ 0 w 222"/>
                                  <a:gd name="T37" fmla="*/ 0 h 198"/>
                                  <a:gd name="T38" fmla="*/ 222 w 222"/>
                                  <a:gd name="T39" fmla="*/ 198 h 198"/>
                                </a:gdLst>
                                <a:ahLst/>
                                <a:cxnLst>
                                  <a:cxn ang="T24">
                                    <a:pos x="T0" y="T1"/>
                                  </a:cxn>
                                  <a:cxn ang="T25">
                                    <a:pos x="T2" y="T3"/>
                                  </a:cxn>
                                  <a:cxn ang="T26">
                                    <a:pos x="T4" y="T5"/>
                                  </a:cxn>
                                  <a:cxn ang="T27">
                                    <a:pos x="T6" y="T7"/>
                                  </a:cxn>
                                  <a:cxn ang="T28">
                                    <a:pos x="T8" y="T9"/>
                                  </a:cxn>
                                  <a:cxn ang="T29">
                                    <a:pos x="T10" y="T11"/>
                                  </a:cxn>
                                  <a:cxn ang="T30">
                                    <a:pos x="T12" y="T13"/>
                                  </a:cxn>
                                  <a:cxn ang="T31">
                                    <a:pos x="T14" y="T15"/>
                                  </a:cxn>
                                  <a:cxn ang="T32">
                                    <a:pos x="T16" y="T17"/>
                                  </a:cxn>
                                  <a:cxn ang="T33">
                                    <a:pos x="T18" y="T19"/>
                                  </a:cxn>
                                  <a:cxn ang="T34">
                                    <a:pos x="T20" y="T21"/>
                                  </a:cxn>
                                  <a:cxn ang="T35">
                                    <a:pos x="T22" y="T23"/>
                                  </a:cxn>
                                </a:cxnLst>
                                <a:rect l="T36" t="T37" r="T38" b="T39"/>
                                <a:pathLst>
                                  <a:path w="222" h="198">
                                    <a:moveTo>
                                      <a:pt x="0" y="0"/>
                                    </a:moveTo>
                                    <a:lnTo>
                                      <a:pt x="62" y="178"/>
                                    </a:lnTo>
                                    <a:lnTo>
                                      <a:pt x="75" y="186"/>
                                    </a:lnTo>
                                    <a:lnTo>
                                      <a:pt x="96" y="190"/>
                                    </a:lnTo>
                                    <a:lnTo>
                                      <a:pt x="110" y="191"/>
                                    </a:lnTo>
                                    <a:lnTo>
                                      <a:pt x="127" y="194"/>
                                    </a:lnTo>
                                    <a:lnTo>
                                      <a:pt x="144" y="195"/>
                                    </a:lnTo>
                                    <a:lnTo>
                                      <a:pt x="165" y="198"/>
                                    </a:lnTo>
                                    <a:lnTo>
                                      <a:pt x="179" y="198"/>
                                    </a:lnTo>
                                    <a:lnTo>
                                      <a:pt x="200" y="195"/>
                                    </a:lnTo>
                                    <a:lnTo>
                                      <a:pt x="222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404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  <p:grpSp>
                          <p:nvGrpSpPr>
                            <p:cNvPr id="26" name="Group 65"/>
                            <p:cNvGrpSpPr>
                              <a:grpSpLocks noChangeAspect="1"/>
                            </p:cNvGrpSpPr>
                            <p:nvPr/>
                          </p:nvGrpSpPr>
                          <p:grpSpPr bwMode="auto">
                            <a:xfrm>
                              <a:off x="6320" y="4418"/>
                              <a:ext cx="913" cy="718"/>
                              <a:chOff x="6320" y="4418"/>
                              <a:chExt cx="913" cy="718"/>
                            </a:xfrm>
                          </p:grpSpPr>
                          <p:sp>
                            <p:nvSpPr>
                              <p:cNvPr id="32846" name="Freeform 66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320" y="4418"/>
                                <a:ext cx="913" cy="718"/>
                              </a:xfrm>
                              <a:custGeom>
                                <a:avLst/>
                                <a:gdLst>
                                  <a:gd name="T0" fmla="*/ 21 w 913"/>
                                  <a:gd name="T1" fmla="*/ 20 h 718"/>
                                  <a:gd name="T2" fmla="*/ 25 w 913"/>
                                  <a:gd name="T3" fmla="*/ 38 h 718"/>
                                  <a:gd name="T4" fmla="*/ 23 w 913"/>
                                  <a:gd name="T5" fmla="*/ 73 h 718"/>
                                  <a:gd name="T6" fmla="*/ 12 w 913"/>
                                  <a:gd name="T7" fmla="*/ 96 h 718"/>
                                  <a:gd name="T8" fmla="*/ 6 w 913"/>
                                  <a:gd name="T9" fmla="*/ 126 h 718"/>
                                  <a:gd name="T10" fmla="*/ 17 w 913"/>
                                  <a:gd name="T11" fmla="*/ 149 h 718"/>
                                  <a:gd name="T12" fmla="*/ 34 w 913"/>
                                  <a:gd name="T13" fmla="*/ 176 h 718"/>
                                  <a:gd name="T14" fmla="*/ 30 w 913"/>
                                  <a:gd name="T15" fmla="*/ 195 h 718"/>
                                  <a:gd name="T16" fmla="*/ 13 w 913"/>
                                  <a:gd name="T17" fmla="*/ 216 h 718"/>
                                  <a:gd name="T18" fmla="*/ 6 w 913"/>
                                  <a:gd name="T19" fmla="*/ 236 h 718"/>
                                  <a:gd name="T20" fmla="*/ 19 w 913"/>
                                  <a:gd name="T21" fmla="*/ 259 h 718"/>
                                  <a:gd name="T22" fmla="*/ 30 w 913"/>
                                  <a:gd name="T23" fmla="*/ 278 h 718"/>
                                  <a:gd name="T24" fmla="*/ 30 w 913"/>
                                  <a:gd name="T25" fmla="*/ 301 h 718"/>
                                  <a:gd name="T26" fmla="*/ 12 w 913"/>
                                  <a:gd name="T27" fmla="*/ 322 h 718"/>
                                  <a:gd name="T28" fmla="*/ 0 w 913"/>
                                  <a:gd name="T29" fmla="*/ 349 h 718"/>
                                  <a:gd name="T30" fmla="*/ 13 w 913"/>
                                  <a:gd name="T31" fmla="*/ 372 h 718"/>
                                  <a:gd name="T32" fmla="*/ 33 w 913"/>
                                  <a:gd name="T33" fmla="*/ 396 h 718"/>
                                  <a:gd name="T34" fmla="*/ 33 w 913"/>
                                  <a:gd name="T35" fmla="*/ 431 h 718"/>
                                  <a:gd name="T36" fmla="*/ 19 w 913"/>
                                  <a:gd name="T37" fmla="*/ 455 h 718"/>
                                  <a:gd name="T38" fmla="*/ 21 w 913"/>
                                  <a:gd name="T39" fmla="*/ 473 h 718"/>
                                  <a:gd name="T40" fmla="*/ 42 w 913"/>
                                  <a:gd name="T41" fmla="*/ 499 h 718"/>
                                  <a:gd name="T42" fmla="*/ 107 w 913"/>
                                  <a:gd name="T43" fmla="*/ 573 h 718"/>
                                  <a:gd name="T44" fmla="*/ 166 w 913"/>
                                  <a:gd name="T45" fmla="*/ 629 h 718"/>
                                  <a:gd name="T46" fmla="*/ 217 w 913"/>
                                  <a:gd name="T47" fmla="*/ 660 h 718"/>
                                  <a:gd name="T48" fmla="*/ 313 w 913"/>
                                  <a:gd name="T49" fmla="*/ 701 h 718"/>
                                  <a:gd name="T50" fmla="*/ 401 w 913"/>
                                  <a:gd name="T51" fmla="*/ 716 h 718"/>
                                  <a:gd name="T52" fmla="*/ 523 w 913"/>
                                  <a:gd name="T53" fmla="*/ 716 h 718"/>
                                  <a:gd name="T54" fmla="*/ 625 w 913"/>
                                  <a:gd name="T55" fmla="*/ 706 h 718"/>
                                  <a:gd name="T56" fmla="*/ 697 w 913"/>
                                  <a:gd name="T57" fmla="*/ 685 h 718"/>
                                  <a:gd name="T58" fmla="*/ 744 w 913"/>
                                  <a:gd name="T59" fmla="*/ 659 h 718"/>
                                  <a:gd name="T60" fmla="*/ 778 w 913"/>
                                  <a:gd name="T61" fmla="*/ 629 h 718"/>
                                  <a:gd name="T62" fmla="*/ 874 w 913"/>
                                  <a:gd name="T63" fmla="*/ 493 h 718"/>
                                  <a:gd name="T64" fmla="*/ 894 w 913"/>
                                  <a:gd name="T65" fmla="*/ 448 h 718"/>
                                  <a:gd name="T66" fmla="*/ 895 w 913"/>
                                  <a:gd name="T67" fmla="*/ 427 h 718"/>
                                  <a:gd name="T68" fmla="*/ 882 w 913"/>
                                  <a:gd name="T69" fmla="*/ 406 h 718"/>
                                  <a:gd name="T70" fmla="*/ 882 w 913"/>
                                  <a:gd name="T71" fmla="*/ 381 h 718"/>
                                  <a:gd name="T72" fmla="*/ 894 w 913"/>
                                  <a:gd name="T73" fmla="*/ 362 h 718"/>
                                  <a:gd name="T74" fmla="*/ 908 w 913"/>
                                  <a:gd name="T75" fmla="*/ 341 h 718"/>
                                  <a:gd name="T76" fmla="*/ 912 w 913"/>
                                  <a:gd name="T77" fmla="*/ 316 h 718"/>
                                  <a:gd name="T78" fmla="*/ 900 w 913"/>
                                  <a:gd name="T79" fmla="*/ 295 h 718"/>
                                  <a:gd name="T80" fmla="*/ 886 w 913"/>
                                  <a:gd name="T81" fmla="*/ 275 h 718"/>
                                  <a:gd name="T82" fmla="*/ 886 w 913"/>
                                  <a:gd name="T83" fmla="*/ 254 h 718"/>
                                  <a:gd name="T84" fmla="*/ 904 w 913"/>
                                  <a:gd name="T85" fmla="*/ 229 h 718"/>
                                  <a:gd name="T86" fmla="*/ 908 w 913"/>
                                  <a:gd name="T87" fmla="*/ 202 h 718"/>
                                  <a:gd name="T88" fmla="*/ 894 w 913"/>
                                  <a:gd name="T89" fmla="*/ 176 h 718"/>
                                  <a:gd name="T90" fmla="*/ 886 w 913"/>
                                  <a:gd name="T91" fmla="*/ 155 h 718"/>
                                  <a:gd name="T92" fmla="*/ 895 w 913"/>
                                  <a:gd name="T93" fmla="*/ 130 h 718"/>
                                  <a:gd name="T94" fmla="*/ 908 w 913"/>
                                  <a:gd name="T95" fmla="*/ 113 h 718"/>
                                  <a:gd name="T96" fmla="*/ 913 w 913"/>
                                  <a:gd name="T97" fmla="*/ 88 h 718"/>
                                  <a:gd name="T98" fmla="*/ 903 w 913"/>
                                  <a:gd name="T99" fmla="*/ 67 h 718"/>
                                  <a:gd name="T100" fmla="*/ 890 w 913"/>
                                  <a:gd name="T101" fmla="*/ 42 h 718"/>
                                  <a:gd name="T102" fmla="*/ 894 w 913"/>
                                  <a:gd name="T103" fmla="*/ 18 h 718"/>
                                  <a:gd name="T104" fmla="*/ 26 w 913"/>
                                  <a:gd name="T105" fmla="*/ 0 h 718"/>
                                  <a:gd name="T106" fmla="*/ 0 60000 65536"/>
                                  <a:gd name="T107" fmla="*/ 0 60000 65536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60000 65536"/>
                                  <a:gd name="T133" fmla="*/ 0 60000 65536"/>
                                  <a:gd name="T134" fmla="*/ 0 60000 65536"/>
                                  <a:gd name="T135" fmla="*/ 0 60000 65536"/>
                                  <a:gd name="T136" fmla="*/ 0 60000 65536"/>
                                  <a:gd name="T137" fmla="*/ 0 60000 65536"/>
                                  <a:gd name="T138" fmla="*/ 0 60000 65536"/>
                                  <a:gd name="T139" fmla="*/ 0 60000 65536"/>
                                  <a:gd name="T140" fmla="*/ 0 60000 65536"/>
                                  <a:gd name="T141" fmla="*/ 0 60000 65536"/>
                                  <a:gd name="T142" fmla="*/ 0 60000 65536"/>
                                  <a:gd name="T143" fmla="*/ 0 60000 65536"/>
                                  <a:gd name="T144" fmla="*/ 0 60000 65536"/>
                                  <a:gd name="T145" fmla="*/ 0 60000 65536"/>
                                  <a:gd name="T146" fmla="*/ 0 60000 65536"/>
                                  <a:gd name="T147" fmla="*/ 0 60000 65536"/>
                                  <a:gd name="T148" fmla="*/ 0 60000 65536"/>
                                  <a:gd name="T149" fmla="*/ 0 60000 65536"/>
                                  <a:gd name="T150" fmla="*/ 0 60000 65536"/>
                                  <a:gd name="T151" fmla="*/ 0 60000 65536"/>
                                  <a:gd name="T152" fmla="*/ 0 60000 65536"/>
                                  <a:gd name="T153" fmla="*/ 0 60000 65536"/>
                                  <a:gd name="T154" fmla="*/ 0 60000 65536"/>
                                  <a:gd name="T155" fmla="*/ 0 60000 65536"/>
                                  <a:gd name="T156" fmla="*/ 0 60000 65536"/>
                                  <a:gd name="T157" fmla="*/ 0 60000 65536"/>
                                  <a:gd name="T158" fmla="*/ 0 60000 65536"/>
                                  <a:gd name="T159" fmla="*/ 0 w 913"/>
                                  <a:gd name="T160" fmla="*/ 0 h 718"/>
                                  <a:gd name="T161" fmla="*/ 913 w 913"/>
                                  <a:gd name="T162" fmla="*/ 718 h 718"/>
                                </a:gdLst>
                                <a:ahLst/>
                                <a:cxnLst>
                                  <a:cxn ang="T106">
                                    <a:pos x="T0" y="T1"/>
                                  </a:cxn>
                                  <a:cxn ang="T107">
                                    <a:pos x="T2" y="T3"/>
                                  </a:cxn>
                                  <a:cxn ang="T108">
                                    <a:pos x="T4" y="T5"/>
                                  </a:cxn>
                                  <a:cxn ang="T109">
                                    <a:pos x="T6" y="T7"/>
                                  </a:cxn>
                                  <a:cxn ang="T110">
                                    <a:pos x="T8" y="T9"/>
                                  </a:cxn>
                                  <a:cxn ang="T111">
                                    <a:pos x="T10" y="T11"/>
                                  </a:cxn>
                                  <a:cxn ang="T112">
                                    <a:pos x="T12" y="T13"/>
                                  </a:cxn>
                                  <a:cxn ang="T113">
                                    <a:pos x="T14" y="T15"/>
                                  </a:cxn>
                                  <a:cxn ang="T114">
                                    <a:pos x="T16" y="T17"/>
                                  </a:cxn>
                                  <a:cxn ang="T115">
                                    <a:pos x="T18" y="T19"/>
                                  </a:cxn>
                                  <a:cxn ang="T116">
                                    <a:pos x="T20" y="T21"/>
                                  </a:cxn>
                                  <a:cxn ang="T117">
                                    <a:pos x="T22" y="T23"/>
                                  </a:cxn>
                                  <a:cxn ang="T118">
                                    <a:pos x="T24" y="T25"/>
                                  </a:cxn>
                                  <a:cxn ang="T119">
                                    <a:pos x="T26" y="T27"/>
                                  </a:cxn>
                                  <a:cxn ang="T120">
                                    <a:pos x="T28" y="T29"/>
                                  </a:cxn>
                                  <a:cxn ang="T121">
                                    <a:pos x="T30" y="T31"/>
                                  </a:cxn>
                                  <a:cxn ang="T122">
                                    <a:pos x="T32" y="T33"/>
                                  </a:cxn>
                                  <a:cxn ang="T123">
                                    <a:pos x="T34" y="T35"/>
                                  </a:cxn>
                                  <a:cxn ang="T124">
                                    <a:pos x="T36" y="T37"/>
                                  </a:cxn>
                                  <a:cxn ang="T125">
                                    <a:pos x="T38" y="T39"/>
                                  </a:cxn>
                                  <a:cxn ang="T126">
                                    <a:pos x="T40" y="T41"/>
                                  </a:cxn>
                                  <a:cxn ang="T127">
                                    <a:pos x="T42" y="T43"/>
                                  </a:cxn>
                                  <a:cxn ang="T128">
                                    <a:pos x="T44" y="T45"/>
                                  </a:cxn>
                                  <a:cxn ang="T129">
                                    <a:pos x="T46" y="T47"/>
                                  </a:cxn>
                                  <a:cxn ang="T130">
                                    <a:pos x="T48" y="T49"/>
                                  </a:cxn>
                                  <a:cxn ang="T131">
                                    <a:pos x="T50" y="T51"/>
                                  </a:cxn>
                                  <a:cxn ang="T132">
                                    <a:pos x="T52" y="T53"/>
                                  </a:cxn>
                                  <a:cxn ang="T133">
                                    <a:pos x="T54" y="T55"/>
                                  </a:cxn>
                                  <a:cxn ang="T134">
                                    <a:pos x="T56" y="T57"/>
                                  </a:cxn>
                                  <a:cxn ang="T135">
                                    <a:pos x="T58" y="T59"/>
                                  </a:cxn>
                                  <a:cxn ang="T136">
                                    <a:pos x="T60" y="T61"/>
                                  </a:cxn>
                                  <a:cxn ang="T137">
                                    <a:pos x="T62" y="T63"/>
                                  </a:cxn>
                                  <a:cxn ang="T138">
                                    <a:pos x="T64" y="T65"/>
                                  </a:cxn>
                                  <a:cxn ang="T139">
                                    <a:pos x="T66" y="T67"/>
                                  </a:cxn>
                                  <a:cxn ang="T140">
                                    <a:pos x="T68" y="T69"/>
                                  </a:cxn>
                                  <a:cxn ang="T141">
                                    <a:pos x="T70" y="T71"/>
                                  </a:cxn>
                                  <a:cxn ang="T142">
                                    <a:pos x="T72" y="T73"/>
                                  </a:cxn>
                                  <a:cxn ang="T143">
                                    <a:pos x="T74" y="T75"/>
                                  </a:cxn>
                                  <a:cxn ang="T144">
                                    <a:pos x="T76" y="T77"/>
                                  </a:cxn>
                                  <a:cxn ang="T145">
                                    <a:pos x="T78" y="T79"/>
                                  </a:cxn>
                                  <a:cxn ang="T146">
                                    <a:pos x="T80" y="T81"/>
                                  </a:cxn>
                                  <a:cxn ang="T147">
                                    <a:pos x="T82" y="T83"/>
                                  </a:cxn>
                                  <a:cxn ang="T148">
                                    <a:pos x="T84" y="T85"/>
                                  </a:cxn>
                                  <a:cxn ang="T149">
                                    <a:pos x="T86" y="T87"/>
                                  </a:cxn>
                                  <a:cxn ang="T150">
                                    <a:pos x="T88" y="T89"/>
                                  </a:cxn>
                                  <a:cxn ang="T151">
                                    <a:pos x="T90" y="T91"/>
                                  </a:cxn>
                                  <a:cxn ang="T152">
                                    <a:pos x="T92" y="T93"/>
                                  </a:cxn>
                                  <a:cxn ang="T153">
                                    <a:pos x="T94" y="T95"/>
                                  </a:cxn>
                                  <a:cxn ang="T154">
                                    <a:pos x="T96" y="T97"/>
                                  </a:cxn>
                                  <a:cxn ang="T155">
                                    <a:pos x="T98" y="T99"/>
                                  </a:cxn>
                                  <a:cxn ang="T156">
                                    <a:pos x="T100" y="T101"/>
                                  </a:cxn>
                                  <a:cxn ang="T157">
                                    <a:pos x="T102" y="T103"/>
                                  </a:cxn>
                                  <a:cxn ang="T158">
                                    <a:pos x="T104" y="T105"/>
                                  </a:cxn>
                                </a:cxnLst>
                                <a:rect l="T159" t="T160" r="T161" b="T162"/>
                                <a:pathLst>
                                  <a:path w="913" h="718">
                                    <a:moveTo>
                                      <a:pt x="26" y="0"/>
                                    </a:moveTo>
                                    <a:lnTo>
                                      <a:pt x="21" y="20"/>
                                    </a:lnTo>
                                    <a:lnTo>
                                      <a:pt x="23" y="29"/>
                                    </a:lnTo>
                                    <a:lnTo>
                                      <a:pt x="25" y="38"/>
                                    </a:lnTo>
                                    <a:lnTo>
                                      <a:pt x="26" y="59"/>
                                    </a:lnTo>
                                    <a:lnTo>
                                      <a:pt x="23" y="73"/>
                                    </a:lnTo>
                                    <a:lnTo>
                                      <a:pt x="17" y="86"/>
                                    </a:lnTo>
                                    <a:lnTo>
                                      <a:pt x="12" y="96"/>
                                    </a:lnTo>
                                    <a:lnTo>
                                      <a:pt x="6" y="113"/>
                                    </a:lnTo>
                                    <a:lnTo>
                                      <a:pt x="6" y="126"/>
                                    </a:lnTo>
                                    <a:lnTo>
                                      <a:pt x="12" y="138"/>
                                    </a:lnTo>
                                    <a:lnTo>
                                      <a:pt x="17" y="149"/>
                                    </a:lnTo>
                                    <a:lnTo>
                                      <a:pt x="29" y="162"/>
                                    </a:lnTo>
                                    <a:lnTo>
                                      <a:pt x="34" y="176"/>
                                    </a:lnTo>
                                    <a:lnTo>
                                      <a:pt x="34" y="185"/>
                                    </a:lnTo>
                                    <a:lnTo>
                                      <a:pt x="30" y="195"/>
                                    </a:lnTo>
                                    <a:lnTo>
                                      <a:pt x="21" y="204"/>
                                    </a:lnTo>
                                    <a:lnTo>
                                      <a:pt x="13" y="216"/>
                                    </a:lnTo>
                                    <a:lnTo>
                                      <a:pt x="8" y="225"/>
                                    </a:lnTo>
                                    <a:lnTo>
                                      <a:pt x="6" y="236"/>
                                    </a:lnTo>
                                    <a:lnTo>
                                      <a:pt x="12" y="248"/>
                                    </a:lnTo>
                                    <a:lnTo>
                                      <a:pt x="19" y="259"/>
                                    </a:lnTo>
                                    <a:lnTo>
                                      <a:pt x="26" y="269"/>
                                    </a:lnTo>
                                    <a:lnTo>
                                      <a:pt x="30" y="278"/>
                                    </a:lnTo>
                                    <a:lnTo>
                                      <a:pt x="34" y="288"/>
                                    </a:lnTo>
                                    <a:lnTo>
                                      <a:pt x="30" y="301"/>
                                    </a:lnTo>
                                    <a:lnTo>
                                      <a:pt x="21" y="313"/>
                                    </a:lnTo>
                                    <a:lnTo>
                                      <a:pt x="12" y="322"/>
                                    </a:lnTo>
                                    <a:lnTo>
                                      <a:pt x="2" y="337"/>
                                    </a:lnTo>
                                    <a:lnTo>
                                      <a:pt x="0" y="349"/>
                                    </a:lnTo>
                                    <a:lnTo>
                                      <a:pt x="4" y="362"/>
                                    </a:lnTo>
                                    <a:lnTo>
                                      <a:pt x="13" y="372"/>
                                    </a:lnTo>
                                    <a:lnTo>
                                      <a:pt x="23" y="383"/>
                                    </a:lnTo>
                                    <a:lnTo>
                                      <a:pt x="33" y="396"/>
                                    </a:lnTo>
                                    <a:lnTo>
                                      <a:pt x="38" y="414"/>
                                    </a:lnTo>
                                    <a:lnTo>
                                      <a:pt x="33" y="431"/>
                                    </a:lnTo>
                                    <a:lnTo>
                                      <a:pt x="23" y="444"/>
                                    </a:lnTo>
                                    <a:lnTo>
                                      <a:pt x="19" y="455"/>
                                    </a:lnTo>
                                    <a:lnTo>
                                      <a:pt x="19" y="466"/>
                                    </a:lnTo>
                                    <a:lnTo>
                                      <a:pt x="21" y="473"/>
                                    </a:lnTo>
                                    <a:lnTo>
                                      <a:pt x="29" y="484"/>
                                    </a:lnTo>
                                    <a:lnTo>
                                      <a:pt x="42" y="499"/>
                                    </a:lnTo>
                                    <a:lnTo>
                                      <a:pt x="64" y="528"/>
                                    </a:lnTo>
                                    <a:lnTo>
                                      <a:pt x="107" y="573"/>
                                    </a:lnTo>
                                    <a:lnTo>
                                      <a:pt x="144" y="609"/>
                                    </a:lnTo>
                                    <a:lnTo>
                                      <a:pt x="166" y="629"/>
                                    </a:lnTo>
                                    <a:lnTo>
                                      <a:pt x="190" y="643"/>
                                    </a:lnTo>
                                    <a:lnTo>
                                      <a:pt x="217" y="660"/>
                                    </a:lnTo>
                                    <a:lnTo>
                                      <a:pt x="255" y="681"/>
                                    </a:lnTo>
                                    <a:lnTo>
                                      <a:pt x="313" y="701"/>
                                    </a:lnTo>
                                    <a:lnTo>
                                      <a:pt x="356" y="710"/>
                                    </a:lnTo>
                                    <a:lnTo>
                                      <a:pt x="401" y="716"/>
                                    </a:lnTo>
                                    <a:lnTo>
                                      <a:pt x="460" y="718"/>
                                    </a:lnTo>
                                    <a:lnTo>
                                      <a:pt x="523" y="716"/>
                                    </a:lnTo>
                                    <a:lnTo>
                                      <a:pt x="578" y="714"/>
                                    </a:lnTo>
                                    <a:lnTo>
                                      <a:pt x="625" y="706"/>
                                    </a:lnTo>
                                    <a:lnTo>
                                      <a:pt x="667" y="697"/>
                                    </a:lnTo>
                                    <a:lnTo>
                                      <a:pt x="697" y="685"/>
                                    </a:lnTo>
                                    <a:lnTo>
                                      <a:pt x="723" y="672"/>
                                    </a:lnTo>
                                    <a:lnTo>
                                      <a:pt x="744" y="659"/>
                                    </a:lnTo>
                                    <a:lnTo>
                                      <a:pt x="761" y="647"/>
                                    </a:lnTo>
                                    <a:lnTo>
                                      <a:pt x="778" y="629"/>
                                    </a:lnTo>
                                    <a:lnTo>
                                      <a:pt x="832" y="556"/>
                                    </a:lnTo>
                                    <a:lnTo>
                                      <a:pt x="874" y="493"/>
                                    </a:lnTo>
                                    <a:lnTo>
                                      <a:pt x="890" y="461"/>
                                    </a:lnTo>
                                    <a:lnTo>
                                      <a:pt x="894" y="448"/>
                                    </a:lnTo>
                                    <a:lnTo>
                                      <a:pt x="895" y="438"/>
                                    </a:lnTo>
                                    <a:lnTo>
                                      <a:pt x="895" y="427"/>
                                    </a:lnTo>
                                    <a:lnTo>
                                      <a:pt x="887" y="414"/>
                                    </a:lnTo>
                                    <a:lnTo>
                                      <a:pt x="882" y="406"/>
                                    </a:lnTo>
                                    <a:lnTo>
                                      <a:pt x="879" y="394"/>
                                    </a:lnTo>
                                    <a:lnTo>
                                      <a:pt x="882" y="381"/>
                                    </a:lnTo>
                                    <a:lnTo>
                                      <a:pt x="887" y="372"/>
                                    </a:lnTo>
                                    <a:lnTo>
                                      <a:pt x="894" y="362"/>
                                    </a:lnTo>
                                    <a:lnTo>
                                      <a:pt x="900" y="352"/>
                                    </a:lnTo>
                                    <a:lnTo>
                                      <a:pt x="908" y="341"/>
                                    </a:lnTo>
                                    <a:lnTo>
                                      <a:pt x="913" y="330"/>
                                    </a:lnTo>
                                    <a:lnTo>
                                      <a:pt x="912" y="316"/>
                                    </a:lnTo>
                                    <a:lnTo>
                                      <a:pt x="907" y="305"/>
                                    </a:lnTo>
                                    <a:lnTo>
                                      <a:pt x="900" y="295"/>
                                    </a:lnTo>
                                    <a:lnTo>
                                      <a:pt x="894" y="286"/>
                                    </a:lnTo>
                                    <a:lnTo>
                                      <a:pt x="886" y="275"/>
                                    </a:lnTo>
                                    <a:lnTo>
                                      <a:pt x="883" y="263"/>
                                    </a:lnTo>
                                    <a:lnTo>
                                      <a:pt x="886" y="254"/>
                                    </a:lnTo>
                                    <a:lnTo>
                                      <a:pt x="895" y="240"/>
                                    </a:lnTo>
                                    <a:lnTo>
                                      <a:pt x="904" y="229"/>
                                    </a:lnTo>
                                    <a:lnTo>
                                      <a:pt x="908" y="217"/>
                                    </a:lnTo>
                                    <a:lnTo>
                                      <a:pt x="908" y="202"/>
                                    </a:lnTo>
                                    <a:lnTo>
                                      <a:pt x="903" y="187"/>
                                    </a:lnTo>
                                    <a:lnTo>
                                      <a:pt x="894" y="176"/>
                                    </a:lnTo>
                                    <a:lnTo>
                                      <a:pt x="890" y="168"/>
                                    </a:lnTo>
                                    <a:lnTo>
                                      <a:pt x="886" y="155"/>
                                    </a:lnTo>
                                    <a:lnTo>
                                      <a:pt x="887" y="141"/>
                                    </a:lnTo>
                                    <a:lnTo>
                                      <a:pt x="895" y="130"/>
                                    </a:lnTo>
                                    <a:lnTo>
                                      <a:pt x="900" y="122"/>
                                    </a:lnTo>
                                    <a:lnTo>
                                      <a:pt x="908" y="113"/>
                                    </a:lnTo>
                                    <a:lnTo>
                                      <a:pt x="912" y="101"/>
                                    </a:lnTo>
                                    <a:lnTo>
                                      <a:pt x="913" y="88"/>
                                    </a:lnTo>
                                    <a:lnTo>
                                      <a:pt x="911" y="80"/>
                                    </a:lnTo>
                                    <a:lnTo>
                                      <a:pt x="903" y="67"/>
                                    </a:lnTo>
                                    <a:lnTo>
                                      <a:pt x="895" y="56"/>
                                    </a:lnTo>
                                    <a:lnTo>
                                      <a:pt x="890" y="42"/>
                                    </a:lnTo>
                                    <a:lnTo>
                                      <a:pt x="890" y="29"/>
                                    </a:lnTo>
                                    <a:lnTo>
                                      <a:pt x="894" y="18"/>
                                    </a:lnTo>
                                    <a:lnTo>
                                      <a:pt x="891" y="0"/>
                                    </a:lnTo>
                                    <a:lnTo>
                                      <a:pt x="2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C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847" name="Freeform 67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326" y="4514"/>
                                <a:ext cx="113" cy="99"/>
                              </a:xfrm>
                              <a:custGeom>
                                <a:avLst/>
                                <a:gdLst>
                                  <a:gd name="T0" fmla="*/ 6 w 113"/>
                                  <a:gd name="T1" fmla="*/ 0 h 99"/>
                                  <a:gd name="T2" fmla="*/ 13 w 113"/>
                                  <a:gd name="T3" fmla="*/ 13 h 99"/>
                                  <a:gd name="T4" fmla="*/ 24 w 113"/>
                                  <a:gd name="T5" fmla="*/ 26 h 99"/>
                                  <a:gd name="T6" fmla="*/ 44 w 113"/>
                                  <a:gd name="T7" fmla="*/ 43 h 99"/>
                                  <a:gd name="T8" fmla="*/ 68 w 113"/>
                                  <a:gd name="T9" fmla="*/ 57 h 99"/>
                                  <a:gd name="T10" fmla="*/ 91 w 113"/>
                                  <a:gd name="T11" fmla="*/ 66 h 99"/>
                                  <a:gd name="T12" fmla="*/ 113 w 113"/>
                                  <a:gd name="T13" fmla="*/ 72 h 99"/>
                                  <a:gd name="T14" fmla="*/ 104 w 113"/>
                                  <a:gd name="T15" fmla="*/ 89 h 99"/>
                                  <a:gd name="T16" fmla="*/ 75 w 113"/>
                                  <a:gd name="T17" fmla="*/ 85 h 99"/>
                                  <a:gd name="T18" fmla="*/ 44 w 113"/>
                                  <a:gd name="T19" fmla="*/ 87 h 99"/>
                                  <a:gd name="T20" fmla="*/ 24 w 113"/>
                                  <a:gd name="T21" fmla="*/ 99 h 99"/>
                                  <a:gd name="T22" fmla="*/ 28 w 113"/>
                                  <a:gd name="T23" fmla="*/ 89 h 99"/>
                                  <a:gd name="T24" fmla="*/ 27 w 113"/>
                                  <a:gd name="T25" fmla="*/ 78 h 99"/>
                                  <a:gd name="T26" fmla="*/ 20 w 113"/>
                                  <a:gd name="T27" fmla="*/ 62 h 99"/>
                                  <a:gd name="T28" fmla="*/ 11 w 113"/>
                                  <a:gd name="T29" fmla="*/ 49 h 99"/>
                                  <a:gd name="T30" fmla="*/ 2 w 113"/>
                                  <a:gd name="T31" fmla="*/ 34 h 99"/>
                                  <a:gd name="T32" fmla="*/ 0 w 113"/>
                                  <a:gd name="T33" fmla="*/ 17 h 99"/>
                                  <a:gd name="T34" fmla="*/ 6 w 113"/>
                                  <a:gd name="T35" fmla="*/ 0 h 99"/>
                                  <a:gd name="T36" fmla="*/ 0 60000 65536"/>
                                  <a:gd name="T37" fmla="*/ 0 60000 65536"/>
                                  <a:gd name="T38" fmla="*/ 0 60000 65536"/>
                                  <a:gd name="T39" fmla="*/ 0 60000 65536"/>
                                  <a:gd name="T40" fmla="*/ 0 60000 65536"/>
                                  <a:gd name="T41" fmla="*/ 0 60000 65536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w 113"/>
                                  <a:gd name="T55" fmla="*/ 0 h 99"/>
                                  <a:gd name="T56" fmla="*/ 113 w 113"/>
                                  <a:gd name="T57" fmla="*/ 99 h 99"/>
                                </a:gdLst>
                                <a:ahLst/>
                                <a:cxnLst>
                                  <a:cxn ang="T36">
                                    <a:pos x="T0" y="T1"/>
                                  </a:cxn>
                                  <a:cxn ang="T37">
                                    <a:pos x="T2" y="T3"/>
                                  </a:cxn>
                                  <a:cxn ang="T38">
                                    <a:pos x="T4" y="T5"/>
                                  </a:cxn>
                                  <a:cxn ang="T39">
                                    <a:pos x="T6" y="T7"/>
                                  </a:cxn>
                                  <a:cxn ang="T40">
                                    <a:pos x="T8" y="T9"/>
                                  </a:cxn>
                                  <a:cxn ang="T41">
                                    <a:pos x="T10" y="T11"/>
                                  </a:cxn>
                                  <a:cxn ang="T42">
                                    <a:pos x="T12" y="T13"/>
                                  </a:cxn>
                                  <a:cxn ang="T43">
                                    <a:pos x="T14" y="T15"/>
                                  </a:cxn>
                                  <a:cxn ang="T44">
                                    <a:pos x="T16" y="T17"/>
                                  </a:cxn>
                                  <a:cxn ang="T45">
                                    <a:pos x="T18" y="T19"/>
                                  </a:cxn>
                                  <a:cxn ang="T46">
                                    <a:pos x="T20" y="T21"/>
                                  </a:cxn>
                                  <a:cxn ang="T47">
                                    <a:pos x="T22" y="T23"/>
                                  </a:cxn>
                                  <a:cxn ang="T48">
                                    <a:pos x="T24" y="T25"/>
                                  </a:cxn>
                                  <a:cxn ang="T49">
                                    <a:pos x="T26" y="T27"/>
                                  </a:cxn>
                                  <a:cxn ang="T50">
                                    <a:pos x="T28" y="T29"/>
                                  </a:cxn>
                                  <a:cxn ang="T51">
                                    <a:pos x="T30" y="T31"/>
                                  </a:cxn>
                                  <a:cxn ang="T52">
                                    <a:pos x="T32" y="T33"/>
                                  </a:cxn>
                                  <a:cxn ang="T53">
                                    <a:pos x="T34" y="T35"/>
                                  </a:cxn>
                                </a:cxnLst>
                                <a:rect l="T54" t="T55" r="T56" b="T57"/>
                                <a:pathLst>
                                  <a:path w="113" h="99">
                                    <a:moveTo>
                                      <a:pt x="6" y="0"/>
                                    </a:moveTo>
                                    <a:lnTo>
                                      <a:pt x="13" y="13"/>
                                    </a:lnTo>
                                    <a:lnTo>
                                      <a:pt x="24" y="26"/>
                                    </a:lnTo>
                                    <a:lnTo>
                                      <a:pt x="44" y="43"/>
                                    </a:lnTo>
                                    <a:lnTo>
                                      <a:pt x="68" y="57"/>
                                    </a:lnTo>
                                    <a:lnTo>
                                      <a:pt x="91" y="66"/>
                                    </a:lnTo>
                                    <a:lnTo>
                                      <a:pt x="113" y="72"/>
                                    </a:lnTo>
                                    <a:lnTo>
                                      <a:pt x="104" y="89"/>
                                    </a:lnTo>
                                    <a:lnTo>
                                      <a:pt x="75" y="85"/>
                                    </a:lnTo>
                                    <a:lnTo>
                                      <a:pt x="44" y="87"/>
                                    </a:lnTo>
                                    <a:lnTo>
                                      <a:pt x="24" y="99"/>
                                    </a:lnTo>
                                    <a:lnTo>
                                      <a:pt x="28" y="89"/>
                                    </a:lnTo>
                                    <a:lnTo>
                                      <a:pt x="27" y="78"/>
                                    </a:lnTo>
                                    <a:lnTo>
                                      <a:pt x="20" y="62"/>
                                    </a:lnTo>
                                    <a:lnTo>
                                      <a:pt x="11" y="49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0" y="17"/>
                                    </a:lnTo>
                                    <a:lnTo>
                                      <a:pt x="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848" name="Freeform 68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328" y="4637"/>
                                <a:ext cx="149" cy="84"/>
                              </a:xfrm>
                              <a:custGeom>
                                <a:avLst/>
                                <a:gdLst>
                                  <a:gd name="T0" fmla="*/ 0 w 149"/>
                                  <a:gd name="T1" fmla="*/ 10 h 84"/>
                                  <a:gd name="T2" fmla="*/ 4 w 149"/>
                                  <a:gd name="T3" fmla="*/ 0 h 84"/>
                                  <a:gd name="T4" fmla="*/ 9 w 149"/>
                                  <a:gd name="T5" fmla="*/ 10 h 84"/>
                                  <a:gd name="T6" fmla="*/ 21 w 149"/>
                                  <a:gd name="T7" fmla="*/ 15 h 84"/>
                                  <a:gd name="T8" fmla="*/ 42 w 149"/>
                                  <a:gd name="T9" fmla="*/ 25 h 84"/>
                                  <a:gd name="T10" fmla="*/ 64 w 149"/>
                                  <a:gd name="T11" fmla="*/ 31 h 84"/>
                                  <a:gd name="T12" fmla="*/ 98 w 149"/>
                                  <a:gd name="T13" fmla="*/ 38 h 84"/>
                                  <a:gd name="T14" fmla="*/ 137 w 149"/>
                                  <a:gd name="T15" fmla="*/ 44 h 84"/>
                                  <a:gd name="T16" fmla="*/ 149 w 149"/>
                                  <a:gd name="T17" fmla="*/ 80 h 84"/>
                                  <a:gd name="T18" fmla="*/ 106 w 149"/>
                                  <a:gd name="T19" fmla="*/ 69 h 84"/>
                                  <a:gd name="T20" fmla="*/ 72 w 149"/>
                                  <a:gd name="T21" fmla="*/ 65 h 84"/>
                                  <a:gd name="T22" fmla="*/ 45 w 149"/>
                                  <a:gd name="T23" fmla="*/ 71 h 84"/>
                                  <a:gd name="T24" fmla="*/ 25 w 149"/>
                                  <a:gd name="T25" fmla="*/ 84 h 84"/>
                                  <a:gd name="T26" fmla="*/ 25 w 149"/>
                                  <a:gd name="T27" fmla="*/ 73 h 84"/>
                                  <a:gd name="T28" fmla="*/ 25 w 149"/>
                                  <a:gd name="T29" fmla="*/ 63 h 84"/>
                                  <a:gd name="T30" fmla="*/ 21 w 149"/>
                                  <a:gd name="T31" fmla="*/ 52 h 84"/>
                                  <a:gd name="T32" fmla="*/ 9 w 149"/>
                                  <a:gd name="T33" fmla="*/ 36 h 84"/>
                                  <a:gd name="T34" fmla="*/ 0 w 149"/>
                                  <a:gd name="T35" fmla="*/ 23 h 84"/>
                                  <a:gd name="T36" fmla="*/ 0 w 149"/>
                                  <a:gd name="T37" fmla="*/ 10 h 84"/>
                                  <a:gd name="T38" fmla="*/ 0 60000 65536"/>
                                  <a:gd name="T39" fmla="*/ 0 60000 65536"/>
                                  <a:gd name="T40" fmla="*/ 0 60000 65536"/>
                                  <a:gd name="T41" fmla="*/ 0 60000 65536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w 149"/>
                                  <a:gd name="T58" fmla="*/ 0 h 84"/>
                                  <a:gd name="T59" fmla="*/ 149 w 149"/>
                                  <a:gd name="T60" fmla="*/ 84 h 84"/>
                                </a:gdLst>
                                <a:ahLst/>
                                <a:cxnLst>
                                  <a:cxn ang="T38">
                                    <a:pos x="T0" y="T1"/>
                                  </a:cxn>
                                  <a:cxn ang="T39">
                                    <a:pos x="T2" y="T3"/>
                                  </a:cxn>
                                  <a:cxn ang="T40">
                                    <a:pos x="T4" y="T5"/>
                                  </a:cxn>
                                  <a:cxn ang="T41">
                                    <a:pos x="T6" y="T7"/>
                                  </a:cxn>
                                  <a:cxn ang="T42">
                                    <a:pos x="T8" y="T9"/>
                                  </a:cxn>
                                  <a:cxn ang="T43">
                                    <a:pos x="T10" y="T11"/>
                                  </a:cxn>
                                  <a:cxn ang="T44">
                                    <a:pos x="T12" y="T13"/>
                                  </a:cxn>
                                  <a:cxn ang="T45">
                                    <a:pos x="T14" y="T15"/>
                                  </a:cxn>
                                  <a:cxn ang="T46">
                                    <a:pos x="T16" y="T17"/>
                                  </a:cxn>
                                  <a:cxn ang="T47">
                                    <a:pos x="T18" y="T19"/>
                                  </a:cxn>
                                  <a:cxn ang="T48">
                                    <a:pos x="T20" y="T21"/>
                                  </a:cxn>
                                  <a:cxn ang="T49">
                                    <a:pos x="T22" y="T23"/>
                                  </a:cxn>
                                  <a:cxn ang="T50">
                                    <a:pos x="T24" y="T25"/>
                                  </a:cxn>
                                  <a:cxn ang="T51">
                                    <a:pos x="T26" y="T27"/>
                                  </a:cxn>
                                  <a:cxn ang="T52">
                                    <a:pos x="T28" y="T29"/>
                                  </a:cxn>
                                  <a:cxn ang="T53">
                                    <a:pos x="T30" y="T31"/>
                                  </a:cxn>
                                  <a:cxn ang="T54">
                                    <a:pos x="T32" y="T33"/>
                                  </a:cxn>
                                  <a:cxn ang="T55">
                                    <a:pos x="T34" y="T35"/>
                                  </a:cxn>
                                  <a:cxn ang="T56">
                                    <a:pos x="T36" y="T37"/>
                                  </a:cxn>
                                </a:cxnLst>
                                <a:rect l="T57" t="T58" r="T59" b="T60"/>
                                <a:pathLst>
                                  <a:path w="149" h="84">
                                    <a:moveTo>
                                      <a:pt x="0" y="10"/>
                                    </a:moveTo>
                                    <a:lnTo>
                                      <a:pt x="4" y="0"/>
                                    </a:lnTo>
                                    <a:lnTo>
                                      <a:pt x="9" y="10"/>
                                    </a:lnTo>
                                    <a:lnTo>
                                      <a:pt x="21" y="15"/>
                                    </a:lnTo>
                                    <a:lnTo>
                                      <a:pt x="42" y="25"/>
                                    </a:lnTo>
                                    <a:lnTo>
                                      <a:pt x="64" y="31"/>
                                    </a:lnTo>
                                    <a:lnTo>
                                      <a:pt x="98" y="38"/>
                                    </a:lnTo>
                                    <a:lnTo>
                                      <a:pt x="137" y="44"/>
                                    </a:lnTo>
                                    <a:lnTo>
                                      <a:pt x="149" y="80"/>
                                    </a:lnTo>
                                    <a:lnTo>
                                      <a:pt x="106" y="69"/>
                                    </a:lnTo>
                                    <a:lnTo>
                                      <a:pt x="72" y="65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25" y="84"/>
                                    </a:lnTo>
                                    <a:lnTo>
                                      <a:pt x="25" y="73"/>
                                    </a:lnTo>
                                    <a:lnTo>
                                      <a:pt x="25" y="63"/>
                                    </a:lnTo>
                                    <a:lnTo>
                                      <a:pt x="21" y="52"/>
                                    </a:lnTo>
                                    <a:lnTo>
                                      <a:pt x="9" y="36"/>
                                    </a:lnTo>
                                    <a:lnTo>
                                      <a:pt x="0" y="23"/>
                                    </a:lnTo>
                                    <a:lnTo>
                                      <a:pt x="0" y="1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849" name="Freeform 69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322" y="4742"/>
                                <a:ext cx="175" cy="104"/>
                              </a:xfrm>
                              <a:custGeom>
                                <a:avLst/>
                                <a:gdLst>
                                  <a:gd name="T0" fmla="*/ 2 w 175"/>
                                  <a:gd name="T1" fmla="*/ 13 h 104"/>
                                  <a:gd name="T2" fmla="*/ 10 w 175"/>
                                  <a:gd name="T3" fmla="*/ 0 h 104"/>
                                  <a:gd name="T4" fmla="*/ 21 w 175"/>
                                  <a:gd name="T5" fmla="*/ 17 h 104"/>
                                  <a:gd name="T6" fmla="*/ 32 w 175"/>
                                  <a:gd name="T7" fmla="*/ 25 h 104"/>
                                  <a:gd name="T8" fmla="*/ 45 w 175"/>
                                  <a:gd name="T9" fmla="*/ 34 h 104"/>
                                  <a:gd name="T10" fmla="*/ 69 w 175"/>
                                  <a:gd name="T11" fmla="*/ 42 h 104"/>
                                  <a:gd name="T12" fmla="*/ 96 w 175"/>
                                  <a:gd name="T13" fmla="*/ 49 h 104"/>
                                  <a:gd name="T14" fmla="*/ 126 w 175"/>
                                  <a:gd name="T15" fmla="*/ 59 h 104"/>
                                  <a:gd name="T16" fmla="*/ 167 w 175"/>
                                  <a:gd name="T17" fmla="*/ 72 h 104"/>
                                  <a:gd name="T18" fmla="*/ 175 w 175"/>
                                  <a:gd name="T19" fmla="*/ 104 h 104"/>
                                  <a:gd name="T20" fmla="*/ 133 w 175"/>
                                  <a:gd name="T21" fmla="*/ 87 h 104"/>
                                  <a:gd name="T22" fmla="*/ 103 w 175"/>
                                  <a:gd name="T23" fmla="*/ 76 h 104"/>
                                  <a:gd name="T24" fmla="*/ 78 w 175"/>
                                  <a:gd name="T25" fmla="*/ 72 h 104"/>
                                  <a:gd name="T26" fmla="*/ 58 w 175"/>
                                  <a:gd name="T27" fmla="*/ 72 h 104"/>
                                  <a:gd name="T28" fmla="*/ 48 w 175"/>
                                  <a:gd name="T29" fmla="*/ 80 h 104"/>
                                  <a:gd name="T30" fmla="*/ 36 w 175"/>
                                  <a:gd name="T31" fmla="*/ 91 h 104"/>
                                  <a:gd name="T32" fmla="*/ 34 w 175"/>
                                  <a:gd name="T33" fmla="*/ 78 h 104"/>
                                  <a:gd name="T34" fmla="*/ 21 w 175"/>
                                  <a:gd name="T35" fmla="*/ 59 h 104"/>
                                  <a:gd name="T36" fmla="*/ 10 w 175"/>
                                  <a:gd name="T37" fmla="*/ 45 h 104"/>
                                  <a:gd name="T38" fmla="*/ 0 w 175"/>
                                  <a:gd name="T39" fmla="*/ 31 h 104"/>
                                  <a:gd name="T40" fmla="*/ 2 w 175"/>
                                  <a:gd name="T41" fmla="*/ 13 h 104"/>
                                  <a:gd name="T42" fmla="*/ 0 60000 65536"/>
                                  <a:gd name="T43" fmla="*/ 0 60000 65536"/>
                                  <a:gd name="T44" fmla="*/ 0 60000 65536"/>
                                  <a:gd name="T45" fmla="*/ 0 60000 65536"/>
                                  <a:gd name="T46" fmla="*/ 0 60000 65536"/>
                                  <a:gd name="T47" fmla="*/ 0 60000 65536"/>
                                  <a:gd name="T48" fmla="*/ 0 60000 65536"/>
                                  <a:gd name="T49" fmla="*/ 0 60000 65536"/>
                                  <a:gd name="T50" fmla="*/ 0 60000 65536"/>
                                  <a:gd name="T51" fmla="*/ 0 60000 65536"/>
                                  <a:gd name="T52" fmla="*/ 0 60000 65536"/>
                                  <a:gd name="T53" fmla="*/ 0 60000 65536"/>
                                  <a:gd name="T54" fmla="*/ 0 60000 65536"/>
                                  <a:gd name="T55" fmla="*/ 0 60000 65536"/>
                                  <a:gd name="T56" fmla="*/ 0 60000 65536"/>
                                  <a:gd name="T57" fmla="*/ 0 60000 65536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w 175"/>
                                  <a:gd name="T64" fmla="*/ 0 h 104"/>
                                  <a:gd name="T65" fmla="*/ 175 w 175"/>
                                  <a:gd name="T66" fmla="*/ 104 h 104"/>
                                </a:gdLst>
                                <a:ahLst/>
                                <a:cxnLst>
                                  <a:cxn ang="T42">
                                    <a:pos x="T0" y="T1"/>
                                  </a:cxn>
                                  <a:cxn ang="T43">
                                    <a:pos x="T2" y="T3"/>
                                  </a:cxn>
                                  <a:cxn ang="T44">
                                    <a:pos x="T4" y="T5"/>
                                  </a:cxn>
                                  <a:cxn ang="T45">
                                    <a:pos x="T6" y="T7"/>
                                  </a:cxn>
                                  <a:cxn ang="T46">
                                    <a:pos x="T8" y="T9"/>
                                  </a:cxn>
                                  <a:cxn ang="T47">
                                    <a:pos x="T10" y="T11"/>
                                  </a:cxn>
                                  <a:cxn ang="T48">
                                    <a:pos x="T12" y="T13"/>
                                  </a:cxn>
                                  <a:cxn ang="T49">
                                    <a:pos x="T14" y="T15"/>
                                  </a:cxn>
                                  <a:cxn ang="T50">
                                    <a:pos x="T16" y="T17"/>
                                  </a:cxn>
                                  <a:cxn ang="T51">
                                    <a:pos x="T18" y="T19"/>
                                  </a:cxn>
                                  <a:cxn ang="T52">
                                    <a:pos x="T20" y="T21"/>
                                  </a:cxn>
                                  <a:cxn ang="T53">
                                    <a:pos x="T22" y="T23"/>
                                  </a:cxn>
                                  <a:cxn ang="T54">
                                    <a:pos x="T24" y="T25"/>
                                  </a:cxn>
                                  <a:cxn ang="T55">
                                    <a:pos x="T26" y="T27"/>
                                  </a:cxn>
                                  <a:cxn ang="T56">
                                    <a:pos x="T28" y="T29"/>
                                  </a:cxn>
                                  <a:cxn ang="T57">
                                    <a:pos x="T30" y="T31"/>
                                  </a:cxn>
                                  <a:cxn ang="T58">
                                    <a:pos x="T32" y="T33"/>
                                  </a:cxn>
                                  <a:cxn ang="T59">
                                    <a:pos x="T34" y="T35"/>
                                  </a:cxn>
                                  <a:cxn ang="T60">
                                    <a:pos x="T36" y="T37"/>
                                  </a:cxn>
                                  <a:cxn ang="T61">
                                    <a:pos x="T38" y="T39"/>
                                  </a:cxn>
                                  <a:cxn ang="T62">
                                    <a:pos x="T40" y="T41"/>
                                  </a:cxn>
                                </a:cxnLst>
                                <a:rect l="T63" t="T64" r="T65" b="T66"/>
                                <a:pathLst>
                                  <a:path w="175" h="104">
                                    <a:moveTo>
                                      <a:pt x="2" y="13"/>
                                    </a:moveTo>
                                    <a:lnTo>
                                      <a:pt x="10" y="0"/>
                                    </a:lnTo>
                                    <a:lnTo>
                                      <a:pt x="21" y="17"/>
                                    </a:lnTo>
                                    <a:lnTo>
                                      <a:pt x="32" y="25"/>
                                    </a:lnTo>
                                    <a:lnTo>
                                      <a:pt x="45" y="34"/>
                                    </a:lnTo>
                                    <a:lnTo>
                                      <a:pt x="69" y="42"/>
                                    </a:lnTo>
                                    <a:lnTo>
                                      <a:pt x="96" y="49"/>
                                    </a:lnTo>
                                    <a:lnTo>
                                      <a:pt x="126" y="59"/>
                                    </a:lnTo>
                                    <a:lnTo>
                                      <a:pt x="167" y="72"/>
                                    </a:lnTo>
                                    <a:lnTo>
                                      <a:pt x="175" y="104"/>
                                    </a:lnTo>
                                    <a:lnTo>
                                      <a:pt x="133" y="87"/>
                                    </a:lnTo>
                                    <a:lnTo>
                                      <a:pt x="103" y="76"/>
                                    </a:lnTo>
                                    <a:lnTo>
                                      <a:pt x="78" y="72"/>
                                    </a:lnTo>
                                    <a:lnTo>
                                      <a:pt x="58" y="72"/>
                                    </a:lnTo>
                                    <a:lnTo>
                                      <a:pt x="48" y="80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4" y="78"/>
                                    </a:lnTo>
                                    <a:lnTo>
                                      <a:pt x="21" y="59"/>
                                    </a:lnTo>
                                    <a:lnTo>
                                      <a:pt x="10" y="45"/>
                                    </a:lnTo>
                                    <a:lnTo>
                                      <a:pt x="0" y="31"/>
                                    </a:lnTo>
                                    <a:lnTo>
                                      <a:pt x="2" y="13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850" name="Freeform 70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341" y="4856"/>
                                <a:ext cx="208" cy="230"/>
                              </a:xfrm>
                              <a:custGeom>
                                <a:avLst/>
                                <a:gdLst>
                                  <a:gd name="T0" fmla="*/ 2 w 208"/>
                                  <a:gd name="T1" fmla="*/ 35 h 230"/>
                                  <a:gd name="T2" fmla="*/ 0 w 208"/>
                                  <a:gd name="T3" fmla="*/ 21 h 230"/>
                                  <a:gd name="T4" fmla="*/ 0 w 208"/>
                                  <a:gd name="T5" fmla="*/ 11 h 230"/>
                                  <a:gd name="T6" fmla="*/ 8 w 208"/>
                                  <a:gd name="T7" fmla="*/ 0 h 230"/>
                                  <a:gd name="T8" fmla="*/ 22 w 208"/>
                                  <a:gd name="T9" fmla="*/ 17 h 230"/>
                                  <a:gd name="T10" fmla="*/ 47 w 208"/>
                                  <a:gd name="T11" fmla="*/ 32 h 230"/>
                                  <a:gd name="T12" fmla="*/ 72 w 208"/>
                                  <a:gd name="T13" fmla="*/ 44 h 230"/>
                                  <a:gd name="T14" fmla="*/ 106 w 208"/>
                                  <a:gd name="T15" fmla="*/ 55 h 230"/>
                                  <a:gd name="T16" fmla="*/ 156 w 208"/>
                                  <a:gd name="T17" fmla="*/ 65 h 230"/>
                                  <a:gd name="T18" fmla="*/ 166 w 208"/>
                                  <a:gd name="T19" fmla="*/ 91 h 230"/>
                                  <a:gd name="T20" fmla="*/ 140 w 208"/>
                                  <a:gd name="T21" fmla="*/ 84 h 230"/>
                                  <a:gd name="T22" fmla="*/ 114 w 208"/>
                                  <a:gd name="T23" fmla="*/ 80 h 230"/>
                                  <a:gd name="T24" fmla="*/ 101 w 208"/>
                                  <a:gd name="T25" fmla="*/ 82 h 230"/>
                                  <a:gd name="T26" fmla="*/ 97 w 208"/>
                                  <a:gd name="T27" fmla="*/ 95 h 230"/>
                                  <a:gd name="T28" fmla="*/ 105 w 208"/>
                                  <a:gd name="T29" fmla="*/ 112 h 230"/>
                                  <a:gd name="T30" fmla="*/ 115 w 208"/>
                                  <a:gd name="T31" fmla="*/ 128 h 230"/>
                                  <a:gd name="T32" fmla="*/ 136 w 208"/>
                                  <a:gd name="T33" fmla="*/ 153 h 230"/>
                                  <a:gd name="T34" fmla="*/ 166 w 208"/>
                                  <a:gd name="T35" fmla="*/ 179 h 230"/>
                                  <a:gd name="T36" fmla="*/ 208 w 208"/>
                                  <a:gd name="T37" fmla="*/ 209 h 230"/>
                                  <a:gd name="T38" fmla="*/ 208 w 208"/>
                                  <a:gd name="T39" fmla="*/ 230 h 230"/>
                                  <a:gd name="T40" fmla="*/ 190 w 208"/>
                                  <a:gd name="T41" fmla="*/ 219 h 230"/>
                                  <a:gd name="T42" fmla="*/ 166 w 208"/>
                                  <a:gd name="T43" fmla="*/ 205 h 230"/>
                                  <a:gd name="T44" fmla="*/ 132 w 208"/>
                                  <a:gd name="T45" fmla="*/ 179 h 230"/>
                                  <a:gd name="T46" fmla="*/ 105 w 208"/>
                                  <a:gd name="T47" fmla="*/ 150 h 230"/>
                                  <a:gd name="T48" fmla="*/ 80 w 208"/>
                                  <a:gd name="T49" fmla="*/ 128 h 230"/>
                                  <a:gd name="T50" fmla="*/ 56 w 208"/>
                                  <a:gd name="T51" fmla="*/ 101 h 230"/>
                                  <a:gd name="T52" fmla="*/ 36 w 208"/>
                                  <a:gd name="T53" fmla="*/ 78 h 230"/>
                                  <a:gd name="T54" fmla="*/ 15 w 208"/>
                                  <a:gd name="T55" fmla="*/ 57 h 230"/>
                                  <a:gd name="T56" fmla="*/ 2 w 208"/>
                                  <a:gd name="T57" fmla="*/ 35 h 230"/>
                                  <a:gd name="T58" fmla="*/ 0 60000 65536"/>
                                  <a:gd name="T59" fmla="*/ 0 60000 65536"/>
                                  <a:gd name="T60" fmla="*/ 0 60000 65536"/>
                                  <a:gd name="T61" fmla="*/ 0 60000 65536"/>
                                  <a:gd name="T62" fmla="*/ 0 60000 65536"/>
                                  <a:gd name="T63" fmla="*/ 0 60000 65536"/>
                                  <a:gd name="T64" fmla="*/ 0 60000 65536"/>
                                  <a:gd name="T65" fmla="*/ 0 60000 65536"/>
                                  <a:gd name="T66" fmla="*/ 0 60000 65536"/>
                                  <a:gd name="T67" fmla="*/ 0 60000 65536"/>
                                  <a:gd name="T68" fmla="*/ 0 60000 65536"/>
                                  <a:gd name="T69" fmla="*/ 0 60000 65536"/>
                                  <a:gd name="T70" fmla="*/ 0 60000 65536"/>
                                  <a:gd name="T71" fmla="*/ 0 60000 65536"/>
                                  <a:gd name="T72" fmla="*/ 0 60000 65536"/>
                                  <a:gd name="T73" fmla="*/ 0 60000 65536"/>
                                  <a:gd name="T74" fmla="*/ 0 60000 65536"/>
                                  <a:gd name="T75" fmla="*/ 0 60000 65536"/>
                                  <a:gd name="T76" fmla="*/ 0 60000 65536"/>
                                  <a:gd name="T77" fmla="*/ 0 60000 65536"/>
                                  <a:gd name="T78" fmla="*/ 0 60000 65536"/>
                                  <a:gd name="T79" fmla="*/ 0 60000 65536"/>
                                  <a:gd name="T80" fmla="*/ 0 60000 65536"/>
                                  <a:gd name="T81" fmla="*/ 0 60000 65536"/>
                                  <a:gd name="T82" fmla="*/ 0 60000 65536"/>
                                  <a:gd name="T83" fmla="*/ 0 60000 65536"/>
                                  <a:gd name="T84" fmla="*/ 0 60000 65536"/>
                                  <a:gd name="T85" fmla="*/ 0 60000 65536"/>
                                  <a:gd name="T86" fmla="*/ 0 60000 65536"/>
                                  <a:gd name="T87" fmla="*/ 0 w 208"/>
                                  <a:gd name="T88" fmla="*/ 0 h 230"/>
                                  <a:gd name="T89" fmla="*/ 208 w 208"/>
                                  <a:gd name="T90" fmla="*/ 230 h 230"/>
                                </a:gdLst>
                                <a:ahLst/>
                                <a:cxnLst>
                                  <a:cxn ang="T58">
                                    <a:pos x="T0" y="T1"/>
                                  </a:cxn>
                                  <a:cxn ang="T59">
                                    <a:pos x="T2" y="T3"/>
                                  </a:cxn>
                                  <a:cxn ang="T60">
                                    <a:pos x="T4" y="T5"/>
                                  </a:cxn>
                                  <a:cxn ang="T61">
                                    <a:pos x="T6" y="T7"/>
                                  </a:cxn>
                                  <a:cxn ang="T62">
                                    <a:pos x="T8" y="T9"/>
                                  </a:cxn>
                                  <a:cxn ang="T63">
                                    <a:pos x="T10" y="T11"/>
                                  </a:cxn>
                                  <a:cxn ang="T64">
                                    <a:pos x="T12" y="T13"/>
                                  </a:cxn>
                                  <a:cxn ang="T65">
                                    <a:pos x="T14" y="T15"/>
                                  </a:cxn>
                                  <a:cxn ang="T66">
                                    <a:pos x="T16" y="T17"/>
                                  </a:cxn>
                                  <a:cxn ang="T67">
                                    <a:pos x="T18" y="T19"/>
                                  </a:cxn>
                                  <a:cxn ang="T68">
                                    <a:pos x="T20" y="T21"/>
                                  </a:cxn>
                                  <a:cxn ang="T69">
                                    <a:pos x="T22" y="T23"/>
                                  </a:cxn>
                                  <a:cxn ang="T70">
                                    <a:pos x="T24" y="T25"/>
                                  </a:cxn>
                                  <a:cxn ang="T71">
                                    <a:pos x="T26" y="T27"/>
                                  </a:cxn>
                                  <a:cxn ang="T72">
                                    <a:pos x="T28" y="T29"/>
                                  </a:cxn>
                                  <a:cxn ang="T73">
                                    <a:pos x="T30" y="T31"/>
                                  </a:cxn>
                                  <a:cxn ang="T74">
                                    <a:pos x="T32" y="T33"/>
                                  </a:cxn>
                                  <a:cxn ang="T75">
                                    <a:pos x="T34" y="T35"/>
                                  </a:cxn>
                                  <a:cxn ang="T76">
                                    <a:pos x="T36" y="T37"/>
                                  </a:cxn>
                                  <a:cxn ang="T77">
                                    <a:pos x="T38" y="T39"/>
                                  </a:cxn>
                                  <a:cxn ang="T78">
                                    <a:pos x="T40" y="T41"/>
                                  </a:cxn>
                                  <a:cxn ang="T79">
                                    <a:pos x="T42" y="T43"/>
                                  </a:cxn>
                                  <a:cxn ang="T80">
                                    <a:pos x="T44" y="T45"/>
                                  </a:cxn>
                                  <a:cxn ang="T81">
                                    <a:pos x="T46" y="T47"/>
                                  </a:cxn>
                                  <a:cxn ang="T82">
                                    <a:pos x="T48" y="T49"/>
                                  </a:cxn>
                                  <a:cxn ang="T83">
                                    <a:pos x="T50" y="T51"/>
                                  </a:cxn>
                                  <a:cxn ang="T84">
                                    <a:pos x="T52" y="T53"/>
                                  </a:cxn>
                                  <a:cxn ang="T85">
                                    <a:pos x="T54" y="T55"/>
                                  </a:cxn>
                                  <a:cxn ang="T86">
                                    <a:pos x="T56" y="T57"/>
                                  </a:cxn>
                                </a:cxnLst>
                                <a:rect l="T87" t="T88" r="T89" b="T90"/>
                                <a:pathLst>
                                  <a:path w="208" h="230">
                                    <a:moveTo>
                                      <a:pt x="2" y="35"/>
                                    </a:moveTo>
                                    <a:lnTo>
                                      <a:pt x="0" y="21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47" y="32"/>
                                    </a:lnTo>
                                    <a:lnTo>
                                      <a:pt x="72" y="44"/>
                                    </a:lnTo>
                                    <a:lnTo>
                                      <a:pt x="106" y="55"/>
                                    </a:lnTo>
                                    <a:lnTo>
                                      <a:pt x="156" y="65"/>
                                    </a:lnTo>
                                    <a:lnTo>
                                      <a:pt x="166" y="91"/>
                                    </a:lnTo>
                                    <a:lnTo>
                                      <a:pt x="140" y="84"/>
                                    </a:lnTo>
                                    <a:lnTo>
                                      <a:pt x="114" y="80"/>
                                    </a:lnTo>
                                    <a:lnTo>
                                      <a:pt x="101" y="82"/>
                                    </a:lnTo>
                                    <a:lnTo>
                                      <a:pt x="97" y="95"/>
                                    </a:lnTo>
                                    <a:lnTo>
                                      <a:pt x="105" y="112"/>
                                    </a:lnTo>
                                    <a:lnTo>
                                      <a:pt x="115" y="128"/>
                                    </a:lnTo>
                                    <a:lnTo>
                                      <a:pt x="136" y="153"/>
                                    </a:lnTo>
                                    <a:lnTo>
                                      <a:pt x="166" y="179"/>
                                    </a:lnTo>
                                    <a:lnTo>
                                      <a:pt x="208" y="209"/>
                                    </a:lnTo>
                                    <a:lnTo>
                                      <a:pt x="208" y="230"/>
                                    </a:lnTo>
                                    <a:lnTo>
                                      <a:pt x="190" y="219"/>
                                    </a:lnTo>
                                    <a:lnTo>
                                      <a:pt x="166" y="205"/>
                                    </a:lnTo>
                                    <a:lnTo>
                                      <a:pt x="132" y="179"/>
                                    </a:lnTo>
                                    <a:lnTo>
                                      <a:pt x="105" y="150"/>
                                    </a:lnTo>
                                    <a:lnTo>
                                      <a:pt x="80" y="128"/>
                                    </a:lnTo>
                                    <a:lnTo>
                                      <a:pt x="56" y="101"/>
                                    </a:lnTo>
                                    <a:lnTo>
                                      <a:pt x="36" y="78"/>
                                    </a:lnTo>
                                    <a:lnTo>
                                      <a:pt x="15" y="57"/>
                                    </a:lnTo>
                                    <a:lnTo>
                                      <a:pt x="2" y="3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851" name="Freeform 71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345" y="4443"/>
                                <a:ext cx="86" cy="69"/>
                              </a:xfrm>
                              <a:custGeom>
                                <a:avLst/>
                                <a:gdLst>
                                  <a:gd name="T0" fmla="*/ 0 w 86"/>
                                  <a:gd name="T1" fmla="*/ 0 h 69"/>
                                  <a:gd name="T2" fmla="*/ 11 w 86"/>
                                  <a:gd name="T3" fmla="*/ 10 h 69"/>
                                  <a:gd name="T4" fmla="*/ 25 w 86"/>
                                  <a:gd name="T5" fmla="*/ 21 h 69"/>
                                  <a:gd name="T6" fmla="*/ 42 w 86"/>
                                  <a:gd name="T7" fmla="*/ 33 h 69"/>
                                  <a:gd name="T8" fmla="*/ 60 w 86"/>
                                  <a:gd name="T9" fmla="*/ 44 h 69"/>
                                  <a:gd name="T10" fmla="*/ 77 w 86"/>
                                  <a:gd name="T11" fmla="*/ 54 h 69"/>
                                  <a:gd name="T12" fmla="*/ 86 w 86"/>
                                  <a:gd name="T13" fmla="*/ 61 h 69"/>
                                  <a:gd name="T14" fmla="*/ 65 w 86"/>
                                  <a:gd name="T15" fmla="*/ 69 h 69"/>
                                  <a:gd name="T16" fmla="*/ 42 w 86"/>
                                  <a:gd name="T17" fmla="*/ 61 h 69"/>
                                  <a:gd name="T18" fmla="*/ 18 w 86"/>
                                  <a:gd name="T19" fmla="*/ 52 h 69"/>
                                  <a:gd name="T20" fmla="*/ 0 w 86"/>
                                  <a:gd name="T21" fmla="*/ 42 h 69"/>
                                  <a:gd name="T22" fmla="*/ 1 w 86"/>
                                  <a:gd name="T23" fmla="*/ 33 h 69"/>
                                  <a:gd name="T24" fmla="*/ 4 w 86"/>
                                  <a:gd name="T25" fmla="*/ 17 h 69"/>
                                  <a:gd name="T26" fmla="*/ 0 w 86"/>
                                  <a:gd name="T27" fmla="*/ 0 h 69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60000 65536"/>
                                  <a:gd name="T34" fmla="*/ 0 60000 65536"/>
                                  <a:gd name="T35" fmla="*/ 0 60000 65536"/>
                                  <a:gd name="T36" fmla="*/ 0 60000 65536"/>
                                  <a:gd name="T37" fmla="*/ 0 60000 65536"/>
                                  <a:gd name="T38" fmla="*/ 0 60000 65536"/>
                                  <a:gd name="T39" fmla="*/ 0 60000 65536"/>
                                  <a:gd name="T40" fmla="*/ 0 60000 65536"/>
                                  <a:gd name="T41" fmla="*/ 0 60000 65536"/>
                                  <a:gd name="T42" fmla="*/ 0 w 86"/>
                                  <a:gd name="T43" fmla="*/ 0 h 69"/>
                                  <a:gd name="T44" fmla="*/ 86 w 86"/>
                                  <a:gd name="T45" fmla="*/ 69 h 69"/>
                                </a:gdLst>
                                <a:ahLst/>
                                <a:cxnLst>
                                  <a:cxn ang="T28">
                                    <a:pos x="T0" y="T1"/>
                                  </a:cxn>
                                  <a:cxn ang="T29">
                                    <a:pos x="T2" y="T3"/>
                                  </a:cxn>
                                  <a:cxn ang="T30">
                                    <a:pos x="T4" y="T5"/>
                                  </a:cxn>
                                  <a:cxn ang="T31">
                                    <a:pos x="T6" y="T7"/>
                                  </a:cxn>
                                  <a:cxn ang="T32">
                                    <a:pos x="T8" y="T9"/>
                                  </a:cxn>
                                  <a:cxn ang="T33">
                                    <a:pos x="T10" y="T11"/>
                                  </a:cxn>
                                  <a:cxn ang="T34">
                                    <a:pos x="T12" y="T13"/>
                                  </a:cxn>
                                  <a:cxn ang="T35">
                                    <a:pos x="T14" y="T15"/>
                                  </a:cxn>
                                  <a:cxn ang="T36">
                                    <a:pos x="T16" y="T17"/>
                                  </a:cxn>
                                  <a:cxn ang="T37">
                                    <a:pos x="T18" y="T19"/>
                                  </a:cxn>
                                  <a:cxn ang="T38">
                                    <a:pos x="T20" y="T21"/>
                                  </a:cxn>
                                  <a:cxn ang="T39">
                                    <a:pos x="T22" y="T23"/>
                                  </a:cxn>
                                  <a:cxn ang="T40">
                                    <a:pos x="T24" y="T25"/>
                                  </a:cxn>
                                  <a:cxn ang="T41">
                                    <a:pos x="T26" y="T27"/>
                                  </a:cxn>
                                </a:cxnLst>
                                <a:rect l="T42" t="T43" r="T44" b="T45"/>
                                <a:pathLst>
                                  <a:path w="86" h="69">
                                    <a:moveTo>
                                      <a:pt x="0" y="0"/>
                                    </a:moveTo>
                                    <a:lnTo>
                                      <a:pt x="11" y="10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42" y="33"/>
                                    </a:lnTo>
                                    <a:lnTo>
                                      <a:pt x="60" y="44"/>
                                    </a:lnTo>
                                    <a:lnTo>
                                      <a:pt x="77" y="54"/>
                                    </a:lnTo>
                                    <a:lnTo>
                                      <a:pt x="86" y="61"/>
                                    </a:lnTo>
                                    <a:lnTo>
                                      <a:pt x="65" y="69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18" y="52"/>
                                    </a:lnTo>
                                    <a:lnTo>
                                      <a:pt x="0" y="42"/>
                                    </a:lnTo>
                                    <a:lnTo>
                                      <a:pt x="1" y="33"/>
                                    </a:lnTo>
                                    <a:lnTo>
                                      <a:pt x="4" y="17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  <p:sp>
                            <p:nvSpPr>
                              <p:cNvPr id="32852" name="Freeform 72"/>
                              <p:cNvSpPr>
                                <a:spLocks noChangeAspect="1"/>
                              </p:cNvSpPr>
                              <p:nvPr/>
                            </p:nvSpPr>
                            <p:spPr bwMode="auto">
                              <a:xfrm>
                                <a:off x="6501" y="4426"/>
                                <a:ext cx="732" cy="689"/>
                              </a:xfrm>
                              <a:custGeom>
                                <a:avLst/>
                                <a:gdLst>
                                  <a:gd name="T0" fmla="*/ 348 w 732"/>
                                  <a:gd name="T1" fmla="*/ 158 h 689"/>
                                  <a:gd name="T2" fmla="*/ 292 w 732"/>
                                  <a:gd name="T3" fmla="*/ 181 h 689"/>
                                  <a:gd name="T4" fmla="*/ 175 w 732"/>
                                  <a:gd name="T5" fmla="*/ 200 h 689"/>
                                  <a:gd name="T6" fmla="*/ 0 w 732"/>
                                  <a:gd name="T7" fmla="*/ 209 h 689"/>
                                  <a:gd name="T8" fmla="*/ 205 w 732"/>
                                  <a:gd name="T9" fmla="*/ 244 h 689"/>
                                  <a:gd name="T10" fmla="*/ 435 w 732"/>
                                  <a:gd name="T11" fmla="*/ 225 h 689"/>
                                  <a:gd name="T12" fmla="*/ 597 w 732"/>
                                  <a:gd name="T13" fmla="*/ 177 h 689"/>
                                  <a:gd name="T14" fmla="*/ 648 w 732"/>
                                  <a:gd name="T15" fmla="*/ 169 h 689"/>
                                  <a:gd name="T16" fmla="*/ 625 w 732"/>
                                  <a:gd name="T17" fmla="*/ 208 h 689"/>
                                  <a:gd name="T18" fmla="*/ 510 w 732"/>
                                  <a:gd name="T19" fmla="*/ 263 h 689"/>
                                  <a:gd name="T20" fmla="*/ 304 w 732"/>
                                  <a:gd name="T21" fmla="*/ 308 h 689"/>
                                  <a:gd name="T22" fmla="*/ 177 w 732"/>
                                  <a:gd name="T23" fmla="*/ 352 h 689"/>
                                  <a:gd name="T24" fmla="*/ 411 w 732"/>
                                  <a:gd name="T25" fmla="*/ 347 h 689"/>
                                  <a:gd name="T26" fmla="*/ 567 w 732"/>
                                  <a:gd name="T27" fmla="*/ 308 h 689"/>
                                  <a:gd name="T28" fmla="*/ 659 w 732"/>
                                  <a:gd name="T29" fmla="*/ 276 h 689"/>
                                  <a:gd name="T30" fmla="*/ 661 w 732"/>
                                  <a:gd name="T31" fmla="*/ 299 h 689"/>
                                  <a:gd name="T32" fmla="*/ 584 w 732"/>
                                  <a:gd name="T33" fmla="*/ 354 h 689"/>
                                  <a:gd name="T34" fmla="*/ 439 w 732"/>
                                  <a:gd name="T35" fmla="*/ 407 h 689"/>
                                  <a:gd name="T36" fmla="*/ 237 w 732"/>
                                  <a:gd name="T37" fmla="*/ 444 h 689"/>
                                  <a:gd name="T38" fmla="*/ 305 w 732"/>
                                  <a:gd name="T39" fmla="*/ 466 h 689"/>
                                  <a:gd name="T40" fmla="*/ 482 w 732"/>
                                  <a:gd name="T41" fmla="*/ 458 h 689"/>
                                  <a:gd name="T42" fmla="*/ 629 w 732"/>
                                  <a:gd name="T43" fmla="*/ 413 h 689"/>
                                  <a:gd name="T44" fmla="*/ 642 w 732"/>
                                  <a:gd name="T45" fmla="*/ 430 h 689"/>
                                  <a:gd name="T46" fmla="*/ 599 w 732"/>
                                  <a:gd name="T47" fmla="*/ 474 h 689"/>
                                  <a:gd name="T48" fmla="*/ 489 w 732"/>
                                  <a:gd name="T49" fmla="*/ 521 h 689"/>
                                  <a:gd name="T50" fmla="*/ 360 w 732"/>
                                  <a:gd name="T51" fmla="*/ 542 h 689"/>
                                  <a:gd name="T52" fmla="*/ 166 w 732"/>
                                  <a:gd name="T53" fmla="*/ 546 h 689"/>
                                  <a:gd name="T54" fmla="*/ 301 w 732"/>
                                  <a:gd name="T55" fmla="*/ 579 h 689"/>
                                  <a:gd name="T56" fmla="*/ 427 w 732"/>
                                  <a:gd name="T57" fmla="*/ 580 h 689"/>
                                  <a:gd name="T58" fmla="*/ 540 w 732"/>
                                  <a:gd name="T59" fmla="*/ 562 h 689"/>
                                  <a:gd name="T60" fmla="*/ 589 w 732"/>
                                  <a:gd name="T61" fmla="*/ 565 h 689"/>
                                  <a:gd name="T62" fmla="*/ 561 w 732"/>
                                  <a:gd name="T63" fmla="*/ 597 h 689"/>
                                  <a:gd name="T64" fmla="*/ 495 w 732"/>
                                  <a:gd name="T65" fmla="*/ 622 h 689"/>
                                  <a:gd name="T66" fmla="*/ 253 w 732"/>
                                  <a:gd name="T67" fmla="*/ 649 h 689"/>
                                  <a:gd name="T68" fmla="*/ 453 w 732"/>
                                  <a:gd name="T69" fmla="*/ 663 h 689"/>
                                  <a:gd name="T70" fmla="*/ 466 w 732"/>
                                  <a:gd name="T71" fmla="*/ 687 h 689"/>
                                  <a:gd name="T72" fmla="*/ 542 w 732"/>
                                  <a:gd name="T73" fmla="*/ 664 h 689"/>
                                  <a:gd name="T74" fmla="*/ 597 w 732"/>
                                  <a:gd name="T75" fmla="*/ 621 h 689"/>
                                  <a:gd name="T76" fmla="*/ 709 w 732"/>
                                  <a:gd name="T77" fmla="*/ 453 h 689"/>
                                  <a:gd name="T78" fmla="*/ 714 w 732"/>
                                  <a:gd name="T79" fmla="*/ 419 h 689"/>
                                  <a:gd name="T80" fmla="*/ 698 w 732"/>
                                  <a:gd name="T81" fmla="*/ 386 h 689"/>
                                  <a:gd name="T82" fmla="*/ 713 w 732"/>
                                  <a:gd name="T83" fmla="*/ 354 h 689"/>
                                  <a:gd name="T84" fmla="*/ 732 w 732"/>
                                  <a:gd name="T85" fmla="*/ 322 h 689"/>
                                  <a:gd name="T86" fmla="*/ 719 w 732"/>
                                  <a:gd name="T87" fmla="*/ 287 h 689"/>
                                  <a:gd name="T88" fmla="*/ 702 w 732"/>
                                  <a:gd name="T89" fmla="*/ 255 h 689"/>
                                  <a:gd name="T90" fmla="*/ 723 w 732"/>
                                  <a:gd name="T91" fmla="*/ 221 h 689"/>
                                  <a:gd name="T92" fmla="*/ 722 w 732"/>
                                  <a:gd name="T93" fmla="*/ 179 h 689"/>
                                  <a:gd name="T94" fmla="*/ 705 w 732"/>
                                  <a:gd name="T95" fmla="*/ 147 h 689"/>
                                  <a:gd name="T96" fmla="*/ 719 w 732"/>
                                  <a:gd name="T97" fmla="*/ 114 h 689"/>
                                  <a:gd name="T98" fmla="*/ 732 w 732"/>
                                  <a:gd name="T99" fmla="*/ 80 h 689"/>
                                  <a:gd name="T100" fmla="*/ 714 w 732"/>
                                  <a:gd name="T101" fmla="*/ 48 h 689"/>
                                  <a:gd name="T102" fmla="*/ 634 w 732"/>
                                  <a:gd name="T103" fmla="*/ 50 h 689"/>
                                  <a:gd name="T104" fmla="*/ 475 w 732"/>
                                  <a:gd name="T105" fmla="*/ 105 h 689"/>
                                  <a:gd name="T106" fmla="*/ 294 w 732"/>
                                  <a:gd name="T107" fmla="*/ 135 h 689"/>
                                  <a:gd name="T108" fmla="*/ 0 60000 65536"/>
                                  <a:gd name="T109" fmla="*/ 0 60000 65536"/>
                                  <a:gd name="T110" fmla="*/ 0 60000 65536"/>
                                  <a:gd name="T111" fmla="*/ 0 60000 65536"/>
                                  <a:gd name="T112" fmla="*/ 0 60000 65536"/>
                                  <a:gd name="T113" fmla="*/ 0 60000 65536"/>
                                  <a:gd name="T114" fmla="*/ 0 60000 65536"/>
                                  <a:gd name="T115" fmla="*/ 0 60000 65536"/>
                                  <a:gd name="T116" fmla="*/ 0 60000 65536"/>
                                  <a:gd name="T117" fmla="*/ 0 60000 65536"/>
                                  <a:gd name="T118" fmla="*/ 0 60000 65536"/>
                                  <a:gd name="T119" fmla="*/ 0 60000 65536"/>
                                  <a:gd name="T120" fmla="*/ 0 60000 65536"/>
                                  <a:gd name="T121" fmla="*/ 0 60000 65536"/>
                                  <a:gd name="T122" fmla="*/ 0 60000 65536"/>
                                  <a:gd name="T123" fmla="*/ 0 60000 65536"/>
                                  <a:gd name="T124" fmla="*/ 0 60000 65536"/>
                                  <a:gd name="T125" fmla="*/ 0 60000 65536"/>
                                  <a:gd name="T126" fmla="*/ 0 60000 65536"/>
                                  <a:gd name="T127" fmla="*/ 0 60000 65536"/>
                                  <a:gd name="T128" fmla="*/ 0 60000 65536"/>
                                  <a:gd name="T129" fmla="*/ 0 60000 65536"/>
                                  <a:gd name="T130" fmla="*/ 0 60000 65536"/>
                                  <a:gd name="T131" fmla="*/ 0 60000 65536"/>
                                  <a:gd name="T132" fmla="*/ 0 60000 65536"/>
                                  <a:gd name="T133" fmla="*/ 0 60000 65536"/>
                                  <a:gd name="T134" fmla="*/ 0 60000 65536"/>
                                  <a:gd name="T135" fmla="*/ 0 60000 65536"/>
                                  <a:gd name="T136" fmla="*/ 0 60000 65536"/>
                                  <a:gd name="T137" fmla="*/ 0 60000 65536"/>
                                  <a:gd name="T138" fmla="*/ 0 60000 65536"/>
                                  <a:gd name="T139" fmla="*/ 0 60000 65536"/>
                                  <a:gd name="T140" fmla="*/ 0 60000 65536"/>
                                  <a:gd name="T141" fmla="*/ 0 60000 65536"/>
                                  <a:gd name="T142" fmla="*/ 0 60000 65536"/>
                                  <a:gd name="T143" fmla="*/ 0 60000 65536"/>
                                  <a:gd name="T144" fmla="*/ 0 60000 65536"/>
                                  <a:gd name="T145" fmla="*/ 0 60000 65536"/>
                                  <a:gd name="T146" fmla="*/ 0 60000 65536"/>
                                  <a:gd name="T147" fmla="*/ 0 60000 65536"/>
                                  <a:gd name="T148" fmla="*/ 0 60000 65536"/>
                                  <a:gd name="T149" fmla="*/ 0 60000 65536"/>
                                  <a:gd name="T150" fmla="*/ 0 60000 65536"/>
                                  <a:gd name="T151" fmla="*/ 0 60000 65536"/>
                                  <a:gd name="T152" fmla="*/ 0 60000 65536"/>
                                  <a:gd name="T153" fmla="*/ 0 60000 65536"/>
                                  <a:gd name="T154" fmla="*/ 0 60000 65536"/>
                                  <a:gd name="T155" fmla="*/ 0 60000 65536"/>
                                  <a:gd name="T156" fmla="*/ 0 60000 65536"/>
                                  <a:gd name="T157" fmla="*/ 0 60000 65536"/>
                                  <a:gd name="T158" fmla="*/ 0 60000 65536"/>
                                  <a:gd name="T159" fmla="*/ 0 60000 65536"/>
                                  <a:gd name="T160" fmla="*/ 0 60000 65536"/>
                                  <a:gd name="T161" fmla="*/ 0 60000 65536"/>
                                  <a:gd name="T162" fmla="*/ 0 w 732"/>
                                  <a:gd name="T163" fmla="*/ 0 h 689"/>
                                  <a:gd name="T164" fmla="*/ 732 w 732"/>
                                  <a:gd name="T165" fmla="*/ 689 h 689"/>
                                </a:gdLst>
                                <a:ahLst/>
                                <a:cxnLst>
                                  <a:cxn ang="T108">
                                    <a:pos x="T0" y="T1"/>
                                  </a:cxn>
                                  <a:cxn ang="T109">
                                    <a:pos x="T2" y="T3"/>
                                  </a:cxn>
                                  <a:cxn ang="T110">
                                    <a:pos x="T4" y="T5"/>
                                  </a:cxn>
                                  <a:cxn ang="T111">
                                    <a:pos x="T6" y="T7"/>
                                  </a:cxn>
                                  <a:cxn ang="T112">
                                    <a:pos x="T8" y="T9"/>
                                  </a:cxn>
                                  <a:cxn ang="T113">
                                    <a:pos x="T10" y="T11"/>
                                  </a:cxn>
                                  <a:cxn ang="T114">
                                    <a:pos x="T12" y="T13"/>
                                  </a:cxn>
                                  <a:cxn ang="T115">
                                    <a:pos x="T14" y="T15"/>
                                  </a:cxn>
                                  <a:cxn ang="T116">
                                    <a:pos x="T16" y="T17"/>
                                  </a:cxn>
                                  <a:cxn ang="T117">
                                    <a:pos x="T18" y="T19"/>
                                  </a:cxn>
                                  <a:cxn ang="T118">
                                    <a:pos x="T20" y="T21"/>
                                  </a:cxn>
                                  <a:cxn ang="T119">
                                    <a:pos x="T22" y="T23"/>
                                  </a:cxn>
                                  <a:cxn ang="T120">
                                    <a:pos x="T24" y="T25"/>
                                  </a:cxn>
                                  <a:cxn ang="T121">
                                    <a:pos x="T26" y="T27"/>
                                  </a:cxn>
                                  <a:cxn ang="T122">
                                    <a:pos x="T28" y="T29"/>
                                  </a:cxn>
                                  <a:cxn ang="T123">
                                    <a:pos x="T30" y="T31"/>
                                  </a:cxn>
                                  <a:cxn ang="T124">
                                    <a:pos x="T32" y="T33"/>
                                  </a:cxn>
                                  <a:cxn ang="T125">
                                    <a:pos x="T34" y="T35"/>
                                  </a:cxn>
                                  <a:cxn ang="T126">
                                    <a:pos x="T36" y="T37"/>
                                  </a:cxn>
                                  <a:cxn ang="T127">
                                    <a:pos x="T38" y="T39"/>
                                  </a:cxn>
                                  <a:cxn ang="T128">
                                    <a:pos x="T40" y="T41"/>
                                  </a:cxn>
                                  <a:cxn ang="T129">
                                    <a:pos x="T42" y="T43"/>
                                  </a:cxn>
                                  <a:cxn ang="T130">
                                    <a:pos x="T44" y="T45"/>
                                  </a:cxn>
                                  <a:cxn ang="T131">
                                    <a:pos x="T46" y="T47"/>
                                  </a:cxn>
                                  <a:cxn ang="T132">
                                    <a:pos x="T48" y="T49"/>
                                  </a:cxn>
                                  <a:cxn ang="T133">
                                    <a:pos x="T50" y="T51"/>
                                  </a:cxn>
                                  <a:cxn ang="T134">
                                    <a:pos x="T52" y="T53"/>
                                  </a:cxn>
                                  <a:cxn ang="T135">
                                    <a:pos x="T54" y="T55"/>
                                  </a:cxn>
                                  <a:cxn ang="T136">
                                    <a:pos x="T56" y="T57"/>
                                  </a:cxn>
                                  <a:cxn ang="T137">
                                    <a:pos x="T58" y="T59"/>
                                  </a:cxn>
                                  <a:cxn ang="T138">
                                    <a:pos x="T60" y="T61"/>
                                  </a:cxn>
                                  <a:cxn ang="T139">
                                    <a:pos x="T62" y="T63"/>
                                  </a:cxn>
                                  <a:cxn ang="T140">
                                    <a:pos x="T64" y="T65"/>
                                  </a:cxn>
                                  <a:cxn ang="T141">
                                    <a:pos x="T66" y="T67"/>
                                  </a:cxn>
                                  <a:cxn ang="T142">
                                    <a:pos x="T68" y="T69"/>
                                  </a:cxn>
                                  <a:cxn ang="T143">
                                    <a:pos x="T70" y="T71"/>
                                  </a:cxn>
                                  <a:cxn ang="T144">
                                    <a:pos x="T72" y="T73"/>
                                  </a:cxn>
                                  <a:cxn ang="T145">
                                    <a:pos x="T74" y="T75"/>
                                  </a:cxn>
                                  <a:cxn ang="T146">
                                    <a:pos x="T76" y="T77"/>
                                  </a:cxn>
                                  <a:cxn ang="T147">
                                    <a:pos x="T78" y="T79"/>
                                  </a:cxn>
                                  <a:cxn ang="T148">
                                    <a:pos x="T80" y="T81"/>
                                  </a:cxn>
                                  <a:cxn ang="T149">
                                    <a:pos x="T82" y="T83"/>
                                  </a:cxn>
                                  <a:cxn ang="T150">
                                    <a:pos x="T84" y="T85"/>
                                  </a:cxn>
                                  <a:cxn ang="T151">
                                    <a:pos x="T86" y="T87"/>
                                  </a:cxn>
                                  <a:cxn ang="T152">
                                    <a:pos x="T88" y="T89"/>
                                  </a:cxn>
                                  <a:cxn ang="T153">
                                    <a:pos x="T90" y="T91"/>
                                  </a:cxn>
                                  <a:cxn ang="T154">
                                    <a:pos x="T92" y="T93"/>
                                  </a:cxn>
                                  <a:cxn ang="T155">
                                    <a:pos x="T94" y="T95"/>
                                  </a:cxn>
                                  <a:cxn ang="T156">
                                    <a:pos x="T96" y="T97"/>
                                  </a:cxn>
                                  <a:cxn ang="T157">
                                    <a:pos x="T98" y="T99"/>
                                  </a:cxn>
                                  <a:cxn ang="T158">
                                    <a:pos x="T100" y="T101"/>
                                  </a:cxn>
                                  <a:cxn ang="T159">
                                    <a:pos x="T102" y="T103"/>
                                  </a:cxn>
                                  <a:cxn ang="T160">
                                    <a:pos x="T104" y="T105"/>
                                  </a:cxn>
                                  <a:cxn ang="T161">
                                    <a:pos x="T106" y="T107"/>
                                  </a:cxn>
                                </a:cxnLst>
                                <a:rect l="T162" t="T163" r="T164" b="T165"/>
                                <a:pathLst>
                                  <a:path w="732" h="689">
                                    <a:moveTo>
                                      <a:pt x="294" y="135"/>
                                    </a:moveTo>
                                    <a:lnTo>
                                      <a:pt x="186" y="143"/>
                                    </a:lnTo>
                                    <a:lnTo>
                                      <a:pt x="348" y="158"/>
                                    </a:lnTo>
                                    <a:lnTo>
                                      <a:pt x="338" y="166"/>
                                    </a:lnTo>
                                    <a:lnTo>
                                      <a:pt x="318" y="173"/>
                                    </a:lnTo>
                                    <a:lnTo>
                                      <a:pt x="292" y="181"/>
                                    </a:lnTo>
                                    <a:lnTo>
                                      <a:pt x="258" y="190"/>
                                    </a:lnTo>
                                    <a:lnTo>
                                      <a:pt x="222" y="196"/>
                                    </a:lnTo>
                                    <a:lnTo>
                                      <a:pt x="175" y="200"/>
                                    </a:lnTo>
                                    <a:lnTo>
                                      <a:pt x="120" y="206"/>
                                    </a:lnTo>
                                    <a:lnTo>
                                      <a:pt x="61" y="209"/>
                                    </a:lnTo>
                                    <a:lnTo>
                                      <a:pt x="0" y="209"/>
                                    </a:lnTo>
                                    <a:lnTo>
                                      <a:pt x="95" y="232"/>
                                    </a:lnTo>
                                    <a:lnTo>
                                      <a:pt x="154" y="244"/>
                                    </a:lnTo>
                                    <a:lnTo>
                                      <a:pt x="205" y="244"/>
                                    </a:lnTo>
                                    <a:lnTo>
                                      <a:pt x="267" y="244"/>
                                    </a:lnTo>
                                    <a:lnTo>
                                      <a:pt x="359" y="236"/>
                                    </a:lnTo>
                                    <a:lnTo>
                                      <a:pt x="435" y="225"/>
                                    </a:lnTo>
                                    <a:lnTo>
                                      <a:pt x="499" y="209"/>
                                    </a:lnTo>
                                    <a:lnTo>
                                      <a:pt x="567" y="188"/>
                                    </a:lnTo>
                                    <a:lnTo>
                                      <a:pt x="597" y="177"/>
                                    </a:lnTo>
                                    <a:lnTo>
                                      <a:pt x="625" y="168"/>
                                    </a:lnTo>
                                    <a:lnTo>
                                      <a:pt x="640" y="164"/>
                                    </a:lnTo>
                                    <a:lnTo>
                                      <a:pt x="648" y="169"/>
                                    </a:lnTo>
                                    <a:lnTo>
                                      <a:pt x="648" y="181"/>
                                    </a:lnTo>
                                    <a:lnTo>
                                      <a:pt x="642" y="194"/>
                                    </a:lnTo>
                                    <a:lnTo>
                                      <a:pt x="625" y="208"/>
                                    </a:lnTo>
                                    <a:lnTo>
                                      <a:pt x="597" y="226"/>
                                    </a:lnTo>
                                    <a:lnTo>
                                      <a:pt x="557" y="244"/>
                                    </a:lnTo>
                                    <a:lnTo>
                                      <a:pt x="510" y="263"/>
                                    </a:lnTo>
                                    <a:lnTo>
                                      <a:pt x="448" y="282"/>
                                    </a:lnTo>
                                    <a:lnTo>
                                      <a:pt x="376" y="297"/>
                                    </a:lnTo>
                                    <a:lnTo>
                                      <a:pt x="304" y="308"/>
                                    </a:lnTo>
                                    <a:lnTo>
                                      <a:pt x="228" y="320"/>
                                    </a:lnTo>
                                    <a:lnTo>
                                      <a:pt x="95" y="333"/>
                                    </a:lnTo>
                                    <a:lnTo>
                                      <a:pt x="177" y="352"/>
                                    </a:lnTo>
                                    <a:lnTo>
                                      <a:pt x="243" y="360"/>
                                    </a:lnTo>
                                    <a:lnTo>
                                      <a:pt x="326" y="358"/>
                                    </a:lnTo>
                                    <a:lnTo>
                                      <a:pt x="411" y="347"/>
                                    </a:lnTo>
                                    <a:lnTo>
                                      <a:pt x="474" y="333"/>
                                    </a:lnTo>
                                    <a:lnTo>
                                      <a:pt x="525" y="320"/>
                                    </a:lnTo>
                                    <a:lnTo>
                                      <a:pt x="567" y="308"/>
                                    </a:lnTo>
                                    <a:lnTo>
                                      <a:pt x="610" y="293"/>
                                    </a:lnTo>
                                    <a:lnTo>
                                      <a:pt x="644" y="280"/>
                                    </a:lnTo>
                                    <a:lnTo>
                                      <a:pt x="659" y="276"/>
                                    </a:lnTo>
                                    <a:lnTo>
                                      <a:pt x="668" y="276"/>
                                    </a:lnTo>
                                    <a:lnTo>
                                      <a:pt x="667" y="287"/>
                                    </a:lnTo>
                                    <a:lnTo>
                                      <a:pt x="661" y="299"/>
                                    </a:lnTo>
                                    <a:lnTo>
                                      <a:pt x="648" y="314"/>
                                    </a:lnTo>
                                    <a:lnTo>
                                      <a:pt x="617" y="335"/>
                                    </a:lnTo>
                                    <a:lnTo>
                                      <a:pt x="584" y="354"/>
                                    </a:lnTo>
                                    <a:lnTo>
                                      <a:pt x="546" y="371"/>
                                    </a:lnTo>
                                    <a:lnTo>
                                      <a:pt x="496" y="390"/>
                                    </a:lnTo>
                                    <a:lnTo>
                                      <a:pt x="439" y="407"/>
                                    </a:lnTo>
                                    <a:lnTo>
                                      <a:pt x="352" y="426"/>
                                    </a:lnTo>
                                    <a:lnTo>
                                      <a:pt x="294" y="438"/>
                                    </a:lnTo>
                                    <a:lnTo>
                                      <a:pt x="237" y="444"/>
                                    </a:lnTo>
                                    <a:lnTo>
                                      <a:pt x="154" y="449"/>
                                    </a:lnTo>
                                    <a:lnTo>
                                      <a:pt x="239" y="461"/>
                                    </a:lnTo>
                                    <a:lnTo>
                                      <a:pt x="305" y="466"/>
                                    </a:lnTo>
                                    <a:lnTo>
                                      <a:pt x="360" y="468"/>
                                    </a:lnTo>
                                    <a:lnTo>
                                      <a:pt x="423" y="466"/>
                                    </a:lnTo>
                                    <a:lnTo>
                                      <a:pt x="482" y="458"/>
                                    </a:lnTo>
                                    <a:lnTo>
                                      <a:pt x="530" y="447"/>
                                    </a:lnTo>
                                    <a:lnTo>
                                      <a:pt x="568" y="434"/>
                                    </a:lnTo>
                                    <a:lnTo>
                                      <a:pt x="629" y="413"/>
                                    </a:lnTo>
                                    <a:lnTo>
                                      <a:pt x="637" y="413"/>
                                    </a:lnTo>
                                    <a:lnTo>
                                      <a:pt x="644" y="417"/>
                                    </a:lnTo>
                                    <a:lnTo>
                                      <a:pt x="642" y="430"/>
                                    </a:lnTo>
                                    <a:lnTo>
                                      <a:pt x="634" y="444"/>
                                    </a:lnTo>
                                    <a:lnTo>
                                      <a:pt x="620" y="458"/>
                                    </a:lnTo>
                                    <a:lnTo>
                                      <a:pt x="599" y="474"/>
                                    </a:lnTo>
                                    <a:lnTo>
                                      <a:pt x="563" y="493"/>
                                    </a:lnTo>
                                    <a:lnTo>
                                      <a:pt x="525" y="510"/>
                                    </a:lnTo>
                                    <a:lnTo>
                                      <a:pt x="489" y="521"/>
                                    </a:lnTo>
                                    <a:lnTo>
                                      <a:pt x="448" y="531"/>
                                    </a:lnTo>
                                    <a:lnTo>
                                      <a:pt x="410" y="537"/>
                                    </a:lnTo>
                                    <a:lnTo>
                                      <a:pt x="360" y="542"/>
                                    </a:lnTo>
                                    <a:lnTo>
                                      <a:pt x="305" y="545"/>
                                    </a:lnTo>
                                    <a:lnTo>
                                      <a:pt x="250" y="546"/>
                                    </a:lnTo>
                                    <a:lnTo>
                                      <a:pt x="166" y="546"/>
                                    </a:lnTo>
                                    <a:lnTo>
                                      <a:pt x="211" y="562"/>
                                    </a:lnTo>
                                    <a:lnTo>
                                      <a:pt x="253" y="573"/>
                                    </a:lnTo>
                                    <a:lnTo>
                                      <a:pt x="301" y="579"/>
                                    </a:lnTo>
                                    <a:lnTo>
                                      <a:pt x="342" y="580"/>
                                    </a:lnTo>
                                    <a:lnTo>
                                      <a:pt x="384" y="583"/>
                                    </a:lnTo>
                                    <a:lnTo>
                                      <a:pt x="427" y="580"/>
                                    </a:lnTo>
                                    <a:lnTo>
                                      <a:pt x="462" y="579"/>
                                    </a:lnTo>
                                    <a:lnTo>
                                      <a:pt x="495" y="573"/>
                                    </a:lnTo>
                                    <a:lnTo>
                                      <a:pt x="540" y="562"/>
                                    </a:lnTo>
                                    <a:lnTo>
                                      <a:pt x="574" y="554"/>
                                    </a:lnTo>
                                    <a:lnTo>
                                      <a:pt x="587" y="555"/>
                                    </a:lnTo>
                                    <a:lnTo>
                                      <a:pt x="589" y="565"/>
                                    </a:lnTo>
                                    <a:lnTo>
                                      <a:pt x="585" y="575"/>
                                    </a:lnTo>
                                    <a:lnTo>
                                      <a:pt x="576" y="586"/>
                                    </a:lnTo>
                                    <a:lnTo>
                                      <a:pt x="561" y="597"/>
                                    </a:lnTo>
                                    <a:lnTo>
                                      <a:pt x="544" y="605"/>
                                    </a:lnTo>
                                    <a:lnTo>
                                      <a:pt x="525" y="614"/>
                                    </a:lnTo>
                                    <a:lnTo>
                                      <a:pt x="495" y="622"/>
                                    </a:lnTo>
                                    <a:lnTo>
                                      <a:pt x="432" y="631"/>
                                    </a:lnTo>
                                    <a:lnTo>
                                      <a:pt x="372" y="639"/>
                                    </a:lnTo>
                                    <a:lnTo>
                                      <a:pt x="253" y="649"/>
                                    </a:lnTo>
                                    <a:lnTo>
                                      <a:pt x="407" y="656"/>
                                    </a:lnTo>
                                    <a:lnTo>
                                      <a:pt x="439" y="656"/>
                                    </a:lnTo>
                                    <a:lnTo>
                                      <a:pt x="453" y="663"/>
                                    </a:lnTo>
                                    <a:lnTo>
                                      <a:pt x="461" y="670"/>
                                    </a:lnTo>
                                    <a:lnTo>
                                      <a:pt x="458" y="681"/>
                                    </a:lnTo>
                                    <a:lnTo>
                                      <a:pt x="466" y="687"/>
                                    </a:lnTo>
                                    <a:lnTo>
                                      <a:pt x="486" y="689"/>
                                    </a:lnTo>
                                    <a:lnTo>
                                      <a:pt x="516" y="677"/>
                                    </a:lnTo>
                                    <a:lnTo>
                                      <a:pt x="542" y="664"/>
                                    </a:lnTo>
                                    <a:lnTo>
                                      <a:pt x="563" y="651"/>
                                    </a:lnTo>
                                    <a:lnTo>
                                      <a:pt x="580" y="639"/>
                                    </a:lnTo>
                                    <a:lnTo>
                                      <a:pt x="597" y="621"/>
                                    </a:lnTo>
                                    <a:lnTo>
                                      <a:pt x="651" y="548"/>
                                    </a:lnTo>
                                    <a:lnTo>
                                      <a:pt x="693" y="485"/>
                                    </a:lnTo>
                                    <a:lnTo>
                                      <a:pt x="709" y="453"/>
                                    </a:lnTo>
                                    <a:lnTo>
                                      <a:pt x="713" y="440"/>
                                    </a:lnTo>
                                    <a:lnTo>
                                      <a:pt x="714" y="430"/>
                                    </a:lnTo>
                                    <a:lnTo>
                                      <a:pt x="714" y="419"/>
                                    </a:lnTo>
                                    <a:lnTo>
                                      <a:pt x="706" y="406"/>
                                    </a:lnTo>
                                    <a:lnTo>
                                      <a:pt x="701" y="398"/>
                                    </a:lnTo>
                                    <a:lnTo>
                                      <a:pt x="698" y="386"/>
                                    </a:lnTo>
                                    <a:lnTo>
                                      <a:pt x="701" y="373"/>
                                    </a:lnTo>
                                    <a:lnTo>
                                      <a:pt x="706" y="364"/>
                                    </a:lnTo>
                                    <a:lnTo>
                                      <a:pt x="713" y="354"/>
                                    </a:lnTo>
                                    <a:lnTo>
                                      <a:pt x="719" y="344"/>
                                    </a:lnTo>
                                    <a:lnTo>
                                      <a:pt x="727" y="333"/>
                                    </a:lnTo>
                                    <a:lnTo>
                                      <a:pt x="732" y="322"/>
                                    </a:lnTo>
                                    <a:lnTo>
                                      <a:pt x="731" y="308"/>
                                    </a:lnTo>
                                    <a:lnTo>
                                      <a:pt x="726" y="297"/>
                                    </a:lnTo>
                                    <a:lnTo>
                                      <a:pt x="719" y="287"/>
                                    </a:lnTo>
                                    <a:lnTo>
                                      <a:pt x="713" y="278"/>
                                    </a:lnTo>
                                    <a:lnTo>
                                      <a:pt x="705" y="267"/>
                                    </a:lnTo>
                                    <a:lnTo>
                                      <a:pt x="702" y="255"/>
                                    </a:lnTo>
                                    <a:lnTo>
                                      <a:pt x="705" y="246"/>
                                    </a:lnTo>
                                    <a:lnTo>
                                      <a:pt x="714" y="232"/>
                                    </a:lnTo>
                                    <a:lnTo>
                                      <a:pt x="723" y="221"/>
                                    </a:lnTo>
                                    <a:lnTo>
                                      <a:pt x="727" y="209"/>
                                    </a:lnTo>
                                    <a:lnTo>
                                      <a:pt x="727" y="194"/>
                                    </a:lnTo>
                                    <a:lnTo>
                                      <a:pt x="722" y="179"/>
                                    </a:lnTo>
                                    <a:lnTo>
                                      <a:pt x="713" y="168"/>
                                    </a:lnTo>
                                    <a:lnTo>
                                      <a:pt x="709" y="160"/>
                                    </a:lnTo>
                                    <a:lnTo>
                                      <a:pt x="705" y="147"/>
                                    </a:lnTo>
                                    <a:lnTo>
                                      <a:pt x="706" y="133"/>
                                    </a:lnTo>
                                    <a:lnTo>
                                      <a:pt x="714" y="122"/>
                                    </a:lnTo>
                                    <a:lnTo>
                                      <a:pt x="719" y="114"/>
                                    </a:lnTo>
                                    <a:lnTo>
                                      <a:pt x="727" y="105"/>
                                    </a:lnTo>
                                    <a:lnTo>
                                      <a:pt x="731" y="93"/>
                                    </a:lnTo>
                                    <a:lnTo>
                                      <a:pt x="732" y="80"/>
                                    </a:lnTo>
                                    <a:lnTo>
                                      <a:pt x="730" y="72"/>
                                    </a:lnTo>
                                    <a:lnTo>
                                      <a:pt x="722" y="59"/>
                                    </a:lnTo>
                                    <a:lnTo>
                                      <a:pt x="714" y="48"/>
                                    </a:lnTo>
                                    <a:lnTo>
                                      <a:pt x="709" y="34"/>
                                    </a:lnTo>
                                    <a:lnTo>
                                      <a:pt x="709" y="0"/>
                                    </a:lnTo>
                                    <a:lnTo>
                                      <a:pt x="634" y="50"/>
                                    </a:lnTo>
                                    <a:lnTo>
                                      <a:pt x="589" y="69"/>
                                    </a:lnTo>
                                    <a:lnTo>
                                      <a:pt x="536" y="86"/>
                                    </a:lnTo>
                                    <a:lnTo>
                                      <a:pt x="475" y="105"/>
                                    </a:lnTo>
                                    <a:lnTo>
                                      <a:pt x="420" y="116"/>
                                    </a:lnTo>
                                    <a:lnTo>
                                      <a:pt x="365" y="126"/>
                                    </a:lnTo>
                                    <a:lnTo>
                                      <a:pt x="294" y="13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A04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zh-CN" alt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27" name="Group 73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6929" y="4535"/>
                            <a:ext cx="218" cy="436"/>
                            <a:chOff x="6929" y="4535"/>
                            <a:chExt cx="218" cy="436"/>
                          </a:xfrm>
                        </p:grpSpPr>
                        <p:sp>
                          <p:nvSpPr>
                            <p:cNvPr id="32840" name="Freeform 74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6971" y="4651"/>
                              <a:ext cx="167" cy="70"/>
                            </a:xfrm>
                            <a:custGeom>
                              <a:avLst/>
                              <a:gdLst>
                                <a:gd name="T0" fmla="*/ 167 w 167"/>
                                <a:gd name="T1" fmla="*/ 13 h 70"/>
                                <a:gd name="T2" fmla="*/ 151 w 167"/>
                                <a:gd name="T3" fmla="*/ 0 h 70"/>
                                <a:gd name="T4" fmla="*/ 100 w 167"/>
                                <a:gd name="T5" fmla="*/ 26 h 70"/>
                                <a:gd name="T6" fmla="*/ 49 w 167"/>
                                <a:gd name="T7" fmla="*/ 45 h 70"/>
                                <a:gd name="T8" fmla="*/ 0 w 167"/>
                                <a:gd name="T9" fmla="*/ 59 h 70"/>
                                <a:gd name="T10" fmla="*/ 9 w 167"/>
                                <a:gd name="T11" fmla="*/ 70 h 70"/>
                                <a:gd name="T12" fmla="*/ 43 w 167"/>
                                <a:gd name="T13" fmla="*/ 70 h 70"/>
                                <a:gd name="T14" fmla="*/ 89 w 167"/>
                                <a:gd name="T15" fmla="*/ 60 h 70"/>
                                <a:gd name="T16" fmla="*/ 130 w 167"/>
                                <a:gd name="T17" fmla="*/ 40 h 70"/>
                                <a:gd name="T18" fmla="*/ 167 w 167"/>
                                <a:gd name="T19" fmla="*/ 13 h 70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w 167"/>
                                <a:gd name="T31" fmla="*/ 0 h 70"/>
                                <a:gd name="T32" fmla="*/ 167 w 167"/>
                                <a:gd name="T33" fmla="*/ 70 h 70"/>
                              </a:gdLst>
                              <a:ahLst/>
                              <a:cxnLst>
                                <a:cxn ang="T20">
                                  <a:pos x="T0" y="T1"/>
                                </a:cxn>
                                <a:cxn ang="T21">
                                  <a:pos x="T2" y="T3"/>
                                </a:cxn>
                                <a:cxn ang="T22">
                                  <a:pos x="T4" y="T5"/>
                                </a:cxn>
                                <a:cxn ang="T23">
                                  <a:pos x="T6" y="T7"/>
                                </a:cxn>
                                <a:cxn ang="T24">
                                  <a:pos x="T8" y="T9"/>
                                </a:cxn>
                                <a:cxn ang="T25">
                                  <a:pos x="T10" y="T11"/>
                                </a:cxn>
                                <a:cxn ang="T26">
                                  <a:pos x="T12" y="T13"/>
                                </a:cxn>
                                <a:cxn ang="T27">
                                  <a:pos x="T14" y="T15"/>
                                </a:cxn>
                                <a:cxn ang="T28">
                                  <a:pos x="T16" y="T17"/>
                                </a:cxn>
                                <a:cxn ang="T29">
                                  <a:pos x="T18" y="T19"/>
                                </a:cxn>
                              </a:cxnLst>
                              <a:rect l="T30" t="T31" r="T32" b="T33"/>
                              <a:pathLst>
                                <a:path w="167" h="70">
                                  <a:moveTo>
                                    <a:pt x="167" y="13"/>
                                  </a:moveTo>
                                  <a:lnTo>
                                    <a:pt x="151" y="0"/>
                                  </a:lnTo>
                                  <a:lnTo>
                                    <a:pt x="100" y="26"/>
                                  </a:lnTo>
                                  <a:lnTo>
                                    <a:pt x="49" y="45"/>
                                  </a:lnTo>
                                  <a:lnTo>
                                    <a:pt x="0" y="59"/>
                                  </a:lnTo>
                                  <a:lnTo>
                                    <a:pt x="9" y="70"/>
                                  </a:lnTo>
                                  <a:lnTo>
                                    <a:pt x="43" y="70"/>
                                  </a:lnTo>
                                  <a:lnTo>
                                    <a:pt x="89" y="60"/>
                                  </a:lnTo>
                                  <a:lnTo>
                                    <a:pt x="130" y="40"/>
                                  </a:lnTo>
                                  <a:lnTo>
                                    <a:pt x="167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32841" name="Freeform 75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7001" y="4763"/>
                              <a:ext cx="146" cy="78"/>
                            </a:xfrm>
                            <a:custGeom>
                              <a:avLst/>
                              <a:gdLst>
                                <a:gd name="T0" fmla="*/ 146 w 146"/>
                                <a:gd name="T1" fmla="*/ 15 h 78"/>
                                <a:gd name="T2" fmla="*/ 138 w 146"/>
                                <a:gd name="T3" fmla="*/ 0 h 78"/>
                                <a:gd name="T4" fmla="*/ 89 w 146"/>
                                <a:gd name="T5" fmla="*/ 34 h 78"/>
                                <a:gd name="T6" fmla="*/ 50 w 146"/>
                                <a:gd name="T7" fmla="*/ 51 h 78"/>
                                <a:gd name="T8" fmla="*/ 0 w 146"/>
                                <a:gd name="T9" fmla="*/ 66 h 78"/>
                                <a:gd name="T10" fmla="*/ 10 w 146"/>
                                <a:gd name="T11" fmla="*/ 78 h 78"/>
                                <a:gd name="T12" fmla="*/ 42 w 146"/>
                                <a:gd name="T13" fmla="*/ 78 h 78"/>
                                <a:gd name="T14" fmla="*/ 74 w 146"/>
                                <a:gd name="T15" fmla="*/ 69 h 78"/>
                                <a:gd name="T16" fmla="*/ 112 w 146"/>
                                <a:gd name="T17" fmla="*/ 45 h 78"/>
                                <a:gd name="T18" fmla="*/ 146 w 146"/>
                                <a:gd name="T19" fmla="*/ 15 h 78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w 146"/>
                                <a:gd name="T31" fmla="*/ 0 h 78"/>
                                <a:gd name="T32" fmla="*/ 146 w 146"/>
                                <a:gd name="T33" fmla="*/ 78 h 78"/>
                              </a:gdLst>
                              <a:ahLst/>
                              <a:cxnLst>
                                <a:cxn ang="T20">
                                  <a:pos x="T0" y="T1"/>
                                </a:cxn>
                                <a:cxn ang="T21">
                                  <a:pos x="T2" y="T3"/>
                                </a:cxn>
                                <a:cxn ang="T22">
                                  <a:pos x="T4" y="T5"/>
                                </a:cxn>
                                <a:cxn ang="T23">
                                  <a:pos x="T6" y="T7"/>
                                </a:cxn>
                                <a:cxn ang="T24">
                                  <a:pos x="T8" y="T9"/>
                                </a:cxn>
                                <a:cxn ang="T25">
                                  <a:pos x="T10" y="T11"/>
                                </a:cxn>
                                <a:cxn ang="T26">
                                  <a:pos x="T12" y="T13"/>
                                </a:cxn>
                                <a:cxn ang="T27">
                                  <a:pos x="T14" y="T15"/>
                                </a:cxn>
                                <a:cxn ang="T28">
                                  <a:pos x="T16" y="T17"/>
                                </a:cxn>
                                <a:cxn ang="T29">
                                  <a:pos x="T18" y="T19"/>
                                </a:cxn>
                              </a:cxnLst>
                              <a:rect l="T30" t="T31" r="T32" b="T33"/>
                              <a:pathLst>
                                <a:path w="146" h="78">
                                  <a:moveTo>
                                    <a:pt x="146" y="15"/>
                                  </a:moveTo>
                                  <a:lnTo>
                                    <a:pt x="138" y="0"/>
                                  </a:lnTo>
                                  <a:lnTo>
                                    <a:pt x="89" y="34"/>
                                  </a:lnTo>
                                  <a:lnTo>
                                    <a:pt x="50" y="51"/>
                                  </a:lnTo>
                                  <a:lnTo>
                                    <a:pt x="0" y="66"/>
                                  </a:lnTo>
                                  <a:lnTo>
                                    <a:pt x="10" y="78"/>
                                  </a:lnTo>
                                  <a:lnTo>
                                    <a:pt x="42" y="78"/>
                                  </a:lnTo>
                                  <a:lnTo>
                                    <a:pt x="74" y="69"/>
                                  </a:lnTo>
                                  <a:lnTo>
                                    <a:pt x="112" y="45"/>
                                  </a:lnTo>
                                  <a:lnTo>
                                    <a:pt x="146" y="1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32842" name="Freeform 7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6992" y="4894"/>
                              <a:ext cx="149" cy="77"/>
                            </a:xfrm>
                            <a:custGeom>
                              <a:avLst/>
                              <a:gdLst>
                                <a:gd name="T0" fmla="*/ 149 w 149"/>
                                <a:gd name="T1" fmla="*/ 11 h 77"/>
                                <a:gd name="T2" fmla="*/ 138 w 149"/>
                                <a:gd name="T3" fmla="*/ 0 h 77"/>
                                <a:gd name="T4" fmla="*/ 93 w 149"/>
                                <a:gd name="T5" fmla="*/ 31 h 77"/>
                                <a:gd name="T6" fmla="*/ 49 w 149"/>
                                <a:gd name="T7" fmla="*/ 49 h 77"/>
                                <a:gd name="T8" fmla="*/ 0 w 149"/>
                                <a:gd name="T9" fmla="*/ 63 h 77"/>
                                <a:gd name="T10" fmla="*/ 9 w 149"/>
                                <a:gd name="T11" fmla="*/ 77 h 77"/>
                                <a:gd name="T12" fmla="*/ 42 w 149"/>
                                <a:gd name="T13" fmla="*/ 74 h 77"/>
                                <a:gd name="T14" fmla="*/ 81 w 149"/>
                                <a:gd name="T15" fmla="*/ 65 h 77"/>
                                <a:gd name="T16" fmla="*/ 121 w 149"/>
                                <a:gd name="T17" fmla="*/ 40 h 77"/>
                                <a:gd name="T18" fmla="*/ 149 w 149"/>
                                <a:gd name="T19" fmla="*/ 11 h 77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w 149"/>
                                <a:gd name="T31" fmla="*/ 0 h 77"/>
                                <a:gd name="T32" fmla="*/ 149 w 149"/>
                                <a:gd name="T33" fmla="*/ 77 h 77"/>
                              </a:gdLst>
                              <a:ahLst/>
                              <a:cxnLst>
                                <a:cxn ang="T20">
                                  <a:pos x="T0" y="T1"/>
                                </a:cxn>
                                <a:cxn ang="T21">
                                  <a:pos x="T2" y="T3"/>
                                </a:cxn>
                                <a:cxn ang="T22">
                                  <a:pos x="T4" y="T5"/>
                                </a:cxn>
                                <a:cxn ang="T23">
                                  <a:pos x="T6" y="T7"/>
                                </a:cxn>
                                <a:cxn ang="T24">
                                  <a:pos x="T8" y="T9"/>
                                </a:cxn>
                                <a:cxn ang="T25">
                                  <a:pos x="T10" y="T11"/>
                                </a:cxn>
                                <a:cxn ang="T26">
                                  <a:pos x="T12" y="T13"/>
                                </a:cxn>
                                <a:cxn ang="T27">
                                  <a:pos x="T14" y="T15"/>
                                </a:cxn>
                                <a:cxn ang="T28">
                                  <a:pos x="T16" y="T17"/>
                                </a:cxn>
                                <a:cxn ang="T29">
                                  <a:pos x="T18" y="T19"/>
                                </a:cxn>
                              </a:cxnLst>
                              <a:rect l="T30" t="T31" r="T32" b="T33"/>
                              <a:pathLst>
                                <a:path w="149" h="77">
                                  <a:moveTo>
                                    <a:pt x="149" y="11"/>
                                  </a:moveTo>
                                  <a:lnTo>
                                    <a:pt x="138" y="0"/>
                                  </a:lnTo>
                                  <a:lnTo>
                                    <a:pt x="93" y="31"/>
                                  </a:lnTo>
                                  <a:lnTo>
                                    <a:pt x="49" y="49"/>
                                  </a:lnTo>
                                  <a:lnTo>
                                    <a:pt x="0" y="63"/>
                                  </a:lnTo>
                                  <a:lnTo>
                                    <a:pt x="9" y="77"/>
                                  </a:lnTo>
                                  <a:lnTo>
                                    <a:pt x="42" y="74"/>
                                  </a:lnTo>
                                  <a:lnTo>
                                    <a:pt x="81" y="65"/>
                                  </a:lnTo>
                                  <a:lnTo>
                                    <a:pt x="121" y="40"/>
                                  </a:lnTo>
                                  <a:lnTo>
                                    <a:pt x="149" y="1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32843" name="Freeform 77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6929" y="4535"/>
                              <a:ext cx="171" cy="68"/>
                            </a:xfrm>
                            <a:custGeom>
                              <a:avLst/>
                              <a:gdLst>
                                <a:gd name="T0" fmla="*/ 171 w 171"/>
                                <a:gd name="T1" fmla="*/ 13 h 68"/>
                                <a:gd name="T2" fmla="*/ 154 w 171"/>
                                <a:gd name="T3" fmla="*/ 0 h 68"/>
                                <a:gd name="T4" fmla="*/ 97 w 171"/>
                                <a:gd name="T5" fmla="*/ 26 h 68"/>
                                <a:gd name="T6" fmla="*/ 50 w 171"/>
                                <a:gd name="T7" fmla="*/ 41 h 68"/>
                                <a:gd name="T8" fmla="*/ 0 w 171"/>
                                <a:gd name="T9" fmla="*/ 55 h 68"/>
                                <a:gd name="T10" fmla="*/ 11 w 171"/>
                                <a:gd name="T11" fmla="*/ 68 h 68"/>
                                <a:gd name="T12" fmla="*/ 42 w 171"/>
                                <a:gd name="T13" fmla="*/ 66 h 68"/>
                                <a:gd name="T14" fmla="*/ 82 w 171"/>
                                <a:gd name="T15" fmla="*/ 57 h 68"/>
                                <a:gd name="T16" fmla="*/ 127 w 171"/>
                                <a:gd name="T17" fmla="*/ 40 h 68"/>
                                <a:gd name="T18" fmla="*/ 171 w 171"/>
                                <a:gd name="T19" fmla="*/ 13 h 68"/>
                                <a:gd name="T20" fmla="*/ 0 60000 65536"/>
                                <a:gd name="T21" fmla="*/ 0 60000 65536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w 171"/>
                                <a:gd name="T31" fmla="*/ 0 h 68"/>
                                <a:gd name="T32" fmla="*/ 171 w 171"/>
                                <a:gd name="T33" fmla="*/ 68 h 68"/>
                              </a:gdLst>
                              <a:ahLst/>
                              <a:cxnLst>
                                <a:cxn ang="T20">
                                  <a:pos x="T0" y="T1"/>
                                </a:cxn>
                                <a:cxn ang="T21">
                                  <a:pos x="T2" y="T3"/>
                                </a:cxn>
                                <a:cxn ang="T22">
                                  <a:pos x="T4" y="T5"/>
                                </a:cxn>
                                <a:cxn ang="T23">
                                  <a:pos x="T6" y="T7"/>
                                </a:cxn>
                                <a:cxn ang="T24">
                                  <a:pos x="T8" y="T9"/>
                                </a:cxn>
                                <a:cxn ang="T25">
                                  <a:pos x="T10" y="T11"/>
                                </a:cxn>
                                <a:cxn ang="T26">
                                  <a:pos x="T12" y="T13"/>
                                </a:cxn>
                                <a:cxn ang="T27">
                                  <a:pos x="T14" y="T15"/>
                                </a:cxn>
                                <a:cxn ang="T28">
                                  <a:pos x="T16" y="T17"/>
                                </a:cxn>
                                <a:cxn ang="T29">
                                  <a:pos x="T18" y="T19"/>
                                </a:cxn>
                              </a:cxnLst>
                              <a:rect l="T30" t="T31" r="T32" b="T33"/>
                              <a:pathLst>
                                <a:path w="171" h="68">
                                  <a:moveTo>
                                    <a:pt x="171" y="13"/>
                                  </a:moveTo>
                                  <a:lnTo>
                                    <a:pt x="154" y="0"/>
                                  </a:lnTo>
                                  <a:lnTo>
                                    <a:pt x="97" y="26"/>
                                  </a:lnTo>
                                  <a:lnTo>
                                    <a:pt x="50" y="41"/>
                                  </a:lnTo>
                                  <a:lnTo>
                                    <a:pt x="0" y="55"/>
                                  </a:lnTo>
                                  <a:lnTo>
                                    <a:pt x="11" y="68"/>
                                  </a:lnTo>
                                  <a:lnTo>
                                    <a:pt x="42" y="66"/>
                                  </a:lnTo>
                                  <a:lnTo>
                                    <a:pt x="82" y="57"/>
                                  </a:lnTo>
                                  <a:lnTo>
                                    <a:pt x="127" y="40"/>
                                  </a:lnTo>
                                  <a:lnTo>
                                    <a:pt x="171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E0C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32823" name="Freeform 7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5770" y="1606"/>
                          <a:ext cx="2019" cy="2908"/>
                        </a:xfrm>
                        <a:custGeom>
                          <a:avLst/>
                          <a:gdLst>
                            <a:gd name="T0" fmla="*/ 1445 w 2019"/>
                            <a:gd name="T1" fmla="*/ 2807 h 2908"/>
                            <a:gd name="T2" fmla="*/ 1463 w 2019"/>
                            <a:gd name="T3" fmla="*/ 2784 h 2908"/>
                            <a:gd name="T4" fmla="*/ 1471 w 2019"/>
                            <a:gd name="T5" fmla="*/ 2765 h 2908"/>
                            <a:gd name="T6" fmla="*/ 1484 w 2019"/>
                            <a:gd name="T7" fmla="*/ 2698 h 2908"/>
                            <a:gd name="T8" fmla="*/ 1563 w 2019"/>
                            <a:gd name="T9" fmla="*/ 2229 h 2908"/>
                            <a:gd name="T10" fmla="*/ 1619 w 2019"/>
                            <a:gd name="T11" fmla="*/ 2062 h 2908"/>
                            <a:gd name="T12" fmla="*/ 1672 w 2019"/>
                            <a:gd name="T13" fmla="*/ 1943 h 2908"/>
                            <a:gd name="T14" fmla="*/ 1773 w 2019"/>
                            <a:gd name="T15" fmla="*/ 1766 h 2908"/>
                            <a:gd name="T16" fmla="*/ 1879 w 2019"/>
                            <a:gd name="T17" fmla="*/ 1590 h 2908"/>
                            <a:gd name="T18" fmla="*/ 1952 w 2019"/>
                            <a:gd name="T19" fmla="*/ 1429 h 2908"/>
                            <a:gd name="T20" fmla="*/ 1995 w 2019"/>
                            <a:gd name="T21" fmla="*/ 1267 h 2908"/>
                            <a:gd name="T22" fmla="*/ 2019 w 2019"/>
                            <a:gd name="T23" fmla="*/ 1062 h 2908"/>
                            <a:gd name="T24" fmla="*/ 2003 w 2019"/>
                            <a:gd name="T25" fmla="*/ 873 h 2908"/>
                            <a:gd name="T26" fmla="*/ 1960 w 2019"/>
                            <a:gd name="T27" fmla="*/ 694 h 2908"/>
                            <a:gd name="T28" fmla="*/ 1888 w 2019"/>
                            <a:gd name="T29" fmla="*/ 529 h 2908"/>
                            <a:gd name="T30" fmla="*/ 1765 w 2019"/>
                            <a:gd name="T31" fmla="*/ 354 h 2908"/>
                            <a:gd name="T32" fmla="*/ 1636 w 2019"/>
                            <a:gd name="T33" fmla="*/ 232 h 2908"/>
                            <a:gd name="T34" fmla="*/ 1471 w 2019"/>
                            <a:gd name="T35" fmla="*/ 120 h 2908"/>
                            <a:gd name="T36" fmla="*/ 1277 w 2019"/>
                            <a:gd name="T37" fmla="*/ 40 h 2908"/>
                            <a:gd name="T38" fmla="*/ 1115 w 2019"/>
                            <a:gd name="T39" fmla="*/ 6 h 2908"/>
                            <a:gd name="T40" fmla="*/ 936 w 2019"/>
                            <a:gd name="T41" fmla="*/ 0 h 2908"/>
                            <a:gd name="T42" fmla="*/ 782 w 2019"/>
                            <a:gd name="T43" fmla="*/ 28 h 2908"/>
                            <a:gd name="T44" fmla="*/ 630 w 2019"/>
                            <a:gd name="T45" fmla="*/ 78 h 2908"/>
                            <a:gd name="T46" fmla="*/ 501 w 2019"/>
                            <a:gd name="T47" fmla="*/ 145 h 2908"/>
                            <a:gd name="T48" fmla="*/ 365 w 2019"/>
                            <a:gd name="T49" fmla="*/ 242 h 2908"/>
                            <a:gd name="T50" fmla="*/ 242 w 2019"/>
                            <a:gd name="T51" fmla="*/ 360 h 2908"/>
                            <a:gd name="T52" fmla="*/ 140 w 2019"/>
                            <a:gd name="T53" fmla="*/ 495 h 2908"/>
                            <a:gd name="T54" fmla="*/ 53 w 2019"/>
                            <a:gd name="T55" fmla="*/ 685 h 2908"/>
                            <a:gd name="T56" fmla="*/ 7 w 2019"/>
                            <a:gd name="T57" fmla="*/ 879 h 2908"/>
                            <a:gd name="T58" fmla="*/ 0 w 2019"/>
                            <a:gd name="T59" fmla="*/ 1052 h 2908"/>
                            <a:gd name="T60" fmla="*/ 14 w 2019"/>
                            <a:gd name="T61" fmla="*/ 1239 h 2908"/>
                            <a:gd name="T62" fmla="*/ 62 w 2019"/>
                            <a:gd name="T63" fmla="*/ 1427 h 2908"/>
                            <a:gd name="T64" fmla="*/ 144 w 2019"/>
                            <a:gd name="T65" fmla="*/ 1602 h 2908"/>
                            <a:gd name="T66" fmla="*/ 239 w 2019"/>
                            <a:gd name="T67" fmla="*/ 1770 h 2908"/>
                            <a:gd name="T68" fmla="*/ 370 w 2019"/>
                            <a:gd name="T69" fmla="*/ 2007 h 2908"/>
                            <a:gd name="T70" fmla="*/ 429 w 2019"/>
                            <a:gd name="T71" fmla="*/ 2138 h 2908"/>
                            <a:gd name="T72" fmla="*/ 469 w 2019"/>
                            <a:gd name="T73" fmla="*/ 2292 h 2908"/>
                            <a:gd name="T74" fmla="*/ 501 w 2019"/>
                            <a:gd name="T75" fmla="*/ 2506 h 2908"/>
                            <a:gd name="T76" fmla="*/ 526 w 2019"/>
                            <a:gd name="T77" fmla="*/ 2693 h 2908"/>
                            <a:gd name="T78" fmla="*/ 543 w 2019"/>
                            <a:gd name="T79" fmla="*/ 2767 h 2908"/>
                            <a:gd name="T80" fmla="*/ 552 w 2019"/>
                            <a:gd name="T81" fmla="*/ 2784 h 2908"/>
                            <a:gd name="T82" fmla="*/ 576 w 2019"/>
                            <a:gd name="T83" fmla="*/ 2812 h 2908"/>
                            <a:gd name="T84" fmla="*/ 635 w 2019"/>
                            <a:gd name="T85" fmla="*/ 2847 h 2908"/>
                            <a:gd name="T86" fmla="*/ 703 w 2019"/>
                            <a:gd name="T87" fmla="*/ 2870 h 2908"/>
                            <a:gd name="T88" fmla="*/ 778 w 2019"/>
                            <a:gd name="T89" fmla="*/ 2889 h 2908"/>
                            <a:gd name="T90" fmla="*/ 857 w 2019"/>
                            <a:gd name="T91" fmla="*/ 2900 h 2908"/>
                            <a:gd name="T92" fmla="*/ 934 w 2019"/>
                            <a:gd name="T93" fmla="*/ 2906 h 2908"/>
                            <a:gd name="T94" fmla="*/ 1006 w 2019"/>
                            <a:gd name="T95" fmla="*/ 2908 h 2908"/>
                            <a:gd name="T96" fmla="*/ 1086 w 2019"/>
                            <a:gd name="T97" fmla="*/ 2906 h 2908"/>
                            <a:gd name="T98" fmla="*/ 1166 w 2019"/>
                            <a:gd name="T99" fmla="*/ 2900 h 2908"/>
                            <a:gd name="T100" fmla="*/ 1241 w 2019"/>
                            <a:gd name="T101" fmla="*/ 2887 h 2908"/>
                            <a:gd name="T102" fmla="*/ 1309 w 2019"/>
                            <a:gd name="T103" fmla="*/ 2871 h 2908"/>
                            <a:gd name="T104" fmla="*/ 1375 w 2019"/>
                            <a:gd name="T105" fmla="*/ 2849 h 2908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w 2019"/>
                            <a:gd name="T160" fmla="*/ 0 h 2908"/>
                            <a:gd name="T161" fmla="*/ 2019 w 2019"/>
                            <a:gd name="T162" fmla="*/ 2908 h 2908"/>
                          </a:gdLst>
                          <a:ahLst/>
                          <a:cxnLst>
                            <a:cxn ang="T106">
                              <a:pos x="T0" y="T1"/>
                            </a:cxn>
                            <a:cxn ang="T107">
                              <a:pos x="T2" y="T3"/>
                            </a:cxn>
                            <a:cxn ang="T108">
                              <a:pos x="T4" y="T5"/>
                            </a:cxn>
                            <a:cxn ang="T109">
                              <a:pos x="T6" y="T7"/>
                            </a:cxn>
                            <a:cxn ang="T110">
                              <a:pos x="T8" y="T9"/>
                            </a:cxn>
                            <a:cxn ang="T111">
                              <a:pos x="T10" y="T11"/>
                            </a:cxn>
                            <a:cxn ang="T112">
                              <a:pos x="T12" y="T13"/>
                            </a:cxn>
                            <a:cxn ang="T113">
                              <a:pos x="T14" y="T15"/>
                            </a:cxn>
                            <a:cxn ang="T114">
                              <a:pos x="T16" y="T17"/>
                            </a:cxn>
                            <a:cxn ang="T115">
                              <a:pos x="T18" y="T19"/>
                            </a:cxn>
                            <a:cxn ang="T116">
                              <a:pos x="T20" y="T21"/>
                            </a:cxn>
                            <a:cxn ang="T117">
                              <a:pos x="T22" y="T23"/>
                            </a:cxn>
                            <a:cxn ang="T118">
                              <a:pos x="T24" y="T25"/>
                            </a:cxn>
                            <a:cxn ang="T119">
                              <a:pos x="T26" y="T27"/>
                            </a:cxn>
                            <a:cxn ang="T120">
                              <a:pos x="T28" y="T29"/>
                            </a:cxn>
                            <a:cxn ang="T121">
                              <a:pos x="T30" y="T31"/>
                            </a:cxn>
                            <a:cxn ang="T122">
                              <a:pos x="T32" y="T33"/>
                            </a:cxn>
                            <a:cxn ang="T123">
                              <a:pos x="T34" y="T35"/>
                            </a:cxn>
                            <a:cxn ang="T124">
                              <a:pos x="T36" y="T37"/>
                            </a:cxn>
                            <a:cxn ang="T125">
                              <a:pos x="T38" y="T39"/>
                            </a:cxn>
                            <a:cxn ang="T126">
                              <a:pos x="T40" y="T41"/>
                            </a:cxn>
                            <a:cxn ang="T127">
                              <a:pos x="T42" y="T43"/>
                            </a:cxn>
                            <a:cxn ang="T128">
                              <a:pos x="T44" y="T45"/>
                            </a:cxn>
                            <a:cxn ang="T129">
                              <a:pos x="T46" y="T47"/>
                            </a:cxn>
                            <a:cxn ang="T130">
                              <a:pos x="T48" y="T49"/>
                            </a:cxn>
                            <a:cxn ang="T131">
                              <a:pos x="T50" y="T51"/>
                            </a:cxn>
                            <a:cxn ang="T132">
                              <a:pos x="T52" y="T53"/>
                            </a:cxn>
                            <a:cxn ang="T133">
                              <a:pos x="T54" y="T55"/>
                            </a:cxn>
                            <a:cxn ang="T134">
                              <a:pos x="T56" y="T57"/>
                            </a:cxn>
                            <a:cxn ang="T135">
                              <a:pos x="T58" y="T59"/>
                            </a:cxn>
                            <a:cxn ang="T136">
                              <a:pos x="T60" y="T61"/>
                            </a:cxn>
                            <a:cxn ang="T137">
                              <a:pos x="T62" y="T63"/>
                            </a:cxn>
                            <a:cxn ang="T138">
                              <a:pos x="T64" y="T65"/>
                            </a:cxn>
                            <a:cxn ang="T139">
                              <a:pos x="T66" y="T67"/>
                            </a:cxn>
                            <a:cxn ang="T140">
                              <a:pos x="T68" y="T69"/>
                            </a:cxn>
                            <a:cxn ang="T141">
                              <a:pos x="T70" y="T71"/>
                            </a:cxn>
                            <a:cxn ang="T142">
                              <a:pos x="T72" y="T73"/>
                            </a:cxn>
                            <a:cxn ang="T143">
                              <a:pos x="T74" y="T75"/>
                            </a:cxn>
                            <a:cxn ang="T144">
                              <a:pos x="T76" y="T77"/>
                            </a:cxn>
                            <a:cxn ang="T145">
                              <a:pos x="T78" y="T79"/>
                            </a:cxn>
                            <a:cxn ang="T146">
                              <a:pos x="T80" y="T81"/>
                            </a:cxn>
                            <a:cxn ang="T147">
                              <a:pos x="T82" y="T83"/>
                            </a:cxn>
                            <a:cxn ang="T148">
                              <a:pos x="T84" y="T85"/>
                            </a:cxn>
                            <a:cxn ang="T149">
                              <a:pos x="T86" y="T87"/>
                            </a:cxn>
                            <a:cxn ang="T150">
                              <a:pos x="T88" y="T89"/>
                            </a:cxn>
                            <a:cxn ang="T151">
                              <a:pos x="T90" y="T91"/>
                            </a:cxn>
                            <a:cxn ang="T152">
                              <a:pos x="T92" y="T93"/>
                            </a:cxn>
                            <a:cxn ang="T153">
                              <a:pos x="T94" y="T95"/>
                            </a:cxn>
                            <a:cxn ang="T154">
                              <a:pos x="T96" y="T97"/>
                            </a:cxn>
                            <a:cxn ang="T155">
                              <a:pos x="T98" y="T99"/>
                            </a:cxn>
                            <a:cxn ang="T156">
                              <a:pos x="T100" y="T101"/>
                            </a:cxn>
                            <a:cxn ang="T157">
                              <a:pos x="T102" y="T103"/>
                            </a:cxn>
                            <a:cxn ang="T158">
                              <a:pos x="T104" y="T105"/>
                            </a:cxn>
                          </a:cxnLst>
                          <a:rect l="T159" t="T160" r="T161" b="T162"/>
                          <a:pathLst>
                            <a:path w="2019" h="2908">
                              <a:moveTo>
                                <a:pt x="1415" y="2830"/>
                              </a:moveTo>
                              <a:lnTo>
                                <a:pt x="1432" y="2818"/>
                              </a:lnTo>
                              <a:lnTo>
                                <a:pt x="1445" y="2807"/>
                              </a:lnTo>
                              <a:lnTo>
                                <a:pt x="1453" y="2799"/>
                              </a:lnTo>
                              <a:lnTo>
                                <a:pt x="1458" y="2790"/>
                              </a:lnTo>
                              <a:lnTo>
                                <a:pt x="1463" y="2784"/>
                              </a:lnTo>
                              <a:lnTo>
                                <a:pt x="1466" y="2778"/>
                              </a:lnTo>
                              <a:lnTo>
                                <a:pt x="1470" y="2773"/>
                              </a:lnTo>
                              <a:lnTo>
                                <a:pt x="1471" y="2765"/>
                              </a:lnTo>
                              <a:lnTo>
                                <a:pt x="1474" y="2756"/>
                              </a:lnTo>
                              <a:lnTo>
                                <a:pt x="1475" y="2744"/>
                              </a:lnTo>
                              <a:lnTo>
                                <a:pt x="1484" y="2698"/>
                              </a:lnTo>
                              <a:lnTo>
                                <a:pt x="1543" y="2322"/>
                              </a:lnTo>
                              <a:lnTo>
                                <a:pt x="1554" y="2268"/>
                              </a:lnTo>
                              <a:lnTo>
                                <a:pt x="1563" y="2229"/>
                              </a:lnTo>
                              <a:lnTo>
                                <a:pt x="1577" y="2175"/>
                              </a:lnTo>
                              <a:lnTo>
                                <a:pt x="1598" y="2115"/>
                              </a:lnTo>
                              <a:lnTo>
                                <a:pt x="1619" y="2062"/>
                              </a:lnTo>
                              <a:lnTo>
                                <a:pt x="1638" y="2018"/>
                              </a:lnTo>
                              <a:lnTo>
                                <a:pt x="1655" y="1980"/>
                              </a:lnTo>
                              <a:lnTo>
                                <a:pt x="1672" y="1943"/>
                              </a:lnTo>
                              <a:lnTo>
                                <a:pt x="1706" y="1880"/>
                              </a:lnTo>
                              <a:lnTo>
                                <a:pt x="1740" y="1821"/>
                              </a:lnTo>
                              <a:lnTo>
                                <a:pt x="1773" y="1766"/>
                              </a:lnTo>
                              <a:lnTo>
                                <a:pt x="1799" y="1724"/>
                              </a:lnTo>
                              <a:lnTo>
                                <a:pt x="1846" y="1645"/>
                              </a:lnTo>
                              <a:lnTo>
                                <a:pt x="1879" y="1590"/>
                              </a:lnTo>
                              <a:lnTo>
                                <a:pt x="1905" y="1544"/>
                              </a:lnTo>
                              <a:lnTo>
                                <a:pt x="1927" y="1492"/>
                              </a:lnTo>
                              <a:lnTo>
                                <a:pt x="1952" y="1429"/>
                              </a:lnTo>
                              <a:lnTo>
                                <a:pt x="1969" y="1374"/>
                              </a:lnTo>
                              <a:lnTo>
                                <a:pt x="1985" y="1316"/>
                              </a:lnTo>
                              <a:lnTo>
                                <a:pt x="1995" y="1267"/>
                              </a:lnTo>
                              <a:lnTo>
                                <a:pt x="2007" y="1212"/>
                              </a:lnTo>
                              <a:lnTo>
                                <a:pt x="2015" y="1142"/>
                              </a:lnTo>
                              <a:lnTo>
                                <a:pt x="2019" y="1062"/>
                              </a:lnTo>
                              <a:lnTo>
                                <a:pt x="2019" y="987"/>
                              </a:lnTo>
                              <a:lnTo>
                                <a:pt x="2012" y="928"/>
                              </a:lnTo>
                              <a:lnTo>
                                <a:pt x="2003" y="873"/>
                              </a:lnTo>
                              <a:lnTo>
                                <a:pt x="1994" y="824"/>
                              </a:lnTo>
                              <a:lnTo>
                                <a:pt x="1978" y="759"/>
                              </a:lnTo>
                              <a:lnTo>
                                <a:pt x="1960" y="694"/>
                              </a:lnTo>
                              <a:lnTo>
                                <a:pt x="1940" y="634"/>
                              </a:lnTo>
                              <a:lnTo>
                                <a:pt x="1917" y="578"/>
                              </a:lnTo>
                              <a:lnTo>
                                <a:pt x="1888" y="529"/>
                              </a:lnTo>
                              <a:lnTo>
                                <a:pt x="1850" y="466"/>
                              </a:lnTo>
                              <a:lnTo>
                                <a:pt x="1807" y="403"/>
                              </a:lnTo>
                              <a:lnTo>
                                <a:pt x="1765" y="354"/>
                              </a:lnTo>
                              <a:lnTo>
                                <a:pt x="1727" y="312"/>
                              </a:lnTo>
                              <a:lnTo>
                                <a:pt x="1683" y="272"/>
                              </a:lnTo>
                              <a:lnTo>
                                <a:pt x="1636" y="232"/>
                              </a:lnTo>
                              <a:lnTo>
                                <a:pt x="1590" y="196"/>
                              </a:lnTo>
                              <a:lnTo>
                                <a:pt x="1535" y="159"/>
                              </a:lnTo>
                              <a:lnTo>
                                <a:pt x="1471" y="120"/>
                              </a:lnTo>
                              <a:lnTo>
                                <a:pt x="1411" y="90"/>
                              </a:lnTo>
                              <a:lnTo>
                                <a:pt x="1341" y="61"/>
                              </a:lnTo>
                              <a:lnTo>
                                <a:pt x="1277" y="40"/>
                              </a:lnTo>
                              <a:lnTo>
                                <a:pt x="1224" y="27"/>
                              </a:lnTo>
                              <a:lnTo>
                                <a:pt x="1167" y="14"/>
                              </a:lnTo>
                              <a:lnTo>
                                <a:pt x="1115" y="6"/>
                              </a:lnTo>
                              <a:lnTo>
                                <a:pt x="1053" y="0"/>
                              </a:lnTo>
                              <a:lnTo>
                                <a:pt x="997" y="0"/>
                              </a:lnTo>
                              <a:lnTo>
                                <a:pt x="936" y="0"/>
                              </a:lnTo>
                              <a:lnTo>
                                <a:pt x="885" y="6"/>
                              </a:lnTo>
                              <a:lnTo>
                                <a:pt x="826" y="19"/>
                              </a:lnTo>
                              <a:lnTo>
                                <a:pt x="782" y="28"/>
                              </a:lnTo>
                              <a:lnTo>
                                <a:pt x="727" y="44"/>
                              </a:lnTo>
                              <a:lnTo>
                                <a:pt x="676" y="59"/>
                              </a:lnTo>
                              <a:lnTo>
                                <a:pt x="630" y="78"/>
                              </a:lnTo>
                              <a:lnTo>
                                <a:pt x="586" y="97"/>
                              </a:lnTo>
                              <a:lnTo>
                                <a:pt x="541" y="121"/>
                              </a:lnTo>
                              <a:lnTo>
                                <a:pt x="501" y="145"/>
                              </a:lnTo>
                              <a:lnTo>
                                <a:pt x="456" y="175"/>
                              </a:lnTo>
                              <a:lnTo>
                                <a:pt x="408" y="209"/>
                              </a:lnTo>
                              <a:lnTo>
                                <a:pt x="365" y="242"/>
                              </a:lnTo>
                              <a:lnTo>
                                <a:pt x="326" y="277"/>
                              </a:lnTo>
                              <a:lnTo>
                                <a:pt x="284" y="316"/>
                              </a:lnTo>
                              <a:lnTo>
                                <a:pt x="242" y="360"/>
                              </a:lnTo>
                              <a:lnTo>
                                <a:pt x="206" y="402"/>
                              </a:lnTo>
                              <a:lnTo>
                                <a:pt x="175" y="441"/>
                              </a:lnTo>
                              <a:lnTo>
                                <a:pt x="140" y="495"/>
                              </a:lnTo>
                              <a:lnTo>
                                <a:pt x="106" y="554"/>
                              </a:lnTo>
                              <a:lnTo>
                                <a:pt x="75" y="620"/>
                              </a:lnTo>
                              <a:lnTo>
                                <a:pt x="53" y="685"/>
                              </a:lnTo>
                              <a:lnTo>
                                <a:pt x="34" y="752"/>
                              </a:lnTo>
                              <a:lnTo>
                                <a:pt x="17" y="818"/>
                              </a:lnTo>
                              <a:lnTo>
                                <a:pt x="7" y="879"/>
                              </a:lnTo>
                              <a:lnTo>
                                <a:pt x="0" y="940"/>
                              </a:lnTo>
                              <a:lnTo>
                                <a:pt x="0" y="999"/>
                              </a:lnTo>
                              <a:lnTo>
                                <a:pt x="0" y="1052"/>
                              </a:lnTo>
                              <a:lnTo>
                                <a:pt x="0" y="1115"/>
                              </a:lnTo>
                              <a:lnTo>
                                <a:pt x="3" y="1170"/>
                              </a:lnTo>
                              <a:lnTo>
                                <a:pt x="14" y="1239"/>
                              </a:lnTo>
                              <a:lnTo>
                                <a:pt x="24" y="1299"/>
                              </a:lnTo>
                              <a:lnTo>
                                <a:pt x="40" y="1358"/>
                              </a:lnTo>
                              <a:lnTo>
                                <a:pt x="62" y="1427"/>
                              </a:lnTo>
                              <a:lnTo>
                                <a:pt x="87" y="1488"/>
                              </a:lnTo>
                              <a:lnTo>
                                <a:pt x="113" y="1542"/>
                              </a:lnTo>
                              <a:lnTo>
                                <a:pt x="144" y="1602"/>
                              </a:lnTo>
                              <a:lnTo>
                                <a:pt x="178" y="1660"/>
                              </a:lnTo>
                              <a:lnTo>
                                <a:pt x="208" y="1715"/>
                              </a:lnTo>
                              <a:lnTo>
                                <a:pt x="239" y="1770"/>
                              </a:lnTo>
                              <a:lnTo>
                                <a:pt x="272" y="1830"/>
                              </a:lnTo>
                              <a:lnTo>
                                <a:pt x="323" y="1917"/>
                              </a:lnTo>
                              <a:lnTo>
                                <a:pt x="370" y="2007"/>
                              </a:lnTo>
                              <a:lnTo>
                                <a:pt x="398" y="2053"/>
                              </a:lnTo>
                              <a:lnTo>
                                <a:pt x="412" y="2091"/>
                              </a:lnTo>
                              <a:lnTo>
                                <a:pt x="429" y="2138"/>
                              </a:lnTo>
                              <a:lnTo>
                                <a:pt x="445" y="2192"/>
                              </a:lnTo>
                              <a:lnTo>
                                <a:pt x="458" y="2239"/>
                              </a:lnTo>
                              <a:lnTo>
                                <a:pt x="469" y="2292"/>
                              </a:lnTo>
                              <a:lnTo>
                                <a:pt x="479" y="2365"/>
                              </a:lnTo>
                              <a:lnTo>
                                <a:pt x="492" y="2444"/>
                              </a:lnTo>
                              <a:lnTo>
                                <a:pt x="501" y="2506"/>
                              </a:lnTo>
                              <a:lnTo>
                                <a:pt x="511" y="2586"/>
                              </a:lnTo>
                              <a:lnTo>
                                <a:pt x="518" y="2643"/>
                              </a:lnTo>
                              <a:lnTo>
                                <a:pt x="526" y="2693"/>
                              </a:lnTo>
                              <a:lnTo>
                                <a:pt x="537" y="2742"/>
                              </a:lnTo>
                              <a:lnTo>
                                <a:pt x="541" y="2756"/>
                              </a:lnTo>
                              <a:lnTo>
                                <a:pt x="543" y="2767"/>
                              </a:lnTo>
                              <a:lnTo>
                                <a:pt x="545" y="2773"/>
                              </a:lnTo>
                              <a:lnTo>
                                <a:pt x="546" y="2778"/>
                              </a:lnTo>
                              <a:lnTo>
                                <a:pt x="552" y="2784"/>
                              </a:lnTo>
                              <a:lnTo>
                                <a:pt x="558" y="2794"/>
                              </a:lnTo>
                              <a:lnTo>
                                <a:pt x="567" y="2803"/>
                              </a:lnTo>
                              <a:lnTo>
                                <a:pt x="576" y="2812"/>
                              </a:lnTo>
                              <a:lnTo>
                                <a:pt x="592" y="2824"/>
                              </a:lnTo>
                              <a:lnTo>
                                <a:pt x="610" y="2833"/>
                              </a:lnTo>
                              <a:lnTo>
                                <a:pt x="635" y="2847"/>
                              </a:lnTo>
                              <a:lnTo>
                                <a:pt x="657" y="2856"/>
                              </a:lnTo>
                              <a:lnTo>
                                <a:pt x="681" y="2864"/>
                              </a:lnTo>
                              <a:lnTo>
                                <a:pt x="703" y="2870"/>
                              </a:lnTo>
                              <a:lnTo>
                                <a:pt x="723" y="2875"/>
                              </a:lnTo>
                              <a:lnTo>
                                <a:pt x="753" y="2883"/>
                              </a:lnTo>
                              <a:lnTo>
                                <a:pt x="778" y="2889"/>
                              </a:lnTo>
                              <a:lnTo>
                                <a:pt x="802" y="2892"/>
                              </a:lnTo>
                              <a:lnTo>
                                <a:pt x="829" y="2896"/>
                              </a:lnTo>
                              <a:lnTo>
                                <a:pt x="857" y="2900"/>
                              </a:lnTo>
                              <a:lnTo>
                                <a:pt x="883" y="2902"/>
                              </a:lnTo>
                              <a:lnTo>
                                <a:pt x="906" y="2904"/>
                              </a:lnTo>
                              <a:lnTo>
                                <a:pt x="934" y="2906"/>
                              </a:lnTo>
                              <a:lnTo>
                                <a:pt x="959" y="2908"/>
                              </a:lnTo>
                              <a:lnTo>
                                <a:pt x="984" y="2908"/>
                              </a:lnTo>
                              <a:lnTo>
                                <a:pt x="1006" y="2908"/>
                              </a:lnTo>
                              <a:lnTo>
                                <a:pt x="1031" y="2908"/>
                              </a:lnTo>
                              <a:lnTo>
                                <a:pt x="1061" y="2908"/>
                              </a:lnTo>
                              <a:lnTo>
                                <a:pt x="1086" y="2906"/>
                              </a:lnTo>
                              <a:lnTo>
                                <a:pt x="1108" y="2906"/>
                              </a:lnTo>
                              <a:lnTo>
                                <a:pt x="1134" y="2902"/>
                              </a:lnTo>
                              <a:lnTo>
                                <a:pt x="1166" y="2900"/>
                              </a:lnTo>
                              <a:lnTo>
                                <a:pt x="1188" y="2896"/>
                              </a:lnTo>
                              <a:lnTo>
                                <a:pt x="1217" y="2892"/>
                              </a:lnTo>
                              <a:lnTo>
                                <a:pt x="1241" y="2887"/>
                              </a:lnTo>
                              <a:lnTo>
                                <a:pt x="1265" y="2883"/>
                              </a:lnTo>
                              <a:lnTo>
                                <a:pt x="1288" y="2877"/>
                              </a:lnTo>
                              <a:lnTo>
                                <a:pt x="1309" y="2871"/>
                              </a:lnTo>
                              <a:lnTo>
                                <a:pt x="1334" y="2864"/>
                              </a:lnTo>
                              <a:lnTo>
                                <a:pt x="1354" y="2856"/>
                              </a:lnTo>
                              <a:lnTo>
                                <a:pt x="1375" y="2849"/>
                              </a:lnTo>
                              <a:lnTo>
                                <a:pt x="1395" y="2839"/>
                              </a:lnTo>
                              <a:lnTo>
                                <a:pt x="1415" y="283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0E0"/>
                        </a:solidFill>
                        <a:ln w="6350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32824" name="Oval 7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337" y="4185"/>
                          <a:ext cx="886" cy="296"/>
                        </a:xfrm>
                        <a:prstGeom prst="ellipse">
                          <a:avLst/>
                        </a:prstGeom>
                        <a:solidFill>
                          <a:srgbClr val="A0A0A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2825" name="Freeform 8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261" y="1899"/>
                          <a:ext cx="338" cy="432"/>
                        </a:xfrm>
                        <a:custGeom>
                          <a:avLst/>
                          <a:gdLst>
                            <a:gd name="T0" fmla="*/ 0 w 338"/>
                            <a:gd name="T1" fmla="*/ 0 h 432"/>
                            <a:gd name="T2" fmla="*/ 90 w 338"/>
                            <a:gd name="T3" fmla="*/ 46 h 432"/>
                            <a:gd name="T4" fmla="*/ 172 w 338"/>
                            <a:gd name="T5" fmla="*/ 97 h 432"/>
                            <a:gd name="T6" fmla="*/ 234 w 338"/>
                            <a:gd name="T7" fmla="*/ 148 h 432"/>
                            <a:gd name="T8" fmla="*/ 275 w 338"/>
                            <a:gd name="T9" fmla="*/ 203 h 432"/>
                            <a:gd name="T10" fmla="*/ 304 w 338"/>
                            <a:gd name="T11" fmla="*/ 259 h 432"/>
                            <a:gd name="T12" fmla="*/ 325 w 338"/>
                            <a:gd name="T13" fmla="*/ 308 h 432"/>
                            <a:gd name="T14" fmla="*/ 338 w 338"/>
                            <a:gd name="T15" fmla="*/ 358 h 432"/>
                            <a:gd name="T16" fmla="*/ 219 w 338"/>
                            <a:gd name="T17" fmla="*/ 432 h 432"/>
                            <a:gd name="T18" fmla="*/ 208 w 338"/>
                            <a:gd name="T19" fmla="*/ 362 h 432"/>
                            <a:gd name="T20" fmla="*/ 189 w 338"/>
                            <a:gd name="T21" fmla="*/ 287 h 432"/>
                            <a:gd name="T22" fmla="*/ 161 w 338"/>
                            <a:gd name="T23" fmla="*/ 209 h 432"/>
                            <a:gd name="T24" fmla="*/ 124 w 338"/>
                            <a:gd name="T25" fmla="*/ 144 h 432"/>
                            <a:gd name="T26" fmla="*/ 73 w 338"/>
                            <a:gd name="T27" fmla="*/ 78 h 432"/>
                            <a:gd name="T28" fmla="*/ 0 w 338"/>
                            <a:gd name="T29" fmla="*/ 0 h 432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338"/>
                            <a:gd name="T46" fmla="*/ 0 h 432"/>
                            <a:gd name="T47" fmla="*/ 338 w 338"/>
                            <a:gd name="T48" fmla="*/ 432 h 432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338" h="432">
                              <a:moveTo>
                                <a:pt x="0" y="0"/>
                              </a:moveTo>
                              <a:lnTo>
                                <a:pt x="90" y="46"/>
                              </a:lnTo>
                              <a:lnTo>
                                <a:pt x="172" y="97"/>
                              </a:lnTo>
                              <a:lnTo>
                                <a:pt x="234" y="148"/>
                              </a:lnTo>
                              <a:lnTo>
                                <a:pt x="275" y="203"/>
                              </a:lnTo>
                              <a:lnTo>
                                <a:pt x="304" y="259"/>
                              </a:lnTo>
                              <a:lnTo>
                                <a:pt x="325" y="308"/>
                              </a:lnTo>
                              <a:lnTo>
                                <a:pt x="338" y="358"/>
                              </a:lnTo>
                              <a:lnTo>
                                <a:pt x="219" y="432"/>
                              </a:lnTo>
                              <a:lnTo>
                                <a:pt x="208" y="362"/>
                              </a:lnTo>
                              <a:lnTo>
                                <a:pt x="189" y="287"/>
                              </a:lnTo>
                              <a:lnTo>
                                <a:pt x="161" y="209"/>
                              </a:lnTo>
                              <a:lnTo>
                                <a:pt x="124" y="144"/>
                              </a:lnTo>
                              <a:lnTo>
                                <a:pt x="73" y="78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28" name="Group 81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6498" y="2481"/>
                          <a:ext cx="562" cy="1806"/>
                          <a:chOff x="6498" y="2481"/>
                          <a:chExt cx="562" cy="1806"/>
                        </a:xfrm>
                      </p:grpSpPr>
                      <p:sp>
                        <p:nvSpPr>
                          <p:cNvPr id="32828" name="Freeform 8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604" y="3234"/>
                            <a:ext cx="345" cy="1053"/>
                          </a:xfrm>
                          <a:custGeom>
                            <a:avLst/>
                            <a:gdLst>
                              <a:gd name="T0" fmla="*/ 0 w 345"/>
                              <a:gd name="T1" fmla="*/ 80 h 1053"/>
                              <a:gd name="T2" fmla="*/ 6 w 345"/>
                              <a:gd name="T3" fmla="*/ 252 h 1053"/>
                              <a:gd name="T4" fmla="*/ 23 w 345"/>
                              <a:gd name="T5" fmla="*/ 274 h 1053"/>
                              <a:gd name="T6" fmla="*/ 17 w 345"/>
                              <a:gd name="T7" fmla="*/ 975 h 1053"/>
                              <a:gd name="T8" fmla="*/ 40 w 345"/>
                              <a:gd name="T9" fmla="*/ 1053 h 1053"/>
                              <a:gd name="T10" fmla="*/ 98 w 345"/>
                              <a:gd name="T11" fmla="*/ 1053 h 1053"/>
                              <a:gd name="T12" fmla="*/ 146 w 345"/>
                              <a:gd name="T13" fmla="*/ 1015 h 1053"/>
                              <a:gd name="T14" fmla="*/ 201 w 345"/>
                              <a:gd name="T15" fmla="*/ 1015 h 1053"/>
                              <a:gd name="T16" fmla="*/ 245 w 345"/>
                              <a:gd name="T17" fmla="*/ 1053 h 1053"/>
                              <a:gd name="T18" fmla="*/ 307 w 345"/>
                              <a:gd name="T19" fmla="*/ 1053 h 1053"/>
                              <a:gd name="T20" fmla="*/ 328 w 345"/>
                              <a:gd name="T21" fmla="*/ 975 h 1053"/>
                              <a:gd name="T22" fmla="*/ 317 w 345"/>
                              <a:gd name="T23" fmla="*/ 274 h 1053"/>
                              <a:gd name="T24" fmla="*/ 333 w 345"/>
                              <a:gd name="T25" fmla="*/ 252 h 1053"/>
                              <a:gd name="T26" fmla="*/ 345 w 345"/>
                              <a:gd name="T27" fmla="*/ 80 h 1053"/>
                              <a:gd name="T28" fmla="*/ 269 w 345"/>
                              <a:gd name="T29" fmla="*/ 17 h 1053"/>
                              <a:gd name="T30" fmla="*/ 231 w 345"/>
                              <a:gd name="T31" fmla="*/ 17 h 1053"/>
                              <a:gd name="T32" fmla="*/ 210 w 345"/>
                              <a:gd name="T33" fmla="*/ 0 h 1053"/>
                              <a:gd name="T34" fmla="*/ 123 w 345"/>
                              <a:gd name="T35" fmla="*/ 0 h 1053"/>
                              <a:gd name="T36" fmla="*/ 104 w 345"/>
                              <a:gd name="T37" fmla="*/ 17 h 1053"/>
                              <a:gd name="T38" fmla="*/ 72 w 345"/>
                              <a:gd name="T39" fmla="*/ 17 h 1053"/>
                              <a:gd name="T40" fmla="*/ 0 w 345"/>
                              <a:gd name="T41" fmla="*/ 80 h 1053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345"/>
                              <a:gd name="T64" fmla="*/ 0 h 1053"/>
                              <a:gd name="T65" fmla="*/ 345 w 345"/>
                              <a:gd name="T66" fmla="*/ 1053 h 1053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345" h="1053">
                                <a:moveTo>
                                  <a:pt x="0" y="80"/>
                                </a:moveTo>
                                <a:lnTo>
                                  <a:pt x="6" y="252"/>
                                </a:lnTo>
                                <a:lnTo>
                                  <a:pt x="23" y="274"/>
                                </a:lnTo>
                                <a:lnTo>
                                  <a:pt x="17" y="975"/>
                                </a:lnTo>
                                <a:lnTo>
                                  <a:pt x="40" y="1053"/>
                                </a:lnTo>
                                <a:lnTo>
                                  <a:pt x="98" y="1053"/>
                                </a:lnTo>
                                <a:lnTo>
                                  <a:pt x="146" y="1015"/>
                                </a:lnTo>
                                <a:lnTo>
                                  <a:pt x="201" y="1015"/>
                                </a:lnTo>
                                <a:lnTo>
                                  <a:pt x="245" y="1053"/>
                                </a:lnTo>
                                <a:lnTo>
                                  <a:pt x="307" y="1053"/>
                                </a:lnTo>
                                <a:lnTo>
                                  <a:pt x="328" y="975"/>
                                </a:lnTo>
                                <a:lnTo>
                                  <a:pt x="317" y="274"/>
                                </a:lnTo>
                                <a:lnTo>
                                  <a:pt x="333" y="252"/>
                                </a:lnTo>
                                <a:lnTo>
                                  <a:pt x="345" y="80"/>
                                </a:lnTo>
                                <a:lnTo>
                                  <a:pt x="269" y="17"/>
                                </a:lnTo>
                                <a:lnTo>
                                  <a:pt x="231" y="17"/>
                                </a:lnTo>
                                <a:lnTo>
                                  <a:pt x="210" y="0"/>
                                </a:lnTo>
                                <a:lnTo>
                                  <a:pt x="123" y="0"/>
                                </a:lnTo>
                                <a:lnTo>
                                  <a:pt x="104" y="17"/>
                                </a:lnTo>
                                <a:lnTo>
                                  <a:pt x="72" y="17"/>
                                </a:lnTo>
                                <a:lnTo>
                                  <a:pt x="0" y="8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32829" name="Oval 8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6781" y="3267"/>
                            <a:ext cx="45" cy="72"/>
                          </a:xfrm>
                          <a:prstGeom prst="ellipse">
                            <a:avLst/>
                          </a:prstGeom>
                          <a:solidFill>
                            <a:srgbClr val="E0E0E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9" name="Group 84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6498" y="2481"/>
                            <a:ext cx="562" cy="828"/>
                            <a:chOff x="6498" y="2481"/>
                            <a:chExt cx="562" cy="828"/>
                          </a:xfrm>
                        </p:grpSpPr>
                        <p:sp>
                          <p:nvSpPr>
                            <p:cNvPr id="32836" name="Oval 85"/>
                            <p:cNvSpPr>
                              <a:spLocks noChangeAspect="1" noChangeArrowheads="1"/>
                            </p:cNvSpPr>
                            <p:nvPr/>
                          </p:nvSpPr>
                          <p:spPr bwMode="auto">
                            <a:xfrm>
                              <a:off x="6531" y="2481"/>
                              <a:ext cx="514" cy="282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2837" name="Freeform 86"/>
                            <p:cNvSpPr>
                              <a:spLocks noChangeAspect="1"/>
                            </p:cNvSpPr>
                            <p:nvPr/>
                          </p:nvSpPr>
                          <p:spPr bwMode="auto">
                            <a:xfrm>
                              <a:off x="6498" y="2610"/>
                              <a:ext cx="562" cy="699"/>
                            </a:xfrm>
                            <a:custGeom>
                              <a:avLst/>
                              <a:gdLst>
                                <a:gd name="T0" fmla="*/ 358 w 562"/>
                                <a:gd name="T1" fmla="*/ 699 h 699"/>
                                <a:gd name="T2" fmla="*/ 562 w 562"/>
                                <a:gd name="T3" fmla="*/ 69 h 699"/>
                                <a:gd name="T4" fmla="*/ 526 w 562"/>
                                <a:gd name="T5" fmla="*/ 56 h 699"/>
                                <a:gd name="T6" fmla="*/ 485 w 562"/>
                                <a:gd name="T7" fmla="*/ 38 h 699"/>
                                <a:gd name="T8" fmla="*/ 431 w 562"/>
                                <a:gd name="T9" fmla="*/ 24 h 699"/>
                                <a:gd name="T10" fmla="*/ 384 w 562"/>
                                <a:gd name="T11" fmla="*/ 12 h 699"/>
                                <a:gd name="T12" fmla="*/ 342 w 562"/>
                                <a:gd name="T13" fmla="*/ 4 h 699"/>
                                <a:gd name="T14" fmla="*/ 297 w 562"/>
                                <a:gd name="T15" fmla="*/ 0 h 699"/>
                                <a:gd name="T16" fmla="*/ 248 w 562"/>
                                <a:gd name="T17" fmla="*/ 3 h 699"/>
                                <a:gd name="T18" fmla="*/ 185 w 562"/>
                                <a:gd name="T19" fmla="*/ 10 h 699"/>
                                <a:gd name="T20" fmla="*/ 132 w 562"/>
                                <a:gd name="T21" fmla="*/ 24 h 699"/>
                                <a:gd name="T22" fmla="*/ 80 w 562"/>
                                <a:gd name="T23" fmla="*/ 38 h 699"/>
                                <a:gd name="T24" fmla="*/ 34 w 562"/>
                                <a:gd name="T25" fmla="*/ 58 h 699"/>
                                <a:gd name="T26" fmla="*/ 0 w 562"/>
                                <a:gd name="T27" fmla="*/ 76 h 699"/>
                                <a:gd name="T28" fmla="*/ 197 w 562"/>
                                <a:gd name="T29" fmla="*/ 699 h 699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w 562"/>
                                <a:gd name="T46" fmla="*/ 0 h 699"/>
                                <a:gd name="T47" fmla="*/ 562 w 562"/>
                                <a:gd name="T48" fmla="*/ 699 h 699"/>
                              </a:gdLst>
                              <a:ahLst/>
                              <a:cxnLst>
                                <a:cxn ang="T30">
                                  <a:pos x="T0" y="T1"/>
                                </a:cxn>
                                <a:cxn ang="T31">
                                  <a:pos x="T2" y="T3"/>
                                </a:cxn>
                                <a:cxn ang="T32">
                                  <a:pos x="T4" y="T5"/>
                                </a:cxn>
                                <a:cxn ang="T33">
                                  <a:pos x="T6" y="T7"/>
                                </a:cxn>
                                <a:cxn ang="T34">
                                  <a:pos x="T8" y="T9"/>
                                </a:cxn>
                                <a:cxn ang="T35">
                                  <a:pos x="T10" y="T11"/>
                                </a:cxn>
                                <a:cxn ang="T36">
                                  <a:pos x="T12" y="T13"/>
                                </a:cxn>
                                <a:cxn ang="T37">
                                  <a:pos x="T14" y="T15"/>
                                </a:cxn>
                                <a:cxn ang="T38">
                                  <a:pos x="T16" y="T17"/>
                                </a:cxn>
                                <a:cxn ang="T39">
                                  <a:pos x="T18" y="T19"/>
                                </a:cxn>
                                <a:cxn ang="T40">
                                  <a:pos x="T20" y="T21"/>
                                </a:cxn>
                                <a:cxn ang="T41">
                                  <a:pos x="T22" y="T23"/>
                                </a:cxn>
                                <a:cxn ang="T42">
                                  <a:pos x="T24" y="T25"/>
                                </a:cxn>
                                <a:cxn ang="T43">
                                  <a:pos x="T26" y="T27"/>
                                </a:cxn>
                                <a:cxn ang="T44">
                                  <a:pos x="T28" y="T29"/>
                                </a:cxn>
                              </a:cxnLst>
                              <a:rect l="T45" t="T46" r="T47" b="T48"/>
                              <a:pathLst>
                                <a:path w="562" h="699">
                                  <a:moveTo>
                                    <a:pt x="358" y="699"/>
                                  </a:moveTo>
                                  <a:lnTo>
                                    <a:pt x="562" y="69"/>
                                  </a:lnTo>
                                  <a:lnTo>
                                    <a:pt x="526" y="56"/>
                                  </a:lnTo>
                                  <a:lnTo>
                                    <a:pt x="485" y="38"/>
                                  </a:lnTo>
                                  <a:lnTo>
                                    <a:pt x="431" y="24"/>
                                  </a:lnTo>
                                  <a:lnTo>
                                    <a:pt x="384" y="12"/>
                                  </a:lnTo>
                                  <a:lnTo>
                                    <a:pt x="342" y="4"/>
                                  </a:lnTo>
                                  <a:lnTo>
                                    <a:pt x="297" y="0"/>
                                  </a:lnTo>
                                  <a:lnTo>
                                    <a:pt x="248" y="3"/>
                                  </a:lnTo>
                                  <a:lnTo>
                                    <a:pt x="185" y="10"/>
                                  </a:lnTo>
                                  <a:lnTo>
                                    <a:pt x="132" y="24"/>
                                  </a:lnTo>
                                  <a:lnTo>
                                    <a:pt x="80" y="38"/>
                                  </a:lnTo>
                                  <a:lnTo>
                                    <a:pt x="34" y="58"/>
                                  </a:lnTo>
                                  <a:lnTo>
                                    <a:pt x="0" y="76"/>
                                  </a:lnTo>
                                  <a:lnTo>
                                    <a:pt x="197" y="699"/>
                                  </a:lnTo>
                                </a:path>
                              </a:pathLst>
                            </a:custGeom>
                            <a:noFill/>
                            <a:ln w="6350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  <p:grpSp>
                        <p:nvGrpSpPr>
                          <p:cNvPr id="30" name="Group 87"/>
                          <p:cNvGrpSpPr>
                            <a:grpSpLocks noChangeAspect="1"/>
                          </p:cNvGrpSpPr>
                          <p:nvPr/>
                        </p:nvGrpSpPr>
                        <p:grpSpPr bwMode="auto">
                          <a:xfrm>
                            <a:off x="6676" y="3385"/>
                            <a:ext cx="193" cy="804"/>
                            <a:chOff x="6676" y="3385"/>
                            <a:chExt cx="193" cy="804"/>
                          </a:xfrm>
                        </p:grpSpPr>
                        <p:sp>
                          <p:nvSpPr>
                            <p:cNvPr id="32832" name="Line 88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>
                              <a:off x="6708" y="3406"/>
                              <a:ext cx="1" cy="783"/>
                            </a:xfrm>
                            <a:prstGeom prst="line">
                              <a:avLst/>
                            </a:prstGeom>
                            <a:noFill/>
                            <a:ln w="6350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32833" name="Line 89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6836" y="3406"/>
                              <a:ext cx="4" cy="779"/>
                            </a:xfrm>
                            <a:prstGeom prst="line">
                              <a:avLst/>
                            </a:prstGeom>
                            <a:noFill/>
                            <a:ln w="6350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32834" name="Line 90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V="1">
                              <a:off x="6866" y="3385"/>
                              <a:ext cx="3" cy="780"/>
                            </a:xfrm>
                            <a:prstGeom prst="line">
                              <a:avLst/>
                            </a:prstGeom>
                            <a:noFill/>
                            <a:ln w="6350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32835" name="Line 91"/>
                            <p:cNvSpPr>
                              <a:spLocks noChangeAspect="1" noChangeShapeType="1"/>
                            </p:cNvSpPr>
                            <p:nvPr/>
                          </p:nvSpPr>
                          <p:spPr bwMode="auto">
                            <a:xfrm flipH="1" flipV="1">
                              <a:off x="6676" y="3385"/>
                              <a:ext cx="2" cy="780"/>
                            </a:xfrm>
                            <a:prstGeom prst="line">
                              <a:avLst/>
                            </a:prstGeom>
                            <a:noFill/>
                            <a:ln w="6350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32827" name="Freeform 9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740" y="3766"/>
                          <a:ext cx="546" cy="681"/>
                        </a:xfrm>
                        <a:custGeom>
                          <a:avLst/>
                          <a:gdLst>
                            <a:gd name="T0" fmla="*/ 546 w 546"/>
                            <a:gd name="T1" fmla="*/ 0 h 681"/>
                            <a:gd name="T2" fmla="*/ 523 w 546"/>
                            <a:gd name="T3" fmla="*/ 20 h 681"/>
                            <a:gd name="T4" fmla="*/ 432 w 546"/>
                            <a:gd name="T5" fmla="*/ 441 h 681"/>
                            <a:gd name="T6" fmla="*/ 415 w 546"/>
                            <a:gd name="T7" fmla="*/ 483 h 681"/>
                            <a:gd name="T8" fmla="*/ 388 w 546"/>
                            <a:gd name="T9" fmla="*/ 518 h 681"/>
                            <a:gd name="T10" fmla="*/ 347 w 546"/>
                            <a:gd name="T11" fmla="*/ 550 h 681"/>
                            <a:gd name="T12" fmla="*/ 307 w 546"/>
                            <a:gd name="T13" fmla="*/ 575 h 681"/>
                            <a:gd name="T14" fmla="*/ 262 w 546"/>
                            <a:gd name="T15" fmla="*/ 598 h 681"/>
                            <a:gd name="T16" fmla="*/ 215 w 546"/>
                            <a:gd name="T17" fmla="*/ 618 h 681"/>
                            <a:gd name="T18" fmla="*/ 163 w 546"/>
                            <a:gd name="T19" fmla="*/ 637 h 681"/>
                            <a:gd name="T20" fmla="*/ 119 w 546"/>
                            <a:gd name="T21" fmla="*/ 647 h 681"/>
                            <a:gd name="T22" fmla="*/ 65 w 546"/>
                            <a:gd name="T23" fmla="*/ 656 h 681"/>
                            <a:gd name="T24" fmla="*/ 0 w 546"/>
                            <a:gd name="T25" fmla="*/ 652 h 681"/>
                            <a:gd name="T26" fmla="*/ 10 w 546"/>
                            <a:gd name="T27" fmla="*/ 677 h 681"/>
                            <a:gd name="T28" fmla="*/ 55 w 546"/>
                            <a:gd name="T29" fmla="*/ 681 h 681"/>
                            <a:gd name="T30" fmla="*/ 86 w 546"/>
                            <a:gd name="T31" fmla="*/ 681 h 681"/>
                            <a:gd name="T32" fmla="*/ 134 w 546"/>
                            <a:gd name="T33" fmla="*/ 677 h 681"/>
                            <a:gd name="T34" fmla="*/ 173 w 546"/>
                            <a:gd name="T35" fmla="*/ 674 h 681"/>
                            <a:gd name="T36" fmla="*/ 227 w 546"/>
                            <a:gd name="T37" fmla="*/ 665 h 681"/>
                            <a:gd name="T38" fmla="*/ 269 w 546"/>
                            <a:gd name="T39" fmla="*/ 657 h 681"/>
                            <a:gd name="T40" fmla="*/ 316 w 546"/>
                            <a:gd name="T41" fmla="*/ 643 h 681"/>
                            <a:gd name="T42" fmla="*/ 343 w 546"/>
                            <a:gd name="T43" fmla="*/ 635 h 681"/>
                            <a:gd name="T44" fmla="*/ 384 w 546"/>
                            <a:gd name="T45" fmla="*/ 618 h 681"/>
                            <a:gd name="T46" fmla="*/ 427 w 546"/>
                            <a:gd name="T47" fmla="*/ 590 h 681"/>
                            <a:gd name="T48" fmla="*/ 440 w 546"/>
                            <a:gd name="T49" fmla="*/ 575 h 681"/>
                            <a:gd name="T50" fmla="*/ 452 w 546"/>
                            <a:gd name="T51" fmla="*/ 554 h 681"/>
                            <a:gd name="T52" fmla="*/ 462 w 546"/>
                            <a:gd name="T53" fmla="*/ 512 h 681"/>
                            <a:gd name="T54" fmla="*/ 471 w 546"/>
                            <a:gd name="T55" fmla="*/ 470 h 681"/>
                            <a:gd name="T56" fmla="*/ 546 w 546"/>
                            <a:gd name="T57" fmla="*/ 0 h 681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w 546"/>
                            <a:gd name="T88" fmla="*/ 0 h 681"/>
                            <a:gd name="T89" fmla="*/ 546 w 546"/>
                            <a:gd name="T90" fmla="*/ 681 h 681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T87" t="T88" r="T89" b="T90"/>
                          <a:pathLst>
                            <a:path w="546" h="681">
                              <a:moveTo>
                                <a:pt x="546" y="0"/>
                              </a:moveTo>
                              <a:lnTo>
                                <a:pt x="523" y="20"/>
                              </a:lnTo>
                              <a:lnTo>
                                <a:pt x="432" y="441"/>
                              </a:lnTo>
                              <a:lnTo>
                                <a:pt x="415" y="483"/>
                              </a:lnTo>
                              <a:lnTo>
                                <a:pt x="388" y="518"/>
                              </a:lnTo>
                              <a:lnTo>
                                <a:pt x="347" y="550"/>
                              </a:lnTo>
                              <a:lnTo>
                                <a:pt x="307" y="575"/>
                              </a:lnTo>
                              <a:lnTo>
                                <a:pt x="262" y="598"/>
                              </a:lnTo>
                              <a:lnTo>
                                <a:pt x="215" y="618"/>
                              </a:lnTo>
                              <a:lnTo>
                                <a:pt x="163" y="637"/>
                              </a:lnTo>
                              <a:lnTo>
                                <a:pt x="119" y="647"/>
                              </a:lnTo>
                              <a:lnTo>
                                <a:pt x="65" y="656"/>
                              </a:lnTo>
                              <a:lnTo>
                                <a:pt x="0" y="652"/>
                              </a:lnTo>
                              <a:lnTo>
                                <a:pt x="10" y="677"/>
                              </a:lnTo>
                              <a:lnTo>
                                <a:pt x="55" y="681"/>
                              </a:lnTo>
                              <a:lnTo>
                                <a:pt x="86" y="681"/>
                              </a:lnTo>
                              <a:lnTo>
                                <a:pt x="134" y="677"/>
                              </a:lnTo>
                              <a:lnTo>
                                <a:pt x="173" y="674"/>
                              </a:lnTo>
                              <a:lnTo>
                                <a:pt x="227" y="665"/>
                              </a:lnTo>
                              <a:lnTo>
                                <a:pt x="269" y="657"/>
                              </a:lnTo>
                              <a:lnTo>
                                <a:pt x="316" y="643"/>
                              </a:lnTo>
                              <a:lnTo>
                                <a:pt x="343" y="635"/>
                              </a:lnTo>
                              <a:lnTo>
                                <a:pt x="384" y="618"/>
                              </a:lnTo>
                              <a:lnTo>
                                <a:pt x="427" y="590"/>
                              </a:lnTo>
                              <a:lnTo>
                                <a:pt x="440" y="575"/>
                              </a:lnTo>
                              <a:lnTo>
                                <a:pt x="452" y="554"/>
                              </a:lnTo>
                              <a:lnTo>
                                <a:pt x="462" y="512"/>
                              </a:lnTo>
                              <a:lnTo>
                                <a:pt x="471" y="470"/>
                              </a:lnTo>
                              <a:lnTo>
                                <a:pt x="54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32821" name="Rectangle 9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695" y="6585"/>
                        <a:ext cx="540" cy="31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08080"/>
                          </a:gs>
                          <a:gs pos="50000">
                            <a:srgbClr val="C0C0C0"/>
                          </a:gs>
                          <a:gs pos="100000">
                            <a:srgbClr val="808080"/>
                          </a:gs>
                        </a:gsLst>
                        <a:lin ang="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32817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88"/>
                    <a:ext cx="217" cy="2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99"/>
                      </a:gs>
                      <a:gs pos="100000">
                        <a:srgbClr val="FFFFD7"/>
                      </a:gs>
                    </a:gsLst>
                    <a:lin ang="5400000" scaled="1"/>
                  </a:gradFill>
                  <a:ln w="952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1" name="Group 95"/>
                <p:cNvGrpSpPr>
                  <a:grpSpLocks/>
                </p:cNvGrpSpPr>
                <p:nvPr/>
              </p:nvGrpSpPr>
              <p:grpSpPr bwMode="auto">
                <a:xfrm>
                  <a:off x="4272" y="3513"/>
                  <a:ext cx="240" cy="471"/>
                  <a:chOff x="4272" y="3513"/>
                  <a:chExt cx="240" cy="471"/>
                </a:xfrm>
              </p:grpSpPr>
              <p:sp>
                <p:nvSpPr>
                  <p:cNvPr id="328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4342" y="3513"/>
                    <a:ext cx="96" cy="4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28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552"/>
                    <a:ext cx="240" cy="43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2FB9F"/>
                      </a:gs>
                      <a:gs pos="100000">
                        <a:srgbClr val="FF66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2768" name="Group 98"/>
                <p:cNvGrpSpPr>
                  <a:grpSpLocks/>
                </p:cNvGrpSpPr>
                <p:nvPr/>
              </p:nvGrpSpPr>
              <p:grpSpPr bwMode="auto">
                <a:xfrm>
                  <a:off x="4752" y="3552"/>
                  <a:ext cx="240" cy="471"/>
                  <a:chOff x="4272" y="3513"/>
                  <a:chExt cx="240" cy="471"/>
                </a:xfrm>
              </p:grpSpPr>
              <p:sp>
                <p:nvSpPr>
                  <p:cNvPr id="32812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4342" y="3513"/>
                    <a:ext cx="96" cy="48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2813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3552"/>
                    <a:ext cx="240" cy="43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2FB9F"/>
                      </a:gs>
                      <a:gs pos="100000">
                        <a:srgbClr val="FF660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2769" name="Group 101"/>
                <p:cNvGrpSpPr>
                  <a:grpSpLocks/>
                </p:cNvGrpSpPr>
                <p:nvPr/>
              </p:nvGrpSpPr>
              <p:grpSpPr bwMode="auto">
                <a:xfrm>
                  <a:off x="4368" y="2736"/>
                  <a:ext cx="521" cy="486"/>
                  <a:chOff x="4368" y="2736"/>
                  <a:chExt cx="521" cy="486"/>
                </a:xfrm>
              </p:grpSpPr>
              <p:pic>
                <p:nvPicPr>
                  <p:cNvPr id="32810" name="xjhsy8" descr="w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68" y="2736"/>
                    <a:ext cx="521" cy="4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281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4534" y="2900"/>
                    <a:ext cx="218" cy="6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0F0F0"/>
                      </a:gs>
                      <a:gs pos="50000">
                        <a:srgbClr val="B2B2B2"/>
                      </a:gs>
                      <a:gs pos="100000">
                        <a:srgbClr val="F0F0F0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2806" name="Freeform 104"/>
                <p:cNvSpPr>
                  <a:spLocks/>
                </p:cNvSpPr>
                <p:nvPr/>
              </p:nvSpPr>
              <p:spPr bwMode="auto">
                <a:xfrm>
                  <a:off x="3792" y="3600"/>
                  <a:ext cx="576" cy="504"/>
                </a:xfrm>
                <a:custGeom>
                  <a:avLst/>
                  <a:gdLst>
                    <a:gd name="T0" fmla="*/ 0 w 576"/>
                    <a:gd name="T1" fmla="*/ 0 h 504"/>
                    <a:gd name="T2" fmla="*/ 288 w 576"/>
                    <a:gd name="T3" fmla="*/ 96 h 504"/>
                    <a:gd name="T4" fmla="*/ 288 w 576"/>
                    <a:gd name="T5" fmla="*/ 240 h 504"/>
                    <a:gd name="T6" fmla="*/ 432 w 576"/>
                    <a:gd name="T7" fmla="*/ 480 h 504"/>
                    <a:gd name="T8" fmla="*/ 576 w 576"/>
                    <a:gd name="T9" fmla="*/ 384 h 5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6"/>
                    <a:gd name="T16" fmla="*/ 0 h 504"/>
                    <a:gd name="T17" fmla="*/ 576 w 576"/>
                    <a:gd name="T18" fmla="*/ 504 h 5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6" h="504">
                      <a:moveTo>
                        <a:pt x="0" y="0"/>
                      </a:moveTo>
                      <a:cubicBezTo>
                        <a:pt x="120" y="28"/>
                        <a:pt x="240" y="56"/>
                        <a:pt x="288" y="96"/>
                      </a:cubicBezTo>
                      <a:cubicBezTo>
                        <a:pt x="336" y="136"/>
                        <a:pt x="264" y="176"/>
                        <a:pt x="288" y="240"/>
                      </a:cubicBezTo>
                      <a:cubicBezTo>
                        <a:pt x="312" y="304"/>
                        <a:pt x="384" y="456"/>
                        <a:pt x="432" y="480"/>
                      </a:cubicBezTo>
                      <a:cubicBezTo>
                        <a:pt x="480" y="504"/>
                        <a:pt x="528" y="444"/>
                        <a:pt x="576" y="384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07" name="Freeform 105"/>
                <p:cNvSpPr>
                  <a:spLocks/>
                </p:cNvSpPr>
                <p:nvPr/>
              </p:nvSpPr>
              <p:spPr bwMode="auto">
                <a:xfrm>
                  <a:off x="4769" y="3024"/>
                  <a:ext cx="224" cy="528"/>
                </a:xfrm>
                <a:custGeom>
                  <a:avLst/>
                  <a:gdLst>
                    <a:gd name="T0" fmla="*/ 96 w 224"/>
                    <a:gd name="T1" fmla="*/ 528 h 528"/>
                    <a:gd name="T2" fmla="*/ 96 w 224"/>
                    <a:gd name="T3" fmla="*/ 432 h 528"/>
                    <a:gd name="T4" fmla="*/ 192 w 224"/>
                    <a:gd name="T5" fmla="*/ 336 h 528"/>
                    <a:gd name="T6" fmla="*/ 192 w 224"/>
                    <a:gd name="T7" fmla="*/ 192 h 528"/>
                    <a:gd name="T8" fmla="*/ 0 w 224"/>
                    <a:gd name="T9" fmla="*/ 0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4"/>
                    <a:gd name="T16" fmla="*/ 0 h 528"/>
                    <a:gd name="T17" fmla="*/ 224 w 224"/>
                    <a:gd name="T18" fmla="*/ 528 h 5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4" h="528">
                      <a:moveTo>
                        <a:pt x="96" y="528"/>
                      </a:moveTo>
                      <a:cubicBezTo>
                        <a:pt x="88" y="496"/>
                        <a:pt x="80" y="464"/>
                        <a:pt x="96" y="432"/>
                      </a:cubicBezTo>
                      <a:cubicBezTo>
                        <a:pt x="112" y="400"/>
                        <a:pt x="176" y="376"/>
                        <a:pt x="192" y="336"/>
                      </a:cubicBezTo>
                      <a:cubicBezTo>
                        <a:pt x="208" y="296"/>
                        <a:pt x="224" y="248"/>
                        <a:pt x="192" y="192"/>
                      </a:cubicBezTo>
                      <a:cubicBezTo>
                        <a:pt x="160" y="136"/>
                        <a:pt x="80" y="68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 useBgFill="1">
              <p:nvSpPr>
                <p:cNvPr id="32808" name="Rectangle 106"/>
                <p:cNvSpPr>
                  <a:spLocks noChangeArrowheads="1"/>
                </p:cNvSpPr>
                <p:nvPr/>
              </p:nvSpPr>
              <p:spPr bwMode="auto">
                <a:xfrm>
                  <a:off x="4512" y="2736"/>
                  <a:ext cx="255" cy="162"/>
                </a:xfrm>
                <a:prstGeom prst="rect">
                  <a:avLst/>
                </a:prstGeom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 useBgFill="1">
              <p:nvSpPr>
                <p:cNvPr id="32809" name="Rectangle 107"/>
                <p:cNvSpPr>
                  <a:spLocks noChangeArrowheads="1"/>
                </p:cNvSpPr>
                <p:nvPr/>
              </p:nvSpPr>
              <p:spPr bwMode="auto">
                <a:xfrm>
                  <a:off x="3408" y="3264"/>
                  <a:ext cx="255" cy="162"/>
                </a:xfrm>
                <a:prstGeom prst="rect">
                  <a:avLst/>
                </a:prstGeom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2794" name="Rectangle 108"/>
            <p:cNvSpPr>
              <a:spLocks noChangeArrowheads="1"/>
            </p:cNvSpPr>
            <p:nvPr/>
          </p:nvSpPr>
          <p:spPr bwMode="auto">
            <a:xfrm>
              <a:off x="801" y="1389"/>
              <a:ext cx="39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sz="360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1" lang="en-US" altLang="zh-CN" sz="3600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2795" name="Rectangle 109"/>
            <p:cNvSpPr>
              <a:spLocks noChangeArrowheads="1"/>
            </p:cNvSpPr>
            <p:nvPr/>
          </p:nvSpPr>
          <p:spPr bwMode="auto">
            <a:xfrm>
              <a:off x="983" y="2886"/>
              <a:ext cx="39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360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1" lang="en-US" altLang="zh-CN" sz="3600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2771" name="Group 110"/>
          <p:cNvGrpSpPr>
            <a:grpSpLocks/>
          </p:cNvGrpSpPr>
          <p:nvPr/>
        </p:nvGrpSpPr>
        <p:grpSpPr bwMode="auto">
          <a:xfrm>
            <a:off x="5083175" y="2516188"/>
            <a:ext cx="2962275" cy="2971800"/>
            <a:chOff x="521" y="1480"/>
            <a:chExt cx="1776" cy="1872"/>
          </a:xfrm>
        </p:grpSpPr>
        <p:grpSp>
          <p:nvGrpSpPr>
            <p:cNvPr id="32772" name="Group 111"/>
            <p:cNvGrpSpPr>
              <a:grpSpLocks/>
            </p:cNvGrpSpPr>
            <p:nvPr/>
          </p:nvGrpSpPr>
          <p:grpSpPr bwMode="auto">
            <a:xfrm>
              <a:off x="521" y="1960"/>
              <a:ext cx="944" cy="398"/>
              <a:chOff x="3465" y="1824"/>
              <a:chExt cx="890" cy="288"/>
            </a:xfrm>
          </p:grpSpPr>
          <p:sp>
            <p:nvSpPr>
              <p:cNvPr id="32790" name="AutoShape 112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336" cy="288"/>
              </a:xfrm>
              <a:prstGeom prst="flowChartSummingJunction">
                <a:avLst/>
              </a:prstGeom>
              <a:solidFill>
                <a:srgbClr val="FFFFFF"/>
              </a:solidFill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791" name="Line 113"/>
              <p:cNvSpPr>
                <a:spLocks noChangeShapeType="1"/>
              </p:cNvSpPr>
              <p:nvPr/>
            </p:nvSpPr>
            <p:spPr bwMode="auto">
              <a:xfrm>
                <a:off x="3465" y="1962"/>
                <a:ext cx="275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2" name="Line 114"/>
              <p:cNvSpPr>
                <a:spLocks noChangeShapeType="1"/>
              </p:cNvSpPr>
              <p:nvPr/>
            </p:nvSpPr>
            <p:spPr bwMode="auto">
              <a:xfrm>
                <a:off x="4080" y="1962"/>
                <a:ext cx="275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773" name="Group 115"/>
            <p:cNvGrpSpPr>
              <a:grpSpLocks/>
            </p:cNvGrpSpPr>
            <p:nvPr/>
          </p:nvGrpSpPr>
          <p:grpSpPr bwMode="auto">
            <a:xfrm>
              <a:off x="1354" y="1960"/>
              <a:ext cx="943" cy="398"/>
              <a:chOff x="3465" y="1824"/>
              <a:chExt cx="890" cy="288"/>
            </a:xfrm>
          </p:grpSpPr>
          <p:sp>
            <p:nvSpPr>
              <p:cNvPr id="32787" name="AutoShape 116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336" cy="288"/>
              </a:xfrm>
              <a:prstGeom prst="flowChartSummingJunction">
                <a:avLst/>
              </a:prstGeom>
              <a:solidFill>
                <a:srgbClr val="FFFFFF"/>
              </a:solidFill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788" name="Line 117"/>
              <p:cNvSpPr>
                <a:spLocks noChangeShapeType="1"/>
              </p:cNvSpPr>
              <p:nvPr/>
            </p:nvSpPr>
            <p:spPr bwMode="auto">
              <a:xfrm>
                <a:off x="3465" y="1962"/>
                <a:ext cx="275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9" name="Line 118"/>
              <p:cNvSpPr>
                <a:spLocks noChangeShapeType="1"/>
              </p:cNvSpPr>
              <p:nvPr/>
            </p:nvSpPr>
            <p:spPr bwMode="auto">
              <a:xfrm>
                <a:off x="4080" y="1962"/>
                <a:ext cx="275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76" name="Line 119"/>
            <p:cNvSpPr>
              <a:spLocks noChangeShapeType="1"/>
            </p:cNvSpPr>
            <p:nvPr/>
          </p:nvSpPr>
          <p:spPr bwMode="auto">
            <a:xfrm>
              <a:off x="792" y="3004"/>
              <a:ext cx="0" cy="232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7" name="Line 120"/>
            <p:cNvSpPr>
              <a:spLocks noChangeShapeType="1"/>
            </p:cNvSpPr>
            <p:nvPr/>
          </p:nvSpPr>
          <p:spPr bwMode="auto">
            <a:xfrm>
              <a:off x="910" y="2888"/>
              <a:ext cx="0" cy="46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Line 121"/>
            <p:cNvSpPr>
              <a:spLocks noChangeShapeType="1"/>
            </p:cNvSpPr>
            <p:nvPr/>
          </p:nvSpPr>
          <p:spPr bwMode="auto">
            <a:xfrm flipH="1">
              <a:off x="521" y="3135"/>
              <a:ext cx="269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Line 122"/>
            <p:cNvSpPr>
              <a:spLocks noChangeShapeType="1"/>
            </p:cNvSpPr>
            <p:nvPr/>
          </p:nvSpPr>
          <p:spPr bwMode="auto">
            <a:xfrm>
              <a:off x="910" y="3124"/>
              <a:ext cx="777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Oval 123"/>
            <p:cNvSpPr>
              <a:spLocks noChangeArrowheads="1"/>
            </p:cNvSpPr>
            <p:nvPr/>
          </p:nvSpPr>
          <p:spPr bwMode="auto">
            <a:xfrm>
              <a:off x="1687" y="3087"/>
              <a:ext cx="111" cy="132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81" name="Line 124"/>
            <p:cNvSpPr>
              <a:spLocks noChangeShapeType="1"/>
            </p:cNvSpPr>
            <p:nvPr/>
          </p:nvSpPr>
          <p:spPr bwMode="auto">
            <a:xfrm flipH="1" flipV="1">
              <a:off x="1742" y="3087"/>
              <a:ext cx="278" cy="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2" name="Line 125"/>
            <p:cNvSpPr>
              <a:spLocks noChangeShapeType="1"/>
            </p:cNvSpPr>
            <p:nvPr/>
          </p:nvSpPr>
          <p:spPr bwMode="auto">
            <a:xfrm>
              <a:off x="521" y="2159"/>
              <a:ext cx="0" cy="99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3" name="Line 126"/>
            <p:cNvSpPr>
              <a:spLocks noChangeShapeType="1"/>
            </p:cNvSpPr>
            <p:nvPr/>
          </p:nvSpPr>
          <p:spPr bwMode="auto">
            <a:xfrm>
              <a:off x="2282" y="2159"/>
              <a:ext cx="0" cy="994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4" name="Line 127"/>
            <p:cNvSpPr>
              <a:spLocks noChangeShapeType="1"/>
            </p:cNvSpPr>
            <p:nvPr/>
          </p:nvSpPr>
          <p:spPr bwMode="auto">
            <a:xfrm flipH="1">
              <a:off x="1964" y="3153"/>
              <a:ext cx="333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785" name="Rectangle 128"/>
            <p:cNvSpPr>
              <a:spLocks noChangeArrowheads="1"/>
            </p:cNvSpPr>
            <p:nvPr/>
          </p:nvSpPr>
          <p:spPr bwMode="auto">
            <a:xfrm>
              <a:off x="1739" y="1528"/>
              <a:ext cx="37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kumimoji="1" lang="en-US" altLang="zh-CN" sz="360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1" lang="en-US" altLang="zh-CN" sz="3600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32786" name="Rectangle 129"/>
            <p:cNvSpPr>
              <a:spLocks noChangeArrowheads="1"/>
            </p:cNvSpPr>
            <p:nvPr/>
          </p:nvSpPr>
          <p:spPr bwMode="auto">
            <a:xfrm>
              <a:off x="827" y="1480"/>
              <a:ext cx="37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en-US" altLang="zh-CN" sz="360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1" lang="en-US" altLang="zh-CN" sz="3600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31" name="圆角矩形 130">
            <a:hlinkClick r:id="" action="ppaction://noaction"/>
          </p:cNvPr>
          <p:cNvSpPr/>
          <p:nvPr/>
        </p:nvSpPr>
        <p:spPr bwMode="auto">
          <a:xfrm>
            <a:off x="7615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940a0320201b357cac34de84"/>
          <p:cNvPicPr>
            <a:picLocks noChangeAspect="1" noChangeArrowheads="1"/>
          </p:cNvPicPr>
          <p:nvPr/>
        </p:nvPicPr>
        <p:blipFill>
          <a:blip r:embed="rId3" cstate="print"/>
          <a:srcRect b="197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995363" y="1982788"/>
            <a:ext cx="717232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r>
              <a:rPr lang="zh-CN" altLang="en-US" sz="260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6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60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alt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知道</a:t>
            </a:r>
            <a:r>
              <a:rPr lang="zh-CN" altLang="en-US" sz="2600">
                <a:latin typeface="Times New Roman" pitchFamily="18" charset="0"/>
                <a:cs typeface="Times New Roman" pitchFamily="18" charset="0"/>
              </a:rPr>
              <a:t>电路的组成。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r>
              <a:rPr lang="zh-CN" altLang="en-US" sz="260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6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600">
                <a:latin typeface="Times New Roman" pitchFamily="18" charset="0"/>
                <a:cs typeface="Times New Roman" pitchFamily="18" charset="0"/>
              </a:rPr>
              <a:t>）从能量转化的角度</a:t>
            </a:r>
            <a:r>
              <a:rPr lang="zh-CN" alt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认识</a:t>
            </a:r>
            <a:r>
              <a:rPr lang="zh-CN" altLang="en-US" sz="2600">
                <a:latin typeface="Times New Roman" pitchFamily="18" charset="0"/>
                <a:cs typeface="Times New Roman" pitchFamily="18" charset="0"/>
              </a:rPr>
              <a:t>电源和用电器的作用，</a:t>
            </a:r>
            <a:r>
              <a:rPr lang="zh-CN" alt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知道</a:t>
            </a:r>
            <a:r>
              <a:rPr lang="zh-CN" altLang="en-US" sz="2600">
                <a:latin typeface="Times New Roman" pitchFamily="18" charset="0"/>
                <a:cs typeface="Times New Roman" pitchFamily="18" charset="0"/>
              </a:rPr>
              <a:t>电源有正负极。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None/>
            </a:pPr>
            <a:r>
              <a:rPr lang="zh-CN" altLang="en-US" sz="260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6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60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alt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知道</a:t>
            </a:r>
            <a:r>
              <a:rPr lang="zh-CN" altLang="en-US" sz="2600">
                <a:latin typeface="Times New Roman" pitchFamily="18" charset="0"/>
                <a:cs typeface="Times New Roman" pitchFamily="18" charset="0"/>
              </a:rPr>
              <a:t>并能够识别通路、断路、短路三种电路状态，知道短路的危害。</a:t>
            </a: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3659188" y="1219200"/>
            <a:ext cx="18446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学习目标</a:t>
            </a:r>
          </a:p>
        </p:txBody>
      </p:sp>
      <p:sp>
        <p:nvSpPr>
          <p:cNvPr id="4" name="圆角矩形 3">
            <a:hlinkClick r:id="rId2" action="ppaction://hlinksldjump"/>
          </p:cNvPr>
          <p:cNvSpPr/>
          <p:nvPr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 txBox="1">
            <a:spLocks/>
          </p:cNvSpPr>
          <p:nvPr/>
        </p:nvSpPr>
        <p:spPr>
          <a:xfrm>
            <a:off x="3554413" y="1544638"/>
            <a:ext cx="1971675" cy="5270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黑体" panose="02010609060101010101" pitchFamily="49" charset="-122"/>
              </a:rPr>
              <a:t>观察与思考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700" y="2203450"/>
            <a:ext cx="21240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2800" y="4651375"/>
            <a:ext cx="24574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7350" y="2995613"/>
            <a:ext cx="23907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5"/>
          <p:cNvSpPr>
            <a:spLocks noChangeShapeType="1"/>
          </p:cNvSpPr>
          <p:nvPr/>
        </p:nvSpPr>
        <p:spPr bwMode="auto">
          <a:xfrm>
            <a:off x="2443163" y="5083175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098550" y="2924175"/>
            <a:ext cx="1704975" cy="2159000"/>
          </a:xfrm>
          <a:custGeom>
            <a:avLst/>
            <a:gdLst>
              <a:gd name="T0" fmla="*/ 2147483646 w 1074"/>
              <a:gd name="T1" fmla="*/ 2147483646 h 1360"/>
              <a:gd name="T2" fmla="*/ 2147483646 w 1074"/>
              <a:gd name="T3" fmla="*/ 2147483646 h 1360"/>
              <a:gd name="T4" fmla="*/ 2147483646 w 1074"/>
              <a:gd name="T5" fmla="*/ 2147483646 h 1360"/>
              <a:gd name="T6" fmla="*/ 2147483646 w 1074"/>
              <a:gd name="T7" fmla="*/ 2147483646 h 1360"/>
              <a:gd name="T8" fmla="*/ 2147483646 w 1074"/>
              <a:gd name="T9" fmla="*/ 0 h 13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4"/>
              <a:gd name="T16" fmla="*/ 0 h 1360"/>
              <a:gd name="T17" fmla="*/ 1074 w 1074"/>
              <a:gd name="T18" fmla="*/ 1360 h 13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4" h="1360">
                <a:moveTo>
                  <a:pt x="802" y="1360"/>
                </a:moveTo>
                <a:cubicBezTo>
                  <a:pt x="522" y="1137"/>
                  <a:pt x="242" y="915"/>
                  <a:pt x="121" y="771"/>
                </a:cubicBezTo>
                <a:cubicBezTo>
                  <a:pt x="0" y="627"/>
                  <a:pt x="15" y="612"/>
                  <a:pt x="76" y="498"/>
                </a:cubicBezTo>
                <a:cubicBezTo>
                  <a:pt x="137" y="384"/>
                  <a:pt x="318" y="173"/>
                  <a:pt x="484" y="90"/>
                </a:cubicBezTo>
                <a:cubicBezTo>
                  <a:pt x="650" y="7"/>
                  <a:pt x="862" y="3"/>
                  <a:pt x="107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4027488" y="2693988"/>
            <a:ext cx="1944687" cy="1309687"/>
          </a:xfrm>
          <a:custGeom>
            <a:avLst/>
            <a:gdLst>
              <a:gd name="T0" fmla="*/ 0 w 1225"/>
              <a:gd name="T1" fmla="*/ 2147483646 h 825"/>
              <a:gd name="T2" fmla="*/ 2147483646 w 1225"/>
              <a:gd name="T3" fmla="*/ 2147483646 h 825"/>
              <a:gd name="T4" fmla="*/ 2147483646 w 1225"/>
              <a:gd name="T5" fmla="*/ 2147483646 h 825"/>
              <a:gd name="T6" fmla="*/ 2147483646 w 1225"/>
              <a:gd name="T7" fmla="*/ 2147483646 h 825"/>
              <a:gd name="T8" fmla="*/ 0 60000 65536"/>
              <a:gd name="T9" fmla="*/ 0 60000 65536"/>
              <a:gd name="T10" fmla="*/ 0 60000 65536"/>
              <a:gd name="T11" fmla="*/ 0 60000 65536"/>
              <a:gd name="T12" fmla="*/ 0 w 1225"/>
              <a:gd name="T13" fmla="*/ 0 h 825"/>
              <a:gd name="T14" fmla="*/ 1225 w 1225"/>
              <a:gd name="T15" fmla="*/ 825 h 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5" h="825">
                <a:moveTo>
                  <a:pt x="0" y="235"/>
                </a:moveTo>
                <a:cubicBezTo>
                  <a:pt x="215" y="117"/>
                  <a:pt x="431" y="0"/>
                  <a:pt x="590" y="8"/>
                </a:cubicBezTo>
                <a:cubicBezTo>
                  <a:pt x="749" y="16"/>
                  <a:pt x="847" y="145"/>
                  <a:pt x="953" y="281"/>
                </a:cubicBezTo>
                <a:cubicBezTo>
                  <a:pt x="1059" y="417"/>
                  <a:pt x="1142" y="621"/>
                  <a:pt x="1225" y="825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4243388" y="4075113"/>
            <a:ext cx="3097212" cy="1439862"/>
          </a:xfrm>
          <a:custGeom>
            <a:avLst/>
            <a:gdLst>
              <a:gd name="T0" fmla="*/ 0 w 1951"/>
              <a:gd name="T1" fmla="*/ 2147483646 h 907"/>
              <a:gd name="T2" fmla="*/ 2147483646 w 1951"/>
              <a:gd name="T3" fmla="*/ 2147483646 h 907"/>
              <a:gd name="T4" fmla="*/ 2147483646 w 1951"/>
              <a:gd name="T5" fmla="*/ 2147483646 h 907"/>
              <a:gd name="T6" fmla="*/ 2147483646 w 1951"/>
              <a:gd name="T7" fmla="*/ 0 h 907"/>
              <a:gd name="T8" fmla="*/ 0 60000 65536"/>
              <a:gd name="T9" fmla="*/ 0 60000 65536"/>
              <a:gd name="T10" fmla="*/ 0 60000 65536"/>
              <a:gd name="T11" fmla="*/ 0 60000 65536"/>
              <a:gd name="T12" fmla="*/ 0 w 1951"/>
              <a:gd name="T13" fmla="*/ 0 h 907"/>
              <a:gd name="T14" fmla="*/ 1951 w 1951"/>
              <a:gd name="T15" fmla="*/ 907 h 9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1" h="907">
                <a:moveTo>
                  <a:pt x="0" y="862"/>
                </a:moveTo>
                <a:cubicBezTo>
                  <a:pt x="465" y="884"/>
                  <a:pt x="930" y="907"/>
                  <a:pt x="1225" y="862"/>
                </a:cubicBezTo>
                <a:cubicBezTo>
                  <a:pt x="1520" y="817"/>
                  <a:pt x="1648" y="734"/>
                  <a:pt x="1769" y="590"/>
                </a:cubicBezTo>
                <a:cubicBezTo>
                  <a:pt x="1890" y="446"/>
                  <a:pt x="1920" y="223"/>
                  <a:pt x="1951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副标题 2"/>
          <p:cNvSpPr txBox="1">
            <a:spLocks/>
          </p:cNvSpPr>
          <p:nvPr/>
        </p:nvSpPr>
        <p:spPr>
          <a:xfrm>
            <a:off x="3740150" y="5843588"/>
            <a:ext cx="1643063" cy="5000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2800" kern="0" dirty="0">
                <a:solidFill>
                  <a:srgbClr val="FF0000"/>
                </a:solidFill>
                <a:latin typeface="黑体" panose="02010609060101010101" pitchFamily="49" charset="-122"/>
              </a:rPr>
              <a:t>简单电路</a:t>
            </a:r>
          </a:p>
        </p:txBody>
      </p:sp>
      <p:sp>
        <p:nvSpPr>
          <p:cNvPr id="18443" name="圆角矩形 34"/>
          <p:cNvSpPr>
            <a:spLocks noChangeArrowheads="1"/>
          </p:cNvSpPr>
          <p:nvPr/>
        </p:nvSpPr>
        <p:spPr bwMode="auto">
          <a:xfrm>
            <a:off x="971550" y="871538"/>
            <a:ext cx="2768600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一、电路的组成</a:t>
            </a:r>
          </a:p>
        </p:txBody>
      </p:sp>
      <p:sp>
        <p:nvSpPr>
          <p:cNvPr id="12" name="圆角矩形 11">
            <a:hlinkClick r:id="rId6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2"/>
          <p:cNvSpPr txBox="1">
            <a:spLocks/>
          </p:cNvSpPr>
          <p:nvPr/>
        </p:nvSpPr>
        <p:spPr>
          <a:xfrm>
            <a:off x="3917950" y="2171700"/>
            <a:ext cx="1465263" cy="711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3200" kern="0" dirty="0">
                <a:solidFill>
                  <a:srgbClr val="FF0000"/>
                </a:solidFill>
                <a:latin typeface="黑体" panose="02010609060101010101" pitchFamily="49" charset="-122"/>
              </a:rPr>
              <a:t>想一想</a:t>
            </a:r>
          </a:p>
        </p:txBody>
      </p:sp>
      <p:sp>
        <p:nvSpPr>
          <p:cNvPr id="3" name="副标题 2"/>
          <p:cNvSpPr txBox="1">
            <a:spLocks/>
          </p:cNvSpPr>
          <p:nvPr/>
        </p:nvSpPr>
        <p:spPr>
          <a:xfrm>
            <a:off x="971550" y="3122613"/>
            <a:ext cx="7205663" cy="16573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folHlink"/>
              </a:buClr>
              <a:buSzPct val="85000"/>
              <a:defRPr/>
            </a:pPr>
            <a:r>
              <a:rPr lang="zh-CN" altLang="en-US" sz="3200" kern="0" dirty="0">
                <a:solidFill>
                  <a:srgbClr val="FF0000"/>
                </a:solidFill>
                <a:latin typeface="黑体" panose="02010609060101010101" pitchFamily="49" charset="-122"/>
              </a:rPr>
              <a:t>    你认为电路应由哪些部分组成？它们在电路中各起什么作用？</a:t>
            </a:r>
          </a:p>
        </p:txBody>
      </p:sp>
      <p:sp>
        <p:nvSpPr>
          <p:cNvPr id="20484" name="圆角矩形 34"/>
          <p:cNvSpPr>
            <a:spLocks noChangeArrowheads="1"/>
          </p:cNvSpPr>
          <p:nvPr/>
        </p:nvSpPr>
        <p:spPr bwMode="auto">
          <a:xfrm>
            <a:off x="971550" y="1276350"/>
            <a:ext cx="2763838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一、电路的组成</a:t>
            </a:r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无标题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433638"/>
            <a:ext cx="397033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984875" y="2433638"/>
            <a:ext cx="14049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9600">
                <a:solidFill>
                  <a:srgbClr val="FF0000"/>
                </a:solidFill>
                <a:latin typeface="Arial" charset="0"/>
              </a:rPr>
              <a:t>﹢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478338" y="4687888"/>
            <a:ext cx="11699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9600">
                <a:solidFill>
                  <a:srgbClr val="FF0000"/>
                </a:solidFill>
                <a:latin typeface="Arial" charset="0"/>
              </a:rPr>
              <a:t>﹣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71550" y="2598738"/>
            <a:ext cx="1327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电源：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971550" y="3343275"/>
            <a:ext cx="313213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供电装置，提供电能，把其他形式能转化为电能。</a:t>
            </a:r>
          </a:p>
        </p:txBody>
      </p:sp>
      <p:sp>
        <p:nvSpPr>
          <p:cNvPr id="22535" name="圆角矩形 34"/>
          <p:cNvSpPr>
            <a:spLocks noChangeArrowheads="1"/>
          </p:cNvSpPr>
          <p:nvPr/>
        </p:nvSpPr>
        <p:spPr bwMode="auto">
          <a:xfrm>
            <a:off x="971550" y="1323975"/>
            <a:ext cx="2752725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一、电路的组成</a:t>
            </a:r>
          </a:p>
        </p:txBody>
      </p:sp>
      <p:sp>
        <p:nvSpPr>
          <p:cNvPr id="8" name="圆角矩形 7">
            <a:hlinkClick r:id="rId4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27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" decel="100000"/>
                                        <p:tgtEl>
                                          <p:spTgt spid="327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  <p:bldP spid="327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3683000" y="1536700"/>
            <a:ext cx="1849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常用电源</a:t>
            </a:r>
          </a:p>
        </p:txBody>
      </p:sp>
      <p:sp>
        <p:nvSpPr>
          <p:cNvPr id="24579" name="圆角矩形 34"/>
          <p:cNvSpPr>
            <a:spLocks noChangeArrowheads="1"/>
          </p:cNvSpPr>
          <p:nvPr/>
        </p:nvSpPr>
        <p:spPr bwMode="auto">
          <a:xfrm>
            <a:off x="971550" y="846138"/>
            <a:ext cx="2808288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cs typeface="Times New Roman" pitchFamily="18" charset="0"/>
              </a:rPr>
              <a:t>一、电路的组成</a:t>
            </a:r>
          </a:p>
        </p:txBody>
      </p:sp>
      <p:sp>
        <p:nvSpPr>
          <p:cNvPr id="5" name="圆角矩形 4">
            <a:hlinkClick r:id="rId3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pic>
        <p:nvPicPr>
          <p:cNvPr id="24581" name="Picture 7" descr="https://timgsa.baidu.com/timg?image&amp;quality=80&amp;size=b9999_10000&amp;sec=1503401104325&amp;di=5f50ef6487682e9d62ed1938042dd960&amp;imgtype=0&amp;src=http%3A%2F%2Fgoldmes.com.cn%2FUpload%2Fpro%2F%25D0%25D0%25D2%25B5%25B0%25B8%25C0%25FD%25CD%25BC%25C6%25AC%2F%25EF%25AE%25B5%25E7%25B3%25D8MES%25CF%25B5%25CD%25B3%2F%25B8%25F7%25D6%25D6%25EF%25AE%25B5%25E7%25B3%25D8%25CD%25BC%25C6%25AC-10204529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25" y="2451100"/>
            <a:ext cx="4048125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图片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7288" y="2460625"/>
            <a:ext cx="374332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1710</Words>
  <Application>Microsoft Office PowerPoint</Application>
  <PresentationFormat>全屏显示(4:3)</PresentationFormat>
  <Paragraphs>229</Paragraphs>
  <Slides>38</Slides>
  <Notes>32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Office 主题</vt:lpstr>
      <vt:lpstr>第十五章 电流和电路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1、通路：处处连通的电路。</vt:lpstr>
      <vt:lpstr>幻灯片 18</vt:lpstr>
      <vt:lpstr>3、短路的特点：  电路中电流很大，没有用电器。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第十一章 简单电路</dc:title>
  <dc:creator>Administrator</dc:creator>
  <cp:lastModifiedBy>Administrator</cp:lastModifiedBy>
  <cp:revision>3</cp:revision>
  <dcterms:created xsi:type="dcterms:W3CDTF">2018-09-01T22:29:08Z</dcterms:created>
  <dcterms:modified xsi:type="dcterms:W3CDTF">2018-09-02T08:34:50Z</dcterms:modified>
</cp:coreProperties>
</file>