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5" r:id="rId16"/>
    <p:sldId id="271"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CCCA54-901E-447D-A329-937AF4CC2521}" type="datetimeFigureOut">
              <a:rPr lang="zh-CN" altLang="en-US" smtClean="0"/>
              <a:t>2018/6/5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C1C9B6-684B-4C5A-AFB9-A0A5A6B908A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图表</a:t>
            </a:r>
            <a:endParaRPr lang="zh-CN" altLang="en-US" dirty="0"/>
          </a:p>
        </p:txBody>
      </p:sp>
      <p:sp>
        <p:nvSpPr>
          <p:cNvPr id="4" name="灯片编号占位符 3"/>
          <p:cNvSpPr>
            <a:spLocks noGrp="1"/>
          </p:cNvSpPr>
          <p:nvPr>
            <p:ph type="sldNum" sz="quarter" idx="10"/>
          </p:nvPr>
        </p:nvSpPr>
        <p:spPr/>
        <p:txBody>
          <a:bodyPr/>
          <a:lstStyle/>
          <a:p>
            <a:fld id="{1EEC04E4-14CD-4275-A0C4-9E266A4F59FF}" type="slidenum">
              <a:rPr lang="zh-CN" altLang="en-US" smtClean="0"/>
              <a:pPr/>
              <a:t>17</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图表</a:t>
            </a:r>
            <a:endParaRPr lang="zh-CN" altLang="en-US" dirty="0"/>
          </a:p>
        </p:txBody>
      </p:sp>
      <p:sp>
        <p:nvSpPr>
          <p:cNvPr id="4" name="灯片编号占位符 3"/>
          <p:cNvSpPr>
            <a:spLocks noGrp="1"/>
          </p:cNvSpPr>
          <p:nvPr>
            <p:ph type="sldNum" sz="quarter" idx="10"/>
          </p:nvPr>
        </p:nvSpPr>
        <p:spPr/>
        <p:txBody>
          <a:bodyPr/>
          <a:lstStyle/>
          <a:p>
            <a:fld id="{1EEC04E4-14CD-4275-A0C4-9E266A4F59FF}" type="slidenum">
              <a:rPr lang="zh-CN" altLang="en-US" smtClean="0"/>
              <a:pPr/>
              <a:t>26</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图表</a:t>
            </a:r>
            <a:endParaRPr lang="zh-CN" altLang="en-US" dirty="0"/>
          </a:p>
        </p:txBody>
      </p:sp>
      <p:sp>
        <p:nvSpPr>
          <p:cNvPr id="4" name="灯片编号占位符 3"/>
          <p:cNvSpPr>
            <a:spLocks noGrp="1"/>
          </p:cNvSpPr>
          <p:nvPr>
            <p:ph type="sldNum" sz="quarter" idx="10"/>
          </p:nvPr>
        </p:nvSpPr>
        <p:spPr/>
        <p:txBody>
          <a:bodyPr/>
          <a:lstStyle/>
          <a:p>
            <a:fld id="{1EEC04E4-14CD-4275-A0C4-9E266A4F59FF}" type="slidenum">
              <a:rPr lang="zh-CN" altLang="en-US" smtClean="0"/>
              <a:pPr/>
              <a:t>27</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图表</a:t>
            </a:r>
            <a:endParaRPr lang="zh-CN" altLang="en-US" dirty="0"/>
          </a:p>
        </p:txBody>
      </p:sp>
      <p:sp>
        <p:nvSpPr>
          <p:cNvPr id="4" name="灯片编号占位符 3"/>
          <p:cNvSpPr>
            <a:spLocks noGrp="1"/>
          </p:cNvSpPr>
          <p:nvPr>
            <p:ph type="sldNum" sz="quarter" idx="10"/>
          </p:nvPr>
        </p:nvSpPr>
        <p:spPr/>
        <p:txBody>
          <a:bodyPr/>
          <a:lstStyle/>
          <a:p>
            <a:fld id="{1EEC04E4-14CD-4275-A0C4-9E266A4F59FF}" type="slidenum">
              <a:rPr lang="zh-CN" altLang="en-US" smtClean="0"/>
              <a:pPr/>
              <a:t>28</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图表</a:t>
            </a:r>
            <a:endParaRPr lang="zh-CN" altLang="en-US" dirty="0"/>
          </a:p>
        </p:txBody>
      </p:sp>
      <p:sp>
        <p:nvSpPr>
          <p:cNvPr id="4" name="灯片编号占位符 3"/>
          <p:cNvSpPr>
            <a:spLocks noGrp="1"/>
          </p:cNvSpPr>
          <p:nvPr>
            <p:ph type="sldNum" sz="quarter" idx="10"/>
          </p:nvPr>
        </p:nvSpPr>
        <p:spPr/>
        <p:txBody>
          <a:bodyPr/>
          <a:lstStyle/>
          <a:p>
            <a:fld id="{1EEC04E4-14CD-4275-A0C4-9E266A4F59FF}" type="slidenum">
              <a:rPr lang="zh-CN" altLang="en-US" smtClean="0"/>
              <a:pPr/>
              <a:t>29</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图表</a:t>
            </a:r>
            <a:endParaRPr lang="zh-CN" altLang="en-US" dirty="0"/>
          </a:p>
        </p:txBody>
      </p:sp>
      <p:sp>
        <p:nvSpPr>
          <p:cNvPr id="4" name="灯片编号占位符 3"/>
          <p:cNvSpPr>
            <a:spLocks noGrp="1"/>
          </p:cNvSpPr>
          <p:nvPr>
            <p:ph type="sldNum" sz="quarter" idx="10"/>
          </p:nvPr>
        </p:nvSpPr>
        <p:spPr/>
        <p:txBody>
          <a:bodyPr/>
          <a:lstStyle/>
          <a:p>
            <a:fld id="{1EEC04E4-14CD-4275-A0C4-9E266A4F59FF}" type="slidenum">
              <a:rPr lang="zh-CN" altLang="en-US" smtClean="0"/>
              <a:pPr/>
              <a:t>30</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图表</a:t>
            </a:r>
            <a:endParaRPr lang="zh-CN" altLang="en-US" dirty="0"/>
          </a:p>
        </p:txBody>
      </p:sp>
      <p:sp>
        <p:nvSpPr>
          <p:cNvPr id="4" name="灯片编号占位符 3"/>
          <p:cNvSpPr>
            <a:spLocks noGrp="1"/>
          </p:cNvSpPr>
          <p:nvPr>
            <p:ph type="sldNum" sz="quarter" idx="10"/>
          </p:nvPr>
        </p:nvSpPr>
        <p:spPr/>
        <p:txBody>
          <a:bodyPr/>
          <a:lstStyle/>
          <a:p>
            <a:fld id="{1EEC04E4-14CD-4275-A0C4-9E266A4F59FF}" type="slidenum">
              <a:rPr lang="zh-CN" altLang="en-US" smtClean="0"/>
              <a:pPr/>
              <a:t>31</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图表</a:t>
            </a:r>
            <a:endParaRPr lang="zh-CN" altLang="en-US" dirty="0"/>
          </a:p>
        </p:txBody>
      </p:sp>
      <p:sp>
        <p:nvSpPr>
          <p:cNvPr id="4" name="灯片编号占位符 3"/>
          <p:cNvSpPr>
            <a:spLocks noGrp="1"/>
          </p:cNvSpPr>
          <p:nvPr>
            <p:ph type="sldNum" sz="quarter" idx="10"/>
          </p:nvPr>
        </p:nvSpPr>
        <p:spPr/>
        <p:txBody>
          <a:bodyPr/>
          <a:lstStyle/>
          <a:p>
            <a:fld id="{1EEC04E4-14CD-4275-A0C4-9E266A4F59FF}" type="slidenum">
              <a:rPr lang="zh-CN" altLang="en-US" smtClean="0"/>
              <a:pPr/>
              <a:t>32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图表</a:t>
            </a:r>
            <a:endParaRPr lang="zh-CN" altLang="en-US" dirty="0"/>
          </a:p>
        </p:txBody>
      </p:sp>
      <p:sp>
        <p:nvSpPr>
          <p:cNvPr id="4" name="灯片编号占位符 3"/>
          <p:cNvSpPr>
            <a:spLocks noGrp="1"/>
          </p:cNvSpPr>
          <p:nvPr>
            <p:ph type="sldNum" sz="quarter" idx="10"/>
          </p:nvPr>
        </p:nvSpPr>
        <p:spPr/>
        <p:txBody>
          <a:bodyPr/>
          <a:lstStyle/>
          <a:p>
            <a:fld id="{1EEC04E4-14CD-4275-A0C4-9E266A4F59FF}" type="slidenum">
              <a:rPr lang="zh-CN" altLang="en-US" smtClean="0"/>
              <a:pPr/>
              <a:t>33</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图表</a:t>
            </a:r>
            <a:endParaRPr lang="zh-CN" altLang="en-US" dirty="0"/>
          </a:p>
        </p:txBody>
      </p:sp>
      <p:sp>
        <p:nvSpPr>
          <p:cNvPr id="4" name="灯片编号占位符 3"/>
          <p:cNvSpPr>
            <a:spLocks noGrp="1"/>
          </p:cNvSpPr>
          <p:nvPr>
            <p:ph type="sldNum" sz="quarter" idx="10"/>
          </p:nvPr>
        </p:nvSpPr>
        <p:spPr/>
        <p:txBody>
          <a:bodyPr/>
          <a:lstStyle/>
          <a:p>
            <a:fld id="{1EEC04E4-14CD-4275-A0C4-9E266A4F59FF}" type="slidenum">
              <a:rPr lang="zh-CN" altLang="en-US" smtClean="0"/>
              <a:pPr/>
              <a:t>34</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图表</a:t>
            </a:r>
            <a:endParaRPr lang="zh-CN" altLang="en-US" dirty="0"/>
          </a:p>
        </p:txBody>
      </p:sp>
      <p:sp>
        <p:nvSpPr>
          <p:cNvPr id="4" name="灯片编号占位符 3"/>
          <p:cNvSpPr>
            <a:spLocks noGrp="1"/>
          </p:cNvSpPr>
          <p:nvPr>
            <p:ph type="sldNum" sz="quarter" idx="10"/>
          </p:nvPr>
        </p:nvSpPr>
        <p:spPr/>
        <p:txBody>
          <a:bodyPr/>
          <a:lstStyle/>
          <a:p>
            <a:fld id="{1EEC04E4-14CD-4275-A0C4-9E266A4F59FF}" type="slidenum">
              <a:rPr lang="zh-CN" altLang="en-US" smtClean="0"/>
              <a:pPr/>
              <a:t>35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图表</a:t>
            </a:r>
            <a:endParaRPr lang="zh-CN" altLang="en-US" dirty="0"/>
          </a:p>
        </p:txBody>
      </p:sp>
      <p:sp>
        <p:nvSpPr>
          <p:cNvPr id="4" name="灯片编号占位符 3"/>
          <p:cNvSpPr>
            <a:spLocks noGrp="1"/>
          </p:cNvSpPr>
          <p:nvPr>
            <p:ph type="sldNum" sz="quarter" idx="10"/>
          </p:nvPr>
        </p:nvSpPr>
        <p:spPr/>
        <p:txBody>
          <a:bodyPr/>
          <a:lstStyle/>
          <a:p>
            <a:fld id="{1EEC04E4-14CD-4275-A0C4-9E266A4F59FF}" type="slidenum">
              <a:rPr lang="zh-CN" altLang="en-US" smtClean="0"/>
              <a:pPr/>
              <a:t>18</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图表</a:t>
            </a:r>
            <a:endParaRPr lang="zh-CN" altLang="en-US" dirty="0"/>
          </a:p>
        </p:txBody>
      </p:sp>
      <p:sp>
        <p:nvSpPr>
          <p:cNvPr id="4" name="灯片编号占位符 3"/>
          <p:cNvSpPr>
            <a:spLocks noGrp="1"/>
          </p:cNvSpPr>
          <p:nvPr>
            <p:ph type="sldNum" sz="quarter" idx="10"/>
          </p:nvPr>
        </p:nvSpPr>
        <p:spPr/>
        <p:txBody>
          <a:bodyPr/>
          <a:lstStyle/>
          <a:p>
            <a:fld id="{1EEC04E4-14CD-4275-A0C4-9E266A4F59FF}" type="slidenum">
              <a:rPr lang="zh-CN" altLang="en-US" smtClean="0"/>
              <a:pPr/>
              <a:t>36</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图表</a:t>
            </a:r>
            <a:endParaRPr lang="zh-CN" altLang="en-US" dirty="0"/>
          </a:p>
        </p:txBody>
      </p:sp>
      <p:sp>
        <p:nvSpPr>
          <p:cNvPr id="4" name="灯片编号占位符 3"/>
          <p:cNvSpPr>
            <a:spLocks noGrp="1"/>
          </p:cNvSpPr>
          <p:nvPr>
            <p:ph type="sldNum" sz="quarter" idx="10"/>
          </p:nvPr>
        </p:nvSpPr>
        <p:spPr/>
        <p:txBody>
          <a:bodyPr/>
          <a:lstStyle/>
          <a:p>
            <a:fld id="{1EEC04E4-14CD-4275-A0C4-9E266A4F59FF}" type="slidenum">
              <a:rPr lang="zh-CN" altLang="en-US" smtClean="0"/>
              <a:pPr/>
              <a:t>37</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图表</a:t>
            </a:r>
            <a:endParaRPr lang="zh-CN" altLang="en-US" dirty="0"/>
          </a:p>
        </p:txBody>
      </p:sp>
      <p:sp>
        <p:nvSpPr>
          <p:cNvPr id="4" name="灯片编号占位符 3"/>
          <p:cNvSpPr>
            <a:spLocks noGrp="1"/>
          </p:cNvSpPr>
          <p:nvPr>
            <p:ph type="sldNum" sz="quarter" idx="10"/>
          </p:nvPr>
        </p:nvSpPr>
        <p:spPr/>
        <p:txBody>
          <a:bodyPr/>
          <a:lstStyle/>
          <a:p>
            <a:fld id="{1EEC04E4-14CD-4275-A0C4-9E266A4F59FF}" type="slidenum">
              <a:rPr lang="zh-CN" altLang="en-US" smtClean="0"/>
              <a:pPr/>
              <a:t>38</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图表</a:t>
            </a:r>
            <a:endParaRPr lang="zh-CN" altLang="en-US" dirty="0"/>
          </a:p>
        </p:txBody>
      </p:sp>
      <p:sp>
        <p:nvSpPr>
          <p:cNvPr id="4" name="灯片编号占位符 3"/>
          <p:cNvSpPr>
            <a:spLocks noGrp="1"/>
          </p:cNvSpPr>
          <p:nvPr>
            <p:ph type="sldNum" sz="quarter" idx="10"/>
          </p:nvPr>
        </p:nvSpPr>
        <p:spPr/>
        <p:txBody>
          <a:bodyPr/>
          <a:lstStyle/>
          <a:p>
            <a:fld id="{1EEC04E4-14CD-4275-A0C4-9E266A4F59FF}" type="slidenum">
              <a:rPr lang="zh-CN" altLang="en-US" smtClean="0"/>
              <a:pPr/>
              <a:t>39</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图表</a:t>
            </a:r>
            <a:endParaRPr lang="zh-CN" altLang="en-US" dirty="0"/>
          </a:p>
        </p:txBody>
      </p:sp>
      <p:sp>
        <p:nvSpPr>
          <p:cNvPr id="4" name="灯片编号占位符 3"/>
          <p:cNvSpPr>
            <a:spLocks noGrp="1"/>
          </p:cNvSpPr>
          <p:nvPr>
            <p:ph type="sldNum" sz="quarter" idx="10"/>
          </p:nvPr>
        </p:nvSpPr>
        <p:spPr/>
        <p:txBody>
          <a:bodyPr/>
          <a:lstStyle/>
          <a:p>
            <a:fld id="{1EEC04E4-14CD-4275-A0C4-9E266A4F59FF}" type="slidenum">
              <a:rPr lang="zh-CN" altLang="en-US" smtClean="0"/>
              <a:pPr/>
              <a:t>40</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图表</a:t>
            </a:r>
            <a:endParaRPr lang="zh-CN" altLang="en-US" dirty="0"/>
          </a:p>
        </p:txBody>
      </p:sp>
      <p:sp>
        <p:nvSpPr>
          <p:cNvPr id="4" name="灯片编号占位符 3"/>
          <p:cNvSpPr>
            <a:spLocks noGrp="1"/>
          </p:cNvSpPr>
          <p:nvPr>
            <p:ph type="sldNum" sz="quarter" idx="10"/>
          </p:nvPr>
        </p:nvSpPr>
        <p:spPr/>
        <p:txBody>
          <a:bodyPr/>
          <a:lstStyle/>
          <a:p>
            <a:fld id="{1EEC04E4-14CD-4275-A0C4-9E266A4F59FF}" type="slidenum">
              <a:rPr lang="zh-CN" altLang="en-US" smtClean="0"/>
              <a:pPr/>
              <a:t>41</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图表</a:t>
            </a:r>
            <a:endParaRPr lang="zh-CN" altLang="en-US" dirty="0"/>
          </a:p>
        </p:txBody>
      </p:sp>
      <p:sp>
        <p:nvSpPr>
          <p:cNvPr id="4" name="灯片编号占位符 3"/>
          <p:cNvSpPr>
            <a:spLocks noGrp="1"/>
          </p:cNvSpPr>
          <p:nvPr>
            <p:ph type="sldNum" sz="quarter" idx="10"/>
          </p:nvPr>
        </p:nvSpPr>
        <p:spPr/>
        <p:txBody>
          <a:bodyPr/>
          <a:lstStyle/>
          <a:p>
            <a:fld id="{1EEC04E4-14CD-4275-A0C4-9E266A4F59FF}" type="slidenum">
              <a:rPr lang="zh-CN" altLang="en-US" smtClean="0"/>
              <a:pPr/>
              <a:t>42</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图表</a:t>
            </a:r>
            <a:endParaRPr lang="zh-CN" altLang="en-US" dirty="0"/>
          </a:p>
        </p:txBody>
      </p:sp>
      <p:sp>
        <p:nvSpPr>
          <p:cNvPr id="4" name="灯片编号占位符 3"/>
          <p:cNvSpPr>
            <a:spLocks noGrp="1"/>
          </p:cNvSpPr>
          <p:nvPr>
            <p:ph type="sldNum" sz="quarter" idx="10"/>
          </p:nvPr>
        </p:nvSpPr>
        <p:spPr/>
        <p:txBody>
          <a:bodyPr/>
          <a:lstStyle/>
          <a:p>
            <a:fld id="{1EEC04E4-14CD-4275-A0C4-9E266A4F59FF}" type="slidenum">
              <a:rPr lang="zh-CN" altLang="en-US" smtClean="0"/>
              <a:pPr/>
              <a:t>43</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图表</a:t>
            </a:r>
            <a:endParaRPr lang="zh-CN" altLang="en-US" dirty="0"/>
          </a:p>
        </p:txBody>
      </p:sp>
      <p:sp>
        <p:nvSpPr>
          <p:cNvPr id="4" name="灯片编号占位符 3"/>
          <p:cNvSpPr>
            <a:spLocks noGrp="1"/>
          </p:cNvSpPr>
          <p:nvPr>
            <p:ph type="sldNum" sz="quarter" idx="10"/>
          </p:nvPr>
        </p:nvSpPr>
        <p:spPr/>
        <p:txBody>
          <a:bodyPr/>
          <a:lstStyle/>
          <a:p>
            <a:fld id="{1EEC04E4-14CD-4275-A0C4-9E266A4F59FF}" type="slidenum">
              <a:rPr lang="zh-CN" altLang="en-US" smtClean="0"/>
              <a:pPr/>
              <a:t>44</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图表</a:t>
            </a:r>
            <a:endParaRPr lang="zh-CN" altLang="en-US" dirty="0"/>
          </a:p>
        </p:txBody>
      </p:sp>
      <p:sp>
        <p:nvSpPr>
          <p:cNvPr id="4" name="灯片编号占位符 3"/>
          <p:cNvSpPr>
            <a:spLocks noGrp="1"/>
          </p:cNvSpPr>
          <p:nvPr>
            <p:ph type="sldNum" sz="quarter" idx="10"/>
          </p:nvPr>
        </p:nvSpPr>
        <p:spPr/>
        <p:txBody>
          <a:bodyPr/>
          <a:lstStyle/>
          <a:p>
            <a:fld id="{1EEC04E4-14CD-4275-A0C4-9E266A4F59FF}" type="slidenum">
              <a:rPr lang="zh-CN" altLang="en-US" smtClean="0"/>
              <a:pPr/>
              <a:t>45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图表</a:t>
            </a:r>
            <a:endParaRPr lang="zh-CN" altLang="en-US" dirty="0"/>
          </a:p>
        </p:txBody>
      </p:sp>
      <p:sp>
        <p:nvSpPr>
          <p:cNvPr id="4" name="灯片编号占位符 3"/>
          <p:cNvSpPr>
            <a:spLocks noGrp="1"/>
          </p:cNvSpPr>
          <p:nvPr>
            <p:ph type="sldNum" sz="quarter" idx="10"/>
          </p:nvPr>
        </p:nvSpPr>
        <p:spPr/>
        <p:txBody>
          <a:bodyPr/>
          <a:lstStyle/>
          <a:p>
            <a:fld id="{1EEC04E4-14CD-4275-A0C4-9E266A4F59FF}" type="slidenum">
              <a:rPr lang="zh-CN" altLang="en-US" smtClean="0"/>
              <a:pPr/>
              <a:t>19</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图表</a:t>
            </a:r>
            <a:endParaRPr lang="zh-CN" altLang="en-US" dirty="0"/>
          </a:p>
        </p:txBody>
      </p:sp>
      <p:sp>
        <p:nvSpPr>
          <p:cNvPr id="4" name="灯片编号占位符 3"/>
          <p:cNvSpPr>
            <a:spLocks noGrp="1"/>
          </p:cNvSpPr>
          <p:nvPr>
            <p:ph type="sldNum" sz="quarter" idx="10"/>
          </p:nvPr>
        </p:nvSpPr>
        <p:spPr/>
        <p:txBody>
          <a:bodyPr/>
          <a:lstStyle/>
          <a:p>
            <a:fld id="{1EEC04E4-14CD-4275-A0C4-9E266A4F59FF}" type="slidenum">
              <a:rPr lang="zh-CN" altLang="en-US" smtClean="0"/>
              <a:pPr/>
              <a:t>46</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图表</a:t>
            </a:r>
            <a:endParaRPr lang="zh-CN" altLang="en-US" dirty="0"/>
          </a:p>
        </p:txBody>
      </p:sp>
      <p:sp>
        <p:nvSpPr>
          <p:cNvPr id="4" name="灯片编号占位符 3"/>
          <p:cNvSpPr>
            <a:spLocks noGrp="1"/>
          </p:cNvSpPr>
          <p:nvPr>
            <p:ph type="sldNum" sz="quarter" idx="10"/>
          </p:nvPr>
        </p:nvSpPr>
        <p:spPr/>
        <p:txBody>
          <a:bodyPr/>
          <a:lstStyle/>
          <a:p>
            <a:fld id="{1EEC04E4-14CD-4275-A0C4-9E266A4F59FF}" type="slidenum">
              <a:rPr lang="zh-CN" altLang="en-US" smtClean="0"/>
              <a:pPr/>
              <a:t>47</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图表</a:t>
            </a:r>
            <a:endParaRPr lang="zh-CN" altLang="en-US" dirty="0"/>
          </a:p>
        </p:txBody>
      </p:sp>
      <p:sp>
        <p:nvSpPr>
          <p:cNvPr id="4" name="灯片编号占位符 3"/>
          <p:cNvSpPr>
            <a:spLocks noGrp="1"/>
          </p:cNvSpPr>
          <p:nvPr>
            <p:ph type="sldNum" sz="quarter" idx="10"/>
          </p:nvPr>
        </p:nvSpPr>
        <p:spPr/>
        <p:txBody>
          <a:bodyPr/>
          <a:lstStyle/>
          <a:p>
            <a:fld id="{1EEC04E4-14CD-4275-A0C4-9E266A4F59FF}" type="slidenum">
              <a:rPr lang="zh-CN" altLang="en-US" smtClean="0"/>
              <a:pPr/>
              <a:t>48</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图表</a:t>
            </a:r>
            <a:endParaRPr lang="zh-CN" altLang="en-US" dirty="0"/>
          </a:p>
        </p:txBody>
      </p:sp>
      <p:sp>
        <p:nvSpPr>
          <p:cNvPr id="4" name="灯片编号占位符 3"/>
          <p:cNvSpPr>
            <a:spLocks noGrp="1"/>
          </p:cNvSpPr>
          <p:nvPr>
            <p:ph type="sldNum" sz="quarter" idx="10"/>
          </p:nvPr>
        </p:nvSpPr>
        <p:spPr/>
        <p:txBody>
          <a:bodyPr/>
          <a:lstStyle/>
          <a:p>
            <a:fld id="{1EEC04E4-14CD-4275-A0C4-9E266A4F59FF}" type="slidenum">
              <a:rPr lang="zh-CN" altLang="en-US" smtClean="0"/>
              <a:pPr/>
              <a:t>49</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图表</a:t>
            </a:r>
            <a:endParaRPr lang="zh-CN" altLang="en-US" dirty="0"/>
          </a:p>
        </p:txBody>
      </p:sp>
      <p:sp>
        <p:nvSpPr>
          <p:cNvPr id="4" name="灯片编号占位符 3"/>
          <p:cNvSpPr>
            <a:spLocks noGrp="1"/>
          </p:cNvSpPr>
          <p:nvPr>
            <p:ph type="sldNum" sz="quarter" idx="10"/>
          </p:nvPr>
        </p:nvSpPr>
        <p:spPr/>
        <p:txBody>
          <a:bodyPr/>
          <a:lstStyle/>
          <a:p>
            <a:fld id="{1EEC04E4-14CD-4275-A0C4-9E266A4F59FF}" type="slidenum">
              <a:rPr lang="zh-CN" altLang="en-US" smtClean="0"/>
              <a:pPr/>
              <a:t>50</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图表</a:t>
            </a:r>
            <a:endParaRPr lang="zh-CN" altLang="en-US" dirty="0"/>
          </a:p>
        </p:txBody>
      </p:sp>
      <p:sp>
        <p:nvSpPr>
          <p:cNvPr id="4" name="灯片编号占位符 3"/>
          <p:cNvSpPr>
            <a:spLocks noGrp="1"/>
          </p:cNvSpPr>
          <p:nvPr>
            <p:ph type="sldNum" sz="quarter" idx="10"/>
          </p:nvPr>
        </p:nvSpPr>
        <p:spPr/>
        <p:txBody>
          <a:bodyPr/>
          <a:lstStyle/>
          <a:p>
            <a:fld id="{1EEC04E4-14CD-4275-A0C4-9E266A4F59FF}" type="slidenum">
              <a:rPr lang="zh-CN" altLang="en-US" smtClean="0"/>
              <a:pPr/>
              <a:t>51</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图表</a:t>
            </a:r>
            <a:endParaRPr lang="zh-CN" altLang="en-US" dirty="0"/>
          </a:p>
        </p:txBody>
      </p:sp>
      <p:sp>
        <p:nvSpPr>
          <p:cNvPr id="4" name="灯片编号占位符 3"/>
          <p:cNvSpPr>
            <a:spLocks noGrp="1"/>
          </p:cNvSpPr>
          <p:nvPr>
            <p:ph type="sldNum" sz="quarter" idx="10"/>
          </p:nvPr>
        </p:nvSpPr>
        <p:spPr/>
        <p:txBody>
          <a:bodyPr/>
          <a:lstStyle/>
          <a:p>
            <a:fld id="{1EEC04E4-14CD-4275-A0C4-9E266A4F59FF}" type="slidenum">
              <a:rPr lang="zh-CN" altLang="en-US" smtClean="0"/>
              <a:pPr/>
              <a:t>52</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图表</a:t>
            </a:r>
            <a:endParaRPr lang="zh-CN" altLang="en-US" dirty="0"/>
          </a:p>
        </p:txBody>
      </p:sp>
      <p:sp>
        <p:nvSpPr>
          <p:cNvPr id="4" name="灯片编号占位符 3"/>
          <p:cNvSpPr>
            <a:spLocks noGrp="1"/>
          </p:cNvSpPr>
          <p:nvPr>
            <p:ph type="sldNum" sz="quarter" idx="10"/>
          </p:nvPr>
        </p:nvSpPr>
        <p:spPr/>
        <p:txBody>
          <a:bodyPr/>
          <a:lstStyle/>
          <a:p>
            <a:fld id="{1EEC04E4-14CD-4275-A0C4-9E266A4F59FF}" type="slidenum">
              <a:rPr lang="zh-CN" altLang="en-US" smtClean="0"/>
              <a:pPr/>
              <a:t>53</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图表</a:t>
            </a:r>
            <a:endParaRPr lang="zh-CN" altLang="en-US" dirty="0"/>
          </a:p>
        </p:txBody>
      </p:sp>
      <p:sp>
        <p:nvSpPr>
          <p:cNvPr id="4" name="灯片编号占位符 3"/>
          <p:cNvSpPr>
            <a:spLocks noGrp="1"/>
          </p:cNvSpPr>
          <p:nvPr>
            <p:ph type="sldNum" sz="quarter" idx="10"/>
          </p:nvPr>
        </p:nvSpPr>
        <p:spPr/>
        <p:txBody>
          <a:bodyPr/>
          <a:lstStyle/>
          <a:p>
            <a:fld id="{1EEC04E4-14CD-4275-A0C4-9E266A4F59FF}" type="slidenum">
              <a:rPr lang="zh-CN" altLang="en-US" smtClean="0"/>
              <a:pPr/>
              <a:t>54</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图表</a:t>
            </a:r>
            <a:endParaRPr lang="zh-CN" altLang="en-US" dirty="0"/>
          </a:p>
        </p:txBody>
      </p:sp>
      <p:sp>
        <p:nvSpPr>
          <p:cNvPr id="4" name="灯片编号占位符 3"/>
          <p:cNvSpPr>
            <a:spLocks noGrp="1"/>
          </p:cNvSpPr>
          <p:nvPr>
            <p:ph type="sldNum" sz="quarter" idx="10"/>
          </p:nvPr>
        </p:nvSpPr>
        <p:spPr/>
        <p:txBody>
          <a:bodyPr/>
          <a:lstStyle/>
          <a:p>
            <a:fld id="{1EEC04E4-14CD-4275-A0C4-9E266A4F59FF}" type="slidenum">
              <a:rPr lang="zh-CN" altLang="en-US" smtClean="0"/>
              <a:pPr/>
              <a:t>55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图表</a:t>
            </a:r>
            <a:endParaRPr lang="zh-CN" altLang="en-US" dirty="0"/>
          </a:p>
        </p:txBody>
      </p:sp>
      <p:sp>
        <p:nvSpPr>
          <p:cNvPr id="4" name="灯片编号占位符 3"/>
          <p:cNvSpPr>
            <a:spLocks noGrp="1"/>
          </p:cNvSpPr>
          <p:nvPr>
            <p:ph type="sldNum" sz="quarter" idx="10"/>
          </p:nvPr>
        </p:nvSpPr>
        <p:spPr/>
        <p:txBody>
          <a:bodyPr/>
          <a:lstStyle/>
          <a:p>
            <a:fld id="{1EEC04E4-14CD-4275-A0C4-9E266A4F59FF}" type="slidenum">
              <a:rPr lang="zh-CN" altLang="en-US" smtClean="0"/>
              <a:pPr/>
              <a:t>20</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图表</a:t>
            </a:r>
            <a:endParaRPr lang="zh-CN" altLang="en-US" dirty="0"/>
          </a:p>
        </p:txBody>
      </p:sp>
      <p:sp>
        <p:nvSpPr>
          <p:cNvPr id="4" name="灯片编号占位符 3"/>
          <p:cNvSpPr>
            <a:spLocks noGrp="1"/>
          </p:cNvSpPr>
          <p:nvPr>
            <p:ph type="sldNum" sz="quarter" idx="10"/>
          </p:nvPr>
        </p:nvSpPr>
        <p:spPr/>
        <p:txBody>
          <a:bodyPr/>
          <a:lstStyle/>
          <a:p>
            <a:fld id="{1EEC04E4-14CD-4275-A0C4-9E266A4F59FF}" type="slidenum">
              <a:rPr lang="zh-CN" altLang="en-US" smtClean="0"/>
              <a:pPr/>
              <a:t>56</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图表</a:t>
            </a:r>
            <a:endParaRPr lang="zh-CN" altLang="en-US" dirty="0"/>
          </a:p>
        </p:txBody>
      </p:sp>
      <p:sp>
        <p:nvSpPr>
          <p:cNvPr id="4" name="灯片编号占位符 3"/>
          <p:cNvSpPr>
            <a:spLocks noGrp="1"/>
          </p:cNvSpPr>
          <p:nvPr>
            <p:ph type="sldNum" sz="quarter" idx="10"/>
          </p:nvPr>
        </p:nvSpPr>
        <p:spPr/>
        <p:txBody>
          <a:bodyPr/>
          <a:lstStyle/>
          <a:p>
            <a:fld id="{1EEC04E4-14CD-4275-A0C4-9E266A4F59FF}" type="slidenum">
              <a:rPr lang="zh-CN" altLang="en-US" smtClean="0"/>
              <a:pPr/>
              <a:t>57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图表</a:t>
            </a:r>
            <a:endParaRPr lang="zh-CN" altLang="en-US" dirty="0"/>
          </a:p>
        </p:txBody>
      </p:sp>
      <p:sp>
        <p:nvSpPr>
          <p:cNvPr id="4" name="灯片编号占位符 3"/>
          <p:cNvSpPr>
            <a:spLocks noGrp="1"/>
          </p:cNvSpPr>
          <p:nvPr>
            <p:ph type="sldNum" sz="quarter" idx="10"/>
          </p:nvPr>
        </p:nvSpPr>
        <p:spPr/>
        <p:txBody>
          <a:bodyPr/>
          <a:lstStyle/>
          <a:p>
            <a:fld id="{1EEC04E4-14CD-4275-A0C4-9E266A4F59FF}" type="slidenum">
              <a:rPr lang="zh-CN" altLang="en-US" smtClean="0"/>
              <a:pPr/>
              <a:t>21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图表</a:t>
            </a:r>
            <a:endParaRPr lang="zh-CN" altLang="en-US" dirty="0"/>
          </a:p>
        </p:txBody>
      </p:sp>
      <p:sp>
        <p:nvSpPr>
          <p:cNvPr id="4" name="灯片编号占位符 3"/>
          <p:cNvSpPr>
            <a:spLocks noGrp="1"/>
          </p:cNvSpPr>
          <p:nvPr>
            <p:ph type="sldNum" sz="quarter" idx="10"/>
          </p:nvPr>
        </p:nvSpPr>
        <p:spPr/>
        <p:txBody>
          <a:bodyPr/>
          <a:lstStyle/>
          <a:p>
            <a:fld id="{1EEC04E4-14CD-4275-A0C4-9E266A4F59FF}" type="slidenum">
              <a:rPr lang="zh-CN" altLang="en-US" smtClean="0"/>
              <a:pPr/>
              <a:t>22</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图表</a:t>
            </a:r>
            <a:endParaRPr lang="zh-CN" altLang="en-US" dirty="0"/>
          </a:p>
        </p:txBody>
      </p:sp>
      <p:sp>
        <p:nvSpPr>
          <p:cNvPr id="4" name="灯片编号占位符 3"/>
          <p:cNvSpPr>
            <a:spLocks noGrp="1"/>
          </p:cNvSpPr>
          <p:nvPr>
            <p:ph type="sldNum" sz="quarter" idx="10"/>
          </p:nvPr>
        </p:nvSpPr>
        <p:spPr/>
        <p:txBody>
          <a:bodyPr/>
          <a:lstStyle/>
          <a:p>
            <a:fld id="{1EEC04E4-14CD-4275-A0C4-9E266A4F59FF}" type="slidenum">
              <a:rPr lang="zh-CN" altLang="en-US" smtClean="0"/>
              <a:pPr/>
              <a:t>23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图表</a:t>
            </a:r>
            <a:endParaRPr lang="zh-CN" altLang="en-US" dirty="0"/>
          </a:p>
        </p:txBody>
      </p:sp>
      <p:sp>
        <p:nvSpPr>
          <p:cNvPr id="4" name="灯片编号占位符 3"/>
          <p:cNvSpPr>
            <a:spLocks noGrp="1"/>
          </p:cNvSpPr>
          <p:nvPr>
            <p:ph type="sldNum" sz="quarter" idx="10"/>
          </p:nvPr>
        </p:nvSpPr>
        <p:spPr/>
        <p:txBody>
          <a:bodyPr/>
          <a:lstStyle/>
          <a:p>
            <a:fld id="{1EEC04E4-14CD-4275-A0C4-9E266A4F59FF}" type="slidenum">
              <a:rPr lang="zh-CN" altLang="en-US" smtClean="0"/>
              <a:pPr/>
              <a:t>24</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图表</a:t>
            </a:r>
            <a:endParaRPr lang="zh-CN" altLang="en-US" dirty="0"/>
          </a:p>
        </p:txBody>
      </p:sp>
      <p:sp>
        <p:nvSpPr>
          <p:cNvPr id="4" name="灯片编号占位符 3"/>
          <p:cNvSpPr>
            <a:spLocks noGrp="1"/>
          </p:cNvSpPr>
          <p:nvPr>
            <p:ph type="sldNum" sz="quarter" idx="10"/>
          </p:nvPr>
        </p:nvSpPr>
        <p:spPr/>
        <p:txBody>
          <a:bodyPr/>
          <a:lstStyle/>
          <a:p>
            <a:fld id="{1EEC04E4-14CD-4275-A0C4-9E266A4F59FF}" type="slidenum">
              <a:rPr lang="zh-CN" altLang="en-US" smtClean="0"/>
              <a:pPr/>
              <a:t>25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0F71CC1-F98E-4842-A4FB-C5D340AD0547}" type="datetimeFigureOut">
              <a:rPr lang="zh-CN" altLang="en-US" smtClean="0"/>
              <a:pPr/>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02ACC4-CBF6-4ACE-B635-2ED1A333442E}" type="slidenum">
              <a:rPr lang="zh-CN" altLang="en-US" smtClean="0"/>
              <a:pPr/>
              <a:t>‹#›</a:t>
            </a:fld>
            <a:endParaRPr lang="zh-CN" altLang="en-US"/>
          </a:p>
        </p:txBody>
      </p:sp>
    </p:spTree>
    <p:extLst>
      <p:ext uri="{BB962C8B-B14F-4D97-AF65-F5344CB8AC3E}">
        <p14:creationId xmlns:p14="http://schemas.microsoft.com/office/powerpoint/2010/main" xmlns="" val="829699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0F71CC1-F98E-4842-A4FB-C5D340AD0547}" type="datetimeFigureOut">
              <a:rPr lang="zh-CN" altLang="en-US" smtClean="0"/>
              <a:pPr/>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02ACC4-CBF6-4ACE-B635-2ED1A333442E}" type="slidenum">
              <a:rPr lang="zh-CN" altLang="en-US" smtClean="0"/>
              <a:pPr/>
              <a:t>‹#›</a:t>
            </a:fld>
            <a:endParaRPr lang="zh-CN" altLang="en-US"/>
          </a:p>
        </p:txBody>
      </p:sp>
    </p:spTree>
    <p:extLst>
      <p:ext uri="{BB962C8B-B14F-4D97-AF65-F5344CB8AC3E}">
        <p14:creationId xmlns:p14="http://schemas.microsoft.com/office/powerpoint/2010/main" xmlns="" val="10395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0F71CC1-F98E-4842-A4FB-C5D340AD0547}" type="datetimeFigureOut">
              <a:rPr lang="zh-CN" altLang="en-US" smtClean="0"/>
              <a:pPr/>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02ACC4-CBF6-4ACE-B635-2ED1A333442E}" type="slidenum">
              <a:rPr lang="zh-CN" altLang="en-US" smtClean="0"/>
              <a:pPr/>
              <a:t>‹#›</a:t>
            </a:fld>
            <a:endParaRPr lang="zh-CN" altLang="en-US"/>
          </a:p>
        </p:txBody>
      </p:sp>
    </p:spTree>
    <p:extLst>
      <p:ext uri="{BB962C8B-B14F-4D97-AF65-F5344CB8AC3E}">
        <p14:creationId xmlns:p14="http://schemas.microsoft.com/office/powerpoint/2010/main" xmlns="" val="1749365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06FE633-7622-4057-8663-7BB358B65A0F}" type="datetimeFigureOut">
              <a:rPr lang="zh-CN" altLang="en-US">
                <a:solidFill>
                  <a:prstClr val="black">
                    <a:tint val="75000"/>
                  </a:prstClr>
                </a:solidFill>
              </a:rPr>
              <a:pPr/>
              <a:t>2018/6/5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531812" y="787782"/>
            <a:ext cx="779767" cy="365125"/>
          </a:xfrm>
          <a:prstGeom prst="rect">
            <a:avLst/>
          </a:prstGeom>
        </p:spPr>
        <p:txBody>
          <a:bodyPr/>
          <a:lstStyle/>
          <a:p>
            <a:fld id="{C9ACE4B2-105E-492D-883F-071863126B64}" type="slidenum">
              <a:rPr lang="zh-CN" altLang="en-US">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40808504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0F71CC1-F98E-4842-A4FB-C5D340AD0547}" type="datetimeFigureOut">
              <a:rPr lang="zh-CN" altLang="en-US" smtClean="0"/>
              <a:pPr/>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02ACC4-CBF6-4ACE-B635-2ED1A333442E}" type="slidenum">
              <a:rPr lang="zh-CN" altLang="en-US" smtClean="0"/>
              <a:pPr/>
              <a:t>‹#›</a:t>
            </a:fld>
            <a:endParaRPr lang="zh-CN" altLang="en-US"/>
          </a:p>
        </p:txBody>
      </p:sp>
    </p:spTree>
    <p:extLst>
      <p:ext uri="{BB962C8B-B14F-4D97-AF65-F5344CB8AC3E}">
        <p14:creationId xmlns:p14="http://schemas.microsoft.com/office/powerpoint/2010/main" xmlns="" val="4241705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0F71CC1-F98E-4842-A4FB-C5D340AD0547}" type="datetimeFigureOut">
              <a:rPr lang="zh-CN" altLang="en-US" smtClean="0"/>
              <a:pPr/>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02ACC4-CBF6-4ACE-B635-2ED1A333442E}" type="slidenum">
              <a:rPr lang="zh-CN" altLang="en-US" smtClean="0"/>
              <a:pPr/>
              <a:t>‹#›</a:t>
            </a:fld>
            <a:endParaRPr lang="zh-CN" altLang="en-US"/>
          </a:p>
        </p:txBody>
      </p:sp>
    </p:spTree>
    <p:extLst>
      <p:ext uri="{BB962C8B-B14F-4D97-AF65-F5344CB8AC3E}">
        <p14:creationId xmlns:p14="http://schemas.microsoft.com/office/powerpoint/2010/main" xmlns="" val="3227058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0F71CC1-F98E-4842-A4FB-C5D340AD0547}" type="datetimeFigureOut">
              <a:rPr lang="zh-CN" altLang="en-US" smtClean="0"/>
              <a:pPr/>
              <a:t>2018/6/5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02ACC4-CBF6-4ACE-B635-2ED1A333442E}" type="slidenum">
              <a:rPr lang="zh-CN" altLang="en-US" smtClean="0"/>
              <a:pPr/>
              <a:t>‹#›</a:t>
            </a:fld>
            <a:endParaRPr lang="zh-CN" altLang="en-US"/>
          </a:p>
        </p:txBody>
      </p:sp>
    </p:spTree>
    <p:extLst>
      <p:ext uri="{BB962C8B-B14F-4D97-AF65-F5344CB8AC3E}">
        <p14:creationId xmlns:p14="http://schemas.microsoft.com/office/powerpoint/2010/main" xmlns="" val="1929640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0F71CC1-F98E-4842-A4FB-C5D340AD0547}" type="datetimeFigureOut">
              <a:rPr lang="zh-CN" altLang="en-US" smtClean="0"/>
              <a:pPr/>
              <a:t>2018/6/5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002ACC4-CBF6-4ACE-B635-2ED1A333442E}" type="slidenum">
              <a:rPr lang="zh-CN" altLang="en-US" smtClean="0"/>
              <a:pPr/>
              <a:t>‹#›</a:t>
            </a:fld>
            <a:endParaRPr lang="zh-CN" altLang="en-US"/>
          </a:p>
        </p:txBody>
      </p:sp>
    </p:spTree>
    <p:extLst>
      <p:ext uri="{BB962C8B-B14F-4D97-AF65-F5344CB8AC3E}">
        <p14:creationId xmlns:p14="http://schemas.microsoft.com/office/powerpoint/2010/main" xmlns="" val="2269958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0F71CC1-F98E-4842-A4FB-C5D340AD0547}" type="datetimeFigureOut">
              <a:rPr lang="zh-CN" altLang="en-US" smtClean="0"/>
              <a:pPr/>
              <a:t>2018/6/5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002ACC4-CBF6-4ACE-B635-2ED1A333442E}" type="slidenum">
              <a:rPr lang="zh-CN" altLang="en-US" smtClean="0"/>
              <a:pPr/>
              <a:t>‹#›</a:t>
            </a:fld>
            <a:endParaRPr lang="zh-CN" altLang="en-US"/>
          </a:p>
        </p:txBody>
      </p:sp>
    </p:spTree>
    <p:extLst>
      <p:ext uri="{BB962C8B-B14F-4D97-AF65-F5344CB8AC3E}">
        <p14:creationId xmlns:p14="http://schemas.microsoft.com/office/powerpoint/2010/main" xmlns="" val="1276637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0F71CC1-F98E-4842-A4FB-C5D340AD0547}" type="datetimeFigureOut">
              <a:rPr lang="zh-CN" altLang="en-US" smtClean="0"/>
              <a:pPr/>
              <a:t>2018/6/5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002ACC4-CBF6-4ACE-B635-2ED1A333442E}" type="slidenum">
              <a:rPr lang="zh-CN" altLang="en-US" smtClean="0"/>
              <a:pPr/>
              <a:t>‹#›</a:t>
            </a:fld>
            <a:endParaRPr lang="zh-CN" altLang="en-US"/>
          </a:p>
        </p:txBody>
      </p:sp>
    </p:spTree>
    <p:extLst>
      <p:ext uri="{BB962C8B-B14F-4D97-AF65-F5344CB8AC3E}">
        <p14:creationId xmlns:p14="http://schemas.microsoft.com/office/powerpoint/2010/main" xmlns="" val="2925370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0F71CC1-F98E-4842-A4FB-C5D340AD0547}" type="datetimeFigureOut">
              <a:rPr lang="zh-CN" altLang="en-US" smtClean="0"/>
              <a:pPr/>
              <a:t>2018/6/5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02ACC4-CBF6-4ACE-B635-2ED1A333442E}" type="slidenum">
              <a:rPr lang="zh-CN" altLang="en-US" smtClean="0"/>
              <a:pPr/>
              <a:t>‹#›</a:t>
            </a:fld>
            <a:endParaRPr lang="zh-CN" altLang="en-US"/>
          </a:p>
        </p:txBody>
      </p:sp>
    </p:spTree>
    <p:extLst>
      <p:ext uri="{BB962C8B-B14F-4D97-AF65-F5344CB8AC3E}">
        <p14:creationId xmlns:p14="http://schemas.microsoft.com/office/powerpoint/2010/main" xmlns="" val="3011015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0F71CC1-F98E-4842-A4FB-C5D340AD0547}" type="datetimeFigureOut">
              <a:rPr lang="zh-CN" altLang="en-US" smtClean="0"/>
              <a:pPr/>
              <a:t>2018/6/5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02ACC4-CBF6-4ACE-B635-2ED1A333442E}" type="slidenum">
              <a:rPr lang="zh-CN" altLang="en-US" smtClean="0"/>
              <a:pPr/>
              <a:t>‹#›</a:t>
            </a:fld>
            <a:endParaRPr lang="zh-CN" altLang="en-US"/>
          </a:p>
        </p:txBody>
      </p:sp>
    </p:spTree>
    <p:extLst>
      <p:ext uri="{BB962C8B-B14F-4D97-AF65-F5344CB8AC3E}">
        <p14:creationId xmlns:p14="http://schemas.microsoft.com/office/powerpoint/2010/main" xmlns="" val="1197957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F71CC1-F98E-4842-A4FB-C5D340AD0547}" type="datetimeFigureOut">
              <a:rPr lang="zh-CN" altLang="en-US" smtClean="0"/>
              <a:pPr/>
              <a:t>2018/6/5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02ACC4-CBF6-4ACE-B635-2ED1A333442E}" type="slidenum">
              <a:rPr lang="zh-CN" altLang="en-US" smtClean="0"/>
              <a:pPr/>
              <a:t>‹#›</a:t>
            </a:fld>
            <a:endParaRPr lang="zh-CN" altLang="en-US"/>
          </a:p>
        </p:txBody>
      </p:sp>
    </p:spTree>
    <p:extLst>
      <p:ext uri="{BB962C8B-B14F-4D97-AF65-F5344CB8AC3E}">
        <p14:creationId xmlns:p14="http://schemas.microsoft.com/office/powerpoint/2010/main" xmlns="" val="3023102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618716_191816419613_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500"/>
            <a:ext cx="12192000" cy="686750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 Box 1032"/>
          <p:cNvSpPr txBox="1">
            <a:spLocks noChangeArrowheads="1"/>
          </p:cNvSpPr>
          <p:nvPr/>
        </p:nvSpPr>
        <p:spPr bwMode="auto">
          <a:xfrm>
            <a:off x="979572" y="2758107"/>
            <a:ext cx="10232855" cy="1532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nchor="b" anchorCtr="1">
            <a:spAutoFit/>
          </a:bodyPr>
          <a:lstStyle>
            <a:lvl1pPr eaLnBrk="0" hangingPunct="0">
              <a:defRPr sz="2400" b="1">
                <a:solidFill>
                  <a:schemeClr val="tx1"/>
                </a:solidFill>
                <a:latin typeface="宋体" pitchFamily="2" charset="-122"/>
                <a:ea typeface="宋体" pitchFamily="2" charset="-122"/>
              </a:defRPr>
            </a:lvl1pPr>
            <a:lvl2pPr marL="742950" indent="-285750" eaLnBrk="0" hangingPunct="0">
              <a:defRPr sz="2400" b="1">
                <a:solidFill>
                  <a:schemeClr val="tx1"/>
                </a:solidFill>
                <a:latin typeface="宋体" pitchFamily="2" charset="-122"/>
                <a:ea typeface="宋体" pitchFamily="2" charset="-122"/>
              </a:defRPr>
            </a:lvl2pPr>
            <a:lvl3pPr marL="1143000" indent="-228600" eaLnBrk="0" hangingPunct="0">
              <a:defRPr sz="2400" b="1">
                <a:solidFill>
                  <a:schemeClr val="tx1"/>
                </a:solidFill>
                <a:latin typeface="宋体" pitchFamily="2" charset="-122"/>
                <a:ea typeface="宋体" pitchFamily="2" charset="-122"/>
              </a:defRPr>
            </a:lvl3pPr>
            <a:lvl4pPr marL="1600200" indent="-228600" eaLnBrk="0" hangingPunct="0">
              <a:defRPr sz="2400" b="1">
                <a:solidFill>
                  <a:schemeClr val="tx1"/>
                </a:solidFill>
                <a:latin typeface="宋体" pitchFamily="2" charset="-122"/>
                <a:ea typeface="宋体" pitchFamily="2" charset="-122"/>
              </a:defRPr>
            </a:lvl4pPr>
            <a:lvl5pPr marL="2057400" indent="-228600" eaLnBrk="0" hangingPunct="0">
              <a:defRPr sz="2400" b="1">
                <a:solidFill>
                  <a:schemeClr val="tx1"/>
                </a:solidFill>
                <a:latin typeface="宋体" pitchFamily="2" charset="-122"/>
                <a:ea typeface="宋体" pitchFamily="2" charset="-122"/>
              </a:defRPr>
            </a:lvl5pPr>
            <a:lvl6pPr marL="2514600" indent="-228600" eaLnBrk="0" fontAlgn="base" hangingPunct="0">
              <a:spcBef>
                <a:spcPct val="0"/>
              </a:spcBef>
              <a:spcAft>
                <a:spcPct val="0"/>
              </a:spcAft>
              <a:defRPr sz="2400" b="1">
                <a:solidFill>
                  <a:schemeClr val="tx1"/>
                </a:solidFill>
                <a:latin typeface="宋体" pitchFamily="2" charset="-122"/>
                <a:ea typeface="宋体" pitchFamily="2" charset="-122"/>
              </a:defRPr>
            </a:lvl6pPr>
            <a:lvl7pPr marL="2971800" indent="-228600" eaLnBrk="0" fontAlgn="base" hangingPunct="0">
              <a:spcBef>
                <a:spcPct val="0"/>
              </a:spcBef>
              <a:spcAft>
                <a:spcPct val="0"/>
              </a:spcAft>
              <a:defRPr sz="2400" b="1">
                <a:solidFill>
                  <a:schemeClr val="tx1"/>
                </a:solidFill>
                <a:latin typeface="宋体" pitchFamily="2" charset="-122"/>
                <a:ea typeface="宋体" pitchFamily="2" charset="-122"/>
              </a:defRPr>
            </a:lvl7pPr>
            <a:lvl8pPr marL="3429000" indent="-228600" eaLnBrk="0" fontAlgn="base" hangingPunct="0">
              <a:spcBef>
                <a:spcPct val="0"/>
              </a:spcBef>
              <a:spcAft>
                <a:spcPct val="0"/>
              </a:spcAft>
              <a:defRPr sz="2400" b="1">
                <a:solidFill>
                  <a:schemeClr val="tx1"/>
                </a:solidFill>
                <a:latin typeface="宋体" pitchFamily="2" charset="-122"/>
                <a:ea typeface="宋体" pitchFamily="2" charset="-122"/>
              </a:defRPr>
            </a:lvl8pPr>
            <a:lvl9pPr marL="3886200" indent="-228600" eaLnBrk="0" fontAlgn="base" hangingPunct="0">
              <a:spcBef>
                <a:spcPct val="0"/>
              </a:spcBef>
              <a:spcAft>
                <a:spcPct val="0"/>
              </a:spcAft>
              <a:defRPr sz="2400" b="1">
                <a:solidFill>
                  <a:schemeClr val="tx1"/>
                </a:solidFill>
                <a:latin typeface="宋体" pitchFamily="2" charset="-122"/>
                <a:ea typeface="宋体" pitchFamily="2" charset="-122"/>
              </a:defRPr>
            </a:lvl9pPr>
          </a:lstStyle>
          <a:p>
            <a:pPr algn="ctr" eaLnBrk="1" hangingPunct="1">
              <a:lnSpc>
                <a:spcPct val="130000"/>
              </a:lnSpc>
              <a:defRPr/>
            </a:pPr>
            <a:r>
              <a:rPr lang="zh-CN" altLang="en-US" sz="7200" dirty="0" smtClean="0">
                <a:solidFill>
                  <a:srgbClr val="FF0000"/>
                </a:solidFill>
                <a:effectLst>
                  <a:glow rad="63500">
                    <a:schemeClr val="accent1">
                      <a:satMod val="175000"/>
                      <a:alpha val="40000"/>
                    </a:schemeClr>
                  </a:glow>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第七、八章  力 运动和力</a:t>
            </a:r>
            <a:endParaRPr lang="zh-CN" altLang="en-US" sz="7200" dirty="0">
              <a:solidFill>
                <a:srgbClr val="FF0000"/>
              </a:solidFill>
              <a:effectLst>
                <a:glow rad="63500">
                  <a:schemeClr val="accent1">
                    <a:satMod val="175000"/>
                    <a:alpha val="40000"/>
                  </a:schemeClr>
                </a:glow>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xmlns="" val="81909528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additive="base">
                                        <p:cTn id="7" dur="800" fill="hold"/>
                                        <p:tgtEl>
                                          <p:spTgt spid="14"/>
                                        </p:tgtEl>
                                        <p:attrNameLst>
                                          <p:attrName>ppt_x</p:attrName>
                                        </p:attrNameLst>
                                      </p:cBhvr>
                                      <p:tavLst>
                                        <p:tav tm="0">
                                          <p:val>
                                            <p:strVal val="1+#ppt_w/2"/>
                                          </p:val>
                                        </p:tav>
                                        <p:tav tm="100000">
                                          <p:val>
                                            <p:strVal val="#ppt_x"/>
                                          </p:val>
                                        </p:tav>
                                      </p:tavLst>
                                    </p:anim>
                                    <p:anim calcmode="lin" valueType="num">
                                      <p:cBhvr additive="base">
                                        <p:cTn id="8" dur="8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xmlns="" val="0"/>
              </a:ext>
            </a:extLst>
          </a:blip>
          <a:srcRect t="8510" b="12624"/>
          <a:stretch/>
        </p:blipFill>
        <p:spPr>
          <a:xfrm>
            <a:off x="2678805" y="0"/>
            <a:ext cx="6789069" cy="3580327"/>
          </a:xfrm>
          <a:prstGeom prst="rect">
            <a:avLst/>
          </a:prstGeom>
        </p:spPr>
      </p:pic>
      <p:pic>
        <p:nvPicPr>
          <p:cNvPr id="6" name="图片 5"/>
          <p:cNvPicPr>
            <a:picLocks noChangeAspect="1"/>
          </p:cNvPicPr>
          <p:nvPr/>
        </p:nvPicPr>
        <p:blipFill>
          <a:blip r:embed="rId3" cstate="print"/>
          <a:stretch>
            <a:fillRect/>
          </a:stretch>
        </p:blipFill>
        <p:spPr>
          <a:xfrm>
            <a:off x="1122338" y="3670480"/>
            <a:ext cx="10365615" cy="3054180"/>
          </a:xfrm>
          <a:prstGeom prst="rect">
            <a:avLst/>
          </a:prstGeom>
        </p:spPr>
      </p:pic>
    </p:spTree>
    <p:extLst>
      <p:ext uri="{BB962C8B-B14F-4D97-AF65-F5344CB8AC3E}">
        <p14:creationId xmlns:p14="http://schemas.microsoft.com/office/powerpoint/2010/main" xmlns="" val="511506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98198" y="129862"/>
            <a:ext cx="9680448" cy="3352800"/>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03714" y="3298065"/>
            <a:ext cx="5431536" cy="3352800"/>
          </a:xfrm>
          <a:prstGeom prst="rect">
            <a:avLst/>
          </a:prstGeom>
        </p:spPr>
      </p:pic>
      <p:sp>
        <p:nvSpPr>
          <p:cNvPr id="4" name="椭圆 3"/>
          <p:cNvSpPr/>
          <p:nvPr/>
        </p:nvSpPr>
        <p:spPr>
          <a:xfrm>
            <a:off x="4262907" y="4893972"/>
            <a:ext cx="154547" cy="1545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箭头连接符 5"/>
          <p:cNvCxnSpPr/>
          <p:nvPr/>
        </p:nvCxnSpPr>
        <p:spPr>
          <a:xfrm flipH="1" flipV="1">
            <a:off x="3451538" y="4971245"/>
            <a:ext cx="837130"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3264325" y="4324914"/>
            <a:ext cx="412124" cy="646331"/>
          </a:xfrm>
          <a:prstGeom prst="rect">
            <a:avLst/>
          </a:prstGeom>
          <a:noFill/>
        </p:spPr>
        <p:txBody>
          <a:bodyPr wrap="square" rtlCol="0">
            <a:spAutoFit/>
          </a:bodyPr>
          <a:lstStyle/>
          <a:p>
            <a:r>
              <a:rPr lang="en-US" altLang="zh-CN" sz="3600" i="1" dirty="0" smtClean="0">
                <a:solidFill>
                  <a:srgbClr val="FF0000"/>
                </a:solidFill>
              </a:rPr>
              <a:t>f</a:t>
            </a:r>
            <a:endParaRPr lang="zh-CN" altLang="en-US" sz="3600" i="1" dirty="0">
              <a:solidFill>
                <a:srgbClr val="FF0000"/>
              </a:solidFill>
            </a:endParaRPr>
          </a:p>
        </p:txBody>
      </p:sp>
      <p:cxnSp>
        <p:nvCxnSpPr>
          <p:cNvPr id="10" name="直接箭头连接符 9"/>
          <p:cNvCxnSpPr/>
          <p:nvPr/>
        </p:nvCxnSpPr>
        <p:spPr>
          <a:xfrm flipV="1">
            <a:off x="4288668" y="4283833"/>
            <a:ext cx="482956"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565562" y="3637502"/>
            <a:ext cx="412124" cy="646331"/>
          </a:xfrm>
          <a:prstGeom prst="rect">
            <a:avLst/>
          </a:prstGeom>
          <a:noFill/>
        </p:spPr>
        <p:txBody>
          <a:bodyPr wrap="square" rtlCol="0">
            <a:spAutoFit/>
          </a:bodyPr>
          <a:lstStyle/>
          <a:p>
            <a:r>
              <a:rPr lang="en-US" altLang="zh-CN" sz="3600" i="1" dirty="0" smtClean="0">
                <a:solidFill>
                  <a:srgbClr val="FF0000"/>
                </a:solidFill>
              </a:rPr>
              <a:t>v</a:t>
            </a:r>
            <a:endParaRPr lang="zh-CN" altLang="en-US" sz="3600" i="1" dirty="0">
              <a:solidFill>
                <a:srgbClr val="FF0000"/>
              </a:solidFill>
            </a:endParaRPr>
          </a:p>
        </p:txBody>
      </p:sp>
    </p:spTree>
    <p:extLst>
      <p:ext uri="{BB962C8B-B14F-4D97-AF65-F5344CB8AC3E}">
        <p14:creationId xmlns:p14="http://schemas.microsoft.com/office/powerpoint/2010/main" xmlns="" val="3282774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76824" y="1997298"/>
            <a:ext cx="6083808" cy="3352800"/>
          </a:xfrm>
          <a:prstGeom prst="rect">
            <a:avLst/>
          </a:prstGeom>
        </p:spPr>
      </p:pic>
    </p:spTree>
    <p:extLst>
      <p:ext uri="{BB962C8B-B14F-4D97-AF65-F5344CB8AC3E}">
        <p14:creationId xmlns:p14="http://schemas.microsoft.com/office/powerpoint/2010/main" xmlns="" val="188940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xmlns="" val="0"/>
              </a:ext>
            </a:extLst>
          </a:blip>
          <a:srcRect t="24560"/>
          <a:stretch/>
        </p:blipFill>
        <p:spPr>
          <a:xfrm>
            <a:off x="5365767" y="0"/>
            <a:ext cx="6736080" cy="3679065"/>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4999" y="233966"/>
            <a:ext cx="3407223" cy="2393324"/>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5177" y="3401568"/>
            <a:ext cx="3352800" cy="3456432"/>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954332" y="3580326"/>
            <a:ext cx="3657600" cy="3157771"/>
          </a:xfrm>
          <a:prstGeom prst="rect">
            <a:avLst/>
          </a:prstGeom>
        </p:spPr>
      </p:pic>
    </p:spTree>
    <p:extLst>
      <p:ext uri="{BB962C8B-B14F-4D97-AF65-F5344CB8AC3E}">
        <p14:creationId xmlns:p14="http://schemas.microsoft.com/office/powerpoint/2010/main" xmlns="" val="1368061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32"/>
          <p:cNvSpPr txBox="1">
            <a:spLocks noChangeArrowheads="1"/>
          </p:cNvSpPr>
          <p:nvPr/>
        </p:nvSpPr>
        <p:spPr bwMode="auto">
          <a:xfrm>
            <a:off x="2987900" y="316310"/>
            <a:ext cx="5093592"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nchor="b" anchorCtr="1">
            <a:spAutoFit/>
          </a:bodyPr>
          <a:lstStyle>
            <a:lvl1pPr eaLnBrk="0" hangingPunct="0">
              <a:defRPr sz="2400" b="1">
                <a:solidFill>
                  <a:schemeClr val="tx1"/>
                </a:solidFill>
                <a:latin typeface="宋体" pitchFamily="2" charset="-122"/>
                <a:ea typeface="宋体" pitchFamily="2" charset="-122"/>
              </a:defRPr>
            </a:lvl1pPr>
            <a:lvl2pPr marL="742950" indent="-285750" eaLnBrk="0" hangingPunct="0">
              <a:defRPr sz="2400" b="1">
                <a:solidFill>
                  <a:schemeClr val="tx1"/>
                </a:solidFill>
                <a:latin typeface="宋体" pitchFamily="2" charset="-122"/>
                <a:ea typeface="宋体" pitchFamily="2" charset="-122"/>
              </a:defRPr>
            </a:lvl2pPr>
            <a:lvl3pPr marL="1143000" indent="-228600" eaLnBrk="0" hangingPunct="0">
              <a:defRPr sz="2400" b="1">
                <a:solidFill>
                  <a:schemeClr val="tx1"/>
                </a:solidFill>
                <a:latin typeface="宋体" pitchFamily="2" charset="-122"/>
                <a:ea typeface="宋体" pitchFamily="2" charset="-122"/>
              </a:defRPr>
            </a:lvl3pPr>
            <a:lvl4pPr marL="1600200" indent="-228600" eaLnBrk="0" hangingPunct="0">
              <a:defRPr sz="2400" b="1">
                <a:solidFill>
                  <a:schemeClr val="tx1"/>
                </a:solidFill>
                <a:latin typeface="宋体" pitchFamily="2" charset="-122"/>
                <a:ea typeface="宋体" pitchFamily="2" charset="-122"/>
              </a:defRPr>
            </a:lvl4pPr>
            <a:lvl5pPr marL="2057400" indent="-228600" eaLnBrk="0" hangingPunct="0">
              <a:defRPr sz="2400" b="1">
                <a:solidFill>
                  <a:schemeClr val="tx1"/>
                </a:solidFill>
                <a:latin typeface="宋体" pitchFamily="2" charset="-122"/>
                <a:ea typeface="宋体" pitchFamily="2" charset="-122"/>
              </a:defRPr>
            </a:lvl5pPr>
            <a:lvl6pPr marL="2514600" indent="-228600" eaLnBrk="0" fontAlgn="base" hangingPunct="0">
              <a:spcBef>
                <a:spcPct val="0"/>
              </a:spcBef>
              <a:spcAft>
                <a:spcPct val="0"/>
              </a:spcAft>
              <a:defRPr sz="2400" b="1">
                <a:solidFill>
                  <a:schemeClr val="tx1"/>
                </a:solidFill>
                <a:latin typeface="宋体" pitchFamily="2" charset="-122"/>
                <a:ea typeface="宋体" pitchFamily="2" charset="-122"/>
              </a:defRPr>
            </a:lvl6pPr>
            <a:lvl7pPr marL="2971800" indent="-228600" eaLnBrk="0" fontAlgn="base" hangingPunct="0">
              <a:spcBef>
                <a:spcPct val="0"/>
              </a:spcBef>
              <a:spcAft>
                <a:spcPct val="0"/>
              </a:spcAft>
              <a:defRPr sz="2400" b="1">
                <a:solidFill>
                  <a:schemeClr val="tx1"/>
                </a:solidFill>
                <a:latin typeface="宋体" pitchFamily="2" charset="-122"/>
                <a:ea typeface="宋体" pitchFamily="2" charset="-122"/>
              </a:defRPr>
            </a:lvl7pPr>
            <a:lvl8pPr marL="3429000" indent="-228600" eaLnBrk="0" fontAlgn="base" hangingPunct="0">
              <a:spcBef>
                <a:spcPct val="0"/>
              </a:spcBef>
              <a:spcAft>
                <a:spcPct val="0"/>
              </a:spcAft>
              <a:defRPr sz="2400" b="1">
                <a:solidFill>
                  <a:schemeClr val="tx1"/>
                </a:solidFill>
                <a:latin typeface="宋体" pitchFamily="2" charset="-122"/>
                <a:ea typeface="宋体" pitchFamily="2" charset="-122"/>
              </a:defRPr>
            </a:lvl8pPr>
            <a:lvl9pPr marL="3886200" indent="-228600" eaLnBrk="0" fontAlgn="base" hangingPunct="0">
              <a:spcBef>
                <a:spcPct val="0"/>
              </a:spcBef>
              <a:spcAft>
                <a:spcPct val="0"/>
              </a:spcAft>
              <a:defRPr sz="2400" b="1">
                <a:solidFill>
                  <a:schemeClr val="tx1"/>
                </a:solidFill>
                <a:latin typeface="宋体" pitchFamily="2" charset="-122"/>
                <a:ea typeface="宋体" pitchFamily="2" charset="-122"/>
              </a:defRPr>
            </a:lvl9pPr>
          </a:lstStyle>
          <a:p>
            <a:pPr algn="ctr" eaLnBrk="1" hangingPunct="1">
              <a:lnSpc>
                <a:spcPct val="130000"/>
              </a:lnSpc>
              <a:defRPr/>
            </a:pPr>
            <a:r>
              <a:rPr lang="zh-CN" altLang="en-US" sz="4000" dirty="0" smtClean="0">
                <a:solidFill>
                  <a:srgbClr val="FF0000"/>
                </a:solidFill>
                <a:effectLst>
                  <a:glow rad="63500">
                    <a:schemeClr val="accent1">
                      <a:satMod val="175000"/>
                      <a:alpha val="40000"/>
                    </a:schemeClr>
                  </a:glow>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实验重现    突破难点</a:t>
            </a:r>
            <a:endParaRPr lang="zh-CN" altLang="en-US" sz="4000" dirty="0">
              <a:solidFill>
                <a:srgbClr val="FF0000"/>
              </a:solidFill>
              <a:effectLst>
                <a:glow rad="63500">
                  <a:schemeClr val="accent1">
                    <a:satMod val="175000"/>
                    <a:alpha val="40000"/>
                  </a:schemeClr>
                </a:glow>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p:txBody>
      </p:sp>
      <p:pic>
        <p:nvPicPr>
          <p:cNvPr id="4" name="图片 3"/>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1001332" y="1816993"/>
            <a:ext cx="9066727" cy="4248955"/>
          </a:xfrm>
          <a:prstGeom prst="rect">
            <a:avLst/>
          </a:prstGeom>
        </p:spPr>
      </p:pic>
    </p:spTree>
    <p:extLst>
      <p:ext uri="{BB962C8B-B14F-4D97-AF65-F5344CB8AC3E}">
        <p14:creationId xmlns:p14="http://schemas.microsoft.com/office/powerpoint/2010/main" xmlns="" val="327328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fill="hold"/>
                                        <p:tgtEl>
                                          <p:spTgt spid="2"/>
                                        </p:tgtEl>
                                        <p:attrNameLst>
                                          <p:attrName>ppt_x</p:attrName>
                                        </p:attrNameLst>
                                      </p:cBhvr>
                                      <p:tavLst>
                                        <p:tav tm="0">
                                          <p:val>
                                            <p:strVal val="1+#ppt_w/2"/>
                                          </p:val>
                                        </p:tav>
                                        <p:tav tm="100000">
                                          <p:val>
                                            <p:strVal val="#ppt_x"/>
                                          </p:val>
                                        </p:tav>
                                      </p:tavLst>
                                    </p:anim>
                                    <p:anim calcmode="lin" valueType="num">
                                      <p:cBhvr additive="base">
                                        <p:cTn id="8" dur="8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60425" y="1147292"/>
            <a:ext cx="7392667" cy="4327799"/>
          </a:xfrm>
          <a:prstGeom prst="rect">
            <a:avLst/>
          </a:prstGeom>
        </p:spPr>
      </p:pic>
    </p:spTree>
    <p:extLst>
      <p:ext uri="{BB962C8B-B14F-4D97-AF65-F5344CB8AC3E}">
        <p14:creationId xmlns:p14="http://schemas.microsoft.com/office/powerpoint/2010/main" xmlns="" val="22708968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4851" y="241241"/>
            <a:ext cx="11038900" cy="6108044"/>
          </a:xfrm>
          <a:prstGeom prst="rect">
            <a:avLst/>
          </a:prstGeom>
        </p:spPr>
      </p:pic>
    </p:spTree>
    <p:extLst>
      <p:ext uri="{BB962C8B-B14F-4D97-AF65-F5344CB8AC3E}">
        <p14:creationId xmlns:p14="http://schemas.microsoft.com/office/powerpoint/2010/main" xmlns="" val="2182925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1871531" y="548680"/>
            <a:ext cx="9889099" cy="504056"/>
          </a:xfrm>
          <a:prstGeom prst="parallelogram">
            <a:avLst/>
          </a:prstGeom>
          <a:gradFill>
            <a:gsLst>
              <a:gs pos="50000">
                <a:schemeClr val="bg1">
                  <a:lumMod val="95000"/>
                </a:schemeClr>
              </a:gs>
              <a:gs pos="100000">
                <a:schemeClr val="bg1"/>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泪滴形 37"/>
          <p:cNvSpPr/>
          <p:nvPr/>
        </p:nvSpPr>
        <p:spPr>
          <a:xfrm>
            <a:off x="815414" y="260648"/>
            <a:ext cx="1632181" cy="1224136"/>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泪滴形 25"/>
          <p:cNvSpPr/>
          <p:nvPr/>
        </p:nvSpPr>
        <p:spPr>
          <a:xfrm>
            <a:off x="527382" y="260648"/>
            <a:ext cx="1632181" cy="1224136"/>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3" name="泪滴形 22"/>
          <p:cNvSpPr/>
          <p:nvPr/>
        </p:nvSpPr>
        <p:spPr>
          <a:xfrm>
            <a:off x="10896534" y="6021288"/>
            <a:ext cx="768085" cy="57606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4" name="泪滴形 47"/>
          <p:cNvSpPr/>
          <p:nvPr/>
        </p:nvSpPr>
        <p:spPr>
          <a:xfrm>
            <a:off x="10896533" y="6021288"/>
            <a:ext cx="576064" cy="504056"/>
          </a:xfrm>
          <a:custGeom>
            <a:avLst/>
            <a:gdLst/>
            <a:ahLst/>
            <a:cxnLst/>
            <a:rect l="l" t="t" r="r" b="b"/>
            <a:pathLst>
              <a:path w="432048" h="504056">
                <a:moveTo>
                  <a:pt x="288032" y="0"/>
                </a:moveTo>
                <a:lnTo>
                  <a:pt x="432048" y="0"/>
                </a:lnTo>
                <a:lnTo>
                  <a:pt x="432048" y="216024"/>
                </a:lnTo>
                <a:cubicBezTo>
                  <a:pt x="432048" y="375100"/>
                  <a:pt x="303092" y="504056"/>
                  <a:pt x="144016" y="504056"/>
                </a:cubicBezTo>
                <a:lnTo>
                  <a:pt x="93118" y="498925"/>
                </a:lnTo>
                <a:cubicBezTo>
                  <a:pt x="35629" y="446940"/>
                  <a:pt x="0" y="371647"/>
                  <a:pt x="0" y="288032"/>
                </a:cubicBezTo>
                <a:cubicBezTo>
                  <a:pt x="0" y="128956"/>
                  <a:pt x="128956" y="0"/>
                  <a:pt x="288032" y="0"/>
                </a:cubicBezTo>
                <a:close/>
              </a:path>
            </a:pathLst>
          </a:custGeom>
          <a:solidFill>
            <a:schemeClr val="bg1"/>
          </a:solidFill>
          <a:ln>
            <a:solidFill>
              <a:srgbClr val="3366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泪滴形 24"/>
          <p:cNvSpPr/>
          <p:nvPr/>
        </p:nvSpPr>
        <p:spPr>
          <a:xfrm>
            <a:off x="10704512" y="5949280"/>
            <a:ext cx="768085" cy="576064"/>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1664619" y="548680"/>
            <a:ext cx="0" cy="561662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43606" y="529516"/>
            <a:ext cx="1988045" cy="523220"/>
          </a:xfrm>
          <a:prstGeom prst="rect">
            <a:avLst/>
          </a:prstGeom>
          <a:noFill/>
        </p:spPr>
        <p:txBody>
          <a:bodyPr wrap="none" rtlCol="0">
            <a:spAutoFit/>
          </a:bodyPr>
          <a:lstStyle/>
          <a:p>
            <a:r>
              <a:rPr lang="zh-CN" altLang="en-US" sz="2800" b="1" dirty="0">
                <a:solidFill>
                  <a:schemeClr val="accent2"/>
                </a:solidFill>
              </a:rPr>
              <a:t>一、选择题</a:t>
            </a:r>
          </a:p>
        </p:txBody>
      </p:sp>
      <p:sp>
        <p:nvSpPr>
          <p:cNvPr id="40" name="TextBox 39"/>
          <p:cNvSpPr txBox="1"/>
          <p:nvPr/>
        </p:nvSpPr>
        <p:spPr>
          <a:xfrm>
            <a:off x="562221" y="6335742"/>
            <a:ext cx="646331" cy="369332"/>
          </a:xfrm>
          <a:prstGeom prst="rect">
            <a:avLst/>
          </a:prstGeom>
          <a:noFill/>
        </p:spPr>
        <p:txBody>
          <a:bodyPr wrap="none" rtlCol="0">
            <a:spAutoFit/>
          </a:bodyPr>
          <a:lstStyle/>
          <a:p>
            <a:r>
              <a:rPr lang="zh-CN" altLang="en-US" dirty="0" smtClean="0">
                <a:solidFill>
                  <a:srgbClr val="33CCCC"/>
                </a:solidFill>
              </a:rPr>
              <a:t>正文</a:t>
            </a:r>
            <a:endParaRPr lang="zh-CN" altLang="en-US" dirty="0">
              <a:solidFill>
                <a:srgbClr val="33CCCC"/>
              </a:solidFill>
            </a:endParaRPr>
          </a:p>
        </p:txBody>
      </p:sp>
      <p:cxnSp>
        <p:nvCxnSpPr>
          <p:cNvPr id="41" name="直接连接符 40"/>
          <p:cNvCxnSpPr/>
          <p:nvPr/>
        </p:nvCxnSpPr>
        <p:spPr>
          <a:xfrm>
            <a:off x="1391477" y="6417332"/>
            <a:ext cx="0" cy="216024"/>
          </a:xfrm>
          <a:prstGeom prst="line">
            <a:avLst/>
          </a:prstGeom>
          <a:ln>
            <a:solidFill>
              <a:srgbClr val="33CCCC"/>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374055" y="6335742"/>
            <a:ext cx="1569660" cy="369332"/>
          </a:xfrm>
          <a:prstGeom prst="rect">
            <a:avLst/>
          </a:prstGeom>
        </p:spPr>
        <p:txBody>
          <a:bodyPr wrap="none">
            <a:spAutoFit/>
          </a:bodyPr>
          <a:lstStyle/>
          <a:p>
            <a:r>
              <a:rPr lang="zh-CN" altLang="en-US" dirty="0" smtClean="0">
                <a:solidFill>
                  <a:schemeClr val="accent2"/>
                </a:solidFill>
              </a:rPr>
              <a:t>第七章测试题</a:t>
            </a:r>
            <a:endParaRPr lang="zh-CN" altLang="en-US" dirty="0">
              <a:solidFill>
                <a:schemeClr val="accent2"/>
              </a:solidFill>
            </a:endParaRPr>
          </a:p>
        </p:txBody>
      </p:sp>
      <p:sp>
        <p:nvSpPr>
          <p:cNvPr id="27" name="矩形 26"/>
          <p:cNvSpPr/>
          <p:nvPr/>
        </p:nvSpPr>
        <p:spPr>
          <a:xfrm>
            <a:off x="527381" y="1700808"/>
            <a:ext cx="10753195" cy="4248472"/>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62221" y="1700808"/>
            <a:ext cx="10718356" cy="3785652"/>
          </a:xfrm>
          <a:prstGeom prst="rect">
            <a:avLst/>
          </a:prstGeom>
        </p:spPr>
        <p:txBody>
          <a:bodyPr wrap="square">
            <a:spAutoFit/>
          </a:bodyPr>
          <a:lstStyle/>
          <a:p>
            <a:r>
              <a:rPr lang="en-US" altLang="zh-CN" sz="2400" dirty="0"/>
              <a:t>1</a:t>
            </a:r>
            <a:r>
              <a:rPr lang="zh-CN" altLang="en-US" sz="2400" dirty="0"/>
              <a:t>．以下是我们生活中常见到的几种现象：①篮球撞击在篮板上被弹回；②用力揉面团</a:t>
            </a:r>
            <a:r>
              <a:rPr lang="zh-CN" altLang="en-US" sz="2400" dirty="0" smtClean="0"/>
              <a:t>，面团</a:t>
            </a:r>
            <a:r>
              <a:rPr lang="zh-CN" altLang="en-US" sz="2400" dirty="0"/>
              <a:t>形状发生变化；③用力握小球，小球变瘪了；④一阵风把地面上的灰尘吹得漫天</a:t>
            </a:r>
          </a:p>
          <a:p>
            <a:r>
              <a:rPr lang="zh-CN" altLang="en-US" sz="2400" dirty="0"/>
              <a:t>飞舞。在这些现象中，物体因为受力而改变运动状态的是（　　）。</a:t>
            </a:r>
          </a:p>
          <a:p>
            <a:r>
              <a:rPr lang="en-US" altLang="zh-CN" sz="2400" dirty="0"/>
              <a:t>A</a:t>
            </a:r>
            <a:r>
              <a:rPr lang="zh-CN" altLang="en-US" sz="2400" dirty="0"/>
              <a:t>．①②　 </a:t>
            </a:r>
            <a:r>
              <a:rPr lang="en-US" altLang="zh-CN" sz="2400" dirty="0"/>
              <a:t>B</a:t>
            </a:r>
            <a:r>
              <a:rPr lang="zh-CN" altLang="en-US" sz="2400" dirty="0"/>
              <a:t>．①④　 </a:t>
            </a:r>
            <a:r>
              <a:rPr lang="en-US" altLang="zh-CN" sz="2400" dirty="0"/>
              <a:t>C</a:t>
            </a:r>
            <a:r>
              <a:rPr lang="zh-CN" altLang="en-US" sz="2400" dirty="0"/>
              <a:t>．②③　 </a:t>
            </a:r>
            <a:r>
              <a:rPr lang="en-US" altLang="zh-CN" sz="2400" dirty="0"/>
              <a:t>D</a:t>
            </a:r>
            <a:r>
              <a:rPr lang="zh-CN" altLang="en-US" sz="2400" dirty="0"/>
              <a:t>．②④</a:t>
            </a:r>
          </a:p>
          <a:p>
            <a:r>
              <a:rPr lang="en-US" altLang="zh-CN" sz="2400" dirty="0"/>
              <a:t>2</a:t>
            </a:r>
            <a:r>
              <a:rPr lang="zh-CN" altLang="en-US" sz="2400" dirty="0"/>
              <a:t>．如图</a:t>
            </a:r>
            <a:r>
              <a:rPr lang="en-US" altLang="zh-CN" sz="2400" dirty="0"/>
              <a:t>7-1 </a:t>
            </a:r>
            <a:r>
              <a:rPr lang="zh-CN" altLang="en-US" sz="2400" dirty="0"/>
              <a:t>所示为一种常用核桃夹，用大小相同的力垂直作用在</a:t>
            </a:r>
            <a:r>
              <a:rPr lang="en-US" altLang="zh-CN" sz="2400" i="1" dirty="0"/>
              <a:t>B </a:t>
            </a:r>
            <a:r>
              <a:rPr lang="zh-CN" altLang="en-US" sz="2400" dirty="0"/>
              <a:t>点比在</a:t>
            </a:r>
            <a:r>
              <a:rPr lang="en-US" altLang="zh-CN" sz="2400" i="1" dirty="0"/>
              <a:t>A </a:t>
            </a:r>
            <a:r>
              <a:rPr lang="zh-CN" altLang="en-US" sz="2400" dirty="0"/>
              <a:t>点更易夹</a:t>
            </a:r>
          </a:p>
          <a:p>
            <a:r>
              <a:rPr lang="zh-CN" altLang="en-US" sz="2400" dirty="0"/>
              <a:t>碎核桃，这说明力的作用效果与（　　）。</a:t>
            </a:r>
          </a:p>
          <a:p>
            <a:r>
              <a:rPr lang="en-US" altLang="zh-CN" sz="2400" dirty="0"/>
              <a:t>A</a:t>
            </a:r>
            <a:r>
              <a:rPr lang="zh-CN" altLang="en-US" sz="2400" dirty="0"/>
              <a:t>．力的大小有关 </a:t>
            </a:r>
            <a:r>
              <a:rPr lang="en-US" altLang="zh-CN" sz="2400" dirty="0"/>
              <a:t>B</a:t>
            </a:r>
            <a:r>
              <a:rPr lang="zh-CN" altLang="en-US" sz="2400" dirty="0"/>
              <a:t>．力的方向有关</a:t>
            </a:r>
          </a:p>
          <a:p>
            <a:r>
              <a:rPr lang="en-US" altLang="zh-CN" sz="2400" dirty="0"/>
              <a:t>C</a:t>
            </a:r>
            <a:r>
              <a:rPr lang="zh-CN" altLang="en-US" sz="2400" dirty="0"/>
              <a:t>．力的作用点有关 </a:t>
            </a:r>
            <a:r>
              <a:rPr lang="en-US" altLang="zh-CN" sz="2400" dirty="0"/>
              <a:t>D</a:t>
            </a:r>
            <a:r>
              <a:rPr lang="zh-CN" altLang="en-US" sz="2400" dirty="0"/>
              <a:t>．受力面积有关</a:t>
            </a:r>
          </a:p>
        </p:txBody>
      </p:sp>
      <p:sp>
        <p:nvSpPr>
          <p:cNvPr id="2" name="矩形 1"/>
          <p:cNvSpPr/>
          <p:nvPr/>
        </p:nvSpPr>
        <p:spPr>
          <a:xfrm>
            <a:off x="1309491" y="3126347"/>
            <a:ext cx="351378" cy="461665"/>
          </a:xfrm>
          <a:prstGeom prst="rect">
            <a:avLst/>
          </a:prstGeom>
        </p:spPr>
        <p:txBody>
          <a:bodyPr wrap="none">
            <a:spAutoFit/>
          </a:bodyPr>
          <a:lstStyle/>
          <a:p>
            <a:r>
              <a:rPr lang="en-US" altLang="zh-CN" sz="2400" dirty="0">
                <a:solidFill>
                  <a:srgbClr val="FF0000"/>
                </a:solidFill>
              </a:rPr>
              <a:t>B</a:t>
            </a:r>
            <a:endParaRPr lang="zh-CN" altLang="en-US" sz="2400" dirty="0">
              <a:solidFill>
                <a:srgbClr val="FF0000"/>
              </a:solidFill>
            </a:endParaRPr>
          </a:p>
        </p:txBody>
      </p:sp>
      <p:sp>
        <p:nvSpPr>
          <p:cNvPr id="17" name="矩形 16"/>
          <p:cNvSpPr/>
          <p:nvPr/>
        </p:nvSpPr>
        <p:spPr>
          <a:xfrm>
            <a:off x="6960096" y="4596978"/>
            <a:ext cx="348172" cy="461665"/>
          </a:xfrm>
          <a:prstGeom prst="rect">
            <a:avLst/>
          </a:prstGeom>
        </p:spPr>
        <p:txBody>
          <a:bodyPr wrap="none">
            <a:spAutoFit/>
          </a:bodyPr>
          <a:lstStyle/>
          <a:p>
            <a:r>
              <a:rPr lang="en-US" altLang="zh-CN" sz="2400" dirty="0" smtClean="0">
                <a:solidFill>
                  <a:srgbClr val="FF0000"/>
                </a:solidFill>
              </a:rPr>
              <a:t>C</a:t>
            </a:r>
            <a:endParaRPr lang="zh-CN" altLang="en-US" sz="2400" dirty="0">
              <a:solidFill>
                <a:srgbClr val="FF0000"/>
              </a:solidFill>
            </a:endParaRPr>
          </a:p>
        </p:txBody>
      </p:sp>
      <p:pic>
        <p:nvPicPr>
          <p:cNvPr id="4" name="图片 3"/>
          <p:cNvPicPr>
            <a:picLocks noChangeAspect="1"/>
          </p:cNvPicPr>
          <p:nvPr/>
        </p:nvPicPr>
        <p:blipFill>
          <a:blip r:embed="rId3" cstate="print"/>
          <a:stretch>
            <a:fillRect/>
          </a:stretch>
        </p:blipFill>
        <p:spPr>
          <a:xfrm>
            <a:off x="8534400" y="4589780"/>
            <a:ext cx="2362200" cy="1238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1871531" y="548680"/>
            <a:ext cx="9889099" cy="504056"/>
          </a:xfrm>
          <a:prstGeom prst="parallelogram">
            <a:avLst/>
          </a:prstGeom>
          <a:gradFill>
            <a:gsLst>
              <a:gs pos="50000">
                <a:schemeClr val="bg1">
                  <a:lumMod val="95000"/>
                </a:schemeClr>
              </a:gs>
              <a:gs pos="100000">
                <a:schemeClr val="bg1"/>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泪滴形 37"/>
          <p:cNvSpPr/>
          <p:nvPr/>
        </p:nvSpPr>
        <p:spPr>
          <a:xfrm>
            <a:off x="815414" y="260648"/>
            <a:ext cx="1632181" cy="1224136"/>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泪滴形 25"/>
          <p:cNvSpPr/>
          <p:nvPr/>
        </p:nvSpPr>
        <p:spPr>
          <a:xfrm>
            <a:off x="527382" y="260648"/>
            <a:ext cx="1632181" cy="1224136"/>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3" name="泪滴形 22"/>
          <p:cNvSpPr/>
          <p:nvPr/>
        </p:nvSpPr>
        <p:spPr>
          <a:xfrm>
            <a:off x="10896534" y="6021288"/>
            <a:ext cx="768085" cy="57606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4" name="泪滴形 47"/>
          <p:cNvSpPr/>
          <p:nvPr/>
        </p:nvSpPr>
        <p:spPr>
          <a:xfrm>
            <a:off x="10896533" y="6021288"/>
            <a:ext cx="576064" cy="504056"/>
          </a:xfrm>
          <a:custGeom>
            <a:avLst/>
            <a:gdLst/>
            <a:ahLst/>
            <a:cxnLst/>
            <a:rect l="l" t="t" r="r" b="b"/>
            <a:pathLst>
              <a:path w="432048" h="504056">
                <a:moveTo>
                  <a:pt x="288032" y="0"/>
                </a:moveTo>
                <a:lnTo>
                  <a:pt x="432048" y="0"/>
                </a:lnTo>
                <a:lnTo>
                  <a:pt x="432048" y="216024"/>
                </a:lnTo>
                <a:cubicBezTo>
                  <a:pt x="432048" y="375100"/>
                  <a:pt x="303092" y="504056"/>
                  <a:pt x="144016" y="504056"/>
                </a:cubicBezTo>
                <a:lnTo>
                  <a:pt x="93118" y="498925"/>
                </a:lnTo>
                <a:cubicBezTo>
                  <a:pt x="35629" y="446940"/>
                  <a:pt x="0" y="371647"/>
                  <a:pt x="0" y="288032"/>
                </a:cubicBezTo>
                <a:cubicBezTo>
                  <a:pt x="0" y="128956"/>
                  <a:pt x="128956" y="0"/>
                  <a:pt x="288032" y="0"/>
                </a:cubicBezTo>
                <a:close/>
              </a:path>
            </a:pathLst>
          </a:custGeom>
          <a:solidFill>
            <a:schemeClr val="bg1"/>
          </a:solidFill>
          <a:ln>
            <a:solidFill>
              <a:srgbClr val="3366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泪滴形 24"/>
          <p:cNvSpPr/>
          <p:nvPr/>
        </p:nvSpPr>
        <p:spPr>
          <a:xfrm>
            <a:off x="10704512" y="5949280"/>
            <a:ext cx="768085" cy="576064"/>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1664619" y="548680"/>
            <a:ext cx="0" cy="561662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43606" y="529516"/>
            <a:ext cx="1988045" cy="523220"/>
          </a:xfrm>
          <a:prstGeom prst="rect">
            <a:avLst/>
          </a:prstGeom>
          <a:noFill/>
        </p:spPr>
        <p:txBody>
          <a:bodyPr wrap="none" rtlCol="0">
            <a:spAutoFit/>
          </a:bodyPr>
          <a:lstStyle/>
          <a:p>
            <a:r>
              <a:rPr lang="zh-CN" altLang="en-US" sz="2800" b="1" dirty="0">
                <a:solidFill>
                  <a:schemeClr val="accent2"/>
                </a:solidFill>
              </a:rPr>
              <a:t>一、选择题</a:t>
            </a:r>
          </a:p>
        </p:txBody>
      </p:sp>
      <p:sp>
        <p:nvSpPr>
          <p:cNvPr id="40" name="TextBox 39"/>
          <p:cNvSpPr txBox="1"/>
          <p:nvPr/>
        </p:nvSpPr>
        <p:spPr>
          <a:xfrm>
            <a:off x="562221" y="6335742"/>
            <a:ext cx="646331" cy="369332"/>
          </a:xfrm>
          <a:prstGeom prst="rect">
            <a:avLst/>
          </a:prstGeom>
          <a:noFill/>
        </p:spPr>
        <p:txBody>
          <a:bodyPr wrap="none" rtlCol="0">
            <a:spAutoFit/>
          </a:bodyPr>
          <a:lstStyle/>
          <a:p>
            <a:r>
              <a:rPr lang="zh-CN" altLang="en-US" dirty="0" smtClean="0">
                <a:solidFill>
                  <a:srgbClr val="33CCCC"/>
                </a:solidFill>
              </a:rPr>
              <a:t>正文</a:t>
            </a:r>
            <a:endParaRPr lang="zh-CN" altLang="en-US" dirty="0">
              <a:solidFill>
                <a:srgbClr val="33CCCC"/>
              </a:solidFill>
            </a:endParaRPr>
          </a:p>
        </p:txBody>
      </p:sp>
      <p:cxnSp>
        <p:nvCxnSpPr>
          <p:cNvPr id="41" name="直接连接符 40"/>
          <p:cNvCxnSpPr/>
          <p:nvPr/>
        </p:nvCxnSpPr>
        <p:spPr>
          <a:xfrm>
            <a:off x="1391477" y="6417332"/>
            <a:ext cx="0" cy="216024"/>
          </a:xfrm>
          <a:prstGeom prst="line">
            <a:avLst/>
          </a:prstGeom>
          <a:ln>
            <a:solidFill>
              <a:srgbClr val="33CCCC"/>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374055" y="6335742"/>
            <a:ext cx="1569660" cy="369332"/>
          </a:xfrm>
          <a:prstGeom prst="rect">
            <a:avLst/>
          </a:prstGeom>
        </p:spPr>
        <p:txBody>
          <a:bodyPr wrap="none">
            <a:spAutoFit/>
          </a:bodyPr>
          <a:lstStyle/>
          <a:p>
            <a:r>
              <a:rPr lang="zh-CN" altLang="en-US" dirty="0" smtClean="0">
                <a:solidFill>
                  <a:schemeClr val="accent2"/>
                </a:solidFill>
              </a:rPr>
              <a:t>第七章测试题</a:t>
            </a:r>
            <a:endParaRPr lang="zh-CN" altLang="en-US" dirty="0">
              <a:solidFill>
                <a:schemeClr val="accent2"/>
              </a:solidFill>
            </a:endParaRPr>
          </a:p>
        </p:txBody>
      </p:sp>
      <p:sp>
        <p:nvSpPr>
          <p:cNvPr id="27" name="矩形 26"/>
          <p:cNvSpPr/>
          <p:nvPr/>
        </p:nvSpPr>
        <p:spPr>
          <a:xfrm>
            <a:off x="527381" y="1700808"/>
            <a:ext cx="10753195" cy="4248472"/>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62221" y="1700808"/>
            <a:ext cx="10718356" cy="2677656"/>
          </a:xfrm>
          <a:prstGeom prst="rect">
            <a:avLst/>
          </a:prstGeom>
        </p:spPr>
        <p:txBody>
          <a:bodyPr wrap="square">
            <a:spAutoFit/>
          </a:bodyPr>
          <a:lstStyle/>
          <a:p>
            <a:r>
              <a:rPr lang="en-US" altLang="zh-CN" sz="2400" dirty="0"/>
              <a:t>3</a:t>
            </a:r>
            <a:r>
              <a:rPr lang="zh-CN" altLang="en-US" sz="2400" dirty="0"/>
              <a:t>．下列与足球有关的力不属于弹力的是（　　）。</a:t>
            </a:r>
          </a:p>
          <a:p>
            <a:r>
              <a:rPr lang="en-US" altLang="zh-CN" sz="2400" dirty="0"/>
              <a:t>A</a:t>
            </a:r>
            <a:r>
              <a:rPr lang="zh-CN" altLang="en-US" sz="2400" dirty="0"/>
              <a:t>．地面对足球的支持力 </a:t>
            </a:r>
            <a:r>
              <a:rPr lang="en-US" altLang="zh-CN" sz="2400" dirty="0"/>
              <a:t>B</a:t>
            </a:r>
            <a:r>
              <a:rPr lang="zh-CN" altLang="en-US" sz="2400" dirty="0"/>
              <a:t>． 踢足球时脚对球的作用力</a:t>
            </a:r>
          </a:p>
          <a:p>
            <a:r>
              <a:rPr lang="en-US" altLang="zh-CN" sz="2400" dirty="0"/>
              <a:t>C</a:t>
            </a:r>
            <a:r>
              <a:rPr lang="zh-CN" altLang="en-US" sz="2400" dirty="0"/>
              <a:t>．头球攻门时头对球的顶力 </a:t>
            </a:r>
            <a:r>
              <a:rPr lang="en-US" altLang="zh-CN" sz="2400" dirty="0"/>
              <a:t>D</a:t>
            </a:r>
            <a:r>
              <a:rPr lang="zh-CN" altLang="en-US" sz="2400" dirty="0"/>
              <a:t>． 使弹起的足球落回地面的</a:t>
            </a:r>
            <a:r>
              <a:rPr lang="zh-CN" altLang="en-US" sz="2400" dirty="0" smtClean="0"/>
              <a:t>力</a:t>
            </a:r>
            <a:endParaRPr lang="en-US" altLang="zh-CN" sz="2400" dirty="0" smtClean="0"/>
          </a:p>
          <a:p>
            <a:endParaRPr lang="zh-CN" altLang="en-US" sz="2400" dirty="0"/>
          </a:p>
          <a:p>
            <a:r>
              <a:rPr lang="en-US" altLang="zh-CN" sz="2400" dirty="0"/>
              <a:t>4</a:t>
            </a:r>
            <a:r>
              <a:rPr lang="zh-CN" altLang="en-US" sz="2400" dirty="0"/>
              <a:t>．下列选项中，有一个力的作用效果，与其他三个不同的是（　　）。</a:t>
            </a:r>
          </a:p>
          <a:p>
            <a:r>
              <a:rPr lang="en-US" altLang="zh-CN" sz="2400" dirty="0"/>
              <a:t>A</a:t>
            </a:r>
            <a:r>
              <a:rPr lang="zh-CN" altLang="en-US" sz="2400" dirty="0"/>
              <a:t>．把橡皮泥捏成不同造型 </a:t>
            </a:r>
            <a:r>
              <a:rPr lang="en-US" altLang="zh-CN" sz="2400" dirty="0"/>
              <a:t>B</a:t>
            </a:r>
            <a:r>
              <a:rPr lang="zh-CN" altLang="en-US" sz="2400" dirty="0"/>
              <a:t>．进站的火车受到阻力缓缓停下</a:t>
            </a:r>
          </a:p>
          <a:p>
            <a:r>
              <a:rPr lang="en-US" altLang="zh-CN" sz="2400" dirty="0"/>
              <a:t>C</a:t>
            </a:r>
            <a:r>
              <a:rPr lang="zh-CN" altLang="en-US" sz="2400" dirty="0"/>
              <a:t>．苹果受到重力作用竖直下落 </a:t>
            </a:r>
            <a:r>
              <a:rPr lang="en-US" altLang="zh-CN" sz="2400" dirty="0"/>
              <a:t>D</a:t>
            </a:r>
            <a:r>
              <a:rPr lang="zh-CN" altLang="en-US" sz="2400" dirty="0"/>
              <a:t>．用力把铅球推出</a:t>
            </a:r>
            <a:r>
              <a:rPr lang="zh-CN" altLang="en-US" sz="2400" dirty="0" smtClean="0"/>
              <a:t>去</a:t>
            </a:r>
            <a:endParaRPr lang="zh-CN" altLang="en-US" sz="2400" dirty="0"/>
          </a:p>
        </p:txBody>
      </p:sp>
      <p:sp>
        <p:nvSpPr>
          <p:cNvPr id="15" name="矩形 14"/>
          <p:cNvSpPr/>
          <p:nvPr/>
        </p:nvSpPr>
        <p:spPr>
          <a:xfrm>
            <a:off x="8400256" y="1697339"/>
            <a:ext cx="373820" cy="461665"/>
          </a:xfrm>
          <a:prstGeom prst="rect">
            <a:avLst/>
          </a:prstGeom>
        </p:spPr>
        <p:txBody>
          <a:bodyPr wrap="none">
            <a:spAutoFit/>
          </a:bodyPr>
          <a:lstStyle/>
          <a:p>
            <a:r>
              <a:rPr lang="en-US" altLang="zh-CN" sz="2400" dirty="0" smtClean="0">
                <a:solidFill>
                  <a:srgbClr val="FF0000"/>
                </a:solidFill>
              </a:rPr>
              <a:t>D</a:t>
            </a:r>
            <a:endParaRPr lang="zh-CN" altLang="en-US" sz="2400" dirty="0">
              <a:solidFill>
                <a:srgbClr val="FF0000"/>
              </a:solidFill>
            </a:endParaRPr>
          </a:p>
        </p:txBody>
      </p:sp>
      <p:sp>
        <p:nvSpPr>
          <p:cNvPr id="16" name="矩形 15"/>
          <p:cNvSpPr/>
          <p:nvPr/>
        </p:nvSpPr>
        <p:spPr>
          <a:xfrm>
            <a:off x="1750103" y="3933057"/>
            <a:ext cx="362600" cy="461665"/>
          </a:xfrm>
          <a:prstGeom prst="rect">
            <a:avLst/>
          </a:prstGeom>
        </p:spPr>
        <p:txBody>
          <a:bodyPr wrap="none">
            <a:spAutoFit/>
          </a:bodyPr>
          <a:lstStyle/>
          <a:p>
            <a:r>
              <a:rPr lang="en-US" altLang="zh-CN" sz="2400" dirty="0" smtClean="0">
                <a:solidFill>
                  <a:srgbClr val="FF0000"/>
                </a:solidFill>
              </a:rPr>
              <a:t>A</a:t>
            </a:r>
            <a:endParaRPr lang="zh-CN" alt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stretch>
            <a:fillRect/>
          </a:stretch>
        </p:blipFill>
        <p:spPr>
          <a:xfrm>
            <a:off x="1424094" y="2493011"/>
            <a:ext cx="9033933" cy="1470025"/>
          </a:xfrm>
          <a:prstGeom prst="rect">
            <a:avLst/>
          </a:prstGeom>
        </p:spPr>
      </p:pic>
      <p:sp>
        <p:nvSpPr>
          <p:cNvPr id="31" name="平行四边形 30"/>
          <p:cNvSpPr/>
          <p:nvPr/>
        </p:nvSpPr>
        <p:spPr>
          <a:xfrm>
            <a:off x="1871531" y="548680"/>
            <a:ext cx="9889099" cy="504056"/>
          </a:xfrm>
          <a:prstGeom prst="parallelogram">
            <a:avLst/>
          </a:prstGeom>
          <a:gradFill>
            <a:gsLst>
              <a:gs pos="50000">
                <a:schemeClr val="bg1">
                  <a:lumMod val="95000"/>
                </a:schemeClr>
              </a:gs>
              <a:gs pos="100000">
                <a:schemeClr val="bg1"/>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泪滴形 37"/>
          <p:cNvSpPr/>
          <p:nvPr/>
        </p:nvSpPr>
        <p:spPr>
          <a:xfrm>
            <a:off x="815414" y="260648"/>
            <a:ext cx="1632181" cy="1224136"/>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泪滴形 25"/>
          <p:cNvSpPr/>
          <p:nvPr/>
        </p:nvSpPr>
        <p:spPr>
          <a:xfrm>
            <a:off x="527382" y="260648"/>
            <a:ext cx="1632181" cy="1224136"/>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3" name="泪滴形 22"/>
          <p:cNvSpPr/>
          <p:nvPr/>
        </p:nvSpPr>
        <p:spPr>
          <a:xfrm>
            <a:off x="10896534" y="6021288"/>
            <a:ext cx="768085" cy="57606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4" name="泪滴形 47"/>
          <p:cNvSpPr/>
          <p:nvPr/>
        </p:nvSpPr>
        <p:spPr>
          <a:xfrm>
            <a:off x="10896533" y="6021288"/>
            <a:ext cx="576064" cy="504056"/>
          </a:xfrm>
          <a:custGeom>
            <a:avLst/>
            <a:gdLst/>
            <a:ahLst/>
            <a:cxnLst/>
            <a:rect l="l" t="t" r="r" b="b"/>
            <a:pathLst>
              <a:path w="432048" h="504056">
                <a:moveTo>
                  <a:pt x="288032" y="0"/>
                </a:moveTo>
                <a:lnTo>
                  <a:pt x="432048" y="0"/>
                </a:lnTo>
                <a:lnTo>
                  <a:pt x="432048" y="216024"/>
                </a:lnTo>
                <a:cubicBezTo>
                  <a:pt x="432048" y="375100"/>
                  <a:pt x="303092" y="504056"/>
                  <a:pt x="144016" y="504056"/>
                </a:cubicBezTo>
                <a:lnTo>
                  <a:pt x="93118" y="498925"/>
                </a:lnTo>
                <a:cubicBezTo>
                  <a:pt x="35629" y="446940"/>
                  <a:pt x="0" y="371647"/>
                  <a:pt x="0" y="288032"/>
                </a:cubicBezTo>
                <a:cubicBezTo>
                  <a:pt x="0" y="128956"/>
                  <a:pt x="128956" y="0"/>
                  <a:pt x="288032" y="0"/>
                </a:cubicBezTo>
                <a:close/>
              </a:path>
            </a:pathLst>
          </a:custGeom>
          <a:solidFill>
            <a:schemeClr val="bg1"/>
          </a:solidFill>
          <a:ln>
            <a:solidFill>
              <a:srgbClr val="3366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泪滴形 24"/>
          <p:cNvSpPr/>
          <p:nvPr/>
        </p:nvSpPr>
        <p:spPr>
          <a:xfrm>
            <a:off x="10704512" y="5949280"/>
            <a:ext cx="768085" cy="576064"/>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1664619" y="548680"/>
            <a:ext cx="0" cy="561662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43606" y="529516"/>
            <a:ext cx="1988045" cy="523220"/>
          </a:xfrm>
          <a:prstGeom prst="rect">
            <a:avLst/>
          </a:prstGeom>
          <a:noFill/>
        </p:spPr>
        <p:txBody>
          <a:bodyPr wrap="none" rtlCol="0">
            <a:spAutoFit/>
          </a:bodyPr>
          <a:lstStyle/>
          <a:p>
            <a:r>
              <a:rPr lang="zh-CN" altLang="en-US" sz="2800" b="1" dirty="0">
                <a:solidFill>
                  <a:schemeClr val="accent2"/>
                </a:solidFill>
              </a:rPr>
              <a:t>一、选择题</a:t>
            </a:r>
          </a:p>
        </p:txBody>
      </p:sp>
      <p:sp>
        <p:nvSpPr>
          <p:cNvPr id="40" name="TextBox 39"/>
          <p:cNvSpPr txBox="1"/>
          <p:nvPr/>
        </p:nvSpPr>
        <p:spPr>
          <a:xfrm>
            <a:off x="562221" y="6335742"/>
            <a:ext cx="646331" cy="369332"/>
          </a:xfrm>
          <a:prstGeom prst="rect">
            <a:avLst/>
          </a:prstGeom>
          <a:noFill/>
        </p:spPr>
        <p:txBody>
          <a:bodyPr wrap="none" rtlCol="0">
            <a:spAutoFit/>
          </a:bodyPr>
          <a:lstStyle/>
          <a:p>
            <a:r>
              <a:rPr lang="zh-CN" altLang="en-US" dirty="0" smtClean="0">
                <a:solidFill>
                  <a:srgbClr val="33CCCC"/>
                </a:solidFill>
              </a:rPr>
              <a:t>正文</a:t>
            </a:r>
            <a:endParaRPr lang="zh-CN" altLang="en-US" dirty="0">
              <a:solidFill>
                <a:srgbClr val="33CCCC"/>
              </a:solidFill>
            </a:endParaRPr>
          </a:p>
        </p:txBody>
      </p:sp>
      <p:cxnSp>
        <p:nvCxnSpPr>
          <p:cNvPr id="41" name="直接连接符 40"/>
          <p:cNvCxnSpPr/>
          <p:nvPr/>
        </p:nvCxnSpPr>
        <p:spPr>
          <a:xfrm>
            <a:off x="1391477" y="6417332"/>
            <a:ext cx="0" cy="216024"/>
          </a:xfrm>
          <a:prstGeom prst="line">
            <a:avLst/>
          </a:prstGeom>
          <a:ln>
            <a:solidFill>
              <a:srgbClr val="33CCCC"/>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374055" y="6335742"/>
            <a:ext cx="1569660" cy="369332"/>
          </a:xfrm>
          <a:prstGeom prst="rect">
            <a:avLst/>
          </a:prstGeom>
        </p:spPr>
        <p:txBody>
          <a:bodyPr wrap="none">
            <a:spAutoFit/>
          </a:bodyPr>
          <a:lstStyle/>
          <a:p>
            <a:r>
              <a:rPr lang="zh-CN" altLang="en-US" dirty="0" smtClean="0">
                <a:solidFill>
                  <a:schemeClr val="accent2"/>
                </a:solidFill>
              </a:rPr>
              <a:t>第七章测试题</a:t>
            </a:r>
            <a:endParaRPr lang="zh-CN" altLang="en-US" dirty="0">
              <a:solidFill>
                <a:schemeClr val="accent2"/>
              </a:solidFill>
            </a:endParaRPr>
          </a:p>
        </p:txBody>
      </p:sp>
      <p:sp>
        <p:nvSpPr>
          <p:cNvPr id="27" name="矩形 26"/>
          <p:cNvSpPr/>
          <p:nvPr/>
        </p:nvSpPr>
        <p:spPr>
          <a:xfrm>
            <a:off x="527381" y="1700808"/>
            <a:ext cx="10753195" cy="4572508"/>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62221" y="1741449"/>
            <a:ext cx="10718356" cy="4154984"/>
          </a:xfrm>
          <a:prstGeom prst="rect">
            <a:avLst/>
          </a:prstGeom>
        </p:spPr>
        <p:txBody>
          <a:bodyPr wrap="square">
            <a:spAutoFit/>
          </a:bodyPr>
          <a:lstStyle/>
          <a:p>
            <a:r>
              <a:rPr lang="en-US" altLang="zh-CN" sz="2400" dirty="0"/>
              <a:t>5</a:t>
            </a:r>
            <a:r>
              <a:rPr lang="zh-CN" altLang="en-US" sz="2400" dirty="0"/>
              <a:t>．</a:t>
            </a:r>
            <a:r>
              <a:rPr sz="2400" dirty="0"/>
              <a:t>利用铅垂线和三角尺判断桌面是否水平，图 7-2 所示的做法正确的是（　　）。</a:t>
            </a:r>
          </a:p>
          <a:p>
            <a:endParaRPr lang="en-US" altLang="zh-CN" sz="2400" dirty="0"/>
          </a:p>
          <a:p>
            <a:endParaRPr lang="en-US" altLang="zh-CN" sz="2400" dirty="0" smtClean="0"/>
          </a:p>
          <a:p>
            <a:endParaRPr lang="en-US" altLang="zh-CN" sz="2400" dirty="0"/>
          </a:p>
          <a:p>
            <a:endParaRPr lang="en-US" altLang="zh-CN" sz="2400" dirty="0" smtClean="0"/>
          </a:p>
          <a:p>
            <a:r>
              <a:rPr lang="en-US" altLang="zh-CN" sz="2400" dirty="0" smtClean="0"/>
              <a:t>6</a:t>
            </a:r>
            <a:r>
              <a:rPr lang="zh-CN" altLang="en-US" sz="2400" dirty="0"/>
              <a:t>．下列有关力的说法正确的是（　　）。</a:t>
            </a:r>
          </a:p>
          <a:p>
            <a:r>
              <a:rPr lang="en-US" altLang="zh-CN" sz="2400" dirty="0"/>
              <a:t>A</a:t>
            </a:r>
            <a:r>
              <a:rPr lang="zh-CN" altLang="en-US" sz="2400" dirty="0"/>
              <a:t>．力的作用效果与力的大小、方向和作用点都有关系</a:t>
            </a:r>
          </a:p>
          <a:p>
            <a:r>
              <a:rPr lang="en-US" altLang="zh-CN" sz="2400" dirty="0"/>
              <a:t>B</a:t>
            </a:r>
            <a:r>
              <a:rPr lang="zh-CN" altLang="en-US" sz="2400" dirty="0"/>
              <a:t>．手拍桌子时，手对桌子施加了力，桌子对手没有施加力</a:t>
            </a:r>
          </a:p>
          <a:p>
            <a:r>
              <a:rPr lang="en-US" altLang="zh-CN" sz="2400" dirty="0"/>
              <a:t>C</a:t>
            </a:r>
            <a:r>
              <a:rPr lang="zh-CN" altLang="en-US" sz="2400" dirty="0"/>
              <a:t>．弹簧被拉伸时产生的力是弹力，钢丝绳悬挂重物的力不是弹力</a:t>
            </a:r>
          </a:p>
          <a:p>
            <a:r>
              <a:rPr lang="en-US" altLang="zh-CN" sz="2400" dirty="0"/>
              <a:t>D</a:t>
            </a:r>
            <a:r>
              <a:rPr lang="zh-CN" altLang="en-US" sz="2400" dirty="0"/>
              <a:t>．重力的方向总是垂直向下</a:t>
            </a:r>
          </a:p>
        </p:txBody>
      </p:sp>
      <p:sp>
        <p:nvSpPr>
          <p:cNvPr id="16" name="矩形 15"/>
          <p:cNvSpPr/>
          <p:nvPr/>
        </p:nvSpPr>
        <p:spPr>
          <a:xfrm>
            <a:off x="3754037" y="2144262"/>
            <a:ext cx="494152" cy="460375"/>
          </a:xfrm>
          <a:prstGeom prst="rect">
            <a:avLst/>
          </a:prstGeom>
        </p:spPr>
        <p:txBody>
          <a:bodyPr wrap="square">
            <a:spAutoFit/>
          </a:bodyPr>
          <a:lstStyle/>
          <a:p>
            <a:r>
              <a:rPr lang="en-US" altLang="zh-CN" sz="2400" dirty="0" smtClean="0">
                <a:solidFill>
                  <a:srgbClr val="FF0000"/>
                </a:solidFill>
              </a:rPr>
              <a:t>A</a:t>
            </a:r>
            <a:endParaRPr lang="zh-CN" altLang="en-US" sz="2400" dirty="0">
              <a:solidFill>
                <a:srgbClr val="FF0000"/>
              </a:solidFill>
            </a:endParaRPr>
          </a:p>
        </p:txBody>
      </p:sp>
      <p:sp>
        <p:nvSpPr>
          <p:cNvPr id="17" name="矩形 16"/>
          <p:cNvSpPr/>
          <p:nvPr/>
        </p:nvSpPr>
        <p:spPr>
          <a:xfrm>
            <a:off x="6816080" y="3962963"/>
            <a:ext cx="362600" cy="461665"/>
          </a:xfrm>
          <a:prstGeom prst="rect">
            <a:avLst/>
          </a:prstGeom>
        </p:spPr>
        <p:txBody>
          <a:bodyPr wrap="none">
            <a:spAutoFit/>
          </a:bodyPr>
          <a:lstStyle/>
          <a:p>
            <a:r>
              <a:rPr lang="en-US" altLang="zh-CN" sz="2400" dirty="0" smtClean="0">
                <a:solidFill>
                  <a:srgbClr val="FF0000"/>
                </a:solidFill>
              </a:rPr>
              <a:t>A</a:t>
            </a:r>
            <a:endParaRPr lang="zh-CN" alt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xmlns="" val="0"/>
              </a:ext>
            </a:extLst>
          </a:blip>
          <a:srcRect t="22947" b="24604"/>
          <a:stretch/>
        </p:blipFill>
        <p:spPr>
          <a:xfrm>
            <a:off x="6615449" y="2963843"/>
            <a:ext cx="5576551" cy="2640170"/>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7728" y="3208542"/>
            <a:ext cx="5499279" cy="3134304"/>
          </a:xfrm>
          <a:prstGeom prst="rect">
            <a:avLst/>
          </a:prstGeom>
        </p:spPr>
      </p:pic>
      <p:sp>
        <p:nvSpPr>
          <p:cNvPr id="8" name="Text Box 1032"/>
          <p:cNvSpPr txBox="1">
            <a:spLocks noChangeArrowheads="1"/>
          </p:cNvSpPr>
          <p:nvPr/>
        </p:nvSpPr>
        <p:spPr bwMode="auto">
          <a:xfrm>
            <a:off x="3535249" y="375355"/>
            <a:ext cx="4623515" cy="846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nchor="b" anchorCtr="1">
            <a:spAutoFit/>
          </a:bodyPr>
          <a:lstStyle>
            <a:lvl1pPr eaLnBrk="0" hangingPunct="0">
              <a:defRPr sz="2400" b="1">
                <a:solidFill>
                  <a:schemeClr val="tx1"/>
                </a:solidFill>
                <a:latin typeface="宋体" pitchFamily="2" charset="-122"/>
                <a:ea typeface="宋体" pitchFamily="2" charset="-122"/>
              </a:defRPr>
            </a:lvl1pPr>
            <a:lvl2pPr marL="742950" indent="-285750" eaLnBrk="0" hangingPunct="0">
              <a:defRPr sz="2400" b="1">
                <a:solidFill>
                  <a:schemeClr val="tx1"/>
                </a:solidFill>
                <a:latin typeface="宋体" pitchFamily="2" charset="-122"/>
                <a:ea typeface="宋体" pitchFamily="2" charset="-122"/>
              </a:defRPr>
            </a:lvl2pPr>
            <a:lvl3pPr marL="1143000" indent="-228600" eaLnBrk="0" hangingPunct="0">
              <a:defRPr sz="2400" b="1">
                <a:solidFill>
                  <a:schemeClr val="tx1"/>
                </a:solidFill>
                <a:latin typeface="宋体" pitchFamily="2" charset="-122"/>
                <a:ea typeface="宋体" pitchFamily="2" charset="-122"/>
              </a:defRPr>
            </a:lvl3pPr>
            <a:lvl4pPr marL="1600200" indent="-228600" eaLnBrk="0" hangingPunct="0">
              <a:defRPr sz="2400" b="1">
                <a:solidFill>
                  <a:schemeClr val="tx1"/>
                </a:solidFill>
                <a:latin typeface="宋体" pitchFamily="2" charset="-122"/>
                <a:ea typeface="宋体" pitchFamily="2" charset="-122"/>
              </a:defRPr>
            </a:lvl4pPr>
            <a:lvl5pPr marL="2057400" indent="-228600" eaLnBrk="0" hangingPunct="0">
              <a:defRPr sz="2400" b="1">
                <a:solidFill>
                  <a:schemeClr val="tx1"/>
                </a:solidFill>
                <a:latin typeface="宋体" pitchFamily="2" charset="-122"/>
                <a:ea typeface="宋体" pitchFamily="2" charset="-122"/>
              </a:defRPr>
            </a:lvl5pPr>
            <a:lvl6pPr marL="2514600" indent="-228600" eaLnBrk="0" fontAlgn="base" hangingPunct="0">
              <a:spcBef>
                <a:spcPct val="0"/>
              </a:spcBef>
              <a:spcAft>
                <a:spcPct val="0"/>
              </a:spcAft>
              <a:defRPr sz="2400" b="1">
                <a:solidFill>
                  <a:schemeClr val="tx1"/>
                </a:solidFill>
                <a:latin typeface="宋体" pitchFamily="2" charset="-122"/>
                <a:ea typeface="宋体" pitchFamily="2" charset="-122"/>
              </a:defRPr>
            </a:lvl6pPr>
            <a:lvl7pPr marL="2971800" indent="-228600" eaLnBrk="0" fontAlgn="base" hangingPunct="0">
              <a:spcBef>
                <a:spcPct val="0"/>
              </a:spcBef>
              <a:spcAft>
                <a:spcPct val="0"/>
              </a:spcAft>
              <a:defRPr sz="2400" b="1">
                <a:solidFill>
                  <a:schemeClr val="tx1"/>
                </a:solidFill>
                <a:latin typeface="宋体" pitchFamily="2" charset="-122"/>
                <a:ea typeface="宋体" pitchFamily="2" charset="-122"/>
              </a:defRPr>
            </a:lvl7pPr>
            <a:lvl8pPr marL="3429000" indent="-228600" eaLnBrk="0" fontAlgn="base" hangingPunct="0">
              <a:spcBef>
                <a:spcPct val="0"/>
              </a:spcBef>
              <a:spcAft>
                <a:spcPct val="0"/>
              </a:spcAft>
              <a:defRPr sz="2400" b="1">
                <a:solidFill>
                  <a:schemeClr val="tx1"/>
                </a:solidFill>
                <a:latin typeface="宋体" pitchFamily="2" charset="-122"/>
                <a:ea typeface="宋体" pitchFamily="2" charset="-122"/>
              </a:defRPr>
            </a:lvl8pPr>
            <a:lvl9pPr marL="3886200" indent="-228600" eaLnBrk="0" fontAlgn="base" hangingPunct="0">
              <a:spcBef>
                <a:spcPct val="0"/>
              </a:spcBef>
              <a:spcAft>
                <a:spcPct val="0"/>
              </a:spcAft>
              <a:defRPr sz="2400" b="1">
                <a:solidFill>
                  <a:schemeClr val="tx1"/>
                </a:solidFill>
                <a:latin typeface="宋体" pitchFamily="2" charset="-122"/>
                <a:ea typeface="宋体" pitchFamily="2" charset="-122"/>
              </a:defRPr>
            </a:lvl9pPr>
          </a:lstStyle>
          <a:p>
            <a:pPr algn="ctr" eaLnBrk="1" hangingPunct="1">
              <a:lnSpc>
                <a:spcPct val="130000"/>
              </a:lnSpc>
              <a:defRPr/>
            </a:pPr>
            <a:r>
              <a:rPr lang="zh-CN" altLang="en-US" sz="4000" dirty="0" smtClean="0">
                <a:solidFill>
                  <a:srgbClr val="FF0000"/>
                </a:solidFill>
                <a:effectLst>
                  <a:glow rad="63500">
                    <a:schemeClr val="accent1">
                      <a:satMod val="175000"/>
                      <a:alpha val="40000"/>
                    </a:schemeClr>
                  </a:glow>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知识重构  唤醒记忆</a:t>
            </a:r>
            <a:endParaRPr lang="zh-CN" altLang="en-US" sz="4000" dirty="0">
              <a:solidFill>
                <a:srgbClr val="FF0000"/>
              </a:solidFill>
              <a:effectLst>
                <a:glow rad="63500">
                  <a:schemeClr val="accent1">
                    <a:satMod val="175000"/>
                    <a:alpha val="40000"/>
                  </a:schemeClr>
                </a:glow>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xmlns="" val="392041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800" fill="hold"/>
                                        <p:tgtEl>
                                          <p:spTgt spid="8"/>
                                        </p:tgtEl>
                                        <p:attrNameLst>
                                          <p:attrName>ppt_x</p:attrName>
                                        </p:attrNameLst>
                                      </p:cBhvr>
                                      <p:tavLst>
                                        <p:tav tm="0">
                                          <p:val>
                                            <p:strVal val="1+#ppt_w/2"/>
                                          </p:val>
                                        </p:tav>
                                        <p:tav tm="100000">
                                          <p:val>
                                            <p:strVal val="#ppt_x"/>
                                          </p:val>
                                        </p:tav>
                                      </p:tavLst>
                                    </p:anim>
                                    <p:anim calcmode="lin" valueType="num">
                                      <p:cBhvr additive="base">
                                        <p:cTn id="8" dur="8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6"/>
          <p:cNvGrpSpPr/>
          <p:nvPr/>
        </p:nvGrpSpPr>
        <p:grpSpPr>
          <a:xfrm>
            <a:off x="466513" y="2542541"/>
            <a:ext cx="10800080" cy="1656715"/>
            <a:chOff x="551" y="4004"/>
            <a:chExt cx="12756" cy="2609"/>
          </a:xfrm>
        </p:grpSpPr>
        <p:pic>
          <p:nvPicPr>
            <p:cNvPr id="2" name="图片 1"/>
            <p:cNvPicPr>
              <a:picLocks noChangeAspect="1"/>
            </p:cNvPicPr>
            <p:nvPr/>
          </p:nvPicPr>
          <p:blipFill>
            <a:blip r:embed="rId3" cstate="print"/>
            <a:stretch>
              <a:fillRect/>
            </a:stretch>
          </p:blipFill>
          <p:spPr>
            <a:xfrm>
              <a:off x="551" y="4187"/>
              <a:ext cx="6352" cy="2426"/>
            </a:xfrm>
            <a:prstGeom prst="rect">
              <a:avLst/>
            </a:prstGeom>
          </p:spPr>
        </p:pic>
        <p:pic>
          <p:nvPicPr>
            <p:cNvPr id="4" name="图片 3"/>
            <p:cNvPicPr>
              <a:picLocks noChangeAspect="1"/>
            </p:cNvPicPr>
            <p:nvPr/>
          </p:nvPicPr>
          <p:blipFill>
            <a:blip r:embed="rId4" cstate="print"/>
            <a:stretch>
              <a:fillRect/>
            </a:stretch>
          </p:blipFill>
          <p:spPr>
            <a:xfrm>
              <a:off x="7129" y="4004"/>
              <a:ext cx="6178" cy="2566"/>
            </a:xfrm>
            <a:prstGeom prst="rect">
              <a:avLst/>
            </a:prstGeom>
          </p:spPr>
        </p:pic>
      </p:grpSp>
      <p:sp>
        <p:nvSpPr>
          <p:cNvPr id="31" name="平行四边形 30"/>
          <p:cNvSpPr/>
          <p:nvPr/>
        </p:nvSpPr>
        <p:spPr>
          <a:xfrm>
            <a:off x="1871531" y="548680"/>
            <a:ext cx="9889099" cy="504056"/>
          </a:xfrm>
          <a:prstGeom prst="parallelogram">
            <a:avLst/>
          </a:prstGeom>
          <a:gradFill>
            <a:gsLst>
              <a:gs pos="50000">
                <a:schemeClr val="bg1">
                  <a:lumMod val="95000"/>
                </a:schemeClr>
              </a:gs>
              <a:gs pos="100000">
                <a:schemeClr val="bg1"/>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泪滴形 37"/>
          <p:cNvSpPr/>
          <p:nvPr/>
        </p:nvSpPr>
        <p:spPr>
          <a:xfrm>
            <a:off x="815414" y="260648"/>
            <a:ext cx="1632181" cy="1224136"/>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泪滴形 25"/>
          <p:cNvSpPr/>
          <p:nvPr/>
        </p:nvSpPr>
        <p:spPr>
          <a:xfrm>
            <a:off x="527382" y="260648"/>
            <a:ext cx="1632181" cy="1224136"/>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3" name="泪滴形 22"/>
          <p:cNvSpPr/>
          <p:nvPr/>
        </p:nvSpPr>
        <p:spPr>
          <a:xfrm>
            <a:off x="10896534" y="6021288"/>
            <a:ext cx="768085" cy="57606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4" name="泪滴形 47"/>
          <p:cNvSpPr/>
          <p:nvPr/>
        </p:nvSpPr>
        <p:spPr>
          <a:xfrm>
            <a:off x="10896533" y="6021288"/>
            <a:ext cx="576064" cy="504056"/>
          </a:xfrm>
          <a:custGeom>
            <a:avLst/>
            <a:gdLst/>
            <a:ahLst/>
            <a:cxnLst/>
            <a:rect l="l" t="t" r="r" b="b"/>
            <a:pathLst>
              <a:path w="432048" h="504056">
                <a:moveTo>
                  <a:pt x="288032" y="0"/>
                </a:moveTo>
                <a:lnTo>
                  <a:pt x="432048" y="0"/>
                </a:lnTo>
                <a:lnTo>
                  <a:pt x="432048" y="216024"/>
                </a:lnTo>
                <a:cubicBezTo>
                  <a:pt x="432048" y="375100"/>
                  <a:pt x="303092" y="504056"/>
                  <a:pt x="144016" y="504056"/>
                </a:cubicBezTo>
                <a:lnTo>
                  <a:pt x="93118" y="498925"/>
                </a:lnTo>
                <a:cubicBezTo>
                  <a:pt x="35629" y="446940"/>
                  <a:pt x="0" y="371647"/>
                  <a:pt x="0" y="288032"/>
                </a:cubicBezTo>
                <a:cubicBezTo>
                  <a:pt x="0" y="128956"/>
                  <a:pt x="128956" y="0"/>
                  <a:pt x="288032" y="0"/>
                </a:cubicBezTo>
                <a:close/>
              </a:path>
            </a:pathLst>
          </a:custGeom>
          <a:solidFill>
            <a:schemeClr val="bg1"/>
          </a:solidFill>
          <a:ln>
            <a:solidFill>
              <a:srgbClr val="3366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泪滴形 24"/>
          <p:cNvSpPr/>
          <p:nvPr/>
        </p:nvSpPr>
        <p:spPr>
          <a:xfrm>
            <a:off x="10704512" y="5949280"/>
            <a:ext cx="768085" cy="576064"/>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1664619" y="548680"/>
            <a:ext cx="0" cy="561662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43606" y="529516"/>
            <a:ext cx="1988045" cy="523220"/>
          </a:xfrm>
          <a:prstGeom prst="rect">
            <a:avLst/>
          </a:prstGeom>
          <a:noFill/>
        </p:spPr>
        <p:txBody>
          <a:bodyPr wrap="none" rtlCol="0">
            <a:spAutoFit/>
          </a:bodyPr>
          <a:lstStyle/>
          <a:p>
            <a:r>
              <a:rPr lang="zh-CN" altLang="en-US" sz="2800" b="1" dirty="0">
                <a:solidFill>
                  <a:schemeClr val="accent2"/>
                </a:solidFill>
              </a:rPr>
              <a:t>一、选择题</a:t>
            </a:r>
          </a:p>
        </p:txBody>
      </p:sp>
      <p:sp>
        <p:nvSpPr>
          <p:cNvPr id="40" name="TextBox 39"/>
          <p:cNvSpPr txBox="1"/>
          <p:nvPr/>
        </p:nvSpPr>
        <p:spPr>
          <a:xfrm>
            <a:off x="562221" y="6335742"/>
            <a:ext cx="646331" cy="369332"/>
          </a:xfrm>
          <a:prstGeom prst="rect">
            <a:avLst/>
          </a:prstGeom>
          <a:noFill/>
        </p:spPr>
        <p:txBody>
          <a:bodyPr wrap="none" rtlCol="0">
            <a:spAutoFit/>
          </a:bodyPr>
          <a:lstStyle/>
          <a:p>
            <a:r>
              <a:rPr lang="zh-CN" altLang="en-US" dirty="0" smtClean="0">
                <a:solidFill>
                  <a:srgbClr val="33CCCC"/>
                </a:solidFill>
              </a:rPr>
              <a:t>正文</a:t>
            </a:r>
            <a:endParaRPr lang="zh-CN" altLang="en-US" dirty="0">
              <a:solidFill>
                <a:srgbClr val="33CCCC"/>
              </a:solidFill>
            </a:endParaRPr>
          </a:p>
        </p:txBody>
      </p:sp>
      <p:cxnSp>
        <p:nvCxnSpPr>
          <p:cNvPr id="41" name="直接连接符 40"/>
          <p:cNvCxnSpPr/>
          <p:nvPr/>
        </p:nvCxnSpPr>
        <p:spPr>
          <a:xfrm>
            <a:off x="1391477" y="6417332"/>
            <a:ext cx="0" cy="216024"/>
          </a:xfrm>
          <a:prstGeom prst="line">
            <a:avLst/>
          </a:prstGeom>
          <a:ln>
            <a:solidFill>
              <a:srgbClr val="33CCCC"/>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374055" y="6335742"/>
            <a:ext cx="1569660" cy="369332"/>
          </a:xfrm>
          <a:prstGeom prst="rect">
            <a:avLst/>
          </a:prstGeom>
        </p:spPr>
        <p:txBody>
          <a:bodyPr wrap="none">
            <a:spAutoFit/>
          </a:bodyPr>
          <a:lstStyle/>
          <a:p>
            <a:r>
              <a:rPr lang="zh-CN" altLang="en-US" dirty="0" smtClean="0">
                <a:solidFill>
                  <a:schemeClr val="accent2"/>
                </a:solidFill>
              </a:rPr>
              <a:t>第七章测试题</a:t>
            </a:r>
            <a:endParaRPr lang="zh-CN" altLang="en-US" dirty="0">
              <a:solidFill>
                <a:schemeClr val="accent2"/>
              </a:solidFill>
            </a:endParaRPr>
          </a:p>
        </p:txBody>
      </p:sp>
      <p:sp>
        <p:nvSpPr>
          <p:cNvPr id="27" name="矩形 26"/>
          <p:cNvSpPr/>
          <p:nvPr/>
        </p:nvSpPr>
        <p:spPr>
          <a:xfrm>
            <a:off x="527381" y="1700808"/>
            <a:ext cx="10753195" cy="4572508"/>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62221" y="1700809"/>
            <a:ext cx="10718356" cy="4523105"/>
          </a:xfrm>
          <a:prstGeom prst="rect">
            <a:avLst/>
          </a:prstGeom>
        </p:spPr>
        <p:txBody>
          <a:bodyPr wrap="square">
            <a:spAutoFit/>
          </a:bodyPr>
          <a:lstStyle/>
          <a:p>
            <a:r>
              <a:rPr lang="en-US" altLang="zh-CN" sz="2400" dirty="0"/>
              <a:t>7</a:t>
            </a:r>
            <a:r>
              <a:rPr lang="zh-CN" altLang="en-US" sz="2400" dirty="0"/>
              <a:t>．在弹性限度内，弹簧的伸长量</a:t>
            </a:r>
            <a:r>
              <a:rPr lang="en-US" altLang="zh-CN" sz="2400" dirty="0"/>
              <a:t>Δ</a:t>
            </a:r>
            <a:r>
              <a:rPr lang="en-US" altLang="zh-CN" sz="2400" i="1" dirty="0"/>
              <a:t>L </a:t>
            </a:r>
            <a:r>
              <a:rPr lang="zh-CN" altLang="en-US" sz="2400" dirty="0"/>
              <a:t>与受到的拉力</a:t>
            </a:r>
            <a:r>
              <a:rPr lang="en-US" altLang="zh-CN" sz="2400" i="1" dirty="0"/>
              <a:t>F </a:t>
            </a:r>
            <a:r>
              <a:rPr lang="zh-CN" altLang="en-US" sz="2400" dirty="0"/>
              <a:t>成正比，如图</a:t>
            </a:r>
            <a:r>
              <a:rPr lang="en-US" altLang="zh-CN" sz="2400" dirty="0"/>
              <a:t>7- 3 </a:t>
            </a:r>
            <a:r>
              <a:rPr lang="zh-CN" altLang="en-US" sz="2400" dirty="0"/>
              <a:t>所示，能正确</a:t>
            </a:r>
            <a:r>
              <a:rPr lang="zh-CN" altLang="en-US" sz="2400" dirty="0" smtClean="0"/>
              <a:t>表</a:t>
            </a:r>
            <a:r>
              <a:rPr lang="zh-CN" altLang="en-US" sz="2400" dirty="0"/>
              <a:t>示这种关系的是（　　）。</a:t>
            </a:r>
          </a:p>
          <a:p>
            <a:endParaRPr lang="zh-CN" altLang="en-US" sz="2400" dirty="0"/>
          </a:p>
          <a:p>
            <a:endParaRPr lang="zh-CN" altLang="en-US" sz="2400" dirty="0"/>
          </a:p>
          <a:p>
            <a:endParaRPr lang="zh-CN" altLang="en-US" sz="2400" dirty="0"/>
          </a:p>
          <a:p>
            <a:endParaRPr lang="zh-CN" altLang="en-US" sz="2400" dirty="0"/>
          </a:p>
          <a:p>
            <a:endParaRPr lang="zh-CN" altLang="en-US" sz="2400" dirty="0"/>
          </a:p>
          <a:p>
            <a:r>
              <a:rPr lang="zh-CN" altLang="en-US" sz="2400" dirty="0"/>
              <a:t>8．对下列物理量的认识中，最接近实际的是（　　）。</a:t>
            </a:r>
          </a:p>
          <a:p>
            <a:r>
              <a:rPr lang="zh-CN" altLang="en-US" sz="2400" dirty="0"/>
              <a:t>A．初三学生百米成绩约为8s</a:t>
            </a:r>
          </a:p>
          <a:p>
            <a:r>
              <a:rPr lang="zh-CN" altLang="en-US" sz="2400" dirty="0"/>
              <a:t>B</a:t>
            </a:r>
            <a:r>
              <a:rPr lang="zh-CN" altLang="en-US" sz="2400" dirty="0">
                <a:sym typeface="+mn-ea"/>
              </a:rPr>
              <a:t>．</a:t>
            </a:r>
            <a:r>
              <a:rPr lang="zh-CN" altLang="en-US" sz="2400" dirty="0"/>
              <a:t>初中物理课本的长度约为26dm</a:t>
            </a:r>
          </a:p>
          <a:p>
            <a:r>
              <a:rPr lang="zh-CN" altLang="en-US" sz="2400" dirty="0"/>
              <a:t>C．托起两个鸡蛋的力约为1N</a:t>
            </a:r>
          </a:p>
          <a:p>
            <a:r>
              <a:rPr lang="zh-CN" altLang="en-US" sz="2400" dirty="0"/>
              <a:t>D</a:t>
            </a:r>
            <a:r>
              <a:rPr lang="zh-CN" altLang="en-US" sz="2400" dirty="0">
                <a:sym typeface="+mn-ea"/>
              </a:rPr>
              <a:t>．</a:t>
            </a:r>
            <a:r>
              <a:rPr lang="zh-CN" altLang="en-US" sz="2400" dirty="0"/>
              <a:t>一个普通中学生的质量约为500kg</a:t>
            </a:r>
          </a:p>
        </p:txBody>
      </p:sp>
      <p:sp>
        <p:nvSpPr>
          <p:cNvPr id="16" name="矩形 15"/>
          <p:cNvSpPr/>
          <p:nvPr/>
        </p:nvSpPr>
        <p:spPr>
          <a:xfrm>
            <a:off x="8608152" y="2068940"/>
            <a:ext cx="351378" cy="461665"/>
          </a:xfrm>
          <a:prstGeom prst="rect">
            <a:avLst/>
          </a:prstGeom>
        </p:spPr>
        <p:txBody>
          <a:bodyPr wrap="none">
            <a:spAutoFit/>
          </a:bodyPr>
          <a:lstStyle/>
          <a:p>
            <a:r>
              <a:rPr lang="en-US" altLang="zh-CN" sz="2400" dirty="0" smtClean="0">
                <a:solidFill>
                  <a:srgbClr val="FF0000"/>
                </a:solidFill>
              </a:rPr>
              <a:t>B</a:t>
            </a:r>
            <a:endParaRPr lang="zh-CN" altLang="en-US" sz="2400" dirty="0">
              <a:solidFill>
                <a:srgbClr val="FF0000"/>
              </a:solidFill>
            </a:endParaRPr>
          </a:p>
        </p:txBody>
      </p:sp>
      <p:sp>
        <p:nvSpPr>
          <p:cNvPr id="8" name="矩形 7"/>
          <p:cNvSpPr/>
          <p:nvPr/>
        </p:nvSpPr>
        <p:spPr>
          <a:xfrm>
            <a:off x="9260906" y="4214694"/>
            <a:ext cx="348172" cy="461665"/>
          </a:xfrm>
          <a:prstGeom prst="rect">
            <a:avLst/>
          </a:prstGeom>
        </p:spPr>
        <p:txBody>
          <a:bodyPr wrap="none">
            <a:spAutoFit/>
          </a:bodyPr>
          <a:lstStyle/>
          <a:p>
            <a:r>
              <a:rPr lang="en-US" sz="2400" dirty="0">
                <a:solidFill>
                  <a:srgbClr val="FF0000"/>
                </a:solidFill>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1871531" y="548680"/>
            <a:ext cx="9889099" cy="504056"/>
          </a:xfrm>
          <a:prstGeom prst="parallelogram">
            <a:avLst/>
          </a:prstGeom>
          <a:gradFill>
            <a:gsLst>
              <a:gs pos="50000">
                <a:schemeClr val="bg1">
                  <a:lumMod val="95000"/>
                </a:schemeClr>
              </a:gs>
              <a:gs pos="100000">
                <a:schemeClr val="bg1"/>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泪滴形 37"/>
          <p:cNvSpPr/>
          <p:nvPr/>
        </p:nvSpPr>
        <p:spPr>
          <a:xfrm>
            <a:off x="815414" y="260648"/>
            <a:ext cx="1632181" cy="1224136"/>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泪滴形 25"/>
          <p:cNvSpPr/>
          <p:nvPr/>
        </p:nvSpPr>
        <p:spPr>
          <a:xfrm>
            <a:off x="527382" y="260648"/>
            <a:ext cx="1632181" cy="1224136"/>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3" name="泪滴形 22"/>
          <p:cNvSpPr/>
          <p:nvPr/>
        </p:nvSpPr>
        <p:spPr>
          <a:xfrm>
            <a:off x="10896534" y="6021288"/>
            <a:ext cx="768085" cy="57606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4" name="泪滴形 47"/>
          <p:cNvSpPr/>
          <p:nvPr/>
        </p:nvSpPr>
        <p:spPr>
          <a:xfrm>
            <a:off x="10896533" y="6021288"/>
            <a:ext cx="576064" cy="504056"/>
          </a:xfrm>
          <a:custGeom>
            <a:avLst/>
            <a:gdLst/>
            <a:ahLst/>
            <a:cxnLst/>
            <a:rect l="l" t="t" r="r" b="b"/>
            <a:pathLst>
              <a:path w="432048" h="504056">
                <a:moveTo>
                  <a:pt x="288032" y="0"/>
                </a:moveTo>
                <a:lnTo>
                  <a:pt x="432048" y="0"/>
                </a:lnTo>
                <a:lnTo>
                  <a:pt x="432048" y="216024"/>
                </a:lnTo>
                <a:cubicBezTo>
                  <a:pt x="432048" y="375100"/>
                  <a:pt x="303092" y="504056"/>
                  <a:pt x="144016" y="504056"/>
                </a:cubicBezTo>
                <a:lnTo>
                  <a:pt x="93118" y="498925"/>
                </a:lnTo>
                <a:cubicBezTo>
                  <a:pt x="35629" y="446940"/>
                  <a:pt x="0" y="371647"/>
                  <a:pt x="0" y="288032"/>
                </a:cubicBezTo>
                <a:cubicBezTo>
                  <a:pt x="0" y="128956"/>
                  <a:pt x="128956" y="0"/>
                  <a:pt x="288032" y="0"/>
                </a:cubicBezTo>
                <a:close/>
              </a:path>
            </a:pathLst>
          </a:custGeom>
          <a:solidFill>
            <a:schemeClr val="bg1"/>
          </a:solidFill>
          <a:ln>
            <a:solidFill>
              <a:srgbClr val="3366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泪滴形 24"/>
          <p:cNvSpPr/>
          <p:nvPr/>
        </p:nvSpPr>
        <p:spPr>
          <a:xfrm>
            <a:off x="10704512" y="5949280"/>
            <a:ext cx="768085" cy="576064"/>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1664619" y="548680"/>
            <a:ext cx="0" cy="561662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43606" y="529516"/>
            <a:ext cx="1988045" cy="523220"/>
          </a:xfrm>
          <a:prstGeom prst="rect">
            <a:avLst/>
          </a:prstGeom>
          <a:noFill/>
        </p:spPr>
        <p:txBody>
          <a:bodyPr wrap="none" rtlCol="0">
            <a:spAutoFit/>
          </a:bodyPr>
          <a:lstStyle/>
          <a:p>
            <a:r>
              <a:rPr lang="zh-CN" altLang="en-US" sz="2800" b="1" dirty="0">
                <a:solidFill>
                  <a:schemeClr val="accent2"/>
                </a:solidFill>
              </a:rPr>
              <a:t>一、选择题</a:t>
            </a:r>
          </a:p>
        </p:txBody>
      </p:sp>
      <p:sp>
        <p:nvSpPr>
          <p:cNvPr id="40" name="TextBox 39"/>
          <p:cNvSpPr txBox="1"/>
          <p:nvPr/>
        </p:nvSpPr>
        <p:spPr>
          <a:xfrm>
            <a:off x="562221" y="6335742"/>
            <a:ext cx="646331" cy="369332"/>
          </a:xfrm>
          <a:prstGeom prst="rect">
            <a:avLst/>
          </a:prstGeom>
          <a:noFill/>
        </p:spPr>
        <p:txBody>
          <a:bodyPr wrap="none" rtlCol="0">
            <a:spAutoFit/>
          </a:bodyPr>
          <a:lstStyle/>
          <a:p>
            <a:r>
              <a:rPr lang="zh-CN" altLang="en-US" dirty="0" smtClean="0">
                <a:solidFill>
                  <a:srgbClr val="33CCCC"/>
                </a:solidFill>
              </a:rPr>
              <a:t>正文</a:t>
            </a:r>
            <a:endParaRPr lang="zh-CN" altLang="en-US" dirty="0">
              <a:solidFill>
                <a:srgbClr val="33CCCC"/>
              </a:solidFill>
            </a:endParaRPr>
          </a:p>
        </p:txBody>
      </p:sp>
      <p:cxnSp>
        <p:nvCxnSpPr>
          <p:cNvPr id="41" name="直接连接符 40"/>
          <p:cNvCxnSpPr/>
          <p:nvPr/>
        </p:nvCxnSpPr>
        <p:spPr>
          <a:xfrm>
            <a:off x="1391477" y="6417332"/>
            <a:ext cx="0" cy="216024"/>
          </a:xfrm>
          <a:prstGeom prst="line">
            <a:avLst/>
          </a:prstGeom>
          <a:ln>
            <a:solidFill>
              <a:srgbClr val="33CCCC"/>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374055" y="6335742"/>
            <a:ext cx="1569660" cy="369332"/>
          </a:xfrm>
          <a:prstGeom prst="rect">
            <a:avLst/>
          </a:prstGeom>
        </p:spPr>
        <p:txBody>
          <a:bodyPr wrap="none">
            <a:spAutoFit/>
          </a:bodyPr>
          <a:lstStyle/>
          <a:p>
            <a:r>
              <a:rPr lang="zh-CN" altLang="en-US" dirty="0" smtClean="0">
                <a:solidFill>
                  <a:schemeClr val="accent2"/>
                </a:solidFill>
              </a:rPr>
              <a:t>第七章测试题</a:t>
            </a:r>
            <a:endParaRPr lang="zh-CN" altLang="en-US" dirty="0">
              <a:solidFill>
                <a:schemeClr val="accent2"/>
              </a:solidFill>
            </a:endParaRPr>
          </a:p>
        </p:txBody>
      </p:sp>
      <p:sp>
        <p:nvSpPr>
          <p:cNvPr id="27" name="矩形 26"/>
          <p:cNvSpPr/>
          <p:nvPr/>
        </p:nvSpPr>
        <p:spPr>
          <a:xfrm>
            <a:off x="527381" y="1700808"/>
            <a:ext cx="10753195" cy="4572508"/>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62221" y="1700808"/>
            <a:ext cx="10718356" cy="4154170"/>
          </a:xfrm>
          <a:prstGeom prst="rect">
            <a:avLst/>
          </a:prstGeom>
        </p:spPr>
        <p:txBody>
          <a:bodyPr wrap="square">
            <a:spAutoFit/>
          </a:bodyPr>
          <a:lstStyle/>
          <a:p>
            <a:r>
              <a:rPr lang="en-US" altLang="zh-CN" sz="2400" dirty="0"/>
              <a:t>9</a:t>
            </a:r>
            <a:r>
              <a:rPr lang="zh-CN" altLang="en-US" sz="2400" dirty="0"/>
              <a:t>．关于弹簧测力计的使用，下列说法中不正确的是</a:t>
            </a:r>
          </a:p>
          <a:p>
            <a:r>
              <a:rPr lang="zh-CN" altLang="en-US" sz="2400" dirty="0"/>
              <a:t>（　　）。</a:t>
            </a:r>
          </a:p>
          <a:p>
            <a:r>
              <a:rPr lang="en-US" altLang="zh-CN" sz="2400" dirty="0"/>
              <a:t>A</a:t>
            </a:r>
            <a:r>
              <a:rPr lang="zh-CN" altLang="en-US" sz="2400" dirty="0"/>
              <a:t>．使用中要使弹簧测力计的受力方向沿弹簧的轴线方向</a:t>
            </a:r>
          </a:p>
          <a:p>
            <a:r>
              <a:rPr lang="en-US" altLang="zh-CN" sz="2400" dirty="0"/>
              <a:t>B</a:t>
            </a:r>
            <a:r>
              <a:rPr lang="zh-CN" altLang="en-US" sz="2400" dirty="0"/>
              <a:t>．使用时必须检查指针是否对准零刻度线</a:t>
            </a:r>
          </a:p>
          <a:p>
            <a:r>
              <a:rPr lang="en-US" altLang="zh-CN" sz="2400" dirty="0"/>
              <a:t>C</a:t>
            </a:r>
            <a:r>
              <a:rPr lang="zh-CN" altLang="en-US" sz="2400" dirty="0"/>
              <a:t>．弹簧测力计使用时必须竖直放置，不得倾斜</a:t>
            </a:r>
          </a:p>
          <a:p>
            <a:r>
              <a:rPr lang="en-US" altLang="zh-CN" sz="2400" dirty="0"/>
              <a:t>D</a:t>
            </a:r>
            <a:r>
              <a:rPr lang="zh-CN" altLang="en-US" sz="2400" dirty="0"/>
              <a:t>．不能用来测量超过它的测量范围的力</a:t>
            </a:r>
          </a:p>
          <a:p>
            <a:endParaRPr lang="en-US" altLang="zh-CN" sz="2400" dirty="0" smtClean="0"/>
          </a:p>
          <a:p>
            <a:r>
              <a:rPr lang="en-US" altLang="zh-CN" sz="2400" dirty="0" smtClean="0"/>
              <a:t>10</a:t>
            </a:r>
            <a:r>
              <a:rPr lang="zh-CN" altLang="en-US" sz="2400" dirty="0"/>
              <a:t>．用手指压圆珠笔笔芯使它弯曲，同时手指感到疼痛，这个实验不能说明（　　）。</a:t>
            </a:r>
          </a:p>
          <a:p>
            <a:r>
              <a:rPr lang="en-US" altLang="zh-CN" sz="2400" dirty="0"/>
              <a:t>A</a:t>
            </a:r>
            <a:r>
              <a:rPr lang="zh-CN" altLang="en-US" sz="2400" dirty="0"/>
              <a:t>．力的作用是相互的    </a:t>
            </a:r>
            <a:r>
              <a:rPr lang="en-US" altLang="zh-CN" sz="2400" dirty="0"/>
              <a:t>B</a:t>
            </a:r>
            <a:r>
              <a:rPr lang="zh-CN" altLang="en-US" sz="2400" dirty="0"/>
              <a:t>．力是物体对物体的作用</a:t>
            </a:r>
          </a:p>
          <a:p>
            <a:r>
              <a:rPr lang="en-US" altLang="zh-CN" sz="2400" dirty="0"/>
              <a:t>C</a:t>
            </a:r>
            <a:r>
              <a:rPr lang="zh-CN" altLang="en-US" sz="2400" dirty="0"/>
              <a:t>．力可以改变物体的形状    </a:t>
            </a:r>
            <a:r>
              <a:rPr lang="en-US" altLang="zh-CN" sz="2400" dirty="0"/>
              <a:t>D</a:t>
            </a:r>
            <a:r>
              <a:rPr lang="zh-CN" altLang="en-US" sz="2400" dirty="0"/>
              <a:t>．重力的方向竖直向下</a:t>
            </a:r>
          </a:p>
        </p:txBody>
      </p:sp>
      <p:sp>
        <p:nvSpPr>
          <p:cNvPr id="15" name="矩形 14"/>
          <p:cNvSpPr/>
          <p:nvPr/>
        </p:nvSpPr>
        <p:spPr>
          <a:xfrm>
            <a:off x="1343472" y="2060849"/>
            <a:ext cx="348172" cy="461665"/>
          </a:xfrm>
          <a:prstGeom prst="rect">
            <a:avLst/>
          </a:prstGeom>
        </p:spPr>
        <p:txBody>
          <a:bodyPr wrap="none">
            <a:spAutoFit/>
          </a:bodyPr>
          <a:lstStyle/>
          <a:p>
            <a:r>
              <a:rPr lang="en-US" altLang="zh-CN" sz="2400" smtClean="0">
                <a:solidFill>
                  <a:srgbClr val="FF0000"/>
                </a:solidFill>
              </a:rPr>
              <a:t>C</a:t>
            </a:r>
            <a:endParaRPr lang="zh-CN" altLang="en-US" sz="2400" dirty="0">
              <a:solidFill>
                <a:srgbClr val="FF0000"/>
              </a:solidFill>
            </a:endParaRPr>
          </a:p>
        </p:txBody>
      </p:sp>
      <p:sp>
        <p:nvSpPr>
          <p:cNvPr id="16" name="矩形 15"/>
          <p:cNvSpPr/>
          <p:nvPr/>
        </p:nvSpPr>
        <p:spPr>
          <a:xfrm>
            <a:off x="4566496" y="4597027"/>
            <a:ext cx="373820" cy="461665"/>
          </a:xfrm>
          <a:prstGeom prst="rect">
            <a:avLst/>
          </a:prstGeom>
        </p:spPr>
        <p:txBody>
          <a:bodyPr wrap="none">
            <a:spAutoFit/>
          </a:bodyPr>
          <a:lstStyle/>
          <a:p>
            <a:r>
              <a:rPr lang="en-US" altLang="zh-CN" sz="2400" dirty="0" smtClean="0">
                <a:solidFill>
                  <a:srgbClr val="FF0000"/>
                </a:solidFill>
              </a:rPr>
              <a:t>D</a:t>
            </a:r>
            <a:endParaRPr lang="zh-CN" alt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1871531" y="548680"/>
            <a:ext cx="9889099" cy="504056"/>
          </a:xfrm>
          <a:prstGeom prst="parallelogram">
            <a:avLst/>
          </a:prstGeom>
          <a:gradFill>
            <a:gsLst>
              <a:gs pos="50000">
                <a:schemeClr val="bg1">
                  <a:lumMod val="95000"/>
                </a:schemeClr>
              </a:gs>
              <a:gs pos="100000">
                <a:schemeClr val="bg1"/>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泪滴形 37"/>
          <p:cNvSpPr/>
          <p:nvPr/>
        </p:nvSpPr>
        <p:spPr>
          <a:xfrm>
            <a:off x="815414" y="260648"/>
            <a:ext cx="1632181" cy="1224136"/>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泪滴形 25"/>
          <p:cNvSpPr/>
          <p:nvPr/>
        </p:nvSpPr>
        <p:spPr>
          <a:xfrm>
            <a:off x="527382" y="260648"/>
            <a:ext cx="1632181" cy="1224136"/>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3" name="泪滴形 22"/>
          <p:cNvSpPr/>
          <p:nvPr/>
        </p:nvSpPr>
        <p:spPr>
          <a:xfrm>
            <a:off x="10896534" y="6021288"/>
            <a:ext cx="768085" cy="57606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4" name="泪滴形 47"/>
          <p:cNvSpPr/>
          <p:nvPr/>
        </p:nvSpPr>
        <p:spPr>
          <a:xfrm>
            <a:off x="10896533" y="6021288"/>
            <a:ext cx="576064" cy="504056"/>
          </a:xfrm>
          <a:custGeom>
            <a:avLst/>
            <a:gdLst/>
            <a:ahLst/>
            <a:cxnLst/>
            <a:rect l="l" t="t" r="r" b="b"/>
            <a:pathLst>
              <a:path w="432048" h="504056">
                <a:moveTo>
                  <a:pt x="288032" y="0"/>
                </a:moveTo>
                <a:lnTo>
                  <a:pt x="432048" y="0"/>
                </a:lnTo>
                <a:lnTo>
                  <a:pt x="432048" y="216024"/>
                </a:lnTo>
                <a:cubicBezTo>
                  <a:pt x="432048" y="375100"/>
                  <a:pt x="303092" y="504056"/>
                  <a:pt x="144016" y="504056"/>
                </a:cubicBezTo>
                <a:lnTo>
                  <a:pt x="93118" y="498925"/>
                </a:lnTo>
                <a:cubicBezTo>
                  <a:pt x="35629" y="446940"/>
                  <a:pt x="0" y="371647"/>
                  <a:pt x="0" y="288032"/>
                </a:cubicBezTo>
                <a:cubicBezTo>
                  <a:pt x="0" y="128956"/>
                  <a:pt x="128956" y="0"/>
                  <a:pt x="288032" y="0"/>
                </a:cubicBezTo>
                <a:close/>
              </a:path>
            </a:pathLst>
          </a:custGeom>
          <a:solidFill>
            <a:schemeClr val="bg1"/>
          </a:solidFill>
          <a:ln>
            <a:solidFill>
              <a:srgbClr val="3366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泪滴形 24"/>
          <p:cNvSpPr/>
          <p:nvPr/>
        </p:nvSpPr>
        <p:spPr>
          <a:xfrm>
            <a:off x="10704512" y="5949280"/>
            <a:ext cx="768085" cy="576064"/>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1664619" y="548680"/>
            <a:ext cx="0" cy="561662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43606" y="529516"/>
            <a:ext cx="1988045" cy="523220"/>
          </a:xfrm>
          <a:prstGeom prst="rect">
            <a:avLst/>
          </a:prstGeom>
          <a:noFill/>
        </p:spPr>
        <p:txBody>
          <a:bodyPr wrap="none" rtlCol="0">
            <a:spAutoFit/>
          </a:bodyPr>
          <a:lstStyle/>
          <a:p>
            <a:r>
              <a:rPr lang="zh-CN" altLang="en-US" sz="2800" b="1" dirty="0">
                <a:solidFill>
                  <a:schemeClr val="accent2"/>
                </a:solidFill>
              </a:rPr>
              <a:t>一、选择题</a:t>
            </a:r>
          </a:p>
        </p:txBody>
      </p:sp>
      <p:sp>
        <p:nvSpPr>
          <p:cNvPr id="40" name="TextBox 39"/>
          <p:cNvSpPr txBox="1"/>
          <p:nvPr/>
        </p:nvSpPr>
        <p:spPr>
          <a:xfrm>
            <a:off x="562221" y="6335742"/>
            <a:ext cx="646331" cy="369332"/>
          </a:xfrm>
          <a:prstGeom prst="rect">
            <a:avLst/>
          </a:prstGeom>
          <a:noFill/>
        </p:spPr>
        <p:txBody>
          <a:bodyPr wrap="none" rtlCol="0">
            <a:spAutoFit/>
          </a:bodyPr>
          <a:lstStyle/>
          <a:p>
            <a:r>
              <a:rPr lang="zh-CN" altLang="en-US" dirty="0" smtClean="0">
                <a:solidFill>
                  <a:srgbClr val="33CCCC"/>
                </a:solidFill>
              </a:rPr>
              <a:t>正文</a:t>
            </a:r>
            <a:endParaRPr lang="zh-CN" altLang="en-US" dirty="0">
              <a:solidFill>
                <a:srgbClr val="33CCCC"/>
              </a:solidFill>
            </a:endParaRPr>
          </a:p>
        </p:txBody>
      </p:sp>
      <p:cxnSp>
        <p:nvCxnSpPr>
          <p:cNvPr id="41" name="直接连接符 40"/>
          <p:cNvCxnSpPr/>
          <p:nvPr/>
        </p:nvCxnSpPr>
        <p:spPr>
          <a:xfrm>
            <a:off x="1391477" y="6417332"/>
            <a:ext cx="0" cy="216024"/>
          </a:xfrm>
          <a:prstGeom prst="line">
            <a:avLst/>
          </a:prstGeom>
          <a:ln>
            <a:solidFill>
              <a:srgbClr val="33CCCC"/>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374055" y="6335742"/>
            <a:ext cx="1569660" cy="369332"/>
          </a:xfrm>
          <a:prstGeom prst="rect">
            <a:avLst/>
          </a:prstGeom>
        </p:spPr>
        <p:txBody>
          <a:bodyPr wrap="none">
            <a:spAutoFit/>
          </a:bodyPr>
          <a:lstStyle/>
          <a:p>
            <a:r>
              <a:rPr lang="zh-CN" altLang="en-US" dirty="0" smtClean="0">
                <a:solidFill>
                  <a:schemeClr val="accent2"/>
                </a:solidFill>
              </a:rPr>
              <a:t>第七章测试题</a:t>
            </a:r>
            <a:endParaRPr lang="zh-CN" altLang="en-US" dirty="0">
              <a:solidFill>
                <a:schemeClr val="accent2"/>
              </a:solidFill>
            </a:endParaRPr>
          </a:p>
        </p:txBody>
      </p:sp>
      <p:sp>
        <p:nvSpPr>
          <p:cNvPr id="27" name="矩形 26"/>
          <p:cNvSpPr/>
          <p:nvPr/>
        </p:nvSpPr>
        <p:spPr>
          <a:xfrm>
            <a:off x="527381" y="1700808"/>
            <a:ext cx="10753195" cy="4572508"/>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62221" y="1700808"/>
            <a:ext cx="10718356" cy="3416320"/>
          </a:xfrm>
          <a:prstGeom prst="rect">
            <a:avLst/>
          </a:prstGeom>
        </p:spPr>
        <p:txBody>
          <a:bodyPr wrap="square">
            <a:spAutoFit/>
          </a:bodyPr>
          <a:lstStyle/>
          <a:p>
            <a:r>
              <a:rPr lang="en-US" altLang="zh-CN" sz="2400" dirty="0"/>
              <a:t>11</a:t>
            </a:r>
            <a:r>
              <a:rPr lang="zh-CN" altLang="en-US" sz="2400" dirty="0"/>
              <a:t>．在图</a:t>
            </a:r>
            <a:r>
              <a:rPr lang="en-US" altLang="zh-CN" sz="2400" dirty="0"/>
              <a:t>7-4 </a:t>
            </a:r>
            <a:r>
              <a:rPr lang="zh-CN" altLang="en-US" sz="2400" dirty="0"/>
              <a:t>中，</a:t>
            </a:r>
            <a:r>
              <a:rPr lang="en-US" altLang="zh-CN" sz="2400" dirty="0"/>
              <a:t>A</a:t>
            </a:r>
            <a:r>
              <a:rPr lang="zh-CN" altLang="en-US" sz="2400" dirty="0"/>
              <a:t>、</a:t>
            </a:r>
            <a:r>
              <a:rPr lang="en-US" altLang="zh-CN" sz="2400" dirty="0"/>
              <a:t>B </a:t>
            </a:r>
            <a:r>
              <a:rPr lang="zh-CN" altLang="en-US" sz="2400" dirty="0"/>
              <a:t>两球相互间一定有弹力作用的图是（　　）</a:t>
            </a:r>
            <a:r>
              <a:rPr lang="zh-CN" altLang="en-US" sz="2400" dirty="0" smtClean="0"/>
              <a:t>。</a:t>
            </a:r>
            <a:endParaRPr lang="en-US" altLang="zh-CN" sz="2400" dirty="0" smtClean="0"/>
          </a:p>
          <a:p>
            <a:endParaRPr lang="en-US" altLang="zh-CN" sz="2400" dirty="0"/>
          </a:p>
          <a:p>
            <a:endParaRPr lang="en-US" altLang="zh-CN" sz="2400" dirty="0" smtClean="0"/>
          </a:p>
          <a:p>
            <a:endParaRPr lang="en-US" altLang="zh-CN" sz="2400" dirty="0"/>
          </a:p>
          <a:p>
            <a:endParaRPr lang="en-US" altLang="zh-CN" sz="2400" dirty="0" smtClean="0"/>
          </a:p>
          <a:p>
            <a:r>
              <a:rPr lang="en-US" altLang="zh-CN" sz="2400" dirty="0" smtClean="0"/>
              <a:t>12</a:t>
            </a:r>
            <a:r>
              <a:rPr lang="zh-CN" altLang="en-US" sz="2400" dirty="0"/>
              <a:t>．如图</a:t>
            </a:r>
            <a:r>
              <a:rPr lang="en-US" altLang="zh-CN" sz="2400" dirty="0"/>
              <a:t>7-5 </a:t>
            </a:r>
            <a:r>
              <a:rPr lang="zh-CN" altLang="en-US" sz="2400" dirty="0"/>
              <a:t>所示，在弹簧测力计的两侧沿水平方向各加</a:t>
            </a:r>
            <a:r>
              <a:rPr lang="en-US" altLang="zh-CN" sz="2400" dirty="0"/>
              <a:t>4 N </a:t>
            </a:r>
            <a:r>
              <a:rPr lang="zh-CN" altLang="en-US" sz="2400" dirty="0"/>
              <a:t>拉力并使其保持静止，</a:t>
            </a:r>
            <a:r>
              <a:rPr lang="zh-CN" altLang="en-US" sz="2400" dirty="0" smtClean="0"/>
              <a:t>此时弹簧</a:t>
            </a:r>
            <a:r>
              <a:rPr lang="zh-CN" altLang="en-US" sz="2400" dirty="0"/>
              <a:t>测力计的示数为（　）。</a:t>
            </a:r>
          </a:p>
          <a:p>
            <a:r>
              <a:rPr lang="en-US" altLang="zh-CN" sz="2400" dirty="0"/>
              <a:t>A</a:t>
            </a:r>
            <a:r>
              <a:rPr lang="zh-CN" altLang="en-US" sz="2400" dirty="0"/>
              <a:t>．</a:t>
            </a:r>
            <a:r>
              <a:rPr lang="en-US" altLang="zh-CN" sz="2400" dirty="0"/>
              <a:t>0 N     B</a:t>
            </a:r>
            <a:r>
              <a:rPr lang="zh-CN" altLang="en-US" sz="2400" dirty="0"/>
              <a:t>．</a:t>
            </a:r>
            <a:r>
              <a:rPr lang="en-US" altLang="zh-CN" sz="2400" dirty="0"/>
              <a:t>2 N </a:t>
            </a:r>
          </a:p>
          <a:p>
            <a:r>
              <a:rPr lang="en-US" altLang="zh-CN" sz="2400" dirty="0"/>
              <a:t>C</a:t>
            </a:r>
            <a:r>
              <a:rPr lang="zh-CN" altLang="en-US" sz="2400" dirty="0"/>
              <a:t>．</a:t>
            </a:r>
            <a:r>
              <a:rPr lang="en-US" altLang="zh-CN" sz="2400" dirty="0"/>
              <a:t>4 N     D</a:t>
            </a:r>
            <a:r>
              <a:rPr lang="zh-CN" altLang="en-US" sz="2400" dirty="0"/>
              <a:t>．</a:t>
            </a:r>
            <a:r>
              <a:rPr lang="en-US" altLang="zh-CN" sz="2400" dirty="0"/>
              <a:t>8 N</a:t>
            </a:r>
            <a:endParaRPr lang="zh-CN" altLang="en-US" sz="24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31505" y="2518024"/>
            <a:ext cx="8583084" cy="1343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96000" y="4763988"/>
            <a:ext cx="4394200" cy="1257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矩形 16"/>
          <p:cNvSpPr/>
          <p:nvPr/>
        </p:nvSpPr>
        <p:spPr>
          <a:xfrm>
            <a:off x="1307263" y="2058423"/>
            <a:ext cx="351378" cy="461665"/>
          </a:xfrm>
          <a:prstGeom prst="rect">
            <a:avLst/>
          </a:prstGeom>
        </p:spPr>
        <p:txBody>
          <a:bodyPr wrap="none">
            <a:spAutoFit/>
          </a:bodyPr>
          <a:lstStyle/>
          <a:p>
            <a:r>
              <a:rPr lang="en-US" altLang="zh-CN" sz="2400" dirty="0" smtClean="0">
                <a:solidFill>
                  <a:srgbClr val="FF0000"/>
                </a:solidFill>
              </a:rPr>
              <a:t>B</a:t>
            </a:r>
            <a:endParaRPr lang="zh-CN" altLang="en-US" sz="2400" dirty="0">
              <a:solidFill>
                <a:srgbClr val="FF0000"/>
              </a:solidFill>
            </a:endParaRPr>
          </a:p>
        </p:txBody>
      </p:sp>
      <p:sp>
        <p:nvSpPr>
          <p:cNvPr id="18" name="矩形 17"/>
          <p:cNvSpPr/>
          <p:nvPr/>
        </p:nvSpPr>
        <p:spPr>
          <a:xfrm>
            <a:off x="9964003" y="4287530"/>
            <a:ext cx="348172" cy="461665"/>
          </a:xfrm>
          <a:prstGeom prst="rect">
            <a:avLst/>
          </a:prstGeom>
        </p:spPr>
        <p:txBody>
          <a:bodyPr wrap="none">
            <a:spAutoFit/>
          </a:bodyPr>
          <a:lstStyle/>
          <a:p>
            <a:r>
              <a:rPr lang="en-US" altLang="zh-CN" sz="2400" dirty="0" smtClean="0">
                <a:solidFill>
                  <a:srgbClr val="FF0000"/>
                </a:solidFill>
              </a:rPr>
              <a:t>C</a:t>
            </a:r>
            <a:endParaRPr lang="zh-CN" alt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1871531" y="548680"/>
            <a:ext cx="9889099" cy="504056"/>
          </a:xfrm>
          <a:prstGeom prst="parallelogram">
            <a:avLst/>
          </a:prstGeom>
          <a:gradFill>
            <a:gsLst>
              <a:gs pos="50000">
                <a:schemeClr val="bg1">
                  <a:lumMod val="95000"/>
                </a:schemeClr>
              </a:gs>
              <a:gs pos="100000">
                <a:schemeClr val="bg1"/>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泪滴形 37"/>
          <p:cNvSpPr/>
          <p:nvPr/>
        </p:nvSpPr>
        <p:spPr>
          <a:xfrm>
            <a:off x="815414" y="260648"/>
            <a:ext cx="1632181" cy="1224136"/>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泪滴形 25"/>
          <p:cNvSpPr/>
          <p:nvPr/>
        </p:nvSpPr>
        <p:spPr>
          <a:xfrm>
            <a:off x="527382" y="260648"/>
            <a:ext cx="1632181" cy="1224136"/>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3" name="泪滴形 22"/>
          <p:cNvSpPr/>
          <p:nvPr/>
        </p:nvSpPr>
        <p:spPr>
          <a:xfrm>
            <a:off x="10896534" y="6021288"/>
            <a:ext cx="768085" cy="57606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4" name="泪滴形 47"/>
          <p:cNvSpPr/>
          <p:nvPr/>
        </p:nvSpPr>
        <p:spPr>
          <a:xfrm>
            <a:off x="10896533" y="6021288"/>
            <a:ext cx="576064" cy="504056"/>
          </a:xfrm>
          <a:custGeom>
            <a:avLst/>
            <a:gdLst/>
            <a:ahLst/>
            <a:cxnLst/>
            <a:rect l="l" t="t" r="r" b="b"/>
            <a:pathLst>
              <a:path w="432048" h="504056">
                <a:moveTo>
                  <a:pt x="288032" y="0"/>
                </a:moveTo>
                <a:lnTo>
                  <a:pt x="432048" y="0"/>
                </a:lnTo>
                <a:lnTo>
                  <a:pt x="432048" y="216024"/>
                </a:lnTo>
                <a:cubicBezTo>
                  <a:pt x="432048" y="375100"/>
                  <a:pt x="303092" y="504056"/>
                  <a:pt x="144016" y="504056"/>
                </a:cubicBezTo>
                <a:lnTo>
                  <a:pt x="93118" y="498925"/>
                </a:lnTo>
                <a:cubicBezTo>
                  <a:pt x="35629" y="446940"/>
                  <a:pt x="0" y="371647"/>
                  <a:pt x="0" y="288032"/>
                </a:cubicBezTo>
                <a:cubicBezTo>
                  <a:pt x="0" y="128956"/>
                  <a:pt x="128956" y="0"/>
                  <a:pt x="288032" y="0"/>
                </a:cubicBezTo>
                <a:close/>
              </a:path>
            </a:pathLst>
          </a:custGeom>
          <a:solidFill>
            <a:schemeClr val="bg1"/>
          </a:solidFill>
          <a:ln>
            <a:solidFill>
              <a:srgbClr val="3366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泪滴形 24"/>
          <p:cNvSpPr/>
          <p:nvPr/>
        </p:nvSpPr>
        <p:spPr>
          <a:xfrm>
            <a:off x="10704512" y="5949280"/>
            <a:ext cx="768085" cy="576064"/>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1664619" y="548680"/>
            <a:ext cx="0" cy="561662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43606" y="529516"/>
            <a:ext cx="1988045" cy="523220"/>
          </a:xfrm>
          <a:prstGeom prst="rect">
            <a:avLst/>
          </a:prstGeom>
          <a:noFill/>
        </p:spPr>
        <p:txBody>
          <a:bodyPr wrap="none" rtlCol="0">
            <a:spAutoFit/>
          </a:bodyPr>
          <a:lstStyle/>
          <a:p>
            <a:r>
              <a:rPr lang="zh-CN" altLang="en-US" sz="2800" b="1" dirty="0">
                <a:solidFill>
                  <a:schemeClr val="accent2"/>
                </a:solidFill>
              </a:rPr>
              <a:t>一、选择题</a:t>
            </a:r>
          </a:p>
        </p:txBody>
      </p:sp>
      <p:sp>
        <p:nvSpPr>
          <p:cNvPr id="40" name="TextBox 39"/>
          <p:cNvSpPr txBox="1"/>
          <p:nvPr/>
        </p:nvSpPr>
        <p:spPr>
          <a:xfrm>
            <a:off x="562221" y="6335742"/>
            <a:ext cx="646331" cy="369332"/>
          </a:xfrm>
          <a:prstGeom prst="rect">
            <a:avLst/>
          </a:prstGeom>
          <a:noFill/>
        </p:spPr>
        <p:txBody>
          <a:bodyPr wrap="none" rtlCol="0">
            <a:spAutoFit/>
          </a:bodyPr>
          <a:lstStyle/>
          <a:p>
            <a:r>
              <a:rPr lang="zh-CN" altLang="en-US" dirty="0" smtClean="0">
                <a:solidFill>
                  <a:srgbClr val="33CCCC"/>
                </a:solidFill>
              </a:rPr>
              <a:t>正文</a:t>
            </a:r>
            <a:endParaRPr lang="zh-CN" altLang="en-US" dirty="0">
              <a:solidFill>
                <a:srgbClr val="33CCCC"/>
              </a:solidFill>
            </a:endParaRPr>
          </a:p>
        </p:txBody>
      </p:sp>
      <p:cxnSp>
        <p:nvCxnSpPr>
          <p:cNvPr id="41" name="直接连接符 40"/>
          <p:cNvCxnSpPr/>
          <p:nvPr/>
        </p:nvCxnSpPr>
        <p:spPr>
          <a:xfrm>
            <a:off x="1391477" y="6417332"/>
            <a:ext cx="0" cy="216024"/>
          </a:xfrm>
          <a:prstGeom prst="line">
            <a:avLst/>
          </a:prstGeom>
          <a:ln>
            <a:solidFill>
              <a:srgbClr val="33CCCC"/>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374055" y="6335742"/>
            <a:ext cx="1569660" cy="369332"/>
          </a:xfrm>
          <a:prstGeom prst="rect">
            <a:avLst/>
          </a:prstGeom>
        </p:spPr>
        <p:txBody>
          <a:bodyPr wrap="none">
            <a:spAutoFit/>
          </a:bodyPr>
          <a:lstStyle/>
          <a:p>
            <a:r>
              <a:rPr lang="zh-CN" altLang="en-US" dirty="0" smtClean="0">
                <a:solidFill>
                  <a:schemeClr val="accent2"/>
                </a:solidFill>
              </a:rPr>
              <a:t>第七章测试题</a:t>
            </a:r>
            <a:endParaRPr lang="zh-CN" altLang="en-US" dirty="0">
              <a:solidFill>
                <a:schemeClr val="accent2"/>
              </a:solidFill>
            </a:endParaRPr>
          </a:p>
        </p:txBody>
      </p:sp>
      <p:sp>
        <p:nvSpPr>
          <p:cNvPr id="27" name="矩形 26"/>
          <p:cNvSpPr/>
          <p:nvPr/>
        </p:nvSpPr>
        <p:spPr>
          <a:xfrm>
            <a:off x="527381" y="1700808"/>
            <a:ext cx="10753195" cy="4572508"/>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62221" y="1700809"/>
            <a:ext cx="10718356" cy="4154984"/>
          </a:xfrm>
          <a:prstGeom prst="rect">
            <a:avLst/>
          </a:prstGeom>
        </p:spPr>
        <p:txBody>
          <a:bodyPr wrap="square">
            <a:spAutoFit/>
          </a:bodyPr>
          <a:lstStyle/>
          <a:p>
            <a:r>
              <a:rPr lang="en-US" altLang="zh-CN" sz="2400" dirty="0"/>
              <a:t>13</a:t>
            </a:r>
            <a:r>
              <a:rPr lang="zh-CN" altLang="en-US" sz="2400" dirty="0"/>
              <a:t>．乒乓球运动中蕴含着许多力学知识，下列说法中正确的是（　　 ）。</a:t>
            </a:r>
          </a:p>
          <a:p>
            <a:r>
              <a:rPr lang="zh-CN" altLang="en-US" sz="2400" dirty="0"/>
              <a:t>A．球拍对乒乓球的作用力大于乒乓球对球拍的作用力 </a:t>
            </a:r>
          </a:p>
          <a:p>
            <a:r>
              <a:rPr lang="zh-CN" altLang="en-US" sz="2400" dirty="0"/>
              <a:t>B．乒乓球在空中运动时，仍受球拍的作用力</a:t>
            </a:r>
          </a:p>
          <a:p>
            <a:r>
              <a:rPr lang="zh-CN" altLang="en-US" sz="2400" dirty="0"/>
              <a:t>C．球拍击球时，改变了乒乓球的运动方向</a:t>
            </a:r>
          </a:p>
          <a:p>
            <a:r>
              <a:rPr lang="zh-CN" altLang="en-US" sz="2400" dirty="0"/>
              <a:t>D．乒乓球从地面上弹起来的过程中不受重力的作用</a:t>
            </a:r>
          </a:p>
          <a:p>
            <a:endParaRPr lang="en-US" altLang="zh-CN" sz="2400" dirty="0" smtClean="0"/>
          </a:p>
          <a:p>
            <a:r>
              <a:rPr lang="en-US" altLang="zh-CN" sz="2400" dirty="0" smtClean="0"/>
              <a:t>14</a:t>
            </a:r>
            <a:r>
              <a:rPr lang="zh-CN" altLang="en-US" sz="2400" dirty="0"/>
              <a:t>．下列说法不正确的是（　　）。</a:t>
            </a:r>
          </a:p>
          <a:p>
            <a:r>
              <a:rPr lang="en-US" altLang="zh-CN" sz="2400" dirty="0"/>
              <a:t>A</a:t>
            </a:r>
            <a:r>
              <a:rPr lang="zh-CN" altLang="en-US" sz="2400" dirty="0"/>
              <a:t>．力是物体对物体的作用</a:t>
            </a:r>
          </a:p>
          <a:p>
            <a:r>
              <a:rPr lang="en-US" altLang="zh-CN" sz="2400" dirty="0"/>
              <a:t>B</a:t>
            </a:r>
            <a:r>
              <a:rPr lang="zh-CN" altLang="en-US" sz="2400" dirty="0"/>
              <a:t>．受力物体同时也一定是施力物体</a:t>
            </a:r>
          </a:p>
          <a:p>
            <a:r>
              <a:rPr lang="en-US" altLang="zh-CN" sz="2400" dirty="0"/>
              <a:t>C</a:t>
            </a:r>
            <a:r>
              <a:rPr lang="zh-CN" altLang="en-US" sz="2400" dirty="0"/>
              <a:t>．只有相互接触的物体，才可能有力的作用</a:t>
            </a:r>
          </a:p>
          <a:p>
            <a:r>
              <a:rPr lang="en-US" altLang="zh-CN" sz="2400" dirty="0"/>
              <a:t>D</a:t>
            </a:r>
            <a:r>
              <a:rPr lang="zh-CN" altLang="en-US" sz="2400" dirty="0"/>
              <a:t>．力的大小、方向、作用点都能够影响力的作用效果</a:t>
            </a:r>
          </a:p>
        </p:txBody>
      </p:sp>
      <p:sp>
        <p:nvSpPr>
          <p:cNvPr id="15" name="矩形 14"/>
          <p:cNvSpPr/>
          <p:nvPr/>
        </p:nvSpPr>
        <p:spPr>
          <a:xfrm>
            <a:off x="2063912" y="2060849"/>
            <a:ext cx="348172" cy="461665"/>
          </a:xfrm>
          <a:prstGeom prst="rect">
            <a:avLst/>
          </a:prstGeom>
        </p:spPr>
        <p:txBody>
          <a:bodyPr wrap="none">
            <a:spAutoFit/>
          </a:bodyPr>
          <a:lstStyle/>
          <a:p>
            <a:r>
              <a:rPr lang="en-US" sz="2400" dirty="0" smtClean="0">
                <a:solidFill>
                  <a:srgbClr val="FF0000"/>
                </a:solidFill>
              </a:rPr>
              <a:t>C</a:t>
            </a:r>
            <a:endParaRPr lang="en-US" sz="2400" dirty="0">
              <a:solidFill>
                <a:srgbClr val="FF0000"/>
              </a:solidFill>
            </a:endParaRPr>
          </a:p>
        </p:txBody>
      </p:sp>
      <p:sp>
        <p:nvSpPr>
          <p:cNvPr id="16" name="矩形 15"/>
          <p:cNvSpPr/>
          <p:nvPr/>
        </p:nvSpPr>
        <p:spPr>
          <a:xfrm>
            <a:off x="5774776" y="4260113"/>
            <a:ext cx="348172" cy="461665"/>
          </a:xfrm>
          <a:prstGeom prst="rect">
            <a:avLst/>
          </a:prstGeom>
        </p:spPr>
        <p:txBody>
          <a:bodyPr wrap="none">
            <a:spAutoFit/>
          </a:bodyPr>
          <a:lstStyle/>
          <a:p>
            <a:r>
              <a:rPr lang="en-US" altLang="zh-CN" sz="2400" smtClean="0">
                <a:solidFill>
                  <a:srgbClr val="FF0000"/>
                </a:solidFill>
              </a:rPr>
              <a:t>C</a:t>
            </a:r>
            <a:endParaRPr lang="zh-CN" alt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1871531" y="548680"/>
            <a:ext cx="9889099" cy="504056"/>
          </a:xfrm>
          <a:prstGeom prst="parallelogram">
            <a:avLst/>
          </a:prstGeom>
          <a:gradFill>
            <a:gsLst>
              <a:gs pos="50000">
                <a:schemeClr val="bg1">
                  <a:lumMod val="95000"/>
                </a:schemeClr>
              </a:gs>
              <a:gs pos="100000">
                <a:schemeClr val="bg1"/>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泪滴形 37"/>
          <p:cNvSpPr/>
          <p:nvPr/>
        </p:nvSpPr>
        <p:spPr>
          <a:xfrm>
            <a:off x="815414" y="260648"/>
            <a:ext cx="1632181" cy="1224136"/>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泪滴形 25"/>
          <p:cNvSpPr/>
          <p:nvPr/>
        </p:nvSpPr>
        <p:spPr>
          <a:xfrm>
            <a:off x="527382" y="260648"/>
            <a:ext cx="1632181" cy="1224136"/>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3" name="泪滴形 22"/>
          <p:cNvSpPr/>
          <p:nvPr/>
        </p:nvSpPr>
        <p:spPr>
          <a:xfrm>
            <a:off x="10896534" y="6021288"/>
            <a:ext cx="768085" cy="57606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4" name="泪滴形 47"/>
          <p:cNvSpPr/>
          <p:nvPr/>
        </p:nvSpPr>
        <p:spPr>
          <a:xfrm>
            <a:off x="10896533" y="6021288"/>
            <a:ext cx="576064" cy="504056"/>
          </a:xfrm>
          <a:custGeom>
            <a:avLst/>
            <a:gdLst/>
            <a:ahLst/>
            <a:cxnLst/>
            <a:rect l="l" t="t" r="r" b="b"/>
            <a:pathLst>
              <a:path w="432048" h="504056">
                <a:moveTo>
                  <a:pt x="288032" y="0"/>
                </a:moveTo>
                <a:lnTo>
                  <a:pt x="432048" y="0"/>
                </a:lnTo>
                <a:lnTo>
                  <a:pt x="432048" y="216024"/>
                </a:lnTo>
                <a:cubicBezTo>
                  <a:pt x="432048" y="375100"/>
                  <a:pt x="303092" y="504056"/>
                  <a:pt x="144016" y="504056"/>
                </a:cubicBezTo>
                <a:lnTo>
                  <a:pt x="93118" y="498925"/>
                </a:lnTo>
                <a:cubicBezTo>
                  <a:pt x="35629" y="446940"/>
                  <a:pt x="0" y="371647"/>
                  <a:pt x="0" y="288032"/>
                </a:cubicBezTo>
                <a:cubicBezTo>
                  <a:pt x="0" y="128956"/>
                  <a:pt x="128956" y="0"/>
                  <a:pt x="288032" y="0"/>
                </a:cubicBezTo>
                <a:close/>
              </a:path>
            </a:pathLst>
          </a:custGeom>
          <a:solidFill>
            <a:schemeClr val="bg1"/>
          </a:solidFill>
          <a:ln>
            <a:solidFill>
              <a:srgbClr val="3366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泪滴形 24"/>
          <p:cNvSpPr/>
          <p:nvPr/>
        </p:nvSpPr>
        <p:spPr>
          <a:xfrm>
            <a:off x="10704512" y="5949280"/>
            <a:ext cx="768085" cy="576064"/>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1664619" y="548680"/>
            <a:ext cx="0" cy="561662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43606" y="529516"/>
            <a:ext cx="1988045" cy="523220"/>
          </a:xfrm>
          <a:prstGeom prst="rect">
            <a:avLst/>
          </a:prstGeom>
          <a:noFill/>
        </p:spPr>
        <p:txBody>
          <a:bodyPr wrap="none" rtlCol="0">
            <a:spAutoFit/>
          </a:bodyPr>
          <a:lstStyle/>
          <a:p>
            <a:r>
              <a:rPr lang="zh-CN" altLang="en-US" sz="2800" b="1" dirty="0">
                <a:solidFill>
                  <a:schemeClr val="accent2"/>
                </a:solidFill>
              </a:rPr>
              <a:t>一、选择题</a:t>
            </a:r>
          </a:p>
        </p:txBody>
      </p:sp>
      <p:sp>
        <p:nvSpPr>
          <p:cNvPr id="40" name="TextBox 39"/>
          <p:cNvSpPr txBox="1"/>
          <p:nvPr/>
        </p:nvSpPr>
        <p:spPr>
          <a:xfrm>
            <a:off x="562221" y="6335742"/>
            <a:ext cx="646331" cy="369332"/>
          </a:xfrm>
          <a:prstGeom prst="rect">
            <a:avLst/>
          </a:prstGeom>
          <a:noFill/>
        </p:spPr>
        <p:txBody>
          <a:bodyPr wrap="none" rtlCol="0">
            <a:spAutoFit/>
          </a:bodyPr>
          <a:lstStyle/>
          <a:p>
            <a:r>
              <a:rPr lang="zh-CN" altLang="en-US" dirty="0" smtClean="0">
                <a:solidFill>
                  <a:srgbClr val="33CCCC"/>
                </a:solidFill>
              </a:rPr>
              <a:t>正文</a:t>
            </a:r>
            <a:endParaRPr lang="zh-CN" altLang="en-US" dirty="0">
              <a:solidFill>
                <a:srgbClr val="33CCCC"/>
              </a:solidFill>
            </a:endParaRPr>
          </a:p>
        </p:txBody>
      </p:sp>
      <p:cxnSp>
        <p:nvCxnSpPr>
          <p:cNvPr id="41" name="直接连接符 40"/>
          <p:cNvCxnSpPr/>
          <p:nvPr/>
        </p:nvCxnSpPr>
        <p:spPr>
          <a:xfrm>
            <a:off x="1391477" y="6417332"/>
            <a:ext cx="0" cy="216024"/>
          </a:xfrm>
          <a:prstGeom prst="line">
            <a:avLst/>
          </a:prstGeom>
          <a:ln>
            <a:solidFill>
              <a:srgbClr val="33CCCC"/>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374055" y="6335742"/>
            <a:ext cx="1569660" cy="369332"/>
          </a:xfrm>
          <a:prstGeom prst="rect">
            <a:avLst/>
          </a:prstGeom>
        </p:spPr>
        <p:txBody>
          <a:bodyPr wrap="none">
            <a:spAutoFit/>
          </a:bodyPr>
          <a:lstStyle/>
          <a:p>
            <a:r>
              <a:rPr lang="zh-CN" altLang="en-US" dirty="0" smtClean="0">
                <a:solidFill>
                  <a:schemeClr val="accent2"/>
                </a:solidFill>
              </a:rPr>
              <a:t>第七章测试题</a:t>
            </a:r>
            <a:endParaRPr lang="zh-CN" altLang="en-US" dirty="0">
              <a:solidFill>
                <a:schemeClr val="accent2"/>
              </a:solidFill>
            </a:endParaRPr>
          </a:p>
        </p:txBody>
      </p:sp>
      <p:sp>
        <p:nvSpPr>
          <p:cNvPr id="27" name="矩形 26"/>
          <p:cNvSpPr/>
          <p:nvPr/>
        </p:nvSpPr>
        <p:spPr>
          <a:xfrm>
            <a:off x="527381" y="1700808"/>
            <a:ext cx="10753195" cy="4572508"/>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62221" y="1700809"/>
            <a:ext cx="10718356" cy="4154984"/>
          </a:xfrm>
          <a:prstGeom prst="rect">
            <a:avLst/>
          </a:prstGeom>
        </p:spPr>
        <p:txBody>
          <a:bodyPr wrap="square">
            <a:spAutoFit/>
          </a:bodyPr>
          <a:lstStyle/>
          <a:p>
            <a:r>
              <a:rPr lang="en-US" altLang="zh-CN" sz="2400" dirty="0"/>
              <a:t>15</a:t>
            </a:r>
            <a:r>
              <a:rPr lang="zh-CN" altLang="en-US" sz="2400" dirty="0"/>
              <a:t>．如图</a:t>
            </a:r>
            <a:r>
              <a:rPr lang="en-US" altLang="zh-CN" sz="2400" dirty="0"/>
              <a:t>7-6 </a:t>
            </a:r>
            <a:r>
              <a:rPr lang="zh-CN" altLang="en-US" sz="2400" dirty="0"/>
              <a:t>所示是小球所受重力的示意图，其中正确的是（　　）</a:t>
            </a:r>
            <a:r>
              <a:rPr lang="zh-CN" altLang="en-US" sz="2400" dirty="0" smtClean="0"/>
              <a:t>。</a:t>
            </a:r>
            <a:endParaRPr lang="en-US" altLang="zh-CN" sz="2400" dirty="0" smtClean="0"/>
          </a:p>
          <a:p>
            <a:endParaRPr lang="en-US" altLang="zh-CN" sz="2400" dirty="0"/>
          </a:p>
          <a:p>
            <a:endParaRPr lang="en-US" altLang="zh-CN" sz="2400" dirty="0" smtClean="0"/>
          </a:p>
          <a:p>
            <a:endParaRPr lang="en-US" altLang="zh-CN" sz="2400" dirty="0"/>
          </a:p>
          <a:p>
            <a:endParaRPr lang="en-US" altLang="zh-CN" sz="2400" dirty="0" smtClean="0"/>
          </a:p>
          <a:p>
            <a:endParaRPr lang="en-US" altLang="zh-CN" sz="2400" dirty="0"/>
          </a:p>
          <a:p>
            <a:r>
              <a:rPr lang="en-US" altLang="zh-CN" sz="2400" dirty="0"/>
              <a:t>16</a:t>
            </a:r>
            <a:r>
              <a:rPr lang="zh-CN" altLang="en-US" sz="2400" dirty="0"/>
              <a:t>．关于物体的重心，下列说法中正确的是（　　）。</a:t>
            </a:r>
          </a:p>
          <a:p>
            <a:r>
              <a:rPr lang="en-US" altLang="zh-CN" sz="2400" dirty="0"/>
              <a:t>A</a:t>
            </a:r>
            <a:r>
              <a:rPr lang="zh-CN" altLang="en-US" sz="2400" dirty="0"/>
              <a:t>．任何有规则形状的物体，它的几何中心必然与重心重合</a:t>
            </a:r>
          </a:p>
          <a:p>
            <a:r>
              <a:rPr lang="en-US" altLang="zh-CN" sz="2400" dirty="0"/>
              <a:t>B</a:t>
            </a:r>
            <a:r>
              <a:rPr lang="zh-CN" altLang="en-US" sz="2400" dirty="0"/>
              <a:t>．重心就是物体内最重的一点</a:t>
            </a:r>
          </a:p>
          <a:p>
            <a:r>
              <a:rPr lang="en-US" altLang="zh-CN" sz="2400" dirty="0"/>
              <a:t>C</a:t>
            </a:r>
            <a:r>
              <a:rPr lang="zh-CN" altLang="en-US" sz="2400" dirty="0"/>
              <a:t>．重心总是在物体上，不可能在物体之外</a:t>
            </a:r>
          </a:p>
          <a:p>
            <a:r>
              <a:rPr lang="en-US" altLang="zh-CN" sz="2400" dirty="0"/>
              <a:t>D</a:t>
            </a:r>
            <a:r>
              <a:rPr lang="zh-CN" altLang="en-US" sz="2400" dirty="0"/>
              <a:t>．重力在物体上的作用点，叫做物体的</a:t>
            </a:r>
            <a:r>
              <a:rPr lang="zh-CN" altLang="en-US" sz="2400" dirty="0" smtClean="0"/>
              <a:t>重心</a:t>
            </a:r>
            <a:endParaRPr lang="zh-CN" altLang="en-US" sz="24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55751" y="2628330"/>
            <a:ext cx="9078383" cy="1457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矩形 15"/>
          <p:cNvSpPr/>
          <p:nvPr/>
        </p:nvSpPr>
        <p:spPr>
          <a:xfrm>
            <a:off x="1676096" y="2060849"/>
            <a:ext cx="348172" cy="461665"/>
          </a:xfrm>
          <a:prstGeom prst="rect">
            <a:avLst/>
          </a:prstGeom>
        </p:spPr>
        <p:txBody>
          <a:bodyPr wrap="none">
            <a:spAutoFit/>
          </a:bodyPr>
          <a:lstStyle/>
          <a:p>
            <a:r>
              <a:rPr lang="en-US" altLang="zh-CN" sz="2400" dirty="0" smtClean="0">
                <a:solidFill>
                  <a:srgbClr val="FF0000"/>
                </a:solidFill>
              </a:rPr>
              <a:t>C</a:t>
            </a:r>
            <a:endParaRPr lang="zh-CN" altLang="en-US" sz="2400" dirty="0">
              <a:solidFill>
                <a:srgbClr val="FF0000"/>
              </a:solidFill>
            </a:endParaRPr>
          </a:p>
        </p:txBody>
      </p:sp>
      <p:sp>
        <p:nvSpPr>
          <p:cNvPr id="17" name="矩形 16"/>
          <p:cNvSpPr/>
          <p:nvPr/>
        </p:nvSpPr>
        <p:spPr>
          <a:xfrm>
            <a:off x="9072331" y="4221089"/>
            <a:ext cx="373820" cy="461665"/>
          </a:xfrm>
          <a:prstGeom prst="rect">
            <a:avLst/>
          </a:prstGeom>
        </p:spPr>
        <p:txBody>
          <a:bodyPr wrap="none">
            <a:spAutoFit/>
          </a:bodyPr>
          <a:lstStyle/>
          <a:p>
            <a:r>
              <a:rPr lang="en-US" altLang="zh-CN" sz="2400" dirty="0" smtClean="0">
                <a:solidFill>
                  <a:srgbClr val="FF0000"/>
                </a:solidFill>
              </a:rPr>
              <a:t>D</a:t>
            </a:r>
            <a:endParaRPr lang="zh-CN" alt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stretch>
            <a:fillRect/>
          </a:stretch>
        </p:blipFill>
        <p:spPr>
          <a:xfrm>
            <a:off x="719668" y="4473576"/>
            <a:ext cx="10301393" cy="1613535"/>
          </a:xfrm>
          <a:prstGeom prst="rect">
            <a:avLst/>
          </a:prstGeom>
        </p:spPr>
      </p:pic>
      <p:sp>
        <p:nvSpPr>
          <p:cNvPr id="31" name="平行四边形 30"/>
          <p:cNvSpPr/>
          <p:nvPr/>
        </p:nvSpPr>
        <p:spPr>
          <a:xfrm>
            <a:off x="1871531" y="548680"/>
            <a:ext cx="9889099" cy="504056"/>
          </a:xfrm>
          <a:prstGeom prst="parallelogram">
            <a:avLst/>
          </a:prstGeom>
          <a:gradFill>
            <a:gsLst>
              <a:gs pos="50000">
                <a:schemeClr val="bg1">
                  <a:lumMod val="95000"/>
                </a:schemeClr>
              </a:gs>
              <a:gs pos="100000">
                <a:schemeClr val="bg1"/>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泪滴形 37"/>
          <p:cNvSpPr/>
          <p:nvPr/>
        </p:nvSpPr>
        <p:spPr>
          <a:xfrm>
            <a:off x="815414" y="260648"/>
            <a:ext cx="1632181" cy="1224136"/>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泪滴形 25"/>
          <p:cNvSpPr/>
          <p:nvPr/>
        </p:nvSpPr>
        <p:spPr>
          <a:xfrm>
            <a:off x="527382" y="260648"/>
            <a:ext cx="1632181" cy="1224136"/>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3" name="泪滴形 22"/>
          <p:cNvSpPr/>
          <p:nvPr/>
        </p:nvSpPr>
        <p:spPr>
          <a:xfrm>
            <a:off x="10896534" y="6021288"/>
            <a:ext cx="768085" cy="57606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4" name="泪滴形 47"/>
          <p:cNvSpPr/>
          <p:nvPr/>
        </p:nvSpPr>
        <p:spPr>
          <a:xfrm>
            <a:off x="10896533" y="6021288"/>
            <a:ext cx="576064" cy="504056"/>
          </a:xfrm>
          <a:custGeom>
            <a:avLst/>
            <a:gdLst/>
            <a:ahLst/>
            <a:cxnLst/>
            <a:rect l="l" t="t" r="r" b="b"/>
            <a:pathLst>
              <a:path w="432048" h="504056">
                <a:moveTo>
                  <a:pt x="288032" y="0"/>
                </a:moveTo>
                <a:lnTo>
                  <a:pt x="432048" y="0"/>
                </a:lnTo>
                <a:lnTo>
                  <a:pt x="432048" y="216024"/>
                </a:lnTo>
                <a:cubicBezTo>
                  <a:pt x="432048" y="375100"/>
                  <a:pt x="303092" y="504056"/>
                  <a:pt x="144016" y="504056"/>
                </a:cubicBezTo>
                <a:lnTo>
                  <a:pt x="93118" y="498925"/>
                </a:lnTo>
                <a:cubicBezTo>
                  <a:pt x="35629" y="446940"/>
                  <a:pt x="0" y="371647"/>
                  <a:pt x="0" y="288032"/>
                </a:cubicBezTo>
                <a:cubicBezTo>
                  <a:pt x="0" y="128956"/>
                  <a:pt x="128956" y="0"/>
                  <a:pt x="288032" y="0"/>
                </a:cubicBezTo>
                <a:close/>
              </a:path>
            </a:pathLst>
          </a:custGeom>
          <a:solidFill>
            <a:schemeClr val="bg1"/>
          </a:solidFill>
          <a:ln>
            <a:solidFill>
              <a:srgbClr val="3366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泪滴形 24"/>
          <p:cNvSpPr/>
          <p:nvPr/>
        </p:nvSpPr>
        <p:spPr>
          <a:xfrm>
            <a:off x="10704512" y="5949280"/>
            <a:ext cx="768085" cy="576064"/>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1664619" y="548680"/>
            <a:ext cx="0" cy="561662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43606" y="529516"/>
            <a:ext cx="1988045" cy="523220"/>
          </a:xfrm>
          <a:prstGeom prst="rect">
            <a:avLst/>
          </a:prstGeom>
          <a:noFill/>
        </p:spPr>
        <p:txBody>
          <a:bodyPr wrap="none" rtlCol="0">
            <a:spAutoFit/>
          </a:bodyPr>
          <a:lstStyle/>
          <a:p>
            <a:r>
              <a:rPr lang="zh-CN" altLang="en-US" sz="2800" b="1" dirty="0">
                <a:solidFill>
                  <a:schemeClr val="accent2"/>
                </a:solidFill>
              </a:rPr>
              <a:t>一、选择题</a:t>
            </a:r>
          </a:p>
        </p:txBody>
      </p:sp>
      <p:sp>
        <p:nvSpPr>
          <p:cNvPr id="40" name="TextBox 39"/>
          <p:cNvSpPr txBox="1"/>
          <p:nvPr/>
        </p:nvSpPr>
        <p:spPr>
          <a:xfrm>
            <a:off x="562221" y="6335742"/>
            <a:ext cx="646331" cy="369332"/>
          </a:xfrm>
          <a:prstGeom prst="rect">
            <a:avLst/>
          </a:prstGeom>
          <a:noFill/>
        </p:spPr>
        <p:txBody>
          <a:bodyPr wrap="none" rtlCol="0">
            <a:spAutoFit/>
          </a:bodyPr>
          <a:lstStyle/>
          <a:p>
            <a:r>
              <a:rPr lang="zh-CN" altLang="en-US" dirty="0" smtClean="0">
                <a:solidFill>
                  <a:srgbClr val="33CCCC"/>
                </a:solidFill>
              </a:rPr>
              <a:t>正文</a:t>
            </a:r>
            <a:endParaRPr lang="zh-CN" altLang="en-US" dirty="0">
              <a:solidFill>
                <a:srgbClr val="33CCCC"/>
              </a:solidFill>
            </a:endParaRPr>
          </a:p>
        </p:txBody>
      </p:sp>
      <p:cxnSp>
        <p:nvCxnSpPr>
          <p:cNvPr id="41" name="直接连接符 40"/>
          <p:cNvCxnSpPr/>
          <p:nvPr/>
        </p:nvCxnSpPr>
        <p:spPr>
          <a:xfrm>
            <a:off x="1391477" y="6417332"/>
            <a:ext cx="0" cy="216024"/>
          </a:xfrm>
          <a:prstGeom prst="line">
            <a:avLst/>
          </a:prstGeom>
          <a:ln>
            <a:solidFill>
              <a:srgbClr val="33CCCC"/>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374055" y="6335742"/>
            <a:ext cx="1569660" cy="369332"/>
          </a:xfrm>
          <a:prstGeom prst="rect">
            <a:avLst/>
          </a:prstGeom>
        </p:spPr>
        <p:txBody>
          <a:bodyPr wrap="none">
            <a:spAutoFit/>
          </a:bodyPr>
          <a:lstStyle/>
          <a:p>
            <a:r>
              <a:rPr lang="zh-CN" altLang="en-US" dirty="0" smtClean="0">
                <a:solidFill>
                  <a:schemeClr val="accent2"/>
                </a:solidFill>
              </a:rPr>
              <a:t>第七章测试题</a:t>
            </a:r>
            <a:endParaRPr lang="zh-CN" altLang="en-US" dirty="0">
              <a:solidFill>
                <a:schemeClr val="accent2"/>
              </a:solidFill>
            </a:endParaRPr>
          </a:p>
        </p:txBody>
      </p:sp>
      <p:sp>
        <p:nvSpPr>
          <p:cNvPr id="27" name="矩形 26"/>
          <p:cNvSpPr/>
          <p:nvPr/>
        </p:nvSpPr>
        <p:spPr>
          <a:xfrm>
            <a:off x="527381" y="1700808"/>
            <a:ext cx="10753195" cy="4572508"/>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62221" y="1700809"/>
            <a:ext cx="10718356" cy="2308324"/>
          </a:xfrm>
          <a:prstGeom prst="rect">
            <a:avLst/>
          </a:prstGeom>
        </p:spPr>
        <p:txBody>
          <a:bodyPr wrap="square">
            <a:spAutoFit/>
          </a:bodyPr>
          <a:lstStyle/>
          <a:p>
            <a:r>
              <a:rPr lang="en-US" altLang="zh-CN" sz="2400" dirty="0"/>
              <a:t>17</a:t>
            </a:r>
            <a:r>
              <a:rPr lang="zh-CN" altLang="en-US" sz="2400" dirty="0"/>
              <a:t>．没有重力，下列哪种现象不会发生？ （　　）</a:t>
            </a:r>
          </a:p>
          <a:p>
            <a:r>
              <a:rPr lang="zh-CN" altLang="en-US" sz="2400" dirty="0"/>
              <a:t>A．成熟的苹果不会落向地面      B．茶杯里的水倒不进嘴里</a:t>
            </a:r>
          </a:p>
          <a:p>
            <a:r>
              <a:rPr lang="zh-CN" altLang="en-US" sz="2400" dirty="0"/>
              <a:t>C．物体的质量也随重力而消失  D．人轻轻一跳就跳得很高</a:t>
            </a:r>
          </a:p>
          <a:p>
            <a:endParaRPr lang="zh-CN" altLang="en-US" sz="2400" dirty="0"/>
          </a:p>
          <a:p>
            <a:r>
              <a:rPr lang="zh-CN" altLang="en-US" sz="2400" dirty="0"/>
              <a:t>18．小球放在光滑的墙角，已知地面水平，墙面竖直，球与墙面相互接触，则图7-7中关于小球受力情况的示意图，正确的是（　　）。</a:t>
            </a:r>
          </a:p>
        </p:txBody>
      </p:sp>
      <p:sp>
        <p:nvSpPr>
          <p:cNvPr id="15" name="矩形 14"/>
          <p:cNvSpPr/>
          <p:nvPr/>
        </p:nvSpPr>
        <p:spPr>
          <a:xfrm>
            <a:off x="8687931" y="1700804"/>
            <a:ext cx="348172" cy="461665"/>
          </a:xfrm>
          <a:prstGeom prst="rect">
            <a:avLst/>
          </a:prstGeom>
        </p:spPr>
        <p:txBody>
          <a:bodyPr wrap="none">
            <a:spAutoFit/>
          </a:bodyPr>
          <a:lstStyle/>
          <a:p>
            <a:r>
              <a:rPr lang="en-US" altLang="zh-CN" sz="2400" dirty="0" smtClean="0">
                <a:solidFill>
                  <a:srgbClr val="FF0000"/>
                </a:solidFill>
              </a:rPr>
              <a:t>C</a:t>
            </a:r>
            <a:endParaRPr lang="zh-CN" altLang="en-US" sz="2400" dirty="0">
              <a:solidFill>
                <a:srgbClr val="FF0000"/>
              </a:solidFill>
            </a:endParaRPr>
          </a:p>
        </p:txBody>
      </p:sp>
      <p:sp>
        <p:nvSpPr>
          <p:cNvPr id="17" name="矩形 16"/>
          <p:cNvSpPr/>
          <p:nvPr/>
        </p:nvSpPr>
        <p:spPr>
          <a:xfrm>
            <a:off x="2876737" y="3904337"/>
            <a:ext cx="351378" cy="461665"/>
          </a:xfrm>
          <a:prstGeom prst="rect">
            <a:avLst/>
          </a:prstGeom>
        </p:spPr>
        <p:txBody>
          <a:bodyPr wrap="none">
            <a:spAutoFit/>
          </a:bodyPr>
          <a:lstStyle/>
          <a:p>
            <a:r>
              <a:rPr lang="en-US" altLang="zh-CN" sz="2400" dirty="0" smtClean="0">
                <a:solidFill>
                  <a:srgbClr val="FF0000"/>
                </a:solidFill>
              </a:rPr>
              <a:t>B</a:t>
            </a:r>
            <a:endParaRPr lang="zh-CN" alt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1871531" y="548680"/>
            <a:ext cx="9889099" cy="504056"/>
          </a:xfrm>
          <a:prstGeom prst="parallelogram">
            <a:avLst/>
          </a:prstGeom>
          <a:gradFill>
            <a:gsLst>
              <a:gs pos="50000">
                <a:schemeClr val="bg1">
                  <a:lumMod val="95000"/>
                </a:schemeClr>
              </a:gs>
              <a:gs pos="100000">
                <a:schemeClr val="bg1"/>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泪滴形 37"/>
          <p:cNvSpPr/>
          <p:nvPr/>
        </p:nvSpPr>
        <p:spPr>
          <a:xfrm>
            <a:off x="815414" y="260648"/>
            <a:ext cx="1632181" cy="1224136"/>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泪滴形 25"/>
          <p:cNvSpPr/>
          <p:nvPr/>
        </p:nvSpPr>
        <p:spPr>
          <a:xfrm>
            <a:off x="527382" y="260648"/>
            <a:ext cx="1632181" cy="1224136"/>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3" name="泪滴形 22"/>
          <p:cNvSpPr/>
          <p:nvPr/>
        </p:nvSpPr>
        <p:spPr>
          <a:xfrm>
            <a:off x="10896534" y="6021288"/>
            <a:ext cx="768085" cy="57606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4" name="泪滴形 47"/>
          <p:cNvSpPr/>
          <p:nvPr/>
        </p:nvSpPr>
        <p:spPr>
          <a:xfrm>
            <a:off x="10896533" y="6021288"/>
            <a:ext cx="576064" cy="504056"/>
          </a:xfrm>
          <a:custGeom>
            <a:avLst/>
            <a:gdLst/>
            <a:ahLst/>
            <a:cxnLst/>
            <a:rect l="l" t="t" r="r" b="b"/>
            <a:pathLst>
              <a:path w="432048" h="504056">
                <a:moveTo>
                  <a:pt x="288032" y="0"/>
                </a:moveTo>
                <a:lnTo>
                  <a:pt x="432048" y="0"/>
                </a:lnTo>
                <a:lnTo>
                  <a:pt x="432048" y="216024"/>
                </a:lnTo>
                <a:cubicBezTo>
                  <a:pt x="432048" y="375100"/>
                  <a:pt x="303092" y="504056"/>
                  <a:pt x="144016" y="504056"/>
                </a:cubicBezTo>
                <a:lnTo>
                  <a:pt x="93118" y="498925"/>
                </a:lnTo>
                <a:cubicBezTo>
                  <a:pt x="35629" y="446940"/>
                  <a:pt x="0" y="371647"/>
                  <a:pt x="0" y="288032"/>
                </a:cubicBezTo>
                <a:cubicBezTo>
                  <a:pt x="0" y="128956"/>
                  <a:pt x="128956" y="0"/>
                  <a:pt x="288032" y="0"/>
                </a:cubicBezTo>
                <a:close/>
              </a:path>
            </a:pathLst>
          </a:custGeom>
          <a:solidFill>
            <a:schemeClr val="bg1"/>
          </a:solidFill>
          <a:ln>
            <a:solidFill>
              <a:srgbClr val="3366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泪滴形 24"/>
          <p:cNvSpPr/>
          <p:nvPr/>
        </p:nvSpPr>
        <p:spPr>
          <a:xfrm>
            <a:off x="10704512" y="5949280"/>
            <a:ext cx="768085" cy="576064"/>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1664619" y="548680"/>
            <a:ext cx="0" cy="561662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43606" y="529516"/>
            <a:ext cx="1988045" cy="523220"/>
          </a:xfrm>
          <a:prstGeom prst="rect">
            <a:avLst/>
          </a:prstGeom>
          <a:noFill/>
        </p:spPr>
        <p:txBody>
          <a:bodyPr wrap="none" rtlCol="0">
            <a:spAutoFit/>
          </a:bodyPr>
          <a:lstStyle/>
          <a:p>
            <a:r>
              <a:rPr lang="zh-CN" altLang="en-US" sz="2800" b="1" dirty="0">
                <a:solidFill>
                  <a:schemeClr val="accent2"/>
                </a:solidFill>
              </a:rPr>
              <a:t>一、选择题</a:t>
            </a:r>
          </a:p>
        </p:txBody>
      </p:sp>
      <p:sp>
        <p:nvSpPr>
          <p:cNvPr id="40" name="TextBox 39"/>
          <p:cNvSpPr txBox="1"/>
          <p:nvPr/>
        </p:nvSpPr>
        <p:spPr>
          <a:xfrm>
            <a:off x="562221" y="6335742"/>
            <a:ext cx="646331" cy="369332"/>
          </a:xfrm>
          <a:prstGeom prst="rect">
            <a:avLst/>
          </a:prstGeom>
          <a:noFill/>
        </p:spPr>
        <p:txBody>
          <a:bodyPr wrap="none" rtlCol="0">
            <a:spAutoFit/>
          </a:bodyPr>
          <a:lstStyle/>
          <a:p>
            <a:r>
              <a:rPr lang="zh-CN" altLang="en-US" dirty="0" smtClean="0">
                <a:solidFill>
                  <a:srgbClr val="33CCCC"/>
                </a:solidFill>
              </a:rPr>
              <a:t>正文</a:t>
            </a:r>
            <a:endParaRPr lang="zh-CN" altLang="en-US" dirty="0">
              <a:solidFill>
                <a:srgbClr val="33CCCC"/>
              </a:solidFill>
            </a:endParaRPr>
          </a:p>
        </p:txBody>
      </p:sp>
      <p:cxnSp>
        <p:nvCxnSpPr>
          <p:cNvPr id="41" name="直接连接符 40"/>
          <p:cNvCxnSpPr/>
          <p:nvPr/>
        </p:nvCxnSpPr>
        <p:spPr>
          <a:xfrm>
            <a:off x="1391477" y="6417332"/>
            <a:ext cx="0" cy="216024"/>
          </a:xfrm>
          <a:prstGeom prst="line">
            <a:avLst/>
          </a:prstGeom>
          <a:ln>
            <a:solidFill>
              <a:srgbClr val="33CCCC"/>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374055" y="6335742"/>
            <a:ext cx="1569660" cy="369332"/>
          </a:xfrm>
          <a:prstGeom prst="rect">
            <a:avLst/>
          </a:prstGeom>
        </p:spPr>
        <p:txBody>
          <a:bodyPr wrap="none">
            <a:spAutoFit/>
          </a:bodyPr>
          <a:lstStyle/>
          <a:p>
            <a:r>
              <a:rPr lang="zh-CN" altLang="en-US" dirty="0" smtClean="0">
                <a:solidFill>
                  <a:schemeClr val="accent2"/>
                </a:solidFill>
              </a:rPr>
              <a:t>第七章测试题</a:t>
            </a:r>
            <a:endParaRPr lang="zh-CN" altLang="en-US" dirty="0">
              <a:solidFill>
                <a:schemeClr val="accent2"/>
              </a:solidFill>
            </a:endParaRPr>
          </a:p>
        </p:txBody>
      </p:sp>
      <p:sp>
        <p:nvSpPr>
          <p:cNvPr id="27" name="矩形 26"/>
          <p:cNvSpPr/>
          <p:nvPr/>
        </p:nvSpPr>
        <p:spPr>
          <a:xfrm>
            <a:off x="527381" y="1700808"/>
            <a:ext cx="10753195" cy="4572508"/>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62221" y="1700808"/>
            <a:ext cx="10718356" cy="4154170"/>
          </a:xfrm>
          <a:prstGeom prst="rect">
            <a:avLst/>
          </a:prstGeom>
        </p:spPr>
        <p:txBody>
          <a:bodyPr wrap="square">
            <a:spAutoFit/>
          </a:bodyPr>
          <a:lstStyle/>
          <a:p>
            <a:r>
              <a:rPr sz="2400" dirty="0"/>
              <a:t>19．坐在船上的人用桨向后划水，船就会向前行驶，使船前进的力是（　　）。</a:t>
            </a:r>
          </a:p>
          <a:p>
            <a:r>
              <a:rPr sz="2400" dirty="0"/>
              <a:t>A．手作用在桨上的力             B．水作用在桨上的力</a:t>
            </a:r>
          </a:p>
          <a:p>
            <a:r>
              <a:rPr sz="2400" dirty="0"/>
              <a:t>C．水作用在船上的力            D．桨作用在水上的力</a:t>
            </a:r>
          </a:p>
          <a:p>
            <a:endParaRPr sz="2400" dirty="0"/>
          </a:p>
          <a:p>
            <a:r>
              <a:rPr sz="2400" dirty="0"/>
              <a:t>20．如图7-8所示，分别用大小相等的力拉和压同一弹簧。该实验表明，弹簧受力产生的效果与力的（　　）。</a:t>
            </a:r>
          </a:p>
          <a:p>
            <a:r>
              <a:rPr sz="2400" dirty="0"/>
              <a:t>A．大小有关</a:t>
            </a:r>
          </a:p>
          <a:p>
            <a:r>
              <a:rPr sz="2400" dirty="0"/>
              <a:t>B．作用点有关</a:t>
            </a:r>
          </a:p>
          <a:p>
            <a:r>
              <a:rPr sz="2400" dirty="0"/>
              <a:t>C．方向有关</a:t>
            </a:r>
          </a:p>
          <a:p>
            <a:r>
              <a:rPr sz="2400" dirty="0"/>
              <a:t>D．大小、方向、作用点都有关</a:t>
            </a:r>
          </a:p>
        </p:txBody>
      </p:sp>
      <p:sp>
        <p:nvSpPr>
          <p:cNvPr id="16" name="矩形 15"/>
          <p:cNvSpPr/>
          <p:nvPr/>
        </p:nvSpPr>
        <p:spPr>
          <a:xfrm>
            <a:off x="3311176" y="2091283"/>
            <a:ext cx="351378" cy="461665"/>
          </a:xfrm>
          <a:prstGeom prst="rect">
            <a:avLst/>
          </a:prstGeom>
        </p:spPr>
        <p:txBody>
          <a:bodyPr wrap="none">
            <a:spAutoFit/>
          </a:bodyPr>
          <a:lstStyle/>
          <a:p>
            <a:r>
              <a:rPr lang="en-US" altLang="zh-CN" sz="2400" dirty="0" smtClean="0">
                <a:solidFill>
                  <a:srgbClr val="FF0000"/>
                </a:solidFill>
              </a:rPr>
              <a:t>B</a:t>
            </a:r>
            <a:endParaRPr lang="zh-CN" altLang="en-US" sz="2400" dirty="0">
              <a:solidFill>
                <a:srgbClr val="FF0000"/>
              </a:solidFill>
            </a:endParaRPr>
          </a:p>
        </p:txBody>
      </p:sp>
      <p:sp>
        <p:nvSpPr>
          <p:cNvPr id="2" name="矩形 1"/>
          <p:cNvSpPr/>
          <p:nvPr/>
        </p:nvSpPr>
        <p:spPr>
          <a:xfrm>
            <a:off x="8586014" y="3904843"/>
            <a:ext cx="348172" cy="461665"/>
          </a:xfrm>
          <a:prstGeom prst="rect">
            <a:avLst/>
          </a:prstGeom>
        </p:spPr>
        <p:txBody>
          <a:bodyPr wrap="none">
            <a:spAutoFit/>
          </a:bodyPr>
          <a:lstStyle/>
          <a:p>
            <a:r>
              <a:rPr lang="en-US" altLang="zh-CN" sz="2400" smtClean="0">
                <a:solidFill>
                  <a:srgbClr val="FF0000"/>
                </a:solidFill>
              </a:rPr>
              <a:t>C</a:t>
            </a:r>
            <a:endParaRPr lang="zh-CN" altLang="en-US" sz="2400" dirty="0">
              <a:solidFill>
                <a:srgbClr val="FF0000"/>
              </a:solidFill>
            </a:endParaRPr>
          </a:p>
        </p:txBody>
      </p:sp>
      <p:pic>
        <p:nvPicPr>
          <p:cNvPr id="5" name="图片 4"/>
          <p:cNvPicPr>
            <a:picLocks noChangeAspect="1"/>
          </p:cNvPicPr>
          <p:nvPr/>
        </p:nvPicPr>
        <p:blipFill>
          <a:blip r:embed="rId3" cstate="print"/>
          <a:stretch>
            <a:fillRect/>
          </a:stretch>
        </p:blipFill>
        <p:spPr>
          <a:xfrm>
            <a:off x="7027333" y="4321810"/>
            <a:ext cx="2553547" cy="19151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1871531" y="548680"/>
            <a:ext cx="9889099" cy="504056"/>
          </a:xfrm>
          <a:prstGeom prst="parallelogram">
            <a:avLst/>
          </a:prstGeom>
          <a:gradFill>
            <a:gsLst>
              <a:gs pos="50000">
                <a:schemeClr val="bg1">
                  <a:lumMod val="95000"/>
                </a:schemeClr>
              </a:gs>
              <a:gs pos="100000">
                <a:schemeClr val="bg1"/>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泪滴形 37"/>
          <p:cNvSpPr/>
          <p:nvPr/>
        </p:nvSpPr>
        <p:spPr>
          <a:xfrm>
            <a:off x="815414" y="260648"/>
            <a:ext cx="1632181" cy="1224136"/>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泪滴形 25"/>
          <p:cNvSpPr/>
          <p:nvPr/>
        </p:nvSpPr>
        <p:spPr>
          <a:xfrm>
            <a:off x="527382" y="260648"/>
            <a:ext cx="1632181" cy="1224136"/>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3" name="泪滴形 22"/>
          <p:cNvSpPr/>
          <p:nvPr/>
        </p:nvSpPr>
        <p:spPr>
          <a:xfrm>
            <a:off x="10896534" y="6021288"/>
            <a:ext cx="768085" cy="57606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4" name="泪滴形 47"/>
          <p:cNvSpPr/>
          <p:nvPr/>
        </p:nvSpPr>
        <p:spPr>
          <a:xfrm>
            <a:off x="10896533" y="6021288"/>
            <a:ext cx="576064" cy="504056"/>
          </a:xfrm>
          <a:custGeom>
            <a:avLst/>
            <a:gdLst/>
            <a:ahLst/>
            <a:cxnLst/>
            <a:rect l="l" t="t" r="r" b="b"/>
            <a:pathLst>
              <a:path w="432048" h="504056">
                <a:moveTo>
                  <a:pt x="288032" y="0"/>
                </a:moveTo>
                <a:lnTo>
                  <a:pt x="432048" y="0"/>
                </a:lnTo>
                <a:lnTo>
                  <a:pt x="432048" y="216024"/>
                </a:lnTo>
                <a:cubicBezTo>
                  <a:pt x="432048" y="375100"/>
                  <a:pt x="303092" y="504056"/>
                  <a:pt x="144016" y="504056"/>
                </a:cubicBezTo>
                <a:lnTo>
                  <a:pt x="93118" y="498925"/>
                </a:lnTo>
                <a:cubicBezTo>
                  <a:pt x="35629" y="446940"/>
                  <a:pt x="0" y="371647"/>
                  <a:pt x="0" y="288032"/>
                </a:cubicBezTo>
                <a:cubicBezTo>
                  <a:pt x="0" y="128956"/>
                  <a:pt x="128956" y="0"/>
                  <a:pt x="288032" y="0"/>
                </a:cubicBezTo>
                <a:close/>
              </a:path>
            </a:pathLst>
          </a:custGeom>
          <a:solidFill>
            <a:schemeClr val="bg1"/>
          </a:solidFill>
          <a:ln>
            <a:solidFill>
              <a:srgbClr val="3366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泪滴形 24"/>
          <p:cNvSpPr/>
          <p:nvPr/>
        </p:nvSpPr>
        <p:spPr>
          <a:xfrm>
            <a:off x="10704512" y="5949280"/>
            <a:ext cx="768085" cy="576064"/>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1664619" y="548680"/>
            <a:ext cx="0" cy="561662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43606" y="529516"/>
            <a:ext cx="1988045" cy="523220"/>
          </a:xfrm>
          <a:prstGeom prst="rect">
            <a:avLst/>
          </a:prstGeom>
          <a:noFill/>
        </p:spPr>
        <p:txBody>
          <a:bodyPr wrap="none" rtlCol="0">
            <a:spAutoFit/>
          </a:bodyPr>
          <a:lstStyle/>
          <a:p>
            <a:r>
              <a:rPr lang="zh-CN" altLang="en-US" sz="2800" b="1" dirty="0" smtClean="0">
                <a:solidFill>
                  <a:schemeClr val="accent2"/>
                </a:solidFill>
              </a:rPr>
              <a:t>二、填空题</a:t>
            </a:r>
            <a:endParaRPr lang="zh-CN" altLang="en-US" sz="2800" b="1" dirty="0">
              <a:solidFill>
                <a:schemeClr val="accent2"/>
              </a:solidFill>
            </a:endParaRPr>
          </a:p>
        </p:txBody>
      </p:sp>
      <p:sp>
        <p:nvSpPr>
          <p:cNvPr id="40" name="TextBox 39"/>
          <p:cNvSpPr txBox="1"/>
          <p:nvPr/>
        </p:nvSpPr>
        <p:spPr>
          <a:xfrm>
            <a:off x="562221" y="6335742"/>
            <a:ext cx="646331" cy="369332"/>
          </a:xfrm>
          <a:prstGeom prst="rect">
            <a:avLst/>
          </a:prstGeom>
          <a:noFill/>
        </p:spPr>
        <p:txBody>
          <a:bodyPr wrap="none" rtlCol="0">
            <a:spAutoFit/>
          </a:bodyPr>
          <a:lstStyle/>
          <a:p>
            <a:r>
              <a:rPr lang="zh-CN" altLang="en-US" dirty="0" smtClean="0">
                <a:solidFill>
                  <a:srgbClr val="33CCCC"/>
                </a:solidFill>
              </a:rPr>
              <a:t>正文</a:t>
            </a:r>
            <a:endParaRPr lang="zh-CN" altLang="en-US" dirty="0">
              <a:solidFill>
                <a:srgbClr val="33CCCC"/>
              </a:solidFill>
            </a:endParaRPr>
          </a:p>
        </p:txBody>
      </p:sp>
      <p:cxnSp>
        <p:nvCxnSpPr>
          <p:cNvPr id="41" name="直接连接符 40"/>
          <p:cNvCxnSpPr/>
          <p:nvPr/>
        </p:nvCxnSpPr>
        <p:spPr>
          <a:xfrm>
            <a:off x="1391477" y="6417332"/>
            <a:ext cx="0" cy="216024"/>
          </a:xfrm>
          <a:prstGeom prst="line">
            <a:avLst/>
          </a:prstGeom>
          <a:ln>
            <a:solidFill>
              <a:srgbClr val="33CCCC"/>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374055" y="6335742"/>
            <a:ext cx="1569660" cy="369332"/>
          </a:xfrm>
          <a:prstGeom prst="rect">
            <a:avLst/>
          </a:prstGeom>
        </p:spPr>
        <p:txBody>
          <a:bodyPr wrap="none">
            <a:spAutoFit/>
          </a:bodyPr>
          <a:lstStyle/>
          <a:p>
            <a:r>
              <a:rPr lang="zh-CN" altLang="en-US" dirty="0" smtClean="0">
                <a:solidFill>
                  <a:schemeClr val="accent2"/>
                </a:solidFill>
              </a:rPr>
              <a:t>第七章测试题</a:t>
            </a:r>
            <a:endParaRPr lang="zh-CN" altLang="en-US" dirty="0">
              <a:solidFill>
                <a:schemeClr val="accent2"/>
              </a:solidFill>
            </a:endParaRPr>
          </a:p>
        </p:txBody>
      </p:sp>
      <p:sp>
        <p:nvSpPr>
          <p:cNvPr id="27" name="矩形 26"/>
          <p:cNvSpPr/>
          <p:nvPr/>
        </p:nvSpPr>
        <p:spPr>
          <a:xfrm>
            <a:off x="527381" y="1700808"/>
            <a:ext cx="10753195" cy="4572508"/>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62221" y="1700808"/>
            <a:ext cx="10718356" cy="4154170"/>
          </a:xfrm>
          <a:prstGeom prst="rect">
            <a:avLst/>
          </a:prstGeom>
        </p:spPr>
        <p:txBody>
          <a:bodyPr wrap="square">
            <a:spAutoFit/>
          </a:bodyPr>
          <a:lstStyle/>
          <a:p>
            <a:r>
              <a:rPr lang="en-US" altLang="zh-CN" sz="2400" dirty="0"/>
              <a:t>21</a:t>
            </a:r>
            <a:r>
              <a:rPr lang="zh-CN" altLang="en-US" sz="2400" dirty="0"/>
              <a:t>．用手拍桌面，手会感到疼，这说明物体间力的</a:t>
            </a:r>
            <a:r>
              <a:rPr lang="zh-CN" altLang="en-US" sz="2400" dirty="0" smtClean="0"/>
              <a:t>作用</a:t>
            </a:r>
            <a:endParaRPr lang="en-US" altLang="zh-CN" sz="2400" dirty="0" smtClean="0"/>
          </a:p>
          <a:p>
            <a:r>
              <a:rPr lang="zh-CN" altLang="en-US" sz="2400" dirty="0" smtClean="0"/>
              <a:t>是</a:t>
            </a:r>
            <a:r>
              <a:rPr lang="zh-CN" altLang="en-US" sz="2400" u="sng" dirty="0" smtClean="0"/>
              <a:t>              </a:t>
            </a:r>
            <a:r>
              <a:rPr lang="zh-CN" altLang="en-US" sz="2400" dirty="0" smtClean="0"/>
              <a:t>的</a:t>
            </a:r>
            <a:r>
              <a:rPr lang="zh-CN" altLang="en-US" sz="2400" dirty="0"/>
              <a:t>；用力捏一下空</a:t>
            </a:r>
            <a:r>
              <a:rPr lang="zh-CN" altLang="en-US" sz="2400" dirty="0" smtClean="0"/>
              <a:t>易拉罐</a:t>
            </a:r>
            <a:r>
              <a:rPr lang="zh-CN" altLang="en-US" sz="2400" dirty="0"/>
              <a:t>，易拉罐变扁了，这说明力可以使物体</a:t>
            </a:r>
            <a:r>
              <a:rPr lang="zh-CN" altLang="en-US" sz="2400" dirty="0" smtClean="0"/>
              <a:t>发生</a:t>
            </a:r>
            <a:r>
              <a:rPr lang="zh-CN" altLang="en-US" sz="2400" u="sng" dirty="0" smtClean="0"/>
              <a:t>               </a:t>
            </a:r>
            <a:r>
              <a:rPr lang="zh-CN" altLang="en-US" sz="2400" dirty="0" smtClean="0"/>
              <a:t>。</a:t>
            </a:r>
            <a:endParaRPr lang="en-US" altLang="zh-CN" sz="2400" dirty="0" smtClean="0"/>
          </a:p>
          <a:p>
            <a:r>
              <a:rPr lang="en-US" altLang="zh-CN" sz="2400" dirty="0"/>
              <a:t>22</a:t>
            </a:r>
            <a:r>
              <a:rPr lang="zh-CN" altLang="en-US" sz="2400" dirty="0"/>
              <a:t>．如图</a:t>
            </a:r>
            <a:r>
              <a:rPr lang="en-US" altLang="zh-CN" sz="2400" dirty="0"/>
              <a:t>7-9 </a:t>
            </a:r>
            <a:r>
              <a:rPr lang="zh-CN" altLang="en-US" sz="2400" dirty="0"/>
              <a:t>所示，一只小船上的人用力推开另一只小船，</a:t>
            </a:r>
            <a:r>
              <a:rPr lang="zh-CN" altLang="en-US" sz="2400" dirty="0" smtClean="0"/>
              <a:t>结果</a:t>
            </a:r>
            <a:r>
              <a:rPr lang="zh-CN" altLang="en-US" sz="2400" dirty="0"/>
              <a:t>发现两只小船同时向相反方向运动。该现象说明：力</a:t>
            </a:r>
          </a:p>
          <a:p>
            <a:r>
              <a:rPr lang="zh-CN" altLang="en-US" sz="2400" dirty="0"/>
              <a:t>可以改变物体</a:t>
            </a:r>
            <a:r>
              <a:rPr lang="zh-CN" altLang="en-US" sz="2400" dirty="0" smtClean="0"/>
              <a:t>的</a:t>
            </a:r>
            <a:r>
              <a:rPr lang="zh-CN" altLang="en-US" sz="2400" u="sng" dirty="0" smtClean="0"/>
              <a:t>               </a:t>
            </a:r>
            <a:r>
              <a:rPr lang="zh-CN" altLang="en-US" sz="2400" dirty="0" smtClean="0"/>
              <a:t>；</a:t>
            </a:r>
            <a:r>
              <a:rPr lang="zh-CN" altLang="en-US" sz="2400" dirty="0"/>
              <a:t>力的</a:t>
            </a:r>
            <a:r>
              <a:rPr lang="zh-CN" altLang="en-US" sz="2400" dirty="0" smtClean="0"/>
              <a:t>作用</a:t>
            </a:r>
            <a:endParaRPr lang="en-US" altLang="zh-CN" sz="2400" dirty="0" smtClean="0"/>
          </a:p>
          <a:p>
            <a:r>
              <a:rPr lang="zh-CN" altLang="en-US" sz="2400" dirty="0" smtClean="0"/>
              <a:t>是</a:t>
            </a:r>
            <a:r>
              <a:rPr lang="zh-CN" altLang="en-US" sz="2400" u="sng" dirty="0" smtClean="0"/>
              <a:t>              </a:t>
            </a:r>
            <a:r>
              <a:rPr lang="zh-CN" altLang="en-US" sz="2400" dirty="0" smtClean="0"/>
              <a:t>的。</a:t>
            </a:r>
            <a:endParaRPr lang="en-US" altLang="zh-CN" sz="2400" dirty="0" smtClean="0"/>
          </a:p>
          <a:p>
            <a:r>
              <a:rPr lang="en-US" altLang="zh-CN" sz="2400" dirty="0"/>
              <a:t>23</a:t>
            </a:r>
            <a:r>
              <a:rPr lang="zh-CN" altLang="en-US" sz="2400" dirty="0"/>
              <a:t>．给下列物理量数据后面填上</a:t>
            </a:r>
            <a:r>
              <a:rPr lang="zh-CN" altLang="en-US" sz="2400" dirty="0" smtClean="0"/>
              <a:t>适当</a:t>
            </a:r>
            <a:endParaRPr lang="en-US" altLang="zh-CN" sz="2400" dirty="0" smtClean="0"/>
          </a:p>
          <a:p>
            <a:r>
              <a:rPr lang="zh-CN" altLang="en-US" sz="2400" dirty="0" smtClean="0"/>
              <a:t>的</a:t>
            </a:r>
            <a:r>
              <a:rPr lang="zh-CN" altLang="en-US" sz="2400" dirty="0"/>
              <a:t>单位：</a:t>
            </a:r>
          </a:p>
          <a:p>
            <a:r>
              <a:rPr lang="zh-CN" altLang="en-US" sz="2400" dirty="0"/>
              <a:t>（</a:t>
            </a:r>
            <a:r>
              <a:rPr lang="en-US" altLang="zh-CN" sz="2400" dirty="0"/>
              <a:t>1</a:t>
            </a:r>
            <a:r>
              <a:rPr lang="zh-CN" altLang="en-US" sz="2400" dirty="0"/>
              <a:t>）一瓶矿泉水的质量约为</a:t>
            </a:r>
            <a:r>
              <a:rPr lang="en-US" altLang="zh-CN" sz="2400" dirty="0"/>
              <a:t>5 × 102 </a:t>
            </a:r>
            <a:r>
              <a:rPr lang="en-US" altLang="zh-CN" sz="2400" u="sng" dirty="0" smtClean="0"/>
              <a:t>            </a:t>
            </a:r>
            <a:r>
              <a:rPr lang="zh-CN" altLang="en-US" sz="2400" dirty="0" smtClean="0"/>
              <a:t>；</a:t>
            </a:r>
            <a:endParaRPr lang="zh-CN" altLang="en-US" sz="2400" dirty="0"/>
          </a:p>
          <a:p>
            <a:r>
              <a:rPr lang="zh-CN" altLang="en-US" sz="2400" dirty="0"/>
              <a:t>（</a:t>
            </a:r>
            <a:r>
              <a:rPr lang="en-US" altLang="zh-CN" sz="2400" dirty="0"/>
              <a:t>2</a:t>
            </a:r>
            <a:r>
              <a:rPr lang="zh-CN" altLang="en-US" sz="2400" dirty="0"/>
              <a:t>）一名中学生的体重约为</a:t>
            </a:r>
            <a:r>
              <a:rPr lang="en-US" altLang="zh-CN" sz="2400" dirty="0" smtClean="0"/>
              <a:t>500</a:t>
            </a:r>
            <a:r>
              <a:rPr lang="en-US" altLang="zh-CN" sz="2400" u="sng" dirty="0" smtClean="0"/>
              <a:t>            </a:t>
            </a:r>
            <a:r>
              <a:rPr lang="en-US" altLang="zh-CN" sz="2400" dirty="0" smtClean="0"/>
              <a:t> </a:t>
            </a:r>
            <a:r>
              <a:rPr lang="zh-CN" altLang="en-US" sz="2400" dirty="0"/>
              <a:t>。</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934" y="3789040"/>
            <a:ext cx="3555137" cy="1152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矩形 1"/>
          <p:cNvSpPr/>
          <p:nvPr/>
        </p:nvSpPr>
        <p:spPr>
          <a:xfrm>
            <a:off x="1297789" y="2060848"/>
            <a:ext cx="697627" cy="400110"/>
          </a:xfrm>
          <a:prstGeom prst="rect">
            <a:avLst/>
          </a:prstGeom>
        </p:spPr>
        <p:txBody>
          <a:bodyPr wrap="none">
            <a:spAutoFit/>
          </a:bodyPr>
          <a:lstStyle/>
          <a:p>
            <a:r>
              <a:rPr lang="zh-CN" altLang="zh-CN" sz="2000" dirty="0">
                <a:solidFill>
                  <a:srgbClr val="FF0000"/>
                </a:solidFill>
              </a:rPr>
              <a:t>相互</a:t>
            </a:r>
            <a:endParaRPr lang="zh-CN" altLang="en-US" sz="2000" dirty="0">
              <a:solidFill>
                <a:srgbClr val="FF0000"/>
              </a:solidFill>
            </a:endParaRPr>
          </a:p>
        </p:txBody>
      </p:sp>
      <p:sp>
        <p:nvSpPr>
          <p:cNvPr id="17" name="矩形 16"/>
          <p:cNvSpPr/>
          <p:nvPr/>
        </p:nvSpPr>
        <p:spPr>
          <a:xfrm>
            <a:off x="4718560" y="2456523"/>
            <a:ext cx="697627" cy="400110"/>
          </a:xfrm>
          <a:prstGeom prst="rect">
            <a:avLst/>
          </a:prstGeom>
        </p:spPr>
        <p:txBody>
          <a:bodyPr wrap="none">
            <a:spAutoFit/>
          </a:bodyPr>
          <a:lstStyle/>
          <a:p>
            <a:r>
              <a:rPr lang="zh-CN" altLang="en-US" sz="2000" dirty="0">
                <a:solidFill>
                  <a:srgbClr val="FF0000"/>
                </a:solidFill>
              </a:rPr>
              <a:t>形变</a:t>
            </a:r>
          </a:p>
        </p:txBody>
      </p:sp>
      <p:sp>
        <p:nvSpPr>
          <p:cNvPr id="18" name="矩形 17"/>
          <p:cNvSpPr/>
          <p:nvPr/>
        </p:nvSpPr>
        <p:spPr>
          <a:xfrm>
            <a:off x="3509564" y="3577838"/>
            <a:ext cx="1210588" cy="400110"/>
          </a:xfrm>
          <a:prstGeom prst="rect">
            <a:avLst/>
          </a:prstGeom>
        </p:spPr>
        <p:txBody>
          <a:bodyPr wrap="none">
            <a:spAutoFit/>
          </a:bodyPr>
          <a:lstStyle/>
          <a:p>
            <a:r>
              <a:rPr lang="zh-CN" altLang="en-US" sz="2000" dirty="0">
                <a:solidFill>
                  <a:srgbClr val="FF0000"/>
                </a:solidFill>
              </a:rPr>
              <a:t>运动状态</a:t>
            </a:r>
          </a:p>
        </p:txBody>
      </p:sp>
      <p:sp>
        <p:nvSpPr>
          <p:cNvPr id="19" name="矩形 18"/>
          <p:cNvSpPr/>
          <p:nvPr/>
        </p:nvSpPr>
        <p:spPr>
          <a:xfrm>
            <a:off x="1410333" y="3936946"/>
            <a:ext cx="697627" cy="400110"/>
          </a:xfrm>
          <a:prstGeom prst="rect">
            <a:avLst/>
          </a:prstGeom>
        </p:spPr>
        <p:txBody>
          <a:bodyPr wrap="none">
            <a:spAutoFit/>
          </a:bodyPr>
          <a:lstStyle/>
          <a:p>
            <a:r>
              <a:rPr lang="zh-CN" altLang="zh-CN" sz="2000" dirty="0" smtClean="0">
                <a:solidFill>
                  <a:srgbClr val="FF0000"/>
                </a:solidFill>
              </a:rPr>
              <a:t>相互</a:t>
            </a:r>
            <a:endParaRPr lang="zh-CN" altLang="en-US" sz="2000" dirty="0">
              <a:solidFill>
                <a:srgbClr val="FF0000"/>
              </a:solidFill>
            </a:endParaRPr>
          </a:p>
        </p:txBody>
      </p:sp>
      <p:sp>
        <p:nvSpPr>
          <p:cNvPr id="4" name="矩形 3"/>
          <p:cNvSpPr/>
          <p:nvPr/>
        </p:nvSpPr>
        <p:spPr>
          <a:xfrm>
            <a:off x="7728181" y="4940106"/>
            <a:ext cx="328936" cy="461665"/>
          </a:xfrm>
          <a:prstGeom prst="rect">
            <a:avLst/>
          </a:prstGeom>
        </p:spPr>
        <p:txBody>
          <a:bodyPr wrap="none">
            <a:spAutoFit/>
          </a:bodyPr>
          <a:lstStyle/>
          <a:p>
            <a:r>
              <a:rPr lang="en-US" altLang="zh-CN" sz="2400" dirty="0">
                <a:solidFill>
                  <a:srgbClr val="FF0000"/>
                </a:solidFill>
              </a:rPr>
              <a:t>g</a:t>
            </a:r>
            <a:endParaRPr lang="zh-CN" altLang="en-US" sz="2400" dirty="0">
              <a:solidFill>
                <a:srgbClr val="FF0000"/>
              </a:solidFill>
            </a:endParaRPr>
          </a:p>
        </p:txBody>
      </p:sp>
      <p:sp>
        <p:nvSpPr>
          <p:cNvPr id="21" name="矩形 20"/>
          <p:cNvSpPr/>
          <p:nvPr/>
        </p:nvSpPr>
        <p:spPr>
          <a:xfrm>
            <a:off x="6861803" y="5369158"/>
            <a:ext cx="383438" cy="461665"/>
          </a:xfrm>
          <a:prstGeom prst="rect">
            <a:avLst/>
          </a:prstGeom>
        </p:spPr>
        <p:txBody>
          <a:bodyPr wrap="none">
            <a:spAutoFit/>
          </a:bodyPr>
          <a:lstStyle/>
          <a:p>
            <a:r>
              <a:rPr lang="en-US" altLang="zh-CN" sz="2400" dirty="0" smtClean="0">
                <a:solidFill>
                  <a:srgbClr val="FF0000"/>
                </a:solidFill>
              </a:rPr>
              <a:t>N</a:t>
            </a:r>
            <a:endParaRPr lang="zh-CN" alt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P spid="19" grpId="0"/>
      <p:bldP spid="4"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1871531" y="548680"/>
            <a:ext cx="9889099" cy="504056"/>
          </a:xfrm>
          <a:prstGeom prst="parallelogram">
            <a:avLst/>
          </a:prstGeom>
          <a:gradFill>
            <a:gsLst>
              <a:gs pos="50000">
                <a:schemeClr val="bg1">
                  <a:lumMod val="95000"/>
                </a:schemeClr>
              </a:gs>
              <a:gs pos="100000">
                <a:schemeClr val="bg1"/>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泪滴形 37"/>
          <p:cNvSpPr/>
          <p:nvPr/>
        </p:nvSpPr>
        <p:spPr>
          <a:xfrm>
            <a:off x="815414" y="260648"/>
            <a:ext cx="1632181" cy="1224136"/>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泪滴形 25"/>
          <p:cNvSpPr/>
          <p:nvPr/>
        </p:nvSpPr>
        <p:spPr>
          <a:xfrm>
            <a:off x="527382" y="260648"/>
            <a:ext cx="1632181" cy="1224136"/>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3" name="泪滴形 22"/>
          <p:cNvSpPr/>
          <p:nvPr/>
        </p:nvSpPr>
        <p:spPr>
          <a:xfrm>
            <a:off x="10896534" y="6021288"/>
            <a:ext cx="768085" cy="57606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4" name="泪滴形 47"/>
          <p:cNvSpPr/>
          <p:nvPr/>
        </p:nvSpPr>
        <p:spPr>
          <a:xfrm>
            <a:off x="10896533" y="6021288"/>
            <a:ext cx="576064" cy="504056"/>
          </a:xfrm>
          <a:custGeom>
            <a:avLst/>
            <a:gdLst/>
            <a:ahLst/>
            <a:cxnLst/>
            <a:rect l="l" t="t" r="r" b="b"/>
            <a:pathLst>
              <a:path w="432048" h="504056">
                <a:moveTo>
                  <a:pt x="288032" y="0"/>
                </a:moveTo>
                <a:lnTo>
                  <a:pt x="432048" y="0"/>
                </a:lnTo>
                <a:lnTo>
                  <a:pt x="432048" y="216024"/>
                </a:lnTo>
                <a:cubicBezTo>
                  <a:pt x="432048" y="375100"/>
                  <a:pt x="303092" y="504056"/>
                  <a:pt x="144016" y="504056"/>
                </a:cubicBezTo>
                <a:lnTo>
                  <a:pt x="93118" y="498925"/>
                </a:lnTo>
                <a:cubicBezTo>
                  <a:pt x="35629" y="446940"/>
                  <a:pt x="0" y="371647"/>
                  <a:pt x="0" y="288032"/>
                </a:cubicBezTo>
                <a:cubicBezTo>
                  <a:pt x="0" y="128956"/>
                  <a:pt x="128956" y="0"/>
                  <a:pt x="288032" y="0"/>
                </a:cubicBezTo>
                <a:close/>
              </a:path>
            </a:pathLst>
          </a:custGeom>
          <a:solidFill>
            <a:schemeClr val="bg1"/>
          </a:solidFill>
          <a:ln>
            <a:solidFill>
              <a:srgbClr val="3366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泪滴形 24"/>
          <p:cNvSpPr/>
          <p:nvPr/>
        </p:nvSpPr>
        <p:spPr>
          <a:xfrm>
            <a:off x="10704512" y="5949280"/>
            <a:ext cx="768085" cy="576064"/>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1664619" y="548680"/>
            <a:ext cx="0" cy="561662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43606" y="529516"/>
            <a:ext cx="1988045" cy="523220"/>
          </a:xfrm>
          <a:prstGeom prst="rect">
            <a:avLst/>
          </a:prstGeom>
          <a:noFill/>
        </p:spPr>
        <p:txBody>
          <a:bodyPr wrap="none" rtlCol="0">
            <a:spAutoFit/>
          </a:bodyPr>
          <a:lstStyle/>
          <a:p>
            <a:r>
              <a:rPr lang="zh-CN" altLang="en-US" sz="2800" b="1" dirty="0" smtClean="0">
                <a:solidFill>
                  <a:schemeClr val="accent2"/>
                </a:solidFill>
              </a:rPr>
              <a:t>二、填空题</a:t>
            </a:r>
            <a:endParaRPr lang="zh-CN" altLang="en-US" sz="2800" b="1" dirty="0">
              <a:solidFill>
                <a:schemeClr val="accent2"/>
              </a:solidFill>
            </a:endParaRPr>
          </a:p>
        </p:txBody>
      </p:sp>
      <p:sp>
        <p:nvSpPr>
          <p:cNvPr id="40" name="TextBox 39"/>
          <p:cNvSpPr txBox="1"/>
          <p:nvPr/>
        </p:nvSpPr>
        <p:spPr>
          <a:xfrm>
            <a:off x="562221" y="6335742"/>
            <a:ext cx="646331" cy="369332"/>
          </a:xfrm>
          <a:prstGeom prst="rect">
            <a:avLst/>
          </a:prstGeom>
          <a:noFill/>
        </p:spPr>
        <p:txBody>
          <a:bodyPr wrap="none" rtlCol="0">
            <a:spAutoFit/>
          </a:bodyPr>
          <a:lstStyle/>
          <a:p>
            <a:r>
              <a:rPr lang="zh-CN" altLang="en-US" dirty="0" smtClean="0">
                <a:solidFill>
                  <a:srgbClr val="33CCCC"/>
                </a:solidFill>
              </a:rPr>
              <a:t>正文</a:t>
            </a:r>
            <a:endParaRPr lang="zh-CN" altLang="en-US" dirty="0">
              <a:solidFill>
                <a:srgbClr val="33CCCC"/>
              </a:solidFill>
            </a:endParaRPr>
          </a:p>
        </p:txBody>
      </p:sp>
      <p:cxnSp>
        <p:nvCxnSpPr>
          <p:cNvPr id="41" name="直接连接符 40"/>
          <p:cNvCxnSpPr/>
          <p:nvPr/>
        </p:nvCxnSpPr>
        <p:spPr>
          <a:xfrm>
            <a:off x="1391477" y="6417332"/>
            <a:ext cx="0" cy="216024"/>
          </a:xfrm>
          <a:prstGeom prst="line">
            <a:avLst/>
          </a:prstGeom>
          <a:ln>
            <a:solidFill>
              <a:srgbClr val="33CCCC"/>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374055" y="6335742"/>
            <a:ext cx="1569660" cy="369332"/>
          </a:xfrm>
          <a:prstGeom prst="rect">
            <a:avLst/>
          </a:prstGeom>
        </p:spPr>
        <p:txBody>
          <a:bodyPr wrap="none">
            <a:spAutoFit/>
          </a:bodyPr>
          <a:lstStyle/>
          <a:p>
            <a:r>
              <a:rPr lang="zh-CN" altLang="en-US" dirty="0" smtClean="0">
                <a:solidFill>
                  <a:schemeClr val="accent2"/>
                </a:solidFill>
              </a:rPr>
              <a:t>第七章测试题</a:t>
            </a:r>
            <a:endParaRPr lang="zh-CN" altLang="en-US" dirty="0">
              <a:solidFill>
                <a:schemeClr val="accent2"/>
              </a:solidFill>
            </a:endParaRPr>
          </a:p>
        </p:txBody>
      </p:sp>
      <p:sp>
        <p:nvSpPr>
          <p:cNvPr id="27" name="矩形 26"/>
          <p:cNvSpPr/>
          <p:nvPr/>
        </p:nvSpPr>
        <p:spPr>
          <a:xfrm>
            <a:off x="527381" y="1700808"/>
            <a:ext cx="10753195" cy="4572508"/>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62221" y="1725094"/>
            <a:ext cx="10718356" cy="3046988"/>
          </a:xfrm>
          <a:prstGeom prst="rect">
            <a:avLst/>
          </a:prstGeom>
        </p:spPr>
        <p:txBody>
          <a:bodyPr wrap="square">
            <a:spAutoFit/>
          </a:bodyPr>
          <a:lstStyle/>
          <a:p>
            <a:r>
              <a:rPr lang="en-US" altLang="zh-CN" sz="2400" dirty="0"/>
              <a:t>24</a:t>
            </a:r>
            <a:r>
              <a:rPr lang="zh-CN" altLang="en-US" sz="2400" dirty="0"/>
              <a:t>．物体由于地球吸引而受到的力叫重力，它的施力物体</a:t>
            </a:r>
            <a:r>
              <a:rPr lang="zh-CN" altLang="en-US" sz="2400" dirty="0" smtClean="0"/>
              <a:t>是</a:t>
            </a:r>
            <a:r>
              <a:rPr lang="zh-CN" altLang="en-US" sz="2400" u="sng" dirty="0" smtClean="0"/>
              <a:t>              </a:t>
            </a:r>
            <a:r>
              <a:rPr lang="zh-CN" altLang="en-US" sz="2400" dirty="0" smtClean="0"/>
              <a:t>，</a:t>
            </a:r>
            <a:r>
              <a:rPr lang="zh-CN" altLang="en-US" sz="2400" dirty="0"/>
              <a:t>方向</a:t>
            </a:r>
            <a:r>
              <a:rPr lang="zh-CN" altLang="en-US" sz="2400" dirty="0" smtClean="0"/>
              <a:t>总是</a:t>
            </a:r>
            <a:r>
              <a:rPr lang="zh-CN" altLang="en-US" sz="2400" u="sng" dirty="0" smtClean="0"/>
              <a:t>              </a:t>
            </a:r>
            <a:r>
              <a:rPr lang="zh-CN" altLang="en-US" sz="2400" dirty="0" smtClean="0"/>
              <a:t>，作用点叫</a:t>
            </a:r>
            <a:r>
              <a:rPr lang="zh-CN" altLang="en-US" sz="2400" u="sng" dirty="0" smtClean="0"/>
              <a:t>                  </a:t>
            </a:r>
            <a:r>
              <a:rPr lang="zh-CN" altLang="en-US" sz="2400" dirty="0" smtClean="0"/>
              <a:t>，</a:t>
            </a:r>
            <a:r>
              <a:rPr lang="zh-CN" altLang="en-US" sz="2400" dirty="0"/>
              <a:t>重力的大小与</a:t>
            </a:r>
            <a:r>
              <a:rPr lang="zh-CN" altLang="en-US" sz="2400" dirty="0" smtClean="0"/>
              <a:t>质量</a:t>
            </a:r>
            <a:r>
              <a:rPr lang="zh-CN" altLang="en-US" sz="2400" u="sng" dirty="0" smtClean="0"/>
              <a:t>                  </a:t>
            </a:r>
            <a:r>
              <a:rPr lang="zh-CN" altLang="en-US" sz="2400" dirty="0" smtClean="0"/>
              <a:t>。</a:t>
            </a:r>
            <a:endParaRPr lang="zh-CN" altLang="en-US" sz="2400" dirty="0"/>
          </a:p>
          <a:p>
            <a:r>
              <a:rPr lang="en-US" altLang="zh-CN" sz="2400" dirty="0"/>
              <a:t>25</a:t>
            </a:r>
            <a:r>
              <a:rPr lang="zh-CN" altLang="en-US" sz="2400" dirty="0"/>
              <a:t>．甲、乙两球的质量之比为</a:t>
            </a:r>
            <a:r>
              <a:rPr lang="en-US" altLang="zh-CN" sz="2400" dirty="0"/>
              <a:t>3∶2</a:t>
            </a:r>
            <a:r>
              <a:rPr lang="zh-CN" altLang="en-US" sz="2400" dirty="0"/>
              <a:t>，则他们所受的重力之比</a:t>
            </a:r>
            <a:r>
              <a:rPr lang="zh-CN" altLang="en-US" sz="2400" dirty="0" smtClean="0"/>
              <a:t>为</a:t>
            </a:r>
            <a:r>
              <a:rPr lang="zh-CN" altLang="en-US" sz="2400" u="sng" dirty="0" smtClean="0"/>
              <a:t>                </a:t>
            </a:r>
            <a:r>
              <a:rPr lang="zh-CN" altLang="en-US" sz="2400" dirty="0" smtClean="0"/>
              <a:t>，</a:t>
            </a:r>
            <a:r>
              <a:rPr lang="zh-CN" altLang="en-US" sz="2400" dirty="0"/>
              <a:t>若甲球所受的</a:t>
            </a:r>
            <a:r>
              <a:rPr lang="zh-CN" altLang="en-US" sz="2400" dirty="0" smtClean="0"/>
              <a:t>重力为</a:t>
            </a:r>
            <a:r>
              <a:rPr lang="en-US" altLang="zh-CN" sz="2400" dirty="0"/>
              <a:t>60 N</a:t>
            </a:r>
            <a:r>
              <a:rPr lang="zh-CN" altLang="en-US" sz="2400" dirty="0"/>
              <a:t>，则乙球所受的重力</a:t>
            </a:r>
            <a:r>
              <a:rPr lang="zh-CN" altLang="en-US" sz="2400" dirty="0" smtClean="0"/>
              <a:t>为</a:t>
            </a:r>
            <a:r>
              <a:rPr lang="zh-CN" altLang="en-US" sz="2400" u="sng" dirty="0" smtClean="0"/>
              <a:t>                </a:t>
            </a:r>
            <a:r>
              <a:rPr lang="en-US" altLang="zh-CN" sz="2400" dirty="0" smtClean="0"/>
              <a:t>N</a:t>
            </a:r>
            <a:r>
              <a:rPr lang="zh-CN" altLang="en-US" sz="2400" dirty="0"/>
              <a:t>。</a:t>
            </a:r>
          </a:p>
          <a:p>
            <a:r>
              <a:rPr lang="en-US" altLang="zh-CN" sz="2400" dirty="0"/>
              <a:t>26</a:t>
            </a:r>
            <a:r>
              <a:rPr lang="zh-CN" altLang="en-US" sz="2400" dirty="0"/>
              <a:t>． 如图</a:t>
            </a:r>
            <a:r>
              <a:rPr lang="en-US" altLang="zh-CN" sz="2400" dirty="0"/>
              <a:t>7-10 </a:t>
            </a:r>
            <a:r>
              <a:rPr lang="zh-CN" altLang="en-US" sz="2400" dirty="0"/>
              <a:t>所示， 一个玻璃瓶， 瓶中装满水， 把一细玻璃管通过带</a:t>
            </a:r>
            <a:r>
              <a:rPr lang="zh-CN" altLang="en-US" sz="2400" dirty="0" smtClean="0"/>
              <a:t>孔的</a:t>
            </a:r>
            <a:r>
              <a:rPr lang="zh-CN" altLang="en-US" sz="2400" dirty="0"/>
              <a:t>橡皮塞插入瓶中， 用手捏玻璃瓶时， 发现玻璃管中液面升高， </a:t>
            </a:r>
            <a:r>
              <a:rPr lang="zh-CN" altLang="en-US" sz="2400" dirty="0" smtClean="0"/>
              <a:t>说明</a:t>
            </a:r>
            <a:r>
              <a:rPr lang="zh-CN" altLang="en-US" sz="2400" u="sng" dirty="0" smtClean="0"/>
              <a:t>                                                    </a:t>
            </a:r>
            <a:r>
              <a:rPr lang="zh-CN" altLang="en-US" sz="2400" dirty="0" smtClean="0"/>
              <a:t>；</a:t>
            </a:r>
            <a:r>
              <a:rPr lang="zh-CN" altLang="en-US" sz="2400" dirty="0"/>
              <a:t>松开手后， 发现玻璃管中液面回到</a:t>
            </a:r>
            <a:r>
              <a:rPr lang="zh-CN" altLang="en-US" sz="2400" dirty="0" smtClean="0"/>
              <a:t>原来位置，</a:t>
            </a:r>
            <a:endParaRPr lang="en-US" altLang="zh-CN" sz="2400" dirty="0" smtClean="0"/>
          </a:p>
          <a:p>
            <a:r>
              <a:rPr lang="zh-CN" altLang="en-US" sz="2400" dirty="0" smtClean="0"/>
              <a:t>说明</a:t>
            </a:r>
            <a:r>
              <a:rPr lang="zh-CN" altLang="en-US" sz="2400" u="sng" dirty="0" smtClean="0"/>
              <a:t>                                                           </a:t>
            </a:r>
            <a:r>
              <a:rPr lang="zh-CN" altLang="en-US" sz="2400" dirty="0" smtClean="0"/>
              <a:t>。</a:t>
            </a:r>
            <a:endParaRPr lang="zh-CN" altLang="en-US" sz="2400"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60363" y="5085185"/>
            <a:ext cx="736600" cy="10815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矩形 1"/>
          <p:cNvSpPr/>
          <p:nvPr/>
        </p:nvSpPr>
        <p:spPr>
          <a:xfrm>
            <a:off x="1400057" y="2060848"/>
            <a:ext cx="697627" cy="400110"/>
          </a:xfrm>
          <a:prstGeom prst="rect">
            <a:avLst/>
          </a:prstGeom>
        </p:spPr>
        <p:txBody>
          <a:bodyPr wrap="none">
            <a:spAutoFit/>
          </a:bodyPr>
          <a:lstStyle/>
          <a:p>
            <a:r>
              <a:rPr lang="zh-CN" altLang="zh-CN" sz="2000" dirty="0">
                <a:solidFill>
                  <a:srgbClr val="FF0000"/>
                </a:solidFill>
              </a:rPr>
              <a:t>地球</a:t>
            </a:r>
            <a:endParaRPr lang="zh-CN" altLang="en-US" sz="2000" dirty="0">
              <a:solidFill>
                <a:srgbClr val="FF0000"/>
              </a:solidFill>
            </a:endParaRPr>
          </a:p>
        </p:txBody>
      </p:sp>
      <p:sp>
        <p:nvSpPr>
          <p:cNvPr id="17" name="矩形 16"/>
          <p:cNvSpPr/>
          <p:nvPr/>
        </p:nvSpPr>
        <p:spPr>
          <a:xfrm>
            <a:off x="4718559" y="2060848"/>
            <a:ext cx="1210588" cy="400110"/>
          </a:xfrm>
          <a:prstGeom prst="rect">
            <a:avLst/>
          </a:prstGeom>
        </p:spPr>
        <p:txBody>
          <a:bodyPr wrap="none">
            <a:spAutoFit/>
          </a:bodyPr>
          <a:lstStyle/>
          <a:p>
            <a:r>
              <a:rPr lang="zh-CN" altLang="en-US" sz="2000" dirty="0">
                <a:solidFill>
                  <a:srgbClr val="FF0000"/>
                </a:solidFill>
              </a:rPr>
              <a:t>竖直向下</a:t>
            </a:r>
          </a:p>
        </p:txBody>
      </p:sp>
      <p:sp>
        <p:nvSpPr>
          <p:cNvPr id="18" name="矩形 17"/>
          <p:cNvSpPr/>
          <p:nvPr/>
        </p:nvSpPr>
        <p:spPr>
          <a:xfrm>
            <a:off x="8397833" y="2060848"/>
            <a:ext cx="697627" cy="400110"/>
          </a:xfrm>
          <a:prstGeom prst="rect">
            <a:avLst/>
          </a:prstGeom>
        </p:spPr>
        <p:txBody>
          <a:bodyPr wrap="none">
            <a:spAutoFit/>
          </a:bodyPr>
          <a:lstStyle/>
          <a:p>
            <a:r>
              <a:rPr lang="zh-CN" altLang="en-US" sz="2000" dirty="0">
                <a:solidFill>
                  <a:srgbClr val="FF0000"/>
                </a:solidFill>
              </a:rPr>
              <a:t>重心</a:t>
            </a:r>
          </a:p>
        </p:txBody>
      </p:sp>
      <p:sp>
        <p:nvSpPr>
          <p:cNvPr id="19" name="矩形 18"/>
          <p:cNvSpPr/>
          <p:nvPr/>
        </p:nvSpPr>
        <p:spPr>
          <a:xfrm>
            <a:off x="3425379" y="2460958"/>
            <a:ext cx="954107" cy="400110"/>
          </a:xfrm>
          <a:prstGeom prst="rect">
            <a:avLst/>
          </a:prstGeom>
        </p:spPr>
        <p:txBody>
          <a:bodyPr wrap="none">
            <a:spAutoFit/>
          </a:bodyPr>
          <a:lstStyle/>
          <a:p>
            <a:r>
              <a:rPr lang="zh-CN" altLang="en-US" sz="2000" dirty="0">
                <a:solidFill>
                  <a:srgbClr val="FF0000"/>
                </a:solidFill>
              </a:rPr>
              <a:t>成正比</a:t>
            </a:r>
          </a:p>
        </p:txBody>
      </p:sp>
      <p:sp>
        <p:nvSpPr>
          <p:cNvPr id="20" name="矩形 19"/>
          <p:cNvSpPr/>
          <p:nvPr/>
        </p:nvSpPr>
        <p:spPr>
          <a:xfrm>
            <a:off x="1810071" y="3162710"/>
            <a:ext cx="513282" cy="400110"/>
          </a:xfrm>
          <a:prstGeom prst="rect">
            <a:avLst/>
          </a:prstGeom>
        </p:spPr>
        <p:txBody>
          <a:bodyPr wrap="none">
            <a:spAutoFit/>
          </a:bodyPr>
          <a:lstStyle/>
          <a:p>
            <a:r>
              <a:rPr lang="en-US" altLang="zh-CN" sz="2000" dirty="0">
                <a:solidFill>
                  <a:srgbClr val="FF0000"/>
                </a:solidFill>
              </a:rPr>
              <a:t>3:2</a:t>
            </a:r>
            <a:endParaRPr lang="zh-CN" altLang="en-US" sz="2000" dirty="0">
              <a:solidFill>
                <a:srgbClr val="FF0000"/>
              </a:solidFill>
            </a:endParaRPr>
          </a:p>
        </p:txBody>
      </p:sp>
      <p:sp>
        <p:nvSpPr>
          <p:cNvPr id="21" name="矩形 20"/>
          <p:cNvSpPr/>
          <p:nvPr/>
        </p:nvSpPr>
        <p:spPr>
          <a:xfrm>
            <a:off x="2278119" y="3562820"/>
            <a:ext cx="444352" cy="400110"/>
          </a:xfrm>
          <a:prstGeom prst="rect">
            <a:avLst/>
          </a:prstGeom>
        </p:spPr>
        <p:txBody>
          <a:bodyPr wrap="none">
            <a:spAutoFit/>
          </a:bodyPr>
          <a:lstStyle/>
          <a:p>
            <a:r>
              <a:rPr lang="en-US" altLang="zh-CN" sz="2000" dirty="0">
                <a:solidFill>
                  <a:srgbClr val="FF0000"/>
                </a:solidFill>
              </a:rPr>
              <a:t>40</a:t>
            </a:r>
            <a:endParaRPr lang="zh-CN" altLang="en-US" sz="2000" dirty="0">
              <a:solidFill>
                <a:srgbClr val="FF0000"/>
              </a:solidFill>
            </a:endParaRPr>
          </a:p>
        </p:txBody>
      </p:sp>
      <p:sp>
        <p:nvSpPr>
          <p:cNvPr id="22" name="矩形 21"/>
          <p:cNvSpPr/>
          <p:nvPr/>
        </p:nvSpPr>
        <p:spPr>
          <a:xfrm>
            <a:off x="5973475" y="4679114"/>
            <a:ext cx="3518912" cy="400110"/>
          </a:xfrm>
          <a:prstGeom prst="rect">
            <a:avLst/>
          </a:prstGeom>
        </p:spPr>
        <p:txBody>
          <a:bodyPr wrap="none">
            <a:spAutoFit/>
          </a:bodyPr>
          <a:lstStyle/>
          <a:p>
            <a:r>
              <a:rPr lang="zh-CN" altLang="en-US" sz="2000" dirty="0">
                <a:solidFill>
                  <a:srgbClr val="FF0000"/>
                </a:solidFill>
              </a:rPr>
              <a:t>说明玻璃瓶发生的是</a:t>
            </a:r>
            <a:r>
              <a:rPr lang="zh-CN" altLang="en-US" sz="2000" dirty="0" smtClean="0">
                <a:solidFill>
                  <a:srgbClr val="FF0000"/>
                </a:solidFill>
              </a:rPr>
              <a:t>弹性形变</a:t>
            </a:r>
            <a:endParaRPr lang="zh-CN" altLang="en-US" sz="2000" dirty="0">
              <a:solidFill>
                <a:srgbClr val="FF0000"/>
              </a:solidFill>
            </a:endParaRPr>
          </a:p>
        </p:txBody>
      </p:sp>
      <p:sp>
        <p:nvSpPr>
          <p:cNvPr id="28" name="矩形 27"/>
          <p:cNvSpPr/>
          <p:nvPr/>
        </p:nvSpPr>
        <p:spPr>
          <a:xfrm>
            <a:off x="2396892" y="5425886"/>
            <a:ext cx="1723549" cy="400110"/>
          </a:xfrm>
          <a:prstGeom prst="rect">
            <a:avLst/>
          </a:prstGeom>
        </p:spPr>
        <p:txBody>
          <a:bodyPr wrap="none">
            <a:spAutoFit/>
          </a:bodyPr>
          <a:lstStyle/>
          <a:p>
            <a:r>
              <a:rPr lang="zh-CN" altLang="zh-CN" sz="2000" dirty="0">
                <a:solidFill>
                  <a:srgbClr val="FF0000"/>
                </a:solidFill>
              </a:rPr>
              <a:t>玻璃瓶有弹性</a:t>
            </a:r>
            <a:endParaRPr lang="zh-CN" altLang="en-US"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P spid="19" grpId="0"/>
      <p:bldP spid="20" grpId="0"/>
      <p:bldP spid="21" grpId="0"/>
      <p:bldP spid="22"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1871531" y="548680"/>
            <a:ext cx="9889099" cy="504056"/>
          </a:xfrm>
          <a:prstGeom prst="parallelogram">
            <a:avLst/>
          </a:prstGeom>
          <a:gradFill>
            <a:gsLst>
              <a:gs pos="50000">
                <a:schemeClr val="bg1">
                  <a:lumMod val="95000"/>
                </a:schemeClr>
              </a:gs>
              <a:gs pos="100000">
                <a:schemeClr val="bg1"/>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泪滴形 37"/>
          <p:cNvSpPr/>
          <p:nvPr/>
        </p:nvSpPr>
        <p:spPr>
          <a:xfrm>
            <a:off x="815414" y="260648"/>
            <a:ext cx="1632181" cy="1224136"/>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泪滴形 25"/>
          <p:cNvSpPr/>
          <p:nvPr/>
        </p:nvSpPr>
        <p:spPr>
          <a:xfrm>
            <a:off x="527382" y="260648"/>
            <a:ext cx="1632181" cy="1224136"/>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3" name="泪滴形 22"/>
          <p:cNvSpPr/>
          <p:nvPr/>
        </p:nvSpPr>
        <p:spPr>
          <a:xfrm>
            <a:off x="10896534" y="6021288"/>
            <a:ext cx="768085" cy="57606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4" name="泪滴形 47"/>
          <p:cNvSpPr/>
          <p:nvPr/>
        </p:nvSpPr>
        <p:spPr>
          <a:xfrm>
            <a:off x="10896533" y="6021288"/>
            <a:ext cx="576064" cy="504056"/>
          </a:xfrm>
          <a:custGeom>
            <a:avLst/>
            <a:gdLst/>
            <a:ahLst/>
            <a:cxnLst/>
            <a:rect l="l" t="t" r="r" b="b"/>
            <a:pathLst>
              <a:path w="432048" h="504056">
                <a:moveTo>
                  <a:pt x="288032" y="0"/>
                </a:moveTo>
                <a:lnTo>
                  <a:pt x="432048" y="0"/>
                </a:lnTo>
                <a:lnTo>
                  <a:pt x="432048" y="216024"/>
                </a:lnTo>
                <a:cubicBezTo>
                  <a:pt x="432048" y="375100"/>
                  <a:pt x="303092" y="504056"/>
                  <a:pt x="144016" y="504056"/>
                </a:cubicBezTo>
                <a:lnTo>
                  <a:pt x="93118" y="498925"/>
                </a:lnTo>
                <a:cubicBezTo>
                  <a:pt x="35629" y="446940"/>
                  <a:pt x="0" y="371647"/>
                  <a:pt x="0" y="288032"/>
                </a:cubicBezTo>
                <a:cubicBezTo>
                  <a:pt x="0" y="128956"/>
                  <a:pt x="128956" y="0"/>
                  <a:pt x="288032" y="0"/>
                </a:cubicBezTo>
                <a:close/>
              </a:path>
            </a:pathLst>
          </a:custGeom>
          <a:solidFill>
            <a:schemeClr val="bg1"/>
          </a:solidFill>
          <a:ln>
            <a:solidFill>
              <a:srgbClr val="3366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泪滴形 24"/>
          <p:cNvSpPr/>
          <p:nvPr/>
        </p:nvSpPr>
        <p:spPr>
          <a:xfrm>
            <a:off x="10704512" y="5949280"/>
            <a:ext cx="768085" cy="576064"/>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1664619" y="548680"/>
            <a:ext cx="0" cy="561662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43606" y="529516"/>
            <a:ext cx="1988045" cy="523220"/>
          </a:xfrm>
          <a:prstGeom prst="rect">
            <a:avLst/>
          </a:prstGeom>
          <a:noFill/>
        </p:spPr>
        <p:txBody>
          <a:bodyPr wrap="none" rtlCol="0">
            <a:spAutoFit/>
          </a:bodyPr>
          <a:lstStyle/>
          <a:p>
            <a:r>
              <a:rPr lang="zh-CN" altLang="en-US" sz="2800" b="1" dirty="0" smtClean="0">
                <a:solidFill>
                  <a:schemeClr val="accent2"/>
                </a:solidFill>
              </a:rPr>
              <a:t>二、填空题</a:t>
            </a:r>
            <a:endParaRPr lang="zh-CN" altLang="en-US" sz="2800" b="1" dirty="0">
              <a:solidFill>
                <a:schemeClr val="accent2"/>
              </a:solidFill>
            </a:endParaRPr>
          </a:p>
        </p:txBody>
      </p:sp>
      <p:sp>
        <p:nvSpPr>
          <p:cNvPr id="40" name="TextBox 39"/>
          <p:cNvSpPr txBox="1"/>
          <p:nvPr/>
        </p:nvSpPr>
        <p:spPr>
          <a:xfrm>
            <a:off x="562221" y="6335742"/>
            <a:ext cx="646331" cy="369332"/>
          </a:xfrm>
          <a:prstGeom prst="rect">
            <a:avLst/>
          </a:prstGeom>
          <a:noFill/>
        </p:spPr>
        <p:txBody>
          <a:bodyPr wrap="none" rtlCol="0">
            <a:spAutoFit/>
          </a:bodyPr>
          <a:lstStyle/>
          <a:p>
            <a:r>
              <a:rPr lang="zh-CN" altLang="en-US" dirty="0" smtClean="0">
                <a:solidFill>
                  <a:srgbClr val="33CCCC"/>
                </a:solidFill>
              </a:rPr>
              <a:t>正文</a:t>
            </a:r>
            <a:endParaRPr lang="zh-CN" altLang="en-US" dirty="0">
              <a:solidFill>
                <a:srgbClr val="33CCCC"/>
              </a:solidFill>
            </a:endParaRPr>
          </a:p>
        </p:txBody>
      </p:sp>
      <p:cxnSp>
        <p:nvCxnSpPr>
          <p:cNvPr id="41" name="直接连接符 40"/>
          <p:cNvCxnSpPr/>
          <p:nvPr/>
        </p:nvCxnSpPr>
        <p:spPr>
          <a:xfrm>
            <a:off x="1391477" y="6417332"/>
            <a:ext cx="0" cy="216024"/>
          </a:xfrm>
          <a:prstGeom prst="line">
            <a:avLst/>
          </a:prstGeom>
          <a:ln>
            <a:solidFill>
              <a:srgbClr val="33CCCC"/>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374055" y="6335742"/>
            <a:ext cx="1569660" cy="369332"/>
          </a:xfrm>
          <a:prstGeom prst="rect">
            <a:avLst/>
          </a:prstGeom>
        </p:spPr>
        <p:txBody>
          <a:bodyPr wrap="none">
            <a:spAutoFit/>
          </a:bodyPr>
          <a:lstStyle/>
          <a:p>
            <a:r>
              <a:rPr lang="zh-CN" altLang="en-US" dirty="0" smtClean="0">
                <a:solidFill>
                  <a:schemeClr val="accent2"/>
                </a:solidFill>
              </a:rPr>
              <a:t>第七章测试题</a:t>
            </a:r>
            <a:endParaRPr lang="zh-CN" altLang="en-US" dirty="0">
              <a:solidFill>
                <a:schemeClr val="accent2"/>
              </a:solidFill>
            </a:endParaRPr>
          </a:p>
        </p:txBody>
      </p:sp>
      <p:sp>
        <p:nvSpPr>
          <p:cNvPr id="27" name="矩形 26"/>
          <p:cNvSpPr/>
          <p:nvPr/>
        </p:nvSpPr>
        <p:spPr>
          <a:xfrm>
            <a:off x="527381" y="1700808"/>
            <a:ext cx="10753195" cy="4572508"/>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62221" y="1700808"/>
            <a:ext cx="10718356" cy="1198880"/>
          </a:xfrm>
          <a:prstGeom prst="rect">
            <a:avLst/>
          </a:prstGeom>
        </p:spPr>
        <p:txBody>
          <a:bodyPr wrap="square">
            <a:spAutoFit/>
          </a:bodyPr>
          <a:lstStyle/>
          <a:p>
            <a:r>
              <a:rPr lang="en-US" altLang="zh-CN" sz="2400" dirty="0"/>
              <a:t>27</a:t>
            </a:r>
            <a:r>
              <a:rPr lang="zh-CN" altLang="en-US" sz="2400" dirty="0"/>
              <a:t>．在弹性限度内，弹簧受到的拉力越大，弹簧的伸长就越</a:t>
            </a:r>
            <a:r>
              <a:rPr lang="zh-CN" altLang="en-US" sz="2400" u="sng" dirty="0" smtClean="0">
                <a:sym typeface="+mn-ea"/>
              </a:rPr>
              <a:t>             </a:t>
            </a:r>
            <a:r>
              <a:rPr lang="zh-CN" altLang="en-US" sz="2400" dirty="0"/>
              <a:t>。弹簧测力计就是利用这个原理做成的。弹簧测力计能否在月球上测出拉力的大小？</a:t>
            </a:r>
            <a:r>
              <a:rPr lang="zh-CN" altLang="en-US" sz="2400" u="sng" dirty="0" smtClean="0">
                <a:sym typeface="+mn-ea"/>
              </a:rPr>
              <a:t>              </a:t>
            </a:r>
            <a:r>
              <a:rPr lang="zh-CN" altLang="en-US" sz="2400" dirty="0">
                <a:sym typeface="+mn-ea"/>
              </a:rPr>
              <a:t>。</a:t>
            </a:r>
            <a:endParaRPr lang="zh-CN" altLang="en-US" sz="2400" dirty="0"/>
          </a:p>
        </p:txBody>
      </p:sp>
      <p:sp>
        <p:nvSpPr>
          <p:cNvPr id="2" name="矩形 1"/>
          <p:cNvSpPr/>
          <p:nvPr/>
        </p:nvSpPr>
        <p:spPr>
          <a:xfrm>
            <a:off x="1423888" y="2100193"/>
            <a:ext cx="441146" cy="400110"/>
          </a:xfrm>
          <a:prstGeom prst="rect">
            <a:avLst/>
          </a:prstGeom>
        </p:spPr>
        <p:txBody>
          <a:bodyPr wrap="none">
            <a:spAutoFit/>
          </a:bodyPr>
          <a:lstStyle/>
          <a:p>
            <a:r>
              <a:rPr lang="zh-CN" altLang="zh-CN" sz="2000" dirty="0">
                <a:solidFill>
                  <a:srgbClr val="FF0000"/>
                </a:solidFill>
              </a:rPr>
              <a:t>长</a:t>
            </a:r>
            <a:endParaRPr lang="zh-CN" altLang="en-US" sz="2000" dirty="0">
              <a:solidFill>
                <a:srgbClr val="FF0000"/>
              </a:solidFill>
            </a:endParaRPr>
          </a:p>
        </p:txBody>
      </p:sp>
      <p:sp>
        <p:nvSpPr>
          <p:cNvPr id="16" name="矩形 15"/>
          <p:cNvSpPr/>
          <p:nvPr/>
        </p:nvSpPr>
        <p:spPr>
          <a:xfrm>
            <a:off x="7640961" y="2427337"/>
            <a:ext cx="441146" cy="400110"/>
          </a:xfrm>
          <a:prstGeom prst="rect">
            <a:avLst/>
          </a:prstGeom>
        </p:spPr>
        <p:txBody>
          <a:bodyPr wrap="none">
            <a:spAutoFit/>
          </a:bodyPr>
          <a:lstStyle/>
          <a:p>
            <a:r>
              <a:rPr lang="zh-CN" altLang="en-US" sz="2000" dirty="0">
                <a:solidFill>
                  <a:srgbClr val="FF0000"/>
                </a:solidFill>
              </a:rPr>
              <a:t>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68529" y="1390918"/>
            <a:ext cx="4989576" cy="3352800"/>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9171" y="1390918"/>
            <a:ext cx="4934712" cy="3352800"/>
          </a:xfrm>
          <a:prstGeom prst="rect">
            <a:avLst/>
          </a:prstGeom>
        </p:spPr>
      </p:pic>
    </p:spTree>
    <p:extLst>
      <p:ext uri="{BB962C8B-B14F-4D97-AF65-F5344CB8AC3E}">
        <p14:creationId xmlns:p14="http://schemas.microsoft.com/office/powerpoint/2010/main" xmlns="" val="6382155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1871531" y="548680"/>
            <a:ext cx="9889099" cy="504056"/>
          </a:xfrm>
          <a:prstGeom prst="parallelogram">
            <a:avLst/>
          </a:prstGeom>
          <a:gradFill>
            <a:gsLst>
              <a:gs pos="50000">
                <a:schemeClr val="bg1">
                  <a:lumMod val="95000"/>
                </a:schemeClr>
              </a:gs>
              <a:gs pos="100000">
                <a:schemeClr val="bg1"/>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泪滴形 37"/>
          <p:cNvSpPr/>
          <p:nvPr/>
        </p:nvSpPr>
        <p:spPr>
          <a:xfrm>
            <a:off x="815414" y="260648"/>
            <a:ext cx="1632181" cy="1224136"/>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泪滴形 25"/>
          <p:cNvSpPr/>
          <p:nvPr/>
        </p:nvSpPr>
        <p:spPr>
          <a:xfrm>
            <a:off x="527382" y="260648"/>
            <a:ext cx="1632181" cy="1224136"/>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3" name="泪滴形 22"/>
          <p:cNvSpPr/>
          <p:nvPr/>
        </p:nvSpPr>
        <p:spPr>
          <a:xfrm>
            <a:off x="10896534" y="6021288"/>
            <a:ext cx="768085" cy="57606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4" name="泪滴形 47"/>
          <p:cNvSpPr/>
          <p:nvPr/>
        </p:nvSpPr>
        <p:spPr>
          <a:xfrm>
            <a:off x="10896533" y="6021288"/>
            <a:ext cx="576064" cy="504056"/>
          </a:xfrm>
          <a:custGeom>
            <a:avLst/>
            <a:gdLst/>
            <a:ahLst/>
            <a:cxnLst/>
            <a:rect l="l" t="t" r="r" b="b"/>
            <a:pathLst>
              <a:path w="432048" h="504056">
                <a:moveTo>
                  <a:pt x="288032" y="0"/>
                </a:moveTo>
                <a:lnTo>
                  <a:pt x="432048" y="0"/>
                </a:lnTo>
                <a:lnTo>
                  <a:pt x="432048" y="216024"/>
                </a:lnTo>
                <a:cubicBezTo>
                  <a:pt x="432048" y="375100"/>
                  <a:pt x="303092" y="504056"/>
                  <a:pt x="144016" y="504056"/>
                </a:cubicBezTo>
                <a:lnTo>
                  <a:pt x="93118" y="498925"/>
                </a:lnTo>
                <a:cubicBezTo>
                  <a:pt x="35629" y="446940"/>
                  <a:pt x="0" y="371647"/>
                  <a:pt x="0" y="288032"/>
                </a:cubicBezTo>
                <a:cubicBezTo>
                  <a:pt x="0" y="128956"/>
                  <a:pt x="128956" y="0"/>
                  <a:pt x="288032" y="0"/>
                </a:cubicBezTo>
                <a:close/>
              </a:path>
            </a:pathLst>
          </a:custGeom>
          <a:solidFill>
            <a:schemeClr val="bg1"/>
          </a:solidFill>
          <a:ln>
            <a:solidFill>
              <a:srgbClr val="3366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泪滴形 24"/>
          <p:cNvSpPr/>
          <p:nvPr/>
        </p:nvSpPr>
        <p:spPr>
          <a:xfrm>
            <a:off x="10704512" y="5949280"/>
            <a:ext cx="768085" cy="576064"/>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1664619" y="548680"/>
            <a:ext cx="0" cy="561662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43605" y="529516"/>
            <a:ext cx="1988045" cy="523220"/>
          </a:xfrm>
          <a:prstGeom prst="rect">
            <a:avLst/>
          </a:prstGeom>
          <a:noFill/>
        </p:spPr>
        <p:txBody>
          <a:bodyPr wrap="none" rtlCol="0">
            <a:spAutoFit/>
          </a:bodyPr>
          <a:lstStyle/>
          <a:p>
            <a:pPr algn="l"/>
            <a:r>
              <a:rPr lang="zh-CN" altLang="en-US" sz="2800" b="1" dirty="0" smtClean="0">
                <a:solidFill>
                  <a:schemeClr val="accent2"/>
                </a:solidFill>
                <a:sym typeface="+mn-ea"/>
              </a:rPr>
              <a:t>二、填空题</a:t>
            </a:r>
            <a:endParaRPr lang="zh-CN" altLang="en-US" sz="2800" b="1" dirty="0">
              <a:solidFill>
                <a:schemeClr val="accent2"/>
              </a:solidFill>
            </a:endParaRPr>
          </a:p>
        </p:txBody>
      </p:sp>
      <p:sp>
        <p:nvSpPr>
          <p:cNvPr id="40" name="TextBox 39"/>
          <p:cNvSpPr txBox="1"/>
          <p:nvPr/>
        </p:nvSpPr>
        <p:spPr>
          <a:xfrm>
            <a:off x="562221" y="6335742"/>
            <a:ext cx="646331" cy="369332"/>
          </a:xfrm>
          <a:prstGeom prst="rect">
            <a:avLst/>
          </a:prstGeom>
          <a:noFill/>
        </p:spPr>
        <p:txBody>
          <a:bodyPr wrap="none" rtlCol="0">
            <a:spAutoFit/>
          </a:bodyPr>
          <a:lstStyle/>
          <a:p>
            <a:r>
              <a:rPr lang="zh-CN" altLang="en-US" dirty="0" smtClean="0">
                <a:solidFill>
                  <a:srgbClr val="33CCCC"/>
                </a:solidFill>
              </a:rPr>
              <a:t>正文</a:t>
            </a:r>
            <a:endParaRPr lang="zh-CN" altLang="en-US" dirty="0">
              <a:solidFill>
                <a:srgbClr val="33CCCC"/>
              </a:solidFill>
            </a:endParaRPr>
          </a:p>
        </p:txBody>
      </p:sp>
      <p:cxnSp>
        <p:nvCxnSpPr>
          <p:cNvPr id="41" name="直接连接符 40"/>
          <p:cNvCxnSpPr/>
          <p:nvPr/>
        </p:nvCxnSpPr>
        <p:spPr>
          <a:xfrm>
            <a:off x="1391477" y="6417332"/>
            <a:ext cx="0" cy="216024"/>
          </a:xfrm>
          <a:prstGeom prst="line">
            <a:avLst/>
          </a:prstGeom>
          <a:ln>
            <a:solidFill>
              <a:srgbClr val="33CCCC"/>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374055" y="6335742"/>
            <a:ext cx="1569660" cy="369332"/>
          </a:xfrm>
          <a:prstGeom prst="rect">
            <a:avLst/>
          </a:prstGeom>
        </p:spPr>
        <p:txBody>
          <a:bodyPr wrap="none">
            <a:spAutoFit/>
          </a:bodyPr>
          <a:lstStyle/>
          <a:p>
            <a:r>
              <a:rPr lang="zh-CN" altLang="en-US" dirty="0" smtClean="0">
                <a:solidFill>
                  <a:schemeClr val="accent2"/>
                </a:solidFill>
              </a:rPr>
              <a:t>第七章测试题</a:t>
            </a:r>
            <a:endParaRPr lang="zh-CN" altLang="en-US" dirty="0">
              <a:solidFill>
                <a:schemeClr val="accent2"/>
              </a:solidFill>
            </a:endParaRPr>
          </a:p>
        </p:txBody>
      </p:sp>
      <p:sp>
        <p:nvSpPr>
          <p:cNvPr id="27" name="矩形 26"/>
          <p:cNvSpPr/>
          <p:nvPr/>
        </p:nvSpPr>
        <p:spPr>
          <a:xfrm>
            <a:off x="527381" y="1700808"/>
            <a:ext cx="10753195" cy="4572508"/>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62221" y="1700809"/>
            <a:ext cx="10718356" cy="2862322"/>
          </a:xfrm>
          <a:prstGeom prst="rect">
            <a:avLst/>
          </a:prstGeom>
        </p:spPr>
        <p:txBody>
          <a:bodyPr wrap="square">
            <a:spAutoFit/>
          </a:bodyPr>
          <a:lstStyle/>
          <a:p>
            <a:r>
              <a:rPr lang="en-US" altLang="zh-CN" sz="2000" dirty="0"/>
              <a:t>28</a:t>
            </a:r>
            <a:r>
              <a:rPr lang="zh-CN" altLang="en-US" sz="2000" dirty="0"/>
              <a:t>．将一个薄钢条的下端固定，分别用不同的力去推它，</a:t>
            </a:r>
            <a:r>
              <a:rPr lang="en-US" altLang="zh-CN" sz="2000" dirty="0"/>
              <a:t>F</a:t>
            </a:r>
            <a:r>
              <a:rPr lang="en-US" altLang="zh-CN" sz="2000" baseline="-25000" dirty="0"/>
              <a:t>1</a:t>
            </a:r>
            <a:r>
              <a:rPr lang="en-US" altLang="zh-CN" sz="2000" dirty="0"/>
              <a:t> </a:t>
            </a:r>
            <a:r>
              <a:rPr lang="zh-CN" altLang="en-US" sz="2000" dirty="0"/>
              <a:t>＝ </a:t>
            </a:r>
            <a:r>
              <a:rPr lang="en-US" altLang="zh-CN" sz="2000" dirty="0"/>
              <a:t>F</a:t>
            </a:r>
            <a:r>
              <a:rPr lang="en-US" altLang="zh-CN" sz="2000" baseline="-25000" dirty="0"/>
              <a:t>3</a:t>
            </a:r>
            <a:r>
              <a:rPr lang="en-US" altLang="zh-CN" sz="2000" dirty="0"/>
              <a:t> </a:t>
            </a:r>
            <a:r>
              <a:rPr lang="zh-CN" altLang="en-US" sz="2000" dirty="0"/>
              <a:t>＝ </a:t>
            </a:r>
            <a:r>
              <a:rPr lang="en-US" altLang="zh-CN" sz="2000" dirty="0"/>
              <a:t>F</a:t>
            </a:r>
            <a:r>
              <a:rPr lang="en-US" altLang="zh-CN" sz="2000" baseline="-25000" dirty="0"/>
              <a:t>4</a:t>
            </a:r>
            <a:r>
              <a:rPr lang="en-US" altLang="zh-CN" sz="2000" dirty="0"/>
              <a:t> </a:t>
            </a:r>
            <a:r>
              <a:rPr lang="zh-CN" altLang="en-US" sz="2000" dirty="0"/>
              <a:t>＞ </a:t>
            </a:r>
            <a:r>
              <a:rPr lang="en-US" altLang="zh-CN" sz="2000" dirty="0"/>
              <a:t>F</a:t>
            </a:r>
            <a:r>
              <a:rPr lang="en-US" altLang="zh-CN" sz="2000" baseline="-25000" dirty="0"/>
              <a:t>2</a:t>
            </a:r>
            <a:r>
              <a:rPr lang="zh-CN" altLang="en-US" sz="2000" dirty="0"/>
              <a:t>，使其发生</a:t>
            </a:r>
            <a:r>
              <a:rPr lang="zh-CN" altLang="en-US" sz="2000" dirty="0" smtClean="0"/>
              <a:t>如图</a:t>
            </a:r>
            <a:r>
              <a:rPr lang="en-US" altLang="zh-CN" sz="2000" dirty="0"/>
              <a:t>7-11 </a:t>
            </a:r>
            <a:r>
              <a:rPr lang="zh-CN" altLang="en-US" sz="2000" dirty="0"/>
              <a:t>所示的形变，试分析实验的结果。</a:t>
            </a:r>
          </a:p>
          <a:p>
            <a:r>
              <a:rPr lang="zh-CN" altLang="en-US" sz="2000" dirty="0"/>
              <a:t>（</a:t>
            </a:r>
            <a:r>
              <a:rPr lang="en-US" altLang="zh-CN" sz="2000" dirty="0"/>
              <a:t>1</a:t>
            </a:r>
            <a:r>
              <a:rPr lang="zh-CN" altLang="en-US" sz="2000" dirty="0"/>
              <a:t>）分析比较图甲、乙中的现象可得出的</a:t>
            </a:r>
            <a:r>
              <a:rPr lang="zh-CN" altLang="en-US" sz="2000" dirty="0" smtClean="0"/>
              <a:t>结论</a:t>
            </a:r>
            <a:endParaRPr lang="en-US" altLang="zh-CN" sz="2000" dirty="0" smtClean="0"/>
          </a:p>
          <a:p>
            <a:r>
              <a:rPr lang="zh-CN" altLang="en-US" sz="2000" dirty="0" smtClean="0"/>
              <a:t>是：</a:t>
            </a:r>
            <a:r>
              <a:rPr lang="zh-CN" altLang="en-US" sz="2000" u="sng" dirty="0" smtClean="0"/>
              <a:t>                                                    </a:t>
            </a:r>
            <a:r>
              <a:rPr lang="zh-CN" altLang="en-US" sz="2000" dirty="0" smtClean="0"/>
              <a:t> </a:t>
            </a:r>
            <a:r>
              <a:rPr lang="zh-CN" altLang="en-US" sz="2000" dirty="0"/>
              <a:t>。</a:t>
            </a:r>
          </a:p>
          <a:p>
            <a:r>
              <a:rPr lang="zh-CN" altLang="en-US" sz="2000" dirty="0"/>
              <a:t>（</a:t>
            </a:r>
            <a:r>
              <a:rPr lang="en-US" altLang="zh-CN" sz="2000" dirty="0"/>
              <a:t>2</a:t>
            </a:r>
            <a:r>
              <a:rPr lang="zh-CN" altLang="en-US" sz="2000" dirty="0"/>
              <a:t>）分析</a:t>
            </a:r>
            <a:r>
              <a:rPr lang="zh-CN" altLang="en-US" sz="2000" dirty="0" smtClean="0"/>
              <a:t>比较</a:t>
            </a:r>
            <a:r>
              <a:rPr lang="zh-CN" altLang="en-US" sz="2000" u="sng" dirty="0" smtClean="0"/>
              <a:t>              </a:t>
            </a:r>
            <a:r>
              <a:rPr lang="zh-CN" altLang="en-US" sz="2000" dirty="0" smtClean="0"/>
              <a:t>图</a:t>
            </a:r>
            <a:r>
              <a:rPr lang="zh-CN" altLang="en-US" sz="2000" dirty="0"/>
              <a:t>中的现象可得出的结论是：力的作用效果与力的方向有关。</a:t>
            </a:r>
          </a:p>
          <a:p>
            <a:r>
              <a:rPr lang="zh-CN" altLang="en-US" sz="2000" dirty="0"/>
              <a:t>（</a:t>
            </a:r>
            <a:r>
              <a:rPr lang="en-US" altLang="zh-CN" sz="2000" dirty="0"/>
              <a:t>3</a:t>
            </a:r>
            <a:r>
              <a:rPr lang="zh-CN" altLang="en-US" sz="2000" dirty="0"/>
              <a:t>）分析比较图甲、丁中的现象可得出的</a:t>
            </a:r>
            <a:r>
              <a:rPr lang="zh-CN" altLang="en-US" sz="2000" dirty="0" smtClean="0"/>
              <a:t>结论</a:t>
            </a:r>
            <a:endParaRPr lang="en-US" altLang="zh-CN" sz="2000" dirty="0" smtClean="0"/>
          </a:p>
          <a:p>
            <a:r>
              <a:rPr lang="zh-CN" altLang="en-US" sz="2000" dirty="0" smtClean="0"/>
              <a:t>是：</a:t>
            </a:r>
            <a:r>
              <a:rPr lang="zh-CN" altLang="en-US" sz="2000" u="sng" dirty="0" smtClean="0"/>
              <a:t>                                                       </a:t>
            </a:r>
            <a:r>
              <a:rPr lang="zh-CN" altLang="en-US" sz="2000" dirty="0" smtClean="0"/>
              <a:t> </a:t>
            </a:r>
            <a:r>
              <a:rPr lang="zh-CN" altLang="en-US" sz="2000" dirty="0"/>
              <a:t>。</a:t>
            </a:r>
          </a:p>
          <a:p>
            <a:r>
              <a:rPr lang="zh-CN" altLang="en-US" sz="2000" dirty="0"/>
              <a:t>（</a:t>
            </a:r>
            <a:r>
              <a:rPr lang="en-US" altLang="zh-CN" sz="2000" dirty="0"/>
              <a:t>4</a:t>
            </a:r>
            <a:r>
              <a:rPr lang="zh-CN" altLang="en-US" sz="2000" dirty="0"/>
              <a:t>）概括题（</a:t>
            </a:r>
            <a:r>
              <a:rPr lang="en-US" altLang="zh-CN" sz="2000" dirty="0"/>
              <a:t>1</a:t>
            </a:r>
            <a:r>
              <a:rPr lang="zh-CN" altLang="en-US" sz="2000" dirty="0"/>
              <a:t>）、（</a:t>
            </a:r>
            <a:r>
              <a:rPr lang="en-US" altLang="zh-CN" sz="2000" dirty="0"/>
              <a:t>2</a:t>
            </a:r>
            <a:r>
              <a:rPr lang="zh-CN" altLang="en-US" sz="2000" dirty="0"/>
              <a:t>）、（</a:t>
            </a:r>
            <a:r>
              <a:rPr lang="en-US" altLang="zh-CN" sz="2000" dirty="0"/>
              <a:t>3</a:t>
            </a:r>
            <a:r>
              <a:rPr lang="zh-CN" altLang="en-US" sz="2000" dirty="0"/>
              <a:t>）中的结论可得出一个总的结论是</a:t>
            </a:r>
            <a:r>
              <a:rPr lang="zh-CN" altLang="en-US" sz="2000" dirty="0" smtClean="0"/>
              <a:t>：</a:t>
            </a:r>
            <a:r>
              <a:rPr lang="zh-CN" altLang="en-US" sz="2000" u="sng" dirty="0" smtClean="0"/>
              <a:t>                                                                            </a:t>
            </a:r>
            <a:r>
              <a:rPr lang="zh-CN" altLang="en-US" sz="2000" dirty="0" smtClean="0"/>
              <a:t>。</a:t>
            </a:r>
            <a:endParaRPr lang="zh-CN" altLang="en-US" sz="2000" dirty="0"/>
          </a:p>
        </p:txBody>
      </p:sp>
      <p:sp>
        <p:nvSpPr>
          <p:cNvPr id="2" name="矩形 1"/>
          <p:cNvSpPr/>
          <p:nvPr/>
        </p:nvSpPr>
        <p:spPr>
          <a:xfrm>
            <a:off x="1595134" y="2627620"/>
            <a:ext cx="3185487" cy="369332"/>
          </a:xfrm>
          <a:prstGeom prst="rect">
            <a:avLst/>
          </a:prstGeom>
        </p:spPr>
        <p:txBody>
          <a:bodyPr wrap="none">
            <a:spAutoFit/>
          </a:bodyPr>
          <a:lstStyle/>
          <a:p>
            <a:r>
              <a:rPr lang="zh-CN" altLang="zh-CN" dirty="0">
                <a:solidFill>
                  <a:srgbClr val="FF0000"/>
                </a:solidFill>
              </a:rPr>
              <a:t>力的作用效果与力的大小有关</a:t>
            </a:r>
            <a:endParaRPr lang="zh-CN" altLang="en-US" dirty="0">
              <a:solidFill>
                <a:srgbClr val="FF0000"/>
              </a:solidFill>
            </a:endParaRPr>
          </a:p>
        </p:txBody>
      </p:sp>
      <p:sp>
        <p:nvSpPr>
          <p:cNvPr id="17" name="矩形 16"/>
          <p:cNvSpPr/>
          <p:nvPr/>
        </p:nvSpPr>
        <p:spPr>
          <a:xfrm>
            <a:off x="2927648" y="2958600"/>
            <a:ext cx="877163" cy="369332"/>
          </a:xfrm>
          <a:prstGeom prst="rect">
            <a:avLst/>
          </a:prstGeom>
        </p:spPr>
        <p:txBody>
          <a:bodyPr wrap="none">
            <a:spAutoFit/>
          </a:bodyPr>
          <a:lstStyle/>
          <a:p>
            <a:r>
              <a:rPr lang="zh-CN" altLang="en-US" dirty="0">
                <a:solidFill>
                  <a:srgbClr val="FF0000"/>
                </a:solidFill>
              </a:rPr>
              <a:t>甲、丙</a:t>
            </a:r>
          </a:p>
        </p:txBody>
      </p:sp>
      <p:sp>
        <p:nvSpPr>
          <p:cNvPr id="18" name="矩形 17"/>
          <p:cNvSpPr/>
          <p:nvPr/>
        </p:nvSpPr>
        <p:spPr>
          <a:xfrm>
            <a:off x="1343276" y="3802396"/>
            <a:ext cx="3416320" cy="369332"/>
          </a:xfrm>
          <a:prstGeom prst="rect">
            <a:avLst/>
          </a:prstGeom>
        </p:spPr>
        <p:txBody>
          <a:bodyPr wrap="none">
            <a:spAutoFit/>
          </a:bodyPr>
          <a:lstStyle/>
          <a:p>
            <a:r>
              <a:rPr lang="zh-CN" altLang="en-US" dirty="0">
                <a:solidFill>
                  <a:srgbClr val="FF0000"/>
                </a:solidFill>
              </a:rPr>
              <a:t>力的作用效果与力的作用点有关</a:t>
            </a:r>
          </a:p>
        </p:txBody>
      </p:sp>
      <p:sp>
        <p:nvSpPr>
          <p:cNvPr id="19" name="矩形 18"/>
          <p:cNvSpPr/>
          <p:nvPr/>
        </p:nvSpPr>
        <p:spPr>
          <a:xfrm>
            <a:off x="1428221" y="4427820"/>
            <a:ext cx="4801314" cy="369332"/>
          </a:xfrm>
          <a:prstGeom prst="rect">
            <a:avLst/>
          </a:prstGeom>
        </p:spPr>
        <p:txBody>
          <a:bodyPr wrap="none">
            <a:spAutoFit/>
          </a:bodyPr>
          <a:lstStyle/>
          <a:p>
            <a:r>
              <a:rPr lang="zh-CN" altLang="en-US" dirty="0">
                <a:solidFill>
                  <a:srgbClr val="FF0000"/>
                </a:solidFill>
              </a:rPr>
              <a:t>力的作用效果与力的大小、方向和作用点有关</a:t>
            </a:r>
          </a:p>
        </p:txBody>
      </p:sp>
      <p:pic>
        <p:nvPicPr>
          <p:cNvPr id="4" name="图片 3"/>
          <p:cNvPicPr>
            <a:picLocks noChangeAspect="1"/>
          </p:cNvPicPr>
          <p:nvPr/>
        </p:nvPicPr>
        <p:blipFill>
          <a:blip r:embed="rId3" cstate="print"/>
          <a:stretch>
            <a:fillRect/>
          </a:stretch>
        </p:blipFill>
        <p:spPr>
          <a:xfrm>
            <a:off x="1391074" y="4860291"/>
            <a:ext cx="8457353" cy="1304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1871531" y="548680"/>
            <a:ext cx="9889099" cy="504056"/>
          </a:xfrm>
          <a:prstGeom prst="parallelogram">
            <a:avLst/>
          </a:prstGeom>
          <a:gradFill>
            <a:gsLst>
              <a:gs pos="50000">
                <a:schemeClr val="bg1">
                  <a:lumMod val="95000"/>
                </a:schemeClr>
              </a:gs>
              <a:gs pos="100000">
                <a:schemeClr val="bg1"/>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泪滴形 37"/>
          <p:cNvSpPr/>
          <p:nvPr/>
        </p:nvSpPr>
        <p:spPr>
          <a:xfrm>
            <a:off x="815414" y="260648"/>
            <a:ext cx="1632181" cy="1224136"/>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泪滴形 25"/>
          <p:cNvSpPr/>
          <p:nvPr/>
        </p:nvSpPr>
        <p:spPr>
          <a:xfrm>
            <a:off x="527382" y="260648"/>
            <a:ext cx="1632181" cy="1224136"/>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3" name="泪滴形 22"/>
          <p:cNvSpPr/>
          <p:nvPr/>
        </p:nvSpPr>
        <p:spPr>
          <a:xfrm>
            <a:off x="10896534" y="6021288"/>
            <a:ext cx="768085" cy="57606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4" name="泪滴形 47"/>
          <p:cNvSpPr/>
          <p:nvPr/>
        </p:nvSpPr>
        <p:spPr>
          <a:xfrm>
            <a:off x="10896533" y="6021288"/>
            <a:ext cx="576064" cy="504056"/>
          </a:xfrm>
          <a:custGeom>
            <a:avLst/>
            <a:gdLst/>
            <a:ahLst/>
            <a:cxnLst/>
            <a:rect l="l" t="t" r="r" b="b"/>
            <a:pathLst>
              <a:path w="432048" h="504056">
                <a:moveTo>
                  <a:pt x="288032" y="0"/>
                </a:moveTo>
                <a:lnTo>
                  <a:pt x="432048" y="0"/>
                </a:lnTo>
                <a:lnTo>
                  <a:pt x="432048" y="216024"/>
                </a:lnTo>
                <a:cubicBezTo>
                  <a:pt x="432048" y="375100"/>
                  <a:pt x="303092" y="504056"/>
                  <a:pt x="144016" y="504056"/>
                </a:cubicBezTo>
                <a:lnTo>
                  <a:pt x="93118" y="498925"/>
                </a:lnTo>
                <a:cubicBezTo>
                  <a:pt x="35629" y="446940"/>
                  <a:pt x="0" y="371647"/>
                  <a:pt x="0" y="288032"/>
                </a:cubicBezTo>
                <a:cubicBezTo>
                  <a:pt x="0" y="128956"/>
                  <a:pt x="128956" y="0"/>
                  <a:pt x="288032" y="0"/>
                </a:cubicBezTo>
                <a:close/>
              </a:path>
            </a:pathLst>
          </a:custGeom>
          <a:solidFill>
            <a:schemeClr val="bg1"/>
          </a:solidFill>
          <a:ln>
            <a:solidFill>
              <a:srgbClr val="3366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泪滴形 24"/>
          <p:cNvSpPr/>
          <p:nvPr/>
        </p:nvSpPr>
        <p:spPr>
          <a:xfrm>
            <a:off x="10704512" y="5949280"/>
            <a:ext cx="768085" cy="576064"/>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1664619" y="548680"/>
            <a:ext cx="0" cy="561662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43605" y="529516"/>
            <a:ext cx="1988045" cy="523220"/>
          </a:xfrm>
          <a:prstGeom prst="rect">
            <a:avLst/>
          </a:prstGeom>
          <a:noFill/>
        </p:spPr>
        <p:txBody>
          <a:bodyPr wrap="none" rtlCol="0">
            <a:spAutoFit/>
          </a:bodyPr>
          <a:lstStyle/>
          <a:p>
            <a:pPr algn="l"/>
            <a:r>
              <a:rPr lang="zh-CN" altLang="en-US" sz="2800" b="1" dirty="0" smtClean="0">
                <a:solidFill>
                  <a:schemeClr val="accent2"/>
                </a:solidFill>
                <a:sym typeface="+mn-ea"/>
              </a:rPr>
              <a:t>二、填空题</a:t>
            </a:r>
            <a:endParaRPr lang="zh-CN" altLang="en-US" sz="2800" b="1" dirty="0">
              <a:solidFill>
                <a:schemeClr val="accent2"/>
              </a:solidFill>
            </a:endParaRPr>
          </a:p>
        </p:txBody>
      </p:sp>
      <p:sp>
        <p:nvSpPr>
          <p:cNvPr id="40" name="TextBox 39"/>
          <p:cNvSpPr txBox="1"/>
          <p:nvPr/>
        </p:nvSpPr>
        <p:spPr>
          <a:xfrm>
            <a:off x="562221" y="6335742"/>
            <a:ext cx="646331" cy="369332"/>
          </a:xfrm>
          <a:prstGeom prst="rect">
            <a:avLst/>
          </a:prstGeom>
          <a:noFill/>
        </p:spPr>
        <p:txBody>
          <a:bodyPr wrap="none" rtlCol="0">
            <a:spAutoFit/>
          </a:bodyPr>
          <a:lstStyle/>
          <a:p>
            <a:r>
              <a:rPr lang="zh-CN" altLang="en-US" dirty="0" smtClean="0">
                <a:solidFill>
                  <a:srgbClr val="33CCCC"/>
                </a:solidFill>
              </a:rPr>
              <a:t>正文</a:t>
            </a:r>
            <a:endParaRPr lang="zh-CN" altLang="en-US" dirty="0">
              <a:solidFill>
                <a:srgbClr val="33CCCC"/>
              </a:solidFill>
            </a:endParaRPr>
          </a:p>
        </p:txBody>
      </p:sp>
      <p:cxnSp>
        <p:nvCxnSpPr>
          <p:cNvPr id="41" name="直接连接符 40"/>
          <p:cNvCxnSpPr/>
          <p:nvPr/>
        </p:nvCxnSpPr>
        <p:spPr>
          <a:xfrm>
            <a:off x="1391477" y="6417332"/>
            <a:ext cx="0" cy="216024"/>
          </a:xfrm>
          <a:prstGeom prst="line">
            <a:avLst/>
          </a:prstGeom>
          <a:ln>
            <a:solidFill>
              <a:srgbClr val="33CCCC"/>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374055" y="6335742"/>
            <a:ext cx="1569660" cy="369332"/>
          </a:xfrm>
          <a:prstGeom prst="rect">
            <a:avLst/>
          </a:prstGeom>
        </p:spPr>
        <p:txBody>
          <a:bodyPr wrap="none">
            <a:spAutoFit/>
          </a:bodyPr>
          <a:lstStyle/>
          <a:p>
            <a:r>
              <a:rPr lang="zh-CN" altLang="en-US" dirty="0" smtClean="0">
                <a:solidFill>
                  <a:schemeClr val="accent2"/>
                </a:solidFill>
              </a:rPr>
              <a:t>第七章测试题</a:t>
            </a:r>
            <a:endParaRPr lang="zh-CN" altLang="en-US" dirty="0">
              <a:solidFill>
                <a:schemeClr val="accent2"/>
              </a:solidFill>
            </a:endParaRPr>
          </a:p>
        </p:txBody>
      </p:sp>
      <p:sp>
        <p:nvSpPr>
          <p:cNvPr id="27" name="矩形 26"/>
          <p:cNvSpPr/>
          <p:nvPr/>
        </p:nvSpPr>
        <p:spPr>
          <a:xfrm>
            <a:off x="527381" y="1700808"/>
            <a:ext cx="10753195" cy="4572508"/>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62221" y="1700809"/>
            <a:ext cx="10718356" cy="2677656"/>
          </a:xfrm>
          <a:prstGeom prst="rect">
            <a:avLst/>
          </a:prstGeom>
        </p:spPr>
        <p:txBody>
          <a:bodyPr wrap="square">
            <a:spAutoFit/>
          </a:bodyPr>
          <a:lstStyle/>
          <a:p>
            <a:r>
              <a:rPr lang="en-US" altLang="zh-CN" sz="2400" dirty="0"/>
              <a:t>29</a:t>
            </a:r>
            <a:r>
              <a:rPr lang="zh-CN" altLang="en-US" sz="2400" dirty="0"/>
              <a:t>．某同学做研究弹簧的伸长跟受到的拉力关系的实验，表7-1是一次实验的数据。</a:t>
            </a:r>
          </a:p>
          <a:p>
            <a:r>
              <a:rPr lang="zh-CN" altLang="en-US" sz="2400" dirty="0"/>
              <a:t>（1）从表中数据可看出：弹簧受到的拉力增加0.98N，弹簧伸长</a:t>
            </a:r>
            <a:r>
              <a:rPr lang="zh-CN" altLang="en-US" sz="2400" u="sng" dirty="0" smtClean="0">
                <a:sym typeface="+mn-ea"/>
              </a:rPr>
              <a:t>               </a:t>
            </a:r>
            <a:r>
              <a:rPr lang="zh-CN" altLang="en-US" sz="2400" dirty="0"/>
              <a:t>cm。</a:t>
            </a:r>
          </a:p>
          <a:p>
            <a:r>
              <a:rPr lang="zh-CN" altLang="en-US" sz="2400" dirty="0"/>
              <a:t>（2）当弹簧受到的压力为0.98N时，弹簧的长度为</a:t>
            </a:r>
            <a:r>
              <a:rPr lang="zh-CN" altLang="en-US" sz="2400" u="sng" dirty="0" smtClean="0">
                <a:sym typeface="+mn-ea"/>
              </a:rPr>
              <a:t>          </a:t>
            </a:r>
            <a:r>
              <a:rPr lang="zh-CN" altLang="en-US" sz="2400" dirty="0"/>
              <a:t>。</a:t>
            </a:r>
          </a:p>
          <a:p>
            <a:r>
              <a:rPr lang="zh-CN" altLang="en-US" sz="2400" dirty="0"/>
              <a:t>（3）若弹簧的下端钩码质量增加到0.4kg，则弹簧的长度一定是18cm吗？为什么？</a:t>
            </a:r>
            <a:r>
              <a:rPr lang="zh-CN" altLang="en-US" sz="2400" u="sng" dirty="0" smtClean="0">
                <a:sym typeface="+mn-ea"/>
              </a:rPr>
              <a:t>                                                       </a:t>
            </a:r>
            <a:r>
              <a:rPr lang="zh-CN" altLang="en-US" sz="2400" dirty="0"/>
              <a:t>。</a:t>
            </a:r>
          </a:p>
          <a:p>
            <a:r>
              <a:rPr lang="zh-CN" altLang="en-US" sz="2400" dirty="0"/>
              <a:t>（4）这项研究在实际中的应用是</a:t>
            </a:r>
            <a:r>
              <a:rPr lang="zh-CN" altLang="en-US" sz="2400" u="sng" dirty="0" smtClean="0">
                <a:sym typeface="+mn-ea"/>
              </a:rPr>
              <a:t>                                            </a:t>
            </a:r>
            <a:r>
              <a:rPr lang="zh-CN" altLang="en-US" sz="2400" dirty="0"/>
              <a:t>。</a:t>
            </a:r>
          </a:p>
        </p:txBody>
      </p:sp>
      <p:sp>
        <p:nvSpPr>
          <p:cNvPr id="2" name="矩形 1"/>
          <p:cNvSpPr/>
          <p:nvPr/>
        </p:nvSpPr>
        <p:spPr>
          <a:xfrm>
            <a:off x="2447810" y="2794873"/>
            <a:ext cx="314510" cy="400110"/>
          </a:xfrm>
          <a:prstGeom prst="rect">
            <a:avLst/>
          </a:prstGeom>
        </p:spPr>
        <p:txBody>
          <a:bodyPr wrap="none">
            <a:spAutoFit/>
          </a:bodyPr>
          <a:lstStyle/>
          <a:p>
            <a:r>
              <a:rPr lang="en-US" altLang="zh-CN" sz="2000" dirty="0" smtClean="0">
                <a:solidFill>
                  <a:srgbClr val="FF0000"/>
                </a:solidFill>
              </a:rPr>
              <a:t>2</a:t>
            </a:r>
            <a:endParaRPr lang="en-US" altLang="zh-CN" sz="2000" dirty="0">
              <a:solidFill>
                <a:srgbClr val="FF0000"/>
              </a:solidFill>
            </a:endParaRPr>
          </a:p>
        </p:txBody>
      </p:sp>
      <p:sp>
        <p:nvSpPr>
          <p:cNvPr id="4" name="矩形 3"/>
          <p:cNvSpPr/>
          <p:nvPr/>
        </p:nvSpPr>
        <p:spPr>
          <a:xfrm>
            <a:off x="5442900" y="3889856"/>
            <a:ext cx="3877985" cy="369332"/>
          </a:xfrm>
          <a:prstGeom prst="rect">
            <a:avLst/>
          </a:prstGeom>
        </p:spPr>
        <p:txBody>
          <a:bodyPr wrap="none">
            <a:spAutoFit/>
          </a:bodyPr>
          <a:lstStyle/>
          <a:p>
            <a:pPr algn="l"/>
            <a:r>
              <a:rPr lang="zh-CN" altLang="zh-CN" dirty="0">
                <a:solidFill>
                  <a:srgbClr val="FF0000"/>
                </a:solidFill>
              </a:rPr>
              <a:t>不一定，有可能超出弹簧的弹性限度</a:t>
            </a:r>
          </a:p>
        </p:txBody>
      </p:sp>
      <p:sp>
        <p:nvSpPr>
          <p:cNvPr id="5" name="矩形 4"/>
          <p:cNvSpPr/>
          <p:nvPr/>
        </p:nvSpPr>
        <p:spPr>
          <a:xfrm>
            <a:off x="9783330" y="3157458"/>
            <a:ext cx="628698" cy="400110"/>
          </a:xfrm>
          <a:prstGeom prst="rect">
            <a:avLst/>
          </a:prstGeom>
        </p:spPr>
        <p:txBody>
          <a:bodyPr wrap="none">
            <a:spAutoFit/>
          </a:bodyPr>
          <a:lstStyle/>
          <a:p>
            <a:r>
              <a:rPr lang="en-US" altLang="zh-CN" sz="2000" dirty="0" smtClean="0">
                <a:solidFill>
                  <a:srgbClr val="FF0000"/>
                </a:solidFill>
              </a:rPr>
              <a:t>8cm</a:t>
            </a:r>
            <a:endParaRPr lang="en-US" altLang="zh-CN" sz="2000" dirty="0">
              <a:solidFill>
                <a:srgbClr val="FF0000"/>
              </a:solidFill>
            </a:endParaRPr>
          </a:p>
        </p:txBody>
      </p:sp>
      <p:sp>
        <p:nvSpPr>
          <p:cNvPr id="7" name="矩形 6"/>
          <p:cNvSpPr/>
          <p:nvPr/>
        </p:nvSpPr>
        <p:spPr>
          <a:xfrm>
            <a:off x="8123447" y="4258156"/>
            <a:ext cx="877163" cy="369332"/>
          </a:xfrm>
          <a:prstGeom prst="rect">
            <a:avLst/>
          </a:prstGeom>
        </p:spPr>
        <p:txBody>
          <a:bodyPr wrap="none">
            <a:spAutoFit/>
          </a:bodyPr>
          <a:lstStyle/>
          <a:p>
            <a:pPr algn="l"/>
            <a:r>
              <a:rPr lang="zh-CN" altLang="zh-CN" dirty="0">
                <a:solidFill>
                  <a:srgbClr val="FF0000"/>
                </a:solidFill>
              </a:rPr>
              <a:t>弹簧秤</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1871531" y="548680"/>
            <a:ext cx="9889099" cy="504056"/>
          </a:xfrm>
          <a:prstGeom prst="parallelogram">
            <a:avLst/>
          </a:prstGeom>
          <a:gradFill>
            <a:gsLst>
              <a:gs pos="50000">
                <a:schemeClr val="bg1">
                  <a:lumMod val="95000"/>
                </a:schemeClr>
              </a:gs>
              <a:gs pos="100000">
                <a:schemeClr val="bg1"/>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泪滴形 37"/>
          <p:cNvSpPr/>
          <p:nvPr/>
        </p:nvSpPr>
        <p:spPr>
          <a:xfrm>
            <a:off x="815414" y="260648"/>
            <a:ext cx="1632181" cy="1224136"/>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泪滴形 25"/>
          <p:cNvSpPr/>
          <p:nvPr/>
        </p:nvSpPr>
        <p:spPr>
          <a:xfrm>
            <a:off x="527382" y="260648"/>
            <a:ext cx="1632181" cy="1224136"/>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3" name="泪滴形 22"/>
          <p:cNvSpPr/>
          <p:nvPr/>
        </p:nvSpPr>
        <p:spPr>
          <a:xfrm>
            <a:off x="10896534" y="6021288"/>
            <a:ext cx="768085" cy="57606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4" name="泪滴形 47"/>
          <p:cNvSpPr/>
          <p:nvPr/>
        </p:nvSpPr>
        <p:spPr>
          <a:xfrm>
            <a:off x="10896533" y="6021288"/>
            <a:ext cx="576064" cy="504056"/>
          </a:xfrm>
          <a:custGeom>
            <a:avLst/>
            <a:gdLst/>
            <a:ahLst/>
            <a:cxnLst/>
            <a:rect l="l" t="t" r="r" b="b"/>
            <a:pathLst>
              <a:path w="432048" h="504056">
                <a:moveTo>
                  <a:pt x="288032" y="0"/>
                </a:moveTo>
                <a:lnTo>
                  <a:pt x="432048" y="0"/>
                </a:lnTo>
                <a:lnTo>
                  <a:pt x="432048" y="216024"/>
                </a:lnTo>
                <a:cubicBezTo>
                  <a:pt x="432048" y="375100"/>
                  <a:pt x="303092" y="504056"/>
                  <a:pt x="144016" y="504056"/>
                </a:cubicBezTo>
                <a:lnTo>
                  <a:pt x="93118" y="498925"/>
                </a:lnTo>
                <a:cubicBezTo>
                  <a:pt x="35629" y="446940"/>
                  <a:pt x="0" y="371647"/>
                  <a:pt x="0" y="288032"/>
                </a:cubicBezTo>
                <a:cubicBezTo>
                  <a:pt x="0" y="128956"/>
                  <a:pt x="128956" y="0"/>
                  <a:pt x="288032" y="0"/>
                </a:cubicBezTo>
                <a:close/>
              </a:path>
            </a:pathLst>
          </a:custGeom>
          <a:solidFill>
            <a:schemeClr val="bg1"/>
          </a:solidFill>
          <a:ln>
            <a:solidFill>
              <a:srgbClr val="3366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泪滴形 24"/>
          <p:cNvSpPr/>
          <p:nvPr/>
        </p:nvSpPr>
        <p:spPr>
          <a:xfrm>
            <a:off x="10704512" y="5949280"/>
            <a:ext cx="768085" cy="576064"/>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1664619" y="548680"/>
            <a:ext cx="0" cy="561662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43605" y="529516"/>
            <a:ext cx="1988045" cy="523220"/>
          </a:xfrm>
          <a:prstGeom prst="rect">
            <a:avLst/>
          </a:prstGeom>
          <a:noFill/>
        </p:spPr>
        <p:txBody>
          <a:bodyPr wrap="none" rtlCol="0">
            <a:spAutoFit/>
          </a:bodyPr>
          <a:lstStyle/>
          <a:p>
            <a:pPr algn="l"/>
            <a:r>
              <a:rPr lang="zh-CN" altLang="en-US" sz="2800" b="1" dirty="0">
                <a:solidFill>
                  <a:schemeClr val="accent2"/>
                </a:solidFill>
                <a:sym typeface="+mn-ea"/>
              </a:rPr>
              <a:t>三、计算题</a:t>
            </a:r>
            <a:endParaRPr lang="zh-CN" altLang="en-US" sz="2800" b="1" dirty="0">
              <a:solidFill>
                <a:schemeClr val="accent2"/>
              </a:solidFill>
            </a:endParaRPr>
          </a:p>
        </p:txBody>
      </p:sp>
      <p:sp>
        <p:nvSpPr>
          <p:cNvPr id="40" name="TextBox 39"/>
          <p:cNvSpPr txBox="1"/>
          <p:nvPr/>
        </p:nvSpPr>
        <p:spPr>
          <a:xfrm>
            <a:off x="562221" y="6335742"/>
            <a:ext cx="646331" cy="369332"/>
          </a:xfrm>
          <a:prstGeom prst="rect">
            <a:avLst/>
          </a:prstGeom>
          <a:noFill/>
        </p:spPr>
        <p:txBody>
          <a:bodyPr wrap="none" rtlCol="0">
            <a:spAutoFit/>
          </a:bodyPr>
          <a:lstStyle/>
          <a:p>
            <a:r>
              <a:rPr lang="zh-CN" altLang="en-US" dirty="0" smtClean="0">
                <a:solidFill>
                  <a:srgbClr val="33CCCC"/>
                </a:solidFill>
              </a:rPr>
              <a:t>正文</a:t>
            </a:r>
            <a:endParaRPr lang="zh-CN" altLang="en-US" dirty="0">
              <a:solidFill>
                <a:srgbClr val="33CCCC"/>
              </a:solidFill>
            </a:endParaRPr>
          </a:p>
        </p:txBody>
      </p:sp>
      <p:cxnSp>
        <p:nvCxnSpPr>
          <p:cNvPr id="41" name="直接连接符 40"/>
          <p:cNvCxnSpPr/>
          <p:nvPr/>
        </p:nvCxnSpPr>
        <p:spPr>
          <a:xfrm>
            <a:off x="1391477" y="6417332"/>
            <a:ext cx="0" cy="216024"/>
          </a:xfrm>
          <a:prstGeom prst="line">
            <a:avLst/>
          </a:prstGeom>
          <a:ln>
            <a:solidFill>
              <a:srgbClr val="33CCCC"/>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374055" y="6335742"/>
            <a:ext cx="1569660" cy="369332"/>
          </a:xfrm>
          <a:prstGeom prst="rect">
            <a:avLst/>
          </a:prstGeom>
        </p:spPr>
        <p:txBody>
          <a:bodyPr wrap="none">
            <a:spAutoFit/>
          </a:bodyPr>
          <a:lstStyle/>
          <a:p>
            <a:r>
              <a:rPr lang="zh-CN" altLang="en-US" dirty="0" smtClean="0">
                <a:solidFill>
                  <a:schemeClr val="accent2"/>
                </a:solidFill>
              </a:rPr>
              <a:t>第七章测试题</a:t>
            </a:r>
            <a:endParaRPr lang="zh-CN" altLang="en-US" dirty="0">
              <a:solidFill>
                <a:schemeClr val="accent2"/>
              </a:solidFill>
            </a:endParaRPr>
          </a:p>
        </p:txBody>
      </p:sp>
      <p:sp>
        <p:nvSpPr>
          <p:cNvPr id="27" name="矩形 26"/>
          <p:cNvSpPr/>
          <p:nvPr/>
        </p:nvSpPr>
        <p:spPr>
          <a:xfrm>
            <a:off x="527381" y="1700808"/>
            <a:ext cx="10753195" cy="4572508"/>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62221" y="1700808"/>
            <a:ext cx="10718356" cy="4154170"/>
          </a:xfrm>
          <a:prstGeom prst="rect">
            <a:avLst/>
          </a:prstGeom>
        </p:spPr>
        <p:txBody>
          <a:bodyPr wrap="square">
            <a:spAutoFit/>
          </a:bodyPr>
          <a:lstStyle/>
          <a:p>
            <a:r>
              <a:rPr lang="en-US" altLang="zh-CN" sz="2400" dirty="0"/>
              <a:t>30</a:t>
            </a:r>
            <a:r>
              <a:rPr lang="zh-CN" altLang="en-US" sz="2400" dirty="0"/>
              <a:t>．随着人们健康意识的不断增强，</a:t>
            </a:r>
            <a:r>
              <a:rPr lang="zh-CN" altLang="en-US" sz="2400" dirty="0" smtClean="0"/>
              <a:t>骑</a:t>
            </a:r>
            <a:endParaRPr lang="en-US" altLang="zh-CN" sz="2400" dirty="0" smtClean="0"/>
          </a:p>
          <a:p>
            <a:r>
              <a:rPr lang="zh-CN" altLang="en-US" sz="2400" dirty="0" smtClean="0"/>
              <a:t>山地</a:t>
            </a:r>
            <a:r>
              <a:rPr lang="zh-CN" altLang="en-US" sz="2400" dirty="0"/>
              <a:t>自行车出行已经</a:t>
            </a:r>
            <a:r>
              <a:rPr lang="zh-CN" altLang="en-US" sz="2400" dirty="0" smtClean="0"/>
              <a:t>成为一</a:t>
            </a:r>
            <a:r>
              <a:rPr lang="zh-CN" altLang="en-US" sz="2400" dirty="0"/>
              <a:t>种时尚</a:t>
            </a:r>
            <a:r>
              <a:rPr lang="zh-CN" altLang="en-US" sz="2400" dirty="0" smtClean="0"/>
              <a:t>。如</a:t>
            </a:r>
            <a:endParaRPr lang="en-US" altLang="zh-CN" sz="2400" dirty="0" smtClean="0"/>
          </a:p>
          <a:p>
            <a:r>
              <a:rPr lang="zh-CN" altLang="en-US" sz="2400" dirty="0" smtClean="0"/>
              <a:t>图</a:t>
            </a:r>
            <a:r>
              <a:rPr lang="en-US" altLang="zh-CN" sz="2400" dirty="0"/>
              <a:t>7-12</a:t>
            </a:r>
            <a:r>
              <a:rPr lang="zh-CN" altLang="en-US" sz="2400" dirty="0"/>
              <a:t>所示的山地自行车，其相关</a:t>
            </a:r>
            <a:r>
              <a:rPr lang="zh-CN" altLang="en-US" sz="2400" dirty="0" smtClean="0"/>
              <a:t>数</a:t>
            </a:r>
            <a:endParaRPr lang="en-US" altLang="zh-CN" sz="2400" dirty="0" smtClean="0"/>
          </a:p>
          <a:p>
            <a:r>
              <a:rPr lang="zh-CN" altLang="en-US" sz="2400" dirty="0" smtClean="0"/>
              <a:t>据</a:t>
            </a:r>
            <a:r>
              <a:rPr lang="zh-CN" altLang="en-US" sz="2400" dirty="0"/>
              <a:t>见表</a:t>
            </a:r>
            <a:r>
              <a:rPr lang="en-US" altLang="zh-CN" sz="2400" dirty="0"/>
              <a:t>7-2</a:t>
            </a:r>
            <a:r>
              <a:rPr lang="zh-CN" altLang="en-US" sz="2400" dirty="0"/>
              <a:t>。</a:t>
            </a:r>
          </a:p>
          <a:p>
            <a:endParaRPr lang="en-US" altLang="zh-CN" sz="2400" dirty="0" smtClean="0"/>
          </a:p>
          <a:p>
            <a:endParaRPr lang="en-US" altLang="zh-CN" sz="2400" dirty="0" smtClean="0"/>
          </a:p>
          <a:p>
            <a:endParaRPr lang="en-US" altLang="zh-CN" sz="2400" dirty="0" smtClean="0"/>
          </a:p>
          <a:p>
            <a:endParaRPr lang="en-US" altLang="zh-CN" sz="2400" dirty="0" smtClean="0"/>
          </a:p>
          <a:p>
            <a:r>
              <a:rPr lang="en-US" altLang="zh-CN" sz="2400" dirty="0" smtClean="0"/>
              <a:t>（1）碳纤维车架的密度是多少？</a:t>
            </a:r>
          </a:p>
          <a:p>
            <a:endParaRPr lang="en-US" altLang="zh-CN" sz="2400" dirty="0" smtClean="0"/>
          </a:p>
          <a:p>
            <a:r>
              <a:rPr lang="en-US" altLang="zh-CN" sz="2400" dirty="0" smtClean="0"/>
              <a:t>（2）这辆山地自行车所受重力是多少？（g取9.8 N/kg）</a:t>
            </a: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01314" y="1818024"/>
            <a:ext cx="3278633" cy="15442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图片 1"/>
          <p:cNvPicPr>
            <a:picLocks noChangeAspect="1"/>
          </p:cNvPicPr>
          <p:nvPr/>
        </p:nvPicPr>
        <p:blipFill>
          <a:blip r:embed="rId4" cstate="print"/>
          <a:stretch>
            <a:fillRect/>
          </a:stretch>
        </p:blipFill>
        <p:spPr>
          <a:xfrm>
            <a:off x="623994" y="3409950"/>
            <a:ext cx="10575713" cy="1122680"/>
          </a:xfrm>
          <a:prstGeom prst="rect">
            <a:avLst/>
          </a:prstGeom>
        </p:spPr>
      </p:pic>
      <p:sp>
        <p:nvSpPr>
          <p:cNvPr id="4" name="矩形 3"/>
          <p:cNvSpPr/>
          <p:nvPr/>
        </p:nvSpPr>
        <p:spPr>
          <a:xfrm>
            <a:off x="6678522" y="4648722"/>
            <a:ext cx="2058320" cy="461665"/>
          </a:xfrm>
          <a:prstGeom prst="rect">
            <a:avLst/>
          </a:prstGeom>
        </p:spPr>
        <p:txBody>
          <a:bodyPr wrap="none">
            <a:spAutoFit/>
          </a:bodyPr>
          <a:lstStyle/>
          <a:p>
            <a:r>
              <a:rPr lang="en-US" altLang="zh-CN" sz="2400" dirty="0">
                <a:solidFill>
                  <a:srgbClr val="FF0000"/>
                </a:solidFill>
              </a:rPr>
              <a:t>1.8×10</a:t>
            </a:r>
            <a:r>
              <a:rPr lang="en-US" altLang="zh-CN" sz="2400" baseline="30000" dirty="0">
                <a:solidFill>
                  <a:srgbClr val="FF0000"/>
                </a:solidFill>
              </a:rPr>
              <a:t>3</a:t>
            </a:r>
            <a:r>
              <a:rPr lang="en-US" altLang="zh-CN" sz="2400" dirty="0">
                <a:solidFill>
                  <a:srgbClr val="FF0000"/>
                </a:solidFill>
              </a:rPr>
              <a:t>kg/m</a:t>
            </a:r>
            <a:r>
              <a:rPr lang="en-US" altLang="zh-CN" sz="2400" baseline="30000" dirty="0">
                <a:solidFill>
                  <a:srgbClr val="FF0000"/>
                </a:solidFill>
              </a:rPr>
              <a:t>3</a:t>
            </a:r>
            <a:endParaRPr lang="zh-CN" altLang="en-US" sz="2400" dirty="0">
              <a:solidFill>
                <a:srgbClr val="FF0000"/>
              </a:solidFill>
            </a:endParaRPr>
          </a:p>
        </p:txBody>
      </p:sp>
      <p:sp>
        <p:nvSpPr>
          <p:cNvPr id="5" name="矩形 4"/>
          <p:cNvSpPr/>
          <p:nvPr/>
        </p:nvSpPr>
        <p:spPr>
          <a:xfrm>
            <a:off x="3670315" y="5811407"/>
            <a:ext cx="3631122" cy="461665"/>
          </a:xfrm>
          <a:prstGeom prst="rect">
            <a:avLst/>
          </a:prstGeom>
        </p:spPr>
        <p:txBody>
          <a:bodyPr wrap="none">
            <a:spAutoFit/>
          </a:bodyPr>
          <a:lstStyle/>
          <a:p>
            <a:pPr algn="l"/>
            <a:r>
              <a:rPr lang="en-US" altLang="zh-CN" sz="2400" dirty="0">
                <a:solidFill>
                  <a:srgbClr val="FF0000"/>
                </a:solidFill>
              </a:rPr>
              <a:t>G=mg=10kg×9.8N/kg=98N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1871531" y="548680"/>
            <a:ext cx="9889099" cy="504056"/>
          </a:xfrm>
          <a:prstGeom prst="parallelogram">
            <a:avLst/>
          </a:prstGeom>
          <a:gradFill>
            <a:gsLst>
              <a:gs pos="50000">
                <a:schemeClr val="bg1">
                  <a:lumMod val="95000"/>
                </a:schemeClr>
              </a:gs>
              <a:gs pos="100000">
                <a:schemeClr val="bg1"/>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泪滴形 37"/>
          <p:cNvSpPr/>
          <p:nvPr/>
        </p:nvSpPr>
        <p:spPr>
          <a:xfrm>
            <a:off x="815414" y="260648"/>
            <a:ext cx="1632181" cy="1224136"/>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泪滴形 25"/>
          <p:cNvSpPr/>
          <p:nvPr/>
        </p:nvSpPr>
        <p:spPr>
          <a:xfrm>
            <a:off x="527382" y="260648"/>
            <a:ext cx="1632181" cy="1224136"/>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3" name="泪滴形 22"/>
          <p:cNvSpPr/>
          <p:nvPr/>
        </p:nvSpPr>
        <p:spPr>
          <a:xfrm>
            <a:off x="10896534" y="6021288"/>
            <a:ext cx="768085" cy="57606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4" name="泪滴形 47"/>
          <p:cNvSpPr/>
          <p:nvPr/>
        </p:nvSpPr>
        <p:spPr>
          <a:xfrm>
            <a:off x="10896533" y="6021288"/>
            <a:ext cx="576064" cy="504056"/>
          </a:xfrm>
          <a:custGeom>
            <a:avLst/>
            <a:gdLst/>
            <a:ahLst/>
            <a:cxnLst/>
            <a:rect l="l" t="t" r="r" b="b"/>
            <a:pathLst>
              <a:path w="432048" h="504056">
                <a:moveTo>
                  <a:pt x="288032" y="0"/>
                </a:moveTo>
                <a:lnTo>
                  <a:pt x="432048" y="0"/>
                </a:lnTo>
                <a:lnTo>
                  <a:pt x="432048" y="216024"/>
                </a:lnTo>
                <a:cubicBezTo>
                  <a:pt x="432048" y="375100"/>
                  <a:pt x="303092" y="504056"/>
                  <a:pt x="144016" y="504056"/>
                </a:cubicBezTo>
                <a:lnTo>
                  <a:pt x="93118" y="498925"/>
                </a:lnTo>
                <a:cubicBezTo>
                  <a:pt x="35629" y="446940"/>
                  <a:pt x="0" y="371647"/>
                  <a:pt x="0" y="288032"/>
                </a:cubicBezTo>
                <a:cubicBezTo>
                  <a:pt x="0" y="128956"/>
                  <a:pt x="128956" y="0"/>
                  <a:pt x="288032" y="0"/>
                </a:cubicBezTo>
                <a:close/>
              </a:path>
            </a:pathLst>
          </a:custGeom>
          <a:solidFill>
            <a:schemeClr val="bg1"/>
          </a:solidFill>
          <a:ln>
            <a:solidFill>
              <a:srgbClr val="3366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泪滴形 24"/>
          <p:cNvSpPr/>
          <p:nvPr/>
        </p:nvSpPr>
        <p:spPr>
          <a:xfrm>
            <a:off x="10704512" y="5949280"/>
            <a:ext cx="768085" cy="576064"/>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1664619" y="548680"/>
            <a:ext cx="0" cy="561662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43606" y="529516"/>
            <a:ext cx="1988045" cy="523220"/>
          </a:xfrm>
          <a:prstGeom prst="rect">
            <a:avLst/>
          </a:prstGeom>
          <a:noFill/>
        </p:spPr>
        <p:txBody>
          <a:bodyPr wrap="none" rtlCol="0">
            <a:spAutoFit/>
          </a:bodyPr>
          <a:lstStyle/>
          <a:p>
            <a:r>
              <a:rPr lang="zh-CN" altLang="en-US" sz="2800" b="1" dirty="0">
                <a:solidFill>
                  <a:schemeClr val="accent2"/>
                </a:solidFill>
              </a:rPr>
              <a:t>四、计算题</a:t>
            </a:r>
          </a:p>
        </p:txBody>
      </p:sp>
      <p:sp>
        <p:nvSpPr>
          <p:cNvPr id="40" name="TextBox 39"/>
          <p:cNvSpPr txBox="1"/>
          <p:nvPr/>
        </p:nvSpPr>
        <p:spPr>
          <a:xfrm>
            <a:off x="562221" y="6335742"/>
            <a:ext cx="646331" cy="369332"/>
          </a:xfrm>
          <a:prstGeom prst="rect">
            <a:avLst/>
          </a:prstGeom>
          <a:noFill/>
        </p:spPr>
        <p:txBody>
          <a:bodyPr wrap="none" rtlCol="0">
            <a:spAutoFit/>
          </a:bodyPr>
          <a:lstStyle/>
          <a:p>
            <a:r>
              <a:rPr lang="zh-CN" altLang="en-US" dirty="0" smtClean="0">
                <a:solidFill>
                  <a:srgbClr val="33CCCC"/>
                </a:solidFill>
              </a:rPr>
              <a:t>正文</a:t>
            </a:r>
            <a:endParaRPr lang="zh-CN" altLang="en-US" dirty="0">
              <a:solidFill>
                <a:srgbClr val="33CCCC"/>
              </a:solidFill>
            </a:endParaRPr>
          </a:p>
        </p:txBody>
      </p:sp>
      <p:cxnSp>
        <p:nvCxnSpPr>
          <p:cNvPr id="41" name="直接连接符 40"/>
          <p:cNvCxnSpPr/>
          <p:nvPr/>
        </p:nvCxnSpPr>
        <p:spPr>
          <a:xfrm>
            <a:off x="1391477" y="6417332"/>
            <a:ext cx="0" cy="216024"/>
          </a:xfrm>
          <a:prstGeom prst="line">
            <a:avLst/>
          </a:prstGeom>
          <a:ln>
            <a:solidFill>
              <a:srgbClr val="33CCCC"/>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374055" y="6335742"/>
            <a:ext cx="1569660" cy="369332"/>
          </a:xfrm>
          <a:prstGeom prst="rect">
            <a:avLst/>
          </a:prstGeom>
        </p:spPr>
        <p:txBody>
          <a:bodyPr wrap="none">
            <a:spAutoFit/>
          </a:bodyPr>
          <a:lstStyle/>
          <a:p>
            <a:r>
              <a:rPr lang="zh-CN" altLang="en-US" dirty="0" smtClean="0">
                <a:solidFill>
                  <a:schemeClr val="accent2"/>
                </a:solidFill>
              </a:rPr>
              <a:t>第七章测试题</a:t>
            </a:r>
            <a:endParaRPr lang="zh-CN" altLang="en-US" dirty="0">
              <a:solidFill>
                <a:schemeClr val="accent2"/>
              </a:solidFill>
            </a:endParaRPr>
          </a:p>
        </p:txBody>
      </p:sp>
      <p:sp>
        <p:nvSpPr>
          <p:cNvPr id="27" name="矩形 26"/>
          <p:cNvSpPr/>
          <p:nvPr/>
        </p:nvSpPr>
        <p:spPr>
          <a:xfrm>
            <a:off x="527381" y="1700808"/>
            <a:ext cx="10753195" cy="4572508"/>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62221" y="1700808"/>
            <a:ext cx="10718356" cy="1938020"/>
          </a:xfrm>
          <a:prstGeom prst="rect">
            <a:avLst/>
          </a:prstGeom>
        </p:spPr>
        <p:txBody>
          <a:bodyPr wrap="square">
            <a:spAutoFit/>
          </a:bodyPr>
          <a:lstStyle/>
          <a:p>
            <a:r>
              <a:rPr sz="2400" dirty="0"/>
              <a:t>31．张师傅开车从外地拉货回来，将要经过一座桥，刚要上桥，他看了一下立在桥头的如图7-13所示的限载标志，便放心地把车开过了桥。已知汽车自身的质量为</a:t>
            </a:r>
            <a:r>
              <a:rPr sz="2400" dirty="0" smtClean="0"/>
              <a:t>6×10</a:t>
            </a:r>
            <a:r>
              <a:rPr sz="2400" baseline="30000" dirty="0" smtClean="0"/>
              <a:t>3</a:t>
            </a:r>
            <a:endParaRPr lang="en-US" sz="2400" baseline="30000" dirty="0" smtClean="0"/>
          </a:p>
          <a:p>
            <a:r>
              <a:rPr sz="2400" dirty="0" err="1" smtClean="0"/>
              <a:t>kg</a:t>
            </a:r>
            <a:r>
              <a:rPr sz="2400" dirty="0" err="1"/>
              <a:t>，由此你可以肯定张师傅的汽车所拉的货物重力不会超过多少</a:t>
            </a:r>
            <a:r>
              <a:rPr sz="2400" dirty="0"/>
              <a:t>？（g取10N/kg）</a:t>
            </a:r>
          </a:p>
        </p:txBody>
      </p:sp>
      <p:sp>
        <p:nvSpPr>
          <p:cNvPr id="2" name="矩形 1"/>
          <p:cNvSpPr/>
          <p:nvPr/>
        </p:nvSpPr>
        <p:spPr>
          <a:xfrm>
            <a:off x="2294481" y="4169297"/>
            <a:ext cx="1494320" cy="461665"/>
          </a:xfrm>
          <a:prstGeom prst="rect">
            <a:avLst/>
          </a:prstGeom>
        </p:spPr>
        <p:txBody>
          <a:bodyPr wrap="none">
            <a:spAutoFit/>
          </a:bodyPr>
          <a:lstStyle/>
          <a:p>
            <a:pPr algn="l"/>
            <a:r>
              <a:rPr lang="en-US" altLang="zh-CN" sz="2400" dirty="0">
                <a:solidFill>
                  <a:srgbClr val="FF0000"/>
                </a:solidFill>
              </a:rPr>
              <a:t>1.4×10</a:t>
            </a:r>
            <a:r>
              <a:rPr lang="en-US" altLang="zh-CN" sz="2400" baseline="30000" dirty="0">
                <a:solidFill>
                  <a:srgbClr val="FF0000"/>
                </a:solidFill>
              </a:rPr>
              <a:t>5</a:t>
            </a:r>
            <a:r>
              <a:rPr lang="en-US" altLang="zh-CN" sz="2400" dirty="0">
                <a:solidFill>
                  <a:srgbClr val="FF0000"/>
                </a:solidFill>
              </a:rPr>
              <a:t>N</a:t>
            </a:r>
          </a:p>
        </p:txBody>
      </p:sp>
      <p:pic>
        <p:nvPicPr>
          <p:cNvPr id="5" name="图片 4"/>
          <p:cNvPicPr>
            <a:picLocks noChangeAspect="1"/>
          </p:cNvPicPr>
          <p:nvPr/>
        </p:nvPicPr>
        <p:blipFill>
          <a:blip r:embed="rId3" cstate="print"/>
          <a:stretch>
            <a:fillRect/>
          </a:stretch>
        </p:blipFill>
        <p:spPr>
          <a:xfrm>
            <a:off x="8257541" y="3638550"/>
            <a:ext cx="2686473" cy="15227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1871531" y="548680"/>
            <a:ext cx="9889099" cy="504056"/>
          </a:xfrm>
          <a:prstGeom prst="parallelogram">
            <a:avLst/>
          </a:prstGeom>
          <a:gradFill>
            <a:gsLst>
              <a:gs pos="50000">
                <a:schemeClr val="bg1">
                  <a:lumMod val="95000"/>
                </a:schemeClr>
              </a:gs>
              <a:gs pos="100000">
                <a:schemeClr val="bg1"/>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泪滴形 37"/>
          <p:cNvSpPr/>
          <p:nvPr/>
        </p:nvSpPr>
        <p:spPr>
          <a:xfrm>
            <a:off x="815414" y="260648"/>
            <a:ext cx="1632181" cy="1224136"/>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泪滴形 25"/>
          <p:cNvSpPr/>
          <p:nvPr/>
        </p:nvSpPr>
        <p:spPr>
          <a:xfrm>
            <a:off x="527382" y="260648"/>
            <a:ext cx="1632181" cy="1224136"/>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3" name="泪滴形 22"/>
          <p:cNvSpPr/>
          <p:nvPr/>
        </p:nvSpPr>
        <p:spPr>
          <a:xfrm>
            <a:off x="10896534" y="6021288"/>
            <a:ext cx="768085" cy="57606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4" name="泪滴形 47"/>
          <p:cNvSpPr/>
          <p:nvPr/>
        </p:nvSpPr>
        <p:spPr>
          <a:xfrm>
            <a:off x="10896533" y="6021288"/>
            <a:ext cx="576064" cy="504056"/>
          </a:xfrm>
          <a:custGeom>
            <a:avLst/>
            <a:gdLst/>
            <a:ahLst/>
            <a:cxnLst/>
            <a:rect l="l" t="t" r="r" b="b"/>
            <a:pathLst>
              <a:path w="432048" h="504056">
                <a:moveTo>
                  <a:pt x="288032" y="0"/>
                </a:moveTo>
                <a:lnTo>
                  <a:pt x="432048" y="0"/>
                </a:lnTo>
                <a:lnTo>
                  <a:pt x="432048" y="216024"/>
                </a:lnTo>
                <a:cubicBezTo>
                  <a:pt x="432048" y="375100"/>
                  <a:pt x="303092" y="504056"/>
                  <a:pt x="144016" y="504056"/>
                </a:cubicBezTo>
                <a:lnTo>
                  <a:pt x="93118" y="498925"/>
                </a:lnTo>
                <a:cubicBezTo>
                  <a:pt x="35629" y="446940"/>
                  <a:pt x="0" y="371647"/>
                  <a:pt x="0" y="288032"/>
                </a:cubicBezTo>
                <a:cubicBezTo>
                  <a:pt x="0" y="128956"/>
                  <a:pt x="128956" y="0"/>
                  <a:pt x="288032" y="0"/>
                </a:cubicBezTo>
                <a:close/>
              </a:path>
            </a:pathLst>
          </a:custGeom>
          <a:solidFill>
            <a:schemeClr val="bg1"/>
          </a:solidFill>
          <a:ln>
            <a:solidFill>
              <a:srgbClr val="3366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泪滴形 24"/>
          <p:cNvSpPr/>
          <p:nvPr/>
        </p:nvSpPr>
        <p:spPr>
          <a:xfrm>
            <a:off x="10704512" y="5949280"/>
            <a:ext cx="768085" cy="576064"/>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1664619" y="548680"/>
            <a:ext cx="0" cy="561662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43606" y="529516"/>
            <a:ext cx="1988045" cy="523220"/>
          </a:xfrm>
          <a:prstGeom prst="rect">
            <a:avLst/>
          </a:prstGeom>
          <a:noFill/>
        </p:spPr>
        <p:txBody>
          <a:bodyPr wrap="none" rtlCol="0">
            <a:spAutoFit/>
          </a:bodyPr>
          <a:lstStyle/>
          <a:p>
            <a:r>
              <a:rPr lang="zh-CN" altLang="en-US" sz="2800" b="1" dirty="0">
                <a:solidFill>
                  <a:schemeClr val="accent2"/>
                </a:solidFill>
              </a:rPr>
              <a:t>一、选择题</a:t>
            </a:r>
          </a:p>
        </p:txBody>
      </p:sp>
      <p:sp>
        <p:nvSpPr>
          <p:cNvPr id="37" name="矩形 36"/>
          <p:cNvSpPr/>
          <p:nvPr/>
        </p:nvSpPr>
        <p:spPr>
          <a:xfrm>
            <a:off x="2578445" y="1052736"/>
            <a:ext cx="877163" cy="369332"/>
          </a:xfrm>
          <a:prstGeom prst="rect">
            <a:avLst/>
          </a:prstGeom>
        </p:spPr>
        <p:txBody>
          <a:bodyPr wrap="none">
            <a:spAutoFit/>
          </a:bodyPr>
          <a:lstStyle/>
          <a:p>
            <a:r>
              <a:rPr lang="zh-CN" altLang="en-US" dirty="0" smtClean="0">
                <a:solidFill>
                  <a:srgbClr val="33CCCC"/>
                </a:solidFill>
              </a:rPr>
              <a:t>第八章</a:t>
            </a:r>
            <a:endParaRPr lang="zh-CN" altLang="en-US" dirty="0">
              <a:solidFill>
                <a:srgbClr val="33CCCC"/>
              </a:solidFill>
            </a:endParaRPr>
          </a:p>
        </p:txBody>
      </p:sp>
      <p:sp>
        <p:nvSpPr>
          <p:cNvPr id="39" name="矩形 38"/>
          <p:cNvSpPr/>
          <p:nvPr/>
        </p:nvSpPr>
        <p:spPr>
          <a:xfrm>
            <a:off x="3634257" y="1052736"/>
            <a:ext cx="1107996" cy="369332"/>
          </a:xfrm>
          <a:prstGeom prst="rect">
            <a:avLst/>
          </a:prstGeom>
        </p:spPr>
        <p:txBody>
          <a:bodyPr wrap="none">
            <a:spAutoFit/>
          </a:bodyPr>
          <a:lstStyle/>
          <a:p>
            <a:r>
              <a:rPr lang="zh-CN" altLang="en-US" dirty="0">
                <a:solidFill>
                  <a:schemeClr val="accent2"/>
                </a:solidFill>
              </a:rPr>
              <a:t>运动和力</a:t>
            </a:r>
          </a:p>
        </p:txBody>
      </p:sp>
      <p:sp>
        <p:nvSpPr>
          <p:cNvPr id="40" name="TextBox 39"/>
          <p:cNvSpPr txBox="1"/>
          <p:nvPr/>
        </p:nvSpPr>
        <p:spPr>
          <a:xfrm>
            <a:off x="562221" y="6335742"/>
            <a:ext cx="646331" cy="369332"/>
          </a:xfrm>
          <a:prstGeom prst="rect">
            <a:avLst/>
          </a:prstGeom>
          <a:noFill/>
        </p:spPr>
        <p:txBody>
          <a:bodyPr wrap="none" rtlCol="0">
            <a:spAutoFit/>
          </a:bodyPr>
          <a:lstStyle/>
          <a:p>
            <a:r>
              <a:rPr lang="zh-CN" altLang="en-US" dirty="0" smtClean="0">
                <a:solidFill>
                  <a:srgbClr val="33CCCC"/>
                </a:solidFill>
              </a:rPr>
              <a:t>正文</a:t>
            </a:r>
            <a:endParaRPr lang="zh-CN" altLang="en-US" dirty="0">
              <a:solidFill>
                <a:srgbClr val="33CCCC"/>
              </a:solidFill>
            </a:endParaRPr>
          </a:p>
        </p:txBody>
      </p:sp>
      <p:cxnSp>
        <p:nvCxnSpPr>
          <p:cNvPr id="41" name="直接连接符 40"/>
          <p:cNvCxnSpPr/>
          <p:nvPr/>
        </p:nvCxnSpPr>
        <p:spPr>
          <a:xfrm>
            <a:off x="1391477" y="6417332"/>
            <a:ext cx="0" cy="216024"/>
          </a:xfrm>
          <a:prstGeom prst="line">
            <a:avLst/>
          </a:prstGeom>
          <a:ln>
            <a:solidFill>
              <a:srgbClr val="33CCCC"/>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374055" y="6335742"/>
            <a:ext cx="877163" cy="369332"/>
          </a:xfrm>
          <a:prstGeom prst="rect">
            <a:avLst/>
          </a:prstGeom>
        </p:spPr>
        <p:txBody>
          <a:bodyPr wrap="none">
            <a:spAutoFit/>
          </a:bodyPr>
          <a:lstStyle/>
          <a:p>
            <a:r>
              <a:rPr lang="zh-CN" altLang="en-US" dirty="0" smtClean="0">
                <a:solidFill>
                  <a:schemeClr val="accent2"/>
                </a:solidFill>
              </a:rPr>
              <a:t>第一节</a:t>
            </a:r>
            <a:endParaRPr lang="zh-CN" altLang="en-US" dirty="0">
              <a:solidFill>
                <a:schemeClr val="accent2"/>
              </a:solidFill>
            </a:endParaRPr>
          </a:p>
        </p:txBody>
      </p:sp>
      <p:sp>
        <p:nvSpPr>
          <p:cNvPr id="43" name="矩形 42"/>
          <p:cNvSpPr/>
          <p:nvPr/>
        </p:nvSpPr>
        <p:spPr>
          <a:xfrm>
            <a:off x="2447595" y="6340678"/>
            <a:ext cx="1569660" cy="369332"/>
          </a:xfrm>
          <a:prstGeom prst="rect">
            <a:avLst/>
          </a:prstGeom>
        </p:spPr>
        <p:txBody>
          <a:bodyPr wrap="none">
            <a:spAutoFit/>
          </a:bodyPr>
          <a:lstStyle/>
          <a:p>
            <a:r>
              <a:rPr lang="zh-CN" altLang="en-US" dirty="0">
                <a:solidFill>
                  <a:schemeClr val="accent2"/>
                </a:solidFill>
              </a:rPr>
              <a:t>牛顿第一定律</a:t>
            </a:r>
          </a:p>
        </p:txBody>
      </p:sp>
      <p:sp>
        <p:nvSpPr>
          <p:cNvPr id="27" name="矩形 26"/>
          <p:cNvSpPr/>
          <p:nvPr/>
        </p:nvSpPr>
        <p:spPr>
          <a:xfrm>
            <a:off x="527381" y="1700808"/>
            <a:ext cx="10753195" cy="4464496"/>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62221" y="1700809"/>
            <a:ext cx="10718356" cy="2306955"/>
          </a:xfrm>
          <a:prstGeom prst="rect">
            <a:avLst/>
          </a:prstGeom>
        </p:spPr>
        <p:txBody>
          <a:bodyPr wrap="square">
            <a:spAutoFit/>
          </a:bodyPr>
          <a:lstStyle/>
          <a:p>
            <a:r>
              <a:rPr sz="2400" dirty="0"/>
              <a:t>1．关于力和运动的关系，下列说法中正确的是</a:t>
            </a:r>
            <a:r>
              <a:rPr sz="2400" dirty="0" smtClean="0"/>
              <a:t>（</a:t>
            </a:r>
            <a:r>
              <a:rPr lang="en-US" sz="2400" dirty="0" smtClean="0"/>
              <a:t>  </a:t>
            </a:r>
            <a:r>
              <a:rPr sz="2400" dirty="0"/>
              <a:t>　）。</a:t>
            </a:r>
          </a:p>
          <a:p>
            <a:r>
              <a:rPr sz="2400" dirty="0"/>
              <a:t>A.物体受到力的作用就会运动</a:t>
            </a:r>
          </a:p>
          <a:p>
            <a:r>
              <a:rPr sz="2400" dirty="0"/>
              <a:t>B.做匀速直线运动的物体一定不受力的作用</a:t>
            </a:r>
          </a:p>
          <a:p>
            <a:r>
              <a:rPr sz="2400" dirty="0"/>
              <a:t>C.物体受到力的作用，运动状态一定改变</a:t>
            </a:r>
          </a:p>
          <a:p>
            <a:r>
              <a:rPr sz="2400" dirty="0"/>
              <a:t>D.物体运动状态改变时，一定受到力的作用</a:t>
            </a:r>
          </a:p>
          <a:p>
            <a:endParaRPr sz="2400" dirty="0"/>
          </a:p>
        </p:txBody>
      </p:sp>
      <p:sp>
        <p:nvSpPr>
          <p:cNvPr id="2" name="矩形 1"/>
          <p:cNvSpPr/>
          <p:nvPr/>
        </p:nvSpPr>
        <p:spPr>
          <a:xfrm>
            <a:off x="9456373" y="1700809"/>
            <a:ext cx="373820" cy="461665"/>
          </a:xfrm>
          <a:prstGeom prst="rect">
            <a:avLst/>
          </a:prstGeom>
        </p:spPr>
        <p:txBody>
          <a:bodyPr wrap="none">
            <a:spAutoFit/>
          </a:bodyPr>
          <a:lstStyle/>
          <a:p>
            <a:r>
              <a:rPr lang="en-US" altLang="zh-CN" sz="2400" dirty="0">
                <a:solidFill>
                  <a:srgbClr val="FF0000"/>
                </a:solidFill>
              </a:rPr>
              <a:t>D</a:t>
            </a:r>
            <a:endParaRPr lang="zh-CN" alt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1871531" y="548680"/>
            <a:ext cx="9889099" cy="504056"/>
          </a:xfrm>
          <a:prstGeom prst="parallelogram">
            <a:avLst/>
          </a:prstGeom>
          <a:gradFill>
            <a:gsLst>
              <a:gs pos="50000">
                <a:schemeClr val="bg1">
                  <a:lumMod val="95000"/>
                </a:schemeClr>
              </a:gs>
              <a:gs pos="100000">
                <a:schemeClr val="bg1"/>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泪滴形 37"/>
          <p:cNvSpPr/>
          <p:nvPr/>
        </p:nvSpPr>
        <p:spPr>
          <a:xfrm>
            <a:off x="815414" y="260648"/>
            <a:ext cx="1632181" cy="1224136"/>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泪滴形 25"/>
          <p:cNvSpPr/>
          <p:nvPr/>
        </p:nvSpPr>
        <p:spPr>
          <a:xfrm>
            <a:off x="527382" y="260648"/>
            <a:ext cx="1632181" cy="1224136"/>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3" name="泪滴形 22"/>
          <p:cNvSpPr/>
          <p:nvPr/>
        </p:nvSpPr>
        <p:spPr>
          <a:xfrm>
            <a:off x="10896534" y="6021288"/>
            <a:ext cx="768085" cy="57606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4" name="泪滴形 47"/>
          <p:cNvSpPr/>
          <p:nvPr/>
        </p:nvSpPr>
        <p:spPr>
          <a:xfrm>
            <a:off x="10896533" y="6021288"/>
            <a:ext cx="576064" cy="504056"/>
          </a:xfrm>
          <a:custGeom>
            <a:avLst/>
            <a:gdLst/>
            <a:ahLst/>
            <a:cxnLst/>
            <a:rect l="l" t="t" r="r" b="b"/>
            <a:pathLst>
              <a:path w="432048" h="504056">
                <a:moveTo>
                  <a:pt x="288032" y="0"/>
                </a:moveTo>
                <a:lnTo>
                  <a:pt x="432048" y="0"/>
                </a:lnTo>
                <a:lnTo>
                  <a:pt x="432048" y="216024"/>
                </a:lnTo>
                <a:cubicBezTo>
                  <a:pt x="432048" y="375100"/>
                  <a:pt x="303092" y="504056"/>
                  <a:pt x="144016" y="504056"/>
                </a:cubicBezTo>
                <a:lnTo>
                  <a:pt x="93118" y="498925"/>
                </a:lnTo>
                <a:cubicBezTo>
                  <a:pt x="35629" y="446940"/>
                  <a:pt x="0" y="371647"/>
                  <a:pt x="0" y="288032"/>
                </a:cubicBezTo>
                <a:cubicBezTo>
                  <a:pt x="0" y="128956"/>
                  <a:pt x="128956" y="0"/>
                  <a:pt x="288032" y="0"/>
                </a:cubicBezTo>
                <a:close/>
              </a:path>
            </a:pathLst>
          </a:custGeom>
          <a:solidFill>
            <a:schemeClr val="bg1"/>
          </a:solidFill>
          <a:ln>
            <a:solidFill>
              <a:srgbClr val="3366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泪滴形 24"/>
          <p:cNvSpPr/>
          <p:nvPr/>
        </p:nvSpPr>
        <p:spPr>
          <a:xfrm>
            <a:off x="10704512" y="5949280"/>
            <a:ext cx="768085" cy="576064"/>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1664619" y="548680"/>
            <a:ext cx="0" cy="561662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43606" y="529516"/>
            <a:ext cx="1988045" cy="523220"/>
          </a:xfrm>
          <a:prstGeom prst="rect">
            <a:avLst/>
          </a:prstGeom>
          <a:noFill/>
        </p:spPr>
        <p:txBody>
          <a:bodyPr wrap="none" rtlCol="0">
            <a:spAutoFit/>
          </a:bodyPr>
          <a:lstStyle/>
          <a:p>
            <a:r>
              <a:rPr lang="zh-CN" altLang="en-US" sz="2800" b="1" dirty="0">
                <a:solidFill>
                  <a:schemeClr val="accent2"/>
                </a:solidFill>
              </a:rPr>
              <a:t>一、选择题</a:t>
            </a:r>
          </a:p>
        </p:txBody>
      </p:sp>
      <p:sp>
        <p:nvSpPr>
          <p:cNvPr id="37" name="矩形 36"/>
          <p:cNvSpPr/>
          <p:nvPr/>
        </p:nvSpPr>
        <p:spPr>
          <a:xfrm>
            <a:off x="2578445" y="1052736"/>
            <a:ext cx="877163" cy="369332"/>
          </a:xfrm>
          <a:prstGeom prst="rect">
            <a:avLst/>
          </a:prstGeom>
        </p:spPr>
        <p:txBody>
          <a:bodyPr wrap="none">
            <a:spAutoFit/>
          </a:bodyPr>
          <a:lstStyle/>
          <a:p>
            <a:r>
              <a:rPr lang="zh-CN" altLang="en-US" dirty="0" smtClean="0">
                <a:solidFill>
                  <a:srgbClr val="33CCCC"/>
                </a:solidFill>
              </a:rPr>
              <a:t>第八章</a:t>
            </a:r>
            <a:endParaRPr lang="zh-CN" altLang="en-US" dirty="0">
              <a:solidFill>
                <a:srgbClr val="33CCCC"/>
              </a:solidFill>
            </a:endParaRPr>
          </a:p>
        </p:txBody>
      </p:sp>
      <p:sp>
        <p:nvSpPr>
          <p:cNvPr id="39" name="矩形 38"/>
          <p:cNvSpPr/>
          <p:nvPr/>
        </p:nvSpPr>
        <p:spPr>
          <a:xfrm>
            <a:off x="3634257" y="1052736"/>
            <a:ext cx="1107996" cy="369332"/>
          </a:xfrm>
          <a:prstGeom prst="rect">
            <a:avLst/>
          </a:prstGeom>
        </p:spPr>
        <p:txBody>
          <a:bodyPr wrap="none">
            <a:spAutoFit/>
          </a:bodyPr>
          <a:lstStyle/>
          <a:p>
            <a:r>
              <a:rPr lang="zh-CN" altLang="en-US" dirty="0">
                <a:solidFill>
                  <a:schemeClr val="accent2"/>
                </a:solidFill>
              </a:rPr>
              <a:t>运动和力</a:t>
            </a:r>
          </a:p>
        </p:txBody>
      </p:sp>
      <p:sp>
        <p:nvSpPr>
          <p:cNvPr id="40" name="TextBox 39"/>
          <p:cNvSpPr txBox="1"/>
          <p:nvPr/>
        </p:nvSpPr>
        <p:spPr>
          <a:xfrm>
            <a:off x="562221" y="6335742"/>
            <a:ext cx="646331" cy="369332"/>
          </a:xfrm>
          <a:prstGeom prst="rect">
            <a:avLst/>
          </a:prstGeom>
          <a:noFill/>
        </p:spPr>
        <p:txBody>
          <a:bodyPr wrap="none" rtlCol="0">
            <a:spAutoFit/>
          </a:bodyPr>
          <a:lstStyle/>
          <a:p>
            <a:r>
              <a:rPr lang="zh-CN" altLang="en-US" dirty="0" smtClean="0">
                <a:solidFill>
                  <a:srgbClr val="33CCCC"/>
                </a:solidFill>
              </a:rPr>
              <a:t>正文</a:t>
            </a:r>
            <a:endParaRPr lang="zh-CN" altLang="en-US" dirty="0">
              <a:solidFill>
                <a:srgbClr val="33CCCC"/>
              </a:solidFill>
            </a:endParaRPr>
          </a:p>
        </p:txBody>
      </p:sp>
      <p:cxnSp>
        <p:nvCxnSpPr>
          <p:cNvPr id="41" name="直接连接符 40"/>
          <p:cNvCxnSpPr/>
          <p:nvPr/>
        </p:nvCxnSpPr>
        <p:spPr>
          <a:xfrm>
            <a:off x="1391477" y="6417332"/>
            <a:ext cx="0" cy="216024"/>
          </a:xfrm>
          <a:prstGeom prst="line">
            <a:avLst/>
          </a:prstGeom>
          <a:ln>
            <a:solidFill>
              <a:srgbClr val="33CCCC"/>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374055" y="6335742"/>
            <a:ext cx="877163" cy="369332"/>
          </a:xfrm>
          <a:prstGeom prst="rect">
            <a:avLst/>
          </a:prstGeom>
        </p:spPr>
        <p:txBody>
          <a:bodyPr wrap="none">
            <a:spAutoFit/>
          </a:bodyPr>
          <a:lstStyle/>
          <a:p>
            <a:r>
              <a:rPr lang="zh-CN" altLang="en-US" dirty="0" smtClean="0">
                <a:solidFill>
                  <a:schemeClr val="accent2"/>
                </a:solidFill>
              </a:rPr>
              <a:t>第一节</a:t>
            </a:r>
            <a:endParaRPr lang="zh-CN" altLang="en-US" dirty="0">
              <a:solidFill>
                <a:schemeClr val="accent2"/>
              </a:solidFill>
            </a:endParaRPr>
          </a:p>
        </p:txBody>
      </p:sp>
      <p:sp>
        <p:nvSpPr>
          <p:cNvPr id="43" name="矩形 42"/>
          <p:cNvSpPr/>
          <p:nvPr/>
        </p:nvSpPr>
        <p:spPr>
          <a:xfrm>
            <a:off x="2447595" y="6340678"/>
            <a:ext cx="1569660" cy="369332"/>
          </a:xfrm>
          <a:prstGeom prst="rect">
            <a:avLst/>
          </a:prstGeom>
        </p:spPr>
        <p:txBody>
          <a:bodyPr wrap="none">
            <a:spAutoFit/>
          </a:bodyPr>
          <a:lstStyle/>
          <a:p>
            <a:r>
              <a:rPr lang="zh-CN" altLang="en-US" dirty="0">
                <a:solidFill>
                  <a:schemeClr val="accent2"/>
                </a:solidFill>
              </a:rPr>
              <a:t>牛顿第一定律</a:t>
            </a:r>
          </a:p>
        </p:txBody>
      </p:sp>
      <p:sp>
        <p:nvSpPr>
          <p:cNvPr id="27" name="矩形 26"/>
          <p:cNvSpPr/>
          <p:nvPr/>
        </p:nvSpPr>
        <p:spPr>
          <a:xfrm>
            <a:off x="527381" y="1700808"/>
            <a:ext cx="10753195" cy="4464496"/>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62221" y="1700809"/>
            <a:ext cx="10718356" cy="1938992"/>
          </a:xfrm>
          <a:prstGeom prst="rect">
            <a:avLst/>
          </a:prstGeom>
        </p:spPr>
        <p:txBody>
          <a:bodyPr wrap="square">
            <a:spAutoFit/>
          </a:bodyPr>
          <a:lstStyle/>
          <a:p>
            <a:r>
              <a:rPr sz="2400" dirty="0"/>
              <a:t>2</a:t>
            </a:r>
            <a:r>
              <a:rPr sz="2400" dirty="0">
                <a:sym typeface="+mn-ea"/>
              </a:rPr>
              <a:t>．</a:t>
            </a:r>
            <a:r>
              <a:rPr sz="2400" dirty="0"/>
              <a:t>关于惯性的理解和现象解释，以下说法正确的是（　）。</a:t>
            </a:r>
          </a:p>
          <a:p>
            <a:r>
              <a:rPr sz="2400" dirty="0"/>
              <a:t>A．高速飞行的子弹具有惯性，穿入木头静止后惯性消失</a:t>
            </a:r>
          </a:p>
          <a:p>
            <a:r>
              <a:rPr sz="2400" dirty="0"/>
              <a:t>B．汽车驾驶员和前排乘客系安全带，是为了减小汽车行驶中人的惯性</a:t>
            </a:r>
          </a:p>
          <a:p>
            <a:r>
              <a:rPr sz="2400" dirty="0"/>
              <a:t>C．行驶中的公交车紧急刹车时，乘客会向前倾，是由于惯性力的作用</a:t>
            </a:r>
          </a:p>
          <a:p>
            <a:r>
              <a:rPr sz="2400" dirty="0"/>
              <a:t>D．百米赛跑运动员到达终点不能马上停下来，是由于运动员具有惯性</a:t>
            </a:r>
          </a:p>
        </p:txBody>
      </p:sp>
      <p:sp>
        <p:nvSpPr>
          <p:cNvPr id="2" name="矩形 1"/>
          <p:cNvSpPr/>
          <p:nvPr/>
        </p:nvSpPr>
        <p:spPr>
          <a:xfrm>
            <a:off x="10224459" y="1700809"/>
            <a:ext cx="373820" cy="461665"/>
          </a:xfrm>
          <a:prstGeom prst="rect">
            <a:avLst/>
          </a:prstGeom>
        </p:spPr>
        <p:txBody>
          <a:bodyPr wrap="none">
            <a:spAutoFit/>
          </a:bodyPr>
          <a:lstStyle/>
          <a:p>
            <a:r>
              <a:rPr lang="en-US" altLang="zh-CN" sz="2400" dirty="0">
                <a:solidFill>
                  <a:srgbClr val="FF0000"/>
                </a:solidFill>
              </a:rPr>
              <a:t>D</a:t>
            </a:r>
            <a:endParaRPr lang="zh-CN" alt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1871531" y="548680"/>
            <a:ext cx="9889099" cy="504056"/>
          </a:xfrm>
          <a:prstGeom prst="parallelogram">
            <a:avLst/>
          </a:prstGeom>
          <a:gradFill>
            <a:gsLst>
              <a:gs pos="50000">
                <a:schemeClr val="bg1">
                  <a:lumMod val="95000"/>
                </a:schemeClr>
              </a:gs>
              <a:gs pos="100000">
                <a:schemeClr val="bg1"/>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泪滴形 37"/>
          <p:cNvSpPr/>
          <p:nvPr/>
        </p:nvSpPr>
        <p:spPr>
          <a:xfrm>
            <a:off x="815414" y="260648"/>
            <a:ext cx="1632181" cy="1224136"/>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泪滴形 25"/>
          <p:cNvSpPr/>
          <p:nvPr/>
        </p:nvSpPr>
        <p:spPr>
          <a:xfrm>
            <a:off x="527382" y="260648"/>
            <a:ext cx="1632181" cy="1224136"/>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3" name="泪滴形 22"/>
          <p:cNvSpPr/>
          <p:nvPr/>
        </p:nvSpPr>
        <p:spPr>
          <a:xfrm>
            <a:off x="10896534" y="6021288"/>
            <a:ext cx="768085" cy="57606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4" name="泪滴形 47"/>
          <p:cNvSpPr/>
          <p:nvPr/>
        </p:nvSpPr>
        <p:spPr>
          <a:xfrm>
            <a:off x="10896533" y="6021288"/>
            <a:ext cx="576064" cy="504056"/>
          </a:xfrm>
          <a:custGeom>
            <a:avLst/>
            <a:gdLst/>
            <a:ahLst/>
            <a:cxnLst/>
            <a:rect l="l" t="t" r="r" b="b"/>
            <a:pathLst>
              <a:path w="432048" h="504056">
                <a:moveTo>
                  <a:pt x="288032" y="0"/>
                </a:moveTo>
                <a:lnTo>
                  <a:pt x="432048" y="0"/>
                </a:lnTo>
                <a:lnTo>
                  <a:pt x="432048" y="216024"/>
                </a:lnTo>
                <a:cubicBezTo>
                  <a:pt x="432048" y="375100"/>
                  <a:pt x="303092" y="504056"/>
                  <a:pt x="144016" y="504056"/>
                </a:cubicBezTo>
                <a:lnTo>
                  <a:pt x="93118" y="498925"/>
                </a:lnTo>
                <a:cubicBezTo>
                  <a:pt x="35629" y="446940"/>
                  <a:pt x="0" y="371647"/>
                  <a:pt x="0" y="288032"/>
                </a:cubicBezTo>
                <a:cubicBezTo>
                  <a:pt x="0" y="128956"/>
                  <a:pt x="128956" y="0"/>
                  <a:pt x="288032" y="0"/>
                </a:cubicBezTo>
                <a:close/>
              </a:path>
            </a:pathLst>
          </a:custGeom>
          <a:solidFill>
            <a:schemeClr val="bg1"/>
          </a:solidFill>
          <a:ln>
            <a:solidFill>
              <a:srgbClr val="3366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泪滴形 24"/>
          <p:cNvSpPr/>
          <p:nvPr/>
        </p:nvSpPr>
        <p:spPr>
          <a:xfrm>
            <a:off x="10704512" y="5949280"/>
            <a:ext cx="768085" cy="576064"/>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1664619" y="548680"/>
            <a:ext cx="0" cy="561662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43606" y="529516"/>
            <a:ext cx="1988045" cy="523220"/>
          </a:xfrm>
          <a:prstGeom prst="rect">
            <a:avLst/>
          </a:prstGeom>
          <a:noFill/>
        </p:spPr>
        <p:txBody>
          <a:bodyPr wrap="none" rtlCol="0">
            <a:spAutoFit/>
          </a:bodyPr>
          <a:lstStyle/>
          <a:p>
            <a:r>
              <a:rPr lang="zh-CN" altLang="en-US" sz="2800" b="1" dirty="0">
                <a:solidFill>
                  <a:schemeClr val="accent2"/>
                </a:solidFill>
              </a:rPr>
              <a:t>一、选择题</a:t>
            </a:r>
          </a:p>
        </p:txBody>
      </p:sp>
      <p:sp>
        <p:nvSpPr>
          <p:cNvPr id="37" name="矩形 36"/>
          <p:cNvSpPr/>
          <p:nvPr/>
        </p:nvSpPr>
        <p:spPr>
          <a:xfrm>
            <a:off x="2578445" y="1052736"/>
            <a:ext cx="877163" cy="369332"/>
          </a:xfrm>
          <a:prstGeom prst="rect">
            <a:avLst/>
          </a:prstGeom>
        </p:spPr>
        <p:txBody>
          <a:bodyPr wrap="none">
            <a:spAutoFit/>
          </a:bodyPr>
          <a:lstStyle/>
          <a:p>
            <a:r>
              <a:rPr lang="zh-CN" altLang="en-US" dirty="0" smtClean="0">
                <a:solidFill>
                  <a:srgbClr val="33CCCC"/>
                </a:solidFill>
              </a:rPr>
              <a:t>第八章</a:t>
            </a:r>
            <a:endParaRPr lang="zh-CN" altLang="en-US" dirty="0">
              <a:solidFill>
                <a:srgbClr val="33CCCC"/>
              </a:solidFill>
            </a:endParaRPr>
          </a:p>
        </p:txBody>
      </p:sp>
      <p:sp>
        <p:nvSpPr>
          <p:cNvPr id="39" name="矩形 38"/>
          <p:cNvSpPr/>
          <p:nvPr/>
        </p:nvSpPr>
        <p:spPr>
          <a:xfrm>
            <a:off x="3634257" y="1052736"/>
            <a:ext cx="1107996" cy="369332"/>
          </a:xfrm>
          <a:prstGeom prst="rect">
            <a:avLst/>
          </a:prstGeom>
        </p:spPr>
        <p:txBody>
          <a:bodyPr wrap="none">
            <a:spAutoFit/>
          </a:bodyPr>
          <a:lstStyle/>
          <a:p>
            <a:r>
              <a:rPr lang="zh-CN" altLang="en-US" dirty="0">
                <a:solidFill>
                  <a:schemeClr val="accent2"/>
                </a:solidFill>
              </a:rPr>
              <a:t>运动和力</a:t>
            </a:r>
          </a:p>
        </p:txBody>
      </p:sp>
      <p:sp>
        <p:nvSpPr>
          <p:cNvPr id="40" name="TextBox 39"/>
          <p:cNvSpPr txBox="1"/>
          <p:nvPr/>
        </p:nvSpPr>
        <p:spPr>
          <a:xfrm>
            <a:off x="562221" y="6335742"/>
            <a:ext cx="646331" cy="369332"/>
          </a:xfrm>
          <a:prstGeom prst="rect">
            <a:avLst/>
          </a:prstGeom>
          <a:noFill/>
        </p:spPr>
        <p:txBody>
          <a:bodyPr wrap="none" rtlCol="0">
            <a:spAutoFit/>
          </a:bodyPr>
          <a:lstStyle/>
          <a:p>
            <a:r>
              <a:rPr lang="zh-CN" altLang="en-US" dirty="0" smtClean="0">
                <a:solidFill>
                  <a:srgbClr val="33CCCC"/>
                </a:solidFill>
              </a:rPr>
              <a:t>正文</a:t>
            </a:r>
            <a:endParaRPr lang="zh-CN" altLang="en-US" dirty="0">
              <a:solidFill>
                <a:srgbClr val="33CCCC"/>
              </a:solidFill>
            </a:endParaRPr>
          </a:p>
        </p:txBody>
      </p:sp>
      <p:cxnSp>
        <p:nvCxnSpPr>
          <p:cNvPr id="41" name="直接连接符 40"/>
          <p:cNvCxnSpPr/>
          <p:nvPr/>
        </p:nvCxnSpPr>
        <p:spPr>
          <a:xfrm>
            <a:off x="1391477" y="6417332"/>
            <a:ext cx="0" cy="216024"/>
          </a:xfrm>
          <a:prstGeom prst="line">
            <a:avLst/>
          </a:prstGeom>
          <a:ln>
            <a:solidFill>
              <a:srgbClr val="33CCCC"/>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374055" y="6335742"/>
            <a:ext cx="877163" cy="369332"/>
          </a:xfrm>
          <a:prstGeom prst="rect">
            <a:avLst/>
          </a:prstGeom>
        </p:spPr>
        <p:txBody>
          <a:bodyPr wrap="none">
            <a:spAutoFit/>
          </a:bodyPr>
          <a:lstStyle/>
          <a:p>
            <a:r>
              <a:rPr lang="zh-CN" altLang="en-US" dirty="0" smtClean="0">
                <a:solidFill>
                  <a:schemeClr val="accent2"/>
                </a:solidFill>
              </a:rPr>
              <a:t>第一节</a:t>
            </a:r>
            <a:endParaRPr lang="zh-CN" altLang="en-US" dirty="0">
              <a:solidFill>
                <a:schemeClr val="accent2"/>
              </a:solidFill>
            </a:endParaRPr>
          </a:p>
        </p:txBody>
      </p:sp>
      <p:sp>
        <p:nvSpPr>
          <p:cNvPr id="43" name="矩形 42"/>
          <p:cNvSpPr/>
          <p:nvPr/>
        </p:nvSpPr>
        <p:spPr>
          <a:xfrm>
            <a:off x="2447595" y="6340678"/>
            <a:ext cx="1569660" cy="369332"/>
          </a:xfrm>
          <a:prstGeom prst="rect">
            <a:avLst/>
          </a:prstGeom>
        </p:spPr>
        <p:txBody>
          <a:bodyPr wrap="none">
            <a:spAutoFit/>
          </a:bodyPr>
          <a:lstStyle/>
          <a:p>
            <a:r>
              <a:rPr lang="zh-CN" altLang="en-US" dirty="0">
                <a:solidFill>
                  <a:schemeClr val="accent2"/>
                </a:solidFill>
              </a:rPr>
              <a:t>牛顿第一定律</a:t>
            </a:r>
          </a:p>
        </p:txBody>
      </p:sp>
      <p:sp>
        <p:nvSpPr>
          <p:cNvPr id="27" name="矩形 26"/>
          <p:cNvSpPr/>
          <p:nvPr/>
        </p:nvSpPr>
        <p:spPr>
          <a:xfrm>
            <a:off x="527381" y="1700808"/>
            <a:ext cx="10753195" cy="4464496"/>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62221" y="1700809"/>
            <a:ext cx="10718356" cy="1938992"/>
          </a:xfrm>
          <a:prstGeom prst="rect">
            <a:avLst/>
          </a:prstGeom>
        </p:spPr>
        <p:txBody>
          <a:bodyPr wrap="square">
            <a:spAutoFit/>
          </a:bodyPr>
          <a:lstStyle/>
          <a:p>
            <a:r>
              <a:rPr sz="2400" dirty="0"/>
              <a:t>3．下列关于物体平衡状态的说法中，正确的是</a:t>
            </a:r>
            <a:r>
              <a:rPr sz="2400" dirty="0" smtClean="0"/>
              <a:t>（</a:t>
            </a:r>
            <a:r>
              <a:rPr lang="en-US" sz="2400" dirty="0" smtClean="0"/>
              <a:t> </a:t>
            </a:r>
            <a:r>
              <a:rPr sz="2400" dirty="0"/>
              <a:t>　）。</a:t>
            </a:r>
          </a:p>
          <a:p>
            <a:r>
              <a:rPr sz="2400" dirty="0"/>
              <a:t>A．物体处于平衡状态时一定保持静止状态</a:t>
            </a:r>
          </a:p>
          <a:p>
            <a:r>
              <a:rPr sz="2400" dirty="0"/>
              <a:t>B．物体处于平衡状态时一定保持匀速直线运动状态</a:t>
            </a:r>
          </a:p>
          <a:p>
            <a:r>
              <a:rPr sz="2400" dirty="0"/>
              <a:t>C．物体处于平衡状态时，可能处于静止状态或匀速直线运动状态</a:t>
            </a:r>
          </a:p>
          <a:p>
            <a:r>
              <a:rPr sz="2400" dirty="0"/>
              <a:t>D．物体处于平衡状态时，一定不受外力作用</a:t>
            </a:r>
          </a:p>
        </p:txBody>
      </p:sp>
      <p:sp>
        <p:nvSpPr>
          <p:cNvPr id="2" name="矩形 1"/>
          <p:cNvSpPr/>
          <p:nvPr/>
        </p:nvSpPr>
        <p:spPr>
          <a:xfrm>
            <a:off x="9456374" y="1700809"/>
            <a:ext cx="348172" cy="461665"/>
          </a:xfrm>
          <a:prstGeom prst="rect">
            <a:avLst/>
          </a:prstGeom>
        </p:spPr>
        <p:txBody>
          <a:bodyPr wrap="none">
            <a:spAutoFit/>
          </a:bodyPr>
          <a:lstStyle/>
          <a:p>
            <a:r>
              <a:rPr lang="en-US" sz="2400" dirty="0">
                <a:solidFill>
                  <a:srgbClr val="FF0000"/>
                </a:solidFill>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1871531" y="548680"/>
            <a:ext cx="9889099" cy="504056"/>
          </a:xfrm>
          <a:prstGeom prst="parallelogram">
            <a:avLst/>
          </a:prstGeom>
          <a:gradFill>
            <a:gsLst>
              <a:gs pos="50000">
                <a:schemeClr val="bg1">
                  <a:lumMod val="95000"/>
                </a:schemeClr>
              </a:gs>
              <a:gs pos="100000">
                <a:schemeClr val="bg1"/>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泪滴形 37"/>
          <p:cNvSpPr/>
          <p:nvPr/>
        </p:nvSpPr>
        <p:spPr>
          <a:xfrm>
            <a:off x="815414" y="260648"/>
            <a:ext cx="1632181" cy="1224136"/>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泪滴形 25"/>
          <p:cNvSpPr/>
          <p:nvPr/>
        </p:nvSpPr>
        <p:spPr>
          <a:xfrm>
            <a:off x="527382" y="260648"/>
            <a:ext cx="1632181" cy="1224136"/>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3" name="泪滴形 22"/>
          <p:cNvSpPr/>
          <p:nvPr/>
        </p:nvSpPr>
        <p:spPr>
          <a:xfrm>
            <a:off x="10896534" y="6021288"/>
            <a:ext cx="768085" cy="57606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4" name="泪滴形 47"/>
          <p:cNvSpPr/>
          <p:nvPr/>
        </p:nvSpPr>
        <p:spPr>
          <a:xfrm>
            <a:off x="10896533" y="6021288"/>
            <a:ext cx="576064" cy="504056"/>
          </a:xfrm>
          <a:custGeom>
            <a:avLst/>
            <a:gdLst/>
            <a:ahLst/>
            <a:cxnLst/>
            <a:rect l="l" t="t" r="r" b="b"/>
            <a:pathLst>
              <a:path w="432048" h="504056">
                <a:moveTo>
                  <a:pt x="288032" y="0"/>
                </a:moveTo>
                <a:lnTo>
                  <a:pt x="432048" y="0"/>
                </a:lnTo>
                <a:lnTo>
                  <a:pt x="432048" y="216024"/>
                </a:lnTo>
                <a:cubicBezTo>
                  <a:pt x="432048" y="375100"/>
                  <a:pt x="303092" y="504056"/>
                  <a:pt x="144016" y="504056"/>
                </a:cubicBezTo>
                <a:lnTo>
                  <a:pt x="93118" y="498925"/>
                </a:lnTo>
                <a:cubicBezTo>
                  <a:pt x="35629" y="446940"/>
                  <a:pt x="0" y="371647"/>
                  <a:pt x="0" y="288032"/>
                </a:cubicBezTo>
                <a:cubicBezTo>
                  <a:pt x="0" y="128956"/>
                  <a:pt x="128956" y="0"/>
                  <a:pt x="288032" y="0"/>
                </a:cubicBezTo>
                <a:close/>
              </a:path>
            </a:pathLst>
          </a:custGeom>
          <a:solidFill>
            <a:schemeClr val="bg1"/>
          </a:solidFill>
          <a:ln>
            <a:solidFill>
              <a:srgbClr val="3366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泪滴形 24"/>
          <p:cNvSpPr/>
          <p:nvPr/>
        </p:nvSpPr>
        <p:spPr>
          <a:xfrm>
            <a:off x="10704512" y="5949280"/>
            <a:ext cx="768085" cy="576064"/>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1664619" y="548680"/>
            <a:ext cx="0" cy="561662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43606" y="529516"/>
            <a:ext cx="1988045" cy="523220"/>
          </a:xfrm>
          <a:prstGeom prst="rect">
            <a:avLst/>
          </a:prstGeom>
          <a:noFill/>
        </p:spPr>
        <p:txBody>
          <a:bodyPr wrap="none" rtlCol="0">
            <a:spAutoFit/>
          </a:bodyPr>
          <a:lstStyle/>
          <a:p>
            <a:r>
              <a:rPr lang="zh-CN" altLang="en-US" sz="2800" b="1" dirty="0">
                <a:solidFill>
                  <a:schemeClr val="accent2"/>
                </a:solidFill>
              </a:rPr>
              <a:t>一、选择题</a:t>
            </a:r>
          </a:p>
        </p:txBody>
      </p:sp>
      <p:sp>
        <p:nvSpPr>
          <p:cNvPr id="37" name="矩形 36"/>
          <p:cNvSpPr/>
          <p:nvPr/>
        </p:nvSpPr>
        <p:spPr>
          <a:xfrm>
            <a:off x="2578445" y="1052736"/>
            <a:ext cx="877163" cy="369332"/>
          </a:xfrm>
          <a:prstGeom prst="rect">
            <a:avLst/>
          </a:prstGeom>
        </p:spPr>
        <p:txBody>
          <a:bodyPr wrap="none">
            <a:spAutoFit/>
          </a:bodyPr>
          <a:lstStyle/>
          <a:p>
            <a:r>
              <a:rPr lang="zh-CN" altLang="en-US" dirty="0" smtClean="0">
                <a:solidFill>
                  <a:srgbClr val="33CCCC"/>
                </a:solidFill>
              </a:rPr>
              <a:t>第八章</a:t>
            </a:r>
            <a:endParaRPr lang="zh-CN" altLang="en-US" dirty="0">
              <a:solidFill>
                <a:srgbClr val="33CCCC"/>
              </a:solidFill>
            </a:endParaRPr>
          </a:p>
        </p:txBody>
      </p:sp>
      <p:sp>
        <p:nvSpPr>
          <p:cNvPr id="39" name="矩形 38"/>
          <p:cNvSpPr/>
          <p:nvPr/>
        </p:nvSpPr>
        <p:spPr>
          <a:xfrm>
            <a:off x="3634257" y="1052736"/>
            <a:ext cx="1107996" cy="369332"/>
          </a:xfrm>
          <a:prstGeom prst="rect">
            <a:avLst/>
          </a:prstGeom>
        </p:spPr>
        <p:txBody>
          <a:bodyPr wrap="none">
            <a:spAutoFit/>
          </a:bodyPr>
          <a:lstStyle/>
          <a:p>
            <a:r>
              <a:rPr lang="zh-CN" altLang="en-US" dirty="0">
                <a:solidFill>
                  <a:schemeClr val="accent2"/>
                </a:solidFill>
              </a:rPr>
              <a:t>运动和力</a:t>
            </a:r>
          </a:p>
        </p:txBody>
      </p:sp>
      <p:sp>
        <p:nvSpPr>
          <p:cNvPr id="40" name="TextBox 39"/>
          <p:cNvSpPr txBox="1"/>
          <p:nvPr/>
        </p:nvSpPr>
        <p:spPr>
          <a:xfrm>
            <a:off x="562221" y="6335742"/>
            <a:ext cx="646331" cy="369332"/>
          </a:xfrm>
          <a:prstGeom prst="rect">
            <a:avLst/>
          </a:prstGeom>
          <a:noFill/>
        </p:spPr>
        <p:txBody>
          <a:bodyPr wrap="none" rtlCol="0">
            <a:spAutoFit/>
          </a:bodyPr>
          <a:lstStyle/>
          <a:p>
            <a:r>
              <a:rPr lang="zh-CN" altLang="en-US" dirty="0" smtClean="0">
                <a:solidFill>
                  <a:srgbClr val="33CCCC"/>
                </a:solidFill>
              </a:rPr>
              <a:t>正文</a:t>
            </a:r>
            <a:endParaRPr lang="zh-CN" altLang="en-US" dirty="0">
              <a:solidFill>
                <a:srgbClr val="33CCCC"/>
              </a:solidFill>
            </a:endParaRPr>
          </a:p>
        </p:txBody>
      </p:sp>
      <p:cxnSp>
        <p:nvCxnSpPr>
          <p:cNvPr id="41" name="直接连接符 40"/>
          <p:cNvCxnSpPr/>
          <p:nvPr/>
        </p:nvCxnSpPr>
        <p:spPr>
          <a:xfrm>
            <a:off x="1391477" y="6417332"/>
            <a:ext cx="0" cy="216024"/>
          </a:xfrm>
          <a:prstGeom prst="line">
            <a:avLst/>
          </a:prstGeom>
          <a:ln>
            <a:solidFill>
              <a:srgbClr val="33CCCC"/>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374055" y="6335742"/>
            <a:ext cx="877163" cy="369332"/>
          </a:xfrm>
          <a:prstGeom prst="rect">
            <a:avLst/>
          </a:prstGeom>
        </p:spPr>
        <p:txBody>
          <a:bodyPr wrap="none">
            <a:spAutoFit/>
          </a:bodyPr>
          <a:lstStyle/>
          <a:p>
            <a:r>
              <a:rPr lang="zh-CN" altLang="en-US" dirty="0" smtClean="0">
                <a:solidFill>
                  <a:schemeClr val="accent2"/>
                </a:solidFill>
              </a:rPr>
              <a:t>第一节</a:t>
            </a:r>
            <a:endParaRPr lang="zh-CN" altLang="en-US" dirty="0">
              <a:solidFill>
                <a:schemeClr val="accent2"/>
              </a:solidFill>
            </a:endParaRPr>
          </a:p>
        </p:txBody>
      </p:sp>
      <p:sp>
        <p:nvSpPr>
          <p:cNvPr id="43" name="矩形 42"/>
          <p:cNvSpPr/>
          <p:nvPr/>
        </p:nvSpPr>
        <p:spPr>
          <a:xfrm>
            <a:off x="2447595" y="6340678"/>
            <a:ext cx="1569660" cy="369332"/>
          </a:xfrm>
          <a:prstGeom prst="rect">
            <a:avLst/>
          </a:prstGeom>
        </p:spPr>
        <p:txBody>
          <a:bodyPr wrap="none">
            <a:spAutoFit/>
          </a:bodyPr>
          <a:lstStyle/>
          <a:p>
            <a:r>
              <a:rPr lang="zh-CN" altLang="en-US" dirty="0">
                <a:solidFill>
                  <a:schemeClr val="accent2"/>
                </a:solidFill>
              </a:rPr>
              <a:t>牛顿第一定律</a:t>
            </a:r>
          </a:p>
        </p:txBody>
      </p:sp>
      <p:sp>
        <p:nvSpPr>
          <p:cNvPr id="27" name="矩形 26"/>
          <p:cNvSpPr/>
          <p:nvPr/>
        </p:nvSpPr>
        <p:spPr>
          <a:xfrm>
            <a:off x="527381" y="1700808"/>
            <a:ext cx="10753195" cy="4464496"/>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62221" y="1700808"/>
            <a:ext cx="10718356" cy="3416320"/>
          </a:xfrm>
          <a:prstGeom prst="rect">
            <a:avLst/>
          </a:prstGeom>
        </p:spPr>
        <p:txBody>
          <a:bodyPr wrap="square">
            <a:spAutoFit/>
          </a:bodyPr>
          <a:lstStyle/>
          <a:p>
            <a:r>
              <a:rPr sz="2400" dirty="0"/>
              <a:t>4．如图8-1所示，吊在天花板下面的电灯处于静止状态，如果某一天，悬绳突然断开的同时，所受外力全部消失，则电灯将</a:t>
            </a:r>
            <a:r>
              <a:rPr sz="2400" dirty="0" smtClean="0"/>
              <a:t>（</a:t>
            </a:r>
            <a:r>
              <a:rPr lang="en-US" sz="2400" dirty="0" smtClean="0"/>
              <a:t>  </a:t>
            </a:r>
            <a:r>
              <a:rPr sz="2400" dirty="0"/>
              <a:t>　）。</a:t>
            </a:r>
          </a:p>
          <a:p>
            <a:r>
              <a:rPr sz="2400" dirty="0"/>
              <a:t>A．竖直向下匀速运动</a:t>
            </a:r>
          </a:p>
          <a:p>
            <a:r>
              <a:rPr sz="2400" dirty="0"/>
              <a:t>B．竖直向下加速运动  </a:t>
            </a:r>
          </a:p>
          <a:p>
            <a:r>
              <a:rPr sz="2400" dirty="0"/>
              <a:t>C．保持原来静止状态</a:t>
            </a:r>
          </a:p>
          <a:p>
            <a:r>
              <a:rPr sz="2400" dirty="0"/>
              <a:t>D．竖直向上匀速运动</a:t>
            </a:r>
          </a:p>
          <a:p>
            <a:r>
              <a:rPr sz="2400" dirty="0"/>
              <a:t>5．一架匀速飞行的轰炸机，为能击中地上的目标，应在何时投弹</a:t>
            </a:r>
            <a:r>
              <a:rPr sz="2400" dirty="0" smtClean="0"/>
              <a:t>？（</a:t>
            </a:r>
            <a:r>
              <a:rPr lang="en-US" sz="2400" dirty="0" smtClean="0"/>
              <a:t>  </a:t>
            </a:r>
            <a:r>
              <a:rPr sz="2400" dirty="0"/>
              <a:t>　）</a:t>
            </a:r>
          </a:p>
          <a:p>
            <a:r>
              <a:rPr sz="2400" dirty="0"/>
              <a:t>A．在目标的正上方                    B．在飞抵目标之前       </a:t>
            </a:r>
          </a:p>
          <a:p>
            <a:r>
              <a:rPr sz="2400" dirty="0"/>
              <a:t>C．在飞过目标之后                    D．随时都可以</a:t>
            </a:r>
          </a:p>
        </p:txBody>
      </p:sp>
      <p:sp>
        <p:nvSpPr>
          <p:cNvPr id="19" name="矩形 18"/>
          <p:cNvSpPr/>
          <p:nvPr/>
        </p:nvSpPr>
        <p:spPr>
          <a:xfrm>
            <a:off x="2735627" y="2420889"/>
            <a:ext cx="348172" cy="461665"/>
          </a:xfrm>
          <a:prstGeom prst="rect">
            <a:avLst/>
          </a:prstGeom>
        </p:spPr>
        <p:txBody>
          <a:bodyPr wrap="none">
            <a:spAutoFit/>
          </a:bodyPr>
          <a:lstStyle/>
          <a:p>
            <a:r>
              <a:rPr lang="en-US" altLang="zh-CN" sz="2400" dirty="0" smtClean="0">
                <a:solidFill>
                  <a:srgbClr val="FF0000"/>
                </a:solidFill>
              </a:rPr>
              <a:t>C</a:t>
            </a:r>
            <a:endParaRPr lang="zh-CN" altLang="en-US" sz="2400" dirty="0">
              <a:solidFill>
                <a:srgbClr val="FF0000"/>
              </a:solidFill>
            </a:endParaRPr>
          </a:p>
        </p:txBody>
      </p:sp>
      <p:sp>
        <p:nvSpPr>
          <p:cNvPr id="20" name="矩形 19"/>
          <p:cNvSpPr/>
          <p:nvPr/>
        </p:nvSpPr>
        <p:spPr>
          <a:xfrm>
            <a:off x="2831637" y="4653137"/>
            <a:ext cx="489373" cy="461665"/>
          </a:xfrm>
          <a:prstGeom prst="rect">
            <a:avLst/>
          </a:prstGeom>
        </p:spPr>
        <p:txBody>
          <a:bodyPr wrap="square">
            <a:spAutoFit/>
          </a:bodyPr>
          <a:lstStyle/>
          <a:p>
            <a:r>
              <a:rPr lang="en-US" altLang="zh-CN" sz="2400" dirty="0">
                <a:solidFill>
                  <a:srgbClr val="FF0000"/>
                </a:solidFill>
              </a:rPr>
              <a:t>B</a:t>
            </a:r>
          </a:p>
        </p:txBody>
      </p:sp>
      <p:pic>
        <p:nvPicPr>
          <p:cNvPr id="2" name="图片 1"/>
          <p:cNvPicPr>
            <a:picLocks noChangeAspect="1"/>
          </p:cNvPicPr>
          <p:nvPr/>
        </p:nvPicPr>
        <p:blipFill>
          <a:blip r:embed="rId3" cstate="print"/>
          <a:stretch>
            <a:fillRect/>
          </a:stretch>
        </p:blipFill>
        <p:spPr>
          <a:xfrm>
            <a:off x="8516621" y="2550160"/>
            <a:ext cx="1445260" cy="16141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1871531" y="548680"/>
            <a:ext cx="9889099" cy="504056"/>
          </a:xfrm>
          <a:prstGeom prst="parallelogram">
            <a:avLst/>
          </a:prstGeom>
          <a:gradFill>
            <a:gsLst>
              <a:gs pos="50000">
                <a:schemeClr val="bg1">
                  <a:lumMod val="95000"/>
                </a:schemeClr>
              </a:gs>
              <a:gs pos="100000">
                <a:schemeClr val="bg1"/>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泪滴形 37"/>
          <p:cNvSpPr/>
          <p:nvPr/>
        </p:nvSpPr>
        <p:spPr>
          <a:xfrm>
            <a:off x="815414" y="260648"/>
            <a:ext cx="1632181" cy="1224136"/>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泪滴形 25"/>
          <p:cNvSpPr/>
          <p:nvPr/>
        </p:nvSpPr>
        <p:spPr>
          <a:xfrm>
            <a:off x="527382" y="260648"/>
            <a:ext cx="1632181" cy="1224136"/>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3" name="泪滴形 22"/>
          <p:cNvSpPr/>
          <p:nvPr/>
        </p:nvSpPr>
        <p:spPr>
          <a:xfrm>
            <a:off x="10896534" y="6021288"/>
            <a:ext cx="768085" cy="57606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4" name="泪滴形 47"/>
          <p:cNvSpPr/>
          <p:nvPr/>
        </p:nvSpPr>
        <p:spPr>
          <a:xfrm>
            <a:off x="10896533" y="6021288"/>
            <a:ext cx="576064" cy="504056"/>
          </a:xfrm>
          <a:custGeom>
            <a:avLst/>
            <a:gdLst/>
            <a:ahLst/>
            <a:cxnLst/>
            <a:rect l="l" t="t" r="r" b="b"/>
            <a:pathLst>
              <a:path w="432048" h="504056">
                <a:moveTo>
                  <a:pt x="288032" y="0"/>
                </a:moveTo>
                <a:lnTo>
                  <a:pt x="432048" y="0"/>
                </a:lnTo>
                <a:lnTo>
                  <a:pt x="432048" y="216024"/>
                </a:lnTo>
                <a:cubicBezTo>
                  <a:pt x="432048" y="375100"/>
                  <a:pt x="303092" y="504056"/>
                  <a:pt x="144016" y="504056"/>
                </a:cubicBezTo>
                <a:lnTo>
                  <a:pt x="93118" y="498925"/>
                </a:lnTo>
                <a:cubicBezTo>
                  <a:pt x="35629" y="446940"/>
                  <a:pt x="0" y="371647"/>
                  <a:pt x="0" y="288032"/>
                </a:cubicBezTo>
                <a:cubicBezTo>
                  <a:pt x="0" y="128956"/>
                  <a:pt x="128956" y="0"/>
                  <a:pt x="288032" y="0"/>
                </a:cubicBezTo>
                <a:close/>
              </a:path>
            </a:pathLst>
          </a:custGeom>
          <a:solidFill>
            <a:schemeClr val="bg1"/>
          </a:solidFill>
          <a:ln>
            <a:solidFill>
              <a:srgbClr val="3366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泪滴形 24"/>
          <p:cNvSpPr/>
          <p:nvPr/>
        </p:nvSpPr>
        <p:spPr>
          <a:xfrm>
            <a:off x="10704512" y="5949280"/>
            <a:ext cx="768085" cy="576064"/>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1664619" y="548680"/>
            <a:ext cx="0" cy="561662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43606" y="529516"/>
            <a:ext cx="1988045" cy="523220"/>
          </a:xfrm>
          <a:prstGeom prst="rect">
            <a:avLst/>
          </a:prstGeom>
          <a:noFill/>
        </p:spPr>
        <p:txBody>
          <a:bodyPr wrap="none" rtlCol="0">
            <a:spAutoFit/>
          </a:bodyPr>
          <a:lstStyle/>
          <a:p>
            <a:r>
              <a:rPr lang="zh-CN" altLang="en-US" sz="2800" b="1" dirty="0">
                <a:solidFill>
                  <a:schemeClr val="accent2"/>
                </a:solidFill>
              </a:rPr>
              <a:t>一、选择题</a:t>
            </a:r>
          </a:p>
        </p:txBody>
      </p:sp>
      <p:sp>
        <p:nvSpPr>
          <p:cNvPr id="37" name="矩形 36"/>
          <p:cNvSpPr/>
          <p:nvPr/>
        </p:nvSpPr>
        <p:spPr>
          <a:xfrm>
            <a:off x="2578445" y="1052736"/>
            <a:ext cx="877163" cy="369332"/>
          </a:xfrm>
          <a:prstGeom prst="rect">
            <a:avLst/>
          </a:prstGeom>
        </p:spPr>
        <p:txBody>
          <a:bodyPr wrap="none">
            <a:spAutoFit/>
          </a:bodyPr>
          <a:lstStyle/>
          <a:p>
            <a:r>
              <a:rPr lang="zh-CN" altLang="en-US" dirty="0" smtClean="0">
                <a:solidFill>
                  <a:srgbClr val="33CCCC"/>
                </a:solidFill>
              </a:rPr>
              <a:t>第八章</a:t>
            </a:r>
            <a:endParaRPr lang="zh-CN" altLang="en-US" dirty="0">
              <a:solidFill>
                <a:srgbClr val="33CCCC"/>
              </a:solidFill>
            </a:endParaRPr>
          </a:p>
        </p:txBody>
      </p:sp>
      <p:sp>
        <p:nvSpPr>
          <p:cNvPr id="39" name="矩形 38"/>
          <p:cNvSpPr/>
          <p:nvPr/>
        </p:nvSpPr>
        <p:spPr>
          <a:xfrm>
            <a:off x="3634257" y="1052736"/>
            <a:ext cx="1107996" cy="369332"/>
          </a:xfrm>
          <a:prstGeom prst="rect">
            <a:avLst/>
          </a:prstGeom>
        </p:spPr>
        <p:txBody>
          <a:bodyPr wrap="none">
            <a:spAutoFit/>
          </a:bodyPr>
          <a:lstStyle/>
          <a:p>
            <a:r>
              <a:rPr lang="zh-CN" altLang="en-US" dirty="0">
                <a:solidFill>
                  <a:schemeClr val="accent2"/>
                </a:solidFill>
              </a:rPr>
              <a:t>运动和力</a:t>
            </a:r>
          </a:p>
        </p:txBody>
      </p:sp>
      <p:sp>
        <p:nvSpPr>
          <p:cNvPr id="40" name="TextBox 39"/>
          <p:cNvSpPr txBox="1"/>
          <p:nvPr/>
        </p:nvSpPr>
        <p:spPr>
          <a:xfrm>
            <a:off x="562221" y="6335742"/>
            <a:ext cx="646331" cy="369332"/>
          </a:xfrm>
          <a:prstGeom prst="rect">
            <a:avLst/>
          </a:prstGeom>
          <a:noFill/>
        </p:spPr>
        <p:txBody>
          <a:bodyPr wrap="none" rtlCol="0">
            <a:spAutoFit/>
          </a:bodyPr>
          <a:lstStyle/>
          <a:p>
            <a:r>
              <a:rPr lang="zh-CN" altLang="en-US" dirty="0" smtClean="0">
                <a:solidFill>
                  <a:srgbClr val="33CCCC"/>
                </a:solidFill>
              </a:rPr>
              <a:t>正文</a:t>
            </a:r>
            <a:endParaRPr lang="zh-CN" altLang="en-US" dirty="0">
              <a:solidFill>
                <a:srgbClr val="33CCCC"/>
              </a:solidFill>
            </a:endParaRPr>
          </a:p>
        </p:txBody>
      </p:sp>
      <p:cxnSp>
        <p:nvCxnSpPr>
          <p:cNvPr id="41" name="直接连接符 40"/>
          <p:cNvCxnSpPr/>
          <p:nvPr/>
        </p:nvCxnSpPr>
        <p:spPr>
          <a:xfrm>
            <a:off x="1391477" y="6417332"/>
            <a:ext cx="0" cy="216024"/>
          </a:xfrm>
          <a:prstGeom prst="line">
            <a:avLst/>
          </a:prstGeom>
          <a:ln>
            <a:solidFill>
              <a:srgbClr val="33CCCC"/>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374055" y="6335742"/>
            <a:ext cx="877163" cy="369332"/>
          </a:xfrm>
          <a:prstGeom prst="rect">
            <a:avLst/>
          </a:prstGeom>
        </p:spPr>
        <p:txBody>
          <a:bodyPr wrap="none">
            <a:spAutoFit/>
          </a:bodyPr>
          <a:lstStyle/>
          <a:p>
            <a:r>
              <a:rPr lang="zh-CN" altLang="en-US" dirty="0" smtClean="0">
                <a:solidFill>
                  <a:schemeClr val="accent2"/>
                </a:solidFill>
              </a:rPr>
              <a:t>第一节</a:t>
            </a:r>
            <a:endParaRPr lang="zh-CN" altLang="en-US" dirty="0">
              <a:solidFill>
                <a:schemeClr val="accent2"/>
              </a:solidFill>
            </a:endParaRPr>
          </a:p>
        </p:txBody>
      </p:sp>
      <p:sp>
        <p:nvSpPr>
          <p:cNvPr id="43" name="矩形 42"/>
          <p:cNvSpPr/>
          <p:nvPr/>
        </p:nvSpPr>
        <p:spPr>
          <a:xfrm>
            <a:off x="2447595" y="6340678"/>
            <a:ext cx="1569660" cy="369332"/>
          </a:xfrm>
          <a:prstGeom prst="rect">
            <a:avLst/>
          </a:prstGeom>
        </p:spPr>
        <p:txBody>
          <a:bodyPr wrap="none">
            <a:spAutoFit/>
          </a:bodyPr>
          <a:lstStyle/>
          <a:p>
            <a:r>
              <a:rPr lang="zh-CN" altLang="en-US" dirty="0">
                <a:solidFill>
                  <a:schemeClr val="accent2"/>
                </a:solidFill>
              </a:rPr>
              <a:t>牛顿第一定律</a:t>
            </a:r>
          </a:p>
        </p:txBody>
      </p:sp>
      <p:sp>
        <p:nvSpPr>
          <p:cNvPr id="27" name="矩形 26"/>
          <p:cNvSpPr/>
          <p:nvPr/>
        </p:nvSpPr>
        <p:spPr>
          <a:xfrm>
            <a:off x="527381" y="1700808"/>
            <a:ext cx="10753195" cy="4464496"/>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62221" y="1700808"/>
            <a:ext cx="10718356" cy="1568450"/>
          </a:xfrm>
          <a:prstGeom prst="rect">
            <a:avLst/>
          </a:prstGeom>
        </p:spPr>
        <p:txBody>
          <a:bodyPr wrap="square">
            <a:spAutoFit/>
          </a:bodyPr>
          <a:lstStyle/>
          <a:p>
            <a:r>
              <a:rPr sz="2400" dirty="0"/>
              <a:t>6．图8-2是汽车拉力赛途经的一段“S”形水平弯道，为了更安全，现场观众应站的位置是图中</a:t>
            </a:r>
            <a:r>
              <a:rPr sz="2400" dirty="0" smtClean="0"/>
              <a:t>（</a:t>
            </a:r>
            <a:r>
              <a:rPr lang="en-US" sz="2400" dirty="0" smtClean="0"/>
              <a:t>  </a:t>
            </a:r>
            <a:r>
              <a:rPr sz="2400" dirty="0"/>
              <a:t>　）。</a:t>
            </a:r>
          </a:p>
          <a:p>
            <a:endParaRPr sz="2400" dirty="0"/>
          </a:p>
          <a:p>
            <a:r>
              <a:rPr sz="2400" dirty="0"/>
              <a:t>A．甲、乙         B．甲、丁         C．乙、丙          D．丙、丁</a:t>
            </a:r>
          </a:p>
        </p:txBody>
      </p:sp>
      <p:sp>
        <p:nvSpPr>
          <p:cNvPr id="20" name="矩形 19"/>
          <p:cNvSpPr/>
          <p:nvPr/>
        </p:nvSpPr>
        <p:spPr>
          <a:xfrm>
            <a:off x="7248128" y="2060849"/>
            <a:ext cx="351378" cy="461665"/>
          </a:xfrm>
          <a:prstGeom prst="rect">
            <a:avLst/>
          </a:prstGeom>
        </p:spPr>
        <p:txBody>
          <a:bodyPr wrap="none">
            <a:spAutoFit/>
          </a:bodyPr>
          <a:lstStyle/>
          <a:p>
            <a:r>
              <a:rPr lang="en-US" altLang="zh-CN" sz="2400" dirty="0" smtClean="0">
                <a:solidFill>
                  <a:srgbClr val="FF0000"/>
                </a:solidFill>
              </a:rPr>
              <a:t>B</a:t>
            </a:r>
            <a:endParaRPr lang="zh-CN" altLang="en-US" sz="2400" dirty="0">
              <a:solidFill>
                <a:srgbClr val="FF0000"/>
              </a:solidFill>
            </a:endParaRPr>
          </a:p>
        </p:txBody>
      </p:sp>
      <p:pic>
        <p:nvPicPr>
          <p:cNvPr id="2" name="图片 1"/>
          <p:cNvPicPr>
            <a:picLocks noChangeAspect="1"/>
          </p:cNvPicPr>
          <p:nvPr/>
        </p:nvPicPr>
        <p:blipFill>
          <a:blip r:embed="rId3" cstate="print"/>
          <a:stretch>
            <a:fillRect/>
          </a:stretch>
        </p:blipFill>
        <p:spPr>
          <a:xfrm>
            <a:off x="3897207" y="3610610"/>
            <a:ext cx="3792220" cy="17665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1871531" y="548680"/>
            <a:ext cx="9889099" cy="504056"/>
          </a:xfrm>
          <a:prstGeom prst="parallelogram">
            <a:avLst/>
          </a:prstGeom>
          <a:gradFill>
            <a:gsLst>
              <a:gs pos="50000">
                <a:schemeClr val="bg1">
                  <a:lumMod val="95000"/>
                </a:schemeClr>
              </a:gs>
              <a:gs pos="100000">
                <a:schemeClr val="bg1"/>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泪滴形 37"/>
          <p:cNvSpPr/>
          <p:nvPr/>
        </p:nvSpPr>
        <p:spPr>
          <a:xfrm>
            <a:off x="815414" y="260648"/>
            <a:ext cx="1632181" cy="1224136"/>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泪滴形 25"/>
          <p:cNvSpPr/>
          <p:nvPr/>
        </p:nvSpPr>
        <p:spPr>
          <a:xfrm>
            <a:off x="527382" y="260648"/>
            <a:ext cx="1632181" cy="1224136"/>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3" name="泪滴形 22"/>
          <p:cNvSpPr/>
          <p:nvPr/>
        </p:nvSpPr>
        <p:spPr>
          <a:xfrm>
            <a:off x="10896534" y="6021288"/>
            <a:ext cx="768085" cy="57606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4" name="泪滴形 47"/>
          <p:cNvSpPr/>
          <p:nvPr/>
        </p:nvSpPr>
        <p:spPr>
          <a:xfrm>
            <a:off x="10896533" y="6021288"/>
            <a:ext cx="576064" cy="504056"/>
          </a:xfrm>
          <a:custGeom>
            <a:avLst/>
            <a:gdLst/>
            <a:ahLst/>
            <a:cxnLst/>
            <a:rect l="l" t="t" r="r" b="b"/>
            <a:pathLst>
              <a:path w="432048" h="504056">
                <a:moveTo>
                  <a:pt x="288032" y="0"/>
                </a:moveTo>
                <a:lnTo>
                  <a:pt x="432048" y="0"/>
                </a:lnTo>
                <a:lnTo>
                  <a:pt x="432048" y="216024"/>
                </a:lnTo>
                <a:cubicBezTo>
                  <a:pt x="432048" y="375100"/>
                  <a:pt x="303092" y="504056"/>
                  <a:pt x="144016" y="504056"/>
                </a:cubicBezTo>
                <a:lnTo>
                  <a:pt x="93118" y="498925"/>
                </a:lnTo>
                <a:cubicBezTo>
                  <a:pt x="35629" y="446940"/>
                  <a:pt x="0" y="371647"/>
                  <a:pt x="0" y="288032"/>
                </a:cubicBezTo>
                <a:cubicBezTo>
                  <a:pt x="0" y="128956"/>
                  <a:pt x="128956" y="0"/>
                  <a:pt x="288032" y="0"/>
                </a:cubicBezTo>
                <a:close/>
              </a:path>
            </a:pathLst>
          </a:custGeom>
          <a:solidFill>
            <a:schemeClr val="bg1"/>
          </a:solidFill>
          <a:ln>
            <a:solidFill>
              <a:srgbClr val="3366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泪滴形 24"/>
          <p:cNvSpPr/>
          <p:nvPr/>
        </p:nvSpPr>
        <p:spPr>
          <a:xfrm>
            <a:off x="10704512" y="5949280"/>
            <a:ext cx="768085" cy="576064"/>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1664619" y="548680"/>
            <a:ext cx="0" cy="561662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43606" y="529516"/>
            <a:ext cx="1988045" cy="523220"/>
          </a:xfrm>
          <a:prstGeom prst="rect">
            <a:avLst/>
          </a:prstGeom>
          <a:noFill/>
        </p:spPr>
        <p:txBody>
          <a:bodyPr wrap="none" rtlCol="0">
            <a:spAutoFit/>
          </a:bodyPr>
          <a:lstStyle/>
          <a:p>
            <a:r>
              <a:rPr lang="zh-CN" altLang="en-US" sz="2800" b="1" dirty="0">
                <a:solidFill>
                  <a:schemeClr val="accent2"/>
                </a:solidFill>
              </a:rPr>
              <a:t>一、选择题</a:t>
            </a:r>
          </a:p>
        </p:txBody>
      </p:sp>
      <p:sp>
        <p:nvSpPr>
          <p:cNvPr id="37" name="矩形 36"/>
          <p:cNvSpPr/>
          <p:nvPr/>
        </p:nvSpPr>
        <p:spPr>
          <a:xfrm>
            <a:off x="2578445" y="1052736"/>
            <a:ext cx="877163" cy="369332"/>
          </a:xfrm>
          <a:prstGeom prst="rect">
            <a:avLst/>
          </a:prstGeom>
        </p:spPr>
        <p:txBody>
          <a:bodyPr wrap="none">
            <a:spAutoFit/>
          </a:bodyPr>
          <a:lstStyle/>
          <a:p>
            <a:r>
              <a:rPr lang="zh-CN" altLang="en-US" dirty="0" smtClean="0">
                <a:solidFill>
                  <a:srgbClr val="33CCCC"/>
                </a:solidFill>
              </a:rPr>
              <a:t>第八章</a:t>
            </a:r>
            <a:endParaRPr lang="zh-CN" altLang="en-US" dirty="0">
              <a:solidFill>
                <a:srgbClr val="33CCCC"/>
              </a:solidFill>
            </a:endParaRPr>
          </a:p>
        </p:txBody>
      </p:sp>
      <p:sp>
        <p:nvSpPr>
          <p:cNvPr id="39" name="矩形 38"/>
          <p:cNvSpPr/>
          <p:nvPr/>
        </p:nvSpPr>
        <p:spPr>
          <a:xfrm>
            <a:off x="3634257" y="1052736"/>
            <a:ext cx="1107996" cy="369332"/>
          </a:xfrm>
          <a:prstGeom prst="rect">
            <a:avLst/>
          </a:prstGeom>
        </p:spPr>
        <p:txBody>
          <a:bodyPr wrap="none">
            <a:spAutoFit/>
          </a:bodyPr>
          <a:lstStyle/>
          <a:p>
            <a:r>
              <a:rPr lang="zh-CN" altLang="en-US" dirty="0">
                <a:solidFill>
                  <a:schemeClr val="accent2"/>
                </a:solidFill>
              </a:rPr>
              <a:t>运动和力</a:t>
            </a:r>
          </a:p>
        </p:txBody>
      </p:sp>
      <p:sp>
        <p:nvSpPr>
          <p:cNvPr id="40" name="TextBox 39"/>
          <p:cNvSpPr txBox="1"/>
          <p:nvPr/>
        </p:nvSpPr>
        <p:spPr>
          <a:xfrm>
            <a:off x="562221" y="6335742"/>
            <a:ext cx="646331" cy="369332"/>
          </a:xfrm>
          <a:prstGeom prst="rect">
            <a:avLst/>
          </a:prstGeom>
          <a:noFill/>
        </p:spPr>
        <p:txBody>
          <a:bodyPr wrap="none" rtlCol="0">
            <a:spAutoFit/>
          </a:bodyPr>
          <a:lstStyle/>
          <a:p>
            <a:r>
              <a:rPr lang="zh-CN" altLang="en-US" dirty="0" smtClean="0">
                <a:solidFill>
                  <a:srgbClr val="33CCCC"/>
                </a:solidFill>
              </a:rPr>
              <a:t>正文</a:t>
            </a:r>
            <a:endParaRPr lang="zh-CN" altLang="en-US" dirty="0">
              <a:solidFill>
                <a:srgbClr val="33CCCC"/>
              </a:solidFill>
            </a:endParaRPr>
          </a:p>
        </p:txBody>
      </p:sp>
      <p:cxnSp>
        <p:nvCxnSpPr>
          <p:cNvPr id="41" name="直接连接符 40"/>
          <p:cNvCxnSpPr/>
          <p:nvPr/>
        </p:nvCxnSpPr>
        <p:spPr>
          <a:xfrm>
            <a:off x="1391477" y="6417332"/>
            <a:ext cx="0" cy="216024"/>
          </a:xfrm>
          <a:prstGeom prst="line">
            <a:avLst/>
          </a:prstGeom>
          <a:ln>
            <a:solidFill>
              <a:srgbClr val="33CCCC"/>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374055" y="6335742"/>
            <a:ext cx="877163" cy="369332"/>
          </a:xfrm>
          <a:prstGeom prst="rect">
            <a:avLst/>
          </a:prstGeom>
        </p:spPr>
        <p:txBody>
          <a:bodyPr wrap="none">
            <a:spAutoFit/>
          </a:bodyPr>
          <a:lstStyle/>
          <a:p>
            <a:r>
              <a:rPr lang="zh-CN" altLang="en-US" dirty="0" smtClean="0">
                <a:solidFill>
                  <a:schemeClr val="accent2"/>
                </a:solidFill>
              </a:rPr>
              <a:t>第一节</a:t>
            </a:r>
            <a:endParaRPr lang="zh-CN" altLang="en-US" dirty="0">
              <a:solidFill>
                <a:schemeClr val="accent2"/>
              </a:solidFill>
            </a:endParaRPr>
          </a:p>
        </p:txBody>
      </p:sp>
      <p:sp>
        <p:nvSpPr>
          <p:cNvPr id="43" name="矩形 42"/>
          <p:cNvSpPr/>
          <p:nvPr/>
        </p:nvSpPr>
        <p:spPr>
          <a:xfrm>
            <a:off x="2447595" y="6340678"/>
            <a:ext cx="1569660" cy="369332"/>
          </a:xfrm>
          <a:prstGeom prst="rect">
            <a:avLst/>
          </a:prstGeom>
        </p:spPr>
        <p:txBody>
          <a:bodyPr wrap="none">
            <a:spAutoFit/>
          </a:bodyPr>
          <a:lstStyle/>
          <a:p>
            <a:r>
              <a:rPr lang="zh-CN" altLang="en-US" dirty="0">
                <a:solidFill>
                  <a:schemeClr val="accent2"/>
                </a:solidFill>
              </a:rPr>
              <a:t>牛顿第一定律</a:t>
            </a:r>
          </a:p>
        </p:txBody>
      </p:sp>
      <p:sp>
        <p:nvSpPr>
          <p:cNvPr id="27" name="矩形 26"/>
          <p:cNvSpPr/>
          <p:nvPr/>
        </p:nvSpPr>
        <p:spPr>
          <a:xfrm>
            <a:off x="527381" y="1700808"/>
            <a:ext cx="10753195" cy="4464496"/>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62221" y="1700808"/>
            <a:ext cx="10718356" cy="1938992"/>
          </a:xfrm>
          <a:prstGeom prst="rect">
            <a:avLst/>
          </a:prstGeom>
        </p:spPr>
        <p:txBody>
          <a:bodyPr wrap="square">
            <a:spAutoFit/>
          </a:bodyPr>
          <a:lstStyle/>
          <a:p>
            <a:r>
              <a:rPr sz="2400" dirty="0"/>
              <a:t>7．物理课本放在水平桌面上，文具盒放在物理课本上，则</a:t>
            </a:r>
            <a:r>
              <a:rPr sz="2400" dirty="0" smtClean="0"/>
              <a:t>（</a:t>
            </a:r>
            <a:r>
              <a:rPr lang="en-US" sz="2400" dirty="0" smtClean="0"/>
              <a:t>  </a:t>
            </a:r>
            <a:r>
              <a:rPr sz="2400" dirty="0"/>
              <a:t>　）。</a:t>
            </a:r>
          </a:p>
          <a:p>
            <a:r>
              <a:rPr sz="2400" dirty="0"/>
              <a:t>A．物理课本受到的重力和桌面对物理课本的支持力是一对平衡力</a:t>
            </a:r>
          </a:p>
          <a:p>
            <a:r>
              <a:rPr sz="2400" dirty="0"/>
              <a:t>B．物理课本对桌面的压力和桌面对物理课本的支持力是一对相互作用力</a:t>
            </a:r>
          </a:p>
          <a:p>
            <a:r>
              <a:rPr sz="2400" dirty="0"/>
              <a:t>C．物理课本对文具盒的支持力和文具盒对物理课本的压力是一对平衡力</a:t>
            </a:r>
          </a:p>
          <a:p>
            <a:r>
              <a:rPr sz="2400" dirty="0"/>
              <a:t>D．桌面对物理课本的支持力和文具盒对物理课本的压力是一对相互作用力</a:t>
            </a:r>
          </a:p>
        </p:txBody>
      </p:sp>
      <p:sp>
        <p:nvSpPr>
          <p:cNvPr id="19" name="矩形 18"/>
          <p:cNvSpPr/>
          <p:nvPr/>
        </p:nvSpPr>
        <p:spPr>
          <a:xfrm>
            <a:off x="1199456" y="2060849"/>
            <a:ext cx="351378" cy="461665"/>
          </a:xfrm>
          <a:prstGeom prst="rect">
            <a:avLst/>
          </a:prstGeom>
        </p:spPr>
        <p:txBody>
          <a:bodyPr wrap="none">
            <a:spAutoFit/>
          </a:bodyPr>
          <a:lstStyle/>
          <a:p>
            <a:r>
              <a:rPr lang="en-US" altLang="zh-CN" sz="2400" dirty="0" smtClean="0">
                <a:solidFill>
                  <a:srgbClr val="FF0000"/>
                </a:solidFill>
              </a:rPr>
              <a:t>B</a:t>
            </a:r>
            <a:endParaRPr lang="zh-CN" alt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30203" y="1326610"/>
            <a:ext cx="3352800" cy="5260848"/>
          </a:xfrm>
          <a:prstGeom prst="rect">
            <a:avLst/>
          </a:prstGeom>
        </p:spPr>
      </p:pic>
    </p:spTree>
    <p:extLst>
      <p:ext uri="{BB962C8B-B14F-4D97-AF65-F5344CB8AC3E}">
        <p14:creationId xmlns:p14="http://schemas.microsoft.com/office/powerpoint/2010/main" xmlns="" val="21046137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1871531" y="548680"/>
            <a:ext cx="9889099" cy="504056"/>
          </a:xfrm>
          <a:prstGeom prst="parallelogram">
            <a:avLst/>
          </a:prstGeom>
          <a:gradFill>
            <a:gsLst>
              <a:gs pos="50000">
                <a:schemeClr val="bg1">
                  <a:lumMod val="95000"/>
                </a:schemeClr>
              </a:gs>
              <a:gs pos="100000">
                <a:schemeClr val="bg1"/>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泪滴形 37"/>
          <p:cNvSpPr/>
          <p:nvPr/>
        </p:nvSpPr>
        <p:spPr>
          <a:xfrm>
            <a:off x="815414" y="260648"/>
            <a:ext cx="1632181" cy="1224136"/>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泪滴形 25"/>
          <p:cNvSpPr/>
          <p:nvPr/>
        </p:nvSpPr>
        <p:spPr>
          <a:xfrm>
            <a:off x="527382" y="260648"/>
            <a:ext cx="1632181" cy="1224136"/>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3" name="泪滴形 22"/>
          <p:cNvSpPr/>
          <p:nvPr/>
        </p:nvSpPr>
        <p:spPr>
          <a:xfrm>
            <a:off x="10896534" y="6021288"/>
            <a:ext cx="768085" cy="57606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4" name="泪滴形 47"/>
          <p:cNvSpPr/>
          <p:nvPr/>
        </p:nvSpPr>
        <p:spPr>
          <a:xfrm>
            <a:off x="10896533" y="6021288"/>
            <a:ext cx="576064" cy="504056"/>
          </a:xfrm>
          <a:custGeom>
            <a:avLst/>
            <a:gdLst/>
            <a:ahLst/>
            <a:cxnLst/>
            <a:rect l="l" t="t" r="r" b="b"/>
            <a:pathLst>
              <a:path w="432048" h="504056">
                <a:moveTo>
                  <a:pt x="288032" y="0"/>
                </a:moveTo>
                <a:lnTo>
                  <a:pt x="432048" y="0"/>
                </a:lnTo>
                <a:lnTo>
                  <a:pt x="432048" y="216024"/>
                </a:lnTo>
                <a:cubicBezTo>
                  <a:pt x="432048" y="375100"/>
                  <a:pt x="303092" y="504056"/>
                  <a:pt x="144016" y="504056"/>
                </a:cubicBezTo>
                <a:lnTo>
                  <a:pt x="93118" y="498925"/>
                </a:lnTo>
                <a:cubicBezTo>
                  <a:pt x="35629" y="446940"/>
                  <a:pt x="0" y="371647"/>
                  <a:pt x="0" y="288032"/>
                </a:cubicBezTo>
                <a:cubicBezTo>
                  <a:pt x="0" y="128956"/>
                  <a:pt x="128956" y="0"/>
                  <a:pt x="288032" y="0"/>
                </a:cubicBezTo>
                <a:close/>
              </a:path>
            </a:pathLst>
          </a:custGeom>
          <a:solidFill>
            <a:schemeClr val="bg1"/>
          </a:solidFill>
          <a:ln>
            <a:solidFill>
              <a:srgbClr val="3366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泪滴形 24"/>
          <p:cNvSpPr/>
          <p:nvPr/>
        </p:nvSpPr>
        <p:spPr>
          <a:xfrm>
            <a:off x="10704512" y="5949280"/>
            <a:ext cx="768085" cy="576064"/>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1664619" y="548680"/>
            <a:ext cx="0" cy="561662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43606" y="529516"/>
            <a:ext cx="1988045" cy="523220"/>
          </a:xfrm>
          <a:prstGeom prst="rect">
            <a:avLst/>
          </a:prstGeom>
          <a:noFill/>
        </p:spPr>
        <p:txBody>
          <a:bodyPr wrap="none" rtlCol="0">
            <a:spAutoFit/>
          </a:bodyPr>
          <a:lstStyle/>
          <a:p>
            <a:r>
              <a:rPr lang="zh-CN" altLang="en-US" sz="2800" b="1" dirty="0">
                <a:solidFill>
                  <a:schemeClr val="accent2"/>
                </a:solidFill>
              </a:rPr>
              <a:t>一、选择题</a:t>
            </a:r>
          </a:p>
        </p:txBody>
      </p:sp>
      <p:sp>
        <p:nvSpPr>
          <p:cNvPr id="37" name="矩形 36"/>
          <p:cNvSpPr/>
          <p:nvPr/>
        </p:nvSpPr>
        <p:spPr>
          <a:xfrm>
            <a:off x="2578445" y="1052736"/>
            <a:ext cx="877163" cy="369332"/>
          </a:xfrm>
          <a:prstGeom prst="rect">
            <a:avLst/>
          </a:prstGeom>
        </p:spPr>
        <p:txBody>
          <a:bodyPr wrap="none">
            <a:spAutoFit/>
          </a:bodyPr>
          <a:lstStyle/>
          <a:p>
            <a:r>
              <a:rPr lang="zh-CN" altLang="en-US" dirty="0" smtClean="0">
                <a:solidFill>
                  <a:srgbClr val="33CCCC"/>
                </a:solidFill>
              </a:rPr>
              <a:t>第八章</a:t>
            </a:r>
            <a:endParaRPr lang="zh-CN" altLang="en-US" dirty="0">
              <a:solidFill>
                <a:srgbClr val="33CCCC"/>
              </a:solidFill>
            </a:endParaRPr>
          </a:p>
        </p:txBody>
      </p:sp>
      <p:sp>
        <p:nvSpPr>
          <p:cNvPr id="39" name="矩形 38"/>
          <p:cNvSpPr/>
          <p:nvPr/>
        </p:nvSpPr>
        <p:spPr>
          <a:xfrm>
            <a:off x="3634257" y="1052736"/>
            <a:ext cx="1107996" cy="369332"/>
          </a:xfrm>
          <a:prstGeom prst="rect">
            <a:avLst/>
          </a:prstGeom>
        </p:spPr>
        <p:txBody>
          <a:bodyPr wrap="none">
            <a:spAutoFit/>
          </a:bodyPr>
          <a:lstStyle/>
          <a:p>
            <a:r>
              <a:rPr lang="zh-CN" altLang="en-US" dirty="0">
                <a:solidFill>
                  <a:schemeClr val="accent2"/>
                </a:solidFill>
              </a:rPr>
              <a:t>运动和力</a:t>
            </a:r>
          </a:p>
        </p:txBody>
      </p:sp>
      <p:sp>
        <p:nvSpPr>
          <p:cNvPr id="40" name="TextBox 39"/>
          <p:cNvSpPr txBox="1"/>
          <p:nvPr/>
        </p:nvSpPr>
        <p:spPr>
          <a:xfrm>
            <a:off x="562221" y="6335742"/>
            <a:ext cx="646331" cy="369332"/>
          </a:xfrm>
          <a:prstGeom prst="rect">
            <a:avLst/>
          </a:prstGeom>
          <a:noFill/>
        </p:spPr>
        <p:txBody>
          <a:bodyPr wrap="none" rtlCol="0">
            <a:spAutoFit/>
          </a:bodyPr>
          <a:lstStyle/>
          <a:p>
            <a:r>
              <a:rPr lang="zh-CN" altLang="en-US" dirty="0" smtClean="0">
                <a:solidFill>
                  <a:srgbClr val="33CCCC"/>
                </a:solidFill>
              </a:rPr>
              <a:t>正文</a:t>
            </a:r>
            <a:endParaRPr lang="zh-CN" altLang="en-US" dirty="0">
              <a:solidFill>
                <a:srgbClr val="33CCCC"/>
              </a:solidFill>
            </a:endParaRPr>
          </a:p>
        </p:txBody>
      </p:sp>
      <p:cxnSp>
        <p:nvCxnSpPr>
          <p:cNvPr id="41" name="直接连接符 40"/>
          <p:cNvCxnSpPr/>
          <p:nvPr/>
        </p:nvCxnSpPr>
        <p:spPr>
          <a:xfrm>
            <a:off x="1391477" y="6417332"/>
            <a:ext cx="0" cy="216024"/>
          </a:xfrm>
          <a:prstGeom prst="line">
            <a:avLst/>
          </a:prstGeom>
          <a:ln>
            <a:solidFill>
              <a:srgbClr val="33CCCC"/>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374055" y="6335742"/>
            <a:ext cx="877163" cy="369332"/>
          </a:xfrm>
          <a:prstGeom prst="rect">
            <a:avLst/>
          </a:prstGeom>
        </p:spPr>
        <p:txBody>
          <a:bodyPr wrap="none">
            <a:spAutoFit/>
          </a:bodyPr>
          <a:lstStyle/>
          <a:p>
            <a:r>
              <a:rPr lang="zh-CN" altLang="en-US" dirty="0" smtClean="0">
                <a:solidFill>
                  <a:schemeClr val="accent2"/>
                </a:solidFill>
              </a:rPr>
              <a:t>第一节</a:t>
            </a:r>
            <a:endParaRPr lang="zh-CN" altLang="en-US" dirty="0">
              <a:solidFill>
                <a:schemeClr val="accent2"/>
              </a:solidFill>
            </a:endParaRPr>
          </a:p>
        </p:txBody>
      </p:sp>
      <p:sp>
        <p:nvSpPr>
          <p:cNvPr id="43" name="矩形 42"/>
          <p:cNvSpPr/>
          <p:nvPr/>
        </p:nvSpPr>
        <p:spPr>
          <a:xfrm>
            <a:off x="2447595" y="6340678"/>
            <a:ext cx="1569660" cy="369332"/>
          </a:xfrm>
          <a:prstGeom prst="rect">
            <a:avLst/>
          </a:prstGeom>
        </p:spPr>
        <p:txBody>
          <a:bodyPr wrap="none">
            <a:spAutoFit/>
          </a:bodyPr>
          <a:lstStyle/>
          <a:p>
            <a:r>
              <a:rPr lang="zh-CN" altLang="en-US" dirty="0">
                <a:solidFill>
                  <a:schemeClr val="accent2"/>
                </a:solidFill>
              </a:rPr>
              <a:t>牛顿第一定律</a:t>
            </a:r>
          </a:p>
        </p:txBody>
      </p:sp>
      <p:sp>
        <p:nvSpPr>
          <p:cNvPr id="27" name="矩形 26"/>
          <p:cNvSpPr/>
          <p:nvPr/>
        </p:nvSpPr>
        <p:spPr>
          <a:xfrm>
            <a:off x="527381" y="1700808"/>
            <a:ext cx="10753195" cy="4464496"/>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62221" y="1700809"/>
            <a:ext cx="10718356" cy="2306955"/>
          </a:xfrm>
          <a:prstGeom prst="rect">
            <a:avLst/>
          </a:prstGeom>
        </p:spPr>
        <p:txBody>
          <a:bodyPr wrap="square">
            <a:spAutoFit/>
          </a:bodyPr>
          <a:lstStyle/>
          <a:p>
            <a:r>
              <a:rPr sz="2400" dirty="0"/>
              <a:t>8．如图8-3所示，用水平力推静止在水平地面上的大木箱，没有推动。</a:t>
            </a:r>
            <a:r>
              <a:rPr sz="2400" dirty="0" err="1"/>
              <a:t>这时，</a:t>
            </a:r>
            <a:r>
              <a:rPr sz="2400" dirty="0" err="1" smtClean="0"/>
              <a:t>木箱受到的</a:t>
            </a:r>
            <a:r>
              <a:rPr sz="2400" dirty="0" smtClean="0"/>
              <a:t>（</a:t>
            </a:r>
            <a:r>
              <a:rPr sz="2400" dirty="0"/>
              <a:t>　</a:t>
            </a:r>
            <a:r>
              <a:rPr lang="en-US" sz="2400" dirty="0" smtClean="0"/>
              <a:t> </a:t>
            </a:r>
            <a:r>
              <a:rPr sz="2400" dirty="0" smtClean="0"/>
              <a:t>）。</a:t>
            </a:r>
            <a:endParaRPr sz="2400" dirty="0"/>
          </a:p>
          <a:p>
            <a:r>
              <a:rPr sz="2400" dirty="0"/>
              <a:t>A．推力小于摩擦力</a:t>
            </a:r>
          </a:p>
          <a:p>
            <a:r>
              <a:rPr sz="2400" dirty="0"/>
              <a:t>B．推力和摩擦力大小一定相等</a:t>
            </a:r>
          </a:p>
          <a:p>
            <a:r>
              <a:rPr sz="2400" dirty="0"/>
              <a:t>C．推力一定小于重力</a:t>
            </a:r>
          </a:p>
          <a:p>
            <a:r>
              <a:rPr sz="2400" dirty="0"/>
              <a:t>D．推力和摩擦力方向相同</a:t>
            </a:r>
          </a:p>
        </p:txBody>
      </p:sp>
      <p:sp>
        <p:nvSpPr>
          <p:cNvPr id="19" name="矩形 18"/>
          <p:cNvSpPr/>
          <p:nvPr/>
        </p:nvSpPr>
        <p:spPr>
          <a:xfrm>
            <a:off x="6768075" y="2060849"/>
            <a:ext cx="351378" cy="461665"/>
          </a:xfrm>
          <a:prstGeom prst="rect">
            <a:avLst/>
          </a:prstGeom>
        </p:spPr>
        <p:txBody>
          <a:bodyPr wrap="none">
            <a:spAutoFit/>
          </a:bodyPr>
          <a:lstStyle/>
          <a:p>
            <a:r>
              <a:rPr lang="en-US" altLang="zh-CN" sz="2400" dirty="0" smtClean="0">
                <a:solidFill>
                  <a:srgbClr val="FF0000"/>
                </a:solidFill>
              </a:rPr>
              <a:t>B</a:t>
            </a:r>
            <a:endParaRPr lang="zh-CN" altLang="en-US" sz="2400" dirty="0">
              <a:solidFill>
                <a:srgbClr val="FF0000"/>
              </a:solidFill>
            </a:endParaRPr>
          </a:p>
        </p:txBody>
      </p:sp>
      <p:pic>
        <p:nvPicPr>
          <p:cNvPr id="2" name="图片 1"/>
          <p:cNvPicPr>
            <a:picLocks noChangeAspect="1"/>
          </p:cNvPicPr>
          <p:nvPr/>
        </p:nvPicPr>
        <p:blipFill>
          <a:blip r:embed="rId3" cstate="print"/>
          <a:stretch>
            <a:fillRect/>
          </a:stretch>
        </p:blipFill>
        <p:spPr>
          <a:xfrm>
            <a:off x="4092787" y="4298950"/>
            <a:ext cx="2970107" cy="12598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1871531" y="548680"/>
            <a:ext cx="9889099" cy="504056"/>
          </a:xfrm>
          <a:prstGeom prst="parallelogram">
            <a:avLst/>
          </a:prstGeom>
          <a:gradFill>
            <a:gsLst>
              <a:gs pos="50000">
                <a:schemeClr val="bg1">
                  <a:lumMod val="95000"/>
                </a:schemeClr>
              </a:gs>
              <a:gs pos="100000">
                <a:schemeClr val="bg1"/>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泪滴形 37"/>
          <p:cNvSpPr/>
          <p:nvPr/>
        </p:nvSpPr>
        <p:spPr>
          <a:xfrm>
            <a:off x="815414" y="260648"/>
            <a:ext cx="1632181" cy="1224136"/>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泪滴形 25"/>
          <p:cNvSpPr/>
          <p:nvPr/>
        </p:nvSpPr>
        <p:spPr>
          <a:xfrm>
            <a:off x="527382" y="260648"/>
            <a:ext cx="1632181" cy="1224136"/>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3" name="泪滴形 22"/>
          <p:cNvSpPr/>
          <p:nvPr/>
        </p:nvSpPr>
        <p:spPr>
          <a:xfrm>
            <a:off x="10896534" y="6021288"/>
            <a:ext cx="768085" cy="57606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4" name="泪滴形 47"/>
          <p:cNvSpPr/>
          <p:nvPr/>
        </p:nvSpPr>
        <p:spPr>
          <a:xfrm>
            <a:off x="10896533" y="6021288"/>
            <a:ext cx="576064" cy="504056"/>
          </a:xfrm>
          <a:custGeom>
            <a:avLst/>
            <a:gdLst/>
            <a:ahLst/>
            <a:cxnLst/>
            <a:rect l="l" t="t" r="r" b="b"/>
            <a:pathLst>
              <a:path w="432048" h="504056">
                <a:moveTo>
                  <a:pt x="288032" y="0"/>
                </a:moveTo>
                <a:lnTo>
                  <a:pt x="432048" y="0"/>
                </a:lnTo>
                <a:lnTo>
                  <a:pt x="432048" y="216024"/>
                </a:lnTo>
                <a:cubicBezTo>
                  <a:pt x="432048" y="375100"/>
                  <a:pt x="303092" y="504056"/>
                  <a:pt x="144016" y="504056"/>
                </a:cubicBezTo>
                <a:lnTo>
                  <a:pt x="93118" y="498925"/>
                </a:lnTo>
                <a:cubicBezTo>
                  <a:pt x="35629" y="446940"/>
                  <a:pt x="0" y="371647"/>
                  <a:pt x="0" y="288032"/>
                </a:cubicBezTo>
                <a:cubicBezTo>
                  <a:pt x="0" y="128956"/>
                  <a:pt x="128956" y="0"/>
                  <a:pt x="288032" y="0"/>
                </a:cubicBezTo>
                <a:close/>
              </a:path>
            </a:pathLst>
          </a:custGeom>
          <a:solidFill>
            <a:schemeClr val="bg1"/>
          </a:solidFill>
          <a:ln>
            <a:solidFill>
              <a:srgbClr val="3366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泪滴形 24"/>
          <p:cNvSpPr/>
          <p:nvPr/>
        </p:nvSpPr>
        <p:spPr>
          <a:xfrm>
            <a:off x="10704512" y="5949280"/>
            <a:ext cx="768085" cy="576064"/>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1664619" y="548680"/>
            <a:ext cx="0" cy="561662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43606" y="529516"/>
            <a:ext cx="1988045" cy="523220"/>
          </a:xfrm>
          <a:prstGeom prst="rect">
            <a:avLst/>
          </a:prstGeom>
          <a:noFill/>
        </p:spPr>
        <p:txBody>
          <a:bodyPr wrap="none" rtlCol="0">
            <a:spAutoFit/>
          </a:bodyPr>
          <a:lstStyle/>
          <a:p>
            <a:r>
              <a:rPr lang="zh-CN" altLang="en-US" sz="2800" b="1" dirty="0">
                <a:solidFill>
                  <a:schemeClr val="accent2"/>
                </a:solidFill>
              </a:rPr>
              <a:t>一、选择题</a:t>
            </a:r>
          </a:p>
        </p:txBody>
      </p:sp>
      <p:sp>
        <p:nvSpPr>
          <p:cNvPr id="37" name="矩形 36"/>
          <p:cNvSpPr/>
          <p:nvPr/>
        </p:nvSpPr>
        <p:spPr>
          <a:xfrm>
            <a:off x="2578445" y="1052736"/>
            <a:ext cx="877163" cy="369332"/>
          </a:xfrm>
          <a:prstGeom prst="rect">
            <a:avLst/>
          </a:prstGeom>
        </p:spPr>
        <p:txBody>
          <a:bodyPr wrap="none">
            <a:spAutoFit/>
          </a:bodyPr>
          <a:lstStyle/>
          <a:p>
            <a:r>
              <a:rPr lang="zh-CN" altLang="en-US" dirty="0" smtClean="0">
                <a:solidFill>
                  <a:srgbClr val="33CCCC"/>
                </a:solidFill>
              </a:rPr>
              <a:t>第八章</a:t>
            </a:r>
            <a:endParaRPr lang="zh-CN" altLang="en-US" dirty="0">
              <a:solidFill>
                <a:srgbClr val="33CCCC"/>
              </a:solidFill>
            </a:endParaRPr>
          </a:p>
        </p:txBody>
      </p:sp>
      <p:sp>
        <p:nvSpPr>
          <p:cNvPr id="39" name="矩形 38"/>
          <p:cNvSpPr/>
          <p:nvPr/>
        </p:nvSpPr>
        <p:spPr>
          <a:xfrm>
            <a:off x="3634257" y="1052736"/>
            <a:ext cx="1107996" cy="369332"/>
          </a:xfrm>
          <a:prstGeom prst="rect">
            <a:avLst/>
          </a:prstGeom>
        </p:spPr>
        <p:txBody>
          <a:bodyPr wrap="none">
            <a:spAutoFit/>
          </a:bodyPr>
          <a:lstStyle/>
          <a:p>
            <a:r>
              <a:rPr lang="zh-CN" altLang="en-US" dirty="0">
                <a:solidFill>
                  <a:schemeClr val="accent2"/>
                </a:solidFill>
              </a:rPr>
              <a:t>运动和力</a:t>
            </a:r>
          </a:p>
        </p:txBody>
      </p:sp>
      <p:sp>
        <p:nvSpPr>
          <p:cNvPr id="40" name="TextBox 39"/>
          <p:cNvSpPr txBox="1"/>
          <p:nvPr/>
        </p:nvSpPr>
        <p:spPr>
          <a:xfrm>
            <a:off x="562221" y="6335742"/>
            <a:ext cx="646331" cy="369332"/>
          </a:xfrm>
          <a:prstGeom prst="rect">
            <a:avLst/>
          </a:prstGeom>
          <a:noFill/>
        </p:spPr>
        <p:txBody>
          <a:bodyPr wrap="none" rtlCol="0">
            <a:spAutoFit/>
          </a:bodyPr>
          <a:lstStyle/>
          <a:p>
            <a:r>
              <a:rPr lang="zh-CN" altLang="en-US" dirty="0" smtClean="0">
                <a:solidFill>
                  <a:srgbClr val="33CCCC"/>
                </a:solidFill>
              </a:rPr>
              <a:t>正文</a:t>
            </a:r>
            <a:endParaRPr lang="zh-CN" altLang="en-US" dirty="0">
              <a:solidFill>
                <a:srgbClr val="33CCCC"/>
              </a:solidFill>
            </a:endParaRPr>
          </a:p>
        </p:txBody>
      </p:sp>
      <p:cxnSp>
        <p:nvCxnSpPr>
          <p:cNvPr id="41" name="直接连接符 40"/>
          <p:cNvCxnSpPr/>
          <p:nvPr/>
        </p:nvCxnSpPr>
        <p:spPr>
          <a:xfrm>
            <a:off x="1391477" y="6417332"/>
            <a:ext cx="0" cy="216024"/>
          </a:xfrm>
          <a:prstGeom prst="line">
            <a:avLst/>
          </a:prstGeom>
          <a:ln>
            <a:solidFill>
              <a:srgbClr val="33CCCC"/>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374055" y="6335742"/>
            <a:ext cx="877163" cy="369332"/>
          </a:xfrm>
          <a:prstGeom prst="rect">
            <a:avLst/>
          </a:prstGeom>
        </p:spPr>
        <p:txBody>
          <a:bodyPr wrap="none">
            <a:spAutoFit/>
          </a:bodyPr>
          <a:lstStyle/>
          <a:p>
            <a:r>
              <a:rPr lang="zh-CN" altLang="en-US" dirty="0" smtClean="0">
                <a:solidFill>
                  <a:schemeClr val="accent2"/>
                </a:solidFill>
              </a:rPr>
              <a:t>第一节</a:t>
            </a:r>
            <a:endParaRPr lang="zh-CN" altLang="en-US" dirty="0">
              <a:solidFill>
                <a:schemeClr val="accent2"/>
              </a:solidFill>
            </a:endParaRPr>
          </a:p>
        </p:txBody>
      </p:sp>
      <p:sp>
        <p:nvSpPr>
          <p:cNvPr id="43" name="矩形 42"/>
          <p:cNvSpPr/>
          <p:nvPr/>
        </p:nvSpPr>
        <p:spPr>
          <a:xfrm>
            <a:off x="2447595" y="6340678"/>
            <a:ext cx="1569660" cy="369332"/>
          </a:xfrm>
          <a:prstGeom prst="rect">
            <a:avLst/>
          </a:prstGeom>
        </p:spPr>
        <p:txBody>
          <a:bodyPr wrap="none">
            <a:spAutoFit/>
          </a:bodyPr>
          <a:lstStyle/>
          <a:p>
            <a:r>
              <a:rPr lang="zh-CN" altLang="en-US" dirty="0">
                <a:solidFill>
                  <a:schemeClr val="accent2"/>
                </a:solidFill>
              </a:rPr>
              <a:t>牛顿第一定律</a:t>
            </a:r>
          </a:p>
        </p:txBody>
      </p:sp>
      <p:sp>
        <p:nvSpPr>
          <p:cNvPr id="27" name="矩形 26"/>
          <p:cNvSpPr/>
          <p:nvPr/>
        </p:nvSpPr>
        <p:spPr>
          <a:xfrm>
            <a:off x="527381" y="1700808"/>
            <a:ext cx="10753195" cy="4464496"/>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62221" y="1700809"/>
            <a:ext cx="10718356" cy="1938992"/>
          </a:xfrm>
          <a:prstGeom prst="rect">
            <a:avLst/>
          </a:prstGeom>
        </p:spPr>
        <p:txBody>
          <a:bodyPr wrap="square">
            <a:spAutoFit/>
          </a:bodyPr>
          <a:lstStyle/>
          <a:p>
            <a:r>
              <a:rPr sz="2400" dirty="0"/>
              <a:t>9．动物园的猴子沿着竹竿匀速往上爬和匀速往下滑，下列正确的是</a:t>
            </a:r>
            <a:r>
              <a:rPr sz="2400" dirty="0" smtClean="0"/>
              <a:t>（</a:t>
            </a:r>
            <a:r>
              <a:rPr lang="en-US" sz="2400" dirty="0" smtClean="0"/>
              <a:t>  </a:t>
            </a:r>
            <a:r>
              <a:rPr sz="2400" dirty="0"/>
              <a:t>　）。</a:t>
            </a:r>
          </a:p>
          <a:p>
            <a:r>
              <a:rPr sz="2400" dirty="0"/>
              <a:t>A．匀速往上爬时受到的摩擦力等于重力，方向竖直向下           </a:t>
            </a:r>
          </a:p>
          <a:p>
            <a:r>
              <a:rPr sz="2400" dirty="0"/>
              <a:t>B．匀速往上爬时受到的摩擦力大于重力，方向竖直向下</a:t>
            </a:r>
          </a:p>
          <a:p>
            <a:r>
              <a:rPr sz="2400" dirty="0"/>
              <a:t>C．匀速往下滑时受到的摩擦力等于重力，方向竖直向上</a:t>
            </a:r>
          </a:p>
          <a:p>
            <a:r>
              <a:rPr sz="2400" dirty="0"/>
              <a:t>D．匀速往下滑时受到的摩擦力等于重力，方向竖直向下</a:t>
            </a:r>
          </a:p>
        </p:txBody>
      </p:sp>
      <p:sp>
        <p:nvSpPr>
          <p:cNvPr id="19" name="矩形 18"/>
          <p:cNvSpPr/>
          <p:nvPr/>
        </p:nvSpPr>
        <p:spPr>
          <a:xfrm>
            <a:off x="2735627" y="2060849"/>
            <a:ext cx="348172" cy="461665"/>
          </a:xfrm>
          <a:prstGeom prst="rect">
            <a:avLst/>
          </a:prstGeom>
        </p:spPr>
        <p:txBody>
          <a:bodyPr wrap="none">
            <a:spAutoFit/>
          </a:bodyPr>
          <a:lstStyle/>
          <a:p>
            <a:r>
              <a:rPr lang="en-US" sz="2400" dirty="0" smtClean="0">
                <a:solidFill>
                  <a:srgbClr val="FF0000"/>
                </a:solidFill>
              </a:rPr>
              <a:t>C</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1871531" y="548680"/>
            <a:ext cx="9889099" cy="504056"/>
          </a:xfrm>
          <a:prstGeom prst="parallelogram">
            <a:avLst/>
          </a:prstGeom>
          <a:gradFill>
            <a:gsLst>
              <a:gs pos="50000">
                <a:schemeClr val="bg1">
                  <a:lumMod val="95000"/>
                </a:schemeClr>
              </a:gs>
              <a:gs pos="100000">
                <a:schemeClr val="bg1"/>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泪滴形 37"/>
          <p:cNvSpPr/>
          <p:nvPr/>
        </p:nvSpPr>
        <p:spPr>
          <a:xfrm>
            <a:off x="815414" y="260648"/>
            <a:ext cx="1632181" cy="1224136"/>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泪滴形 25"/>
          <p:cNvSpPr/>
          <p:nvPr/>
        </p:nvSpPr>
        <p:spPr>
          <a:xfrm>
            <a:off x="527382" y="260648"/>
            <a:ext cx="1632181" cy="1224136"/>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3" name="泪滴形 22"/>
          <p:cNvSpPr/>
          <p:nvPr/>
        </p:nvSpPr>
        <p:spPr>
          <a:xfrm>
            <a:off x="10896534" y="6021288"/>
            <a:ext cx="768085" cy="57606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4" name="泪滴形 47"/>
          <p:cNvSpPr/>
          <p:nvPr/>
        </p:nvSpPr>
        <p:spPr>
          <a:xfrm>
            <a:off x="10896533" y="6021288"/>
            <a:ext cx="576064" cy="504056"/>
          </a:xfrm>
          <a:custGeom>
            <a:avLst/>
            <a:gdLst/>
            <a:ahLst/>
            <a:cxnLst/>
            <a:rect l="l" t="t" r="r" b="b"/>
            <a:pathLst>
              <a:path w="432048" h="504056">
                <a:moveTo>
                  <a:pt x="288032" y="0"/>
                </a:moveTo>
                <a:lnTo>
                  <a:pt x="432048" y="0"/>
                </a:lnTo>
                <a:lnTo>
                  <a:pt x="432048" y="216024"/>
                </a:lnTo>
                <a:cubicBezTo>
                  <a:pt x="432048" y="375100"/>
                  <a:pt x="303092" y="504056"/>
                  <a:pt x="144016" y="504056"/>
                </a:cubicBezTo>
                <a:lnTo>
                  <a:pt x="93118" y="498925"/>
                </a:lnTo>
                <a:cubicBezTo>
                  <a:pt x="35629" y="446940"/>
                  <a:pt x="0" y="371647"/>
                  <a:pt x="0" y="288032"/>
                </a:cubicBezTo>
                <a:cubicBezTo>
                  <a:pt x="0" y="128956"/>
                  <a:pt x="128956" y="0"/>
                  <a:pt x="288032" y="0"/>
                </a:cubicBezTo>
                <a:close/>
              </a:path>
            </a:pathLst>
          </a:custGeom>
          <a:solidFill>
            <a:schemeClr val="bg1"/>
          </a:solidFill>
          <a:ln>
            <a:solidFill>
              <a:srgbClr val="3366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泪滴形 24"/>
          <p:cNvSpPr/>
          <p:nvPr/>
        </p:nvSpPr>
        <p:spPr>
          <a:xfrm>
            <a:off x="10704512" y="5949280"/>
            <a:ext cx="768085" cy="576064"/>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1664619" y="548680"/>
            <a:ext cx="0" cy="561662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43606" y="529516"/>
            <a:ext cx="1988045" cy="523220"/>
          </a:xfrm>
          <a:prstGeom prst="rect">
            <a:avLst/>
          </a:prstGeom>
          <a:noFill/>
        </p:spPr>
        <p:txBody>
          <a:bodyPr wrap="none" rtlCol="0">
            <a:spAutoFit/>
          </a:bodyPr>
          <a:lstStyle/>
          <a:p>
            <a:r>
              <a:rPr lang="zh-CN" altLang="en-US" sz="2800" b="1" dirty="0">
                <a:solidFill>
                  <a:schemeClr val="accent2"/>
                </a:solidFill>
              </a:rPr>
              <a:t>一、选择题</a:t>
            </a:r>
          </a:p>
        </p:txBody>
      </p:sp>
      <p:sp>
        <p:nvSpPr>
          <p:cNvPr id="37" name="矩形 36"/>
          <p:cNvSpPr/>
          <p:nvPr/>
        </p:nvSpPr>
        <p:spPr>
          <a:xfrm>
            <a:off x="2578445" y="1052736"/>
            <a:ext cx="877163" cy="369332"/>
          </a:xfrm>
          <a:prstGeom prst="rect">
            <a:avLst/>
          </a:prstGeom>
        </p:spPr>
        <p:txBody>
          <a:bodyPr wrap="none">
            <a:spAutoFit/>
          </a:bodyPr>
          <a:lstStyle/>
          <a:p>
            <a:r>
              <a:rPr lang="zh-CN" altLang="en-US" dirty="0" smtClean="0">
                <a:solidFill>
                  <a:srgbClr val="33CCCC"/>
                </a:solidFill>
              </a:rPr>
              <a:t>第八章</a:t>
            </a:r>
            <a:endParaRPr lang="zh-CN" altLang="en-US" dirty="0">
              <a:solidFill>
                <a:srgbClr val="33CCCC"/>
              </a:solidFill>
            </a:endParaRPr>
          </a:p>
        </p:txBody>
      </p:sp>
      <p:sp>
        <p:nvSpPr>
          <p:cNvPr id="39" name="矩形 38"/>
          <p:cNvSpPr/>
          <p:nvPr/>
        </p:nvSpPr>
        <p:spPr>
          <a:xfrm>
            <a:off x="3634257" y="1052736"/>
            <a:ext cx="1107996" cy="369332"/>
          </a:xfrm>
          <a:prstGeom prst="rect">
            <a:avLst/>
          </a:prstGeom>
        </p:spPr>
        <p:txBody>
          <a:bodyPr wrap="none">
            <a:spAutoFit/>
          </a:bodyPr>
          <a:lstStyle/>
          <a:p>
            <a:r>
              <a:rPr lang="zh-CN" altLang="en-US" dirty="0">
                <a:solidFill>
                  <a:schemeClr val="accent2"/>
                </a:solidFill>
              </a:rPr>
              <a:t>运动和力</a:t>
            </a:r>
          </a:p>
        </p:txBody>
      </p:sp>
      <p:sp>
        <p:nvSpPr>
          <p:cNvPr id="40" name="TextBox 39"/>
          <p:cNvSpPr txBox="1"/>
          <p:nvPr/>
        </p:nvSpPr>
        <p:spPr>
          <a:xfrm>
            <a:off x="562221" y="6335742"/>
            <a:ext cx="646331" cy="369332"/>
          </a:xfrm>
          <a:prstGeom prst="rect">
            <a:avLst/>
          </a:prstGeom>
          <a:noFill/>
        </p:spPr>
        <p:txBody>
          <a:bodyPr wrap="none" rtlCol="0">
            <a:spAutoFit/>
          </a:bodyPr>
          <a:lstStyle/>
          <a:p>
            <a:r>
              <a:rPr lang="zh-CN" altLang="en-US" dirty="0" smtClean="0">
                <a:solidFill>
                  <a:srgbClr val="33CCCC"/>
                </a:solidFill>
              </a:rPr>
              <a:t>正文</a:t>
            </a:r>
            <a:endParaRPr lang="zh-CN" altLang="en-US" dirty="0">
              <a:solidFill>
                <a:srgbClr val="33CCCC"/>
              </a:solidFill>
            </a:endParaRPr>
          </a:p>
        </p:txBody>
      </p:sp>
      <p:cxnSp>
        <p:nvCxnSpPr>
          <p:cNvPr id="41" name="直接连接符 40"/>
          <p:cNvCxnSpPr/>
          <p:nvPr/>
        </p:nvCxnSpPr>
        <p:spPr>
          <a:xfrm>
            <a:off x="1391477" y="6417332"/>
            <a:ext cx="0" cy="216024"/>
          </a:xfrm>
          <a:prstGeom prst="line">
            <a:avLst/>
          </a:prstGeom>
          <a:ln>
            <a:solidFill>
              <a:srgbClr val="33CCCC"/>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374055" y="6335742"/>
            <a:ext cx="877163" cy="369332"/>
          </a:xfrm>
          <a:prstGeom prst="rect">
            <a:avLst/>
          </a:prstGeom>
        </p:spPr>
        <p:txBody>
          <a:bodyPr wrap="none">
            <a:spAutoFit/>
          </a:bodyPr>
          <a:lstStyle/>
          <a:p>
            <a:r>
              <a:rPr lang="zh-CN" altLang="en-US" dirty="0" smtClean="0">
                <a:solidFill>
                  <a:schemeClr val="accent2"/>
                </a:solidFill>
              </a:rPr>
              <a:t>第一节</a:t>
            </a:r>
            <a:endParaRPr lang="zh-CN" altLang="en-US" dirty="0">
              <a:solidFill>
                <a:schemeClr val="accent2"/>
              </a:solidFill>
            </a:endParaRPr>
          </a:p>
        </p:txBody>
      </p:sp>
      <p:sp>
        <p:nvSpPr>
          <p:cNvPr id="43" name="矩形 42"/>
          <p:cNvSpPr/>
          <p:nvPr/>
        </p:nvSpPr>
        <p:spPr>
          <a:xfrm>
            <a:off x="2447595" y="6340678"/>
            <a:ext cx="1569660" cy="369332"/>
          </a:xfrm>
          <a:prstGeom prst="rect">
            <a:avLst/>
          </a:prstGeom>
        </p:spPr>
        <p:txBody>
          <a:bodyPr wrap="none">
            <a:spAutoFit/>
          </a:bodyPr>
          <a:lstStyle/>
          <a:p>
            <a:r>
              <a:rPr lang="zh-CN" altLang="en-US" dirty="0">
                <a:solidFill>
                  <a:schemeClr val="accent2"/>
                </a:solidFill>
              </a:rPr>
              <a:t>牛顿第一定律</a:t>
            </a:r>
          </a:p>
        </p:txBody>
      </p:sp>
      <p:sp>
        <p:nvSpPr>
          <p:cNvPr id="27" name="矩形 26"/>
          <p:cNvSpPr/>
          <p:nvPr/>
        </p:nvSpPr>
        <p:spPr>
          <a:xfrm>
            <a:off x="527381" y="1700808"/>
            <a:ext cx="10753195" cy="4464496"/>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62221" y="1700809"/>
            <a:ext cx="10718356" cy="2677656"/>
          </a:xfrm>
          <a:prstGeom prst="rect">
            <a:avLst/>
          </a:prstGeom>
        </p:spPr>
        <p:txBody>
          <a:bodyPr wrap="square">
            <a:spAutoFit/>
          </a:bodyPr>
          <a:lstStyle/>
          <a:p>
            <a:r>
              <a:rPr lang="en-US" altLang="zh-CN" sz="2400" dirty="0"/>
              <a:t>10</a:t>
            </a:r>
            <a:r>
              <a:rPr lang="zh-CN" altLang="en-US" sz="2400" dirty="0"/>
              <a:t>．</a:t>
            </a:r>
            <a:r>
              <a:rPr sz="2400" dirty="0"/>
              <a:t>如图8-4所示，长方体木块M放在水平桌面上，木块m放在木块M上面，在水平拉力F作用下一起向左做匀速直线运动，空气阻力不计，下列判断正确的是</a:t>
            </a:r>
            <a:r>
              <a:rPr sz="2400" dirty="0" smtClean="0"/>
              <a:t>（</a:t>
            </a:r>
            <a:r>
              <a:rPr lang="en-US" sz="2400" dirty="0" smtClean="0"/>
              <a:t> </a:t>
            </a:r>
            <a:r>
              <a:rPr sz="2400" dirty="0"/>
              <a:t>　）。  </a:t>
            </a:r>
          </a:p>
          <a:p>
            <a:r>
              <a:rPr sz="2400" dirty="0"/>
              <a:t>A．水平拉力F和木块M受到地面的摩擦力大小相等</a:t>
            </a:r>
          </a:p>
          <a:p>
            <a:r>
              <a:rPr sz="2400" dirty="0"/>
              <a:t>B．木块m受到方向向左的摩擦力</a:t>
            </a:r>
          </a:p>
          <a:p>
            <a:r>
              <a:rPr sz="2400" dirty="0"/>
              <a:t>C．若突然撤去水平拉力F，木块m将向右倾倒</a:t>
            </a:r>
          </a:p>
          <a:p>
            <a:r>
              <a:rPr sz="2400" dirty="0"/>
              <a:t>D．木块M受到的重力和地面对木块M的支持力是一对平衡力</a:t>
            </a:r>
          </a:p>
        </p:txBody>
      </p:sp>
      <p:sp>
        <p:nvSpPr>
          <p:cNvPr id="19" name="矩形 18"/>
          <p:cNvSpPr/>
          <p:nvPr/>
        </p:nvSpPr>
        <p:spPr>
          <a:xfrm>
            <a:off x="8400256" y="2420889"/>
            <a:ext cx="362600" cy="461665"/>
          </a:xfrm>
          <a:prstGeom prst="rect">
            <a:avLst/>
          </a:prstGeom>
        </p:spPr>
        <p:txBody>
          <a:bodyPr wrap="none">
            <a:spAutoFit/>
          </a:bodyPr>
          <a:lstStyle/>
          <a:p>
            <a:r>
              <a:rPr lang="en-US" altLang="zh-CN" sz="2400" dirty="0" smtClean="0">
                <a:solidFill>
                  <a:srgbClr val="FF0000"/>
                </a:solidFill>
              </a:rPr>
              <a:t>A</a:t>
            </a:r>
            <a:endParaRPr lang="zh-CN" altLang="en-US" sz="2400" dirty="0">
              <a:solidFill>
                <a:srgbClr val="FF0000"/>
              </a:solidFill>
            </a:endParaRPr>
          </a:p>
        </p:txBody>
      </p:sp>
      <p:pic>
        <p:nvPicPr>
          <p:cNvPr id="2" name="图片 1"/>
          <p:cNvPicPr>
            <a:picLocks noChangeAspect="1"/>
          </p:cNvPicPr>
          <p:nvPr/>
        </p:nvPicPr>
        <p:blipFill>
          <a:blip r:embed="rId3" cstate="print"/>
          <a:stretch>
            <a:fillRect/>
          </a:stretch>
        </p:blipFill>
        <p:spPr>
          <a:xfrm>
            <a:off x="4016587" y="4385311"/>
            <a:ext cx="2819400" cy="17799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1871531" y="548680"/>
            <a:ext cx="9889099" cy="504056"/>
          </a:xfrm>
          <a:prstGeom prst="parallelogram">
            <a:avLst/>
          </a:prstGeom>
          <a:gradFill>
            <a:gsLst>
              <a:gs pos="50000">
                <a:schemeClr val="bg1">
                  <a:lumMod val="95000"/>
                </a:schemeClr>
              </a:gs>
              <a:gs pos="100000">
                <a:schemeClr val="bg1"/>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泪滴形 37"/>
          <p:cNvSpPr/>
          <p:nvPr/>
        </p:nvSpPr>
        <p:spPr>
          <a:xfrm>
            <a:off x="815414" y="260648"/>
            <a:ext cx="1632181" cy="1224136"/>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泪滴形 25"/>
          <p:cNvSpPr/>
          <p:nvPr/>
        </p:nvSpPr>
        <p:spPr>
          <a:xfrm>
            <a:off x="527382" y="260648"/>
            <a:ext cx="1632181" cy="1224136"/>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3" name="泪滴形 22"/>
          <p:cNvSpPr/>
          <p:nvPr/>
        </p:nvSpPr>
        <p:spPr>
          <a:xfrm>
            <a:off x="10896534" y="6021288"/>
            <a:ext cx="768085" cy="57606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4" name="泪滴形 47"/>
          <p:cNvSpPr/>
          <p:nvPr/>
        </p:nvSpPr>
        <p:spPr>
          <a:xfrm>
            <a:off x="10896533" y="6021288"/>
            <a:ext cx="576064" cy="504056"/>
          </a:xfrm>
          <a:custGeom>
            <a:avLst/>
            <a:gdLst/>
            <a:ahLst/>
            <a:cxnLst/>
            <a:rect l="l" t="t" r="r" b="b"/>
            <a:pathLst>
              <a:path w="432048" h="504056">
                <a:moveTo>
                  <a:pt x="288032" y="0"/>
                </a:moveTo>
                <a:lnTo>
                  <a:pt x="432048" y="0"/>
                </a:lnTo>
                <a:lnTo>
                  <a:pt x="432048" y="216024"/>
                </a:lnTo>
                <a:cubicBezTo>
                  <a:pt x="432048" y="375100"/>
                  <a:pt x="303092" y="504056"/>
                  <a:pt x="144016" y="504056"/>
                </a:cubicBezTo>
                <a:lnTo>
                  <a:pt x="93118" y="498925"/>
                </a:lnTo>
                <a:cubicBezTo>
                  <a:pt x="35629" y="446940"/>
                  <a:pt x="0" y="371647"/>
                  <a:pt x="0" y="288032"/>
                </a:cubicBezTo>
                <a:cubicBezTo>
                  <a:pt x="0" y="128956"/>
                  <a:pt x="128956" y="0"/>
                  <a:pt x="288032" y="0"/>
                </a:cubicBezTo>
                <a:close/>
              </a:path>
            </a:pathLst>
          </a:custGeom>
          <a:solidFill>
            <a:schemeClr val="bg1"/>
          </a:solidFill>
          <a:ln>
            <a:solidFill>
              <a:srgbClr val="3366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泪滴形 24"/>
          <p:cNvSpPr/>
          <p:nvPr/>
        </p:nvSpPr>
        <p:spPr>
          <a:xfrm>
            <a:off x="10704512" y="5949280"/>
            <a:ext cx="768085" cy="576064"/>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1664619" y="548680"/>
            <a:ext cx="0" cy="561662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43606" y="529516"/>
            <a:ext cx="1988045" cy="523220"/>
          </a:xfrm>
          <a:prstGeom prst="rect">
            <a:avLst/>
          </a:prstGeom>
          <a:noFill/>
        </p:spPr>
        <p:txBody>
          <a:bodyPr wrap="none" rtlCol="0">
            <a:spAutoFit/>
          </a:bodyPr>
          <a:lstStyle/>
          <a:p>
            <a:r>
              <a:rPr lang="zh-CN" altLang="en-US" sz="2800" b="1" dirty="0">
                <a:solidFill>
                  <a:schemeClr val="accent2"/>
                </a:solidFill>
              </a:rPr>
              <a:t>一、选择题</a:t>
            </a:r>
          </a:p>
        </p:txBody>
      </p:sp>
      <p:sp>
        <p:nvSpPr>
          <p:cNvPr id="37" name="矩形 36"/>
          <p:cNvSpPr/>
          <p:nvPr/>
        </p:nvSpPr>
        <p:spPr>
          <a:xfrm>
            <a:off x="2578445" y="1052736"/>
            <a:ext cx="877163" cy="369332"/>
          </a:xfrm>
          <a:prstGeom prst="rect">
            <a:avLst/>
          </a:prstGeom>
        </p:spPr>
        <p:txBody>
          <a:bodyPr wrap="none">
            <a:spAutoFit/>
          </a:bodyPr>
          <a:lstStyle/>
          <a:p>
            <a:r>
              <a:rPr lang="zh-CN" altLang="en-US" dirty="0" smtClean="0">
                <a:solidFill>
                  <a:srgbClr val="33CCCC"/>
                </a:solidFill>
              </a:rPr>
              <a:t>第八章</a:t>
            </a:r>
            <a:endParaRPr lang="zh-CN" altLang="en-US" dirty="0">
              <a:solidFill>
                <a:srgbClr val="33CCCC"/>
              </a:solidFill>
            </a:endParaRPr>
          </a:p>
        </p:txBody>
      </p:sp>
      <p:sp>
        <p:nvSpPr>
          <p:cNvPr id="39" name="矩形 38"/>
          <p:cNvSpPr/>
          <p:nvPr/>
        </p:nvSpPr>
        <p:spPr>
          <a:xfrm>
            <a:off x="3634257" y="1052736"/>
            <a:ext cx="1107996" cy="369332"/>
          </a:xfrm>
          <a:prstGeom prst="rect">
            <a:avLst/>
          </a:prstGeom>
        </p:spPr>
        <p:txBody>
          <a:bodyPr wrap="none">
            <a:spAutoFit/>
          </a:bodyPr>
          <a:lstStyle/>
          <a:p>
            <a:r>
              <a:rPr lang="zh-CN" altLang="en-US" dirty="0">
                <a:solidFill>
                  <a:schemeClr val="accent2"/>
                </a:solidFill>
              </a:rPr>
              <a:t>运动和力</a:t>
            </a:r>
          </a:p>
        </p:txBody>
      </p:sp>
      <p:sp>
        <p:nvSpPr>
          <p:cNvPr id="40" name="TextBox 39"/>
          <p:cNvSpPr txBox="1"/>
          <p:nvPr/>
        </p:nvSpPr>
        <p:spPr>
          <a:xfrm>
            <a:off x="562221" y="6335742"/>
            <a:ext cx="646331" cy="369332"/>
          </a:xfrm>
          <a:prstGeom prst="rect">
            <a:avLst/>
          </a:prstGeom>
          <a:noFill/>
        </p:spPr>
        <p:txBody>
          <a:bodyPr wrap="none" rtlCol="0">
            <a:spAutoFit/>
          </a:bodyPr>
          <a:lstStyle/>
          <a:p>
            <a:r>
              <a:rPr lang="zh-CN" altLang="en-US" dirty="0" smtClean="0">
                <a:solidFill>
                  <a:srgbClr val="33CCCC"/>
                </a:solidFill>
              </a:rPr>
              <a:t>正文</a:t>
            </a:r>
            <a:endParaRPr lang="zh-CN" altLang="en-US" dirty="0">
              <a:solidFill>
                <a:srgbClr val="33CCCC"/>
              </a:solidFill>
            </a:endParaRPr>
          </a:p>
        </p:txBody>
      </p:sp>
      <p:cxnSp>
        <p:nvCxnSpPr>
          <p:cNvPr id="41" name="直接连接符 40"/>
          <p:cNvCxnSpPr/>
          <p:nvPr/>
        </p:nvCxnSpPr>
        <p:spPr>
          <a:xfrm>
            <a:off x="1391477" y="6417332"/>
            <a:ext cx="0" cy="216024"/>
          </a:xfrm>
          <a:prstGeom prst="line">
            <a:avLst/>
          </a:prstGeom>
          <a:ln>
            <a:solidFill>
              <a:srgbClr val="33CCCC"/>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374055" y="6335742"/>
            <a:ext cx="877163" cy="369332"/>
          </a:xfrm>
          <a:prstGeom prst="rect">
            <a:avLst/>
          </a:prstGeom>
        </p:spPr>
        <p:txBody>
          <a:bodyPr wrap="none">
            <a:spAutoFit/>
          </a:bodyPr>
          <a:lstStyle/>
          <a:p>
            <a:r>
              <a:rPr lang="zh-CN" altLang="en-US" dirty="0" smtClean="0">
                <a:solidFill>
                  <a:schemeClr val="accent2"/>
                </a:solidFill>
              </a:rPr>
              <a:t>第一节</a:t>
            </a:r>
            <a:endParaRPr lang="zh-CN" altLang="en-US" dirty="0">
              <a:solidFill>
                <a:schemeClr val="accent2"/>
              </a:solidFill>
            </a:endParaRPr>
          </a:p>
        </p:txBody>
      </p:sp>
      <p:sp>
        <p:nvSpPr>
          <p:cNvPr id="43" name="矩形 42"/>
          <p:cNvSpPr/>
          <p:nvPr/>
        </p:nvSpPr>
        <p:spPr>
          <a:xfrm>
            <a:off x="2447595" y="6340678"/>
            <a:ext cx="1569660" cy="369332"/>
          </a:xfrm>
          <a:prstGeom prst="rect">
            <a:avLst/>
          </a:prstGeom>
        </p:spPr>
        <p:txBody>
          <a:bodyPr wrap="none">
            <a:spAutoFit/>
          </a:bodyPr>
          <a:lstStyle/>
          <a:p>
            <a:r>
              <a:rPr lang="zh-CN" altLang="en-US" dirty="0">
                <a:solidFill>
                  <a:schemeClr val="accent2"/>
                </a:solidFill>
              </a:rPr>
              <a:t>牛顿第一定律</a:t>
            </a:r>
          </a:p>
        </p:txBody>
      </p:sp>
      <p:sp>
        <p:nvSpPr>
          <p:cNvPr id="27" name="矩形 26"/>
          <p:cNvSpPr/>
          <p:nvPr/>
        </p:nvSpPr>
        <p:spPr>
          <a:xfrm>
            <a:off x="527381" y="1700808"/>
            <a:ext cx="10753195" cy="4464496"/>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27382" y="1700808"/>
            <a:ext cx="10718356" cy="1938020"/>
          </a:xfrm>
          <a:prstGeom prst="rect">
            <a:avLst/>
          </a:prstGeom>
        </p:spPr>
        <p:txBody>
          <a:bodyPr wrap="square">
            <a:spAutoFit/>
          </a:bodyPr>
          <a:lstStyle/>
          <a:p>
            <a:r>
              <a:rPr sz="2400" dirty="0"/>
              <a:t>11．在下列做法中，属于增大摩擦的是</a:t>
            </a:r>
            <a:r>
              <a:rPr sz="2400" dirty="0" smtClean="0"/>
              <a:t>（</a:t>
            </a:r>
            <a:r>
              <a:rPr lang="en-US" sz="2400" dirty="0" smtClean="0"/>
              <a:t> </a:t>
            </a:r>
            <a:r>
              <a:rPr sz="2400" dirty="0"/>
              <a:t>　）。</a:t>
            </a:r>
          </a:p>
          <a:p>
            <a:r>
              <a:rPr sz="2400" dirty="0"/>
              <a:t>A．气垫船底跟水面之间有一层空气垫</a:t>
            </a:r>
          </a:p>
          <a:p>
            <a:r>
              <a:rPr sz="2400" dirty="0"/>
              <a:t>B．给笨重的旅行箱装上轮子</a:t>
            </a:r>
          </a:p>
          <a:p>
            <a:r>
              <a:rPr sz="2400" dirty="0"/>
              <a:t>C．在冰雪道路上行驶的汽车车轮上缠铁链</a:t>
            </a:r>
          </a:p>
          <a:p>
            <a:r>
              <a:rPr sz="2400" dirty="0"/>
              <a:t>D．雪橇的底部做得非常光滑</a:t>
            </a:r>
          </a:p>
        </p:txBody>
      </p:sp>
      <p:sp>
        <p:nvSpPr>
          <p:cNvPr id="19" name="矩形 18"/>
          <p:cNvSpPr/>
          <p:nvPr/>
        </p:nvSpPr>
        <p:spPr>
          <a:xfrm>
            <a:off x="8016213" y="1700809"/>
            <a:ext cx="348172" cy="461665"/>
          </a:xfrm>
          <a:prstGeom prst="rect">
            <a:avLst/>
          </a:prstGeom>
        </p:spPr>
        <p:txBody>
          <a:bodyPr wrap="none">
            <a:spAutoFit/>
          </a:bodyPr>
          <a:lstStyle/>
          <a:p>
            <a:r>
              <a:rPr lang="en-US" altLang="zh-CN" sz="2400" dirty="0" smtClean="0">
                <a:solidFill>
                  <a:srgbClr val="FF0000"/>
                </a:solidFill>
              </a:rPr>
              <a:t>C</a:t>
            </a:r>
            <a:endParaRPr lang="zh-CN" alt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1871531" y="548680"/>
            <a:ext cx="9889099" cy="504056"/>
          </a:xfrm>
          <a:prstGeom prst="parallelogram">
            <a:avLst/>
          </a:prstGeom>
          <a:gradFill>
            <a:gsLst>
              <a:gs pos="50000">
                <a:schemeClr val="bg1">
                  <a:lumMod val="95000"/>
                </a:schemeClr>
              </a:gs>
              <a:gs pos="100000">
                <a:schemeClr val="bg1"/>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泪滴形 37"/>
          <p:cNvSpPr/>
          <p:nvPr/>
        </p:nvSpPr>
        <p:spPr>
          <a:xfrm>
            <a:off x="815414" y="260648"/>
            <a:ext cx="1632181" cy="1224136"/>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泪滴形 25"/>
          <p:cNvSpPr/>
          <p:nvPr/>
        </p:nvSpPr>
        <p:spPr>
          <a:xfrm>
            <a:off x="527382" y="260648"/>
            <a:ext cx="1632181" cy="1224136"/>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3" name="泪滴形 22"/>
          <p:cNvSpPr/>
          <p:nvPr/>
        </p:nvSpPr>
        <p:spPr>
          <a:xfrm>
            <a:off x="10896534" y="6021288"/>
            <a:ext cx="768085" cy="57606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4" name="泪滴形 47"/>
          <p:cNvSpPr/>
          <p:nvPr/>
        </p:nvSpPr>
        <p:spPr>
          <a:xfrm>
            <a:off x="10896533" y="6021288"/>
            <a:ext cx="576064" cy="504056"/>
          </a:xfrm>
          <a:custGeom>
            <a:avLst/>
            <a:gdLst/>
            <a:ahLst/>
            <a:cxnLst/>
            <a:rect l="l" t="t" r="r" b="b"/>
            <a:pathLst>
              <a:path w="432048" h="504056">
                <a:moveTo>
                  <a:pt x="288032" y="0"/>
                </a:moveTo>
                <a:lnTo>
                  <a:pt x="432048" y="0"/>
                </a:lnTo>
                <a:lnTo>
                  <a:pt x="432048" y="216024"/>
                </a:lnTo>
                <a:cubicBezTo>
                  <a:pt x="432048" y="375100"/>
                  <a:pt x="303092" y="504056"/>
                  <a:pt x="144016" y="504056"/>
                </a:cubicBezTo>
                <a:lnTo>
                  <a:pt x="93118" y="498925"/>
                </a:lnTo>
                <a:cubicBezTo>
                  <a:pt x="35629" y="446940"/>
                  <a:pt x="0" y="371647"/>
                  <a:pt x="0" y="288032"/>
                </a:cubicBezTo>
                <a:cubicBezTo>
                  <a:pt x="0" y="128956"/>
                  <a:pt x="128956" y="0"/>
                  <a:pt x="288032" y="0"/>
                </a:cubicBezTo>
                <a:close/>
              </a:path>
            </a:pathLst>
          </a:custGeom>
          <a:solidFill>
            <a:schemeClr val="bg1"/>
          </a:solidFill>
          <a:ln>
            <a:solidFill>
              <a:srgbClr val="3366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泪滴形 24"/>
          <p:cNvSpPr/>
          <p:nvPr/>
        </p:nvSpPr>
        <p:spPr>
          <a:xfrm>
            <a:off x="10704512" y="5949280"/>
            <a:ext cx="768085" cy="576064"/>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1664619" y="548680"/>
            <a:ext cx="0" cy="561662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43606" y="529516"/>
            <a:ext cx="1988045" cy="523220"/>
          </a:xfrm>
          <a:prstGeom prst="rect">
            <a:avLst/>
          </a:prstGeom>
          <a:noFill/>
        </p:spPr>
        <p:txBody>
          <a:bodyPr wrap="none" rtlCol="0">
            <a:spAutoFit/>
          </a:bodyPr>
          <a:lstStyle/>
          <a:p>
            <a:r>
              <a:rPr lang="zh-CN" altLang="en-US" sz="2800" b="1" dirty="0">
                <a:solidFill>
                  <a:schemeClr val="accent2"/>
                </a:solidFill>
              </a:rPr>
              <a:t>一、选择题</a:t>
            </a:r>
          </a:p>
        </p:txBody>
      </p:sp>
      <p:sp>
        <p:nvSpPr>
          <p:cNvPr id="37" name="矩形 36"/>
          <p:cNvSpPr/>
          <p:nvPr/>
        </p:nvSpPr>
        <p:spPr>
          <a:xfrm>
            <a:off x="2578445" y="1052736"/>
            <a:ext cx="877163" cy="369332"/>
          </a:xfrm>
          <a:prstGeom prst="rect">
            <a:avLst/>
          </a:prstGeom>
        </p:spPr>
        <p:txBody>
          <a:bodyPr wrap="none">
            <a:spAutoFit/>
          </a:bodyPr>
          <a:lstStyle/>
          <a:p>
            <a:r>
              <a:rPr lang="zh-CN" altLang="en-US" dirty="0" smtClean="0">
                <a:solidFill>
                  <a:srgbClr val="33CCCC"/>
                </a:solidFill>
              </a:rPr>
              <a:t>第八章</a:t>
            </a:r>
            <a:endParaRPr lang="zh-CN" altLang="en-US" dirty="0">
              <a:solidFill>
                <a:srgbClr val="33CCCC"/>
              </a:solidFill>
            </a:endParaRPr>
          </a:p>
        </p:txBody>
      </p:sp>
      <p:sp>
        <p:nvSpPr>
          <p:cNvPr id="39" name="矩形 38"/>
          <p:cNvSpPr/>
          <p:nvPr/>
        </p:nvSpPr>
        <p:spPr>
          <a:xfrm>
            <a:off x="3634257" y="1052736"/>
            <a:ext cx="1107996" cy="369332"/>
          </a:xfrm>
          <a:prstGeom prst="rect">
            <a:avLst/>
          </a:prstGeom>
        </p:spPr>
        <p:txBody>
          <a:bodyPr wrap="none">
            <a:spAutoFit/>
          </a:bodyPr>
          <a:lstStyle/>
          <a:p>
            <a:r>
              <a:rPr lang="zh-CN" altLang="en-US" dirty="0">
                <a:solidFill>
                  <a:schemeClr val="accent2"/>
                </a:solidFill>
              </a:rPr>
              <a:t>运动和力</a:t>
            </a:r>
          </a:p>
        </p:txBody>
      </p:sp>
      <p:sp>
        <p:nvSpPr>
          <p:cNvPr id="40" name="TextBox 39"/>
          <p:cNvSpPr txBox="1"/>
          <p:nvPr/>
        </p:nvSpPr>
        <p:spPr>
          <a:xfrm>
            <a:off x="562221" y="6335742"/>
            <a:ext cx="646331" cy="369332"/>
          </a:xfrm>
          <a:prstGeom prst="rect">
            <a:avLst/>
          </a:prstGeom>
          <a:noFill/>
        </p:spPr>
        <p:txBody>
          <a:bodyPr wrap="none" rtlCol="0">
            <a:spAutoFit/>
          </a:bodyPr>
          <a:lstStyle/>
          <a:p>
            <a:r>
              <a:rPr lang="zh-CN" altLang="en-US" dirty="0" smtClean="0">
                <a:solidFill>
                  <a:srgbClr val="33CCCC"/>
                </a:solidFill>
              </a:rPr>
              <a:t>正文</a:t>
            </a:r>
            <a:endParaRPr lang="zh-CN" altLang="en-US" dirty="0">
              <a:solidFill>
                <a:srgbClr val="33CCCC"/>
              </a:solidFill>
            </a:endParaRPr>
          </a:p>
        </p:txBody>
      </p:sp>
      <p:cxnSp>
        <p:nvCxnSpPr>
          <p:cNvPr id="41" name="直接连接符 40"/>
          <p:cNvCxnSpPr/>
          <p:nvPr/>
        </p:nvCxnSpPr>
        <p:spPr>
          <a:xfrm>
            <a:off x="1391477" y="6417332"/>
            <a:ext cx="0" cy="216024"/>
          </a:xfrm>
          <a:prstGeom prst="line">
            <a:avLst/>
          </a:prstGeom>
          <a:ln>
            <a:solidFill>
              <a:srgbClr val="33CCCC"/>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374055" y="6335742"/>
            <a:ext cx="877163" cy="369332"/>
          </a:xfrm>
          <a:prstGeom prst="rect">
            <a:avLst/>
          </a:prstGeom>
        </p:spPr>
        <p:txBody>
          <a:bodyPr wrap="none">
            <a:spAutoFit/>
          </a:bodyPr>
          <a:lstStyle/>
          <a:p>
            <a:r>
              <a:rPr lang="zh-CN" altLang="en-US" dirty="0" smtClean="0">
                <a:solidFill>
                  <a:schemeClr val="accent2"/>
                </a:solidFill>
              </a:rPr>
              <a:t>第一节</a:t>
            </a:r>
            <a:endParaRPr lang="zh-CN" altLang="en-US" dirty="0">
              <a:solidFill>
                <a:schemeClr val="accent2"/>
              </a:solidFill>
            </a:endParaRPr>
          </a:p>
        </p:txBody>
      </p:sp>
      <p:sp>
        <p:nvSpPr>
          <p:cNvPr id="43" name="矩形 42"/>
          <p:cNvSpPr/>
          <p:nvPr/>
        </p:nvSpPr>
        <p:spPr>
          <a:xfrm>
            <a:off x="2447595" y="6340678"/>
            <a:ext cx="1569660" cy="369332"/>
          </a:xfrm>
          <a:prstGeom prst="rect">
            <a:avLst/>
          </a:prstGeom>
        </p:spPr>
        <p:txBody>
          <a:bodyPr wrap="none">
            <a:spAutoFit/>
          </a:bodyPr>
          <a:lstStyle/>
          <a:p>
            <a:r>
              <a:rPr lang="zh-CN" altLang="en-US" dirty="0">
                <a:solidFill>
                  <a:schemeClr val="accent2"/>
                </a:solidFill>
              </a:rPr>
              <a:t>牛顿第一定律</a:t>
            </a:r>
          </a:p>
        </p:txBody>
      </p:sp>
      <p:sp>
        <p:nvSpPr>
          <p:cNvPr id="27" name="矩形 26"/>
          <p:cNvSpPr/>
          <p:nvPr/>
        </p:nvSpPr>
        <p:spPr>
          <a:xfrm>
            <a:off x="527381" y="1700808"/>
            <a:ext cx="10753195" cy="4464496"/>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62221" y="1700808"/>
            <a:ext cx="10718356" cy="2308324"/>
          </a:xfrm>
          <a:prstGeom prst="rect">
            <a:avLst/>
          </a:prstGeom>
        </p:spPr>
        <p:txBody>
          <a:bodyPr wrap="square">
            <a:spAutoFit/>
          </a:bodyPr>
          <a:lstStyle/>
          <a:p>
            <a:r>
              <a:rPr sz="2400" dirty="0"/>
              <a:t>12．自行车是我们熟悉的交通工具。从自行车的结构和使用来看，它涉及不少有关摩擦的知识。</a:t>
            </a:r>
            <a:r>
              <a:rPr sz="2400" dirty="0" err="1"/>
              <a:t>以下分析中，正确的是</a:t>
            </a:r>
            <a:r>
              <a:rPr sz="2400" dirty="0" smtClean="0"/>
              <a:t>（</a:t>
            </a:r>
            <a:r>
              <a:rPr lang="en-US" sz="2400" dirty="0" smtClean="0"/>
              <a:t>  </a:t>
            </a:r>
            <a:r>
              <a:rPr sz="2400" dirty="0"/>
              <a:t>　）。</a:t>
            </a:r>
          </a:p>
          <a:p>
            <a:r>
              <a:rPr sz="2400" dirty="0"/>
              <a:t>A．脚踏凹凸不平是通过增大接触面积来增大摩擦的</a:t>
            </a:r>
          </a:p>
          <a:p>
            <a:r>
              <a:rPr sz="2400" dirty="0"/>
              <a:t>B．轮胎上制有花纹是通过改变接触面粗糙程度来减小摩擦的</a:t>
            </a:r>
          </a:p>
          <a:p>
            <a:r>
              <a:rPr sz="2400" dirty="0"/>
              <a:t>C．刹车时用力捏刹车把是通过增大压力来增大摩擦的</a:t>
            </a:r>
          </a:p>
          <a:p>
            <a:r>
              <a:rPr sz="2400" dirty="0"/>
              <a:t>D．在转动的部分加润滑油是通过变滑动为滚动来减小摩擦的</a:t>
            </a:r>
          </a:p>
        </p:txBody>
      </p:sp>
      <p:sp>
        <p:nvSpPr>
          <p:cNvPr id="19" name="矩形 18"/>
          <p:cNvSpPr/>
          <p:nvPr/>
        </p:nvSpPr>
        <p:spPr>
          <a:xfrm>
            <a:off x="1967541" y="2420889"/>
            <a:ext cx="348172" cy="461665"/>
          </a:xfrm>
          <a:prstGeom prst="rect">
            <a:avLst/>
          </a:prstGeom>
        </p:spPr>
        <p:txBody>
          <a:bodyPr wrap="none">
            <a:spAutoFit/>
          </a:bodyPr>
          <a:lstStyle/>
          <a:p>
            <a:r>
              <a:rPr lang="en-US" altLang="zh-CN" sz="2400" dirty="0" smtClean="0">
                <a:solidFill>
                  <a:srgbClr val="FF0000"/>
                </a:solidFill>
              </a:rPr>
              <a:t>C</a:t>
            </a:r>
            <a:endParaRPr lang="zh-CN" alt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1871531" y="548680"/>
            <a:ext cx="9889099" cy="504056"/>
          </a:xfrm>
          <a:prstGeom prst="parallelogram">
            <a:avLst/>
          </a:prstGeom>
          <a:gradFill>
            <a:gsLst>
              <a:gs pos="50000">
                <a:schemeClr val="bg1">
                  <a:lumMod val="95000"/>
                </a:schemeClr>
              </a:gs>
              <a:gs pos="100000">
                <a:schemeClr val="bg1"/>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泪滴形 37"/>
          <p:cNvSpPr/>
          <p:nvPr/>
        </p:nvSpPr>
        <p:spPr>
          <a:xfrm>
            <a:off x="815414" y="260648"/>
            <a:ext cx="1632181" cy="1224136"/>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泪滴形 25"/>
          <p:cNvSpPr/>
          <p:nvPr/>
        </p:nvSpPr>
        <p:spPr>
          <a:xfrm>
            <a:off x="527382" y="260648"/>
            <a:ext cx="1632181" cy="1224136"/>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3" name="泪滴形 22"/>
          <p:cNvSpPr/>
          <p:nvPr/>
        </p:nvSpPr>
        <p:spPr>
          <a:xfrm>
            <a:off x="10896534" y="6021288"/>
            <a:ext cx="768085" cy="57606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4" name="泪滴形 47"/>
          <p:cNvSpPr/>
          <p:nvPr/>
        </p:nvSpPr>
        <p:spPr>
          <a:xfrm>
            <a:off x="10896533" y="6021288"/>
            <a:ext cx="576064" cy="504056"/>
          </a:xfrm>
          <a:custGeom>
            <a:avLst/>
            <a:gdLst/>
            <a:ahLst/>
            <a:cxnLst/>
            <a:rect l="l" t="t" r="r" b="b"/>
            <a:pathLst>
              <a:path w="432048" h="504056">
                <a:moveTo>
                  <a:pt x="288032" y="0"/>
                </a:moveTo>
                <a:lnTo>
                  <a:pt x="432048" y="0"/>
                </a:lnTo>
                <a:lnTo>
                  <a:pt x="432048" y="216024"/>
                </a:lnTo>
                <a:cubicBezTo>
                  <a:pt x="432048" y="375100"/>
                  <a:pt x="303092" y="504056"/>
                  <a:pt x="144016" y="504056"/>
                </a:cubicBezTo>
                <a:lnTo>
                  <a:pt x="93118" y="498925"/>
                </a:lnTo>
                <a:cubicBezTo>
                  <a:pt x="35629" y="446940"/>
                  <a:pt x="0" y="371647"/>
                  <a:pt x="0" y="288032"/>
                </a:cubicBezTo>
                <a:cubicBezTo>
                  <a:pt x="0" y="128956"/>
                  <a:pt x="128956" y="0"/>
                  <a:pt x="288032" y="0"/>
                </a:cubicBezTo>
                <a:close/>
              </a:path>
            </a:pathLst>
          </a:custGeom>
          <a:solidFill>
            <a:schemeClr val="bg1"/>
          </a:solidFill>
          <a:ln>
            <a:solidFill>
              <a:srgbClr val="3366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泪滴形 24"/>
          <p:cNvSpPr/>
          <p:nvPr/>
        </p:nvSpPr>
        <p:spPr>
          <a:xfrm>
            <a:off x="10704512" y="5949280"/>
            <a:ext cx="768085" cy="576064"/>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1664619" y="548680"/>
            <a:ext cx="0" cy="561662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43606" y="529516"/>
            <a:ext cx="1988045" cy="523220"/>
          </a:xfrm>
          <a:prstGeom prst="rect">
            <a:avLst/>
          </a:prstGeom>
          <a:noFill/>
        </p:spPr>
        <p:txBody>
          <a:bodyPr wrap="none" rtlCol="0">
            <a:spAutoFit/>
          </a:bodyPr>
          <a:lstStyle/>
          <a:p>
            <a:r>
              <a:rPr lang="zh-CN" altLang="en-US" sz="2800" b="1" dirty="0">
                <a:solidFill>
                  <a:schemeClr val="accent2"/>
                </a:solidFill>
              </a:rPr>
              <a:t>一、选择题</a:t>
            </a:r>
          </a:p>
        </p:txBody>
      </p:sp>
      <p:sp>
        <p:nvSpPr>
          <p:cNvPr id="37" name="矩形 36"/>
          <p:cNvSpPr/>
          <p:nvPr/>
        </p:nvSpPr>
        <p:spPr>
          <a:xfrm>
            <a:off x="2578445" y="1052736"/>
            <a:ext cx="877163" cy="369332"/>
          </a:xfrm>
          <a:prstGeom prst="rect">
            <a:avLst/>
          </a:prstGeom>
        </p:spPr>
        <p:txBody>
          <a:bodyPr wrap="none">
            <a:spAutoFit/>
          </a:bodyPr>
          <a:lstStyle/>
          <a:p>
            <a:r>
              <a:rPr lang="zh-CN" altLang="en-US" dirty="0" smtClean="0">
                <a:solidFill>
                  <a:srgbClr val="33CCCC"/>
                </a:solidFill>
              </a:rPr>
              <a:t>第八章</a:t>
            </a:r>
            <a:endParaRPr lang="zh-CN" altLang="en-US" dirty="0">
              <a:solidFill>
                <a:srgbClr val="33CCCC"/>
              </a:solidFill>
            </a:endParaRPr>
          </a:p>
        </p:txBody>
      </p:sp>
      <p:sp>
        <p:nvSpPr>
          <p:cNvPr id="39" name="矩形 38"/>
          <p:cNvSpPr/>
          <p:nvPr/>
        </p:nvSpPr>
        <p:spPr>
          <a:xfrm>
            <a:off x="3634257" y="1052736"/>
            <a:ext cx="1107996" cy="369332"/>
          </a:xfrm>
          <a:prstGeom prst="rect">
            <a:avLst/>
          </a:prstGeom>
        </p:spPr>
        <p:txBody>
          <a:bodyPr wrap="none">
            <a:spAutoFit/>
          </a:bodyPr>
          <a:lstStyle/>
          <a:p>
            <a:r>
              <a:rPr lang="zh-CN" altLang="en-US" dirty="0">
                <a:solidFill>
                  <a:schemeClr val="accent2"/>
                </a:solidFill>
              </a:rPr>
              <a:t>运动和力</a:t>
            </a:r>
          </a:p>
        </p:txBody>
      </p:sp>
      <p:sp>
        <p:nvSpPr>
          <p:cNvPr id="40" name="TextBox 39"/>
          <p:cNvSpPr txBox="1"/>
          <p:nvPr/>
        </p:nvSpPr>
        <p:spPr>
          <a:xfrm>
            <a:off x="562221" y="6335742"/>
            <a:ext cx="646331" cy="369332"/>
          </a:xfrm>
          <a:prstGeom prst="rect">
            <a:avLst/>
          </a:prstGeom>
          <a:noFill/>
        </p:spPr>
        <p:txBody>
          <a:bodyPr wrap="none" rtlCol="0">
            <a:spAutoFit/>
          </a:bodyPr>
          <a:lstStyle/>
          <a:p>
            <a:r>
              <a:rPr lang="zh-CN" altLang="en-US" dirty="0" smtClean="0">
                <a:solidFill>
                  <a:srgbClr val="33CCCC"/>
                </a:solidFill>
              </a:rPr>
              <a:t>正文</a:t>
            </a:r>
            <a:endParaRPr lang="zh-CN" altLang="en-US" dirty="0">
              <a:solidFill>
                <a:srgbClr val="33CCCC"/>
              </a:solidFill>
            </a:endParaRPr>
          </a:p>
        </p:txBody>
      </p:sp>
      <p:cxnSp>
        <p:nvCxnSpPr>
          <p:cNvPr id="41" name="直接连接符 40"/>
          <p:cNvCxnSpPr/>
          <p:nvPr/>
        </p:nvCxnSpPr>
        <p:spPr>
          <a:xfrm>
            <a:off x="1391477" y="6417332"/>
            <a:ext cx="0" cy="216024"/>
          </a:xfrm>
          <a:prstGeom prst="line">
            <a:avLst/>
          </a:prstGeom>
          <a:ln>
            <a:solidFill>
              <a:srgbClr val="33CCCC"/>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374055" y="6335742"/>
            <a:ext cx="877163" cy="369332"/>
          </a:xfrm>
          <a:prstGeom prst="rect">
            <a:avLst/>
          </a:prstGeom>
        </p:spPr>
        <p:txBody>
          <a:bodyPr wrap="none">
            <a:spAutoFit/>
          </a:bodyPr>
          <a:lstStyle/>
          <a:p>
            <a:r>
              <a:rPr lang="zh-CN" altLang="en-US" dirty="0" smtClean="0">
                <a:solidFill>
                  <a:schemeClr val="accent2"/>
                </a:solidFill>
              </a:rPr>
              <a:t>第一节</a:t>
            </a:r>
            <a:endParaRPr lang="zh-CN" altLang="en-US" dirty="0">
              <a:solidFill>
                <a:schemeClr val="accent2"/>
              </a:solidFill>
            </a:endParaRPr>
          </a:p>
        </p:txBody>
      </p:sp>
      <p:sp>
        <p:nvSpPr>
          <p:cNvPr id="43" name="矩形 42"/>
          <p:cNvSpPr/>
          <p:nvPr/>
        </p:nvSpPr>
        <p:spPr>
          <a:xfrm>
            <a:off x="2447595" y="6340678"/>
            <a:ext cx="1569660" cy="369332"/>
          </a:xfrm>
          <a:prstGeom prst="rect">
            <a:avLst/>
          </a:prstGeom>
        </p:spPr>
        <p:txBody>
          <a:bodyPr wrap="none">
            <a:spAutoFit/>
          </a:bodyPr>
          <a:lstStyle/>
          <a:p>
            <a:r>
              <a:rPr lang="zh-CN" altLang="en-US" dirty="0">
                <a:solidFill>
                  <a:schemeClr val="accent2"/>
                </a:solidFill>
              </a:rPr>
              <a:t>牛顿第一定律</a:t>
            </a:r>
          </a:p>
        </p:txBody>
      </p:sp>
      <p:sp>
        <p:nvSpPr>
          <p:cNvPr id="27" name="矩形 26"/>
          <p:cNvSpPr/>
          <p:nvPr/>
        </p:nvSpPr>
        <p:spPr>
          <a:xfrm>
            <a:off x="527381" y="1700808"/>
            <a:ext cx="10753195" cy="4464496"/>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62221" y="1700808"/>
            <a:ext cx="10718356" cy="4154170"/>
          </a:xfrm>
          <a:prstGeom prst="rect">
            <a:avLst/>
          </a:prstGeom>
        </p:spPr>
        <p:txBody>
          <a:bodyPr wrap="square">
            <a:spAutoFit/>
          </a:bodyPr>
          <a:lstStyle/>
          <a:p>
            <a:r>
              <a:rPr sz="2400" dirty="0"/>
              <a:t>13．摩擦有利也有弊。下列事例中，属于有害摩擦的是</a:t>
            </a:r>
          </a:p>
          <a:p>
            <a:r>
              <a:rPr sz="2400" dirty="0" smtClean="0"/>
              <a:t>（</a:t>
            </a:r>
            <a:r>
              <a:rPr lang="en-US" sz="2400" dirty="0" smtClean="0"/>
              <a:t>  </a:t>
            </a:r>
            <a:r>
              <a:rPr sz="2400" dirty="0"/>
              <a:t>　）。</a:t>
            </a:r>
          </a:p>
          <a:p>
            <a:r>
              <a:rPr sz="2400" dirty="0"/>
              <a:t>A．吃饭时，筷子和食物之间的摩擦</a:t>
            </a:r>
          </a:p>
          <a:p>
            <a:r>
              <a:rPr sz="2400" dirty="0"/>
              <a:t>B．板书时，粉笔与黑板之间的摩擦</a:t>
            </a:r>
          </a:p>
          <a:p>
            <a:r>
              <a:rPr sz="2400" dirty="0"/>
              <a:t>C．机器运转时，各部件之间的摩擦</a:t>
            </a:r>
          </a:p>
          <a:p>
            <a:r>
              <a:rPr sz="2400" dirty="0"/>
              <a:t>D．拔河时，手和绳子之间的摩擦</a:t>
            </a:r>
          </a:p>
          <a:p>
            <a:r>
              <a:rPr sz="2400" dirty="0"/>
              <a:t>14．在一个光滑的水平面上，有一重10N的物体以1m/</a:t>
            </a:r>
            <a:r>
              <a:rPr sz="2400" dirty="0" err="1"/>
              <a:t>s的速度匀速前进，如果要维持这个物体的运动状态不变，则在水平方向上对物体需要施加的力是</a:t>
            </a:r>
            <a:r>
              <a:rPr sz="2400" dirty="0" smtClean="0"/>
              <a:t>（</a:t>
            </a:r>
            <a:r>
              <a:rPr lang="en-US" sz="2400" dirty="0" smtClean="0"/>
              <a:t> </a:t>
            </a:r>
            <a:r>
              <a:rPr sz="2400" dirty="0"/>
              <a:t>　 ）。</a:t>
            </a:r>
          </a:p>
          <a:p>
            <a:r>
              <a:rPr sz="2400" dirty="0"/>
              <a:t>A．10N                     B．小于10N</a:t>
            </a:r>
          </a:p>
          <a:p>
            <a:r>
              <a:rPr sz="2400" dirty="0"/>
              <a:t>C．大于10N             D．0N</a:t>
            </a:r>
          </a:p>
        </p:txBody>
      </p:sp>
      <p:sp>
        <p:nvSpPr>
          <p:cNvPr id="18" name="矩形 17"/>
          <p:cNvSpPr/>
          <p:nvPr/>
        </p:nvSpPr>
        <p:spPr>
          <a:xfrm>
            <a:off x="1199457" y="2060849"/>
            <a:ext cx="432087" cy="461665"/>
          </a:xfrm>
          <a:prstGeom prst="rect">
            <a:avLst/>
          </a:prstGeom>
        </p:spPr>
        <p:txBody>
          <a:bodyPr wrap="square">
            <a:spAutoFit/>
          </a:bodyPr>
          <a:lstStyle/>
          <a:p>
            <a:r>
              <a:rPr lang="en-US" sz="2400" dirty="0" smtClean="0">
                <a:solidFill>
                  <a:srgbClr val="FF0000"/>
                </a:solidFill>
              </a:rPr>
              <a:t>C</a:t>
            </a:r>
            <a:endParaRPr lang="en-US" sz="2400" dirty="0">
              <a:solidFill>
                <a:srgbClr val="FF0000"/>
              </a:solidFill>
            </a:endParaRPr>
          </a:p>
        </p:txBody>
      </p:sp>
      <p:sp>
        <p:nvSpPr>
          <p:cNvPr id="19" name="矩形 18"/>
          <p:cNvSpPr/>
          <p:nvPr/>
        </p:nvSpPr>
        <p:spPr>
          <a:xfrm>
            <a:off x="7632171" y="4653137"/>
            <a:ext cx="373820" cy="461665"/>
          </a:xfrm>
          <a:prstGeom prst="rect">
            <a:avLst/>
          </a:prstGeom>
        </p:spPr>
        <p:txBody>
          <a:bodyPr wrap="none">
            <a:spAutoFit/>
          </a:bodyPr>
          <a:lstStyle/>
          <a:p>
            <a:r>
              <a:rPr lang="en-US" altLang="zh-CN" sz="2400" dirty="0" smtClean="0">
                <a:solidFill>
                  <a:srgbClr val="FF0000"/>
                </a:solidFill>
              </a:rPr>
              <a:t>D</a:t>
            </a:r>
            <a:endParaRPr lang="zh-CN" alt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1871531" y="548680"/>
            <a:ext cx="9889099" cy="504056"/>
          </a:xfrm>
          <a:prstGeom prst="parallelogram">
            <a:avLst/>
          </a:prstGeom>
          <a:gradFill>
            <a:gsLst>
              <a:gs pos="50000">
                <a:schemeClr val="bg1">
                  <a:lumMod val="95000"/>
                </a:schemeClr>
              </a:gs>
              <a:gs pos="100000">
                <a:schemeClr val="bg1"/>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泪滴形 37"/>
          <p:cNvSpPr/>
          <p:nvPr/>
        </p:nvSpPr>
        <p:spPr>
          <a:xfrm>
            <a:off x="815414" y="260648"/>
            <a:ext cx="1632181" cy="1224136"/>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泪滴形 25"/>
          <p:cNvSpPr/>
          <p:nvPr/>
        </p:nvSpPr>
        <p:spPr>
          <a:xfrm>
            <a:off x="527382" y="260648"/>
            <a:ext cx="1632181" cy="1224136"/>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3" name="泪滴形 22"/>
          <p:cNvSpPr/>
          <p:nvPr/>
        </p:nvSpPr>
        <p:spPr>
          <a:xfrm>
            <a:off x="10896534" y="6021288"/>
            <a:ext cx="768085" cy="57606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4" name="泪滴形 47"/>
          <p:cNvSpPr/>
          <p:nvPr/>
        </p:nvSpPr>
        <p:spPr>
          <a:xfrm>
            <a:off x="10896533" y="6021288"/>
            <a:ext cx="576064" cy="504056"/>
          </a:xfrm>
          <a:custGeom>
            <a:avLst/>
            <a:gdLst/>
            <a:ahLst/>
            <a:cxnLst/>
            <a:rect l="l" t="t" r="r" b="b"/>
            <a:pathLst>
              <a:path w="432048" h="504056">
                <a:moveTo>
                  <a:pt x="288032" y="0"/>
                </a:moveTo>
                <a:lnTo>
                  <a:pt x="432048" y="0"/>
                </a:lnTo>
                <a:lnTo>
                  <a:pt x="432048" y="216024"/>
                </a:lnTo>
                <a:cubicBezTo>
                  <a:pt x="432048" y="375100"/>
                  <a:pt x="303092" y="504056"/>
                  <a:pt x="144016" y="504056"/>
                </a:cubicBezTo>
                <a:lnTo>
                  <a:pt x="93118" y="498925"/>
                </a:lnTo>
                <a:cubicBezTo>
                  <a:pt x="35629" y="446940"/>
                  <a:pt x="0" y="371647"/>
                  <a:pt x="0" y="288032"/>
                </a:cubicBezTo>
                <a:cubicBezTo>
                  <a:pt x="0" y="128956"/>
                  <a:pt x="128956" y="0"/>
                  <a:pt x="288032" y="0"/>
                </a:cubicBezTo>
                <a:close/>
              </a:path>
            </a:pathLst>
          </a:custGeom>
          <a:solidFill>
            <a:schemeClr val="bg1"/>
          </a:solidFill>
          <a:ln>
            <a:solidFill>
              <a:srgbClr val="3366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泪滴形 24"/>
          <p:cNvSpPr/>
          <p:nvPr/>
        </p:nvSpPr>
        <p:spPr>
          <a:xfrm>
            <a:off x="10704512" y="5949280"/>
            <a:ext cx="768085" cy="576064"/>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1664619" y="548680"/>
            <a:ext cx="0" cy="561662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43606" y="529516"/>
            <a:ext cx="1988045" cy="523220"/>
          </a:xfrm>
          <a:prstGeom prst="rect">
            <a:avLst/>
          </a:prstGeom>
          <a:noFill/>
        </p:spPr>
        <p:txBody>
          <a:bodyPr wrap="none" rtlCol="0">
            <a:spAutoFit/>
          </a:bodyPr>
          <a:lstStyle/>
          <a:p>
            <a:r>
              <a:rPr lang="zh-CN" altLang="en-US" sz="2800" b="1" dirty="0">
                <a:solidFill>
                  <a:schemeClr val="accent2"/>
                </a:solidFill>
              </a:rPr>
              <a:t>一、选择题</a:t>
            </a:r>
          </a:p>
        </p:txBody>
      </p:sp>
      <p:sp>
        <p:nvSpPr>
          <p:cNvPr id="37" name="矩形 36"/>
          <p:cNvSpPr/>
          <p:nvPr/>
        </p:nvSpPr>
        <p:spPr>
          <a:xfrm>
            <a:off x="2578445" y="1052736"/>
            <a:ext cx="877163" cy="369332"/>
          </a:xfrm>
          <a:prstGeom prst="rect">
            <a:avLst/>
          </a:prstGeom>
        </p:spPr>
        <p:txBody>
          <a:bodyPr wrap="none">
            <a:spAutoFit/>
          </a:bodyPr>
          <a:lstStyle/>
          <a:p>
            <a:r>
              <a:rPr lang="zh-CN" altLang="en-US" dirty="0" smtClean="0">
                <a:solidFill>
                  <a:srgbClr val="33CCCC"/>
                </a:solidFill>
              </a:rPr>
              <a:t>第八章</a:t>
            </a:r>
            <a:endParaRPr lang="zh-CN" altLang="en-US" dirty="0">
              <a:solidFill>
                <a:srgbClr val="33CCCC"/>
              </a:solidFill>
            </a:endParaRPr>
          </a:p>
        </p:txBody>
      </p:sp>
      <p:sp>
        <p:nvSpPr>
          <p:cNvPr id="39" name="矩形 38"/>
          <p:cNvSpPr/>
          <p:nvPr/>
        </p:nvSpPr>
        <p:spPr>
          <a:xfrm>
            <a:off x="3634257" y="1052736"/>
            <a:ext cx="1107996" cy="369332"/>
          </a:xfrm>
          <a:prstGeom prst="rect">
            <a:avLst/>
          </a:prstGeom>
        </p:spPr>
        <p:txBody>
          <a:bodyPr wrap="none">
            <a:spAutoFit/>
          </a:bodyPr>
          <a:lstStyle/>
          <a:p>
            <a:r>
              <a:rPr lang="zh-CN" altLang="en-US" dirty="0">
                <a:solidFill>
                  <a:schemeClr val="accent2"/>
                </a:solidFill>
              </a:rPr>
              <a:t>运动和力</a:t>
            </a:r>
          </a:p>
        </p:txBody>
      </p:sp>
      <p:sp>
        <p:nvSpPr>
          <p:cNvPr id="40" name="TextBox 39"/>
          <p:cNvSpPr txBox="1"/>
          <p:nvPr/>
        </p:nvSpPr>
        <p:spPr>
          <a:xfrm>
            <a:off x="562221" y="6335742"/>
            <a:ext cx="646331" cy="369332"/>
          </a:xfrm>
          <a:prstGeom prst="rect">
            <a:avLst/>
          </a:prstGeom>
          <a:noFill/>
        </p:spPr>
        <p:txBody>
          <a:bodyPr wrap="none" rtlCol="0">
            <a:spAutoFit/>
          </a:bodyPr>
          <a:lstStyle/>
          <a:p>
            <a:r>
              <a:rPr lang="zh-CN" altLang="en-US" dirty="0" smtClean="0">
                <a:solidFill>
                  <a:srgbClr val="33CCCC"/>
                </a:solidFill>
              </a:rPr>
              <a:t>正文</a:t>
            </a:r>
            <a:endParaRPr lang="zh-CN" altLang="en-US" dirty="0">
              <a:solidFill>
                <a:srgbClr val="33CCCC"/>
              </a:solidFill>
            </a:endParaRPr>
          </a:p>
        </p:txBody>
      </p:sp>
      <p:cxnSp>
        <p:nvCxnSpPr>
          <p:cNvPr id="41" name="直接连接符 40"/>
          <p:cNvCxnSpPr/>
          <p:nvPr/>
        </p:nvCxnSpPr>
        <p:spPr>
          <a:xfrm>
            <a:off x="1391477" y="6417332"/>
            <a:ext cx="0" cy="216024"/>
          </a:xfrm>
          <a:prstGeom prst="line">
            <a:avLst/>
          </a:prstGeom>
          <a:ln>
            <a:solidFill>
              <a:srgbClr val="33CCCC"/>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374055" y="6335742"/>
            <a:ext cx="877163" cy="369332"/>
          </a:xfrm>
          <a:prstGeom prst="rect">
            <a:avLst/>
          </a:prstGeom>
        </p:spPr>
        <p:txBody>
          <a:bodyPr wrap="none">
            <a:spAutoFit/>
          </a:bodyPr>
          <a:lstStyle/>
          <a:p>
            <a:r>
              <a:rPr lang="zh-CN" altLang="en-US" dirty="0" smtClean="0">
                <a:solidFill>
                  <a:schemeClr val="accent2"/>
                </a:solidFill>
              </a:rPr>
              <a:t>第一节</a:t>
            </a:r>
            <a:endParaRPr lang="zh-CN" altLang="en-US" dirty="0">
              <a:solidFill>
                <a:schemeClr val="accent2"/>
              </a:solidFill>
            </a:endParaRPr>
          </a:p>
        </p:txBody>
      </p:sp>
      <p:sp>
        <p:nvSpPr>
          <p:cNvPr id="43" name="矩形 42"/>
          <p:cNvSpPr/>
          <p:nvPr/>
        </p:nvSpPr>
        <p:spPr>
          <a:xfrm>
            <a:off x="2447595" y="6340678"/>
            <a:ext cx="1569660" cy="369332"/>
          </a:xfrm>
          <a:prstGeom prst="rect">
            <a:avLst/>
          </a:prstGeom>
        </p:spPr>
        <p:txBody>
          <a:bodyPr wrap="none">
            <a:spAutoFit/>
          </a:bodyPr>
          <a:lstStyle/>
          <a:p>
            <a:r>
              <a:rPr lang="zh-CN" altLang="en-US" dirty="0">
                <a:solidFill>
                  <a:schemeClr val="accent2"/>
                </a:solidFill>
              </a:rPr>
              <a:t>牛顿第一定律</a:t>
            </a:r>
          </a:p>
        </p:txBody>
      </p:sp>
      <p:sp>
        <p:nvSpPr>
          <p:cNvPr id="27" name="矩形 26"/>
          <p:cNvSpPr/>
          <p:nvPr/>
        </p:nvSpPr>
        <p:spPr>
          <a:xfrm>
            <a:off x="527381" y="1700808"/>
            <a:ext cx="10753195" cy="4464496"/>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62221" y="1700808"/>
            <a:ext cx="10718356" cy="1568450"/>
          </a:xfrm>
          <a:prstGeom prst="rect">
            <a:avLst/>
          </a:prstGeom>
        </p:spPr>
        <p:txBody>
          <a:bodyPr wrap="square">
            <a:spAutoFit/>
          </a:bodyPr>
          <a:lstStyle/>
          <a:p>
            <a:r>
              <a:rPr sz="2400" dirty="0"/>
              <a:t>15．图8-5是投掷实心球的场景，下列情况中实心球受到平衡力作用的是</a:t>
            </a:r>
            <a:r>
              <a:rPr sz="2400" dirty="0" smtClean="0"/>
              <a:t>（</a:t>
            </a:r>
            <a:r>
              <a:rPr lang="en-US" sz="2400" dirty="0" smtClean="0"/>
              <a:t>  </a:t>
            </a:r>
            <a:r>
              <a:rPr sz="2400" dirty="0"/>
              <a:t>　）。</a:t>
            </a:r>
          </a:p>
          <a:p>
            <a:r>
              <a:rPr sz="2400" dirty="0"/>
              <a:t>A．实心球在空中上升                         B．实心球从空中下落</a:t>
            </a:r>
          </a:p>
          <a:p>
            <a:r>
              <a:rPr sz="2400" dirty="0"/>
              <a:t>C．实心球在地上越滚越慢                 D．实心球停在地面上</a:t>
            </a:r>
          </a:p>
        </p:txBody>
      </p:sp>
      <p:sp>
        <p:nvSpPr>
          <p:cNvPr id="19" name="矩形 18"/>
          <p:cNvSpPr/>
          <p:nvPr/>
        </p:nvSpPr>
        <p:spPr>
          <a:xfrm>
            <a:off x="3599723" y="2060849"/>
            <a:ext cx="494152" cy="460375"/>
          </a:xfrm>
          <a:prstGeom prst="rect">
            <a:avLst/>
          </a:prstGeom>
        </p:spPr>
        <p:txBody>
          <a:bodyPr wrap="square">
            <a:spAutoFit/>
          </a:bodyPr>
          <a:lstStyle/>
          <a:p>
            <a:r>
              <a:rPr lang="en-US" sz="2400" dirty="0" smtClean="0">
                <a:solidFill>
                  <a:srgbClr val="FF0000"/>
                </a:solidFill>
              </a:rPr>
              <a:t>D</a:t>
            </a:r>
            <a:endParaRPr lang="en-US" sz="2400" dirty="0">
              <a:solidFill>
                <a:srgbClr val="FF0000"/>
              </a:solidFill>
            </a:endParaRPr>
          </a:p>
        </p:txBody>
      </p:sp>
      <p:pic>
        <p:nvPicPr>
          <p:cNvPr id="2" name="图片 1"/>
          <p:cNvPicPr>
            <a:picLocks noChangeAspect="1"/>
          </p:cNvPicPr>
          <p:nvPr/>
        </p:nvPicPr>
        <p:blipFill>
          <a:blip r:embed="rId3" cstate="print"/>
          <a:stretch>
            <a:fillRect/>
          </a:stretch>
        </p:blipFill>
        <p:spPr>
          <a:xfrm>
            <a:off x="3714327" y="3901441"/>
            <a:ext cx="4378960" cy="14255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1871531" y="548680"/>
            <a:ext cx="9889099" cy="504056"/>
          </a:xfrm>
          <a:prstGeom prst="parallelogram">
            <a:avLst/>
          </a:prstGeom>
          <a:gradFill>
            <a:gsLst>
              <a:gs pos="50000">
                <a:schemeClr val="bg1">
                  <a:lumMod val="95000"/>
                </a:schemeClr>
              </a:gs>
              <a:gs pos="100000">
                <a:schemeClr val="bg1"/>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泪滴形 37"/>
          <p:cNvSpPr/>
          <p:nvPr/>
        </p:nvSpPr>
        <p:spPr>
          <a:xfrm>
            <a:off x="815414" y="260648"/>
            <a:ext cx="1632181" cy="1224136"/>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泪滴形 25"/>
          <p:cNvSpPr/>
          <p:nvPr/>
        </p:nvSpPr>
        <p:spPr>
          <a:xfrm>
            <a:off x="527382" y="260648"/>
            <a:ext cx="1632181" cy="1224136"/>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3" name="泪滴形 22"/>
          <p:cNvSpPr/>
          <p:nvPr/>
        </p:nvSpPr>
        <p:spPr>
          <a:xfrm>
            <a:off x="10896534" y="6021288"/>
            <a:ext cx="768085" cy="57606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4" name="泪滴形 47"/>
          <p:cNvSpPr/>
          <p:nvPr/>
        </p:nvSpPr>
        <p:spPr>
          <a:xfrm>
            <a:off x="10896533" y="6021288"/>
            <a:ext cx="576064" cy="504056"/>
          </a:xfrm>
          <a:custGeom>
            <a:avLst/>
            <a:gdLst/>
            <a:ahLst/>
            <a:cxnLst/>
            <a:rect l="l" t="t" r="r" b="b"/>
            <a:pathLst>
              <a:path w="432048" h="504056">
                <a:moveTo>
                  <a:pt x="288032" y="0"/>
                </a:moveTo>
                <a:lnTo>
                  <a:pt x="432048" y="0"/>
                </a:lnTo>
                <a:lnTo>
                  <a:pt x="432048" y="216024"/>
                </a:lnTo>
                <a:cubicBezTo>
                  <a:pt x="432048" y="375100"/>
                  <a:pt x="303092" y="504056"/>
                  <a:pt x="144016" y="504056"/>
                </a:cubicBezTo>
                <a:lnTo>
                  <a:pt x="93118" y="498925"/>
                </a:lnTo>
                <a:cubicBezTo>
                  <a:pt x="35629" y="446940"/>
                  <a:pt x="0" y="371647"/>
                  <a:pt x="0" y="288032"/>
                </a:cubicBezTo>
                <a:cubicBezTo>
                  <a:pt x="0" y="128956"/>
                  <a:pt x="128956" y="0"/>
                  <a:pt x="288032" y="0"/>
                </a:cubicBezTo>
                <a:close/>
              </a:path>
            </a:pathLst>
          </a:custGeom>
          <a:solidFill>
            <a:schemeClr val="bg1"/>
          </a:solidFill>
          <a:ln>
            <a:solidFill>
              <a:srgbClr val="3366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泪滴形 24"/>
          <p:cNvSpPr/>
          <p:nvPr/>
        </p:nvSpPr>
        <p:spPr>
          <a:xfrm>
            <a:off x="10704512" y="5949280"/>
            <a:ext cx="768085" cy="576064"/>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1664619" y="548680"/>
            <a:ext cx="0" cy="561662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43606" y="529516"/>
            <a:ext cx="1988045" cy="523220"/>
          </a:xfrm>
          <a:prstGeom prst="rect">
            <a:avLst/>
          </a:prstGeom>
          <a:noFill/>
        </p:spPr>
        <p:txBody>
          <a:bodyPr wrap="none" rtlCol="0">
            <a:spAutoFit/>
          </a:bodyPr>
          <a:lstStyle/>
          <a:p>
            <a:r>
              <a:rPr lang="zh-CN" altLang="en-US" sz="2800" b="1" dirty="0">
                <a:solidFill>
                  <a:schemeClr val="accent2"/>
                </a:solidFill>
              </a:rPr>
              <a:t>一、选择题</a:t>
            </a:r>
          </a:p>
        </p:txBody>
      </p:sp>
      <p:sp>
        <p:nvSpPr>
          <p:cNvPr id="37" name="矩形 36"/>
          <p:cNvSpPr/>
          <p:nvPr/>
        </p:nvSpPr>
        <p:spPr>
          <a:xfrm>
            <a:off x="2578445" y="1052736"/>
            <a:ext cx="877163" cy="369332"/>
          </a:xfrm>
          <a:prstGeom prst="rect">
            <a:avLst/>
          </a:prstGeom>
        </p:spPr>
        <p:txBody>
          <a:bodyPr wrap="none">
            <a:spAutoFit/>
          </a:bodyPr>
          <a:lstStyle/>
          <a:p>
            <a:r>
              <a:rPr lang="zh-CN" altLang="en-US" dirty="0" smtClean="0">
                <a:solidFill>
                  <a:srgbClr val="33CCCC"/>
                </a:solidFill>
              </a:rPr>
              <a:t>第八章</a:t>
            </a:r>
            <a:endParaRPr lang="zh-CN" altLang="en-US" dirty="0">
              <a:solidFill>
                <a:srgbClr val="33CCCC"/>
              </a:solidFill>
            </a:endParaRPr>
          </a:p>
        </p:txBody>
      </p:sp>
      <p:sp>
        <p:nvSpPr>
          <p:cNvPr id="39" name="矩形 38"/>
          <p:cNvSpPr/>
          <p:nvPr/>
        </p:nvSpPr>
        <p:spPr>
          <a:xfrm>
            <a:off x="3634257" y="1052736"/>
            <a:ext cx="1107996" cy="369332"/>
          </a:xfrm>
          <a:prstGeom prst="rect">
            <a:avLst/>
          </a:prstGeom>
        </p:spPr>
        <p:txBody>
          <a:bodyPr wrap="none">
            <a:spAutoFit/>
          </a:bodyPr>
          <a:lstStyle/>
          <a:p>
            <a:r>
              <a:rPr lang="zh-CN" altLang="en-US" dirty="0">
                <a:solidFill>
                  <a:schemeClr val="accent2"/>
                </a:solidFill>
              </a:rPr>
              <a:t>运动和力</a:t>
            </a:r>
          </a:p>
        </p:txBody>
      </p:sp>
      <p:sp>
        <p:nvSpPr>
          <p:cNvPr id="40" name="TextBox 39"/>
          <p:cNvSpPr txBox="1"/>
          <p:nvPr/>
        </p:nvSpPr>
        <p:spPr>
          <a:xfrm>
            <a:off x="562221" y="6335742"/>
            <a:ext cx="646331" cy="369332"/>
          </a:xfrm>
          <a:prstGeom prst="rect">
            <a:avLst/>
          </a:prstGeom>
          <a:noFill/>
        </p:spPr>
        <p:txBody>
          <a:bodyPr wrap="none" rtlCol="0">
            <a:spAutoFit/>
          </a:bodyPr>
          <a:lstStyle/>
          <a:p>
            <a:r>
              <a:rPr lang="zh-CN" altLang="en-US" dirty="0" smtClean="0">
                <a:solidFill>
                  <a:srgbClr val="33CCCC"/>
                </a:solidFill>
              </a:rPr>
              <a:t>正文</a:t>
            </a:r>
            <a:endParaRPr lang="zh-CN" altLang="en-US" dirty="0">
              <a:solidFill>
                <a:srgbClr val="33CCCC"/>
              </a:solidFill>
            </a:endParaRPr>
          </a:p>
        </p:txBody>
      </p:sp>
      <p:cxnSp>
        <p:nvCxnSpPr>
          <p:cNvPr id="41" name="直接连接符 40"/>
          <p:cNvCxnSpPr/>
          <p:nvPr/>
        </p:nvCxnSpPr>
        <p:spPr>
          <a:xfrm>
            <a:off x="1391477" y="6417332"/>
            <a:ext cx="0" cy="216024"/>
          </a:xfrm>
          <a:prstGeom prst="line">
            <a:avLst/>
          </a:prstGeom>
          <a:ln>
            <a:solidFill>
              <a:srgbClr val="33CCCC"/>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374055" y="6335742"/>
            <a:ext cx="877163" cy="369332"/>
          </a:xfrm>
          <a:prstGeom prst="rect">
            <a:avLst/>
          </a:prstGeom>
        </p:spPr>
        <p:txBody>
          <a:bodyPr wrap="none">
            <a:spAutoFit/>
          </a:bodyPr>
          <a:lstStyle/>
          <a:p>
            <a:r>
              <a:rPr lang="zh-CN" altLang="en-US" dirty="0" smtClean="0">
                <a:solidFill>
                  <a:schemeClr val="accent2"/>
                </a:solidFill>
              </a:rPr>
              <a:t>第一节</a:t>
            </a:r>
            <a:endParaRPr lang="zh-CN" altLang="en-US" dirty="0">
              <a:solidFill>
                <a:schemeClr val="accent2"/>
              </a:solidFill>
            </a:endParaRPr>
          </a:p>
        </p:txBody>
      </p:sp>
      <p:sp>
        <p:nvSpPr>
          <p:cNvPr id="43" name="矩形 42"/>
          <p:cNvSpPr/>
          <p:nvPr/>
        </p:nvSpPr>
        <p:spPr>
          <a:xfrm>
            <a:off x="2447595" y="6340678"/>
            <a:ext cx="1569660" cy="369332"/>
          </a:xfrm>
          <a:prstGeom prst="rect">
            <a:avLst/>
          </a:prstGeom>
        </p:spPr>
        <p:txBody>
          <a:bodyPr wrap="none">
            <a:spAutoFit/>
          </a:bodyPr>
          <a:lstStyle/>
          <a:p>
            <a:r>
              <a:rPr lang="zh-CN" altLang="en-US" dirty="0">
                <a:solidFill>
                  <a:schemeClr val="accent2"/>
                </a:solidFill>
              </a:rPr>
              <a:t>牛顿第一定律</a:t>
            </a:r>
          </a:p>
        </p:txBody>
      </p:sp>
      <p:sp>
        <p:nvSpPr>
          <p:cNvPr id="27" name="矩形 26"/>
          <p:cNvSpPr/>
          <p:nvPr/>
        </p:nvSpPr>
        <p:spPr>
          <a:xfrm>
            <a:off x="527381" y="1700808"/>
            <a:ext cx="10753195" cy="4464496"/>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62221" y="1700808"/>
            <a:ext cx="10718356" cy="1568450"/>
          </a:xfrm>
          <a:prstGeom prst="rect">
            <a:avLst/>
          </a:prstGeom>
        </p:spPr>
        <p:txBody>
          <a:bodyPr wrap="square">
            <a:spAutoFit/>
          </a:bodyPr>
          <a:lstStyle/>
          <a:p>
            <a:r>
              <a:rPr sz="2400" dirty="0"/>
              <a:t>16．如图8-6所示，一个工件随着传送带一起匀速水平向右运动，这时工件在水平方向上</a:t>
            </a:r>
            <a:r>
              <a:rPr sz="2400" dirty="0" smtClean="0"/>
              <a:t>（</a:t>
            </a:r>
            <a:r>
              <a:rPr lang="en-US" sz="2400" dirty="0" smtClean="0"/>
              <a:t>  </a:t>
            </a:r>
            <a:r>
              <a:rPr sz="2400" dirty="0"/>
              <a:t>　）。</a:t>
            </a:r>
          </a:p>
          <a:p>
            <a:r>
              <a:rPr sz="2400" dirty="0"/>
              <a:t>A．受到一对平衡力                      B．不受摩擦力</a:t>
            </a:r>
          </a:p>
          <a:p>
            <a:r>
              <a:rPr sz="2400" dirty="0"/>
              <a:t>C．受到向右的摩擦力                  D．受到向左的摩擦力</a:t>
            </a:r>
          </a:p>
        </p:txBody>
      </p:sp>
      <p:sp>
        <p:nvSpPr>
          <p:cNvPr id="19" name="矩形 18"/>
          <p:cNvSpPr/>
          <p:nvPr/>
        </p:nvSpPr>
        <p:spPr>
          <a:xfrm>
            <a:off x="6384032" y="2060849"/>
            <a:ext cx="494152" cy="460375"/>
          </a:xfrm>
          <a:prstGeom prst="rect">
            <a:avLst/>
          </a:prstGeom>
        </p:spPr>
        <p:txBody>
          <a:bodyPr wrap="square">
            <a:spAutoFit/>
          </a:bodyPr>
          <a:lstStyle/>
          <a:p>
            <a:r>
              <a:rPr lang="en-US" altLang="zh-CN" sz="2400" dirty="0" smtClean="0">
                <a:solidFill>
                  <a:srgbClr val="FF0000"/>
                </a:solidFill>
              </a:rPr>
              <a:t>B</a:t>
            </a:r>
            <a:endParaRPr lang="zh-CN" altLang="en-US" sz="2400" dirty="0">
              <a:solidFill>
                <a:srgbClr val="FF0000"/>
              </a:solidFill>
            </a:endParaRPr>
          </a:p>
        </p:txBody>
      </p:sp>
      <p:pic>
        <p:nvPicPr>
          <p:cNvPr id="4" name="图片 3"/>
          <p:cNvPicPr>
            <a:picLocks noChangeAspect="1"/>
          </p:cNvPicPr>
          <p:nvPr/>
        </p:nvPicPr>
        <p:blipFill>
          <a:blip r:embed="rId3" cstate="print"/>
          <a:stretch>
            <a:fillRect/>
          </a:stretch>
        </p:blipFill>
        <p:spPr>
          <a:xfrm>
            <a:off x="4233334" y="3768725"/>
            <a:ext cx="3025140" cy="14897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1871531" y="548680"/>
            <a:ext cx="9889099" cy="504056"/>
          </a:xfrm>
          <a:prstGeom prst="parallelogram">
            <a:avLst/>
          </a:prstGeom>
          <a:gradFill>
            <a:gsLst>
              <a:gs pos="50000">
                <a:schemeClr val="bg1">
                  <a:lumMod val="95000"/>
                </a:schemeClr>
              </a:gs>
              <a:gs pos="100000">
                <a:schemeClr val="bg1"/>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泪滴形 37"/>
          <p:cNvSpPr/>
          <p:nvPr/>
        </p:nvSpPr>
        <p:spPr>
          <a:xfrm>
            <a:off x="815414" y="260648"/>
            <a:ext cx="1632181" cy="1224136"/>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泪滴形 25"/>
          <p:cNvSpPr/>
          <p:nvPr/>
        </p:nvSpPr>
        <p:spPr>
          <a:xfrm>
            <a:off x="527382" y="260648"/>
            <a:ext cx="1632181" cy="1224136"/>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3" name="泪滴形 22"/>
          <p:cNvSpPr/>
          <p:nvPr/>
        </p:nvSpPr>
        <p:spPr>
          <a:xfrm>
            <a:off x="10896534" y="6021288"/>
            <a:ext cx="768085" cy="57606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4" name="泪滴形 47"/>
          <p:cNvSpPr/>
          <p:nvPr/>
        </p:nvSpPr>
        <p:spPr>
          <a:xfrm>
            <a:off x="10896533" y="6021288"/>
            <a:ext cx="576064" cy="504056"/>
          </a:xfrm>
          <a:custGeom>
            <a:avLst/>
            <a:gdLst/>
            <a:ahLst/>
            <a:cxnLst/>
            <a:rect l="l" t="t" r="r" b="b"/>
            <a:pathLst>
              <a:path w="432048" h="504056">
                <a:moveTo>
                  <a:pt x="288032" y="0"/>
                </a:moveTo>
                <a:lnTo>
                  <a:pt x="432048" y="0"/>
                </a:lnTo>
                <a:lnTo>
                  <a:pt x="432048" y="216024"/>
                </a:lnTo>
                <a:cubicBezTo>
                  <a:pt x="432048" y="375100"/>
                  <a:pt x="303092" y="504056"/>
                  <a:pt x="144016" y="504056"/>
                </a:cubicBezTo>
                <a:lnTo>
                  <a:pt x="93118" y="498925"/>
                </a:lnTo>
                <a:cubicBezTo>
                  <a:pt x="35629" y="446940"/>
                  <a:pt x="0" y="371647"/>
                  <a:pt x="0" y="288032"/>
                </a:cubicBezTo>
                <a:cubicBezTo>
                  <a:pt x="0" y="128956"/>
                  <a:pt x="128956" y="0"/>
                  <a:pt x="288032" y="0"/>
                </a:cubicBezTo>
                <a:close/>
              </a:path>
            </a:pathLst>
          </a:custGeom>
          <a:solidFill>
            <a:schemeClr val="bg1"/>
          </a:solidFill>
          <a:ln>
            <a:solidFill>
              <a:srgbClr val="3366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泪滴形 24"/>
          <p:cNvSpPr/>
          <p:nvPr/>
        </p:nvSpPr>
        <p:spPr>
          <a:xfrm>
            <a:off x="10704512" y="5949280"/>
            <a:ext cx="768085" cy="576064"/>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1664619" y="548680"/>
            <a:ext cx="0" cy="561662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43606" y="529516"/>
            <a:ext cx="1988045" cy="523220"/>
          </a:xfrm>
          <a:prstGeom prst="rect">
            <a:avLst/>
          </a:prstGeom>
          <a:noFill/>
        </p:spPr>
        <p:txBody>
          <a:bodyPr wrap="none" rtlCol="0">
            <a:spAutoFit/>
          </a:bodyPr>
          <a:lstStyle/>
          <a:p>
            <a:r>
              <a:rPr lang="zh-CN" altLang="en-US" sz="2800" b="1" dirty="0">
                <a:solidFill>
                  <a:schemeClr val="accent2"/>
                </a:solidFill>
              </a:rPr>
              <a:t>二、填空题</a:t>
            </a:r>
          </a:p>
        </p:txBody>
      </p:sp>
      <p:sp>
        <p:nvSpPr>
          <p:cNvPr id="37" name="矩形 36"/>
          <p:cNvSpPr/>
          <p:nvPr/>
        </p:nvSpPr>
        <p:spPr>
          <a:xfrm>
            <a:off x="2578445" y="1052736"/>
            <a:ext cx="877163" cy="369332"/>
          </a:xfrm>
          <a:prstGeom prst="rect">
            <a:avLst/>
          </a:prstGeom>
        </p:spPr>
        <p:txBody>
          <a:bodyPr wrap="none">
            <a:spAutoFit/>
          </a:bodyPr>
          <a:lstStyle/>
          <a:p>
            <a:r>
              <a:rPr lang="zh-CN" altLang="en-US" dirty="0" smtClean="0">
                <a:solidFill>
                  <a:srgbClr val="33CCCC"/>
                </a:solidFill>
              </a:rPr>
              <a:t>第八章</a:t>
            </a:r>
            <a:endParaRPr lang="zh-CN" altLang="en-US" dirty="0">
              <a:solidFill>
                <a:srgbClr val="33CCCC"/>
              </a:solidFill>
            </a:endParaRPr>
          </a:p>
        </p:txBody>
      </p:sp>
      <p:sp>
        <p:nvSpPr>
          <p:cNvPr id="39" name="矩形 38"/>
          <p:cNvSpPr/>
          <p:nvPr/>
        </p:nvSpPr>
        <p:spPr>
          <a:xfrm>
            <a:off x="3634257" y="1052736"/>
            <a:ext cx="1107996" cy="369332"/>
          </a:xfrm>
          <a:prstGeom prst="rect">
            <a:avLst/>
          </a:prstGeom>
        </p:spPr>
        <p:txBody>
          <a:bodyPr wrap="none">
            <a:spAutoFit/>
          </a:bodyPr>
          <a:lstStyle/>
          <a:p>
            <a:r>
              <a:rPr lang="zh-CN" altLang="en-US" dirty="0">
                <a:solidFill>
                  <a:schemeClr val="accent2"/>
                </a:solidFill>
              </a:rPr>
              <a:t>运动和力</a:t>
            </a:r>
          </a:p>
        </p:txBody>
      </p:sp>
      <p:sp>
        <p:nvSpPr>
          <p:cNvPr id="40" name="TextBox 39"/>
          <p:cNvSpPr txBox="1"/>
          <p:nvPr/>
        </p:nvSpPr>
        <p:spPr>
          <a:xfrm>
            <a:off x="562221" y="6335742"/>
            <a:ext cx="646331" cy="369332"/>
          </a:xfrm>
          <a:prstGeom prst="rect">
            <a:avLst/>
          </a:prstGeom>
          <a:noFill/>
        </p:spPr>
        <p:txBody>
          <a:bodyPr wrap="none" rtlCol="0">
            <a:spAutoFit/>
          </a:bodyPr>
          <a:lstStyle/>
          <a:p>
            <a:r>
              <a:rPr lang="zh-CN" altLang="en-US" dirty="0" smtClean="0">
                <a:solidFill>
                  <a:srgbClr val="33CCCC"/>
                </a:solidFill>
              </a:rPr>
              <a:t>正文</a:t>
            </a:r>
            <a:endParaRPr lang="zh-CN" altLang="en-US" dirty="0">
              <a:solidFill>
                <a:srgbClr val="33CCCC"/>
              </a:solidFill>
            </a:endParaRPr>
          </a:p>
        </p:txBody>
      </p:sp>
      <p:cxnSp>
        <p:nvCxnSpPr>
          <p:cNvPr id="41" name="直接连接符 40"/>
          <p:cNvCxnSpPr/>
          <p:nvPr/>
        </p:nvCxnSpPr>
        <p:spPr>
          <a:xfrm>
            <a:off x="1391477" y="6417332"/>
            <a:ext cx="0" cy="216024"/>
          </a:xfrm>
          <a:prstGeom prst="line">
            <a:avLst/>
          </a:prstGeom>
          <a:ln>
            <a:solidFill>
              <a:srgbClr val="33CCCC"/>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374055" y="6335742"/>
            <a:ext cx="877163" cy="369332"/>
          </a:xfrm>
          <a:prstGeom prst="rect">
            <a:avLst/>
          </a:prstGeom>
        </p:spPr>
        <p:txBody>
          <a:bodyPr wrap="none">
            <a:spAutoFit/>
          </a:bodyPr>
          <a:lstStyle/>
          <a:p>
            <a:r>
              <a:rPr lang="zh-CN" altLang="en-US" dirty="0" smtClean="0">
                <a:solidFill>
                  <a:schemeClr val="accent2"/>
                </a:solidFill>
              </a:rPr>
              <a:t>第一节</a:t>
            </a:r>
            <a:endParaRPr lang="zh-CN" altLang="en-US" dirty="0">
              <a:solidFill>
                <a:schemeClr val="accent2"/>
              </a:solidFill>
            </a:endParaRPr>
          </a:p>
        </p:txBody>
      </p:sp>
      <p:sp>
        <p:nvSpPr>
          <p:cNvPr id="43" name="矩形 42"/>
          <p:cNvSpPr/>
          <p:nvPr/>
        </p:nvSpPr>
        <p:spPr>
          <a:xfrm>
            <a:off x="2447595" y="6340678"/>
            <a:ext cx="1569660" cy="369332"/>
          </a:xfrm>
          <a:prstGeom prst="rect">
            <a:avLst/>
          </a:prstGeom>
        </p:spPr>
        <p:txBody>
          <a:bodyPr wrap="none">
            <a:spAutoFit/>
          </a:bodyPr>
          <a:lstStyle/>
          <a:p>
            <a:r>
              <a:rPr lang="zh-CN" altLang="en-US" dirty="0">
                <a:solidFill>
                  <a:schemeClr val="accent2"/>
                </a:solidFill>
              </a:rPr>
              <a:t>牛顿第一定律</a:t>
            </a:r>
          </a:p>
        </p:txBody>
      </p:sp>
      <p:sp>
        <p:nvSpPr>
          <p:cNvPr id="27" name="矩形 26"/>
          <p:cNvSpPr/>
          <p:nvPr/>
        </p:nvSpPr>
        <p:spPr>
          <a:xfrm>
            <a:off x="527381" y="1700808"/>
            <a:ext cx="10753195" cy="4464496"/>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62221" y="1700808"/>
            <a:ext cx="10718356" cy="3416320"/>
          </a:xfrm>
          <a:prstGeom prst="rect">
            <a:avLst/>
          </a:prstGeom>
        </p:spPr>
        <p:txBody>
          <a:bodyPr wrap="square">
            <a:spAutoFit/>
          </a:bodyPr>
          <a:lstStyle/>
          <a:p>
            <a:r>
              <a:rPr sz="2400" dirty="0"/>
              <a:t>17．物体不受力时，是静止还是匀速直线运动，取决于物体原来的</a:t>
            </a:r>
            <a:r>
              <a:rPr lang="en-US" sz="2400" dirty="0"/>
              <a:t>___________</a:t>
            </a:r>
            <a:r>
              <a:rPr sz="2400" dirty="0"/>
              <a:t>；即原来静止的物体将保持</a:t>
            </a:r>
            <a:r>
              <a:rPr lang="en-US" sz="2400" dirty="0"/>
              <a:t>_______</a:t>
            </a:r>
            <a:r>
              <a:rPr sz="2400" dirty="0"/>
              <a:t>状态，原来运动的物体将保持</a:t>
            </a:r>
            <a:r>
              <a:rPr lang="en-US" sz="2400" dirty="0"/>
              <a:t>__________________</a:t>
            </a:r>
            <a:r>
              <a:rPr sz="2400" dirty="0"/>
              <a:t>状态。</a:t>
            </a:r>
          </a:p>
          <a:p>
            <a:r>
              <a:rPr sz="2400" dirty="0"/>
              <a:t>18．起重机的钢绳吊着5×10</a:t>
            </a:r>
            <a:r>
              <a:rPr sz="2400" baseline="30000" dirty="0"/>
              <a:t>3</a:t>
            </a:r>
            <a:r>
              <a:rPr sz="2400" dirty="0"/>
              <a:t>N的重物，先以0.5m/s的速度匀速上升，后静止在空中，再以1m/s的速度匀速下降，在这三个运动状态下，钢绳对重物的拉力分别为F</a:t>
            </a:r>
            <a:r>
              <a:rPr sz="2400" baseline="-25000" dirty="0">
                <a:sym typeface="+mn-ea"/>
              </a:rPr>
              <a:t>1</a:t>
            </a:r>
            <a:r>
              <a:rPr sz="2400" dirty="0"/>
              <a:t>、F</a:t>
            </a:r>
            <a:r>
              <a:rPr sz="2400" baseline="-25000" dirty="0"/>
              <a:t>2</a:t>
            </a:r>
            <a:r>
              <a:rPr sz="2400" dirty="0"/>
              <a:t>、F</a:t>
            </a:r>
            <a:r>
              <a:rPr sz="2400" baseline="-25000" dirty="0">
                <a:sym typeface="+mn-ea"/>
              </a:rPr>
              <a:t>3</a:t>
            </a:r>
            <a:r>
              <a:rPr sz="2400" dirty="0"/>
              <a:t>，则F</a:t>
            </a:r>
            <a:r>
              <a:rPr sz="2400" baseline="-25000" dirty="0"/>
              <a:t>1</a:t>
            </a:r>
            <a:r>
              <a:rPr lang="en-US" sz="2400" dirty="0">
                <a:sym typeface="+mn-ea"/>
              </a:rPr>
              <a:t>_____</a:t>
            </a:r>
            <a:r>
              <a:rPr sz="2400" dirty="0"/>
              <a:t>F</a:t>
            </a:r>
            <a:r>
              <a:rPr sz="2400" baseline="-25000" dirty="0">
                <a:sym typeface="+mn-ea"/>
              </a:rPr>
              <a:t>2</a:t>
            </a:r>
            <a:r>
              <a:rPr lang="en-US" sz="2400" dirty="0">
                <a:sym typeface="+mn-ea"/>
              </a:rPr>
              <a:t>_____</a:t>
            </a:r>
            <a:r>
              <a:rPr sz="2400" dirty="0"/>
              <a:t>F</a:t>
            </a:r>
            <a:r>
              <a:rPr sz="2400" baseline="-25000" dirty="0"/>
              <a:t>3</a:t>
            </a:r>
            <a:r>
              <a:rPr sz="2400" dirty="0"/>
              <a:t>。（选填“＞”“＜”或“＝”）</a:t>
            </a:r>
          </a:p>
          <a:p>
            <a:r>
              <a:rPr sz="2400" dirty="0"/>
              <a:t>19．“阿波罗”登月飞船脱离地球引力后关闭所有发动机，在不受力的情况下，由于</a:t>
            </a:r>
            <a:r>
              <a:rPr lang="en-US" sz="2400" dirty="0">
                <a:sym typeface="+mn-ea"/>
              </a:rPr>
              <a:t>_________</a:t>
            </a:r>
            <a:r>
              <a:rPr sz="2400" dirty="0"/>
              <a:t>仍可继续飞行，奔向月球，说明了物体的运动</a:t>
            </a:r>
            <a:r>
              <a:rPr lang="en-US" sz="2400" dirty="0">
                <a:sym typeface="+mn-ea"/>
              </a:rPr>
              <a:t>_________</a:t>
            </a:r>
            <a:r>
              <a:rPr sz="2400" dirty="0"/>
              <a:t>（选填“不需要”或“需要”）力来维持。</a:t>
            </a:r>
          </a:p>
        </p:txBody>
      </p:sp>
      <p:sp>
        <p:nvSpPr>
          <p:cNvPr id="19" name="矩形 18"/>
          <p:cNvSpPr/>
          <p:nvPr/>
        </p:nvSpPr>
        <p:spPr>
          <a:xfrm>
            <a:off x="2532253" y="2056518"/>
            <a:ext cx="1415772" cy="461665"/>
          </a:xfrm>
          <a:prstGeom prst="rect">
            <a:avLst/>
          </a:prstGeom>
        </p:spPr>
        <p:txBody>
          <a:bodyPr wrap="none">
            <a:spAutoFit/>
          </a:bodyPr>
          <a:lstStyle/>
          <a:p>
            <a:pPr algn="l"/>
            <a:r>
              <a:rPr lang="en-US" altLang="zh-CN" sz="2400" dirty="0" smtClean="0">
                <a:solidFill>
                  <a:srgbClr val="FF0000"/>
                </a:solidFill>
              </a:rPr>
              <a:t>运动状态</a:t>
            </a:r>
          </a:p>
        </p:txBody>
      </p:sp>
      <p:sp>
        <p:nvSpPr>
          <p:cNvPr id="20" name="矩形 19"/>
          <p:cNvSpPr/>
          <p:nvPr/>
        </p:nvSpPr>
        <p:spPr>
          <a:xfrm>
            <a:off x="9605132" y="2056518"/>
            <a:ext cx="800219" cy="461665"/>
          </a:xfrm>
          <a:prstGeom prst="rect">
            <a:avLst/>
          </a:prstGeom>
        </p:spPr>
        <p:txBody>
          <a:bodyPr wrap="none">
            <a:spAutoFit/>
          </a:bodyPr>
          <a:lstStyle/>
          <a:p>
            <a:pPr algn="l"/>
            <a:r>
              <a:rPr lang="en-US" altLang="zh-CN" sz="2400" dirty="0" smtClean="0">
                <a:solidFill>
                  <a:srgbClr val="FF0000"/>
                </a:solidFill>
              </a:rPr>
              <a:t>静止</a:t>
            </a:r>
          </a:p>
        </p:txBody>
      </p:sp>
      <p:sp>
        <p:nvSpPr>
          <p:cNvPr id="21" name="矩形 20"/>
          <p:cNvSpPr/>
          <p:nvPr/>
        </p:nvSpPr>
        <p:spPr>
          <a:xfrm>
            <a:off x="6378263" y="2375134"/>
            <a:ext cx="2031325" cy="461665"/>
          </a:xfrm>
          <a:prstGeom prst="rect">
            <a:avLst/>
          </a:prstGeom>
        </p:spPr>
        <p:txBody>
          <a:bodyPr wrap="none">
            <a:spAutoFit/>
          </a:bodyPr>
          <a:lstStyle/>
          <a:p>
            <a:pPr algn="l"/>
            <a:r>
              <a:rPr lang="zh-CN" altLang="en-US" sz="2400" dirty="0" smtClean="0">
                <a:solidFill>
                  <a:srgbClr val="FF0000"/>
                </a:solidFill>
              </a:rPr>
              <a:t>匀速直线运动</a:t>
            </a:r>
          </a:p>
        </p:txBody>
      </p:sp>
      <p:sp>
        <p:nvSpPr>
          <p:cNvPr id="22" name="矩形 21"/>
          <p:cNvSpPr/>
          <p:nvPr/>
        </p:nvSpPr>
        <p:spPr>
          <a:xfrm>
            <a:off x="1871531" y="3861048"/>
            <a:ext cx="492443" cy="461665"/>
          </a:xfrm>
          <a:prstGeom prst="rect">
            <a:avLst/>
          </a:prstGeom>
        </p:spPr>
        <p:txBody>
          <a:bodyPr wrap="none">
            <a:spAutoFit/>
          </a:bodyPr>
          <a:lstStyle/>
          <a:p>
            <a:pPr algn="l"/>
            <a:r>
              <a:rPr lang="zh-CN" altLang="en-US" sz="2400" dirty="0" smtClean="0">
                <a:solidFill>
                  <a:srgbClr val="FF0000"/>
                </a:solidFill>
              </a:rPr>
              <a:t>＝</a:t>
            </a:r>
          </a:p>
        </p:txBody>
      </p:sp>
      <p:sp>
        <p:nvSpPr>
          <p:cNvPr id="2" name="矩形 1"/>
          <p:cNvSpPr/>
          <p:nvPr/>
        </p:nvSpPr>
        <p:spPr>
          <a:xfrm>
            <a:off x="3311691" y="3861048"/>
            <a:ext cx="492443" cy="461665"/>
          </a:xfrm>
          <a:prstGeom prst="rect">
            <a:avLst/>
          </a:prstGeom>
        </p:spPr>
        <p:txBody>
          <a:bodyPr wrap="none">
            <a:spAutoFit/>
          </a:bodyPr>
          <a:lstStyle/>
          <a:p>
            <a:pPr algn="l"/>
            <a:r>
              <a:rPr lang="zh-CN" altLang="en-US" sz="2400" dirty="0" smtClean="0">
                <a:solidFill>
                  <a:srgbClr val="FF0000"/>
                </a:solidFill>
              </a:rPr>
              <a:t>＝</a:t>
            </a:r>
          </a:p>
        </p:txBody>
      </p:sp>
      <p:sp>
        <p:nvSpPr>
          <p:cNvPr id="4" name="矩形 3"/>
          <p:cNvSpPr/>
          <p:nvPr/>
        </p:nvSpPr>
        <p:spPr>
          <a:xfrm>
            <a:off x="5474869" y="4586204"/>
            <a:ext cx="800219" cy="461665"/>
          </a:xfrm>
          <a:prstGeom prst="rect">
            <a:avLst/>
          </a:prstGeom>
        </p:spPr>
        <p:txBody>
          <a:bodyPr wrap="none">
            <a:spAutoFit/>
          </a:bodyPr>
          <a:lstStyle/>
          <a:p>
            <a:pPr algn="l"/>
            <a:r>
              <a:rPr lang="zh-CN" altLang="en-US" sz="2400" dirty="0" smtClean="0">
                <a:solidFill>
                  <a:srgbClr val="FF0000"/>
                </a:solidFill>
              </a:rPr>
              <a:t>惯性</a:t>
            </a:r>
          </a:p>
        </p:txBody>
      </p:sp>
      <p:sp>
        <p:nvSpPr>
          <p:cNvPr id="5" name="矩形 4"/>
          <p:cNvSpPr/>
          <p:nvPr/>
        </p:nvSpPr>
        <p:spPr>
          <a:xfrm>
            <a:off x="4915223" y="4974824"/>
            <a:ext cx="1107996" cy="461665"/>
          </a:xfrm>
          <a:prstGeom prst="rect">
            <a:avLst/>
          </a:prstGeom>
        </p:spPr>
        <p:txBody>
          <a:bodyPr wrap="none">
            <a:spAutoFit/>
          </a:bodyPr>
          <a:lstStyle/>
          <a:p>
            <a:pPr algn="l"/>
            <a:r>
              <a:rPr lang="zh-CN" altLang="en-US" sz="2400" dirty="0" smtClean="0">
                <a:solidFill>
                  <a:srgbClr val="FF0000"/>
                </a:solidFill>
              </a:rPr>
              <a:t>不需要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 grpId="0"/>
      <p:bldP spid="4" grpId="0"/>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1871531" y="548680"/>
            <a:ext cx="9889099" cy="504056"/>
          </a:xfrm>
          <a:prstGeom prst="parallelogram">
            <a:avLst/>
          </a:prstGeom>
          <a:gradFill>
            <a:gsLst>
              <a:gs pos="50000">
                <a:schemeClr val="bg1">
                  <a:lumMod val="95000"/>
                </a:schemeClr>
              </a:gs>
              <a:gs pos="100000">
                <a:schemeClr val="bg1"/>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泪滴形 37"/>
          <p:cNvSpPr/>
          <p:nvPr/>
        </p:nvSpPr>
        <p:spPr>
          <a:xfrm>
            <a:off x="815414" y="260648"/>
            <a:ext cx="1632181" cy="1224136"/>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泪滴形 25"/>
          <p:cNvSpPr/>
          <p:nvPr/>
        </p:nvSpPr>
        <p:spPr>
          <a:xfrm>
            <a:off x="527382" y="260648"/>
            <a:ext cx="1632181" cy="1224136"/>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3" name="泪滴形 22"/>
          <p:cNvSpPr/>
          <p:nvPr/>
        </p:nvSpPr>
        <p:spPr>
          <a:xfrm>
            <a:off x="10896534" y="6021288"/>
            <a:ext cx="768085" cy="57606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4" name="泪滴形 47"/>
          <p:cNvSpPr/>
          <p:nvPr/>
        </p:nvSpPr>
        <p:spPr>
          <a:xfrm>
            <a:off x="10896533" y="6021288"/>
            <a:ext cx="576064" cy="504056"/>
          </a:xfrm>
          <a:custGeom>
            <a:avLst/>
            <a:gdLst/>
            <a:ahLst/>
            <a:cxnLst/>
            <a:rect l="l" t="t" r="r" b="b"/>
            <a:pathLst>
              <a:path w="432048" h="504056">
                <a:moveTo>
                  <a:pt x="288032" y="0"/>
                </a:moveTo>
                <a:lnTo>
                  <a:pt x="432048" y="0"/>
                </a:lnTo>
                <a:lnTo>
                  <a:pt x="432048" y="216024"/>
                </a:lnTo>
                <a:cubicBezTo>
                  <a:pt x="432048" y="375100"/>
                  <a:pt x="303092" y="504056"/>
                  <a:pt x="144016" y="504056"/>
                </a:cubicBezTo>
                <a:lnTo>
                  <a:pt x="93118" y="498925"/>
                </a:lnTo>
                <a:cubicBezTo>
                  <a:pt x="35629" y="446940"/>
                  <a:pt x="0" y="371647"/>
                  <a:pt x="0" y="288032"/>
                </a:cubicBezTo>
                <a:cubicBezTo>
                  <a:pt x="0" y="128956"/>
                  <a:pt x="128956" y="0"/>
                  <a:pt x="288032" y="0"/>
                </a:cubicBezTo>
                <a:close/>
              </a:path>
            </a:pathLst>
          </a:custGeom>
          <a:solidFill>
            <a:schemeClr val="bg1"/>
          </a:solidFill>
          <a:ln>
            <a:solidFill>
              <a:srgbClr val="3366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泪滴形 24"/>
          <p:cNvSpPr/>
          <p:nvPr/>
        </p:nvSpPr>
        <p:spPr>
          <a:xfrm>
            <a:off x="10704512" y="5949280"/>
            <a:ext cx="768085" cy="576064"/>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1664619" y="548680"/>
            <a:ext cx="0" cy="561662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43606" y="529516"/>
            <a:ext cx="1988045" cy="523220"/>
          </a:xfrm>
          <a:prstGeom prst="rect">
            <a:avLst/>
          </a:prstGeom>
          <a:noFill/>
        </p:spPr>
        <p:txBody>
          <a:bodyPr wrap="none" rtlCol="0">
            <a:spAutoFit/>
          </a:bodyPr>
          <a:lstStyle/>
          <a:p>
            <a:r>
              <a:rPr lang="zh-CN" altLang="en-US" sz="2800" b="1" dirty="0">
                <a:solidFill>
                  <a:schemeClr val="accent2"/>
                </a:solidFill>
              </a:rPr>
              <a:t>二、填空题</a:t>
            </a:r>
          </a:p>
        </p:txBody>
      </p:sp>
      <p:sp>
        <p:nvSpPr>
          <p:cNvPr id="37" name="矩形 36"/>
          <p:cNvSpPr/>
          <p:nvPr/>
        </p:nvSpPr>
        <p:spPr>
          <a:xfrm>
            <a:off x="2578445" y="1052736"/>
            <a:ext cx="877163" cy="369332"/>
          </a:xfrm>
          <a:prstGeom prst="rect">
            <a:avLst/>
          </a:prstGeom>
        </p:spPr>
        <p:txBody>
          <a:bodyPr wrap="none">
            <a:spAutoFit/>
          </a:bodyPr>
          <a:lstStyle/>
          <a:p>
            <a:r>
              <a:rPr lang="zh-CN" altLang="en-US" dirty="0" smtClean="0">
                <a:solidFill>
                  <a:srgbClr val="33CCCC"/>
                </a:solidFill>
              </a:rPr>
              <a:t>第八章</a:t>
            </a:r>
            <a:endParaRPr lang="zh-CN" altLang="en-US" dirty="0">
              <a:solidFill>
                <a:srgbClr val="33CCCC"/>
              </a:solidFill>
            </a:endParaRPr>
          </a:p>
        </p:txBody>
      </p:sp>
      <p:sp>
        <p:nvSpPr>
          <p:cNvPr id="39" name="矩形 38"/>
          <p:cNvSpPr/>
          <p:nvPr/>
        </p:nvSpPr>
        <p:spPr>
          <a:xfrm>
            <a:off x="3634257" y="1052736"/>
            <a:ext cx="1107996" cy="369332"/>
          </a:xfrm>
          <a:prstGeom prst="rect">
            <a:avLst/>
          </a:prstGeom>
        </p:spPr>
        <p:txBody>
          <a:bodyPr wrap="none">
            <a:spAutoFit/>
          </a:bodyPr>
          <a:lstStyle/>
          <a:p>
            <a:r>
              <a:rPr lang="zh-CN" altLang="en-US" dirty="0">
                <a:solidFill>
                  <a:schemeClr val="accent2"/>
                </a:solidFill>
              </a:rPr>
              <a:t>运动和力</a:t>
            </a:r>
          </a:p>
        </p:txBody>
      </p:sp>
      <p:sp>
        <p:nvSpPr>
          <p:cNvPr id="40" name="TextBox 39"/>
          <p:cNvSpPr txBox="1"/>
          <p:nvPr/>
        </p:nvSpPr>
        <p:spPr>
          <a:xfrm>
            <a:off x="562221" y="6335742"/>
            <a:ext cx="646331" cy="369332"/>
          </a:xfrm>
          <a:prstGeom prst="rect">
            <a:avLst/>
          </a:prstGeom>
          <a:noFill/>
        </p:spPr>
        <p:txBody>
          <a:bodyPr wrap="none" rtlCol="0">
            <a:spAutoFit/>
          </a:bodyPr>
          <a:lstStyle/>
          <a:p>
            <a:r>
              <a:rPr lang="zh-CN" altLang="en-US" dirty="0" smtClean="0">
                <a:solidFill>
                  <a:srgbClr val="33CCCC"/>
                </a:solidFill>
              </a:rPr>
              <a:t>正文</a:t>
            </a:r>
            <a:endParaRPr lang="zh-CN" altLang="en-US" dirty="0">
              <a:solidFill>
                <a:srgbClr val="33CCCC"/>
              </a:solidFill>
            </a:endParaRPr>
          </a:p>
        </p:txBody>
      </p:sp>
      <p:cxnSp>
        <p:nvCxnSpPr>
          <p:cNvPr id="41" name="直接连接符 40"/>
          <p:cNvCxnSpPr/>
          <p:nvPr/>
        </p:nvCxnSpPr>
        <p:spPr>
          <a:xfrm>
            <a:off x="1391477" y="6417332"/>
            <a:ext cx="0" cy="216024"/>
          </a:xfrm>
          <a:prstGeom prst="line">
            <a:avLst/>
          </a:prstGeom>
          <a:ln>
            <a:solidFill>
              <a:srgbClr val="33CCCC"/>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374055" y="6335742"/>
            <a:ext cx="877163" cy="369332"/>
          </a:xfrm>
          <a:prstGeom prst="rect">
            <a:avLst/>
          </a:prstGeom>
        </p:spPr>
        <p:txBody>
          <a:bodyPr wrap="none">
            <a:spAutoFit/>
          </a:bodyPr>
          <a:lstStyle/>
          <a:p>
            <a:r>
              <a:rPr lang="zh-CN" altLang="en-US" dirty="0" smtClean="0">
                <a:solidFill>
                  <a:schemeClr val="accent2"/>
                </a:solidFill>
              </a:rPr>
              <a:t>第一节</a:t>
            </a:r>
            <a:endParaRPr lang="zh-CN" altLang="en-US" dirty="0">
              <a:solidFill>
                <a:schemeClr val="accent2"/>
              </a:solidFill>
            </a:endParaRPr>
          </a:p>
        </p:txBody>
      </p:sp>
      <p:sp>
        <p:nvSpPr>
          <p:cNvPr id="43" name="矩形 42"/>
          <p:cNvSpPr/>
          <p:nvPr/>
        </p:nvSpPr>
        <p:spPr>
          <a:xfrm>
            <a:off x="2447595" y="6340678"/>
            <a:ext cx="1569660" cy="369332"/>
          </a:xfrm>
          <a:prstGeom prst="rect">
            <a:avLst/>
          </a:prstGeom>
        </p:spPr>
        <p:txBody>
          <a:bodyPr wrap="none">
            <a:spAutoFit/>
          </a:bodyPr>
          <a:lstStyle/>
          <a:p>
            <a:r>
              <a:rPr lang="zh-CN" altLang="en-US" dirty="0">
                <a:solidFill>
                  <a:schemeClr val="accent2"/>
                </a:solidFill>
              </a:rPr>
              <a:t>牛顿第一定律</a:t>
            </a:r>
          </a:p>
        </p:txBody>
      </p:sp>
      <p:sp>
        <p:nvSpPr>
          <p:cNvPr id="27" name="矩形 26"/>
          <p:cNvSpPr/>
          <p:nvPr/>
        </p:nvSpPr>
        <p:spPr>
          <a:xfrm>
            <a:off x="527381" y="1700808"/>
            <a:ext cx="10753195" cy="4464496"/>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62221" y="1700808"/>
            <a:ext cx="10718356" cy="1200329"/>
          </a:xfrm>
          <a:prstGeom prst="rect">
            <a:avLst/>
          </a:prstGeom>
        </p:spPr>
        <p:txBody>
          <a:bodyPr wrap="square">
            <a:spAutoFit/>
          </a:bodyPr>
          <a:lstStyle/>
          <a:p>
            <a:r>
              <a:rPr sz="2400" dirty="0"/>
              <a:t>20．一辆行驶的汽车车厢里挂着一个小球，当出现了如图8-7所示的情景时，汽车在做</a:t>
            </a:r>
            <a:r>
              <a:rPr lang="en-US" sz="2400" dirty="0"/>
              <a:t>___________</a:t>
            </a:r>
            <a:r>
              <a:rPr sz="2400" dirty="0"/>
              <a:t> （选填“加速”“匀速”或“减速”）运动，此时绳子对球的拉力和球受到的重力</a:t>
            </a:r>
            <a:r>
              <a:rPr lang="en-US" sz="2400" dirty="0"/>
              <a:t>_________</a:t>
            </a:r>
            <a:r>
              <a:rPr sz="2400" dirty="0"/>
              <a:t>（选填“是”“不是”或“可能是”）一对平衡力。</a:t>
            </a:r>
          </a:p>
        </p:txBody>
      </p:sp>
      <p:sp>
        <p:nvSpPr>
          <p:cNvPr id="19" name="矩形 18"/>
          <p:cNvSpPr/>
          <p:nvPr/>
        </p:nvSpPr>
        <p:spPr>
          <a:xfrm>
            <a:off x="6325834" y="2056414"/>
            <a:ext cx="800219" cy="461665"/>
          </a:xfrm>
          <a:prstGeom prst="rect">
            <a:avLst/>
          </a:prstGeom>
        </p:spPr>
        <p:txBody>
          <a:bodyPr wrap="none">
            <a:spAutoFit/>
          </a:bodyPr>
          <a:lstStyle/>
          <a:p>
            <a:r>
              <a:rPr lang="zh-CN" altLang="en-US" sz="2400" dirty="0" smtClean="0">
                <a:solidFill>
                  <a:srgbClr val="FF0000"/>
                </a:solidFill>
              </a:rPr>
              <a:t>加速</a:t>
            </a:r>
            <a:endParaRPr lang="zh-CN" altLang="en-US" sz="2400" dirty="0">
              <a:solidFill>
                <a:srgbClr val="FF0000"/>
              </a:solidFill>
            </a:endParaRPr>
          </a:p>
        </p:txBody>
      </p:sp>
      <p:sp>
        <p:nvSpPr>
          <p:cNvPr id="20" name="矩形 19"/>
          <p:cNvSpPr/>
          <p:nvPr/>
        </p:nvSpPr>
        <p:spPr>
          <a:xfrm>
            <a:off x="1144607" y="2807465"/>
            <a:ext cx="800219" cy="461665"/>
          </a:xfrm>
          <a:prstGeom prst="rect">
            <a:avLst/>
          </a:prstGeom>
        </p:spPr>
        <p:txBody>
          <a:bodyPr wrap="none">
            <a:spAutoFit/>
          </a:bodyPr>
          <a:lstStyle/>
          <a:p>
            <a:r>
              <a:rPr lang="zh-CN" altLang="en-US" sz="2400" dirty="0" smtClean="0">
                <a:solidFill>
                  <a:srgbClr val="FF0000"/>
                </a:solidFill>
              </a:rPr>
              <a:t>不是</a:t>
            </a:r>
            <a:endParaRPr lang="zh-CN" altLang="en-US" sz="2400" dirty="0">
              <a:solidFill>
                <a:srgbClr val="FF0000"/>
              </a:solidFill>
            </a:endParaRPr>
          </a:p>
        </p:txBody>
      </p:sp>
      <p:pic>
        <p:nvPicPr>
          <p:cNvPr id="2" name="图片 1"/>
          <p:cNvPicPr>
            <a:picLocks noChangeAspect="1"/>
          </p:cNvPicPr>
          <p:nvPr/>
        </p:nvPicPr>
        <p:blipFill>
          <a:blip r:embed="rId3" cstate="print"/>
          <a:stretch>
            <a:fillRect/>
          </a:stretch>
        </p:blipFill>
        <p:spPr>
          <a:xfrm>
            <a:off x="3747348" y="3688715"/>
            <a:ext cx="3875193" cy="16611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4552" y="712499"/>
            <a:ext cx="10225825" cy="5323178"/>
          </a:xfrm>
          <a:prstGeom prst="rect">
            <a:avLst/>
          </a:prstGeom>
        </p:spPr>
      </p:pic>
      <p:sp>
        <p:nvSpPr>
          <p:cNvPr id="3" name="椭圆 2"/>
          <p:cNvSpPr/>
          <p:nvPr/>
        </p:nvSpPr>
        <p:spPr>
          <a:xfrm>
            <a:off x="4958367" y="3464417"/>
            <a:ext cx="128789" cy="1545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右箭头 3"/>
          <p:cNvSpPr/>
          <p:nvPr/>
        </p:nvSpPr>
        <p:spPr>
          <a:xfrm rot="20618320">
            <a:off x="5011705" y="3110069"/>
            <a:ext cx="1970467" cy="29621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5" name="文本框 4"/>
          <p:cNvSpPr txBox="1"/>
          <p:nvPr/>
        </p:nvSpPr>
        <p:spPr>
          <a:xfrm>
            <a:off x="6709894" y="2060620"/>
            <a:ext cx="978794" cy="923330"/>
          </a:xfrm>
          <a:prstGeom prst="rect">
            <a:avLst/>
          </a:prstGeom>
          <a:noFill/>
        </p:spPr>
        <p:txBody>
          <a:bodyPr wrap="square" rtlCol="0">
            <a:spAutoFit/>
          </a:bodyPr>
          <a:lstStyle/>
          <a:p>
            <a:r>
              <a:rPr lang="en-US" altLang="zh-CN" sz="5400" b="1" dirty="0" smtClean="0">
                <a:solidFill>
                  <a:srgbClr val="FF0000"/>
                </a:solidFill>
              </a:rPr>
              <a:t>F</a:t>
            </a:r>
            <a:endParaRPr lang="zh-CN" altLang="en-US" sz="5400" b="1" dirty="0">
              <a:solidFill>
                <a:srgbClr val="FF0000"/>
              </a:solidFill>
            </a:endParaRPr>
          </a:p>
        </p:txBody>
      </p:sp>
    </p:spTree>
    <p:extLst>
      <p:ext uri="{BB962C8B-B14F-4D97-AF65-F5344CB8AC3E}">
        <p14:creationId xmlns:p14="http://schemas.microsoft.com/office/powerpoint/2010/main" xmlns="" val="29393215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stretch>
            <a:fillRect/>
          </a:stretch>
        </p:blipFill>
        <p:spPr>
          <a:xfrm>
            <a:off x="7327054" y="4363720"/>
            <a:ext cx="3605953" cy="1657350"/>
          </a:xfrm>
          <a:prstGeom prst="rect">
            <a:avLst/>
          </a:prstGeom>
        </p:spPr>
      </p:pic>
      <p:sp>
        <p:nvSpPr>
          <p:cNvPr id="31" name="平行四边形 30"/>
          <p:cNvSpPr/>
          <p:nvPr/>
        </p:nvSpPr>
        <p:spPr>
          <a:xfrm>
            <a:off x="1871531" y="548680"/>
            <a:ext cx="9889099" cy="504056"/>
          </a:xfrm>
          <a:prstGeom prst="parallelogram">
            <a:avLst/>
          </a:prstGeom>
          <a:gradFill>
            <a:gsLst>
              <a:gs pos="50000">
                <a:schemeClr val="bg1">
                  <a:lumMod val="95000"/>
                </a:schemeClr>
              </a:gs>
              <a:gs pos="100000">
                <a:schemeClr val="bg1"/>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泪滴形 37"/>
          <p:cNvSpPr/>
          <p:nvPr/>
        </p:nvSpPr>
        <p:spPr>
          <a:xfrm>
            <a:off x="815414" y="260648"/>
            <a:ext cx="1632181" cy="1224136"/>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泪滴形 25"/>
          <p:cNvSpPr/>
          <p:nvPr/>
        </p:nvSpPr>
        <p:spPr>
          <a:xfrm>
            <a:off x="527382" y="260648"/>
            <a:ext cx="1632181" cy="1224136"/>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3" name="泪滴形 22"/>
          <p:cNvSpPr/>
          <p:nvPr/>
        </p:nvSpPr>
        <p:spPr>
          <a:xfrm>
            <a:off x="10896534" y="6021288"/>
            <a:ext cx="768085" cy="57606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4" name="泪滴形 47"/>
          <p:cNvSpPr/>
          <p:nvPr/>
        </p:nvSpPr>
        <p:spPr>
          <a:xfrm>
            <a:off x="10896533" y="6021288"/>
            <a:ext cx="576064" cy="504056"/>
          </a:xfrm>
          <a:custGeom>
            <a:avLst/>
            <a:gdLst/>
            <a:ahLst/>
            <a:cxnLst/>
            <a:rect l="l" t="t" r="r" b="b"/>
            <a:pathLst>
              <a:path w="432048" h="504056">
                <a:moveTo>
                  <a:pt x="288032" y="0"/>
                </a:moveTo>
                <a:lnTo>
                  <a:pt x="432048" y="0"/>
                </a:lnTo>
                <a:lnTo>
                  <a:pt x="432048" y="216024"/>
                </a:lnTo>
                <a:cubicBezTo>
                  <a:pt x="432048" y="375100"/>
                  <a:pt x="303092" y="504056"/>
                  <a:pt x="144016" y="504056"/>
                </a:cubicBezTo>
                <a:lnTo>
                  <a:pt x="93118" y="498925"/>
                </a:lnTo>
                <a:cubicBezTo>
                  <a:pt x="35629" y="446940"/>
                  <a:pt x="0" y="371647"/>
                  <a:pt x="0" y="288032"/>
                </a:cubicBezTo>
                <a:cubicBezTo>
                  <a:pt x="0" y="128956"/>
                  <a:pt x="128956" y="0"/>
                  <a:pt x="288032" y="0"/>
                </a:cubicBezTo>
                <a:close/>
              </a:path>
            </a:pathLst>
          </a:custGeom>
          <a:solidFill>
            <a:schemeClr val="bg1"/>
          </a:solidFill>
          <a:ln>
            <a:solidFill>
              <a:srgbClr val="3366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泪滴形 24"/>
          <p:cNvSpPr/>
          <p:nvPr/>
        </p:nvSpPr>
        <p:spPr>
          <a:xfrm>
            <a:off x="10704512" y="5949280"/>
            <a:ext cx="768085" cy="576064"/>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1664619" y="548680"/>
            <a:ext cx="0" cy="561662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43606" y="529516"/>
            <a:ext cx="1988045" cy="523220"/>
          </a:xfrm>
          <a:prstGeom prst="rect">
            <a:avLst/>
          </a:prstGeom>
          <a:noFill/>
        </p:spPr>
        <p:txBody>
          <a:bodyPr wrap="none" rtlCol="0">
            <a:spAutoFit/>
          </a:bodyPr>
          <a:lstStyle/>
          <a:p>
            <a:r>
              <a:rPr lang="zh-CN" altLang="en-US" sz="2800" b="1" dirty="0">
                <a:solidFill>
                  <a:schemeClr val="accent2"/>
                </a:solidFill>
              </a:rPr>
              <a:t>二、填空题</a:t>
            </a:r>
          </a:p>
        </p:txBody>
      </p:sp>
      <p:sp>
        <p:nvSpPr>
          <p:cNvPr id="37" name="矩形 36"/>
          <p:cNvSpPr/>
          <p:nvPr/>
        </p:nvSpPr>
        <p:spPr>
          <a:xfrm>
            <a:off x="2578445" y="1052736"/>
            <a:ext cx="877163" cy="369332"/>
          </a:xfrm>
          <a:prstGeom prst="rect">
            <a:avLst/>
          </a:prstGeom>
        </p:spPr>
        <p:txBody>
          <a:bodyPr wrap="none">
            <a:spAutoFit/>
          </a:bodyPr>
          <a:lstStyle/>
          <a:p>
            <a:r>
              <a:rPr lang="zh-CN" altLang="en-US" dirty="0" smtClean="0">
                <a:solidFill>
                  <a:srgbClr val="33CCCC"/>
                </a:solidFill>
              </a:rPr>
              <a:t>第八章</a:t>
            </a:r>
            <a:endParaRPr lang="zh-CN" altLang="en-US" dirty="0">
              <a:solidFill>
                <a:srgbClr val="33CCCC"/>
              </a:solidFill>
            </a:endParaRPr>
          </a:p>
        </p:txBody>
      </p:sp>
      <p:sp>
        <p:nvSpPr>
          <p:cNvPr id="39" name="矩形 38"/>
          <p:cNvSpPr/>
          <p:nvPr/>
        </p:nvSpPr>
        <p:spPr>
          <a:xfrm>
            <a:off x="3634257" y="1052736"/>
            <a:ext cx="1107996" cy="369332"/>
          </a:xfrm>
          <a:prstGeom prst="rect">
            <a:avLst/>
          </a:prstGeom>
        </p:spPr>
        <p:txBody>
          <a:bodyPr wrap="none">
            <a:spAutoFit/>
          </a:bodyPr>
          <a:lstStyle/>
          <a:p>
            <a:r>
              <a:rPr lang="zh-CN" altLang="en-US" dirty="0">
                <a:solidFill>
                  <a:schemeClr val="accent2"/>
                </a:solidFill>
              </a:rPr>
              <a:t>运动和力</a:t>
            </a:r>
          </a:p>
        </p:txBody>
      </p:sp>
      <p:sp>
        <p:nvSpPr>
          <p:cNvPr id="40" name="TextBox 39"/>
          <p:cNvSpPr txBox="1"/>
          <p:nvPr/>
        </p:nvSpPr>
        <p:spPr>
          <a:xfrm>
            <a:off x="562221" y="6335742"/>
            <a:ext cx="646331" cy="369332"/>
          </a:xfrm>
          <a:prstGeom prst="rect">
            <a:avLst/>
          </a:prstGeom>
          <a:noFill/>
        </p:spPr>
        <p:txBody>
          <a:bodyPr wrap="none" rtlCol="0">
            <a:spAutoFit/>
          </a:bodyPr>
          <a:lstStyle/>
          <a:p>
            <a:r>
              <a:rPr lang="zh-CN" altLang="en-US" dirty="0" smtClean="0">
                <a:solidFill>
                  <a:srgbClr val="33CCCC"/>
                </a:solidFill>
              </a:rPr>
              <a:t>正文</a:t>
            </a:r>
            <a:endParaRPr lang="zh-CN" altLang="en-US" dirty="0">
              <a:solidFill>
                <a:srgbClr val="33CCCC"/>
              </a:solidFill>
            </a:endParaRPr>
          </a:p>
        </p:txBody>
      </p:sp>
      <p:cxnSp>
        <p:nvCxnSpPr>
          <p:cNvPr id="41" name="直接连接符 40"/>
          <p:cNvCxnSpPr/>
          <p:nvPr/>
        </p:nvCxnSpPr>
        <p:spPr>
          <a:xfrm>
            <a:off x="1391477" y="6417332"/>
            <a:ext cx="0" cy="216024"/>
          </a:xfrm>
          <a:prstGeom prst="line">
            <a:avLst/>
          </a:prstGeom>
          <a:ln>
            <a:solidFill>
              <a:srgbClr val="33CCCC"/>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374055" y="6335742"/>
            <a:ext cx="877163" cy="369332"/>
          </a:xfrm>
          <a:prstGeom prst="rect">
            <a:avLst/>
          </a:prstGeom>
        </p:spPr>
        <p:txBody>
          <a:bodyPr wrap="none">
            <a:spAutoFit/>
          </a:bodyPr>
          <a:lstStyle/>
          <a:p>
            <a:r>
              <a:rPr lang="zh-CN" altLang="en-US" dirty="0" smtClean="0">
                <a:solidFill>
                  <a:schemeClr val="accent2"/>
                </a:solidFill>
              </a:rPr>
              <a:t>第一节</a:t>
            </a:r>
            <a:endParaRPr lang="zh-CN" altLang="en-US" dirty="0">
              <a:solidFill>
                <a:schemeClr val="accent2"/>
              </a:solidFill>
            </a:endParaRPr>
          </a:p>
        </p:txBody>
      </p:sp>
      <p:sp>
        <p:nvSpPr>
          <p:cNvPr id="43" name="矩形 42"/>
          <p:cNvSpPr/>
          <p:nvPr/>
        </p:nvSpPr>
        <p:spPr>
          <a:xfrm>
            <a:off x="2447595" y="6340678"/>
            <a:ext cx="1569660" cy="369332"/>
          </a:xfrm>
          <a:prstGeom prst="rect">
            <a:avLst/>
          </a:prstGeom>
        </p:spPr>
        <p:txBody>
          <a:bodyPr wrap="none">
            <a:spAutoFit/>
          </a:bodyPr>
          <a:lstStyle/>
          <a:p>
            <a:r>
              <a:rPr lang="zh-CN" altLang="en-US" dirty="0">
                <a:solidFill>
                  <a:schemeClr val="accent2"/>
                </a:solidFill>
              </a:rPr>
              <a:t>牛顿第一定律</a:t>
            </a:r>
          </a:p>
        </p:txBody>
      </p:sp>
      <p:sp>
        <p:nvSpPr>
          <p:cNvPr id="27" name="矩形 26"/>
          <p:cNvSpPr/>
          <p:nvPr/>
        </p:nvSpPr>
        <p:spPr>
          <a:xfrm>
            <a:off x="527381" y="1700808"/>
            <a:ext cx="10753195" cy="4464496"/>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62221" y="1700809"/>
            <a:ext cx="10718356" cy="3785652"/>
          </a:xfrm>
          <a:prstGeom prst="rect">
            <a:avLst/>
          </a:prstGeom>
        </p:spPr>
        <p:txBody>
          <a:bodyPr wrap="square">
            <a:spAutoFit/>
          </a:bodyPr>
          <a:lstStyle/>
          <a:p>
            <a:r>
              <a:rPr sz="2400" dirty="0"/>
              <a:t>21．用手握住酒瓶匀速向上提起的过程中，酒瓶受到的摩擦力的方向是</a:t>
            </a:r>
            <a:r>
              <a:rPr lang="en-US" sz="2400" dirty="0"/>
              <a:t>___________</a:t>
            </a:r>
            <a:r>
              <a:rPr sz="2400" dirty="0"/>
              <a:t>，此时的摩擦是</a:t>
            </a:r>
            <a:r>
              <a:rPr lang="en-US" sz="2400" dirty="0"/>
              <a:t>__________</a:t>
            </a:r>
            <a:r>
              <a:rPr sz="2400" dirty="0"/>
              <a:t>（选填“有益的”或“有害的”）。</a:t>
            </a:r>
          </a:p>
          <a:p>
            <a:r>
              <a:rPr sz="2400" dirty="0"/>
              <a:t>22．塑料瓶盖的边缘常有一些竖直纹路，这样做是为了</a:t>
            </a:r>
            <a:r>
              <a:rPr lang="en-US" sz="2400" dirty="0"/>
              <a:t>____________</a:t>
            </a:r>
            <a:r>
              <a:rPr sz="2400" dirty="0"/>
              <a:t>；沙发椅底部装有滚轮，这是为了</a:t>
            </a:r>
            <a:r>
              <a:rPr lang="en-US" sz="2400" dirty="0"/>
              <a:t>___________________</a:t>
            </a:r>
            <a:r>
              <a:rPr sz="2400" dirty="0"/>
              <a:t>。</a:t>
            </a:r>
          </a:p>
          <a:p>
            <a:r>
              <a:rPr sz="2400" dirty="0"/>
              <a:t>23．在探究“滑动摩擦力的大小与哪些因素有关”的活动中，在水平桌面上，用弹簧测力计水平</a:t>
            </a:r>
          </a:p>
          <a:p>
            <a:r>
              <a:rPr sz="2400" dirty="0"/>
              <a:t>向左拉动木块，使其做匀速直线运</a:t>
            </a:r>
          </a:p>
          <a:p>
            <a:r>
              <a:rPr sz="2400" dirty="0"/>
              <a:t>动，弹簧测力计示数如图8-8所示。</a:t>
            </a:r>
          </a:p>
          <a:p>
            <a:r>
              <a:rPr sz="2400" dirty="0"/>
              <a:t>根据</a:t>
            </a:r>
            <a:r>
              <a:rPr lang="en-US" sz="2400" dirty="0"/>
              <a:t>____________</a:t>
            </a:r>
            <a:r>
              <a:rPr sz="2400" dirty="0"/>
              <a:t>知识可知，木块</a:t>
            </a:r>
          </a:p>
          <a:p>
            <a:r>
              <a:rPr sz="2400" dirty="0"/>
              <a:t>所受的滑动摩擦力为</a:t>
            </a:r>
            <a:r>
              <a:rPr lang="en-US" sz="2400" dirty="0"/>
              <a:t>_____</a:t>
            </a:r>
            <a:r>
              <a:rPr sz="2400" dirty="0"/>
              <a:t>N。</a:t>
            </a:r>
          </a:p>
        </p:txBody>
      </p:sp>
      <p:sp>
        <p:nvSpPr>
          <p:cNvPr id="19" name="矩形 18"/>
          <p:cNvSpPr/>
          <p:nvPr/>
        </p:nvSpPr>
        <p:spPr>
          <a:xfrm>
            <a:off x="3311691" y="2060849"/>
            <a:ext cx="1415772" cy="461665"/>
          </a:xfrm>
          <a:prstGeom prst="rect">
            <a:avLst/>
          </a:prstGeom>
        </p:spPr>
        <p:txBody>
          <a:bodyPr wrap="none">
            <a:spAutoFit/>
          </a:bodyPr>
          <a:lstStyle/>
          <a:p>
            <a:pPr algn="l"/>
            <a:r>
              <a:rPr lang="zh-CN" altLang="en-US" sz="2400" dirty="0" smtClean="0">
                <a:solidFill>
                  <a:srgbClr val="FF0000"/>
                </a:solidFill>
              </a:rPr>
              <a:t>竖直向上</a:t>
            </a:r>
          </a:p>
        </p:txBody>
      </p:sp>
      <p:sp>
        <p:nvSpPr>
          <p:cNvPr id="20" name="矩形 19"/>
          <p:cNvSpPr/>
          <p:nvPr/>
        </p:nvSpPr>
        <p:spPr>
          <a:xfrm>
            <a:off x="725507" y="3127505"/>
            <a:ext cx="1723549" cy="461665"/>
          </a:xfrm>
          <a:prstGeom prst="rect">
            <a:avLst/>
          </a:prstGeom>
        </p:spPr>
        <p:txBody>
          <a:bodyPr wrap="none">
            <a:spAutoFit/>
          </a:bodyPr>
          <a:lstStyle/>
          <a:p>
            <a:pPr algn="l"/>
            <a:r>
              <a:rPr lang="zh-CN" altLang="en-US" sz="2400" dirty="0" smtClean="0">
                <a:solidFill>
                  <a:srgbClr val="FF0000"/>
                </a:solidFill>
              </a:rPr>
              <a:t>增大摩擦力</a:t>
            </a:r>
          </a:p>
        </p:txBody>
      </p:sp>
      <p:sp>
        <p:nvSpPr>
          <p:cNvPr id="4" name="矩形 3"/>
          <p:cNvSpPr/>
          <p:nvPr/>
        </p:nvSpPr>
        <p:spPr>
          <a:xfrm>
            <a:off x="8494147" y="2056414"/>
            <a:ext cx="1107996" cy="461665"/>
          </a:xfrm>
          <a:prstGeom prst="rect">
            <a:avLst/>
          </a:prstGeom>
        </p:spPr>
        <p:txBody>
          <a:bodyPr wrap="none">
            <a:spAutoFit/>
          </a:bodyPr>
          <a:lstStyle/>
          <a:p>
            <a:pPr algn="l"/>
            <a:r>
              <a:rPr lang="zh-CN" altLang="en-US" sz="2400" dirty="0" smtClean="0">
                <a:solidFill>
                  <a:srgbClr val="FF0000"/>
                </a:solidFill>
              </a:rPr>
              <a:t>有益的</a:t>
            </a:r>
          </a:p>
        </p:txBody>
      </p:sp>
      <p:sp>
        <p:nvSpPr>
          <p:cNvPr id="5" name="矩形 4"/>
          <p:cNvSpPr/>
          <p:nvPr/>
        </p:nvSpPr>
        <p:spPr>
          <a:xfrm>
            <a:off x="1424007" y="3516125"/>
            <a:ext cx="1723549" cy="461665"/>
          </a:xfrm>
          <a:prstGeom prst="rect">
            <a:avLst/>
          </a:prstGeom>
        </p:spPr>
        <p:txBody>
          <a:bodyPr wrap="none">
            <a:spAutoFit/>
          </a:bodyPr>
          <a:lstStyle/>
          <a:p>
            <a:pPr algn="l"/>
            <a:r>
              <a:rPr lang="zh-CN" altLang="en-US" sz="2400" dirty="0" smtClean="0">
                <a:solidFill>
                  <a:srgbClr val="FF0000"/>
                </a:solidFill>
              </a:rPr>
              <a:t>减小摩擦力</a:t>
            </a:r>
          </a:p>
        </p:txBody>
      </p:sp>
      <p:sp>
        <p:nvSpPr>
          <p:cNvPr id="22" name="矩形 21"/>
          <p:cNvSpPr/>
          <p:nvPr/>
        </p:nvSpPr>
        <p:spPr>
          <a:xfrm>
            <a:off x="1554344" y="5344399"/>
            <a:ext cx="1415772" cy="461665"/>
          </a:xfrm>
          <a:prstGeom prst="rect">
            <a:avLst/>
          </a:prstGeom>
        </p:spPr>
        <p:txBody>
          <a:bodyPr wrap="none">
            <a:spAutoFit/>
          </a:bodyPr>
          <a:lstStyle/>
          <a:p>
            <a:r>
              <a:rPr lang="zh-CN" altLang="en-US" sz="2400" dirty="0">
                <a:solidFill>
                  <a:srgbClr val="FF0000"/>
                </a:solidFill>
              </a:rPr>
              <a:t>二</a:t>
            </a:r>
            <a:r>
              <a:rPr lang="zh-CN" altLang="en-US" sz="2400" dirty="0" smtClean="0">
                <a:solidFill>
                  <a:srgbClr val="FF0000"/>
                </a:solidFill>
              </a:rPr>
              <a:t>力平衡</a:t>
            </a:r>
            <a:endParaRPr lang="zh-CN" altLang="en-US" sz="2400" dirty="0">
              <a:solidFill>
                <a:srgbClr val="FF0000"/>
              </a:solidFill>
            </a:endParaRPr>
          </a:p>
        </p:txBody>
      </p:sp>
      <p:sp>
        <p:nvSpPr>
          <p:cNvPr id="28" name="矩形 27"/>
          <p:cNvSpPr/>
          <p:nvPr/>
        </p:nvSpPr>
        <p:spPr>
          <a:xfrm>
            <a:off x="4379635" y="5690038"/>
            <a:ext cx="572593" cy="461665"/>
          </a:xfrm>
          <a:prstGeom prst="rect">
            <a:avLst/>
          </a:prstGeom>
        </p:spPr>
        <p:txBody>
          <a:bodyPr wrap="none">
            <a:spAutoFit/>
          </a:bodyPr>
          <a:lstStyle/>
          <a:p>
            <a:r>
              <a:rPr lang="en-US" altLang="zh-CN" sz="2400" dirty="0" smtClean="0">
                <a:solidFill>
                  <a:srgbClr val="FF0000"/>
                </a:solidFill>
              </a:rPr>
              <a:t>2.8</a:t>
            </a:r>
            <a:endParaRPr lang="zh-CN" alt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4" grpId="0"/>
      <p:bldP spid="5" grpId="0"/>
      <p:bldP spid="22" grpId="0"/>
      <p:bldP spid="2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1871531" y="548680"/>
            <a:ext cx="9889099" cy="504056"/>
          </a:xfrm>
          <a:prstGeom prst="parallelogram">
            <a:avLst/>
          </a:prstGeom>
          <a:gradFill>
            <a:gsLst>
              <a:gs pos="50000">
                <a:schemeClr val="bg1">
                  <a:lumMod val="95000"/>
                </a:schemeClr>
              </a:gs>
              <a:gs pos="100000">
                <a:schemeClr val="bg1"/>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泪滴形 37"/>
          <p:cNvSpPr/>
          <p:nvPr/>
        </p:nvSpPr>
        <p:spPr>
          <a:xfrm>
            <a:off x="815414" y="260648"/>
            <a:ext cx="1632181" cy="1224136"/>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泪滴形 25"/>
          <p:cNvSpPr/>
          <p:nvPr/>
        </p:nvSpPr>
        <p:spPr>
          <a:xfrm>
            <a:off x="527382" y="260648"/>
            <a:ext cx="1632181" cy="1224136"/>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3" name="泪滴形 22"/>
          <p:cNvSpPr/>
          <p:nvPr/>
        </p:nvSpPr>
        <p:spPr>
          <a:xfrm>
            <a:off x="10896534" y="6021288"/>
            <a:ext cx="768085" cy="57606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4" name="泪滴形 47"/>
          <p:cNvSpPr/>
          <p:nvPr/>
        </p:nvSpPr>
        <p:spPr>
          <a:xfrm>
            <a:off x="10896533" y="6021288"/>
            <a:ext cx="576064" cy="504056"/>
          </a:xfrm>
          <a:custGeom>
            <a:avLst/>
            <a:gdLst/>
            <a:ahLst/>
            <a:cxnLst/>
            <a:rect l="l" t="t" r="r" b="b"/>
            <a:pathLst>
              <a:path w="432048" h="504056">
                <a:moveTo>
                  <a:pt x="288032" y="0"/>
                </a:moveTo>
                <a:lnTo>
                  <a:pt x="432048" y="0"/>
                </a:lnTo>
                <a:lnTo>
                  <a:pt x="432048" y="216024"/>
                </a:lnTo>
                <a:cubicBezTo>
                  <a:pt x="432048" y="375100"/>
                  <a:pt x="303092" y="504056"/>
                  <a:pt x="144016" y="504056"/>
                </a:cubicBezTo>
                <a:lnTo>
                  <a:pt x="93118" y="498925"/>
                </a:lnTo>
                <a:cubicBezTo>
                  <a:pt x="35629" y="446940"/>
                  <a:pt x="0" y="371647"/>
                  <a:pt x="0" y="288032"/>
                </a:cubicBezTo>
                <a:cubicBezTo>
                  <a:pt x="0" y="128956"/>
                  <a:pt x="128956" y="0"/>
                  <a:pt x="288032" y="0"/>
                </a:cubicBezTo>
                <a:close/>
              </a:path>
            </a:pathLst>
          </a:custGeom>
          <a:solidFill>
            <a:schemeClr val="bg1"/>
          </a:solidFill>
          <a:ln>
            <a:solidFill>
              <a:srgbClr val="3366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泪滴形 24"/>
          <p:cNvSpPr/>
          <p:nvPr/>
        </p:nvSpPr>
        <p:spPr>
          <a:xfrm>
            <a:off x="10704512" y="5949280"/>
            <a:ext cx="768085" cy="576064"/>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1664619" y="548680"/>
            <a:ext cx="0" cy="561662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43606" y="529516"/>
            <a:ext cx="1988045" cy="523220"/>
          </a:xfrm>
          <a:prstGeom prst="rect">
            <a:avLst/>
          </a:prstGeom>
          <a:noFill/>
        </p:spPr>
        <p:txBody>
          <a:bodyPr wrap="none" rtlCol="0">
            <a:spAutoFit/>
          </a:bodyPr>
          <a:lstStyle/>
          <a:p>
            <a:r>
              <a:rPr lang="zh-CN" altLang="en-US" sz="2800" b="1" dirty="0">
                <a:solidFill>
                  <a:schemeClr val="accent2"/>
                </a:solidFill>
              </a:rPr>
              <a:t>二、填空题</a:t>
            </a:r>
          </a:p>
        </p:txBody>
      </p:sp>
      <p:sp>
        <p:nvSpPr>
          <p:cNvPr id="37" name="矩形 36"/>
          <p:cNvSpPr/>
          <p:nvPr/>
        </p:nvSpPr>
        <p:spPr>
          <a:xfrm>
            <a:off x="2578445" y="1052736"/>
            <a:ext cx="877163" cy="369332"/>
          </a:xfrm>
          <a:prstGeom prst="rect">
            <a:avLst/>
          </a:prstGeom>
        </p:spPr>
        <p:txBody>
          <a:bodyPr wrap="none">
            <a:spAutoFit/>
          </a:bodyPr>
          <a:lstStyle/>
          <a:p>
            <a:r>
              <a:rPr lang="zh-CN" altLang="en-US" dirty="0" smtClean="0">
                <a:solidFill>
                  <a:srgbClr val="33CCCC"/>
                </a:solidFill>
              </a:rPr>
              <a:t>第八章</a:t>
            </a:r>
            <a:endParaRPr lang="zh-CN" altLang="en-US" dirty="0">
              <a:solidFill>
                <a:srgbClr val="33CCCC"/>
              </a:solidFill>
            </a:endParaRPr>
          </a:p>
        </p:txBody>
      </p:sp>
      <p:sp>
        <p:nvSpPr>
          <p:cNvPr id="39" name="矩形 38"/>
          <p:cNvSpPr/>
          <p:nvPr/>
        </p:nvSpPr>
        <p:spPr>
          <a:xfrm>
            <a:off x="3634257" y="1052736"/>
            <a:ext cx="1107996" cy="369332"/>
          </a:xfrm>
          <a:prstGeom prst="rect">
            <a:avLst/>
          </a:prstGeom>
        </p:spPr>
        <p:txBody>
          <a:bodyPr wrap="none">
            <a:spAutoFit/>
          </a:bodyPr>
          <a:lstStyle/>
          <a:p>
            <a:r>
              <a:rPr lang="zh-CN" altLang="en-US" dirty="0">
                <a:solidFill>
                  <a:schemeClr val="accent2"/>
                </a:solidFill>
              </a:rPr>
              <a:t>运动和力</a:t>
            </a:r>
          </a:p>
        </p:txBody>
      </p:sp>
      <p:sp>
        <p:nvSpPr>
          <p:cNvPr id="40" name="TextBox 39"/>
          <p:cNvSpPr txBox="1"/>
          <p:nvPr/>
        </p:nvSpPr>
        <p:spPr>
          <a:xfrm>
            <a:off x="562221" y="6335742"/>
            <a:ext cx="646331" cy="369332"/>
          </a:xfrm>
          <a:prstGeom prst="rect">
            <a:avLst/>
          </a:prstGeom>
          <a:noFill/>
        </p:spPr>
        <p:txBody>
          <a:bodyPr wrap="none" rtlCol="0">
            <a:spAutoFit/>
          </a:bodyPr>
          <a:lstStyle/>
          <a:p>
            <a:r>
              <a:rPr lang="zh-CN" altLang="en-US" dirty="0" smtClean="0">
                <a:solidFill>
                  <a:srgbClr val="33CCCC"/>
                </a:solidFill>
              </a:rPr>
              <a:t>正文</a:t>
            </a:r>
            <a:endParaRPr lang="zh-CN" altLang="en-US" dirty="0">
              <a:solidFill>
                <a:srgbClr val="33CCCC"/>
              </a:solidFill>
            </a:endParaRPr>
          </a:p>
        </p:txBody>
      </p:sp>
      <p:cxnSp>
        <p:nvCxnSpPr>
          <p:cNvPr id="41" name="直接连接符 40"/>
          <p:cNvCxnSpPr/>
          <p:nvPr/>
        </p:nvCxnSpPr>
        <p:spPr>
          <a:xfrm>
            <a:off x="1391477" y="6417332"/>
            <a:ext cx="0" cy="216024"/>
          </a:xfrm>
          <a:prstGeom prst="line">
            <a:avLst/>
          </a:prstGeom>
          <a:ln>
            <a:solidFill>
              <a:srgbClr val="33CCCC"/>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374055" y="6335742"/>
            <a:ext cx="877163" cy="369332"/>
          </a:xfrm>
          <a:prstGeom prst="rect">
            <a:avLst/>
          </a:prstGeom>
        </p:spPr>
        <p:txBody>
          <a:bodyPr wrap="none">
            <a:spAutoFit/>
          </a:bodyPr>
          <a:lstStyle/>
          <a:p>
            <a:r>
              <a:rPr lang="zh-CN" altLang="en-US" dirty="0" smtClean="0">
                <a:solidFill>
                  <a:schemeClr val="accent2"/>
                </a:solidFill>
              </a:rPr>
              <a:t>第一节</a:t>
            </a:r>
            <a:endParaRPr lang="zh-CN" altLang="en-US" dirty="0">
              <a:solidFill>
                <a:schemeClr val="accent2"/>
              </a:solidFill>
            </a:endParaRPr>
          </a:p>
        </p:txBody>
      </p:sp>
      <p:sp>
        <p:nvSpPr>
          <p:cNvPr id="43" name="矩形 42"/>
          <p:cNvSpPr/>
          <p:nvPr/>
        </p:nvSpPr>
        <p:spPr>
          <a:xfrm>
            <a:off x="2447595" y="6340678"/>
            <a:ext cx="1569660" cy="369332"/>
          </a:xfrm>
          <a:prstGeom prst="rect">
            <a:avLst/>
          </a:prstGeom>
        </p:spPr>
        <p:txBody>
          <a:bodyPr wrap="none">
            <a:spAutoFit/>
          </a:bodyPr>
          <a:lstStyle/>
          <a:p>
            <a:r>
              <a:rPr lang="zh-CN" altLang="en-US" dirty="0">
                <a:solidFill>
                  <a:schemeClr val="accent2"/>
                </a:solidFill>
              </a:rPr>
              <a:t>牛顿第一定律</a:t>
            </a:r>
          </a:p>
        </p:txBody>
      </p:sp>
      <p:sp>
        <p:nvSpPr>
          <p:cNvPr id="27" name="矩形 26"/>
          <p:cNvSpPr/>
          <p:nvPr/>
        </p:nvSpPr>
        <p:spPr>
          <a:xfrm>
            <a:off x="527381" y="1700808"/>
            <a:ext cx="10753195" cy="4464496"/>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62221" y="1700809"/>
            <a:ext cx="10718356" cy="1569660"/>
          </a:xfrm>
          <a:prstGeom prst="rect">
            <a:avLst/>
          </a:prstGeom>
        </p:spPr>
        <p:txBody>
          <a:bodyPr wrap="square">
            <a:spAutoFit/>
          </a:bodyPr>
          <a:lstStyle/>
          <a:p>
            <a:r>
              <a:rPr sz="2400" dirty="0"/>
              <a:t>24．如图8-9甲所示，重为10N的正方体磁铁，被水平吸引力吸附在竖直铁板上处于静止状态，这时磁铁受到的摩擦力大小为</a:t>
            </a:r>
            <a:r>
              <a:rPr lang="en-US" sz="2400" dirty="0"/>
              <a:t>________</a:t>
            </a:r>
            <a:r>
              <a:rPr sz="2400" dirty="0"/>
              <a:t>N；若对磁铁施加一个竖直向上的F拉＝ 16N的拉力作用，磁铁将沿着铁板匀速向上运动，如图8-9乙所示，此时磁铁受到的摩擦力大小为</a:t>
            </a:r>
            <a:r>
              <a:rPr lang="en-US" sz="2400" dirty="0"/>
              <a:t>_______</a:t>
            </a:r>
            <a:r>
              <a:rPr sz="2400" dirty="0"/>
              <a:t>N，方向为</a:t>
            </a:r>
            <a:r>
              <a:rPr lang="en-US" sz="2400" dirty="0"/>
              <a:t>_______________</a:t>
            </a:r>
            <a:r>
              <a:rPr sz="2400" dirty="0"/>
              <a:t>。</a:t>
            </a:r>
          </a:p>
        </p:txBody>
      </p:sp>
      <p:sp>
        <p:nvSpPr>
          <p:cNvPr id="20" name="矩形 19"/>
          <p:cNvSpPr/>
          <p:nvPr/>
        </p:nvSpPr>
        <p:spPr>
          <a:xfrm>
            <a:off x="2734736" y="2408095"/>
            <a:ext cx="495649" cy="461665"/>
          </a:xfrm>
          <a:prstGeom prst="rect">
            <a:avLst/>
          </a:prstGeom>
        </p:spPr>
        <p:txBody>
          <a:bodyPr wrap="none">
            <a:spAutoFit/>
          </a:bodyPr>
          <a:lstStyle/>
          <a:p>
            <a:r>
              <a:rPr lang="en-US" altLang="zh-CN" sz="2400" dirty="0">
                <a:solidFill>
                  <a:srgbClr val="FF0000"/>
                </a:solidFill>
              </a:rPr>
              <a:t>10</a:t>
            </a:r>
          </a:p>
        </p:txBody>
      </p:sp>
      <p:pic>
        <p:nvPicPr>
          <p:cNvPr id="2" name="图片 1"/>
          <p:cNvPicPr>
            <a:picLocks noChangeAspect="1"/>
          </p:cNvPicPr>
          <p:nvPr/>
        </p:nvPicPr>
        <p:blipFill>
          <a:blip r:embed="rId3" cstate="print"/>
          <a:stretch>
            <a:fillRect/>
          </a:stretch>
        </p:blipFill>
        <p:spPr>
          <a:xfrm>
            <a:off x="4519507" y="3694430"/>
            <a:ext cx="2769447" cy="2166620"/>
          </a:xfrm>
          <a:prstGeom prst="rect">
            <a:avLst/>
          </a:prstGeom>
        </p:spPr>
      </p:pic>
      <p:sp>
        <p:nvSpPr>
          <p:cNvPr id="4" name="矩形 3"/>
          <p:cNvSpPr/>
          <p:nvPr/>
        </p:nvSpPr>
        <p:spPr>
          <a:xfrm>
            <a:off x="7991690" y="3126915"/>
            <a:ext cx="340158" cy="461665"/>
          </a:xfrm>
          <a:prstGeom prst="rect">
            <a:avLst/>
          </a:prstGeom>
        </p:spPr>
        <p:txBody>
          <a:bodyPr wrap="none">
            <a:spAutoFit/>
          </a:bodyPr>
          <a:lstStyle/>
          <a:p>
            <a:r>
              <a:rPr lang="en-US" altLang="zh-CN" sz="2400" dirty="0">
                <a:solidFill>
                  <a:srgbClr val="FF0000"/>
                </a:solidFill>
              </a:rPr>
              <a:t>6</a:t>
            </a:r>
          </a:p>
        </p:txBody>
      </p:sp>
      <p:sp>
        <p:nvSpPr>
          <p:cNvPr id="5" name="矩形 4"/>
          <p:cNvSpPr/>
          <p:nvPr/>
        </p:nvSpPr>
        <p:spPr>
          <a:xfrm>
            <a:off x="1391477" y="3501009"/>
            <a:ext cx="1415772" cy="461665"/>
          </a:xfrm>
          <a:prstGeom prst="rect">
            <a:avLst/>
          </a:prstGeom>
        </p:spPr>
        <p:txBody>
          <a:bodyPr wrap="none">
            <a:spAutoFit/>
          </a:bodyPr>
          <a:lstStyle/>
          <a:p>
            <a:pPr algn="l"/>
            <a:r>
              <a:rPr lang="en-US" altLang="zh-CN" sz="2400" dirty="0">
                <a:solidFill>
                  <a:srgbClr val="FF0000"/>
                </a:solidFill>
              </a:rPr>
              <a:t>竖直向下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 grpId="0"/>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stretch>
            <a:fillRect/>
          </a:stretch>
        </p:blipFill>
        <p:spPr>
          <a:xfrm>
            <a:off x="8122073" y="2181860"/>
            <a:ext cx="3213947" cy="1066800"/>
          </a:xfrm>
          <a:prstGeom prst="rect">
            <a:avLst/>
          </a:prstGeom>
        </p:spPr>
      </p:pic>
      <p:sp>
        <p:nvSpPr>
          <p:cNvPr id="31" name="平行四边形 30"/>
          <p:cNvSpPr/>
          <p:nvPr/>
        </p:nvSpPr>
        <p:spPr>
          <a:xfrm>
            <a:off x="1871531" y="548680"/>
            <a:ext cx="9889099" cy="504056"/>
          </a:xfrm>
          <a:prstGeom prst="parallelogram">
            <a:avLst/>
          </a:prstGeom>
          <a:gradFill>
            <a:gsLst>
              <a:gs pos="50000">
                <a:schemeClr val="bg1">
                  <a:lumMod val="95000"/>
                </a:schemeClr>
              </a:gs>
              <a:gs pos="100000">
                <a:schemeClr val="bg1"/>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泪滴形 37"/>
          <p:cNvSpPr/>
          <p:nvPr/>
        </p:nvSpPr>
        <p:spPr>
          <a:xfrm>
            <a:off x="815414" y="260648"/>
            <a:ext cx="1632181" cy="1224136"/>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泪滴形 25"/>
          <p:cNvSpPr/>
          <p:nvPr/>
        </p:nvSpPr>
        <p:spPr>
          <a:xfrm>
            <a:off x="527382" y="260648"/>
            <a:ext cx="1632181" cy="1224136"/>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3" name="泪滴形 22"/>
          <p:cNvSpPr/>
          <p:nvPr/>
        </p:nvSpPr>
        <p:spPr>
          <a:xfrm>
            <a:off x="10896534" y="6021288"/>
            <a:ext cx="768085" cy="57606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4" name="泪滴形 47"/>
          <p:cNvSpPr/>
          <p:nvPr/>
        </p:nvSpPr>
        <p:spPr>
          <a:xfrm>
            <a:off x="10896533" y="6021288"/>
            <a:ext cx="576064" cy="504056"/>
          </a:xfrm>
          <a:custGeom>
            <a:avLst/>
            <a:gdLst/>
            <a:ahLst/>
            <a:cxnLst/>
            <a:rect l="l" t="t" r="r" b="b"/>
            <a:pathLst>
              <a:path w="432048" h="504056">
                <a:moveTo>
                  <a:pt x="288032" y="0"/>
                </a:moveTo>
                <a:lnTo>
                  <a:pt x="432048" y="0"/>
                </a:lnTo>
                <a:lnTo>
                  <a:pt x="432048" y="216024"/>
                </a:lnTo>
                <a:cubicBezTo>
                  <a:pt x="432048" y="375100"/>
                  <a:pt x="303092" y="504056"/>
                  <a:pt x="144016" y="504056"/>
                </a:cubicBezTo>
                <a:lnTo>
                  <a:pt x="93118" y="498925"/>
                </a:lnTo>
                <a:cubicBezTo>
                  <a:pt x="35629" y="446940"/>
                  <a:pt x="0" y="371647"/>
                  <a:pt x="0" y="288032"/>
                </a:cubicBezTo>
                <a:cubicBezTo>
                  <a:pt x="0" y="128956"/>
                  <a:pt x="128956" y="0"/>
                  <a:pt x="288032" y="0"/>
                </a:cubicBezTo>
                <a:close/>
              </a:path>
            </a:pathLst>
          </a:custGeom>
          <a:solidFill>
            <a:schemeClr val="bg1"/>
          </a:solidFill>
          <a:ln>
            <a:solidFill>
              <a:srgbClr val="3366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泪滴形 24"/>
          <p:cNvSpPr/>
          <p:nvPr/>
        </p:nvSpPr>
        <p:spPr>
          <a:xfrm>
            <a:off x="10704512" y="5949280"/>
            <a:ext cx="768085" cy="576064"/>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1664619" y="548680"/>
            <a:ext cx="0" cy="561662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43606" y="529516"/>
            <a:ext cx="2709396" cy="523220"/>
          </a:xfrm>
          <a:prstGeom prst="rect">
            <a:avLst/>
          </a:prstGeom>
          <a:noFill/>
        </p:spPr>
        <p:txBody>
          <a:bodyPr wrap="none" rtlCol="0">
            <a:spAutoFit/>
          </a:bodyPr>
          <a:lstStyle/>
          <a:p>
            <a:pPr algn="l"/>
            <a:r>
              <a:rPr lang="zh-CN" altLang="en-US" sz="2800" b="1" dirty="0">
                <a:solidFill>
                  <a:schemeClr val="accent2"/>
                </a:solidFill>
              </a:rPr>
              <a:t>三、实验探究题</a:t>
            </a:r>
          </a:p>
        </p:txBody>
      </p:sp>
      <p:sp>
        <p:nvSpPr>
          <p:cNvPr id="37" name="矩形 36"/>
          <p:cNvSpPr/>
          <p:nvPr/>
        </p:nvSpPr>
        <p:spPr>
          <a:xfrm>
            <a:off x="2578445" y="1052736"/>
            <a:ext cx="877163" cy="369332"/>
          </a:xfrm>
          <a:prstGeom prst="rect">
            <a:avLst/>
          </a:prstGeom>
        </p:spPr>
        <p:txBody>
          <a:bodyPr wrap="none">
            <a:spAutoFit/>
          </a:bodyPr>
          <a:lstStyle/>
          <a:p>
            <a:r>
              <a:rPr lang="zh-CN" altLang="en-US" dirty="0" smtClean="0">
                <a:solidFill>
                  <a:srgbClr val="33CCCC"/>
                </a:solidFill>
              </a:rPr>
              <a:t>第八章</a:t>
            </a:r>
            <a:endParaRPr lang="zh-CN" altLang="en-US" dirty="0">
              <a:solidFill>
                <a:srgbClr val="33CCCC"/>
              </a:solidFill>
            </a:endParaRPr>
          </a:p>
        </p:txBody>
      </p:sp>
      <p:sp>
        <p:nvSpPr>
          <p:cNvPr id="39" name="矩形 38"/>
          <p:cNvSpPr/>
          <p:nvPr/>
        </p:nvSpPr>
        <p:spPr>
          <a:xfrm>
            <a:off x="3634257" y="1052736"/>
            <a:ext cx="1107996" cy="369332"/>
          </a:xfrm>
          <a:prstGeom prst="rect">
            <a:avLst/>
          </a:prstGeom>
        </p:spPr>
        <p:txBody>
          <a:bodyPr wrap="none">
            <a:spAutoFit/>
          </a:bodyPr>
          <a:lstStyle/>
          <a:p>
            <a:r>
              <a:rPr lang="zh-CN" altLang="en-US" dirty="0">
                <a:solidFill>
                  <a:schemeClr val="accent2"/>
                </a:solidFill>
              </a:rPr>
              <a:t>运动和力</a:t>
            </a:r>
          </a:p>
        </p:txBody>
      </p:sp>
      <p:sp>
        <p:nvSpPr>
          <p:cNvPr id="40" name="TextBox 39"/>
          <p:cNvSpPr txBox="1"/>
          <p:nvPr/>
        </p:nvSpPr>
        <p:spPr>
          <a:xfrm>
            <a:off x="562221" y="6335742"/>
            <a:ext cx="646331" cy="369332"/>
          </a:xfrm>
          <a:prstGeom prst="rect">
            <a:avLst/>
          </a:prstGeom>
          <a:noFill/>
        </p:spPr>
        <p:txBody>
          <a:bodyPr wrap="none" rtlCol="0">
            <a:spAutoFit/>
          </a:bodyPr>
          <a:lstStyle/>
          <a:p>
            <a:r>
              <a:rPr lang="zh-CN" altLang="en-US" dirty="0" smtClean="0">
                <a:solidFill>
                  <a:srgbClr val="33CCCC"/>
                </a:solidFill>
              </a:rPr>
              <a:t>正文</a:t>
            </a:r>
            <a:endParaRPr lang="zh-CN" altLang="en-US" dirty="0">
              <a:solidFill>
                <a:srgbClr val="33CCCC"/>
              </a:solidFill>
            </a:endParaRPr>
          </a:p>
        </p:txBody>
      </p:sp>
      <p:cxnSp>
        <p:nvCxnSpPr>
          <p:cNvPr id="41" name="直接连接符 40"/>
          <p:cNvCxnSpPr/>
          <p:nvPr/>
        </p:nvCxnSpPr>
        <p:spPr>
          <a:xfrm>
            <a:off x="1391477" y="6417332"/>
            <a:ext cx="0" cy="216024"/>
          </a:xfrm>
          <a:prstGeom prst="line">
            <a:avLst/>
          </a:prstGeom>
          <a:ln>
            <a:solidFill>
              <a:srgbClr val="33CCCC"/>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374055" y="6335742"/>
            <a:ext cx="877163" cy="369332"/>
          </a:xfrm>
          <a:prstGeom prst="rect">
            <a:avLst/>
          </a:prstGeom>
        </p:spPr>
        <p:txBody>
          <a:bodyPr wrap="none">
            <a:spAutoFit/>
          </a:bodyPr>
          <a:lstStyle/>
          <a:p>
            <a:r>
              <a:rPr lang="zh-CN" altLang="en-US" dirty="0" smtClean="0">
                <a:solidFill>
                  <a:schemeClr val="accent2"/>
                </a:solidFill>
              </a:rPr>
              <a:t>第一节</a:t>
            </a:r>
            <a:endParaRPr lang="zh-CN" altLang="en-US" dirty="0">
              <a:solidFill>
                <a:schemeClr val="accent2"/>
              </a:solidFill>
            </a:endParaRPr>
          </a:p>
        </p:txBody>
      </p:sp>
      <p:sp>
        <p:nvSpPr>
          <p:cNvPr id="43" name="矩形 42"/>
          <p:cNvSpPr/>
          <p:nvPr/>
        </p:nvSpPr>
        <p:spPr>
          <a:xfrm>
            <a:off x="2447595" y="6340678"/>
            <a:ext cx="1569660" cy="369332"/>
          </a:xfrm>
          <a:prstGeom prst="rect">
            <a:avLst/>
          </a:prstGeom>
        </p:spPr>
        <p:txBody>
          <a:bodyPr wrap="none">
            <a:spAutoFit/>
          </a:bodyPr>
          <a:lstStyle/>
          <a:p>
            <a:r>
              <a:rPr lang="zh-CN" altLang="en-US" dirty="0">
                <a:solidFill>
                  <a:schemeClr val="accent2"/>
                </a:solidFill>
              </a:rPr>
              <a:t>牛顿第一定律</a:t>
            </a:r>
          </a:p>
        </p:txBody>
      </p:sp>
      <p:sp>
        <p:nvSpPr>
          <p:cNvPr id="27" name="矩形 26"/>
          <p:cNvSpPr/>
          <p:nvPr/>
        </p:nvSpPr>
        <p:spPr>
          <a:xfrm>
            <a:off x="527381" y="1700808"/>
            <a:ext cx="10753195" cy="4464496"/>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62187" y="1700530"/>
            <a:ext cx="10583333" cy="4154170"/>
          </a:xfrm>
          <a:prstGeom prst="rect">
            <a:avLst/>
          </a:prstGeom>
        </p:spPr>
        <p:txBody>
          <a:bodyPr wrap="square">
            <a:spAutoFit/>
          </a:bodyPr>
          <a:lstStyle/>
          <a:p>
            <a:r>
              <a:rPr lang="en-US" altLang="zh-CN" sz="2400" dirty="0"/>
              <a:t>25</a:t>
            </a:r>
            <a:r>
              <a:rPr lang="zh-CN" altLang="en-US" sz="2400" dirty="0"/>
              <a:t>．甲同学用如图</a:t>
            </a:r>
            <a:r>
              <a:rPr lang="en-US" altLang="zh-CN" sz="2400" dirty="0"/>
              <a:t>8-10 </a:t>
            </a:r>
            <a:r>
              <a:rPr lang="zh-CN" altLang="en-US" sz="2400" dirty="0"/>
              <a:t>所示的实验装置探</a:t>
            </a:r>
          </a:p>
          <a:p>
            <a:r>
              <a:rPr lang="zh-CN" altLang="en-US" sz="2400" dirty="0"/>
              <a:t>究“阻力对小车运动”的影响：他在水平</a:t>
            </a:r>
          </a:p>
          <a:p>
            <a:r>
              <a:rPr lang="zh-CN" altLang="en-US" sz="2400" dirty="0"/>
              <a:t>桌面上分别铺上毛巾、棉布、木板，让小</a:t>
            </a:r>
          </a:p>
          <a:p>
            <a:r>
              <a:rPr lang="zh-CN" altLang="en-US" sz="2400" dirty="0"/>
              <a:t>车从斜面上的同一位置由静止滑下，在水</a:t>
            </a:r>
          </a:p>
          <a:p>
            <a:r>
              <a:rPr lang="zh-CN" altLang="en-US" sz="2400" dirty="0"/>
              <a:t>平面上分别标记出小车停下的位置。</a:t>
            </a:r>
          </a:p>
          <a:p>
            <a:r>
              <a:rPr lang="zh-CN" altLang="en-US" sz="2400" dirty="0"/>
              <a:t>（</a:t>
            </a:r>
            <a:r>
              <a:rPr lang="en-US" altLang="zh-CN" sz="2400" dirty="0"/>
              <a:t>1</a:t>
            </a:r>
            <a:r>
              <a:rPr lang="zh-CN" altLang="en-US" sz="2400" dirty="0"/>
              <a:t>）让小车从斜面同一高度滑下的目的是：使小车到达斜面底部</a:t>
            </a:r>
            <a:r>
              <a:rPr lang="zh-CN" altLang="en-US" sz="2400" dirty="0" smtClean="0"/>
              <a:t>的</a:t>
            </a:r>
            <a:r>
              <a:rPr lang="zh-CN" altLang="en-US" sz="2400" u="sng" dirty="0" smtClean="0"/>
              <a:t>                </a:t>
            </a:r>
            <a:r>
              <a:rPr lang="zh-CN" altLang="en-US" sz="2400" dirty="0" smtClean="0"/>
              <a:t>相同</a:t>
            </a:r>
            <a:r>
              <a:rPr lang="zh-CN" altLang="en-US" sz="2400" dirty="0"/>
              <a:t>。</a:t>
            </a:r>
          </a:p>
          <a:p>
            <a:r>
              <a:rPr lang="zh-CN" altLang="en-US" sz="2400" dirty="0"/>
              <a:t>（</a:t>
            </a:r>
            <a:r>
              <a:rPr lang="en-US" altLang="zh-CN" sz="2400" dirty="0"/>
              <a:t>2</a:t>
            </a:r>
            <a:r>
              <a:rPr lang="zh-CN" altLang="en-US" sz="2400" dirty="0"/>
              <a:t>）标记③是小车</a:t>
            </a:r>
            <a:r>
              <a:rPr lang="zh-CN" altLang="en-US" sz="2400" dirty="0" smtClean="0"/>
              <a:t>在</a:t>
            </a:r>
            <a:r>
              <a:rPr lang="zh-CN" altLang="en-US" sz="2400" u="sng" dirty="0" smtClean="0"/>
              <a:t>              </a:t>
            </a:r>
            <a:r>
              <a:rPr lang="zh-CN" altLang="en-US" sz="2400" dirty="0" smtClean="0"/>
              <a:t>表面</a:t>
            </a:r>
            <a:r>
              <a:rPr lang="zh-CN" altLang="en-US" sz="2400" dirty="0"/>
              <a:t>上停下的位置。分析可知：水平表面越光滑，</a:t>
            </a:r>
            <a:r>
              <a:rPr lang="zh-CN" altLang="en-US" sz="2400" dirty="0" smtClean="0"/>
              <a:t>小车</a:t>
            </a:r>
            <a:r>
              <a:rPr lang="zh-CN" altLang="en-US" sz="2400" dirty="0"/>
              <a:t>受到的阻力越小，速度减小得</a:t>
            </a:r>
            <a:r>
              <a:rPr lang="zh-CN" altLang="en-US" sz="2400" dirty="0" smtClean="0"/>
              <a:t>越</a:t>
            </a:r>
            <a:r>
              <a:rPr lang="zh-CN" altLang="en-US" sz="2400" u="sng" dirty="0" smtClean="0"/>
              <a:t>                   </a:t>
            </a:r>
            <a:r>
              <a:rPr lang="zh-CN" altLang="en-US" sz="2400" dirty="0" smtClean="0"/>
              <a:t>（</a:t>
            </a:r>
            <a:r>
              <a:rPr lang="zh-CN" altLang="en-US" sz="2400" dirty="0"/>
              <a:t>选填“快”或“慢”）。推理可知：</a:t>
            </a:r>
          </a:p>
          <a:p>
            <a:r>
              <a:rPr lang="zh-CN" altLang="en-US" sz="2400" dirty="0"/>
              <a:t>运动小车如果不受阻力作用，它将永远</a:t>
            </a:r>
            <a:r>
              <a:rPr lang="zh-CN" altLang="en-US" sz="2400" dirty="0" smtClean="0"/>
              <a:t>做</a:t>
            </a:r>
            <a:r>
              <a:rPr lang="zh-CN" altLang="en-US" sz="2400" u="sng" dirty="0" smtClean="0"/>
              <a:t>                            </a:t>
            </a:r>
            <a:r>
              <a:rPr lang="zh-CN" altLang="en-US" sz="2400" dirty="0" smtClean="0"/>
              <a:t>。</a:t>
            </a:r>
            <a:endParaRPr lang="zh-CN" altLang="en-US" sz="2400" dirty="0"/>
          </a:p>
        </p:txBody>
      </p:sp>
      <p:sp>
        <p:nvSpPr>
          <p:cNvPr id="19" name="矩形 18"/>
          <p:cNvSpPr/>
          <p:nvPr/>
        </p:nvSpPr>
        <p:spPr>
          <a:xfrm>
            <a:off x="2854319" y="3850056"/>
            <a:ext cx="800219" cy="461665"/>
          </a:xfrm>
          <a:prstGeom prst="rect">
            <a:avLst/>
          </a:prstGeom>
        </p:spPr>
        <p:txBody>
          <a:bodyPr wrap="none">
            <a:spAutoFit/>
          </a:bodyPr>
          <a:lstStyle/>
          <a:p>
            <a:r>
              <a:rPr lang="zh-CN" altLang="en-US" sz="2400" dirty="0">
                <a:solidFill>
                  <a:srgbClr val="FF0000"/>
                </a:solidFill>
              </a:rPr>
              <a:t>速度</a:t>
            </a:r>
          </a:p>
        </p:txBody>
      </p:sp>
      <p:sp>
        <p:nvSpPr>
          <p:cNvPr id="20" name="矩形 19"/>
          <p:cNvSpPr/>
          <p:nvPr/>
        </p:nvSpPr>
        <p:spPr>
          <a:xfrm>
            <a:off x="4578106" y="4239007"/>
            <a:ext cx="800219" cy="461665"/>
          </a:xfrm>
          <a:prstGeom prst="rect">
            <a:avLst/>
          </a:prstGeom>
        </p:spPr>
        <p:txBody>
          <a:bodyPr wrap="none">
            <a:spAutoFit/>
          </a:bodyPr>
          <a:lstStyle/>
          <a:p>
            <a:r>
              <a:rPr lang="zh-CN" altLang="en-US" sz="2400" dirty="0" smtClean="0">
                <a:solidFill>
                  <a:srgbClr val="FF0000"/>
                </a:solidFill>
              </a:rPr>
              <a:t>木板</a:t>
            </a:r>
            <a:endParaRPr lang="zh-CN" altLang="en-US" sz="2400" dirty="0">
              <a:solidFill>
                <a:srgbClr val="FF0000"/>
              </a:solidFill>
            </a:endParaRPr>
          </a:p>
        </p:txBody>
      </p:sp>
      <p:sp>
        <p:nvSpPr>
          <p:cNvPr id="21" name="矩形 20"/>
          <p:cNvSpPr/>
          <p:nvPr/>
        </p:nvSpPr>
        <p:spPr>
          <a:xfrm>
            <a:off x="1626083" y="4941169"/>
            <a:ext cx="492443" cy="461665"/>
          </a:xfrm>
          <a:prstGeom prst="rect">
            <a:avLst/>
          </a:prstGeom>
        </p:spPr>
        <p:txBody>
          <a:bodyPr wrap="none">
            <a:spAutoFit/>
          </a:bodyPr>
          <a:lstStyle/>
          <a:p>
            <a:r>
              <a:rPr lang="zh-CN" altLang="en-US" sz="2400" dirty="0" smtClean="0">
                <a:solidFill>
                  <a:srgbClr val="FF0000"/>
                </a:solidFill>
              </a:rPr>
              <a:t>慢</a:t>
            </a:r>
            <a:endParaRPr lang="zh-CN" altLang="en-US" sz="2400" dirty="0">
              <a:solidFill>
                <a:srgbClr val="FF0000"/>
              </a:solidFill>
            </a:endParaRPr>
          </a:p>
        </p:txBody>
      </p:sp>
      <p:sp>
        <p:nvSpPr>
          <p:cNvPr id="22" name="矩形 21"/>
          <p:cNvSpPr/>
          <p:nvPr/>
        </p:nvSpPr>
        <p:spPr>
          <a:xfrm>
            <a:off x="8144310" y="5321862"/>
            <a:ext cx="2031325" cy="461665"/>
          </a:xfrm>
          <a:prstGeom prst="rect">
            <a:avLst/>
          </a:prstGeom>
        </p:spPr>
        <p:txBody>
          <a:bodyPr wrap="none">
            <a:spAutoFit/>
          </a:bodyPr>
          <a:lstStyle/>
          <a:p>
            <a:r>
              <a:rPr lang="zh-CN" altLang="en-US" sz="2400" dirty="0" smtClean="0">
                <a:solidFill>
                  <a:srgbClr val="FF0000"/>
                </a:solidFill>
              </a:rPr>
              <a:t>匀速直线运动</a:t>
            </a:r>
            <a:endParaRPr lang="zh-CN" alt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1871531" y="548680"/>
            <a:ext cx="9889099" cy="504056"/>
          </a:xfrm>
          <a:prstGeom prst="parallelogram">
            <a:avLst/>
          </a:prstGeom>
          <a:gradFill>
            <a:gsLst>
              <a:gs pos="50000">
                <a:schemeClr val="bg1">
                  <a:lumMod val="95000"/>
                </a:schemeClr>
              </a:gs>
              <a:gs pos="100000">
                <a:schemeClr val="bg1"/>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泪滴形 37"/>
          <p:cNvSpPr/>
          <p:nvPr/>
        </p:nvSpPr>
        <p:spPr>
          <a:xfrm>
            <a:off x="815414" y="260648"/>
            <a:ext cx="1632181" cy="1224136"/>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泪滴形 25"/>
          <p:cNvSpPr/>
          <p:nvPr/>
        </p:nvSpPr>
        <p:spPr>
          <a:xfrm>
            <a:off x="527382" y="260648"/>
            <a:ext cx="1632181" cy="1224136"/>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3" name="泪滴形 22"/>
          <p:cNvSpPr/>
          <p:nvPr/>
        </p:nvSpPr>
        <p:spPr>
          <a:xfrm>
            <a:off x="10896534" y="6021288"/>
            <a:ext cx="768085" cy="57606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4" name="泪滴形 47"/>
          <p:cNvSpPr/>
          <p:nvPr/>
        </p:nvSpPr>
        <p:spPr>
          <a:xfrm>
            <a:off x="10896533" y="6021288"/>
            <a:ext cx="576064" cy="504056"/>
          </a:xfrm>
          <a:custGeom>
            <a:avLst/>
            <a:gdLst/>
            <a:ahLst/>
            <a:cxnLst/>
            <a:rect l="l" t="t" r="r" b="b"/>
            <a:pathLst>
              <a:path w="432048" h="504056">
                <a:moveTo>
                  <a:pt x="288032" y="0"/>
                </a:moveTo>
                <a:lnTo>
                  <a:pt x="432048" y="0"/>
                </a:lnTo>
                <a:lnTo>
                  <a:pt x="432048" y="216024"/>
                </a:lnTo>
                <a:cubicBezTo>
                  <a:pt x="432048" y="375100"/>
                  <a:pt x="303092" y="504056"/>
                  <a:pt x="144016" y="504056"/>
                </a:cubicBezTo>
                <a:lnTo>
                  <a:pt x="93118" y="498925"/>
                </a:lnTo>
                <a:cubicBezTo>
                  <a:pt x="35629" y="446940"/>
                  <a:pt x="0" y="371647"/>
                  <a:pt x="0" y="288032"/>
                </a:cubicBezTo>
                <a:cubicBezTo>
                  <a:pt x="0" y="128956"/>
                  <a:pt x="128956" y="0"/>
                  <a:pt x="288032" y="0"/>
                </a:cubicBezTo>
                <a:close/>
              </a:path>
            </a:pathLst>
          </a:custGeom>
          <a:solidFill>
            <a:schemeClr val="bg1"/>
          </a:solidFill>
          <a:ln>
            <a:solidFill>
              <a:srgbClr val="3366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泪滴形 24"/>
          <p:cNvSpPr/>
          <p:nvPr/>
        </p:nvSpPr>
        <p:spPr>
          <a:xfrm>
            <a:off x="10704512" y="5949280"/>
            <a:ext cx="768085" cy="576064"/>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1664619" y="548680"/>
            <a:ext cx="0" cy="561662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43606" y="529516"/>
            <a:ext cx="2709396" cy="523220"/>
          </a:xfrm>
          <a:prstGeom prst="rect">
            <a:avLst/>
          </a:prstGeom>
          <a:noFill/>
        </p:spPr>
        <p:txBody>
          <a:bodyPr wrap="none" rtlCol="0">
            <a:spAutoFit/>
          </a:bodyPr>
          <a:lstStyle/>
          <a:p>
            <a:pPr algn="l"/>
            <a:r>
              <a:rPr lang="zh-CN" altLang="en-US" sz="2800" b="1" dirty="0">
                <a:solidFill>
                  <a:schemeClr val="accent2"/>
                </a:solidFill>
                <a:sym typeface="+mn-ea"/>
              </a:rPr>
              <a:t>三、实验探究题</a:t>
            </a:r>
            <a:endParaRPr lang="zh-CN" altLang="en-US" sz="2800" b="1" dirty="0">
              <a:solidFill>
                <a:schemeClr val="accent2"/>
              </a:solidFill>
            </a:endParaRPr>
          </a:p>
        </p:txBody>
      </p:sp>
      <p:sp>
        <p:nvSpPr>
          <p:cNvPr id="37" name="矩形 36"/>
          <p:cNvSpPr/>
          <p:nvPr/>
        </p:nvSpPr>
        <p:spPr>
          <a:xfrm>
            <a:off x="2578445" y="1052736"/>
            <a:ext cx="877163" cy="369332"/>
          </a:xfrm>
          <a:prstGeom prst="rect">
            <a:avLst/>
          </a:prstGeom>
        </p:spPr>
        <p:txBody>
          <a:bodyPr wrap="none">
            <a:spAutoFit/>
          </a:bodyPr>
          <a:lstStyle/>
          <a:p>
            <a:r>
              <a:rPr lang="zh-CN" altLang="en-US" dirty="0" smtClean="0">
                <a:solidFill>
                  <a:srgbClr val="33CCCC"/>
                </a:solidFill>
              </a:rPr>
              <a:t>第八章</a:t>
            </a:r>
            <a:endParaRPr lang="zh-CN" altLang="en-US" dirty="0">
              <a:solidFill>
                <a:srgbClr val="33CCCC"/>
              </a:solidFill>
            </a:endParaRPr>
          </a:p>
        </p:txBody>
      </p:sp>
      <p:sp>
        <p:nvSpPr>
          <p:cNvPr id="39" name="矩形 38"/>
          <p:cNvSpPr/>
          <p:nvPr/>
        </p:nvSpPr>
        <p:spPr>
          <a:xfrm>
            <a:off x="3634257" y="1052736"/>
            <a:ext cx="1107996" cy="369332"/>
          </a:xfrm>
          <a:prstGeom prst="rect">
            <a:avLst/>
          </a:prstGeom>
        </p:spPr>
        <p:txBody>
          <a:bodyPr wrap="none">
            <a:spAutoFit/>
          </a:bodyPr>
          <a:lstStyle/>
          <a:p>
            <a:r>
              <a:rPr lang="zh-CN" altLang="en-US" dirty="0">
                <a:solidFill>
                  <a:schemeClr val="accent2"/>
                </a:solidFill>
              </a:rPr>
              <a:t>运动和力</a:t>
            </a:r>
          </a:p>
        </p:txBody>
      </p:sp>
      <p:sp>
        <p:nvSpPr>
          <p:cNvPr id="40" name="TextBox 39"/>
          <p:cNvSpPr txBox="1"/>
          <p:nvPr/>
        </p:nvSpPr>
        <p:spPr>
          <a:xfrm>
            <a:off x="562221" y="6335742"/>
            <a:ext cx="646331" cy="369332"/>
          </a:xfrm>
          <a:prstGeom prst="rect">
            <a:avLst/>
          </a:prstGeom>
          <a:noFill/>
        </p:spPr>
        <p:txBody>
          <a:bodyPr wrap="none" rtlCol="0">
            <a:spAutoFit/>
          </a:bodyPr>
          <a:lstStyle/>
          <a:p>
            <a:r>
              <a:rPr lang="zh-CN" altLang="en-US" dirty="0" smtClean="0">
                <a:solidFill>
                  <a:srgbClr val="33CCCC"/>
                </a:solidFill>
              </a:rPr>
              <a:t>正文</a:t>
            </a:r>
            <a:endParaRPr lang="zh-CN" altLang="en-US" dirty="0">
              <a:solidFill>
                <a:srgbClr val="33CCCC"/>
              </a:solidFill>
            </a:endParaRPr>
          </a:p>
        </p:txBody>
      </p:sp>
      <p:cxnSp>
        <p:nvCxnSpPr>
          <p:cNvPr id="41" name="直接连接符 40"/>
          <p:cNvCxnSpPr/>
          <p:nvPr/>
        </p:nvCxnSpPr>
        <p:spPr>
          <a:xfrm>
            <a:off x="1391477" y="6417332"/>
            <a:ext cx="0" cy="216024"/>
          </a:xfrm>
          <a:prstGeom prst="line">
            <a:avLst/>
          </a:prstGeom>
          <a:ln>
            <a:solidFill>
              <a:srgbClr val="33CCCC"/>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374055" y="6335742"/>
            <a:ext cx="877163" cy="369332"/>
          </a:xfrm>
          <a:prstGeom prst="rect">
            <a:avLst/>
          </a:prstGeom>
        </p:spPr>
        <p:txBody>
          <a:bodyPr wrap="none">
            <a:spAutoFit/>
          </a:bodyPr>
          <a:lstStyle/>
          <a:p>
            <a:r>
              <a:rPr lang="zh-CN" altLang="en-US" dirty="0" smtClean="0">
                <a:solidFill>
                  <a:schemeClr val="accent2"/>
                </a:solidFill>
              </a:rPr>
              <a:t>第一节</a:t>
            </a:r>
            <a:endParaRPr lang="zh-CN" altLang="en-US" dirty="0">
              <a:solidFill>
                <a:schemeClr val="accent2"/>
              </a:solidFill>
            </a:endParaRPr>
          </a:p>
        </p:txBody>
      </p:sp>
      <p:sp>
        <p:nvSpPr>
          <p:cNvPr id="43" name="矩形 42"/>
          <p:cNvSpPr/>
          <p:nvPr/>
        </p:nvSpPr>
        <p:spPr>
          <a:xfrm>
            <a:off x="2447595" y="6340678"/>
            <a:ext cx="1569660" cy="369332"/>
          </a:xfrm>
          <a:prstGeom prst="rect">
            <a:avLst/>
          </a:prstGeom>
        </p:spPr>
        <p:txBody>
          <a:bodyPr wrap="none">
            <a:spAutoFit/>
          </a:bodyPr>
          <a:lstStyle/>
          <a:p>
            <a:r>
              <a:rPr lang="zh-CN" altLang="en-US" dirty="0">
                <a:solidFill>
                  <a:schemeClr val="accent2"/>
                </a:solidFill>
              </a:rPr>
              <a:t>牛顿第一定律</a:t>
            </a:r>
          </a:p>
        </p:txBody>
      </p:sp>
      <p:sp>
        <p:nvSpPr>
          <p:cNvPr id="27" name="矩形 26"/>
          <p:cNvSpPr/>
          <p:nvPr/>
        </p:nvSpPr>
        <p:spPr>
          <a:xfrm>
            <a:off x="527381" y="1700808"/>
            <a:ext cx="10753195" cy="4464496"/>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62221" y="1700809"/>
            <a:ext cx="10718356" cy="4523105"/>
          </a:xfrm>
          <a:prstGeom prst="rect">
            <a:avLst/>
          </a:prstGeom>
        </p:spPr>
        <p:txBody>
          <a:bodyPr wrap="square">
            <a:spAutoFit/>
          </a:bodyPr>
          <a:lstStyle/>
          <a:p>
            <a:r>
              <a:rPr lang="zh-CN" altLang="en-US" sz="2400" dirty="0"/>
              <a:t>（</a:t>
            </a:r>
            <a:r>
              <a:rPr lang="en-US" altLang="zh-CN" sz="2400" dirty="0"/>
              <a:t>3</a:t>
            </a:r>
            <a:r>
              <a:rPr lang="zh-CN" altLang="en-US" sz="2400" dirty="0"/>
              <a:t>）牛顿第一定律是</a:t>
            </a:r>
            <a:r>
              <a:rPr lang="zh-CN" altLang="en-US" sz="2400" dirty="0" smtClean="0"/>
              <a:t>在</a:t>
            </a:r>
            <a:r>
              <a:rPr lang="zh-CN" altLang="en-US" sz="2400" u="sng" dirty="0" smtClean="0"/>
              <a:t>                      </a:t>
            </a:r>
            <a:r>
              <a:rPr lang="zh-CN" altLang="en-US" sz="2400" dirty="0" smtClean="0"/>
              <a:t>的</a:t>
            </a:r>
            <a:r>
              <a:rPr lang="zh-CN" altLang="en-US" sz="2400" dirty="0"/>
              <a:t>基础上，通过</a:t>
            </a:r>
            <a:r>
              <a:rPr lang="zh-CN" altLang="en-US" sz="2400" dirty="0" smtClean="0"/>
              <a:t>科学</a:t>
            </a:r>
            <a:endParaRPr lang="en-US" altLang="zh-CN" sz="2400" dirty="0" smtClean="0"/>
          </a:p>
          <a:p>
            <a:r>
              <a:rPr lang="zh-CN" altLang="en-US" sz="2400" dirty="0" smtClean="0"/>
              <a:t>的</a:t>
            </a:r>
            <a:r>
              <a:rPr lang="zh-CN" altLang="en-US" sz="2400" u="sng" dirty="0" smtClean="0"/>
              <a:t>                  </a:t>
            </a:r>
            <a:r>
              <a:rPr lang="zh-CN" altLang="en-US" sz="2400" dirty="0" smtClean="0"/>
              <a:t>而</a:t>
            </a:r>
            <a:r>
              <a:rPr lang="zh-CN" altLang="en-US" sz="2400" dirty="0"/>
              <a:t>总结归纳出来的。</a:t>
            </a:r>
          </a:p>
          <a:p>
            <a:r>
              <a:rPr lang="zh-CN" altLang="en-US" sz="2400" dirty="0"/>
              <a:t>（</a:t>
            </a:r>
            <a:r>
              <a:rPr lang="en-US" altLang="zh-CN" sz="2400" dirty="0"/>
              <a:t>4</a:t>
            </a:r>
            <a:r>
              <a:rPr lang="zh-CN" altLang="en-US" sz="2400" dirty="0"/>
              <a:t>）在斜面上运动的小车受到的重力和小车受到的</a:t>
            </a:r>
            <a:r>
              <a:rPr lang="zh-CN" altLang="en-US" sz="2400" dirty="0" smtClean="0"/>
              <a:t>支持</a:t>
            </a:r>
            <a:endParaRPr lang="en-US" altLang="zh-CN" sz="2400" dirty="0" smtClean="0"/>
          </a:p>
          <a:p>
            <a:r>
              <a:rPr lang="zh-CN" altLang="en-US" sz="2400" dirty="0" smtClean="0"/>
              <a:t>力</a:t>
            </a:r>
            <a:r>
              <a:rPr lang="zh-CN" altLang="en-US" sz="2400" u="sng" dirty="0" smtClean="0"/>
              <a:t>                         </a:t>
            </a:r>
            <a:r>
              <a:rPr lang="zh-CN" altLang="en-US" sz="2400" dirty="0" smtClean="0"/>
              <a:t>（</a:t>
            </a:r>
            <a:r>
              <a:rPr lang="zh-CN" altLang="en-US" sz="2400" dirty="0"/>
              <a:t>选填“是”或</a:t>
            </a:r>
            <a:r>
              <a:rPr lang="zh-CN" altLang="en-US" sz="2400" dirty="0" smtClean="0"/>
              <a:t>“不是”</a:t>
            </a:r>
            <a:r>
              <a:rPr lang="zh-CN" altLang="en-US" sz="2400" dirty="0"/>
              <a:t>）一对平衡力</a:t>
            </a:r>
            <a:r>
              <a:rPr lang="zh-CN" altLang="en-US" sz="2400" dirty="0" smtClean="0"/>
              <a:t>。</a:t>
            </a:r>
          </a:p>
          <a:p>
            <a:endParaRPr lang="zh-CN" altLang="en-US" sz="2400" dirty="0" smtClean="0"/>
          </a:p>
          <a:p>
            <a:r>
              <a:rPr sz="2400" dirty="0">
                <a:sym typeface="+mn-ea"/>
              </a:rPr>
              <a:t>26．如图8-11所示，小车在水平方向</a:t>
            </a:r>
          </a:p>
          <a:p>
            <a:r>
              <a:rPr sz="2400" dirty="0">
                <a:sym typeface="+mn-ea"/>
              </a:rPr>
              <a:t>受到两个力的作用，我们通过观察小车</a:t>
            </a:r>
          </a:p>
          <a:p>
            <a:r>
              <a:rPr sz="2400" dirty="0">
                <a:sym typeface="+mn-ea"/>
              </a:rPr>
              <a:t>在水平方向受到不同的两个力作用时，</a:t>
            </a:r>
          </a:p>
          <a:p>
            <a:r>
              <a:rPr sz="2400" dirty="0">
                <a:sym typeface="+mn-ea"/>
              </a:rPr>
              <a:t>小车是否处于静止来探究二力平衡需要</a:t>
            </a:r>
          </a:p>
          <a:p>
            <a:r>
              <a:rPr sz="2400" dirty="0">
                <a:sym typeface="+mn-ea"/>
              </a:rPr>
              <a:t>满足哪些条件。</a:t>
            </a:r>
            <a:endParaRPr lang="zh-CN" altLang="en-US" sz="2400" dirty="0" smtClean="0"/>
          </a:p>
          <a:p>
            <a:r>
              <a:rPr sz="2400" dirty="0">
                <a:sym typeface="+mn-ea"/>
              </a:rPr>
              <a:t>（1）把小车放在较</a:t>
            </a:r>
            <a:r>
              <a:rPr lang="en-US" sz="2400" dirty="0">
                <a:sym typeface="+mn-ea"/>
              </a:rPr>
              <a:t>_______</a:t>
            </a:r>
            <a:r>
              <a:rPr sz="2400" dirty="0">
                <a:sym typeface="+mn-ea"/>
              </a:rPr>
              <a:t>（选填“光滑”或“粗糙”）的水平桌面上，对实验结论的得出更有利。</a:t>
            </a:r>
            <a:endParaRPr lang="zh-CN" altLang="en-US" sz="2400" dirty="0"/>
          </a:p>
        </p:txBody>
      </p:sp>
      <p:sp>
        <p:nvSpPr>
          <p:cNvPr id="21" name="矩形 20"/>
          <p:cNvSpPr/>
          <p:nvPr/>
        </p:nvSpPr>
        <p:spPr>
          <a:xfrm>
            <a:off x="1468538" y="2031232"/>
            <a:ext cx="800219" cy="461665"/>
          </a:xfrm>
          <a:prstGeom prst="rect">
            <a:avLst/>
          </a:prstGeom>
        </p:spPr>
        <p:txBody>
          <a:bodyPr wrap="none">
            <a:spAutoFit/>
          </a:bodyPr>
          <a:lstStyle/>
          <a:p>
            <a:r>
              <a:rPr lang="zh-CN" altLang="en-US" sz="2400" dirty="0">
                <a:solidFill>
                  <a:srgbClr val="FF0000"/>
                </a:solidFill>
              </a:rPr>
              <a:t>推理</a:t>
            </a:r>
          </a:p>
        </p:txBody>
      </p:sp>
      <p:sp>
        <p:nvSpPr>
          <p:cNvPr id="22" name="矩形 21"/>
          <p:cNvSpPr/>
          <p:nvPr/>
        </p:nvSpPr>
        <p:spPr>
          <a:xfrm>
            <a:off x="5169887" y="1700809"/>
            <a:ext cx="1415772" cy="461665"/>
          </a:xfrm>
          <a:prstGeom prst="rect">
            <a:avLst/>
          </a:prstGeom>
        </p:spPr>
        <p:txBody>
          <a:bodyPr wrap="none">
            <a:spAutoFit/>
          </a:bodyPr>
          <a:lstStyle/>
          <a:p>
            <a:pPr algn="l"/>
            <a:r>
              <a:rPr lang="zh-CN" altLang="en-US" sz="2400" dirty="0">
                <a:solidFill>
                  <a:srgbClr val="FF0000"/>
                </a:solidFill>
              </a:rPr>
              <a:t>经验事实</a:t>
            </a:r>
          </a:p>
        </p:txBody>
      </p:sp>
      <p:sp>
        <p:nvSpPr>
          <p:cNvPr id="28" name="矩形 27"/>
          <p:cNvSpPr/>
          <p:nvPr/>
        </p:nvSpPr>
        <p:spPr>
          <a:xfrm>
            <a:off x="1871531" y="2780929"/>
            <a:ext cx="800219" cy="461665"/>
          </a:xfrm>
          <a:prstGeom prst="rect">
            <a:avLst/>
          </a:prstGeom>
        </p:spPr>
        <p:txBody>
          <a:bodyPr wrap="none">
            <a:spAutoFit/>
          </a:bodyPr>
          <a:lstStyle/>
          <a:p>
            <a:r>
              <a:rPr lang="zh-CN" altLang="en-US" sz="2400" dirty="0" smtClean="0">
                <a:solidFill>
                  <a:srgbClr val="FF0000"/>
                </a:solidFill>
              </a:rPr>
              <a:t>不是</a:t>
            </a:r>
            <a:endParaRPr lang="zh-CN" altLang="en-US" sz="2400" dirty="0">
              <a:solidFill>
                <a:srgbClr val="FF0000"/>
              </a:solidFill>
            </a:endParaRPr>
          </a:p>
        </p:txBody>
      </p:sp>
      <p:pic>
        <p:nvPicPr>
          <p:cNvPr id="2" name="图片 1"/>
          <p:cNvPicPr>
            <a:picLocks noChangeAspect="1"/>
          </p:cNvPicPr>
          <p:nvPr/>
        </p:nvPicPr>
        <p:blipFill>
          <a:blip r:embed="rId3" cstate="print"/>
          <a:stretch>
            <a:fillRect/>
          </a:stretch>
        </p:blipFill>
        <p:spPr>
          <a:xfrm>
            <a:off x="8144087" y="3747136"/>
            <a:ext cx="2943860" cy="1575435"/>
          </a:xfrm>
          <a:prstGeom prst="rect">
            <a:avLst/>
          </a:prstGeom>
        </p:spPr>
      </p:pic>
      <p:sp>
        <p:nvSpPr>
          <p:cNvPr id="4" name="矩形 3"/>
          <p:cNvSpPr/>
          <p:nvPr/>
        </p:nvSpPr>
        <p:spPr>
          <a:xfrm>
            <a:off x="4394597" y="5322834"/>
            <a:ext cx="800219" cy="461665"/>
          </a:xfrm>
          <a:prstGeom prst="rect">
            <a:avLst/>
          </a:prstGeom>
        </p:spPr>
        <p:txBody>
          <a:bodyPr wrap="none">
            <a:spAutoFit/>
          </a:bodyPr>
          <a:lstStyle/>
          <a:p>
            <a:pPr algn="l"/>
            <a:r>
              <a:rPr lang="zh-CN" altLang="en-US" sz="2400" dirty="0" smtClean="0">
                <a:solidFill>
                  <a:srgbClr val="FF0000"/>
                </a:solidFill>
              </a:rPr>
              <a:t>光滑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8" grpId="0"/>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1871531" y="548680"/>
            <a:ext cx="9889099" cy="504056"/>
          </a:xfrm>
          <a:prstGeom prst="parallelogram">
            <a:avLst/>
          </a:prstGeom>
          <a:gradFill>
            <a:gsLst>
              <a:gs pos="50000">
                <a:schemeClr val="bg1">
                  <a:lumMod val="95000"/>
                </a:schemeClr>
              </a:gs>
              <a:gs pos="100000">
                <a:schemeClr val="bg1"/>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泪滴形 37"/>
          <p:cNvSpPr/>
          <p:nvPr/>
        </p:nvSpPr>
        <p:spPr>
          <a:xfrm>
            <a:off x="815414" y="260648"/>
            <a:ext cx="1632181" cy="1224136"/>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泪滴形 25"/>
          <p:cNvSpPr/>
          <p:nvPr/>
        </p:nvSpPr>
        <p:spPr>
          <a:xfrm>
            <a:off x="527382" y="260648"/>
            <a:ext cx="1632181" cy="1224136"/>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3" name="泪滴形 22"/>
          <p:cNvSpPr/>
          <p:nvPr/>
        </p:nvSpPr>
        <p:spPr>
          <a:xfrm>
            <a:off x="10896534" y="6021288"/>
            <a:ext cx="768085" cy="57606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4" name="泪滴形 47"/>
          <p:cNvSpPr/>
          <p:nvPr/>
        </p:nvSpPr>
        <p:spPr>
          <a:xfrm>
            <a:off x="10896533" y="6021288"/>
            <a:ext cx="576064" cy="504056"/>
          </a:xfrm>
          <a:custGeom>
            <a:avLst/>
            <a:gdLst/>
            <a:ahLst/>
            <a:cxnLst/>
            <a:rect l="l" t="t" r="r" b="b"/>
            <a:pathLst>
              <a:path w="432048" h="504056">
                <a:moveTo>
                  <a:pt x="288032" y="0"/>
                </a:moveTo>
                <a:lnTo>
                  <a:pt x="432048" y="0"/>
                </a:lnTo>
                <a:lnTo>
                  <a:pt x="432048" y="216024"/>
                </a:lnTo>
                <a:cubicBezTo>
                  <a:pt x="432048" y="375100"/>
                  <a:pt x="303092" y="504056"/>
                  <a:pt x="144016" y="504056"/>
                </a:cubicBezTo>
                <a:lnTo>
                  <a:pt x="93118" y="498925"/>
                </a:lnTo>
                <a:cubicBezTo>
                  <a:pt x="35629" y="446940"/>
                  <a:pt x="0" y="371647"/>
                  <a:pt x="0" y="288032"/>
                </a:cubicBezTo>
                <a:cubicBezTo>
                  <a:pt x="0" y="128956"/>
                  <a:pt x="128956" y="0"/>
                  <a:pt x="288032" y="0"/>
                </a:cubicBezTo>
                <a:close/>
              </a:path>
            </a:pathLst>
          </a:custGeom>
          <a:solidFill>
            <a:schemeClr val="bg1"/>
          </a:solidFill>
          <a:ln>
            <a:solidFill>
              <a:srgbClr val="3366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泪滴形 24"/>
          <p:cNvSpPr/>
          <p:nvPr/>
        </p:nvSpPr>
        <p:spPr>
          <a:xfrm>
            <a:off x="10704512" y="5949280"/>
            <a:ext cx="768085" cy="576064"/>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1664619" y="548680"/>
            <a:ext cx="0" cy="561662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43606" y="529516"/>
            <a:ext cx="2709396" cy="523220"/>
          </a:xfrm>
          <a:prstGeom prst="rect">
            <a:avLst/>
          </a:prstGeom>
          <a:noFill/>
        </p:spPr>
        <p:txBody>
          <a:bodyPr wrap="none" rtlCol="0">
            <a:spAutoFit/>
          </a:bodyPr>
          <a:lstStyle/>
          <a:p>
            <a:pPr algn="l"/>
            <a:r>
              <a:rPr lang="zh-CN" altLang="en-US" sz="2800" b="1" dirty="0">
                <a:solidFill>
                  <a:schemeClr val="accent2"/>
                </a:solidFill>
                <a:sym typeface="+mn-ea"/>
              </a:rPr>
              <a:t>三、实验探究题</a:t>
            </a:r>
            <a:endParaRPr lang="zh-CN" altLang="en-US" sz="2800" b="1" dirty="0">
              <a:solidFill>
                <a:schemeClr val="accent2"/>
              </a:solidFill>
            </a:endParaRPr>
          </a:p>
        </p:txBody>
      </p:sp>
      <p:sp>
        <p:nvSpPr>
          <p:cNvPr id="37" name="矩形 36"/>
          <p:cNvSpPr/>
          <p:nvPr/>
        </p:nvSpPr>
        <p:spPr>
          <a:xfrm>
            <a:off x="2578445" y="1052736"/>
            <a:ext cx="877163" cy="369332"/>
          </a:xfrm>
          <a:prstGeom prst="rect">
            <a:avLst/>
          </a:prstGeom>
        </p:spPr>
        <p:txBody>
          <a:bodyPr wrap="none">
            <a:spAutoFit/>
          </a:bodyPr>
          <a:lstStyle/>
          <a:p>
            <a:r>
              <a:rPr lang="zh-CN" altLang="en-US" dirty="0" smtClean="0">
                <a:solidFill>
                  <a:srgbClr val="33CCCC"/>
                </a:solidFill>
              </a:rPr>
              <a:t>第八章</a:t>
            </a:r>
            <a:endParaRPr lang="zh-CN" altLang="en-US" dirty="0">
              <a:solidFill>
                <a:srgbClr val="33CCCC"/>
              </a:solidFill>
            </a:endParaRPr>
          </a:p>
        </p:txBody>
      </p:sp>
      <p:sp>
        <p:nvSpPr>
          <p:cNvPr id="39" name="矩形 38"/>
          <p:cNvSpPr/>
          <p:nvPr/>
        </p:nvSpPr>
        <p:spPr>
          <a:xfrm>
            <a:off x="3634257" y="1052736"/>
            <a:ext cx="1107996" cy="369332"/>
          </a:xfrm>
          <a:prstGeom prst="rect">
            <a:avLst/>
          </a:prstGeom>
        </p:spPr>
        <p:txBody>
          <a:bodyPr wrap="none">
            <a:spAutoFit/>
          </a:bodyPr>
          <a:lstStyle/>
          <a:p>
            <a:r>
              <a:rPr lang="zh-CN" altLang="en-US" dirty="0">
                <a:solidFill>
                  <a:schemeClr val="accent2"/>
                </a:solidFill>
              </a:rPr>
              <a:t>运动和力</a:t>
            </a:r>
          </a:p>
        </p:txBody>
      </p:sp>
      <p:sp>
        <p:nvSpPr>
          <p:cNvPr id="40" name="TextBox 39"/>
          <p:cNvSpPr txBox="1"/>
          <p:nvPr/>
        </p:nvSpPr>
        <p:spPr>
          <a:xfrm>
            <a:off x="562221" y="6335742"/>
            <a:ext cx="646331" cy="369332"/>
          </a:xfrm>
          <a:prstGeom prst="rect">
            <a:avLst/>
          </a:prstGeom>
          <a:noFill/>
        </p:spPr>
        <p:txBody>
          <a:bodyPr wrap="none" rtlCol="0">
            <a:spAutoFit/>
          </a:bodyPr>
          <a:lstStyle/>
          <a:p>
            <a:r>
              <a:rPr lang="zh-CN" altLang="en-US" dirty="0" smtClean="0">
                <a:solidFill>
                  <a:srgbClr val="33CCCC"/>
                </a:solidFill>
              </a:rPr>
              <a:t>正文</a:t>
            </a:r>
            <a:endParaRPr lang="zh-CN" altLang="en-US" dirty="0">
              <a:solidFill>
                <a:srgbClr val="33CCCC"/>
              </a:solidFill>
            </a:endParaRPr>
          </a:p>
        </p:txBody>
      </p:sp>
      <p:cxnSp>
        <p:nvCxnSpPr>
          <p:cNvPr id="41" name="直接连接符 40"/>
          <p:cNvCxnSpPr/>
          <p:nvPr/>
        </p:nvCxnSpPr>
        <p:spPr>
          <a:xfrm>
            <a:off x="1391477" y="6417332"/>
            <a:ext cx="0" cy="216024"/>
          </a:xfrm>
          <a:prstGeom prst="line">
            <a:avLst/>
          </a:prstGeom>
          <a:ln>
            <a:solidFill>
              <a:srgbClr val="33CCCC"/>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374055" y="6335742"/>
            <a:ext cx="877163" cy="369332"/>
          </a:xfrm>
          <a:prstGeom prst="rect">
            <a:avLst/>
          </a:prstGeom>
        </p:spPr>
        <p:txBody>
          <a:bodyPr wrap="none">
            <a:spAutoFit/>
          </a:bodyPr>
          <a:lstStyle/>
          <a:p>
            <a:r>
              <a:rPr lang="zh-CN" altLang="en-US" dirty="0" smtClean="0">
                <a:solidFill>
                  <a:schemeClr val="accent2"/>
                </a:solidFill>
              </a:rPr>
              <a:t>第一节</a:t>
            </a:r>
            <a:endParaRPr lang="zh-CN" altLang="en-US" dirty="0">
              <a:solidFill>
                <a:schemeClr val="accent2"/>
              </a:solidFill>
            </a:endParaRPr>
          </a:p>
        </p:txBody>
      </p:sp>
      <p:sp>
        <p:nvSpPr>
          <p:cNvPr id="43" name="矩形 42"/>
          <p:cNvSpPr/>
          <p:nvPr/>
        </p:nvSpPr>
        <p:spPr>
          <a:xfrm>
            <a:off x="2447595" y="6340678"/>
            <a:ext cx="1569660" cy="369332"/>
          </a:xfrm>
          <a:prstGeom prst="rect">
            <a:avLst/>
          </a:prstGeom>
        </p:spPr>
        <p:txBody>
          <a:bodyPr wrap="none">
            <a:spAutoFit/>
          </a:bodyPr>
          <a:lstStyle/>
          <a:p>
            <a:r>
              <a:rPr lang="zh-CN" altLang="en-US" dirty="0">
                <a:solidFill>
                  <a:schemeClr val="accent2"/>
                </a:solidFill>
              </a:rPr>
              <a:t>牛顿第一定律</a:t>
            </a:r>
          </a:p>
        </p:txBody>
      </p:sp>
      <p:sp>
        <p:nvSpPr>
          <p:cNvPr id="27" name="矩形 26"/>
          <p:cNvSpPr/>
          <p:nvPr/>
        </p:nvSpPr>
        <p:spPr>
          <a:xfrm>
            <a:off x="527381" y="1700808"/>
            <a:ext cx="10753195" cy="4464496"/>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62221" y="1700809"/>
            <a:ext cx="10718356" cy="3785652"/>
          </a:xfrm>
          <a:prstGeom prst="rect">
            <a:avLst/>
          </a:prstGeom>
        </p:spPr>
        <p:txBody>
          <a:bodyPr wrap="square">
            <a:spAutoFit/>
          </a:bodyPr>
          <a:lstStyle/>
          <a:p>
            <a:r>
              <a:rPr sz="2400" dirty="0"/>
              <a:t>（2）向两个吊盘中加砝码，当两盘中的砝码质量</a:t>
            </a:r>
            <a:r>
              <a:rPr lang="en-US" sz="2400" dirty="0"/>
              <a:t>_______</a:t>
            </a:r>
            <a:r>
              <a:rPr sz="2400" dirty="0"/>
              <a:t>（选填“相等”或“不相等”）时，小车静止。</a:t>
            </a:r>
          </a:p>
          <a:p>
            <a:r>
              <a:rPr sz="2400" dirty="0"/>
              <a:t>（3）保持两个吊盘中的砝码质量相等，将小车在桌面上旋转一个角度松手后，小车会</a:t>
            </a:r>
            <a:r>
              <a:rPr lang="en-US" sz="2400" dirty="0">
                <a:sym typeface="+mn-ea"/>
              </a:rPr>
              <a:t>_______</a:t>
            </a:r>
            <a:r>
              <a:rPr sz="2400" dirty="0"/>
              <a:t>，直到两边的拉线</a:t>
            </a:r>
            <a:r>
              <a:rPr lang="en-US" sz="2400" dirty="0">
                <a:sym typeface="+mn-ea"/>
              </a:rPr>
              <a:t>____</a:t>
            </a:r>
          </a:p>
          <a:p>
            <a:r>
              <a:rPr lang="en-US" sz="2400" dirty="0">
                <a:sym typeface="+mn-ea"/>
              </a:rPr>
              <a:t>_________________</a:t>
            </a:r>
            <a:r>
              <a:rPr sz="2400" dirty="0"/>
              <a:t>。</a:t>
            </a:r>
          </a:p>
          <a:p>
            <a:r>
              <a:rPr sz="2400" dirty="0"/>
              <a:t>（4）如果将两边的吊盘挂在小车一端的同一挂钩上，且沿同一方向拉小车，可以发现小车不会静止，这是为了表明小车受到的二力若平衡，必须满足</a:t>
            </a:r>
            <a:r>
              <a:rPr lang="en-US" sz="2400" dirty="0"/>
              <a:t>____________</a:t>
            </a:r>
            <a:r>
              <a:rPr sz="2400" dirty="0"/>
              <a:t>这一条件而设计的一个步骤。</a:t>
            </a:r>
          </a:p>
          <a:p>
            <a:r>
              <a:rPr sz="2400" dirty="0"/>
              <a:t>（5）通过上述过程可知：作用在同一物体上的两个力，只有当大小</a:t>
            </a:r>
            <a:r>
              <a:rPr lang="en-US" sz="2400" dirty="0">
                <a:sym typeface="+mn-ea"/>
              </a:rPr>
              <a:t>______</a:t>
            </a:r>
            <a:r>
              <a:rPr sz="2400" dirty="0"/>
              <a:t>、方向</a:t>
            </a:r>
            <a:r>
              <a:rPr lang="en-US" sz="2400" dirty="0">
                <a:sym typeface="+mn-ea"/>
              </a:rPr>
              <a:t>_______</a:t>
            </a:r>
            <a:r>
              <a:rPr sz="2400" dirty="0"/>
              <a:t>，且作用在</a:t>
            </a:r>
            <a:r>
              <a:rPr lang="en-US" sz="2400" dirty="0">
                <a:sym typeface="+mn-ea"/>
              </a:rPr>
              <a:t>____________</a:t>
            </a:r>
            <a:r>
              <a:rPr sz="2400" dirty="0"/>
              <a:t>上，这两个力才彼此平衡。</a:t>
            </a:r>
          </a:p>
        </p:txBody>
      </p:sp>
      <p:sp>
        <p:nvSpPr>
          <p:cNvPr id="21" name="矩形 20"/>
          <p:cNvSpPr/>
          <p:nvPr/>
        </p:nvSpPr>
        <p:spPr>
          <a:xfrm>
            <a:off x="9638024" y="1700397"/>
            <a:ext cx="800219" cy="461665"/>
          </a:xfrm>
          <a:prstGeom prst="rect">
            <a:avLst/>
          </a:prstGeom>
        </p:spPr>
        <p:txBody>
          <a:bodyPr wrap="none">
            <a:spAutoFit/>
          </a:bodyPr>
          <a:lstStyle/>
          <a:p>
            <a:pPr algn="l"/>
            <a:r>
              <a:rPr lang="zh-CN" altLang="en-US" sz="2400" dirty="0">
                <a:solidFill>
                  <a:srgbClr val="FF0000"/>
                </a:solidFill>
              </a:rPr>
              <a:t>相等</a:t>
            </a:r>
          </a:p>
        </p:txBody>
      </p:sp>
      <p:sp>
        <p:nvSpPr>
          <p:cNvPr id="22" name="矩形 21"/>
          <p:cNvSpPr/>
          <p:nvPr/>
        </p:nvSpPr>
        <p:spPr>
          <a:xfrm>
            <a:off x="7029167" y="4219854"/>
            <a:ext cx="1415772" cy="461665"/>
          </a:xfrm>
          <a:prstGeom prst="rect">
            <a:avLst/>
          </a:prstGeom>
        </p:spPr>
        <p:txBody>
          <a:bodyPr wrap="none">
            <a:spAutoFit/>
          </a:bodyPr>
          <a:lstStyle/>
          <a:p>
            <a:pPr algn="l"/>
            <a:r>
              <a:rPr lang="zh-CN" altLang="en-US" sz="2400" dirty="0">
                <a:solidFill>
                  <a:srgbClr val="FF0000"/>
                </a:solidFill>
              </a:rPr>
              <a:t>方向相反</a:t>
            </a:r>
          </a:p>
        </p:txBody>
      </p:sp>
      <p:sp>
        <p:nvSpPr>
          <p:cNvPr id="2" name="矩形 1"/>
          <p:cNvSpPr/>
          <p:nvPr/>
        </p:nvSpPr>
        <p:spPr>
          <a:xfrm>
            <a:off x="5711957" y="2780929"/>
            <a:ext cx="800219" cy="461665"/>
          </a:xfrm>
          <a:prstGeom prst="rect">
            <a:avLst/>
          </a:prstGeom>
        </p:spPr>
        <p:txBody>
          <a:bodyPr wrap="none">
            <a:spAutoFit/>
          </a:bodyPr>
          <a:lstStyle/>
          <a:p>
            <a:pPr algn="l"/>
            <a:r>
              <a:rPr lang="zh-CN" altLang="en-US" sz="2400" dirty="0">
                <a:solidFill>
                  <a:srgbClr val="FF0000"/>
                </a:solidFill>
              </a:rPr>
              <a:t>转动</a:t>
            </a:r>
          </a:p>
        </p:txBody>
      </p:sp>
      <p:sp>
        <p:nvSpPr>
          <p:cNvPr id="4" name="矩形 3"/>
          <p:cNvSpPr/>
          <p:nvPr/>
        </p:nvSpPr>
        <p:spPr>
          <a:xfrm>
            <a:off x="912277" y="3126607"/>
            <a:ext cx="2031325" cy="461665"/>
          </a:xfrm>
          <a:prstGeom prst="rect">
            <a:avLst/>
          </a:prstGeom>
        </p:spPr>
        <p:txBody>
          <a:bodyPr wrap="none">
            <a:spAutoFit/>
          </a:bodyPr>
          <a:lstStyle/>
          <a:p>
            <a:pPr algn="l"/>
            <a:r>
              <a:rPr lang="zh-CN" altLang="en-US" sz="2400" dirty="0">
                <a:solidFill>
                  <a:srgbClr val="FF0000"/>
                </a:solidFill>
              </a:rPr>
              <a:t>在同一直线上</a:t>
            </a:r>
          </a:p>
        </p:txBody>
      </p:sp>
      <p:sp>
        <p:nvSpPr>
          <p:cNvPr id="5" name="矩形 4"/>
          <p:cNvSpPr/>
          <p:nvPr/>
        </p:nvSpPr>
        <p:spPr>
          <a:xfrm>
            <a:off x="2420760" y="5352059"/>
            <a:ext cx="800219" cy="461665"/>
          </a:xfrm>
          <a:prstGeom prst="rect">
            <a:avLst/>
          </a:prstGeom>
        </p:spPr>
        <p:txBody>
          <a:bodyPr wrap="none">
            <a:spAutoFit/>
          </a:bodyPr>
          <a:lstStyle/>
          <a:p>
            <a:pPr algn="l"/>
            <a:r>
              <a:rPr lang="zh-CN" altLang="en-US" sz="2400" dirty="0">
                <a:solidFill>
                  <a:srgbClr val="FF0000"/>
                </a:solidFill>
              </a:rPr>
              <a:t>相等</a:t>
            </a:r>
          </a:p>
        </p:txBody>
      </p:sp>
      <p:sp>
        <p:nvSpPr>
          <p:cNvPr id="7" name="矩形 6"/>
          <p:cNvSpPr/>
          <p:nvPr/>
        </p:nvSpPr>
        <p:spPr>
          <a:xfrm>
            <a:off x="5048813" y="5323484"/>
            <a:ext cx="800219" cy="461665"/>
          </a:xfrm>
          <a:prstGeom prst="rect">
            <a:avLst/>
          </a:prstGeom>
        </p:spPr>
        <p:txBody>
          <a:bodyPr wrap="none">
            <a:spAutoFit/>
          </a:bodyPr>
          <a:lstStyle/>
          <a:p>
            <a:pPr algn="l"/>
            <a:r>
              <a:rPr lang="zh-CN" altLang="en-US" sz="2400" dirty="0">
                <a:solidFill>
                  <a:srgbClr val="FF0000"/>
                </a:solidFill>
              </a:rPr>
              <a:t>相反</a:t>
            </a:r>
          </a:p>
        </p:txBody>
      </p:sp>
      <p:sp>
        <p:nvSpPr>
          <p:cNvPr id="8" name="矩形 7"/>
          <p:cNvSpPr/>
          <p:nvPr/>
        </p:nvSpPr>
        <p:spPr>
          <a:xfrm>
            <a:off x="8562480" y="5323484"/>
            <a:ext cx="1415772" cy="461665"/>
          </a:xfrm>
          <a:prstGeom prst="rect">
            <a:avLst/>
          </a:prstGeom>
        </p:spPr>
        <p:txBody>
          <a:bodyPr wrap="none">
            <a:spAutoFit/>
          </a:bodyPr>
          <a:lstStyle/>
          <a:p>
            <a:pPr algn="l"/>
            <a:r>
              <a:rPr lang="zh-CN" altLang="en-US" sz="2400" dirty="0">
                <a:solidFill>
                  <a:srgbClr val="FF0000"/>
                </a:solidFill>
              </a:rPr>
              <a:t>同一直线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 grpId="0"/>
      <p:bldP spid="4" grpId="0"/>
      <p:bldP spid="5" grpId="0"/>
      <p:bldP spid="7" grpId="0"/>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1871531" y="548680"/>
            <a:ext cx="9889099" cy="504056"/>
          </a:xfrm>
          <a:prstGeom prst="parallelogram">
            <a:avLst/>
          </a:prstGeom>
          <a:gradFill>
            <a:gsLst>
              <a:gs pos="50000">
                <a:schemeClr val="bg1">
                  <a:lumMod val="95000"/>
                </a:schemeClr>
              </a:gs>
              <a:gs pos="100000">
                <a:schemeClr val="bg1"/>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泪滴形 37"/>
          <p:cNvSpPr/>
          <p:nvPr/>
        </p:nvSpPr>
        <p:spPr>
          <a:xfrm>
            <a:off x="815414" y="260648"/>
            <a:ext cx="1632181" cy="1224136"/>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泪滴形 25"/>
          <p:cNvSpPr/>
          <p:nvPr/>
        </p:nvSpPr>
        <p:spPr>
          <a:xfrm>
            <a:off x="527382" y="260648"/>
            <a:ext cx="1632181" cy="1224136"/>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3" name="泪滴形 22"/>
          <p:cNvSpPr/>
          <p:nvPr/>
        </p:nvSpPr>
        <p:spPr>
          <a:xfrm>
            <a:off x="10896534" y="6021288"/>
            <a:ext cx="768085" cy="57606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4" name="泪滴形 47"/>
          <p:cNvSpPr/>
          <p:nvPr/>
        </p:nvSpPr>
        <p:spPr>
          <a:xfrm>
            <a:off x="10896533" y="6021288"/>
            <a:ext cx="576064" cy="504056"/>
          </a:xfrm>
          <a:custGeom>
            <a:avLst/>
            <a:gdLst/>
            <a:ahLst/>
            <a:cxnLst/>
            <a:rect l="l" t="t" r="r" b="b"/>
            <a:pathLst>
              <a:path w="432048" h="504056">
                <a:moveTo>
                  <a:pt x="288032" y="0"/>
                </a:moveTo>
                <a:lnTo>
                  <a:pt x="432048" y="0"/>
                </a:lnTo>
                <a:lnTo>
                  <a:pt x="432048" y="216024"/>
                </a:lnTo>
                <a:cubicBezTo>
                  <a:pt x="432048" y="375100"/>
                  <a:pt x="303092" y="504056"/>
                  <a:pt x="144016" y="504056"/>
                </a:cubicBezTo>
                <a:lnTo>
                  <a:pt x="93118" y="498925"/>
                </a:lnTo>
                <a:cubicBezTo>
                  <a:pt x="35629" y="446940"/>
                  <a:pt x="0" y="371647"/>
                  <a:pt x="0" y="288032"/>
                </a:cubicBezTo>
                <a:cubicBezTo>
                  <a:pt x="0" y="128956"/>
                  <a:pt x="128956" y="0"/>
                  <a:pt x="288032" y="0"/>
                </a:cubicBezTo>
                <a:close/>
              </a:path>
            </a:pathLst>
          </a:custGeom>
          <a:solidFill>
            <a:schemeClr val="bg1"/>
          </a:solidFill>
          <a:ln>
            <a:solidFill>
              <a:srgbClr val="3366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泪滴形 24"/>
          <p:cNvSpPr/>
          <p:nvPr/>
        </p:nvSpPr>
        <p:spPr>
          <a:xfrm>
            <a:off x="10704512" y="5949280"/>
            <a:ext cx="768085" cy="576064"/>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1664619" y="548680"/>
            <a:ext cx="0" cy="561662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43606" y="529516"/>
            <a:ext cx="2709396" cy="523220"/>
          </a:xfrm>
          <a:prstGeom prst="rect">
            <a:avLst/>
          </a:prstGeom>
          <a:noFill/>
        </p:spPr>
        <p:txBody>
          <a:bodyPr wrap="none" rtlCol="0">
            <a:spAutoFit/>
          </a:bodyPr>
          <a:lstStyle/>
          <a:p>
            <a:pPr algn="l"/>
            <a:r>
              <a:rPr lang="zh-CN" altLang="en-US" sz="2800" b="1" dirty="0">
                <a:solidFill>
                  <a:schemeClr val="accent2"/>
                </a:solidFill>
                <a:sym typeface="+mn-ea"/>
              </a:rPr>
              <a:t>三、实验探究题</a:t>
            </a:r>
            <a:endParaRPr lang="zh-CN" altLang="en-US" sz="2800" b="1" dirty="0">
              <a:solidFill>
                <a:schemeClr val="accent2"/>
              </a:solidFill>
            </a:endParaRPr>
          </a:p>
        </p:txBody>
      </p:sp>
      <p:sp>
        <p:nvSpPr>
          <p:cNvPr id="37" name="矩形 36"/>
          <p:cNvSpPr/>
          <p:nvPr/>
        </p:nvSpPr>
        <p:spPr>
          <a:xfrm>
            <a:off x="2578445" y="1052736"/>
            <a:ext cx="877163" cy="369332"/>
          </a:xfrm>
          <a:prstGeom prst="rect">
            <a:avLst/>
          </a:prstGeom>
        </p:spPr>
        <p:txBody>
          <a:bodyPr wrap="none">
            <a:spAutoFit/>
          </a:bodyPr>
          <a:lstStyle/>
          <a:p>
            <a:r>
              <a:rPr lang="zh-CN" altLang="en-US" dirty="0" smtClean="0">
                <a:solidFill>
                  <a:srgbClr val="33CCCC"/>
                </a:solidFill>
              </a:rPr>
              <a:t>第八章</a:t>
            </a:r>
            <a:endParaRPr lang="zh-CN" altLang="en-US" dirty="0">
              <a:solidFill>
                <a:srgbClr val="33CCCC"/>
              </a:solidFill>
            </a:endParaRPr>
          </a:p>
        </p:txBody>
      </p:sp>
      <p:sp>
        <p:nvSpPr>
          <p:cNvPr id="39" name="矩形 38"/>
          <p:cNvSpPr/>
          <p:nvPr/>
        </p:nvSpPr>
        <p:spPr>
          <a:xfrm>
            <a:off x="3634257" y="1052736"/>
            <a:ext cx="1107996" cy="369332"/>
          </a:xfrm>
          <a:prstGeom prst="rect">
            <a:avLst/>
          </a:prstGeom>
        </p:spPr>
        <p:txBody>
          <a:bodyPr wrap="none">
            <a:spAutoFit/>
          </a:bodyPr>
          <a:lstStyle/>
          <a:p>
            <a:r>
              <a:rPr lang="zh-CN" altLang="en-US" dirty="0">
                <a:solidFill>
                  <a:schemeClr val="accent2"/>
                </a:solidFill>
              </a:rPr>
              <a:t>运动和力</a:t>
            </a:r>
          </a:p>
        </p:txBody>
      </p:sp>
      <p:sp>
        <p:nvSpPr>
          <p:cNvPr id="40" name="TextBox 39"/>
          <p:cNvSpPr txBox="1"/>
          <p:nvPr/>
        </p:nvSpPr>
        <p:spPr>
          <a:xfrm>
            <a:off x="562221" y="6335742"/>
            <a:ext cx="646331" cy="369332"/>
          </a:xfrm>
          <a:prstGeom prst="rect">
            <a:avLst/>
          </a:prstGeom>
          <a:noFill/>
        </p:spPr>
        <p:txBody>
          <a:bodyPr wrap="none" rtlCol="0">
            <a:spAutoFit/>
          </a:bodyPr>
          <a:lstStyle/>
          <a:p>
            <a:r>
              <a:rPr lang="zh-CN" altLang="en-US" dirty="0" smtClean="0">
                <a:solidFill>
                  <a:srgbClr val="33CCCC"/>
                </a:solidFill>
              </a:rPr>
              <a:t>正文</a:t>
            </a:r>
            <a:endParaRPr lang="zh-CN" altLang="en-US" dirty="0">
              <a:solidFill>
                <a:srgbClr val="33CCCC"/>
              </a:solidFill>
            </a:endParaRPr>
          </a:p>
        </p:txBody>
      </p:sp>
      <p:cxnSp>
        <p:nvCxnSpPr>
          <p:cNvPr id="41" name="直接连接符 40"/>
          <p:cNvCxnSpPr/>
          <p:nvPr/>
        </p:nvCxnSpPr>
        <p:spPr>
          <a:xfrm>
            <a:off x="1391477" y="6417332"/>
            <a:ext cx="0" cy="216024"/>
          </a:xfrm>
          <a:prstGeom prst="line">
            <a:avLst/>
          </a:prstGeom>
          <a:ln>
            <a:solidFill>
              <a:srgbClr val="33CCCC"/>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374055" y="6335742"/>
            <a:ext cx="877163" cy="369332"/>
          </a:xfrm>
          <a:prstGeom prst="rect">
            <a:avLst/>
          </a:prstGeom>
        </p:spPr>
        <p:txBody>
          <a:bodyPr wrap="none">
            <a:spAutoFit/>
          </a:bodyPr>
          <a:lstStyle/>
          <a:p>
            <a:r>
              <a:rPr lang="zh-CN" altLang="en-US" dirty="0" smtClean="0">
                <a:solidFill>
                  <a:schemeClr val="accent2"/>
                </a:solidFill>
              </a:rPr>
              <a:t>第一节</a:t>
            </a:r>
            <a:endParaRPr lang="zh-CN" altLang="en-US" dirty="0">
              <a:solidFill>
                <a:schemeClr val="accent2"/>
              </a:solidFill>
            </a:endParaRPr>
          </a:p>
        </p:txBody>
      </p:sp>
      <p:sp>
        <p:nvSpPr>
          <p:cNvPr id="43" name="矩形 42"/>
          <p:cNvSpPr/>
          <p:nvPr/>
        </p:nvSpPr>
        <p:spPr>
          <a:xfrm>
            <a:off x="2447595" y="6340678"/>
            <a:ext cx="1569660" cy="369332"/>
          </a:xfrm>
          <a:prstGeom prst="rect">
            <a:avLst/>
          </a:prstGeom>
        </p:spPr>
        <p:txBody>
          <a:bodyPr wrap="none">
            <a:spAutoFit/>
          </a:bodyPr>
          <a:lstStyle/>
          <a:p>
            <a:r>
              <a:rPr lang="zh-CN" altLang="en-US" dirty="0">
                <a:solidFill>
                  <a:schemeClr val="accent2"/>
                </a:solidFill>
              </a:rPr>
              <a:t>牛顿第一定律</a:t>
            </a:r>
          </a:p>
        </p:txBody>
      </p:sp>
      <p:sp>
        <p:nvSpPr>
          <p:cNvPr id="27" name="矩形 26"/>
          <p:cNvSpPr/>
          <p:nvPr/>
        </p:nvSpPr>
        <p:spPr>
          <a:xfrm>
            <a:off x="527381" y="1700808"/>
            <a:ext cx="10753195" cy="4464496"/>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62221" y="1700808"/>
            <a:ext cx="10718356" cy="3785652"/>
          </a:xfrm>
          <a:prstGeom prst="rect">
            <a:avLst/>
          </a:prstGeom>
        </p:spPr>
        <p:txBody>
          <a:bodyPr wrap="square">
            <a:spAutoFit/>
          </a:bodyPr>
          <a:lstStyle/>
          <a:p>
            <a:r>
              <a:rPr lang="en-US" altLang="zh-CN" sz="2400" dirty="0"/>
              <a:t>27</a:t>
            </a:r>
            <a:r>
              <a:rPr lang="zh-CN" altLang="en-US" sz="2400" dirty="0"/>
              <a:t>．</a:t>
            </a:r>
            <a:r>
              <a:rPr sz="2400" dirty="0"/>
              <a:t>为探究“滑动摩擦力大小与什么因素有关”，小明设计了如图8-12所示的实验。</a:t>
            </a:r>
          </a:p>
          <a:p>
            <a:endParaRPr sz="2400" dirty="0"/>
          </a:p>
          <a:p>
            <a:endParaRPr sz="2400" dirty="0"/>
          </a:p>
          <a:p>
            <a:endParaRPr sz="2400" dirty="0"/>
          </a:p>
          <a:p>
            <a:endParaRPr sz="2400" dirty="0"/>
          </a:p>
          <a:p>
            <a:endParaRPr sz="2400" dirty="0"/>
          </a:p>
          <a:p>
            <a:r>
              <a:rPr lang="zh-CN" altLang="en-US" sz="2400" dirty="0">
                <a:sym typeface="+mn-ea"/>
              </a:rPr>
              <a:t>（</a:t>
            </a:r>
            <a:r>
              <a:rPr lang="en-US" altLang="zh-CN" sz="2400" dirty="0">
                <a:sym typeface="+mn-ea"/>
              </a:rPr>
              <a:t>1</a:t>
            </a:r>
            <a:r>
              <a:rPr lang="zh-CN" altLang="en-US" sz="2400" dirty="0">
                <a:sym typeface="+mn-ea"/>
              </a:rPr>
              <a:t>）实验过程中，弹簧</a:t>
            </a:r>
            <a:r>
              <a:rPr lang="zh-CN" altLang="en-US" sz="2400" dirty="0" smtClean="0">
                <a:sym typeface="+mn-ea"/>
              </a:rPr>
              <a:t>测力计</a:t>
            </a:r>
            <a:r>
              <a:rPr lang="zh-CN" altLang="en-US" sz="2400" u="sng" dirty="0" smtClean="0">
                <a:sym typeface="+mn-ea"/>
              </a:rPr>
              <a:t>                 </a:t>
            </a:r>
            <a:r>
              <a:rPr lang="zh-CN" altLang="en-US" sz="2400" dirty="0" smtClean="0">
                <a:sym typeface="+mn-ea"/>
              </a:rPr>
              <a:t>（</a:t>
            </a:r>
            <a:r>
              <a:rPr lang="zh-CN" altLang="en-US" sz="2400" dirty="0">
                <a:sym typeface="+mn-ea"/>
              </a:rPr>
              <a:t>选填“必须”或“不必”）沿水平方向拉</a:t>
            </a:r>
            <a:r>
              <a:rPr lang="zh-CN" altLang="en-US" sz="2400" dirty="0" smtClean="0">
                <a:sym typeface="+mn-ea"/>
              </a:rPr>
              <a:t>着物</a:t>
            </a:r>
            <a:r>
              <a:rPr lang="zh-CN" altLang="en-US" sz="2400" dirty="0">
                <a:sym typeface="+mn-ea"/>
              </a:rPr>
              <a:t>块</a:t>
            </a:r>
            <a:r>
              <a:rPr lang="zh-CN" altLang="en-US" sz="2400" dirty="0" smtClean="0">
                <a:sym typeface="+mn-ea"/>
              </a:rPr>
              <a:t>做</a:t>
            </a:r>
            <a:r>
              <a:rPr lang="zh-CN" altLang="en-US" sz="2400" u="sng" dirty="0" smtClean="0">
                <a:sym typeface="+mn-ea"/>
              </a:rPr>
              <a:t>                  </a:t>
            </a:r>
            <a:r>
              <a:rPr lang="zh-CN" altLang="en-US" sz="2400" dirty="0" smtClean="0">
                <a:sym typeface="+mn-ea"/>
              </a:rPr>
              <a:t>直线运动</a:t>
            </a:r>
            <a:r>
              <a:rPr lang="zh-CN" altLang="en-US" sz="2400" dirty="0">
                <a:sym typeface="+mn-ea"/>
              </a:rPr>
              <a:t>，此时，滑动摩擦力的</a:t>
            </a:r>
            <a:r>
              <a:rPr lang="zh-CN" altLang="en-US" sz="2400" dirty="0" smtClean="0">
                <a:sym typeface="+mn-ea"/>
              </a:rPr>
              <a:t>大小</a:t>
            </a:r>
            <a:r>
              <a:rPr lang="zh-CN" altLang="en-US" sz="2400" u="sng" dirty="0" smtClean="0">
                <a:sym typeface="+mn-ea"/>
              </a:rPr>
              <a:t>            </a:t>
            </a:r>
            <a:r>
              <a:rPr lang="zh-CN" altLang="en-US" sz="2400" dirty="0" smtClean="0">
                <a:sym typeface="+mn-ea"/>
              </a:rPr>
              <a:t>（</a:t>
            </a:r>
            <a:r>
              <a:rPr lang="zh-CN" altLang="en-US" sz="2400" dirty="0">
                <a:sym typeface="+mn-ea"/>
              </a:rPr>
              <a:t>选填“大于”</a:t>
            </a:r>
            <a:r>
              <a:rPr lang="zh-CN" altLang="en-US" sz="2400" dirty="0" smtClean="0">
                <a:sym typeface="+mn-ea"/>
              </a:rPr>
              <a:t>“等于”</a:t>
            </a:r>
            <a:r>
              <a:rPr lang="zh-CN" altLang="en-US" sz="2400" dirty="0">
                <a:sym typeface="+mn-ea"/>
              </a:rPr>
              <a:t>或“小于”）弹簧测力计的示数。</a:t>
            </a:r>
            <a:endParaRPr sz="2400" dirty="0"/>
          </a:p>
        </p:txBody>
      </p:sp>
      <p:pic>
        <p:nvPicPr>
          <p:cNvPr id="2" name="图片 1"/>
          <p:cNvPicPr>
            <a:picLocks noChangeAspect="1"/>
          </p:cNvPicPr>
          <p:nvPr/>
        </p:nvPicPr>
        <p:blipFill>
          <a:blip r:embed="rId3" cstate="print"/>
          <a:stretch>
            <a:fillRect/>
          </a:stretch>
        </p:blipFill>
        <p:spPr>
          <a:xfrm>
            <a:off x="673947" y="2564131"/>
            <a:ext cx="10459720" cy="1588135"/>
          </a:xfrm>
          <a:prstGeom prst="rect">
            <a:avLst/>
          </a:prstGeom>
        </p:spPr>
      </p:pic>
      <p:sp>
        <p:nvSpPr>
          <p:cNvPr id="4" name="矩形 3"/>
          <p:cNvSpPr/>
          <p:nvPr/>
        </p:nvSpPr>
        <p:spPr>
          <a:xfrm>
            <a:off x="6439066" y="4247159"/>
            <a:ext cx="800219" cy="461665"/>
          </a:xfrm>
          <a:prstGeom prst="rect">
            <a:avLst/>
          </a:prstGeom>
        </p:spPr>
        <p:txBody>
          <a:bodyPr wrap="none">
            <a:spAutoFit/>
          </a:bodyPr>
          <a:lstStyle/>
          <a:p>
            <a:r>
              <a:rPr lang="zh-CN" altLang="en-US" sz="2400" dirty="0">
                <a:solidFill>
                  <a:srgbClr val="FF0000"/>
                </a:solidFill>
              </a:rPr>
              <a:t>必须</a:t>
            </a:r>
          </a:p>
        </p:txBody>
      </p:sp>
      <p:sp>
        <p:nvSpPr>
          <p:cNvPr id="5" name="矩形 4"/>
          <p:cNvSpPr/>
          <p:nvPr/>
        </p:nvSpPr>
        <p:spPr>
          <a:xfrm>
            <a:off x="7506025" y="4607199"/>
            <a:ext cx="800219" cy="461665"/>
          </a:xfrm>
          <a:prstGeom prst="rect">
            <a:avLst/>
          </a:prstGeom>
        </p:spPr>
        <p:txBody>
          <a:bodyPr wrap="none">
            <a:spAutoFit/>
          </a:bodyPr>
          <a:lstStyle/>
          <a:p>
            <a:r>
              <a:rPr lang="zh-CN" altLang="en-US" sz="2400" dirty="0">
                <a:solidFill>
                  <a:srgbClr val="FF0000"/>
                </a:solidFill>
              </a:rPr>
              <a:t>匀速</a:t>
            </a:r>
          </a:p>
        </p:txBody>
      </p:sp>
      <p:sp>
        <p:nvSpPr>
          <p:cNvPr id="22" name="矩形 21"/>
          <p:cNvSpPr/>
          <p:nvPr/>
        </p:nvSpPr>
        <p:spPr>
          <a:xfrm>
            <a:off x="5286938" y="4967239"/>
            <a:ext cx="800219" cy="461665"/>
          </a:xfrm>
          <a:prstGeom prst="rect">
            <a:avLst/>
          </a:prstGeom>
        </p:spPr>
        <p:txBody>
          <a:bodyPr wrap="none">
            <a:spAutoFit/>
          </a:bodyPr>
          <a:lstStyle/>
          <a:p>
            <a:r>
              <a:rPr lang="zh-CN" altLang="en-US" sz="2400" dirty="0" smtClean="0">
                <a:solidFill>
                  <a:srgbClr val="FF0000"/>
                </a:solidFill>
              </a:rPr>
              <a:t>等于</a:t>
            </a:r>
            <a:endParaRPr lang="zh-CN" alt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1871531" y="548680"/>
            <a:ext cx="9889099" cy="504056"/>
          </a:xfrm>
          <a:prstGeom prst="parallelogram">
            <a:avLst/>
          </a:prstGeom>
          <a:gradFill>
            <a:gsLst>
              <a:gs pos="50000">
                <a:schemeClr val="bg1">
                  <a:lumMod val="95000"/>
                </a:schemeClr>
              </a:gs>
              <a:gs pos="100000">
                <a:schemeClr val="bg1"/>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泪滴形 37"/>
          <p:cNvSpPr/>
          <p:nvPr/>
        </p:nvSpPr>
        <p:spPr>
          <a:xfrm>
            <a:off x="815414" y="260648"/>
            <a:ext cx="1632181" cy="1224136"/>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泪滴形 25"/>
          <p:cNvSpPr/>
          <p:nvPr/>
        </p:nvSpPr>
        <p:spPr>
          <a:xfrm>
            <a:off x="527382" y="260648"/>
            <a:ext cx="1632181" cy="1224136"/>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3" name="泪滴形 22"/>
          <p:cNvSpPr/>
          <p:nvPr/>
        </p:nvSpPr>
        <p:spPr>
          <a:xfrm>
            <a:off x="10896534" y="6021288"/>
            <a:ext cx="768085" cy="57606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4" name="泪滴形 47"/>
          <p:cNvSpPr/>
          <p:nvPr/>
        </p:nvSpPr>
        <p:spPr>
          <a:xfrm>
            <a:off x="10896533" y="6021288"/>
            <a:ext cx="576064" cy="504056"/>
          </a:xfrm>
          <a:custGeom>
            <a:avLst/>
            <a:gdLst/>
            <a:ahLst/>
            <a:cxnLst/>
            <a:rect l="l" t="t" r="r" b="b"/>
            <a:pathLst>
              <a:path w="432048" h="504056">
                <a:moveTo>
                  <a:pt x="288032" y="0"/>
                </a:moveTo>
                <a:lnTo>
                  <a:pt x="432048" y="0"/>
                </a:lnTo>
                <a:lnTo>
                  <a:pt x="432048" y="216024"/>
                </a:lnTo>
                <a:cubicBezTo>
                  <a:pt x="432048" y="375100"/>
                  <a:pt x="303092" y="504056"/>
                  <a:pt x="144016" y="504056"/>
                </a:cubicBezTo>
                <a:lnTo>
                  <a:pt x="93118" y="498925"/>
                </a:lnTo>
                <a:cubicBezTo>
                  <a:pt x="35629" y="446940"/>
                  <a:pt x="0" y="371647"/>
                  <a:pt x="0" y="288032"/>
                </a:cubicBezTo>
                <a:cubicBezTo>
                  <a:pt x="0" y="128956"/>
                  <a:pt x="128956" y="0"/>
                  <a:pt x="288032" y="0"/>
                </a:cubicBezTo>
                <a:close/>
              </a:path>
            </a:pathLst>
          </a:custGeom>
          <a:solidFill>
            <a:schemeClr val="bg1"/>
          </a:solidFill>
          <a:ln>
            <a:solidFill>
              <a:srgbClr val="3366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泪滴形 24"/>
          <p:cNvSpPr/>
          <p:nvPr/>
        </p:nvSpPr>
        <p:spPr>
          <a:xfrm>
            <a:off x="10704512" y="5949280"/>
            <a:ext cx="768085" cy="576064"/>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1664619" y="548680"/>
            <a:ext cx="0" cy="561662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43606" y="529516"/>
            <a:ext cx="2709396" cy="523220"/>
          </a:xfrm>
          <a:prstGeom prst="rect">
            <a:avLst/>
          </a:prstGeom>
          <a:noFill/>
        </p:spPr>
        <p:txBody>
          <a:bodyPr wrap="none" rtlCol="0">
            <a:spAutoFit/>
          </a:bodyPr>
          <a:lstStyle/>
          <a:p>
            <a:pPr algn="l"/>
            <a:r>
              <a:rPr lang="zh-CN" altLang="en-US" sz="2800" b="1" dirty="0">
                <a:solidFill>
                  <a:schemeClr val="accent2"/>
                </a:solidFill>
                <a:sym typeface="+mn-ea"/>
              </a:rPr>
              <a:t>三、实验探究题</a:t>
            </a:r>
            <a:endParaRPr lang="zh-CN" altLang="en-US" sz="2800" b="1" dirty="0">
              <a:solidFill>
                <a:schemeClr val="accent2"/>
              </a:solidFill>
            </a:endParaRPr>
          </a:p>
        </p:txBody>
      </p:sp>
      <p:sp>
        <p:nvSpPr>
          <p:cNvPr id="37" name="矩形 36"/>
          <p:cNvSpPr/>
          <p:nvPr/>
        </p:nvSpPr>
        <p:spPr>
          <a:xfrm>
            <a:off x="2578445" y="1052736"/>
            <a:ext cx="877163" cy="369332"/>
          </a:xfrm>
          <a:prstGeom prst="rect">
            <a:avLst/>
          </a:prstGeom>
        </p:spPr>
        <p:txBody>
          <a:bodyPr wrap="none">
            <a:spAutoFit/>
          </a:bodyPr>
          <a:lstStyle/>
          <a:p>
            <a:r>
              <a:rPr lang="zh-CN" altLang="en-US" dirty="0" smtClean="0">
                <a:solidFill>
                  <a:srgbClr val="33CCCC"/>
                </a:solidFill>
              </a:rPr>
              <a:t>第八章</a:t>
            </a:r>
            <a:endParaRPr lang="zh-CN" altLang="en-US" dirty="0">
              <a:solidFill>
                <a:srgbClr val="33CCCC"/>
              </a:solidFill>
            </a:endParaRPr>
          </a:p>
        </p:txBody>
      </p:sp>
      <p:sp>
        <p:nvSpPr>
          <p:cNvPr id="39" name="矩形 38"/>
          <p:cNvSpPr/>
          <p:nvPr/>
        </p:nvSpPr>
        <p:spPr>
          <a:xfrm>
            <a:off x="3634257" y="1052736"/>
            <a:ext cx="1107996" cy="369332"/>
          </a:xfrm>
          <a:prstGeom prst="rect">
            <a:avLst/>
          </a:prstGeom>
        </p:spPr>
        <p:txBody>
          <a:bodyPr wrap="none">
            <a:spAutoFit/>
          </a:bodyPr>
          <a:lstStyle/>
          <a:p>
            <a:r>
              <a:rPr lang="zh-CN" altLang="en-US" dirty="0">
                <a:solidFill>
                  <a:schemeClr val="accent2"/>
                </a:solidFill>
              </a:rPr>
              <a:t>运动和力</a:t>
            </a:r>
          </a:p>
        </p:txBody>
      </p:sp>
      <p:sp>
        <p:nvSpPr>
          <p:cNvPr id="40" name="TextBox 39"/>
          <p:cNvSpPr txBox="1"/>
          <p:nvPr/>
        </p:nvSpPr>
        <p:spPr>
          <a:xfrm>
            <a:off x="562221" y="6335742"/>
            <a:ext cx="646331" cy="369332"/>
          </a:xfrm>
          <a:prstGeom prst="rect">
            <a:avLst/>
          </a:prstGeom>
          <a:noFill/>
        </p:spPr>
        <p:txBody>
          <a:bodyPr wrap="none" rtlCol="0">
            <a:spAutoFit/>
          </a:bodyPr>
          <a:lstStyle/>
          <a:p>
            <a:r>
              <a:rPr lang="zh-CN" altLang="en-US" dirty="0" smtClean="0">
                <a:solidFill>
                  <a:srgbClr val="33CCCC"/>
                </a:solidFill>
              </a:rPr>
              <a:t>正文</a:t>
            </a:r>
            <a:endParaRPr lang="zh-CN" altLang="en-US" dirty="0">
              <a:solidFill>
                <a:srgbClr val="33CCCC"/>
              </a:solidFill>
            </a:endParaRPr>
          </a:p>
        </p:txBody>
      </p:sp>
      <p:cxnSp>
        <p:nvCxnSpPr>
          <p:cNvPr id="41" name="直接连接符 40"/>
          <p:cNvCxnSpPr/>
          <p:nvPr/>
        </p:nvCxnSpPr>
        <p:spPr>
          <a:xfrm>
            <a:off x="1391477" y="6417332"/>
            <a:ext cx="0" cy="216024"/>
          </a:xfrm>
          <a:prstGeom prst="line">
            <a:avLst/>
          </a:prstGeom>
          <a:ln>
            <a:solidFill>
              <a:srgbClr val="33CCCC"/>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374055" y="6335742"/>
            <a:ext cx="877163" cy="369332"/>
          </a:xfrm>
          <a:prstGeom prst="rect">
            <a:avLst/>
          </a:prstGeom>
        </p:spPr>
        <p:txBody>
          <a:bodyPr wrap="none">
            <a:spAutoFit/>
          </a:bodyPr>
          <a:lstStyle/>
          <a:p>
            <a:r>
              <a:rPr lang="zh-CN" altLang="en-US" dirty="0" smtClean="0">
                <a:solidFill>
                  <a:schemeClr val="accent2"/>
                </a:solidFill>
              </a:rPr>
              <a:t>第一节</a:t>
            </a:r>
            <a:endParaRPr lang="zh-CN" altLang="en-US" dirty="0">
              <a:solidFill>
                <a:schemeClr val="accent2"/>
              </a:solidFill>
            </a:endParaRPr>
          </a:p>
        </p:txBody>
      </p:sp>
      <p:sp>
        <p:nvSpPr>
          <p:cNvPr id="43" name="矩形 42"/>
          <p:cNvSpPr/>
          <p:nvPr/>
        </p:nvSpPr>
        <p:spPr>
          <a:xfrm>
            <a:off x="2447595" y="6340678"/>
            <a:ext cx="1569660" cy="369332"/>
          </a:xfrm>
          <a:prstGeom prst="rect">
            <a:avLst/>
          </a:prstGeom>
        </p:spPr>
        <p:txBody>
          <a:bodyPr wrap="none">
            <a:spAutoFit/>
          </a:bodyPr>
          <a:lstStyle/>
          <a:p>
            <a:r>
              <a:rPr lang="zh-CN" altLang="en-US" dirty="0">
                <a:solidFill>
                  <a:schemeClr val="accent2"/>
                </a:solidFill>
              </a:rPr>
              <a:t>牛顿第一定律</a:t>
            </a:r>
          </a:p>
        </p:txBody>
      </p:sp>
      <p:sp>
        <p:nvSpPr>
          <p:cNvPr id="27" name="矩形 26"/>
          <p:cNvSpPr/>
          <p:nvPr/>
        </p:nvSpPr>
        <p:spPr>
          <a:xfrm>
            <a:off x="527381" y="1700808"/>
            <a:ext cx="10753195" cy="4464496"/>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62221" y="1700809"/>
            <a:ext cx="10718356" cy="3785652"/>
          </a:xfrm>
          <a:prstGeom prst="rect">
            <a:avLst/>
          </a:prstGeom>
        </p:spPr>
        <p:txBody>
          <a:bodyPr wrap="square">
            <a:spAutoFit/>
          </a:bodyPr>
          <a:lstStyle/>
          <a:p>
            <a:r>
              <a:rPr lang="zh-CN" altLang="en-US" sz="2400" dirty="0"/>
              <a:t>（</a:t>
            </a:r>
            <a:r>
              <a:rPr lang="en-US" altLang="zh-CN" sz="2400" dirty="0"/>
              <a:t>2</a:t>
            </a:r>
            <a:r>
              <a:rPr lang="zh-CN" altLang="en-US" sz="2400" dirty="0"/>
              <a:t>）比较甲、乙实验，是为了研究滑动摩擦力</a:t>
            </a:r>
            <a:r>
              <a:rPr lang="zh-CN" altLang="en-US" sz="2400" dirty="0" smtClean="0"/>
              <a:t>大小</a:t>
            </a:r>
            <a:endParaRPr lang="en-US" altLang="zh-CN" sz="2400" dirty="0" smtClean="0"/>
          </a:p>
          <a:p>
            <a:r>
              <a:rPr lang="zh-CN" altLang="en-US" sz="2400" dirty="0" smtClean="0"/>
              <a:t>与</a:t>
            </a:r>
            <a:r>
              <a:rPr lang="zh-CN" altLang="en-US" sz="2400" u="sng" dirty="0" smtClean="0"/>
              <a:t>                 </a:t>
            </a:r>
            <a:r>
              <a:rPr lang="zh-CN" altLang="en-US" sz="2400" dirty="0" smtClean="0"/>
              <a:t>有关</a:t>
            </a:r>
            <a:r>
              <a:rPr lang="zh-CN" altLang="en-US" sz="2400" dirty="0"/>
              <a:t>；</a:t>
            </a:r>
            <a:r>
              <a:rPr lang="zh-CN" altLang="en-US" sz="2400" dirty="0" smtClean="0"/>
              <a:t>比较</a:t>
            </a:r>
            <a:r>
              <a:rPr lang="zh-CN" altLang="en-US" sz="2400" u="sng" dirty="0" smtClean="0"/>
              <a:t>                       </a:t>
            </a:r>
            <a:r>
              <a:rPr lang="zh-CN" altLang="en-US" sz="2400" dirty="0" smtClean="0"/>
              <a:t>实验</a:t>
            </a:r>
            <a:r>
              <a:rPr lang="zh-CN" altLang="en-US" sz="2400" dirty="0"/>
              <a:t>，是为了研究滑动摩擦力大小与接触面的粗糙程度有关。</a:t>
            </a:r>
          </a:p>
          <a:p>
            <a:r>
              <a:rPr lang="zh-CN" altLang="en-US" sz="2400" dirty="0"/>
              <a:t>（</a:t>
            </a:r>
            <a:r>
              <a:rPr lang="en-US" altLang="zh-CN" sz="2400" dirty="0"/>
              <a:t>3</a:t>
            </a:r>
            <a:r>
              <a:rPr lang="zh-CN" altLang="en-US" sz="2400" dirty="0"/>
              <a:t>）上述所有探究实验中用到的科学探究</a:t>
            </a:r>
            <a:r>
              <a:rPr lang="zh-CN" altLang="en-US" sz="2400" dirty="0" smtClean="0"/>
              <a:t>方法</a:t>
            </a:r>
            <a:endParaRPr lang="en-US" altLang="zh-CN" sz="2400" dirty="0" smtClean="0"/>
          </a:p>
          <a:p>
            <a:r>
              <a:rPr lang="zh-CN" altLang="en-US" sz="2400" dirty="0" smtClean="0"/>
              <a:t>有</a:t>
            </a:r>
            <a:r>
              <a:rPr lang="zh-CN" altLang="en-US" sz="2400" u="sng" dirty="0" smtClean="0"/>
              <a:t>                                   </a:t>
            </a:r>
            <a:r>
              <a:rPr lang="zh-CN" altLang="en-US" sz="2400" dirty="0" smtClean="0"/>
              <a:t>（</a:t>
            </a:r>
            <a:r>
              <a:rPr lang="zh-CN" altLang="en-US" sz="2400" dirty="0"/>
              <a:t>写出一种即可）</a:t>
            </a:r>
            <a:r>
              <a:rPr lang="zh-CN" altLang="en-US" sz="2400" dirty="0" smtClean="0"/>
              <a:t>。</a:t>
            </a:r>
          </a:p>
          <a:p>
            <a:r>
              <a:rPr lang="zh-CN" altLang="en-US" sz="2400" dirty="0">
                <a:sym typeface="+mn-ea"/>
              </a:rPr>
              <a:t>（</a:t>
            </a:r>
            <a:r>
              <a:rPr lang="en-US" altLang="zh-CN" sz="2400" dirty="0">
                <a:sym typeface="+mn-ea"/>
              </a:rPr>
              <a:t>4</a:t>
            </a:r>
            <a:r>
              <a:rPr lang="zh-CN" altLang="en-US" sz="2400" dirty="0">
                <a:sym typeface="+mn-ea"/>
              </a:rPr>
              <a:t>）比较甲、丁实验，发现甲实验弹簧测力计的示数大于丁实验弹簧测力计的示数，小明得出结论：滑动摩擦力的大小与接触面积的大小有关，你认为他的结论</a:t>
            </a:r>
            <a:r>
              <a:rPr lang="zh-CN" altLang="en-US" sz="2400" dirty="0" smtClean="0">
                <a:sym typeface="+mn-ea"/>
              </a:rPr>
              <a:t>是</a:t>
            </a:r>
            <a:r>
              <a:rPr lang="zh-CN" altLang="en-US" sz="2400" u="sng" dirty="0" smtClean="0">
                <a:sym typeface="+mn-ea"/>
              </a:rPr>
              <a:t>           </a:t>
            </a:r>
            <a:r>
              <a:rPr lang="zh-CN" altLang="en-US" sz="2400" dirty="0" smtClean="0">
                <a:sym typeface="+mn-ea"/>
              </a:rPr>
              <a:t>（</a:t>
            </a:r>
            <a:r>
              <a:rPr lang="zh-CN" altLang="en-US" sz="2400" dirty="0">
                <a:sym typeface="+mn-ea"/>
              </a:rPr>
              <a:t>选填“正确”或“错误”）的，理由</a:t>
            </a:r>
            <a:r>
              <a:rPr lang="zh-CN" altLang="en-US" sz="2400" dirty="0" smtClean="0">
                <a:sym typeface="+mn-ea"/>
              </a:rPr>
              <a:t>是</a:t>
            </a:r>
            <a:r>
              <a:rPr lang="zh-CN" altLang="en-US" sz="2400" u="sng" dirty="0" smtClean="0">
                <a:sym typeface="+mn-ea"/>
              </a:rPr>
              <a:t>                                    </a:t>
            </a:r>
            <a:r>
              <a:rPr lang="zh-CN" altLang="en-US" sz="2400" dirty="0" smtClean="0">
                <a:sym typeface="+mn-ea"/>
              </a:rPr>
              <a:t>。</a:t>
            </a:r>
            <a:endParaRPr lang="zh-CN" altLang="en-US" sz="2400" dirty="0"/>
          </a:p>
          <a:p>
            <a:r>
              <a:rPr lang="zh-CN" altLang="en-US" sz="2400" dirty="0">
                <a:sym typeface="+mn-ea"/>
              </a:rPr>
              <a:t>（</a:t>
            </a:r>
            <a:r>
              <a:rPr lang="en-US" altLang="zh-CN" sz="2400" dirty="0">
                <a:sym typeface="+mn-ea"/>
              </a:rPr>
              <a:t>5</a:t>
            </a:r>
            <a:r>
              <a:rPr lang="zh-CN" altLang="en-US" sz="2400" dirty="0">
                <a:sym typeface="+mn-ea"/>
              </a:rPr>
              <a:t>）小明要对实验装置进行改动，如图</a:t>
            </a:r>
            <a:r>
              <a:rPr lang="en-US" altLang="zh-CN" sz="2400" dirty="0">
                <a:sym typeface="+mn-ea"/>
              </a:rPr>
              <a:t>8-10 </a:t>
            </a:r>
            <a:r>
              <a:rPr lang="zh-CN" altLang="en-US" sz="2400" dirty="0">
                <a:sym typeface="+mn-ea"/>
              </a:rPr>
              <a:t>所示，重复实验，发现效果更好。实验中</a:t>
            </a:r>
            <a:r>
              <a:rPr lang="zh-CN" altLang="en-US" sz="2400" dirty="0" smtClean="0">
                <a:sym typeface="+mn-ea"/>
              </a:rPr>
              <a:t>，小明</a:t>
            </a:r>
            <a:r>
              <a:rPr lang="zh-CN" altLang="en-US" sz="2400" u="sng" dirty="0" smtClean="0">
                <a:sym typeface="+mn-ea"/>
              </a:rPr>
              <a:t>                            </a:t>
            </a:r>
            <a:r>
              <a:rPr lang="zh-CN" altLang="en-US" sz="2400" dirty="0" smtClean="0">
                <a:sym typeface="+mn-ea"/>
              </a:rPr>
              <a:t>（</a:t>
            </a:r>
            <a:r>
              <a:rPr lang="zh-CN" altLang="en-US" sz="2400" dirty="0">
                <a:sym typeface="+mn-ea"/>
              </a:rPr>
              <a:t>选填“一定”或“不一定”）要匀速拉动长木板。</a:t>
            </a:r>
            <a:endParaRPr lang="zh-CN" altLang="en-US" sz="2400" dirty="0"/>
          </a:p>
        </p:txBody>
      </p:sp>
      <p:sp>
        <p:nvSpPr>
          <p:cNvPr id="28" name="矩形 27"/>
          <p:cNvSpPr/>
          <p:nvPr/>
        </p:nvSpPr>
        <p:spPr>
          <a:xfrm>
            <a:off x="1328481" y="2016607"/>
            <a:ext cx="800219" cy="461665"/>
          </a:xfrm>
          <a:prstGeom prst="rect">
            <a:avLst/>
          </a:prstGeom>
        </p:spPr>
        <p:txBody>
          <a:bodyPr wrap="none">
            <a:spAutoFit/>
          </a:bodyPr>
          <a:lstStyle/>
          <a:p>
            <a:r>
              <a:rPr lang="zh-CN" altLang="en-US" sz="2400" dirty="0" smtClean="0">
                <a:solidFill>
                  <a:srgbClr val="FF0000"/>
                </a:solidFill>
              </a:rPr>
              <a:t>压力</a:t>
            </a:r>
            <a:endParaRPr lang="zh-CN" altLang="en-US" sz="2400" dirty="0">
              <a:solidFill>
                <a:srgbClr val="FF0000"/>
              </a:solidFill>
            </a:endParaRPr>
          </a:p>
        </p:txBody>
      </p:sp>
      <p:sp>
        <p:nvSpPr>
          <p:cNvPr id="29" name="矩形 28"/>
          <p:cNvSpPr/>
          <p:nvPr/>
        </p:nvSpPr>
        <p:spPr>
          <a:xfrm>
            <a:off x="5262252" y="2016607"/>
            <a:ext cx="1107996" cy="461665"/>
          </a:xfrm>
          <a:prstGeom prst="rect">
            <a:avLst/>
          </a:prstGeom>
        </p:spPr>
        <p:txBody>
          <a:bodyPr wrap="none">
            <a:spAutoFit/>
          </a:bodyPr>
          <a:lstStyle/>
          <a:p>
            <a:r>
              <a:rPr lang="zh-CN" altLang="en-US" sz="2400" dirty="0" smtClean="0">
                <a:solidFill>
                  <a:srgbClr val="FF0000"/>
                </a:solidFill>
              </a:rPr>
              <a:t>乙、丙</a:t>
            </a:r>
            <a:endParaRPr lang="zh-CN" altLang="en-US" sz="2400" dirty="0">
              <a:solidFill>
                <a:srgbClr val="FF0000"/>
              </a:solidFill>
            </a:endParaRPr>
          </a:p>
        </p:txBody>
      </p:sp>
      <p:sp>
        <p:nvSpPr>
          <p:cNvPr id="30" name="矩形 29"/>
          <p:cNvSpPr/>
          <p:nvPr/>
        </p:nvSpPr>
        <p:spPr>
          <a:xfrm>
            <a:off x="1783986" y="3126931"/>
            <a:ext cx="1723549" cy="461665"/>
          </a:xfrm>
          <a:prstGeom prst="rect">
            <a:avLst/>
          </a:prstGeom>
        </p:spPr>
        <p:txBody>
          <a:bodyPr wrap="none">
            <a:spAutoFit/>
          </a:bodyPr>
          <a:lstStyle/>
          <a:p>
            <a:r>
              <a:rPr lang="zh-CN" altLang="en-US" sz="2400" dirty="0">
                <a:solidFill>
                  <a:srgbClr val="FF0000"/>
                </a:solidFill>
              </a:rPr>
              <a:t>控制变量法</a:t>
            </a:r>
          </a:p>
        </p:txBody>
      </p:sp>
      <p:sp>
        <p:nvSpPr>
          <p:cNvPr id="18" name="矩形 17"/>
          <p:cNvSpPr/>
          <p:nvPr/>
        </p:nvSpPr>
        <p:spPr>
          <a:xfrm>
            <a:off x="9213553" y="4256421"/>
            <a:ext cx="800219" cy="461665"/>
          </a:xfrm>
          <a:prstGeom prst="rect">
            <a:avLst/>
          </a:prstGeom>
        </p:spPr>
        <p:txBody>
          <a:bodyPr wrap="none">
            <a:spAutoFit/>
          </a:bodyPr>
          <a:lstStyle/>
          <a:p>
            <a:r>
              <a:rPr lang="zh-CN" altLang="en-US" sz="2400" dirty="0" smtClean="0">
                <a:solidFill>
                  <a:srgbClr val="FF0000"/>
                </a:solidFill>
              </a:rPr>
              <a:t>错误</a:t>
            </a:r>
            <a:endParaRPr lang="zh-CN" altLang="en-US" sz="2400" dirty="0">
              <a:solidFill>
                <a:srgbClr val="FF0000"/>
              </a:solidFill>
            </a:endParaRPr>
          </a:p>
        </p:txBody>
      </p:sp>
      <p:sp>
        <p:nvSpPr>
          <p:cNvPr id="19" name="矩形 18"/>
          <p:cNvSpPr/>
          <p:nvPr/>
        </p:nvSpPr>
        <p:spPr>
          <a:xfrm>
            <a:off x="7197328" y="4630687"/>
            <a:ext cx="2646878" cy="461665"/>
          </a:xfrm>
          <a:prstGeom prst="rect">
            <a:avLst/>
          </a:prstGeom>
        </p:spPr>
        <p:txBody>
          <a:bodyPr wrap="none">
            <a:spAutoFit/>
          </a:bodyPr>
          <a:lstStyle/>
          <a:p>
            <a:r>
              <a:rPr lang="zh-CN" altLang="en-US" sz="2400" dirty="0">
                <a:solidFill>
                  <a:srgbClr val="FF0000"/>
                </a:solidFill>
              </a:rPr>
              <a:t>没有控制压力相同</a:t>
            </a:r>
          </a:p>
        </p:txBody>
      </p:sp>
      <p:sp>
        <p:nvSpPr>
          <p:cNvPr id="2" name="矩形 1"/>
          <p:cNvSpPr/>
          <p:nvPr/>
        </p:nvSpPr>
        <p:spPr>
          <a:xfrm>
            <a:off x="8016213" y="5301209"/>
            <a:ext cx="1107996" cy="461665"/>
          </a:xfrm>
          <a:prstGeom prst="rect">
            <a:avLst/>
          </a:prstGeom>
        </p:spPr>
        <p:txBody>
          <a:bodyPr wrap="none">
            <a:spAutoFit/>
          </a:bodyPr>
          <a:lstStyle/>
          <a:p>
            <a:r>
              <a:rPr lang="zh-CN" altLang="en-US" sz="2400" dirty="0">
                <a:solidFill>
                  <a:srgbClr val="FF0000"/>
                </a:solidFill>
              </a:rPr>
              <a:t>不一定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18" grpId="0"/>
      <p:bldP spid="19" grpId="0"/>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1871531" y="548680"/>
            <a:ext cx="9889099" cy="504056"/>
          </a:xfrm>
          <a:prstGeom prst="parallelogram">
            <a:avLst/>
          </a:prstGeom>
          <a:gradFill>
            <a:gsLst>
              <a:gs pos="50000">
                <a:schemeClr val="bg1">
                  <a:lumMod val="95000"/>
                </a:schemeClr>
              </a:gs>
              <a:gs pos="100000">
                <a:schemeClr val="bg1"/>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泪滴形 37"/>
          <p:cNvSpPr/>
          <p:nvPr/>
        </p:nvSpPr>
        <p:spPr>
          <a:xfrm>
            <a:off x="815414" y="260648"/>
            <a:ext cx="1632181" cy="1224136"/>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泪滴形 25"/>
          <p:cNvSpPr/>
          <p:nvPr/>
        </p:nvSpPr>
        <p:spPr>
          <a:xfrm>
            <a:off x="527382" y="260648"/>
            <a:ext cx="1632181" cy="1224136"/>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3" name="泪滴形 22"/>
          <p:cNvSpPr/>
          <p:nvPr/>
        </p:nvSpPr>
        <p:spPr>
          <a:xfrm>
            <a:off x="10896534" y="6021288"/>
            <a:ext cx="768085" cy="57606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4" name="泪滴形 47"/>
          <p:cNvSpPr/>
          <p:nvPr/>
        </p:nvSpPr>
        <p:spPr>
          <a:xfrm>
            <a:off x="10896533" y="6021288"/>
            <a:ext cx="576064" cy="504056"/>
          </a:xfrm>
          <a:custGeom>
            <a:avLst/>
            <a:gdLst/>
            <a:ahLst/>
            <a:cxnLst/>
            <a:rect l="l" t="t" r="r" b="b"/>
            <a:pathLst>
              <a:path w="432048" h="504056">
                <a:moveTo>
                  <a:pt x="288032" y="0"/>
                </a:moveTo>
                <a:lnTo>
                  <a:pt x="432048" y="0"/>
                </a:lnTo>
                <a:lnTo>
                  <a:pt x="432048" y="216024"/>
                </a:lnTo>
                <a:cubicBezTo>
                  <a:pt x="432048" y="375100"/>
                  <a:pt x="303092" y="504056"/>
                  <a:pt x="144016" y="504056"/>
                </a:cubicBezTo>
                <a:lnTo>
                  <a:pt x="93118" y="498925"/>
                </a:lnTo>
                <a:cubicBezTo>
                  <a:pt x="35629" y="446940"/>
                  <a:pt x="0" y="371647"/>
                  <a:pt x="0" y="288032"/>
                </a:cubicBezTo>
                <a:cubicBezTo>
                  <a:pt x="0" y="128956"/>
                  <a:pt x="128956" y="0"/>
                  <a:pt x="288032" y="0"/>
                </a:cubicBezTo>
                <a:close/>
              </a:path>
            </a:pathLst>
          </a:custGeom>
          <a:solidFill>
            <a:schemeClr val="bg1"/>
          </a:solidFill>
          <a:ln>
            <a:solidFill>
              <a:srgbClr val="3366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泪滴形 24"/>
          <p:cNvSpPr/>
          <p:nvPr/>
        </p:nvSpPr>
        <p:spPr>
          <a:xfrm>
            <a:off x="10704512" y="5949280"/>
            <a:ext cx="768085" cy="576064"/>
          </a:xfrm>
          <a:prstGeom prst="teardrop">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1664619" y="548680"/>
            <a:ext cx="0" cy="561662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43605" y="529516"/>
            <a:ext cx="1988045" cy="523220"/>
          </a:xfrm>
          <a:prstGeom prst="rect">
            <a:avLst/>
          </a:prstGeom>
          <a:noFill/>
        </p:spPr>
        <p:txBody>
          <a:bodyPr wrap="none" rtlCol="0">
            <a:spAutoFit/>
          </a:bodyPr>
          <a:lstStyle/>
          <a:p>
            <a:r>
              <a:rPr lang="zh-CN" altLang="en-US" sz="2800" b="1" dirty="0">
                <a:solidFill>
                  <a:schemeClr val="accent2"/>
                </a:solidFill>
                <a:sym typeface="+mn-ea"/>
              </a:rPr>
              <a:t>四、计算题</a:t>
            </a:r>
            <a:endParaRPr lang="zh-CN" altLang="en-US" sz="2800" b="1" dirty="0">
              <a:solidFill>
                <a:schemeClr val="accent2"/>
              </a:solidFill>
            </a:endParaRPr>
          </a:p>
        </p:txBody>
      </p:sp>
      <p:sp>
        <p:nvSpPr>
          <p:cNvPr id="37" name="矩形 36"/>
          <p:cNvSpPr/>
          <p:nvPr/>
        </p:nvSpPr>
        <p:spPr>
          <a:xfrm>
            <a:off x="2578445" y="1052736"/>
            <a:ext cx="877163" cy="369332"/>
          </a:xfrm>
          <a:prstGeom prst="rect">
            <a:avLst/>
          </a:prstGeom>
        </p:spPr>
        <p:txBody>
          <a:bodyPr wrap="none">
            <a:spAutoFit/>
          </a:bodyPr>
          <a:lstStyle/>
          <a:p>
            <a:r>
              <a:rPr lang="zh-CN" altLang="en-US" dirty="0" smtClean="0">
                <a:solidFill>
                  <a:srgbClr val="33CCCC"/>
                </a:solidFill>
              </a:rPr>
              <a:t>第八章</a:t>
            </a:r>
            <a:endParaRPr lang="zh-CN" altLang="en-US" dirty="0">
              <a:solidFill>
                <a:srgbClr val="33CCCC"/>
              </a:solidFill>
            </a:endParaRPr>
          </a:p>
        </p:txBody>
      </p:sp>
      <p:sp>
        <p:nvSpPr>
          <p:cNvPr id="39" name="矩形 38"/>
          <p:cNvSpPr/>
          <p:nvPr/>
        </p:nvSpPr>
        <p:spPr>
          <a:xfrm>
            <a:off x="3634257" y="1052736"/>
            <a:ext cx="1107996" cy="369332"/>
          </a:xfrm>
          <a:prstGeom prst="rect">
            <a:avLst/>
          </a:prstGeom>
        </p:spPr>
        <p:txBody>
          <a:bodyPr wrap="none">
            <a:spAutoFit/>
          </a:bodyPr>
          <a:lstStyle/>
          <a:p>
            <a:r>
              <a:rPr lang="zh-CN" altLang="en-US" dirty="0">
                <a:solidFill>
                  <a:schemeClr val="accent2"/>
                </a:solidFill>
              </a:rPr>
              <a:t>运动和力</a:t>
            </a:r>
          </a:p>
        </p:txBody>
      </p:sp>
      <p:sp>
        <p:nvSpPr>
          <p:cNvPr id="40" name="TextBox 39"/>
          <p:cNvSpPr txBox="1"/>
          <p:nvPr/>
        </p:nvSpPr>
        <p:spPr>
          <a:xfrm>
            <a:off x="562221" y="6335742"/>
            <a:ext cx="646331" cy="369332"/>
          </a:xfrm>
          <a:prstGeom prst="rect">
            <a:avLst/>
          </a:prstGeom>
          <a:noFill/>
        </p:spPr>
        <p:txBody>
          <a:bodyPr wrap="none" rtlCol="0">
            <a:spAutoFit/>
          </a:bodyPr>
          <a:lstStyle/>
          <a:p>
            <a:r>
              <a:rPr lang="zh-CN" altLang="en-US" dirty="0" smtClean="0">
                <a:solidFill>
                  <a:srgbClr val="33CCCC"/>
                </a:solidFill>
              </a:rPr>
              <a:t>正文</a:t>
            </a:r>
            <a:endParaRPr lang="zh-CN" altLang="en-US" dirty="0">
              <a:solidFill>
                <a:srgbClr val="33CCCC"/>
              </a:solidFill>
            </a:endParaRPr>
          </a:p>
        </p:txBody>
      </p:sp>
      <p:cxnSp>
        <p:nvCxnSpPr>
          <p:cNvPr id="41" name="直接连接符 40"/>
          <p:cNvCxnSpPr/>
          <p:nvPr/>
        </p:nvCxnSpPr>
        <p:spPr>
          <a:xfrm>
            <a:off x="1391477" y="6417332"/>
            <a:ext cx="0" cy="216024"/>
          </a:xfrm>
          <a:prstGeom prst="line">
            <a:avLst/>
          </a:prstGeom>
          <a:ln>
            <a:solidFill>
              <a:srgbClr val="33CCCC"/>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374055" y="6335742"/>
            <a:ext cx="877163" cy="369332"/>
          </a:xfrm>
          <a:prstGeom prst="rect">
            <a:avLst/>
          </a:prstGeom>
        </p:spPr>
        <p:txBody>
          <a:bodyPr wrap="none">
            <a:spAutoFit/>
          </a:bodyPr>
          <a:lstStyle/>
          <a:p>
            <a:r>
              <a:rPr lang="zh-CN" altLang="en-US" dirty="0" smtClean="0">
                <a:solidFill>
                  <a:schemeClr val="accent2"/>
                </a:solidFill>
              </a:rPr>
              <a:t>第一节</a:t>
            </a:r>
            <a:endParaRPr lang="zh-CN" altLang="en-US" dirty="0">
              <a:solidFill>
                <a:schemeClr val="accent2"/>
              </a:solidFill>
            </a:endParaRPr>
          </a:p>
        </p:txBody>
      </p:sp>
      <p:sp>
        <p:nvSpPr>
          <p:cNvPr id="43" name="矩形 42"/>
          <p:cNvSpPr/>
          <p:nvPr/>
        </p:nvSpPr>
        <p:spPr>
          <a:xfrm>
            <a:off x="2447595" y="6340678"/>
            <a:ext cx="1569660" cy="369332"/>
          </a:xfrm>
          <a:prstGeom prst="rect">
            <a:avLst/>
          </a:prstGeom>
        </p:spPr>
        <p:txBody>
          <a:bodyPr wrap="none">
            <a:spAutoFit/>
          </a:bodyPr>
          <a:lstStyle/>
          <a:p>
            <a:r>
              <a:rPr lang="zh-CN" altLang="en-US" dirty="0">
                <a:solidFill>
                  <a:schemeClr val="accent2"/>
                </a:solidFill>
              </a:rPr>
              <a:t>牛顿第一定律</a:t>
            </a:r>
          </a:p>
        </p:txBody>
      </p:sp>
      <p:sp>
        <p:nvSpPr>
          <p:cNvPr id="27" name="矩形 26"/>
          <p:cNvSpPr/>
          <p:nvPr/>
        </p:nvSpPr>
        <p:spPr>
          <a:xfrm>
            <a:off x="527381" y="1700808"/>
            <a:ext cx="10753195" cy="4464496"/>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62221" y="1700808"/>
            <a:ext cx="10718356" cy="830997"/>
          </a:xfrm>
          <a:prstGeom prst="rect">
            <a:avLst/>
          </a:prstGeom>
        </p:spPr>
        <p:txBody>
          <a:bodyPr wrap="square">
            <a:spAutoFit/>
          </a:bodyPr>
          <a:lstStyle/>
          <a:p>
            <a:r>
              <a:rPr sz="2400" dirty="0"/>
              <a:t>28．一辆质量为2000kg的汽车在公路上做匀速直线运动，它受到的阻力是车重的0.03倍，则汽车发动机的牵引力是多少牛？（g＝10N/kg）</a:t>
            </a:r>
          </a:p>
        </p:txBody>
      </p:sp>
      <p:sp>
        <p:nvSpPr>
          <p:cNvPr id="2" name="矩形 1"/>
          <p:cNvSpPr/>
          <p:nvPr/>
        </p:nvSpPr>
        <p:spPr>
          <a:xfrm>
            <a:off x="4745929" y="3475202"/>
            <a:ext cx="849913" cy="461665"/>
          </a:xfrm>
          <a:prstGeom prst="rect">
            <a:avLst/>
          </a:prstGeom>
        </p:spPr>
        <p:txBody>
          <a:bodyPr wrap="none">
            <a:spAutoFit/>
          </a:bodyPr>
          <a:lstStyle/>
          <a:p>
            <a:r>
              <a:rPr lang="en-US" altLang="zh-CN" sz="2400" dirty="0">
                <a:solidFill>
                  <a:srgbClr val="FF0000"/>
                </a:solidFill>
              </a:rPr>
              <a:t>600N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76412" y="676205"/>
            <a:ext cx="3352800" cy="5660136"/>
          </a:xfrm>
          <a:prstGeom prst="rect">
            <a:avLst/>
          </a:prstGeom>
        </p:spPr>
      </p:pic>
    </p:spTree>
    <p:extLst>
      <p:ext uri="{BB962C8B-B14F-4D97-AF65-F5344CB8AC3E}">
        <p14:creationId xmlns:p14="http://schemas.microsoft.com/office/powerpoint/2010/main" xmlns="" val="3191396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xmlns="" val="0"/>
              </a:ext>
            </a:extLst>
          </a:blip>
          <a:srcRect t="22947" b="24604"/>
          <a:stretch/>
        </p:blipFill>
        <p:spPr>
          <a:xfrm>
            <a:off x="347729" y="594130"/>
            <a:ext cx="5576551" cy="2640170"/>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13678" y="347063"/>
            <a:ext cx="5499279" cy="3134304"/>
          </a:xfrm>
          <a:prstGeom prst="rect">
            <a:avLst/>
          </a:prstGeom>
        </p:spPr>
      </p:pic>
    </p:spTree>
    <p:extLst>
      <p:ext uri="{BB962C8B-B14F-4D97-AF65-F5344CB8AC3E}">
        <p14:creationId xmlns:p14="http://schemas.microsoft.com/office/powerpoint/2010/main" xmlns="" val="909632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970479" y="58363"/>
            <a:ext cx="3060192" cy="6379464"/>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11988" y="257577"/>
            <a:ext cx="2612076" cy="6355724"/>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51866" y="58363"/>
            <a:ext cx="3060192" cy="6129528"/>
          </a:xfrm>
          <a:prstGeom prst="rect">
            <a:avLst/>
          </a:prstGeom>
        </p:spPr>
      </p:pic>
    </p:spTree>
    <p:extLst>
      <p:ext uri="{BB962C8B-B14F-4D97-AF65-F5344CB8AC3E}">
        <p14:creationId xmlns:p14="http://schemas.microsoft.com/office/powerpoint/2010/main" xmlns="" val="2481396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ball7"/>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81678" y="283335"/>
            <a:ext cx="4118355" cy="6362164"/>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图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65961" y="141667"/>
            <a:ext cx="3048000" cy="6339840"/>
          </a:xfrm>
          <a:prstGeom prst="rect">
            <a:avLst/>
          </a:prstGeom>
        </p:spPr>
      </p:pic>
    </p:spTree>
    <p:extLst>
      <p:ext uri="{BB962C8B-B14F-4D97-AF65-F5344CB8AC3E}">
        <p14:creationId xmlns:p14="http://schemas.microsoft.com/office/powerpoint/2010/main" xmlns="" val="1503338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TotalTime>
  <Words>2420</Words>
  <Application>Microsoft Office PowerPoint</Application>
  <PresentationFormat>自定义</PresentationFormat>
  <Paragraphs>638</Paragraphs>
  <Slides>57</Slides>
  <Notes>41</Notes>
  <HiddenSlides>0</HiddenSlides>
  <MMClips>0</MMClips>
  <ScaleCrop>false</ScaleCrop>
  <HeadingPairs>
    <vt:vector size="4" baseType="variant">
      <vt:variant>
        <vt:lpstr>主题</vt:lpstr>
      </vt:variant>
      <vt:variant>
        <vt:i4>1</vt:i4>
      </vt:variant>
      <vt:variant>
        <vt:lpstr>幻灯片标题</vt:lpstr>
      </vt:variant>
      <vt:variant>
        <vt:i4>57</vt:i4>
      </vt:variant>
    </vt:vector>
  </HeadingPairs>
  <TitlesOfParts>
    <vt:vector size="58"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dc:creator>
  <cp:lastModifiedBy>Administrator</cp:lastModifiedBy>
  <cp:revision>17</cp:revision>
  <dcterms:created xsi:type="dcterms:W3CDTF">2016-03-28T02:55:25Z</dcterms:created>
  <dcterms:modified xsi:type="dcterms:W3CDTF">2018-06-05T12:27:01Z</dcterms:modified>
</cp:coreProperties>
</file>