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10"/>
  </p:notesMasterIdLst>
  <p:sldIdLst>
    <p:sldId id="304" r:id="rId5"/>
    <p:sldId id="313" r:id="rId6"/>
    <p:sldId id="286" r:id="rId7"/>
    <p:sldId id="324" r:id="rId8"/>
    <p:sldId id="323" r:id="rId9"/>
    <p:sldId id="328" r:id="rId11"/>
    <p:sldId id="329" r:id="rId12"/>
    <p:sldId id="352" r:id="rId13"/>
    <p:sldId id="331" r:id="rId14"/>
    <p:sldId id="459" r:id="rId15"/>
    <p:sldId id="395" r:id="rId16"/>
    <p:sldId id="397" r:id="rId17"/>
    <p:sldId id="398" r:id="rId18"/>
    <p:sldId id="353" r:id="rId19"/>
    <p:sldId id="347" r:id="rId20"/>
    <p:sldId id="350" r:id="rId21"/>
    <p:sldId id="351" r:id="rId22"/>
    <p:sldId id="396" r:id="rId23"/>
    <p:sldId id="355" r:id="rId24"/>
    <p:sldId id="356" r:id="rId25"/>
    <p:sldId id="357" r:id="rId26"/>
    <p:sldId id="358" r:id="rId27"/>
    <p:sldId id="400" r:id="rId28"/>
    <p:sldId id="371" r:id="rId29"/>
    <p:sldId id="359" r:id="rId30"/>
    <p:sldId id="431" r:id="rId31"/>
    <p:sldId id="447" r:id="rId32"/>
    <p:sldId id="449" r:id="rId33"/>
    <p:sldId id="448" r:id="rId34"/>
    <p:sldId id="362" r:id="rId35"/>
    <p:sldId id="403" r:id="rId36"/>
    <p:sldId id="363" r:id="rId37"/>
    <p:sldId id="432" r:id="rId38"/>
    <p:sldId id="365" r:id="rId39"/>
    <p:sldId id="366" r:id="rId40"/>
    <p:sldId id="367" r:id="rId41"/>
    <p:sldId id="368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CA690F0A-5EBF-47DA-8B9B-0862BCEA371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0F0A-5EBF-47DA-8B9B-0862BCEA371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C6C0F70-A7F6-4AC7-AD23-38EC66ACF86A}" type="slidenum">
              <a:rPr lang="en-US" altLang="zh-CN"/>
            </a:fld>
            <a:endParaRPr lang="en-US" altLang="zh-CN"/>
          </a:p>
        </p:txBody>
      </p:sp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89092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88862C6B-9884-4483-B167-34FEAB78B8BE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AC4EC9-E73F-444F-9823-1BE19048A643}" type="slidenum">
              <a:rPr lang="en-US" altLang="zh-CN"/>
            </a:fld>
            <a:endParaRPr lang="en-US" altLang="zh-CN"/>
          </a:p>
        </p:txBody>
      </p:sp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1380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20775C3-F26E-481A-8363-DE30DECD00DF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AC4EC9-E73F-444F-9823-1BE19048A643}" type="slidenum">
              <a:rPr lang="en-US" altLang="zh-CN"/>
            </a:fld>
            <a:endParaRPr lang="en-US" altLang="zh-CN"/>
          </a:p>
        </p:txBody>
      </p:sp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1380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20775C3-F26E-481A-8363-DE30DECD00DF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93F042-3C6F-415C-9DD9-977FACC36438}" type="slidenum">
              <a:rPr lang="zh-CN" altLang="en-US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77C7BB-1D5C-4EA6-822F-C84966AA02BF}" type="slidenum">
              <a:rPr lang="en-US" altLang="zh-CN"/>
            </a:fld>
            <a:endParaRPr lang="en-US" altLang="zh-CN"/>
          </a:p>
        </p:txBody>
      </p:sp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5476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566B59A-1427-43D1-8D84-5BB3E125D000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46AEF7E-A2CB-4703-9224-04BD574260EF}" type="slidenum">
              <a:rPr lang="en-US" altLang="zh-CN"/>
            </a:fld>
            <a:endParaRPr lang="en-US" altLang="zh-CN"/>
          </a:p>
        </p:txBody>
      </p:sp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13668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66D3B2E-7B5B-4231-A736-60EDDCCAAE41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F5309F-C88F-43DD-A3A7-E2CD32B9CB66}" type="slidenum">
              <a:rPr lang="zh-CN" altLang="en-US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67CB3A6-0288-4E7C-9B7E-2C2ABF9C6424}" type="slidenum">
              <a:rPr lang="en-US" altLang="zh-CN"/>
            </a:fld>
            <a:endParaRPr lang="en-US" altLang="zh-CN"/>
          </a:p>
        </p:txBody>
      </p:sp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9572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0B0EA170-3DC6-4AD8-B13E-DB760C8DE533}" type="slidenum">
              <a:rPr lang="en-US" altLang="zh-CN" sz="1200" b="1">
                <a:latin typeface="幼圆" pitchFamily="49" charset="-122"/>
                <a:ea typeface="幼圆" pitchFamily="49" charset="-122"/>
              </a:rPr>
            </a:fld>
            <a:endParaRPr lang="en-US" altLang="zh-CN" sz="12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5639-4B89-4C25-A8F0-0E2D66A1E7F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9FDEF-3B60-4D0A-998C-AD04C4EE9CE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A84B-FE19-4BA7-82EF-2775A3D258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CC48FA-0553-43F6-9290-46C2331D7A0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F7910-A627-4932-82E4-35E5C48FAA0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B50A3-7D63-4A0F-B698-85A364E64125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0382-37E5-4894-B861-F880A5735304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0BA20-33B6-45DA-B4E3-E36C7D9619AD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BF04-187D-4078-9915-D37B61571F0F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6E92E-AFA4-43BC-AB63-74D5EA929D39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CE622-2786-429C-9CD2-7A61B3245306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5DB93-A675-4878-9D90-042649381F63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67997-269F-4B5D-BFA3-E1F724B805C2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BFABA-48E8-4C86-9B90-6238777A88A5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7929C-A62A-46AE-8A4B-E71A4CF07F56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3FAB4-7DC2-4080-A118-754797860DF6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0185-E08D-4E5F-A300-320A58FBCA8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BA4F9-3CB8-415E-B11F-FBC0D8A565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5A12-B8B1-45B8-81EF-663AA50AD7F2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6E0A-5E81-4D4C-91B5-9C8A531E7B26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58951-2E7C-4317-B12B-DB6EB30F0E51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FAFA4-B8B0-469F-8057-EB51BD0B1F2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B609C-52D7-4B13-ABA5-6EB2B92F5F78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9E8E-3D31-4050-9BC4-B163E2619938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6CE84-D395-4EEA-B93C-E1E2587759F8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4BEB-370F-4286-BEB0-6C364C52B4CA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3BF51-C4D7-44B3-908A-59F5AAB53455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7892-598C-439A-96A4-7CAFE5047868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E5F5-8BB4-4FB4-9C9C-D200169C602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92FB4-EA9A-413A-A0C7-9C46719598B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9EB2-7176-449B-AFC8-EBE495AE2A6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26BB-1595-4FA5-B745-911DA095547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771A-931C-4F78-A966-2ED61EBA566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332E-5D27-48A9-9BCD-6AC9A1F8E9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7A6F3A36-2F17-4AEF-8559-E052AF084DF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A7F0-C938-4185-B51D-589189469C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611A-09C1-4578-AFF3-9452997D48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0" y="3051"/>
            <a:ext cx="9144000" cy="761653"/>
          </a:xfrm>
          <a:prstGeom prst="rect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68567-AB72-40FD-918D-6ECE301D0DC5}" type="datetimeFigureOut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824B0-12FE-4618-ABF8-C4DE52A6CEA6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87047" name="Picture 7" descr="孔隆教育PPT模板(下)副本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hyperlink" Target="&#28369;&#36718;&#19982;&#28369;&#36718;&#32452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hyperlink" Target="11-&#21160;&#30011;-15&#21160;&#28369;&#36718;.sw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3" Type="http://schemas.openxmlformats.org/officeDocument/2006/relationships/audio" Target="../media/audio4.wav"/><Relationship Id="rId2" Type="http://schemas.openxmlformats.org/officeDocument/2006/relationships/hyperlink" Target="file:///C:\Documents%20and%20Settings\&#31616;&#21333;&#26426;&#26800;\&#28369;&#36718;&#32452;&#27573;&#25968;&#30340;&#21028;&#26029;&#26041;&#27861;.SWF" TargetMode="External"/><Relationship Id="rId1" Type="http://schemas.openxmlformats.org/officeDocument/2006/relationships/hyperlink" Target="file:///C:\Documents%20and%20Settings\&#31616;&#21333;&#26426;&#26800;\&#28369;&#36718;&#32452;&#30340;&#27010;&#24565;&#19982;&#35745;&#31639;.SWF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2.wav"/><Relationship Id="rId7" Type="http://schemas.openxmlformats.org/officeDocument/2006/relationships/audio" Target="../media/audio11.wav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9.wav"/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audio" Target="../media/audio6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9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3" Type="http://schemas.openxmlformats.org/officeDocument/2006/relationships/audio" Target="../media/audio1.wav"/><Relationship Id="rId2" Type="http://schemas.openxmlformats.org/officeDocument/2006/relationships/audio" Target="../media/audio14.wav"/><Relationship Id="rId1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6.wav"/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../media/audio18.wav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38580" y="596900"/>
            <a:ext cx="549021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FF3300"/>
                </a:solidFill>
                <a:latin typeface="汉仪大宋简" pitchFamily="49" charset="-122"/>
                <a:ea typeface="汉仪大宋简" pitchFamily="49" charset="-122"/>
              </a:rPr>
              <a:t>第二节  滑</a:t>
            </a:r>
            <a:r>
              <a:rPr lang="zh-CN" altLang="en-US" sz="3600" dirty="0">
                <a:solidFill>
                  <a:srgbClr val="FF3300"/>
                </a:solidFill>
                <a:latin typeface="汉仪大宋简" pitchFamily="49" charset="-122"/>
                <a:ea typeface="汉仪大宋简" pitchFamily="49" charset="-122"/>
              </a:rPr>
              <a:t>轮及其应用</a:t>
            </a:r>
            <a:endParaRPr lang="zh-CN" altLang="en-US" sz="3600" dirty="0">
              <a:solidFill>
                <a:srgbClr val="FF33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pic>
        <p:nvPicPr>
          <p:cNvPr id="38914" name="Picture 2" descr="起重机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245" y="1513205"/>
            <a:ext cx="8779510" cy="49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748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0">
                <a:solidFill>
                  <a:srgbClr val="0033CC"/>
                </a:solidFill>
                <a:latin typeface="Times New Roman" panose="02020603050405020304" pitchFamily="18" charset="0"/>
                <a:ea typeface="隶书" pitchFamily="49" charset="-122"/>
              </a:rPr>
              <a:t>探究定滑轮的特点</a:t>
            </a:r>
            <a:endParaRPr kumimoji="1" lang="zh-CN" altLang="en-US" sz="5400" b="0">
              <a:solidFill>
                <a:srgbClr val="0033CC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pic>
        <p:nvPicPr>
          <p:cNvPr id="103427" name="Picture 3" descr="11-图片-51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836613"/>
            <a:ext cx="3656013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lum bright="-44000"/>
          </a:blip>
          <a:srcRect/>
          <a:stretch>
            <a:fillRect/>
          </a:stretch>
        </p:blipFill>
        <p:spPr bwMode="auto">
          <a:xfrm>
            <a:off x="4140200" y="1268413"/>
            <a:ext cx="4413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29" name="Group 5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343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探究使用定滑轮的特点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533400" y="1219200"/>
          <a:ext cx="8153400" cy="4052888"/>
        </p:xfrm>
        <a:graphic>
          <a:graphicData uri="http://schemas.openxmlformats.org/drawingml/2006/table">
            <a:tbl>
              <a:tblPr/>
              <a:tblGrid>
                <a:gridCol w="914400"/>
                <a:gridCol w="2133600"/>
                <a:gridCol w="2133600"/>
                <a:gridCol w="29718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G/N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绳子末端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拉动的方向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的示数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F/N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56" name="Group 40"/>
          <p:cNvGraphicFramePr>
            <a:graphicFrameLocks noGrp="1"/>
          </p:cNvGraphicFramePr>
          <p:nvPr/>
        </p:nvGraphicFramePr>
        <p:xfrm>
          <a:off x="1447800" y="2178050"/>
          <a:ext cx="7239000" cy="6350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水平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66" name="Group 50"/>
          <p:cNvGraphicFramePr>
            <a:graphicFrameLocks noGrp="1"/>
          </p:cNvGraphicFramePr>
          <p:nvPr/>
        </p:nvGraphicFramePr>
        <p:xfrm>
          <a:off x="1447800" y="2819400"/>
          <a:ext cx="7239000" cy="60483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斜向下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76" name="Group 60"/>
          <p:cNvGraphicFramePr>
            <a:graphicFrameLocks noGrp="1"/>
          </p:cNvGraphicFramePr>
          <p:nvPr/>
        </p:nvGraphicFramePr>
        <p:xfrm>
          <a:off x="1447800" y="3429000"/>
          <a:ext cx="7239000" cy="563563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86" name="Group 70"/>
          <p:cNvGraphicFramePr>
            <a:graphicFrameLocks noGrp="1"/>
          </p:cNvGraphicFramePr>
          <p:nvPr/>
        </p:nvGraphicFramePr>
        <p:xfrm>
          <a:off x="1439863" y="3992563"/>
          <a:ext cx="7239000" cy="593725"/>
        </p:xfrm>
        <a:graphic>
          <a:graphicData uri="http://schemas.openxmlformats.org/drawingml/2006/table">
            <a:tbl>
              <a:tblPr/>
              <a:tblGrid>
                <a:gridCol w="2141537"/>
                <a:gridCol w="2133600"/>
                <a:gridCol w="296386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6" name="Group 80"/>
          <p:cNvGraphicFramePr>
            <a:graphicFrameLocks noGrp="1"/>
          </p:cNvGraphicFramePr>
          <p:nvPr/>
        </p:nvGraphicFramePr>
        <p:xfrm>
          <a:off x="1447800" y="4572000"/>
          <a:ext cx="7239000" cy="6858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4" name="Rectangle 90"/>
          <p:cNvSpPr>
            <a:spLocks noChangeArrowheads="1"/>
          </p:cNvSpPr>
          <p:nvPr/>
        </p:nvSpPr>
        <p:spPr bwMode="auto">
          <a:xfrm>
            <a:off x="533400" y="5562600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ea typeface="黑体" panose="02010609060101010101" pitchFamily="49" charset="-122"/>
              </a:rPr>
              <a:t>特点：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88155" name="Rectangle 91"/>
          <p:cNvSpPr>
            <a:spLocks noChangeArrowheads="1"/>
          </p:cNvSpPr>
          <p:nvPr/>
        </p:nvSpPr>
        <p:spPr bwMode="auto">
          <a:xfrm>
            <a:off x="1828800" y="55626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使用定滑轮</a:t>
            </a:r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不省力</a:t>
            </a:r>
            <a:r>
              <a:rPr lang="zh-CN" altLang="en-US" sz="3200" b="1"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ea typeface="楷体_GB2312" pitchFamily="49" charset="-122"/>
              </a:rPr>
              <a:t>但可以</a:t>
            </a:r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改变施力的方向</a:t>
            </a:r>
            <a:endParaRPr lang="zh-CN" altLang="en-US" sz="32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133600" y="1143000"/>
            <a:ext cx="4413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54" grpId="0" autoUpdateAnimBg="0"/>
      <p:bldP spid="8815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92710" y="539115"/>
            <a:ext cx="9144000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C3399"/>
                </a:solidFill>
                <a:latin typeface="Tahoma" panose="020B0604030504040204" pitchFamily="34" charset="0"/>
                <a:ea typeface="隶书" pitchFamily="49" charset="-122"/>
              </a:rPr>
              <a:t>结论：</a:t>
            </a:r>
            <a:endParaRPr lang="zh-CN" altLang="en-US" sz="4800" b="1" dirty="0">
              <a:solidFill>
                <a:srgbClr val="CC3399"/>
              </a:solidFill>
              <a:latin typeface="Tahoma" panose="020B0604030504040204" pitchFamily="34" charset="0"/>
              <a:ea typeface="隶书" pitchFamily="49" charset="-122"/>
            </a:endParaRPr>
          </a:p>
          <a:p>
            <a:pPr algn="l"/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/>
            <a:r>
              <a:rPr lang="en-US" altLang="zh-CN" sz="3600" b="1" dirty="0">
                <a:latin typeface="宋体" panose="02010600030101010101" pitchFamily="2" charset="-122"/>
              </a:rPr>
              <a:t>(1) </a:t>
            </a:r>
            <a:r>
              <a:rPr lang="zh-CN" altLang="en-US" sz="3600" b="1" dirty="0">
                <a:latin typeface="宋体" panose="02010600030101010101" pitchFamily="2" charset="-122"/>
              </a:rPr>
              <a:t>可以改变力的方向。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/>
            <a:r>
              <a:rPr lang="en-US" altLang="zh-CN" sz="3600" b="1" dirty="0">
                <a:latin typeface="宋体" panose="02010600030101010101" pitchFamily="2" charset="-122"/>
              </a:rPr>
              <a:t>(2) </a:t>
            </a:r>
            <a:r>
              <a:rPr lang="zh-CN" altLang="en-US" sz="3600" b="1" dirty="0">
                <a:latin typeface="宋体" panose="02010600030101010101" pitchFamily="2" charset="-122"/>
              </a:rPr>
              <a:t>不省力</a:t>
            </a:r>
            <a:r>
              <a:rPr lang="en-US" altLang="zh-CN" sz="3600" b="1" dirty="0">
                <a:latin typeface="宋体" panose="02010600030101010101" pitchFamily="2" charset="-122"/>
              </a:rPr>
              <a:t>,</a:t>
            </a:r>
            <a:r>
              <a:rPr lang="zh-CN" altLang="zh-CN" sz="3600" b="1" dirty="0">
                <a:latin typeface="宋体" panose="02010600030101010101" pitchFamily="2" charset="-122"/>
              </a:rPr>
              <a:t>也不费力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/>
            <a:r>
              <a:rPr lang="en-US" altLang="zh-CN" sz="3600" b="1" dirty="0">
                <a:latin typeface="宋体" panose="02010600030101010101" pitchFamily="2" charset="-122"/>
              </a:rPr>
              <a:t>(3) </a:t>
            </a:r>
            <a:r>
              <a:rPr lang="zh-CN" altLang="en-US" sz="3600" b="1" dirty="0">
                <a:latin typeface="宋体" panose="02010600030101010101" pitchFamily="2" charset="-122"/>
              </a:rPr>
              <a:t>不省距离也不费距离，</a:t>
            </a:r>
            <a:r>
              <a:rPr lang="en-US" altLang="zh-CN" sz="3600" b="1" dirty="0">
                <a:latin typeface="宋体" panose="02010600030101010101" pitchFamily="2" charset="-122"/>
              </a:rPr>
              <a:t>S</a:t>
            </a:r>
            <a:r>
              <a:rPr lang="zh-CN" altLang="en-US" sz="3600" b="1" baseline="-25000" dirty="0">
                <a:latin typeface="宋体" panose="02010600030101010101" pitchFamily="2" charset="-122"/>
              </a:rPr>
              <a:t>绳</a:t>
            </a:r>
            <a:r>
              <a:rPr lang="en-US" altLang="zh-CN" sz="3600" b="1" dirty="0">
                <a:latin typeface="宋体" panose="02010600030101010101" pitchFamily="2" charset="-122"/>
              </a:rPr>
              <a:t>=S</a:t>
            </a:r>
            <a:r>
              <a:rPr lang="zh-CN" altLang="en-US" sz="3600" b="1" baseline="-25000" dirty="0">
                <a:latin typeface="宋体" panose="02010600030101010101" pitchFamily="2" charset="-122"/>
              </a:rPr>
              <a:t>物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/>
            <a:r>
              <a:rPr lang="en-US" altLang="zh-CN" sz="3200" b="1" dirty="0">
                <a:latin typeface="宋体" panose="02010600030101010101" pitchFamily="2" charset="-122"/>
              </a:rPr>
              <a:t>(</a:t>
            </a:r>
            <a:r>
              <a:rPr lang="en-US" altLang="zh-CN" sz="3600" b="1" dirty="0">
                <a:latin typeface="宋体" panose="02010600030101010101" pitchFamily="2" charset="-122"/>
              </a:rPr>
              <a:t>4) </a:t>
            </a:r>
            <a:r>
              <a:rPr lang="zh-CN" altLang="en-US" sz="3600" b="1" dirty="0">
                <a:latin typeface="宋体" panose="02010600030101010101" pitchFamily="2" charset="-122"/>
              </a:rPr>
              <a:t>实质</a:t>
            </a:r>
            <a:r>
              <a:rPr lang="en-US" altLang="zh-CN" sz="3600" b="1" dirty="0">
                <a:latin typeface="宋体" panose="02010600030101010101" pitchFamily="2" charset="-122"/>
              </a:rPr>
              <a:t>:</a:t>
            </a:r>
            <a:r>
              <a:rPr lang="zh-CN" altLang="en-US" sz="3600" b="1" dirty="0">
                <a:latin typeface="宋体" panose="02010600030101010101" pitchFamily="2" charset="-122"/>
              </a:rPr>
              <a:t>Ｌ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＝Ｌ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宋体" panose="02010600030101010101" pitchFamily="2" charset="-122"/>
              </a:rPr>
              <a:t>等臂杠杆， Ｆ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＝Ｆ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2</a:t>
            </a:r>
            <a:endParaRPr lang="en-US" altLang="zh-CN" sz="3600" b="1" baseline="-25000" dirty="0">
              <a:latin typeface="宋体" panose="02010600030101010101" pitchFamily="2" charset="-122"/>
            </a:endParaRPr>
          </a:p>
          <a:p>
            <a:pPr algn="l"/>
            <a:endParaRPr lang="en-US" altLang="zh-CN" sz="3600" b="1" dirty="0">
              <a:latin typeface="宋体" panose="02010600030101010101" pitchFamily="2" charset="-122"/>
            </a:endParaRPr>
          </a:p>
          <a:p>
            <a:pPr algn="l"/>
            <a:endParaRPr lang="zh-CN" altLang="en-US" sz="3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CCFF99"/>
              </a:clrFrom>
              <a:clrTo>
                <a:srgbClr val="CC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371600"/>
            <a:ext cx="3733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410335" y="4712335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34" charset="0"/>
              </a:rPr>
              <a:t>图</a:t>
            </a:r>
            <a:r>
              <a:rPr lang="en-US" altLang="zh-CN" sz="3200">
                <a:latin typeface="Tahoma" panose="020B0604030504040204" pitchFamily="34" charset="0"/>
              </a:rPr>
              <a:t>A</a:t>
            </a:r>
            <a:endParaRPr lang="en-US" altLang="zh-CN" sz="3200">
              <a:latin typeface="Tahoma" panose="020B0604030504040204" pitchFamily="34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229600" y="3200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anose="020B0604030504040204" pitchFamily="34" charset="0"/>
              </a:rPr>
              <a:t>图</a:t>
            </a:r>
            <a:r>
              <a:rPr lang="en-US" altLang="zh-CN" sz="2800">
                <a:latin typeface="Tahoma" panose="020B0604030504040204" pitchFamily="34" charset="0"/>
              </a:rPr>
              <a:t>B</a:t>
            </a:r>
            <a:endParaRPr lang="en-US" altLang="zh-CN" sz="2800">
              <a:latin typeface="Tahoma" panose="020B0604030504040204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069965" y="5973445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34" charset="0"/>
              </a:rPr>
              <a:t>图</a:t>
            </a:r>
            <a:r>
              <a:rPr lang="en-US" altLang="zh-CN" sz="3200">
                <a:latin typeface="Tahoma" panose="020B0604030504040204" pitchFamily="34" charset="0"/>
              </a:rPr>
              <a:t>C</a:t>
            </a:r>
            <a:endParaRPr lang="en-US" altLang="zh-CN" sz="3200">
              <a:latin typeface="Tahoma" panose="020B0604030504040204" pitchFamily="34" charset="0"/>
            </a:endParaRPr>
          </a:p>
        </p:txBody>
      </p:sp>
      <p:pic>
        <p:nvPicPr>
          <p:cNvPr id="83976" name="Picture 8" descr="WLb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0386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04800" y="0"/>
            <a:ext cx="7467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ahoma" panose="020B0604030504040204" pitchFamily="34" charset="0"/>
              </a:rPr>
              <a:t>以下是定滑轮常见的几种应用：</a:t>
            </a:r>
            <a:endParaRPr lang="zh-CN" altLang="en-US" sz="3600">
              <a:latin typeface="Tahoma" panose="020B0604030504040204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AFFDA"/>
              </a:clrFrom>
              <a:clrTo>
                <a:srgbClr val="DAFFDA">
                  <a:alpha val="0"/>
                </a:srgbClr>
              </a:clrTo>
            </a:clrChange>
            <a:lum bright="-6000"/>
          </a:blip>
          <a:srcRect l="5339" r="3129"/>
          <a:stretch>
            <a:fillRect/>
          </a:stretch>
        </p:blipFill>
        <p:spPr bwMode="auto">
          <a:xfrm>
            <a:off x="541655" y="1228090"/>
            <a:ext cx="3452495" cy="3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335" y="716915"/>
            <a:ext cx="302101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571" name="Group 3"/>
          <p:cNvGrpSpPr/>
          <p:nvPr/>
        </p:nvGrpSpPr>
        <p:grpSpPr bwMode="auto">
          <a:xfrm>
            <a:off x="1981200" y="4678680"/>
            <a:ext cx="4343400" cy="595313"/>
            <a:chOff x="912" y="432"/>
            <a:chExt cx="2736" cy="375"/>
          </a:xfrm>
        </p:grpSpPr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2112" y="480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滑轮的挂钩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 flipH="1" flipV="1">
              <a:off x="912" y="432"/>
              <a:ext cx="120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74" name="Group 6"/>
          <p:cNvGrpSpPr/>
          <p:nvPr/>
        </p:nvGrpSpPr>
        <p:grpSpPr bwMode="auto">
          <a:xfrm>
            <a:off x="1905000" y="3519805"/>
            <a:ext cx="4419600" cy="823913"/>
            <a:chOff x="912" y="1152"/>
            <a:chExt cx="2784" cy="519"/>
          </a:xfrm>
        </p:grpSpPr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160" y="1344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滑轮的轴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6" name="Line 8"/>
            <p:cNvSpPr>
              <a:spLocks noChangeShapeType="1"/>
            </p:cNvSpPr>
            <p:nvPr/>
          </p:nvSpPr>
          <p:spPr bwMode="auto">
            <a:xfrm flipH="1" flipV="1">
              <a:off x="912" y="1152"/>
              <a:ext cx="124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77" name="Group 9"/>
          <p:cNvGrpSpPr/>
          <p:nvPr/>
        </p:nvGrpSpPr>
        <p:grpSpPr bwMode="auto">
          <a:xfrm>
            <a:off x="2740660" y="2543175"/>
            <a:ext cx="3505200" cy="976313"/>
            <a:chOff x="1536" y="1872"/>
            <a:chExt cx="2208" cy="615"/>
          </a:xfrm>
        </p:grpSpPr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2208" y="2160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绳子的自由端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 flipV="1">
              <a:off x="1536" y="1872"/>
              <a:ext cx="672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80" name="Group 12"/>
          <p:cNvGrpSpPr/>
          <p:nvPr/>
        </p:nvGrpSpPr>
        <p:grpSpPr bwMode="auto">
          <a:xfrm>
            <a:off x="1981200" y="5061585"/>
            <a:ext cx="1905000" cy="1419420"/>
            <a:chOff x="240" y="2448"/>
            <a:chExt cx="1536" cy="1442"/>
          </a:xfrm>
        </p:grpSpPr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240" y="3360"/>
              <a:ext cx="1536" cy="530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重物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 flipH="1" flipV="1">
              <a:off x="336" y="2448"/>
              <a:ext cx="432" cy="9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4925" y="31115"/>
            <a:ext cx="395732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5400" b="0" dirty="0">
                <a:solidFill>
                  <a:srgbClr val="0033CC"/>
                </a:solidFill>
                <a:latin typeface="Times New Roman" panose="02020603050405020304" pitchFamily="18" charset="0"/>
                <a:ea typeface="隶书" pitchFamily="49" charset="-122"/>
              </a:rPr>
              <a:t>三、动滑轮</a:t>
            </a:r>
            <a:endParaRPr kumimoji="1" lang="zh-CN" altLang="en-US" sz="5400" b="0" dirty="0">
              <a:solidFill>
                <a:srgbClr val="0033CC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991928" y="619760"/>
            <a:ext cx="2819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使用时</a:t>
            </a:r>
            <a:r>
              <a:rPr lang="zh-CN" altLang="en-US" sz="3200" dirty="0">
                <a:ea typeface="楷体_GB2312" pitchFamily="49" charset="-122"/>
              </a:rPr>
              <a:t>，滑轮的</a:t>
            </a:r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轴</a:t>
            </a:r>
            <a:r>
              <a:rPr lang="zh-CN" altLang="en-US" sz="3200" dirty="0">
                <a:ea typeface="楷体_GB2312" pitchFamily="49" charset="-122"/>
              </a:rPr>
              <a:t>随物体一起运动</a:t>
            </a:r>
            <a:endParaRPr lang="zh-CN" altLang="en-US" sz="3200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val 2"/>
          <p:cNvSpPr>
            <a:spLocks noChangeArrowheads="1"/>
          </p:cNvSpPr>
          <p:nvPr/>
        </p:nvSpPr>
        <p:spPr bwMode="auto">
          <a:xfrm>
            <a:off x="5867400" y="3054350"/>
            <a:ext cx="1981200" cy="189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79" name="Text Box 3">
            <a:hlinkClick r:id="rId1" action="ppaction://hlinkfile"/>
          </p:cNvPr>
          <p:cNvSpPr txBox="1">
            <a:spLocks noChangeArrowheads="1"/>
          </p:cNvSpPr>
          <p:nvPr/>
        </p:nvSpPr>
        <p:spPr bwMode="auto">
          <a:xfrm>
            <a:off x="703580" y="27622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动滑轮的实质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38200" y="116332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</a:rPr>
              <a:t>可看做是一个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动力臂是阻力臂两倍的杠杆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01381" name="Group 5"/>
          <p:cNvGrpSpPr/>
          <p:nvPr/>
        </p:nvGrpSpPr>
        <p:grpSpPr bwMode="auto">
          <a:xfrm rot="10800000">
            <a:off x="7620000" y="2286000"/>
            <a:ext cx="458788" cy="82550"/>
            <a:chOff x="3121" y="1752"/>
            <a:chExt cx="722" cy="130"/>
          </a:xfrm>
        </p:grpSpPr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3121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 flipH="1">
              <a:off x="3241" y="1760"/>
              <a:ext cx="12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H="1">
              <a:off x="336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 flipH="1">
              <a:off x="348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 flipH="1">
              <a:off x="3602" y="1760"/>
              <a:ext cx="12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 flipH="1">
              <a:off x="3722" y="1760"/>
              <a:ext cx="12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>
              <a:off x="3144" y="1752"/>
              <a:ext cx="6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7848600" y="2362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7804150" y="4006850"/>
            <a:ext cx="79375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grpSp>
        <p:nvGrpSpPr>
          <p:cNvPr id="101391" name="Group 15"/>
          <p:cNvGrpSpPr/>
          <p:nvPr/>
        </p:nvGrpSpPr>
        <p:grpSpPr bwMode="auto">
          <a:xfrm>
            <a:off x="5867400" y="3124200"/>
            <a:ext cx="1955800" cy="2401888"/>
            <a:chOff x="3840" y="1536"/>
            <a:chExt cx="1232" cy="1513"/>
          </a:xfrm>
        </p:grpSpPr>
        <p:sp>
          <p:nvSpPr>
            <p:cNvPr id="101392" name="xjhzja2"/>
            <p:cNvSpPr>
              <a:spLocks noChangeArrowheads="1"/>
            </p:cNvSpPr>
            <p:nvPr/>
          </p:nvSpPr>
          <p:spPr bwMode="auto">
            <a:xfrm rot="5400000">
              <a:off x="4448" y="1504"/>
              <a:ext cx="25" cy="122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1393" name="Group 17"/>
            <p:cNvGrpSpPr/>
            <p:nvPr/>
          </p:nvGrpSpPr>
          <p:grpSpPr bwMode="auto">
            <a:xfrm>
              <a:off x="4300" y="2112"/>
              <a:ext cx="384" cy="937"/>
              <a:chOff x="4320" y="2112"/>
              <a:chExt cx="384" cy="937"/>
            </a:xfrm>
          </p:grpSpPr>
          <p:grpSp>
            <p:nvGrpSpPr>
              <p:cNvPr id="101394" name="xjhlx13"/>
              <p:cNvGrpSpPr/>
              <p:nvPr/>
            </p:nvGrpSpPr>
            <p:grpSpPr bwMode="auto">
              <a:xfrm>
                <a:off x="4320" y="2592"/>
                <a:ext cx="384" cy="457"/>
                <a:chOff x="6627" y="2220"/>
                <a:chExt cx="1155" cy="1502"/>
              </a:xfrm>
            </p:grpSpPr>
            <p:sp>
              <p:nvSpPr>
                <p:cNvPr id="101395" name="Freeform 19"/>
                <p:cNvSpPr/>
                <p:nvPr/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96" name="Freeform 20"/>
                <p:cNvSpPr/>
                <p:nvPr/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97" name="Rectangle 21"/>
                <p:cNvSpPr>
                  <a:spLocks noChangeArrowheads="1"/>
                </p:cNvSpPr>
                <p:nvPr/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1398" name="Line 22"/>
              <p:cNvSpPr>
                <a:spLocks noChangeShapeType="1"/>
              </p:cNvSpPr>
              <p:nvPr/>
            </p:nvSpPr>
            <p:spPr bwMode="auto">
              <a:xfrm flipV="1">
                <a:off x="4512" y="211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3840" y="1536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7799388" y="3992563"/>
            <a:ext cx="79375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grpSp>
        <p:nvGrpSpPr>
          <p:cNvPr id="101401" name="Group 25"/>
          <p:cNvGrpSpPr/>
          <p:nvPr/>
        </p:nvGrpSpPr>
        <p:grpSpPr bwMode="auto">
          <a:xfrm>
            <a:off x="5911850" y="2819400"/>
            <a:ext cx="1939925" cy="2568575"/>
            <a:chOff x="2592" y="1797"/>
            <a:chExt cx="1222" cy="1618"/>
          </a:xfrm>
        </p:grpSpPr>
        <p:sp>
          <p:nvSpPr>
            <p:cNvPr id="101402" name="xjhzja2"/>
            <p:cNvSpPr>
              <a:spLocks noChangeArrowheads="1"/>
            </p:cNvSpPr>
            <p:nvPr/>
          </p:nvSpPr>
          <p:spPr bwMode="auto">
            <a:xfrm rot="6002764">
              <a:off x="3190" y="1850"/>
              <a:ext cx="25" cy="122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1403" name="Group 27"/>
            <p:cNvGrpSpPr/>
            <p:nvPr/>
          </p:nvGrpSpPr>
          <p:grpSpPr bwMode="auto">
            <a:xfrm>
              <a:off x="3054" y="2478"/>
              <a:ext cx="384" cy="937"/>
              <a:chOff x="4320" y="2112"/>
              <a:chExt cx="384" cy="937"/>
            </a:xfrm>
          </p:grpSpPr>
          <p:grpSp>
            <p:nvGrpSpPr>
              <p:cNvPr id="101404" name="xjhlx13"/>
              <p:cNvGrpSpPr/>
              <p:nvPr/>
            </p:nvGrpSpPr>
            <p:grpSpPr bwMode="auto">
              <a:xfrm>
                <a:off x="4320" y="2592"/>
                <a:ext cx="384" cy="457"/>
                <a:chOff x="6627" y="2220"/>
                <a:chExt cx="1155" cy="1502"/>
              </a:xfrm>
            </p:grpSpPr>
            <p:sp>
              <p:nvSpPr>
                <p:cNvPr id="101405" name="Freeform 29"/>
                <p:cNvSpPr/>
                <p:nvPr/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406" name="Freeform 30"/>
                <p:cNvSpPr/>
                <p:nvPr/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407" name="Rectangle 31"/>
                <p:cNvSpPr>
                  <a:spLocks noChangeArrowheads="1"/>
                </p:cNvSpPr>
                <p:nvPr/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1408" name="Line 32"/>
              <p:cNvSpPr>
                <a:spLocks noChangeShapeType="1"/>
              </p:cNvSpPr>
              <p:nvPr/>
            </p:nvSpPr>
            <p:spPr bwMode="auto">
              <a:xfrm flipV="1">
                <a:off x="4512" y="211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1409" name="Line 33"/>
            <p:cNvSpPr>
              <a:spLocks noChangeShapeType="1"/>
            </p:cNvSpPr>
            <p:nvPr/>
          </p:nvSpPr>
          <p:spPr bwMode="auto">
            <a:xfrm flipV="1">
              <a:off x="2599" y="1797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1410" name="Picture 34" descr="11-图片-39 动滑轮杠杆示意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065" y="1743075"/>
            <a:ext cx="2774315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7943850" y="3898900"/>
            <a:ext cx="4889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zh-CN" sz="4800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48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3263900" y="4330700"/>
            <a:ext cx="4889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zh-CN" sz="4800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48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13" name="AutoShape 37"/>
          <p:cNvSpPr>
            <a:spLocks noChangeArrowheads="1"/>
          </p:cNvSpPr>
          <p:nvPr/>
        </p:nvSpPr>
        <p:spPr bwMode="auto">
          <a:xfrm>
            <a:off x="1004253" y="3684905"/>
            <a:ext cx="360362" cy="430213"/>
          </a:xfrm>
          <a:prstGeom prst="wedgeRectCallout">
            <a:avLst>
              <a:gd name="adj1" fmla="val 18722"/>
              <a:gd name="adj2" fmla="val 4151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14" name="AutoShape 38"/>
          <p:cNvSpPr>
            <a:spLocks noChangeArrowheads="1"/>
          </p:cNvSpPr>
          <p:nvPr/>
        </p:nvSpPr>
        <p:spPr bwMode="auto">
          <a:xfrm>
            <a:off x="2543175" y="5637213"/>
            <a:ext cx="360363" cy="422275"/>
          </a:xfrm>
          <a:prstGeom prst="wedgeRectCallout">
            <a:avLst>
              <a:gd name="adj1" fmla="val -36782"/>
              <a:gd name="adj2" fmla="val 15450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zh-CN" sz="2800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15" name="AutoShape 39"/>
          <p:cNvSpPr>
            <a:spLocks noChangeArrowheads="1"/>
          </p:cNvSpPr>
          <p:nvPr/>
        </p:nvSpPr>
        <p:spPr bwMode="auto">
          <a:xfrm>
            <a:off x="2182813" y="3762375"/>
            <a:ext cx="503237" cy="431800"/>
          </a:xfrm>
          <a:prstGeom prst="wedgeRectCallout">
            <a:avLst>
              <a:gd name="adj1" fmla="val 1102"/>
              <a:gd name="adj2" fmla="val 735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16" name="AutoShape 40"/>
          <p:cNvSpPr>
            <a:spLocks noChangeArrowheads="1"/>
          </p:cNvSpPr>
          <p:nvPr/>
        </p:nvSpPr>
        <p:spPr bwMode="auto">
          <a:xfrm>
            <a:off x="2543175" y="4691063"/>
            <a:ext cx="508000" cy="455612"/>
          </a:xfrm>
          <a:prstGeom prst="wedgeRectCallout">
            <a:avLst>
              <a:gd name="adj1" fmla="val 95000"/>
              <a:gd name="adj2" fmla="val 2378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endParaRPr lang="en-US" altLang="zh-CN" sz="2800" baseline="-250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1417" name="Group 41"/>
          <p:cNvGrpSpPr/>
          <p:nvPr/>
        </p:nvGrpSpPr>
        <p:grpSpPr bwMode="auto">
          <a:xfrm>
            <a:off x="8305800" y="7239000"/>
            <a:ext cx="457200" cy="304800"/>
            <a:chOff x="5376" y="4128"/>
            <a:chExt cx="288" cy="192"/>
          </a:xfrm>
        </p:grpSpPr>
        <p:sp>
          <p:nvSpPr>
            <p:cNvPr id="101418" name="AutoShape 4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19" name="AutoShape 4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3352800" y="5762625"/>
            <a:ext cx="2590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kumimoji="1" lang="en-US" altLang="zh-CN" sz="5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kumimoji="1" lang="en-US" altLang="zh-CN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=2</a:t>
            </a:r>
            <a:r>
              <a:rPr kumimoji="1" lang="en-US" altLang="zh-CN" sz="5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kumimoji="1" lang="en-US" altLang="zh-CN" sz="54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kumimoji="1" lang="en-US" altLang="zh-CN" sz="4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89" grpId="0" animBg="1"/>
      <p:bldP spid="1013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探究使用动滑轮的特点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" cstate="email">
            <a:lum bright="-32000"/>
          </a:blip>
          <a:srcRect/>
          <a:stretch>
            <a:fillRect/>
          </a:stretch>
        </p:blipFill>
        <p:spPr bwMode="auto">
          <a:xfrm>
            <a:off x="6553200" y="457200"/>
            <a:ext cx="20716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44958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特点：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447800" y="44958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楷体_GB2312" pitchFamily="49" charset="-122"/>
              </a:rPr>
              <a:t>使用动滑轮能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省一半力</a:t>
            </a:r>
            <a:r>
              <a:rPr lang="zh-CN" altLang="en-US" sz="3200">
                <a:ea typeface="黑体" panose="02010609060101010101" pitchFamily="49" charset="-122"/>
              </a:rPr>
              <a:t>，</a:t>
            </a:r>
            <a:r>
              <a:rPr lang="zh-CN" altLang="en-US" sz="3200">
                <a:ea typeface="楷体_GB2312" pitchFamily="49" charset="-122"/>
              </a:rPr>
              <a:t>但不可以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改变施力的方向</a:t>
            </a:r>
            <a:r>
              <a:rPr lang="zh-CN" altLang="en-US" sz="3200">
                <a:ea typeface="黑体" panose="02010609060101010101" pitchFamily="49" charset="-122"/>
              </a:rPr>
              <a:t>。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04454" name="Group 6"/>
          <p:cNvGraphicFramePr>
            <a:graphicFrameLocks noGrp="1"/>
          </p:cNvGraphicFramePr>
          <p:nvPr/>
        </p:nvGraphicFramePr>
        <p:xfrm>
          <a:off x="533400" y="1143000"/>
          <a:ext cx="5562600" cy="3088323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676400"/>
                <a:gridCol w="15240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施力的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弹簧测力计的示数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1" name="Group 33"/>
          <p:cNvGraphicFramePr>
            <a:graphicFrameLocks noGrp="1"/>
          </p:cNvGraphicFramePr>
          <p:nvPr/>
        </p:nvGraphicFramePr>
        <p:xfrm>
          <a:off x="1447800" y="2420938"/>
          <a:ext cx="4648200" cy="635000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91" name="Group 43"/>
          <p:cNvGraphicFramePr>
            <a:graphicFrameLocks noGrp="1"/>
          </p:cNvGraphicFramePr>
          <p:nvPr/>
        </p:nvGraphicFramePr>
        <p:xfrm>
          <a:off x="1447800" y="3048000"/>
          <a:ext cx="4648200" cy="61912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501" name="Group 53"/>
          <p:cNvGraphicFramePr>
            <a:graphicFrameLocks noGrp="1"/>
          </p:cNvGraphicFramePr>
          <p:nvPr/>
        </p:nvGraphicFramePr>
        <p:xfrm>
          <a:off x="1447800" y="3671888"/>
          <a:ext cx="4648200" cy="563563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4511" name="Group 63"/>
          <p:cNvGrpSpPr/>
          <p:nvPr/>
        </p:nvGrpSpPr>
        <p:grpSpPr bwMode="auto">
          <a:xfrm>
            <a:off x="2222500" y="5516563"/>
            <a:ext cx="1663700" cy="1054100"/>
            <a:chOff x="1248" y="3475"/>
            <a:chExt cx="1048" cy="664"/>
          </a:xfrm>
        </p:grpSpPr>
        <p:sp>
          <p:nvSpPr>
            <p:cNvPr id="104512" name="Rectangle 64"/>
            <p:cNvSpPr>
              <a:spLocks noChangeArrowheads="1"/>
            </p:cNvSpPr>
            <p:nvPr/>
          </p:nvSpPr>
          <p:spPr bwMode="auto">
            <a:xfrm>
              <a:off x="1728" y="3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3" name="Rectangle 65"/>
            <p:cNvSpPr>
              <a:spLocks noChangeArrowheads="1"/>
            </p:cNvSpPr>
            <p:nvPr/>
          </p:nvSpPr>
          <p:spPr bwMode="auto">
            <a:xfrm>
              <a:off x="1728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4" name="Rectangle 66"/>
            <p:cNvSpPr>
              <a:spLocks noChangeArrowheads="1"/>
            </p:cNvSpPr>
            <p:nvPr/>
          </p:nvSpPr>
          <p:spPr bwMode="auto">
            <a:xfrm>
              <a:off x="1248" y="3619"/>
              <a:ext cx="10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＝     </a:t>
              </a: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G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5" name="Line 67"/>
            <p:cNvSpPr>
              <a:spLocks noChangeShapeType="1"/>
            </p:cNvSpPr>
            <p:nvPr/>
          </p:nvSpPr>
          <p:spPr bwMode="auto">
            <a:xfrm>
              <a:off x="1728" y="381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516" name="Rectangle 68"/>
          <p:cNvSpPr>
            <a:spLocks noChangeArrowheads="1"/>
          </p:cNvSpPr>
          <p:nvPr/>
        </p:nvSpPr>
        <p:spPr bwMode="auto">
          <a:xfrm>
            <a:off x="8153400" y="1905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楷体_GB2312" pitchFamily="49" charset="-122"/>
              </a:rPr>
              <a:t>F</a:t>
            </a:r>
            <a:endParaRPr lang="en-US" altLang="zh-CN" sz="3200">
              <a:solidFill>
                <a:schemeClr val="accent2"/>
              </a:solidFill>
              <a:ea typeface="楷体_GB2312" pitchFamily="49" charset="-122"/>
            </a:endParaRPr>
          </a:p>
        </p:txBody>
      </p:sp>
      <p:sp>
        <p:nvSpPr>
          <p:cNvPr id="104517" name="Rectangle 69"/>
          <p:cNvSpPr>
            <a:spLocks noChangeArrowheads="1"/>
          </p:cNvSpPr>
          <p:nvPr/>
        </p:nvSpPr>
        <p:spPr bwMode="auto">
          <a:xfrm>
            <a:off x="7924800" y="3657600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楷体_GB2312" pitchFamily="49" charset="-122"/>
              </a:rPr>
              <a:t>G</a:t>
            </a:r>
            <a:endParaRPr lang="en-US" altLang="zh-CN" sz="3200">
              <a:solidFill>
                <a:schemeClr val="accent2"/>
              </a:solidFill>
              <a:ea typeface="楷体_GB2312" pitchFamily="49" charset="-122"/>
            </a:endParaRPr>
          </a:p>
        </p:txBody>
      </p:sp>
      <p:grpSp>
        <p:nvGrpSpPr>
          <p:cNvPr id="104518" name="Group 70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4519" name="AutoShape 7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520" name="AutoShape 7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4521" name="Rectangle 73"/>
          <p:cNvSpPr>
            <a:spLocks noChangeArrowheads="1"/>
          </p:cNvSpPr>
          <p:nvPr/>
        </p:nvSpPr>
        <p:spPr bwMode="auto">
          <a:xfrm>
            <a:off x="4932363" y="24923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4522" name="Rectangle 74"/>
          <p:cNvSpPr>
            <a:spLocks noChangeArrowheads="1"/>
          </p:cNvSpPr>
          <p:nvPr/>
        </p:nvSpPr>
        <p:spPr bwMode="auto">
          <a:xfrm>
            <a:off x="49323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1.5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4523" name="Rectangle 75"/>
          <p:cNvSpPr>
            <a:spLocks noChangeArrowheads="1"/>
          </p:cNvSpPr>
          <p:nvPr/>
        </p:nvSpPr>
        <p:spPr bwMode="auto">
          <a:xfrm>
            <a:off x="4932363" y="36449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521" grpId="0"/>
      <p:bldP spid="104522" grpId="0"/>
      <p:bldP spid="1045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探究使用动滑轮的特点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1" cstate="email">
            <a:lum bright="-42000"/>
          </a:blip>
          <a:srcRect/>
          <a:stretch>
            <a:fillRect/>
          </a:stretch>
        </p:blipFill>
        <p:spPr bwMode="auto">
          <a:xfrm>
            <a:off x="6629400" y="0"/>
            <a:ext cx="20716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476" name="Group 4"/>
          <p:cNvGraphicFramePr>
            <a:graphicFrameLocks noGrp="1"/>
          </p:cNvGraphicFramePr>
          <p:nvPr/>
        </p:nvGraphicFramePr>
        <p:xfrm>
          <a:off x="533400" y="1143000"/>
          <a:ext cx="5562600" cy="3088323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676400"/>
                <a:gridCol w="15240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施力的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弹簧测力计的示数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7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304800" y="53340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分析：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381000" y="44196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思考：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1524000" y="43434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上表中的数据与所得结论不符，仅是由于误差造成的吗？</a:t>
            </a:r>
            <a:endParaRPr lang="zh-CN" altLang="en-US" sz="32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1524000" y="54102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由于滑轮自身具有重力。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en-US" altLang="zh-CN" sz="320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4N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>
            <a:off x="7924800" y="3660775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05508" name="Group 36"/>
          <p:cNvGrpSpPr/>
          <p:nvPr/>
        </p:nvGrpSpPr>
        <p:grpSpPr bwMode="auto">
          <a:xfrm>
            <a:off x="6781800" y="2743200"/>
            <a:ext cx="914400" cy="579438"/>
            <a:chOff x="4272" y="1730"/>
            <a:chExt cx="576" cy="365"/>
          </a:xfrm>
        </p:grpSpPr>
        <p:sp>
          <p:nvSpPr>
            <p:cNvPr id="105509" name="Rectangle 37"/>
            <p:cNvSpPr>
              <a:spLocks noChangeArrowheads="1"/>
            </p:cNvSpPr>
            <p:nvPr/>
          </p:nvSpPr>
          <p:spPr bwMode="auto">
            <a:xfrm>
              <a:off x="4272" y="1730"/>
              <a:ext cx="3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G</a:t>
              </a:r>
              <a:r>
                <a:rPr lang="en-US" altLang="zh-CN" sz="3200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0</a:t>
              </a:r>
              <a:endPara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5510" name="Line 38"/>
            <p:cNvSpPr>
              <a:spLocks noChangeShapeType="1"/>
            </p:cNvSpPr>
            <p:nvPr/>
          </p:nvSpPr>
          <p:spPr bwMode="auto">
            <a:xfrm>
              <a:off x="4608" y="192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511" name="Rectangle 39"/>
          <p:cNvSpPr>
            <a:spLocks noChangeArrowheads="1"/>
          </p:cNvSpPr>
          <p:nvPr/>
        </p:nvSpPr>
        <p:spPr bwMode="auto">
          <a:xfrm>
            <a:off x="8229600" y="18319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endParaRPr lang="en-US" altLang="zh-CN" sz="3200" i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1560513" y="6072188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此时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05513" name="Object 41"/>
          <p:cNvGraphicFramePr>
            <a:graphicFrameLocks noChangeAspect="1"/>
          </p:cNvGraphicFramePr>
          <p:nvPr/>
        </p:nvGraphicFramePr>
        <p:xfrm>
          <a:off x="2743200" y="5791200"/>
          <a:ext cx="268128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Equation" r:id="rId2" imgW="965200" imgH="393700" progId="Equation.DSMT4">
                  <p:embed/>
                </p:oleObj>
              </mc:Choice>
              <mc:Fallback>
                <p:oleObj name="Equation" r:id="rId2" imgW="965200" imgH="393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70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91200"/>
                        <a:ext cx="268128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14" name="Group 42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5515" name="AutoShape 4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516" name="AutoShape 4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3" grpId="0"/>
      <p:bldP spid="105504" grpId="0"/>
      <p:bldP spid="105505" grpId="0"/>
      <p:bldP spid="105506" grpId="0"/>
      <p:bldP spid="1055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C3399"/>
                </a:solidFill>
                <a:latin typeface="Tahoma" panose="020B0604030504040204" pitchFamily="34" charset="0"/>
                <a:ea typeface="隶书" pitchFamily="49" charset="-122"/>
              </a:rPr>
              <a:t>结论：</a:t>
            </a:r>
            <a:endParaRPr lang="zh-CN" altLang="en-US" sz="4800" b="1" dirty="0">
              <a:solidFill>
                <a:srgbClr val="CC3399"/>
              </a:solidFill>
              <a:latin typeface="Tahoma" panose="020B0604030504040204" pitchFamily="34" charset="0"/>
              <a:ea typeface="隶书" pitchFamily="49" charset="-122"/>
            </a:endParaRPr>
          </a:p>
          <a:p>
            <a:pPr algn="l"/>
            <a:r>
              <a:rPr lang="en-US" altLang="zh-CN" sz="3200" b="1" dirty="0" smtClean="0">
                <a:latin typeface="宋体" panose="02010600030101010101" pitchFamily="2" charset="-122"/>
              </a:rPr>
              <a:t>   (</a:t>
            </a:r>
            <a:r>
              <a:rPr lang="en-US" altLang="zh-CN" sz="3600" b="1" dirty="0">
                <a:latin typeface="宋体" panose="02010600030101010101" pitchFamily="2" charset="-122"/>
              </a:rPr>
              <a:t>1) </a:t>
            </a:r>
            <a:r>
              <a:rPr lang="zh-CN" altLang="en-US" sz="3600" b="1" dirty="0">
                <a:latin typeface="宋体" panose="02010600030101010101" pitchFamily="2" charset="-122"/>
              </a:rPr>
              <a:t>不改变力的方向。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/>
            <a:r>
              <a:rPr lang="zh-CN" altLang="en-US" sz="3200" b="1" dirty="0">
                <a:latin typeface="宋体" panose="02010600030101010101" pitchFamily="2" charset="-122"/>
              </a:rPr>
              <a:t>   </a:t>
            </a:r>
            <a:r>
              <a:rPr lang="en-US" altLang="zh-CN" sz="3600" b="1" dirty="0">
                <a:latin typeface="宋体" panose="02010600030101010101" pitchFamily="2" charset="-122"/>
              </a:rPr>
              <a:t>(2) </a:t>
            </a:r>
            <a:r>
              <a:rPr lang="zh-CN" altLang="en-US" sz="3600" b="1" dirty="0">
                <a:latin typeface="宋体" panose="02010600030101010101" pitchFamily="2" charset="-122"/>
              </a:rPr>
              <a:t>省一半力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。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algn="l"/>
            <a:r>
              <a:rPr lang="en-US" altLang="zh-CN" sz="3200" b="1" dirty="0" smtClean="0">
                <a:latin typeface="宋体" panose="02010600030101010101" pitchFamily="2" charset="-122"/>
              </a:rPr>
              <a:t>   </a:t>
            </a:r>
            <a:r>
              <a:rPr lang="en-US" altLang="zh-CN" sz="36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3600" b="1" dirty="0">
                <a:latin typeface="宋体" panose="02010600030101010101" pitchFamily="2" charset="-122"/>
              </a:rPr>
              <a:t>3) </a:t>
            </a:r>
            <a:r>
              <a:rPr lang="zh-CN" altLang="en-US" sz="3600" b="1" dirty="0">
                <a:latin typeface="宋体" panose="02010600030101010101" pitchFamily="2" charset="-122"/>
              </a:rPr>
              <a:t>要多移动距离</a:t>
            </a:r>
            <a:r>
              <a:rPr lang="en-US" altLang="zh-CN" sz="3600" b="1" dirty="0">
                <a:latin typeface="宋体" panose="02010600030101010101" pitchFamily="2" charset="-122"/>
              </a:rPr>
              <a:t>S</a:t>
            </a:r>
            <a:r>
              <a:rPr lang="zh-CN" altLang="en-US" sz="3600" b="1" baseline="-25000" dirty="0">
                <a:latin typeface="宋体" panose="02010600030101010101" pitchFamily="2" charset="-122"/>
              </a:rPr>
              <a:t>绳</a:t>
            </a:r>
            <a:r>
              <a:rPr lang="en-US" altLang="zh-CN" sz="3600" b="1" dirty="0">
                <a:latin typeface="宋体" panose="02010600030101010101" pitchFamily="2" charset="-122"/>
              </a:rPr>
              <a:t>=2S</a:t>
            </a:r>
            <a:r>
              <a:rPr lang="zh-CN" altLang="en-US" sz="3600" b="1" baseline="-25000" dirty="0">
                <a:latin typeface="宋体" panose="02010600030101010101" pitchFamily="2" charset="-122"/>
              </a:rPr>
              <a:t>物</a:t>
            </a:r>
            <a:r>
              <a:rPr lang="zh-CN" altLang="en-US" sz="3200" b="1" baseline="-25000" dirty="0">
                <a:latin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/>
            <a:r>
              <a:rPr lang="zh-CN" altLang="en-US" sz="3200" b="1" dirty="0">
                <a:latin typeface="宋体" panose="02010600030101010101" pitchFamily="2" charset="-122"/>
              </a:rPr>
              <a:t>   </a:t>
            </a:r>
            <a:r>
              <a:rPr lang="en-US" altLang="zh-CN" sz="3600" b="1" dirty="0">
                <a:latin typeface="宋体" panose="02010600030101010101" pitchFamily="2" charset="-122"/>
              </a:rPr>
              <a:t>(4) </a:t>
            </a:r>
            <a:r>
              <a:rPr lang="zh-CN" altLang="en-US" sz="3600" b="1" dirty="0">
                <a:latin typeface="宋体" panose="02010600030101010101" pitchFamily="2" charset="-122"/>
              </a:rPr>
              <a:t>实质：Ｌ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＝</a:t>
            </a:r>
            <a:r>
              <a:rPr lang="en-US" altLang="zh-CN" sz="3600" b="1" dirty="0"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Ｌ</a:t>
            </a:r>
            <a:r>
              <a:rPr lang="en-US" altLang="zh-CN" sz="3600" b="1" baseline="-25000" dirty="0">
                <a:latin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宋体" panose="02010600030101010101" pitchFamily="2" charset="-122"/>
              </a:rPr>
              <a:t>动力臂为阻力臂二    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algn="l"/>
            <a:endParaRPr lang="zh-CN" altLang="en-US" sz="3600" b="1" dirty="0">
              <a:latin typeface="宋体" panose="02010600030101010101" pitchFamily="2" charset="-122"/>
            </a:endParaRPr>
          </a:p>
          <a:p>
            <a:pPr algn="l"/>
            <a:r>
              <a:rPr lang="zh-CN" altLang="en-US" sz="3600" b="1" dirty="0">
                <a:latin typeface="宋体" panose="02010600030101010101" pitchFamily="2" charset="-122"/>
              </a:rPr>
              <a:t>    倍的杠杆 </a:t>
            </a:r>
            <a:r>
              <a:rPr lang="zh-CN" altLang="en-US" sz="3600" dirty="0">
                <a:latin typeface="宋体" panose="02010600030101010101" pitchFamily="2" charset="-122"/>
              </a:rPr>
              <a:t>Ｆ</a:t>
            </a:r>
            <a:r>
              <a:rPr lang="en-US" altLang="zh-CN" sz="3600" baseline="-25000" dirty="0"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</a:rPr>
              <a:t>＝</a:t>
            </a:r>
            <a:r>
              <a:rPr lang="en-US" altLang="zh-CN" sz="3600" dirty="0"/>
              <a:t>——</a:t>
            </a:r>
            <a:r>
              <a:rPr lang="zh-CN" altLang="en-US" sz="3600" dirty="0">
                <a:latin typeface="宋体" panose="02010600030101010101" pitchFamily="2" charset="-122"/>
              </a:rPr>
              <a:t>Ｆ</a:t>
            </a:r>
            <a:r>
              <a:rPr lang="en-US" altLang="zh-CN" sz="3600" baseline="-25000" dirty="0">
                <a:latin typeface="宋体" panose="02010600030101010101" pitchFamily="2" charset="-122"/>
              </a:rPr>
              <a:t>2</a:t>
            </a:r>
            <a:r>
              <a:rPr lang="zh-CN" altLang="en-US" sz="3600" dirty="0" smtClean="0">
                <a:latin typeface="宋体" panose="02010600030101010101" pitchFamily="2" charset="-122"/>
              </a:rPr>
              <a:t>，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364370" y="3108553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幼圆" pitchFamily="49" charset="-122"/>
                <a:ea typeface="幼圆" pitchFamily="49" charset="-122"/>
              </a:rPr>
              <a:t>1</a:t>
            </a:r>
            <a:endParaRPr lang="en-US" altLang="zh-CN" sz="36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453905" y="3997672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幼圆" pitchFamily="49" charset="-122"/>
                <a:ea typeface="幼圆" pitchFamily="49" charset="-122"/>
              </a:rPr>
              <a:t>2</a:t>
            </a:r>
            <a:endParaRPr lang="en-US" altLang="zh-CN" sz="36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76324"/>
            <a:ext cx="7772400" cy="181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如图所示的装置叫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当物体被匀速升高时如果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牛，滑轮质量不计，则重物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受到的重力为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1619" name="Picture 3" descr="滑轮0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1762" y="2887662"/>
            <a:ext cx="1679575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971550" y="0"/>
            <a:ext cx="2232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练习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343400" y="1006475"/>
            <a:ext cx="1497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</a:rPr>
              <a:t>动滑轮</a:t>
            </a:r>
            <a:endParaRPr lang="zh-CN" altLang="en-US" sz="32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817270" y="1981200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</a:rPr>
              <a:t>100</a:t>
            </a:r>
            <a:endParaRPr lang="en-US" altLang="zh-CN" sz="32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127885" y="2652713"/>
            <a:ext cx="56118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如果要使物体上升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m,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应将绳的自由端拉动 </a:t>
            </a:r>
            <a:r>
              <a:rPr lang="zh-CN" altLang="en-US" sz="32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206207" y="3139756"/>
            <a:ext cx="719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  <a:endParaRPr lang="en-US" altLang="zh-CN" sz="32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508625" y="4652963"/>
            <a:ext cx="1497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S=2h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1626" name="Group 10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1627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28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/>
      <p:bldP spid="111624" grpId="0" bldLvl="0" animBg="1"/>
      <p:bldP spid="111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86800" cy="4038600"/>
          </a:xfrm>
        </p:spPr>
        <p:txBody>
          <a:bodyPr/>
          <a:lstStyle/>
          <a:p>
            <a:r>
              <a:rPr lang="zh-CN" altLang="en-US" sz="4000" b="1" dirty="0"/>
              <a:t>什么是杠杆？ </a:t>
            </a:r>
            <a:endParaRPr lang="zh-CN" altLang="en-US" sz="4000" b="1" dirty="0"/>
          </a:p>
          <a:p>
            <a:r>
              <a:rPr lang="zh-CN" altLang="en-US" sz="4000" b="1" dirty="0"/>
              <a:t>杠杆的五要素是什么？</a:t>
            </a:r>
            <a:endParaRPr lang="zh-CN" altLang="en-US" sz="4000" b="1" dirty="0"/>
          </a:p>
          <a:p>
            <a:r>
              <a:rPr lang="zh-CN" altLang="en-US" sz="4000" b="1" dirty="0"/>
              <a:t>力臂的画法？ 步骤口诀？</a:t>
            </a:r>
            <a:endParaRPr lang="zh-CN" altLang="en-US" sz="4000" b="1" dirty="0"/>
          </a:p>
          <a:p>
            <a:r>
              <a:rPr lang="zh-CN" altLang="en-US" sz="4000" b="1" dirty="0"/>
              <a:t>杠杆平衡的原理是什么？</a:t>
            </a:r>
            <a:endParaRPr lang="zh-CN" altLang="en-US" sz="4000" b="1" dirty="0"/>
          </a:p>
          <a:p>
            <a:r>
              <a:rPr lang="zh-CN" altLang="en-US" sz="4000" b="1" dirty="0"/>
              <a:t>杠杆的分类？各类杠杆力臂的关系？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638175" y="914400"/>
            <a:ext cx="26384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0010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如图所示，用一个重为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牛的动滑轮，来提升一个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150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牛的重物，不计摩擦时，匀速提升重物向上的拉力最小为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牛。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43" name="Picture 3" descr="滑轮0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21075" y="2514600"/>
            <a:ext cx="1679575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588125" y="1341438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80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2645" name="Group 5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264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4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04800" y="476250"/>
            <a:ext cx="82296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如图所示的两个滑轮重均为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牛，物体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的重力均为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牛，若要使物体匀速上升，则加在绳子自由端的拉力分别为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en-US" altLang="zh-CN" sz="3200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=_____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牛，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en-US" altLang="zh-CN" sz="3200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=_______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牛。 </a:t>
            </a:r>
            <a:endParaRPr kumimoji="1"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3667" name="Picture 3" descr="滑轮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3600" y="2808288"/>
            <a:ext cx="507523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492250" y="1989138"/>
            <a:ext cx="1497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60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6532563" y="1412875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100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3670" name="Group 6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367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2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7200" y="404813"/>
            <a:ext cx="8229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4.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某人想用如图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所示的四个装置提升重物，若在这些装置中滑轮的重力均可忽略不计，在这些装置中，既不省力也不费力是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______________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kumimoji="1" lang="zh-CN" altLang="en-US" sz="32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114691" name="Picture 3" descr="滑轮0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2686050"/>
            <a:ext cx="81629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132138" y="1844675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A.B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4693" name="Group 5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469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69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973138" y="1679575"/>
            <a:ext cx="728662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、如图所示，用三个滑轮分别拉同一个物体，沿同一水平面做匀速直线运动，所用的拉力分别是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，比较它们的大小应是（    ）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B.F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D.F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endParaRPr lang="zh-CN" altLang="en-US" sz="2400" baseline="-25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482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3138" y="4633913"/>
            <a:ext cx="7315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30738" y="28797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latin typeface="Times New Roman" panose="02020603050405020304" pitchFamily="18" charset="0"/>
              </a:rPr>
              <a:t>思考题：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52400" y="982663"/>
            <a:ext cx="899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：使用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滑轮的</a:t>
            </a:r>
            <a:r>
              <a:rPr kumimoji="1"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好处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是＿＿＿＿＿＿＿＿。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pitchFamily="18" charset="0"/>
              </a:rPr>
              <a:t>2</a:t>
            </a:r>
            <a:r>
              <a:rPr kumimoji="1" lang="zh-CN" altLang="en-US" sz="3200">
                <a:latin typeface="Times New Roman" panose="02020603050405020304" pitchFamily="18" charset="0"/>
              </a:rPr>
              <a:t>：使用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kumimoji="1" lang="zh-CN" altLang="en-US" sz="3200">
                <a:latin typeface="Times New Roman" panose="02020603050405020304" pitchFamily="18" charset="0"/>
              </a:rPr>
              <a:t>滑轮的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好处</a:t>
            </a:r>
            <a:r>
              <a:rPr kumimoji="1" lang="zh-CN" altLang="en-US" sz="3200">
                <a:latin typeface="Times New Roman" panose="02020603050405020304" pitchFamily="18" charset="0"/>
              </a:rPr>
              <a:t>是＿＿＿＿。</a:t>
            </a:r>
            <a:endParaRPr kumimoji="1"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</a:rPr>
              <a:t>能否利用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kumimoji="1" lang="zh-CN" altLang="en-US" sz="3200">
                <a:latin typeface="Times New Roman" panose="02020603050405020304" pitchFamily="18" charset="0"/>
              </a:rPr>
              <a:t>滑轮和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kumimoji="1" lang="zh-CN" altLang="en-US" sz="3200">
                <a:latin typeface="Times New Roman" panose="02020603050405020304" pitchFamily="18" charset="0"/>
              </a:rPr>
              <a:t>滑轮的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优点</a:t>
            </a:r>
            <a:r>
              <a:rPr kumimoji="1" lang="zh-CN" altLang="en-US" sz="3200">
                <a:latin typeface="Times New Roman" panose="02020603050405020304" pitchFamily="18" charset="0"/>
              </a:rPr>
              <a:t>把它们</a:t>
            </a:r>
            <a:r>
              <a:rPr kumimoji="1" lang="zh-CN" altLang="en-US" sz="3200">
                <a:solidFill>
                  <a:srgbClr val="A50021"/>
                </a:solidFill>
                <a:latin typeface="Times New Roman" panose="02020603050405020304" pitchFamily="18" charset="0"/>
              </a:rPr>
              <a:t>组合起来</a:t>
            </a:r>
            <a:r>
              <a:rPr kumimoji="1" lang="zh-CN" altLang="en-US" sz="3200">
                <a:latin typeface="Times New Roman" panose="02020603050405020304" pitchFamily="18" charset="0"/>
              </a:rPr>
              <a:t>，使它们即省力又方便呢？</a:t>
            </a:r>
            <a:endParaRPr kumimoji="1"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85800" y="422116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latin typeface="Times New Roman" panose="02020603050405020304" pitchFamily="18" charset="0"/>
              </a:rPr>
              <a:t>能。把它们组合成</a:t>
            </a:r>
            <a:r>
              <a:rPr kumimoji="1"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。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495800" y="8683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改变用力的方向</a:t>
            </a:r>
            <a:endParaRPr kumimoji="1" lang="zh-CN" altLang="en-US" sz="3200">
              <a:solidFill>
                <a:schemeClr val="fol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724400" y="20113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</a:t>
            </a:r>
            <a:endParaRPr kumimoji="1" lang="zh-CN" altLang="en-US" sz="3200">
              <a:solidFill>
                <a:schemeClr val="fol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902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utoUpdateAnimBg="0"/>
      <p:bldP spid="129031" grpId="0" animBg="1"/>
      <p:bldP spid="129032" grpId="0" animBg="1"/>
      <p:bldP spid="1290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318135"/>
            <a:ext cx="30124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四、滑轮组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2600" y="609600"/>
            <a:ext cx="29337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33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ea typeface="楷体_GB2312" pitchFamily="49" charset="-122"/>
              </a:rPr>
              <a:t>        </a:t>
            </a:r>
            <a:r>
              <a:rPr lang="zh-CN" altLang="en-US" sz="3200">
                <a:ea typeface="楷体_GB2312" pitchFamily="49" charset="-122"/>
              </a:rPr>
              <a:t>滑轮组同时具备定滑轮和动滑轮的特点，既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可以省力</a:t>
            </a:r>
            <a:r>
              <a:rPr lang="zh-CN" altLang="en-US" sz="3200">
                <a:ea typeface="楷体_GB2312" pitchFamily="49" charset="-122"/>
              </a:rPr>
              <a:t>，又能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改变力的方向</a:t>
            </a:r>
            <a:r>
              <a:rPr lang="zh-CN" altLang="en-US" sz="3200">
                <a:ea typeface="黑体" panose="02010609060101010101" pitchFamily="49" charset="-122"/>
              </a:rPr>
              <a:t>。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grpSp>
        <p:nvGrpSpPr>
          <p:cNvPr id="115717" name="Group 5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571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5720" name="Group 8"/>
          <p:cNvGrpSpPr/>
          <p:nvPr/>
        </p:nvGrpSpPr>
        <p:grpSpPr bwMode="auto">
          <a:xfrm>
            <a:off x="8750300" y="6769100"/>
            <a:ext cx="457200" cy="304800"/>
            <a:chOff x="5376" y="4128"/>
            <a:chExt cx="288" cy="192"/>
          </a:xfrm>
        </p:grpSpPr>
        <p:sp>
          <p:nvSpPr>
            <p:cNvPr id="115721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2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D1FFD1"/>
              </a:clrFrom>
              <a:clrTo>
                <a:srgbClr val="D1FFD1">
                  <a:alpha val="0"/>
                </a:srgbClr>
              </a:clrTo>
            </a:clrChange>
            <a:lum bright="12000"/>
          </a:blip>
          <a:srcRect l="28989"/>
          <a:stretch>
            <a:fillRect/>
          </a:stretch>
        </p:blipFill>
        <p:spPr bwMode="auto">
          <a:xfrm>
            <a:off x="694055" y="981075"/>
            <a:ext cx="2885440" cy="27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2FFC2"/>
              </a:clrFrom>
              <a:clrTo>
                <a:srgbClr val="C2FF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425" y="38862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04800" y="0"/>
            <a:ext cx="7467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ahoma" panose="020B0604030504040204" pitchFamily="34" charset="0"/>
              </a:rPr>
              <a:t>以下是滑轮组常见的几种应用：</a:t>
            </a:r>
            <a:endParaRPr lang="zh-CN" altLang="en-US" sz="3600">
              <a:latin typeface="Tahoma" panose="020B0604030504040204" pitchFamily="34" charset="0"/>
            </a:endParaRPr>
          </a:p>
        </p:txBody>
      </p:sp>
      <p:pic>
        <p:nvPicPr>
          <p:cNvPr id="81923" name="Picture 3" descr="船上的滑轮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84328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滑轮01"/>
          <p:cNvPicPr>
            <a:picLocks noChangeAspect="1" noChangeArrowheads="1"/>
          </p:cNvPicPr>
          <p:nvPr/>
        </p:nvPicPr>
        <p:blipFill>
          <a:blip r:embed="rId4">
            <a:lum bright="-12000" contrast="54000"/>
          </a:blip>
          <a:srcRect l="12045" r="38864" b="3319"/>
          <a:stretch>
            <a:fillRect/>
          </a:stretch>
        </p:blipFill>
        <p:spPr bwMode="auto">
          <a:xfrm>
            <a:off x="5066665" y="3886200"/>
            <a:ext cx="3162935" cy="290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219200" y="2424113"/>
            <a:ext cx="304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9906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267200" y="1676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733800" y="7620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629400" y="17526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6934200" y="1828800"/>
            <a:ext cx="228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814888" y="1676400"/>
            <a:ext cx="595312" cy="1447800"/>
            <a:chOff x="0" y="0"/>
            <a:chExt cx="375" cy="912"/>
          </a:xfrm>
        </p:grpSpPr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4460" name="Text Box 12"/>
            <p:cNvSpPr txBox="1">
              <a:spLocks noChangeArrowheads="1"/>
            </p:cNvSpPr>
            <p:nvPr/>
          </p:nvSpPr>
          <p:spPr bwMode="auto">
            <a:xfrm>
              <a:off x="39" y="6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7129463" y="2514600"/>
            <a:ext cx="642937" cy="1219200"/>
            <a:chOff x="0" y="0"/>
            <a:chExt cx="405" cy="768"/>
          </a:xfrm>
        </p:grpSpPr>
        <p:sp>
          <p:nvSpPr>
            <p:cNvPr id="104462" name="Line 14"/>
            <p:cNvSpPr>
              <a:spLocks noChangeShapeType="1"/>
            </p:cNvSpPr>
            <p:nvPr/>
          </p:nvSpPr>
          <p:spPr bwMode="auto">
            <a:xfrm flipV="1">
              <a:off x="0" y="48"/>
              <a:ext cx="14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4463" name="Text Box 15"/>
            <p:cNvSpPr txBox="1">
              <a:spLocks noChangeArrowheads="1"/>
            </p:cNvSpPr>
            <p:nvPr/>
          </p:nvSpPr>
          <p:spPr bwMode="auto">
            <a:xfrm>
              <a:off x="165" y="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1524000" y="1752600"/>
            <a:ext cx="838200" cy="1905000"/>
            <a:chOff x="0" y="0"/>
            <a:chExt cx="528" cy="1200"/>
          </a:xfrm>
        </p:grpSpPr>
        <p:sp>
          <p:nvSpPr>
            <p:cNvPr id="104465" name="Line 17"/>
            <p:cNvSpPr>
              <a:spLocks noChangeShapeType="1"/>
            </p:cNvSpPr>
            <p:nvPr/>
          </p:nvSpPr>
          <p:spPr bwMode="auto">
            <a:xfrm>
              <a:off x="0" y="0"/>
              <a:ext cx="288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4466" name="Text Box 18"/>
            <p:cNvSpPr txBox="1">
              <a:spLocks noChangeArrowheads="1"/>
            </p:cNvSpPr>
            <p:nvPr/>
          </p:nvSpPr>
          <p:spPr bwMode="auto">
            <a:xfrm>
              <a:off x="336" y="91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685800" y="685800"/>
            <a:ext cx="1371600" cy="4662488"/>
            <a:chOff x="0" y="0"/>
            <a:chExt cx="864" cy="2937"/>
          </a:xfrm>
        </p:grpSpPr>
        <p:grpSp>
          <p:nvGrpSpPr>
            <p:cNvPr id="104468" name="Group 20"/>
            <p:cNvGrpSpPr/>
            <p:nvPr/>
          </p:nvGrpSpPr>
          <p:grpSpPr bwMode="auto">
            <a:xfrm>
              <a:off x="0" y="0"/>
              <a:ext cx="706" cy="2937"/>
              <a:chOff x="0" y="0"/>
              <a:chExt cx="706" cy="2937"/>
            </a:xfrm>
          </p:grpSpPr>
          <p:grpSp>
            <p:nvGrpSpPr>
              <p:cNvPr id="104469" name="Group 21"/>
              <p:cNvGrpSpPr/>
              <p:nvPr/>
            </p:nvGrpSpPr>
            <p:grpSpPr bwMode="auto">
              <a:xfrm>
                <a:off x="192" y="1440"/>
                <a:ext cx="340" cy="794"/>
                <a:chOff x="0" y="0"/>
                <a:chExt cx="340" cy="794"/>
              </a:xfrm>
            </p:grpSpPr>
            <p:grpSp>
              <p:nvGrpSpPr>
                <p:cNvPr id="104470" name="Group 22"/>
                <p:cNvGrpSpPr/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104471" name="Group 23"/>
                  <p:cNvGrpSpPr/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10447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  <p:sp>
                  <p:nvSpPr>
                    <p:cNvPr id="104473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</p:grpSp>
              <p:sp>
                <p:nvSpPr>
                  <p:cNvPr id="10447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grpSp>
              <p:nvGrpSpPr>
                <p:cNvPr id="104476" name="Group 28"/>
                <p:cNvGrpSpPr/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10447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78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grpSp>
              <p:nvGrpSpPr>
                <p:cNvPr id="104479" name="Group 31"/>
                <p:cNvGrpSpPr/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10448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81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</p:grpSp>
          <p:grpSp>
            <p:nvGrpSpPr>
              <p:cNvPr id="104482" name="Group 34"/>
              <p:cNvGrpSpPr/>
              <p:nvPr/>
            </p:nvGrpSpPr>
            <p:grpSpPr bwMode="auto">
              <a:xfrm>
                <a:off x="192" y="306"/>
                <a:ext cx="340" cy="794"/>
                <a:chOff x="0" y="0"/>
                <a:chExt cx="340" cy="794"/>
              </a:xfrm>
            </p:grpSpPr>
            <p:grpSp>
              <p:nvGrpSpPr>
                <p:cNvPr id="104483" name="Group 35"/>
                <p:cNvGrpSpPr/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104484" name="Group 36"/>
                  <p:cNvGrpSpPr/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10448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  <p:sp>
                  <p:nvSpPr>
                    <p:cNvPr id="10448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</p:grpSp>
              <p:sp>
                <p:nvSpPr>
                  <p:cNvPr id="10448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88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grpSp>
              <p:nvGrpSpPr>
                <p:cNvPr id="104489" name="Group 41"/>
                <p:cNvGrpSpPr/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10449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91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grpSp>
              <p:nvGrpSpPr>
                <p:cNvPr id="104492" name="Group 44"/>
                <p:cNvGrpSpPr/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10449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494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</p:grpSp>
          <p:grpSp>
            <p:nvGrpSpPr>
              <p:cNvPr id="104495" name="Group 47"/>
              <p:cNvGrpSpPr/>
              <p:nvPr/>
            </p:nvGrpSpPr>
            <p:grpSpPr bwMode="auto"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104496" name="Group 48"/>
                <p:cNvGrpSpPr/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104497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49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499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0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1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</p:grpSp>
            <p:sp>
              <p:nvSpPr>
                <p:cNvPr id="104502" name="Line 54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grpSp>
              <p:nvGrpSpPr>
                <p:cNvPr id="104503" name="Group 55"/>
                <p:cNvGrpSpPr/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10450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5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450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</p:grpSp>
          </p:grpSp>
          <p:sp>
            <p:nvSpPr>
              <p:cNvPr id="104509" name="Line 61"/>
              <p:cNvSpPr>
                <a:spLocks noChangeShapeType="1"/>
              </p:cNvSpPr>
              <p:nvPr/>
            </p:nvSpPr>
            <p:spPr bwMode="auto">
              <a:xfrm>
                <a:off x="348" y="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grpSp>
            <p:nvGrpSpPr>
              <p:cNvPr id="104510" name="Group 62"/>
              <p:cNvGrpSpPr/>
              <p:nvPr/>
            </p:nvGrpSpPr>
            <p:grpSpPr bwMode="auto">
              <a:xfrm>
                <a:off x="270" y="2217"/>
                <a:ext cx="192" cy="720"/>
                <a:chOff x="0" y="0"/>
                <a:chExt cx="192" cy="720"/>
              </a:xfrm>
            </p:grpSpPr>
            <p:sp>
              <p:nvSpPr>
                <p:cNvPr id="104511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12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13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14" name="Line 66"/>
                <p:cNvSpPr>
                  <a:spLocks noChangeShapeType="1"/>
                </p:cNvSpPr>
                <p:nvPr/>
              </p:nvSpPr>
              <p:spPr bwMode="auto">
                <a:xfrm>
                  <a:off x="87" y="2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15" name="Line 67"/>
                <p:cNvSpPr>
                  <a:spLocks noChangeShapeType="1"/>
                </p:cNvSpPr>
                <p:nvPr/>
              </p:nvSpPr>
              <p:spPr bwMode="auto">
                <a:xfrm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16" name="Line 68"/>
                <p:cNvSpPr>
                  <a:spLocks noChangeShapeType="1"/>
                </p:cNvSpPr>
                <p:nvPr/>
              </p:nvSpPr>
              <p:spPr bwMode="auto">
                <a:xfrm>
                  <a:off x="87" y="4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</p:grpSp>
        </p:grpSp>
        <p:sp>
          <p:nvSpPr>
            <p:cNvPr id="104517" name="Text Box 69"/>
            <p:cNvSpPr txBox="1">
              <a:spLocks noChangeArrowheads="1"/>
            </p:cNvSpPr>
            <p:nvPr/>
          </p:nvSpPr>
          <p:spPr bwMode="auto">
            <a:xfrm>
              <a:off x="528" y="24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70"/>
          <p:cNvGrpSpPr/>
          <p:nvPr/>
        </p:nvGrpSpPr>
        <p:grpSpPr bwMode="auto">
          <a:xfrm>
            <a:off x="3581400" y="685800"/>
            <a:ext cx="1225550" cy="4162425"/>
            <a:chOff x="0" y="0"/>
            <a:chExt cx="772" cy="2622"/>
          </a:xfrm>
        </p:grpSpPr>
        <p:grpSp>
          <p:nvGrpSpPr>
            <p:cNvPr id="104519" name="Group 71"/>
            <p:cNvGrpSpPr/>
            <p:nvPr/>
          </p:nvGrpSpPr>
          <p:grpSpPr bwMode="auto">
            <a:xfrm>
              <a:off x="432" y="240"/>
              <a:ext cx="340" cy="794"/>
              <a:chOff x="0" y="0"/>
              <a:chExt cx="340" cy="794"/>
            </a:xfrm>
          </p:grpSpPr>
          <p:grpSp>
            <p:nvGrpSpPr>
              <p:cNvPr id="104520" name="Group 72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104521" name="Group 73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104522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52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sp>
              <p:nvSpPr>
                <p:cNvPr id="104524" name="Oval 76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25" name="AutoShape 77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26" name="Group 78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104527" name="Oval 79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28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29" name="Group 81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104530" name="Oval 82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31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</p:grpSp>
        <p:grpSp>
          <p:nvGrpSpPr>
            <p:cNvPr id="104532" name="Group 84"/>
            <p:cNvGrpSpPr/>
            <p:nvPr/>
          </p:nvGrpSpPr>
          <p:grpSpPr bwMode="auto">
            <a:xfrm>
              <a:off x="96" y="1104"/>
              <a:ext cx="340" cy="794"/>
              <a:chOff x="0" y="0"/>
              <a:chExt cx="340" cy="794"/>
            </a:xfrm>
          </p:grpSpPr>
          <p:grpSp>
            <p:nvGrpSpPr>
              <p:cNvPr id="104533" name="Group 85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104534" name="Group 86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10453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536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sp>
              <p:nvSpPr>
                <p:cNvPr id="104537" name="Oval 89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38" name="AutoShape 90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39" name="Group 91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104540" name="Oval 92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41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42" name="Group 94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104543" name="Oval 95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44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</p:grpSp>
        <p:grpSp>
          <p:nvGrpSpPr>
            <p:cNvPr id="104545" name="Group 97"/>
            <p:cNvGrpSpPr/>
            <p:nvPr/>
          </p:nvGrpSpPr>
          <p:grpSpPr bwMode="auto">
            <a:xfrm flipV="1">
              <a:off x="0" y="0"/>
              <a:ext cx="706" cy="49"/>
              <a:chOff x="0" y="0"/>
              <a:chExt cx="1764" cy="123"/>
            </a:xfrm>
          </p:grpSpPr>
          <p:grpSp>
            <p:nvGrpSpPr>
              <p:cNvPr id="104546" name="Group 98"/>
              <p:cNvGrpSpPr/>
              <p:nvPr/>
            </p:nvGrpSpPr>
            <p:grpSpPr bwMode="auto">
              <a:xfrm>
                <a:off x="0" y="3"/>
                <a:ext cx="864" cy="120"/>
                <a:chOff x="0" y="0"/>
                <a:chExt cx="864" cy="120"/>
              </a:xfrm>
            </p:grpSpPr>
            <p:sp>
              <p:nvSpPr>
                <p:cNvPr id="104547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48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49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0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1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04552" name="Line 104"/>
              <p:cNvSpPr>
                <a:spLocks noChangeShapeType="1"/>
              </p:cNvSpPr>
              <p:nvPr/>
            </p:nvSpPr>
            <p:spPr bwMode="auto">
              <a:xfrm>
                <a:off x="165" y="0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grpSp>
            <p:nvGrpSpPr>
              <p:cNvPr id="104553" name="Group 105"/>
              <p:cNvGrpSpPr/>
              <p:nvPr/>
            </p:nvGrpSpPr>
            <p:grpSpPr bwMode="auto">
              <a:xfrm>
                <a:off x="900" y="3"/>
                <a:ext cx="864" cy="120"/>
                <a:chOff x="0" y="0"/>
                <a:chExt cx="864" cy="120"/>
              </a:xfrm>
            </p:grpSpPr>
            <p:sp>
              <p:nvSpPr>
                <p:cNvPr id="104554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5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6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7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58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</p:grpSp>
        </p:grpSp>
        <p:sp>
          <p:nvSpPr>
            <p:cNvPr id="104559" name="Line 111"/>
            <p:cNvSpPr>
              <a:spLocks noChangeShapeType="1"/>
            </p:cNvSpPr>
            <p:nvPr/>
          </p:nvSpPr>
          <p:spPr bwMode="auto">
            <a:xfrm>
              <a:off x="576" y="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104560" name="Group 112"/>
            <p:cNvGrpSpPr/>
            <p:nvPr/>
          </p:nvGrpSpPr>
          <p:grpSpPr bwMode="auto">
            <a:xfrm>
              <a:off x="171" y="1902"/>
              <a:ext cx="192" cy="720"/>
              <a:chOff x="0" y="0"/>
              <a:chExt cx="192" cy="720"/>
            </a:xfrm>
          </p:grpSpPr>
          <p:sp>
            <p:nvSpPr>
              <p:cNvPr id="104561" name="Rectangle 113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564" name="Line 116"/>
              <p:cNvSpPr>
                <a:spLocks noChangeShapeType="1"/>
              </p:cNvSpPr>
              <p:nvPr/>
            </p:nvSpPr>
            <p:spPr bwMode="auto">
              <a:xfrm>
                <a:off x="87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4565" name="Line 117"/>
              <p:cNvSpPr>
                <a:spLocks noChangeShapeType="1"/>
              </p:cNvSpPr>
              <p:nvPr/>
            </p:nvSpPr>
            <p:spPr bwMode="auto">
              <a:xfrm>
                <a:off x="87" y="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4566" name="Line 118"/>
              <p:cNvSpPr>
                <a:spLocks noChangeShapeType="1"/>
              </p:cNvSpPr>
              <p:nvPr/>
            </p:nvSpPr>
            <p:spPr bwMode="auto">
              <a:xfrm>
                <a:off x="87" y="4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104567" name="Text Box 119"/>
            <p:cNvSpPr txBox="1">
              <a:spLocks noChangeArrowheads="1"/>
            </p:cNvSpPr>
            <p:nvPr/>
          </p:nvSpPr>
          <p:spPr bwMode="auto">
            <a:xfrm>
              <a:off x="384" y="21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611" name="Group 120"/>
          <p:cNvGrpSpPr/>
          <p:nvPr/>
        </p:nvGrpSpPr>
        <p:grpSpPr bwMode="auto">
          <a:xfrm>
            <a:off x="6248400" y="685800"/>
            <a:ext cx="1371600" cy="4648200"/>
            <a:chOff x="0" y="0"/>
            <a:chExt cx="864" cy="2928"/>
          </a:xfrm>
        </p:grpSpPr>
        <p:grpSp>
          <p:nvGrpSpPr>
            <p:cNvPr id="104569" name="Group 121"/>
            <p:cNvGrpSpPr/>
            <p:nvPr/>
          </p:nvGrpSpPr>
          <p:grpSpPr bwMode="auto">
            <a:xfrm>
              <a:off x="240" y="288"/>
              <a:ext cx="340" cy="794"/>
              <a:chOff x="0" y="0"/>
              <a:chExt cx="340" cy="794"/>
            </a:xfrm>
          </p:grpSpPr>
          <p:grpSp>
            <p:nvGrpSpPr>
              <p:cNvPr id="104570" name="Group 122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104571" name="Group 123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104572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573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sp>
              <p:nvSpPr>
                <p:cNvPr id="104574" name="Oval 126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75" name="AutoShape 127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76" name="Group 128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104577" name="Oval 129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78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79" name="Group 131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104580" name="Oval 132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81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</p:grpSp>
        <p:grpSp>
          <p:nvGrpSpPr>
            <p:cNvPr id="104582" name="Group 134"/>
            <p:cNvGrpSpPr/>
            <p:nvPr/>
          </p:nvGrpSpPr>
          <p:grpSpPr bwMode="auto">
            <a:xfrm>
              <a:off x="240" y="1414"/>
              <a:ext cx="340" cy="794"/>
              <a:chOff x="0" y="0"/>
              <a:chExt cx="340" cy="794"/>
            </a:xfrm>
          </p:grpSpPr>
          <p:grpSp>
            <p:nvGrpSpPr>
              <p:cNvPr id="104583" name="Group 135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104584" name="Group 136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10458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  <p:sp>
                <p:nvSpPr>
                  <p:cNvPr id="10458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itchFamily="49" charset="-122"/>
                      <a:ea typeface="幼圆" pitchFamily="49" charset="-122"/>
                    </a:endParaRPr>
                  </a:p>
                </p:txBody>
              </p:sp>
            </p:grpSp>
            <p:sp>
              <p:nvSpPr>
                <p:cNvPr id="104587" name="Oval 139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88" name="AutoShape 140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89" name="Group 141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104590" name="Oval 142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91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  <p:grpSp>
            <p:nvGrpSpPr>
              <p:cNvPr id="104592" name="Group 144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104593" name="Oval 145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sp>
              <p:nvSpPr>
                <p:cNvPr id="104594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</p:grpSp>
        </p:grpSp>
        <p:grpSp>
          <p:nvGrpSpPr>
            <p:cNvPr id="104595" name="Group 147"/>
            <p:cNvGrpSpPr/>
            <p:nvPr/>
          </p:nvGrpSpPr>
          <p:grpSpPr bwMode="auto">
            <a:xfrm flipV="1">
              <a:off x="0" y="0"/>
              <a:ext cx="706" cy="49"/>
              <a:chOff x="0" y="0"/>
              <a:chExt cx="1764" cy="123"/>
            </a:xfrm>
          </p:grpSpPr>
          <p:grpSp>
            <p:nvGrpSpPr>
              <p:cNvPr id="104596" name="Group 148"/>
              <p:cNvGrpSpPr/>
              <p:nvPr/>
            </p:nvGrpSpPr>
            <p:grpSpPr bwMode="auto">
              <a:xfrm>
                <a:off x="0" y="3"/>
                <a:ext cx="864" cy="120"/>
                <a:chOff x="0" y="0"/>
                <a:chExt cx="864" cy="120"/>
              </a:xfrm>
            </p:grpSpPr>
            <p:sp>
              <p:nvSpPr>
                <p:cNvPr id="104597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98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599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0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1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04602" name="Line 154"/>
              <p:cNvSpPr>
                <a:spLocks noChangeShapeType="1"/>
              </p:cNvSpPr>
              <p:nvPr/>
            </p:nvSpPr>
            <p:spPr bwMode="auto">
              <a:xfrm>
                <a:off x="165" y="0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grpSp>
            <p:nvGrpSpPr>
              <p:cNvPr id="104603" name="Group 155"/>
              <p:cNvGrpSpPr/>
              <p:nvPr/>
            </p:nvGrpSpPr>
            <p:grpSpPr bwMode="auto">
              <a:xfrm>
                <a:off x="900" y="3"/>
                <a:ext cx="864" cy="120"/>
                <a:chOff x="0" y="0"/>
                <a:chExt cx="864" cy="120"/>
              </a:xfrm>
            </p:grpSpPr>
            <p:sp>
              <p:nvSpPr>
                <p:cNvPr id="10460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5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6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7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  <p:sp>
              <p:nvSpPr>
                <p:cNvPr id="104608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/>
                </a:p>
              </p:txBody>
            </p:sp>
          </p:grpSp>
        </p:grpSp>
        <p:sp>
          <p:nvSpPr>
            <p:cNvPr id="104609" name="Line 161"/>
            <p:cNvSpPr>
              <a:spLocks noChangeShapeType="1"/>
            </p:cNvSpPr>
            <p:nvPr/>
          </p:nvSpPr>
          <p:spPr bwMode="auto">
            <a:xfrm>
              <a:off x="384" y="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104610" name="Group 162"/>
            <p:cNvGrpSpPr/>
            <p:nvPr/>
          </p:nvGrpSpPr>
          <p:grpSpPr bwMode="auto">
            <a:xfrm>
              <a:off x="315" y="2208"/>
              <a:ext cx="192" cy="720"/>
              <a:chOff x="0" y="0"/>
              <a:chExt cx="192" cy="720"/>
            </a:xfrm>
          </p:grpSpPr>
          <p:sp>
            <p:nvSpPr>
              <p:cNvPr id="104611" name="Rectangle 163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612" name="Rectangle 164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613" name="Rectangle 165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04614" name="Line 166"/>
              <p:cNvSpPr>
                <a:spLocks noChangeShapeType="1"/>
              </p:cNvSpPr>
              <p:nvPr/>
            </p:nvSpPr>
            <p:spPr bwMode="auto">
              <a:xfrm>
                <a:off x="87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4615" name="Line 167"/>
              <p:cNvSpPr>
                <a:spLocks noChangeShapeType="1"/>
              </p:cNvSpPr>
              <p:nvPr/>
            </p:nvSpPr>
            <p:spPr bwMode="auto">
              <a:xfrm>
                <a:off x="87" y="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4616" name="Line 168"/>
              <p:cNvSpPr>
                <a:spLocks noChangeShapeType="1"/>
              </p:cNvSpPr>
              <p:nvPr/>
            </p:nvSpPr>
            <p:spPr bwMode="auto">
              <a:xfrm>
                <a:off x="87" y="4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104617" name="Text Box 169"/>
            <p:cNvSpPr txBox="1">
              <a:spLocks noChangeArrowheads="1"/>
            </p:cNvSpPr>
            <p:nvPr/>
          </p:nvSpPr>
          <p:spPr bwMode="auto">
            <a:xfrm>
              <a:off x="576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8628" name="Line 196"/>
          <p:cNvSpPr>
            <a:spLocks noChangeShapeType="1"/>
          </p:cNvSpPr>
          <p:nvPr/>
        </p:nvSpPr>
        <p:spPr bwMode="auto">
          <a:xfrm>
            <a:off x="800100" y="280543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629" name="Line 197"/>
          <p:cNvSpPr>
            <a:spLocks noChangeShapeType="1"/>
          </p:cNvSpPr>
          <p:nvPr/>
        </p:nvSpPr>
        <p:spPr bwMode="auto">
          <a:xfrm>
            <a:off x="3429000" y="2362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8630" name="Line 198"/>
          <p:cNvSpPr>
            <a:spLocks noChangeShapeType="1"/>
          </p:cNvSpPr>
          <p:nvPr/>
        </p:nvSpPr>
        <p:spPr bwMode="auto">
          <a:xfrm>
            <a:off x="6367780" y="279844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4647" name="AutoShape 199">
            <a:hlinkClick r:id="rId1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28600" y="10668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4648" name="AutoShape 200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24800" y="47244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362200" y="444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3600">
                <a:ea typeface="黑体" panose="02010609060101010101" pitchFamily="49" charset="-122"/>
              </a:rPr>
              <a:t>滑轮组的绕法</a:t>
            </a:r>
            <a:endParaRPr lang="zh-CN" altLang="en-US" sz="360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1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 bldLvl="0" animBg="1"/>
      <p:bldP spid="18436" grpId="0" bldLvl="0" animBg="1"/>
      <p:bldP spid="18437" grpId="0" bldLvl="0" animBg="1"/>
      <p:bldP spid="18438" grpId="0" bldLvl="0" animBg="1"/>
      <p:bldP spid="18439" grpId="0" bldLvl="0" animBg="1"/>
      <p:bldP spid="18628" grpId="0" bldLvl="0" animBg="1"/>
      <p:bldP spid="18629" grpId="0" bldLvl="0" animBg="1"/>
      <p:bldP spid="1863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ea typeface="黑体" panose="02010609060101010101" pitchFamily="49" charset="-122"/>
              </a:rPr>
              <a:t>滑轮组的绕法</a:t>
            </a:r>
            <a:endParaRPr lang="zh-CN" altLang="en-US" sz="3600" b="1" dirty="0">
              <a:ea typeface="黑体" panose="02010609060101010101" pitchFamily="49" charset="-122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" y="990600"/>
            <a:ext cx="1685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19400" y="990600"/>
            <a:ext cx="1685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52400"/>
            <a:ext cx="13668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152400"/>
            <a:ext cx="13668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00200" y="2362200"/>
            <a:ext cx="354013" cy="895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1235075" y="1984375"/>
            <a:ext cx="26988" cy="1306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905000" y="18288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3717925" y="2000250"/>
            <a:ext cx="354013" cy="895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 flipV="1">
            <a:off x="3368675" y="1936750"/>
            <a:ext cx="26988" cy="1306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V="1">
            <a:off x="4070350" y="26670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5899150" y="1981200"/>
            <a:ext cx="231775" cy="682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 flipV="1">
            <a:off x="5670550" y="1603375"/>
            <a:ext cx="0" cy="11509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flipH="1" flipV="1">
            <a:off x="6132513" y="1639888"/>
            <a:ext cx="106362" cy="1712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H="1" flipV="1">
            <a:off x="5562600" y="990600"/>
            <a:ext cx="0" cy="2362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6216650" y="9906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V="1">
            <a:off x="8001000" y="1700213"/>
            <a:ext cx="165100" cy="6429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 flipH="1" flipV="1">
            <a:off x="7708900" y="1639888"/>
            <a:ext cx="26988" cy="1074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V="1">
            <a:off x="8137525" y="1038225"/>
            <a:ext cx="152400" cy="17129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 flipH="1" flipV="1">
            <a:off x="7635875" y="974725"/>
            <a:ext cx="0" cy="2438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 flipV="1">
            <a:off x="8289925" y="254635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533400" y="5943600"/>
            <a:ext cx="293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绕绳的起点：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3352800" y="59436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>
                <a:solidFill>
                  <a:srgbClr val="FF3300"/>
                </a:solidFill>
                <a:ea typeface="黑体" panose="02010609060101010101" pitchFamily="49" charset="-122"/>
              </a:rPr>
              <a:t>偶定奇动</a:t>
            </a:r>
            <a:endParaRPr lang="zh-CN" altLang="en-US" sz="36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 animBg="1"/>
      <p:bldP spid="22536" grpId="0" bldLvl="0" animBg="1"/>
      <p:bldP spid="22537" grpId="0" bldLvl="0" animBg="1"/>
      <p:bldP spid="22548" grpId="0" bldLvl="0" animBg="1"/>
      <p:bldP spid="22549" grpId="0" bldLvl="0" animBg="1"/>
      <p:bldP spid="22550" grpId="0" bldLvl="0" animBg="1"/>
      <p:bldP spid="22561" grpId="0" bldLvl="0" animBg="1"/>
      <p:bldP spid="22562" grpId="0" bldLvl="0" animBg="1"/>
      <p:bldP spid="22563" grpId="0" bldLvl="0" animBg="1"/>
      <p:bldP spid="22564" grpId="0" bldLvl="0" animBg="1"/>
      <p:bldP spid="22565" grpId="0" bldLvl="0" animBg="1"/>
      <p:bldP spid="22566" grpId="0" bldLvl="0" animBg="1"/>
      <p:bldP spid="22567" grpId="0" bldLvl="0" animBg="1"/>
      <p:bldP spid="22568" grpId="0" bldLvl="0" animBg="1"/>
      <p:bldP spid="22569" grpId="0" bldLvl="0" animBg="1"/>
      <p:bldP spid="22570" grpId="0" bldLvl="0" animBg="1"/>
      <p:bldP spid="112683" grpId="0" autoUpdateAnimBg="0"/>
      <p:bldP spid="1126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滑轮组的绕法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24400" y="762000"/>
            <a:ext cx="1635125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914400"/>
            <a:ext cx="1419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2667000" y="30480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029200" y="28194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339975" y="2349500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/>
              <a:t>F</a:t>
            </a:r>
            <a:endParaRPr lang="en-US" altLang="zh-CN" sz="3600" b="0"/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4716463" y="2133600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/>
              <a:t>F</a:t>
            </a:r>
            <a:endParaRPr lang="en-US" altLang="zh-CN" sz="3600" b="0"/>
          </a:p>
        </p:txBody>
      </p:sp>
      <p:grpSp>
        <p:nvGrpSpPr>
          <p:cNvPr id="120856" name="Group 24"/>
          <p:cNvGrpSpPr/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20857" name="AutoShape 2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0858" name="AutoShape 2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 bldLvl="0" animBg="1"/>
      <p:bldP spid="12084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3384550" cy="122872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学习目标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04250" cy="1973262"/>
          </a:xfrm>
        </p:spPr>
        <p:txBody>
          <a:bodyPr/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、认识定滑轮和动滑轮。</a:t>
            </a:r>
            <a:endParaRPr lang="zh-CN" altLang="en-US" sz="3600" dirty="0"/>
          </a:p>
          <a:p>
            <a:r>
              <a:rPr lang="en-US" altLang="zh-CN" sz="3600" dirty="0"/>
              <a:t>2</a:t>
            </a:r>
            <a:r>
              <a:rPr lang="zh-CN" altLang="en-US" sz="3600" dirty="0"/>
              <a:t>、知道定滑轮、动滑轮、滑轮组的作用。</a:t>
            </a:r>
            <a:endParaRPr lang="zh-CN" altLang="en-US" sz="3600" dirty="0"/>
          </a:p>
          <a:p>
            <a:r>
              <a:rPr lang="en-US" altLang="zh-CN" sz="3600" dirty="0"/>
              <a:t>3</a:t>
            </a:r>
            <a:r>
              <a:rPr lang="zh-CN" altLang="en-US" sz="3600" dirty="0"/>
              <a:t>、会根据要求使用和组装滑轮组。</a:t>
            </a:r>
            <a:endParaRPr lang="zh-CN" altLang="en-US" sz="3600" dirty="0"/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505460" y="4106545"/>
            <a:ext cx="77825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知道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滑轮组中拉力与被提物体重力间的关系。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2667000" y="2362200"/>
            <a:ext cx="304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 flipV="1">
            <a:off x="2438400" y="16764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5562600" y="19050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5867400" y="1828800"/>
            <a:ext cx="228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 pitchFamily="18" charset="0"/>
              </a:rPr>
              <a:t>实验探究：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滑轮组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的特点</a:t>
            </a:r>
            <a:endParaRPr kumimoji="1"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8791" name="Group 7"/>
          <p:cNvGrpSpPr/>
          <p:nvPr/>
        </p:nvGrpSpPr>
        <p:grpSpPr bwMode="auto">
          <a:xfrm>
            <a:off x="6096000" y="2514600"/>
            <a:ext cx="642938" cy="1219200"/>
            <a:chOff x="4491" y="1584"/>
            <a:chExt cx="405" cy="768"/>
          </a:xfrm>
        </p:grpSpPr>
        <p:sp>
          <p:nvSpPr>
            <p:cNvPr id="118792" name="Line 8"/>
            <p:cNvSpPr>
              <a:spLocks noChangeShapeType="1"/>
            </p:cNvSpPr>
            <p:nvPr/>
          </p:nvSpPr>
          <p:spPr bwMode="auto">
            <a:xfrm flipV="1">
              <a:off x="4491" y="1632"/>
              <a:ext cx="14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4656" y="158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8794" name="Group 10"/>
          <p:cNvGrpSpPr/>
          <p:nvPr/>
        </p:nvGrpSpPr>
        <p:grpSpPr bwMode="auto">
          <a:xfrm>
            <a:off x="2971800" y="1676400"/>
            <a:ext cx="838200" cy="1905000"/>
            <a:chOff x="960" y="1104"/>
            <a:chExt cx="528" cy="1200"/>
          </a:xfrm>
        </p:grpSpPr>
        <p:sp>
          <p:nvSpPr>
            <p:cNvPr id="118795" name="Line 11"/>
            <p:cNvSpPr>
              <a:spLocks noChangeShapeType="1"/>
            </p:cNvSpPr>
            <p:nvPr/>
          </p:nvSpPr>
          <p:spPr bwMode="auto">
            <a:xfrm>
              <a:off x="960" y="1104"/>
              <a:ext cx="288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796" name="Text Box 12"/>
            <p:cNvSpPr txBox="1">
              <a:spLocks noChangeArrowheads="1"/>
            </p:cNvSpPr>
            <p:nvPr/>
          </p:nvSpPr>
          <p:spPr bwMode="auto">
            <a:xfrm>
              <a:off x="1296" y="201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8797" name="Group 13"/>
          <p:cNvGrpSpPr/>
          <p:nvPr/>
        </p:nvGrpSpPr>
        <p:grpSpPr bwMode="auto">
          <a:xfrm>
            <a:off x="2133600" y="609600"/>
            <a:ext cx="1371600" cy="4662488"/>
            <a:chOff x="432" y="432"/>
            <a:chExt cx="864" cy="2937"/>
          </a:xfrm>
        </p:grpSpPr>
        <p:grpSp>
          <p:nvGrpSpPr>
            <p:cNvPr id="118798" name="Group 14"/>
            <p:cNvGrpSpPr/>
            <p:nvPr/>
          </p:nvGrpSpPr>
          <p:grpSpPr bwMode="auto">
            <a:xfrm>
              <a:off x="432" y="432"/>
              <a:ext cx="706" cy="2937"/>
              <a:chOff x="432" y="432"/>
              <a:chExt cx="706" cy="2937"/>
            </a:xfrm>
          </p:grpSpPr>
          <p:grpSp>
            <p:nvGrpSpPr>
              <p:cNvPr id="118799" name="Group 15"/>
              <p:cNvGrpSpPr/>
              <p:nvPr/>
            </p:nvGrpSpPr>
            <p:grpSpPr bwMode="auto">
              <a:xfrm>
                <a:off x="624" y="1872"/>
                <a:ext cx="340" cy="794"/>
                <a:chOff x="5232" y="2745"/>
                <a:chExt cx="340" cy="794"/>
              </a:xfrm>
            </p:grpSpPr>
            <p:grpSp>
              <p:nvGrpSpPr>
                <p:cNvPr id="118800" name="Group 16"/>
                <p:cNvGrpSpPr/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18801" name="Group 17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1880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803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80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05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806" name="Group 22"/>
                <p:cNvGrpSpPr/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1880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08" name="Freeform 24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809" name="Group 25"/>
                <p:cNvGrpSpPr/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1881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11" name="Freeform 27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8812" name="Group 28"/>
              <p:cNvGrpSpPr/>
              <p:nvPr/>
            </p:nvGrpSpPr>
            <p:grpSpPr bwMode="auto">
              <a:xfrm>
                <a:off x="624" y="738"/>
                <a:ext cx="340" cy="794"/>
                <a:chOff x="5232" y="2745"/>
                <a:chExt cx="340" cy="794"/>
              </a:xfrm>
            </p:grpSpPr>
            <p:grpSp>
              <p:nvGrpSpPr>
                <p:cNvPr id="118813" name="Group 29"/>
                <p:cNvGrpSpPr/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18814" name="Group 30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18815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816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881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18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819" name="Group 35"/>
                <p:cNvGrpSpPr/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1882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21" name="Freeform 37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822" name="Group 38"/>
                <p:cNvGrpSpPr/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1882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24" name="Freeform 40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8825" name="Group 41"/>
              <p:cNvGrpSpPr/>
              <p:nvPr/>
            </p:nvGrpSpPr>
            <p:grpSpPr bwMode="auto">
              <a:xfrm flipV="1">
                <a:off x="432" y="432"/>
                <a:ext cx="706" cy="49"/>
                <a:chOff x="4680" y="7053"/>
                <a:chExt cx="1764" cy="123"/>
              </a:xfrm>
            </p:grpSpPr>
            <p:grpSp>
              <p:nvGrpSpPr>
                <p:cNvPr id="118826" name="Group 42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18827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28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2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0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8832" name="Line 48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8833" name="Group 49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1883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18839" name="Line 55"/>
              <p:cNvSpPr>
                <a:spLocks noChangeShapeType="1"/>
              </p:cNvSpPr>
              <p:nvPr/>
            </p:nvSpPr>
            <p:spPr bwMode="auto">
              <a:xfrm>
                <a:off x="780" y="4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8840" name="Group 56"/>
              <p:cNvGrpSpPr/>
              <p:nvPr/>
            </p:nvGrpSpPr>
            <p:grpSpPr bwMode="auto">
              <a:xfrm>
                <a:off x="702" y="2649"/>
                <a:ext cx="192" cy="720"/>
                <a:chOff x="768" y="3120"/>
                <a:chExt cx="192" cy="720"/>
              </a:xfrm>
            </p:grpSpPr>
            <p:sp>
              <p:nvSpPr>
                <p:cNvPr id="118841" name="Rectangle 57"/>
                <p:cNvSpPr>
                  <a:spLocks noChangeArrowheads="1"/>
                </p:cNvSpPr>
                <p:nvPr/>
              </p:nvSpPr>
              <p:spPr bwMode="auto"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42" name="Rectangle 58"/>
                <p:cNvSpPr>
                  <a:spLocks noChangeArrowheads="1"/>
                </p:cNvSpPr>
                <p:nvPr/>
              </p:nvSpPr>
              <p:spPr bwMode="auto"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43" name="Rectangle 59"/>
                <p:cNvSpPr>
                  <a:spLocks noChangeArrowheads="1"/>
                </p:cNvSpPr>
                <p:nvPr/>
              </p:nvSpPr>
              <p:spPr bwMode="auto"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44" name="Line 60"/>
                <p:cNvSpPr>
                  <a:spLocks noChangeShapeType="1"/>
                </p:cNvSpPr>
                <p:nvPr/>
              </p:nvSpPr>
              <p:spPr bwMode="auto">
                <a:xfrm>
                  <a:off x="855" y="33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45" name="Line 61"/>
                <p:cNvSpPr>
                  <a:spLocks noChangeShapeType="1"/>
                </p:cNvSpPr>
                <p:nvPr/>
              </p:nvSpPr>
              <p:spPr bwMode="auto">
                <a:xfrm>
                  <a:off x="855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46" name="Line 62"/>
                <p:cNvSpPr>
                  <a:spLocks noChangeShapeType="1"/>
                </p:cNvSpPr>
                <p:nvPr/>
              </p:nvSpPr>
              <p:spPr bwMode="auto">
                <a:xfrm>
                  <a:off x="855" y="36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8847" name="Text Box 63"/>
            <p:cNvSpPr txBox="1">
              <a:spLocks noChangeArrowheads="1"/>
            </p:cNvSpPr>
            <p:nvPr/>
          </p:nvSpPr>
          <p:spPr bwMode="auto">
            <a:xfrm>
              <a:off x="960" y="288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G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8848" name="Group 64"/>
          <p:cNvGrpSpPr/>
          <p:nvPr/>
        </p:nvGrpSpPr>
        <p:grpSpPr bwMode="auto">
          <a:xfrm>
            <a:off x="5181600" y="685800"/>
            <a:ext cx="1371600" cy="4648200"/>
            <a:chOff x="3936" y="432"/>
            <a:chExt cx="864" cy="2928"/>
          </a:xfrm>
        </p:grpSpPr>
        <p:grpSp>
          <p:nvGrpSpPr>
            <p:cNvPr id="118849" name="Group 65"/>
            <p:cNvGrpSpPr/>
            <p:nvPr/>
          </p:nvGrpSpPr>
          <p:grpSpPr bwMode="auto">
            <a:xfrm>
              <a:off x="4176" y="720"/>
              <a:ext cx="340" cy="794"/>
              <a:chOff x="5232" y="2745"/>
              <a:chExt cx="340" cy="794"/>
            </a:xfrm>
          </p:grpSpPr>
          <p:grpSp>
            <p:nvGrpSpPr>
              <p:cNvPr id="118850" name="Group 66"/>
              <p:cNvGrpSpPr/>
              <p:nvPr/>
            </p:nvGrpSpPr>
            <p:grpSpPr bwMode="auto">
              <a:xfrm>
                <a:off x="5232" y="2976"/>
                <a:ext cx="340" cy="340"/>
                <a:chOff x="4896" y="2775"/>
                <a:chExt cx="680" cy="681"/>
              </a:xfrm>
            </p:grpSpPr>
            <p:grpSp>
              <p:nvGrpSpPr>
                <p:cNvPr id="118851" name="Group 67"/>
                <p:cNvGrpSpPr/>
                <p:nvPr/>
              </p:nvGrpSpPr>
              <p:grpSpPr bwMode="auto"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11885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5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8854" name="Oval 70"/>
                <p:cNvSpPr>
                  <a:spLocks noChangeArrowheads="1"/>
                </p:cNvSpPr>
                <p:nvPr/>
              </p:nvSpPr>
              <p:spPr bwMode="auto"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55" name="AutoShape 71"/>
                <p:cNvSpPr>
                  <a:spLocks noChangeArrowheads="1"/>
                </p:cNvSpPr>
                <p:nvPr/>
              </p:nvSpPr>
              <p:spPr bwMode="auto"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856" name="Group 72"/>
              <p:cNvGrpSpPr/>
              <p:nvPr/>
            </p:nvGrpSpPr>
            <p:grpSpPr bwMode="auto"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118857" name="Oval 73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58" name="Freeform 74"/>
                <p:cNvSpPr/>
                <p:nvPr/>
              </p:nvSpPr>
              <p:spPr bwMode="auto">
                <a:xfrm>
                  <a:off x="1015" y="3310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859" name="Group 75"/>
              <p:cNvGrpSpPr/>
              <p:nvPr/>
            </p:nvGrpSpPr>
            <p:grpSpPr bwMode="auto"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118860" name="Oval 76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61" name="Freeform 77"/>
                <p:cNvSpPr/>
                <p:nvPr/>
              </p:nvSpPr>
              <p:spPr bwMode="auto">
                <a:xfrm>
                  <a:off x="1015" y="3310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8862" name="Group 78"/>
            <p:cNvGrpSpPr/>
            <p:nvPr/>
          </p:nvGrpSpPr>
          <p:grpSpPr bwMode="auto">
            <a:xfrm>
              <a:off x="4176" y="1846"/>
              <a:ext cx="340" cy="794"/>
              <a:chOff x="5232" y="2745"/>
              <a:chExt cx="340" cy="794"/>
            </a:xfrm>
          </p:grpSpPr>
          <p:grpSp>
            <p:nvGrpSpPr>
              <p:cNvPr id="118863" name="Group 79"/>
              <p:cNvGrpSpPr/>
              <p:nvPr/>
            </p:nvGrpSpPr>
            <p:grpSpPr bwMode="auto">
              <a:xfrm>
                <a:off x="5232" y="2976"/>
                <a:ext cx="340" cy="340"/>
                <a:chOff x="4896" y="2775"/>
                <a:chExt cx="680" cy="681"/>
              </a:xfrm>
            </p:grpSpPr>
            <p:grpSp>
              <p:nvGrpSpPr>
                <p:cNvPr id="118864" name="Group 80"/>
                <p:cNvGrpSpPr/>
                <p:nvPr/>
              </p:nvGrpSpPr>
              <p:grpSpPr bwMode="auto"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11886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6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8867" name="Oval 83"/>
                <p:cNvSpPr>
                  <a:spLocks noChangeArrowheads="1"/>
                </p:cNvSpPr>
                <p:nvPr/>
              </p:nvSpPr>
              <p:spPr bwMode="auto"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68" name="AutoShape 84"/>
                <p:cNvSpPr>
                  <a:spLocks noChangeArrowheads="1"/>
                </p:cNvSpPr>
                <p:nvPr/>
              </p:nvSpPr>
              <p:spPr bwMode="auto"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869" name="Group 85"/>
              <p:cNvGrpSpPr/>
              <p:nvPr/>
            </p:nvGrpSpPr>
            <p:grpSpPr bwMode="auto"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118870" name="Oval 86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71" name="Freeform 87"/>
                <p:cNvSpPr/>
                <p:nvPr/>
              </p:nvSpPr>
              <p:spPr bwMode="auto">
                <a:xfrm>
                  <a:off x="1015" y="3310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872" name="Group 88"/>
              <p:cNvGrpSpPr/>
              <p:nvPr/>
            </p:nvGrpSpPr>
            <p:grpSpPr bwMode="auto"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118873" name="Oval 89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8874" name="Freeform 90"/>
                <p:cNvSpPr/>
                <p:nvPr/>
              </p:nvSpPr>
              <p:spPr bwMode="auto">
                <a:xfrm>
                  <a:off x="1015" y="3310"/>
                  <a:ext cx="148" cy="274"/>
                </a:xfrm>
                <a:custGeom>
                  <a:avLst/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8875" name="Group 91"/>
            <p:cNvGrpSpPr/>
            <p:nvPr/>
          </p:nvGrpSpPr>
          <p:grpSpPr bwMode="auto">
            <a:xfrm flipV="1">
              <a:off x="3936" y="432"/>
              <a:ext cx="706" cy="49"/>
              <a:chOff x="4680" y="7053"/>
              <a:chExt cx="1764" cy="123"/>
            </a:xfrm>
          </p:grpSpPr>
          <p:grpSp>
            <p:nvGrpSpPr>
              <p:cNvPr id="118876" name="Group 92"/>
              <p:cNvGrpSpPr/>
              <p:nvPr/>
            </p:nvGrpSpPr>
            <p:grpSpPr bwMode="auto">
              <a:xfrm>
                <a:off x="4680" y="7056"/>
                <a:ext cx="864" cy="120"/>
                <a:chOff x="6480" y="6239"/>
                <a:chExt cx="864" cy="120"/>
              </a:xfrm>
            </p:grpSpPr>
            <p:sp>
              <p:nvSpPr>
                <p:cNvPr id="118877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648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7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666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79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684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0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702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1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7164" y="6246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8882" name="Line 98"/>
              <p:cNvSpPr>
                <a:spLocks noChangeShapeType="1"/>
              </p:cNvSpPr>
              <p:nvPr/>
            </p:nvSpPr>
            <p:spPr bwMode="auto">
              <a:xfrm>
                <a:off x="4845" y="7053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8883" name="Group 99"/>
              <p:cNvGrpSpPr/>
              <p:nvPr/>
            </p:nvGrpSpPr>
            <p:grpSpPr bwMode="auto">
              <a:xfrm>
                <a:off x="5580" y="7056"/>
                <a:ext cx="864" cy="120"/>
                <a:chOff x="6480" y="6239"/>
                <a:chExt cx="864" cy="120"/>
              </a:xfrm>
            </p:grpSpPr>
            <p:sp>
              <p:nvSpPr>
                <p:cNvPr id="11888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648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5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666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684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7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7020" y="6239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888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7164" y="6246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8889" name="Line 105"/>
            <p:cNvSpPr>
              <a:spLocks noChangeShapeType="1"/>
            </p:cNvSpPr>
            <p:nvPr/>
          </p:nvSpPr>
          <p:spPr bwMode="auto">
            <a:xfrm>
              <a:off x="43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8890" name="Group 106"/>
            <p:cNvGrpSpPr/>
            <p:nvPr/>
          </p:nvGrpSpPr>
          <p:grpSpPr bwMode="auto">
            <a:xfrm>
              <a:off x="4251" y="2640"/>
              <a:ext cx="192" cy="720"/>
              <a:chOff x="768" y="3120"/>
              <a:chExt cx="192" cy="720"/>
            </a:xfrm>
          </p:grpSpPr>
          <p:sp>
            <p:nvSpPr>
              <p:cNvPr id="118891" name="Rectangle 107"/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892" name="Rectangle 108"/>
              <p:cNvSpPr>
                <a:spLocks noChangeArrowheads="1"/>
              </p:cNvSpPr>
              <p:nvPr/>
            </p:nvSpPr>
            <p:spPr bwMode="auto">
              <a:xfrm>
                <a:off x="768" y="345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893" name="Rectangle 109"/>
              <p:cNvSpPr>
                <a:spLocks noChangeArrowheads="1"/>
              </p:cNvSpPr>
              <p:nvPr/>
            </p:nvSpPr>
            <p:spPr bwMode="auto">
              <a:xfrm>
                <a:off x="768" y="36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894" name="Line 110"/>
              <p:cNvSpPr>
                <a:spLocks noChangeShapeType="1"/>
              </p:cNvSpPr>
              <p:nvPr/>
            </p:nvSpPr>
            <p:spPr bwMode="auto">
              <a:xfrm>
                <a:off x="855" y="33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895" name="Line 111"/>
              <p:cNvSpPr>
                <a:spLocks noChangeShapeType="1"/>
              </p:cNvSpPr>
              <p:nvPr/>
            </p:nvSpPr>
            <p:spPr bwMode="auto">
              <a:xfrm>
                <a:off x="855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896" name="Line 112"/>
              <p:cNvSpPr>
                <a:spLocks noChangeShapeType="1"/>
              </p:cNvSpPr>
              <p:nvPr/>
            </p:nvSpPr>
            <p:spPr bwMode="auto">
              <a:xfrm>
                <a:off x="855" y="36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8897" name="Text Box 113"/>
            <p:cNvSpPr txBox="1">
              <a:spLocks noChangeArrowheads="1"/>
            </p:cNvSpPr>
            <p:nvPr/>
          </p:nvSpPr>
          <p:spPr bwMode="auto">
            <a:xfrm>
              <a:off x="4512" y="28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G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8916" name="Line 132"/>
          <p:cNvSpPr>
            <a:spLocks noChangeShapeType="1"/>
          </p:cNvSpPr>
          <p:nvPr/>
        </p:nvSpPr>
        <p:spPr bwMode="auto">
          <a:xfrm>
            <a:off x="2362200" y="2971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917" name="Line 133"/>
          <p:cNvSpPr>
            <a:spLocks noChangeShapeType="1"/>
          </p:cNvSpPr>
          <p:nvPr/>
        </p:nvSpPr>
        <p:spPr bwMode="auto">
          <a:xfrm>
            <a:off x="5410200" y="2819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918" name="Text Box 134"/>
          <p:cNvSpPr txBox="1">
            <a:spLocks noChangeArrowheads="1"/>
          </p:cNvSpPr>
          <p:nvPr/>
        </p:nvSpPr>
        <p:spPr bwMode="auto">
          <a:xfrm>
            <a:off x="3048000" y="4953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0">
                <a:latin typeface="Times New Roman" panose="02020603050405020304" pitchFamily="18" charset="0"/>
              </a:rPr>
              <a:t>甲</a:t>
            </a:r>
            <a:endParaRPr kumimoji="1" lang="zh-CN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18919" name="Text Box 135"/>
          <p:cNvSpPr txBox="1">
            <a:spLocks noChangeArrowheads="1"/>
          </p:cNvSpPr>
          <p:nvPr/>
        </p:nvSpPr>
        <p:spPr bwMode="auto">
          <a:xfrm>
            <a:off x="6400800" y="4876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0">
                <a:latin typeface="Times New Roman" panose="02020603050405020304" pitchFamily="18" charset="0"/>
              </a:rPr>
              <a:t>乙</a:t>
            </a:r>
            <a:endParaRPr kumimoji="1" lang="zh-CN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540385" y="5793740"/>
            <a:ext cx="53143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、把定滑轮与动滑轮组合成滑轮组。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1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8" grpId="0" animBg="1"/>
      <p:bldP spid="118789" grpId="0" animBg="1"/>
      <p:bldP spid="118790" grpId="0" autoUpdateAnimBg="0"/>
      <p:bldP spid="118916" grpId="0" animBg="1"/>
      <p:bldP spid="118917" grpId="0" animBg="1"/>
      <p:bldP spid="118918" grpId="0" autoUpdateAnimBg="0"/>
      <p:bldP spid="118919" grpId="0" autoUpdateAnimBg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988060" y="1133475"/>
            <a:ext cx="54483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、改变钩码数量，测出弹簧测力计的拉力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和钩码重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，完成下表。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82726" y="2464198"/>
          <a:ext cx="7200900" cy="3333115"/>
        </p:xfrm>
        <a:graphic>
          <a:graphicData uri="http://schemas.openxmlformats.org/drawingml/2006/table">
            <a:tbl>
              <a:tblPr/>
              <a:tblGrid>
                <a:gridCol w="747713"/>
                <a:gridCol w="1370012"/>
                <a:gridCol w="2411413"/>
                <a:gridCol w="2671762"/>
              </a:tblGrid>
              <a:tr h="10090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实验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钩码重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G/N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弹簧测力计的拉力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F/N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吊起动滑轮的绳子股数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n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6550">
                <a:tc rowSpan="3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甲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3655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3655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36550">
                <a:tc rowSpan="3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乙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3655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8735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1434" marR="91434" marT="41417" marB="414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104618" name="Text Box 170"/>
          <p:cNvSpPr txBox="1">
            <a:spLocks noChangeArrowheads="1"/>
          </p:cNvSpPr>
          <p:nvPr/>
        </p:nvSpPr>
        <p:spPr bwMode="auto">
          <a:xfrm>
            <a:off x="206375" y="57975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实验结果：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4640" name="Text Box 192"/>
          <p:cNvSpPr txBox="1">
            <a:spLocks noChangeArrowheads="1"/>
          </p:cNvSpPr>
          <p:nvPr/>
        </p:nvSpPr>
        <p:spPr bwMode="auto">
          <a:xfrm>
            <a:off x="1814830" y="5797233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拉力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的大小</a:t>
            </a:r>
            <a:r>
              <a:rPr lang="zh-CN" altLang="en-US" sz="2800" b="1" dirty="0">
                <a:latin typeface="Times New Roman" panose="02020603050405020304" pitchFamily="18" charset="0"/>
              </a:rPr>
              <a:t>与</a:t>
            </a:r>
            <a:r>
              <a:rPr lang="zh-CN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2800" b="1" dirty="0">
                <a:latin typeface="Times New Roman" panose="02020603050405020304" pitchFamily="18" charset="0"/>
              </a:rPr>
              <a:t>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的绳子股数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有关。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06375" y="466725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 pitchFamily="18" charset="0"/>
              </a:rPr>
              <a:t>实验探究：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滑轮组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的特点</a:t>
            </a:r>
            <a:endParaRPr kumimoji="1"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04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4618" grpId="0" autoUpdateAnimBg="0"/>
      <p:bldP spid="104640" grpId="0" autoUpdateAnimBg="0"/>
      <p:bldP spid="118790" grpId="0" bldLvl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/>
          <p:nvPr/>
        </p:nvGrpSpPr>
        <p:grpSpPr bwMode="auto">
          <a:xfrm>
            <a:off x="7696200" y="609600"/>
            <a:ext cx="2209800" cy="974725"/>
            <a:chOff x="4080" y="1536"/>
            <a:chExt cx="1392" cy="614"/>
          </a:xfrm>
        </p:grpSpPr>
        <p:grpSp>
          <p:nvGrpSpPr>
            <p:cNvPr id="119811" name="Group 3"/>
            <p:cNvGrpSpPr/>
            <p:nvPr/>
          </p:nvGrpSpPr>
          <p:grpSpPr bwMode="auto">
            <a:xfrm>
              <a:off x="4416" y="1536"/>
              <a:ext cx="336" cy="480"/>
              <a:chOff x="3264" y="1440"/>
              <a:chExt cx="336" cy="480"/>
            </a:xfrm>
          </p:grpSpPr>
          <p:sp>
            <p:nvSpPr>
              <p:cNvPr id="119812" name="Line 4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3312" y="144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3312" y="163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kumimoji="1" lang="en-US" altLang="zh-CN" sz="2400" b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815" name="Text Box 7"/>
            <p:cNvSpPr txBox="1">
              <a:spLocks noChangeArrowheads="1"/>
            </p:cNvSpPr>
            <p:nvPr/>
          </p:nvSpPr>
          <p:spPr bwMode="auto">
            <a:xfrm>
              <a:off x="4080" y="1632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r>
                <a:rPr kumimoji="1" lang="zh-CN" altLang="en-US" sz="2400" b="0">
                  <a:latin typeface="Times New Roman" panose="02020603050405020304" pitchFamily="18" charset="0"/>
                </a:rPr>
                <a:t>＝</a:t>
              </a:r>
              <a:endParaRPr kumimoji="1" lang="zh-C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9816" name="Text Box 8"/>
            <p:cNvSpPr txBox="1">
              <a:spLocks noChangeArrowheads="1"/>
            </p:cNvSpPr>
            <p:nvPr/>
          </p:nvSpPr>
          <p:spPr bwMode="auto">
            <a:xfrm>
              <a:off x="4704" y="1632"/>
              <a:ext cx="2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G</a:t>
              </a:r>
              <a:r>
                <a:rPr kumimoji="1" lang="zh-CN" altLang="en-US" sz="2400" b="0">
                  <a:latin typeface="Times New Roman" panose="02020603050405020304" pitchFamily="18" charset="0"/>
                </a:rPr>
                <a:t>　</a:t>
              </a:r>
              <a:endParaRPr kumimoji="1" lang="zh-CN" altLang="en-US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7630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实验结论：使用滑轮组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吊重物</a:t>
            </a:r>
            <a:r>
              <a:rPr kumimoji="1"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若动滑轮重和磨擦不计，滑轮组用几股绳子吊起物体</a:t>
            </a:r>
            <a:r>
              <a:rPr kumimoji="1"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，所用力就是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物重</a:t>
            </a:r>
            <a:r>
              <a:rPr kumimoji="1"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的几分之一</a:t>
            </a:r>
            <a:endParaRPr kumimoji="1"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V="1">
            <a:off x="838200" y="3124200"/>
            <a:ext cx="15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609600" y="2971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990600" y="2590800"/>
            <a:ext cx="762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533400" y="2514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1609725" y="160210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思考题：</a:t>
            </a:r>
            <a:endParaRPr kumimoji="1"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819400" y="160210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在左图所示的滑轮组中，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676400" y="2286000"/>
            <a:ext cx="548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kumimoji="1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kumimoji="1"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动滑轮重</a:t>
            </a:r>
            <a:r>
              <a:rPr kumimoji="1"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kumimoji="1" lang="zh-CN" altLang="en-US" sz="2400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</a:t>
            </a:r>
            <a:r>
              <a:rPr kumimoji="1"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不计</a:t>
            </a:r>
            <a:r>
              <a:rPr kumimoji="1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，拉力</a:t>
            </a:r>
            <a:r>
              <a:rPr kumimoji="1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是多少？</a:t>
            </a:r>
            <a:endParaRPr kumimoji="1"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1676400" y="4419600"/>
            <a:ext cx="70104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0">
                <a:latin typeface="Times New Roman" panose="02020603050405020304" pitchFamily="18" charset="0"/>
              </a:rPr>
              <a:t>(</a:t>
            </a:r>
            <a:r>
              <a:rPr kumimoji="1" lang="en-US" altLang="zh-CN" sz="2800">
                <a:latin typeface="Times New Roman" panose="02020603050405020304" pitchFamily="18" charset="0"/>
              </a:rPr>
              <a:t>b)</a:t>
            </a:r>
            <a:r>
              <a:rPr kumimoji="1" lang="zh-CN" altLang="en-US" sz="2800">
                <a:latin typeface="Times New Roman" panose="02020603050405020304" pitchFamily="18" charset="0"/>
              </a:rPr>
              <a:t>若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动滑轮重</a:t>
            </a:r>
            <a:r>
              <a:rPr kumimoji="1"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kumimoji="1" lang="zh-CN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动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不能忽略</a:t>
            </a:r>
            <a:r>
              <a:rPr kumimoji="1" lang="zh-CN" altLang="en-US" sz="2800">
                <a:latin typeface="Times New Roman" panose="02020603050405020304" pitchFamily="18" charset="0"/>
              </a:rPr>
              <a:t>，那么图中的拉力</a:t>
            </a:r>
            <a:r>
              <a:rPr kumimoji="1" lang="en-US" altLang="zh-CN" sz="2800">
                <a:latin typeface="Times New Roman" panose="02020603050405020304" pitchFamily="18" charset="0"/>
              </a:rPr>
              <a:t>F</a:t>
            </a:r>
            <a:r>
              <a:rPr kumimoji="1" lang="zh-CN" altLang="en-US" sz="2800">
                <a:latin typeface="Times New Roman" panose="02020603050405020304" pitchFamily="18" charset="0"/>
              </a:rPr>
              <a:t>应等于多少？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19826" name="Group 18"/>
          <p:cNvGrpSpPr/>
          <p:nvPr/>
        </p:nvGrpSpPr>
        <p:grpSpPr bwMode="auto">
          <a:xfrm>
            <a:off x="152400" y="1524000"/>
            <a:ext cx="1295400" cy="5334000"/>
            <a:chOff x="144" y="720"/>
            <a:chExt cx="816" cy="3360"/>
          </a:xfrm>
        </p:grpSpPr>
        <p:sp>
          <p:nvSpPr>
            <p:cNvPr id="119827" name="Text Box 19"/>
            <p:cNvSpPr txBox="1">
              <a:spLocks noChangeArrowheads="1"/>
            </p:cNvSpPr>
            <p:nvPr/>
          </p:nvSpPr>
          <p:spPr bwMode="auto">
            <a:xfrm>
              <a:off x="144" y="27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G</a:t>
              </a:r>
              <a:r>
                <a:rPr kumimoji="1" lang="en-US" altLang="zh-CN" sz="2400" b="0" baseline="30000">
                  <a:latin typeface="Times New Roman" panose="02020603050405020304" pitchFamily="18" charset="0"/>
                </a:rPr>
                <a:t>/</a:t>
              </a:r>
              <a:endParaRPr kumimoji="1" lang="en-US" altLang="zh-CN" sz="2400" b="0" baseline="30000">
                <a:latin typeface="Times New Roman" panose="02020603050405020304" pitchFamily="18" charset="0"/>
              </a:endParaRPr>
            </a:p>
          </p:txBody>
        </p:sp>
        <p:grpSp>
          <p:nvGrpSpPr>
            <p:cNvPr id="119828" name="Group 20"/>
            <p:cNvGrpSpPr/>
            <p:nvPr/>
          </p:nvGrpSpPr>
          <p:grpSpPr bwMode="auto">
            <a:xfrm>
              <a:off x="192" y="720"/>
              <a:ext cx="768" cy="3360"/>
              <a:chOff x="192" y="720"/>
              <a:chExt cx="768" cy="3360"/>
            </a:xfrm>
          </p:grpSpPr>
          <p:grpSp>
            <p:nvGrpSpPr>
              <p:cNvPr id="119829" name="Group 21"/>
              <p:cNvGrpSpPr/>
              <p:nvPr/>
            </p:nvGrpSpPr>
            <p:grpSpPr bwMode="auto">
              <a:xfrm>
                <a:off x="384" y="912"/>
                <a:ext cx="340" cy="1116"/>
                <a:chOff x="384" y="952"/>
                <a:chExt cx="340" cy="1116"/>
              </a:xfrm>
            </p:grpSpPr>
            <p:grpSp>
              <p:nvGrpSpPr>
                <p:cNvPr id="119830" name="Group 22"/>
                <p:cNvGrpSpPr/>
                <p:nvPr/>
              </p:nvGrpSpPr>
              <p:grpSpPr bwMode="auto">
                <a:xfrm>
                  <a:off x="441" y="1518"/>
                  <a:ext cx="227" cy="550"/>
                  <a:chOff x="864" y="1789"/>
                  <a:chExt cx="227" cy="550"/>
                </a:xfrm>
              </p:grpSpPr>
              <p:grpSp>
                <p:nvGrpSpPr>
                  <p:cNvPr id="119831" name="Group 23"/>
                  <p:cNvGrpSpPr/>
                  <p:nvPr/>
                </p:nvGrpSpPr>
                <p:grpSpPr bwMode="auto">
                  <a:xfrm flipH="1" flipV="1">
                    <a:off x="921" y="1789"/>
                    <a:ext cx="87" cy="83"/>
                    <a:chOff x="1015" y="3264"/>
                    <a:chExt cx="148" cy="320"/>
                  </a:xfrm>
                </p:grpSpPr>
                <p:sp>
                  <p:nvSpPr>
                    <p:cNvPr id="11983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33" name="Freeform 25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34" name="Group 26"/>
                  <p:cNvGrpSpPr/>
                  <p:nvPr/>
                </p:nvGrpSpPr>
                <p:grpSpPr bwMode="auto">
                  <a:xfrm>
                    <a:off x="864" y="1872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119835" name="Group 27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19836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9837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9838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39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40" name="Group 32"/>
                  <p:cNvGrpSpPr/>
                  <p:nvPr/>
                </p:nvGrpSpPr>
                <p:grpSpPr bwMode="auto">
                  <a:xfrm>
                    <a:off x="930" y="21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1984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42" name="Freeform 34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9843" name="Group 35"/>
                <p:cNvGrpSpPr/>
                <p:nvPr/>
              </p:nvGrpSpPr>
              <p:grpSpPr bwMode="auto">
                <a:xfrm>
                  <a:off x="384" y="1183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19844" name="Group 36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1984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4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984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48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9849" name="Group 41"/>
                <p:cNvGrpSpPr/>
                <p:nvPr/>
              </p:nvGrpSpPr>
              <p:grpSpPr bwMode="auto">
                <a:xfrm>
                  <a:off x="519" y="1528"/>
                  <a:ext cx="72" cy="57"/>
                  <a:chOff x="1015" y="3264"/>
                  <a:chExt cx="148" cy="320"/>
                </a:xfrm>
              </p:grpSpPr>
              <p:sp>
                <p:nvSpPr>
                  <p:cNvPr id="11985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51" name="Freeform 43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9852" name="Group 44"/>
                <p:cNvGrpSpPr/>
                <p:nvPr/>
              </p:nvGrpSpPr>
              <p:grpSpPr bwMode="auto">
                <a:xfrm flipH="1" flipV="1">
                  <a:off x="489" y="952"/>
                  <a:ext cx="102" cy="227"/>
                  <a:chOff x="1015" y="3264"/>
                  <a:chExt cx="148" cy="320"/>
                </a:xfrm>
              </p:grpSpPr>
              <p:sp>
                <p:nvSpPr>
                  <p:cNvPr id="11985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54" name="Freeform 46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9855" name="Group 47"/>
              <p:cNvGrpSpPr/>
              <p:nvPr/>
            </p:nvGrpSpPr>
            <p:grpSpPr bwMode="auto">
              <a:xfrm>
                <a:off x="384" y="2304"/>
                <a:ext cx="340" cy="1067"/>
                <a:chOff x="384" y="2666"/>
                <a:chExt cx="340" cy="1067"/>
              </a:xfrm>
            </p:grpSpPr>
            <p:grpSp>
              <p:nvGrpSpPr>
                <p:cNvPr id="119856" name="Group 48"/>
                <p:cNvGrpSpPr/>
                <p:nvPr/>
              </p:nvGrpSpPr>
              <p:grpSpPr bwMode="auto">
                <a:xfrm>
                  <a:off x="384" y="3119"/>
                  <a:ext cx="340" cy="614"/>
                  <a:chOff x="3216" y="2484"/>
                  <a:chExt cx="340" cy="614"/>
                </a:xfrm>
              </p:grpSpPr>
              <p:grpSp>
                <p:nvGrpSpPr>
                  <p:cNvPr id="119857" name="Group 49"/>
                  <p:cNvGrpSpPr/>
                  <p:nvPr/>
                </p:nvGrpSpPr>
                <p:grpSpPr bwMode="auto">
                  <a:xfrm>
                    <a:off x="3216" y="2535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119858" name="Group 50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19859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9860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9861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62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63" name="Group 55"/>
                  <p:cNvGrpSpPr/>
                  <p:nvPr/>
                </p:nvGrpSpPr>
                <p:grpSpPr bwMode="auto">
                  <a:xfrm>
                    <a:off x="3330" y="2871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1986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65" name="Freeform 57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66" name="Group 58"/>
                  <p:cNvGrpSpPr/>
                  <p:nvPr/>
                </p:nvGrpSpPr>
                <p:grpSpPr bwMode="auto">
                  <a:xfrm flipH="1" flipV="1">
                    <a:off x="3360" y="2484"/>
                    <a:ext cx="63" cy="47"/>
                    <a:chOff x="1015" y="3264"/>
                    <a:chExt cx="148" cy="320"/>
                  </a:xfrm>
                </p:grpSpPr>
                <p:sp>
                  <p:nvSpPr>
                    <p:cNvPr id="11986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68" name="Freeform 60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9869" name="Group 61"/>
                <p:cNvGrpSpPr/>
                <p:nvPr/>
              </p:nvGrpSpPr>
              <p:grpSpPr bwMode="auto">
                <a:xfrm>
                  <a:off x="445" y="2666"/>
                  <a:ext cx="227" cy="510"/>
                  <a:chOff x="1300" y="2112"/>
                  <a:chExt cx="227" cy="510"/>
                </a:xfrm>
              </p:grpSpPr>
              <p:grpSp>
                <p:nvGrpSpPr>
                  <p:cNvPr id="119870" name="Group 62"/>
                  <p:cNvGrpSpPr/>
                  <p:nvPr/>
                </p:nvGrpSpPr>
                <p:grpSpPr bwMode="auto">
                  <a:xfrm>
                    <a:off x="1300" y="2343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119871" name="Group 63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19872" name="Oval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9873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9874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75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76" name="Group 68"/>
                  <p:cNvGrpSpPr/>
                  <p:nvPr/>
                </p:nvGrpSpPr>
                <p:grpSpPr bwMode="auto">
                  <a:xfrm>
                    <a:off x="1392" y="2565"/>
                    <a:ext cx="47" cy="57"/>
                    <a:chOff x="1015" y="3264"/>
                    <a:chExt cx="148" cy="320"/>
                  </a:xfrm>
                </p:grpSpPr>
                <p:sp>
                  <p:nvSpPr>
                    <p:cNvPr id="11987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78" name="Freeform 70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9879" name="Group 71"/>
                  <p:cNvGrpSpPr/>
                  <p:nvPr/>
                </p:nvGrpSpPr>
                <p:grpSpPr bwMode="auto">
                  <a:xfrm flipH="1" flipV="1">
                    <a:off x="1353" y="21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19880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9881" name="Freeform 73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19882" name="Group 74"/>
              <p:cNvGrpSpPr/>
              <p:nvPr/>
            </p:nvGrpSpPr>
            <p:grpSpPr bwMode="auto">
              <a:xfrm>
                <a:off x="462" y="3360"/>
                <a:ext cx="192" cy="720"/>
                <a:chOff x="768" y="3120"/>
                <a:chExt cx="192" cy="720"/>
              </a:xfrm>
            </p:grpSpPr>
            <p:sp>
              <p:nvSpPr>
                <p:cNvPr id="119883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884" name="Rectangle 76"/>
                <p:cNvSpPr>
                  <a:spLocks noChangeArrowheads="1"/>
                </p:cNvSpPr>
                <p:nvPr/>
              </p:nvSpPr>
              <p:spPr bwMode="auto"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885" name="Rectangle 77"/>
                <p:cNvSpPr>
                  <a:spLocks noChangeArrowheads="1"/>
                </p:cNvSpPr>
                <p:nvPr/>
              </p:nvSpPr>
              <p:spPr bwMode="auto"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886" name="Line 78"/>
                <p:cNvSpPr>
                  <a:spLocks noChangeShapeType="1"/>
                </p:cNvSpPr>
                <p:nvPr/>
              </p:nvSpPr>
              <p:spPr bwMode="auto">
                <a:xfrm>
                  <a:off x="855" y="33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9887" name="Line 79"/>
                <p:cNvSpPr>
                  <a:spLocks noChangeShapeType="1"/>
                </p:cNvSpPr>
                <p:nvPr/>
              </p:nvSpPr>
              <p:spPr bwMode="auto">
                <a:xfrm>
                  <a:off x="855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9888" name="Line 80"/>
                <p:cNvSpPr>
                  <a:spLocks noChangeShapeType="1"/>
                </p:cNvSpPr>
                <p:nvPr/>
              </p:nvSpPr>
              <p:spPr bwMode="auto">
                <a:xfrm>
                  <a:off x="855" y="36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9889" name="Group 81"/>
              <p:cNvGrpSpPr/>
              <p:nvPr/>
            </p:nvGrpSpPr>
            <p:grpSpPr bwMode="auto">
              <a:xfrm flipV="1">
                <a:off x="192" y="720"/>
                <a:ext cx="706" cy="49"/>
                <a:chOff x="4680" y="7053"/>
                <a:chExt cx="1764" cy="123"/>
              </a:xfrm>
            </p:grpSpPr>
            <p:grpSp>
              <p:nvGrpSpPr>
                <p:cNvPr id="119890" name="Group 82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19891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92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93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94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9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9896" name="Line 88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9897" name="Group 89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19898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99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00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01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02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19903" name="Line 95"/>
              <p:cNvSpPr>
                <a:spLocks noChangeShapeType="1"/>
              </p:cNvSpPr>
              <p:nvPr/>
            </p:nvSpPr>
            <p:spPr bwMode="auto">
              <a:xfrm>
                <a:off x="537" y="7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904" name="Text Box 96"/>
              <p:cNvSpPr txBox="1">
                <a:spLocks noChangeArrowheads="1"/>
              </p:cNvSpPr>
              <p:nvPr/>
            </p:nvSpPr>
            <p:spPr bwMode="auto">
              <a:xfrm>
                <a:off x="624" y="364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G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9905" name="Group 97"/>
          <p:cNvGrpSpPr/>
          <p:nvPr/>
        </p:nvGrpSpPr>
        <p:grpSpPr bwMode="auto">
          <a:xfrm>
            <a:off x="1066800" y="3886200"/>
            <a:ext cx="381000" cy="1219200"/>
            <a:chOff x="720" y="2208"/>
            <a:chExt cx="240" cy="768"/>
          </a:xfrm>
        </p:grpSpPr>
        <p:sp>
          <p:nvSpPr>
            <p:cNvPr id="119906" name="Line 98"/>
            <p:cNvSpPr>
              <a:spLocks noChangeShapeType="1"/>
            </p:cNvSpPr>
            <p:nvPr/>
          </p:nvSpPr>
          <p:spPr bwMode="auto">
            <a:xfrm flipV="1">
              <a:off x="720" y="2400"/>
              <a:ext cx="4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907" name="Text Box 99"/>
            <p:cNvSpPr txBox="1">
              <a:spLocks noChangeArrowheads="1"/>
            </p:cNvSpPr>
            <p:nvPr/>
          </p:nvSpPr>
          <p:spPr bwMode="auto">
            <a:xfrm>
              <a:off x="720" y="22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908" name="Group 100"/>
          <p:cNvGrpSpPr/>
          <p:nvPr/>
        </p:nvGrpSpPr>
        <p:grpSpPr bwMode="auto">
          <a:xfrm>
            <a:off x="2371725" y="3352800"/>
            <a:ext cx="2209800" cy="762000"/>
            <a:chOff x="4080" y="1536"/>
            <a:chExt cx="1392" cy="480"/>
          </a:xfrm>
        </p:grpSpPr>
        <p:grpSp>
          <p:nvGrpSpPr>
            <p:cNvPr id="119909" name="Group 101"/>
            <p:cNvGrpSpPr/>
            <p:nvPr/>
          </p:nvGrpSpPr>
          <p:grpSpPr bwMode="auto">
            <a:xfrm>
              <a:off x="4416" y="1536"/>
              <a:ext cx="336" cy="480"/>
              <a:chOff x="3264" y="1440"/>
              <a:chExt cx="336" cy="480"/>
            </a:xfrm>
          </p:grpSpPr>
          <p:sp>
            <p:nvSpPr>
              <p:cNvPr id="119910" name="Line 102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911" name="Text Box 103"/>
              <p:cNvSpPr txBox="1">
                <a:spLocks noChangeArrowheads="1"/>
              </p:cNvSpPr>
              <p:nvPr/>
            </p:nvSpPr>
            <p:spPr bwMode="auto">
              <a:xfrm>
                <a:off x="3312" y="144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912" name="Text Box 104"/>
              <p:cNvSpPr txBox="1">
                <a:spLocks noChangeArrowheads="1"/>
              </p:cNvSpPr>
              <p:nvPr/>
            </p:nvSpPr>
            <p:spPr bwMode="auto">
              <a:xfrm>
                <a:off x="3312" y="163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  <a:endPara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913" name="Text Box 105"/>
            <p:cNvSpPr txBox="1">
              <a:spLocks noChangeArrowheads="1"/>
            </p:cNvSpPr>
            <p:nvPr/>
          </p:nvSpPr>
          <p:spPr bwMode="auto">
            <a:xfrm>
              <a:off x="4080" y="1632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r>
                <a:rPr kumimoji="1" lang="zh-CN" altLang="en-US" sz="2400" b="0">
                  <a:latin typeface="Times New Roman" panose="02020603050405020304" pitchFamily="18" charset="0"/>
                </a:rPr>
                <a:t>＝</a:t>
              </a:r>
              <a:endParaRPr kumimoji="1" lang="zh-C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9914" name="Text Box 106"/>
            <p:cNvSpPr txBox="1">
              <a:spLocks noChangeArrowheads="1"/>
            </p:cNvSpPr>
            <p:nvPr/>
          </p:nvSpPr>
          <p:spPr bwMode="auto">
            <a:xfrm>
              <a:off x="4704" y="16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G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915" name="Group 107"/>
          <p:cNvGrpSpPr/>
          <p:nvPr/>
        </p:nvGrpSpPr>
        <p:grpSpPr bwMode="auto">
          <a:xfrm>
            <a:off x="2438400" y="5257800"/>
            <a:ext cx="2209800" cy="762000"/>
            <a:chOff x="1536" y="3312"/>
            <a:chExt cx="1392" cy="480"/>
          </a:xfrm>
        </p:grpSpPr>
        <p:grpSp>
          <p:nvGrpSpPr>
            <p:cNvPr id="119916" name="Group 108"/>
            <p:cNvGrpSpPr/>
            <p:nvPr/>
          </p:nvGrpSpPr>
          <p:grpSpPr bwMode="auto">
            <a:xfrm>
              <a:off x="1872" y="3312"/>
              <a:ext cx="336" cy="480"/>
              <a:chOff x="3264" y="1440"/>
              <a:chExt cx="336" cy="480"/>
            </a:xfrm>
          </p:grpSpPr>
          <p:sp>
            <p:nvSpPr>
              <p:cNvPr id="119917" name="Line 109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918" name="Text Box 110"/>
              <p:cNvSpPr txBox="1">
                <a:spLocks noChangeArrowheads="1"/>
              </p:cNvSpPr>
              <p:nvPr/>
            </p:nvSpPr>
            <p:spPr bwMode="auto">
              <a:xfrm>
                <a:off x="3312" y="144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919" name="Text Box 111"/>
              <p:cNvSpPr txBox="1">
                <a:spLocks noChangeArrowheads="1"/>
              </p:cNvSpPr>
              <p:nvPr/>
            </p:nvSpPr>
            <p:spPr bwMode="auto">
              <a:xfrm>
                <a:off x="3312" y="163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  <a:endPara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920" name="Text Box 112"/>
            <p:cNvSpPr txBox="1">
              <a:spLocks noChangeArrowheads="1"/>
            </p:cNvSpPr>
            <p:nvPr/>
          </p:nvSpPr>
          <p:spPr bwMode="auto">
            <a:xfrm>
              <a:off x="1536" y="340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F</a:t>
              </a:r>
              <a:r>
                <a:rPr kumimoji="1" lang="zh-CN" altLang="en-US" sz="2400" b="0">
                  <a:latin typeface="Times New Roman" panose="02020603050405020304" pitchFamily="18" charset="0"/>
                </a:rPr>
                <a:t>＝</a:t>
              </a:r>
              <a:endParaRPr kumimoji="1" lang="zh-C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9921" name="Text Box 113"/>
            <p:cNvSpPr txBox="1">
              <a:spLocks noChangeArrowheads="1"/>
            </p:cNvSpPr>
            <p:nvPr/>
          </p:nvSpPr>
          <p:spPr bwMode="auto">
            <a:xfrm>
              <a:off x="2160" y="3408"/>
              <a:ext cx="76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(G+G</a:t>
              </a:r>
              <a:r>
                <a:rPr kumimoji="1" lang="zh-CN" altLang="en-US" sz="2400" b="0" baseline="-25000">
                  <a:latin typeface="Times New Roman" panose="02020603050405020304" pitchFamily="18" charset="0"/>
                </a:rPr>
                <a:t>动</a:t>
              </a:r>
              <a:r>
                <a:rPr kumimoji="1" lang="en-US" altLang="zh-CN" sz="2400" b="0">
                  <a:latin typeface="Times New Roman" panose="02020603050405020304" pitchFamily="18" charset="0"/>
                </a:rPr>
                <a:t>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9922" name="Text Box 114"/>
          <p:cNvSpPr txBox="1">
            <a:spLocks noChangeArrowheads="1"/>
          </p:cNvSpPr>
          <p:nvPr/>
        </p:nvSpPr>
        <p:spPr bwMode="auto">
          <a:xfrm>
            <a:off x="1524000" y="2782253"/>
            <a:ext cx="670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Times New Roman" panose="02020603050405020304" pitchFamily="18" charset="0"/>
              </a:rPr>
              <a:t>分析：图中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吊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起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动滑轮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的绳子股数为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kumimoji="1"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923" name="Text Box 115"/>
          <p:cNvSpPr txBox="1">
            <a:spLocks noChangeArrowheads="1"/>
          </p:cNvSpPr>
          <p:nvPr/>
        </p:nvSpPr>
        <p:spPr bwMode="auto">
          <a:xfrm>
            <a:off x="7315200" y="1219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0">
                <a:latin typeface="Times New Roman" panose="02020603050405020304" pitchFamily="18" charset="0"/>
              </a:rPr>
              <a:t>S</a:t>
            </a:r>
            <a:r>
              <a:rPr kumimoji="1" lang="zh-CN" altLang="en-US" sz="2800" b="0">
                <a:latin typeface="Times New Roman" panose="02020603050405020304" pitchFamily="18" charset="0"/>
              </a:rPr>
              <a:t>＝</a:t>
            </a:r>
            <a:r>
              <a:rPr kumimoji="1" lang="en-US" altLang="zh-CN" sz="2800" b="0">
                <a:latin typeface="Times New Roman" panose="02020603050405020304" pitchFamily="18" charset="0"/>
              </a:rPr>
              <a:t>nh</a:t>
            </a:r>
            <a:endParaRPr kumimoji="1" lang="en-US" altLang="zh-CN" sz="2800" b="0">
              <a:latin typeface="Times New Roman" panose="02020603050405020304" pitchFamily="18" charset="0"/>
            </a:endParaRPr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172085" y="43434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9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1992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2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bldLvl="0" animBg="1" autoUpdateAnimBg="0"/>
      <p:bldP spid="119818" grpId="0" animBg="1"/>
      <p:bldP spid="119819" grpId="0" animBg="1"/>
      <p:bldP spid="119820" grpId="0" animBg="1"/>
      <p:bldP spid="119821" grpId="0" animBg="1"/>
      <p:bldP spid="119822" grpId="0" bldLvl="0" animBg="1" autoUpdateAnimBg="0"/>
      <p:bldP spid="119823" grpId="0" bldLvl="0" animBg="1" autoUpdateAnimBg="0"/>
      <p:bldP spid="119824" grpId="0" bldLvl="0" animBg="1" autoUpdateAnimBg="0"/>
      <p:bldP spid="119825" grpId="0" bldLvl="0" animBg="1" autoUpdateAnimBg="0"/>
      <p:bldP spid="119922" grpId="0" bldLvl="0" animBg="1" autoUpdateAnimBg="0"/>
      <p:bldP spid="119923" grpId="0" bldLvl="0" animBg="1" autoUpdateAnimBg="0"/>
      <p:bldP spid="12084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9736" y="2922240"/>
            <a:ext cx="5029200" cy="1524000"/>
            <a:chOff x="0" y="0"/>
            <a:chExt cx="3168" cy="960"/>
          </a:xfrm>
        </p:grpSpPr>
        <p:sp>
          <p:nvSpPr>
            <p:cNvPr id="108547" name="Line 3"/>
            <p:cNvSpPr>
              <a:spLocks noChangeShapeType="1"/>
            </p:cNvSpPr>
            <p:nvPr/>
          </p:nvSpPr>
          <p:spPr bwMode="auto">
            <a:xfrm>
              <a:off x="96" y="86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108548" name="Group 4"/>
            <p:cNvGrpSpPr/>
            <p:nvPr/>
          </p:nvGrpSpPr>
          <p:grpSpPr bwMode="auto">
            <a:xfrm>
              <a:off x="0" y="0"/>
              <a:ext cx="3168" cy="960"/>
              <a:chOff x="0" y="0"/>
              <a:chExt cx="3168" cy="960"/>
            </a:xfrm>
          </p:grpSpPr>
          <p:sp>
            <p:nvSpPr>
              <p:cNvPr id="108549" name="Line 5"/>
              <p:cNvSpPr>
                <a:spLocks noChangeShapeType="1"/>
              </p:cNvSpPr>
              <p:nvPr/>
            </p:nvSpPr>
            <p:spPr bwMode="auto">
              <a:xfrm>
                <a:off x="96" y="19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grpSp>
            <p:nvGrpSpPr>
              <p:cNvPr id="108550" name="Group 6"/>
              <p:cNvGrpSpPr/>
              <p:nvPr/>
            </p:nvGrpSpPr>
            <p:grpSpPr bwMode="auto">
              <a:xfrm>
                <a:off x="0" y="0"/>
                <a:ext cx="3168" cy="960"/>
                <a:chOff x="0" y="0"/>
                <a:chExt cx="3168" cy="960"/>
              </a:xfrm>
            </p:grpSpPr>
            <p:sp>
              <p:nvSpPr>
                <p:cNvPr id="108551" name="Rectangle 7"/>
                <p:cNvSpPr>
                  <a:spLocks noChangeArrowheads="1"/>
                </p:cNvSpPr>
                <p:nvPr/>
              </p:nvSpPr>
              <p:spPr bwMode="auto">
                <a:xfrm>
                  <a:off x="2736" y="38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itchFamily="49" charset="-122"/>
                    <a:ea typeface="幼圆" pitchFamily="49" charset="-122"/>
                  </a:endParaRPr>
                </a:p>
              </p:txBody>
            </p:sp>
            <p:grpSp>
              <p:nvGrpSpPr>
                <p:cNvPr id="108552" name="Group 8"/>
                <p:cNvGrpSpPr/>
                <p:nvPr/>
              </p:nvGrpSpPr>
              <p:grpSpPr bwMode="auto">
                <a:xfrm>
                  <a:off x="0" y="0"/>
                  <a:ext cx="3168" cy="960"/>
                  <a:chOff x="0" y="0"/>
                  <a:chExt cx="3168" cy="960"/>
                </a:xfrm>
              </p:grpSpPr>
              <p:grpSp>
                <p:nvGrpSpPr>
                  <p:cNvPr id="108553" name="Group 9"/>
                  <p:cNvGrpSpPr/>
                  <p:nvPr/>
                </p:nvGrpSpPr>
                <p:grpSpPr bwMode="auto">
                  <a:xfrm rot="-5400000">
                    <a:off x="18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108554" name="Group 10"/>
                    <p:cNvGrpSpPr/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108555" name="Group 11"/>
                      <p:cNvGrpSpPr/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108556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itchFamily="49" charset="-122"/>
                            <a:ea typeface="幼圆" pitchFamily="49" charset="-122"/>
                          </a:endParaRPr>
                        </a:p>
                      </p:txBody>
                    </p:sp>
                    <p:sp>
                      <p:nvSpPr>
                        <p:cNvPr id="108557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itchFamily="49" charset="-122"/>
                            <a:ea typeface="幼圆" pitchFamily="49" charset="-122"/>
                          </a:endParaRPr>
                        </a:p>
                      </p:txBody>
                    </p:sp>
                  </p:grpSp>
                  <p:sp>
                    <p:nvSpPr>
                      <p:cNvPr id="108558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5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  <p:grpSp>
                  <p:nvGrpSpPr>
                    <p:cNvPr id="108560" name="Group 16"/>
                    <p:cNvGrpSpPr/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08561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62" name="未知"/>
                      <p:cNvSpPr/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  <p:grpSp>
                  <p:nvGrpSpPr>
                    <p:cNvPr id="108563" name="Group 19"/>
                    <p:cNvGrpSpPr/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08564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65" name="未知"/>
                      <p:cNvSpPr/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8566" name="Group 22"/>
                  <p:cNvGrpSpPr/>
                  <p:nvPr/>
                </p:nvGrpSpPr>
                <p:grpSpPr bwMode="auto">
                  <a:xfrm rot="-5400000">
                    <a:off x="6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108567" name="Group 23"/>
                    <p:cNvGrpSpPr/>
                    <p:nvPr/>
                  </p:nvGrpSpPr>
                  <p:grpSpPr bwMode="auto"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108568" name="Group 24"/>
                      <p:cNvGrpSpPr/>
                      <p:nvPr/>
                    </p:nvGrpSpPr>
                    <p:grpSpPr bwMode="auto"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10856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itchFamily="49" charset="-122"/>
                            <a:ea typeface="幼圆" pitchFamily="49" charset="-122"/>
                          </a:endParaRPr>
                        </a:p>
                      </p:txBody>
                    </p:sp>
                    <p:sp>
                      <p:nvSpPr>
                        <p:cNvPr id="108570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itchFamily="49" charset="-122"/>
                            <a:ea typeface="幼圆" pitchFamily="49" charset="-122"/>
                          </a:endParaRPr>
                        </a:p>
                      </p:txBody>
                    </p:sp>
                  </p:grpSp>
                  <p:sp>
                    <p:nvSpPr>
                      <p:cNvPr id="108571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7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  <p:grpSp>
                  <p:nvGrpSpPr>
                    <p:cNvPr id="108573" name="Group 29"/>
                    <p:cNvGrpSpPr/>
                    <p:nvPr/>
                  </p:nvGrpSpPr>
                  <p:grpSpPr bwMode="auto"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08574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75" name="未知"/>
                      <p:cNvSpPr/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  <p:grpSp>
                  <p:nvGrpSpPr>
                    <p:cNvPr id="108576" name="Group 32"/>
                    <p:cNvGrpSpPr/>
                    <p:nvPr/>
                  </p:nvGrpSpPr>
                  <p:grpSpPr bwMode="auto"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08577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  <p:sp>
                    <p:nvSpPr>
                      <p:cNvPr id="108578" name="未知"/>
                      <p:cNvSpPr/>
                      <p:nvPr/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itchFamily="49" charset="-122"/>
                          <a:ea typeface="幼圆" pitchFamily="49" charset="-122"/>
                        </a:endParaRPr>
                      </a:p>
                    </p:txBody>
                  </p:sp>
                </p:grpSp>
              </p:grpSp>
              <p:sp>
                <p:nvSpPr>
                  <p:cNvPr id="108579" name="Line 3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368" y="177"/>
                    <a:ext cx="0" cy="12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8580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16" y="432"/>
                    <a:ext cx="768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8581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6" y="240"/>
                    <a:ext cx="1008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grpSp>
                <p:nvGrpSpPr>
                  <p:cNvPr id="108582" name="Group 38"/>
                  <p:cNvGrpSpPr/>
                  <p:nvPr/>
                </p:nvGrpSpPr>
                <p:grpSpPr bwMode="auto">
                  <a:xfrm>
                    <a:off x="0" y="192"/>
                    <a:ext cx="3168" cy="768"/>
                    <a:chOff x="0" y="0"/>
                    <a:chExt cx="3168" cy="768"/>
                  </a:xfrm>
                </p:grpSpPr>
                <p:sp>
                  <p:nvSpPr>
                    <p:cNvPr id="108583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  <p:sp>
                  <p:nvSpPr>
                    <p:cNvPr id="10858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72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itchFamily="49" charset="-122"/>
                        <a:ea typeface="幼圆" pitchFamily="49" charset="-122"/>
                      </a:endParaRPr>
                    </a:p>
                  </p:txBody>
                </p:sp>
              </p:grpSp>
              <p:sp>
                <p:nvSpPr>
                  <p:cNvPr id="10858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99" y="603"/>
                    <a:ext cx="29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858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61" y="615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/>
                  </a:p>
                </p:txBody>
              </p:sp>
              <p:sp>
                <p:nvSpPr>
                  <p:cNvPr id="10858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8" y="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Times New Roman" panose="02020603050405020304" pitchFamily="18" charset="0"/>
                      </a:rPr>
                      <a:t>F</a:t>
                    </a:r>
                    <a:endParaRPr lang="en-US" altLang="zh-CN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588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92"/>
                    <a:ext cx="28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5400">
                        <a:latin typeface="Times New Roman" panose="02020603050405020304" pitchFamily="18" charset="0"/>
                      </a:rPr>
                      <a:t>.</a:t>
                    </a:r>
                    <a:endParaRPr lang="en-US" altLang="zh-CN" sz="5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228600" y="74786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实验表明，使用滑轮组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重物时，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若动滑轮重和摩擦不计，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动滑轮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被几股绳子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，所用的力就是物体与接触面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摩擦力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的几分之一。即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" name="Group 47"/>
          <p:cNvGrpSpPr/>
          <p:nvPr/>
        </p:nvGrpSpPr>
        <p:grpSpPr bwMode="auto">
          <a:xfrm>
            <a:off x="5386536" y="4827240"/>
            <a:ext cx="2209800" cy="762000"/>
            <a:chOff x="0" y="0"/>
            <a:chExt cx="1392" cy="480"/>
          </a:xfrm>
        </p:grpSpPr>
        <p:grpSp>
          <p:nvGrpSpPr>
            <p:cNvPr id="108592" name="Group 48"/>
            <p:cNvGrpSpPr/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108593" name="Line 49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8594" name="Text Box 50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95" name="Text Box 51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596" name="Text Box 52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8597" name="Text Box 53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54"/>
          <p:cNvGrpSpPr/>
          <p:nvPr/>
        </p:nvGrpSpPr>
        <p:grpSpPr bwMode="auto">
          <a:xfrm>
            <a:off x="5157936" y="3455640"/>
            <a:ext cx="914400" cy="457200"/>
            <a:chOff x="0" y="0"/>
            <a:chExt cx="576" cy="288"/>
          </a:xfrm>
        </p:grpSpPr>
        <p:sp>
          <p:nvSpPr>
            <p:cNvPr id="108599" name="Line 55"/>
            <p:cNvSpPr>
              <a:spLocks noChangeShapeType="1"/>
            </p:cNvSpPr>
            <p:nvPr/>
          </p:nvSpPr>
          <p:spPr bwMode="auto">
            <a:xfrm>
              <a:off x="0" y="282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8600" name="Text Box 56"/>
            <p:cNvSpPr txBox="1">
              <a:spLocks noChangeArrowheads="1"/>
            </p:cNvSpPr>
            <p:nvPr/>
          </p:nvSpPr>
          <p:spPr bwMode="auto">
            <a:xfrm>
              <a:off x="24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57"/>
          <p:cNvGrpSpPr/>
          <p:nvPr/>
        </p:nvGrpSpPr>
        <p:grpSpPr bwMode="auto">
          <a:xfrm>
            <a:off x="5005536" y="2693640"/>
            <a:ext cx="533400" cy="1176338"/>
            <a:chOff x="0" y="0"/>
            <a:chExt cx="336" cy="741"/>
          </a:xfrm>
        </p:grpSpPr>
        <p:sp>
          <p:nvSpPr>
            <p:cNvPr id="108602" name="Line 58"/>
            <p:cNvSpPr>
              <a:spLocks noChangeShapeType="1"/>
            </p:cNvSpPr>
            <p:nvPr/>
          </p:nvSpPr>
          <p:spPr bwMode="auto">
            <a:xfrm flipV="1">
              <a:off x="96" y="16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8603" name="Text Box 59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N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60"/>
          <p:cNvGrpSpPr/>
          <p:nvPr/>
        </p:nvGrpSpPr>
        <p:grpSpPr bwMode="auto">
          <a:xfrm>
            <a:off x="5081736" y="3946178"/>
            <a:ext cx="533400" cy="1109662"/>
            <a:chOff x="0" y="0"/>
            <a:chExt cx="336" cy="699"/>
          </a:xfrm>
        </p:grpSpPr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48" y="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8606" name="Text Box 62"/>
            <p:cNvSpPr txBox="1">
              <a:spLocks noChangeArrowheads="1"/>
            </p:cNvSpPr>
            <p:nvPr/>
          </p:nvSpPr>
          <p:spPr bwMode="auto">
            <a:xfrm>
              <a:off x="0" y="411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63"/>
          <p:cNvGrpSpPr/>
          <p:nvPr/>
        </p:nvGrpSpPr>
        <p:grpSpPr bwMode="auto">
          <a:xfrm>
            <a:off x="4395936" y="3531840"/>
            <a:ext cx="762000" cy="457200"/>
            <a:chOff x="0" y="0"/>
            <a:chExt cx="480" cy="288"/>
          </a:xfrm>
        </p:grpSpPr>
        <p:sp>
          <p:nvSpPr>
            <p:cNvPr id="108608" name="Line 64"/>
            <p:cNvSpPr>
              <a:spLocks noChangeShapeType="1"/>
            </p:cNvSpPr>
            <p:nvPr/>
          </p:nvSpPr>
          <p:spPr bwMode="auto">
            <a:xfrm flipH="1">
              <a:off x="144" y="231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8609" name="Text Box 65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  <a:endPara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738336" y="505584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如图所示，拉力</a:t>
            </a:r>
            <a:r>
              <a:rPr lang="en-US" altLang="zh-CN" sz="2800" b="1">
                <a:latin typeface="Times New Roman" panose="02020603050405020304" pitchFamily="18" charset="0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</a:rPr>
              <a:t>的大小等于＿＿＿＿。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3" name="Group 67"/>
          <p:cNvGrpSpPr/>
          <p:nvPr/>
        </p:nvGrpSpPr>
        <p:grpSpPr bwMode="auto">
          <a:xfrm>
            <a:off x="5260806" y="1662157"/>
            <a:ext cx="2209800" cy="762000"/>
            <a:chOff x="0" y="0"/>
            <a:chExt cx="1392" cy="480"/>
          </a:xfrm>
        </p:grpSpPr>
        <p:grpSp>
          <p:nvGrpSpPr>
            <p:cNvPr id="108612" name="Group 68"/>
            <p:cNvGrpSpPr/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108613" name="Line 69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08614" name="Text Box 70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15" name="Text Box 71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616" name="Text Box 72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8617" name="Text Box 73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</a:rPr>
                <a:t>f</a:t>
              </a: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8618" name="AutoShape 7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81000" cy="457200"/>
          </a:xfrm>
          <a:prstGeom prst="lef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rot="5400000">
            <a:off x="2085975" y="3646805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0" grpId="0" autoUpdateAnimBg="0"/>
      <p:bldP spid="108610" grpId="0" autoUpdateAnimBg="0"/>
      <p:bldP spid="12084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3"/>
          <p:cNvGrpSpPr/>
          <p:nvPr/>
        </p:nvGrpSpPr>
        <p:grpSpPr bwMode="auto">
          <a:xfrm>
            <a:off x="990600" y="990600"/>
            <a:ext cx="1143000" cy="5181600"/>
            <a:chOff x="1104" y="432"/>
            <a:chExt cx="720" cy="3264"/>
          </a:xfrm>
        </p:grpSpPr>
        <p:grpSp>
          <p:nvGrpSpPr>
            <p:cNvPr id="122883" name="Group 4"/>
            <p:cNvGrpSpPr/>
            <p:nvPr/>
          </p:nvGrpSpPr>
          <p:grpSpPr bwMode="auto">
            <a:xfrm>
              <a:off x="1104" y="432"/>
              <a:ext cx="624" cy="3264"/>
              <a:chOff x="1104" y="432"/>
              <a:chExt cx="624" cy="3264"/>
            </a:xfrm>
          </p:grpSpPr>
          <p:grpSp>
            <p:nvGrpSpPr>
              <p:cNvPr id="122884" name="Group 5"/>
              <p:cNvGrpSpPr/>
              <p:nvPr/>
            </p:nvGrpSpPr>
            <p:grpSpPr bwMode="auto">
              <a:xfrm>
                <a:off x="1296" y="3312"/>
                <a:ext cx="288" cy="384"/>
                <a:chOff x="1296" y="2640"/>
                <a:chExt cx="528" cy="912"/>
              </a:xfrm>
            </p:grpSpPr>
            <p:sp>
              <p:nvSpPr>
                <p:cNvPr id="122885" name="Rectangle 6"/>
                <p:cNvSpPr>
                  <a:spLocks noChangeArrowheads="1"/>
                </p:cNvSpPr>
                <p:nvPr/>
              </p:nvSpPr>
              <p:spPr bwMode="auto">
                <a:xfrm>
                  <a:off x="1296" y="2976"/>
                  <a:ext cx="52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kumimoji="1" lang="zh-CN" altLang="zh-CN" sz="2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886" name="Freeform 7"/>
                <p:cNvSpPr/>
                <p:nvPr/>
              </p:nvSpPr>
              <p:spPr bwMode="auto">
                <a:xfrm>
                  <a:off x="1376" y="2976"/>
                  <a:ext cx="256" cy="576"/>
                </a:xfrm>
                <a:custGeom>
                  <a:avLst/>
                  <a:gdLst>
                    <a:gd name="T0" fmla="*/ 256 w 256"/>
                    <a:gd name="T1" fmla="*/ 0 h 576"/>
                    <a:gd name="T2" fmla="*/ 16 w 256"/>
                    <a:gd name="T3" fmla="*/ 192 h 576"/>
                    <a:gd name="T4" fmla="*/ 160 w 256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256"/>
                    <a:gd name="T10" fmla="*/ 0 h 576"/>
                    <a:gd name="T11" fmla="*/ 256 w 256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" h="576">
                      <a:moveTo>
                        <a:pt x="256" y="0"/>
                      </a:moveTo>
                      <a:cubicBezTo>
                        <a:pt x="144" y="48"/>
                        <a:pt x="32" y="96"/>
                        <a:pt x="16" y="192"/>
                      </a:cubicBezTo>
                      <a:cubicBezTo>
                        <a:pt x="0" y="288"/>
                        <a:pt x="80" y="432"/>
                        <a:pt x="16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887" name="Freeform 8"/>
                <p:cNvSpPr/>
                <p:nvPr/>
              </p:nvSpPr>
              <p:spPr bwMode="auto">
                <a:xfrm>
                  <a:off x="1576" y="2976"/>
                  <a:ext cx="200" cy="576"/>
                </a:xfrm>
                <a:custGeom>
                  <a:avLst/>
                  <a:gdLst>
                    <a:gd name="T0" fmla="*/ 200 w 200"/>
                    <a:gd name="T1" fmla="*/ 0 h 576"/>
                    <a:gd name="T2" fmla="*/ 8 w 200"/>
                    <a:gd name="T3" fmla="*/ 192 h 576"/>
                    <a:gd name="T4" fmla="*/ 152 w 200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200"/>
                    <a:gd name="T10" fmla="*/ 0 h 576"/>
                    <a:gd name="T11" fmla="*/ 200 w 200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" h="576">
                      <a:moveTo>
                        <a:pt x="200" y="0"/>
                      </a:moveTo>
                      <a:cubicBezTo>
                        <a:pt x="108" y="48"/>
                        <a:pt x="16" y="96"/>
                        <a:pt x="8" y="192"/>
                      </a:cubicBezTo>
                      <a:cubicBezTo>
                        <a:pt x="0" y="288"/>
                        <a:pt x="76" y="432"/>
                        <a:pt x="152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888" name="Line 9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2889" name="Group 10"/>
              <p:cNvGrpSpPr/>
              <p:nvPr/>
            </p:nvGrpSpPr>
            <p:grpSpPr bwMode="auto">
              <a:xfrm>
                <a:off x="1104" y="432"/>
                <a:ext cx="624" cy="2928"/>
                <a:chOff x="1248" y="144"/>
                <a:chExt cx="624" cy="2928"/>
              </a:xfrm>
            </p:grpSpPr>
            <p:grpSp>
              <p:nvGrpSpPr>
                <p:cNvPr id="122890" name="Group 11"/>
                <p:cNvGrpSpPr/>
                <p:nvPr/>
              </p:nvGrpSpPr>
              <p:grpSpPr bwMode="auto">
                <a:xfrm>
                  <a:off x="1344" y="2304"/>
                  <a:ext cx="528" cy="528"/>
                  <a:chOff x="1344" y="576"/>
                  <a:chExt cx="432" cy="432"/>
                </a:xfrm>
              </p:grpSpPr>
              <p:sp>
                <p:nvSpPr>
                  <p:cNvPr id="12289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89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893" name="Group 14"/>
                <p:cNvGrpSpPr/>
                <p:nvPr/>
              </p:nvGrpSpPr>
              <p:grpSpPr bwMode="auto">
                <a:xfrm>
                  <a:off x="1440" y="1920"/>
                  <a:ext cx="336" cy="336"/>
                  <a:chOff x="1344" y="576"/>
                  <a:chExt cx="432" cy="432"/>
                </a:xfrm>
              </p:grpSpPr>
              <p:sp>
                <p:nvSpPr>
                  <p:cNvPr id="12289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89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896" name="Group 17"/>
                <p:cNvGrpSpPr/>
                <p:nvPr/>
              </p:nvGrpSpPr>
              <p:grpSpPr bwMode="auto">
                <a:xfrm>
                  <a:off x="1536" y="1632"/>
                  <a:ext cx="96" cy="1440"/>
                  <a:chOff x="3360" y="864"/>
                  <a:chExt cx="112" cy="816"/>
                </a:xfrm>
              </p:grpSpPr>
              <p:sp>
                <p:nvSpPr>
                  <p:cNvPr id="122897" name="Freeform 18"/>
                  <p:cNvSpPr/>
                  <p:nvPr/>
                </p:nvSpPr>
                <p:spPr bwMode="auto">
                  <a:xfrm>
                    <a:off x="3360" y="1472"/>
                    <a:ext cx="112" cy="208"/>
                  </a:xfrm>
                  <a:custGeom>
                    <a:avLst/>
                    <a:gdLst>
                      <a:gd name="T0" fmla="*/ 48 w 112"/>
                      <a:gd name="T1" fmla="*/ 0 h 256"/>
                      <a:gd name="T2" fmla="*/ 48 w 112"/>
                      <a:gd name="T3" fmla="*/ 96 h 256"/>
                      <a:gd name="T4" fmla="*/ 96 w 112"/>
                      <a:gd name="T5" fmla="*/ 144 h 256"/>
                      <a:gd name="T6" fmla="*/ 96 w 112"/>
                      <a:gd name="T7" fmla="*/ 240 h 256"/>
                      <a:gd name="T8" fmla="*/ 0 w 112"/>
                      <a:gd name="T9" fmla="*/ 24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56"/>
                      <a:gd name="T17" fmla="*/ 112 w 112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56">
                        <a:moveTo>
                          <a:pt x="48" y="0"/>
                        </a:moveTo>
                        <a:cubicBezTo>
                          <a:pt x="44" y="36"/>
                          <a:pt x="40" y="72"/>
                          <a:pt x="48" y="96"/>
                        </a:cubicBezTo>
                        <a:cubicBezTo>
                          <a:pt x="56" y="120"/>
                          <a:pt x="88" y="120"/>
                          <a:pt x="96" y="144"/>
                        </a:cubicBezTo>
                        <a:cubicBezTo>
                          <a:pt x="104" y="168"/>
                          <a:pt x="112" y="224"/>
                          <a:pt x="96" y="240"/>
                        </a:cubicBezTo>
                        <a:cubicBezTo>
                          <a:pt x="80" y="256"/>
                          <a:pt x="16" y="248"/>
                          <a:pt x="0" y="24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9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008"/>
                    <a:ext cx="48" cy="576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899" name="Freeform 20"/>
                  <p:cNvSpPr/>
                  <p:nvPr/>
                </p:nvSpPr>
                <p:spPr bwMode="auto">
                  <a:xfrm>
                    <a:off x="3360" y="864"/>
                    <a:ext cx="96" cy="216"/>
                  </a:xfrm>
                  <a:custGeom>
                    <a:avLst/>
                    <a:gdLst>
                      <a:gd name="T0" fmla="*/ 112 w 160"/>
                      <a:gd name="T1" fmla="*/ 360 h 360"/>
                      <a:gd name="T2" fmla="*/ 112 w 160"/>
                      <a:gd name="T3" fmla="*/ 216 h 360"/>
                      <a:gd name="T4" fmla="*/ 16 w 160"/>
                      <a:gd name="T5" fmla="*/ 168 h 360"/>
                      <a:gd name="T6" fmla="*/ 16 w 160"/>
                      <a:gd name="T7" fmla="*/ 24 h 360"/>
                      <a:gd name="T8" fmla="*/ 112 w 160"/>
                      <a:gd name="T9" fmla="*/ 24 h 360"/>
                      <a:gd name="T10" fmla="*/ 160 w 160"/>
                      <a:gd name="T11" fmla="*/ 72 h 3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360"/>
                      <a:gd name="T20" fmla="*/ 160 w 160"/>
                      <a:gd name="T21" fmla="*/ 360 h 3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360">
                        <a:moveTo>
                          <a:pt x="112" y="360"/>
                        </a:moveTo>
                        <a:cubicBezTo>
                          <a:pt x="120" y="304"/>
                          <a:pt x="128" y="248"/>
                          <a:pt x="112" y="216"/>
                        </a:cubicBezTo>
                        <a:cubicBezTo>
                          <a:pt x="96" y="184"/>
                          <a:pt x="32" y="200"/>
                          <a:pt x="16" y="168"/>
                        </a:cubicBezTo>
                        <a:cubicBezTo>
                          <a:pt x="0" y="136"/>
                          <a:pt x="0" y="48"/>
                          <a:pt x="16" y="24"/>
                        </a:cubicBezTo>
                        <a:cubicBezTo>
                          <a:pt x="32" y="0"/>
                          <a:pt x="88" y="16"/>
                          <a:pt x="112" y="24"/>
                        </a:cubicBezTo>
                        <a:cubicBezTo>
                          <a:pt x="136" y="32"/>
                          <a:pt x="152" y="64"/>
                          <a:pt x="160" y="7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00" name="Group 21"/>
                <p:cNvGrpSpPr/>
                <p:nvPr/>
              </p:nvGrpSpPr>
              <p:grpSpPr bwMode="auto">
                <a:xfrm>
                  <a:off x="1248" y="144"/>
                  <a:ext cx="624" cy="48"/>
                  <a:chOff x="1056" y="336"/>
                  <a:chExt cx="1056" cy="48"/>
                </a:xfrm>
              </p:grpSpPr>
              <p:sp>
                <p:nvSpPr>
                  <p:cNvPr id="12290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84"/>
                    <a:ext cx="105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2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5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6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0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0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10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1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1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13" name="Group 34"/>
                <p:cNvGrpSpPr/>
                <p:nvPr/>
              </p:nvGrpSpPr>
              <p:grpSpPr bwMode="auto">
                <a:xfrm>
                  <a:off x="1392" y="864"/>
                  <a:ext cx="336" cy="336"/>
                  <a:chOff x="1344" y="576"/>
                  <a:chExt cx="432" cy="432"/>
                </a:xfrm>
              </p:grpSpPr>
              <p:sp>
                <p:nvSpPr>
                  <p:cNvPr id="12291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1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16" name="Group 37"/>
                <p:cNvGrpSpPr/>
                <p:nvPr/>
              </p:nvGrpSpPr>
              <p:grpSpPr bwMode="auto">
                <a:xfrm>
                  <a:off x="1296" y="240"/>
                  <a:ext cx="528" cy="528"/>
                  <a:chOff x="1344" y="576"/>
                  <a:chExt cx="432" cy="432"/>
                </a:xfrm>
              </p:grpSpPr>
              <p:sp>
                <p:nvSpPr>
                  <p:cNvPr id="12291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1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19" name="Group 40"/>
                <p:cNvGrpSpPr/>
                <p:nvPr/>
              </p:nvGrpSpPr>
              <p:grpSpPr bwMode="auto">
                <a:xfrm>
                  <a:off x="1536" y="192"/>
                  <a:ext cx="112" cy="1296"/>
                  <a:chOff x="384" y="1056"/>
                  <a:chExt cx="112" cy="912"/>
                </a:xfrm>
              </p:grpSpPr>
              <p:sp>
                <p:nvSpPr>
                  <p:cNvPr id="12292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056"/>
                    <a:ext cx="48" cy="76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21" name="Freeform 42"/>
                  <p:cNvSpPr/>
                  <p:nvPr/>
                </p:nvSpPr>
                <p:spPr bwMode="auto">
                  <a:xfrm>
                    <a:off x="384" y="1776"/>
                    <a:ext cx="112" cy="192"/>
                  </a:xfrm>
                  <a:custGeom>
                    <a:avLst/>
                    <a:gdLst>
                      <a:gd name="T0" fmla="*/ 48 w 112"/>
                      <a:gd name="T1" fmla="*/ 0 h 256"/>
                      <a:gd name="T2" fmla="*/ 48 w 112"/>
                      <a:gd name="T3" fmla="*/ 96 h 256"/>
                      <a:gd name="T4" fmla="*/ 96 w 112"/>
                      <a:gd name="T5" fmla="*/ 144 h 256"/>
                      <a:gd name="T6" fmla="*/ 96 w 112"/>
                      <a:gd name="T7" fmla="*/ 240 h 256"/>
                      <a:gd name="T8" fmla="*/ 0 w 112"/>
                      <a:gd name="T9" fmla="*/ 24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56"/>
                      <a:gd name="T17" fmla="*/ 112 w 112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56">
                        <a:moveTo>
                          <a:pt x="48" y="0"/>
                        </a:moveTo>
                        <a:cubicBezTo>
                          <a:pt x="44" y="36"/>
                          <a:pt x="40" y="72"/>
                          <a:pt x="48" y="96"/>
                        </a:cubicBezTo>
                        <a:cubicBezTo>
                          <a:pt x="56" y="120"/>
                          <a:pt x="88" y="120"/>
                          <a:pt x="96" y="144"/>
                        </a:cubicBezTo>
                        <a:cubicBezTo>
                          <a:pt x="104" y="168"/>
                          <a:pt x="112" y="224"/>
                          <a:pt x="96" y="240"/>
                        </a:cubicBezTo>
                        <a:cubicBezTo>
                          <a:pt x="80" y="256"/>
                          <a:pt x="16" y="248"/>
                          <a:pt x="0" y="24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22922" name="Line 43"/>
            <p:cNvSpPr>
              <a:spLocks noChangeShapeType="1"/>
            </p:cNvSpPr>
            <p:nvPr/>
          </p:nvSpPr>
          <p:spPr bwMode="auto">
            <a:xfrm>
              <a:off x="1488" y="1728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23" name="Line 44"/>
            <p:cNvSpPr>
              <a:spLocks noChangeShapeType="1"/>
            </p:cNvSpPr>
            <p:nvPr/>
          </p:nvSpPr>
          <p:spPr bwMode="auto">
            <a:xfrm flipH="1" flipV="1">
              <a:off x="1248" y="1296"/>
              <a:ext cx="4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24" name="Line 45"/>
            <p:cNvSpPr>
              <a:spLocks noChangeShapeType="1"/>
            </p:cNvSpPr>
            <p:nvPr/>
          </p:nvSpPr>
          <p:spPr bwMode="auto">
            <a:xfrm>
              <a:off x="1584" y="1296"/>
              <a:ext cx="14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25" name="Line 46"/>
            <p:cNvSpPr>
              <a:spLocks noChangeShapeType="1"/>
            </p:cNvSpPr>
            <p:nvPr/>
          </p:nvSpPr>
          <p:spPr bwMode="auto">
            <a:xfrm flipH="1" flipV="1">
              <a:off x="1152" y="720"/>
              <a:ext cx="48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26" name="Line 47"/>
            <p:cNvSpPr>
              <a:spLocks noChangeShapeType="1"/>
            </p:cNvSpPr>
            <p:nvPr/>
          </p:nvSpPr>
          <p:spPr bwMode="auto">
            <a:xfrm>
              <a:off x="1680" y="720"/>
              <a:ext cx="14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2927" name="Text Box 48"/>
          <p:cNvSpPr txBox="1">
            <a:spLocks noChangeArrowheads="1"/>
          </p:cNvSpPr>
          <p:nvPr/>
        </p:nvSpPr>
        <p:spPr bwMode="auto">
          <a:xfrm>
            <a:off x="2667000" y="563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122928" name="Text Box 49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>
                <a:latin typeface="Times New Roman" panose="02020603050405020304" pitchFamily="18" charset="0"/>
              </a:rPr>
              <a:t>G</a:t>
            </a:r>
            <a:r>
              <a:rPr kumimoji="1" lang="zh-CN" altLang="en-US" sz="1200" b="0">
                <a:latin typeface="Times New Roman" panose="02020603050405020304" pitchFamily="18" charset="0"/>
              </a:rPr>
              <a:t>物</a:t>
            </a:r>
            <a:endParaRPr kumimoji="1" lang="zh-CN" altLang="en-US" sz="1200" b="0">
              <a:latin typeface="Times New Roman" panose="02020603050405020304" pitchFamily="18" charset="0"/>
            </a:endParaRPr>
          </a:p>
        </p:txBody>
      </p:sp>
      <p:grpSp>
        <p:nvGrpSpPr>
          <p:cNvPr id="122929" name="Group 50"/>
          <p:cNvGrpSpPr/>
          <p:nvPr/>
        </p:nvGrpSpPr>
        <p:grpSpPr bwMode="auto">
          <a:xfrm>
            <a:off x="5105400" y="990600"/>
            <a:ext cx="990600" cy="5181600"/>
            <a:chOff x="3648" y="432"/>
            <a:chExt cx="624" cy="3264"/>
          </a:xfrm>
        </p:grpSpPr>
        <p:grpSp>
          <p:nvGrpSpPr>
            <p:cNvPr id="122930" name="Group 51"/>
            <p:cNvGrpSpPr/>
            <p:nvPr/>
          </p:nvGrpSpPr>
          <p:grpSpPr bwMode="auto">
            <a:xfrm>
              <a:off x="3648" y="432"/>
              <a:ext cx="624" cy="3264"/>
              <a:chOff x="1104" y="432"/>
              <a:chExt cx="624" cy="3264"/>
            </a:xfrm>
          </p:grpSpPr>
          <p:grpSp>
            <p:nvGrpSpPr>
              <p:cNvPr id="122931" name="Group 52"/>
              <p:cNvGrpSpPr/>
              <p:nvPr/>
            </p:nvGrpSpPr>
            <p:grpSpPr bwMode="auto">
              <a:xfrm>
                <a:off x="1296" y="3312"/>
                <a:ext cx="288" cy="384"/>
                <a:chOff x="1296" y="2640"/>
                <a:chExt cx="528" cy="912"/>
              </a:xfrm>
            </p:grpSpPr>
            <p:sp>
              <p:nvSpPr>
                <p:cNvPr id="122932" name="Rectangle 53"/>
                <p:cNvSpPr>
                  <a:spLocks noChangeArrowheads="1"/>
                </p:cNvSpPr>
                <p:nvPr/>
              </p:nvSpPr>
              <p:spPr bwMode="auto">
                <a:xfrm>
                  <a:off x="1296" y="2976"/>
                  <a:ext cx="52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kumimoji="1" lang="zh-CN" altLang="zh-CN" sz="2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933" name="Freeform 54"/>
                <p:cNvSpPr/>
                <p:nvPr/>
              </p:nvSpPr>
              <p:spPr bwMode="auto">
                <a:xfrm>
                  <a:off x="1376" y="2976"/>
                  <a:ext cx="256" cy="576"/>
                </a:xfrm>
                <a:custGeom>
                  <a:avLst/>
                  <a:gdLst>
                    <a:gd name="T0" fmla="*/ 256 w 256"/>
                    <a:gd name="T1" fmla="*/ 0 h 576"/>
                    <a:gd name="T2" fmla="*/ 16 w 256"/>
                    <a:gd name="T3" fmla="*/ 192 h 576"/>
                    <a:gd name="T4" fmla="*/ 160 w 256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256"/>
                    <a:gd name="T10" fmla="*/ 0 h 576"/>
                    <a:gd name="T11" fmla="*/ 256 w 256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" h="576">
                      <a:moveTo>
                        <a:pt x="256" y="0"/>
                      </a:moveTo>
                      <a:cubicBezTo>
                        <a:pt x="144" y="48"/>
                        <a:pt x="32" y="96"/>
                        <a:pt x="16" y="192"/>
                      </a:cubicBezTo>
                      <a:cubicBezTo>
                        <a:pt x="0" y="288"/>
                        <a:pt x="80" y="432"/>
                        <a:pt x="16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934" name="Freeform 55"/>
                <p:cNvSpPr/>
                <p:nvPr/>
              </p:nvSpPr>
              <p:spPr bwMode="auto">
                <a:xfrm>
                  <a:off x="1576" y="2976"/>
                  <a:ext cx="200" cy="576"/>
                </a:xfrm>
                <a:custGeom>
                  <a:avLst/>
                  <a:gdLst>
                    <a:gd name="T0" fmla="*/ 200 w 200"/>
                    <a:gd name="T1" fmla="*/ 0 h 576"/>
                    <a:gd name="T2" fmla="*/ 8 w 200"/>
                    <a:gd name="T3" fmla="*/ 192 h 576"/>
                    <a:gd name="T4" fmla="*/ 152 w 200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200"/>
                    <a:gd name="T10" fmla="*/ 0 h 576"/>
                    <a:gd name="T11" fmla="*/ 200 w 200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" h="576">
                      <a:moveTo>
                        <a:pt x="200" y="0"/>
                      </a:moveTo>
                      <a:cubicBezTo>
                        <a:pt x="108" y="48"/>
                        <a:pt x="16" y="96"/>
                        <a:pt x="8" y="192"/>
                      </a:cubicBezTo>
                      <a:cubicBezTo>
                        <a:pt x="0" y="288"/>
                        <a:pt x="76" y="432"/>
                        <a:pt x="152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935" name="Line 56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2936" name="Group 57"/>
              <p:cNvGrpSpPr/>
              <p:nvPr/>
            </p:nvGrpSpPr>
            <p:grpSpPr bwMode="auto">
              <a:xfrm>
                <a:off x="1104" y="432"/>
                <a:ext cx="624" cy="2928"/>
                <a:chOff x="1248" y="144"/>
                <a:chExt cx="624" cy="2928"/>
              </a:xfrm>
            </p:grpSpPr>
            <p:grpSp>
              <p:nvGrpSpPr>
                <p:cNvPr id="122937" name="Group 58"/>
                <p:cNvGrpSpPr/>
                <p:nvPr/>
              </p:nvGrpSpPr>
              <p:grpSpPr bwMode="auto">
                <a:xfrm>
                  <a:off x="1344" y="2304"/>
                  <a:ext cx="528" cy="528"/>
                  <a:chOff x="1344" y="576"/>
                  <a:chExt cx="432" cy="432"/>
                </a:xfrm>
              </p:grpSpPr>
              <p:sp>
                <p:nvSpPr>
                  <p:cNvPr id="122938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3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40" name="Group 61"/>
                <p:cNvGrpSpPr/>
                <p:nvPr/>
              </p:nvGrpSpPr>
              <p:grpSpPr bwMode="auto">
                <a:xfrm>
                  <a:off x="1440" y="1920"/>
                  <a:ext cx="336" cy="336"/>
                  <a:chOff x="1344" y="576"/>
                  <a:chExt cx="432" cy="432"/>
                </a:xfrm>
              </p:grpSpPr>
              <p:sp>
                <p:nvSpPr>
                  <p:cNvPr id="122941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4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43" name="Group 64"/>
                <p:cNvGrpSpPr/>
                <p:nvPr/>
              </p:nvGrpSpPr>
              <p:grpSpPr bwMode="auto">
                <a:xfrm>
                  <a:off x="1536" y="1632"/>
                  <a:ext cx="96" cy="1440"/>
                  <a:chOff x="3360" y="864"/>
                  <a:chExt cx="112" cy="816"/>
                </a:xfrm>
              </p:grpSpPr>
              <p:sp>
                <p:nvSpPr>
                  <p:cNvPr id="122944" name="Freeform 65"/>
                  <p:cNvSpPr/>
                  <p:nvPr/>
                </p:nvSpPr>
                <p:spPr bwMode="auto">
                  <a:xfrm>
                    <a:off x="3360" y="1472"/>
                    <a:ext cx="112" cy="208"/>
                  </a:xfrm>
                  <a:custGeom>
                    <a:avLst/>
                    <a:gdLst>
                      <a:gd name="T0" fmla="*/ 48 w 112"/>
                      <a:gd name="T1" fmla="*/ 0 h 256"/>
                      <a:gd name="T2" fmla="*/ 48 w 112"/>
                      <a:gd name="T3" fmla="*/ 96 h 256"/>
                      <a:gd name="T4" fmla="*/ 96 w 112"/>
                      <a:gd name="T5" fmla="*/ 144 h 256"/>
                      <a:gd name="T6" fmla="*/ 96 w 112"/>
                      <a:gd name="T7" fmla="*/ 240 h 256"/>
                      <a:gd name="T8" fmla="*/ 0 w 112"/>
                      <a:gd name="T9" fmla="*/ 24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56"/>
                      <a:gd name="T17" fmla="*/ 112 w 112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56">
                        <a:moveTo>
                          <a:pt x="48" y="0"/>
                        </a:moveTo>
                        <a:cubicBezTo>
                          <a:pt x="44" y="36"/>
                          <a:pt x="40" y="72"/>
                          <a:pt x="48" y="96"/>
                        </a:cubicBezTo>
                        <a:cubicBezTo>
                          <a:pt x="56" y="120"/>
                          <a:pt x="88" y="120"/>
                          <a:pt x="96" y="144"/>
                        </a:cubicBezTo>
                        <a:cubicBezTo>
                          <a:pt x="104" y="168"/>
                          <a:pt x="112" y="224"/>
                          <a:pt x="96" y="240"/>
                        </a:cubicBezTo>
                        <a:cubicBezTo>
                          <a:pt x="80" y="256"/>
                          <a:pt x="16" y="248"/>
                          <a:pt x="0" y="24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4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008"/>
                    <a:ext cx="48" cy="576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46" name="Freeform 67"/>
                  <p:cNvSpPr/>
                  <p:nvPr/>
                </p:nvSpPr>
                <p:spPr bwMode="auto">
                  <a:xfrm>
                    <a:off x="3360" y="864"/>
                    <a:ext cx="96" cy="216"/>
                  </a:xfrm>
                  <a:custGeom>
                    <a:avLst/>
                    <a:gdLst>
                      <a:gd name="T0" fmla="*/ 112 w 160"/>
                      <a:gd name="T1" fmla="*/ 360 h 360"/>
                      <a:gd name="T2" fmla="*/ 112 w 160"/>
                      <a:gd name="T3" fmla="*/ 216 h 360"/>
                      <a:gd name="T4" fmla="*/ 16 w 160"/>
                      <a:gd name="T5" fmla="*/ 168 h 360"/>
                      <a:gd name="T6" fmla="*/ 16 w 160"/>
                      <a:gd name="T7" fmla="*/ 24 h 360"/>
                      <a:gd name="T8" fmla="*/ 112 w 160"/>
                      <a:gd name="T9" fmla="*/ 24 h 360"/>
                      <a:gd name="T10" fmla="*/ 160 w 160"/>
                      <a:gd name="T11" fmla="*/ 72 h 3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360"/>
                      <a:gd name="T20" fmla="*/ 160 w 160"/>
                      <a:gd name="T21" fmla="*/ 360 h 3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360">
                        <a:moveTo>
                          <a:pt x="112" y="360"/>
                        </a:moveTo>
                        <a:cubicBezTo>
                          <a:pt x="120" y="304"/>
                          <a:pt x="128" y="248"/>
                          <a:pt x="112" y="216"/>
                        </a:cubicBezTo>
                        <a:cubicBezTo>
                          <a:pt x="96" y="184"/>
                          <a:pt x="32" y="200"/>
                          <a:pt x="16" y="168"/>
                        </a:cubicBezTo>
                        <a:cubicBezTo>
                          <a:pt x="0" y="136"/>
                          <a:pt x="0" y="48"/>
                          <a:pt x="16" y="24"/>
                        </a:cubicBezTo>
                        <a:cubicBezTo>
                          <a:pt x="32" y="0"/>
                          <a:pt x="88" y="16"/>
                          <a:pt x="112" y="24"/>
                        </a:cubicBezTo>
                        <a:cubicBezTo>
                          <a:pt x="136" y="32"/>
                          <a:pt x="152" y="64"/>
                          <a:pt x="160" y="72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47" name="Group 68"/>
                <p:cNvGrpSpPr/>
                <p:nvPr/>
              </p:nvGrpSpPr>
              <p:grpSpPr bwMode="auto">
                <a:xfrm>
                  <a:off x="1248" y="144"/>
                  <a:ext cx="624" cy="48"/>
                  <a:chOff x="1056" y="336"/>
                  <a:chExt cx="1056" cy="48"/>
                </a:xfrm>
              </p:grpSpPr>
              <p:sp>
                <p:nvSpPr>
                  <p:cNvPr id="12294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84"/>
                    <a:ext cx="105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49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0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1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3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0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6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7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8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59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60" name="Group 81"/>
                <p:cNvGrpSpPr/>
                <p:nvPr/>
              </p:nvGrpSpPr>
              <p:grpSpPr bwMode="auto">
                <a:xfrm>
                  <a:off x="1392" y="864"/>
                  <a:ext cx="336" cy="336"/>
                  <a:chOff x="1344" y="576"/>
                  <a:chExt cx="432" cy="432"/>
                </a:xfrm>
              </p:grpSpPr>
              <p:sp>
                <p:nvSpPr>
                  <p:cNvPr id="12296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62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63" name="Group 84"/>
                <p:cNvGrpSpPr/>
                <p:nvPr/>
              </p:nvGrpSpPr>
              <p:grpSpPr bwMode="auto">
                <a:xfrm>
                  <a:off x="1296" y="240"/>
                  <a:ext cx="528" cy="528"/>
                  <a:chOff x="1344" y="576"/>
                  <a:chExt cx="432" cy="432"/>
                </a:xfrm>
              </p:grpSpPr>
              <p:sp>
                <p:nvSpPr>
                  <p:cNvPr id="12296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576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6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672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2966" name="Group 87"/>
                <p:cNvGrpSpPr/>
                <p:nvPr/>
              </p:nvGrpSpPr>
              <p:grpSpPr bwMode="auto">
                <a:xfrm>
                  <a:off x="1536" y="192"/>
                  <a:ext cx="112" cy="1296"/>
                  <a:chOff x="384" y="1056"/>
                  <a:chExt cx="112" cy="912"/>
                </a:xfrm>
              </p:grpSpPr>
              <p:sp>
                <p:nvSpPr>
                  <p:cNvPr id="122967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056"/>
                    <a:ext cx="48" cy="768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kumimoji="1" lang="zh-CN" altLang="zh-CN" sz="2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68" name="Freeform 89"/>
                  <p:cNvSpPr/>
                  <p:nvPr/>
                </p:nvSpPr>
                <p:spPr bwMode="auto">
                  <a:xfrm>
                    <a:off x="384" y="1776"/>
                    <a:ext cx="112" cy="192"/>
                  </a:xfrm>
                  <a:custGeom>
                    <a:avLst/>
                    <a:gdLst>
                      <a:gd name="T0" fmla="*/ 48 w 112"/>
                      <a:gd name="T1" fmla="*/ 0 h 256"/>
                      <a:gd name="T2" fmla="*/ 48 w 112"/>
                      <a:gd name="T3" fmla="*/ 96 h 256"/>
                      <a:gd name="T4" fmla="*/ 96 w 112"/>
                      <a:gd name="T5" fmla="*/ 144 h 256"/>
                      <a:gd name="T6" fmla="*/ 96 w 112"/>
                      <a:gd name="T7" fmla="*/ 240 h 256"/>
                      <a:gd name="T8" fmla="*/ 0 w 112"/>
                      <a:gd name="T9" fmla="*/ 24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56"/>
                      <a:gd name="T17" fmla="*/ 112 w 112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56">
                        <a:moveTo>
                          <a:pt x="48" y="0"/>
                        </a:moveTo>
                        <a:cubicBezTo>
                          <a:pt x="44" y="36"/>
                          <a:pt x="40" y="72"/>
                          <a:pt x="48" y="96"/>
                        </a:cubicBezTo>
                        <a:cubicBezTo>
                          <a:pt x="56" y="120"/>
                          <a:pt x="88" y="120"/>
                          <a:pt x="96" y="144"/>
                        </a:cubicBezTo>
                        <a:cubicBezTo>
                          <a:pt x="104" y="168"/>
                          <a:pt x="112" y="224"/>
                          <a:pt x="96" y="240"/>
                        </a:cubicBezTo>
                        <a:cubicBezTo>
                          <a:pt x="80" y="256"/>
                          <a:pt x="16" y="248"/>
                          <a:pt x="0" y="24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22969" name="Line 90"/>
            <p:cNvSpPr>
              <a:spLocks noChangeShapeType="1"/>
            </p:cNvSpPr>
            <p:nvPr/>
          </p:nvSpPr>
          <p:spPr bwMode="auto">
            <a:xfrm flipV="1">
              <a:off x="4032" y="134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70" name="Line 91"/>
            <p:cNvSpPr>
              <a:spLocks noChangeShapeType="1"/>
            </p:cNvSpPr>
            <p:nvPr/>
          </p:nvSpPr>
          <p:spPr bwMode="auto">
            <a:xfrm>
              <a:off x="3792" y="1344"/>
              <a:ext cx="4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71" name="Line 92"/>
            <p:cNvSpPr>
              <a:spLocks noChangeShapeType="1"/>
            </p:cNvSpPr>
            <p:nvPr/>
          </p:nvSpPr>
          <p:spPr bwMode="auto">
            <a:xfrm flipV="1">
              <a:off x="4176" y="768"/>
              <a:ext cx="48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72" name="Line 93"/>
            <p:cNvSpPr>
              <a:spLocks noChangeShapeType="1"/>
            </p:cNvSpPr>
            <p:nvPr/>
          </p:nvSpPr>
          <p:spPr bwMode="auto">
            <a:xfrm>
              <a:off x="3696" y="768"/>
              <a:ext cx="48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73" name="Line 94"/>
            <p:cNvSpPr>
              <a:spLocks noChangeShapeType="1"/>
            </p:cNvSpPr>
            <p:nvPr/>
          </p:nvSpPr>
          <p:spPr bwMode="auto">
            <a:xfrm flipV="1">
              <a:off x="4272" y="18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2974" name="Text Box 95"/>
          <p:cNvSpPr txBox="1">
            <a:spLocks noChangeArrowheads="1"/>
          </p:cNvSpPr>
          <p:nvPr/>
        </p:nvSpPr>
        <p:spPr bwMode="auto">
          <a:xfrm>
            <a:off x="60960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>
                <a:latin typeface="Times New Roman" panose="02020603050405020304" pitchFamily="18" charset="0"/>
              </a:rPr>
              <a:t>G</a:t>
            </a:r>
            <a:r>
              <a:rPr kumimoji="1" lang="zh-CN" altLang="en-US" sz="1200" b="0">
                <a:latin typeface="Times New Roman" panose="02020603050405020304" pitchFamily="18" charset="0"/>
              </a:rPr>
              <a:t>物</a:t>
            </a:r>
            <a:endParaRPr kumimoji="1" lang="zh-CN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22975" name="Text Box 96"/>
          <p:cNvSpPr txBox="1">
            <a:spLocks noChangeArrowheads="1"/>
          </p:cNvSpPr>
          <p:nvPr/>
        </p:nvSpPr>
        <p:spPr bwMode="auto">
          <a:xfrm>
            <a:off x="22098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>
                <a:solidFill>
                  <a:srgbClr val="000000"/>
                </a:solidFill>
                <a:latin typeface="宋体" panose="02010600030101010101" pitchFamily="2" charset="-122"/>
              </a:rPr>
              <a:t>n=</a:t>
            </a:r>
            <a:endParaRPr kumimoji="1" lang="en-US" altLang="zh-CN"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6" name="Text Box 97"/>
          <p:cNvSpPr txBox="1">
            <a:spLocks noChangeArrowheads="1"/>
          </p:cNvSpPr>
          <p:nvPr/>
        </p:nvSpPr>
        <p:spPr bwMode="auto">
          <a:xfrm>
            <a:off x="64770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>
                <a:solidFill>
                  <a:srgbClr val="000000"/>
                </a:solidFill>
                <a:latin typeface="宋体" panose="02010600030101010101" pitchFamily="2" charset="-122"/>
              </a:rPr>
              <a:t>n=</a:t>
            </a:r>
            <a:endParaRPr kumimoji="1" lang="en-US" altLang="zh-CN"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578" name="Text Box 98"/>
          <p:cNvSpPr txBox="1">
            <a:spLocks noChangeArrowheads="1"/>
          </p:cNvSpPr>
          <p:nvPr/>
        </p:nvSpPr>
        <p:spPr bwMode="auto">
          <a:xfrm>
            <a:off x="26670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 dirty="0">
                <a:solidFill>
                  <a:srgbClr val="FF3300"/>
                </a:solidFill>
                <a:latin typeface="宋体" panose="02010600030101010101" pitchFamily="2" charset="-122"/>
              </a:rPr>
              <a:t>4</a:t>
            </a:r>
            <a:endParaRPr kumimoji="1" lang="en-US" altLang="zh-CN" sz="2400" b="0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22978" name="Text Box 99"/>
          <p:cNvSpPr txBox="1">
            <a:spLocks noChangeArrowheads="1"/>
          </p:cNvSpPr>
          <p:nvPr/>
        </p:nvSpPr>
        <p:spPr bwMode="auto">
          <a:xfrm>
            <a:off x="2133600" y="23622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0" dirty="0">
                <a:solidFill>
                  <a:srgbClr val="000000"/>
                </a:solidFill>
                <a:latin typeface="宋体" panose="02010600030101010101" pitchFamily="2" charset="-122"/>
              </a:rPr>
              <a:t>若不计磨擦和动滑轮重</a:t>
            </a:r>
            <a:r>
              <a:rPr kumimoji="1" lang="en-US" altLang="zh-CN" sz="2400" b="0" dirty="0">
                <a:solidFill>
                  <a:srgbClr val="000000"/>
                </a:solidFill>
                <a:latin typeface="宋体" panose="02010600030101010101" pitchFamily="2" charset="-122"/>
              </a:rPr>
              <a:t>F= </a:t>
            </a:r>
            <a:endParaRPr kumimoji="1" lang="en-US" altLang="zh-CN" sz="2400" b="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32004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/</a:t>
            </a:r>
            <a:r>
              <a:rPr kumimoji="1" lang="en-US" altLang="zh-CN" sz="2000" b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 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物</a:t>
            </a:r>
            <a:endParaRPr kumimoji="1" lang="zh-CN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0581" name="Text Box 101"/>
          <p:cNvSpPr txBox="1">
            <a:spLocks noChangeArrowheads="1"/>
          </p:cNvSpPr>
          <p:nvPr/>
        </p:nvSpPr>
        <p:spPr bwMode="auto">
          <a:xfrm>
            <a:off x="70104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0">
                <a:solidFill>
                  <a:srgbClr val="FF3300"/>
                </a:solidFill>
                <a:latin typeface="宋体" panose="02010600030101010101" pitchFamily="2" charset="-122"/>
              </a:rPr>
              <a:t>5</a:t>
            </a:r>
            <a:endParaRPr kumimoji="1" lang="en-US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122981" name="Text Box 102"/>
          <p:cNvSpPr txBox="1">
            <a:spLocks noChangeArrowheads="1"/>
          </p:cNvSpPr>
          <p:nvPr/>
        </p:nvSpPr>
        <p:spPr bwMode="auto">
          <a:xfrm>
            <a:off x="6324600" y="22860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0">
                <a:solidFill>
                  <a:srgbClr val="000000"/>
                </a:solidFill>
                <a:latin typeface="宋体" panose="02010600030101010101" pitchFamily="2" charset="-122"/>
              </a:rPr>
              <a:t>若不计磨擦和动滑轮重</a:t>
            </a:r>
            <a:r>
              <a:rPr kumimoji="1" lang="en-US" altLang="zh-CN" sz="2400" b="0">
                <a:solidFill>
                  <a:srgbClr val="000000"/>
                </a:solidFill>
                <a:latin typeface="宋体" panose="02010600030101010101" pitchFamily="2" charset="-122"/>
              </a:rPr>
              <a:t>F=</a:t>
            </a:r>
            <a:endParaRPr kumimoji="1" lang="en-US" altLang="zh-CN"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583" name="Text Box 103"/>
          <p:cNvSpPr txBox="1">
            <a:spLocks noChangeArrowheads="1"/>
          </p:cNvSpPr>
          <p:nvPr/>
        </p:nvSpPr>
        <p:spPr bwMode="auto">
          <a:xfrm>
            <a:off x="67818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/5G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物</a:t>
            </a:r>
            <a:endParaRPr kumimoji="1" lang="zh-CN" altLang="en-US" sz="2400" b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3" name="Text Box 104"/>
          <p:cNvSpPr txBox="1">
            <a:spLocks noChangeArrowheads="1"/>
          </p:cNvSpPr>
          <p:nvPr/>
        </p:nvSpPr>
        <p:spPr bwMode="auto">
          <a:xfrm>
            <a:off x="2133600" y="3429000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若不计磨擦，但计动滑轮重</a:t>
            </a:r>
            <a:r>
              <a:rPr kumimoji="1" lang="en-US" altLang="zh-CN" sz="2400" b="0">
                <a:solidFill>
                  <a:srgbClr val="000000"/>
                </a:solidFill>
                <a:latin typeface="宋体" panose="02010600030101010101" pitchFamily="2" charset="-122"/>
              </a:rPr>
              <a:t>F= </a:t>
            </a:r>
            <a:endParaRPr kumimoji="1" lang="en-US" altLang="zh-CN"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22984" name="Text Box 105"/>
          <p:cNvSpPr txBox="1">
            <a:spLocks noChangeArrowheads="1"/>
          </p:cNvSpPr>
          <p:nvPr/>
        </p:nvSpPr>
        <p:spPr bwMode="auto">
          <a:xfrm>
            <a:off x="6324600" y="3429000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若不计磨擦，但计动滑轮重</a:t>
            </a:r>
            <a:r>
              <a:rPr kumimoji="1" lang="en-US" altLang="zh-CN" sz="2400" b="0">
                <a:solidFill>
                  <a:srgbClr val="000000"/>
                </a:solidFill>
                <a:latin typeface="宋体" panose="02010600030101010101" pitchFamily="2" charset="-122"/>
              </a:rPr>
              <a:t>F= </a:t>
            </a:r>
            <a:endParaRPr kumimoji="1" lang="en-US" altLang="zh-CN"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2590800" y="4191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/4</a:t>
            </a:r>
            <a:r>
              <a:rPr kumimoji="1" lang="zh-CN" altLang="en-US" sz="2400" b="0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物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+G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动</a:t>
            </a:r>
            <a:r>
              <a:rPr kumimoji="1" lang="zh-CN" altLang="en-US" sz="2400" b="0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 b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7" name="Text Box 107"/>
          <p:cNvSpPr txBox="1">
            <a:spLocks noChangeArrowheads="1"/>
          </p:cNvSpPr>
          <p:nvPr/>
        </p:nvSpPr>
        <p:spPr bwMode="auto">
          <a:xfrm>
            <a:off x="67056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 b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/5</a:t>
            </a:r>
            <a:r>
              <a:rPr kumimoji="1" lang="zh-CN" altLang="en-US" sz="2400" b="0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物</a:t>
            </a:r>
            <a:r>
              <a:rPr kumimoji="1" lang="en-US" altLang="zh-CN" sz="2400" b="0">
                <a:solidFill>
                  <a:srgbClr val="FF3300"/>
                </a:solidFill>
                <a:latin typeface="Times New Roman" panose="02020603050405020304" pitchFamily="18" charset="0"/>
              </a:rPr>
              <a:t>+G</a:t>
            </a:r>
            <a:r>
              <a:rPr kumimoji="1" lang="zh-CN" altLang="en-US" sz="1200" b="0">
                <a:solidFill>
                  <a:srgbClr val="FF3300"/>
                </a:solidFill>
                <a:latin typeface="Times New Roman" panose="02020603050405020304" pitchFamily="18" charset="0"/>
              </a:rPr>
              <a:t>动</a:t>
            </a:r>
            <a:r>
              <a:rPr kumimoji="1" lang="zh-CN" altLang="en-US" sz="2400" b="0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 b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7" name="Text Box 108"/>
          <p:cNvSpPr txBox="1">
            <a:spLocks noChangeArrowheads="1"/>
          </p:cNvSpPr>
          <p:nvPr/>
        </p:nvSpPr>
        <p:spPr bwMode="auto">
          <a:xfrm>
            <a:off x="2362200" y="19685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练习题：</a:t>
            </a:r>
            <a:endParaRPr kumimoji="1" lang="zh-CN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916" name="Line 132"/>
          <p:cNvSpPr>
            <a:spLocks noChangeShapeType="1"/>
          </p:cNvSpPr>
          <p:nvPr/>
        </p:nvSpPr>
        <p:spPr bwMode="auto">
          <a:xfrm flipV="1">
            <a:off x="990600" y="3582035"/>
            <a:ext cx="1142365" cy="50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" name="Line 132"/>
          <p:cNvSpPr>
            <a:spLocks noChangeShapeType="1"/>
          </p:cNvSpPr>
          <p:nvPr/>
        </p:nvSpPr>
        <p:spPr bwMode="auto">
          <a:xfrm flipV="1">
            <a:off x="5089525" y="3378200"/>
            <a:ext cx="1142365" cy="5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8" grpId="0" autoUpdateAnimBg="0"/>
      <p:bldP spid="20580" grpId="0" autoUpdateAnimBg="0"/>
      <p:bldP spid="20581" grpId="0" autoUpdateAnimBg="0"/>
      <p:bldP spid="20583" grpId="0" autoUpdateAnimBg="0"/>
      <p:bldP spid="20586" grpId="0" autoUpdateAnimBg="0"/>
      <p:bldP spid="20587" grpId="0" autoUpdateAnimBg="0"/>
      <p:bldP spid="118916" grpId="0" bldLvl="0" animBg="1"/>
      <p:bldP spid="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Times New Roman" panose="02020603050405020304" pitchFamily="18" charset="0"/>
              </a:rPr>
              <a:t>巩固练习：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：如下图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所示，物体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100N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，在力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作用下</a:t>
            </a:r>
            <a:r>
              <a:rPr kumimoji="1" lang="zh-CN" altLang="en-US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上升时，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应等于＿＿＿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。（不计摩擦）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3908" name="Group 4"/>
          <p:cNvGrpSpPr/>
          <p:nvPr/>
        </p:nvGrpSpPr>
        <p:grpSpPr bwMode="auto">
          <a:xfrm>
            <a:off x="990600" y="1752600"/>
            <a:ext cx="2057400" cy="1900238"/>
            <a:chOff x="624" y="1104"/>
            <a:chExt cx="1296" cy="1197"/>
          </a:xfrm>
        </p:grpSpPr>
        <p:sp>
          <p:nvSpPr>
            <p:cNvPr id="123909" name="Text Box 5"/>
            <p:cNvSpPr txBox="1">
              <a:spLocks noChangeArrowheads="1"/>
            </p:cNvSpPr>
            <p:nvPr/>
          </p:nvSpPr>
          <p:spPr bwMode="auto">
            <a:xfrm>
              <a:off x="931" y="2013"/>
              <a:ext cx="6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0">
                  <a:latin typeface="Times New Roman" panose="02020603050405020304" pitchFamily="18" charset="0"/>
                </a:rPr>
                <a:t>图</a:t>
              </a:r>
              <a:r>
                <a:rPr kumimoji="1" lang="en-US" altLang="zh-CN" sz="2400" b="0">
                  <a:latin typeface="Times New Roman" panose="02020603050405020304" pitchFamily="18" charset="0"/>
                </a:rPr>
                <a:t>(a)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123910" name="Group 6"/>
            <p:cNvGrpSpPr/>
            <p:nvPr/>
          </p:nvGrpSpPr>
          <p:grpSpPr bwMode="auto">
            <a:xfrm>
              <a:off x="624" y="1104"/>
              <a:ext cx="1296" cy="1044"/>
              <a:chOff x="624" y="1104"/>
              <a:chExt cx="1296" cy="1044"/>
            </a:xfrm>
          </p:grpSpPr>
          <p:grpSp>
            <p:nvGrpSpPr>
              <p:cNvPr id="123911" name="Group 7"/>
              <p:cNvGrpSpPr/>
              <p:nvPr/>
            </p:nvGrpSpPr>
            <p:grpSpPr bwMode="auto">
              <a:xfrm>
                <a:off x="714" y="1508"/>
                <a:ext cx="117" cy="640"/>
                <a:chOff x="4752" y="939"/>
                <a:chExt cx="192" cy="558"/>
              </a:xfrm>
            </p:grpSpPr>
            <p:sp>
              <p:nvSpPr>
                <p:cNvPr id="123912" name="Rectangle 8"/>
                <p:cNvSpPr>
                  <a:spLocks noChangeArrowheads="1"/>
                </p:cNvSpPr>
                <p:nvPr/>
              </p:nvSpPr>
              <p:spPr bwMode="auto">
                <a:xfrm>
                  <a:off x="4752" y="1305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913" name="Line 9"/>
                <p:cNvSpPr>
                  <a:spLocks noChangeShapeType="1"/>
                </p:cNvSpPr>
                <p:nvPr/>
              </p:nvSpPr>
              <p:spPr bwMode="auto">
                <a:xfrm>
                  <a:off x="4848" y="939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914" name="Group 10"/>
              <p:cNvGrpSpPr/>
              <p:nvPr/>
            </p:nvGrpSpPr>
            <p:grpSpPr bwMode="auto">
              <a:xfrm>
                <a:off x="692" y="1104"/>
                <a:ext cx="478" cy="698"/>
                <a:chOff x="4875" y="288"/>
                <a:chExt cx="672" cy="995"/>
              </a:xfrm>
            </p:grpSpPr>
            <p:grpSp>
              <p:nvGrpSpPr>
                <p:cNvPr id="123915" name="Group 11"/>
                <p:cNvGrpSpPr/>
                <p:nvPr/>
              </p:nvGrpSpPr>
              <p:grpSpPr bwMode="auto">
                <a:xfrm>
                  <a:off x="4875" y="288"/>
                  <a:ext cx="672" cy="792"/>
                  <a:chOff x="4875" y="288"/>
                  <a:chExt cx="672" cy="792"/>
                </a:xfrm>
              </p:grpSpPr>
              <p:grpSp>
                <p:nvGrpSpPr>
                  <p:cNvPr id="123916" name="Group 12"/>
                  <p:cNvGrpSpPr/>
                  <p:nvPr/>
                </p:nvGrpSpPr>
                <p:grpSpPr bwMode="auto">
                  <a:xfrm>
                    <a:off x="4875" y="288"/>
                    <a:ext cx="672" cy="684"/>
                    <a:chOff x="219" y="3024"/>
                    <a:chExt cx="672" cy="684"/>
                  </a:xfrm>
                </p:grpSpPr>
                <p:grpSp>
                  <p:nvGrpSpPr>
                    <p:cNvPr id="123917" name="Group 13"/>
                    <p:cNvGrpSpPr/>
                    <p:nvPr/>
                  </p:nvGrpSpPr>
                  <p:grpSpPr bwMode="auto">
                    <a:xfrm>
                      <a:off x="219" y="3024"/>
                      <a:ext cx="672" cy="96"/>
                      <a:chOff x="288" y="288"/>
                      <a:chExt cx="672" cy="96"/>
                    </a:xfrm>
                  </p:grpSpPr>
                  <p:sp>
                    <p:nvSpPr>
                      <p:cNvPr id="12391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" y="384"/>
                        <a:ext cx="62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1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0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1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3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09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5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7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6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07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8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64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392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" y="3120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3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" y="337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3931" name="Group 27"/>
                  <p:cNvGrpSpPr/>
                  <p:nvPr/>
                </p:nvGrpSpPr>
                <p:grpSpPr bwMode="auto">
                  <a:xfrm>
                    <a:off x="4992" y="672"/>
                    <a:ext cx="408" cy="408"/>
                    <a:chOff x="4848" y="615"/>
                    <a:chExt cx="680" cy="681"/>
                  </a:xfrm>
                </p:grpSpPr>
                <p:grpSp>
                  <p:nvGrpSpPr>
                    <p:cNvPr id="123932" name="Group 28"/>
                    <p:cNvGrpSpPr/>
                    <p:nvPr/>
                  </p:nvGrpSpPr>
                  <p:grpSpPr bwMode="auto">
                    <a:xfrm>
                      <a:off x="4848" y="61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3933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34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3935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85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36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" y="62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23937" name="Group 33"/>
                <p:cNvGrpSpPr/>
                <p:nvPr/>
              </p:nvGrpSpPr>
              <p:grpSpPr bwMode="auto">
                <a:xfrm>
                  <a:off x="5145" y="1056"/>
                  <a:ext cx="102" cy="227"/>
                  <a:chOff x="1015" y="3264"/>
                  <a:chExt cx="148" cy="320"/>
                </a:xfrm>
              </p:grpSpPr>
              <p:sp>
                <p:nvSpPr>
                  <p:cNvPr id="12393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39" name="Freeform 35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3940" name="Line 36"/>
              <p:cNvSpPr>
                <a:spLocks noChangeShapeType="1"/>
              </p:cNvSpPr>
              <p:nvPr/>
            </p:nvSpPr>
            <p:spPr bwMode="auto">
              <a:xfrm>
                <a:off x="995" y="1388"/>
                <a:ext cx="682" cy="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41" name="Text Box 37"/>
              <p:cNvSpPr txBox="1">
                <a:spLocks noChangeArrowheads="1"/>
              </p:cNvSpPr>
              <p:nvPr/>
            </p:nvSpPr>
            <p:spPr bwMode="auto">
              <a:xfrm>
                <a:off x="1647" y="161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F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42" name="Line 38"/>
              <p:cNvSpPr>
                <a:spLocks noChangeShapeType="1"/>
              </p:cNvSpPr>
              <p:nvPr/>
            </p:nvSpPr>
            <p:spPr bwMode="auto">
              <a:xfrm flipV="1">
                <a:off x="624" y="1845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943" name="Text Box 39"/>
          <p:cNvSpPr txBox="1">
            <a:spLocks noChangeArrowheads="1"/>
          </p:cNvSpPr>
          <p:nvPr/>
        </p:nvSpPr>
        <p:spPr bwMode="auto">
          <a:xfrm>
            <a:off x="76200" y="5121275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2: 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如上图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(b)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所示，物体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重为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100N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，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挂重物的钩子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承受的拉力是＿＿＿＿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N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。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人</a:t>
            </a:r>
            <a:r>
              <a:rPr kumimoji="1"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匀速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拉绳子的力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是＿＿＿＿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N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（动滑轮自重不计）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123944" name="Group 40"/>
          <p:cNvGrpSpPr/>
          <p:nvPr/>
        </p:nvGrpSpPr>
        <p:grpSpPr bwMode="auto">
          <a:xfrm>
            <a:off x="4862513" y="1752600"/>
            <a:ext cx="3062287" cy="2971800"/>
            <a:chOff x="2151" y="1104"/>
            <a:chExt cx="1929" cy="1872"/>
          </a:xfrm>
        </p:grpSpPr>
        <p:sp>
          <p:nvSpPr>
            <p:cNvPr id="123945" name="Line 41"/>
            <p:cNvSpPr>
              <a:spLocks noChangeShapeType="1"/>
            </p:cNvSpPr>
            <p:nvPr/>
          </p:nvSpPr>
          <p:spPr bwMode="auto">
            <a:xfrm>
              <a:off x="2208" y="251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946" name="Group 42"/>
            <p:cNvGrpSpPr/>
            <p:nvPr/>
          </p:nvGrpSpPr>
          <p:grpSpPr bwMode="auto">
            <a:xfrm>
              <a:off x="2151" y="1104"/>
              <a:ext cx="1906" cy="1872"/>
              <a:chOff x="2151" y="1104"/>
              <a:chExt cx="1906" cy="1872"/>
            </a:xfrm>
          </p:grpSpPr>
          <p:grpSp>
            <p:nvGrpSpPr>
              <p:cNvPr id="123947" name="Group 43"/>
              <p:cNvGrpSpPr/>
              <p:nvPr/>
            </p:nvGrpSpPr>
            <p:grpSpPr bwMode="auto">
              <a:xfrm>
                <a:off x="2592" y="1104"/>
                <a:ext cx="1050" cy="1872"/>
                <a:chOff x="2592" y="1104"/>
                <a:chExt cx="1050" cy="1872"/>
              </a:xfrm>
            </p:grpSpPr>
            <p:grpSp>
              <p:nvGrpSpPr>
                <p:cNvPr id="123948" name="Group 44"/>
                <p:cNvGrpSpPr/>
                <p:nvPr/>
              </p:nvGrpSpPr>
              <p:grpSpPr bwMode="auto">
                <a:xfrm>
                  <a:off x="2592" y="1104"/>
                  <a:ext cx="537" cy="1296"/>
                  <a:chOff x="2496" y="1392"/>
                  <a:chExt cx="537" cy="1296"/>
                </a:xfrm>
              </p:grpSpPr>
              <p:grpSp>
                <p:nvGrpSpPr>
                  <p:cNvPr id="123949" name="Group 45"/>
                  <p:cNvGrpSpPr/>
                  <p:nvPr/>
                </p:nvGrpSpPr>
                <p:grpSpPr bwMode="auto">
                  <a:xfrm>
                    <a:off x="2795" y="1531"/>
                    <a:ext cx="235" cy="460"/>
                    <a:chOff x="5232" y="2745"/>
                    <a:chExt cx="340" cy="794"/>
                  </a:xfrm>
                </p:grpSpPr>
                <p:grpSp>
                  <p:nvGrpSpPr>
                    <p:cNvPr id="123950" name="Group 46"/>
                    <p:cNvGrpSpPr/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3951" name="Group 47"/>
                      <p:cNvGrpSpPr/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3952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53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3954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5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3956" name="Group 52"/>
                    <p:cNvGrpSpPr/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3957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58" name="Freeform 54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3959" name="Group 55"/>
                    <p:cNvGrpSpPr/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3960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61" name="Freeform 57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3962" name="Group 58"/>
                  <p:cNvGrpSpPr/>
                  <p:nvPr/>
                </p:nvGrpSpPr>
                <p:grpSpPr bwMode="auto">
                  <a:xfrm>
                    <a:off x="2496" y="1392"/>
                    <a:ext cx="537" cy="1296"/>
                    <a:chOff x="2496" y="1392"/>
                    <a:chExt cx="537" cy="1296"/>
                  </a:xfrm>
                </p:grpSpPr>
                <p:sp>
                  <p:nvSpPr>
                    <p:cNvPr id="12396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4" y="2493"/>
                      <a:ext cx="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3964" name="Group 60"/>
                    <p:cNvGrpSpPr/>
                    <p:nvPr/>
                  </p:nvGrpSpPr>
                  <p:grpSpPr bwMode="auto">
                    <a:xfrm>
                      <a:off x="2562" y="2031"/>
                      <a:ext cx="235" cy="460"/>
                      <a:chOff x="5232" y="2745"/>
                      <a:chExt cx="340" cy="794"/>
                    </a:xfrm>
                  </p:grpSpPr>
                  <p:grpSp>
                    <p:nvGrpSpPr>
                      <p:cNvPr id="123965" name="Group 61"/>
                      <p:cNvGrpSpPr/>
                      <p:nvPr/>
                    </p:nvGrpSpPr>
                    <p:grpSpPr bwMode="auto">
                      <a:xfrm>
                        <a:off x="5232" y="2976"/>
                        <a:ext cx="340" cy="340"/>
                        <a:chOff x="4896" y="2775"/>
                        <a:chExt cx="680" cy="681"/>
                      </a:xfrm>
                    </p:grpSpPr>
                    <p:grpSp>
                      <p:nvGrpSpPr>
                        <p:cNvPr id="123966" name="Group 62"/>
                        <p:cNvGrpSpPr/>
                        <p:nvPr/>
                      </p:nvGrpSpPr>
                      <p:grpSpPr bwMode="auto">
                        <a:xfrm>
                          <a:off x="4896" y="2775"/>
                          <a:ext cx="680" cy="680"/>
                          <a:chOff x="192" y="3351"/>
                          <a:chExt cx="680" cy="680"/>
                        </a:xfrm>
                      </p:grpSpPr>
                      <p:sp>
                        <p:nvSpPr>
                          <p:cNvPr id="123967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" y="3351"/>
                            <a:ext cx="680" cy="68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23968" name="Oval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" y="3408"/>
                            <a:ext cx="576" cy="576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23969" name="Oval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3" y="3018"/>
                          <a:ext cx="192" cy="192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0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75" y="2784"/>
                          <a:ext cx="96" cy="672"/>
                        </a:xfrm>
                        <a:prstGeom prst="diamond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3971" name="Group 67"/>
                      <p:cNvGrpSpPr/>
                      <p:nvPr/>
                    </p:nvGrpSpPr>
                    <p:grpSpPr bwMode="auto">
                      <a:xfrm>
                        <a:off x="5346" y="3312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123972" name="Oval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3" name="Freeform 69"/>
                        <p:cNvSpPr/>
                        <p:nvPr/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3974" name="Group 70"/>
                      <p:cNvGrpSpPr/>
                      <p:nvPr/>
                    </p:nvGrpSpPr>
                    <p:grpSpPr bwMode="auto">
                      <a:xfrm flipH="1" flipV="1">
                        <a:off x="5337" y="2745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123975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6" name="Freeform 72"/>
                        <p:cNvSpPr/>
                        <p:nvPr/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23977" name="Group 73"/>
                    <p:cNvGrpSpPr/>
                    <p:nvPr/>
                  </p:nvGrpSpPr>
                  <p:grpSpPr bwMode="auto">
                    <a:xfrm flipV="1">
                      <a:off x="2496" y="1392"/>
                      <a:ext cx="488" cy="28"/>
                      <a:chOff x="4680" y="7053"/>
                      <a:chExt cx="1764" cy="123"/>
                    </a:xfrm>
                  </p:grpSpPr>
                  <p:grpSp>
                    <p:nvGrpSpPr>
                      <p:cNvPr id="123978" name="Group 74"/>
                      <p:cNvGrpSpPr/>
                      <p:nvPr/>
                    </p:nvGrpSpPr>
                    <p:grpSpPr bwMode="auto">
                      <a:xfrm>
                        <a:off x="46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123979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0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1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2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3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3984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45" y="7053"/>
                        <a:ext cx="15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23985" name="Group 81"/>
                      <p:cNvGrpSpPr/>
                      <p:nvPr/>
                    </p:nvGrpSpPr>
                    <p:grpSpPr bwMode="auto">
                      <a:xfrm>
                        <a:off x="55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123986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7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8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9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9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2399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" y="1420"/>
                      <a:ext cx="0" cy="8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92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49"/>
                      <a:ext cx="151" cy="139"/>
                    </a:xfrm>
                    <a:prstGeom prst="rect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3993" name="Group 89"/>
                    <p:cNvGrpSpPr/>
                    <p:nvPr/>
                  </p:nvGrpSpPr>
                  <p:grpSpPr bwMode="auto">
                    <a:xfrm>
                      <a:off x="2795" y="1420"/>
                      <a:ext cx="238" cy="851"/>
                      <a:chOff x="2795" y="1420"/>
                      <a:chExt cx="238" cy="851"/>
                    </a:xfrm>
                  </p:grpSpPr>
                  <p:sp>
                    <p:nvSpPr>
                      <p:cNvPr id="123994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94" y="1420"/>
                        <a:ext cx="0" cy="11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95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33" y="1753"/>
                        <a:ext cx="0" cy="4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96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95" y="1771"/>
                        <a:ext cx="0" cy="5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2399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736" y="2688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en-US" sz="2400" b="0">
                      <a:latin typeface="Times New Roman" panose="02020603050405020304" pitchFamily="18" charset="0"/>
                    </a:rPr>
                    <a:t>图</a:t>
                  </a:r>
                  <a:r>
                    <a:rPr kumimoji="1" lang="en-US" altLang="zh-CN" sz="2400" b="0">
                      <a:latin typeface="Times New Roman" panose="02020603050405020304" pitchFamily="18" charset="0"/>
                    </a:rPr>
                    <a:t>(b)</a:t>
                  </a:r>
                  <a:endParaRPr kumimoji="1" lang="en-US" altLang="zh-CN" sz="2400" b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3998" name="Group 94"/>
                <p:cNvGrpSpPr/>
                <p:nvPr/>
              </p:nvGrpSpPr>
              <p:grpSpPr bwMode="auto">
                <a:xfrm>
                  <a:off x="3120" y="1644"/>
                  <a:ext cx="522" cy="883"/>
                  <a:chOff x="3120" y="1644"/>
                  <a:chExt cx="522" cy="883"/>
                </a:xfrm>
              </p:grpSpPr>
              <p:grpSp>
                <p:nvGrpSpPr>
                  <p:cNvPr id="123999" name="Group 95"/>
                  <p:cNvGrpSpPr/>
                  <p:nvPr/>
                </p:nvGrpSpPr>
                <p:grpSpPr bwMode="auto">
                  <a:xfrm>
                    <a:off x="3120" y="1644"/>
                    <a:ext cx="522" cy="880"/>
                    <a:chOff x="4114" y="1296"/>
                    <a:chExt cx="522" cy="880"/>
                  </a:xfrm>
                </p:grpSpPr>
                <p:sp>
                  <p:nvSpPr>
                    <p:cNvPr id="124000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1296"/>
                      <a:ext cx="96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536"/>
                      <a:ext cx="4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2" name="Freeform 98"/>
                    <p:cNvSpPr/>
                    <p:nvPr/>
                  </p:nvSpPr>
                  <p:spPr bwMode="auto">
                    <a:xfrm>
                      <a:off x="4378" y="1829"/>
                      <a:ext cx="84" cy="228"/>
                    </a:xfrm>
                    <a:custGeom>
                      <a:avLst/>
                      <a:gdLst>
                        <a:gd name="T0" fmla="*/ 84 w 84"/>
                        <a:gd name="T1" fmla="*/ 0 h 228"/>
                        <a:gd name="T2" fmla="*/ 11 w 84"/>
                        <a:gd name="T3" fmla="*/ 173 h 228"/>
                        <a:gd name="T4" fmla="*/ 1 w 84"/>
                        <a:gd name="T5" fmla="*/ 228 h 2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4" h="228">
                          <a:moveTo>
                            <a:pt x="84" y="0"/>
                          </a:moveTo>
                          <a:cubicBezTo>
                            <a:pt x="63" y="59"/>
                            <a:pt x="45" y="121"/>
                            <a:pt x="11" y="173"/>
                          </a:cubicBezTo>
                          <a:cubicBezTo>
                            <a:pt x="0" y="222"/>
                            <a:pt x="1" y="203"/>
                            <a:pt x="1" y="2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3" name="Freeform 99"/>
                    <p:cNvSpPr/>
                    <p:nvPr/>
                  </p:nvSpPr>
                  <p:spPr bwMode="auto">
                    <a:xfrm>
                      <a:off x="4471" y="1847"/>
                      <a:ext cx="165" cy="329"/>
                    </a:xfrm>
                    <a:custGeom>
                      <a:avLst/>
                      <a:gdLst>
                        <a:gd name="T0" fmla="*/ 0 w 165"/>
                        <a:gd name="T1" fmla="*/ 0 h 329"/>
                        <a:gd name="T2" fmla="*/ 55 w 165"/>
                        <a:gd name="T3" fmla="*/ 64 h 329"/>
                        <a:gd name="T4" fmla="*/ 100 w 165"/>
                        <a:gd name="T5" fmla="*/ 146 h 329"/>
                        <a:gd name="T6" fmla="*/ 128 w 165"/>
                        <a:gd name="T7" fmla="*/ 174 h 329"/>
                        <a:gd name="T8" fmla="*/ 164 w 165"/>
                        <a:gd name="T9" fmla="*/ 228 h 329"/>
                        <a:gd name="T10" fmla="*/ 128 w 165"/>
                        <a:gd name="T11" fmla="*/ 329 h 3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5" h="329">
                          <a:moveTo>
                            <a:pt x="0" y="0"/>
                          </a:moveTo>
                          <a:cubicBezTo>
                            <a:pt x="17" y="23"/>
                            <a:pt x="44" y="38"/>
                            <a:pt x="55" y="64"/>
                          </a:cubicBezTo>
                          <a:cubicBezTo>
                            <a:pt x="103" y="172"/>
                            <a:pt x="19" y="77"/>
                            <a:pt x="100" y="146"/>
                          </a:cubicBezTo>
                          <a:cubicBezTo>
                            <a:pt x="110" y="155"/>
                            <a:pt x="120" y="164"/>
                            <a:pt x="128" y="174"/>
                          </a:cubicBezTo>
                          <a:cubicBezTo>
                            <a:pt x="141" y="191"/>
                            <a:pt x="164" y="228"/>
                            <a:pt x="164" y="228"/>
                          </a:cubicBezTo>
                          <a:cubicBezTo>
                            <a:pt x="159" y="265"/>
                            <a:pt x="165" y="311"/>
                            <a:pt x="128" y="32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536"/>
                      <a:ext cx="28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5" name="Freeform 101"/>
                    <p:cNvSpPr/>
                    <p:nvPr/>
                  </p:nvSpPr>
                  <p:spPr bwMode="auto">
                    <a:xfrm>
                      <a:off x="4114" y="1573"/>
                      <a:ext cx="331" cy="146"/>
                    </a:xfrm>
                    <a:custGeom>
                      <a:avLst/>
                      <a:gdLst>
                        <a:gd name="T0" fmla="*/ 0 w 331"/>
                        <a:gd name="T1" fmla="*/ 0 h 146"/>
                        <a:gd name="T2" fmla="*/ 92 w 331"/>
                        <a:gd name="T3" fmla="*/ 45 h 146"/>
                        <a:gd name="T4" fmla="*/ 247 w 331"/>
                        <a:gd name="T5" fmla="*/ 146 h 146"/>
                        <a:gd name="T6" fmla="*/ 302 w 331"/>
                        <a:gd name="T7" fmla="*/ 118 h 146"/>
                        <a:gd name="T8" fmla="*/ 329 w 331"/>
                        <a:gd name="T9" fmla="*/ 91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1" h="146">
                          <a:moveTo>
                            <a:pt x="0" y="0"/>
                          </a:moveTo>
                          <a:cubicBezTo>
                            <a:pt x="31" y="20"/>
                            <a:pt x="64" y="22"/>
                            <a:pt x="92" y="45"/>
                          </a:cubicBezTo>
                          <a:cubicBezTo>
                            <a:pt x="139" y="83"/>
                            <a:pt x="189" y="127"/>
                            <a:pt x="247" y="146"/>
                          </a:cubicBezTo>
                          <a:cubicBezTo>
                            <a:pt x="271" y="138"/>
                            <a:pt x="283" y="138"/>
                            <a:pt x="302" y="118"/>
                          </a:cubicBezTo>
                          <a:cubicBezTo>
                            <a:pt x="331" y="89"/>
                            <a:pt x="307" y="91"/>
                            <a:pt x="329" y="9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006" name="Freeform 102"/>
                  <p:cNvSpPr/>
                  <p:nvPr/>
                </p:nvSpPr>
                <p:spPr bwMode="auto">
                  <a:xfrm>
                    <a:off x="3335" y="2369"/>
                    <a:ext cx="56" cy="158"/>
                  </a:xfrm>
                  <a:custGeom>
                    <a:avLst/>
                    <a:gdLst>
                      <a:gd name="T0" fmla="*/ 56 w 56"/>
                      <a:gd name="T1" fmla="*/ 0 h 158"/>
                      <a:gd name="T2" fmla="*/ 0 w 56"/>
                      <a:gd name="T3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6" h="158">
                        <a:moveTo>
                          <a:pt x="56" y="0"/>
                        </a:moveTo>
                        <a:cubicBezTo>
                          <a:pt x="19" y="56"/>
                          <a:pt x="0" y="91"/>
                          <a:pt x="0" y="15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07" name="Group 103"/>
              <p:cNvGrpSpPr/>
              <p:nvPr/>
            </p:nvGrpSpPr>
            <p:grpSpPr bwMode="auto">
              <a:xfrm>
                <a:off x="2151" y="2517"/>
                <a:ext cx="706" cy="49"/>
                <a:chOff x="4680" y="7053"/>
                <a:chExt cx="1764" cy="123"/>
              </a:xfrm>
            </p:grpSpPr>
            <p:grpSp>
              <p:nvGrpSpPr>
                <p:cNvPr id="124008" name="Group 104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0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0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1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14" name="Line 110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15" name="Group 111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16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7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8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9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0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21" name="Group 117"/>
              <p:cNvGrpSpPr/>
              <p:nvPr/>
            </p:nvGrpSpPr>
            <p:grpSpPr bwMode="auto">
              <a:xfrm>
                <a:off x="2850" y="2514"/>
                <a:ext cx="706" cy="49"/>
                <a:chOff x="4680" y="7053"/>
                <a:chExt cx="1764" cy="123"/>
              </a:xfrm>
            </p:grpSpPr>
            <p:grpSp>
              <p:nvGrpSpPr>
                <p:cNvPr id="124022" name="Group 118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23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4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5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6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7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28" name="Line 124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29" name="Group 125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30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1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3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4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35" name="Group 131"/>
              <p:cNvGrpSpPr/>
              <p:nvPr/>
            </p:nvGrpSpPr>
            <p:grpSpPr bwMode="auto">
              <a:xfrm>
                <a:off x="3351" y="2517"/>
                <a:ext cx="706" cy="49"/>
                <a:chOff x="4680" y="7053"/>
                <a:chExt cx="1764" cy="123"/>
              </a:xfrm>
            </p:grpSpPr>
            <p:grpSp>
              <p:nvGrpSpPr>
                <p:cNvPr id="124036" name="Group 132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37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8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9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0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1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42" name="Line 138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43" name="Group 139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44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5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6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7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8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24049" name="Text Box 145"/>
          <p:cNvSpPr txBox="1">
            <a:spLocks noChangeArrowheads="1"/>
          </p:cNvSpPr>
          <p:nvPr/>
        </p:nvSpPr>
        <p:spPr bwMode="auto">
          <a:xfrm>
            <a:off x="3048000" y="9286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050" name="Text Box 146"/>
          <p:cNvSpPr txBox="1">
            <a:spLocks noChangeArrowheads="1"/>
          </p:cNvSpPr>
          <p:nvPr/>
        </p:nvSpPr>
        <p:spPr bwMode="auto">
          <a:xfrm>
            <a:off x="1981200" y="55006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051" name="Text Box 147"/>
          <p:cNvSpPr txBox="1">
            <a:spLocks noChangeArrowheads="1"/>
          </p:cNvSpPr>
          <p:nvPr/>
        </p:nvSpPr>
        <p:spPr bwMode="auto">
          <a:xfrm>
            <a:off x="7391400" y="5486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50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autoUpdateAnimBg="0"/>
      <p:bldP spid="123943" grpId="0" autoUpdateAnimBg="0"/>
      <p:bldP spid="124049" grpId="0" autoUpdateAnimBg="0"/>
      <p:bldP spid="124050" grpId="0" autoUpdateAnimBg="0"/>
      <p:bldP spid="1240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0" y="304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3: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如图所示的四个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中，图＿＿＿可省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一半力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，图＿＿＿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最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费力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，图＿＿＿＿和图＿＿＿＿</a:t>
            </a:r>
            <a:r>
              <a:rPr kumimoji="1"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用力大小一样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。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124931" name="Group 3"/>
          <p:cNvGrpSpPr/>
          <p:nvPr/>
        </p:nvGrpSpPr>
        <p:grpSpPr bwMode="auto">
          <a:xfrm>
            <a:off x="595313" y="1828800"/>
            <a:ext cx="906462" cy="3638550"/>
            <a:chOff x="375" y="1152"/>
            <a:chExt cx="571" cy="2292"/>
          </a:xfrm>
        </p:grpSpPr>
        <p:grpSp>
          <p:nvGrpSpPr>
            <p:cNvPr id="124932" name="Group 4"/>
            <p:cNvGrpSpPr/>
            <p:nvPr/>
          </p:nvGrpSpPr>
          <p:grpSpPr bwMode="auto">
            <a:xfrm>
              <a:off x="375" y="1152"/>
              <a:ext cx="571" cy="1776"/>
              <a:chOff x="375" y="1152"/>
              <a:chExt cx="571" cy="1776"/>
            </a:xfrm>
          </p:grpSpPr>
          <p:grpSp>
            <p:nvGrpSpPr>
              <p:cNvPr id="124933" name="Group 5"/>
              <p:cNvGrpSpPr/>
              <p:nvPr/>
            </p:nvGrpSpPr>
            <p:grpSpPr bwMode="auto">
              <a:xfrm>
                <a:off x="384" y="1152"/>
                <a:ext cx="562" cy="788"/>
                <a:chOff x="384" y="1152"/>
                <a:chExt cx="562" cy="788"/>
              </a:xfrm>
            </p:grpSpPr>
            <p:grpSp>
              <p:nvGrpSpPr>
                <p:cNvPr id="124934" name="Group 6"/>
                <p:cNvGrpSpPr/>
                <p:nvPr/>
              </p:nvGrpSpPr>
              <p:grpSpPr bwMode="auto">
                <a:xfrm flipV="1">
                  <a:off x="384" y="1152"/>
                  <a:ext cx="562" cy="37"/>
                  <a:chOff x="4680" y="7053"/>
                  <a:chExt cx="1764" cy="123"/>
                </a:xfrm>
              </p:grpSpPr>
              <p:grpSp>
                <p:nvGrpSpPr>
                  <p:cNvPr id="124935" name="Group 7"/>
                  <p:cNvGrpSpPr/>
                  <p:nvPr/>
                </p:nvGrpSpPr>
                <p:grpSpPr bwMode="auto">
                  <a:xfrm>
                    <a:off x="46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124936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9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0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9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845" y="7053"/>
                    <a:ext cx="15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4942" name="Group 14"/>
                  <p:cNvGrpSpPr/>
                  <p:nvPr/>
                </p:nvGrpSpPr>
                <p:grpSpPr bwMode="auto">
                  <a:xfrm>
                    <a:off x="55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124943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5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6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24948" name="Group 20"/>
                <p:cNvGrpSpPr/>
                <p:nvPr/>
              </p:nvGrpSpPr>
              <p:grpSpPr bwMode="auto">
                <a:xfrm>
                  <a:off x="460" y="1189"/>
                  <a:ext cx="271" cy="751"/>
                  <a:chOff x="1248" y="720"/>
                  <a:chExt cx="340" cy="986"/>
                </a:xfrm>
              </p:grpSpPr>
              <p:grpSp>
                <p:nvGrpSpPr>
                  <p:cNvPr id="124949" name="Group 21"/>
                  <p:cNvGrpSpPr/>
                  <p:nvPr/>
                </p:nvGrpSpPr>
                <p:grpSpPr bwMode="auto">
                  <a:xfrm>
                    <a:off x="1248" y="912"/>
                    <a:ext cx="340" cy="794"/>
                    <a:chOff x="5232" y="2745"/>
                    <a:chExt cx="340" cy="794"/>
                  </a:xfrm>
                </p:grpSpPr>
                <p:grpSp>
                  <p:nvGrpSpPr>
                    <p:cNvPr id="124950" name="Group 22"/>
                    <p:cNvGrpSpPr/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4951" name="Group 23"/>
                      <p:cNvGrpSpPr/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4952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953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4954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55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956" name="Group 28"/>
                    <p:cNvGrpSpPr/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4957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58" name="Freeform 30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959" name="Group 31"/>
                    <p:cNvGrpSpPr/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4960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61" name="Freeform 33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496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720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963" name="Group 35"/>
              <p:cNvGrpSpPr/>
              <p:nvPr/>
            </p:nvGrpSpPr>
            <p:grpSpPr bwMode="auto">
              <a:xfrm>
                <a:off x="460" y="2137"/>
                <a:ext cx="271" cy="791"/>
                <a:chOff x="460" y="1993"/>
                <a:chExt cx="271" cy="791"/>
              </a:xfrm>
            </p:grpSpPr>
            <p:grpSp>
              <p:nvGrpSpPr>
                <p:cNvPr id="124964" name="Group 36"/>
                <p:cNvGrpSpPr/>
                <p:nvPr/>
              </p:nvGrpSpPr>
              <p:grpSpPr bwMode="auto">
                <a:xfrm>
                  <a:off x="460" y="1993"/>
                  <a:ext cx="271" cy="605"/>
                  <a:chOff x="5232" y="2745"/>
                  <a:chExt cx="340" cy="794"/>
                </a:xfrm>
              </p:grpSpPr>
              <p:grpSp>
                <p:nvGrpSpPr>
                  <p:cNvPr id="124965" name="Group 37"/>
                  <p:cNvGrpSpPr/>
                  <p:nvPr/>
                </p:nvGrpSpPr>
                <p:grpSpPr bwMode="auto">
                  <a:xfrm>
                    <a:off x="5232" y="2976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124966" name="Group 38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4967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68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496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0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4971" name="Group 43"/>
                  <p:cNvGrpSpPr/>
                  <p:nvPr/>
                </p:nvGrpSpPr>
                <p:grpSpPr bwMode="auto">
                  <a:xfrm>
                    <a:off x="5346" y="33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497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3" name="Freeform 45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4974" name="Group 46"/>
                  <p:cNvGrpSpPr/>
                  <p:nvPr/>
                </p:nvGrpSpPr>
                <p:grpSpPr bwMode="auto">
                  <a:xfrm flipH="1" flipV="1">
                    <a:off x="5337" y="2745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497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6" name="Freeform 48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24977" name="Rectangle 49"/>
                <p:cNvSpPr>
                  <a:spLocks noChangeArrowheads="1"/>
                </p:cNvSpPr>
                <p:nvPr/>
              </p:nvSpPr>
              <p:spPr bwMode="auto">
                <a:xfrm>
                  <a:off x="520" y="2674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978" name="Line 50"/>
                <p:cNvSpPr>
                  <a:spLocks noChangeShapeType="1"/>
                </p:cNvSpPr>
                <p:nvPr/>
              </p:nvSpPr>
              <p:spPr bwMode="auto">
                <a:xfrm>
                  <a:off x="589" y="2601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4979" name="Line 51"/>
              <p:cNvSpPr>
                <a:spLocks noChangeShapeType="1"/>
              </p:cNvSpPr>
              <p:nvPr/>
            </p:nvSpPr>
            <p:spPr bwMode="auto">
              <a:xfrm flipH="1" flipV="1">
                <a:off x="480" y="1680"/>
                <a:ext cx="9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80" name="Line 52"/>
              <p:cNvSpPr>
                <a:spLocks noChangeShapeType="1"/>
              </p:cNvSpPr>
              <p:nvPr/>
            </p:nvSpPr>
            <p:spPr bwMode="auto">
              <a:xfrm>
                <a:off x="729" y="1632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81" name="Line 53"/>
              <p:cNvSpPr>
                <a:spLocks noChangeShapeType="1"/>
              </p:cNvSpPr>
              <p:nvPr/>
            </p:nvSpPr>
            <p:spPr bwMode="auto">
              <a:xfrm flipH="1" flipV="1">
                <a:off x="375" y="220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4982" name="Text Box 54"/>
            <p:cNvSpPr txBox="1">
              <a:spLocks noChangeArrowheads="1"/>
            </p:cNvSpPr>
            <p:nvPr/>
          </p:nvSpPr>
          <p:spPr bwMode="auto">
            <a:xfrm>
              <a:off x="402" y="315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(a)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4983" name="Group 55"/>
          <p:cNvGrpSpPr/>
          <p:nvPr/>
        </p:nvGrpSpPr>
        <p:grpSpPr bwMode="auto">
          <a:xfrm>
            <a:off x="2438400" y="1828800"/>
            <a:ext cx="1004888" cy="3349625"/>
            <a:chOff x="1536" y="1152"/>
            <a:chExt cx="633" cy="2110"/>
          </a:xfrm>
        </p:grpSpPr>
        <p:grpSp>
          <p:nvGrpSpPr>
            <p:cNvPr id="124984" name="Group 56"/>
            <p:cNvGrpSpPr/>
            <p:nvPr/>
          </p:nvGrpSpPr>
          <p:grpSpPr bwMode="auto">
            <a:xfrm flipH="1">
              <a:off x="1536" y="1152"/>
              <a:ext cx="633" cy="1536"/>
              <a:chOff x="2256" y="432"/>
              <a:chExt cx="777" cy="2142"/>
            </a:xfrm>
          </p:grpSpPr>
          <p:grpSp>
            <p:nvGrpSpPr>
              <p:cNvPr id="124985" name="Group 57"/>
              <p:cNvGrpSpPr/>
              <p:nvPr/>
            </p:nvGrpSpPr>
            <p:grpSpPr bwMode="auto">
              <a:xfrm>
                <a:off x="2688" y="672"/>
                <a:ext cx="340" cy="794"/>
                <a:chOff x="5232" y="2745"/>
                <a:chExt cx="340" cy="794"/>
              </a:xfrm>
            </p:grpSpPr>
            <p:grpSp>
              <p:nvGrpSpPr>
                <p:cNvPr id="124986" name="Group 58"/>
                <p:cNvGrpSpPr/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4987" name="Group 59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498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9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99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1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4992" name="Group 64"/>
                <p:cNvGrpSpPr/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4993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4" name="Freeform 66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4995" name="Group 67"/>
                <p:cNvGrpSpPr/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4996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7" name="Freeform 69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998" name="Group 70"/>
              <p:cNvGrpSpPr/>
              <p:nvPr/>
            </p:nvGrpSpPr>
            <p:grpSpPr bwMode="auto">
              <a:xfrm>
                <a:off x="2352" y="1536"/>
                <a:ext cx="340" cy="794"/>
                <a:chOff x="5232" y="2745"/>
                <a:chExt cx="340" cy="794"/>
              </a:xfrm>
            </p:grpSpPr>
            <p:grpSp>
              <p:nvGrpSpPr>
                <p:cNvPr id="124999" name="Group 71"/>
                <p:cNvGrpSpPr/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5000" name="Group 72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5001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02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500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04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5" name="Group 77"/>
                <p:cNvGrpSpPr/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5006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07" name="Freeform 79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8" name="Group 80"/>
                <p:cNvGrpSpPr/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5009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0" name="Freeform 82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5011" name="Group 83"/>
              <p:cNvGrpSpPr/>
              <p:nvPr/>
            </p:nvGrpSpPr>
            <p:grpSpPr bwMode="auto">
              <a:xfrm flipV="1">
                <a:off x="2256" y="432"/>
                <a:ext cx="706" cy="49"/>
                <a:chOff x="4680" y="7053"/>
                <a:chExt cx="1764" cy="123"/>
              </a:xfrm>
            </p:grpSpPr>
            <p:grpSp>
              <p:nvGrpSpPr>
                <p:cNvPr id="125012" name="Group 84"/>
                <p:cNvGrpSpPr/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5013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4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6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7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018" name="Line 90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5019" name="Group 91"/>
                <p:cNvGrpSpPr/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5020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1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2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3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5025" name="Line 97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6" name="Line 98"/>
              <p:cNvSpPr>
                <a:spLocks noChangeShapeType="1"/>
              </p:cNvSpPr>
              <p:nvPr/>
            </p:nvSpPr>
            <p:spPr bwMode="auto">
              <a:xfrm>
                <a:off x="3033" y="105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7" name="Line 99"/>
              <p:cNvSpPr>
                <a:spLocks noChangeShapeType="1"/>
              </p:cNvSpPr>
              <p:nvPr/>
            </p:nvSpPr>
            <p:spPr bwMode="auto">
              <a:xfrm>
                <a:off x="2832" y="4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8" name="Rectangle 100"/>
              <p:cNvSpPr>
                <a:spLocks noChangeArrowheads="1"/>
              </p:cNvSpPr>
              <p:nvPr/>
            </p:nvSpPr>
            <p:spPr bwMode="auto">
              <a:xfrm>
                <a:off x="2427" y="2430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029" name="Line 101"/>
              <p:cNvSpPr>
                <a:spLocks noChangeShapeType="1"/>
              </p:cNvSpPr>
              <p:nvPr/>
            </p:nvSpPr>
            <p:spPr bwMode="auto">
              <a:xfrm>
                <a:off x="2514" y="233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30" name="Line 102"/>
              <p:cNvSpPr>
                <a:spLocks noChangeShapeType="1"/>
              </p:cNvSpPr>
              <p:nvPr/>
            </p:nvSpPr>
            <p:spPr bwMode="auto">
              <a:xfrm>
                <a:off x="2679" y="110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5031" name="Text Box 103"/>
            <p:cNvSpPr txBox="1">
              <a:spLocks noChangeArrowheads="1"/>
            </p:cNvSpPr>
            <p:nvPr/>
          </p:nvSpPr>
          <p:spPr bwMode="auto">
            <a:xfrm>
              <a:off x="1721" y="297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(b)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5032" name="Group 104"/>
          <p:cNvGrpSpPr/>
          <p:nvPr/>
        </p:nvGrpSpPr>
        <p:grpSpPr bwMode="auto">
          <a:xfrm>
            <a:off x="4457700" y="1828800"/>
            <a:ext cx="1247775" cy="3489325"/>
            <a:chOff x="2808" y="1152"/>
            <a:chExt cx="786" cy="2198"/>
          </a:xfrm>
        </p:grpSpPr>
        <p:grpSp>
          <p:nvGrpSpPr>
            <p:cNvPr id="125033" name="Group 105"/>
            <p:cNvGrpSpPr/>
            <p:nvPr/>
          </p:nvGrpSpPr>
          <p:grpSpPr bwMode="auto">
            <a:xfrm>
              <a:off x="2808" y="1152"/>
              <a:ext cx="786" cy="1632"/>
              <a:chOff x="2808" y="1152"/>
              <a:chExt cx="786" cy="1632"/>
            </a:xfrm>
          </p:grpSpPr>
          <p:sp>
            <p:nvSpPr>
              <p:cNvPr id="125034" name="Line 106"/>
              <p:cNvSpPr>
                <a:spLocks noChangeShapeType="1"/>
              </p:cNvSpPr>
              <p:nvPr/>
            </p:nvSpPr>
            <p:spPr bwMode="auto">
              <a:xfrm flipH="1">
                <a:off x="3546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5035" name="Group 107"/>
              <p:cNvGrpSpPr/>
              <p:nvPr/>
            </p:nvGrpSpPr>
            <p:grpSpPr bwMode="auto">
              <a:xfrm>
                <a:off x="2808" y="1152"/>
                <a:ext cx="768" cy="1632"/>
                <a:chOff x="2808" y="1152"/>
                <a:chExt cx="768" cy="1632"/>
              </a:xfrm>
            </p:grpSpPr>
            <p:grpSp>
              <p:nvGrpSpPr>
                <p:cNvPr id="125036" name="Group 108"/>
                <p:cNvGrpSpPr/>
                <p:nvPr/>
              </p:nvGrpSpPr>
              <p:grpSpPr bwMode="auto">
                <a:xfrm>
                  <a:off x="2808" y="1152"/>
                  <a:ext cx="768" cy="1584"/>
                  <a:chOff x="2832" y="1152"/>
                  <a:chExt cx="768" cy="1584"/>
                </a:xfrm>
              </p:grpSpPr>
              <p:grpSp>
                <p:nvGrpSpPr>
                  <p:cNvPr id="125037" name="Group 109"/>
                  <p:cNvGrpSpPr/>
                  <p:nvPr/>
                </p:nvGrpSpPr>
                <p:grpSpPr bwMode="auto">
                  <a:xfrm flipH="1">
                    <a:off x="2909" y="1327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125038" name="Group 110"/>
                    <p:cNvGrpSpPr/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5039" name="Group 111"/>
                      <p:cNvGrpSpPr/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5040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041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5042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3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44" name="Group 116"/>
                    <p:cNvGrpSpPr/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45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6" name="Freeform 118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47" name="Group 119"/>
                    <p:cNvGrpSpPr/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48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9" name="Freeform 121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5050" name="Group 122"/>
                  <p:cNvGrpSpPr/>
                  <p:nvPr/>
                </p:nvGrpSpPr>
                <p:grpSpPr bwMode="auto">
                  <a:xfrm flipH="1">
                    <a:off x="3165" y="1955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125051" name="Group 123"/>
                    <p:cNvGrpSpPr/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5052" name="Group 124"/>
                      <p:cNvGrpSpPr/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5053" name="Oval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054" name="Oval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5055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56" name="AutoShap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57" name="Group 129"/>
                    <p:cNvGrpSpPr/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58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59" name="Freeform 131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60" name="Group 132"/>
                    <p:cNvGrpSpPr/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61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2" name="Freeform 134"/>
                      <p:cNvSpPr/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5063" name="Group 135"/>
                  <p:cNvGrpSpPr/>
                  <p:nvPr/>
                </p:nvGrpSpPr>
                <p:grpSpPr bwMode="auto">
                  <a:xfrm flipH="1" flipV="1">
                    <a:off x="2959" y="1152"/>
                    <a:ext cx="538" cy="36"/>
                    <a:chOff x="4680" y="7053"/>
                    <a:chExt cx="1764" cy="123"/>
                  </a:xfrm>
                </p:grpSpPr>
                <p:grpSp>
                  <p:nvGrpSpPr>
                    <p:cNvPr id="125064" name="Group 136"/>
                    <p:cNvGrpSpPr/>
                    <p:nvPr/>
                  </p:nvGrpSpPr>
                  <p:grpSpPr bwMode="auto"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065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6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7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8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9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070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5071" name="Group 143"/>
                    <p:cNvGrpSpPr/>
                    <p:nvPr/>
                  </p:nvGrpSpPr>
                  <p:grpSpPr bwMode="auto"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072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3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4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5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6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5077" name="Line 14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424" y="1656"/>
                    <a:ext cx="0" cy="5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78" name="Rectangle 15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32" y="2158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7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05" y="1606"/>
                    <a:ext cx="0" cy="55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1641"/>
                    <a:ext cx="0" cy="62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527"/>
                    <a:ext cx="0" cy="20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2723"/>
                    <a:ext cx="54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3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042" y="1191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08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303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5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309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6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3144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7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319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8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325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331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0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3390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1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3438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2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48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979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5094" name="Text Box 166"/>
            <p:cNvSpPr txBox="1">
              <a:spLocks noChangeArrowheads="1"/>
            </p:cNvSpPr>
            <p:nvPr/>
          </p:nvSpPr>
          <p:spPr bwMode="auto">
            <a:xfrm>
              <a:off x="3010" y="306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(c)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5095" name="Group 167"/>
          <p:cNvGrpSpPr/>
          <p:nvPr/>
        </p:nvGrpSpPr>
        <p:grpSpPr bwMode="auto">
          <a:xfrm>
            <a:off x="6477000" y="1828800"/>
            <a:ext cx="892175" cy="3946525"/>
            <a:chOff x="4080" y="1152"/>
            <a:chExt cx="562" cy="2486"/>
          </a:xfrm>
        </p:grpSpPr>
        <p:grpSp>
          <p:nvGrpSpPr>
            <p:cNvPr id="125096" name="Group 168"/>
            <p:cNvGrpSpPr/>
            <p:nvPr/>
          </p:nvGrpSpPr>
          <p:grpSpPr bwMode="auto">
            <a:xfrm>
              <a:off x="4080" y="1152"/>
              <a:ext cx="562" cy="2112"/>
              <a:chOff x="4560" y="816"/>
              <a:chExt cx="706" cy="2649"/>
            </a:xfrm>
          </p:grpSpPr>
          <p:grpSp>
            <p:nvGrpSpPr>
              <p:cNvPr id="125097" name="Group 169"/>
              <p:cNvGrpSpPr/>
              <p:nvPr/>
            </p:nvGrpSpPr>
            <p:grpSpPr bwMode="auto">
              <a:xfrm>
                <a:off x="4704" y="2448"/>
                <a:ext cx="340" cy="794"/>
                <a:chOff x="5232" y="2745"/>
                <a:chExt cx="340" cy="794"/>
              </a:xfrm>
            </p:grpSpPr>
            <p:grpSp>
              <p:nvGrpSpPr>
                <p:cNvPr id="125098" name="Group 170"/>
                <p:cNvGrpSpPr/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5099" name="Group 171"/>
                  <p:cNvGrpSpPr/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5100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01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5102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3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04" name="Group 176"/>
                <p:cNvGrpSpPr/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5105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6" name="Freeform 178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07" name="Group 179"/>
                <p:cNvGrpSpPr/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5108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9" name="Freeform 181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5110" name="Group 182"/>
              <p:cNvGrpSpPr/>
              <p:nvPr/>
            </p:nvGrpSpPr>
            <p:grpSpPr bwMode="auto">
              <a:xfrm>
                <a:off x="4773" y="3234"/>
                <a:ext cx="192" cy="231"/>
                <a:chOff x="3744" y="3081"/>
                <a:chExt cx="192" cy="231"/>
              </a:xfrm>
            </p:grpSpPr>
            <p:sp>
              <p:nvSpPr>
                <p:cNvPr id="125111" name="Rectangle 18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112" name="Line 184"/>
                <p:cNvSpPr>
                  <a:spLocks noChangeShapeType="1"/>
                </p:cNvSpPr>
                <p:nvPr/>
              </p:nvSpPr>
              <p:spPr bwMode="auto">
                <a:xfrm>
                  <a:off x="3831" y="308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113" name="Group 185"/>
              <p:cNvGrpSpPr/>
              <p:nvPr/>
            </p:nvGrpSpPr>
            <p:grpSpPr bwMode="auto">
              <a:xfrm>
                <a:off x="4560" y="816"/>
                <a:ext cx="706" cy="1317"/>
                <a:chOff x="4560" y="816"/>
                <a:chExt cx="706" cy="1317"/>
              </a:xfrm>
            </p:grpSpPr>
            <p:grpSp>
              <p:nvGrpSpPr>
                <p:cNvPr id="125114" name="Group 186"/>
                <p:cNvGrpSpPr/>
                <p:nvPr/>
              </p:nvGrpSpPr>
              <p:grpSpPr bwMode="auto">
                <a:xfrm>
                  <a:off x="4560" y="816"/>
                  <a:ext cx="706" cy="864"/>
                  <a:chOff x="4560" y="816"/>
                  <a:chExt cx="706" cy="864"/>
                </a:xfrm>
              </p:grpSpPr>
              <p:grpSp>
                <p:nvGrpSpPr>
                  <p:cNvPr id="125115" name="Group 187"/>
                  <p:cNvGrpSpPr/>
                  <p:nvPr/>
                </p:nvGrpSpPr>
                <p:grpSpPr bwMode="auto">
                  <a:xfrm>
                    <a:off x="4704" y="1287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125116" name="Group 188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5117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18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19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0" name="AutoShap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1" name="Group 193"/>
                  <p:cNvGrpSpPr/>
                  <p:nvPr/>
                </p:nvGrpSpPr>
                <p:grpSpPr bwMode="auto">
                  <a:xfrm>
                    <a:off x="4848" y="1623"/>
                    <a:ext cx="48" cy="57"/>
                    <a:chOff x="1015" y="3264"/>
                    <a:chExt cx="148" cy="320"/>
                  </a:xfrm>
                </p:grpSpPr>
                <p:sp>
                  <p:nvSpPr>
                    <p:cNvPr id="125122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3" name="Freeform 195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4" name="Group 196"/>
                  <p:cNvGrpSpPr/>
                  <p:nvPr/>
                </p:nvGrpSpPr>
                <p:grpSpPr bwMode="auto">
                  <a:xfrm flipH="1" flipV="1">
                    <a:off x="4809" y="1056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5125" name="Oval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6" name="Freeform 198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7" name="Group 199"/>
                  <p:cNvGrpSpPr/>
                  <p:nvPr/>
                </p:nvGrpSpPr>
                <p:grpSpPr bwMode="auto">
                  <a:xfrm flipV="1">
                    <a:off x="4560" y="816"/>
                    <a:ext cx="706" cy="49"/>
                    <a:chOff x="4680" y="7053"/>
                    <a:chExt cx="1764" cy="123"/>
                  </a:xfrm>
                </p:grpSpPr>
                <p:grpSp>
                  <p:nvGrpSpPr>
                    <p:cNvPr id="125128" name="Group 200"/>
                    <p:cNvGrpSpPr/>
                    <p:nvPr/>
                  </p:nvGrpSpPr>
                  <p:grpSpPr bwMode="auto"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129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0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1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2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3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34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5135" name="Group 207"/>
                    <p:cNvGrpSpPr/>
                    <p:nvPr/>
                  </p:nvGrpSpPr>
                  <p:grpSpPr bwMode="auto"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136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7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8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9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40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5141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8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42" name="Group 214"/>
                <p:cNvGrpSpPr/>
                <p:nvPr/>
              </p:nvGrpSpPr>
              <p:grpSpPr bwMode="auto">
                <a:xfrm>
                  <a:off x="4761" y="1632"/>
                  <a:ext cx="227" cy="501"/>
                  <a:chOff x="1584" y="3108"/>
                  <a:chExt cx="227" cy="501"/>
                </a:xfrm>
              </p:grpSpPr>
              <p:grpSp>
                <p:nvGrpSpPr>
                  <p:cNvPr id="125143" name="Group 215"/>
                  <p:cNvGrpSpPr/>
                  <p:nvPr/>
                </p:nvGrpSpPr>
                <p:grpSpPr bwMode="auto">
                  <a:xfrm>
                    <a:off x="1584" y="3216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125144" name="Group 216"/>
                    <p:cNvGrpSpPr/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5145" name="Oval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46" name="Oval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47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48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49" name="Group 221"/>
                  <p:cNvGrpSpPr/>
                  <p:nvPr/>
                </p:nvGrpSpPr>
                <p:grpSpPr bwMode="auto">
                  <a:xfrm>
                    <a:off x="1659" y="3456"/>
                    <a:ext cx="72" cy="153"/>
                    <a:chOff x="1015" y="3264"/>
                    <a:chExt cx="148" cy="320"/>
                  </a:xfrm>
                </p:grpSpPr>
                <p:sp>
                  <p:nvSpPr>
                    <p:cNvPr id="125150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51" name="Freeform 223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52" name="Group 224"/>
                  <p:cNvGrpSpPr/>
                  <p:nvPr/>
                </p:nvGrpSpPr>
                <p:grpSpPr bwMode="auto">
                  <a:xfrm flipH="1" flipV="1">
                    <a:off x="1662" y="3108"/>
                    <a:ext cx="63" cy="83"/>
                    <a:chOff x="1015" y="3264"/>
                    <a:chExt cx="148" cy="320"/>
                  </a:xfrm>
                </p:grpSpPr>
                <p:sp>
                  <p:nvSpPr>
                    <p:cNvPr id="125153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54" name="Freeform 226"/>
                    <p:cNvSpPr/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25155" name="Line 227"/>
              <p:cNvSpPr>
                <a:spLocks noChangeShapeType="1"/>
              </p:cNvSpPr>
              <p:nvPr/>
            </p:nvSpPr>
            <p:spPr bwMode="auto">
              <a:xfrm flipH="1" flipV="1">
                <a:off x="4752" y="1872"/>
                <a:ext cx="9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6" name="Line 228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48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7" name="Line 229"/>
              <p:cNvSpPr>
                <a:spLocks noChangeShapeType="1"/>
              </p:cNvSpPr>
              <p:nvPr/>
            </p:nvSpPr>
            <p:spPr bwMode="auto">
              <a:xfrm flipV="1">
                <a:off x="4704" y="1392"/>
                <a:ext cx="0" cy="14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8" name="Line 230"/>
              <p:cNvSpPr>
                <a:spLocks noChangeShapeType="1"/>
              </p:cNvSpPr>
              <p:nvPr/>
            </p:nvSpPr>
            <p:spPr bwMode="auto">
              <a:xfrm>
                <a:off x="5040" y="1392"/>
                <a:ext cx="192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5159" name="Text Box 231"/>
            <p:cNvSpPr txBox="1">
              <a:spLocks noChangeArrowheads="1"/>
            </p:cNvSpPr>
            <p:nvPr/>
          </p:nvSpPr>
          <p:spPr bwMode="auto">
            <a:xfrm>
              <a:off x="4153" y="335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(d)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5160" name="Text Box 232"/>
          <p:cNvSpPr txBox="1">
            <a:spLocks noChangeArrowheads="1"/>
          </p:cNvSpPr>
          <p:nvPr/>
        </p:nvSpPr>
        <p:spPr bwMode="auto">
          <a:xfrm>
            <a:off x="5181600" y="228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( b )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61" name="Text Box 233"/>
          <p:cNvSpPr txBox="1">
            <a:spLocks noChangeArrowheads="1"/>
          </p:cNvSpPr>
          <p:nvPr/>
        </p:nvSpPr>
        <p:spPr bwMode="auto">
          <a:xfrm>
            <a:off x="228600" y="685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(  c  )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5162" name="Group 234"/>
          <p:cNvGrpSpPr/>
          <p:nvPr/>
        </p:nvGrpSpPr>
        <p:grpSpPr bwMode="auto">
          <a:xfrm>
            <a:off x="3443288" y="685800"/>
            <a:ext cx="2728912" cy="538163"/>
            <a:chOff x="2169" y="432"/>
            <a:chExt cx="1719" cy="339"/>
          </a:xfrm>
        </p:grpSpPr>
        <p:sp>
          <p:nvSpPr>
            <p:cNvPr id="125163" name="Text Box 235"/>
            <p:cNvSpPr txBox="1">
              <a:spLocks noChangeArrowheads="1"/>
            </p:cNvSpPr>
            <p:nvPr/>
          </p:nvSpPr>
          <p:spPr bwMode="auto">
            <a:xfrm>
              <a:off x="2169" y="44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A50021"/>
                  </a:solidFill>
                  <a:latin typeface="Times New Roman" panose="02020603050405020304" pitchFamily="18" charset="0"/>
                </a:rPr>
                <a:t>(a)</a:t>
              </a:r>
              <a:endPara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164" name="Text Box 236"/>
            <p:cNvSpPr txBox="1">
              <a:spLocks noChangeArrowheads="1"/>
            </p:cNvSpPr>
            <p:nvPr/>
          </p:nvSpPr>
          <p:spPr bwMode="auto">
            <a:xfrm>
              <a:off x="3456" y="43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A50021"/>
                  </a:solidFill>
                  <a:latin typeface="Times New Roman" panose="02020603050405020304" pitchFamily="18" charset="0"/>
                </a:rPr>
                <a:t>(d)</a:t>
              </a:r>
              <a:endPara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4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5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5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5160" grpId="0" autoUpdateAnimBg="0"/>
      <p:bldP spid="12516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116013" y="0"/>
            <a:ext cx="504031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chemeClr val="hlink"/>
                </a:solidFill>
                <a:latin typeface="Tahoma" panose="020B0604030504040204" pitchFamily="34" charset="0"/>
                <a:ea typeface="隶书" pitchFamily="49" charset="-122"/>
              </a:rPr>
              <a:t>本节小结</a:t>
            </a:r>
            <a:endParaRPr lang="zh-CN" altLang="en-US" sz="4400">
              <a:solidFill>
                <a:schemeClr val="hlink"/>
              </a:solidFill>
              <a:latin typeface="Tahoma" panose="020B0604030504040204" pitchFamily="34" charset="0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125955" name="Picture 3" descr="sp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308725"/>
            <a:ext cx="217487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1FEFE"/>
              </a:clrFrom>
              <a:clrTo>
                <a:srgbClr val="E1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" y="908050"/>
            <a:ext cx="82804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995738" y="1052513"/>
            <a:ext cx="4392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固定在某处的滑轮叫定滑轮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067175" y="1557338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使用定滑轮不省力但可以改变力的方向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06717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动力臂等于阻力臂的杠杆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067175" y="2565400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随物体运动的滑轮叫动滑轮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4067175" y="3068638"/>
            <a:ext cx="424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动滑轮可以省力但不可以改变力的方向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140200" y="3573463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动力臂是阻力臂两倍的杠杆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140200" y="41497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既可以省力又可以改变力的方向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4859338" y="46529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F=1/N(G+G</a:t>
            </a:r>
            <a:r>
              <a:rPr lang="zh-CN" altLang="en-US" baseline="-25000">
                <a:solidFill>
                  <a:schemeClr val="tx2"/>
                </a:solidFill>
                <a:latin typeface="Tahoma" panose="020B0604030504040204" pitchFamily="34" charset="0"/>
              </a:rPr>
              <a:t>动滑轮</a:t>
            </a: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endParaRPr lang="en-US" altLang="zh-CN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940425" y="50847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S=Nh</a:t>
            </a:r>
            <a:endParaRPr lang="en-US" altLang="zh-CN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4463098" y="55737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偶定奇动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  <p:bldP spid="125960" grpId="0"/>
      <p:bldP spid="125961" grpId="0"/>
      <p:bldP spid="125962" grpId="0"/>
      <p:bldP spid="125963" grpId="0"/>
      <p:bldP spid="125964" grpId="0"/>
      <p:bldP spid="125965" grpId="0"/>
      <p:bldP spid="12596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4267200" cy="16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国旗是怎样</a:t>
            </a:r>
            <a:endParaRPr lang="zh-CN" altLang="en-US" sz="5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升上去的</a:t>
            </a:r>
            <a:r>
              <a:rPr lang="en-US" altLang="zh-CN" sz="5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?</a:t>
            </a:r>
            <a:endParaRPr lang="en-US" altLang="zh-CN" sz="5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6803" name="Picture 3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9650" y="0"/>
            <a:ext cx="43243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旗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275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图片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54102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68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971681" y="2667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5256213" cy="533400"/>
          </a:xfrm>
        </p:spPr>
        <p:txBody>
          <a:bodyPr/>
          <a:lstStyle/>
          <a:p>
            <a:pPr algn="l"/>
            <a:r>
              <a:rPr lang="en-US" altLang="zh-CN" sz="4000" b="1" dirty="0"/>
              <a:t>1</a:t>
            </a:r>
            <a:r>
              <a:rPr lang="zh-CN" altLang="en-US" sz="4000" b="1" dirty="0"/>
              <a:t>、什么是滑轮？</a:t>
            </a:r>
            <a:r>
              <a:rPr lang="zh-CN" altLang="en-US" sz="4800" b="1" dirty="0"/>
              <a:t> </a:t>
            </a:r>
            <a:endParaRPr lang="zh-CN" altLang="en-US" sz="4800" b="1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609601"/>
            <a:ext cx="5413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zh-CN" altLang="en-US" sz="6000" dirty="0">
                <a:solidFill>
                  <a:srgbClr val="FF0000"/>
                </a:solidFill>
                <a:ea typeface="黑体" panose="02010609060101010101" pitchFamily="49" charset="-122"/>
              </a:rPr>
              <a:t>一、认识滑轮</a:t>
            </a:r>
            <a:endParaRPr lang="zh-CN" altLang="en-US" sz="6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640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70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zh-CN" altLang="en-US" sz="3600" dirty="0">
                <a:ea typeface="华文新魏" pitchFamily="2" charset="-122"/>
              </a:rPr>
              <a:t>滑轮是一个周边有槽，并可以绕轴转动的轮子。</a:t>
            </a:r>
            <a:endParaRPr lang="zh-CN" altLang="en-US" sz="3600" dirty="0">
              <a:ea typeface="华文新魏" pitchFamily="2" charset="-122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0075" y="3962399"/>
            <a:ext cx="400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altLang="zh-CN" sz="4000" dirty="0">
                <a:latin typeface="宋体" panose="02010600030101010101" pitchFamily="2" charset="-122"/>
              </a:rPr>
              <a:t>2</a:t>
            </a:r>
            <a:r>
              <a:rPr lang="zh-CN" altLang="en-US" sz="4000" dirty="0">
                <a:latin typeface="宋体" panose="02010600030101010101" pitchFamily="2" charset="-122"/>
              </a:rPr>
              <a:t>、滑轮的分类：</a:t>
            </a:r>
            <a:endParaRPr lang="zh-CN" altLang="en-US" sz="4000" dirty="0">
              <a:latin typeface="宋体" panose="02010600030101010101" pitchFamily="2" charset="-122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80999" y="4876800"/>
            <a:ext cx="7318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zh-CN" altLang="en-US" sz="4000" dirty="0">
                <a:ea typeface="隶书" pitchFamily="49" charset="-122"/>
              </a:rPr>
              <a:t>根据滑轮的运动状态，可分为：</a:t>
            </a:r>
            <a:endParaRPr lang="zh-CN" altLang="en-US" sz="4000" dirty="0">
              <a:ea typeface="隶书" pitchFamily="49" charset="-122"/>
            </a:endParaRPr>
          </a:p>
          <a:p>
            <a:pPr algn="ctr"/>
            <a:r>
              <a:rPr lang="zh-CN" altLang="en-US" sz="4400" dirty="0">
                <a:solidFill>
                  <a:srgbClr val="FF0000"/>
                </a:solidFill>
                <a:ea typeface="隶书" pitchFamily="49" charset="-122"/>
              </a:rPr>
              <a:t>定滑轮</a:t>
            </a:r>
            <a:r>
              <a:rPr lang="zh-CN" altLang="en-US" sz="4000" dirty="0">
                <a:ea typeface="隶书" pitchFamily="49" charset="-122"/>
              </a:rPr>
              <a:t>和</a:t>
            </a:r>
            <a:r>
              <a:rPr lang="zh-CN" altLang="en-US" sz="4400" dirty="0">
                <a:solidFill>
                  <a:srgbClr val="FF0000"/>
                </a:solidFill>
                <a:ea typeface="隶书" pitchFamily="49" charset="-122"/>
              </a:rPr>
              <a:t>动滑轮</a:t>
            </a:r>
            <a:endParaRPr lang="zh-CN" altLang="en-US" sz="4400" dirty="0">
              <a:solidFill>
                <a:srgbClr val="FF0000"/>
              </a:solidFill>
              <a:ea typeface="隶书" pitchFamily="49" charset="-122"/>
            </a:endParaRPr>
          </a:p>
        </p:txBody>
      </p:sp>
      <p:pic>
        <p:nvPicPr>
          <p:cNvPr id="75783" name="Picture 7" descr="1017392590hualunpian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505" y="2759075"/>
            <a:ext cx="1770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80" grpId="0" autoUpdateAnimBg="0"/>
      <p:bldP spid="75781" grpId="0" autoUpdateAnimBg="0"/>
      <p:bldP spid="757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铲斗车上的滑轮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35052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船上的滑轮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定滑轮的实际应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721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滑轮01"/>
          <p:cNvPicPr>
            <a:picLocks noChangeAspect="1" noChangeArrowheads="1"/>
          </p:cNvPicPr>
          <p:nvPr/>
        </p:nvPicPr>
        <p:blipFill>
          <a:blip r:embed="rId4">
            <a:lum bright="-12000" contrast="54000"/>
          </a:blip>
          <a:srcRect/>
          <a:stretch>
            <a:fillRect/>
          </a:stretch>
        </p:blipFill>
        <p:spPr bwMode="auto">
          <a:xfrm>
            <a:off x="0" y="228600"/>
            <a:ext cx="4191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191000" y="1295400"/>
            <a:ext cx="79375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4000">
                <a:latin typeface="Times New Roman" panose="02020603050405020304" pitchFamily="18" charset="0"/>
                <a:ea typeface="华文彩云" pitchFamily="2" charset="-122"/>
              </a:rPr>
              <a:t>生活中的滑轮</a:t>
            </a:r>
            <a:endParaRPr lang="zh-CN" altLang="en-US" sz="4000">
              <a:latin typeface="Times New Roman" panose="02020603050405020304" pitchFamily="18" charset="0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1-2图片-3滑轮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" y="3361055"/>
            <a:ext cx="4384675" cy="32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 descr="2882006924111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起重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235" y="295910"/>
            <a:ext cx="4630420" cy="62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340" y="1162050"/>
            <a:ext cx="297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47" name="Group 3"/>
          <p:cNvGrpSpPr/>
          <p:nvPr/>
        </p:nvGrpSpPr>
        <p:grpSpPr bwMode="auto">
          <a:xfrm>
            <a:off x="2480310" y="4123055"/>
            <a:ext cx="3505200" cy="976313"/>
            <a:chOff x="1536" y="1872"/>
            <a:chExt cx="2208" cy="615"/>
          </a:xfrm>
        </p:grpSpPr>
        <p:sp>
          <p:nvSpPr>
            <p:cNvPr id="108548" name="Text Box 4"/>
            <p:cNvSpPr txBox="1">
              <a:spLocks noChangeArrowheads="1"/>
            </p:cNvSpPr>
            <p:nvPr/>
          </p:nvSpPr>
          <p:spPr bwMode="auto">
            <a:xfrm>
              <a:off x="2208" y="2160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绳子的自由端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 flipH="1" flipV="1">
              <a:off x="1536" y="1872"/>
              <a:ext cx="672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0" name="Group 6"/>
          <p:cNvGrpSpPr/>
          <p:nvPr/>
        </p:nvGrpSpPr>
        <p:grpSpPr bwMode="auto">
          <a:xfrm>
            <a:off x="688975" y="4998085"/>
            <a:ext cx="2438400" cy="1552929"/>
            <a:chOff x="240" y="2448"/>
            <a:chExt cx="1536" cy="1373"/>
          </a:xfrm>
        </p:grpSpPr>
        <p:sp>
          <p:nvSpPr>
            <p:cNvPr id="108551" name="Text Box 7"/>
            <p:cNvSpPr txBox="1">
              <a:spLocks noChangeArrowheads="1"/>
            </p:cNvSpPr>
            <p:nvPr/>
          </p:nvSpPr>
          <p:spPr bwMode="auto">
            <a:xfrm>
              <a:off x="240" y="3360"/>
              <a:ext cx="1536" cy="461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重物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2" name="Line 8"/>
            <p:cNvSpPr>
              <a:spLocks noChangeShapeType="1"/>
            </p:cNvSpPr>
            <p:nvPr/>
          </p:nvSpPr>
          <p:spPr bwMode="auto">
            <a:xfrm flipH="1" flipV="1">
              <a:off x="336" y="2448"/>
              <a:ext cx="432" cy="9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3" name="Group 9"/>
          <p:cNvGrpSpPr/>
          <p:nvPr/>
        </p:nvGrpSpPr>
        <p:grpSpPr bwMode="auto">
          <a:xfrm>
            <a:off x="1565910" y="3000375"/>
            <a:ext cx="4419600" cy="823913"/>
            <a:chOff x="912" y="1152"/>
            <a:chExt cx="2784" cy="519"/>
          </a:xfrm>
        </p:grpSpPr>
        <p:sp>
          <p:nvSpPr>
            <p:cNvPr id="108554" name="Text Box 10"/>
            <p:cNvSpPr txBox="1">
              <a:spLocks noChangeArrowheads="1"/>
            </p:cNvSpPr>
            <p:nvPr/>
          </p:nvSpPr>
          <p:spPr bwMode="auto">
            <a:xfrm>
              <a:off x="2160" y="1344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滑轮的轴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flipH="1" flipV="1">
              <a:off x="912" y="1152"/>
              <a:ext cx="124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6" name="Group 12"/>
          <p:cNvGrpSpPr/>
          <p:nvPr/>
        </p:nvGrpSpPr>
        <p:grpSpPr bwMode="auto">
          <a:xfrm>
            <a:off x="1642110" y="1857375"/>
            <a:ext cx="4343400" cy="595313"/>
            <a:chOff x="912" y="432"/>
            <a:chExt cx="2736" cy="375"/>
          </a:xfrm>
        </p:grpSpPr>
        <p:sp>
          <p:nvSpPr>
            <p:cNvPr id="108557" name="Text Box 13"/>
            <p:cNvSpPr txBox="1">
              <a:spLocks noChangeArrowheads="1"/>
            </p:cNvSpPr>
            <p:nvPr/>
          </p:nvSpPr>
          <p:spPr bwMode="auto">
            <a:xfrm>
              <a:off x="2112" y="480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滑轮的挂钩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 flipH="1" flipV="1">
              <a:off x="912" y="432"/>
              <a:ext cx="120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37515" y="31115"/>
            <a:ext cx="424878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5400" b="0" dirty="0">
                <a:solidFill>
                  <a:srgbClr val="0033CC"/>
                </a:solidFill>
                <a:latin typeface="Times New Roman" panose="02020603050405020304" pitchFamily="18" charset="0"/>
                <a:ea typeface="隶书" pitchFamily="49" charset="-122"/>
              </a:rPr>
              <a:t>二、定滑轮</a:t>
            </a:r>
            <a:endParaRPr kumimoji="1" lang="zh-CN" altLang="en-US" sz="5400" b="0" dirty="0">
              <a:solidFill>
                <a:srgbClr val="0033CC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472305" y="429260"/>
            <a:ext cx="32797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使用时</a:t>
            </a:r>
            <a:r>
              <a:rPr lang="zh-CN" altLang="en-US" sz="3200" dirty="0">
                <a:ea typeface="楷体_GB2312" pitchFamily="49" charset="-122"/>
              </a:rPr>
              <a:t>，滑轮的</a:t>
            </a:r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轴</a:t>
            </a:r>
            <a:r>
              <a:rPr lang="zh-CN" altLang="en-US" sz="3200" dirty="0">
                <a:ea typeface="楷体_GB2312" pitchFamily="49" charset="-122"/>
              </a:rPr>
              <a:t>固定不动</a:t>
            </a:r>
            <a:endParaRPr lang="zh-CN" altLang="en-US" sz="3200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定滑轮实质0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84F9FE"/>
              </a:clrFrom>
              <a:clrTo>
                <a:srgbClr val="84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-228600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rgbClr val="FF3300"/>
                </a:solidFill>
                <a:latin typeface="Times New Roman" panose="02020603050405020304" pitchFamily="18" charset="0"/>
              </a:rPr>
              <a:t>定滑轮的实质</a:t>
            </a:r>
            <a:endParaRPr kumimoji="1" lang="zh-CN" alt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48000" y="5043488"/>
            <a:ext cx="1143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4800" b="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895600" y="2452688"/>
            <a:ext cx="1588" cy="32623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38200" y="4891088"/>
            <a:ext cx="76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4800" b="0" baseline="-25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752600" y="2438400"/>
            <a:ext cx="1588" cy="3276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133600" y="2376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2895600" y="51054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2895600" y="9906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1752600" y="5105400"/>
            <a:ext cx="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752600" y="1066800"/>
            <a:ext cx="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295400" y="60960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0">
                <a:latin typeface="Times New Roman" panose="02020603050405020304" pitchFamily="18" charset="0"/>
              </a:rPr>
              <a:t>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4400" b="0">
                <a:latin typeface="Times New Roman" panose="02020603050405020304" pitchFamily="18" charset="0"/>
              </a:rPr>
              <a:t>=L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2</a:t>
            </a:r>
            <a:endParaRPr kumimoji="1" lang="en-US" altLang="zh-CN" sz="4400" b="0" baseline="-25000">
              <a:latin typeface="Times New Roman" panose="02020603050405020304" pitchFamily="18" charset="0"/>
            </a:endParaRPr>
          </a:p>
        </p:txBody>
      </p:sp>
      <p:pic>
        <p:nvPicPr>
          <p:cNvPr id="85006" name="Picture 14" descr="定滑轮斜拉实质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F9FE"/>
              </a:clrFrom>
              <a:clrTo>
                <a:srgbClr val="84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825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7" name="Line 15"/>
          <p:cNvSpPr>
            <a:spLocks noChangeShapeType="1"/>
          </p:cNvSpPr>
          <p:nvPr/>
        </p:nvSpPr>
        <p:spPr bwMode="auto">
          <a:xfrm rot="-1826821">
            <a:off x="7607300" y="1938338"/>
            <a:ext cx="12700" cy="3625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5486400" y="2438400"/>
            <a:ext cx="0" cy="3581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4724400" y="5348288"/>
            <a:ext cx="1143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4800" b="0" baseline="-25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 rot="-1934899">
            <a:off x="7543800" y="4800600"/>
            <a:ext cx="1108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800" b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4800" b="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4800" b="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5943600" y="24225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rot="686784">
            <a:off x="8374063" y="5262563"/>
            <a:ext cx="83820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rot="677373">
            <a:off x="5791200" y="1143000"/>
            <a:ext cx="1219200" cy="1219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5486400" y="54864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 flipV="1">
            <a:off x="5486400" y="914400"/>
            <a:ext cx="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6096000" y="57912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0">
                <a:latin typeface="Times New Roman" panose="02020603050405020304" pitchFamily="18" charset="0"/>
              </a:rPr>
              <a:t>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4400" b="0">
                <a:latin typeface="Times New Roman" panose="02020603050405020304" pitchFamily="18" charset="0"/>
              </a:rPr>
              <a:t>=L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2</a:t>
            </a:r>
            <a:endParaRPr kumimoji="1" lang="en-US" altLang="zh-CN" sz="4400" b="0" baseline="-25000">
              <a:latin typeface="Times New Roman" panose="02020603050405020304" pitchFamily="18" charset="0"/>
            </a:endParaRPr>
          </a:p>
        </p:txBody>
      </p:sp>
      <p:grpSp>
        <p:nvGrpSpPr>
          <p:cNvPr id="85017" name="Group 25"/>
          <p:cNvGrpSpPr/>
          <p:nvPr/>
        </p:nvGrpSpPr>
        <p:grpSpPr bwMode="auto">
          <a:xfrm>
            <a:off x="2286000" y="1676400"/>
            <a:ext cx="685800" cy="685800"/>
            <a:chOff x="2112" y="192"/>
            <a:chExt cx="432" cy="432"/>
          </a:xfrm>
        </p:grpSpPr>
        <p:sp>
          <p:nvSpPr>
            <p:cNvPr id="85018" name="Text Box 26"/>
            <p:cNvSpPr txBox="1">
              <a:spLocks noChangeArrowheads="1"/>
            </p:cNvSpPr>
            <p:nvPr/>
          </p:nvSpPr>
          <p:spPr bwMode="auto">
            <a:xfrm>
              <a:off x="2112" y="19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19" name="AutoShape 27"/>
            <p:cNvSpPr/>
            <p:nvPr/>
          </p:nvSpPr>
          <p:spPr bwMode="auto">
            <a:xfrm rot="5400000">
              <a:off x="2280" y="408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0" name="Group 28"/>
          <p:cNvGrpSpPr/>
          <p:nvPr/>
        </p:nvGrpSpPr>
        <p:grpSpPr bwMode="auto">
          <a:xfrm>
            <a:off x="5410200" y="1752600"/>
            <a:ext cx="990600" cy="685800"/>
            <a:chOff x="2208" y="1056"/>
            <a:chExt cx="528" cy="432"/>
          </a:xfrm>
        </p:grpSpPr>
        <p:sp>
          <p:nvSpPr>
            <p:cNvPr id="85021" name="Text Box 29"/>
            <p:cNvSpPr txBox="1">
              <a:spLocks noChangeArrowheads="1"/>
            </p:cNvSpPr>
            <p:nvPr/>
          </p:nvSpPr>
          <p:spPr bwMode="auto">
            <a:xfrm>
              <a:off x="2208" y="1056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80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2" name="AutoShape 30"/>
            <p:cNvSpPr/>
            <p:nvPr/>
          </p:nvSpPr>
          <p:spPr bwMode="auto">
            <a:xfrm rot="5400000">
              <a:off x="2376" y="1272"/>
              <a:ext cx="96" cy="336"/>
            </a:xfrm>
            <a:prstGeom prst="leftBrace">
              <a:avLst>
                <a:gd name="adj1" fmla="val 29167"/>
                <a:gd name="adj2" fmla="val 50296"/>
              </a:avLst>
            </a:prstGeom>
            <a:noFill/>
            <a:ln w="317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3" name="Group 31"/>
          <p:cNvGrpSpPr/>
          <p:nvPr/>
        </p:nvGrpSpPr>
        <p:grpSpPr bwMode="auto">
          <a:xfrm rot="-1364986">
            <a:off x="5943600" y="1676400"/>
            <a:ext cx="685800" cy="685800"/>
            <a:chOff x="2112" y="192"/>
            <a:chExt cx="432" cy="432"/>
          </a:xfrm>
        </p:grpSpPr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2112" y="19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5" name="AutoShape 33"/>
            <p:cNvSpPr/>
            <p:nvPr/>
          </p:nvSpPr>
          <p:spPr bwMode="auto">
            <a:xfrm rot="5400000">
              <a:off x="2280" y="408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6" name="Group 34"/>
          <p:cNvGrpSpPr/>
          <p:nvPr/>
        </p:nvGrpSpPr>
        <p:grpSpPr bwMode="auto">
          <a:xfrm>
            <a:off x="1676400" y="1676400"/>
            <a:ext cx="838200" cy="685800"/>
            <a:chOff x="2208" y="1056"/>
            <a:chExt cx="528" cy="432"/>
          </a:xfrm>
        </p:grpSpPr>
        <p:sp>
          <p:nvSpPr>
            <p:cNvPr id="85027" name="Text Box 35"/>
            <p:cNvSpPr txBox="1">
              <a:spLocks noChangeArrowheads="1"/>
            </p:cNvSpPr>
            <p:nvPr/>
          </p:nvSpPr>
          <p:spPr bwMode="auto">
            <a:xfrm>
              <a:off x="2208" y="1056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80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8" name="AutoShape 36"/>
            <p:cNvSpPr/>
            <p:nvPr/>
          </p:nvSpPr>
          <p:spPr bwMode="auto">
            <a:xfrm rot="5400000">
              <a:off x="2376" y="1272"/>
              <a:ext cx="96" cy="336"/>
            </a:xfrm>
            <a:prstGeom prst="leftBrace">
              <a:avLst>
                <a:gd name="adj1" fmla="val 29167"/>
                <a:gd name="adj2" fmla="val 50296"/>
              </a:avLst>
            </a:prstGeom>
            <a:noFill/>
            <a:ln w="317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9" name="Group 37"/>
          <p:cNvGrpSpPr/>
          <p:nvPr/>
        </p:nvGrpSpPr>
        <p:grpSpPr bwMode="auto">
          <a:xfrm rot="5471082">
            <a:off x="2590006" y="2436019"/>
            <a:ext cx="306388" cy="304800"/>
            <a:chOff x="2352" y="1296"/>
            <a:chExt cx="192" cy="192"/>
          </a:xfrm>
        </p:grpSpPr>
        <p:sp>
          <p:nvSpPr>
            <p:cNvPr id="85030" name="Line 38"/>
            <p:cNvSpPr>
              <a:spLocks noChangeShapeType="1"/>
            </p:cNvSpPr>
            <p:nvPr/>
          </p:nvSpPr>
          <p:spPr bwMode="auto">
            <a:xfrm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1" name="Line 39"/>
            <p:cNvSpPr>
              <a:spLocks noChangeShapeType="1"/>
            </p:cNvSpPr>
            <p:nvPr/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2" name="Group 40"/>
          <p:cNvGrpSpPr/>
          <p:nvPr/>
        </p:nvGrpSpPr>
        <p:grpSpPr bwMode="auto">
          <a:xfrm>
            <a:off x="1752600" y="2438400"/>
            <a:ext cx="304800" cy="304800"/>
            <a:chOff x="2352" y="1296"/>
            <a:chExt cx="192" cy="192"/>
          </a:xfrm>
        </p:grpSpPr>
        <p:sp>
          <p:nvSpPr>
            <p:cNvPr id="85033" name="Line 41"/>
            <p:cNvSpPr>
              <a:spLocks noChangeShapeType="1"/>
            </p:cNvSpPr>
            <p:nvPr/>
          </p:nvSpPr>
          <p:spPr bwMode="auto">
            <a:xfrm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4" name="Line 42"/>
            <p:cNvSpPr>
              <a:spLocks noChangeShapeType="1"/>
            </p:cNvSpPr>
            <p:nvPr/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5" name="Group 43"/>
          <p:cNvGrpSpPr/>
          <p:nvPr/>
        </p:nvGrpSpPr>
        <p:grpSpPr bwMode="auto">
          <a:xfrm rot="4037119">
            <a:off x="6477000" y="2209800"/>
            <a:ext cx="304800" cy="304800"/>
            <a:chOff x="2352" y="1296"/>
            <a:chExt cx="192" cy="192"/>
          </a:xfrm>
        </p:grpSpPr>
        <p:sp>
          <p:nvSpPr>
            <p:cNvPr id="85036" name="Line 44"/>
            <p:cNvSpPr>
              <a:spLocks noChangeShapeType="1"/>
            </p:cNvSpPr>
            <p:nvPr/>
          </p:nvSpPr>
          <p:spPr bwMode="auto">
            <a:xfrm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7" name="Line 45"/>
            <p:cNvSpPr>
              <a:spLocks noChangeShapeType="1"/>
            </p:cNvSpPr>
            <p:nvPr/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8" name="Group 46"/>
          <p:cNvGrpSpPr/>
          <p:nvPr/>
        </p:nvGrpSpPr>
        <p:grpSpPr bwMode="auto">
          <a:xfrm>
            <a:off x="5486400" y="2514600"/>
            <a:ext cx="304800" cy="304800"/>
            <a:chOff x="2352" y="1296"/>
            <a:chExt cx="192" cy="192"/>
          </a:xfrm>
        </p:grpSpPr>
        <p:sp>
          <p:nvSpPr>
            <p:cNvPr id="85039" name="Line 47"/>
            <p:cNvSpPr>
              <a:spLocks noChangeShapeType="1"/>
            </p:cNvSpPr>
            <p:nvPr/>
          </p:nvSpPr>
          <p:spPr bwMode="auto">
            <a:xfrm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0" name="Line 48"/>
            <p:cNvSpPr>
              <a:spLocks noChangeShapeType="1"/>
            </p:cNvSpPr>
            <p:nvPr/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3048000" y="152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</a:rPr>
              <a:t>可看做是一个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等臂杠杆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  <p:bldP spid="85002" grpId="0" animBg="1"/>
      <p:bldP spid="85003" grpId="0" animBg="1"/>
      <p:bldP spid="85004" grpId="0" animBg="1"/>
      <p:bldP spid="85005" grpId="0" autoUpdateAnimBg="0"/>
      <p:bldP spid="85012" grpId="0" animBg="1"/>
      <p:bldP spid="85013" grpId="0" animBg="1"/>
      <p:bldP spid="85014" grpId="0" animBg="1"/>
      <p:bldP spid="85015" grpId="0" animBg="1"/>
      <p:bldP spid="85016" grpId="0" autoUpdateAnimBg="0"/>
      <p:bldP spid="85041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模板网-WWW.1PPT.COM">
  <a:themeElements>
    <a:clrScheme name="2012版中考一轮复习化学精品课件（含2011中考真题）第15课时粒子构成物质（19pp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版中考一轮复习化学精品课件（含2011中考真题）第15课时粒子构成物质（19ppt)">
      <a:majorFont>
        <a:latin typeface="Arial"/>
        <a:ea typeface="黑体"/>
        <a:cs typeface="宋体"/>
      </a:majorFont>
      <a:minorFont>
        <a:latin typeface="Arial"/>
        <a:ea typeface="楷体_GB2312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012版中考一轮复习化学精品课件（含2011中考真题）第15课时粒子构成物质（19pp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3255</Words>
  <Application>WPS 演示</Application>
  <PresentationFormat>全屏显示(4:3)</PresentationFormat>
  <Paragraphs>593</Paragraphs>
  <Slides>37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宋体</vt:lpstr>
      <vt:lpstr>Wingdings</vt:lpstr>
      <vt:lpstr>黑体</vt:lpstr>
      <vt:lpstr>汉仪大宋简</vt:lpstr>
      <vt:lpstr>Calibri</vt:lpstr>
      <vt:lpstr>Times New Roman</vt:lpstr>
      <vt:lpstr>华文新魏</vt:lpstr>
      <vt:lpstr>Calibri</vt:lpstr>
      <vt:lpstr>隶书</vt:lpstr>
      <vt:lpstr>华文彩云</vt:lpstr>
      <vt:lpstr>楷体_GB2312</vt:lpstr>
      <vt:lpstr>微软雅黑</vt:lpstr>
      <vt:lpstr>Arial Unicode MS</vt:lpstr>
      <vt:lpstr>幼圆</vt:lpstr>
      <vt:lpstr>Tahoma</vt:lpstr>
      <vt:lpstr>新宋体</vt:lpstr>
      <vt:lpstr>第一PPT模板网-WWW.1PPT.COM</vt:lpstr>
      <vt:lpstr>1_第一PPT模板网-WWW.1PPT.COM</vt:lpstr>
      <vt:lpstr>2_第一PPT模板网-WWW.1PPT.COM</vt:lpstr>
      <vt:lpstr>Equation.DSMT4</vt:lpstr>
      <vt:lpstr>PowerPoint 演示文稿</vt:lpstr>
      <vt:lpstr>PowerPoint 演示文稿</vt:lpstr>
      <vt:lpstr>学习目标</vt:lpstr>
      <vt:lpstr>PowerPoint 演示文稿</vt:lpstr>
      <vt:lpstr>1、什么是滑轮？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张彦彬</cp:lastModifiedBy>
  <cp:revision>89</cp:revision>
  <cp:lastPrinted>2113-01-01T00:00:00Z</cp:lastPrinted>
  <dcterms:created xsi:type="dcterms:W3CDTF">2113-01-01T00:00:00Z</dcterms:created>
  <dcterms:modified xsi:type="dcterms:W3CDTF">2018-05-05T10:20:15Z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2052-10.1.0.7346</vt:lpwstr>
  </property>
</Properties>
</file>