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60" r:id="rId5"/>
    <p:sldId id="314" r:id="rId6"/>
    <p:sldId id="316" r:id="rId7"/>
    <p:sldId id="317" r:id="rId8"/>
    <p:sldId id="318" r:id="rId9"/>
    <p:sldId id="320" r:id="rId10"/>
    <p:sldId id="355" r:id="rId11"/>
    <p:sldId id="356" r:id="rId12"/>
    <p:sldId id="321" r:id="rId13"/>
    <p:sldId id="322" r:id="rId14"/>
    <p:sldId id="328" r:id="rId15"/>
    <p:sldId id="327" r:id="rId17"/>
    <p:sldId id="277" r:id="rId18"/>
    <p:sldId id="324" r:id="rId19"/>
    <p:sldId id="323" r:id="rId20"/>
    <p:sldId id="325" r:id="rId21"/>
    <p:sldId id="326" r:id="rId22"/>
    <p:sldId id="329" r:id="rId23"/>
    <p:sldId id="330" r:id="rId24"/>
    <p:sldId id="357" r:id="rId25"/>
    <p:sldId id="358" r:id="rId26"/>
    <p:sldId id="359" r:id="rId27"/>
    <p:sldId id="341" r:id="rId28"/>
    <p:sldId id="331" r:id="rId29"/>
    <p:sldId id="333" r:id="rId30"/>
    <p:sldId id="332" r:id="rId31"/>
    <p:sldId id="334" r:id="rId32"/>
    <p:sldId id="335" r:id="rId33"/>
    <p:sldId id="336" r:id="rId34"/>
    <p:sldId id="337" r:id="rId35"/>
    <p:sldId id="338" r:id="rId36"/>
    <p:sldId id="342" r:id="rId37"/>
    <p:sldId id="345" r:id="rId38"/>
    <p:sldId id="348" r:id="rId39"/>
    <p:sldId id="349" r:id="rId40"/>
    <p:sldId id="351" r:id="rId41"/>
    <p:sldId id="353" r:id="rId42"/>
    <p:sldId id="360" r:id="rId43"/>
    <p:sldId id="362" r:id="rId44"/>
    <p:sldId id="363" r:id="rId45"/>
    <p:sldId id="364" r:id="rId46"/>
    <p:sldId id="305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469"/>
    <a:srgbClr val="F9C649"/>
    <a:srgbClr val="D9CE8D"/>
    <a:srgbClr val="CECB98"/>
    <a:srgbClr val="FFFF00"/>
    <a:srgbClr val="181717"/>
    <a:srgbClr val="1B2D3A"/>
    <a:srgbClr val="C00000"/>
    <a:srgbClr val="DF2708"/>
    <a:srgbClr val="F06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475" autoAdjust="0"/>
  </p:normalViewPr>
  <p:slideViewPr>
    <p:cSldViewPr snapToGrid="0" showGuides="1">
      <p:cViewPr varScale="1">
        <p:scale>
          <a:sx n="70" d="100"/>
          <a:sy n="70" d="100"/>
        </p:scale>
        <p:origin x="528" y="66"/>
      </p:cViewPr>
      <p:guideLst>
        <p:guide orient="horz" pos="2387"/>
        <p:guide pos="6834"/>
        <p:guide pos="733"/>
        <p:guide orient="horz" pos="14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D0960-B1F2-45F7-BE4C-923E912F02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C545D-D9CF-48B0-B28D-B7BD085C42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方正兰亭纤黑简体" panose="03000509000000000000" pitchFamily="65" charset="-122"/>
              </a:defRPr>
            </a:lvl9pPr>
          </a:lstStyle>
          <a:p>
            <a:fld id="{5165EE1A-B5A9-4BB1-85E8-13593A57B6B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F612-9F46-4A4B-91FE-9D9FA9053C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DA5C-7D63-4992-952C-DCFCAD0CB6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4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oleObject" Target="../embeddings/oleObject9.bin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7.png"/><Relationship Id="rId1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5.bin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0.png"/><Relationship Id="rId1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oleObject" Target="../embeddings/oleObject7.bin"/><Relationship Id="rId2" Type="http://schemas.openxmlformats.org/officeDocument/2006/relationships/image" Target="../media/image6.png"/><Relationship Id="rId1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5.wav"/><Relationship Id="rId3" Type="http://schemas.openxmlformats.org/officeDocument/2006/relationships/audio" Target="../media/audio4.wav"/><Relationship Id="rId2" Type="http://schemas.openxmlformats.org/officeDocument/2006/relationships/image" Target="../media/image8.png"/><Relationship Id="rId1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3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74738" y="2753884"/>
            <a:ext cx="7498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透镜及其</a:t>
            </a:r>
            <a:r>
              <a:rPr lang="zh-CN" altLang="en-US" sz="72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应用复习</a:t>
            </a:r>
            <a:endParaRPr lang="zh-CN" altLang="en-US" sz="72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331382" y="2849163"/>
            <a:ext cx="855345" cy="944140"/>
            <a:chOff x="1311271" y="2990807"/>
            <a:chExt cx="855345" cy="944140"/>
          </a:xfrm>
        </p:grpSpPr>
        <p:sp>
          <p:nvSpPr>
            <p:cNvPr id="30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8996901" y="2863149"/>
            <a:ext cx="934387" cy="944140"/>
            <a:chOff x="1311271" y="2990807"/>
            <a:chExt cx="855345" cy="944140"/>
          </a:xfrm>
        </p:grpSpPr>
        <p:sp>
          <p:nvSpPr>
            <p:cNvPr id="39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14450" y="1000125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0" dirty="0" smtClean="0">
                <a:solidFill>
                  <a:schemeClr val="tx1"/>
                </a:solidFill>
              </a:rPr>
              <a:t>6</a:t>
            </a:r>
            <a:r>
              <a:rPr lang="zh-CN" altLang="en-US" sz="3200" b="0" dirty="0" smtClean="0">
                <a:solidFill>
                  <a:schemeClr val="tx1"/>
                </a:solidFill>
              </a:rPr>
              <a:t>、光学</a:t>
            </a:r>
            <a:r>
              <a:rPr lang="zh-CN" altLang="en-US" sz="3200" b="0" dirty="0">
                <a:solidFill>
                  <a:schemeClr val="tx1"/>
                </a:solidFill>
              </a:rPr>
              <a:t>器件平面镜、凹镜、凸镜、凹透镜、凸透镜中，利用光的反射规律工作的是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镜、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镜；利用光的折射规律工作的是</a:t>
            </a:r>
            <a:r>
              <a:rPr lang="en-US" altLang="zh-CN" sz="3200" b="0" dirty="0">
                <a:solidFill>
                  <a:schemeClr val="tx1"/>
                </a:solidFill>
              </a:rPr>
              <a:t>_____</a:t>
            </a:r>
            <a:r>
              <a:rPr lang="zh-CN" altLang="en-US" sz="3200" b="0" dirty="0">
                <a:solidFill>
                  <a:schemeClr val="tx1"/>
                </a:solidFill>
              </a:rPr>
              <a:t>镜；没有焦点的是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镜；有实焦点的是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镜；有虚焦点的是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 smtClean="0">
                <a:solidFill>
                  <a:schemeClr val="tx1"/>
                </a:solidFill>
              </a:rPr>
              <a:t>镜</a:t>
            </a:r>
            <a:endParaRPr lang="zh-CN" alt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450" y="3900486"/>
            <a:ext cx="10115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利用光的反射规律工作的是： 平面镜 、凹镜 、 </a:t>
            </a:r>
            <a:r>
              <a:rPr lang="zh-CN" altLang="en-US" sz="3200" dirty="0" smtClean="0"/>
              <a:t>凸镜</a:t>
            </a:r>
            <a:endParaRPr lang="en-US" altLang="zh-CN" sz="3200" dirty="0" smtClean="0"/>
          </a:p>
          <a:p>
            <a:r>
              <a:rPr lang="zh-CN" altLang="en-US" sz="3200" dirty="0"/>
              <a:t>利用光的折射规律工作的是：凹透镜 、</a:t>
            </a:r>
            <a:r>
              <a:rPr lang="zh-CN" altLang="en-US" sz="3200" dirty="0" smtClean="0"/>
              <a:t>凸透镜</a:t>
            </a:r>
            <a:endParaRPr lang="en-US" altLang="zh-CN" sz="3200" dirty="0" smtClean="0"/>
          </a:p>
          <a:p>
            <a:r>
              <a:rPr lang="zh-CN" altLang="en-US" sz="3200" dirty="0"/>
              <a:t>没有焦点的是：</a:t>
            </a:r>
            <a:r>
              <a:rPr lang="zh-CN" altLang="en-US" sz="3200" dirty="0" smtClean="0"/>
              <a:t>平面镜</a:t>
            </a:r>
            <a:endParaRPr lang="en-US" altLang="zh-CN" sz="3200" dirty="0" smtClean="0"/>
          </a:p>
          <a:p>
            <a:r>
              <a:rPr lang="zh-CN" altLang="en-US" sz="3200" dirty="0"/>
              <a:t>有实焦点的是：凹镜 、</a:t>
            </a:r>
            <a:r>
              <a:rPr lang="zh-CN" altLang="en-US" sz="3200" dirty="0" smtClean="0"/>
              <a:t>凸透镜</a:t>
            </a:r>
            <a:endParaRPr lang="en-US" altLang="zh-CN" sz="3200" dirty="0" smtClean="0"/>
          </a:p>
          <a:p>
            <a:r>
              <a:rPr lang="zh-CN" altLang="en-US" sz="3200" dirty="0"/>
              <a:t>有虚焦点的是：凸镜 、凹透镜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5"/>
          <p:cNvGrpSpPr/>
          <p:nvPr/>
        </p:nvGrpSpPr>
        <p:grpSpPr bwMode="auto">
          <a:xfrm>
            <a:off x="912285" y="2060575"/>
            <a:ext cx="9989078" cy="1847850"/>
            <a:chOff x="2160" y="13971"/>
            <a:chExt cx="7230" cy="1185"/>
          </a:xfrm>
        </p:grpSpPr>
        <p:grpSp>
          <p:nvGrpSpPr>
            <p:cNvPr id="39941" name="Group 6"/>
            <p:cNvGrpSpPr/>
            <p:nvPr/>
          </p:nvGrpSpPr>
          <p:grpSpPr bwMode="auto">
            <a:xfrm>
              <a:off x="2160" y="13971"/>
              <a:ext cx="1335" cy="1185"/>
              <a:chOff x="2520" y="6801"/>
              <a:chExt cx="1335" cy="1185"/>
            </a:xfrm>
          </p:grpSpPr>
          <p:grpSp>
            <p:nvGrpSpPr>
              <p:cNvPr id="39994" name="Group 7"/>
              <p:cNvGrpSpPr/>
              <p:nvPr/>
            </p:nvGrpSpPr>
            <p:grpSpPr bwMode="auto">
              <a:xfrm>
                <a:off x="2520" y="7362"/>
                <a:ext cx="720" cy="624"/>
                <a:chOff x="2520" y="7212"/>
                <a:chExt cx="720" cy="624"/>
              </a:xfrm>
            </p:grpSpPr>
            <p:sp>
              <p:nvSpPr>
                <p:cNvPr id="40002" name="Line 8"/>
                <p:cNvSpPr>
                  <a:spLocks noChangeShapeType="1"/>
                </p:cNvSpPr>
                <p:nvPr/>
              </p:nvSpPr>
              <p:spPr bwMode="auto">
                <a:xfrm>
                  <a:off x="2520" y="721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003" name="Line 9"/>
                <p:cNvSpPr>
                  <a:spLocks noChangeShapeType="1"/>
                </p:cNvSpPr>
                <p:nvPr/>
              </p:nvSpPr>
              <p:spPr bwMode="auto">
                <a:xfrm>
                  <a:off x="3240" y="7212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004" name="Line 10"/>
                <p:cNvSpPr>
                  <a:spLocks noChangeShapeType="1"/>
                </p:cNvSpPr>
                <p:nvPr/>
              </p:nvSpPr>
              <p:spPr bwMode="auto">
                <a:xfrm>
                  <a:off x="3240" y="7212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005" name="Line 11"/>
                <p:cNvSpPr>
                  <a:spLocks noChangeShapeType="1"/>
                </p:cNvSpPr>
                <p:nvPr/>
              </p:nvSpPr>
              <p:spPr bwMode="auto">
                <a:xfrm>
                  <a:off x="2700" y="7212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995" name="Group 12"/>
              <p:cNvGrpSpPr/>
              <p:nvPr/>
            </p:nvGrpSpPr>
            <p:grpSpPr bwMode="auto">
              <a:xfrm>
                <a:off x="2820" y="6801"/>
                <a:ext cx="1035" cy="1050"/>
                <a:chOff x="2760" y="6876"/>
                <a:chExt cx="1035" cy="1050"/>
              </a:xfrm>
            </p:grpSpPr>
            <p:grpSp>
              <p:nvGrpSpPr>
                <p:cNvPr id="39996" name="Group 13"/>
                <p:cNvGrpSpPr/>
                <p:nvPr/>
              </p:nvGrpSpPr>
              <p:grpSpPr bwMode="auto">
                <a:xfrm>
                  <a:off x="2760" y="6876"/>
                  <a:ext cx="1035" cy="1050"/>
                  <a:chOff x="2760" y="6876"/>
                  <a:chExt cx="1035" cy="1050"/>
                </a:xfrm>
              </p:grpSpPr>
              <p:sp>
                <p:nvSpPr>
                  <p:cNvPr id="3999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060" y="6876"/>
                    <a:ext cx="720" cy="78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9999" name="Group 15"/>
                  <p:cNvGrpSpPr/>
                  <p:nvPr/>
                </p:nvGrpSpPr>
                <p:grpSpPr bwMode="auto">
                  <a:xfrm>
                    <a:off x="2760" y="7146"/>
                    <a:ext cx="1035" cy="780"/>
                    <a:chOff x="2760" y="7146"/>
                    <a:chExt cx="1035" cy="780"/>
                  </a:xfrm>
                </p:grpSpPr>
                <p:sp>
                  <p:nvSpPr>
                    <p:cNvPr id="4000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" y="7146"/>
                      <a:ext cx="720" cy="7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prstDash val="dash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001" name="Freeform 17"/>
                    <p:cNvSpPr/>
                    <p:nvPr/>
                  </p:nvSpPr>
                  <p:spPr bwMode="auto">
                    <a:xfrm>
                      <a:off x="3480" y="7665"/>
                      <a:ext cx="315" cy="255"/>
                    </a:xfrm>
                    <a:custGeom>
                      <a:avLst/>
                      <a:gdLst>
                        <a:gd name="T0" fmla="*/ 0 w 315"/>
                        <a:gd name="T1" fmla="*/ 255 h 255"/>
                        <a:gd name="T2" fmla="*/ 315 w 315"/>
                        <a:gd name="T3" fmla="*/ 0 h 255"/>
                        <a:gd name="T4" fmla="*/ 0 60000 65536"/>
                        <a:gd name="T5" fmla="*/ 0 60000 65536"/>
                        <a:gd name="T6" fmla="*/ 0 w 315"/>
                        <a:gd name="T7" fmla="*/ 0 h 255"/>
                        <a:gd name="T8" fmla="*/ 315 w 315"/>
                        <a:gd name="T9" fmla="*/ 255 h 25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15" h="255">
                          <a:moveTo>
                            <a:pt x="0" y="255"/>
                          </a:move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dash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9997" name="Freeform 18"/>
                <p:cNvSpPr/>
                <p:nvPr/>
              </p:nvSpPr>
              <p:spPr bwMode="auto">
                <a:xfrm>
                  <a:off x="2760" y="6885"/>
                  <a:ext cx="285" cy="255"/>
                </a:xfrm>
                <a:custGeom>
                  <a:avLst/>
                  <a:gdLst>
                    <a:gd name="T0" fmla="*/ 270 w 270"/>
                    <a:gd name="T1" fmla="*/ 0 h 300"/>
                    <a:gd name="T2" fmla="*/ 0 w 270"/>
                    <a:gd name="T3" fmla="*/ 300 h 300"/>
                    <a:gd name="T4" fmla="*/ 0 60000 65536"/>
                    <a:gd name="T5" fmla="*/ 0 60000 65536"/>
                    <a:gd name="T6" fmla="*/ 0 w 270"/>
                    <a:gd name="T7" fmla="*/ 0 h 300"/>
                    <a:gd name="T8" fmla="*/ 270 w 270"/>
                    <a:gd name="T9" fmla="*/ 300 h 3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0" h="300">
                      <a:moveTo>
                        <a:pt x="270" y="0"/>
                      </a:moveTo>
                      <a:lnTo>
                        <a:pt x="0" y="30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942" name="Group 19"/>
            <p:cNvGrpSpPr/>
            <p:nvPr/>
          </p:nvGrpSpPr>
          <p:grpSpPr bwMode="auto">
            <a:xfrm>
              <a:off x="3465" y="14055"/>
              <a:ext cx="1620" cy="972"/>
              <a:chOff x="4140" y="6945"/>
              <a:chExt cx="1620" cy="972"/>
            </a:xfrm>
          </p:grpSpPr>
          <p:grpSp>
            <p:nvGrpSpPr>
              <p:cNvPr id="39979" name="Group 20"/>
              <p:cNvGrpSpPr/>
              <p:nvPr/>
            </p:nvGrpSpPr>
            <p:grpSpPr bwMode="auto">
              <a:xfrm>
                <a:off x="4140" y="6945"/>
                <a:ext cx="1620" cy="972"/>
                <a:chOff x="4140" y="7020"/>
                <a:chExt cx="1620" cy="972"/>
              </a:xfrm>
            </p:grpSpPr>
            <p:grpSp>
              <p:nvGrpSpPr>
                <p:cNvPr id="39983" name="Group 21"/>
                <p:cNvGrpSpPr/>
                <p:nvPr/>
              </p:nvGrpSpPr>
              <p:grpSpPr bwMode="auto">
                <a:xfrm>
                  <a:off x="4140" y="7020"/>
                  <a:ext cx="1080" cy="972"/>
                  <a:chOff x="4140" y="7020"/>
                  <a:chExt cx="1080" cy="972"/>
                </a:xfrm>
              </p:grpSpPr>
              <p:sp>
                <p:nvSpPr>
                  <p:cNvPr id="3998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860" y="7056"/>
                    <a:ext cx="360" cy="93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0000"/>
                    </a:solidFill>
                    <a:prstDash val="dash"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9988" name="Group 23"/>
                  <p:cNvGrpSpPr/>
                  <p:nvPr/>
                </p:nvGrpSpPr>
                <p:grpSpPr bwMode="auto">
                  <a:xfrm>
                    <a:off x="4140" y="7815"/>
                    <a:ext cx="720" cy="156"/>
                    <a:chOff x="4140" y="7680"/>
                    <a:chExt cx="720" cy="156"/>
                  </a:xfrm>
                </p:grpSpPr>
                <p:sp>
                  <p:nvSpPr>
                    <p:cNvPr id="39992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0" y="7680"/>
                      <a:ext cx="720" cy="1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993" name="Freeform 25"/>
                    <p:cNvSpPr/>
                    <p:nvPr/>
                  </p:nvSpPr>
                  <p:spPr bwMode="auto">
                    <a:xfrm>
                      <a:off x="4455" y="7695"/>
                      <a:ext cx="300" cy="75"/>
                    </a:xfrm>
                    <a:custGeom>
                      <a:avLst/>
                      <a:gdLst>
                        <a:gd name="T0" fmla="*/ 0 w 300"/>
                        <a:gd name="T1" fmla="*/ 75 h 75"/>
                        <a:gd name="T2" fmla="*/ 300 w 300"/>
                        <a:gd name="T3" fmla="*/ 0 h 75"/>
                        <a:gd name="T4" fmla="*/ 0 60000 65536"/>
                        <a:gd name="T5" fmla="*/ 0 60000 65536"/>
                        <a:gd name="T6" fmla="*/ 0 w 300"/>
                        <a:gd name="T7" fmla="*/ 0 h 75"/>
                        <a:gd name="T8" fmla="*/ 300 w 300"/>
                        <a:gd name="T9" fmla="*/ 75 h 7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00" h="75">
                          <a:moveTo>
                            <a:pt x="0" y="75"/>
                          </a:moveTo>
                          <a:lnTo>
                            <a:pt x="30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9989" name="Group 26"/>
                  <p:cNvGrpSpPr/>
                  <p:nvPr/>
                </p:nvGrpSpPr>
                <p:grpSpPr bwMode="auto">
                  <a:xfrm rot="2450422">
                    <a:off x="4155" y="7020"/>
                    <a:ext cx="720" cy="156"/>
                    <a:chOff x="4140" y="7680"/>
                    <a:chExt cx="720" cy="156"/>
                  </a:xfrm>
                </p:grpSpPr>
                <p:sp>
                  <p:nvSpPr>
                    <p:cNvPr id="39990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0" y="7680"/>
                      <a:ext cx="720" cy="1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991" name="Freeform 28"/>
                    <p:cNvSpPr/>
                    <p:nvPr/>
                  </p:nvSpPr>
                  <p:spPr bwMode="auto">
                    <a:xfrm>
                      <a:off x="4455" y="7695"/>
                      <a:ext cx="300" cy="75"/>
                    </a:xfrm>
                    <a:custGeom>
                      <a:avLst/>
                      <a:gdLst>
                        <a:gd name="T0" fmla="*/ 0 w 300"/>
                        <a:gd name="T1" fmla="*/ 75 h 75"/>
                        <a:gd name="T2" fmla="*/ 300 w 300"/>
                        <a:gd name="T3" fmla="*/ 0 h 75"/>
                        <a:gd name="T4" fmla="*/ 0 60000 65536"/>
                        <a:gd name="T5" fmla="*/ 0 60000 65536"/>
                        <a:gd name="T6" fmla="*/ 0 w 300"/>
                        <a:gd name="T7" fmla="*/ 0 h 75"/>
                        <a:gd name="T8" fmla="*/ 300 w 300"/>
                        <a:gd name="T9" fmla="*/ 75 h 7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00" h="75">
                          <a:moveTo>
                            <a:pt x="0" y="75"/>
                          </a:moveTo>
                          <a:lnTo>
                            <a:pt x="30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9984" name="Group 29"/>
                <p:cNvGrpSpPr/>
                <p:nvPr/>
              </p:nvGrpSpPr>
              <p:grpSpPr bwMode="auto">
                <a:xfrm>
                  <a:off x="5220" y="7836"/>
                  <a:ext cx="540" cy="0"/>
                  <a:chOff x="5220" y="7836"/>
                  <a:chExt cx="540" cy="0"/>
                </a:xfrm>
              </p:grpSpPr>
              <p:sp>
                <p:nvSpPr>
                  <p:cNvPr id="3998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7836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8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400" y="7836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9980" name="Group 32"/>
              <p:cNvGrpSpPr/>
              <p:nvPr/>
            </p:nvGrpSpPr>
            <p:grpSpPr bwMode="auto">
              <a:xfrm>
                <a:off x="5220" y="7293"/>
                <a:ext cx="540" cy="0"/>
                <a:chOff x="5220" y="7368"/>
                <a:chExt cx="540" cy="0"/>
              </a:xfrm>
            </p:grpSpPr>
            <p:sp>
              <p:nvSpPr>
                <p:cNvPr id="39981" name="Line 33"/>
                <p:cNvSpPr>
                  <a:spLocks noChangeShapeType="1"/>
                </p:cNvSpPr>
                <p:nvPr/>
              </p:nvSpPr>
              <p:spPr bwMode="auto">
                <a:xfrm>
                  <a:off x="5220" y="7368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82" name="Line 34"/>
                <p:cNvSpPr>
                  <a:spLocks noChangeShapeType="1"/>
                </p:cNvSpPr>
                <p:nvPr/>
              </p:nvSpPr>
              <p:spPr bwMode="auto">
                <a:xfrm>
                  <a:off x="5400" y="7368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943" name="Group 35"/>
            <p:cNvGrpSpPr/>
            <p:nvPr/>
          </p:nvGrpSpPr>
          <p:grpSpPr bwMode="auto">
            <a:xfrm>
              <a:off x="5310" y="14196"/>
              <a:ext cx="1260" cy="780"/>
              <a:chOff x="6480" y="6900"/>
              <a:chExt cx="1260" cy="780"/>
            </a:xfrm>
          </p:grpSpPr>
          <p:sp>
            <p:nvSpPr>
              <p:cNvPr id="39965" name="Rectangle 36"/>
              <p:cNvSpPr>
                <a:spLocks noChangeArrowheads="1"/>
              </p:cNvSpPr>
              <p:nvPr/>
            </p:nvSpPr>
            <p:spPr bwMode="auto">
              <a:xfrm>
                <a:off x="6840" y="6900"/>
                <a:ext cx="36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66" name="Group 37"/>
              <p:cNvGrpSpPr/>
              <p:nvPr/>
            </p:nvGrpSpPr>
            <p:grpSpPr bwMode="auto">
              <a:xfrm>
                <a:off x="6480" y="7101"/>
                <a:ext cx="360" cy="312"/>
                <a:chOff x="6480" y="7101"/>
                <a:chExt cx="360" cy="312"/>
              </a:xfrm>
            </p:grpSpPr>
            <p:grpSp>
              <p:nvGrpSpPr>
                <p:cNvPr id="39973" name="Group 38"/>
                <p:cNvGrpSpPr/>
                <p:nvPr/>
              </p:nvGrpSpPr>
              <p:grpSpPr bwMode="auto">
                <a:xfrm>
                  <a:off x="6480" y="7101"/>
                  <a:ext cx="360" cy="312"/>
                  <a:chOff x="6480" y="7101"/>
                  <a:chExt cx="360" cy="312"/>
                </a:xfrm>
              </p:grpSpPr>
              <p:grpSp>
                <p:nvGrpSpPr>
                  <p:cNvPr id="39975" name="Group 39"/>
                  <p:cNvGrpSpPr/>
                  <p:nvPr/>
                </p:nvGrpSpPr>
                <p:grpSpPr bwMode="auto">
                  <a:xfrm>
                    <a:off x="6480" y="7101"/>
                    <a:ext cx="360" cy="312"/>
                    <a:chOff x="6480" y="7056"/>
                    <a:chExt cx="360" cy="312"/>
                  </a:xfrm>
                </p:grpSpPr>
                <p:sp>
                  <p:nvSpPr>
                    <p:cNvPr id="39977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80" y="7056"/>
                      <a:ext cx="360" cy="1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978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80" y="7212"/>
                      <a:ext cx="360" cy="1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9976" name="Freeform 42"/>
                  <p:cNvSpPr/>
                  <p:nvPr/>
                </p:nvSpPr>
                <p:spPr bwMode="auto">
                  <a:xfrm>
                    <a:off x="6600" y="7153"/>
                    <a:ext cx="150" cy="62"/>
                  </a:xfrm>
                  <a:custGeom>
                    <a:avLst/>
                    <a:gdLst>
                      <a:gd name="T0" fmla="*/ 0 w 150"/>
                      <a:gd name="T1" fmla="*/ 62 h 62"/>
                      <a:gd name="T2" fmla="*/ 150 w 150"/>
                      <a:gd name="T3" fmla="*/ 0 h 62"/>
                      <a:gd name="T4" fmla="*/ 0 60000 65536"/>
                      <a:gd name="T5" fmla="*/ 0 60000 65536"/>
                      <a:gd name="T6" fmla="*/ 0 w 150"/>
                      <a:gd name="T7" fmla="*/ 0 h 62"/>
                      <a:gd name="T8" fmla="*/ 150 w 150"/>
                      <a:gd name="T9" fmla="*/ 62 h 6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50" h="62">
                        <a:moveTo>
                          <a:pt x="0" y="62"/>
                        </a:moveTo>
                        <a:lnTo>
                          <a:pt x="15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974" name="Freeform 43"/>
                <p:cNvSpPr/>
                <p:nvPr/>
              </p:nvSpPr>
              <p:spPr bwMode="auto">
                <a:xfrm>
                  <a:off x="6585" y="7293"/>
                  <a:ext cx="165" cy="102"/>
                </a:xfrm>
                <a:custGeom>
                  <a:avLst/>
                  <a:gdLst>
                    <a:gd name="T0" fmla="*/ 0 w 165"/>
                    <a:gd name="T1" fmla="*/ 0 h 102"/>
                    <a:gd name="T2" fmla="*/ 165 w 165"/>
                    <a:gd name="T3" fmla="*/ 102 h 102"/>
                    <a:gd name="T4" fmla="*/ 0 60000 65536"/>
                    <a:gd name="T5" fmla="*/ 0 60000 65536"/>
                    <a:gd name="T6" fmla="*/ 0 w 165"/>
                    <a:gd name="T7" fmla="*/ 0 h 102"/>
                    <a:gd name="T8" fmla="*/ 165 w 165"/>
                    <a:gd name="T9" fmla="*/ 102 h 1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" h="102">
                      <a:moveTo>
                        <a:pt x="0" y="0"/>
                      </a:moveTo>
                      <a:lnTo>
                        <a:pt x="165" y="102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967" name="Group 44"/>
              <p:cNvGrpSpPr/>
              <p:nvPr/>
            </p:nvGrpSpPr>
            <p:grpSpPr bwMode="auto">
              <a:xfrm>
                <a:off x="7200" y="7479"/>
                <a:ext cx="540" cy="0"/>
                <a:chOff x="7200" y="7479"/>
                <a:chExt cx="540" cy="0"/>
              </a:xfrm>
            </p:grpSpPr>
            <p:sp>
              <p:nvSpPr>
                <p:cNvPr id="39971" name="Line 45"/>
                <p:cNvSpPr>
                  <a:spLocks noChangeShapeType="1"/>
                </p:cNvSpPr>
                <p:nvPr/>
              </p:nvSpPr>
              <p:spPr bwMode="auto">
                <a:xfrm>
                  <a:off x="7200" y="7479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72" name="Line 46"/>
                <p:cNvSpPr>
                  <a:spLocks noChangeShapeType="1"/>
                </p:cNvSpPr>
                <p:nvPr/>
              </p:nvSpPr>
              <p:spPr bwMode="auto">
                <a:xfrm>
                  <a:off x="7380" y="747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968" name="Group 47"/>
              <p:cNvGrpSpPr/>
              <p:nvPr/>
            </p:nvGrpSpPr>
            <p:grpSpPr bwMode="auto">
              <a:xfrm>
                <a:off x="7200" y="7056"/>
                <a:ext cx="540" cy="0"/>
                <a:chOff x="7200" y="7056"/>
                <a:chExt cx="540" cy="0"/>
              </a:xfrm>
            </p:grpSpPr>
            <p:sp>
              <p:nvSpPr>
                <p:cNvPr id="39969" name="Line 48"/>
                <p:cNvSpPr>
                  <a:spLocks noChangeShapeType="1"/>
                </p:cNvSpPr>
                <p:nvPr/>
              </p:nvSpPr>
              <p:spPr bwMode="auto">
                <a:xfrm>
                  <a:off x="7200" y="7056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70" name="Line 49"/>
                <p:cNvSpPr>
                  <a:spLocks noChangeShapeType="1"/>
                </p:cNvSpPr>
                <p:nvPr/>
              </p:nvSpPr>
              <p:spPr bwMode="auto">
                <a:xfrm>
                  <a:off x="7380" y="7056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944" name="Group 50"/>
            <p:cNvGrpSpPr/>
            <p:nvPr/>
          </p:nvGrpSpPr>
          <p:grpSpPr bwMode="auto">
            <a:xfrm>
              <a:off x="6810" y="14175"/>
              <a:ext cx="1260" cy="780"/>
              <a:chOff x="7380" y="7050"/>
              <a:chExt cx="1260" cy="780"/>
            </a:xfrm>
          </p:grpSpPr>
          <p:grpSp>
            <p:nvGrpSpPr>
              <p:cNvPr id="39958" name="Group 51"/>
              <p:cNvGrpSpPr/>
              <p:nvPr/>
            </p:nvGrpSpPr>
            <p:grpSpPr bwMode="auto">
              <a:xfrm>
                <a:off x="7380" y="7050"/>
                <a:ext cx="1260" cy="780"/>
                <a:chOff x="7920" y="6900"/>
                <a:chExt cx="1260" cy="780"/>
              </a:xfrm>
            </p:grpSpPr>
            <p:sp>
              <p:nvSpPr>
                <p:cNvPr id="39960" name="Rectangle 52"/>
                <p:cNvSpPr>
                  <a:spLocks noChangeArrowheads="1"/>
                </p:cNvSpPr>
                <p:nvPr/>
              </p:nvSpPr>
              <p:spPr bwMode="auto">
                <a:xfrm>
                  <a:off x="8460" y="6900"/>
                  <a:ext cx="360" cy="7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prstDash val="dash"/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920" y="7056"/>
                  <a:ext cx="540" cy="1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>
                  <a:off x="7920" y="7479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8820" y="6900"/>
                  <a:ext cx="360" cy="1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64" name="Line 56"/>
                <p:cNvSpPr>
                  <a:spLocks noChangeShapeType="1"/>
                </p:cNvSpPr>
                <p:nvPr/>
              </p:nvSpPr>
              <p:spPr bwMode="auto">
                <a:xfrm>
                  <a:off x="8820" y="7524"/>
                  <a:ext cx="360" cy="1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959" name="Freeform 57"/>
              <p:cNvSpPr/>
              <p:nvPr/>
            </p:nvSpPr>
            <p:spPr bwMode="auto">
              <a:xfrm>
                <a:off x="8355" y="7095"/>
                <a:ext cx="195" cy="90"/>
              </a:xfrm>
              <a:custGeom>
                <a:avLst/>
                <a:gdLst>
                  <a:gd name="T0" fmla="*/ 0 w 195"/>
                  <a:gd name="T1" fmla="*/ 90 h 90"/>
                  <a:gd name="T2" fmla="*/ 195 w 195"/>
                  <a:gd name="T3" fmla="*/ 0 h 90"/>
                  <a:gd name="T4" fmla="*/ 0 60000 65536"/>
                  <a:gd name="T5" fmla="*/ 0 60000 65536"/>
                  <a:gd name="T6" fmla="*/ 0 w 195"/>
                  <a:gd name="T7" fmla="*/ 0 h 90"/>
                  <a:gd name="T8" fmla="*/ 195 w 195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" h="90">
                    <a:moveTo>
                      <a:pt x="0" y="90"/>
                    </a:moveTo>
                    <a:lnTo>
                      <a:pt x="195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45" name="Group 58"/>
            <p:cNvGrpSpPr/>
            <p:nvPr/>
          </p:nvGrpSpPr>
          <p:grpSpPr bwMode="auto">
            <a:xfrm>
              <a:off x="8310" y="14190"/>
              <a:ext cx="1080" cy="780"/>
              <a:chOff x="9000" y="6900"/>
              <a:chExt cx="1080" cy="780"/>
            </a:xfrm>
          </p:grpSpPr>
          <p:grpSp>
            <p:nvGrpSpPr>
              <p:cNvPr id="39946" name="Group 59"/>
              <p:cNvGrpSpPr/>
              <p:nvPr/>
            </p:nvGrpSpPr>
            <p:grpSpPr bwMode="auto">
              <a:xfrm>
                <a:off x="9720" y="7212"/>
                <a:ext cx="360" cy="312"/>
                <a:chOff x="9720" y="7212"/>
                <a:chExt cx="360" cy="312"/>
              </a:xfrm>
            </p:grpSpPr>
            <p:sp>
              <p:nvSpPr>
                <p:cNvPr id="3995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9720" y="7212"/>
                  <a:ext cx="360" cy="3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900" y="7212"/>
                  <a:ext cx="180" cy="1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947" name="Group 62"/>
              <p:cNvGrpSpPr/>
              <p:nvPr/>
            </p:nvGrpSpPr>
            <p:grpSpPr bwMode="auto">
              <a:xfrm>
                <a:off x="9000" y="6900"/>
                <a:ext cx="1080" cy="780"/>
                <a:chOff x="9000" y="6900"/>
                <a:chExt cx="1080" cy="780"/>
              </a:xfrm>
            </p:grpSpPr>
            <p:sp>
              <p:nvSpPr>
                <p:cNvPr id="39948" name="Line 63"/>
                <p:cNvSpPr>
                  <a:spLocks noChangeShapeType="1"/>
                </p:cNvSpPr>
                <p:nvPr/>
              </p:nvSpPr>
              <p:spPr bwMode="auto">
                <a:xfrm>
                  <a:off x="9000" y="7524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9949" name="Group 64"/>
                <p:cNvGrpSpPr/>
                <p:nvPr/>
              </p:nvGrpSpPr>
              <p:grpSpPr bwMode="auto">
                <a:xfrm>
                  <a:off x="9000" y="6900"/>
                  <a:ext cx="1080" cy="780"/>
                  <a:chOff x="9000" y="6900"/>
                  <a:chExt cx="1080" cy="780"/>
                </a:xfrm>
              </p:grpSpPr>
              <p:sp>
                <p:nvSpPr>
                  <p:cNvPr id="3995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9360" y="6900"/>
                    <a:ext cx="360" cy="7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0000"/>
                    </a:solidFill>
                    <a:prstDash val="dash"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9952" name="Group 66"/>
                  <p:cNvGrpSpPr/>
                  <p:nvPr/>
                </p:nvGrpSpPr>
                <p:grpSpPr bwMode="auto">
                  <a:xfrm>
                    <a:off x="9720" y="7056"/>
                    <a:ext cx="360" cy="312"/>
                    <a:chOff x="9720" y="7056"/>
                    <a:chExt cx="360" cy="312"/>
                  </a:xfrm>
                </p:grpSpPr>
                <p:sp>
                  <p:nvSpPr>
                    <p:cNvPr id="39954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20" y="7056"/>
                      <a:ext cx="360" cy="3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955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00" y="7212"/>
                      <a:ext cx="180" cy="1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995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9000" y="7056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9950" name="Line 70"/>
                <p:cNvSpPr>
                  <a:spLocks noChangeShapeType="1"/>
                </p:cNvSpPr>
                <p:nvPr/>
              </p:nvSpPr>
              <p:spPr bwMode="auto">
                <a:xfrm>
                  <a:off x="9180" y="7524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9940" name="Text Box 71"/>
          <p:cNvSpPr txBox="1">
            <a:spLocks noChangeArrowheads="1"/>
          </p:cNvSpPr>
          <p:nvPr/>
        </p:nvSpPr>
        <p:spPr bwMode="auto">
          <a:xfrm>
            <a:off x="1558639" y="1275362"/>
            <a:ext cx="6549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0" dirty="0" smtClean="0">
                <a:solidFill>
                  <a:schemeClr val="tx1"/>
                </a:solidFill>
              </a:rPr>
              <a:t>在</a:t>
            </a:r>
            <a:r>
              <a:rPr lang="zh-CN" altLang="en-US" b="0" dirty="0">
                <a:solidFill>
                  <a:schemeClr val="tx1"/>
                </a:solidFill>
              </a:rPr>
              <a:t>下列各图中填上适当的光学元件</a:t>
            </a:r>
            <a:r>
              <a:rPr lang="zh-CN" altLang="en-US" b="0" dirty="0" smtClean="0">
                <a:solidFill>
                  <a:schemeClr val="tx1"/>
                </a:solidFill>
              </a:rPr>
              <a:t>：</a:t>
            </a:r>
            <a:r>
              <a:rPr lang="zh-CN" altLang="en-US" sz="3200" b="0" dirty="0">
                <a:solidFill>
                  <a:schemeClr val="tx1"/>
                </a:solidFill>
              </a:rPr>
              <a:t>　 </a:t>
            </a:r>
            <a:endParaRPr lang="zh-CN" altLang="en-US" sz="3200" b="0" dirty="0">
              <a:solidFill>
                <a:schemeClr val="tx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71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0475" y="381478"/>
            <a:ext cx="2711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黑箱子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2072841" y="4571799"/>
            <a:ext cx="497382" cy="145956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860381" y="4929734"/>
            <a:ext cx="1184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34"/>
          <p:cNvSpPr>
            <a:spLocks noChangeShapeType="1"/>
          </p:cNvSpPr>
          <p:nvPr/>
        </p:nvSpPr>
        <p:spPr bwMode="auto">
          <a:xfrm flipV="1">
            <a:off x="862923" y="5682209"/>
            <a:ext cx="1184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1298852" y="4987617"/>
            <a:ext cx="719009" cy="371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箭头连接符 149"/>
          <p:cNvCxnSpPr/>
          <p:nvPr/>
        </p:nvCxnSpPr>
        <p:spPr>
          <a:xfrm flipH="1" flipV="1">
            <a:off x="1326770" y="5359466"/>
            <a:ext cx="691091" cy="322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36"/>
          <p:cNvSpPr>
            <a:spLocks noChangeArrowheads="1"/>
          </p:cNvSpPr>
          <p:nvPr/>
        </p:nvSpPr>
        <p:spPr bwMode="auto">
          <a:xfrm>
            <a:off x="4456129" y="4693430"/>
            <a:ext cx="497381" cy="12163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 flipV="1">
            <a:off x="3271916" y="5082134"/>
            <a:ext cx="1184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" name="Line 34"/>
          <p:cNvSpPr>
            <a:spLocks noChangeShapeType="1"/>
          </p:cNvSpPr>
          <p:nvPr/>
        </p:nvSpPr>
        <p:spPr bwMode="auto">
          <a:xfrm flipV="1">
            <a:off x="3271916" y="5520837"/>
            <a:ext cx="1184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Line 34"/>
          <p:cNvSpPr>
            <a:spLocks noChangeShapeType="1"/>
          </p:cNvSpPr>
          <p:nvPr/>
        </p:nvSpPr>
        <p:spPr bwMode="auto">
          <a:xfrm flipH="1" flipV="1">
            <a:off x="3564180" y="4457699"/>
            <a:ext cx="891949" cy="6244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Line 34"/>
          <p:cNvSpPr>
            <a:spLocks noChangeShapeType="1"/>
          </p:cNvSpPr>
          <p:nvPr/>
        </p:nvSpPr>
        <p:spPr bwMode="auto">
          <a:xfrm flipH="1">
            <a:off x="3864021" y="5520838"/>
            <a:ext cx="592107" cy="5105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6632172" y="4685513"/>
            <a:ext cx="497381" cy="12163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6" name="Line 34"/>
          <p:cNvSpPr>
            <a:spLocks noChangeShapeType="1"/>
          </p:cNvSpPr>
          <p:nvPr/>
        </p:nvSpPr>
        <p:spPr bwMode="auto">
          <a:xfrm>
            <a:off x="5430167" y="4571799"/>
            <a:ext cx="1202005" cy="4832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" name="Line 34"/>
          <p:cNvSpPr>
            <a:spLocks noChangeShapeType="1"/>
          </p:cNvSpPr>
          <p:nvPr/>
        </p:nvSpPr>
        <p:spPr bwMode="auto">
          <a:xfrm flipV="1">
            <a:off x="5368421" y="5592015"/>
            <a:ext cx="1263749" cy="4393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8" name="Line 34"/>
          <p:cNvSpPr>
            <a:spLocks noChangeShapeType="1"/>
          </p:cNvSpPr>
          <p:nvPr/>
        </p:nvSpPr>
        <p:spPr bwMode="auto">
          <a:xfrm>
            <a:off x="7129553" y="5117854"/>
            <a:ext cx="1326350" cy="175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" name="Line 34"/>
          <p:cNvSpPr>
            <a:spLocks noChangeShapeType="1"/>
          </p:cNvSpPr>
          <p:nvPr/>
        </p:nvSpPr>
        <p:spPr bwMode="auto">
          <a:xfrm flipV="1">
            <a:off x="7129553" y="5301582"/>
            <a:ext cx="1326350" cy="2556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8039" y="1586915"/>
            <a:ext cx="7998884" cy="213089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FF3300"/>
                </a:solidFill>
              </a:rPr>
              <a:t>1</a:t>
            </a:r>
            <a:r>
              <a:rPr lang="zh-CN" altLang="en-US" sz="3600" dirty="0" smtClean="0">
                <a:solidFill>
                  <a:srgbClr val="FF3300"/>
                </a:solidFill>
              </a:rPr>
              <a:t>、摸</a:t>
            </a:r>
            <a:r>
              <a:rPr lang="zh-CN" altLang="en-US" sz="3600" dirty="0" smtClean="0"/>
              <a:t>（根据透镜结构特点来辨别）</a:t>
            </a:r>
            <a:endParaRPr lang="zh-CN" altLang="en-US" sz="3600" dirty="0" smtClean="0"/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FF3300"/>
                </a:solidFill>
              </a:rPr>
              <a:t>2</a:t>
            </a:r>
            <a:r>
              <a:rPr lang="zh-CN" altLang="en-US" sz="3600" dirty="0" smtClean="0">
                <a:solidFill>
                  <a:srgbClr val="FF3300"/>
                </a:solidFill>
              </a:rPr>
              <a:t>、照</a:t>
            </a:r>
            <a:r>
              <a:rPr lang="zh-CN" altLang="en-US" sz="3600" dirty="0" smtClean="0"/>
              <a:t>（根据对平行光的作用辨别）        </a:t>
            </a:r>
            <a:endParaRPr lang="zh-CN" altLang="en-US" sz="3600" dirty="0" smtClean="0"/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FF3300"/>
                </a:solidFill>
              </a:rPr>
              <a:t>3</a:t>
            </a:r>
            <a:r>
              <a:rPr lang="zh-CN" altLang="en-US" sz="3600" dirty="0" smtClean="0">
                <a:solidFill>
                  <a:srgbClr val="FF3300"/>
                </a:solidFill>
              </a:rPr>
              <a:t>、看</a:t>
            </a:r>
            <a:r>
              <a:rPr lang="zh-CN" altLang="en-US" sz="3600" dirty="0" smtClean="0"/>
              <a:t>（根据透镜成像特点来辨别） </a:t>
            </a:r>
            <a:r>
              <a:rPr lang="zh-CN" altLang="en-US" dirty="0" smtClean="0">
                <a:solidFill>
                  <a:schemeClr val="tx2"/>
                </a:solidFill>
              </a:rPr>
              <a:t>   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404336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3200" b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24417" y="3573464"/>
            <a:ext cx="1076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en-US" sz="3600" b="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6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8763" y="52838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dirty="0">
                <a:solidFill>
                  <a:srgbClr val="FF3300"/>
                </a:solidFill>
              </a:rPr>
              <a:t>辨别透镜类型</a:t>
            </a:r>
            <a:endParaRPr lang="en-US" altLang="zh-CN" sz="4000" dirty="0">
              <a:solidFill>
                <a:srgbClr val="FF33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25481" y="3701257"/>
            <a:ext cx="9198019" cy="68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3600" dirty="0" smtClean="0"/>
              <a:t>用透镜来观察本上的字，看字有什么变化？</a:t>
            </a:r>
            <a:endParaRPr lang="zh-CN" altLang="en-US" sz="3600" dirty="0" smtClean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08846" y="4628139"/>
            <a:ext cx="8815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400" b="0" dirty="0" smtClean="0">
                <a:latin typeface="Arial" panose="020B0604020202020204" pitchFamily="34" charset="0"/>
              </a:rPr>
              <a:t>结论：</a:t>
            </a:r>
            <a:r>
              <a:rPr kumimoji="0" lang="zh-CN" altLang="en-US" sz="2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若</a:t>
            </a:r>
            <a:r>
              <a:rPr kumimoji="0"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通过透镜看到的是</a:t>
            </a:r>
            <a:r>
              <a:rPr kumimoji="0" lang="zh-CN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放大的像</a:t>
            </a:r>
            <a:r>
              <a:rPr kumimoji="0"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，那么这个透镜是凸透镜</a:t>
            </a:r>
            <a:endParaRPr kumimoji="0"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       </a:t>
            </a:r>
            <a:r>
              <a:rPr kumimoji="0" lang="zh-CN" altLang="en-US" sz="24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若</a:t>
            </a:r>
            <a:r>
              <a:rPr kumimoji="0"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通过透镜看到的是</a:t>
            </a:r>
            <a:r>
              <a:rPr kumimoji="0" lang="zh-CN" altLang="en-US" sz="2400" b="0" dirty="0">
                <a:solidFill>
                  <a:srgbClr val="FF3300"/>
                </a:solidFill>
                <a:latin typeface="Arial" panose="020B0604020202020204" pitchFamily="34" charset="0"/>
              </a:rPr>
              <a:t>缩小的像</a:t>
            </a:r>
            <a:r>
              <a:rPr kumimoji="0"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，那么这个透镜是凹透镜</a:t>
            </a:r>
            <a:endParaRPr kumimoji="0"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675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凸透镜成像的相关概念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50406"/>
            <a:ext cx="7400925" cy="214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09667" y="3372802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75872" y="3359763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970" y="335285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 rot="5400000">
            <a:off x="3923628" y="2181659"/>
            <a:ext cx="432910" cy="1679340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9741" y="3326606"/>
            <a:ext cx="46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13" name="等腰三角形 12"/>
          <p:cNvSpPr/>
          <p:nvPr/>
        </p:nvSpPr>
        <p:spPr>
          <a:xfrm rot="10550653">
            <a:off x="3059379" y="2676612"/>
            <a:ext cx="375047" cy="53208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677840" y="2343209"/>
            <a:ext cx="8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物距</a:t>
            </a:r>
            <a:r>
              <a:rPr lang="en-US" altLang="zh-CN" dirty="0" smtClean="0"/>
              <a:t>u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3" name="等腰三角形 22"/>
          <p:cNvSpPr/>
          <p:nvPr/>
        </p:nvSpPr>
        <p:spPr>
          <a:xfrm rot="10561990">
            <a:off x="7424725" y="2607086"/>
            <a:ext cx="673893" cy="6081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/>
          <p:cNvSpPr/>
          <p:nvPr/>
        </p:nvSpPr>
        <p:spPr>
          <a:xfrm rot="5400000">
            <a:off x="6220197" y="1664522"/>
            <a:ext cx="432910" cy="26500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995987" y="2403754"/>
            <a:ext cx="9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像距</a:t>
            </a:r>
            <a:r>
              <a:rPr lang="en-US" altLang="zh-CN" dirty="0" smtClean="0"/>
              <a:t>v</a:t>
            </a:r>
            <a:endParaRPr lang="zh-CN" altLang="en-US" dirty="0"/>
          </a:p>
        </p:txBody>
      </p:sp>
      <p:sp>
        <p:nvSpPr>
          <p:cNvPr id="41" name="左大括号 40"/>
          <p:cNvSpPr/>
          <p:nvPr/>
        </p:nvSpPr>
        <p:spPr>
          <a:xfrm rot="16200000">
            <a:off x="4312052" y="2920456"/>
            <a:ext cx="432910" cy="1159597"/>
          </a:xfrm>
          <a:prstGeom prst="leftBrace">
            <a:avLst>
              <a:gd name="adj1" fmla="val 8333"/>
              <a:gd name="adj2" fmla="val 49149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2813" y="3744397"/>
            <a:ext cx="85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焦距</a:t>
            </a:r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88038" y="4572000"/>
            <a:ext cx="931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可以通过比较像距和物距来判断：若像距大于物距，则是放大的像；若像距等于物距，则是等大的像；若像距小于物距，则是缩小的像。</a:t>
            </a:r>
            <a:endParaRPr lang="zh-CN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1272455" y="5772329"/>
            <a:ext cx="7678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</a:rPr>
              <a:t>实像：实际光线会聚点所成的像。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lvl="0"/>
            <a:r>
              <a:rPr lang="zh-CN" altLang="en-US" sz="2400" dirty="0" smtClean="0">
                <a:solidFill>
                  <a:prstClr val="black"/>
                </a:solidFill>
              </a:rPr>
              <a:t>虚像：</a:t>
            </a:r>
            <a:r>
              <a:rPr lang="zh-CN" altLang="en-US" sz="2400" dirty="0">
                <a:solidFill>
                  <a:prstClr val="black"/>
                </a:solidFill>
              </a:rPr>
              <a:t>实际</a:t>
            </a:r>
            <a:r>
              <a:rPr lang="zh-CN" altLang="en-US" sz="2400" dirty="0" smtClean="0">
                <a:solidFill>
                  <a:prstClr val="black"/>
                </a:solidFill>
              </a:rPr>
              <a:t>光线</a:t>
            </a:r>
            <a:r>
              <a:rPr lang="zh-CN" altLang="en-US" sz="2400" dirty="0">
                <a:solidFill>
                  <a:prstClr val="black"/>
                </a:solidFill>
              </a:rPr>
              <a:t>反向延长线的会聚点所成的</a:t>
            </a:r>
            <a:r>
              <a:rPr lang="zh-CN" altLang="en-US" sz="2400" dirty="0" smtClean="0">
                <a:solidFill>
                  <a:prstClr val="black"/>
                </a:solidFill>
              </a:rPr>
              <a:t>像。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28975"/>
            <a:ext cx="6115050" cy="4286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228850" y="2428875"/>
            <a:ext cx="25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00600" y="2428875"/>
            <a:ext cx="2212181" cy="1495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74157" y="3554968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43074" y="4957763"/>
            <a:ext cx="87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/>
              <a:t>u=∞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v=f</a:t>
            </a:r>
            <a:r>
              <a:rPr lang="zh-CN" altLang="en-US" sz="2400" dirty="0" smtClean="0"/>
              <a:t>。即物体位于</a:t>
            </a:r>
            <a:r>
              <a:rPr lang="zh-CN" altLang="en-US" sz="2400" dirty="0"/>
              <a:t>无穷远</a:t>
            </a:r>
            <a:r>
              <a:rPr lang="zh-CN" altLang="en-US" sz="2400" dirty="0" smtClean="0"/>
              <a:t>时，相当于平行光，像在一倍焦距处成一点，像与物异侧。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4510" y="5972174"/>
            <a:ext cx="32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应用：测定焦距</a:t>
            </a:r>
            <a:endParaRPr lang="zh-CN" altLang="en-US" sz="2400" dirty="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2228850" y="3924300"/>
            <a:ext cx="25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4741067" y="2686050"/>
            <a:ext cx="2350296" cy="1238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2133600" y="3261002"/>
            <a:ext cx="5334000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28975"/>
            <a:ext cx="6115050" cy="4286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214563" y="2428875"/>
            <a:ext cx="14287" cy="82153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228850" y="2428875"/>
            <a:ext cx="25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00600" y="2428875"/>
            <a:ext cx="3200400" cy="2143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214563" y="2428875"/>
            <a:ext cx="5472112" cy="1585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800850" y="3250406"/>
            <a:ext cx="0" cy="521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93093" y="2244209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96678" y="3326010"/>
            <a:ext cx="21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35339" y="3858697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en-US" altLang="zh-CN" baseline="30000" dirty="0"/>
              <a:t>1</a:t>
            </a:r>
            <a:endParaRPr lang="zh-CN" alt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77310" y="2839640"/>
            <a:ext cx="4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baseline="30000" dirty="0" smtClean="0"/>
              <a:t>1</a:t>
            </a:r>
            <a:endParaRPr lang="zh-CN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74157" y="3554968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43074" y="4957763"/>
            <a:ext cx="87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u&gt;2f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2f&gt;v&gt;f</a:t>
            </a:r>
            <a:r>
              <a:rPr lang="zh-CN" altLang="en-US" sz="2400" dirty="0" smtClean="0"/>
              <a:t>。即物体位于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倍焦距以外时，像的位置在一倍焦距与二倍焦距之间，像与物异侧，成缩小、倒立的实像。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4510" y="5972174"/>
            <a:ext cx="32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应用：照相机、眼睛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50406"/>
            <a:ext cx="7400925" cy="214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2827139" y="2443160"/>
            <a:ext cx="14287" cy="82153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775347" y="2464889"/>
            <a:ext cx="2082404" cy="21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57751" y="2486619"/>
            <a:ext cx="3786187" cy="247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827139" y="2477361"/>
            <a:ext cx="6096001" cy="2120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091365" y="3274813"/>
            <a:ext cx="0" cy="65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7542" y="2117287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39699" y="3308150"/>
            <a:ext cx="21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0844" y="4028843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en-US" altLang="zh-CN" baseline="30000" dirty="0"/>
              <a:t>1</a:t>
            </a:r>
            <a:endParaRPr lang="zh-CN" alt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25841" y="2783443"/>
            <a:ext cx="4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baseline="30000" dirty="0" smtClean="0"/>
              <a:t>1</a:t>
            </a:r>
            <a:endParaRPr lang="zh-CN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970" y="335285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43074" y="4957763"/>
            <a:ext cx="87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u=2f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v=2f</a:t>
            </a:r>
            <a:r>
              <a:rPr lang="zh-CN" altLang="en-US" sz="2400" dirty="0" smtClean="0"/>
              <a:t>。即物体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倍焦距之间时，像</a:t>
            </a:r>
            <a:r>
              <a:rPr lang="zh-CN" altLang="en-US" sz="2400" dirty="0"/>
              <a:t>也</a:t>
            </a:r>
            <a:r>
              <a:rPr lang="zh-CN" altLang="en-US" sz="2400" dirty="0" smtClean="0"/>
              <a:t>位于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倍焦距，像与物异侧，成等大、倒立的实像。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50406"/>
            <a:ext cx="7400925" cy="214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400423" y="2486619"/>
            <a:ext cx="14287" cy="82153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369467" y="2486619"/>
            <a:ext cx="14882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57751" y="2486619"/>
            <a:ext cx="3786187" cy="247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400423" y="2486619"/>
            <a:ext cx="5386390" cy="247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329613" y="3231058"/>
            <a:ext cx="0" cy="152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07542" y="2117287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39699" y="3308150"/>
            <a:ext cx="21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93907" y="4388406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en-US" altLang="zh-CN" baseline="30000" dirty="0"/>
              <a:t>1</a:t>
            </a:r>
            <a:endParaRPr lang="zh-CN" alt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8106073" y="2783443"/>
            <a:ext cx="4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baseline="30000" dirty="0" smtClean="0"/>
              <a:t>1</a:t>
            </a:r>
            <a:endParaRPr lang="zh-CN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970" y="335285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43074" y="4957763"/>
            <a:ext cx="87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f&lt;u&lt;2f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v&gt;2f</a:t>
            </a:r>
            <a:r>
              <a:rPr lang="zh-CN" altLang="en-US" sz="2400" dirty="0" smtClean="0"/>
              <a:t>。即物体位于</a:t>
            </a:r>
            <a:r>
              <a:rPr lang="en-US" altLang="zh-CN" sz="2400" dirty="0"/>
              <a:t>1</a:t>
            </a:r>
            <a:r>
              <a:rPr lang="zh-CN" altLang="en-US" sz="2400" dirty="0" smtClean="0"/>
              <a:t>倍焦距和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倍焦距之间时，像位于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倍焦距以外，像与物异侧，成放大、倒立的实像。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4510" y="5972174"/>
            <a:ext cx="32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应用：幻灯机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50406"/>
            <a:ext cx="7400925" cy="214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934417" y="2453282"/>
            <a:ext cx="14287" cy="82153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899297" y="2453282"/>
            <a:ext cx="98821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57751" y="2486619"/>
            <a:ext cx="3786187" cy="2471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3941560" y="2486619"/>
            <a:ext cx="3442697" cy="2271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98673" y="2117287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65921" y="2968109"/>
            <a:ext cx="21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970" y="335285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95449" y="5188595"/>
            <a:ext cx="875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u=f</a:t>
            </a:r>
            <a:r>
              <a:rPr lang="zh-CN" altLang="en-US" sz="2400" dirty="0" smtClean="0"/>
              <a:t>时，</a:t>
            </a:r>
            <a:r>
              <a:rPr lang="en-US" altLang="zh-CN" sz="2400" dirty="0"/>
              <a:t>v=∞</a:t>
            </a:r>
            <a:r>
              <a:rPr lang="zh-CN" altLang="en-US" sz="2400" dirty="0" smtClean="0"/>
              <a:t>。即物体位于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倍焦距时，不成像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5449" y="5943600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应用：探照灯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4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59562" y="428968"/>
            <a:ext cx="827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凸透镜成像的规律（图像法）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743075" y="3250406"/>
            <a:ext cx="7400925" cy="214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00600" y="1785938"/>
            <a:ext cx="542925" cy="297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343398" y="2486619"/>
            <a:ext cx="14287" cy="72902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75347" y="3191469"/>
            <a:ext cx="117872" cy="1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99297" y="3152775"/>
            <a:ext cx="98823" cy="15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993480" y="3191470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95987" y="3198613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2781" y="3174206"/>
            <a:ext cx="15716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4343398" y="2486619"/>
            <a:ext cx="5143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57751" y="2486619"/>
            <a:ext cx="2526506" cy="1656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357685" y="2486619"/>
            <a:ext cx="1795466" cy="1901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398" y="1978220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48742" y="3326606"/>
            <a:ext cx="21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71825" y="1809985"/>
            <a:ext cx="4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en-US" altLang="zh-CN" baseline="30000" dirty="0"/>
              <a:t>1</a:t>
            </a:r>
            <a:endParaRPr lang="zh-CN" alt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71825" y="2819161"/>
            <a:ext cx="4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en-US" altLang="zh-CN" baseline="30000" dirty="0" smtClean="0"/>
              <a:t>1</a:t>
            </a:r>
            <a:endParaRPr lang="zh-CN" altLang="en-US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3806" y="3370421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26942" y="2804874"/>
            <a:ext cx="3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69945" y="2819161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19970" y="3352859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2F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43074" y="4957763"/>
            <a:ext cx="87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当</a:t>
            </a:r>
            <a:r>
              <a:rPr lang="en-US" altLang="zh-CN" sz="2400" dirty="0" smtClean="0"/>
              <a:t>u&lt;f</a:t>
            </a:r>
            <a:r>
              <a:rPr lang="zh-CN" altLang="en-US" sz="2400" dirty="0" smtClean="0"/>
              <a:t>时，</a:t>
            </a:r>
            <a:r>
              <a:rPr lang="en-US" altLang="zh-CN" sz="2400" dirty="0" smtClean="0"/>
              <a:t>v</a:t>
            </a:r>
            <a:r>
              <a:rPr lang="zh-CN" altLang="en-US" sz="2400" dirty="0" smtClean="0"/>
              <a:t>不定。即物体位于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倍焦距以内时，像的位置不定，像与物同侧，成放大、正立的虚像。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4510" y="5972174"/>
            <a:ext cx="325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应用：放大镜</a:t>
            </a:r>
            <a:endParaRPr lang="zh-CN" altLang="en-US" sz="2400" dirty="0"/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443286" y="1400175"/>
            <a:ext cx="914399" cy="1086444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3171825" y="1400175"/>
            <a:ext cx="1628775" cy="108644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736179" y="1785938"/>
            <a:ext cx="14287" cy="144065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3270" y="38940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1B2D3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主要内容</a:t>
            </a:r>
            <a:endParaRPr lang="zh-CN" altLang="en-US" sz="4800" dirty="0">
              <a:solidFill>
                <a:srgbClr val="1B2D3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6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683493" y="2271011"/>
            <a:ext cx="4301836" cy="884418"/>
            <a:chOff x="1109272" y="2278505"/>
            <a:chExt cx="4878778" cy="869429"/>
          </a:xfrm>
        </p:grpSpPr>
        <p:sp>
          <p:nvSpPr>
            <p:cNvPr id="72" name="圆角矩形 71"/>
            <p:cNvSpPr/>
            <p:nvPr/>
          </p:nvSpPr>
          <p:spPr>
            <a:xfrm>
              <a:off x="1109272" y="2278505"/>
              <a:ext cx="4257207" cy="869429"/>
            </a:xfrm>
            <a:prstGeom prst="roundRect">
              <a:avLst/>
            </a:prstGeom>
            <a:solidFill>
              <a:srgbClr val="DF2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5496341" y="2408475"/>
              <a:ext cx="351854" cy="631564"/>
            </a:xfrm>
            <a:prstGeom prst="triangle">
              <a:avLst>
                <a:gd name="adj" fmla="val 53261"/>
              </a:avLst>
            </a:prstGeom>
            <a:solidFill>
              <a:srgbClr val="DF2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 flipH="1">
              <a:off x="4257206" y="2293494"/>
              <a:ext cx="1154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209558" y="2342067"/>
              <a:ext cx="3118217" cy="695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透镜及概念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162467" y="2266950"/>
            <a:ext cx="4305509" cy="884420"/>
            <a:chOff x="6254750" y="2293495"/>
            <a:chExt cx="4882943" cy="869430"/>
          </a:xfrm>
        </p:grpSpPr>
        <p:sp>
          <p:nvSpPr>
            <p:cNvPr id="74" name="圆角矩形 73"/>
            <p:cNvSpPr/>
            <p:nvPr/>
          </p:nvSpPr>
          <p:spPr>
            <a:xfrm>
              <a:off x="6880485" y="2293496"/>
              <a:ext cx="4257207" cy="869429"/>
            </a:xfrm>
            <a:prstGeom prst="roundRect">
              <a:avLst/>
            </a:prstGeom>
            <a:solidFill>
              <a:srgbClr val="1B2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254750" y="2293495"/>
              <a:ext cx="2019817" cy="830997"/>
              <a:chOff x="6254750" y="2293495"/>
              <a:chExt cx="2019817" cy="830997"/>
            </a:xfrm>
          </p:grpSpPr>
          <p:sp>
            <p:nvSpPr>
              <p:cNvPr id="52" name="等腰三角形 51"/>
              <p:cNvSpPr/>
              <p:nvPr/>
            </p:nvSpPr>
            <p:spPr>
              <a:xfrm rot="16200000" flipH="1">
                <a:off x="6394605" y="2408476"/>
                <a:ext cx="351854" cy="631564"/>
              </a:xfrm>
              <a:prstGeom prst="triangle">
                <a:avLst>
                  <a:gd name="adj" fmla="val 53261"/>
                </a:avLst>
              </a:prstGeom>
              <a:solidFill>
                <a:srgbClr val="1B2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 flipH="1">
                <a:off x="7120324" y="2293495"/>
                <a:ext cx="11542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8019476" y="2353456"/>
              <a:ext cx="3118217" cy="695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凸透镜成像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683118" y="3516445"/>
            <a:ext cx="4296236" cy="884418"/>
            <a:chOff x="1109272" y="3672590"/>
            <a:chExt cx="4872428" cy="869429"/>
          </a:xfrm>
        </p:grpSpPr>
        <p:sp>
          <p:nvSpPr>
            <p:cNvPr id="73" name="圆角矩形 72"/>
            <p:cNvSpPr/>
            <p:nvPr/>
          </p:nvSpPr>
          <p:spPr>
            <a:xfrm>
              <a:off x="1109272" y="3672590"/>
              <a:ext cx="4257207" cy="869429"/>
            </a:xfrm>
            <a:prstGeom prst="roundRect">
              <a:avLst/>
            </a:prstGeom>
            <a:solidFill>
              <a:srgbClr val="1B2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242219" y="3687580"/>
              <a:ext cx="1739481" cy="830997"/>
              <a:chOff x="4242219" y="3687580"/>
              <a:chExt cx="1739481" cy="830997"/>
            </a:xfrm>
          </p:grpSpPr>
          <p:sp>
            <p:nvSpPr>
              <p:cNvPr id="48" name="等腰三角形 47"/>
              <p:cNvSpPr/>
              <p:nvPr/>
            </p:nvSpPr>
            <p:spPr>
              <a:xfrm rot="5400000">
                <a:off x="5489991" y="3783615"/>
                <a:ext cx="351854" cy="631564"/>
              </a:xfrm>
              <a:prstGeom prst="triangle">
                <a:avLst>
                  <a:gd name="adj" fmla="val 53261"/>
                </a:avLst>
              </a:prstGeom>
              <a:solidFill>
                <a:srgbClr val="1B2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 flipH="1">
                <a:off x="4242219" y="3687580"/>
                <a:ext cx="11542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1209984" y="3691768"/>
              <a:ext cx="3118218" cy="695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生活中透镜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62467" y="3497619"/>
            <a:ext cx="4305509" cy="891750"/>
            <a:chOff x="6254750" y="3687580"/>
            <a:chExt cx="4882943" cy="876639"/>
          </a:xfrm>
        </p:grpSpPr>
        <p:sp>
          <p:nvSpPr>
            <p:cNvPr id="75" name="圆角矩形 74"/>
            <p:cNvSpPr/>
            <p:nvPr/>
          </p:nvSpPr>
          <p:spPr>
            <a:xfrm>
              <a:off x="6880485" y="3694790"/>
              <a:ext cx="4257207" cy="869429"/>
            </a:xfrm>
            <a:prstGeom prst="roundRect">
              <a:avLst/>
            </a:prstGeom>
            <a:solidFill>
              <a:srgbClr val="DF2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54750" y="3687580"/>
              <a:ext cx="2034807" cy="830997"/>
              <a:chOff x="6254750" y="3687580"/>
              <a:chExt cx="2034807" cy="830997"/>
            </a:xfrm>
          </p:grpSpPr>
          <p:sp>
            <p:nvSpPr>
              <p:cNvPr id="51" name="等腰三角形 50"/>
              <p:cNvSpPr/>
              <p:nvPr/>
            </p:nvSpPr>
            <p:spPr>
              <a:xfrm rot="16200000" flipH="1">
                <a:off x="6394605" y="3783616"/>
                <a:ext cx="351854" cy="631564"/>
              </a:xfrm>
              <a:prstGeom prst="triangle">
                <a:avLst>
                  <a:gd name="adj" fmla="val 53261"/>
                </a:avLst>
              </a:prstGeom>
              <a:solidFill>
                <a:srgbClr val="DF2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 flipH="1">
                <a:off x="7135314" y="3687580"/>
                <a:ext cx="11542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8019476" y="3776076"/>
              <a:ext cx="3118217" cy="695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眼睛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与眼镜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11779" y="4761879"/>
            <a:ext cx="4367723" cy="884418"/>
            <a:chOff x="1028199" y="5069173"/>
            <a:chExt cx="4953501" cy="869429"/>
          </a:xfrm>
        </p:grpSpPr>
        <p:sp>
          <p:nvSpPr>
            <p:cNvPr id="77" name="圆角矩形 76"/>
            <p:cNvSpPr/>
            <p:nvPr/>
          </p:nvSpPr>
          <p:spPr>
            <a:xfrm>
              <a:off x="1111771" y="5069173"/>
              <a:ext cx="4257207" cy="869429"/>
            </a:xfrm>
            <a:prstGeom prst="roundRect">
              <a:avLst/>
            </a:prstGeom>
            <a:solidFill>
              <a:srgbClr val="DF2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469325" y="5092615"/>
              <a:ext cx="1512375" cy="830997"/>
              <a:chOff x="4469325" y="5092615"/>
              <a:chExt cx="1512375" cy="830997"/>
            </a:xfrm>
          </p:grpSpPr>
          <p:sp>
            <p:nvSpPr>
              <p:cNvPr id="49" name="等腰三角形 48"/>
              <p:cNvSpPr/>
              <p:nvPr/>
            </p:nvSpPr>
            <p:spPr>
              <a:xfrm rot="5400000">
                <a:off x="5489991" y="5197895"/>
                <a:ext cx="351854" cy="631564"/>
              </a:xfrm>
              <a:prstGeom prst="triangle">
                <a:avLst>
                  <a:gd name="adj" fmla="val 53261"/>
                </a:avLst>
              </a:prstGeom>
              <a:solidFill>
                <a:srgbClr val="DF2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 flipH="1">
                <a:off x="4469325" y="5092615"/>
                <a:ext cx="11542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1028199" y="5114647"/>
              <a:ext cx="3699973" cy="695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显微镜望远镜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146591" y="4735558"/>
            <a:ext cx="4292290" cy="891750"/>
            <a:chOff x="6224770" y="5081665"/>
            <a:chExt cx="4867951" cy="876639"/>
          </a:xfrm>
        </p:grpSpPr>
        <p:sp>
          <p:nvSpPr>
            <p:cNvPr id="76" name="圆角矩形 75"/>
            <p:cNvSpPr/>
            <p:nvPr/>
          </p:nvSpPr>
          <p:spPr>
            <a:xfrm>
              <a:off x="6835514" y="5088875"/>
              <a:ext cx="4257207" cy="869429"/>
            </a:xfrm>
            <a:prstGeom prst="roundRect">
              <a:avLst/>
            </a:prstGeom>
            <a:solidFill>
              <a:srgbClr val="1B2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224770" y="5081665"/>
              <a:ext cx="2049797" cy="830997"/>
              <a:chOff x="6224770" y="5081665"/>
              <a:chExt cx="2049797" cy="830997"/>
            </a:xfrm>
          </p:grpSpPr>
          <p:sp>
            <p:nvSpPr>
              <p:cNvPr id="50" name="等腰三角形 49"/>
              <p:cNvSpPr/>
              <p:nvPr/>
            </p:nvSpPr>
            <p:spPr>
              <a:xfrm rot="16200000" flipH="1">
                <a:off x="6364625" y="5197896"/>
                <a:ext cx="351854" cy="631564"/>
              </a:xfrm>
              <a:prstGeom prst="triangle">
                <a:avLst>
                  <a:gd name="adj" fmla="val 53261"/>
                </a:avLst>
              </a:prstGeom>
              <a:solidFill>
                <a:srgbClr val="1B2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 flipH="1">
                <a:off x="7120324" y="5081665"/>
                <a:ext cx="11542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06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8184630" y="5197976"/>
              <a:ext cx="2536460" cy="695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知识大纲</a:t>
              </a:r>
              <a:endParaRPr lang="zh-CN" altLang="en-US" sz="4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3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9"/>
          <p:cNvSpPr txBox="1"/>
          <p:nvPr/>
        </p:nvSpPr>
        <p:spPr>
          <a:xfrm>
            <a:off x="1459562" y="428968"/>
            <a:ext cx="526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</a:t>
            </a:r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理解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567" y="1614487"/>
            <a:ext cx="1026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凸透镜所成的实像必倒立，且物与像必分居两侧，可以是放大的、等大的或缩小的</a:t>
            </a:r>
            <a:r>
              <a:rPr lang="zh-CN" altLang="en-US" sz="2400" dirty="0"/>
              <a:t>；</a:t>
            </a:r>
            <a:r>
              <a:rPr lang="zh-CN" altLang="en-US" sz="2400" dirty="0" smtClean="0"/>
              <a:t>所</a:t>
            </a:r>
            <a:r>
              <a:rPr lang="zh-CN" altLang="en-US" sz="2400" dirty="0"/>
              <a:t>成</a:t>
            </a:r>
            <a:r>
              <a:rPr lang="zh-CN" altLang="en-US" sz="2400" dirty="0" smtClean="0"/>
              <a:t>的虚像必正立，且物与像位于透镜的同一侧，一定是放大的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3567" y="2756594"/>
            <a:ext cx="1039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物体沿主光轴移动，像也沿主光轴移动。对于实像来说，物体向靠近透镜的方向移，像向远离透镜的方向移，且像越来越大。对虚像来说，物向透镜移，像也像透镜移，且像越来越小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3567" y="4386263"/>
            <a:ext cx="1022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物距一定，物体垂直主光轴向上、向下或向左、向右移动时，虚像的移动方向跟物体移动方向是一致的；实像的移动方向跟物体移动方向正好相反，即物向上移，像要向下移。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3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9"/>
          <p:cNvSpPr txBox="1"/>
          <p:nvPr/>
        </p:nvSpPr>
        <p:spPr>
          <a:xfrm>
            <a:off x="1459562" y="428968"/>
            <a:ext cx="526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凸透镜成像的</a:t>
            </a:r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理解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567" y="1614487"/>
            <a:ext cx="10260057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透镜一部分被遮挡，这部分不透光，其余部分仍透光，仍能成完整的像，只不过像变暗些。透镜破裂后去掉一部分，就相当于遮挡了一部分，像的大小位置不变，只是变暗些。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3567" y="3414979"/>
            <a:ext cx="10390233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当把蜡烛放在凸透镜的焦点上时，由于烛焰有一定的宽度，它的某些部分到凸透镜的距离小于焦距，所以在另一侧透过凸透镜看到了正立、放大的像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5482" y="4786313"/>
            <a:ext cx="974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口诀：一倍焦距分虚实，二倍焦距分大小；虚像同侧正，实像异侧倒；                 成实像，物近像远像变大；成虚像，物近像近像变小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3000" y="990600"/>
            <a:ext cx="95583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kumimoji="1" lang="en-US" altLang="zh-CN" sz="3200" dirty="0" smtClean="0">
                <a:latin typeface="Times New Roman" panose="02020603050405020304" pitchFamily="18" charset="0"/>
              </a:rPr>
              <a:t>1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、利用凸透镜能得到物体的放大、倒立的实像，这个物体应放在</a:t>
            </a:r>
            <a:r>
              <a:rPr kumimoji="1" lang="zh-CN" altLang="en-US" sz="3200" u="sng" dirty="0">
                <a:latin typeface="Times New Roman" panose="02020603050405020304" pitchFamily="18" charset="0"/>
              </a:rPr>
              <a:t>　　　　　　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，如果要得到物体放大、正立的虚像，物体应在</a:t>
            </a:r>
            <a:r>
              <a:rPr kumimoji="1" lang="zh-CN" altLang="en-US" sz="3200" u="sng" dirty="0">
                <a:latin typeface="Times New Roman" panose="02020603050405020304" pitchFamily="18" charset="0"/>
              </a:rPr>
              <a:t>　　　　　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位置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。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2999" y="2533650"/>
            <a:ext cx="108299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dirty="0">
                <a:latin typeface="Times New Roman" panose="02020603050405020304" pitchFamily="18" charset="0"/>
              </a:rPr>
              <a:t>２、一个凸透镜焦距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是</a:t>
            </a:r>
            <a:r>
              <a:rPr kumimoji="1" lang="en-US" altLang="zh-CN" sz="3200" dirty="0" smtClean="0">
                <a:latin typeface="Times New Roman" panose="02020603050405020304" pitchFamily="18" charset="0"/>
              </a:rPr>
              <a:t>10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厘米，</a:t>
            </a:r>
            <a:endParaRPr kumimoji="1" lang="en-US" altLang="zh-CN" sz="3200" dirty="0" smtClean="0">
              <a:latin typeface="Times New Roman" panose="02020603050405020304" pitchFamily="18" charset="0"/>
            </a:endParaRPr>
          </a:p>
          <a:p>
            <a:r>
              <a:rPr kumimoji="1" lang="zh-CN" altLang="en-US" sz="3200" dirty="0" smtClean="0">
                <a:latin typeface="Times New Roman" panose="02020603050405020304" pitchFamily="18" charset="0"/>
              </a:rPr>
              <a:t>将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物体放在离透镜８厘米处，成</a:t>
            </a:r>
            <a:r>
              <a:rPr kumimoji="1" lang="zh-CN" altLang="en-US" sz="3200" u="sng" dirty="0">
                <a:latin typeface="Times New Roman" panose="02020603050405020304" pitchFamily="18" charset="0"/>
              </a:rPr>
              <a:t>                              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；</a:t>
            </a:r>
            <a:endParaRPr kumimoji="1" lang="en-US" altLang="zh-CN" sz="3200" dirty="0" smtClean="0">
              <a:latin typeface="Times New Roman" panose="02020603050405020304" pitchFamily="18" charset="0"/>
            </a:endParaRPr>
          </a:p>
          <a:p>
            <a:r>
              <a:rPr kumimoji="1" lang="zh-CN" altLang="en-US" sz="3200" dirty="0" smtClean="0">
                <a:latin typeface="Times New Roman" panose="02020603050405020304" pitchFamily="18" charset="0"/>
              </a:rPr>
              <a:t>将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物体放在离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透镜</a:t>
            </a:r>
            <a:r>
              <a:rPr kumimoji="1" lang="en-US" altLang="zh-CN" sz="3200" dirty="0" smtClean="0">
                <a:latin typeface="Times New Roman" panose="02020603050405020304" pitchFamily="18" charset="0"/>
              </a:rPr>
              <a:t>12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，成</a:t>
            </a:r>
            <a:r>
              <a:rPr kumimoji="1" lang="zh-CN" altLang="en-US" sz="3200" u="sng" dirty="0" smtClean="0">
                <a:latin typeface="Times New Roman" panose="02020603050405020304" pitchFamily="18" charset="0"/>
              </a:rPr>
              <a:t>                              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；</a:t>
            </a:r>
            <a:endParaRPr kumimoji="1" lang="en-US" altLang="zh-CN" sz="3200" dirty="0" smtClean="0">
              <a:latin typeface="Times New Roman" panose="02020603050405020304" pitchFamily="18" charset="0"/>
            </a:endParaRPr>
          </a:p>
          <a:p>
            <a:r>
              <a:rPr kumimoji="1" lang="zh-CN" altLang="en-US" sz="3200" dirty="0" smtClean="0">
                <a:latin typeface="Times New Roman" panose="02020603050405020304" pitchFamily="18" charset="0"/>
              </a:rPr>
              <a:t>将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物体放在离透镜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30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，成</a:t>
            </a:r>
            <a:r>
              <a:rPr kumimoji="1" lang="zh-CN" altLang="en-US" sz="3200" u="sng" dirty="0" smtClean="0">
                <a:latin typeface="Times New Roman" panose="02020603050405020304" pitchFamily="18" charset="0"/>
              </a:rPr>
              <a:t>                              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；</a:t>
            </a:r>
            <a:endParaRPr kumimoji="1" lang="en-US" altLang="zh-CN" sz="3200" dirty="0" smtClean="0">
              <a:latin typeface="Times New Roman" panose="02020603050405020304" pitchFamily="18" charset="0"/>
            </a:endParaRPr>
          </a:p>
          <a:p>
            <a:r>
              <a:rPr kumimoji="1" lang="zh-CN" altLang="en-US" sz="3200" dirty="0" smtClean="0">
                <a:latin typeface="Times New Roman" panose="02020603050405020304" pitchFamily="18" charset="0"/>
              </a:rPr>
              <a:t>（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指像的大小，倒正、虚实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）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5413" y="1400868"/>
            <a:ext cx="1414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2f&gt;U&gt;f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22169" y="1945183"/>
            <a:ext cx="84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U&lt;f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43713" y="2946291"/>
            <a:ext cx="29090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放大、正立、虚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64760" y="351395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放大、倒立、实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302897" y="3989278"/>
            <a:ext cx="232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缩小、倒立、实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 build="p"/>
      <p:bldP spid="5" grpId="0" autoUpdateAnimBg="0" build="p"/>
      <p:bldP spid="6" grpId="0" autoUpdateAnimBg="0" build="p"/>
      <p:bldP spid="7" grpId="0" autoUpdateAnimBg="0" build="p"/>
      <p:bldP spid="8" grpId="0" autoUpdateAnimBg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100393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dirty="0" smtClean="0">
                <a:latin typeface="Times New Roman" panose="02020603050405020304" pitchFamily="18" charset="0"/>
              </a:rPr>
              <a:t>3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、有一凸透镜的焦距在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10~20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厘米之间，当物体距透镜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25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厘米时，所成的像一定是（   ）</a:t>
            </a:r>
            <a:endParaRPr kumimoji="1" lang="zh-CN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2800" dirty="0" smtClean="0">
                <a:latin typeface="Times New Roman" panose="02020603050405020304" pitchFamily="18" charset="0"/>
              </a:rPr>
              <a:t>  A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、缩小的像    </a:t>
            </a:r>
            <a:r>
              <a:rPr kumimoji="1" lang="zh-CN" altLang="en-US" sz="2800" dirty="0" smtClean="0">
                <a:latin typeface="Times New Roman" panose="02020603050405020304" pitchFamily="18" charset="0"/>
              </a:rPr>
              <a:t>     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、放大的像         </a:t>
            </a:r>
            <a:endParaRPr kumimoji="1" lang="zh-CN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800" dirty="0">
                <a:latin typeface="Times New Roman" panose="02020603050405020304" pitchFamily="18" charset="0"/>
              </a:rPr>
              <a:t>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、正立的像         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D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、倒立的</a:t>
            </a:r>
            <a:r>
              <a:rPr kumimoji="1" lang="zh-CN" altLang="en-US" sz="2800" dirty="0" smtClean="0">
                <a:latin typeface="Times New Roman" panose="02020603050405020304" pitchFamily="18" charset="0"/>
              </a:rPr>
              <a:t>像</a:t>
            </a:r>
            <a:endParaRPr kumimoji="1" lang="en-US" altLang="zh-CN" sz="2800" dirty="0" smtClean="0">
              <a:latin typeface="Times New Roman" panose="02020603050405020304" pitchFamily="18" charset="0"/>
            </a:endParaRPr>
          </a:p>
          <a:p>
            <a:pPr eaLnBrk="1" hangingPunct="1"/>
            <a:endParaRPr kumimoji="1" lang="zh-CN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2800" dirty="0" smtClean="0">
                <a:latin typeface="Times New Roman" panose="02020603050405020304" pitchFamily="18" charset="0"/>
              </a:rPr>
              <a:t>4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、当烛焰离凸透镜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厘米时，在凸透镜另一侧的光屏上可得到一个倒立的、放大的实像。该凸透镜的焦距可能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(    )                                   </a:t>
            </a:r>
            <a:endParaRPr kumimoji="1" lang="en-US" altLang="zh-CN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2800" dirty="0" smtClean="0">
                <a:latin typeface="Times New Roman" panose="02020603050405020304" pitchFamily="18" charset="0"/>
              </a:rPr>
              <a:t>  A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50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            </a:t>
            </a:r>
            <a:r>
              <a:rPr kumimoji="1" lang="zh-CN" altLang="en-US" sz="2800" dirty="0" smtClean="0">
                <a:latin typeface="Times New Roman" panose="02020603050405020304" pitchFamily="18" charset="0"/>
              </a:rPr>
              <a:t>    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           </a:t>
            </a:r>
            <a:endParaRPr kumimoji="1" lang="zh-CN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800" dirty="0">
                <a:latin typeface="Times New Roman" panose="02020603050405020304" pitchFamily="18" charset="0"/>
              </a:rPr>
              <a:t>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30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厘米                 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D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10</a:t>
            </a:r>
            <a:r>
              <a:rPr kumimoji="1" lang="zh-CN" altLang="en-US" sz="2800" dirty="0" smtClean="0">
                <a:latin typeface="Times New Roman" panose="02020603050405020304" pitchFamily="18" charset="0"/>
              </a:rPr>
              <a:t>厘米</a:t>
            </a:r>
            <a:endParaRPr kumimoji="1"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52512" y="581024"/>
            <a:ext cx="974883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dirty="0" smtClean="0">
                <a:latin typeface="Times New Roman" panose="02020603050405020304" pitchFamily="18" charset="0"/>
              </a:rPr>
              <a:t>5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、一块焦距为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10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厘米的凸透镜前有一个物体，沿主光轴从离凸透镜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厘米处逐渐移到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15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厘米处。在此过程中像的大小变化情（    ）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、都成放大的像 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   </a:t>
            </a:r>
            <a:r>
              <a:rPr kumimoji="1" lang="en-US" altLang="zh-CN" sz="3200" dirty="0" smtClean="0">
                <a:latin typeface="Times New Roman" panose="02020603050405020304" pitchFamily="18" charset="0"/>
              </a:rPr>
              <a:t>C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、先成缩小的像，后成放大的像 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、都成缩小的</a:t>
            </a:r>
            <a:r>
              <a:rPr kumimoji="1" lang="zh-CN" altLang="en-US" sz="3200" dirty="0" smtClean="0">
                <a:latin typeface="Times New Roman" panose="02020603050405020304" pitchFamily="18" charset="0"/>
              </a:rPr>
              <a:t>像    </a:t>
            </a:r>
            <a:r>
              <a:rPr kumimoji="1" lang="en-US" altLang="zh-CN" sz="3200" dirty="0" smtClean="0">
                <a:latin typeface="Times New Roman" panose="02020603050405020304" pitchFamily="18" charset="0"/>
              </a:rPr>
              <a:t>D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、先成放大的像，后成缩小的像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>
                <a:latin typeface="Times New Roman" panose="02020603050405020304" pitchFamily="18" charset="0"/>
              </a:rPr>
              <a:t>6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、某凸透镜的焦距为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10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厘米，当物体沿主光轴从距凸透镜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厘米处向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15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厘米处移动时，则</a:t>
            </a:r>
            <a:r>
              <a:rPr kumimoji="1" lang="en-US" altLang="zh-CN" sz="3200" dirty="0">
                <a:latin typeface="Times New Roman" panose="02020603050405020304" pitchFamily="18" charset="0"/>
              </a:rPr>
              <a:t>(     )</a:t>
            </a:r>
            <a:endParaRPr kumimoji="1" lang="en-US" altLang="zh-CN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像变大，像到物之间的距离先变大，再变小。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像变大，像到物之间的距离先变小，再变大。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 smtClean="0">
                <a:latin typeface="Times New Roman" panose="02020603050405020304" pitchFamily="18" charset="0"/>
              </a:rPr>
              <a:t>C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、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像变大，像到物之间的距离变小。    </a:t>
            </a:r>
            <a:endParaRPr kumimoji="1" lang="zh-CN" altLang="en-US" sz="3200" dirty="0"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200" dirty="0" smtClean="0">
                <a:latin typeface="宋体" panose="02010600030101010101" pitchFamily="2" charset="-122"/>
              </a:rPr>
              <a:t>D</a:t>
            </a:r>
            <a:r>
              <a:rPr kumimoji="1" lang="zh-CN" altLang="en-US" sz="3200" dirty="0">
                <a:latin typeface="宋体" panose="02010600030101010101" pitchFamily="2" charset="-122"/>
              </a:rPr>
              <a:t>、像变大，像到物之间的距离变大。</a:t>
            </a:r>
            <a:r>
              <a:rPr kumimoji="1" lang="zh-CN" altLang="en-US" sz="3200" dirty="0">
                <a:latin typeface="Times New Roman" panose="02020603050405020304" pitchFamily="18" charset="0"/>
              </a:rPr>
              <a:t> 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91075" y="1558924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759701" y="40767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 build="p"/>
      <p:bldP spid="4" grpId="0" autoUpdateAnimBg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6701" y="38940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DF2708"/>
                </a:solidFill>
                <a:latin typeface="+mn-ea"/>
              </a:rPr>
              <a:t>生活</a:t>
            </a:r>
            <a:r>
              <a:rPr lang="zh-CN" altLang="en-US" sz="4800" dirty="0" smtClean="0">
                <a:solidFill>
                  <a:srgbClr val="DF2708"/>
                </a:solidFill>
                <a:latin typeface="+mn-ea"/>
              </a:rPr>
              <a:t>中的透镜</a:t>
            </a:r>
            <a:endParaRPr lang="zh-CN" altLang="en-US" sz="4800" dirty="0">
              <a:solidFill>
                <a:srgbClr val="DF2708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5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723" y="2247370"/>
            <a:ext cx="3104153" cy="4670630"/>
            <a:chOff x="2915037" y="2183062"/>
            <a:chExt cx="3104153" cy="4670630"/>
          </a:xfrm>
        </p:grpSpPr>
        <p:grpSp>
          <p:nvGrpSpPr>
            <p:cNvPr id="164" name="组合 163"/>
            <p:cNvGrpSpPr/>
            <p:nvPr/>
          </p:nvGrpSpPr>
          <p:grpSpPr>
            <a:xfrm>
              <a:off x="2915037" y="2183062"/>
              <a:ext cx="2947738" cy="2947738"/>
              <a:chOff x="3568180" y="1583441"/>
              <a:chExt cx="2947738" cy="2947738"/>
            </a:xfrm>
          </p:grpSpPr>
          <p:sp>
            <p:nvSpPr>
              <p:cNvPr id="18" name="同心圆 17"/>
              <p:cNvSpPr/>
              <p:nvPr/>
            </p:nvSpPr>
            <p:spPr>
              <a:xfrm>
                <a:off x="3568180" y="1583441"/>
                <a:ext cx="2947738" cy="2947738"/>
              </a:xfrm>
              <a:prstGeom prst="donut">
                <a:avLst>
                  <a:gd name="adj" fmla="val 2793"/>
                </a:avLst>
              </a:prstGeom>
              <a:solidFill>
                <a:srgbClr val="1B2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3721158" y="1735950"/>
                <a:ext cx="2640966" cy="2640733"/>
                <a:chOff x="7162858" y="643750"/>
                <a:chExt cx="2640966" cy="2640733"/>
              </a:xfrm>
            </p:grpSpPr>
            <p:sp>
              <p:nvSpPr>
                <p:cNvPr id="155" name="任意多边形 154"/>
                <p:cNvSpPr/>
                <p:nvPr/>
              </p:nvSpPr>
              <p:spPr>
                <a:xfrm rot="16200000" flipV="1">
                  <a:off x="7598724" y="625755"/>
                  <a:ext cx="852363" cy="888354"/>
                </a:xfrm>
                <a:custGeom>
                  <a:avLst/>
                  <a:gdLst>
                    <a:gd name="connsiteX0" fmla="*/ 852363 w 852363"/>
                    <a:gd name="connsiteY0" fmla="*/ 0 h 888354"/>
                    <a:gd name="connsiteX1" fmla="*/ 153927 w 852363"/>
                    <a:gd name="connsiteY1" fmla="*/ 0 h 888354"/>
                    <a:gd name="connsiteX2" fmla="*/ 142700 w 852363"/>
                    <a:gd name="connsiteY2" fmla="*/ 111372 h 888354"/>
                    <a:gd name="connsiteX3" fmla="*/ 48904 w 852363"/>
                    <a:gd name="connsiteY3" fmla="*/ 334273 h 888354"/>
                    <a:gd name="connsiteX4" fmla="*/ 0 w 852363"/>
                    <a:gd name="connsiteY4" fmla="*/ 393545 h 888354"/>
                    <a:gd name="connsiteX5" fmla="*/ 494809 w 852363"/>
                    <a:gd name="connsiteY5" fmla="*/ 888354 h 888354"/>
                    <a:gd name="connsiteX6" fmla="*/ 551411 w 852363"/>
                    <a:gd name="connsiteY6" fmla="*/ 826076 h 888354"/>
                    <a:gd name="connsiteX7" fmla="*/ 846262 w 852363"/>
                    <a:gd name="connsiteY7" fmla="*/ 120815 h 888354"/>
                    <a:gd name="connsiteX8" fmla="*/ 852363 w 852363"/>
                    <a:gd name="connsiteY8" fmla="*/ 0 h 88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363" h="888354">
                      <a:moveTo>
                        <a:pt x="852363" y="0"/>
                      </a:moveTo>
                      <a:lnTo>
                        <a:pt x="153927" y="0"/>
                      </a:lnTo>
                      <a:lnTo>
                        <a:pt x="142700" y="111372"/>
                      </a:lnTo>
                      <a:cubicBezTo>
                        <a:pt x="126092" y="192532"/>
                        <a:pt x="93713" y="267946"/>
                        <a:pt x="48904" y="334273"/>
                      </a:cubicBezTo>
                      <a:lnTo>
                        <a:pt x="0" y="393545"/>
                      </a:lnTo>
                      <a:lnTo>
                        <a:pt x="494809" y="888354"/>
                      </a:lnTo>
                      <a:lnTo>
                        <a:pt x="551411" y="826076"/>
                      </a:lnTo>
                      <a:cubicBezTo>
                        <a:pt x="712949" y="630337"/>
                        <a:pt x="819201" y="387282"/>
                        <a:pt x="846262" y="120815"/>
                      </a:cubicBezTo>
                      <a:lnTo>
                        <a:pt x="852363" y="0"/>
                      </a:lnTo>
                      <a:close/>
                    </a:path>
                  </a:pathLst>
                </a:custGeom>
                <a:solidFill>
                  <a:srgbClr val="1725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 rot="16200000" flipV="1">
                  <a:off x="8533476" y="642452"/>
                  <a:ext cx="858163" cy="864086"/>
                </a:xfrm>
                <a:custGeom>
                  <a:avLst/>
                  <a:gdLst>
                    <a:gd name="connsiteX0" fmla="*/ 858163 w 858163"/>
                    <a:gd name="connsiteY0" fmla="*/ 864086 h 864086"/>
                    <a:gd name="connsiteX1" fmla="*/ 853725 w 858163"/>
                    <a:gd name="connsiteY1" fmla="*/ 776187 h 864086"/>
                    <a:gd name="connsiteX2" fmla="*/ 558874 w 858163"/>
                    <a:gd name="connsiteY2" fmla="*/ 70926 h 864086"/>
                    <a:gd name="connsiteX3" fmla="*/ 494412 w 858163"/>
                    <a:gd name="connsiteY3" fmla="*/ 0 h 864086"/>
                    <a:gd name="connsiteX4" fmla="*/ 0 w 858163"/>
                    <a:gd name="connsiteY4" fmla="*/ 494412 h 864086"/>
                    <a:gd name="connsiteX5" fmla="*/ 56367 w 858163"/>
                    <a:gd name="connsiteY5" fmla="*/ 562729 h 864086"/>
                    <a:gd name="connsiteX6" fmla="*/ 150163 w 858163"/>
                    <a:gd name="connsiteY6" fmla="*/ 785630 h 864086"/>
                    <a:gd name="connsiteX7" fmla="*/ 158072 w 858163"/>
                    <a:gd name="connsiteY7" fmla="*/ 864086 h 864086"/>
                    <a:gd name="connsiteX8" fmla="*/ 858163 w 858163"/>
                    <a:gd name="connsiteY8" fmla="*/ 864086 h 86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8163" h="864086">
                      <a:moveTo>
                        <a:pt x="858163" y="864086"/>
                      </a:moveTo>
                      <a:lnTo>
                        <a:pt x="853725" y="776187"/>
                      </a:lnTo>
                      <a:cubicBezTo>
                        <a:pt x="826664" y="509720"/>
                        <a:pt x="720412" y="266665"/>
                        <a:pt x="558874" y="70926"/>
                      </a:cubicBezTo>
                      <a:lnTo>
                        <a:pt x="494412" y="0"/>
                      </a:lnTo>
                      <a:lnTo>
                        <a:pt x="0" y="494412"/>
                      </a:lnTo>
                      <a:lnTo>
                        <a:pt x="56367" y="562729"/>
                      </a:lnTo>
                      <a:cubicBezTo>
                        <a:pt x="101176" y="629055"/>
                        <a:pt x="133555" y="704470"/>
                        <a:pt x="150163" y="785630"/>
                      </a:cubicBezTo>
                      <a:lnTo>
                        <a:pt x="158072" y="864086"/>
                      </a:lnTo>
                      <a:lnTo>
                        <a:pt x="858163" y="864086"/>
                      </a:lnTo>
                      <a:close/>
                    </a:path>
                  </a:pathLst>
                </a:custGeom>
                <a:solidFill>
                  <a:srgbClr val="F9C6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任意多边形 156"/>
                <p:cNvSpPr/>
                <p:nvPr/>
              </p:nvSpPr>
              <p:spPr>
                <a:xfrm rot="16200000" flipV="1">
                  <a:off x="7153588" y="1047864"/>
                  <a:ext cx="892845" cy="872100"/>
                </a:xfrm>
                <a:custGeom>
                  <a:avLst/>
                  <a:gdLst>
                    <a:gd name="connsiteX0" fmla="*/ 892845 w 892845"/>
                    <a:gd name="connsiteY0" fmla="*/ 493707 h 872100"/>
                    <a:gd name="connsiteX1" fmla="*/ 399139 w 892845"/>
                    <a:gd name="connsiteY1" fmla="*/ 0 h 872100"/>
                    <a:gd name="connsiteX2" fmla="*/ 314751 w 892845"/>
                    <a:gd name="connsiteY2" fmla="*/ 69627 h 872100"/>
                    <a:gd name="connsiteX3" fmla="*/ 91850 w 892845"/>
                    <a:gd name="connsiteY3" fmla="*/ 163423 h 872100"/>
                    <a:gd name="connsiteX4" fmla="*/ 0 w 892845"/>
                    <a:gd name="connsiteY4" fmla="*/ 172682 h 872100"/>
                    <a:gd name="connsiteX5" fmla="*/ 0 w 892845"/>
                    <a:gd name="connsiteY5" fmla="*/ 872100 h 872100"/>
                    <a:gd name="connsiteX6" fmla="*/ 101293 w 892845"/>
                    <a:gd name="connsiteY6" fmla="*/ 866985 h 872100"/>
                    <a:gd name="connsiteX7" fmla="*/ 806554 w 892845"/>
                    <a:gd name="connsiteY7" fmla="*/ 572134 h 872100"/>
                    <a:gd name="connsiteX8" fmla="*/ 892845 w 892845"/>
                    <a:gd name="connsiteY8" fmla="*/ 493707 h 87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2845" h="872100">
                      <a:moveTo>
                        <a:pt x="892845" y="493707"/>
                      </a:moveTo>
                      <a:lnTo>
                        <a:pt x="399139" y="0"/>
                      </a:lnTo>
                      <a:lnTo>
                        <a:pt x="314751" y="69627"/>
                      </a:lnTo>
                      <a:cubicBezTo>
                        <a:pt x="248424" y="114436"/>
                        <a:pt x="173010" y="146815"/>
                        <a:pt x="91850" y="163423"/>
                      </a:cubicBezTo>
                      <a:lnTo>
                        <a:pt x="0" y="172682"/>
                      </a:lnTo>
                      <a:lnTo>
                        <a:pt x="0" y="872100"/>
                      </a:lnTo>
                      <a:lnTo>
                        <a:pt x="101293" y="866985"/>
                      </a:lnTo>
                      <a:cubicBezTo>
                        <a:pt x="367759" y="839924"/>
                        <a:pt x="610815" y="733672"/>
                        <a:pt x="806554" y="572134"/>
                      </a:cubicBezTo>
                      <a:lnTo>
                        <a:pt x="892845" y="493707"/>
                      </a:lnTo>
                      <a:close/>
                    </a:path>
                  </a:pathLst>
                </a:custGeom>
                <a:solidFill>
                  <a:srgbClr val="1E4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任意多边形 157"/>
                <p:cNvSpPr/>
                <p:nvPr/>
              </p:nvSpPr>
              <p:spPr>
                <a:xfrm rot="16200000" flipV="1">
                  <a:off x="8933047" y="1060663"/>
                  <a:ext cx="879105" cy="860243"/>
                </a:xfrm>
                <a:custGeom>
                  <a:avLst/>
                  <a:gdLst>
                    <a:gd name="connsiteX0" fmla="*/ 879105 w 879105"/>
                    <a:gd name="connsiteY0" fmla="*/ 365905 h 860243"/>
                    <a:gd name="connsiteX1" fmla="*/ 806554 w 879105"/>
                    <a:gd name="connsiteY1" fmla="*/ 299966 h 860243"/>
                    <a:gd name="connsiteX2" fmla="*/ 101293 w 879105"/>
                    <a:gd name="connsiteY2" fmla="*/ 5115 h 860243"/>
                    <a:gd name="connsiteX3" fmla="*/ 0 w 879105"/>
                    <a:gd name="connsiteY3" fmla="*/ 0 h 860243"/>
                    <a:gd name="connsiteX4" fmla="*/ 0 w 879105"/>
                    <a:gd name="connsiteY4" fmla="*/ 699417 h 860243"/>
                    <a:gd name="connsiteX5" fmla="*/ 91850 w 879105"/>
                    <a:gd name="connsiteY5" fmla="*/ 708677 h 860243"/>
                    <a:gd name="connsiteX6" fmla="*/ 314751 w 879105"/>
                    <a:gd name="connsiteY6" fmla="*/ 802473 h 860243"/>
                    <a:gd name="connsiteX7" fmla="*/ 384768 w 879105"/>
                    <a:gd name="connsiteY7" fmla="*/ 860243 h 860243"/>
                    <a:gd name="connsiteX8" fmla="*/ 879105 w 879105"/>
                    <a:gd name="connsiteY8" fmla="*/ 365905 h 86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9105" h="860243">
                      <a:moveTo>
                        <a:pt x="879105" y="365905"/>
                      </a:moveTo>
                      <a:lnTo>
                        <a:pt x="806554" y="299966"/>
                      </a:lnTo>
                      <a:cubicBezTo>
                        <a:pt x="610815" y="138428"/>
                        <a:pt x="367759" y="32175"/>
                        <a:pt x="101293" y="5115"/>
                      </a:cubicBezTo>
                      <a:lnTo>
                        <a:pt x="0" y="0"/>
                      </a:lnTo>
                      <a:lnTo>
                        <a:pt x="0" y="699417"/>
                      </a:lnTo>
                      <a:lnTo>
                        <a:pt x="91850" y="708677"/>
                      </a:lnTo>
                      <a:cubicBezTo>
                        <a:pt x="173010" y="725284"/>
                        <a:pt x="248424" y="757664"/>
                        <a:pt x="314751" y="802473"/>
                      </a:cubicBezTo>
                      <a:lnTo>
                        <a:pt x="384768" y="860243"/>
                      </a:lnTo>
                      <a:lnTo>
                        <a:pt x="879105" y="365905"/>
                      </a:lnTo>
                      <a:close/>
                    </a:path>
                  </a:pathLst>
                </a:custGeom>
                <a:solidFill>
                  <a:srgbClr val="FB8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任意多边形 158"/>
                <p:cNvSpPr/>
                <p:nvPr/>
              </p:nvSpPr>
              <p:spPr>
                <a:xfrm rot="16200000" flipV="1">
                  <a:off x="7143169" y="1995746"/>
                  <a:ext cx="899321" cy="859943"/>
                </a:xfrm>
                <a:custGeom>
                  <a:avLst/>
                  <a:gdLst>
                    <a:gd name="connsiteX0" fmla="*/ 899321 w 899321"/>
                    <a:gd name="connsiteY0" fmla="*/ 859943 h 859943"/>
                    <a:gd name="connsiteX1" fmla="*/ 899321 w 899321"/>
                    <a:gd name="connsiteY1" fmla="*/ 161624 h 859943"/>
                    <a:gd name="connsiteX2" fmla="*/ 785630 w 899321"/>
                    <a:gd name="connsiteY2" fmla="*/ 150163 h 859943"/>
                    <a:gd name="connsiteX3" fmla="*/ 562729 w 899321"/>
                    <a:gd name="connsiteY3" fmla="*/ 56367 h 859943"/>
                    <a:gd name="connsiteX4" fmla="*/ 494412 w 899321"/>
                    <a:gd name="connsiteY4" fmla="*/ 0 h 859943"/>
                    <a:gd name="connsiteX5" fmla="*/ 0 w 899321"/>
                    <a:gd name="connsiteY5" fmla="*/ 494412 h 859943"/>
                    <a:gd name="connsiteX6" fmla="*/ 70926 w 899321"/>
                    <a:gd name="connsiteY6" fmla="*/ 558874 h 859943"/>
                    <a:gd name="connsiteX7" fmla="*/ 776187 w 899321"/>
                    <a:gd name="connsiteY7" fmla="*/ 853725 h 859943"/>
                    <a:gd name="connsiteX8" fmla="*/ 899321 w 899321"/>
                    <a:gd name="connsiteY8" fmla="*/ 859943 h 8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321" h="859943">
                      <a:moveTo>
                        <a:pt x="899321" y="859943"/>
                      </a:moveTo>
                      <a:lnTo>
                        <a:pt x="899321" y="161624"/>
                      </a:lnTo>
                      <a:lnTo>
                        <a:pt x="785630" y="150163"/>
                      </a:lnTo>
                      <a:cubicBezTo>
                        <a:pt x="704470" y="133555"/>
                        <a:pt x="629056" y="101176"/>
                        <a:pt x="562729" y="56367"/>
                      </a:cubicBezTo>
                      <a:lnTo>
                        <a:pt x="494412" y="0"/>
                      </a:lnTo>
                      <a:lnTo>
                        <a:pt x="0" y="494412"/>
                      </a:lnTo>
                      <a:lnTo>
                        <a:pt x="70926" y="558874"/>
                      </a:lnTo>
                      <a:cubicBezTo>
                        <a:pt x="266665" y="720412"/>
                        <a:pt x="509721" y="826664"/>
                        <a:pt x="776187" y="853725"/>
                      </a:cubicBezTo>
                      <a:lnTo>
                        <a:pt x="899321" y="859943"/>
                      </a:lnTo>
                      <a:close/>
                    </a:path>
                  </a:pathLst>
                </a:custGeom>
                <a:solidFill>
                  <a:srgbClr val="3975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任意多边形 159"/>
                <p:cNvSpPr/>
                <p:nvPr/>
              </p:nvSpPr>
              <p:spPr>
                <a:xfrm rot="16200000" flipV="1">
                  <a:off x="8932247" y="1995153"/>
                  <a:ext cx="890673" cy="852480"/>
                </a:xfrm>
                <a:custGeom>
                  <a:avLst/>
                  <a:gdLst>
                    <a:gd name="connsiteX0" fmla="*/ 890673 w 890673"/>
                    <a:gd name="connsiteY0" fmla="*/ 698318 h 852480"/>
                    <a:gd name="connsiteX1" fmla="*/ 890673 w 890673"/>
                    <a:gd name="connsiteY1" fmla="*/ 0 h 852480"/>
                    <a:gd name="connsiteX2" fmla="*/ 767539 w 890673"/>
                    <a:gd name="connsiteY2" fmla="*/ 6218 h 852480"/>
                    <a:gd name="connsiteX3" fmla="*/ 62278 w 890673"/>
                    <a:gd name="connsiteY3" fmla="*/ 301069 h 852480"/>
                    <a:gd name="connsiteX4" fmla="*/ 0 w 890673"/>
                    <a:gd name="connsiteY4" fmla="*/ 357671 h 852480"/>
                    <a:gd name="connsiteX5" fmla="*/ 494809 w 890673"/>
                    <a:gd name="connsiteY5" fmla="*/ 852480 h 852480"/>
                    <a:gd name="connsiteX6" fmla="*/ 554081 w 890673"/>
                    <a:gd name="connsiteY6" fmla="*/ 803576 h 852480"/>
                    <a:gd name="connsiteX7" fmla="*/ 776982 w 890673"/>
                    <a:gd name="connsiteY7" fmla="*/ 709780 h 852480"/>
                    <a:gd name="connsiteX8" fmla="*/ 890673 w 890673"/>
                    <a:gd name="connsiteY8" fmla="*/ 698318 h 85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0673" h="852480">
                      <a:moveTo>
                        <a:pt x="890673" y="698318"/>
                      </a:moveTo>
                      <a:lnTo>
                        <a:pt x="890673" y="0"/>
                      </a:lnTo>
                      <a:lnTo>
                        <a:pt x="767539" y="6218"/>
                      </a:lnTo>
                      <a:cubicBezTo>
                        <a:pt x="501073" y="33278"/>
                        <a:pt x="258017" y="139531"/>
                        <a:pt x="62278" y="301069"/>
                      </a:cubicBezTo>
                      <a:lnTo>
                        <a:pt x="0" y="357671"/>
                      </a:lnTo>
                      <a:lnTo>
                        <a:pt x="494809" y="852480"/>
                      </a:lnTo>
                      <a:lnTo>
                        <a:pt x="554081" y="803576"/>
                      </a:lnTo>
                      <a:cubicBezTo>
                        <a:pt x="620408" y="758767"/>
                        <a:pt x="695822" y="726387"/>
                        <a:pt x="776982" y="709780"/>
                      </a:cubicBezTo>
                      <a:lnTo>
                        <a:pt x="890673" y="698318"/>
                      </a:lnTo>
                      <a:close/>
                    </a:path>
                  </a:pathLst>
                </a:custGeom>
                <a:solidFill>
                  <a:srgbClr val="F060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" name="任意多边形 160"/>
                <p:cNvSpPr/>
                <p:nvPr/>
              </p:nvSpPr>
              <p:spPr>
                <a:xfrm rot="16200000" flipV="1">
                  <a:off x="8534528" y="2407384"/>
                  <a:ext cx="871424" cy="879452"/>
                </a:xfrm>
                <a:custGeom>
                  <a:avLst/>
                  <a:gdLst>
                    <a:gd name="connsiteX0" fmla="*/ 871424 w 871424"/>
                    <a:gd name="connsiteY0" fmla="*/ 493707 h 879452"/>
                    <a:gd name="connsiteX1" fmla="*/ 377717 w 871424"/>
                    <a:gd name="connsiteY1" fmla="*/ 0 h 879452"/>
                    <a:gd name="connsiteX2" fmla="*/ 299290 w 871424"/>
                    <a:gd name="connsiteY2" fmla="*/ 86292 h 879452"/>
                    <a:gd name="connsiteX3" fmla="*/ 4439 w 871424"/>
                    <a:gd name="connsiteY3" fmla="*/ 791553 h 879452"/>
                    <a:gd name="connsiteX4" fmla="*/ 0 w 871424"/>
                    <a:gd name="connsiteY4" fmla="*/ 879452 h 879452"/>
                    <a:gd name="connsiteX5" fmla="*/ 700092 w 871424"/>
                    <a:gd name="connsiteY5" fmla="*/ 879452 h 879452"/>
                    <a:gd name="connsiteX6" fmla="*/ 708001 w 871424"/>
                    <a:gd name="connsiteY6" fmla="*/ 800996 h 879452"/>
                    <a:gd name="connsiteX7" fmla="*/ 801797 w 871424"/>
                    <a:gd name="connsiteY7" fmla="*/ 578095 h 879452"/>
                    <a:gd name="connsiteX8" fmla="*/ 871424 w 871424"/>
                    <a:gd name="connsiteY8" fmla="*/ 493707 h 87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1424" h="879452">
                      <a:moveTo>
                        <a:pt x="871424" y="493707"/>
                      </a:moveTo>
                      <a:lnTo>
                        <a:pt x="377717" y="0"/>
                      </a:lnTo>
                      <a:lnTo>
                        <a:pt x="299290" y="86292"/>
                      </a:lnTo>
                      <a:cubicBezTo>
                        <a:pt x="137752" y="282031"/>
                        <a:pt x="31500" y="525086"/>
                        <a:pt x="4439" y="791553"/>
                      </a:cubicBezTo>
                      <a:lnTo>
                        <a:pt x="0" y="879452"/>
                      </a:lnTo>
                      <a:lnTo>
                        <a:pt x="700092" y="879452"/>
                      </a:lnTo>
                      <a:lnTo>
                        <a:pt x="708001" y="800996"/>
                      </a:lnTo>
                      <a:cubicBezTo>
                        <a:pt x="724609" y="719836"/>
                        <a:pt x="756988" y="644421"/>
                        <a:pt x="801797" y="578095"/>
                      </a:cubicBezTo>
                      <a:lnTo>
                        <a:pt x="871424" y="493707"/>
                      </a:lnTo>
                      <a:close/>
                    </a:path>
                  </a:pathLst>
                </a:custGeom>
                <a:solidFill>
                  <a:srgbClr val="D226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任意多边形 161"/>
                <p:cNvSpPr/>
                <p:nvPr/>
              </p:nvSpPr>
              <p:spPr>
                <a:xfrm rot="16200000" flipV="1">
                  <a:off x="7589154" y="2404555"/>
                  <a:ext cx="861229" cy="898628"/>
                </a:xfrm>
                <a:custGeom>
                  <a:avLst/>
                  <a:gdLst>
                    <a:gd name="connsiteX0" fmla="*/ 861229 w 861229"/>
                    <a:gd name="connsiteY0" fmla="*/ 404291 h 898628"/>
                    <a:gd name="connsiteX1" fmla="*/ 803459 w 861229"/>
                    <a:gd name="connsiteY1" fmla="*/ 334273 h 898628"/>
                    <a:gd name="connsiteX2" fmla="*/ 709663 w 861229"/>
                    <a:gd name="connsiteY2" fmla="*/ 111372 h 898628"/>
                    <a:gd name="connsiteX3" fmla="*/ 698436 w 861229"/>
                    <a:gd name="connsiteY3" fmla="*/ 0 h 898628"/>
                    <a:gd name="connsiteX4" fmla="*/ 0 w 861229"/>
                    <a:gd name="connsiteY4" fmla="*/ 0 h 898628"/>
                    <a:gd name="connsiteX5" fmla="*/ 6101 w 861229"/>
                    <a:gd name="connsiteY5" fmla="*/ 120815 h 898628"/>
                    <a:gd name="connsiteX6" fmla="*/ 300952 w 861229"/>
                    <a:gd name="connsiteY6" fmla="*/ 826076 h 898628"/>
                    <a:gd name="connsiteX7" fmla="*/ 366892 w 861229"/>
                    <a:gd name="connsiteY7" fmla="*/ 898628 h 898628"/>
                    <a:gd name="connsiteX8" fmla="*/ 861229 w 861229"/>
                    <a:gd name="connsiteY8" fmla="*/ 404291 h 898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1229" h="898628">
                      <a:moveTo>
                        <a:pt x="861229" y="404291"/>
                      </a:moveTo>
                      <a:lnTo>
                        <a:pt x="803459" y="334273"/>
                      </a:lnTo>
                      <a:cubicBezTo>
                        <a:pt x="758650" y="267946"/>
                        <a:pt x="726271" y="192532"/>
                        <a:pt x="709663" y="111372"/>
                      </a:cubicBezTo>
                      <a:lnTo>
                        <a:pt x="698436" y="0"/>
                      </a:lnTo>
                      <a:lnTo>
                        <a:pt x="0" y="0"/>
                      </a:lnTo>
                      <a:lnTo>
                        <a:pt x="6101" y="120815"/>
                      </a:lnTo>
                      <a:cubicBezTo>
                        <a:pt x="33162" y="387282"/>
                        <a:pt x="139414" y="630337"/>
                        <a:pt x="300952" y="826076"/>
                      </a:cubicBezTo>
                      <a:lnTo>
                        <a:pt x="366892" y="898628"/>
                      </a:lnTo>
                      <a:lnTo>
                        <a:pt x="861229" y="404291"/>
                      </a:lnTo>
                      <a:close/>
                    </a:path>
                  </a:pathLst>
                </a:custGeom>
                <a:solidFill>
                  <a:srgbClr val="5AA5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66" name="矩形 165"/>
            <p:cNvSpPr/>
            <p:nvPr/>
          </p:nvSpPr>
          <p:spPr>
            <a:xfrm rot="19628385">
              <a:off x="5635737" y="4764911"/>
              <a:ext cx="383453" cy="2088781"/>
            </a:xfrm>
            <a:custGeom>
              <a:avLst/>
              <a:gdLst>
                <a:gd name="connsiteX0" fmla="*/ 0 w 383453"/>
                <a:gd name="connsiteY0" fmla="*/ 0 h 2033432"/>
                <a:gd name="connsiteX1" fmla="*/ 383453 w 383453"/>
                <a:gd name="connsiteY1" fmla="*/ 0 h 2033432"/>
                <a:gd name="connsiteX2" fmla="*/ 383453 w 383453"/>
                <a:gd name="connsiteY2" fmla="*/ 2033432 h 2033432"/>
                <a:gd name="connsiteX3" fmla="*/ 0 w 383453"/>
                <a:gd name="connsiteY3" fmla="*/ 2033432 h 2033432"/>
                <a:gd name="connsiteX4" fmla="*/ 0 w 383453"/>
                <a:gd name="connsiteY4" fmla="*/ 0 h 2033432"/>
                <a:gd name="connsiteX0-1" fmla="*/ 0 w 383453"/>
                <a:gd name="connsiteY0-2" fmla="*/ 0 h 2048319"/>
                <a:gd name="connsiteX1-3" fmla="*/ 383453 w 383453"/>
                <a:gd name="connsiteY1-4" fmla="*/ 0 h 2048319"/>
                <a:gd name="connsiteX2-5" fmla="*/ 383453 w 383453"/>
                <a:gd name="connsiteY2-6" fmla="*/ 2033432 h 2048319"/>
                <a:gd name="connsiteX3-7" fmla="*/ 0 w 383453"/>
                <a:gd name="connsiteY3-8" fmla="*/ 2033432 h 2048319"/>
                <a:gd name="connsiteX4-9" fmla="*/ 0 w 383453"/>
                <a:gd name="connsiteY4-10" fmla="*/ 0 h 2048319"/>
                <a:gd name="connsiteX0-11" fmla="*/ 0 w 383453"/>
                <a:gd name="connsiteY0-12" fmla="*/ 0 h 2060290"/>
                <a:gd name="connsiteX1-13" fmla="*/ 383453 w 383453"/>
                <a:gd name="connsiteY1-14" fmla="*/ 0 h 2060290"/>
                <a:gd name="connsiteX2-15" fmla="*/ 383453 w 383453"/>
                <a:gd name="connsiteY2-16" fmla="*/ 2033432 h 2060290"/>
                <a:gd name="connsiteX3-17" fmla="*/ 0 w 383453"/>
                <a:gd name="connsiteY3-18" fmla="*/ 2033432 h 2060290"/>
                <a:gd name="connsiteX4-19" fmla="*/ 0 w 383453"/>
                <a:gd name="connsiteY4-20" fmla="*/ 0 h 2060290"/>
                <a:gd name="connsiteX0-21" fmla="*/ 0 w 383453"/>
                <a:gd name="connsiteY0-22" fmla="*/ 0 h 2075504"/>
                <a:gd name="connsiteX1-23" fmla="*/ 383453 w 383453"/>
                <a:gd name="connsiteY1-24" fmla="*/ 0 h 2075504"/>
                <a:gd name="connsiteX2-25" fmla="*/ 383453 w 383453"/>
                <a:gd name="connsiteY2-26" fmla="*/ 2033432 h 2075504"/>
                <a:gd name="connsiteX3-27" fmla="*/ 0 w 383453"/>
                <a:gd name="connsiteY3-28" fmla="*/ 2033432 h 2075504"/>
                <a:gd name="connsiteX4-29" fmla="*/ 0 w 383453"/>
                <a:gd name="connsiteY4-30" fmla="*/ 0 h 2075504"/>
                <a:gd name="connsiteX0-31" fmla="*/ 0 w 383453"/>
                <a:gd name="connsiteY0-32" fmla="*/ 0 h 2085394"/>
                <a:gd name="connsiteX1-33" fmla="*/ 383453 w 383453"/>
                <a:gd name="connsiteY1-34" fmla="*/ 0 h 2085394"/>
                <a:gd name="connsiteX2-35" fmla="*/ 383453 w 383453"/>
                <a:gd name="connsiteY2-36" fmla="*/ 2033432 h 2085394"/>
                <a:gd name="connsiteX3-37" fmla="*/ 0 w 383453"/>
                <a:gd name="connsiteY3-38" fmla="*/ 2033432 h 2085394"/>
                <a:gd name="connsiteX4-39" fmla="*/ 0 w 383453"/>
                <a:gd name="connsiteY4-40" fmla="*/ 0 h 2085394"/>
                <a:gd name="connsiteX0-41" fmla="*/ 0 w 383453"/>
                <a:gd name="connsiteY0-42" fmla="*/ 0 h 2088781"/>
                <a:gd name="connsiteX1-43" fmla="*/ 383453 w 383453"/>
                <a:gd name="connsiteY1-44" fmla="*/ 0 h 2088781"/>
                <a:gd name="connsiteX2-45" fmla="*/ 383453 w 383453"/>
                <a:gd name="connsiteY2-46" fmla="*/ 2033432 h 2088781"/>
                <a:gd name="connsiteX3-47" fmla="*/ 0 w 383453"/>
                <a:gd name="connsiteY3-48" fmla="*/ 2033432 h 2088781"/>
                <a:gd name="connsiteX4-49" fmla="*/ 0 w 383453"/>
                <a:gd name="connsiteY4-50" fmla="*/ 0 h 2088781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  <a:cxn ang="0">
                  <a:pos x="connsiteX4-49" y="connsiteY4-50"/>
                </a:cxn>
              </a:cxnLst>
              <a:rect l="l" t="t" r="r" b="b"/>
              <a:pathLst>
                <a:path w="383453" h="2088781">
                  <a:moveTo>
                    <a:pt x="0" y="0"/>
                  </a:moveTo>
                  <a:lnTo>
                    <a:pt x="383453" y="0"/>
                  </a:lnTo>
                  <a:lnTo>
                    <a:pt x="383453" y="2033432"/>
                  </a:lnTo>
                  <a:cubicBezTo>
                    <a:pt x="351186" y="2109327"/>
                    <a:pt x="58843" y="2105105"/>
                    <a:pt x="0" y="20334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2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2919847" y="1624744"/>
            <a:ext cx="2665185" cy="992188"/>
            <a:chOff x="4737100" y="1320800"/>
            <a:chExt cx="2665185" cy="992188"/>
          </a:xfrm>
        </p:grpSpPr>
        <p:cxnSp>
          <p:nvCxnSpPr>
            <p:cNvPr id="169" name="直接连接符 168"/>
            <p:cNvCxnSpPr/>
            <p:nvPr/>
          </p:nvCxnSpPr>
          <p:spPr>
            <a:xfrm flipV="1">
              <a:off x="4737100" y="1562100"/>
              <a:ext cx="406400" cy="750888"/>
            </a:xfrm>
            <a:prstGeom prst="line">
              <a:avLst/>
            </a:prstGeom>
            <a:ln w="12700">
              <a:solidFill>
                <a:srgbClr val="F9C6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5156200" y="1562100"/>
              <a:ext cx="1244600" cy="0"/>
            </a:xfrm>
            <a:prstGeom prst="line">
              <a:avLst/>
            </a:prstGeom>
            <a:ln w="12700">
              <a:solidFill>
                <a:srgbClr val="F9C6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/>
            <p:cNvSpPr/>
            <p:nvPr/>
          </p:nvSpPr>
          <p:spPr>
            <a:xfrm>
              <a:off x="5820228" y="1320800"/>
              <a:ext cx="1582057" cy="508000"/>
            </a:xfrm>
            <a:prstGeom prst="rect">
              <a:avLst/>
            </a:prstGeom>
            <a:solidFill>
              <a:srgbClr val="F9C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5990130" y="133105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方正兰亭黑简体" panose="02000000000000000000" pitchFamily="2" charset="-122"/>
                </a:rPr>
                <a:t>照相机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3333047" y="2751649"/>
            <a:ext cx="2656114" cy="705983"/>
            <a:chOff x="5515429" y="2487160"/>
            <a:chExt cx="2656114" cy="705983"/>
          </a:xfrm>
        </p:grpSpPr>
        <p:grpSp>
          <p:nvGrpSpPr>
            <p:cNvPr id="192" name="组合 191"/>
            <p:cNvGrpSpPr/>
            <p:nvPr/>
          </p:nvGrpSpPr>
          <p:grpSpPr>
            <a:xfrm>
              <a:off x="5515429" y="2487160"/>
              <a:ext cx="2656114" cy="705983"/>
              <a:chOff x="5486400" y="2177143"/>
              <a:chExt cx="2656114" cy="705983"/>
            </a:xfrm>
          </p:grpSpPr>
          <p:cxnSp>
            <p:nvCxnSpPr>
              <p:cNvPr id="171" name="直接连接符 170"/>
              <p:cNvCxnSpPr/>
              <p:nvPr/>
            </p:nvCxnSpPr>
            <p:spPr>
              <a:xfrm flipV="1">
                <a:off x="5486400" y="2413000"/>
                <a:ext cx="482600" cy="470126"/>
              </a:xfrm>
              <a:prstGeom prst="line">
                <a:avLst/>
              </a:prstGeom>
              <a:ln w="12700">
                <a:solidFill>
                  <a:srgbClr val="FB89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>
                <a:off x="5969000" y="2425700"/>
                <a:ext cx="1079500" cy="0"/>
              </a:xfrm>
              <a:prstGeom prst="line">
                <a:avLst/>
              </a:prstGeom>
              <a:ln w="12700">
                <a:solidFill>
                  <a:srgbClr val="FB89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矩形 187"/>
              <p:cNvSpPr/>
              <p:nvPr/>
            </p:nvSpPr>
            <p:spPr>
              <a:xfrm>
                <a:off x="6560457" y="2177143"/>
                <a:ext cx="1582057" cy="508000"/>
              </a:xfrm>
              <a:prstGeom prst="rect">
                <a:avLst/>
              </a:prstGeom>
              <a:solidFill>
                <a:srgbClr val="FB8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5" name="文本框 194"/>
            <p:cNvSpPr txBox="1"/>
            <p:nvPr/>
          </p:nvSpPr>
          <p:spPr>
            <a:xfrm>
              <a:off x="6765929" y="249946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方正兰亭黑简体" panose="02000000000000000000" pitchFamily="2" charset="-122"/>
                </a:rPr>
                <a:t>幻灯机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3445533" y="3993180"/>
            <a:ext cx="2543628" cy="759529"/>
            <a:chOff x="5511800" y="3609976"/>
            <a:chExt cx="2543628" cy="759529"/>
          </a:xfrm>
        </p:grpSpPr>
        <p:cxnSp>
          <p:nvCxnSpPr>
            <p:cNvPr id="175" name="直接连接符 174"/>
            <p:cNvCxnSpPr/>
            <p:nvPr/>
          </p:nvCxnSpPr>
          <p:spPr>
            <a:xfrm>
              <a:off x="5511800" y="3609976"/>
              <a:ext cx="381000" cy="479424"/>
            </a:xfrm>
            <a:prstGeom prst="line">
              <a:avLst/>
            </a:prstGeom>
            <a:ln w="12700">
              <a:solidFill>
                <a:srgbClr val="F06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5892800" y="4089400"/>
              <a:ext cx="1041400" cy="0"/>
            </a:xfrm>
            <a:prstGeom prst="line">
              <a:avLst/>
            </a:prstGeom>
            <a:ln w="12700">
              <a:solidFill>
                <a:srgbClr val="F06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矩形 190"/>
            <p:cNvSpPr/>
            <p:nvPr/>
          </p:nvSpPr>
          <p:spPr>
            <a:xfrm>
              <a:off x="6473371" y="3846286"/>
              <a:ext cx="1582057" cy="508000"/>
            </a:xfrm>
            <a:prstGeom prst="rect">
              <a:avLst/>
            </a:prstGeom>
            <a:solidFill>
              <a:srgbClr val="F06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文本框 195"/>
            <p:cNvSpPr txBox="1"/>
            <p:nvPr/>
          </p:nvSpPr>
          <p:spPr>
            <a:xfrm>
              <a:off x="6649814" y="3846285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黑简体" panose="02000000000000000000" pitchFamily="2" charset="-122"/>
                </a:rPr>
                <a:t>投影仪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5989160" y="1647911"/>
            <a:ext cx="581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9C649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凸透镜能成</a:t>
            </a:r>
            <a:r>
              <a:rPr lang="zh-CN" altLang="en-US" sz="4000" dirty="0" smtClean="0">
                <a:solidFill>
                  <a:srgbClr val="F9C649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倒立缩小</a:t>
            </a:r>
            <a:r>
              <a:rPr lang="zh-CN" altLang="en-US" sz="3200" dirty="0" smtClean="0">
                <a:solidFill>
                  <a:srgbClr val="F9C649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的实像</a:t>
            </a:r>
            <a:endParaRPr lang="zh-CN" altLang="en-US" sz="3200" dirty="0">
              <a:solidFill>
                <a:srgbClr val="F9C649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6388941" y="2797984"/>
            <a:ext cx="558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B890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凸透镜能成</a:t>
            </a:r>
            <a:r>
              <a:rPr lang="zh-CN" altLang="en-US" sz="4000" dirty="0" smtClean="0">
                <a:solidFill>
                  <a:srgbClr val="FB890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倒立放大</a:t>
            </a:r>
            <a:r>
              <a:rPr lang="zh-CN" altLang="en-US" sz="3200" dirty="0" smtClean="0">
                <a:solidFill>
                  <a:srgbClr val="FB890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的实像</a:t>
            </a:r>
            <a:endParaRPr lang="zh-CN" altLang="en-US" sz="3200" dirty="0">
              <a:solidFill>
                <a:srgbClr val="FB890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6388941" y="4118661"/>
            <a:ext cx="558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0602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凸透镜能成</a:t>
            </a:r>
            <a:r>
              <a:rPr lang="zh-CN" altLang="en-US" sz="4000" dirty="0" smtClean="0">
                <a:solidFill>
                  <a:srgbClr val="F0602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倒立放大</a:t>
            </a:r>
            <a:r>
              <a:rPr lang="zh-CN" altLang="en-US" sz="3200" dirty="0" smtClean="0">
                <a:solidFill>
                  <a:srgbClr val="F0602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的实像</a:t>
            </a:r>
            <a:endParaRPr lang="zh-CN" altLang="en-US" sz="3200" dirty="0">
              <a:solidFill>
                <a:srgbClr val="F0602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788762" y="4815343"/>
            <a:ext cx="2645998" cy="759529"/>
            <a:chOff x="5511800" y="3609976"/>
            <a:chExt cx="2645998" cy="759529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511800" y="3609976"/>
              <a:ext cx="381000" cy="479424"/>
            </a:xfrm>
            <a:prstGeom prst="line">
              <a:avLst/>
            </a:prstGeom>
            <a:ln w="12700">
              <a:solidFill>
                <a:srgbClr val="F06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892800" y="4089400"/>
              <a:ext cx="1041400" cy="0"/>
            </a:xfrm>
            <a:prstGeom prst="line">
              <a:avLst/>
            </a:prstGeom>
            <a:ln w="12700">
              <a:solidFill>
                <a:srgbClr val="F060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6473371" y="3846286"/>
              <a:ext cx="1582057" cy="5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文本框 195"/>
            <p:cNvSpPr txBox="1"/>
            <p:nvPr/>
          </p:nvSpPr>
          <p:spPr>
            <a:xfrm>
              <a:off x="6651551" y="3846285"/>
              <a:ext cx="1506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方正兰亭黑简体" panose="02000000000000000000" pitchFamily="2" charset="-122"/>
                </a:rPr>
                <a:t>放大镜</a:t>
              </a:r>
              <a:endParaRPr lang="en-US" altLang="zh-CN" sz="2400" b="1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96390" y="5190321"/>
            <a:ext cx="551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凸透镜能成</a:t>
            </a:r>
            <a:r>
              <a:rPr lang="zh-CN" altLang="en-US" sz="4000" dirty="0" smtClean="0">
                <a:solidFill>
                  <a:srgbClr val="FF0000"/>
                </a:solidFill>
              </a:rPr>
              <a:t>正立放大</a:t>
            </a:r>
            <a:r>
              <a:rPr lang="zh-CN" altLang="en-US" sz="3200" dirty="0" smtClean="0">
                <a:solidFill>
                  <a:srgbClr val="FF0000"/>
                </a:solidFill>
              </a:rPr>
              <a:t>的虚像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0" grpId="0"/>
      <p:bldP spid="202" grpId="0"/>
      <p:bldP spid="203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467945" y="385285"/>
            <a:ext cx="3333329" cy="701675"/>
          </a:xfrm>
          <a:prstGeom prst="rect">
            <a:avLst/>
          </a:prstGeom>
          <a:noFill/>
          <a:ln>
            <a:noFill/>
          </a:ln>
          <a:effectLst>
            <a:outerShdw dist="28398" dir="69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照相机原理图</a:t>
            </a:r>
            <a:endParaRPr lang="zh-CN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grpSp>
        <p:nvGrpSpPr>
          <p:cNvPr id="15363" name="Group 3"/>
          <p:cNvGrpSpPr/>
          <p:nvPr/>
        </p:nvGrpSpPr>
        <p:grpSpPr bwMode="auto">
          <a:xfrm>
            <a:off x="5588000" y="2590800"/>
            <a:ext cx="2641600" cy="1600200"/>
            <a:chOff x="2640" y="1632"/>
            <a:chExt cx="1248" cy="1008"/>
          </a:xfrm>
        </p:grpSpPr>
        <p:cxnSp>
          <p:nvCxnSpPr>
            <p:cNvPr id="15427" name="AutoShape 4"/>
            <p:cNvCxnSpPr>
              <a:cxnSpLocks noChangeShapeType="1"/>
              <a:stCxn id="15389" idx="1"/>
            </p:cNvCxnSpPr>
            <p:nvPr/>
          </p:nvCxnSpPr>
          <p:spPr bwMode="auto">
            <a:xfrm rot="16200000" flipH="1">
              <a:off x="3191" y="1081"/>
              <a:ext cx="1" cy="1104"/>
            </a:xfrm>
            <a:prstGeom prst="curvedConnector4">
              <a:avLst>
                <a:gd name="adj1" fmla="val 144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28" name="Line 5"/>
            <p:cNvSpPr>
              <a:spLocks noChangeShapeType="1"/>
            </p:cNvSpPr>
            <p:nvPr/>
          </p:nvSpPr>
          <p:spPr bwMode="auto">
            <a:xfrm>
              <a:off x="3696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5429" name="AutoShape 6"/>
            <p:cNvCxnSpPr>
              <a:cxnSpLocks noChangeShapeType="1"/>
              <a:stCxn id="15390" idx="1"/>
            </p:cNvCxnSpPr>
            <p:nvPr/>
          </p:nvCxnSpPr>
          <p:spPr bwMode="auto">
            <a:xfrm rot="5400000" flipH="1" flipV="1">
              <a:off x="3192" y="2040"/>
              <a:ext cx="48" cy="1152"/>
            </a:xfrm>
            <a:prstGeom prst="curvedConnector4">
              <a:avLst>
                <a:gd name="adj1" fmla="val 285412"/>
                <a:gd name="adj2" fmla="val 51213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30" name="Line 7"/>
            <p:cNvSpPr>
              <a:spLocks noChangeShapeType="1"/>
            </p:cNvSpPr>
            <p:nvPr/>
          </p:nvSpPr>
          <p:spPr bwMode="auto">
            <a:xfrm>
              <a:off x="3696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4" name="Group 8"/>
          <p:cNvGrpSpPr/>
          <p:nvPr/>
        </p:nvGrpSpPr>
        <p:grpSpPr bwMode="auto">
          <a:xfrm>
            <a:off x="8229600" y="1905000"/>
            <a:ext cx="2133600" cy="2895600"/>
            <a:chOff x="3888" y="1200"/>
            <a:chExt cx="1008" cy="1824"/>
          </a:xfrm>
        </p:grpSpPr>
        <p:sp>
          <p:nvSpPr>
            <p:cNvPr id="15422" name="Line 9"/>
            <p:cNvSpPr>
              <a:spLocks noChangeShapeType="1"/>
            </p:cNvSpPr>
            <p:nvPr/>
          </p:nvSpPr>
          <p:spPr bwMode="auto">
            <a:xfrm>
              <a:off x="3888" y="120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Line 10"/>
            <p:cNvSpPr>
              <a:spLocks noChangeShapeType="1"/>
            </p:cNvSpPr>
            <p:nvPr/>
          </p:nvSpPr>
          <p:spPr bwMode="auto">
            <a:xfrm>
              <a:off x="4896" y="1200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4" name="Line 11"/>
            <p:cNvSpPr>
              <a:spLocks noChangeShapeType="1"/>
            </p:cNvSpPr>
            <p:nvPr/>
          </p:nvSpPr>
          <p:spPr bwMode="auto">
            <a:xfrm>
              <a:off x="3888" y="302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5" name="Line 12"/>
            <p:cNvSpPr>
              <a:spLocks noChangeShapeType="1"/>
            </p:cNvSpPr>
            <p:nvPr/>
          </p:nvSpPr>
          <p:spPr bwMode="auto">
            <a:xfrm>
              <a:off x="3888" y="12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6" name="Line 13"/>
            <p:cNvSpPr>
              <a:spLocks noChangeShapeType="1"/>
            </p:cNvSpPr>
            <p:nvPr/>
          </p:nvSpPr>
          <p:spPr bwMode="auto">
            <a:xfrm>
              <a:off x="3888" y="25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5" name="Oval 14"/>
          <p:cNvSpPr>
            <a:spLocks noChangeArrowheads="1"/>
          </p:cNvSpPr>
          <p:nvPr/>
        </p:nvSpPr>
        <p:spPr bwMode="auto">
          <a:xfrm>
            <a:off x="5384800" y="2667000"/>
            <a:ext cx="5080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366" name="Group 15"/>
          <p:cNvGrpSpPr/>
          <p:nvPr/>
        </p:nvGrpSpPr>
        <p:grpSpPr bwMode="auto">
          <a:xfrm>
            <a:off x="9347200" y="2209800"/>
            <a:ext cx="609600" cy="2286000"/>
            <a:chOff x="4416" y="1392"/>
            <a:chExt cx="288" cy="1440"/>
          </a:xfrm>
        </p:grpSpPr>
        <p:sp>
          <p:nvSpPr>
            <p:cNvPr id="15419" name="Oval 16"/>
            <p:cNvSpPr>
              <a:spLocks noChangeArrowheads="1"/>
            </p:cNvSpPr>
            <p:nvPr/>
          </p:nvSpPr>
          <p:spPr bwMode="auto">
            <a:xfrm>
              <a:off x="4416" y="139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20" name="Oval 17"/>
            <p:cNvSpPr>
              <a:spLocks noChangeArrowheads="1"/>
            </p:cNvSpPr>
            <p:nvPr/>
          </p:nvSpPr>
          <p:spPr bwMode="auto">
            <a:xfrm>
              <a:off x="4416" y="2544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21" name="Line 18"/>
            <p:cNvSpPr>
              <a:spLocks noChangeShapeType="1"/>
            </p:cNvSpPr>
            <p:nvPr/>
          </p:nvSpPr>
          <p:spPr bwMode="auto">
            <a:xfrm>
              <a:off x="4704" y="1584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67" name="Picture 19" descr="x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" y="1879829"/>
            <a:ext cx="2082520" cy="23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 descr="x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3048000"/>
            <a:ext cx="70061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21"/>
          <p:cNvGrpSpPr/>
          <p:nvPr/>
        </p:nvGrpSpPr>
        <p:grpSpPr bwMode="auto">
          <a:xfrm>
            <a:off x="5486400" y="3352800"/>
            <a:ext cx="4572000" cy="152400"/>
            <a:chOff x="2592" y="2112"/>
            <a:chExt cx="2160" cy="96"/>
          </a:xfrm>
        </p:grpSpPr>
        <p:grpSp>
          <p:nvGrpSpPr>
            <p:cNvPr id="15405" name="Group 22"/>
            <p:cNvGrpSpPr/>
            <p:nvPr/>
          </p:nvGrpSpPr>
          <p:grpSpPr bwMode="auto">
            <a:xfrm rot="-973491">
              <a:off x="2640" y="2159"/>
              <a:ext cx="2112" cy="49"/>
              <a:chOff x="768" y="3120"/>
              <a:chExt cx="1392" cy="0"/>
            </a:xfrm>
          </p:grpSpPr>
          <p:sp>
            <p:nvSpPr>
              <p:cNvPr id="15413" name="Line 23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4" name="Line 24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5" name="Line 25"/>
              <p:cNvSpPr>
                <a:spLocks noChangeShapeType="1"/>
              </p:cNvSpPr>
              <p:nvPr/>
            </p:nvSpPr>
            <p:spPr bwMode="auto">
              <a:xfrm>
                <a:off x="124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6" name="Line 26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7" name="Line 27"/>
              <p:cNvSpPr>
                <a:spLocks noChangeShapeType="1"/>
              </p:cNvSpPr>
              <p:nvPr/>
            </p:nvSpPr>
            <p:spPr bwMode="auto">
              <a:xfrm>
                <a:off x="172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8" name="Line 28"/>
              <p:cNvSpPr>
                <a:spLocks noChangeShapeType="1"/>
              </p:cNvSpPr>
              <p:nvPr/>
            </p:nvSpPr>
            <p:spPr bwMode="auto">
              <a:xfrm>
                <a:off x="196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6" name="Group 29"/>
            <p:cNvGrpSpPr/>
            <p:nvPr/>
          </p:nvGrpSpPr>
          <p:grpSpPr bwMode="auto">
            <a:xfrm rot="973491" flipH="1">
              <a:off x="2592" y="2112"/>
              <a:ext cx="2112" cy="49"/>
              <a:chOff x="768" y="3120"/>
              <a:chExt cx="1392" cy="0"/>
            </a:xfrm>
          </p:grpSpPr>
          <p:sp>
            <p:nvSpPr>
              <p:cNvPr id="15407" name="Line 30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8" name="Line 31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Line 32"/>
              <p:cNvSpPr>
                <a:spLocks noChangeShapeType="1"/>
              </p:cNvSpPr>
              <p:nvPr/>
            </p:nvSpPr>
            <p:spPr bwMode="auto">
              <a:xfrm>
                <a:off x="124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0" name="Line 33"/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1" name="Line 34"/>
              <p:cNvSpPr>
                <a:spLocks noChangeShapeType="1"/>
              </p:cNvSpPr>
              <p:nvPr/>
            </p:nvSpPr>
            <p:spPr bwMode="auto">
              <a:xfrm>
                <a:off x="172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2" name="Line 35"/>
              <p:cNvSpPr>
                <a:spLocks noChangeShapeType="1"/>
              </p:cNvSpPr>
              <p:nvPr/>
            </p:nvSpPr>
            <p:spPr bwMode="auto">
              <a:xfrm>
                <a:off x="1968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370" name="AutoShape 36"/>
          <p:cNvSpPr>
            <a:spLocks noChangeArrowheads="1"/>
          </p:cNvSpPr>
          <p:nvPr/>
        </p:nvSpPr>
        <p:spPr bwMode="auto">
          <a:xfrm>
            <a:off x="4775200" y="5181600"/>
            <a:ext cx="1320800" cy="685800"/>
          </a:xfrm>
          <a:prstGeom prst="wedgeRoundRectCallout">
            <a:avLst>
              <a:gd name="adj1" fmla="val 14583"/>
              <a:gd name="adj2" fmla="val -209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dirty="0"/>
              <a:t>镜头</a:t>
            </a:r>
            <a:endParaRPr lang="zh-CN" altLang="en-US" sz="2800" dirty="0"/>
          </a:p>
        </p:txBody>
      </p:sp>
      <p:grpSp>
        <p:nvGrpSpPr>
          <p:cNvPr id="15373" name="Group 56"/>
          <p:cNvGrpSpPr/>
          <p:nvPr/>
        </p:nvGrpSpPr>
        <p:grpSpPr bwMode="auto">
          <a:xfrm>
            <a:off x="7315200" y="2590800"/>
            <a:ext cx="304800" cy="1524000"/>
            <a:chOff x="2256" y="1632"/>
            <a:chExt cx="144" cy="1008"/>
          </a:xfrm>
        </p:grpSpPr>
        <p:sp>
          <p:nvSpPr>
            <p:cNvPr id="15386" name="Rectangle 57"/>
            <p:cNvSpPr>
              <a:spLocks noChangeArrowheads="1"/>
            </p:cNvSpPr>
            <p:nvPr/>
          </p:nvSpPr>
          <p:spPr bwMode="auto">
            <a:xfrm>
              <a:off x="2256" y="1632"/>
              <a:ext cx="14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7" name="Rectangle 58"/>
            <p:cNvSpPr>
              <a:spLocks noChangeArrowheads="1"/>
            </p:cNvSpPr>
            <p:nvPr/>
          </p:nvSpPr>
          <p:spPr bwMode="auto">
            <a:xfrm>
              <a:off x="2256" y="2448"/>
              <a:ext cx="14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74" name="AutoShape 59"/>
          <p:cNvSpPr>
            <a:spLocks noChangeArrowheads="1"/>
          </p:cNvSpPr>
          <p:nvPr/>
        </p:nvSpPr>
        <p:spPr bwMode="auto">
          <a:xfrm>
            <a:off x="6807200" y="1524000"/>
            <a:ext cx="1219200" cy="609600"/>
          </a:xfrm>
          <a:prstGeom prst="wedgeRoundRectCallout">
            <a:avLst>
              <a:gd name="adj1" fmla="val 2778"/>
              <a:gd name="adj2" fmla="val 1119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dirty="0"/>
              <a:t>光圈</a:t>
            </a:r>
            <a:endParaRPr lang="zh-CN" altLang="en-US" sz="2800" dirty="0"/>
          </a:p>
        </p:txBody>
      </p:sp>
      <p:sp>
        <p:nvSpPr>
          <p:cNvPr id="15375" name="AutoShape 60"/>
          <p:cNvSpPr>
            <a:spLocks noChangeArrowheads="1"/>
          </p:cNvSpPr>
          <p:nvPr/>
        </p:nvSpPr>
        <p:spPr bwMode="auto">
          <a:xfrm>
            <a:off x="2740523" y="1219200"/>
            <a:ext cx="1625600" cy="685800"/>
          </a:xfrm>
          <a:prstGeom prst="cloudCallout">
            <a:avLst>
              <a:gd name="adj1" fmla="val -116796"/>
              <a:gd name="adj2" fmla="val 103009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dirty="0"/>
              <a:t>物体</a:t>
            </a:r>
            <a:endParaRPr lang="zh-CN" altLang="en-US" sz="2800" dirty="0"/>
          </a:p>
        </p:txBody>
      </p:sp>
      <p:grpSp>
        <p:nvGrpSpPr>
          <p:cNvPr id="15376" name="Group 61"/>
          <p:cNvGrpSpPr/>
          <p:nvPr/>
        </p:nvGrpSpPr>
        <p:grpSpPr bwMode="auto">
          <a:xfrm>
            <a:off x="8777412" y="4465338"/>
            <a:ext cx="903817" cy="1230314"/>
            <a:chOff x="4166" y="2832"/>
            <a:chExt cx="427" cy="775"/>
          </a:xfrm>
        </p:grpSpPr>
        <p:sp>
          <p:nvSpPr>
            <p:cNvPr id="15384" name="Line 62"/>
            <p:cNvSpPr>
              <a:spLocks noChangeShapeType="1"/>
            </p:cNvSpPr>
            <p:nvPr/>
          </p:nvSpPr>
          <p:spPr bwMode="auto">
            <a:xfrm flipH="1">
              <a:off x="4464" y="2832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Text Box 63"/>
            <p:cNvSpPr txBox="1">
              <a:spLocks noChangeArrowheads="1"/>
            </p:cNvSpPr>
            <p:nvPr/>
          </p:nvSpPr>
          <p:spPr bwMode="auto">
            <a:xfrm>
              <a:off x="4166" y="3277"/>
              <a:ext cx="4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2800" dirty="0"/>
                <a:t>胶片</a:t>
              </a:r>
              <a:endParaRPr lang="zh-CN" altLang="en-US" sz="2800" dirty="0"/>
            </a:p>
          </p:txBody>
        </p:sp>
      </p:grpSp>
      <p:sp>
        <p:nvSpPr>
          <p:cNvPr id="15377" name="AutoShape 67"/>
          <p:cNvSpPr>
            <a:spLocks noChangeArrowheads="1"/>
          </p:cNvSpPr>
          <p:nvPr/>
        </p:nvSpPr>
        <p:spPr bwMode="auto">
          <a:xfrm>
            <a:off x="9042400" y="1219200"/>
            <a:ext cx="1524000" cy="533400"/>
          </a:xfrm>
          <a:prstGeom prst="wedgeEllipseCallout">
            <a:avLst>
              <a:gd name="adj1" fmla="val -28750"/>
              <a:gd name="adj2" fmla="val 80653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/>
              <a:t>暗箱</a:t>
            </a:r>
            <a:endParaRPr lang="zh-CN" altLang="en-US"/>
          </a:p>
        </p:txBody>
      </p:sp>
      <p:sp>
        <p:nvSpPr>
          <p:cNvPr id="121924" name="Text Box 68"/>
          <p:cNvSpPr txBox="1">
            <a:spLocks noChangeArrowheads="1"/>
          </p:cNvSpPr>
          <p:nvPr/>
        </p:nvSpPr>
        <p:spPr bwMode="auto">
          <a:xfrm>
            <a:off x="160867" y="4232275"/>
            <a:ext cx="90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66"/>
                </a:solidFill>
              </a:rPr>
              <a:t>镜头</a:t>
            </a:r>
            <a:r>
              <a:rPr lang="en-US" altLang="zh-CN" b="1">
                <a:solidFill>
                  <a:srgbClr val="FF0066"/>
                </a:solidFill>
              </a:rPr>
              <a:t>:</a:t>
            </a:r>
            <a:endParaRPr lang="en-US" altLang="zh-CN" b="1">
              <a:solidFill>
                <a:srgbClr val="FF0066"/>
              </a:solidFill>
            </a:endParaRPr>
          </a:p>
        </p:txBody>
      </p:sp>
      <p:sp>
        <p:nvSpPr>
          <p:cNvPr id="121926" name="Text Box 70"/>
          <p:cNvSpPr txBox="1">
            <a:spLocks noChangeArrowheads="1"/>
          </p:cNvSpPr>
          <p:nvPr/>
        </p:nvSpPr>
        <p:spPr bwMode="auto">
          <a:xfrm>
            <a:off x="1627718" y="4211638"/>
            <a:ext cx="1112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/>
              <a:t>凸透镜</a:t>
            </a:r>
            <a:endParaRPr lang="zh-CN" altLang="en-US" b="1"/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179917" y="4799013"/>
            <a:ext cx="90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66"/>
                </a:solidFill>
              </a:rPr>
              <a:t>胶片</a:t>
            </a:r>
            <a:r>
              <a:rPr lang="en-US" altLang="zh-CN" b="1">
                <a:solidFill>
                  <a:srgbClr val="FF0066"/>
                </a:solidFill>
              </a:rPr>
              <a:t>:</a:t>
            </a:r>
            <a:endParaRPr lang="en-US" altLang="zh-CN" b="1">
              <a:solidFill>
                <a:srgbClr val="FF0066"/>
              </a:solidFill>
            </a:endParaRPr>
          </a:p>
        </p:txBody>
      </p:sp>
      <p:sp>
        <p:nvSpPr>
          <p:cNvPr id="121928" name="Text Box 72"/>
          <p:cNvSpPr txBox="1">
            <a:spLocks noChangeArrowheads="1"/>
          </p:cNvSpPr>
          <p:nvPr/>
        </p:nvSpPr>
        <p:spPr bwMode="auto">
          <a:xfrm>
            <a:off x="1735667" y="4764088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光屏</a:t>
            </a:r>
            <a:endParaRPr lang="zh-CN" altLang="en-US" b="1" dirty="0"/>
          </a:p>
        </p:txBody>
      </p:sp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201084" y="5392738"/>
            <a:ext cx="90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66"/>
                </a:solidFill>
              </a:rPr>
              <a:t>暗箱</a:t>
            </a:r>
            <a:r>
              <a:rPr lang="en-US" altLang="zh-CN" b="1">
                <a:solidFill>
                  <a:srgbClr val="FF0066"/>
                </a:solidFill>
              </a:rPr>
              <a:t>:</a:t>
            </a:r>
            <a:endParaRPr lang="en-US" altLang="zh-CN" b="1">
              <a:solidFill>
                <a:srgbClr val="FF0066"/>
              </a:solidFill>
            </a:endParaRPr>
          </a:p>
        </p:txBody>
      </p:sp>
      <p:sp>
        <p:nvSpPr>
          <p:cNvPr id="121930" name="Text Box 74"/>
          <p:cNvSpPr txBox="1">
            <a:spLocks noChangeArrowheads="1"/>
          </p:cNvSpPr>
          <p:nvPr/>
        </p:nvSpPr>
        <p:spPr bwMode="auto">
          <a:xfrm>
            <a:off x="1729318" y="5384800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/>
              <a:t>像距</a:t>
            </a:r>
            <a:endParaRPr lang="zh-CN" altLang="en-US" b="1"/>
          </a:p>
        </p:txBody>
      </p:sp>
      <p:grpSp>
        <p:nvGrpSpPr>
          <p:cNvPr id="71" name="组合 70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72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4" grpId="0"/>
      <p:bldP spid="121926" grpId="0"/>
      <p:bldP spid="121927" grpId="0"/>
      <p:bldP spid="121928" grpId="0"/>
      <p:bldP spid="121929" grpId="0"/>
      <p:bldP spid="1219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8295" y="636588"/>
            <a:ext cx="1040024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000" dirty="0" smtClean="0"/>
              <a:t>   </a:t>
            </a:r>
            <a:r>
              <a:rPr lang="en-US" altLang="zh-CN" sz="4000" dirty="0"/>
              <a:t>1.</a:t>
            </a:r>
            <a:r>
              <a:rPr lang="zh-CN" altLang="en-US" sz="4000" dirty="0"/>
              <a:t>照像时</a:t>
            </a:r>
            <a:r>
              <a:rPr lang="en-US" altLang="zh-CN" sz="4000" dirty="0"/>
              <a:t>,</a:t>
            </a:r>
            <a:r>
              <a:rPr lang="zh-CN" altLang="en-US" sz="4000" dirty="0"/>
              <a:t>在底片上所成的像比</a:t>
            </a:r>
            <a:r>
              <a:rPr lang="zh-CN" altLang="en-US" sz="4000" dirty="0" smtClean="0"/>
              <a:t>被拍摄</a:t>
            </a:r>
            <a:r>
              <a:rPr lang="zh-CN" altLang="en-US" sz="4000" dirty="0"/>
              <a:t>的景物大还是小</a:t>
            </a:r>
            <a:r>
              <a:rPr lang="en-US" altLang="zh-CN" sz="4000" dirty="0"/>
              <a:t>?</a:t>
            </a:r>
            <a:endParaRPr lang="en-US" altLang="zh-CN" sz="4000" dirty="0"/>
          </a:p>
          <a:p>
            <a:pPr algn="l" eaLnBrk="1" hangingPunct="1"/>
            <a:r>
              <a:rPr lang="en-US" altLang="zh-CN" sz="4000" dirty="0"/>
              <a:t>   2.</a:t>
            </a:r>
            <a:r>
              <a:rPr lang="zh-CN" altLang="en-US" sz="4000" dirty="0"/>
              <a:t>像是实像还是虚像</a:t>
            </a:r>
            <a:r>
              <a:rPr lang="en-US" altLang="zh-CN" sz="4000" dirty="0"/>
              <a:t>?</a:t>
            </a:r>
            <a:endParaRPr lang="en-US" altLang="zh-CN" sz="4000" dirty="0"/>
          </a:p>
          <a:p>
            <a:pPr algn="l" eaLnBrk="1" hangingPunct="1"/>
            <a:r>
              <a:rPr lang="en-US" altLang="zh-CN" sz="4000" dirty="0"/>
              <a:t>   3.</a:t>
            </a:r>
            <a:r>
              <a:rPr lang="zh-CN" altLang="en-US" sz="4000" dirty="0"/>
              <a:t>正立的还是倒立的</a:t>
            </a:r>
            <a:r>
              <a:rPr lang="en-US" altLang="zh-CN" sz="4000" dirty="0"/>
              <a:t>?</a:t>
            </a:r>
            <a:endParaRPr lang="en-US" altLang="zh-CN" sz="4000" dirty="0"/>
          </a:p>
          <a:p>
            <a:pPr algn="l" eaLnBrk="1" hangingPunct="1"/>
            <a:r>
              <a:rPr lang="en-US" altLang="zh-CN" sz="4000" dirty="0"/>
              <a:t>   4.</a:t>
            </a:r>
            <a:r>
              <a:rPr lang="zh-CN" altLang="en-US" sz="4000" dirty="0"/>
              <a:t>要想使底片上的像大些</a:t>
            </a:r>
            <a:r>
              <a:rPr lang="en-US" altLang="zh-CN" sz="4000" dirty="0"/>
              <a:t>,</a:t>
            </a:r>
            <a:r>
              <a:rPr lang="zh-CN" altLang="en-US" sz="4000" dirty="0"/>
              <a:t>怎么办</a:t>
            </a:r>
            <a:r>
              <a:rPr lang="en-US" altLang="zh-CN" sz="4000" dirty="0"/>
              <a:t>?</a:t>
            </a:r>
            <a:endParaRPr lang="en-US" altLang="zh-CN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32922" y="1596301"/>
            <a:ext cx="1038277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4000" dirty="0" smtClean="0"/>
              <a:t>照相机</a:t>
            </a:r>
            <a:r>
              <a:rPr lang="zh-CN" altLang="en-US" sz="4000" dirty="0"/>
              <a:t>的镜头相当于一</a:t>
            </a:r>
            <a:r>
              <a:rPr lang="zh-CN" altLang="en-US" sz="4000" dirty="0" smtClean="0"/>
              <a:t>个凸透镜</a:t>
            </a:r>
            <a:r>
              <a:rPr lang="en-US" altLang="zh-CN" sz="4000" dirty="0"/>
              <a:t>,</a:t>
            </a:r>
            <a:r>
              <a:rPr lang="zh-CN" altLang="en-US" sz="4000" dirty="0"/>
              <a:t>当物体到镜头的距离</a:t>
            </a:r>
            <a:r>
              <a:rPr lang="zh-CN" altLang="en-US" sz="4000" dirty="0" smtClean="0"/>
              <a:t>大于</a:t>
            </a:r>
            <a:r>
              <a:rPr lang="zh-CN" altLang="en-US" sz="4000" dirty="0"/>
              <a:t>二倍焦距时</a:t>
            </a:r>
            <a:r>
              <a:rPr lang="en-US" altLang="zh-CN" sz="4000" dirty="0"/>
              <a:t>,</a:t>
            </a:r>
            <a:r>
              <a:rPr lang="zh-CN" altLang="en-US" sz="4000" dirty="0"/>
              <a:t>底片上就成了</a:t>
            </a:r>
            <a:r>
              <a:rPr lang="zh-CN" altLang="en-US" sz="4000" dirty="0" smtClean="0"/>
              <a:t>一个</a:t>
            </a:r>
            <a:r>
              <a:rPr lang="zh-CN" altLang="en-US" sz="4000" dirty="0">
                <a:solidFill>
                  <a:srgbClr val="FF0000"/>
                </a:solidFill>
              </a:rPr>
              <a:t>倒立、缩小的实像</a:t>
            </a:r>
            <a:r>
              <a:rPr lang="zh-CN" altLang="en-US" sz="4000" b="1" dirty="0" smtClean="0"/>
              <a:t>。    </a:t>
            </a:r>
            <a:endParaRPr lang="zh-CN" altLang="en-US" sz="4000" b="1" dirty="0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029229" y="3897243"/>
            <a:ext cx="101901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 smtClean="0"/>
              <a:t>物体</a:t>
            </a:r>
            <a:r>
              <a:rPr lang="zh-CN" altLang="en-US" sz="4000" dirty="0"/>
              <a:t>离照相机越</a:t>
            </a:r>
            <a:r>
              <a:rPr lang="en-US" altLang="zh-CN" sz="2800" dirty="0"/>
              <a:t>_______</a:t>
            </a:r>
            <a:r>
              <a:rPr lang="en-US" altLang="zh-CN" sz="4000" dirty="0"/>
              <a:t>,</a:t>
            </a:r>
            <a:r>
              <a:rPr lang="zh-CN" altLang="en-US" sz="4000" dirty="0"/>
              <a:t>底片</a:t>
            </a:r>
            <a:r>
              <a:rPr lang="zh-CN" altLang="en-US" sz="4000" dirty="0" smtClean="0"/>
              <a:t>上成</a:t>
            </a:r>
            <a:r>
              <a:rPr lang="zh-CN" altLang="en-US" sz="4000" dirty="0"/>
              <a:t>的像越小</a:t>
            </a:r>
            <a:r>
              <a:rPr lang="en-US" altLang="zh-CN" sz="4000" dirty="0"/>
              <a:t>,</a:t>
            </a:r>
            <a:r>
              <a:rPr lang="zh-CN" altLang="en-US" sz="4000" dirty="0"/>
              <a:t>而镜头离底片越</a:t>
            </a:r>
            <a:r>
              <a:rPr lang="en-US" altLang="zh-CN" sz="2800" dirty="0"/>
              <a:t>_______</a:t>
            </a:r>
            <a:r>
              <a:rPr lang="en-US" altLang="zh-CN" sz="4000" dirty="0"/>
              <a:t>.</a:t>
            </a:r>
            <a:endParaRPr lang="en-US" altLang="zh-CN" sz="4000" dirty="0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993910" y="3851077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0000"/>
                </a:solidFill>
              </a:rPr>
              <a:t>远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420658" y="4408490"/>
            <a:ext cx="92286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0000"/>
                </a:solidFill>
              </a:rPr>
              <a:t>近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8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5888" y="567948"/>
            <a:ext cx="349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照相机原理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6" grpId="0" autoUpdateAnimBg="0"/>
      <p:bldP spid="15155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85" y="300038"/>
            <a:ext cx="10720916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494367" y="4210050"/>
            <a:ext cx="99652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66"/>
                </a:solidFill>
              </a:rPr>
              <a:t>思考：</a:t>
            </a:r>
            <a:endParaRPr lang="zh-CN" altLang="en-US" sz="2800" b="1" dirty="0">
              <a:solidFill>
                <a:srgbClr val="FF0066"/>
              </a:solidFill>
            </a:endParaRPr>
          </a:p>
          <a:p>
            <a:pPr algn="l" eaLnBrk="1" hangingPunct="1"/>
            <a:r>
              <a:rPr lang="zh-CN" altLang="en-US" sz="2800" b="1" dirty="0">
                <a:solidFill>
                  <a:schemeClr val="accent2"/>
                </a:solidFill>
              </a:rPr>
              <a:t>      </a:t>
            </a:r>
            <a:r>
              <a:rPr lang="en-US" altLang="zh-CN" sz="2800" b="1" dirty="0">
                <a:solidFill>
                  <a:schemeClr val="accent2"/>
                </a:solidFill>
              </a:rPr>
              <a:t>1.</a:t>
            </a:r>
            <a:r>
              <a:rPr lang="zh-CN" altLang="en-US" sz="2800" b="1" dirty="0">
                <a:solidFill>
                  <a:schemeClr val="accent2"/>
                </a:solidFill>
              </a:rPr>
              <a:t>幻灯片与屏幕上的像哪个大？哪个小？</a:t>
            </a:r>
            <a:endParaRPr lang="zh-CN" altLang="en-US" sz="2800" b="1" dirty="0">
              <a:solidFill>
                <a:schemeClr val="accent2"/>
              </a:solidFill>
            </a:endParaRPr>
          </a:p>
          <a:p>
            <a:pPr algn="l" eaLnBrk="1" hangingPunct="1"/>
            <a:r>
              <a:rPr lang="zh-CN" altLang="en-US" sz="2800" b="1" dirty="0">
                <a:solidFill>
                  <a:schemeClr val="accent2"/>
                </a:solidFill>
              </a:rPr>
              <a:t>      </a:t>
            </a:r>
            <a:r>
              <a:rPr lang="en-US" altLang="zh-CN" sz="2800" b="1" dirty="0">
                <a:solidFill>
                  <a:schemeClr val="accent2"/>
                </a:solidFill>
              </a:rPr>
              <a:t>2.</a:t>
            </a:r>
            <a:r>
              <a:rPr lang="zh-CN" altLang="en-US" sz="2800" b="1" dirty="0">
                <a:solidFill>
                  <a:schemeClr val="accent2"/>
                </a:solidFill>
              </a:rPr>
              <a:t>哪一段是物距，哪一段是像距？物距和像距哪个大？</a:t>
            </a:r>
            <a:endParaRPr lang="zh-CN" altLang="en-US" sz="2800" b="1" dirty="0">
              <a:solidFill>
                <a:schemeClr val="accent2"/>
              </a:solidFill>
            </a:endParaRPr>
          </a:p>
          <a:p>
            <a:pPr algn="l" eaLnBrk="1" hangingPunct="1"/>
            <a:r>
              <a:rPr lang="zh-CN" altLang="en-US" sz="2800" b="1" dirty="0">
                <a:solidFill>
                  <a:schemeClr val="accent2"/>
                </a:solidFill>
              </a:rPr>
              <a:t>      </a:t>
            </a:r>
            <a:r>
              <a:rPr lang="en-US" altLang="zh-CN" sz="2800" b="1" dirty="0">
                <a:solidFill>
                  <a:schemeClr val="accent2"/>
                </a:solidFill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</a:rPr>
              <a:t>为使银幕上获得的像是正立放大的像，幻灯片应如何放置？</a:t>
            </a:r>
            <a:endParaRPr lang="zh-CN" altLang="en-US" sz="2800" b="1" dirty="0">
              <a:solidFill>
                <a:schemeClr val="accent2"/>
              </a:solidFill>
            </a:endParaRPr>
          </a:p>
          <a:p>
            <a:pPr algn="l" eaLnBrk="1" hangingPunct="1"/>
            <a:endParaRPr lang="en-US" altLang="zh-CN" sz="2800" b="1" dirty="0">
              <a:solidFill>
                <a:schemeClr val="accent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3418" y="449264"/>
            <a:ext cx="9779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66"/>
                </a:solidFill>
                <a:ea typeface="经典综艺体简" pitchFamily="49" charset="-122"/>
              </a:rPr>
              <a:t>幻灯机原理</a:t>
            </a:r>
            <a:endParaRPr lang="zh-CN" altLang="en-US" sz="4000" b="1">
              <a:solidFill>
                <a:srgbClr val="FF0066"/>
              </a:solidFill>
              <a:ea typeface="经典综艺体简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279850" y="530590"/>
            <a:ext cx="1506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透镜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6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17531" y="1420530"/>
            <a:ext cx="94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概念：透镜是利用</a:t>
            </a:r>
            <a:r>
              <a:rPr lang="zh-CN" altLang="en-US" sz="2400" b="1" dirty="0" smtClean="0">
                <a:latin typeface="+mn-ea"/>
              </a:rPr>
              <a:t>光的折射</a:t>
            </a:r>
            <a:r>
              <a:rPr lang="zh-CN" altLang="en-US" sz="2400" dirty="0" smtClean="0">
                <a:latin typeface="+mn-ea"/>
              </a:rPr>
              <a:t>来工作的光学元件，它是由</a:t>
            </a:r>
            <a:r>
              <a:rPr lang="zh-CN" altLang="en-US" sz="2400" b="1" dirty="0" smtClean="0">
                <a:latin typeface="+mn-ea"/>
              </a:rPr>
              <a:t>透明物质</a:t>
            </a:r>
            <a:r>
              <a:rPr lang="zh-CN" altLang="en-US" sz="2400" dirty="0" smtClean="0">
                <a:latin typeface="+mn-ea"/>
              </a:rPr>
              <a:t>（如玻璃、塑料、水晶等）制成的，表面是</a:t>
            </a:r>
            <a:r>
              <a:rPr lang="zh-CN" altLang="en-US" sz="2400" b="1" dirty="0" smtClean="0">
                <a:latin typeface="+mn-ea"/>
              </a:rPr>
              <a:t>球面</a:t>
            </a:r>
            <a:r>
              <a:rPr lang="zh-CN" altLang="en-US" sz="2400" dirty="0" smtClean="0">
                <a:latin typeface="+mn-ea"/>
              </a:rPr>
              <a:t>的一部分。</a:t>
            </a:r>
            <a:endParaRPr lang="zh-CN" altLang="en-US" sz="2400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588" y="2854079"/>
            <a:ext cx="330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按其</a:t>
            </a:r>
            <a:r>
              <a:rPr lang="zh-CN" altLang="en-US" sz="2800" b="1" dirty="0" smtClean="0"/>
              <a:t>厚薄</a:t>
            </a:r>
            <a:r>
              <a:rPr lang="zh-CN" altLang="en-US" sz="2800" dirty="0" smtClean="0"/>
              <a:t>形状分为</a:t>
            </a:r>
            <a:endParaRPr lang="zh-CN" altLang="en-US" sz="2800" dirty="0"/>
          </a:p>
        </p:txBody>
      </p:sp>
      <p:sp>
        <p:nvSpPr>
          <p:cNvPr id="3" name="左大括号 2"/>
          <p:cNvSpPr/>
          <p:nvPr/>
        </p:nvSpPr>
        <p:spPr>
          <a:xfrm>
            <a:off x="4040981" y="2731391"/>
            <a:ext cx="185738" cy="7329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26719" y="2534296"/>
            <a:ext cx="425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凸透镜（中间厚，边缘薄）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3278" y="3161491"/>
            <a:ext cx="433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凹透镜</a:t>
            </a:r>
            <a:r>
              <a:rPr lang="zh-CN" altLang="en-US" sz="2800" dirty="0"/>
              <a:t>（</a:t>
            </a:r>
            <a:r>
              <a:rPr lang="zh-CN" altLang="en-US" sz="2800" dirty="0" smtClean="0"/>
              <a:t>中间薄，边缘厚）</a:t>
            </a:r>
            <a:endParaRPr lang="zh-CN" altLang="en-US" sz="2800" dirty="0"/>
          </a:p>
        </p:txBody>
      </p:sp>
      <p:grpSp>
        <p:nvGrpSpPr>
          <p:cNvPr id="23" name="Group 34"/>
          <p:cNvGrpSpPr/>
          <p:nvPr/>
        </p:nvGrpSpPr>
        <p:grpSpPr bwMode="auto">
          <a:xfrm>
            <a:off x="1852613" y="3813968"/>
            <a:ext cx="7467600" cy="2809875"/>
            <a:chOff x="672" y="720"/>
            <a:chExt cx="4704" cy="1728"/>
          </a:xfrm>
        </p:grpSpPr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768" y="816"/>
            <a:ext cx="384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5" name="BMP 图象" r:id="rId1" imgW="190500" imgH="771525" progId="Paint.Picture">
                    <p:embed/>
                  </p:oleObj>
                </mc:Choice>
                <mc:Fallback>
                  <p:oleObj name="BMP 图象" r:id="rId1" imgW="190500" imgH="771525" progId="Paint.Picture">
                    <p:embed/>
                    <p:pic>
                      <p:nvPicPr>
                        <p:cNvPr id="0" name="图片 2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816"/>
                          <a:ext cx="384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3264" y="720"/>
            <a:ext cx="432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" name="BMP 图象" r:id="rId3" imgW="276225" imgH="781050" progId="Paint.Picture">
                    <p:embed/>
                  </p:oleObj>
                </mc:Choice>
                <mc:Fallback>
                  <p:oleObj name="BMP 图象" r:id="rId3" imgW="276225" imgH="781050" progId="Paint.Picture">
                    <p:embed/>
                    <p:pic>
                      <p:nvPicPr>
                        <p:cNvPr id="0" name="图片 2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720"/>
                          <a:ext cx="432" cy="1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2496" y="912"/>
              <a:ext cx="432" cy="1056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7" name="Object 17"/>
            <p:cNvGraphicFramePr>
              <a:graphicFrameLocks noChangeAspect="1"/>
            </p:cNvGraphicFramePr>
            <p:nvPr/>
          </p:nvGraphicFramePr>
          <p:xfrm>
            <a:off x="1584" y="816"/>
            <a:ext cx="54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" name="BMP 图象" r:id="rId5" imgW="400050" imgH="885825" progId="Paint.Picture">
                    <p:embed/>
                  </p:oleObj>
                </mc:Choice>
                <mc:Fallback>
                  <p:oleObj name="BMP 图象" r:id="rId5" imgW="400050" imgH="885825" progId="Paint.Picture">
                    <p:embed/>
                    <p:pic>
                      <p:nvPicPr>
                        <p:cNvPr id="0" name="图片 2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816"/>
                          <a:ext cx="540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8"/>
            <p:cNvGraphicFramePr>
              <a:graphicFrameLocks noChangeAspect="1"/>
            </p:cNvGraphicFramePr>
            <p:nvPr/>
          </p:nvGraphicFramePr>
          <p:xfrm>
            <a:off x="4032" y="816"/>
            <a:ext cx="432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8" name="位图图象" r:id="rId7" imgW="352425" imgH="1133475" progId="Paint.Picture">
                    <p:embed/>
                  </p:oleObj>
                </mc:Choice>
                <mc:Fallback>
                  <p:oleObj name="位图图象" r:id="rId7" imgW="352425" imgH="1133475" progId="Paint.Picture">
                    <p:embed/>
                    <p:pic>
                      <p:nvPicPr>
                        <p:cNvPr id="0" name="图片 2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816"/>
                          <a:ext cx="432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9"/>
            <p:cNvGraphicFramePr>
              <a:graphicFrameLocks noChangeAspect="1"/>
            </p:cNvGraphicFramePr>
            <p:nvPr/>
          </p:nvGraphicFramePr>
          <p:xfrm>
            <a:off x="4848" y="816"/>
            <a:ext cx="528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" name="位图图象" r:id="rId9" imgW="361950" imgH="790575" progId="Paint.Picture">
                    <p:embed/>
                  </p:oleObj>
                </mc:Choice>
                <mc:Fallback>
                  <p:oleObj name="位图图象" r:id="rId9" imgW="361950" imgH="790575" progId="Paint.Picture">
                    <p:embed/>
                    <p:pic>
                      <p:nvPicPr>
                        <p:cNvPr id="0" name="图片 2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816"/>
                          <a:ext cx="528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672" y="2064"/>
              <a:ext cx="43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</a:rPr>
                <a:t> A</a:t>
              </a:r>
              <a:endParaRPr lang="en-US" altLang="zh-CN" sz="2400" b="0">
                <a:solidFill>
                  <a:schemeClr val="tx1"/>
                </a:solidFill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632" y="2064"/>
              <a:ext cx="38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</a:rPr>
                <a:t>B</a:t>
              </a:r>
              <a:endParaRPr lang="en-US" altLang="zh-CN" sz="2400" b="0">
                <a:solidFill>
                  <a:schemeClr val="tx1"/>
                </a:solidFill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2544" y="2064"/>
              <a:ext cx="52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</a:rPr>
                <a:t>C</a:t>
              </a:r>
              <a:endParaRPr lang="en-US" altLang="zh-CN" sz="2400" b="0">
                <a:solidFill>
                  <a:schemeClr val="tx1"/>
                </a:solidFill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3360" y="2064"/>
              <a:ext cx="43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</a:rPr>
                <a:t>D</a:t>
              </a:r>
              <a:endParaRPr lang="en-US" altLang="zh-CN" sz="2400" b="0">
                <a:solidFill>
                  <a:schemeClr val="tx1"/>
                </a:solidFill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4080" y="2063"/>
              <a:ext cx="43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/>
                <a:t>E</a:t>
              </a:r>
              <a:endParaRPr lang="en-US" altLang="zh-CN" sz="2400" b="0"/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4752" y="2064"/>
              <a:ext cx="52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0">
                  <a:solidFill>
                    <a:schemeClr val="tx1"/>
                  </a:solidFill>
                </a:rPr>
                <a:t> </a:t>
              </a:r>
              <a:r>
                <a:rPr lang="en-US" altLang="zh-CN" sz="2400" b="0"/>
                <a:t>  F</a:t>
              </a:r>
              <a:endParaRPr lang="en-US" altLang="zh-CN" sz="2400" b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" grpId="0"/>
      <p:bldP spid="3" grpId="0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77828" y="435710"/>
            <a:ext cx="1064534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dirty="0"/>
              <a:t>幻灯机和投影仪</a:t>
            </a:r>
            <a:r>
              <a:rPr lang="zh-CN" altLang="en-US" sz="3600" dirty="0">
                <a:solidFill>
                  <a:srgbClr val="FF0000"/>
                </a:solidFill>
              </a:rPr>
              <a:t>原理</a:t>
            </a:r>
            <a:r>
              <a:rPr lang="zh-CN" altLang="en-US" sz="3600" dirty="0"/>
              <a:t>：</a:t>
            </a:r>
            <a:endParaRPr lang="zh-CN" altLang="en-US" sz="3600" dirty="0"/>
          </a:p>
          <a:p>
            <a:pPr algn="l" eaLnBrk="1" hangingPunct="1"/>
            <a:r>
              <a:rPr lang="zh-CN" altLang="en-US" sz="3600" dirty="0"/>
              <a:t>      幻灯机和投影仪的镜头</a:t>
            </a:r>
            <a:r>
              <a:rPr lang="zh-CN" altLang="en-US" sz="3600" dirty="0" smtClean="0"/>
              <a:t>相当于一</a:t>
            </a:r>
            <a:r>
              <a:rPr lang="zh-CN" altLang="en-US" sz="3600" dirty="0"/>
              <a:t>个</a:t>
            </a:r>
            <a:r>
              <a:rPr lang="zh-CN" altLang="en-US" sz="3600" dirty="0" smtClean="0"/>
              <a:t>凸透镜</a:t>
            </a:r>
            <a:r>
              <a:rPr lang="en-US" altLang="zh-CN" sz="3600" smtClean="0"/>
              <a:t>,</a:t>
            </a:r>
            <a:r>
              <a:rPr lang="zh-CN" altLang="en-US" sz="3600" smtClean="0"/>
              <a:t>当</a:t>
            </a:r>
            <a:r>
              <a:rPr lang="zh-CN" altLang="en-US" sz="3600" dirty="0"/>
              <a:t>物体到凸透镜的距离在大于一倍焦距，小于二倍焦距时，成倒立、放大、实像。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777828" y="2976046"/>
            <a:ext cx="106453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投影仪与幻灯机原理基本</a:t>
            </a:r>
            <a:r>
              <a:rPr lang="zh-CN" altLang="en-US" sz="3200" dirty="0">
                <a:latin typeface="+mn-ea"/>
              </a:rPr>
              <a:t>相同，主要是</a:t>
            </a:r>
            <a:r>
              <a:rPr lang="zh-CN" altLang="en-US" sz="3200" b="1" dirty="0">
                <a:latin typeface="+mn-ea"/>
              </a:rPr>
              <a:t>结构</a:t>
            </a:r>
            <a:r>
              <a:rPr lang="zh-CN" altLang="en-US" sz="3200" dirty="0">
                <a:latin typeface="+mn-ea"/>
              </a:rPr>
              <a:t>不同</a:t>
            </a:r>
            <a:r>
              <a:rPr lang="zh-CN" altLang="en-US" sz="3200" dirty="0" smtClean="0">
                <a:latin typeface="+mn-ea"/>
              </a:rPr>
              <a:t>：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</a:t>
            </a:r>
            <a:r>
              <a:rPr lang="zh-CN" altLang="en-US" sz="3200" dirty="0">
                <a:latin typeface="+mn-ea"/>
              </a:rPr>
              <a:t>）幻灯机把要显示的竖直幻灯片，由光源通过镜头（凸透镜）直接在竖直的屏幕上形成幻灯片的实像</a:t>
            </a:r>
            <a:r>
              <a:rPr lang="zh-CN" altLang="en-US" sz="3200" dirty="0" smtClean="0">
                <a:latin typeface="+mn-ea"/>
              </a:rPr>
              <a:t>；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）投影仪把水平放置的投影片，由光源通过镜头（凸透镜）后，再由平面镜反射到竖直的屏幕上形成投影片的实像；总之它们的区别在于投影仪多了一个平面镜来改变光的传播方向，而幻灯机中没有平面镜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5" y="2749550"/>
            <a:ext cx="1146598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未命名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05" y="522205"/>
            <a:ext cx="850053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036" y="176197"/>
            <a:ext cx="397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放大镜原理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4692" y="176197"/>
            <a:ext cx="855345" cy="944140"/>
            <a:chOff x="1311271" y="2990807"/>
            <a:chExt cx="855345" cy="944140"/>
          </a:xfrm>
        </p:grpSpPr>
        <p:sp>
          <p:nvSpPr>
            <p:cNvPr id="6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525463"/>
            <a:ext cx="10875433" cy="785812"/>
          </a:xfrm>
        </p:spPr>
        <p:txBody>
          <a:bodyPr/>
          <a:lstStyle/>
          <a:p>
            <a:pPr eaLnBrk="1" hangingPunct="1"/>
            <a:r>
              <a:rPr lang="zh-CN" altLang="en-US" sz="4800" b="1" smtClean="0">
                <a:latin typeface="黑体" panose="02010609060101010101" charset="-122"/>
                <a:ea typeface="黑体" panose="02010609060101010101" charset="-122"/>
              </a:rPr>
              <a:t>小   结</a:t>
            </a:r>
            <a:endParaRPr lang="zh-CN" altLang="en-US" sz="48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08000" y="1524000"/>
            <a:ext cx="1127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2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照相机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是利用凸透镜到物体的距离</a:t>
            </a:r>
            <a:r>
              <a:rPr lang="zh-CN" altLang="en-US" sz="3200" u="sng"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sz="3200" u="sng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u="sng">
                <a:latin typeface="楷体_GB2312" pitchFamily="49" charset="-122"/>
                <a:ea typeface="楷体_GB2312" pitchFamily="49" charset="-122"/>
              </a:rPr>
              <a:t>倍焦距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时，成倒立、缩小的实像的原理制成的。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8000" y="2971800"/>
            <a:ext cx="1127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2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幻灯机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是利用物体在凸透镜</a:t>
            </a:r>
            <a:r>
              <a:rPr lang="en-US" altLang="zh-CN" sz="3200" u="sng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u="sng" dirty="0">
                <a:latin typeface="楷体_GB2312" pitchFamily="49" charset="-122"/>
                <a:ea typeface="楷体_GB2312" pitchFamily="49" charset="-122"/>
              </a:rPr>
              <a:t>倍焦距到焦距之间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时，成倒立、放大的实像的原理制成的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放投影片时，底片应该</a:t>
            </a:r>
            <a:r>
              <a:rPr lang="zh-CN" altLang="en-US" sz="3200" u="sng" dirty="0" smtClean="0">
                <a:latin typeface="楷体_GB2312" pitchFamily="49" charset="-122"/>
                <a:ea typeface="楷体_GB2312" pitchFamily="49" charset="-122"/>
              </a:rPr>
              <a:t>倒插。</a:t>
            </a:r>
            <a:endParaRPr lang="zh-CN" altLang="en-US" sz="3200" u="sng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8000" y="4343400"/>
            <a:ext cx="1127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320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放大镜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是利用物体到凸透镜的距离</a:t>
            </a:r>
            <a:r>
              <a:rPr lang="zh-CN" altLang="en-US" sz="3200" u="sng">
                <a:latin typeface="楷体_GB2312" pitchFamily="49" charset="-122"/>
                <a:ea typeface="楷体_GB2312" pitchFamily="49" charset="-122"/>
              </a:rPr>
              <a:t>小于焦距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时，成正立、放大的虚像的原理制成的。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2" y="1180846"/>
            <a:ext cx="5588000" cy="42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53456" y="2144016"/>
            <a:ext cx="91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角膜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51063" y="2658364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晶状体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043862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视网膜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37" y="2348209"/>
            <a:ext cx="2046288" cy="46672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Tahoma" panose="020B0604030504040204" pitchFamily="34" charset="0"/>
              </a:rPr>
              <a:t>相当于凸透镜</a:t>
            </a:r>
            <a:endParaRPr kumimoji="1"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058275" y="3200400"/>
            <a:ext cx="2497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Tahoma" panose="020B0604030504040204" pitchFamily="34" charset="0"/>
              </a:rPr>
              <a:t>相当于</a:t>
            </a:r>
            <a:r>
              <a:rPr kumimoji="1" lang="zh-CN" altLang="en-US" sz="2400" b="1" dirty="0">
                <a:latin typeface="Tahoma" panose="020B0604030504040204" pitchFamily="34" charset="0"/>
              </a:rPr>
              <a:t>一个光</a:t>
            </a:r>
            <a:r>
              <a:rPr kumimoji="1" lang="zh-CN" altLang="en-US" sz="2400" b="1" dirty="0" smtClean="0">
                <a:latin typeface="Tahoma" panose="020B0604030504040204" pitchFamily="34" charset="0"/>
              </a:rPr>
              <a:t>屏</a:t>
            </a:r>
            <a:endParaRPr kumimoji="1" lang="zh-CN" altLang="en-US" sz="2400" b="1" dirty="0">
              <a:latin typeface="Tahoma" panose="020B060403050404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3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75593" y="417734"/>
            <a:ext cx="956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眼睛</a:t>
            </a:r>
            <a:r>
              <a:rPr lang="en-US" altLang="zh-CN" sz="4800" dirty="0" smtClean="0"/>
              <a:t>-----</a:t>
            </a:r>
            <a:r>
              <a:rPr kumimoji="1" lang="zh-CN" altLang="en-US" sz="4800" dirty="0">
                <a:solidFill>
                  <a:srgbClr val="003300"/>
                </a:solidFill>
                <a:latin typeface="Tahoma" panose="020B0604030504040204" pitchFamily="34" charset="0"/>
              </a:rPr>
              <a:t>类似照相机的凸透镜</a:t>
            </a:r>
            <a:r>
              <a:rPr kumimoji="1" lang="zh-CN" altLang="en-US" sz="4800" dirty="0" smtClean="0">
                <a:solidFill>
                  <a:srgbClr val="003300"/>
                </a:solidFill>
                <a:latin typeface="Tahoma" panose="020B0604030504040204" pitchFamily="34" charset="0"/>
              </a:rPr>
              <a:t>成像</a:t>
            </a:r>
            <a:endParaRPr kumimoji="1" lang="zh-CN" altLang="en-US" sz="4800" dirty="0">
              <a:solidFill>
                <a:srgbClr val="0033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974568" y="2144016"/>
            <a:ext cx="148113" cy="9474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88038" y="5557479"/>
            <a:ext cx="9268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晶状体、角膜等组织共同作用相当于一个凸透镜，从物体发出的光线经过它会聚在视网膜上，形成物体的像。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  <p:bldP spid="12296" grpId="0"/>
      <p:bldP spid="1229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17600" y="479428"/>
            <a:ext cx="1087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400" dirty="0" smtClean="0">
                <a:solidFill>
                  <a:srgbClr val="FF0000"/>
                </a:solidFill>
                <a:latin typeface="Tahoma" panose="020B0604030504040204" pitchFamily="34" charset="0"/>
              </a:rPr>
              <a:t>看清</a:t>
            </a:r>
            <a:r>
              <a:rPr kumimoji="1" lang="zh-CN" altLang="en-US" sz="4400" dirty="0">
                <a:solidFill>
                  <a:srgbClr val="FF0000"/>
                </a:solidFill>
                <a:latin typeface="Tahoma" panose="020B0604030504040204" pitchFamily="34" charset="0"/>
              </a:rPr>
              <a:t>远近物体的</a:t>
            </a:r>
            <a:r>
              <a:rPr kumimoji="1" lang="zh-CN" altLang="en-US" sz="4400" dirty="0" smtClean="0">
                <a:solidFill>
                  <a:srgbClr val="FF0000"/>
                </a:solidFill>
                <a:latin typeface="Tahoma" panose="020B0604030504040204" pitchFamily="34" charset="0"/>
              </a:rPr>
              <a:t>原理</a:t>
            </a:r>
            <a:r>
              <a:rPr kumimoji="1" lang="en-US" altLang="zh-CN" sz="4400" dirty="0" smtClean="0">
                <a:latin typeface="Tahoma" panose="020B0604030504040204" pitchFamily="34" charset="0"/>
              </a:rPr>
              <a:t>----</a:t>
            </a:r>
            <a:r>
              <a:rPr kumimoji="1" lang="zh-CN" altLang="en-US" sz="4400" dirty="0" smtClean="0">
                <a:latin typeface="Tahoma" panose="020B0604030504040204" pitchFamily="34" charset="0"/>
              </a:rPr>
              <a:t>晶状体</a:t>
            </a:r>
            <a:r>
              <a:rPr kumimoji="1" lang="zh-CN" altLang="en-US" sz="4400" dirty="0">
                <a:latin typeface="Tahoma" panose="020B0604030504040204" pitchFamily="34" charset="0"/>
              </a:rPr>
              <a:t>的调节</a:t>
            </a:r>
            <a:r>
              <a:rPr kumimoji="1" lang="zh-CN" altLang="en-US" sz="4400" dirty="0" smtClean="0">
                <a:latin typeface="Tahoma" panose="020B0604030504040204" pitchFamily="34" charset="0"/>
              </a:rPr>
              <a:t>作用</a:t>
            </a:r>
            <a:endParaRPr kumimoji="1" lang="zh-CN" altLang="en-US" sz="4400" dirty="0">
              <a:latin typeface="Tahoma" panose="020B0604030504040204" pitchFamily="34" charset="0"/>
            </a:endParaRPr>
          </a:p>
        </p:txBody>
      </p:sp>
      <p:pic>
        <p:nvPicPr>
          <p:cNvPr id="13315" name="Picture 3" descr="2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85913"/>
            <a:ext cx="383545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624381" y="1431733"/>
          <a:ext cx="3936633" cy="308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位图图像" r:id="rId2" imgW="2190750" imgH="2066925" progId="Paint.Picture">
                  <p:embed/>
                </p:oleObj>
              </mc:Choice>
              <mc:Fallback>
                <p:oleObj name="位图图像" r:id="rId2" imgW="2190750" imgH="2066925" progId="Paint.Picture">
                  <p:embed/>
                  <p:pic>
                    <p:nvPicPr>
                      <p:cNvPr id="0" name="图片 5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381" y="1431733"/>
                        <a:ext cx="3936633" cy="3080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6400" y="4572000"/>
            <a:ext cx="5689600" cy="175432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 smtClean="0">
                <a:latin typeface="Tahoma" panose="020B0604030504040204" pitchFamily="34" charset="0"/>
              </a:rPr>
              <a:t>      当</a:t>
            </a:r>
            <a:r>
              <a:rPr kumimoji="1" lang="zh-CN" altLang="en-US" sz="2400" dirty="0">
                <a:latin typeface="Tahoma" panose="020B0604030504040204" pitchFamily="34" charset="0"/>
              </a:rPr>
              <a:t>睫状体</a:t>
            </a:r>
            <a:r>
              <a:rPr kumimoji="1"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放松</a:t>
            </a:r>
            <a:r>
              <a:rPr kumimoji="1" lang="zh-CN" altLang="en-US" sz="2400" dirty="0">
                <a:latin typeface="Tahoma" panose="020B0604030504040204" pitchFamily="34" charset="0"/>
              </a:rPr>
              <a:t>时，</a:t>
            </a:r>
            <a:r>
              <a:rPr kumimoji="1"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晶状体变薄</a:t>
            </a:r>
            <a:r>
              <a:rPr kumimoji="1" lang="zh-CN" altLang="en-US" sz="2400" dirty="0">
                <a:latin typeface="Tahoma" panose="020B0604030504040204" pitchFamily="34" charset="0"/>
              </a:rPr>
              <a:t>，远处来的光线恰好会聚在视网膜上，眼球可以看清远处的物体。</a:t>
            </a:r>
            <a:endParaRPr kumimoji="1"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502400" y="4572000"/>
            <a:ext cx="5486400" cy="175432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dirty="0">
                <a:latin typeface="Tahoma" panose="020B0604030504040204" pitchFamily="34" charset="0"/>
              </a:rPr>
              <a:t>      </a:t>
            </a:r>
            <a:r>
              <a:rPr kumimoji="1" lang="zh-CN" altLang="en-US" sz="2400" dirty="0">
                <a:latin typeface="Tahoma" panose="020B0604030504040204" pitchFamily="34" charset="0"/>
              </a:rPr>
              <a:t>当睫状体</a:t>
            </a:r>
            <a:r>
              <a:rPr kumimoji="1"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收缩</a:t>
            </a:r>
            <a:r>
              <a:rPr kumimoji="1" lang="zh-CN" altLang="en-US" sz="2400" dirty="0">
                <a:latin typeface="Tahoma" panose="020B0604030504040204" pitchFamily="34" charset="0"/>
              </a:rPr>
              <a:t>时，</a:t>
            </a:r>
            <a:r>
              <a:rPr kumimoji="1"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晶状体变厚</a:t>
            </a:r>
            <a:r>
              <a:rPr kumimoji="1" lang="zh-CN" altLang="en-US" sz="2400" dirty="0">
                <a:latin typeface="Tahoma" panose="020B0604030504040204" pitchFamily="34" charset="0"/>
              </a:rPr>
              <a:t>，近处来的光线恰好会聚在视网膜上，眼球可以看清近处的物体。</a:t>
            </a:r>
            <a:endParaRPr kumimoji="1" lang="zh-CN" altLang="en-US" sz="2400" dirty="0">
              <a:latin typeface="Tahoma" panose="020B0604030504040204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117600" y="2590800"/>
            <a:ext cx="2032000" cy="11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117600" y="3167062"/>
            <a:ext cx="2102438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3149600" y="2895600"/>
            <a:ext cx="2235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149600" y="2590800"/>
            <a:ext cx="2235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7277100" y="2652712"/>
            <a:ext cx="1828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277100" y="3124200"/>
            <a:ext cx="1828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05900" y="2652712"/>
            <a:ext cx="2133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9105900" y="2971800"/>
            <a:ext cx="2133600" cy="48577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7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786717" y="4467226"/>
          <a:ext cx="37888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位图图像" r:id="rId1" imgW="219075" imgH="666750" progId="Paint.Picture">
                  <p:embed/>
                </p:oleObj>
              </mc:Choice>
              <mc:Fallback>
                <p:oleObj name="位图图像" r:id="rId1" imgW="219075" imgH="666750" progId="Paint.Picture">
                  <p:embed/>
                  <p:pic>
                    <p:nvPicPr>
                      <p:cNvPr id="0" name="图片 6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717" y="4467226"/>
                        <a:ext cx="37888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88039" y="358893"/>
            <a:ext cx="5156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近视眼</a:t>
            </a:r>
            <a:r>
              <a:rPr kumimoji="1" lang="zh-CN" altLang="en-US" sz="4800" dirty="0">
                <a:solidFill>
                  <a:srgbClr val="FF0000"/>
                </a:solidFill>
                <a:latin typeface="Tahoma" panose="020B0604030504040204" pitchFamily="34" charset="0"/>
              </a:rPr>
              <a:t>及其矫正</a:t>
            </a:r>
            <a:endParaRPr kumimoji="1" lang="zh-CN" altLang="en-US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6223" y="1778000"/>
            <a:ext cx="167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宋体" panose="02010600030101010101" pitchFamily="2" charset="-122"/>
              </a:rPr>
              <a:t>1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、成因：</a:t>
            </a:r>
            <a:endParaRPr kumimoji="1"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9085" y="3900487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宋体" panose="02010600030101010101" pitchFamily="2" charset="-122"/>
              </a:rPr>
              <a:t>2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、矫正：</a:t>
            </a:r>
            <a:endParaRPr kumimoji="1" lang="zh-CN" altLang="en-US" sz="2400" b="1" dirty="0">
              <a:latin typeface="宋体" panose="02010600030101010101" pitchFamily="2" charset="-122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400552" y="1892300"/>
          <a:ext cx="2508249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位图图像" r:id="rId3" imgW="2066925" imgH="1857375" progId="Paint.Picture">
                  <p:embed/>
                </p:oleObj>
              </mc:Choice>
              <mc:Fallback>
                <p:oleObj name="位图图像" r:id="rId3" imgW="2066925" imgH="1857375" progId="Paint.Picture">
                  <p:embed/>
                  <p:pic>
                    <p:nvPicPr>
                      <p:cNvPr id="0" name="图片 6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2" y="1892300"/>
                        <a:ext cx="2508249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400552" y="4025900"/>
          <a:ext cx="2508249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位图图像" r:id="rId5" imgW="2066925" imgH="1857375" progId="Paint.Picture">
                  <p:embed/>
                </p:oleObj>
              </mc:Choice>
              <mc:Fallback>
                <p:oleObj name="位图图像" r:id="rId5" imgW="2066925" imgH="1857375" progId="Paint.Picture">
                  <p:embed/>
                  <p:pic>
                    <p:nvPicPr>
                      <p:cNvPr id="0" name="图片 6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2" y="4025900"/>
                        <a:ext cx="2508249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844800" y="24384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844800" y="30480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727200" y="47244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727200" y="50292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978400" y="2438400"/>
            <a:ext cx="1625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978400" y="2590800"/>
            <a:ext cx="1625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213600" y="2378076"/>
            <a:ext cx="447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</a:rPr>
              <a:t>晶状体太厚，折光能力太强，成像于视网膜前。</a:t>
            </a:r>
            <a:endParaRPr kumimoji="1" lang="zh-CN" altLang="en-US" sz="2400" b="1">
              <a:latin typeface="Tahoma" panose="020B0604030504040204" pitchFamily="34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7213600" y="4511676"/>
            <a:ext cx="467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</a:rPr>
              <a:t>配戴用凹透镜做成的近视眼镜。</a:t>
            </a:r>
            <a:endParaRPr kumimoji="1" lang="zh-CN" altLang="en-US" sz="2400" b="1">
              <a:latin typeface="Tahoma" panose="020B0604030504040204" pitchFamily="34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3962400" y="4648200"/>
            <a:ext cx="1016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962400" y="5029200"/>
            <a:ext cx="1016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978400" y="4648200"/>
            <a:ext cx="172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4978400" y="4876800"/>
            <a:ext cx="172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22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18" y="375337"/>
            <a:ext cx="3863182" cy="19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utoUpdateAnimBg="0"/>
      <p:bldP spid="14351" grpId="0" autoUpdateAnimBg="0"/>
      <p:bldP spid="14352" grpId="0" animBg="1"/>
      <p:bldP spid="14353" grpId="0" animBg="1"/>
      <p:bldP spid="14354" grpId="0" animBg="1"/>
      <p:bldP spid="143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42014" y="467962"/>
            <a:ext cx="4830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远视眼</a:t>
            </a:r>
            <a:r>
              <a:rPr kumimoji="1" lang="zh-CN" altLang="en-US" sz="4800" dirty="0">
                <a:solidFill>
                  <a:srgbClr val="FF0000"/>
                </a:solidFill>
                <a:latin typeface="Tahoma" panose="020B0604030504040204" pitchFamily="34" charset="0"/>
              </a:rPr>
              <a:t>及其矫正</a:t>
            </a:r>
            <a:endParaRPr kumimoji="1" lang="zh-CN" altLang="en-US" sz="4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795184" y="1874838"/>
          <a:ext cx="2707216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位图图像" r:id="rId1" imgW="2028825" imgH="1933575" progId="Paint.Picture">
                  <p:embed/>
                </p:oleObj>
              </mc:Choice>
              <mc:Fallback>
                <p:oleObj name="位图图像" r:id="rId1" imgW="2028825" imgH="1933575" progId="Paint.Picture">
                  <p:embed/>
                  <p:pic>
                    <p:nvPicPr>
                      <p:cNvPr id="0" name="图片 7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184" y="1874838"/>
                        <a:ext cx="2707216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759201" y="4267201"/>
          <a:ext cx="2707217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位图图像" r:id="rId3" imgW="2028825" imgH="1933575" progId="Paint.Picture">
                  <p:embed/>
                </p:oleObj>
              </mc:Choice>
              <mc:Fallback>
                <p:oleObj name="位图图像" r:id="rId3" imgW="2028825" imgH="1933575" progId="Paint.Picture">
                  <p:embed/>
                  <p:pic>
                    <p:nvPicPr>
                      <p:cNvPr id="0" name="图片 7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1" y="4267201"/>
                        <a:ext cx="2707217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宋体" panose="02010600030101010101" pitchFamily="2" charset="-122"/>
              </a:rPr>
              <a:t>1</a:t>
            </a:r>
            <a:r>
              <a:rPr kumimoji="1" lang="zh-CN" altLang="en-US" sz="2400" b="1">
                <a:latin typeface="宋体" panose="02010600030101010101" pitchFamily="2" charset="-122"/>
              </a:rPr>
              <a:t>、成因：</a:t>
            </a:r>
            <a:endParaRPr kumimoji="1"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14400" y="3886200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宋体" panose="02010600030101010101" pitchFamily="2" charset="-122"/>
              </a:rPr>
              <a:t>2</a:t>
            </a:r>
            <a:r>
              <a:rPr kumimoji="1" lang="zh-CN" altLang="en-US" sz="2400" b="1">
                <a:latin typeface="宋体" panose="02010600030101010101" pitchFamily="2" charset="-122"/>
              </a:rPr>
              <a:t>、矫正：</a:t>
            </a:r>
            <a:endParaRPr kumimoji="1"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213600" y="2378076"/>
            <a:ext cx="447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</a:rPr>
              <a:t>晶状体太薄，折光能力太弱，成像于视网膜后。</a:t>
            </a:r>
            <a:endParaRPr kumimoji="1" lang="zh-CN" altLang="en-US" sz="2400" b="1">
              <a:latin typeface="Tahoma" panose="020B060403050404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213600" y="4511676"/>
            <a:ext cx="467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</a:rPr>
              <a:t>配戴用凸透镜做成的远视眼镜。（老花眼镜）</a:t>
            </a:r>
            <a:endParaRPr kumimoji="1" lang="zh-CN" altLang="en-US" sz="2400" b="1">
              <a:latin typeface="Tahoma" panose="020B0604030504040204" pitchFamily="34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032000" y="2590800"/>
            <a:ext cx="233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032000" y="3124200"/>
            <a:ext cx="233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251201" y="4724400"/>
          <a:ext cx="42756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位图图像" r:id="rId4" imgW="228600" imgH="762000" progId="Paint.Picture">
                  <p:embed/>
                </p:oleObj>
              </mc:Choice>
              <mc:Fallback>
                <p:oleObj name="位图图像" r:id="rId4" imgW="228600" imgH="762000" progId="Paint.Picture">
                  <p:embed/>
                  <p:pic>
                    <p:nvPicPr>
                      <p:cNvPr id="0" name="图片 7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1" y="4724400"/>
                        <a:ext cx="42756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117600" y="4876800"/>
            <a:ext cx="233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117600" y="5638800"/>
            <a:ext cx="233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454400" y="4876800"/>
            <a:ext cx="914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3454400" y="5486400"/>
            <a:ext cx="914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368800" y="5029200"/>
            <a:ext cx="1828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368800" y="5181600"/>
            <a:ext cx="1828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368800" y="2590800"/>
            <a:ext cx="2540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4368800" y="2895600"/>
            <a:ext cx="2540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22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7" y="355384"/>
            <a:ext cx="1889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69" grpId="0" animBg="1"/>
      <p:bldP spid="15370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34040" y="547283"/>
            <a:ext cx="357610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4800" dirty="0" smtClean="0">
                <a:solidFill>
                  <a:srgbClr val="FF0000"/>
                </a:solidFill>
              </a:rPr>
              <a:t>眼镜</a:t>
            </a:r>
            <a:r>
              <a:rPr lang="zh-CN" altLang="en-US" sz="4800" dirty="0">
                <a:solidFill>
                  <a:srgbClr val="FF0000"/>
                </a:solidFill>
              </a:rPr>
              <a:t>的度数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88038" y="1543052"/>
            <a:ext cx="451447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</a:rPr>
              <a:t>1</a:t>
            </a:r>
            <a:r>
              <a:rPr lang="zh-CN" altLang="en-US" sz="2800" dirty="0">
                <a:solidFill>
                  <a:schemeClr val="tx2"/>
                </a:solidFill>
              </a:rPr>
              <a:t>、什么是透镜焦度？</a:t>
            </a:r>
            <a:endParaRPr lang="zh-CN" altLang="en-US" sz="900" dirty="0">
              <a:solidFill>
                <a:schemeClr val="tx2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7023" y="2924175"/>
            <a:ext cx="604943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</a:rPr>
              <a:t>2</a:t>
            </a:r>
            <a:r>
              <a:rPr lang="zh-CN" altLang="en-US" sz="2800" dirty="0">
                <a:solidFill>
                  <a:schemeClr val="tx2"/>
                </a:solidFill>
              </a:rPr>
              <a:t>、什么是眼镜的度数？</a:t>
            </a:r>
            <a:endParaRPr lang="zh-CN" altLang="en-US" sz="900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12131" y="4633915"/>
            <a:ext cx="55194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</a:rPr>
              <a:t>3</a:t>
            </a:r>
            <a:r>
              <a:rPr lang="zh-CN" altLang="en-US" sz="2800" dirty="0">
                <a:solidFill>
                  <a:schemeClr val="tx2"/>
                </a:solidFill>
              </a:rPr>
              <a:t>、眼镜的正、负度数是什么意思？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12131" y="2166944"/>
            <a:ext cx="6070071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焦距的倒数，</a:t>
            </a:r>
            <a:r>
              <a:rPr lang="el-GR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Φ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=1/f</a:t>
            </a:r>
            <a:r>
              <a:rPr lang="zh-CN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，单位：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cs typeface="Arial" panose="020B0604020202020204" pitchFamily="34" charset="0"/>
              </a:rPr>
              <a:t>-1</a:t>
            </a:r>
            <a:endParaRPr lang="el-GR" altLang="zh-CN" sz="900" baseline="30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061897" y="3740152"/>
            <a:ext cx="8456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镜片的度数透镜焦度乘</a:t>
            </a:r>
            <a:r>
              <a:rPr lang="en-US" altLang="zh-CN" sz="2800" dirty="0">
                <a:solidFill>
                  <a:srgbClr val="FF0000"/>
                </a:solidFill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</a:rPr>
              <a:t>的值，</a:t>
            </a:r>
            <a:r>
              <a:rPr lang="en-US" altLang="zh-CN" sz="2800" dirty="0">
                <a:solidFill>
                  <a:srgbClr val="FF0000"/>
                </a:solidFill>
              </a:rPr>
              <a:t>D=100</a:t>
            </a:r>
            <a:r>
              <a:rPr lang="el-GR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Φ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单位：度</a:t>
            </a:r>
            <a:endParaRPr lang="zh-CN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434040" y="5480844"/>
            <a:ext cx="886724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眼镜的正、负度数分别表示是凸透镜和凹透镜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0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  <p:bldP spid="7174" grpId="0"/>
      <p:bldP spid="7175" grpId="0"/>
      <p:bldP spid="71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24416" y="357188"/>
            <a:ext cx="11091333" cy="12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dirty="0">
                <a:cs typeface="Arial" panose="020B0604020202020204" pitchFamily="34" charset="0"/>
              </a:rPr>
              <a:t>1</a:t>
            </a:r>
            <a:r>
              <a:rPr lang="zh-CN" altLang="en-US" sz="3200" dirty="0">
                <a:cs typeface="Arial" panose="020B0604020202020204" pitchFamily="34" charset="0"/>
              </a:rPr>
              <a:t>、在正常情况下，视网膜上接收到的像是</a:t>
            </a:r>
            <a:r>
              <a:rPr lang="zh-CN" altLang="en-US" sz="3200" u="sng" dirty="0">
                <a:cs typeface="Arial" panose="020B0604020202020204" pitchFamily="34" charset="0"/>
              </a:rPr>
              <a:t>       </a:t>
            </a:r>
            <a:r>
              <a:rPr lang="zh-CN" altLang="en-US" sz="3200" dirty="0">
                <a:cs typeface="Arial" panose="020B0604020202020204" pitchFamily="34" charset="0"/>
              </a:rPr>
              <a:t>像 ；加上矫正眼镜后，视网膜上接收到的像是</a:t>
            </a:r>
            <a:r>
              <a:rPr lang="zh-CN" altLang="en-US" sz="3200" u="sng" dirty="0">
                <a:cs typeface="Arial" panose="020B0604020202020204" pitchFamily="34" charset="0"/>
              </a:rPr>
              <a:t>       </a:t>
            </a:r>
            <a:r>
              <a:rPr lang="zh-CN" altLang="en-US" sz="3200" dirty="0">
                <a:cs typeface="Arial" panose="020B0604020202020204" pitchFamily="34" charset="0"/>
              </a:rPr>
              <a:t>像。（填“实 ”或“虚”）</a:t>
            </a:r>
            <a:endParaRPr lang="zh-CN" altLang="el-GR" sz="3200" dirty="0">
              <a:cs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2905" y="1631994"/>
            <a:ext cx="9494308" cy="13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dirty="0">
                <a:cs typeface="Arial" panose="020B0604020202020204" pitchFamily="34" charset="0"/>
              </a:rPr>
              <a:t>2</a:t>
            </a:r>
            <a:r>
              <a:rPr lang="zh-CN" altLang="en-US" sz="3200" dirty="0">
                <a:cs typeface="Arial" panose="020B0604020202020204" pitchFamily="34" charset="0"/>
              </a:rPr>
              <a:t>、近视眼只能看近处的物体可能的原因是（          ）</a:t>
            </a:r>
            <a:br>
              <a:rPr lang="zh-CN" altLang="en-US" sz="3200" dirty="0">
                <a:cs typeface="Arial" panose="020B0604020202020204" pitchFamily="34" charset="0"/>
              </a:rPr>
            </a:br>
            <a:r>
              <a:rPr lang="en-US" altLang="zh-CN" sz="3200" dirty="0">
                <a:cs typeface="Arial" panose="020B0604020202020204" pitchFamily="34" charset="0"/>
              </a:rPr>
              <a:t>A</a:t>
            </a:r>
            <a:r>
              <a:rPr lang="zh-CN" altLang="en-US" sz="3200" dirty="0">
                <a:cs typeface="Arial" panose="020B0604020202020204" pitchFamily="34" charset="0"/>
              </a:rPr>
              <a:t>、晶状体太厚</a:t>
            </a:r>
            <a:r>
              <a:rPr lang="zh-CN" altLang="en-US" sz="3200" dirty="0" smtClean="0">
                <a:cs typeface="Arial" panose="020B0604020202020204" pitchFamily="34" charset="0"/>
              </a:rPr>
              <a:t>；                 </a:t>
            </a:r>
            <a:r>
              <a:rPr lang="en-US" altLang="zh-CN" sz="3200" dirty="0" smtClean="0">
                <a:cs typeface="Arial" panose="020B0604020202020204" pitchFamily="34" charset="0"/>
              </a:rPr>
              <a:t>B</a:t>
            </a:r>
            <a:r>
              <a:rPr lang="zh-CN" altLang="en-US" sz="3200" dirty="0">
                <a:cs typeface="Arial" panose="020B0604020202020204" pitchFamily="34" charset="0"/>
              </a:rPr>
              <a:t>、晶状体太薄；</a:t>
            </a:r>
            <a:br>
              <a:rPr lang="zh-CN" altLang="en-US" sz="3200" dirty="0">
                <a:cs typeface="Arial" panose="020B0604020202020204" pitchFamily="34" charset="0"/>
              </a:rPr>
            </a:br>
            <a:r>
              <a:rPr lang="zh-CN" altLang="en-US" sz="3200" dirty="0">
                <a:cs typeface="Arial" panose="020B0604020202020204" pitchFamily="34" charset="0"/>
              </a:rPr>
              <a:t>    </a:t>
            </a:r>
            <a:r>
              <a:rPr lang="en-US" altLang="zh-CN" sz="3200" dirty="0">
                <a:cs typeface="Arial" panose="020B0604020202020204" pitchFamily="34" charset="0"/>
              </a:rPr>
              <a:t>C</a:t>
            </a:r>
            <a:r>
              <a:rPr lang="zh-CN" altLang="en-US" sz="3200" dirty="0">
                <a:cs typeface="Arial" panose="020B0604020202020204" pitchFamily="34" charset="0"/>
              </a:rPr>
              <a:t>、像成在视网膜后</a:t>
            </a:r>
            <a:r>
              <a:rPr lang="zh-CN" altLang="en-US" sz="3200" dirty="0" smtClean="0">
                <a:cs typeface="Arial" panose="020B0604020202020204" pitchFamily="34" charset="0"/>
              </a:rPr>
              <a:t>；                 </a:t>
            </a:r>
            <a:r>
              <a:rPr lang="en-US" altLang="zh-CN" sz="3200" dirty="0" smtClean="0">
                <a:cs typeface="Arial" panose="020B0604020202020204" pitchFamily="34" charset="0"/>
              </a:rPr>
              <a:t>D</a:t>
            </a:r>
            <a:r>
              <a:rPr lang="zh-CN" altLang="en-US" sz="3200" dirty="0">
                <a:cs typeface="Arial" panose="020B0604020202020204" pitchFamily="34" charset="0"/>
              </a:rPr>
              <a:t>、眼球太长。</a:t>
            </a:r>
            <a:endParaRPr lang="zh-CN" altLang="el-GR" sz="3200" dirty="0">
              <a:cs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63010" y="5013325"/>
            <a:ext cx="112887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dirty="0">
                <a:cs typeface="Arial" panose="020B0604020202020204" pitchFamily="34" charset="0"/>
              </a:rPr>
              <a:t>4</a:t>
            </a:r>
            <a:r>
              <a:rPr lang="zh-CN" altLang="en-US" sz="3200" dirty="0">
                <a:cs typeface="Arial" panose="020B0604020202020204" pitchFamily="34" charset="0"/>
              </a:rPr>
              <a:t>、有</a:t>
            </a:r>
            <a:r>
              <a:rPr lang="en-US" altLang="zh-CN" sz="3200" dirty="0">
                <a:cs typeface="Arial" panose="020B0604020202020204" pitchFamily="34" charset="0"/>
              </a:rPr>
              <a:t>+250</a:t>
            </a:r>
            <a:r>
              <a:rPr lang="zh-CN" altLang="en-US" sz="3200" dirty="0">
                <a:cs typeface="Arial" panose="020B0604020202020204" pitchFamily="34" charset="0"/>
              </a:rPr>
              <a:t>度</a:t>
            </a:r>
            <a:r>
              <a:rPr lang="en-US" altLang="zh-CN" sz="3200" dirty="0">
                <a:cs typeface="Arial" panose="020B0604020202020204" pitchFamily="34" charset="0"/>
              </a:rPr>
              <a:t>-200</a:t>
            </a:r>
            <a:r>
              <a:rPr lang="zh-CN" altLang="en-US" sz="3200" dirty="0">
                <a:cs typeface="Arial" panose="020B0604020202020204" pitchFamily="34" charset="0"/>
              </a:rPr>
              <a:t>度的眼睛片，它们的焦距分别是多少？近视眼配戴哪个？</a:t>
            </a:r>
            <a:endParaRPr lang="zh-CN" altLang="el-GR" sz="3200" dirty="0"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111067" y="1631993"/>
            <a:ext cx="163194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l-GR" altLang="zh-CN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111067" y="330995"/>
            <a:ext cx="577851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实</a:t>
            </a:r>
            <a:endParaRPr lang="zh-CN" altLang="el-G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170082" y="819155"/>
            <a:ext cx="577851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实</a:t>
            </a:r>
            <a:endParaRPr lang="zh-CN" altLang="el-GR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19488" y="5624513"/>
            <a:ext cx="422486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0.4m</a:t>
            </a:r>
            <a:r>
              <a:rPr lang="zh-CN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、</a:t>
            </a: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0.5m</a:t>
            </a:r>
            <a:r>
              <a:rPr lang="zh-CN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、 </a:t>
            </a: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-200</a:t>
            </a:r>
            <a:r>
              <a:rPr lang="zh-CN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度</a:t>
            </a:r>
            <a:endParaRPr lang="zh-CN" altLang="el-GR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87099" y="3300413"/>
            <a:ext cx="10274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dirty="0">
                <a:cs typeface="Arial" panose="020B0604020202020204" pitchFamily="34" charset="0"/>
              </a:rPr>
              <a:t>3</a:t>
            </a:r>
            <a:r>
              <a:rPr lang="zh-CN" altLang="en-US" sz="3200" dirty="0">
                <a:cs typeface="Arial" panose="020B0604020202020204" pitchFamily="34" charset="0"/>
              </a:rPr>
              <a:t>、远视眼不能看清近处的物体的可能原因是（    </a:t>
            </a:r>
            <a:r>
              <a:rPr lang="zh-CN" altLang="en-US" sz="3200" dirty="0" smtClean="0">
                <a:cs typeface="Arial" panose="020B0604020202020204" pitchFamily="34" charset="0"/>
              </a:rPr>
              <a:t>         </a:t>
            </a:r>
            <a:r>
              <a:rPr lang="zh-CN" altLang="en-US" sz="3200" dirty="0">
                <a:cs typeface="Arial" panose="020B0604020202020204" pitchFamily="34" charset="0"/>
              </a:rPr>
              <a:t>）</a:t>
            </a:r>
            <a:br>
              <a:rPr lang="zh-CN" altLang="en-US" sz="3200" dirty="0">
                <a:cs typeface="Arial" panose="020B0604020202020204" pitchFamily="34" charset="0"/>
              </a:rPr>
            </a:br>
            <a:r>
              <a:rPr lang="en-US" altLang="zh-CN" sz="3200" dirty="0">
                <a:cs typeface="Arial" panose="020B0604020202020204" pitchFamily="34" charset="0"/>
              </a:rPr>
              <a:t>A</a:t>
            </a:r>
            <a:r>
              <a:rPr lang="zh-CN" altLang="en-US" sz="3200" dirty="0">
                <a:cs typeface="Arial" panose="020B0604020202020204" pitchFamily="34" charset="0"/>
              </a:rPr>
              <a:t>、眼球太短</a:t>
            </a:r>
            <a:r>
              <a:rPr lang="zh-CN" altLang="en-US" sz="3200" dirty="0" smtClean="0">
                <a:cs typeface="Arial" panose="020B0604020202020204" pitchFamily="34" charset="0"/>
              </a:rPr>
              <a:t>；                        </a:t>
            </a:r>
            <a:r>
              <a:rPr lang="en-US" altLang="zh-CN" sz="3200" dirty="0" smtClean="0">
                <a:cs typeface="Arial" panose="020B0604020202020204" pitchFamily="34" charset="0"/>
              </a:rPr>
              <a:t>B</a:t>
            </a:r>
            <a:r>
              <a:rPr lang="zh-CN" altLang="en-US" sz="3200" dirty="0">
                <a:cs typeface="Arial" panose="020B0604020202020204" pitchFamily="34" charset="0"/>
              </a:rPr>
              <a:t>、晶状体太薄；</a:t>
            </a:r>
            <a:br>
              <a:rPr lang="zh-CN" altLang="en-US" sz="3200" dirty="0">
                <a:cs typeface="Arial" panose="020B0604020202020204" pitchFamily="34" charset="0"/>
              </a:rPr>
            </a:br>
            <a:r>
              <a:rPr lang="zh-CN" altLang="en-US" sz="3200" dirty="0">
                <a:cs typeface="Arial" panose="020B0604020202020204" pitchFamily="34" charset="0"/>
              </a:rPr>
              <a:t>           </a:t>
            </a:r>
            <a:r>
              <a:rPr lang="en-US" altLang="zh-CN" sz="3200" dirty="0">
                <a:cs typeface="Arial" panose="020B0604020202020204" pitchFamily="34" charset="0"/>
              </a:rPr>
              <a:t>C</a:t>
            </a:r>
            <a:r>
              <a:rPr lang="zh-CN" altLang="en-US" sz="3200" dirty="0">
                <a:cs typeface="Arial" panose="020B0604020202020204" pitchFamily="34" charset="0"/>
              </a:rPr>
              <a:t>、像成在视网膜前</a:t>
            </a:r>
            <a:r>
              <a:rPr lang="zh-CN" altLang="en-US" sz="3200" dirty="0" smtClean="0">
                <a:cs typeface="Arial" panose="020B0604020202020204" pitchFamily="34" charset="0"/>
              </a:rPr>
              <a:t>；            </a:t>
            </a:r>
            <a:r>
              <a:rPr lang="en-US" altLang="zh-CN" sz="3200" dirty="0" smtClean="0">
                <a:cs typeface="Arial" panose="020B0604020202020204" pitchFamily="34" charset="0"/>
              </a:rPr>
              <a:t>D</a:t>
            </a:r>
            <a:r>
              <a:rPr lang="zh-CN" altLang="en-US" sz="3200" dirty="0">
                <a:cs typeface="Arial" panose="020B0604020202020204" pitchFamily="34" charset="0"/>
              </a:rPr>
              <a:t>、像成在</a:t>
            </a:r>
            <a:r>
              <a:rPr lang="zh-CN" altLang="en-US" sz="3200" dirty="0" smtClean="0">
                <a:cs typeface="Arial" panose="020B0604020202020204" pitchFamily="34" charset="0"/>
              </a:rPr>
              <a:t>视网膜后</a:t>
            </a:r>
            <a:r>
              <a:rPr lang="zh-CN" altLang="en-US" sz="3600" dirty="0" smtClean="0">
                <a:cs typeface="Arial" panose="020B0604020202020204" pitchFamily="34" charset="0"/>
              </a:rPr>
              <a:t>。 </a:t>
            </a:r>
            <a:endParaRPr lang="zh-CN" altLang="el-GR" sz="3600" dirty="0">
              <a:cs typeface="Arial" panose="020B0604020202020204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816447" y="3084513"/>
            <a:ext cx="149222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l-GR" altLang="zh-CN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6" name="Object 90"/>
          <p:cNvGraphicFramePr>
            <a:graphicFrameLocks noChangeAspect="1"/>
          </p:cNvGraphicFramePr>
          <p:nvPr/>
        </p:nvGraphicFramePr>
        <p:xfrm>
          <a:off x="3467100" y="1524000"/>
          <a:ext cx="53763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BMP 图象" r:id="rId1" imgW="219075" imgH="695325" progId="Paint.Picture">
                  <p:embed/>
                </p:oleObj>
              </mc:Choice>
              <mc:Fallback>
                <p:oleObj name="BMP 图象" r:id="rId1" imgW="219075" imgH="695325" progId="Paint.Picture">
                  <p:embed/>
                  <p:pic>
                    <p:nvPicPr>
                      <p:cNvPr id="0" name="图片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524000"/>
                        <a:ext cx="53763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1275820" y="394944"/>
            <a:ext cx="5392209" cy="685800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+mn-cs"/>
              </a:rPr>
              <a:t>凸透镜的相关概念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+mn-cs"/>
            </a:endParaRPr>
          </a:p>
        </p:txBody>
      </p:sp>
      <p:sp>
        <p:nvSpPr>
          <p:cNvPr id="4179" name="Oval 83"/>
          <p:cNvSpPr>
            <a:spLocks noChangeArrowheads="1"/>
          </p:cNvSpPr>
          <p:nvPr/>
        </p:nvSpPr>
        <p:spPr bwMode="auto">
          <a:xfrm>
            <a:off x="1949451" y="1259965"/>
            <a:ext cx="2022474" cy="1828800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480734" y="2238375"/>
            <a:ext cx="981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</a:rPr>
              <a:t>    C</a:t>
            </a:r>
            <a:r>
              <a:rPr lang="en-US" altLang="zh-CN" sz="1000" b="0" dirty="0">
                <a:solidFill>
                  <a:schemeClr val="tx1"/>
                </a:solidFill>
              </a:rPr>
              <a:t>1</a:t>
            </a:r>
            <a:endParaRPr lang="en-US" altLang="zh-CN" sz="2400" b="0" dirty="0">
              <a:solidFill>
                <a:schemeClr val="tx1"/>
              </a:solidFill>
            </a:endParaRP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4212547" y="2242840"/>
            <a:ext cx="745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</a:rPr>
              <a:t> C</a:t>
            </a:r>
            <a:r>
              <a:rPr lang="en-US" altLang="zh-CN" sz="1000" b="0" dirty="0">
                <a:solidFill>
                  <a:schemeClr val="tx1"/>
                </a:solidFill>
              </a:rPr>
              <a:t>2</a:t>
            </a:r>
            <a:endParaRPr lang="en-US" altLang="zh-CN" sz="2400" b="0" dirty="0">
              <a:solidFill>
                <a:schemeClr val="tx1"/>
              </a:solidFill>
            </a:endParaRPr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3462337" y="1193800"/>
            <a:ext cx="1990196" cy="1828800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3636963" y="2128327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 flipH="1" flipV="1">
            <a:off x="4449231" y="2086797"/>
            <a:ext cx="111391" cy="151578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2888721" y="2130425"/>
            <a:ext cx="143933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>
            <a:off x="1188038" y="2162586"/>
            <a:ext cx="4841287" cy="7017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>
            <a:off x="891910" y="2169603"/>
            <a:ext cx="5947058" cy="1479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9" name="Line 114"/>
          <p:cNvSpPr>
            <a:spLocks noChangeShapeType="1"/>
          </p:cNvSpPr>
          <p:nvPr/>
        </p:nvSpPr>
        <p:spPr bwMode="auto">
          <a:xfrm>
            <a:off x="3790951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19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5088" y="3444359"/>
            <a:ext cx="93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主光轴</a:t>
            </a:r>
            <a:r>
              <a:rPr lang="zh-CN" altLang="en-US" sz="2400" dirty="0" smtClean="0"/>
              <a:t>：透过透镜两个球面球心的直线（每个透镜都有</a:t>
            </a:r>
            <a:r>
              <a:rPr lang="zh-CN" altLang="en-US" sz="2400" dirty="0" smtClean="0">
                <a:solidFill>
                  <a:srgbClr val="FF0000"/>
                </a:solidFill>
              </a:rPr>
              <a:t>一条</a:t>
            </a:r>
            <a:r>
              <a:rPr lang="zh-CN" altLang="en-US" sz="2400" dirty="0" smtClean="0"/>
              <a:t>主光轴）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65089" y="4229100"/>
            <a:ext cx="396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5918918" y="1305210"/>
            <a:ext cx="1281982" cy="379412"/>
          </a:xfrm>
          <a:prstGeom prst="wedgeRoundRectCallout">
            <a:avLst>
              <a:gd name="adj1" fmla="val -40894"/>
              <a:gd name="adj2" fmla="val 1717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主光轴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Oval 42"/>
          <p:cNvSpPr>
            <a:spLocks noChangeArrowheads="1"/>
          </p:cNvSpPr>
          <p:nvPr/>
        </p:nvSpPr>
        <p:spPr bwMode="auto">
          <a:xfrm>
            <a:off x="7386695" y="1342972"/>
            <a:ext cx="1936748" cy="1695154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9390856" y="1342972"/>
            <a:ext cx="1953419" cy="1682856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990806" y="1437404"/>
          <a:ext cx="773510" cy="147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BMP 图象" r:id="rId3" imgW="685800" imgH="1343025" progId="PBrush">
                  <p:embed/>
                </p:oleObj>
              </mc:Choice>
              <mc:Fallback>
                <p:oleObj name="BMP 图象" r:id="rId3" imgW="685800" imgH="1343025" progId="PBrus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0806" y="1437404"/>
                        <a:ext cx="773510" cy="1477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45"/>
          <p:cNvSpPr>
            <a:spLocks noChangeArrowheads="1"/>
          </p:cNvSpPr>
          <p:nvPr/>
        </p:nvSpPr>
        <p:spPr bwMode="auto">
          <a:xfrm>
            <a:off x="8280515" y="2128042"/>
            <a:ext cx="149107" cy="176052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10303109" y="2130425"/>
            <a:ext cx="149107" cy="143604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6834243" y="2225594"/>
            <a:ext cx="497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7938820" y="2390775"/>
            <a:ext cx="981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</a:rPr>
              <a:t>    C</a:t>
            </a:r>
            <a:r>
              <a:rPr lang="en-US" altLang="zh-CN" sz="1000" b="0" dirty="0">
                <a:solidFill>
                  <a:schemeClr val="tx1"/>
                </a:solidFill>
              </a:rPr>
              <a:t>1</a:t>
            </a:r>
            <a:endParaRPr lang="en-US" altLang="zh-CN" sz="2400" b="0" dirty="0">
              <a:solidFill>
                <a:schemeClr val="tx1"/>
              </a:solidFill>
            </a:endParaRPr>
          </a:p>
        </p:txBody>
      </p:sp>
      <p:sp>
        <p:nvSpPr>
          <p:cNvPr id="37" name="Text Box 94"/>
          <p:cNvSpPr txBox="1">
            <a:spLocks noChangeArrowheads="1"/>
          </p:cNvSpPr>
          <p:nvPr/>
        </p:nvSpPr>
        <p:spPr bwMode="auto">
          <a:xfrm>
            <a:off x="10079682" y="2390775"/>
            <a:ext cx="745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</a:rPr>
              <a:t> C</a:t>
            </a:r>
            <a:r>
              <a:rPr lang="en-US" altLang="zh-CN" sz="1000" b="0" dirty="0">
                <a:solidFill>
                  <a:schemeClr val="tx1"/>
                </a:solidFill>
              </a:rPr>
              <a:t>2</a:t>
            </a:r>
            <a:endParaRPr lang="en-US" altLang="zh-CN" sz="2400" b="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971925" y="1494916"/>
            <a:ext cx="985689" cy="362681"/>
          </a:xfrm>
          <a:prstGeom prst="wedgeRoundRectCallout">
            <a:avLst>
              <a:gd name="adj1" fmla="val -66791"/>
              <a:gd name="adj2" fmla="val 1340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光心</a:t>
            </a:r>
            <a:r>
              <a:rPr lang="en-US" altLang="zh-CN" dirty="0" smtClean="0">
                <a:solidFill>
                  <a:schemeClr val="tx1"/>
                </a:solidFill>
              </a:rPr>
              <a:t>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9586837" y="1503281"/>
            <a:ext cx="985689" cy="362681"/>
          </a:xfrm>
          <a:prstGeom prst="wedgeRoundRectCallout">
            <a:avLst>
              <a:gd name="adj1" fmla="val -66791"/>
              <a:gd name="adj2" fmla="val 1340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光心</a:t>
            </a:r>
            <a:r>
              <a:rPr lang="en-US" altLang="zh-CN" dirty="0" smtClean="0">
                <a:solidFill>
                  <a:schemeClr val="tx1"/>
                </a:solidFill>
              </a:rPr>
              <a:t>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 flipH="1">
            <a:off x="9259159" y="2184400"/>
            <a:ext cx="263394" cy="119694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80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79375" y="3998267"/>
            <a:ext cx="954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光</a:t>
            </a:r>
            <a:r>
              <a:rPr lang="zh-CN" altLang="en-US" sz="2400" b="1" dirty="0" smtClean="0"/>
              <a:t>心</a:t>
            </a:r>
            <a:r>
              <a:rPr lang="zh-CN" altLang="en-US" sz="2400" dirty="0" smtClean="0"/>
              <a:t>：主光轴上有个特殊的点，通过它的光传播方向不改变，这个点叫做透镜的光心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3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85888" y="419338"/>
            <a:ext cx="202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显微镜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009"/>
            <a:ext cx="2865438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7891" y="723964"/>
            <a:ext cx="175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、</a:t>
            </a:r>
            <a:r>
              <a:rPr lang="zh-CN" altLang="en-US" sz="3200" b="1" dirty="0" smtClean="0">
                <a:latin typeface="+mn-ea"/>
              </a:rPr>
              <a:t>结构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541" y="169762"/>
            <a:ext cx="654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物镜</a:t>
            </a:r>
            <a:r>
              <a:rPr lang="zh-CN" altLang="en-US" sz="2400" dirty="0" smtClean="0">
                <a:latin typeface="+mn-ea"/>
              </a:rPr>
              <a:t>：靠近物体的透镜</a:t>
            </a:r>
            <a:r>
              <a:rPr lang="zh-CN" altLang="en-US" sz="2400" dirty="0" smtClean="0">
                <a:solidFill>
                  <a:schemeClr val="tx2"/>
                </a:solidFill>
              </a:rPr>
              <a:t>，</a:t>
            </a:r>
            <a:r>
              <a:rPr lang="zh-CN" altLang="en-US" sz="2400" dirty="0" smtClean="0">
                <a:latin typeface="+mn-ea"/>
              </a:rPr>
              <a:t>相当于</a:t>
            </a:r>
            <a:r>
              <a:rPr lang="zh-CN" altLang="en-US" sz="2400" dirty="0">
                <a:latin typeface="+mn-ea"/>
              </a:rPr>
              <a:t>一个凸透镜</a:t>
            </a:r>
            <a:r>
              <a:rPr lang="zh-CN" altLang="en-US" sz="2400" dirty="0" smtClean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541" y="756416"/>
            <a:ext cx="60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目镜</a:t>
            </a:r>
            <a:r>
              <a:rPr lang="zh-CN" altLang="en-US" sz="2400" dirty="0">
                <a:latin typeface="+mn-ea"/>
              </a:rPr>
              <a:t>：靠近眼睛的透镜</a:t>
            </a:r>
            <a:r>
              <a:rPr lang="zh-CN" altLang="en-US" sz="2400" dirty="0" smtClean="0">
                <a:latin typeface="+mn-ea"/>
              </a:rPr>
              <a:t>，相当于</a:t>
            </a:r>
            <a:r>
              <a:rPr lang="zh-CN" altLang="en-US" sz="2400" dirty="0">
                <a:latin typeface="+mn-ea"/>
              </a:rPr>
              <a:t>一个凸透镜</a:t>
            </a:r>
            <a:r>
              <a:rPr lang="zh-CN" altLang="en-US" sz="2400" dirty="0" smtClean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3525" y="2454119"/>
            <a:ext cx="4493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 </a:t>
            </a:r>
            <a:r>
              <a:rPr lang="en-US" altLang="zh-CN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．光学显微镜的</a:t>
            </a:r>
            <a:r>
              <a:rPr lang="zh-CN" altLang="en-US" sz="3200" b="1" dirty="0">
                <a:latin typeface="+mn-ea"/>
              </a:rPr>
              <a:t>原理</a:t>
            </a:r>
            <a:r>
              <a:rPr lang="zh-CN" altLang="en-US" sz="3200" dirty="0">
                <a:latin typeface="+mn-ea"/>
              </a:rPr>
              <a:t> 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18942" y="3038894"/>
            <a:ext cx="67264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物镜</a:t>
            </a:r>
            <a:r>
              <a:rPr lang="zh-CN" altLang="en-US" sz="2800" dirty="0">
                <a:latin typeface="+mn-ea"/>
              </a:rPr>
              <a:t>：相当于</a:t>
            </a:r>
            <a:r>
              <a:rPr lang="zh-CN" altLang="en-US" sz="2800" b="1" dirty="0">
                <a:latin typeface="+mn-ea"/>
              </a:rPr>
              <a:t>投影仪</a:t>
            </a:r>
            <a:r>
              <a:rPr lang="zh-CN" altLang="en-US" sz="2800" dirty="0" smtClean="0">
                <a:latin typeface="+mn-ea"/>
              </a:rPr>
              <a:t>的镜头，成</a:t>
            </a:r>
            <a:r>
              <a:rPr lang="zh-CN" altLang="en-US" sz="2800" dirty="0">
                <a:latin typeface="+mn-ea"/>
              </a:rPr>
              <a:t>倒立放大的</a:t>
            </a:r>
            <a:r>
              <a:rPr lang="zh-CN" altLang="en-US" sz="2800" dirty="0" smtClean="0">
                <a:latin typeface="+mn-ea"/>
              </a:rPr>
              <a:t>实像</a:t>
            </a:r>
            <a:endParaRPr lang="zh-CN" altLang="en-US" sz="28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400907" y="3978712"/>
            <a:ext cx="6762517" cy="10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 dirty="0" smtClean="0">
                <a:latin typeface="+mn-ea"/>
              </a:rPr>
              <a:t>目镜</a:t>
            </a:r>
            <a:r>
              <a:rPr lang="zh-CN" altLang="en-US" sz="2800" dirty="0">
                <a:latin typeface="+mn-ea"/>
              </a:rPr>
              <a:t>：相当于</a:t>
            </a:r>
            <a:r>
              <a:rPr lang="zh-CN" altLang="en-US" sz="2800" b="1" dirty="0" smtClean="0">
                <a:latin typeface="+mn-ea"/>
              </a:rPr>
              <a:t>放大镜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 smtClean="0">
                <a:latin typeface="+mn-ea"/>
              </a:rPr>
              <a:t>成正立</a:t>
            </a:r>
            <a:r>
              <a:rPr lang="zh-CN" altLang="en-US" sz="2800" dirty="0">
                <a:latin typeface="+mn-ea"/>
              </a:rPr>
              <a:t>放大的</a:t>
            </a:r>
            <a:r>
              <a:rPr lang="zh-CN" altLang="en-US" sz="2800" dirty="0" smtClean="0">
                <a:latin typeface="+mn-ea"/>
              </a:rPr>
              <a:t>虚像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en-US" sz="2800" dirty="0" smtClean="0">
                <a:latin typeface="+mn-ea"/>
              </a:rPr>
              <a:t>把</a:t>
            </a:r>
            <a:r>
              <a:rPr lang="zh-CN" altLang="en-US" sz="2800" dirty="0">
                <a:latin typeface="+mn-ea"/>
              </a:rPr>
              <a:t>物镜所成的像再放大一次</a:t>
            </a:r>
            <a:r>
              <a:rPr lang="zh-CN" altLang="en-US" sz="2400" dirty="0" smtClean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700211"/>
            <a:ext cx="2590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5528541" y="1881139"/>
            <a:ext cx="5702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反光镜</a:t>
            </a:r>
            <a:r>
              <a:rPr lang="zh-CN" altLang="en-US" sz="2400" dirty="0">
                <a:latin typeface="+mn-ea"/>
              </a:rPr>
              <a:t>：增加光的强度，便于</a:t>
            </a:r>
            <a:r>
              <a:rPr lang="zh-CN" altLang="en-US" sz="2400" dirty="0" smtClean="0">
                <a:latin typeface="+mn-ea"/>
              </a:rPr>
              <a:t>观察物体</a:t>
            </a:r>
            <a:r>
              <a:rPr lang="zh-CN" altLang="en-US" sz="2400" dirty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5286375" y="106819"/>
            <a:ext cx="286217" cy="22271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505253" y="1352236"/>
            <a:ext cx="357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载物台</a:t>
            </a:r>
            <a:r>
              <a:rPr lang="zh-CN" altLang="en-US" sz="2400" dirty="0">
                <a:latin typeface="+mn-ea"/>
              </a:rPr>
              <a:t>：承载被观察物体。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5253" y="5332541"/>
            <a:ext cx="554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显微镜看到的像是倒立还是正立</a:t>
            </a:r>
            <a:r>
              <a:rPr lang="zh-CN" altLang="en-US" sz="2800" dirty="0" smtClean="0">
                <a:latin typeface="Arial" panose="020B0604020202020204" pitchFamily="34" charset="0"/>
              </a:rPr>
              <a:t>？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47518" y="5878741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显微镜目镜和物镜比较谁的焦距大？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972800" y="533254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倒立的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333476" y="586117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目镜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未命名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47" y="10200"/>
            <a:ext cx="5474581" cy="35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56662" y="488829"/>
            <a:ext cx="238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望远镜</a:t>
            </a:r>
            <a:endParaRPr lang="zh-CN" altLang="en-US" sz="48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7704" y="1468037"/>
            <a:ext cx="2472634" cy="6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dirty="0" smtClean="0">
                <a:latin typeface="+mn-ea"/>
              </a:rPr>
              <a:t>1</a:t>
            </a:r>
            <a:r>
              <a:rPr lang="en-US" sz="3200" dirty="0">
                <a:latin typeface="+mn-ea"/>
              </a:rPr>
              <a:t>.</a:t>
            </a:r>
            <a:r>
              <a:rPr lang="zh-CN" altLang="en-US" sz="3200" dirty="0" smtClean="0">
                <a:latin typeface="+mn-ea"/>
              </a:rPr>
              <a:t>基本构成</a:t>
            </a:r>
            <a:r>
              <a:rPr lang="en-US" altLang="zh-CN" sz="3200" dirty="0" smtClean="0">
                <a:latin typeface="+mn-ea"/>
              </a:rPr>
              <a:t>:</a:t>
            </a:r>
            <a:endParaRPr lang="zh-CN" altLang="en-US" sz="3200" dirty="0" smtClean="0">
              <a:latin typeface="+mn-ea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420410" y="1468037"/>
            <a:ext cx="4297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dirty="0">
                <a:latin typeface="+mn-ea"/>
              </a:rPr>
              <a:t>目镜和物镜都是</a:t>
            </a:r>
            <a:r>
              <a:rPr lang="zh-CN" altLang="en-US" sz="3200" b="1" dirty="0">
                <a:latin typeface="+mn-ea"/>
              </a:rPr>
              <a:t>凸</a:t>
            </a:r>
            <a:r>
              <a:rPr lang="zh-CN" altLang="en-US" sz="3200" dirty="0">
                <a:latin typeface="+mn-ea"/>
              </a:rPr>
              <a:t>透镜  </a:t>
            </a:r>
            <a:endParaRPr lang="zh-CN" altLang="en-US" sz="3200" dirty="0">
              <a:latin typeface="+mn-ea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90234" y="2204052"/>
            <a:ext cx="21387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chemeClr val="tx2"/>
                </a:solidFill>
                <a:ea typeface="楷体_GB2312" pitchFamily="49" charset="-122"/>
              </a:rPr>
              <a:t> </a:t>
            </a:r>
            <a:r>
              <a:rPr lang="en-US" sz="4800" dirty="0">
                <a:latin typeface="+mn-ea"/>
              </a:rPr>
              <a:t>f</a:t>
            </a:r>
            <a:r>
              <a:rPr lang="zh-CN" altLang="en-US" sz="4800" baseline="-25000" dirty="0">
                <a:latin typeface="+mn-ea"/>
              </a:rPr>
              <a:t>物</a:t>
            </a:r>
            <a:r>
              <a:rPr lang="zh-CN" altLang="en-US" sz="4800" dirty="0">
                <a:latin typeface="+mn-ea"/>
              </a:rPr>
              <a:t>＞</a:t>
            </a:r>
            <a:r>
              <a:rPr lang="en-US" sz="4800" dirty="0">
                <a:latin typeface="+mn-ea"/>
              </a:rPr>
              <a:t>f</a:t>
            </a:r>
            <a:r>
              <a:rPr lang="zh-CN" altLang="en-US" sz="4800" baseline="-25000" dirty="0">
                <a:latin typeface="+mn-ea"/>
              </a:rPr>
              <a:t>目</a:t>
            </a:r>
            <a:endParaRPr lang="zh-CN" altLang="en-US" sz="4800" baseline="-25000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2694" y="315825"/>
            <a:ext cx="855345" cy="944140"/>
            <a:chOff x="1311271" y="2990807"/>
            <a:chExt cx="855345" cy="944140"/>
          </a:xfrm>
        </p:grpSpPr>
        <p:sp>
          <p:nvSpPr>
            <p:cNvPr id="9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4387" y="2169420"/>
            <a:ext cx="19515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latin typeface="+mn-ea"/>
              </a:rPr>
              <a:t>2</a:t>
            </a:r>
            <a:r>
              <a:rPr lang="zh-CN" altLang="en-US" sz="3200" dirty="0" smtClean="0">
                <a:latin typeface="+mn-ea"/>
              </a:rPr>
              <a:t>．原理</a:t>
            </a:r>
            <a:r>
              <a:rPr lang="zh-CN" altLang="en-US" sz="3200" dirty="0">
                <a:latin typeface="+mn-ea"/>
              </a:rPr>
              <a:t>：</a:t>
            </a:r>
            <a:r>
              <a:rPr lang="zh-CN" altLang="en-US" sz="4400" dirty="0">
                <a:solidFill>
                  <a:schemeClr val="tx2"/>
                </a:solidFill>
                <a:latin typeface="宋体" panose="02010600030101010101" pitchFamily="2" charset="-122"/>
              </a:rPr>
              <a:t>  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576" y="3266578"/>
            <a:ext cx="51519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物镜</a:t>
            </a:r>
            <a:r>
              <a:rPr lang="zh-CN" altLang="en-US" sz="3200" dirty="0">
                <a:latin typeface="+mn-ea"/>
              </a:rPr>
              <a:t>：相当于</a:t>
            </a:r>
            <a:r>
              <a:rPr lang="zh-CN" altLang="en-US" sz="3200" b="1" dirty="0">
                <a:latin typeface="+mn-ea"/>
              </a:rPr>
              <a:t>照相机</a:t>
            </a:r>
            <a:r>
              <a:rPr lang="zh-CN" altLang="en-US" sz="3200" dirty="0">
                <a:latin typeface="+mn-ea"/>
              </a:rPr>
              <a:t>的</a:t>
            </a:r>
            <a:r>
              <a:rPr lang="zh-CN" altLang="en-US" sz="3200" dirty="0" smtClean="0">
                <a:latin typeface="+mn-ea"/>
              </a:rPr>
              <a:t>镜头</a:t>
            </a:r>
            <a:r>
              <a:rPr lang="zh-CN" altLang="en-US" sz="3200" dirty="0" smtClean="0">
                <a:solidFill>
                  <a:schemeClr val="tx2"/>
                </a:solidFill>
                <a:latin typeface="宋体" panose="02010600030101010101" pitchFamily="2" charset="-122"/>
              </a:rPr>
              <a:t>，</a:t>
            </a:r>
            <a:r>
              <a:rPr lang="zh-CN" altLang="en-US" sz="3200" dirty="0">
                <a:latin typeface="+mn-ea"/>
              </a:rPr>
              <a:t>使远处的物体在焦点</a:t>
            </a:r>
            <a:r>
              <a:rPr lang="zh-CN" altLang="en-US" sz="3200" dirty="0" smtClean="0">
                <a:latin typeface="+mn-ea"/>
              </a:rPr>
              <a:t>附近成</a:t>
            </a:r>
            <a:r>
              <a:rPr lang="zh-CN" altLang="en-US" sz="3200" dirty="0">
                <a:latin typeface="+mn-ea"/>
              </a:rPr>
              <a:t>倒立、缩小、</a:t>
            </a:r>
            <a:r>
              <a:rPr lang="zh-CN" altLang="en-US" sz="3200" dirty="0" smtClean="0">
                <a:latin typeface="+mn-ea"/>
              </a:rPr>
              <a:t>实</a:t>
            </a:r>
            <a:r>
              <a:rPr lang="zh-CN" altLang="en-US" sz="3200" dirty="0">
                <a:latin typeface="+mn-ea"/>
              </a:rPr>
              <a:t>像</a:t>
            </a:r>
            <a:r>
              <a:rPr lang="zh-CN" altLang="en-US" sz="320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4836238"/>
            <a:ext cx="52207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dirty="0" smtClean="0">
                <a:latin typeface="+mn-ea"/>
              </a:rPr>
              <a:t>目镜</a:t>
            </a:r>
            <a:r>
              <a:rPr lang="zh-CN" altLang="en-US" sz="3200" dirty="0">
                <a:latin typeface="+mn-ea"/>
              </a:rPr>
              <a:t>：相当于</a:t>
            </a:r>
            <a:r>
              <a:rPr lang="zh-CN" altLang="en-US" sz="3200" b="1" dirty="0">
                <a:latin typeface="+mn-ea"/>
              </a:rPr>
              <a:t>放大镜</a:t>
            </a:r>
            <a:r>
              <a:rPr lang="zh-CN" altLang="en-US" sz="3200" dirty="0">
                <a:latin typeface="+mn-ea"/>
              </a:rPr>
              <a:t>（成正立放大的虚像</a:t>
            </a:r>
            <a:r>
              <a:rPr lang="zh-CN" altLang="en-US" sz="3200" dirty="0" smtClean="0">
                <a:latin typeface="+mn-ea"/>
              </a:rPr>
              <a:t>），</a:t>
            </a:r>
            <a:r>
              <a:rPr lang="zh-CN" altLang="en-US" sz="3200" dirty="0">
                <a:latin typeface="+mn-ea"/>
              </a:rPr>
              <a:t>把物镜所成的像再放大一次</a:t>
            </a:r>
            <a:r>
              <a:rPr lang="zh-CN" altLang="en-US" sz="3200" dirty="0" smtClean="0">
                <a:latin typeface="+mn-ea"/>
              </a:rPr>
              <a:t>。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18" name="Picture 7" descr="望远镜光路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81" y="3564895"/>
            <a:ext cx="6983412" cy="33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2" grpId="0" autoUpdateAnimBg="0"/>
      <p:bldP spid="9223" grpId="0" bldLvl="0" autoUpdateAnimBg="0"/>
      <p:bldP spid="16" grpId="0" autoUpdateAnimBg="0"/>
      <p:bldP spid="1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57225" y="908050"/>
            <a:ext cx="57864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dirty="0" smtClean="0"/>
              <a:t>１、通过两个透镜观察物体：</a:t>
            </a:r>
            <a:r>
              <a:rPr lang="zh-CN" altLang="en-US" dirty="0" smtClean="0">
                <a:solidFill>
                  <a:srgbClr val="0000FF"/>
                </a:solidFill>
              </a:rPr>
              <a:t>　　　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326" y="1403350"/>
            <a:ext cx="11174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  （</a:t>
            </a:r>
            <a:r>
              <a:rPr lang="en-US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）以焦距较小的凸透镜为目镜，以焦距较大的凸透镜为物镜，调节两者间的距离，观察远处的物体，你看到的像是 </a:t>
            </a:r>
            <a:r>
              <a:rPr lang="en-US" sz="2800" dirty="0">
                <a:latin typeface="宋体" panose="02010600030101010101" pitchFamily="2" charset="-122"/>
              </a:rPr>
              <a:t>________________</a:t>
            </a:r>
            <a:r>
              <a:rPr lang="zh-CN" altLang="en-US" sz="2800" dirty="0">
                <a:latin typeface="宋体" panose="02010600030101010101" pitchFamily="2" charset="-122"/>
              </a:rPr>
              <a:t>。</a:t>
            </a:r>
            <a:r>
              <a:rPr lang="zh-CN" altLang="en-US" sz="2800" dirty="0">
                <a:latin typeface="Arial" panose="020B0604020202020204" pitchFamily="34" charset="0"/>
              </a:rPr>
              <a:t> 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5763" y="2354282"/>
            <a:ext cx="10915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+mn-ea"/>
              </a:rPr>
              <a:t> （</a:t>
            </a:r>
            <a:r>
              <a:rPr lang="en-US" sz="3200" dirty="0">
                <a:latin typeface="+mn-ea"/>
              </a:rPr>
              <a:t>2</a:t>
            </a:r>
            <a:r>
              <a:rPr lang="zh-CN" altLang="en-US" sz="3200" dirty="0">
                <a:latin typeface="+mn-ea"/>
              </a:rPr>
              <a:t>）以焦距较大的凸透镜为目镜，以焦距较小 的凸透镜为物镜，调节两者间的距离，观察远处的物体，你看到的像是</a:t>
            </a:r>
            <a:r>
              <a:rPr lang="en-US" sz="3200" dirty="0">
                <a:latin typeface="+mn-ea"/>
              </a:rPr>
              <a:t>_____________</a:t>
            </a:r>
            <a:r>
              <a:rPr lang="zh-CN" altLang="en-US" sz="3200" dirty="0">
                <a:latin typeface="+mn-ea"/>
              </a:rPr>
              <a:t>。</a:t>
            </a:r>
            <a:r>
              <a:rPr lang="zh-CN" altLang="en-US" dirty="0">
                <a:solidFill>
                  <a:srgbClr val="0000FF"/>
                </a:solidFill>
                <a:latin typeface="宋体" panose="02010600030101010101" pitchFamily="2" charset="-122"/>
              </a:rPr>
              <a:t>　　　　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57224" y="4103688"/>
            <a:ext cx="11344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n-ea"/>
              </a:rPr>
              <a:t>(3)</a:t>
            </a:r>
            <a:r>
              <a:rPr lang="zh-CN" altLang="en-US" sz="3200" dirty="0">
                <a:latin typeface="+mn-ea"/>
              </a:rPr>
              <a:t>一般天文望远镜的目镜和物镜使用的都是</a:t>
            </a:r>
            <a:r>
              <a:rPr lang="en-US" sz="3200" dirty="0">
                <a:latin typeface="+mn-ea"/>
              </a:rPr>
              <a:t>_____</a:t>
            </a:r>
            <a:r>
              <a:rPr lang="zh-CN" altLang="en-US" sz="3200" dirty="0">
                <a:latin typeface="+mn-ea"/>
              </a:rPr>
              <a:t>镜，</a:t>
            </a:r>
            <a:r>
              <a:rPr lang="en-US" sz="3200" dirty="0">
                <a:latin typeface="+mn-ea"/>
              </a:rPr>
              <a:t>_____</a:t>
            </a:r>
            <a:r>
              <a:rPr lang="zh-CN" altLang="en-US" sz="3200" dirty="0">
                <a:latin typeface="+mn-ea"/>
              </a:rPr>
              <a:t>镜的焦距较大。 </a:t>
            </a:r>
            <a:endParaRPr lang="zh-CN" altLang="en-US" sz="3200" dirty="0">
              <a:latin typeface="+mn-ea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7225" y="5138738"/>
            <a:ext cx="11144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+mn-ea"/>
              </a:rPr>
              <a:t>(4)</a:t>
            </a:r>
            <a:r>
              <a:rPr lang="zh-CN" altLang="en-US" sz="3200" dirty="0" smtClean="0">
                <a:latin typeface="+mn-ea"/>
              </a:rPr>
              <a:t>显微镜的目镜和物镜都是</a:t>
            </a:r>
            <a:r>
              <a:rPr lang="en-US" sz="3200" dirty="0" smtClean="0">
                <a:latin typeface="+mn-ea"/>
              </a:rPr>
              <a:t>_____</a:t>
            </a:r>
            <a:r>
              <a:rPr lang="zh-CN" altLang="en-US" sz="3200" dirty="0" smtClean="0">
                <a:latin typeface="+mn-ea"/>
              </a:rPr>
              <a:t>镜，</a:t>
            </a:r>
            <a:r>
              <a:rPr lang="en-US" sz="3200" dirty="0" smtClean="0">
                <a:latin typeface="+mn-ea"/>
              </a:rPr>
              <a:t>_____</a:t>
            </a:r>
            <a:r>
              <a:rPr lang="zh-CN" altLang="en-US" sz="3200" dirty="0" smtClean="0">
                <a:latin typeface="+mn-ea"/>
              </a:rPr>
              <a:t>镜的焦距较大。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64550" y="1831062"/>
            <a:ext cx="3151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倒立放大的虚像  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2163" y="3378497"/>
            <a:ext cx="3028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倒立放大的虚像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36001" y="4102547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凸透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15613" y="4102547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物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57862" y="513439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凸透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927" y="516516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目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3137" y="1408112"/>
            <a:ext cx="102854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2</a:t>
            </a:r>
            <a:r>
              <a:rPr lang="zh-CN" altLang="en-US" sz="3600" dirty="0"/>
              <a:t>、在用显微镜观察细小物体时，来自被观察物体的光经过物镜后生成一个</a:t>
            </a:r>
            <a:r>
              <a:rPr lang="zh-CN" altLang="en-US" sz="3600" u="sng" dirty="0"/>
              <a:t>                  </a:t>
            </a:r>
            <a:r>
              <a:rPr lang="zh-CN" altLang="en-US" sz="3600" dirty="0"/>
              <a:t>的</a:t>
            </a:r>
            <a:r>
              <a:rPr lang="zh-CN" altLang="en-US" sz="3600" u="sng" dirty="0"/>
              <a:t>           </a:t>
            </a:r>
            <a:r>
              <a:rPr lang="zh-CN" altLang="en-US" sz="3600" dirty="0"/>
              <a:t>像；在用望远镜观察远方物体时，来自被观察物体的光经过物镜后生成一个</a:t>
            </a:r>
            <a:r>
              <a:rPr lang="zh-CN" altLang="en-US" sz="3600" u="sng" dirty="0"/>
              <a:t>              </a:t>
            </a:r>
            <a:r>
              <a:rPr lang="zh-CN" altLang="en-US" sz="3600" dirty="0" smtClean="0"/>
              <a:t>的</a:t>
            </a:r>
            <a:r>
              <a:rPr lang="zh-CN" altLang="en-US" sz="3600" u="sng" dirty="0" smtClean="0"/>
              <a:t>           </a:t>
            </a:r>
            <a:r>
              <a:rPr lang="zh-CN" altLang="en-US" sz="3600" dirty="0"/>
              <a:t>像。</a:t>
            </a:r>
            <a:r>
              <a:rPr lang="zh-CN" altLang="en-US" sz="3600" u="sng" dirty="0"/>
              <a:t>        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15126" y="1971675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放大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1075" y="2009120"/>
            <a:ext cx="63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实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317351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缩小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728" y="3143626"/>
            <a:ext cx="63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实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30546" y="2868213"/>
            <a:ext cx="855345" cy="944140"/>
            <a:chOff x="1311271" y="2990807"/>
            <a:chExt cx="855345" cy="944140"/>
          </a:xfrm>
        </p:grpSpPr>
        <p:sp>
          <p:nvSpPr>
            <p:cNvPr id="3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8631524" y="2855330"/>
            <a:ext cx="934387" cy="944140"/>
            <a:chOff x="1311271" y="2990807"/>
            <a:chExt cx="855345" cy="944140"/>
          </a:xfrm>
        </p:grpSpPr>
        <p:sp>
          <p:nvSpPr>
            <p:cNvPr id="10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91000" y="2762250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谢谢各位！</a:t>
            </a:r>
            <a:endParaRPr lang="zh-CN" altLang="en-US" sz="72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8"/>
          <p:cNvSpPr>
            <a:spLocks noChangeShapeType="1"/>
          </p:cNvSpPr>
          <p:nvPr/>
        </p:nvSpPr>
        <p:spPr bwMode="auto">
          <a:xfrm>
            <a:off x="609600" y="3276600"/>
            <a:ext cx="10972800" cy="0"/>
          </a:xfrm>
          <a:prstGeom prst="line">
            <a:avLst/>
          </a:prstGeom>
          <a:noFill/>
          <a:ln w="28575">
            <a:solidFill>
              <a:srgbClr val="66CCFF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197600" y="3276600"/>
            <a:ext cx="30480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2819400" y="3276600"/>
            <a:ext cx="31496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37"/>
          <p:cNvGrpSpPr/>
          <p:nvPr/>
        </p:nvGrpSpPr>
        <p:grpSpPr bwMode="auto">
          <a:xfrm>
            <a:off x="2235200" y="3087688"/>
            <a:ext cx="4023784" cy="342900"/>
            <a:chOff x="1056" y="1945"/>
            <a:chExt cx="1901" cy="216"/>
          </a:xfrm>
        </p:grpSpPr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 flipH="1">
              <a:off x="1056" y="2064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rot="1839492" flipH="1">
              <a:off x="1110" y="2160"/>
              <a:ext cx="1824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650" name="Line 20"/>
            <p:cNvSpPr>
              <a:spLocks noChangeShapeType="1"/>
            </p:cNvSpPr>
            <p:nvPr/>
          </p:nvSpPr>
          <p:spPr bwMode="auto">
            <a:xfrm rot="19709226" flipH="1">
              <a:off x="1133" y="1945"/>
              <a:ext cx="1824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63491" name="Line 3"/>
          <p:cNvSpPr>
            <a:spLocks noChangeShapeType="1"/>
          </p:cNvSpPr>
          <p:nvPr/>
        </p:nvSpPr>
        <p:spPr bwMode="auto">
          <a:xfrm rot="-30457">
            <a:off x="5994400" y="2266950"/>
            <a:ext cx="3251200" cy="14478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rot="28619" flipV="1">
            <a:off x="5994400" y="2798763"/>
            <a:ext cx="3251200" cy="15240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5892800" y="2057400"/>
            <a:ext cx="406400" cy="2438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2946400" y="2286000"/>
            <a:ext cx="30480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3048000" y="4267200"/>
            <a:ext cx="29464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976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0">
                <a:solidFill>
                  <a:srgbClr val="FF9900"/>
                </a:solidFill>
              </a:rPr>
              <a:t>O</a:t>
            </a:r>
            <a:endParaRPr lang="en-US" altLang="zh-CN" sz="2400" b="0">
              <a:solidFill>
                <a:srgbClr val="FF9900"/>
              </a:solidFill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128000" y="33528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9900"/>
                </a:solidFill>
              </a:rPr>
              <a:t>F</a:t>
            </a:r>
            <a:endParaRPr lang="en-US" altLang="zh-CN" sz="2400">
              <a:solidFill>
                <a:srgbClr val="FF9900"/>
              </a:solidFill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6197600" y="2286000"/>
            <a:ext cx="3939117" cy="1981200"/>
            <a:chOff x="2928" y="1440"/>
            <a:chExt cx="1861" cy="1248"/>
          </a:xfrm>
        </p:grpSpPr>
        <p:sp>
          <p:nvSpPr>
            <p:cNvPr id="26645" name="Line 25"/>
            <p:cNvSpPr>
              <a:spLocks noChangeShapeType="1"/>
            </p:cNvSpPr>
            <p:nvPr/>
          </p:nvSpPr>
          <p:spPr bwMode="auto">
            <a:xfrm flipH="1">
              <a:off x="2965" y="2064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646" name="Line 17"/>
            <p:cNvSpPr>
              <a:spLocks noChangeShapeType="1"/>
            </p:cNvSpPr>
            <p:nvPr/>
          </p:nvSpPr>
          <p:spPr bwMode="auto">
            <a:xfrm flipH="1">
              <a:off x="2928" y="1440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647" name="Line 21"/>
            <p:cNvSpPr>
              <a:spLocks noChangeShapeType="1"/>
            </p:cNvSpPr>
            <p:nvPr/>
          </p:nvSpPr>
          <p:spPr bwMode="auto">
            <a:xfrm flipH="1">
              <a:off x="2928" y="2688"/>
              <a:ext cx="18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3759200" y="3352800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9900"/>
                </a:solidFill>
              </a:rPr>
              <a:t>F</a:t>
            </a:r>
            <a:endParaRPr lang="en-US" altLang="zh-CN" sz="2400">
              <a:solidFill>
                <a:srgbClr val="FF9900"/>
              </a:solidFill>
            </a:endParaRPr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3860800" y="3205163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2" name="Oval 33"/>
          <p:cNvSpPr>
            <a:spLocks noChangeArrowheads="1"/>
          </p:cNvSpPr>
          <p:nvPr/>
        </p:nvSpPr>
        <p:spPr bwMode="auto">
          <a:xfrm>
            <a:off x="6026151" y="3201988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8187267" y="3205163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51058" y="331021"/>
            <a:ext cx="855345" cy="944140"/>
            <a:chOff x="1311271" y="2990807"/>
            <a:chExt cx="855345" cy="944140"/>
          </a:xfrm>
        </p:grpSpPr>
        <p:sp>
          <p:nvSpPr>
            <p:cNvPr id="28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1625191" y="504571"/>
            <a:ext cx="869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凸透镜的会聚作用（会聚透镜）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031120" y="4654692"/>
            <a:ext cx="9928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u="none" dirty="0"/>
              <a:t>焦点</a:t>
            </a:r>
            <a:r>
              <a:rPr lang="en-US" altLang="zh-CN" sz="2800" u="none" dirty="0"/>
              <a:t>(F</a:t>
            </a:r>
            <a:r>
              <a:rPr lang="en-US" altLang="zh-CN" sz="2800" u="none" dirty="0" smtClean="0"/>
              <a:t>):</a:t>
            </a:r>
            <a:r>
              <a:rPr lang="zh-CN" altLang="en-US" sz="2800" u="none" dirty="0" smtClean="0"/>
              <a:t>凸透镜能使</a:t>
            </a:r>
            <a:r>
              <a:rPr lang="zh-CN" altLang="en-US" sz="2800" u="none" dirty="0" smtClean="0">
                <a:solidFill>
                  <a:srgbClr val="FF0000"/>
                </a:solidFill>
              </a:rPr>
              <a:t>跟主光轴平行的光</a:t>
            </a:r>
            <a:r>
              <a:rPr lang="zh-CN" altLang="en-US" sz="2800" u="none" dirty="0" smtClean="0"/>
              <a:t>通过凸透镜后会聚在主光轴上的一点，这一点叫做凸透镜的焦点（</a:t>
            </a:r>
            <a:r>
              <a:rPr lang="zh-CN" altLang="en-US" sz="2800" u="none" dirty="0" smtClean="0">
                <a:solidFill>
                  <a:srgbClr val="FF0000"/>
                </a:solidFill>
              </a:rPr>
              <a:t>透镜两侧各有一个焦点且对称）</a:t>
            </a:r>
            <a:r>
              <a:rPr lang="zh-CN" altLang="en-US" sz="2800" u="none" dirty="0" smtClean="0"/>
              <a:t>凸透镜有两个</a:t>
            </a:r>
            <a:r>
              <a:rPr lang="zh-CN" altLang="en-US" sz="2800" b="1" u="none" dirty="0" smtClean="0"/>
              <a:t>实焦点</a:t>
            </a:r>
            <a:endParaRPr lang="en-US" altLang="zh-CN" sz="2800" b="1" u="none" dirty="0"/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031120" y="6039687"/>
            <a:ext cx="8952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u="none" dirty="0"/>
              <a:t>焦距</a:t>
            </a:r>
            <a:r>
              <a:rPr lang="en-US" altLang="zh-CN" sz="2800" u="none" dirty="0"/>
              <a:t>(f):</a:t>
            </a:r>
            <a:r>
              <a:rPr lang="zh-CN" altLang="en-US" sz="2800" u="none" dirty="0"/>
              <a:t>焦点到</a:t>
            </a:r>
            <a:r>
              <a:rPr lang="zh-CN" altLang="en-US" sz="2800" u="none" dirty="0" smtClean="0"/>
              <a:t>凸透镜光心</a:t>
            </a:r>
            <a:r>
              <a:rPr lang="zh-CN" altLang="en-US" sz="2800" u="none" dirty="0"/>
              <a:t>的</a:t>
            </a:r>
            <a:r>
              <a:rPr lang="zh-CN" altLang="en-US" sz="2800" u="none" dirty="0" smtClean="0"/>
              <a:t>距离</a:t>
            </a:r>
            <a:r>
              <a:rPr lang="zh-CN" altLang="en-US" sz="2800" dirty="0" smtClean="0"/>
              <a:t>（</a:t>
            </a:r>
            <a:r>
              <a:rPr lang="zh-CN" altLang="en-US" sz="2800" dirty="0" smtClean="0">
                <a:solidFill>
                  <a:srgbClr val="FF0000"/>
                </a:solidFill>
              </a:rPr>
              <a:t>透镜两侧焦距相等</a:t>
            </a:r>
            <a:r>
              <a:rPr lang="zh-CN" altLang="en-US" sz="2800" dirty="0" smtClean="0"/>
              <a:t>）</a:t>
            </a:r>
            <a:endParaRPr lang="en-US" altLang="zh-CN" sz="2800" u="non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TO_013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502" grpId="0" animBg="1"/>
      <p:bldP spid="63491" grpId="0" animBg="1"/>
      <p:bldP spid="63492" grpId="0" animBg="1"/>
      <p:bldP spid="63498" grpId="0" animBg="1"/>
      <p:bldP spid="63499" grpId="0" animBg="1"/>
      <p:bldP spid="63501" grpId="0" autoUpdateAnimBg="0"/>
      <p:bldP spid="63514" grpId="0" autoUpdateAnimBg="0"/>
      <p:bldP spid="63520" grpId="0" animBg="1"/>
      <p:bldP spid="63522" grpId="0" animBg="1"/>
      <p:bldP spid="34" grpId="0"/>
      <p:bldP spid="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876801" y="2057400"/>
          <a:ext cx="1606551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BMP 图象" r:id="rId1" imgW="657225" imgH="1276350" progId="Paint.Picture">
                  <p:embed/>
                </p:oleObj>
              </mc:Choice>
              <mc:Fallback>
                <p:oleObj name="BMP 图象" r:id="rId1" imgW="657225" imgH="1276350" progId="Paint.Picture">
                  <p:embed/>
                  <p:pic>
                    <p:nvPicPr>
                      <p:cNvPr id="0" name="图片 4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057400"/>
                        <a:ext cx="1606551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1200151" y="3352800"/>
            <a:ext cx="9347200" cy="0"/>
          </a:xfrm>
          <a:prstGeom prst="line">
            <a:avLst/>
          </a:prstGeom>
          <a:noFill/>
          <a:ln w="12700">
            <a:solidFill>
              <a:srgbClr val="99FFCC"/>
            </a:solidFill>
            <a:prstDash val="lgDash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73" name="Oval 20"/>
          <p:cNvSpPr>
            <a:spLocks noChangeArrowheads="1"/>
          </p:cNvSpPr>
          <p:nvPr/>
        </p:nvSpPr>
        <p:spPr bwMode="auto">
          <a:xfrm>
            <a:off x="5628218" y="3309938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rot="20340000">
            <a:off x="2725733" y="2756380"/>
            <a:ext cx="3334155" cy="446681"/>
          </a:xfrm>
          <a:prstGeom prst="line">
            <a:avLst/>
          </a:prstGeom>
          <a:noFill/>
          <a:ln w="31750">
            <a:solidFill>
              <a:srgbClr val="99CC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rot="1298440" flipV="1">
            <a:off x="2823154" y="3664882"/>
            <a:ext cx="3192891" cy="265410"/>
          </a:xfrm>
          <a:prstGeom prst="line">
            <a:avLst/>
          </a:prstGeom>
          <a:noFill/>
          <a:ln w="31750">
            <a:solidFill>
              <a:srgbClr val="99CC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1299635" y="5248275"/>
            <a:ext cx="85178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0" dirty="0" smtClean="0">
                <a:solidFill>
                  <a:schemeClr val="tx1"/>
                </a:solidFill>
              </a:rPr>
              <a:t>平行</a:t>
            </a:r>
            <a:r>
              <a:rPr lang="zh-CN" altLang="en-US" b="0" dirty="0">
                <a:solidFill>
                  <a:schemeClr val="tx1"/>
                </a:solidFill>
              </a:rPr>
              <a:t>于主光轴的光线通过凹透镜后发散，</a:t>
            </a:r>
            <a:r>
              <a:rPr lang="zh-CN" altLang="en-US" b="0" dirty="0" smtClean="0">
                <a:solidFill>
                  <a:schemeClr val="tx1"/>
                </a:solidFill>
              </a:rPr>
              <a:t>发散</a:t>
            </a:r>
            <a:r>
              <a:rPr lang="zh-CN" altLang="en-US" b="0" dirty="0">
                <a:solidFill>
                  <a:schemeClr val="tx1"/>
                </a:solidFill>
              </a:rPr>
              <a:t>光线的反向延长线相交于主光轴上，它</a:t>
            </a:r>
            <a:r>
              <a:rPr lang="zh-CN" altLang="en-US" b="0" dirty="0" smtClean="0">
                <a:solidFill>
                  <a:schemeClr val="tx1"/>
                </a:solidFill>
              </a:rPr>
              <a:t>不是实际</a:t>
            </a:r>
            <a:r>
              <a:rPr lang="zh-CN" altLang="en-US" b="0" dirty="0">
                <a:solidFill>
                  <a:schemeClr val="tx1"/>
                </a:solidFill>
              </a:rPr>
              <a:t>光线的会聚点，</a:t>
            </a:r>
            <a:r>
              <a:rPr lang="zh-CN" altLang="en-US" b="0" dirty="0" smtClean="0">
                <a:solidFill>
                  <a:schemeClr val="tx1"/>
                </a:solidFill>
              </a:rPr>
              <a:t>叫</a:t>
            </a:r>
            <a:r>
              <a:rPr lang="zh-CN" altLang="en-US" dirty="0" smtClean="0">
                <a:solidFill>
                  <a:schemeClr val="tx1"/>
                </a:solidFill>
              </a:rPr>
              <a:t>虚焦点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2641601" y="3459164"/>
            <a:ext cx="373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0">
                <a:solidFill>
                  <a:srgbClr val="FF9900"/>
                </a:solidFill>
              </a:rPr>
              <a:t>F</a:t>
            </a:r>
            <a:endParaRPr lang="en-US" altLang="zh-CN" sz="3200" b="0">
              <a:solidFill>
                <a:srgbClr val="FF9900"/>
              </a:solidFill>
            </a:endParaRPr>
          </a:p>
        </p:txBody>
      </p:sp>
      <p:sp>
        <p:nvSpPr>
          <p:cNvPr id="80925" name="Oval 29"/>
          <p:cNvSpPr>
            <a:spLocks noChangeArrowheads="1"/>
          </p:cNvSpPr>
          <p:nvPr/>
        </p:nvSpPr>
        <p:spPr bwMode="auto">
          <a:xfrm>
            <a:off x="8390467" y="3309938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8089901" y="3505200"/>
            <a:ext cx="373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0">
                <a:solidFill>
                  <a:srgbClr val="FF9900"/>
                </a:solidFill>
              </a:rPr>
              <a:t>F</a:t>
            </a:r>
            <a:endParaRPr lang="en-US" altLang="zh-CN" sz="3200" b="0">
              <a:solidFill>
                <a:srgbClr val="FF9900"/>
              </a:solidFill>
            </a:endParaRP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1172634" y="2675513"/>
            <a:ext cx="4470400" cy="1414462"/>
            <a:chOff x="528" y="1632"/>
            <a:chExt cx="2112" cy="960"/>
          </a:xfrm>
        </p:grpSpPr>
        <p:grpSp>
          <p:nvGrpSpPr>
            <p:cNvPr id="7193" name="Group 7"/>
            <p:cNvGrpSpPr/>
            <p:nvPr/>
          </p:nvGrpSpPr>
          <p:grpSpPr bwMode="auto">
            <a:xfrm>
              <a:off x="612" y="1632"/>
              <a:ext cx="1920" cy="0"/>
              <a:chOff x="768" y="432"/>
              <a:chExt cx="1920" cy="0"/>
            </a:xfrm>
          </p:grpSpPr>
          <p:sp>
            <p:nvSpPr>
              <p:cNvPr id="7200" name="Line 8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201" name="Line 9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7194" name="Group 10"/>
            <p:cNvGrpSpPr/>
            <p:nvPr/>
          </p:nvGrpSpPr>
          <p:grpSpPr bwMode="auto">
            <a:xfrm>
              <a:off x="641" y="2592"/>
              <a:ext cx="1920" cy="0"/>
              <a:chOff x="768" y="432"/>
              <a:chExt cx="1920" cy="0"/>
            </a:xfrm>
          </p:grpSpPr>
          <p:sp>
            <p:nvSpPr>
              <p:cNvPr id="7198" name="Line 11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9" name="Line 12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7195" name="Group 47"/>
            <p:cNvGrpSpPr/>
            <p:nvPr/>
          </p:nvGrpSpPr>
          <p:grpSpPr bwMode="auto">
            <a:xfrm>
              <a:off x="528" y="2112"/>
              <a:ext cx="2112" cy="1"/>
              <a:chOff x="3024" y="1680"/>
              <a:chExt cx="2112" cy="0"/>
            </a:xfrm>
          </p:grpSpPr>
          <p:sp>
            <p:nvSpPr>
              <p:cNvPr id="7196" name="Line 48"/>
              <p:cNvSpPr>
                <a:spLocks noChangeShapeType="1"/>
              </p:cNvSpPr>
              <p:nvPr/>
            </p:nvSpPr>
            <p:spPr bwMode="auto">
              <a:xfrm>
                <a:off x="3024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197" name="Line 49"/>
              <p:cNvSpPr>
                <a:spLocks noChangeShapeType="1"/>
              </p:cNvSpPr>
              <p:nvPr/>
            </p:nvSpPr>
            <p:spPr bwMode="auto">
              <a:xfrm>
                <a:off x="4032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6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2844800" y="3309938"/>
            <a:ext cx="143933" cy="10795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51058" y="331021"/>
            <a:ext cx="855345" cy="944140"/>
            <a:chOff x="1311271" y="2990807"/>
            <a:chExt cx="855345" cy="944140"/>
          </a:xfrm>
        </p:grpSpPr>
        <p:sp>
          <p:nvSpPr>
            <p:cNvPr id="35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1616561" y="365045"/>
            <a:ext cx="854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凹</a:t>
            </a:r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透镜的</a:t>
            </a:r>
            <a:r>
              <a:rPr lang="zh-CN" altLang="en-US" sz="4800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发散</a:t>
            </a:r>
            <a:r>
              <a:rPr lang="zh-CN" altLang="en-US" sz="4800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作用（发散透镜）</a:t>
            </a:r>
            <a:endParaRPr lang="zh-CN" altLang="en-US" sz="4800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6029199" y="1931111"/>
            <a:ext cx="2060701" cy="63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7173" idx="6"/>
          </p:cNvCxnSpPr>
          <p:nvPr/>
        </p:nvCxnSpPr>
        <p:spPr>
          <a:xfrm flipV="1">
            <a:off x="5772151" y="3352800"/>
            <a:ext cx="3200399" cy="11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952460" y="4271963"/>
            <a:ext cx="2324351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8" grpId="0" animBg="1"/>
      <p:bldP spid="80919" grpId="0" animBg="1"/>
      <p:bldP spid="80922" grpId="0" autoUpdateAnimBg="0"/>
      <p:bldP spid="80925" grpId="0" animBg="1"/>
      <p:bldP spid="80926" grpId="0" autoUpdateAnimBg="0"/>
      <p:bldP spid="80915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>
            <a:hlinkClick r:id="rId1" tooltip="主轴" action="ppaction://hlinksldjump"/>
            <a:hlinkHover r:id="" action="ppaction://noaction" highlightClick="1"/>
          </p:cNvPr>
          <p:cNvSpPr>
            <a:spLocks noChangeShapeType="1"/>
          </p:cNvSpPr>
          <p:nvPr/>
        </p:nvSpPr>
        <p:spPr bwMode="auto">
          <a:xfrm>
            <a:off x="1298668" y="2446626"/>
            <a:ext cx="7896132" cy="32560"/>
          </a:xfrm>
          <a:prstGeom prst="line">
            <a:avLst/>
          </a:prstGeom>
          <a:noFill/>
          <a:ln w="38100">
            <a:solidFill>
              <a:srgbClr val="FF6699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3257650" y="2378365"/>
            <a:ext cx="114779" cy="151605"/>
          </a:xfrm>
          <a:prstGeom prst="ellipse">
            <a:avLst/>
          </a:prstGeom>
          <a:solidFill>
            <a:srgbClr val="FCFDFE"/>
          </a:soli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5384801" y="2209801"/>
            <a:ext cx="105833" cy="79375"/>
          </a:xfrm>
          <a:prstGeom prst="ellipse">
            <a:avLst/>
          </a:prstGeom>
          <a:solidFill>
            <a:srgbClr val="FCFDFE"/>
          </a:soli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7696201" y="2392363"/>
            <a:ext cx="127000" cy="137607"/>
          </a:xfrm>
          <a:prstGeom prst="ellipse">
            <a:avLst/>
          </a:prstGeom>
          <a:solidFill>
            <a:srgbClr val="FCFDFE"/>
          </a:soli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18" name="Group 18"/>
          <p:cNvGrpSpPr/>
          <p:nvPr/>
        </p:nvGrpSpPr>
        <p:grpSpPr bwMode="auto">
          <a:xfrm>
            <a:off x="1483785" y="1411288"/>
            <a:ext cx="4006849" cy="1676400"/>
            <a:chOff x="1344" y="1681"/>
            <a:chExt cx="1536" cy="0"/>
          </a:xfrm>
        </p:grpSpPr>
        <p:sp>
          <p:nvSpPr>
            <p:cNvPr id="9253" name="Line 19"/>
            <p:cNvSpPr>
              <a:spLocks noChangeShapeType="1"/>
            </p:cNvSpPr>
            <p:nvPr/>
          </p:nvSpPr>
          <p:spPr bwMode="auto">
            <a:xfrm flipV="1">
              <a:off x="1344" y="1681"/>
              <a:ext cx="1536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Line 20"/>
            <p:cNvSpPr>
              <a:spLocks noChangeShapeType="1"/>
            </p:cNvSpPr>
            <p:nvPr/>
          </p:nvSpPr>
          <p:spPr bwMode="auto">
            <a:xfrm flipV="1">
              <a:off x="1928" y="1681"/>
              <a:ext cx="23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5" name="Rectangle 26">
            <a:hlinkClick r:id="rId1" tooltip="通过焦点的光线" action="ppaction://hlinksldjump"/>
          </p:cNvPr>
          <p:cNvSpPr>
            <a:spLocks noChangeArrowheads="1"/>
          </p:cNvSpPr>
          <p:nvPr/>
        </p:nvSpPr>
        <p:spPr bwMode="auto">
          <a:xfrm rot="1729772">
            <a:off x="3962400" y="45720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36" name="Group 36"/>
          <p:cNvGrpSpPr/>
          <p:nvPr/>
        </p:nvGrpSpPr>
        <p:grpSpPr bwMode="auto">
          <a:xfrm>
            <a:off x="5776777" y="1517650"/>
            <a:ext cx="3027956" cy="1463675"/>
            <a:chOff x="2898" y="1698"/>
            <a:chExt cx="1662" cy="1326"/>
          </a:xfrm>
        </p:grpSpPr>
        <p:sp>
          <p:nvSpPr>
            <p:cNvPr id="9251" name="Line 37"/>
            <p:cNvSpPr>
              <a:spLocks noChangeShapeType="1"/>
            </p:cNvSpPr>
            <p:nvPr/>
          </p:nvSpPr>
          <p:spPr bwMode="auto">
            <a:xfrm>
              <a:off x="2898" y="1698"/>
              <a:ext cx="1662" cy="1326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 rot="-677119">
              <a:off x="3646" y="2290"/>
              <a:ext cx="49" cy="58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9" name="Line 65"/>
          <p:cNvSpPr>
            <a:spLocks noChangeShapeType="1"/>
          </p:cNvSpPr>
          <p:nvPr/>
        </p:nvSpPr>
        <p:spPr bwMode="auto">
          <a:xfrm>
            <a:off x="1644618" y="1913583"/>
            <a:ext cx="3814233" cy="1311275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6867" name="Group 67"/>
          <p:cNvGrpSpPr/>
          <p:nvPr/>
        </p:nvGrpSpPr>
        <p:grpSpPr bwMode="auto">
          <a:xfrm>
            <a:off x="5732764" y="3315626"/>
            <a:ext cx="3352800" cy="6350"/>
            <a:chOff x="2880" y="2492"/>
            <a:chExt cx="1584" cy="4"/>
          </a:xfrm>
        </p:grpSpPr>
        <p:sp>
          <p:nvSpPr>
            <p:cNvPr id="9247" name="Line 68"/>
            <p:cNvSpPr>
              <a:spLocks noChangeShapeType="1"/>
            </p:cNvSpPr>
            <p:nvPr/>
          </p:nvSpPr>
          <p:spPr bwMode="auto">
            <a:xfrm>
              <a:off x="2880" y="2496"/>
              <a:ext cx="1584" cy="0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Line 69"/>
            <p:cNvSpPr>
              <a:spLocks noChangeShapeType="1"/>
            </p:cNvSpPr>
            <p:nvPr/>
          </p:nvSpPr>
          <p:spPr bwMode="auto">
            <a:xfrm rot="-5063984">
              <a:off x="3671" y="2469"/>
              <a:ext cx="1" cy="48"/>
            </a:xfrm>
            <a:prstGeom prst="line">
              <a:avLst/>
            </a:prstGeom>
            <a:noFill/>
            <a:ln w="57150">
              <a:solidFill>
                <a:srgbClr val="FF66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1" name="Oval 2">
            <a:hlinkClick r:id="rId1" tooltip="凸透镜" action="ppaction://hlinksldjump"/>
          </p:cNvPr>
          <p:cNvSpPr>
            <a:spLocks noChangeArrowheads="1"/>
          </p:cNvSpPr>
          <p:nvPr/>
        </p:nvSpPr>
        <p:spPr bwMode="auto">
          <a:xfrm>
            <a:off x="5395830" y="1075026"/>
            <a:ext cx="457200" cy="27432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Text Box 78"/>
          <p:cNvSpPr txBox="1">
            <a:spLocks noChangeArrowheads="1"/>
          </p:cNvSpPr>
          <p:nvPr/>
        </p:nvSpPr>
        <p:spPr bwMode="auto">
          <a:xfrm>
            <a:off x="8804733" y="232442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u="none" dirty="0">
                <a:solidFill>
                  <a:srgbClr val="FCFDFE"/>
                </a:solidFill>
              </a:rPr>
              <a:t>F</a:t>
            </a:r>
            <a:endParaRPr lang="en-US" altLang="zh-CN" sz="3200" u="none" dirty="0">
              <a:solidFill>
                <a:srgbClr val="FCFDFE"/>
              </a:solidFill>
            </a:endParaRPr>
          </a:p>
        </p:txBody>
      </p:sp>
      <p:sp>
        <p:nvSpPr>
          <p:cNvPr id="76879" name="Text Box 79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5402" y="3860800"/>
            <a:ext cx="7921624" cy="52863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平行于主轴的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光线，折射后通过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焦点</a:t>
            </a:r>
            <a:endParaRPr lang="zh-CN" altLang="en-US" sz="2800" u="none" dirty="0">
              <a:solidFill>
                <a:srgbClr val="FFFF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6880" name="Text Box 80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5402" y="4624387"/>
            <a:ext cx="9514644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通过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焦点的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光线或者从焦点出发的光线，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折射后跟主轴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平行</a:t>
            </a:r>
            <a:endParaRPr lang="zh-CN" altLang="en-US" sz="2800" u="none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6881" name="Text Box 81">
            <a:hlinkClick r:id="rId3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298668" y="5300663"/>
            <a:ext cx="6527801" cy="528637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通过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光心的光线经过透镜后方向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不变</a:t>
            </a:r>
            <a:endParaRPr lang="zh-CN" altLang="en-US" sz="2800" u="none" dirty="0">
              <a:solidFill>
                <a:srgbClr val="FFFF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6882" name="Text Box 82"/>
          <p:cNvSpPr txBox="1">
            <a:spLocks noChangeArrowheads="1"/>
          </p:cNvSpPr>
          <p:nvPr/>
        </p:nvSpPr>
        <p:spPr bwMode="auto">
          <a:xfrm>
            <a:off x="1517494" y="327025"/>
            <a:ext cx="6557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u="none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凸透镜的三种特殊光线</a:t>
            </a:r>
            <a:endParaRPr lang="zh-CN" altLang="en-US" sz="4800" u="none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grpSp>
        <p:nvGrpSpPr>
          <p:cNvPr id="76883" name="Group 83"/>
          <p:cNvGrpSpPr/>
          <p:nvPr/>
        </p:nvGrpSpPr>
        <p:grpSpPr bwMode="auto">
          <a:xfrm>
            <a:off x="5568950" y="2392363"/>
            <a:ext cx="2976033" cy="1008063"/>
            <a:chOff x="1344" y="1680"/>
            <a:chExt cx="1536" cy="816"/>
          </a:xfrm>
        </p:grpSpPr>
        <p:sp>
          <p:nvSpPr>
            <p:cNvPr id="9245" name="Line 84"/>
            <p:cNvSpPr>
              <a:spLocks noChangeShapeType="1"/>
            </p:cNvSpPr>
            <p:nvPr/>
          </p:nvSpPr>
          <p:spPr bwMode="auto">
            <a:xfrm>
              <a:off x="1344" y="1680"/>
              <a:ext cx="1536" cy="81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Line 85"/>
            <p:cNvSpPr>
              <a:spLocks noChangeShapeType="1"/>
            </p:cNvSpPr>
            <p:nvPr/>
          </p:nvSpPr>
          <p:spPr bwMode="auto">
            <a:xfrm rot="-3872199">
              <a:off x="2016" y="2016"/>
              <a:ext cx="1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6886" name="Group 86"/>
          <p:cNvGrpSpPr/>
          <p:nvPr/>
        </p:nvGrpSpPr>
        <p:grpSpPr bwMode="auto">
          <a:xfrm>
            <a:off x="2378074" y="1290928"/>
            <a:ext cx="3333751" cy="1166812"/>
            <a:chOff x="1344" y="1680"/>
            <a:chExt cx="1536" cy="816"/>
          </a:xfrm>
        </p:grpSpPr>
        <p:sp>
          <p:nvSpPr>
            <p:cNvPr id="9243" name="Line 87"/>
            <p:cNvSpPr>
              <a:spLocks noChangeShapeType="1"/>
            </p:cNvSpPr>
            <p:nvPr/>
          </p:nvSpPr>
          <p:spPr bwMode="auto">
            <a:xfrm>
              <a:off x="1344" y="1680"/>
              <a:ext cx="1536" cy="81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Line 88"/>
            <p:cNvSpPr>
              <a:spLocks noChangeShapeType="1"/>
            </p:cNvSpPr>
            <p:nvPr/>
          </p:nvSpPr>
          <p:spPr bwMode="auto">
            <a:xfrm rot="-3872199">
              <a:off x="2016" y="2016"/>
              <a:ext cx="1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1" name="Oval 89"/>
          <p:cNvSpPr>
            <a:spLocks noChangeArrowheads="1"/>
          </p:cNvSpPr>
          <p:nvPr/>
        </p:nvSpPr>
        <p:spPr bwMode="auto">
          <a:xfrm>
            <a:off x="5535303" y="2386611"/>
            <a:ext cx="192616" cy="14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66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9242" name="Text Box 90"/>
          <p:cNvSpPr txBox="1">
            <a:spLocks noChangeArrowheads="1"/>
          </p:cNvSpPr>
          <p:nvPr/>
        </p:nvSpPr>
        <p:spPr bwMode="auto">
          <a:xfrm>
            <a:off x="7056967" y="2420939"/>
            <a:ext cx="3831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0</a:t>
            </a:r>
            <a:endParaRPr lang="en-US" altLang="zh-CN">
              <a:solidFill>
                <a:srgbClr val="FF3300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51058" y="331021"/>
            <a:ext cx="855345" cy="944140"/>
            <a:chOff x="1311271" y="2990807"/>
            <a:chExt cx="855345" cy="944140"/>
          </a:xfrm>
        </p:grpSpPr>
        <p:sp>
          <p:nvSpPr>
            <p:cNvPr id="40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9" grpId="0"/>
      <p:bldP spid="76880" grpId="0"/>
      <p:bldP spid="76881" grpId="0"/>
      <p:bldP spid="768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2" name="Group 6"/>
          <p:cNvGrpSpPr/>
          <p:nvPr/>
        </p:nvGrpSpPr>
        <p:grpSpPr bwMode="auto">
          <a:xfrm flipV="1">
            <a:off x="2317629" y="1942543"/>
            <a:ext cx="2963333" cy="74613"/>
            <a:chOff x="1296" y="1680"/>
            <a:chExt cx="1584" cy="0"/>
          </a:xfrm>
        </p:grpSpPr>
        <p:sp>
          <p:nvSpPr>
            <p:cNvPr id="10278" name="Line 7"/>
            <p:cNvSpPr>
              <a:spLocks noChangeShapeType="1"/>
            </p:cNvSpPr>
            <p:nvPr/>
          </p:nvSpPr>
          <p:spPr bwMode="auto">
            <a:xfrm>
              <a:off x="1296" y="1680"/>
              <a:ext cx="1584" cy="0"/>
            </a:xfrm>
            <a:prstGeom prst="line">
              <a:avLst/>
            </a:prstGeom>
            <a:noFill/>
            <a:ln w="53975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9" name="Line 8"/>
            <p:cNvSpPr>
              <a:spLocks noChangeShapeType="1"/>
            </p:cNvSpPr>
            <p:nvPr/>
          </p:nvSpPr>
          <p:spPr bwMode="auto">
            <a:xfrm>
              <a:off x="1968" y="1680"/>
              <a:ext cx="24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908" name="Group 12"/>
          <p:cNvGrpSpPr/>
          <p:nvPr/>
        </p:nvGrpSpPr>
        <p:grpSpPr bwMode="auto">
          <a:xfrm flipV="1">
            <a:off x="2927351" y="3325813"/>
            <a:ext cx="2448811" cy="974875"/>
            <a:chOff x="2880" y="1680"/>
            <a:chExt cx="1632" cy="1296"/>
          </a:xfrm>
        </p:grpSpPr>
        <p:sp>
          <p:nvSpPr>
            <p:cNvPr id="10276" name="Line 13"/>
            <p:cNvSpPr>
              <a:spLocks noChangeShapeType="1"/>
            </p:cNvSpPr>
            <p:nvPr/>
          </p:nvSpPr>
          <p:spPr bwMode="auto">
            <a:xfrm>
              <a:off x="2880" y="1680"/>
              <a:ext cx="1632" cy="1296"/>
            </a:xfrm>
            <a:prstGeom prst="line">
              <a:avLst/>
            </a:prstGeom>
            <a:noFill/>
            <a:ln w="60325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7" name="Line 14"/>
            <p:cNvSpPr>
              <a:spLocks noChangeShapeType="1"/>
            </p:cNvSpPr>
            <p:nvPr/>
          </p:nvSpPr>
          <p:spPr bwMode="auto">
            <a:xfrm rot="-677119">
              <a:off x="3668" y="2300"/>
              <a:ext cx="48" cy="5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922" name="Line 26"/>
          <p:cNvSpPr>
            <a:spLocks noChangeShapeType="1"/>
          </p:cNvSpPr>
          <p:nvPr/>
        </p:nvSpPr>
        <p:spPr bwMode="auto">
          <a:xfrm flipV="1">
            <a:off x="5514202" y="2797175"/>
            <a:ext cx="1206093" cy="452437"/>
          </a:xfrm>
          <a:prstGeom prst="line">
            <a:avLst/>
          </a:prstGeom>
          <a:noFill/>
          <a:ln w="60325">
            <a:solidFill>
              <a:srgbClr val="00FF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7056968" y="1773238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u="none">
                <a:solidFill>
                  <a:srgbClr val="FCFDFE"/>
                </a:solidFill>
              </a:rPr>
              <a:t>F</a:t>
            </a:r>
            <a:endParaRPr lang="en-US" altLang="zh-CN" sz="1600" u="none">
              <a:solidFill>
                <a:srgbClr val="FCFDFE"/>
              </a:solidFill>
            </a:endParaRP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271433" y="1844675"/>
            <a:ext cx="3640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u="none">
                <a:solidFill>
                  <a:srgbClr val="FCFDFE"/>
                </a:solidFill>
              </a:rPr>
              <a:t>F</a:t>
            </a:r>
            <a:endParaRPr lang="en-US" altLang="zh-CN" sz="1600" u="none">
              <a:solidFill>
                <a:srgbClr val="FCFDFE"/>
              </a:solidFill>
            </a:endParaRPr>
          </a:p>
        </p:txBody>
      </p:sp>
      <p:sp>
        <p:nvSpPr>
          <p:cNvPr id="80929" name="Text Box 33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078745" y="4659467"/>
            <a:ext cx="10527769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平行于主光轴的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光线，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折射光线的反向延长线通过入射侧虚焦点</a:t>
            </a:r>
            <a:endParaRPr lang="en-US" altLang="zh-CN" sz="2800" u="none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0930" name="Text Box 34">
            <a:hlinkClick r:id="rId1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171983" y="5315594"/>
            <a:ext cx="9170456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延长线经过凹透镜对侧虚焦点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的光线，折射后跟主轴</a:t>
            </a:r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平行</a:t>
            </a:r>
            <a:endParaRPr lang="en-US" altLang="zh-CN" sz="2800" u="none" dirty="0">
              <a:solidFill>
                <a:srgbClr val="4FB2E3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0931" name="Text Box 35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163430" y="5995973"/>
            <a:ext cx="6192018" cy="528638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u="none" dirty="0" smtClean="0">
                <a:latin typeface="幼圆" pitchFamily="49" charset="-122"/>
                <a:ea typeface="幼圆" pitchFamily="49" charset="-122"/>
              </a:rPr>
              <a:t>通过</a:t>
            </a:r>
            <a:r>
              <a:rPr lang="zh-CN" altLang="en-US" sz="2800" u="none" dirty="0">
                <a:latin typeface="幼圆" pitchFamily="49" charset="-122"/>
                <a:ea typeface="幼圆" pitchFamily="49" charset="-122"/>
              </a:rPr>
              <a:t>光心的光线经过透镜后方向不变</a:t>
            </a:r>
            <a:r>
              <a:rPr lang="zh-CN" altLang="en-US" sz="1200" b="1" u="none" dirty="0">
                <a:solidFill>
                  <a:srgbClr val="FFFF66"/>
                </a:solidFill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1200" b="1" u="none" dirty="0">
              <a:solidFill>
                <a:srgbClr val="FFFF66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80932" name="Group 36"/>
          <p:cNvGrpSpPr/>
          <p:nvPr/>
        </p:nvGrpSpPr>
        <p:grpSpPr bwMode="auto">
          <a:xfrm flipV="1">
            <a:off x="5429945" y="3317907"/>
            <a:ext cx="3251200" cy="74612"/>
            <a:chOff x="1296" y="1680"/>
            <a:chExt cx="1584" cy="0"/>
          </a:xfrm>
        </p:grpSpPr>
        <p:sp>
          <p:nvSpPr>
            <p:cNvPr id="10274" name="Line 37"/>
            <p:cNvSpPr>
              <a:spLocks noChangeShapeType="1"/>
            </p:cNvSpPr>
            <p:nvPr/>
          </p:nvSpPr>
          <p:spPr bwMode="auto">
            <a:xfrm>
              <a:off x="1296" y="1680"/>
              <a:ext cx="1584" cy="0"/>
            </a:xfrm>
            <a:prstGeom prst="line">
              <a:avLst/>
            </a:prstGeom>
            <a:noFill/>
            <a:ln w="60325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5" name="Line 38"/>
            <p:cNvSpPr>
              <a:spLocks noChangeShapeType="1"/>
            </p:cNvSpPr>
            <p:nvPr/>
          </p:nvSpPr>
          <p:spPr bwMode="auto">
            <a:xfrm>
              <a:off x="1968" y="1680"/>
              <a:ext cx="240" cy="0"/>
            </a:xfrm>
            <a:prstGeom prst="line">
              <a:avLst/>
            </a:prstGeom>
            <a:noFill/>
            <a:ln w="60325">
              <a:solidFill>
                <a:srgbClr val="00FF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935" name="Group 39"/>
          <p:cNvGrpSpPr/>
          <p:nvPr/>
        </p:nvGrpSpPr>
        <p:grpSpPr bwMode="auto">
          <a:xfrm flipV="1">
            <a:off x="5542203" y="1102155"/>
            <a:ext cx="1514765" cy="806517"/>
            <a:chOff x="2880" y="1680"/>
            <a:chExt cx="1632" cy="1296"/>
          </a:xfrm>
        </p:grpSpPr>
        <p:sp>
          <p:nvSpPr>
            <p:cNvPr id="10272" name="Line 40"/>
            <p:cNvSpPr>
              <a:spLocks noChangeShapeType="1"/>
            </p:cNvSpPr>
            <p:nvPr/>
          </p:nvSpPr>
          <p:spPr bwMode="auto">
            <a:xfrm>
              <a:off x="2880" y="1680"/>
              <a:ext cx="1632" cy="1296"/>
            </a:xfrm>
            <a:prstGeom prst="line">
              <a:avLst/>
            </a:prstGeom>
            <a:noFill/>
            <a:ln w="53975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3" name="Line 41"/>
            <p:cNvSpPr>
              <a:spLocks noChangeShapeType="1"/>
            </p:cNvSpPr>
            <p:nvPr/>
          </p:nvSpPr>
          <p:spPr bwMode="auto">
            <a:xfrm rot="-677119">
              <a:off x="3668" y="2300"/>
              <a:ext cx="48" cy="56"/>
            </a:xfrm>
            <a:prstGeom prst="line">
              <a:avLst/>
            </a:prstGeom>
            <a:noFill/>
            <a:ln w="53975">
              <a:solidFill>
                <a:srgbClr val="FFCC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938" name="Line 42"/>
          <p:cNvSpPr>
            <a:spLocks noChangeShapeType="1"/>
          </p:cNvSpPr>
          <p:nvPr/>
        </p:nvSpPr>
        <p:spPr bwMode="auto">
          <a:xfrm rot="281093" flipV="1">
            <a:off x="3912572" y="1995209"/>
            <a:ext cx="1320800" cy="762000"/>
          </a:xfrm>
          <a:prstGeom prst="line">
            <a:avLst/>
          </a:prstGeom>
          <a:noFill/>
          <a:ln w="53975">
            <a:solidFill>
              <a:srgbClr val="FFCC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0944" name="Group 48"/>
          <p:cNvGrpSpPr/>
          <p:nvPr/>
        </p:nvGrpSpPr>
        <p:grpSpPr bwMode="auto">
          <a:xfrm rot="4405733" flipV="1">
            <a:off x="5439727" y="2452686"/>
            <a:ext cx="1676400" cy="1625600"/>
            <a:chOff x="2880" y="1680"/>
            <a:chExt cx="1632" cy="1296"/>
          </a:xfrm>
        </p:grpSpPr>
        <p:sp>
          <p:nvSpPr>
            <p:cNvPr id="10270" name="Line 49"/>
            <p:cNvSpPr>
              <a:spLocks noChangeShapeType="1"/>
            </p:cNvSpPr>
            <p:nvPr/>
          </p:nvSpPr>
          <p:spPr bwMode="auto">
            <a:xfrm>
              <a:off x="2880" y="1680"/>
              <a:ext cx="1632" cy="1296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1" name="Line 50"/>
            <p:cNvSpPr>
              <a:spLocks noChangeShapeType="1"/>
            </p:cNvSpPr>
            <p:nvPr/>
          </p:nvSpPr>
          <p:spPr bwMode="auto">
            <a:xfrm rot="-677119">
              <a:off x="3668" y="2300"/>
              <a:ext cx="48" cy="56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947" name="Group 51"/>
          <p:cNvGrpSpPr/>
          <p:nvPr/>
        </p:nvGrpSpPr>
        <p:grpSpPr bwMode="auto">
          <a:xfrm rot="4421169" flipV="1">
            <a:off x="3427238" y="1322123"/>
            <a:ext cx="1676400" cy="1625600"/>
            <a:chOff x="2880" y="1680"/>
            <a:chExt cx="1632" cy="1296"/>
          </a:xfrm>
        </p:grpSpPr>
        <p:sp>
          <p:nvSpPr>
            <p:cNvPr id="10268" name="Line 52"/>
            <p:cNvSpPr>
              <a:spLocks noChangeShapeType="1"/>
            </p:cNvSpPr>
            <p:nvPr/>
          </p:nvSpPr>
          <p:spPr bwMode="auto">
            <a:xfrm>
              <a:off x="2880" y="1680"/>
              <a:ext cx="1632" cy="1296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Line 53"/>
            <p:cNvSpPr>
              <a:spLocks noChangeShapeType="1"/>
            </p:cNvSpPr>
            <p:nvPr/>
          </p:nvSpPr>
          <p:spPr bwMode="auto">
            <a:xfrm rot="-677119">
              <a:off x="3668" y="2300"/>
              <a:ext cx="48" cy="56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953" name="Group 57"/>
          <p:cNvGrpSpPr/>
          <p:nvPr/>
        </p:nvGrpSpPr>
        <p:grpSpPr bwMode="auto">
          <a:xfrm>
            <a:off x="1437095" y="1573213"/>
            <a:ext cx="7823200" cy="2362200"/>
            <a:chOff x="930" y="618"/>
            <a:chExt cx="3696" cy="1488"/>
          </a:xfrm>
        </p:grpSpPr>
        <p:grpSp>
          <p:nvGrpSpPr>
            <p:cNvPr id="10260" name="Group 56"/>
            <p:cNvGrpSpPr/>
            <p:nvPr/>
          </p:nvGrpSpPr>
          <p:grpSpPr bwMode="auto">
            <a:xfrm>
              <a:off x="930" y="618"/>
              <a:ext cx="3696" cy="1488"/>
              <a:chOff x="930" y="618"/>
              <a:chExt cx="3696" cy="1488"/>
            </a:xfrm>
          </p:grpSpPr>
          <p:grpSp>
            <p:nvGrpSpPr>
              <p:cNvPr id="10262" name="Group 47"/>
              <p:cNvGrpSpPr/>
              <p:nvPr/>
            </p:nvGrpSpPr>
            <p:grpSpPr bwMode="auto">
              <a:xfrm>
                <a:off x="930" y="618"/>
                <a:ext cx="3696" cy="1488"/>
                <a:chOff x="960" y="624"/>
                <a:chExt cx="3696" cy="1488"/>
              </a:xfrm>
            </p:grpSpPr>
            <p:sp>
              <p:nvSpPr>
                <p:cNvPr id="80898" name="Freeform 2"/>
                <p:cNvSpPr/>
                <p:nvPr/>
              </p:nvSpPr>
              <p:spPr bwMode="auto">
                <a:xfrm>
                  <a:off x="2699" y="624"/>
                  <a:ext cx="240" cy="1488"/>
                </a:xfrm>
                <a:custGeom>
                  <a:avLst/>
                  <a:gdLst>
                    <a:gd name="T0" fmla="*/ 0 w 624"/>
                    <a:gd name="T1" fmla="*/ 0 h 1872"/>
                    <a:gd name="T2" fmla="*/ 576 w 624"/>
                    <a:gd name="T3" fmla="*/ 0 h 1872"/>
                    <a:gd name="T4" fmla="*/ 336 w 624"/>
                    <a:gd name="T5" fmla="*/ 925 h 1872"/>
                    <a:gd name="T6" fmla="*/ 624 w 624"/>
                    <a:gd name="T7" fmla="*/ 1872 h 1872"/>
                    <a:gd name="T8" fmla="*/ 0 w 624"/>
                    <a:gd name="T9" fmla="*/ 1872 h 1872"/>
                    <a:gd name="T10" fmla="*/ 240 w 624"/>
                    <a:gd name="T11" fmla="*/ 906 h 1872"/>
                    <a:gd name="T12" fmla="*/ 0 w 624"/>
                    <a:gd name="T13" fmla="*/ 0 h 1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4" h="1872">
                      <a:moveTo>
                        <a:pt x="0" y="0"/>
                      </a:moveTo>
                      <a:cubicBezTo>
                        <a:pt x="0" y="0"/>
                        <a:pt x="288" y="0"/>
                        <a:pt x="576" y="0"/>
                      </a:cubicBezTo>
                      <a:cubicBezTo>
                        <a:pt x="545" y="225"/>
                        <a:pt x="346" y="394"/>
                        <a:pt x="336" y="925"/>
                      </a:cubicBezTo>
                      <a:cubicBezTo>
                        <a:pt x="326" y="1456"/>
                        <a:pt x="554" y="1612"/>
                        <a:pt x="624" y="1872"/>
                      </a:cubicBezTo>
                      <a:cubicBezTo>
                        <a:pt x="312" y="1872"/>
                        <a:pt x="0" y="1872"/>
                        <a:pt x="0" y="1872"/>
                      </a:cubicBezTo>
                      <a:cubicBezTo>
                        <a:pt x="68" y="1599"/>
                        <a:pt x="237" y="1347"/>
                        <a:pt x="240" y="906"/>
                      </a:cubicBezTo>
                      <a:cubicBezTo>
                        <a:pt x="243" y="465"/>
                        <a:pt x="50" y="18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65" name="Line 29">
                  <a:hlinkClick r:id="rId3" tooltip="主轴" action="ppaction://hlinksldjump"/>
                  <a:hlinkHover r:id="" action="ppaction://noaction" highlightClick="1"/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3696" cy="4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prstDash val="dash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6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1344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67" name="Oval 45"/>
                <p:cNvSpPr>
                  <a:spLocks noChangeArrowheads="1"/>
                </p:cNvSpPr>
                <p:nvPr/>
              </p:nvSpPr>
              <p:spPr bwMode="auto">
                <a:xfrm>
                  <a:off x="3456" y="1344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63" name="Oval 54"/>
              <p:cNvSpPr>
                <a:spLocks noChangeArrowheads="1"/>
              </p:cNvSpPr>
              <p:nvPr/>
            </p:nvSpPr>
            <p:spPr bwMode="auto">
              <a:xfrm>
                <a:off x="2744" y="1298"/>
                <a:ext cx="91" cy="9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61" name="Text Box 55"/>
            <p:cNvSpPr txBox="1">
              <a:spLocks noChangeArrowheads="1"/>
            </p:cNvSpPr>
            <p:nvPr/>
          </p:nvSpPr>
          <p:spPr bwMode="auto">
            <a:xfrm>
              <a:off x="2699" y="1434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u="sng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u="none">
                  <a:solidFill>
                    <a:srgbClr val="FF6699"/>
                  </a:solidFill>
                </a:rPr>
                <a:t>0</a:t>
              </a:r>
              <a:endParaRPr lang="en-US" altLang="zh-CN" b="1" u="none">
                <a:solidFill>
                  <a:srgbClr val="FF6699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51058" y="331021"/>
            <a:ext cx="855345" cy="944140"/>
            <a:chOff x="1311271" y="2990807"/>
            <a:chExt cx="855345" cy="944140"/>
          </a:xfrm>
        </p:grpSpPr>
        <p:sp>
          <p:nvSpPr>
            <p:cNvPr id="41" name="Freeform 415"/>
            <p:cNvSpPr/>
            <p:nvPr/>
          </p:nvSpPr>
          <p:spPr bwMode="auto">
            <a:xfrm>
              <a:off x="1511300" y="3336815"/>
              <a:ext cx="6553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2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2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FD63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6"/>
            <p:cNvSpPr/>
            <p:nvPr/>
          </p:nvSpPr>
          <p:spPr bwMode="auto">
            <a:xfrm>
              <a:off x="1625600" y="3509819"/>
              <a:ext cx="54101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7"/>
            <p:cNvSpPr/>
            <p:nvPr/>
          </p:nvSpPr>
          <p:spPr bwMode="auto">
            <a:xfrm>
              <a:off x="1717674" y="3682823"/>
              <a:ext cx="448941" cy="79119"/>
            </a:xfrm>
            <a:custGeom>
              <a:avLst/>
              <a:gdLst>
                <a:gd name="T0" fmla="*/ 30 w 32"/>
                <a:gd name="T1" fmla="*/ 0 h 5"/>
                <a:gd name="T2" fmla="*/ 3 w 32"/>
                <a:gd name="T3" fmla="*/ 0 h 5"/>
                <a:gd name="T4" fmla="*/ 0 w 32"/>
                <a:gd name="T5" fmla="*/ 2 h 5"/>
                <a:gd name="T6" fmla="*/ 3 w 32"/>
                <a:gd name="T7" fmla="*/ 5 h 5"/>
                <a:gd name="T8" fmla="*/ 30 w 32"/>
                <a:gd name="T9" fmla="*/ 5 h 5"/>
                <a:gd name="T10" fmla="*/ 32 w 32"/>
                <a:gd name="T11" fmla="*/ 2 h 5"/>
                <a:gd name="T12" fmla="*/ 30 w 3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4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EC6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8"/>
            <p:cNvSpPr/>
            <p:nvPr/>
          </p:nvSpPr>
          <p:spPr bwMode="auto">
            <a:xfrm>
              <a:off x="1841500" y="3855828"/>
              <a:ext cx="325116" cy="79119"/>
            </a:xfrm>
            <a:custGeom>
              <a:avLst/>
              <a:gdLst>
                <a:gd name="T0" fmla="*/ 43 w 45"/>
                <a:gd name="T1" fmla="*/ 0 h 5"/>
                <a:gd name="T2" fmla="*/ 2 w 45"/>
                <a:gd name="T3" fmla="*/ 0 h 5"/>
                <a:gd name="T4" fmla="*/ 0 w 45"/>
                <a:gd name="T5" fmla="*/ 3 h 5"/>
                <a:gd name="T6" fmla="*/ 2 w 45"/>
                <a:gd name="T7" fmla="*/ 5 h 5"/>
                <a:gd name="T8" fmla="*/ 43 w 45"/>
                <a:gd name="T9" fmla="*/ 5 h 5"/>
                <a:gd name="T10" fmla="*/ 45 w 45"/>
                <a:gd name="T11" fmla="*/ 3 h 5"/>
                <a:gd name="T12" fmla="*/ 43 w 4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4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3"/>
                  </a:cubicBezTo>
                  <a:cubicBezTo>
                    <a:pt x="45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9"/>
            <p:cNvSpPr/>
            <p:nvPr/>
          </p:nvSpPr>
          <p:spPr bwMode="auto">
            <a:xfrm>
              <a:off x="1311271" y="2990807"/>
              <a:ext cx="855345" cy="79119"/>
            </a:xfrm>
            <a:custGeom>
              <a:avLst/>
              <a:gdLst>
                <a:gd name="T0" fmla="*/ 2 w 45"/>
                <a:gd name="T1" fmla="*/ 5 h 5"/>
                <a:gd name="T2" fmla="*/ 43 w 45"/>
                <a:gd name="T3" fmla="*/ 5 h 5"/>
                <a:gd name="T4" fmla="*/ 45 w 45"/>
                <a:gd name="T5" fmla="*/ 2 h 5"/>
                <a:gd name="T6" fmla="*/ 43 w 45"/>
                <a:gd name="T7" fmla="*/ 0 h 5"/>
                <a:gd name="T8" fmla="*/ 2 w 45"/>
                <a:gd name="T9" fmla="*/ 0 h 5"/>
                <a:gd name="T10" fmla="*/ 0 w 45"/>
                <a:gd name="T11" fmla="*/ 2 h 5"/>
                <a:gd name="T12" fmla="*/ 2 w 4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">
                  <a:moveTo>
                    <a:pt x="2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4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DF27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0"/>
            <p:cNvSpPr/>
            <p:nvPr/>
          </p:nvSpPr>
          <p:spPr bwMode="auto">
            <a:xfrm>
              <a:off x="1416050" y="3163811"/>
              <a:ext cx="750566" cy="79119"/>
            </a:xfrm>
            <a:custGeom>
              <a:avLst/>
              <a:gdLst>
                <a:gd name="T0" fmla="*/ 34 w 36"/>
                <a:gd name="T1" fmla="*/ 0 h 5"/>
                <a:gd name="T2" fmla="*/ 2 w 36"/>
                <a:gd name="T3" fmla="*/ 0 h 5"/>
                <a:gd name="T4" fmla="*/ 0 w 36"/>
                <a:gd name="T5" fmla="*/ 3 h 5"/>
                <a:gd name="T6" fmla="*/ 2 w 36"/>
                <a:gd name="T7" fmla="*/ 5 h 5"/>
                <a:gd name="T8" fmla="*/ 34 w 36"/>
                <a:gd name="T9" fmla="*/ 5 h 5"/>
                <a:gd name="T10" fmla="*/ 36 w 36"/>
                <a:gd name="T11" fmla="*/ 3 h 5"/>
                <a:gd name="T12" fmla="*/ 34 w 3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4"/>
                    <a:pt x="36" y="3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7C7C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1517494" y="327025"/>
            <a:ext cx="65574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u="none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凹</a:t>
            </a:r>
            <a:r>
              <a:rPr lang="zh-CN" altLang="en-US" sz="4800" u="none" dirty="0" smtClean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透镜</a:t>
            </a:r>
            <a:r>
              <a:rPr lang="zh-CN" altLang="en-US" sz="4800" u="none" dirty="0">
                <a:solidFill>
                  <a:srgbClr val="DF2708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的三种特殊光线</a:t>
            </a:r>
            <a:endParaRPr lang="zh-CN" altLang="en-US" sz="4800" u="none" dirty="0">
              <a:solidFill>
                <a:srgbClr val="DF2708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2" grpId="0" animBg="1"/>
      <p:bldP spid="80927" grpId="0" autoUpdateAnimBg="0"/>
      <p:bldP spid="80928" grpId="0" autoUpdateAnimBg="0"/>
      <p:bldP spid="80929" grpId="0"/>
      <p:bldP spid="80930" grpId="0"/>
      <p:bldP spid="80931" grpId="0"/>
      <p:bldP spid="80938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370217" y="259736"/>
            <a:ext cx="854530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0" dirty="0" smtClean="0">
                <a:solidFill>
                  <a:schemeClr val="tx1"/>
                </a:solidFill>
              </a:rPr>
              <a:t>1</a:t>
            </a:r>
            <a:r>
              <a:rPr lang="en-US" altLang="zh-CN" sz="3200" b="0" dirty="0">
                <a:solidFill>
                  <a:schemeClr val="tx1"/>
                </a:solidFill>
              </a:rPr>
              <a:t>.</a:t>
            </a:r>
            <a:r>
              <a:rPr lang="zh-CN" altLang="en-US" sz="3200" b="0" dirty="0">
                <a:solidFill>
                  <a:schemeClr val="tx1"/>
                </a:solidFill>
              </a:rPr>
              <a:t>透镜有两类 </a:t>
            </a:r>
            <a:endParaRPr lang="zh-CN" altLang="en-US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3200" b="0" dirty="0">
                <a:solidFill>
                  <a:schemeClr val="tx1"/>
                </a:solidFill>
              </a:rPr>
              <a:t>一类是中间厚边缘薄的叫  </a:t>
            </a:r>
            <a:r>
              <a:rPr lang="en-US" altLang="zh-CN" sz="3200" b="0" dirty="0">
                <a:solidFill>
                  <a:schemeClr val="tx1"/>
                </a:solidFill>
              </a:rPr>
              <a:t>___________.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3200" b="0" dirty="0">
                <a:solidFill>
                  <a:schemeClr val="tx1"/>
                </a:solidFill>
              </a:rPr>
              <a:t>一类是中间薄边缘后厚的叫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____________.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3200" b="0" dirty="0">
                <a:solidFill>
                  <a:schemeClr val="tx1"/>
                </a:solidFill>
              </a:rPr>
              <a:t> 2.</a:t>
            </a:r>
            <a:r>
              <a:rPr lang="zh-CN" altLang="en-US" sz="3200" b="0" dirty="0">
                <a:solidFill>
                  <a:schemeClr val="tx1"/>
                </a:solidFill>
              </a:rPr>
              <a:t>凸透镜对光线有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作用</a:t>
            </a:r>
            <a:r>
              <a:rPr lang="en-US" altLang="zh-CN" sz="3200" b="0" dirty="0">
                <a:solidFill>
                  <a:schemeClr val="tx1"/>
                </a:solidFill>
              </a:rPr>
              <a:t>,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3200" b="0" dirty="0">
                <a:solidFill>
                  <a:schemeClr val="tx1"/>
                </a:solidFill>
              </a:rPr>
              <a:t>    </a:t>
            </a:r>
            <a:r>
              <a:rPr lang="zh-CN" altLang="en-US" sz="3200" b="0" dirty="0">
                <a:solidFill>
                  <a:schemeClr val="tx1"/>
                </a:solidFill>
              </a:rPr>
              <a:t>凹透镜对光线有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作用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.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3200" b="0" dirty="0">
                <a:solidFill>
                  <a:schemeClr val="tx1"/>
                </a:solidFill>
              </a:rPr>
              <a:t> 3. </a:t>
            </a:r>
            <a:r>
              <a:rPr lang="zh-CN" altLang="en-US" sz="3200" b="0" dirty="0">
                <a:solidFill>
                  <a:schemeClr val="tx1"/>
                </a:solidFill>
              </a:rPr>
              <a:t>凸透镜有</a:t>
            </a:r>
            <a:r>
              <a:rPr lang="en-US" altLang="zh-CN" sz="3200" b="0" dirty="0">
                <a:solidFill>
                  <a:schemeClr val="tx1"/>
                </a:solidFill>
              </a:rPr>
              <a:t>____</a:t>
            </a:r>
            <a:r>
              <a:rPr lang="zh-CN" altLang="en-US" sz="3200" b="0" dirty="0">
                <a:solidFill>
                  <a:schemeClr val="tx1"/>
                </a:solidFill>
              </a:rPr>
              <a:t>个</a:t>
            </a:r>
            <a:r>
              <a:rPr lang="en-US" altLang="zh-CN" sz="3200" b="0" dirty="0">
                <a:solidFill>
                  <a:schemeClr val="tx1"/>
                </a:solidFill>
              </a:rPr>
              <a:t>______</a:t>
            </a:r>
            <a:r>
              <a:rPr lang="zh-CN" altLang="en-US" sz="3200" b="0" dirty="0">
                <a:solidFill>
                  <a:schemeClr val="tx1"/>
                </a:solidFill>
              </a:rPr>
              <a:t>焦点</a:t>
            </a:r>
            <a:r>
              <a:rPr lang="en-US" altLang="zh-CN" sz="3200" b="0" dirty="0">
                <a:solidFill>
                  <a:schemeClr val="tx1"/>
                </a:solidFill>
              </a:rPr>
              <a:t>(</a:t>
            </a:r>
            <a:r>
              <a:rPr lang="zh-CN" altLang="en-US" sz="3200" b="0" dirty="0">
                <a:solidFill>
                  <a:schemeClr val="tx1"/>
                </a:solidFill>
              </a:rPr>
              <a:t>填</a:t>
            </a:r>
            <a:r>
              <a:rPr lang="zh-CN" altLang="en-US" sz="3200" b="0" dirty="0" smtClean="0">
                <a:solidFill>
                  <a:schemeClr val="tx1"/>
                </a:solidFill>
              </a:rPr>
              <a:t>虚、实</a:t>
            </a:r>
            <a:r>
              <a:rPr lang="en-US" altLang="zh-CN" sz="3200" b="0" dirty="0">
                <a:solidFill>
                  <a:schemeClr val="tx1"/>
                </a:solidFill>
              </a:rPr>
              <a:t>), </a:t>
            </a:r>
            <a:endParaRPr lang="en-US" altLang="zh-CN" sz="3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CN" sz="3200" b="0" dirty="0">
                <a:solidFill>
                  <a:schemeClr val="tx1"/>
                </a:solidFill>
              </a:rPr>
              <a:t>     </a:t>
            </a:r>
            <a:r>
              <a:rPr lang="zh-CN" altLang="en-US" sz="3200" b="0" dirty="0" smtClean="0">
                <a:solidFill>
                  <a:schemeClr val="tx1"/>
                </a:solidFill>
              </a:rPr>
              <a:t>凹透镜</a:t>
            </a:r>
            <a:r>
              <a:rPr lang="zh-CN" altLang="en-US" sz="3200" b="0" dirty="0">
                <a:solidFill>
                  <a:schemeClr val="tx1"/>
                </a:solidFill>
              </a:rPr>
              <a:t>有</a:t>
            </a:r>
            <a:r>
              <a:rPr lang="en-US" altLang="zh-CN" sz="3200" b="0" dirty="0">
                <a:solidFill>
                  <a:schemeClr val="tx1"/>
                </a:solidFill>
              </a:rPr>
              <a:t>___</a:t>
            </a:r>
            <a:r>
              <a:rPr lang="zh-CN" altLang="en-US" sz="3200" b="0" dirty="0">
                <a:solidFill>
                  <a:schemeClr val="tx1"/>
                </a:solidFill>
              </a:rPr>
              <a:t>个</a:t>
            </a:r>
            <a:r>
              <a:rPr lang="en-US" altLang="zh-CN" sz="3200" b="0" dirty="0">
                <a:solidFill>
                  <a:schemeClr val="tx1"/>
                </a:solidFill>
              </a:rPr>
              <a:t>_____</a:t>
            </a:r>
            <a:r>
              <a:rPr lang="zh-CN" altLang="en-US" sz="3200" b="0" dirty="0">
                <a:solidFill>
                  <a:schemeClr val="tx1"/>
                </a:solidFill>
              </a:rPr>
              <a:t>焦点</a:t>
            </a:r>
            <a:r>
              <a:rPr lang="en-US" altLang="zh-CN" sz="3200" b="0" dirty="0">
                <a:solidFill>
                  <a:schemeClr val="tx1"/>
                </a:solidFill>
              </a:rPr>
              <a:t>(</a:t>
            </a:r>
            <a:r>
              <a:rPr lang="zh-CN" altLang="en-US" sz="3200" b="0" dirty="0">
                <a:solidFill>
                  <a:schemeClr val="tx1"/>
                </a:solidFill>
              </a:rPr>
              <a:t>填</a:t>
            </a:r>
            <a:r>
              <a:rPr lang="zh-CN" altLang="en-US" sz="3200" b="0" dirty="0" smtClean="0">
                <a:solidFill>
                  <a:schemeClr val="tx1"/>
                </a:solidFill>
              </a:rPr>
              <a:t>虚、实</a:t>
            </a:r>
            <a:r>
              <a:rPr lang="en-US" altLang="zh-CN" sz="3200" b="0" dirty="0">
                <a:solidFill>
                  <a:schemeClr val="tx1"/>
                </a:solidFill>
              </a:rPr>
              <a:t>).</a:t>
            </a:r>
            <a:endParaRPr lang="en-US" altLang="zh-CN" sz="3200" b="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8809" y="3799166"/>
            <a:ext cx="841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4</a:t>
            </a:r>
            <a:r>
              <a:rPr lang="zh-CN" altLang="en-US" sz="3200" dirty="0"/>
              <a:t>、把光源放在凸透镜的</a:t>
            </a:r>
            <a:r>
              <a:rPr lang="en-US" altLang="zh-CN" sz="3200" dirty="0"/>
              <a:t>______</a:t>
            </a:r>
            <a:r>
              <a:rPr lang="zh-CN" altLang="en-US" sz="3200" dirty="0"/>
              <a:t>处，通过凸透镜后会成为一束平行光线。</a:t>
            </a:r>
            <a:endParaRPr lang="zh-CN" altLang="en-US" sz="3200" dirty="0"/>
          </a:p>
          <a:p>
            <a:r>
              <a:rPr lang="en-US" altLang="zh-CN" sz="3200" dirty="0"/>
              <a:t>5</a:t>
            </a:r>
            <a:r>
              <a:rPr lang="zh-CN" altLang="en-US" sz="3200" dirty="0"/>
              <a:t>、光线射入平面镜会发生</a:t>
            </a:r>
            <a:r>
              <a:rPr lang="en-US" altLang="zh-CN" sz="3200" dirty="0"/>
              <a:t>______</a:t>
            </a:r>
            <a:r>
              <a:rPr lang="zh-CN" altLang="en-US" sz="3200" dirty="0"/>
              <a:t>现象，光线通过透镜会发生</a:t>
            </a:r>
            <a:r>
              <a:rPr lang="en-US" altLang="zh-CN" sz="3200" dirty="0"/>
              <a:t>______</a:t>
            </a:r>
            <a:r>
              <a:rPr lang="zh-CN" altLang="en-US" sz="3200" dirty="0"/>
              <a:t>现象</a:t>
            </a:r>
            <a:r>
              <a:rPr lang="zh-CN" altLang="en-US" sz="2800" dirty="0"/>
              <a:t>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5208</Words>
  <Application>WPS 演示</Application>
  <PresentationFormat>宽屏</PresentationFormat>
  <Paragraphs>576</Paragraphs>
  <Slides>44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44</vt:i4>
      </vt:variant>
    </vt:vector>
  </HeadingPairs>
  <TitlesOfParts>
    <vt:vector size="78" baseType="lpstr">
      <vt:lpstr>Arial</vt:lpstr>
      <vt:lpstr>宋体</vt:lpstr>
      <vt:lpstr>Wingdings</vt:lpstr>
      <vt:lpstr>方正兰亭粗黑简体</vt:lpstr>
      <vt:lpstr>Impact</vt:lpstr>
      <vt:lpstr>方正兰亭黑简体</vt:lpstr>
      <vt:lpstr>Times New Roman</vt:lpstr>
      <vt:lpstr>幼圆</vt:lpstr>
      <vt:lpstr>黑体</vt:lpstr>
      <vt:lpstr>Calibri</vt:lpstr>
      <vt:lpstr>微软雅黑</vt:lpstr>
      <vt:lpstr>Arial Unicode MS</vt:lpstr>
      <vt:lpstr>Calibri Light</vt:lpstr>
      <vt:lpstr>方正兰亭纤黑简体</vt:lpstr>
      <vt:lpstr>经典综艺体简</vt:lpstr>
      <vt:lpstr>楷体_GB2312</vt:lpstr>
      <vt:lpstr>Tahoma</vt:lpstr>
      <vt:lpstr>新宋体</vt:lpstr>
      <vt:lpstr>Office 主题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PBrush</vt:lpstr>
      <vt:lpstr>Paint.Picture</vt:lpstr>
      <vt:lpstr>Paint.Picture</vt:lpstr>
      <vt:lpstr>PowerPoint 演示文稿</vt:lpstr>
      <vt:lpstr>PowerPoint 演示文稿</vt:lpstr>
      <vt:lpstr>PowerPoint 演示文稿</vt:lpstr>
      <vt:lpstr>凸透镜的相关概念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   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朱思慧</dc:creator>
  <cp:lastModifiedBy>Administrator</cp:lastModifiedBy>
  <cp:revision>150</cp:revision>
  <dcterms:created xsi:type="dcterms:W3CDTF">2015-05-18T15:15:00Z</dcterms:created>
  <dcterms:modified xsi:type="dcterms:W3CDTF">2018-11-19T10:30:48Z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