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tags" Target="tags/tag1.xml" /><Relationship Id="rId27" Type="http://schemas.openxmlformats.org/officeDocument/2006/relationships/presProps" Target="presProps.xml" /><Relationship Id="rId28" Type="http://schemas.openxmlformats.org/officeDocument/2006/relationships/viewProps" Target="viewProps.xml" /><Relationship Id="rId29" Type="http://schemas.openxmlformats.org/officeDocument/2006/relationships/theme" Target="theme/theme1.xml" /><Relationship Id="rId3" Type="http://schemas.openxmlformats.org/officeDocument/2006/relationships/slide" Target="slides/slide2.xml" /><Relationship Id="rId30" Type="http://schemas.openxmlformats.org/officeDocument/2006/relationships/tableStyles" Target="tableStyles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slideLayout" Target="../slideLayouts/slideLayout20.xml" /><Relationship Id="rId21" Type="http://schemas.openxmlformats.org/officeDocument/2006/relationships/slideLayout" Target="../slideLayouts/slideLayout21.xml" /><Relationship Id="rId22" Type="http://schemas.openxmlformats.org/officeDocument/2006/relationships/slideLayout" Target="../slideLayouts/slideLayout22.xml" /><Relationship Id="rId23" Type="http://schemas.openxmlformats.org/officeDocument/2006/relationships/slideLayout" Target="../slideLayouts/slideLayout23.xml" /><Relationship Id="rId24" Type="http://schemas.openxmlformats.org/officeDocument/2006/relationships/slideLayout" Target="../slideLayouts/slideLayout24.xml" /><Relationship Id="rId25" Type="http://schemas.openxmlformats.org/officeDocument/2006/relationships/image" Target="file:///D:\qq&#25991;&#20214;\712321467\Image\C2C\Image2\%7b75232B38-A165-1FB7-499C-2E1C792CACB5%7d.png" TargetMode="External" /><Relationship Id="rId26" Type="http://schemas.openxmlformats.org/officeDocument/2006/relationships/image" Target="../media/image1.png" /><Relationship Id="rId27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26" r:link="rId2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33373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4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10" Type="http://schemas.openxmlformats.org/officeDocument/2006/relationships/image" Target="../media/image28.png" /><Relationship Id="rId11" Type="http://schemas.openxmlformats.org/officeDocument/2006/relationships/image" Target="../media/image29.png" /><Relationship Id="rId2" Type="http://schemas.openxmlformats.org/officeDocument/2006/relationships/image" Target="../media/image20.png" /><Relationship Id="rId3" Type="http://schemas.openxmlformats.org/officeDocument/2006/relationships/image" Target="../media/image21.png" /><Relationship Id="rId4" Type="http://schemas.openxmlformats.org/officeDocument/2006/relationships/image" Target="../media/image22.png" /><Relationship Id="rId5" Type="http://schemas.openxmlformats.org/officeDocument/2006/relationships/image" Target="../media/image23.png" /><Relationship Id="rId6" Type="http://schemas.openxmlformats.org/officeDocument/2006/relationships/image" Target="../media/image24.png" /><Relationship Id="rId7" Type="http://schemas.openxmlformats.org/officeDocument/2006/relationships/image" Target="../media/image25.png" /><Relationship Id="rId8" Type="http://schemas.openxmlformats.org/officeDocument/2006/relationships/image" Target="../media/image26.png" /><Relationship Id="rId9" Type="http://schemas.openxmlformats.org/officeDocument/2006/relationships/image" Target="../media/image27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30.png" /><Relationship Id="rId3" Type="http://schemas.openxmlformats.org/officeDocument/2006/relationships/image" Target="../media/image31.png" /><Relationship Id="rId4" Type="http://schemas.openxmlformats.org/officeDocument/2006/relationships/image" Target="../media/image32.png" /><Relationship Id="rId5" Type="http://schemas.openxmlformats.org/officeDocument/2006/relationships/image" Target="../media/image33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34.gif" /><Relationship Id="rId3" Type="http://schemas.openxmlformats.org/officeDocument/2006/relationships/image" Target="../media/image35.gif" /><Relationship Id="rId4" Type="http://schemas.openxmlformats.org/officeDocument/2006/relationships/image" Target="../media/image36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37.png" /><Relationship Id="rId3" Type="http://schemas.openxmlformats.org/officeDocument/2006/relationships/image" Target="../media/image38.png" /><Relationship Id="rId4" Type="http://schemas.openxmlformats.org/officeDocument/2006/relationships/image" Target="../media/image39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40.png" /><Relationship Id="rId3" Type="http://schemas.openxmlformats.org/officeDocument/2006/relationships/image" Target="../media/image41.gif" /><Relationship Id="rId4" Type="http://schemas.openxmlformats.org/officeDocument/2006/relationships/image" Target="../media/image42.png" /><Relationship Id="rId5" Type="http://schemas.openxmlformats.org/officeDocument/2006/relationships/image" Target="../media/image43.png" /><Relationship Id="rId6" Type="http://schemas.openxmlformats.org/officeDocument/2006/relationships/image" Target="../media/image44.jpeg" /><Relationship Id="rId7" Type="http://schemas.openxmlformats.org/officeDocument/2006/relationships/image" Target="../media/image45.gif" /><Relationship Id="rId8" Type="http://schemas.openxmlformats.org/officeDocument/2006/relationships/image" Target="../media/image46.gif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image" Target="../media/image47.png" /><Relationship Id="rId3" Type="http://schemas.openxmlformats.org/officeDocument/2006/relationships/image" Target="../media/image48.gif" /><Relationship Id="rId4" Type="http://schemas.openxmlformats.org/officeDocument/2006/relationships/image" Target="../media/image49.png" /><Relationship Id="rId5" Type="http://schemas.openxmlformats.org/officeDocument/2006/relationships/image" Target="../media/image50.gif" /><Relationship Id="rId6" Type="http://schemas.openxmlformats.org/officeDocument/2006/relationships/image" Target="../media/image51.png" /><Relationship Id="rId7" Type="http://schemas.openxmlformats.org/officeDocument/2006/relationships/image" Target="../media/image52.png" /><Relationship Id="rId8" Type="http://schemas.openxmlformats.org/officeDocument/2006/relationships/image" Target="../media/image53.png" /><Relationship Id="rId9" Type="http://schemas.openxmlformats.org/officeDocument/2006/relationships/image" Target="../media/image54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2" Type="http://schemas.openxmlformats.org/officeDocument/2006/relationships/image" Target="../media/image55.png" /><Relationship Id="rId3" Type="http://schemas.openxmlformats.org/officeDocument/2006/relationships/image" Target="../media/image56.png" /><Relationship Id="rId4" Type="http://schemas.openxmlformats.org/officeDocument/2006/relationships/image" Target="../media/image57.png" /><Relationship Id="rId5" Type="http://schemas.openxmlformats.org/officeDocument/2006/relationships/image" Target="../media/image58.png" /><Relationship Id="rId6" Type="http://schemas.openxmlformats.org/officeDocument/2006/relationships/image" Target="../media/image59.png" /><Relationship Id="rId7" Type="http://schemas.openxmlformats.org/officeDocument/2006/relationships/image" Target="../media/image60.png" /><Relationship Id="rId8" Type="http://schemas.openxmlformats.org/officeDocument/2006/relationships/image" Target="../media/image61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image" Target="../media/image62.png" /><Relationship Id="rId3" Type="http://schemas.openxmlformats.org/officeDocument/2006/relationships/image" Target="../media/image63.gif" /><Relationship Id="rId4" Type="http://schemas.openxmlformats.org/officeDocument/2006/relationships/image" Target="../media/image64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65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10" Type="http://schemas.openxmlformats.org/officeDocument/2006/relationships/image" Target="../media/image74.png" /><Relationship Id="rId11" Type="http://schemas.openxmlformats.org/officeDocument/2006/relationships/image" Target="../media/image75.png" /><Relationship Id="rId12" Type="http://schemas.openxmlformats.org/officeDocument/2006/relationships/image" Target="../media/image76.png" /><Relationship Id="rId13" Type="http://schemas.openxmlformats.org/officeDocument/2006/relationships/image" Target="../media/image77.png" /><Relationship Id="rId14" Type="http://schemas.openxmlformats.org/officeDocument/2006/relationships/image" Target="../media/image78.png" /><Relationship Id="rId15" Type="http://schemas.openxmlformats.org/officeDocument/2006/relationships/image" Target="../media/image79.png" /><Relationship Id="rId16" Type="http://schemas.openxmlformats.org/officeDocument/2006/relationships/image" Target="../media/image80.png" /><Relationship Id="rId17" Type="http://schemas.openxmlformats.org/officeDocument/2006/relationships/image" Target="../media/image81.png" /><Relationship Id="rId2" Type="http://schemas.openxmlformats.org/officeDocument/2006/relationships/image" Target="../media/image66.png" /><Relationship Id="rId3" Type="http://schemas.openxmlformats.org/officeDocument/2006/relationships/image" Target="../media/image67.png" /><Relationship Id="rId4" Type="http://schemas.openxmlformats.org/officeDocument/2006/relationships/image" Target="../media/image68.png" /><Relationship Id="rId5" Type="http://schemas.openxmlformats.org/officeDocument/2006/relationships/image" Target="../media/image69.png" /><Relationship Id="rId6" Type="http://schemas.openxmlformats.org/officeDocument/2006/relationships/image" Target="../media/image70.png" /><Relationship Id="rId7" Type="http://schemas.openxmlformats.org/officeDocument/2006/relationships/image" Target="../media/image71.png" /><Relationship Id="rId8" Type="http://schemas.openxmlformats.org/officeDocument/2006/relationships/image" Target="../media/image72.png" /><Relationship Id="rId9" Type="http://schemas.openxmlformats.org/officeDocument/2006/relationships/image" Target="../media/image73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 /><Relationship Id="rId2" Type="http://schemas.openxmlformats.org/officeDocument/2006/relationships/image" Target="../media/image82.png" /><Relationship Id="rId3" Type="http://schemas.openxmlformats.org/officeDocument/2006/relationships/image" Target="../media/image83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1.xml" /><Relationship Id="rId2" Type="http://schemas.openxmlformats.org/officeDocument/2006/relationships/image" Target="../media/image84.png" /><Relationship Id="rId3" Type="http://schemas.openxmlformats.org/officeDocument/2006/relationships/image" Target="../media/image85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2.xml" /><Relationship Id="rId2" Type="http://schemas.openxmlformats.org/officeDocument/2006/relationships/image" Target="../media/image86.png" /><Relationship Id="rId3" Type="http://schemas.openxmlformats.org/officeDocument/2006/relationships/image" Target="../media/image87.png" /><Relationship Id="rId4" Type="http://schemas.openxmlformats.org/officeDocument/2006/relationships/image" Target="../media/image88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 /><Relationship Id="rId2" Type="http://schemas.openxmlformats.org/officeDocument/2006/relationships/image" Target="../media/image89.png" /><Relationship Id="rId3" Type="http://schemas.openxmlformats.org/officeDocument/2006/relationships/image" Target="../media/image9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 /><Relationship Id="rId2" Type="http://schemas.openxmlformats.org/officeDocument/2006/relationships/image" Target="../media/image91.png" /><Relationship Id="rId3" Type="http://schemas.openxmlformats.org/officeDocument/2006/relationships/image" Target="../media/image92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5.png" /><Relationship Id="rId3" Type="http://schemas.openxmlformats.org/officeDocument/2006/relationships/image" Target="../media/image6.gif" /><Relationship Id="rId4" Type="http://schemas.openxmlformats.org/officeDocument/2006/relationships/image" Target="../media/image7.gif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8.png" /><Relationship Id="rId3" Type="http://schemas.openxmlformats.org/officeDocument/2006/relationships/image" Target="../media/image9.png" /><Relationship Id="rId4" Type="http://schemas.openxmlformats.org/officeDocument/2006/relationships/image" Target="../media/image10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1.png" /><Relationship Id="rId3" Type="http://schemas.openxmlformats.org/officeDocument/2006/relationships/image" Target="../media/image12.png" /><Relationship Id="rId4" Type="http://schemas.openxmlformats.org/officeDocument/2006/relationships/image" Target="../media/image13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4.png" /><Relationship Id="rId3" Type="http://schemas.openxmlformats.org/officeDocument/2006/relationships/image" Target="../media/image15.png" /><Relationship Id="rId4" Type="http://schemas.openxmlformats.org/officeDocument/2006/relationships/image" Target="../media/image1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7.png" /><Relationship Id="rId3" Type="http://schemas.openxmlformats.org/officeDocument/2006/relationships/image" Target="../media/image18.png" /><Relationship Id="rId4" Type="http://schemas.openxmlformats.org/officeDocument/2006/relationships/video" Target="../media/media1.mp4" /><Relationship Id="rId5" Type="http://schemas.microsoft.com/office/2007/relationships/media" Target="../media/media1.mp4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19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2" title=""/>
          <p:cNvGrpSpPr/>
          <p:nvPr/>
        </p:nvGrpSpPr>
        <p:grpSpPr>
          <a:xfrm>
            <a:off x="-83429" y="-15415"/>
            <a:ext cx="12256379" cy="6881222"/>
            <a:chExt cx="12256379" cy="6881222"/>
          </a:xfrm>
        </p:grpSpPr>
        <p:pic>
          <p:nvPicPr>
            <p:cNvPr id="3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57181" y="3523368"/>
              <a:ext cx="3961895" cy="2637501"/>
            </a:xfrm>
            <a:prstGeom prst="rect">
              <a:avLst/>
            </a:prstGeom>
          </p:spPr>
        </p:pic>
        <p:sp>
          <p:nvSpPr>
            <p:cNvPr id="4" name="形状1"/>
            <p:cNvSpPr txBox="1"/>
            <p:nvPr/>
          </p:nvSpPr>
          <p:spPr>
            <a:xfrm>
              <a:off x="83429" y="15415"/>
              <a:ext cx="12172950" cy="287083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文本1"/>
            <p:cNvSpPr txBox="1"/>
            <p:nvPr/>
          </p:nvSpPr>
          <p:spPr>
            <a:xfrm>
              <a:off x="4813649" y="376031"/>
              <a:ext cx="5788028" cy="7505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000"/>
                </a:lnSpc>
              </a:pPr>
              <a:r>
                <a:rPr lang="zh-CN" altLang="en-US" sz="33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第十二章——简单机械</a:t>
              </a:r>
            </a:p>
          </p:txBody>
        </p:sp>
        <p:sp>
          <p:nvSpPr>
            <p:cNvPr id="6" name="形状2"/>
            <p:cNvSpPr txBox="1"/>
            <p:nvPr/>
          </p:nvSpPr>
          <p:spPr>
            <a:xfrm>
              <a:off x="5409866" y="2154682"/>
              <a:ext cx="461962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文本2"/>
            <p:cNvSpPr txBox="1"/>
            <p:nvPr/>
          </p:nvSpPr>
          <p:spPr>
            <a:xfrm>
              <a:off x="4139298" y="1060155"/>
              <a:ext cx="7292975" cy="98640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6200"/>
                </a:lnSpc>
              </a:pPr>
              <a:r>
                <a:rPr lang="zh-CN" altLang="en-US" sz="5199" b="1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第1节  杠杆</a:t>
              </a:r>
            </a:p>
          </p:txBody>
        </p:sp>
        <p:sp>
          <p:nvSpPr>
            <p:cNvPr id="8" name="文本3"/>
            <p:cNvSpPr txBox="1"/>
            <p:nvPr/>
          </p:nvSpPr>
          <p:spPr>
            <a:xfrm>
              <a:off x="5201116" y="2219881"/>
              <a:ext cx="5401313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八年级物理下册 •人教版（2024新版）</a:t>
              </a:r>
            </a:p>
          </p:txBody>
        </p:sp>
        <p:pic>
          <p:nvPicPr>
            <p:cNvPr id="9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31932"/>
            <a:stretch>
              <a:fillRect/>
            </a:stretch>
          </p:blipFill>
          <p:spPr>
            <a:xfrm>
              <a:off x="0" y="0"/>
              <a:ext cx="4606881" cy="6881222"/>
            </a:xfrm>
            <a:prstGeom prst="rect">
              <a:avLst/>
            </a:prstGeom>
          </p:spPr>
        </p:pic>
        <p:pic>
          <p:nvPicPr>
            <p:cNvPr id="10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83513" y="3182201"/>
              <a:ext cx="4887554" cy="35161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3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4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5"/>
            <p:cNvSpPr txBox="1"/>
            <p:nvPr/>
          </p:nvSpPr>
          <p:spPr>
            <a:xfrm>
              <a:off x="989562" y="180861"/>
              <a:ext cx="3381861" cy="660949"/>
            </a:xfrm>
            <a:custGeom>
              <a:gdLst>
                <a:gd name="connsiteX0" fmla="*/ 110158 w 3381861"/>
                <a:gd name="connsiteY0" fmla="*/ 0 h 660949"/>
                <a:gd name="connsiteX1" fmla="*/ 3271703 w 3381861"/>
                <a:gd name="connsiteY1" fmla="*/ 0 h 660949"/>
                <a:gd name="connsiteX2" fmla="*/ 3332541 w 3381861"/>
                <a:gd name="connsiteY2" fmla="*/ 0 h 660949"/>
                <a:gd name="connsiteX3" fmla="*/ 3381861 w 3381861"/>
                <a:gd name="connsiteY3" fmla="*/ 550791 h 660949"/>
                <a:gd name="connsiteX4" fmla="*/ 3381861 w 3381861"/>
                <a:gd name="connsiteY4" fmla="*/ 611630 h 660949"/>
                <a:gd name="connsiteX5" fmla="*/ 110158 w 3381861"/>
                <a:gd name="connsiteY5" fmla="*/ 660949 h 660949"/>
                <a:gd name="connsiteX6" fmla="*/ 49320 w 3381861"/>
                <a:gd name="connsiteY6" fmla="*/ 660949 h 660949"/>
                <a:gd name="connsiteX7" fmla="*/ 0 w 3381861"/>
                <a:gd name="connsiteY7" fmla="*/ 110158 h 660949"/>
                <a:gd name="connsiteX8" fmla="*/ 0 w 33818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1861" h="660949">
                  <a:moveTo>
                    <a:pt x="110158" y="0"/>
                  </a:moveTo>
                  <a:lnTo>
                    <a:pt x="3271703" y="0"/>
                  </a:lnTo>
                  <a:cubicBezTo>
                    <a:pt x="3332541" y="0"/>
                    <a:pt x="3381861" y="49320"/>
                    <a:pt x="3381861" y="110158"/>
                  </a:cubicBezTo>
                  <a:lnTo>
                    <a:pt x="3381861" y="550791"/>
                  </a:lnTo>
                  <a:cubicBezTo>
                    <a:pt x="3381861" y="611630"/>
                    <a:pt x="3332541" y="660949"/>
                    <a:pt x="32717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杠杆的平衡条件</a:t>
              </a:r>
            </a:p>
          </p:txBody>
        </p:sp>
        <p:sp>
          <p:nvSpPr>
            <p:cNvPr id="7" name="形状6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grpSp>
        <p:nvGrpSpPr>
          <p:cNvPr id="8" name="组合2" title=""/>
          <p:cNvGrpSpPr/>
          <p:nvPr/>
        </p:nvGrpSpPr>
        <p:grpSpPr>
          <a:xfrm>
            <a:off x="466315" y="4287936"/>
            <a:ext cx="10611374" cy="1666875"/>
            <a:chExt cx="10611374" cy="1666875"/>
          </a:xfrm>
        </p:grpSpPr>
        <p:pic>
          <p:nvPicPr>
            <p:cNvPr id="9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662112" cy="1666875"/>
            </a:xfrm>
            <a:prstGeom prst="rect">
              <a:avLst/>
            </a:prstGeom>
          </p:spPr>
        </p:pic>
        <p:sp>
          <p:nvSpPr>
            <p:cNvPr id="10" name="文本13"/>
            <p:cNvSpPr txBox="1"/>
            <p:nvPr/>
          </p:nvSpPr>
          <p:spPr>
            <a:xfrm>
              <a:off x="571024" y="327727"/>
              <a:ext cx="773176" cy="84235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4499" b="1" i="0">
                  <a:solidFill>
                    <a:srgbClr val="000000">
                      <a:alpha val="100000"/>
                    </a:srgbClr>
                  </a:solidFill>
                  <a:latin typeface="华文楷体"/>
                  <a:ea typeface="华文楷体"/>
                </a:rPr>
                <a:t>叁</a:t>
              </a:r>
            </a:p>
          </p:txBody>
        </p:sp>
        <p:sp>
          <p:nvSpPr>
            <p:cNvPr id="11" name="形状7"/>
            <p:cNvSpPr txBox="1"/>
            <p:nvPr/>
          </p:nvSpPr>
          <p:spPr>
            <a:xfrm>
              <a:off x="1676372" y="143542"/>
              <a:ext cx="8935002" cy="1380344"/>
            </a:xfrm>
            <a:custGeom>
              <a:gdLst>
                <a:gd name="connsiteX0" fmla="*/ 230057 w 8935002"/>
                <a:gd name="connsiteY0" fmla="*/ 0 h 1380344"/>
                <a:gd name="connsiteX1" fmla="*/ 8704945 w 8935002"/>
                <a:gd name="connsiteY1" fmla="*/ 0 h 1380344"/>
                <a:gd name="connsiteX2" fmla="*/ 8832002 w 8935002"/>
                <a:gd name="connsiteY2" fmla="*/ 0 h 1380344"/>
                <a:gd name="connsiteX3" fmla="*/ 8935002 w 8935002"/>
                <a:gd name="connsiteY3" fmla="*/ 1150287 h 1380344"/>
                <a:gd name="connsiteX4" fmla="*/ 8935002 w 8935002"/>
                <a:gd name="connsiteY4" fmla="*/ 1277344 h 1380344"/>
                <a:gd name="connsiteX5" fmla="*/ 230057 w 8935002"/>
                <a:gd name="connsiteY5" fmla="*/ 1380344 h 1380344"/>
                <a:gd name="connsiteX6" fmla="*/ 103000 w 8935002"/>
                <a:gd name="connsiteY6" fmla="*/ 1380344 h 1380344"/>
                <a:gd name="connsiteX7" fmla="*/ 0 w 8935002"/>
                <a:gd name="connsiteY7" fmla="*/ 230057 h 1380344"/>
                <a:gd name="connsiteX8" fmla="*/ 0 w 8935002"/>
                <a:gd name="connsiteY8" fmla="*/ 103000 h 138034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935002" h="1380344">
                  <a:moveTo>
                    <a:pt x="230057" y="0"/>
                  </a:moveTo>
                  <a:lnTo>
                    <a:pt x="8704945" y="0"/>
                  </a:lnTo>
                  <a:cubicBezTo>
                    <a:pt x="8832002" y="0"/>
                    <a:pt x="8935002" y="103000"/>
                    <a:pt x="8935002" y="230057"/>
                  </a:cubicBezTo>
                  <a:lnTo>
                    <a:pt x="8935002" y="1150287"/>
                  </a:lnTo>
                  <a:cubicBezTo>
                    <a:pt x="8935002" y="1277344"/>
                    <a:pt x="8832002" y="1380344"/>
                    <a:pt x="8704945" y="1380344"/>
                  </a:cubicBezTo>
                  <a:lnTo>
                    <a:pt x="230057" y="1380344"/>
                  </a:lnTo>
                  <a:cubicBezTo>
                    <a:pt x="103000" y="1380344"/>
                    <a:pt x="0" y="1277344"/>
                    <a:pt x="0" y="1150287"/>
                  </a:cubicBezTo>
                  <a:lnTo>
                    <a:pt x="0" y="230057"/>
                  </a:lnTo>
                  <a:cubicBezTo>
                    <a:pt x="0" y="103000"/>
                    <a:pt x="103000" y="0"/>
                    <a:pt x="230057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>
                <a:buFont typeface="Wingdings"/>
                <a:buChar char="l"/>
              </a:pPr>
              <a:r>
                <a:rPr lang="zh-CN" altLang="en-US" sz="27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多次</a:t>
              </a:r>
              <a:r>
                <a:rPr lang="zh-CN" altLang="en-US" sz="2999" b="1" i="0">
                  <a:solidFill>
                    <a:srgbClr val="000000">
                      <a:alpha val="100000"/>
                    </a:srgbClr>
                  </a:solidFill>
                  <a:latin typeface="华文楷体"/>
                  <a:ea typeface="华文楷体"/>
                </a:rPr>
                <a:t>改变动力F</a:t>
              </a:r>
              <a:r>
                <a:rPr lang="zh-CN" altLang="en-US" sz="2999" b="1" i="0" baseline="-25000">
                  <a:solidFill>
                    <a:srgbClr val="000000">
                      <a:alpha val="100000"/>
                    </a:srgbClr>
                  </a:solidFill>
                  <a:latin typeface="华文楷体"/>
                  <a:ea typeface="华文楷体"/>
                </a:rPr>
                <a:t>1</a:t>
              </a:r>
              <a:r>
                <a:rPr lang="zh-CN" altLang="en-US" sz="2999" b="1" i="0">
                  <a:solidFill>
                    <a:srgbClr val="000000">
                      <a:alpha val="100000"/>
                    </a:srgbClr>
                  </a:solidFill>
                  <a:latin typeface="华文楷体"/>
                  <a:ea typeface="华文楷体"/>
                </a:rPr>
                <a:t>和动力臂</a:t>
              </a:r>
              <a:r>
                <a:rPr lang="zh-CN" altLang="en-US" sz="2999" b="1" i="0">
                  <a:solidFill>
                    <a:srgbClr val="000000">
                      <a:alpha val="100000"/>
                    </a:srgbClr>
                  </a:solidFill>
                  <a:latin typeface="Vivaldi"/>
                  <a:ea typeface="Vivaldi"/>
                </a:rPr>
                <a:t>l</a:t>
              </a:r>
              <a:r>
                <a:rPr lang="zh-CN" altLang="en-US" sz="2999" b="1" i="0" baseline="-25000">
                  <a:solidFill>
                    <a:srgbClr val="000000">
                      <a:alpha val="100000"/>
                    </a:srgbClr>
                  </a:solidFill>
                  <a:latin typeface="华文楷体"/>
                  <a:ea typeface="华文楷体"/>
                </a:rPr>
                <a:t>1</a:t>
              </a:r>
              <a:r>
                <a:rPr lang="zh-CN" altLang="en-US" sz="2999" b="1" i="0">
                  <a:solidFill>
                    <a:srgbClr val="000000">
                      <a:alpha val="100000"/>
                    </a:srgbClr>
                  </a:solidFill>
                  <a:latin typeface="华文楷体"/>
                  <a:ea typeface="华文楷体"/>
                </a:rPr>
                <a:t>的大小，相应调节阻力F</a:t>
              </a:r>
              <a:r>
                <a:rPr lang="zh-CN" altLang="en-US" sz="2999" b="1" i="0" baseline="-25000">
                  <a:solidFill>
                    <a:srgbClr val="000000">
                      <a:alpha val="100000"/>
                    </a:srgbClr>
                  </a:solidFill>
                  <a:latin typeface="华文楷体"/>
                  <a:ea typeface="华文楷体"/>
                </a:rPr>
                <a:t>2</a:t>
              </a:r>
              <a:r>
                <a:rPr lang="zh-CN" altLang="en-US" sz="2999" b="1" i="0">
                  <a:solidFill>
                    <a:srgbClr val="000000">
                      <a:alpha val="100000"/>
                    </a:srgbClr>
                  </a:solidFill>
                  <a:latin typeface="华文楷体"/>
                  <a:ea typeface="华文楷体"/>
                </a:rPr>
                <a:t>和阻力臂</a:t>
              </a:r>
              <a:r>
                <a:rPr lang="zh-CN" altLang="en-US" sz="2999" b="1" i="0">
                  <a:solidFill>
                    <a:srgbClr val="000000">
                      <a:alpha val="100000"/>
                    </a:srgbClr>
                  </a:solidFill>
                  <a:latin typeface="Vivaldi"/>
                  <a:ea typeface="Vivaldi"/>
                </a:rPr>
                <a:t>l</a:t>
              </a:r>
              <a:r>
                <a:rPr lang="zh-CN" altLang="en-US" sz="2999" b="1" i="0" baseline="-25000">
                  <a:solidFill>
                    <a:srgbClr val="000000">
                      <a:alpha val="100000"/>
                    </a:srgbClr>
                  </a:solidFill>
                  <a:latin typeface="华文楷体"/>
                  <a:ea typeface="华文楷体"/>
                </a:rPr>
                <a:t>2</a:t>
              </a:r>
              <a:r>
                <a:rPr lang="zh-CN" altLang="en-US" sz="2999" b="1" i="0">
                  <a:solidFill>
                    <a:srgbClr val="000000">
                      <a:alpha val="100000"/>
                    </a:srgbClr>
                  </a:solidFill>
                  <a:latin typeface="华文楷体"/>
                  <a:ea typeface="华文楷体"/>
                </a:rPr>
                <a:t>，</a:t>
              </a:r>
              <a:r>
                <a:rPr lang="zh-CN" altLang="en-US" sz="2999" b="1" i="0">
                  <a:solidFill>
                    <a:srgbClr val="FF0000">
                      <a:alpha val="100000"/>
                    </a:srgbClr>
                  </a:solidFill>
                  <a:latin typeface="华文楷体"/>
                  <a:ea typeface="华文楷体"/>
                </a:rPr>
                <a:t>进行多次实验的目的</a:t>
              </a:r>
              <a:r>
                <a:rPr lang="zh-CN" altLang="en-US" sz="2999" b="1" i="0">
                  <a:solidFill>
                    <a:srgbClr val="000000">
                      <a:alpha val="100000"/>
                    </a:srgbClr>
                  </a:solidFill>
                  <a:latin typeface="华文楷体"/>
                  <a:ea typeface="华文楷体"/>
                </a:rPr>
                <a:t>。</a:t>
              </a:r>
              <a:endPara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endParaRPr>
            </a:p>
            <a:p>
              <a:pPr marL="0" algn="l"/>
              <a:r>
                <a:rPr lang="zh-CN" altLang="en-US" sz="27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答：</a:t>
              </a:r>
            </a:p>
          </p:txBody>
        </p:sp>
      </p:grpSp>
      <p:sp>
        <p:nvSpPr>
          <p:cNvPr id="12" name="形状2" title=""/>
          <p:cNvSpPr txBox="1"/>
          <p:nvPr/>
        </p:nvSpPr>
        <p:spPr>
          <a:xfrm>
            <a:off x="2083041" y="824128"/>
            <a:ext cx="8935002" cy="1380344"/>
          </a:xfrm>
          <a:custGeom>
            <a:gdLst>
              <a:gd name="connsiteX0" fmla="*/ 230057 w 8935002"/>
              <a:gd name="connsiteY0" fmla="*/ 0 h 1380344"/>
              <a:gd name="connsiteX1" fmla="*/ 8704945 w 8935002"/>
              <a:gd name="connsiteY1" fmla="*/ 0 h 1380344"/>
              <a:gd name="connsiteX2" fmla="*/ 8832002 w 8935002"/>
              <a:gd name="connsiteY2" fmla="*/ 0 h 1380344"/>
              <a:gd name="connsiteX3" fmla="*/ 8935002 w 8935002"/>
              <a:gd name="connsiteY3" fmla="*/ 1150287 h 1380344"/>
              <a:gd name="connsiteX4" fmla="*/ 8935002 w 8935002"/>
              <a:gd name="connsiteY4" fmla="*/ 1277344 h 1380344"/>
              <a:gd name="connsiteX5" fmla="*/ 230057 w 8935002"/>
              <a:gd name="connsiteY5" fmla="*/ 1380344 h 1380344"/>
              <a:gd name="connsiteX6" fmla="*/ 103000 w 8935002"/>
              <a:gd name="connsiteY6" fmla="*/ 1380344 h 1380344"/>
              <a:gd name="connsiteX7" fmla="*/ 0 w 8935002"/>
              <a:gd name="connsiteY7" fmla="*/ 230057 h 1380344"/>
              <a:gd name="connsiteX8" fmla="*/ 0 w 8935002"/>
              <a:gd name="connsiteY8" fmla="*/ 103000 h 138034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935002" h="1380344">
                <a:moveTo>
                  <a:pt x="230057" y="0"/>
                </a:moveTo>
                <a:lnTo>
                  <a:pt x="8704945" y="0"/>
                </a:lnTo>
                <a:cubicBezTo>
                  <a:pt x="8832002" y="0"/>
                  <a:pt x="8935002" y="103000"/>
                  <a:pt x="8935002" y="230057"/>
                </a:cubicBezTo>
                <a:lnTo>
                  <a:pt x="8935002" y="1150287"/>
                </a:lnTo>
                <a:cubicBezTo>
                  <a:pt x="8935002" y="1277344"/>
                  <a:pt x="8832002" y="1380344"/>
                  <a:pt x="8704945" y="1380344"/>
                </a:cubicBezTo>
                <a:lnTo>
                  <a:pt x="230057" y="1380344"/>
                </a:lnTo>
                <a:cubicBezTo>
                  <a:pt x="103000" y="1380344"/>
                  <a:pt x="0" y="1277344"/>
                  <a:pt x="0" y="1150287"/>
                </a:cubicBezTo>
                <a:lnTo>
                  <a:pt x="0" y="230057"/>
                </a:lnTo>
                <a:cubicBezTo>
                  <a:pt x="0" y="103000"/>
                  <a:pt x="103000" y="0"/>
                  <a:pt x="230057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28575">
            <a:solidFill>
              <a:srgbClr val="00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>
              <a:buFont typeface="Wingdings"/>
              <a:buChar char="l"/>
            </a:pP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支点为什么要选在杠杆中间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，并先调节杠杆本身平衡？答：</a:t>
            </a:r>
          </a:p>
        </p:txBody>
      </p:sp>
      <p:grpSp>
        <p:nvGrpSpPr>
          <p:cNvPr id="13" name="组合3" title=""/>
          <p:cNvGrpSpPr/>
          <p:nvPr/>
        </p:nvGrpSpPr>
        <p:grpSpPr>
          <a:xfrm>
            <a:off x="463372" y="2269782"/>
            <a:ext cx="10615984" cy="1666875"/>
            <a:chExt cx="10615984" cy="1666875"/>
          </a:xfrm>
        </p:grpSpPr>
        <p:pic>
          <p:nvPicPr>
            <p:cNvPr id="14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666875" cy="1666875"/>
            </a:xfrm>
            <a:prstGeom prst="rect">
              <a:avLst/>
            </a:prstGeom>
          </p:spPr>
        </p:pic>
        <p:sp>
          <p:nvSpPr>
            <p:cNvPr id="15" name="形状8"/>
            <p:cNvSpPr txBox="1"/>
            <p:nvPr/>
          </p:nvSpPr>
          <p:spPr>
            <a:xfrm>
              <a:off x="1680982" y="14094"/>
              <a:ext cx="8935002" cy="1380344"/>
            </a:xfrm>
            <a:custGeom>
              <a:gdLst>
                <a:gd name="connsiteX0" fmla="*/ 230057 w 8935002"/>
                <a:gd name="connsiteY0" fmla="*/ 0 h 1380344"/>
                <a:gd name="connsiteX1" fmla="*/ 8704945 w 8935002"/>
                <a:gd name="connsiteY1" fmla="*/ 0 h 1380344"/>
                <a:gd name="connsiteX2" fmla="*/ 8832002 w 8935002"/>
                <a:gd name="connsiteY2" fmla="*/ 0 h 1380344"/>
                <a:gd name="connsiteX3" fmla="*/ 8935002 w 8935002"/>
                <a:gd name="connsiteY3" fmla="*/ 1150287 h 1380344"/>
                <a:gd name="connsiteX4" fmla="*/ 8935002 w 8935002"/>
                <a:gd name="connsiteY4" fmla="*/ 1277344 h 1380344"/>
                <a:gd name="connsiteX5" fmla="*/ 230057 w 8935002"/>
                <a:gd name="connsiteY5" fmla="*/ 1380344 h 1380344"/>
                <a:gd name="connsiteX6" fmla="*/ 103000 w 8935002"/>
                <a:gd name="connsiteY6" fmla="*/ 1380344 h 1380344"/>
                <a:gd name="connsiteX7" fmla="*/ 0 w 8935002"/>
                <a:gd name="connsiteY7" fmla="*/ 230057 h 1380344"/>
                <a:gd name="connsiteX8" fmla="*/ 0 w 8935002"/>
                <a:gd name="connsiteY8" fmla="*/ 103000 h 138034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935002" h="1380344">
                  <a:moveTo>
                    <a:pt x="230057" y="0"/>
                  </a:moveTo>
                  <a:lnTo>
                    <a:pt x="8704945" y="0"/>
                  </a:lnTo>
                  <a:cubicBezTo>
                    <a:pt x="8832002" y="0"/>
                    <a:pt x="8935002" y="103000"/>
                    <a:pt x="8935002" y="230057"/>
                  </a:cubicBezTo>
                  <a:lnTo>
                    <a:pt x="8935002" y="1150287"/>
                  </a:lnTo>
                  <a:cubicBezTo>
                    <a:pt x="8935002" y="1277344"/>
                    <a:pt x="8832002" y="1380344"/>
                    <a:pt x="8704945" y="1380344"/>
                  </a:cubicBezTo>
                  <a:lnTo>
                    <a:pt x="230057" y="1380344"/>
                  </a:lnTo>
                  <a:cubicBezTo>
                    <a:pt x="103000" y="1380344"/>
                    <a:pt x="0" y="1277344"/>
                    <a:pt x="0" y="1150287"/>
                  </a:cubicBezTo>
                  <a:lnTo>
                    <a:pt x="0" y="230057"/>
                  </a:lnTo>
                  <a:cubicBezTo>
                    <a:pt x="0" y="103000"/>
                    <a:pt x="103000" y="0"/>
                    <a:pt x="230057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>
                <a:buFont typeface="Wingdings"/>
                <a:buChar char="l"/>
              </a:pPr>
              <a:r>
                <a:rPr lang="zh-CN" altLang="en-US" sz="27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进行实验时，为什么总要求杠杆在</a:t>
              </a:r>
              <a:r>
                <a:rPr lang="zh-CN" altLang="en-US" sz="2799" b="0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水平位置平衡</a:t>
              </a:r>
              <a:r>
                <a:rPr lang="zh-CN" altLang="en-US" sz="27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？</a:t>
              </a:r>
            </a:p>
            <a:p>
              <a:pPr marL="0" algn="l"/>
              <a:r>
                <a:rPr lang="zh-CN" altLang="en-US" sz="27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答：</a:t>
              </a:r>
            </a:p>
          </p:txBody>
        </p:sp>
        <p:sp>
          <p:nvSpPr>
            <p:cNvPr id="16" name="文本14"/>
            <p:cNvSpPr txBox="1"/>
            <p:nvPr/>
          </p:nvSpPr>
          <p:spPr>
            <a:xfrm>
              <a:off x="516665" y="280765"/>
              <a:ext cx="773176" cy="84235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4499" b="1" i="0">
                  <a:solidFill>
                    <a:srgbClr val="000000">
                      <a:alpha val="100000"/>
                    </a:srgbClr>
                  </a:solidFill>
                  <a:latin typeface="华文楷体"/>
                  <a:ea typeface="华文楷体"/>
                </a:rPr>
                <a:t>贰</a:t>
              </a:r>
            </a:p>
          </p:txBody>
        </p:sp>
      </p:grpSp>
      <p:pic>
        <p:nvPicPr>
          <p:cNvPr id="17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056" y="888470"/>
            <a:ext cx="1666875" cy="1666875"/>
          </a:xfrm>
          <a:prstGeom prst="rect">
            <a:avLst/>
          </a:prstGeom>
        </p:spPr>
      </p:pic>
      <p:sp>
        <p:nvSpPr>
          <p:cNvPr id="18" name="文本8" title=""/>
          <p:cNvSpPr txBox="1"/>
          <p:nvPr/>
        </p:nvSpPr>
        <p:spPr>
          <a:xfrm>
            <a:off x="997477" y="1222096"/>
            <a:ext cx="773176" cy="84235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499" b="1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壹</a:t>
            </a:r>
          </a:p>
        </p:txBody>
      </p:sp>
      <p:sp>
        <p:nvSpPr>
          <p:cNvPr id="19" name="文本9" title=""/>
          <p:cNvSpPr txBox="1"/>
          <p:nvPr/>
        </p:nvSpPr>
        <p:spPr>
          <a:xfrm>
            <a:off x="3914346" y="1582798"/>
            <a:ext cx="6096000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1" i="0">
                <a:solidFill>
                  <a:srgbClr val="3B00FF">
                    <a:alpha val="100000"/>
                  </a:srgbClr>
                </a:solidFill>
                <a:latin typeface="华文楷体"/>
                <a:ea typeface="华文楷体"/>
              </a:rPr>
              <a:t>（避免杠杆自重对实验的影响）</a:t>
            </a:r>
          </a:p>
        </p:txBody>
      </p:sp>
      <p:sp>
        <p:nvSpPr>
          <p:cNvPr id="20" name="文本10" title=""/>
          <p:cNvSpPr txBox="1"/>
          <p:nvPr/>
        </p:nvSpPr>
        <p:spPr>
          <a:xfrm>
            <a:off x="2770413" y="2982963"/>
            <a:ext cx="4463225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1" i="0">
                <a:solidFill>
                  <a:srgbClr val="3B00FF">
                    <a:alpha val="100000"/>
                  </a:srgbClr>
                </a:solidFill>
                <a:latin typeface="华文楷体"/>
                <a:ea typeface="华文楷体"/>
              </a:rPr>
              <a:t>（便于测量力臂的大小）</a:t>
            </a:r>
          </a:p>
        </p:txBody>
      </p:sp>
      <p:sp>
        <p:nvSpPr>
          <p:cNvPr id="21" name="文本11" title=""/>
          <p:cNvSpPr txBox="1"/>
          <p:nvPr/>
        </p:nvSpPr>
        <p:spPr>
          <a:xfrm>
            <a:off x="2686174" y="5329819"/>
            <a:ext cx="7324725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1" i="0">
                <a:solidFill>
                  <a:srgbClr val="3B00FF">
                    <a:alpha val="100000"/>
                  </a:srgbClr>
                </a:solidFill>
                <a:latin typeface="华文楷体"/>
                <a:ea typeface="华文楷体"/>
              </a:rPr>
              <a:t>（使结论具有普遍性，避免结论偶然性）</a:t>
            </a:r>
          </a:p>
        </p:txBody>
      </p:sp>
      <p:grpSp>
        <p:nvGrpSpPr>
          <p:cNvPr id="22" name="组合4" title=""/>
          <p:cNvGrpSpPr/>
          <p:nvPr/>
        </p:nvGrpSpPr>
        <p:grpSpPr>
          <a:xfrm>
            <a:off x="879739" y="3606022"/>
            <a:ext cx="5398379" cy="3030962"/>
            <a:chExt cx="5398379" cy="3030962"/>
          </a:xfrm>
        </p:grpSpPr>
        <p:pic>
          <p:nvPicPr>
            <p:cNvPr id="23" name="图片5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5398379" cy="3030962"/>
            </a:xfrm>
            <a:prstGeom prst="rect">
              <a:avLst/>
            </a:prstGeom>
          </p:spPr>
        </p:pic>
        <p:sp>
          <p:nvSpPr>
            <p:cNvPr id="24" name="形状10"/>
            <p:cNvSpPr txBox="1"/>
            <p:nvPr/>
          </p:nvSpPr>
          <p:spPr>
            <a:xfrm flipH="1">
              <a:off x="1292451" y="448606"/>
              <a:ext cx="19050" cy="1365763"/>
            </a:xfrm>
            <a:prstGeom prst="line">
              <a:avLst/>
            </a:prstGeom>
            <a:ln w="38100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5" name="形状11"/>
            <p:cNvSpPr txBox="1"/>
            <p:nvPr/>
          </p:nvSpPr>
          <p:spPr>
            <a:xfrm flipH="1">
              <a:off x="3990899" y="448606"/>
              <a:ext cx="19050" cy="1365763"/>
            </a:xfrm>
            <a:prstGeom prst="line">
              <a:avLst/>
            </a:prstGeom>
            <a:ln w="38100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6" name="文本15"/>
            <p:cNvSpPr txBox="1"/>
            <p:nvPr/>
          </p:nvSpPr>
          <p:spPr>
            <a:xfrm>
              <a:off x="1522504" y="1396720"/>
              <a:ext cx="747526" cy="69335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F</a:t>
              </a:r>
              <a:r>
                <a:rPr lang="zh-CN" altLang="en-US" sz="3000" b="0" i="0" baseline="-2500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1</a:t>
              </a:r>
            </a:p>
          </p:txBody>
        </p:sp>
        <p:sp>
          <p:nvSpPr>
            <p:cNvPr id="27" name="文本16"/>
            <p:cNvSpPr txBox="1"/>
            <p:nvPr/>
          </p:nvSpPr>
          <p:spPr>
            <a:xfrm>
              <a:off x="4250712" y="1252350"/>
              <a:ext cx="747526" cy="69335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F</a:t>
              </a:r>
              <a:r>
                <a:rPr lang="zh-CN" altLang="en-US" sz="3000" b="0" i="0" baseline="-2500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2</a:t>
              </a:r>
            </a:p>
          </p:txBody>
        </p:sp>
        <p:sp>
          <p:nvSpPr>
            <p:cNvPr id="28" name="形状12"/>
            <p:cNvSpPr txBox="1"/>
            <p:nvPr/>
          </p:nvSpPr>
          <p:spPr>
            <a:xfrm>
              <a:off x="1307605" y="446456"/>
              <a:ext cx="1295877" cy="19050"/>
            </a:xfrm>
            <a:prstGeom prst="line">
              <a:avLst/>
            </a:prstGeom>
            <a:ln w="38100">
              <a:solidFill>
                <a:srgbClr val="FF0000">
                  <a:alpha val="100000"/>
                </a:srgbClr>
              </a:solidFill>
              <a:prstDash val="dash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9" name="形状13"/>
            <p:cNvSpPr txBox="1"/>
            <p:nvPr/>
          </p:nvSpPr>
          <p:spPr>
            <a:xfrm>
              <a:off x="2687757" y="446448"/>
              <a:ext cx="1295877" cy="19050"/>
            </a:xfrm>
            <a:prstGeom prst="line">
              <a:avLst/>
            </a:prstGeom>
            <a:ln w="38100">
              <a:solidFill>
                <a:srgbClr val="FF0000">
                  <a:alpha val="100000"/>
                </a:srgbClr>
              </a:solidFill>
              <a:prstDash val="dash"/>
            </a:ln>
          </p:spPr>
          <p:txBody>
            <a:bodyPr anchor="ctr"/>
            <a:lstStyle/>
            <a:p>
              <a:pPr marL="0" algn="ctr"/>
            </a:p>
          </p:txBody>
        </p:sp>
        <p:pic>
          <p:nvPicPr>
            <p:cNvPr id="30" name="形状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85104" y="392385"/>
              <a:ext cx="1349161" cy="265769"/>
            </a:xfrm>
            <a:prstGeom prst="rect">
              <a:avLst/>
            </a:prstGeom>
          </p:spPr>
        </p:pic>
        <p:sp>
          <p:nvSpPr>
            <p:cNvPr id="31" name="文本17"/>
            <p:cNvSpPr txBox="1"/>
            <p:nvPr/>
          </p:nvSpPr>
          <p:spPr>
            <a:xfrm>
              <a:off x="1794738" y="598744"/>
              <a:ext cx="574604" cy="105398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FF0000">
                      <a:alpha val="100000"/>
                    </a:srgbClr>
                  </a:solidFill>
                  <a:latin typeface="Vivaldi"/>
                  <a:ea typeface="Vivaldi"/>
                </a:rPr>
                <a:t>l</a:t>
              </a:r>
              <a:r>
                <a:rPr lang="zh-CN" altLang="en-US" sz="3000" b="0" i="0" baseline="-2500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1</a:t>
              </a:r>
            </a:p>
          </p:txBody>
        </p:sp>
        <p:sp>
          <p:nvSpPr>
            <p:cNvPr id="32" name="文本18"/>
            <p:cNvSpPr txBox="1"/>
            <p:nvPr/>
          </p:nvSpPr>
          <p:spPr>
            <a:xfrm>
              <a:off x="3162480" y="605785"/>
              <a:ext cx="534348" cy="105398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FF0000">
                      <a:alpha val="100000"/>
                    </a:srgbClr>
                  </a:solidFill>
                  <a:latin typeface="Vivaldi"/>
                  <a:ea typeface="Vivaldi"/>
                </a:rPr>
                <a:t>l</a:t>
              </a:r>
              <a:r>
                <a:rPr lang="zh-CN" altLang="en-US" sz="3000" b="0" i="0" baseline="-2500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2</a:t>
              </a:r>
            </a:p>
          </p:txBody>
        </p:sp>
        <p:pic>
          <p:nvPicPr>
            <p:cNvPr id="33" name="形状1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34331" y="409078"/>
              <a:ext cx="1382546" cy="265769"/>
            </a:xfrm>
            <a:prstGeom prst="rect">
              <a:avLst/>
            </a:prstGeom>
          </p:spPr>
        </p:pic>
        <p:sp>
          <p:nvSpPr>
            <p:cNvPr id="34" name="形状9"/>
            <p:cNvSpPr txBox="1"/>
            <p:nvPr/>
          </p:nvSpPr>
          <p:spPr>
            <a:xfrm>
              <a:off x="2600226" y="406066"/>
              <a:ext cx="88589" cy="88589"/>
            </a:xfrm>
            <a:custGeom>
              <a:gdLst>
                <a:gd name="connsiteX0" fmla="*/ 44294 w 88589"/>
                <a:gd name="connsiteY0" fmla="*/ 0 h 88589"/>
                <a:gd name="connsiteX1" fmla="*/ 68758 w 88589"/>
                <a:gd name="connsiteY1" fmla="*/ 0 h 88589"/>
                <a:gd name="connsiteX2" fmla="*/ 88589 w 88589"/>
                <a:gd name="connsiteY2" fmla="*/ 68757 h 88589"/>
                <a:gd name="connsiteX3" fmla="*/ 19831 w 88589"/>
                <a:gd name="connsiteY3" fmla="*/ 88589 h 88589"/>
                <a:gd name="connsiteX4" fmla="*/ 0 w 88589"/>
                <a:gd name="connsiteY4" fmla="*/ 19831 h 8858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89" h="88589">
                  <a:moveTo>
                    <a:pt x="44294" y="0"/>
                  </a:moveTo>
                  <a:cubicBezTo>
                    <a:pt x="68758" y="0"/>
                    <a:pt x="88589" y="19831"/>
                    <a:pt x="88589" y="44294"/>
                  </a:cubicBezTo>
                  <a:cubicBezTo>
                    <a:pt x="88589" y="68757"/>
                    <a:pt x="68758" y="88589"/>
                    <a:pt x="44294" y="88589"/>
                  </a:cubicBezTo>
                  <a:cubicBezTo>
                    <a:pt x="19831" y="88589"/>
                    <a:pt x="0" y="68757"/>
                    <a:pt x="0" y="44294"/>
                  </a:cubicBezTo>
                  <a:cubicBezTo>
                    <a:pt x="0" y="19831"/>
                    <a:pt x="19831" y="0"/>
                    <a:pt x="44294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35" name="组合5" title=""/>
          <p:cNvGrpSpPr/>
          <p:nvPr/>
        </p:nvGrpSpPr>
        <p:grpSpPr>
          <a:xfrm>
            <a:off x="6550028" y="3614033"/>
            <a:ext cx="4848958" cy="3206391"/>
            <a:chExt cx="4848958" cy="3206391"/>
          </a:xfrm>
        </p:grpSpPr>
        <p:pic>
          <p:nvPicPr>
            <p:cNvPr id="36" name="图片6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0"/>
              <a:ext cx="4848958" cy="3206391"/>
            </a:xfrm>
            <a:prstGeom prst="rect">
              <a:avLst/>
            </a:prstGeom>
          </p:spPr>
        </p:pic>
        <p:sp>
          <p:nvSpPr>
            <p:cNvPr id="37" name="形状16"/>
            <p:cNvSpPr txBox="1"/>
            <p:nvPr/>
          </p:nvSpPr>
          <p:spPr>
            <a:xfrm>
              <a:off x="2421727" y="1081836"/>
              <a:ext cx="85018" cy="85019"/>
            </a:xfrm>
            <a:custGeom>
              <a:gdLst>
                <a:gd name="connsiteX0" fmla="*/ 42509 w 85018"/>
                <a:gd name="connsiteY0" fmla="*/ 0 h 85019"/>
                <a:gd name="connsiteX1" fmla="*/ 65986 w 85018"/>
                <a:gd name="connsiteY1" fmla="*/ 0 h 85019"/>
                <a:gd name="connsiteX2" fmla="*/ 85018 w 85018"/>
                <a:gd name="connsiteY2" fmla="*/ 65987 h 85019"/>
                <a:gd name="connsiteX3" fmla="*/ 19032 w 85018"/>
                <a:gd name="connsiteY3" fmla="*/ 85019 h 85019"/>
                <a:gd name="connsiteX4" fmla="*/ 0 w 85018"/>
                <a:gd name="connsiteY4" fmla="*/ 19032 h 8501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18" h="85019">
                  <a:moveTo>
                    <a:pt x="42509" y="0"/>
                  </a:moveTo>
                  <a:cubicBezTo>
                    <a:pt x="65986" y="0"/>
                    <a:pt x="85018" y="19032"/>
                    <a:pt x="85018" y="42509"/>
                  </a:cubicBezTo>
                  <a:cubicBezTo>
                    <a:pt x="85018" y="65987"/>
                    <a:pt x="65986" y="85019"/>
                    <a:pt x="42509" y="85019"/>
                  </a:cubicBezTo>
                  <a:cubicBezTo>
                    <a:pt x="19032" y="85019"/>
                    <a:pt x="0" y="65987"/>
                    <a:pt x="0" y="42509"/>
                  </a:cubicBezTo>
                  <a:cubicBezTo>
                    <a:pt x="0" y="19032"/>
                    <a:pt x="19032" y="0"/>
                    <a:pt x="42509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38100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8" name="形状17"/>
            <p:cNvSpPr txBox="1"/>
            <p:nvPr/>
          </p:nvSpPr>
          <p:spPr>
            <a:xfrm>
              <a:off x="1181457" y="703117"/>
              <a:ext cx="19050" cy="1453230"/>
            </a:xfrm>
            <a:prstGeom prst="line">
              <a:avLst/>
            </a:prstGeom>
            <a:ln w="38100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9" name="形状18"/>
            <p:cNvSpPr txBox="1"/>
            <p:nvPr/>
          </p:nvSpPr>
          <p:spPr>
            <a:xfrm>
              <a:off x="3917506" y="1924293"/>
              <a:ext cx="19050" cy="981700"/>
            </a:xfrm>
            <a:prstGeom prst="line">
              <a:avLst/>
            </a:prstGeom>
            <a:ln w="38100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0" name="形状19"/>
            <p:cNvSpPr txBox="1"/>
            <p:nvPr/>
          </p:nvSpPr>
          <p:spPr>
            <a:xfrm flipH="1" flipV="1">
              <a:off x="1176783" y="1124572"/>
              <a:ext cx="1283588" cy="19050"/>
            </a:xfrm>
            <a:prstGeom prst="line">
              <a:avLst/>
            </a:prstGeom>
            <a:ln w="28575">
              <a:solidFill>
                <a:srgbClr val="FF0000">
                  <a:alpha val="100000"/>
                </a:srgbClr>
              </a:solidFill>
              <a:prstDash val="dash"/>
            </a:ln>
          </p:spPr>
          <p:txBody>
            <a:bodyPr anchor="ctr"/>
            <a:lstStyle/>
            <a:p>
              <a:pPr marL="0" algn="ctr"/>
            </a:p>
          </p:txBody>
        </p:sp>
        <p:pic>
          <p:nvPicPr>
            <p:cNvPr id="41" name="形状2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97056" y="817757"/>
              <a:ext cx="1263048" cy="301429"/>
            </a:xfrm>
            <a:prstGeom prst="rect">
              <a:avLst/>
            </a:prstGeom>
          </p:spPr>
        </p:pic>
        <p:sp>
          <p:nvSpPr>
            <p:cNvPr id="42" name="形状21"/>
            <p:cNvSpPr txBox="1"/>
            <p:nvPr/>
          </p:nvSpPr>
          <p:spPr>
            <a:xfrm flipV="1">
              <a:off x="3917506" y="849940"/>
              <a:ext cx="19050" cy="1082082"/>
            </a:xfrm>
            <a:prstGeom prst="line">
              <a:avLst/>
            </a:prstGeom>
            <a:ln w="28575">
              <a:solidFill>
                <a:srgbClr val="FF0000">
                  <a:alpha val="100000"/>
                </a:srgbClr>
              </a:solidFill>
              <a:prstDash val="dash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3" name="形状22"/>
            <p:cNvSpPr txBox="1"/>
            <p:nvPr/>
          </p:nvSpPr>
          <p:spPr>
            <a:xfrm>
              <a:off x="2483558" y="1124572"/>
              <a:ext cx="1445397" cy="19050"/>
            </a:xfrm>
            <a:prstGeom prst="line">
              <a:avLst/>
            </a:prstGeom>
            <a:ln w="28575">
              <a:solidFill>
                <a:srgbClr val="FF0000">
                  <a:alpha val="100000"/>
                </a:srgbClr>
              </a:solidFill>
              <a:prstDash val="dash"/>
            </a:ln>
          </p:spPr>
          <p:txBody>
            <a:bodyPr anchor="ctr"/>
            <a:lstStyle/>
            <a:p>
              <a:pPr marL="0" algn="ctr"/>
            </a:p>
          </p:txBody>
        </p:sp>
        <p:pic>
          <p:nvPicPr>
            <p:cNvPr id="44" name="形状2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483737" y="808929"/>
              <a:ext cx="1449258" cy="285969"/>
            </a:xfrm>
            <a:prstGeom prst="rect">
              <a:avLst/>
            </a:prstGeom>
          </p:spPr>
        </p:pic>
        <p:sp>
          <p:nvSpPr>
            <p:cNvPr id="45" name="文本19"/>
            <p:cNvSpPr txBox="1"/>
            <p:nvPr/>
          </p:nvSpPr>
          <p:spPr>
            <a:xfrm>
              <a:off x="1697269" y="244802"/>
              <a:ext cx="524456" cy="62861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FF0000">
                      <a:alpha val="100000"/>
                    </a:srgbClr>
                  </a:solidFill>
                  <a:latin typeface="Vivaldi"/>
                  <a:ea typeface="Vivaldi"/>
                </a:rPr>
                <a:t>l</a:t>
              </a:r>
              <a:r>
                <a:rPr lang="zh-CN" altLang="en-US" sz="3000" b="0" i="0" baseline="-2500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1</a:t>
              </a:r>
            </a:p>
          </p:txBody>
        </p:sp>
        <p:sp>
          <p:nvSpPr>
            <p:cNvPr id="46" name="文本20"/>
            <p:cNvSpPr txBox="1"/>
            <p:nvPr/>
          </p:nvSpPr>
          <p:spPr>
            <a:xfrm>
              <a:off x="3054394" y="323545"/>
              <a:ext cx="540915" cy="62861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FF0000">
                      <a:alpha val="100000"/>
                    </a:srgbClr>
                  </a:solidFill>
                  <a:latin typeface="Vivaldi"/>
                  <a:ea typeface="Vivaldi"/>
                </a:rPr>
                <a:t>l</a:t>
              </a:r>
              <a:r>
                <a:rPr lang="zh-CN" altLang="en-US" sz="3000" b="0" i="0" baseline="-2500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2</a:t>
              </a:r>
            </a:p>
          </p:txBody>
        </p:sp>
        <p:sp>
          <p:nvSpPr>
            <p:cNvPr id="47" name="文本21"/>
            <p:cNvSpPr txBox="1"/>
            <p:nvPr/>
          </p:nvSpPr>
          <p:spPr>
            <a:xfrm>
              <a:off x="1349546" y="1856927"/>
              <a:ext cx="693322" cy="69335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F</a:t>
              </a:r>
              <a:r>
                <a:rPr lang="zh-CN" altLang="en-US" sz="3000" b="0" i="0" baseline="-2500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1</a:t>
              </a:r>
            </a:p>
          </p:txBody>
        </p:sp>
        <p:sp>
          <p:nvSpPr>
            <p:cNvPr id="48" name="文本22"/>
            <p:cNvSpPr txBox="1"/>
            <p:nvPr/>
          </p:nvSpPr>
          <p:spPr>
            <a:xfrm>
              <a:off x="3249825" y="2103825"/>
              <a:ext cx="619258" cy="69335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F</a:t>
              </a:r>
              <a:r>
                <a:rPr lang="zh-CN" altLang="en-US" sz="3000" b="0" i="0" baseline="-2500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2</a:t>
              </a:r>
            </a:p>
          </p:txBody>
        </p:sp>
      </p:grpSp>
      <p:pic>
        <p:nvPicPr>
          <p:cNvPr id="49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71073" y="2207285"/>
            <a:ext cx="8004562" cy="4613110"/>
          </a:xfrm>
          <a:prstGeom prst="rect">
            <a:avLst/>
          </a:prstGeom>
        </p:spPr>
      </p:pic>
      <p:sp>
        <p:nvSpPr>
          <p:cNvPr id="50" name="文本12" title=""/>
          <p:cNvSpPr txBox="1"/>
          <p:nvPr/>
        </p:nvSpPr>
        <p:spPr>
          <a:xfrm>
            <a:off x="5453205" y="207112"/>
            <a:ext cx="2194560" cy="6819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交流与讨论：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9" grpId="1" animBg="1"/>
      <p:bldP spid="13" grpId="0" animBg="1"/>
      <p:bldP spid="35" grpId="0" animBg="1"/>
      <p:bldP spid="22" grpId="0" animBg="1"/>
      <p:bldP spid="35" grpId="1" animBg="1"/>
      <p:bldP spid="22" grpId="1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989562" y="180861"/>
              <a:ext cx="3381861" cy="660949"/>
            </a:xfrm>
            <a:custGeom>
              <a:gdLst>
                <a:gd name="connsiteX0" fmla="*/ 110158 w 3381861"/>
                <a:gd name="connsiteY0" fmla="*/ 0 h 660949"/>
                <a:gd name="connsiteX1" fmla="*/ 3271703 w 3381861"/>
                <a:gd name="connsiteY1" fmla="*/ 0 h 660949"/>
                <a:gd name="connsiteX2" fmla="*/ 3332541 w 3381861"/>
                <a:gd name="connsiteY2" fmla="*/ 0 h 660949"/>
                <a:gd name="connsiteX3" fmla="*/ 3381861 w 3381861"/>
                <a:gd name="connsiteY3" fmla="*/ 550791 h 660949"/>
                <a:gd name="connsiteX4" fmla="*/ 3381861 w 3381861"/>
                <a:gd name="connsiteY4" fmla="*/ 611630 h 660949"/>
                <a:gd name="connsiteX5" fmla="*/ 110158 w 3381861"/>
                <a:gd name="connsiteY5" fmla="*/ 660949 h 660949"/>
                <a:gd name="connsiteX6" fmla="*/ 49320 w 3381861"/>
                <a:gd name="connsiteY6" fmla="*/ 660949 h 660949"/>
                <a:gd name="connsiteX7" fmla="*/ 0 w 3381861"/>
                <a:gd name="connsiteY7" fmla="*/ 110158 h 660949"/>
                <a:gd name="connsiteX8" fmla="*/ 0 w 33818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1861" h="660949">
                  <a:moveTo>
                    <a:pt x="110158" y="0"/>
                  </a:moveTo>
                  <a:lnTo>
                    <a:pt x="3271703" y="0"/>
                  </a:lnTo>
                  <a:cubicBezTo>
                    <a:pt x="3332541" y="0"/>
                    <a:pt x="3381861" y="49320"/>
                    <a:pt x="3381861" y="110158"/>
                  </a:cubicBezTo>
                  <a:lnTo>
                    <a:pt x="3381861" y="550791"/>
                  </a:lnTo>
                  <a:cubicBezTo>
                    <a:pt x="3381861" y="611630"/>
                    <a:pt x="3332541" y="660949"/>
                    <a:pt x="32717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杠杆的平衡条件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pic>
        <p:nvPicPr>
          <p:cNvPr id="8" name="图片4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458" y="2841212"/>
            <a:ext cx="2118331" cy="2230041"/>
          </a:xfrm>
          <a:prstGeom prst="rect">
            <a:avLst/>
          </a:prstGeom>
        </p:spPr>
      </p:pic>
      <p:pic>
        <p:nvPicPr>
          <p:cNvPr id="9" name="图片6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6466" y="2961780"/>
            <a:ext cx="3749973" cy="1988934"/>
          </a:xfrm>
          <a:prstGeom prst="rect">
            <a:avLst/>
          </a:prstGeom>
        </p:spPr>
      </p:pic>
      <p:sp>
        <p:nvSpPr>
          <p:cNvPr id="10" name="文本1" title=""/>
          <p:cNvSpPr txBox="1"/>
          <p:nvPr/>
        </p:nvSpPr>
        <p:spPr>
          <a:xfrm>
            <a:off x="512426" y="958291"/>
            <a:ext cx="11170285" cy="188311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【例题】动物园内，一位物理老师利用一个小小的弹簧测力计，就测出了一头大象的质量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(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图甲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)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。测量时用一根长度为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12m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的槽钢作为杠杆。如图乙所示，吊钩固定于槽钢的中点</a:t>
            </a:r>
            <a:r>
              <a:rPr lang="zh-CN" altLang="en-US" sz="24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O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。当槽钢水平静止时，弹簧测力计的示数</a:t>
            </a:r>
            <a:r>
              <a:rPr lang="zh-CN" altLang="en-US" sz="24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192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为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200N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。测得</a:t>
            </a:r>
            <a:r>
              <a:rPr lang="zh-CN" altLang="en-US" sz="24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l</a:t>
            </a:r>
            <a:r>
              <a:rPr lang="zh-CN" altLang="en-US" sz="3192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为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6m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名，</a:t>
            </a:r>
            <a:r>
              <a:rPr lang="zh-CN" altLang="en-US" sz="24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l</a:t>
            </a:r>
            <a:r>
              <a:rPr lang="zh-CN" altLang="en-US" sz="3192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为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4cm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。若不计铁笼的质量，请估算大象的质量。</a:t>
            </a:r>
            <a:r>
              <a:rPr lang="zh-CN" altLang="en-US" sz="24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g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取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10N/kg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</a:t>
            </a:r>
          </a:p>
        </p:txBody>
      </p:sp>
      <p:sp>
        <p:nvSpPr>
          <p:cNvPr id="11" name="文本2" title=""/>
          <p:cNvSpPr txBox="1"/>
          <p:nvPr/>
        </p:nvSpPr>
        <p:spPr>
          <a:xfrm>
            <a:off x="5007188" y="2842012"/>
            <a:ext cx="812165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解：</a:t>
            </a:r>
          </a:p>
        </p:txBody>
      </p:sp>
      <p:pic>
        <p:nvPicPr>
          <p:cNvPr id="12" name="图片7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0864" y="3443697"/>
            <a:ext cx="6388036" cy="2597582"/>
          </a:xfrm>
          <a:prstGeom prst="rect">
            <a:avLst/>
          </a:prstGeom>
        </p:spPr>
      </p:pic>
      <p:pic>
        <p:nvPicPr>
          <p:cNvPr id="13" name="图片8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0674" y="2890552"/>
            <a:ext cx="4634208" cy="55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989562" y="180861"/>
              <a:ext cx="3381861" cy="660949"/>
            </a:xfrm>
            <a:custGeom>
              <a:gdLst>
                <a:gd name="connsiteX0" fmla="*/ 110158 w 3381861"/>
                <a:gd name="connsiteY0" fmla="*/ 0 h 660949"/>
                <a:gd name="connsiteX1" fmla="*/ 3271703 w 3381861"/>
                <a:gd name="connsiteY1" fmla="*/ 0 h 660949"/>
                <a:gd name="connsiteX2" fmla="*/ 3332541 w 3381861"/>
                <a:gd name="connsiteY2" fmla="*/ 0 h 660949"/>
                <a:gd name="connsiteX3" fmla="*/ 3381861 w 3381861"/>
                <a:gd name="connsiteY3" fmla="*/ 550791 h 660949"/>
                <a:gd name="connsiteX4" fmla="*/ 3381861 w 3381861"/>
                <a:gd name="connsiteY4" fmla="*/ 611630 h 660949"/>
                <a:gd name="connsiteX5" fmla="*/ 110158 w 3381861"/>
                <a:gd name="connsiteY5" fmla="*/ 660949 h 660949"/>
                <a:gd name="connsiteX6" fmla="*/ 49320 w 3381861"/>
                <a:gd name="connsiteY6" fmla="*/ 660949 h 660949"/>
                <a:gd name="connsiteX7" fmla="*/ 0 w 3381861"/>
                <a:gd name="connsiteY7" fmla="*/ 110158 h 660949"/>
                <a:gd name="connsiteX8" fmla="*/ 0 w 33818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1861" h="660949">
                  <a:moveTo>
                    <a:pt x="110158" y="0"/>
                  </a:moveTo>
                  <a:lnTo>
                    <a:pt x="3271703" y="0"/>
                  </a:lnTo>
                  <a:cubicBezTo>
                    <a:pt x="3332541" y="0"/>
                    <a:pt x="3381861" y="49320"/>
                    <a:pt x="3381861" y="110158"/>
                  </a:cubicBezTo>
                  <a:lnTo>
                    <a:pt x="3381861" y="550791"/>
                  </a:lnTo>
                  <a:cubicBezTo>
                    <a:pt x="3381861" y="611630"/>
                    <a:pt x="3332541" y="660949"/>
                    <a:pt x="32717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生活中的杠杆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三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718185" y="1128398"/>
            <a:ext cx="10757535" cy="18319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我们身边有很多杠杆。例如，称量物体的天平、撬石头的撬棒、划船用的船桨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……</a:t>
            </a:r>
          </a:p>
          <a:p>
            <a:pPr marL="0" algn="l">
              <a:lnSpc>
                <a:spcPts val="4000"/>
              </a:lnSpc>
            </a:pPr>
            <a:r>
              <a:rPr lang="zh-CN" altLang="en-US" sz="2800" b="0" i="0">
                <a:solidFill>
                  <a:srgbClr val="006EFF">
                    <a:alpha val="100000"/>
                  </a:srgbClr>
                </a:solidFill>
                <a:latin typeface="微软雅黑"/>
                <a:ea typeface="微软雅黑"/>
              </a:rPr>
              <a:t>仔细观察这些杠杆，看看它们各自的动力臂和阻力臂有什么关系？</a:t>
            </a:r>
          </a:p>
        </p:txBody>
      </p:sp>
      <p:grpSp>
        <p:nvGrpSpPr>
          <p:cNvPr id="9" name="组合4" title=""/>
          <p:cNvGrpSpPr/>
          <p:nvPr/>
        </p:nvGrpSpPr>
        <p:grpSpPr>
          <a:xfrm>
            <a:off x="7822778" y="3263294"/>
            <a:ext cx="3348355" cy="2611755"/>
            <a:chExt cx="3348355" cy="2611755"/>
          </a:xfrm>
        </p:grpSpPr>
        <p:pic>
          <p:nvPicPr>
            <p:cNvPr id="10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326765" cy="2072005"/>
            </a:xfrm>
            <a:prstGeom prst="rect">
              <a:avLst/>
            </a:prstGeom>
          </p:spPr>
        </p:pic>
        <p:sp>
          <p:nvSpPr>
            <p:cNvPr id="11" name="文本4"/>
            <p:cNvSpPr txBox="1"/>
            <p:nvPr/>
          </p:nvSpPr>
          <p:spPr>
            <a:xfrm>
              <a:off x="160655" y="2022475"/>
              <a:ext cx="3187700" cy="58928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动力臂小于阻力臂的杠杆</a:t>
              </a:r>
            </a:p>
          </p:txBody>
        </p:sp>
      </p:grpSp>
      <p:grpSp>
        <p:nvGrpSpPr>
          <p:cNvPr id="12" name="组合5" title=""/>
          <p:cNvGrpSpPr/>
          <p:nvPr/>
        </p:nvGrpSpPr>
        <p:grpSpPr>
          <a:xfrm>
            <a:off x="3949884" y="3263389"/>
            <a:ext cx="3601009" cy="2611822"/>
            <a:chExt cx="3601009" cy="2611822"/>
          </a:xfrm>
        </p:grpSpPr>
        <p:pic>
          <p:nvPicPr>
            <p:cNvPr id="13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3600450" cy="2008727"/>
            </a:xfrm>
            <a:prstGeom prst="rect">
              <a:avLst/>
            </a:prstGeom>
          </p:spPr>
        </p:pic>
        <p:sp>
          <p:nvSpPr>
            <p:cNvPr id="14" name="文本2"/>
            <p:cNvSpPr txBox="1"/>
            <p:nvPr/>
          </p:nvSpPr>
          <p:spPr>
            <a:xfrm>
              <a:off x="413309" y="2022542"/>
              <a:ext cx="3187700" cy="58928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动力臂大于阻力臂的杠杆</a:t>
              </a:r>
            </a:p>
          </p:txBody>
        </p:sp>
      </p:grpSp>
      <p:grpSp>
        <p:nvGrpSpPr>
          <p:cNvPr id="15" name="组合6" title=""/>
          <p:cNvGrpSpPr/>
          <p:nvPr/>
        </p:nvGrpSpPr>
        <p:grpSpPr>
          <a:xfrm>
            <a:off x="718537" y="3262522"/>
            <a:ext cx="3348457" cy="2612243"/>
            <a:chExt cx="3348457" cy="2612243"/>
          </a:xfrm>
        </p:grpSpPr>
        <p:pic>
          <p:nvPicPr>
            <p:cNvPr id="16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26855" b="9411"/>
            <a:stretch>
              <a:fillRect/>
            </a:stretch>
          </p:blipFill>
          <p:spPr>
            <a:xfrm>
              <a:off x="0" y="0"/>
              <a:ext cx="2887704" cy="1993487"/>
            </a:xfrm>
            <a:prstGeom prst="rect">
              <a:avLst/>
            </a:prstGeom>
          </p:spPr>
        </p:pic>
        <p:sp>
          <p:nvSpPr>
            <p:cNvPr id="17" name="文本3"/>
            <p:cNvSpPr txBox="1"/>
            <p:nvPr/>
          </p:nvSpPr>
          <p:spPr>
            <a:xfrm>
              <a:off x="19" y="1993249"/>
              <a:ext cx="3348438" cy="6189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动力臂等于阻力臂的杠杆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989562" y="180861"/>
              <a:ext cx="3381861" cy="660949"/>
            </a:xfrm>
            <a:custGeom>
              <a:gdLst>
                <a:gd name="connsiteX0" fmla="*/ 110158 w 3381861"/>
                <a:gd name="connsiteY0" fmla="*/ 0 h 660949"/>
                <a:gd name="connsiteX1" fmla="*/ 3271703 w 3381861"/>
                <a:gd name="connsiteY1" fmla="*/ 0 h 660949"/>
                <a:gd name="connsiteX2" fmla="*/ 3332541 w 3381861"/>
                <a:gd name="connsiteY2" fmla="*/ 0 h 660949"/>
                <a:gd name="connsiteX3" fmla="*/ 3381861 w 3381861"/>
                <a:gd name="connsiteY3" fmla="*/ 550791 h 660949"/>
                <a:gd name="connsiteX4" fmla="*/ 3381861 w 3381861"/>
                <a:gd name="connsiteY4" fmla="*/ 611630 h 660949"/>
                <a:gd name="connsiteX5" fmla="*/ 110158 w 3381861"/>
                <a:gd name="connsiteY5" fmla="*/ 660949 h 660949"/>
                <a:gd name="connsiteX6" fmla="*/ 49320 w 3381861"/>
                <a:gd name="connsiteY6" fmla="*/ 660949 h 660949"/>
                <a:gd name="connsiteX7" fmla="*/ 0 w 3381861"/>
                <a:gd name="connsiteY7" fmla="*/ 110158 h 660949"/>
                <a:gd name="connsiteX8" fmla="*/ 0 w 33818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1861" h="660949">
                  <a:moveTo>
                    <a:pt x="110158" y="0"/>
                  </a:moveTo>
                  <a:lnTo>
                    <a:pt x="3271703" y="0"/>
                  </a:lnTo>
                  <a:cubicBezTo>
                    <a:pt x="3332541" y="0"/>
                    <a:pt x="3381861" y="49320"/>
                    <a:pt x="3381861" y="110158"/>
                  </a:cubicBezTo>
                  <a:lnTo>
                    <a:pt x="3381861" y="550791"/>
                  </a:lnTo>
                  <a:cubicBezTo>
                    <a:pt x="3381861" y="611630"/>
                    <a:pt x="3332541" y="660949"/>
                    <a:pt x="32717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生活中的杠杆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三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533495" y="1102604"/>
            <a:ext cx="10535793" cy="132037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等臂杠杆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：天平的动力臂与阻力臂相等，是一种等臂杠杆。</a:t>
            </a:r>
          </a:p>
          <a:p>
            <a:pPr marL="0" algn="l">
              <a:lnSpc>
                <a:spcPts val="4400"/>
              </a:lnSpc>
            </a:pPr>
            <a:r>
              <a:rPr lang="zh-CN" altLang="en-US" sz="2999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（例如：天平、跷跷板、晾衣架）L</a:t>
            </a:r>
            <a:r>
              <a:rPr lang="zh-CN" altLang="en-US" sz="2999" b="0" i="0" baseline="-2500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1</a:t>
            </a:r>
            <a:r>
              <a:rPr lang="zh-CN" altLang="en-US" sz="2999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=L</a:t>
            </a:r>
            <a:r>
              <a:rPr lang="zh-CN" altLang="en-US" sz="2999" b="0" i="0" baseline="-2500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2</a:t>
            </a:r>
            <a:r>
              <a:rPr lang="zh-CN" altLang="en-US" sz="2999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，所以F</a:t>
            </a:r>
            <a:r>
              <a:rPr lang="zh-CN" altLang="en-US" sz="2999" b="0" i="0" baseline="-2500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1</a:t>
            </a:r>
            <a:r>
              <a:rPr lang="zh-CN" altLang="en-US" sz="2999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=F</a:t>
            </a:r>
            <a:r>
              <a:rPr lang="zh-CN" altLang="en-US" sz="2999" b="0" i="0" baseline="-2500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2</a:t>
            </a:r>
          </a:p>
        </p:txBody>
      </p:sp>
      <p:pic>
        <p:nvPicPr>
          <p:cNvPr id="9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193" y="2952693"/>
            <a:ext cx="3741811" cy="2273703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图片4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3077" y="3009271"/>
            <a:ext cx="3642627" cy="2243861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图片5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5226" y="2976810"/>
            <a:ext cx="3167082" cy="2308108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3" title=""/>
          <p:cNvGrpSpPr/>
          <p:nvPr/>
        </p:nvGrpSpPr>
        <p:grpSpPr>
          <a:xfrm>
            <a:off x="9445504" y="2185426"/>
            <a:ext cx="2677716" cy="4194957"/>
            <a:chExt cx="2677716" cy="4194957"/>
          </a:xfrm>
        </p:grpSpPr>
        <p:sp>
          <p:nvSpPr>
            <p:cNvPr id="3" name="文本2"/>
            <p:cNvSpPr txBox="1"/>
            <p:nvPr/>
          </p:nvSpPr>
          <p:spPr>
            <a:xfrm>
              <a:off x="0" y="3514848"/>
              <a:ext cx="2677716" cy="68010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599" b="0" i="0">
                  <a:solidFill>
                    <a:srgbClr val="3B00FF">
                      <a:alpha val="100000"/>
                    </a:srgbClr>
                  </a:solidFill>
                  <a:latin typeface="楷体"/>
                  <a:ea typeface="楷体"/>
                </a:rPr>
                <a:t>修枝剪，篱笆剪</a:t>
              </a:r>
            </a:p>
          </p:txBody>
        </p:sp>
        <p:pic>
          <p:nvPicPr>
            <p:cNvPr id="4" name="图片17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7439" y="0"/>
              <a:ext cx="2187511" cy="3620167"/>
            </a:xfrm>
            <a:prstGeom prst="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sp>
        <p:nvSpPr>
          <p:cNvPr id="5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6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7" name="形状2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4"/>
            <p:cNvSpPr txBox="1"/>
            <p:nvPr/>
          </p:nvSpPr>
          <p:spPr>
            <a:xfrm>
              <a:off x="989562" y="180861"/>
              <a:ext cx="3381861" cy="660949"/>
            </a:xfrm>
            <a:custGeom>
              <a:gdLst>
                <a:gd name="connsiteX0" fmla="*/ 110158 w 3381861"/>
                <a:gd name="connsiteY0" fmla="*/ 0 h 660949"/>
                <a:gd name="connsiteX1" fmla="*/ 3271703 w 3381861"/>
                <a:gd name="connsiteY1" fmla="*/ 0 h 660949"/>
                <a:gd name="connsiteX2" fmla="*/ 3332541 w 3381861"/>
                <a:gd name="connsiteY2" fmla="*/ 0 h 660949"/>
                <a:gd name="connsiteX3" fmla="*/ 3381861 w 3381861"/>
                <a:gd name="connsiteY3" fmla="*/ 550791 h 660949"/>
                <a:gd name="connsiteX4" fmla="*/ 3381861 w 3381861"/>
                <a:gd name="connsiteY4" fmla="*/ 611630 h 660949"/>
                <a:gd name="connsiteX5" fmla="*/ 110158 w 3381861"/>
                <a:gd name="connsiteY5" fmla="*/ 660949 h 660949"/>
                <a:gd name="connsiteX6" fmla="*/ 49320 w 3381861"/>
                <a:gd name="connsiteY6" fmla="*/ 660949 h 660949"/>
                <a:gd name="connsiteX7" fmla="*/ 0 w 3381861"/>
                <a:gd name="connsiteY7" fmla="*/ 110158 h 660949"/>
                <a:gd name="connsiteX8" fmla="*/ 0 w 33818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1861" h="660949">
                  <a:moveTo>
                    <a:pt x="110158" y="0"/>
                  </a:moveTo>
                  <a:lnTo>
                    <a:pt x="3271703" y="0"/>
                  </a:lnTo>
                  <a:cubicBezTo>
                    <a:pt x="3332541" y="0"/>
                    <a:pt x="3381861" y="49320"/>
                    <a:pt x="3381861" y="110158"/>
                  </a:cubicBezTo>
                  <a:lnTo>
                    <a:pt x="3381861" y="550791"/>
                  </a:lnTo>
                  <a:cubicBezTo>
                    <a:pt x="3381861" y="611630"/>
                    <a:pt x="3332541" y="660949"/>
                    <a:pt x="32717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生活中的杠杆</a:t>
              </a:r>
            </a:p>
          </p:txBody>
        </p:sp>
        <p:sp>
          <p:nvSpPr>
            <p:cNvPr id="10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三</a:t>
              </a:r>
            </a:p>
          </p:txBody>
        </p:sp>
      </p:grpSp>
      <p:sp>
        <p:nvSpPr>
          <p:cNvPr id="11" name="文本1" title=""/>
          <p:cNvSpPr txBox="1"/>
          <p:nvPr/>
        </p:nvSpPr>
        <p:spPr>
          <a:xfrm>
            <a:off x="335051" y="815550"/>
            <a:ext cx="11525202" cy="126390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500"/>
              </a:lnSpc>
            </a:pPr>
            <a:r>
              <a:rPr lang="zh-CN" altLang="en-US" sz="30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省力杠杆：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动力臂比阻力臂长，这类杠杆是省力杠杆</a:t>
            </a: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L</a:t>
            </a:r>
            <a:r>
              <a:rPr lang="zh-CN" altLang="en-US" sz="2999" b="0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1</a:t>
            </a: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&gt;L</a:t>
            </a:r>
            <a:r>
              <a:rPr lang="zh-CN" altLang="en-US" sz="2999" b="0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2</a:t>
            </a: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，所以F</a:t>
            </a:r>
            <a:r>
              <a:rPr lang="zh-CN" altLang="en-US" sz="2999" b="0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1</a:t>
            </a: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&lt;F</a:t>
            </a:r>
            <a:r>
              <a:rPr lang="zh-CN" altLang="en-US" sz="2999" b="0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2</a:t>
            </a:r>
            <a:endParaRPr lang="zh-CN" altLang="en-US" sz="2999" b="0" i="0">
              <a:solidFill>
                <a:srgbClr val="000000">
                  <a:alpha val="100000"/>
                </a:srgbClr>
              </a:solidFill>
              <a:latin typeface="楷体"/>
              <a:ea typeface="楷体"/>
            </a:endParaRPr>
          </a:p>
          <a:p>
            <a:pPr marL="0" algn="l">
              <a:lnSpc>
                <a:spcPts val="3800"/>
              </a:lnSpc>
            </a:pPr>
            <a:r>
              <a:rPr lang="zh-CN" altLang="en-US" sz="2599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（</a:t>
            </a:r>
            <a:r>
              <a:rPr lang="zh-CN" altLang="en-US" sz="2399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例如：钢丝钳、核桃钳、独轮车、裁纸铡刀、撬棒、羊角锤、开瓶器、铁皮剪</a:t>
            </a:r>
            <a:r>
              <a:rPr lang="zh-CN" altLang="en-US" sz="2599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）</a:t>
            </a:r>
          </a:p>
        </p:txBody>
      </p:sp>
      <p:grpSp>
        <p:nvGrpSpPr>
          <p:cNvPr id="12" name="组合4" title=""/>
          <p:cNvGrpSpPr/>
          <p:nvPr/>
        </p:nvGrpSpPr>
        <p:grpSpPr>
          <a:xfrm>
            <a:off x="571062" y="2050809"/>
            <a:ext cx="2842416" cy="1989141"/>
            <a:chExt cx="2842416" cy="1989141"/>
          </a:xfrm>
        </p:grpSpPr>
        <p:pic>
          <p:nvPicPr>
            <p:cNvPr id="13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842416" cy="1989141"/>
            </a:xfrm>
            <a:prstGeom prst="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4" name="文本3"/>
            <p:cNvSpPr txBox="1"/>
            <p:nvPr/>
          </p:nvSpPr>
          <p:spPr>
            <a:xfrm>
              <a:off x="1135032" y="1337827"/>
              <a:ext cx="1104900" cy="64246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500"/>
                </a:lnSpc>
              </a:pPr>
              <a:r>
                <a:rPr lang="zh-CN" altLang="en-US" sz="2399" b="0" i="0">
                  <a:solidFill>
                    <a:srgbClr val="3B00FF">
                      <a:alpha val="100000"/>
                    </a:srgbClr>
                  </a:solidFill>
                  <a:latin typeface="楷体"/>
                  <a:ea typeface="楷体"/>
                </a:rPr>
                <a:t>钢丝钳</a:t>
              </a:r>
            </a:p>
          </p:txBody>
        </p:sp>
      </p:grpSp>
      <p:grpSp>
        <p:nvGrpSpPr>
          <p:cNvPr id="15" name="组合5" title=""/>
          <p:cNvGrpSpPr/>
          <p:nvPr/>
        </p:nvGrpSpPr>
        <p:grpSpPr>
          <a:xfrm>
            <a:off x="3622824" y="2082003"/>
            <a:ext cx="2705710" cy="2062029"/>
            <a:chExt cx="2705710" cy="2062029"/>
          </a:xfrm>
        </p:grpSpPr>
        <p:pic>
          <p:nvPicPr>
            <p:cNvPr id="16" name="图片1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2705710" cy="1927127"/>
            </a:xfrm>
            <a:prstGeom prst="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7" name="文本4"/>
            <p:cNvSpPr txBox="1"/>
            <p:nvPr/>
          </p:nvSpPr>
          <p:spPr>
            <a:xfrm>
              <a:off x="1346959" y="1419568"/>
              <a:ext cx="1104900" cy="64246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500"/>
                </a:lnSpc>
              </a:pPr>
              <a:r>
                <a:rPr lang="zh-CN" altLang="en-US" sz="2399" b="0" i="0">
                  <a:solidFill>
                    <a:srgbClr val="3B00FF">
                      <a:alpha val="100000"/>
                    </a:srgbClr>
                  </a:solidFill>
                  <a:latin typeface="楷体"/>
                  <a:ea typeface="楷体"/>
                </a:rPr>
                <a:t>核桃钳</a:t>
              </a:r>
            </a:p>
          </p:txBody>
        </p:sp>
      </p:grpSp>
      <p:grpSp>
        <p:nvGrpSpPr>
          <p:cNvPr id="18" name="组合6" title=""/>
          <p:cNvGrpSpPr/>
          <p:nvPr/>
        </p:nvGrpSpPr>
        <p:grpSpPr>
          <a:xfrm>
            <a:off x="6538351" y="2068582"/>
            <a:ext cx="2562492" cy="2076126"/>
            <a:chExt cx="2562492" cy="2076126"/>
          </a:xfrm>
        </p:grpSpPr>
        <p:pic>
          <p:nvPicPr>
            <p:cNvPr id="19" name="图片18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7846" t="9523" r="9230"/>
            <a:stretch>
              <a:fillRect/>
            </a:stretch>
          </p:blipFill>
          <p:spPr>
            <a:xfrm>
              <a:off x="0" y="0"/>
              <a:ext cx="2562492" cy="1953368"/>
            </a:xfrm>
            <a:prstGeom prst="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20" name="文本5"/>
            <p:cNvSpPr txBox="1"/>
            <p:nvPr/>
          </p:nvSpPr>
          <p:spPr>
            <a:xfrm>
              <a:off x="975636" y="1433665"/>
              <a:ext cx="1104900" cy="64246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500"/>
                </a:lnSpc>
              </a:pPr>
              <a:r>
                <a:rPr lang="zh-CN" altLang="en-US" sz="2399" b="0" i="0">
                  <a:solidFill>
                    <a:srgbClr val="3B00FF">
                      <a:alpha val="100000"/>
                    </a:srgbClr>
                  </a:solidFill>
                  <a:latin typeface="楷体"/>
                  <a:ea typeface="楷体"/>
                </a:rPr>
                <a:t>独轮车</a:t>
              </a:r>
            </a:p>
          </p:txBody>
        </p:sp>
      </p:grpSp>
      <p:grpSp>
        <p:nvGrpSpPr>
          <p:cNvPr id="21" name="组合7" title=""/>
          <p:cNvGrpSpPr/>
          <p:nvPr/>
        </p:nvGrpSpPr>
        <p:grpSpPr>
          <a:xfrm>
            <a:off x="558375" y="4144775"/>
            <a:ext cx="2365581" cy="1986277"/>
            <a:chExt cx="2365581" cy="1986277"/>
          </a:xfrm>
        </p:grpSpPr>
        <p:pic>
          <p:nvPicPr>
            <p:cNvPr id="22" name="图片5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906" y="100327"/>
              <a:ext cx="2352675" cy="1885950"/>
            </a:xfrm>
            <a:prstGeom prst="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23" name="文本6"/>
            <p:cNvSpPr txBox="1"/>
            <p:nvPr/>
          </p:nvSpPr>
          <p:spPr>
            <a:xfrm>
              <a:off x="0" y="0"/>
              <a:ext cx="1409700" cy="64246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500"/>
                </a:lnSpc>
              </a:pPr>
              <a:r>
                <a:rPr lang="zh-CN" altLang="en-US" sz="2399" b="0" i="0">
                  <a:solidFill>
                    <a:srgbClr val="3B00FF">
                      <a:alpha val="100000"/>
                    </a:srgbClr>
                  </a:solidFill>
                  <a:latin typeface="楷体"/>
                  <a:ea typeface="楷体"/>
                </a:rPr>
                <a:t>裁纸铡刀</a:t>
              </a:r>
            </a:p>
          </p:txBody>
        </p:sp>
      </p:grpSp>
      <p:grpSp>
        <p:nvGrpSpPr>
          <p:cNvPr id="24" name="组合8" title=""/>
          <p:cNvGrpSpPr/>
          <p:nvPr/>
        </p:nvGrpSpPr>
        <p:grpSpPr>
          <a:xfrm>
            <a:off x="3133620" y="4146476"/>
            <a:ext cx="2915517" cy="1986345"/>
            <a:chExt cx="2915517" cy="1986345"/>
          </a:xfrm>
        </p:grpSpPr>
        <p:pic>
          <p:nvPicPr>
            <p:cNvPr id="25" name="图片1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94494"/>
              <a:ext cx="2915517" cy="1891851"/>
            </a:xfrm>
            <a:prstGeom prst="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26" name="文本7"/>
            <p:cNvSpPr txBox="1"/>
            <p:nvPr/>
          </p:nvSpPr>
          <p:spPr>
            <a:xfrm>
              <a:off x="2002374" y="0"/>
              <a:ext cx="800100" cy="64246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500"/>
                </a:lnSpc>
              </a:pPr>
              <a:r>
                <a:rPr lang="zh-CN" altLang="en-US" sz="2399" b="0" i="0">
                  <a:solidFill>
                    <a:srgbClr val="3B00FF">
                      <a:alpha val="100000"/>
                    </a:srgbClr>
                  </a:solidFill>
                  <a:latin typeface="楷体"/>
                  <a:ea typeface="楷体"/>
                </a:rPr>
                <a:t>撬棒</a:t>
              </a:r>
            </a:p>
          </p:txBody>
        </p:sp>
      </p:grpSp>
      <p:grpSp>
        <p:nvGrpSpPr>
          <p:cNvPr id="27" name="组合9" title=""/>
          <p:cNvGrpSpPr/>
          <p:nvPr/>
        </p:nvGrpSpPr>
        <p:grpSpPr>
          <a:xfrm>
            <a:off x="6179896" y="4202316"/>
            <a:ext cx="3089358" cy="1926316"/>
            <a:chExt cx="3089358" cy="1926316"/>
          </a:xfrm>
        </p:grpSpPr>
        <p:pic>
          <p:nvPicPr>
            <p:cNvPr id="28" name="图片8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46510"/>
              <a:ext cx="3089358" cy="1879806"/>
            </a:xfrm>
            <a:prstGeom prst="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29" name="文本8"/>
            <p:cNvSpPr txBox="1"/>
            <p:nvPr/>
          </p:nvSpPr>
          <p:spPr>
            <a:xfrm>
              <a:off x="1067924" y="0"/>
              <a:ext cx="1104900" cy="64246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500"/>
                </a:lnSpc>
              </a:pPr>
              <a:r>
                <a:rPr lang="zh-CN" altLang="en-US" sz="2399" b="0" i="0">
                  <a:solidFill>
                    <a:srgbClr val="3B00FF">
                      <a:alpha val="100000"/>
                    </a:srgbClr>
                  </a:solidFill>
                  <a:latin typeface="楷体"/>
                  <a:ea typeface="楷体"/>
                </a:rPr>
                <a:t>开瓶器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8" grpId="0" animBg="1"/>
      <p:bldP spid="21" grpId="0" animBg="1"/>
      <p:bldP spid="24" grpId="0" animBg="1"/>
      <p:bldP spid="27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4" title=""/>
          <p:cNvGrpSpPr/>
          <p:nvPr/>
        </p:nvGrpSpPr>
        <p:grpSpPr>
          <a:xfrm>
            <a:off x="980427" y="1810483"/>
            <a:ext cx="2065382" cy="2265064"/>
            <a:chExt cx="2065382" cy="2265064"/>
          </a:xfrm>
        </p:grpSpPr>
        <p:pic>
          <p:nvPicPr>
            <p:cNvPr id="3" name="图片1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23356"/>
            <a:stretch>
              <a:fillRect/>
            </a:stretch>
          </p:blipFill>
          <p:spPr>
            <a:xfrm rot="2094000">
              <a:off x="0" y="0"/>
              <a:ext cx="2065382" cy="2265064"/>
            </a:xfrm>
            <a:prstGeom prst="rect">
              <a:avLst/>
            </a:prstGeom>
          </p:spPr>
        </p:pic>
        <p:sp>
          <p:nvSpPr>
            <p:cNvPr id="4" name="文本6"/>
            <p:cNvSpPr txBox="1"/>
            <p:nvPr/>
          </p:nvSpPr>
          <p:spPr>
            <a:xfrm>
              <a:off x="933879" y="1432703"/>
              <a:ext cx="1083945" cy="62363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400"/>
                </a:lnSpc>
              </a:pPr>
              <a:r>
                <a:rPr lang="zh-CN" altLang="en-US" sz="2299" b="1" i="0">
                  <a:solidFill>
                    <a:srgbClr val="3B00FF">
                      <a:alpha val="100000"/>
                    </a:srgbClr>
                  </a:solidFill>
                  <a:latin typeface="楷体"/>
                  <a:ea typeface="楷体"/>
                </a:rPr>
                <a:t>理发剪</a:t>
              </a:r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6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7" name="形状3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形状4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5"/>
            <p:cNvSpPr txBox="1"/>
            <p:nvPr/>
          </p:nvSpPr>
          <p:spPr>
            <a:xfrm>
              <a:off x="989562" y="180861"/>
              <a:ext cx="3381861" cy="660949"/>
            </a:xfrm>
            <a:custGeom>
              <a:gdLst>
                <a:gd name="connsiteX0" fmla="*/ 110158 w 3381861"/>
                <a:gd name="connsiteY0" fmla="*/ 0 h 660949"/>
                <a:gd name="connsiteX1" fmla="*/ 3271703 w 3381861"/>
                <a:gd name="connsiteY1" fmla="*/ 0 h 660949"/>
                <a:gd name="connsiteX2" fmla="*/ 3332541 w 3381861"/>
                <a:gd name="connsiteY2" fmla="*/ 0 h 660949"/>
                <a:gd name="connsiteX3" fmla="*/ 3381861 w 3381861"/>
                <a:gd name="connsiteY3" fmla="*/ 550791 h 660949"/>
                <a:gd name="connsiteX4" fmla="*/ 3381861 w 3381861"/>
                <a:gd name="connsiteY4" fmla="*/ 611630 h 660949"/>
                <a:gd name="connsiteX5" fmla="*/ 110158 w 3381861"/>
                <a:gd name="connsiteY5" fmla="*/ 660949 h 660949"/>
                <a:gd name="connsiteX6" fmla="*/ 49320 w 3381861"/>
                <a:gd name="connsiteY6" fmla="*/ 660949 h 660949"/>
                <a:gd name="connsiteX7" fmla="*/ 0 w 3381861"/>
                <a:gd name="connsiteY7" fmla="*/ 110158 h 660949"/>
                <a:gd name="connsiteX8" fmla="*/ 0 w 33818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1861" h="660949">
                  <a:moveTo>
                    <a:pt x="110158" y="0"/>
                  </a:moveTo>
                  <a:lnTo>
                    <a:pt x="3271703" y="0"/>
                  </a:lnTo>
                  <a:cubicBezTo>
                    <a:pt x="3332541" y="0"/>
                    <a:pt x="3381861" y="49320"/>
                    <a:pt x="3381861" y="110158"/>
                  </a:cubicBezTo>
                  <a:lnTo>
                    <a:pt x="3381861" y="550791"/>
                  </a:lnTo>
                  <a:cubicBezTo>
                    <a:pt x="3381861" y="611630"/>
                    <a:pt x="3332541" y="660949"/>
                    <a:pt x="32717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生活中的杠杆</a:t>
              </a:r>
            </a:p>
          </p:txBody>
        </p:sp>
        <p:sp>
          <p:nvSpPr>
            <p:cNvPr id="10" name="形状6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三</a:t>
              </a:r>
            </a:p>
          </p:txBody>
        </p:sp>
      </p:grpSp>
      <p:sp>
        <p:nvSpPr>
          <p:cNvPr id="11" name="文本5" title=""/>
          <p:cNvSpPr txBox="1"/>
          <p:nvPr/>
        </p:nvSpPr>
        <p:spPr>
          <a:xfrm>
            <a:off x="398612" y="813626"/>
            <a:ext cx="10897743" cy="162171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费力杠杆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：</a:t>
            </a: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动力臂比阻力臂短，这类杠杆是费力杠杆</a:t>
            </a:r>
            <a:r>
              <a:rPr lang="zh-CN" altLang="en-US" sz="2599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L</a:t>
            </a:r>
            <a:r>
              <a:rPr lang="zh-CN" altLang="en-US" sz="2599" b="1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1</a:t>
            </a:r>
            <a:r>
              <a:rPr lang="zh-CN" altLang="en-US" sz="2599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&lt;L</a:t>
            </a:r>
            <a:r>
              <a:rPr lang="zh-CN" altLang="en-US" sz="2599" b="1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2</a:t>
            </a:r>
            <a:r>
              <a:rPr lang="zh-CN" altLang="en-US" sz="2599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，所以F</a:t>
            </a:r>
            <a:r>
              <a:rPr lang="zh-CN" altLang="en-US" sz="2599" b="1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1</a:t>
            </a:r>
            <a:r>
              <a:rPr lang="zh-CN" altLang="en-US" sz="2599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&gt;F</a:t>
            </a:r>
            <a:r>
              <a:rPr lang="zh-CN" altLang="en-US" sz="2599" b="1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2</a:t>
            </a:r>
            <a:endParaRPr lang="zh-CN" altLang="en-US" sz="2999" b="0" i="0" baseline="-25000">
              <a:solidFill>
                <a:srgbClr val="3B00FF">
                  <a:alpha val="100000"/>
                </a:srgbClr>
              </a:solidFill>
              <a:latin typeface="楷体"/>
              <a:ea typeface="楷体"/>
            </a:endParaRPr>
          </a:p>
          <a:p>
            <a:pPr marL="0" algn="l">
              <a:lnSpc>
                <a:spcPts val="3400"/>
              </a:lnSpc>
            </a:pPr>
            <a:r>
              <a:rPr lang="zh-CN" altLang="en-US" sz="2299" b="1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（例如：理发剪、</a:t>
            </a:r>
            <a:r>
              <a:rPr lang="zh-CN" altLang="en-US" sz="2299" b="1" i="0" u="sng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食品夹、筷子、镊子</a:t>
            </a:r>
            <a:r>
              <a:rPr lang="zh-CN" altLang="en-US" sz="2299" b="1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、前臂、</a:t>
            </a:r>
            <a:r>
              <a:rPr lang="zh-CN" altLang="en-US" sz="2299" b="1" i="0" u="sng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铁锹、扫把、汤勺、钓鱼竿</a:t>
            </a:r>
            <a:r>
              <a:rPr lang="zh-CN" altLang="en-US" sz="2299" b="1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、缝纫机脚踏板、船桨）</a:t>
            </a:r>
          </a:p>
        </p:txBody>
      </p:sp>
      <p:pic>
        <p:nvPicPr>
          <p:cNvPr id="12" name="图片4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0340" y="4191514"/>
            <a:ext cx="2743057" cy="2047761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图片5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4441" y="4172331"/>
            <a:ext cx="3016996" cy="2103082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14" name="组合5" title=""/>
          <p:cNvGrpSpPr/>
          <p:nvPr/>
        </p:nvGrpSpPr>
        <p:grpSpPr>
          <a:xfrm>
            <a:off x="3613537" y="2162556"/>
            <a:ext cx="2426103" cy="1894091"/>
            <a:chExt cx="2426103" cy="1894091"/>
          </a:xfrm>
        </p:grpSpPr>
        <p:pic>
          <p:nvPicPr>
            <p:cNvPr id="15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2426103" cy="1837830"/>
            </a:xfrm>
            <a:prstGeom prst="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6" name="文本7"/>
            <p:cNvSpPr txBox="1"/>
            <p:nvPr/>
          </p:nvSpPr>
          <p:spPr>
            <a:xfrm>
              <a:off x="289646" y="1270454"/>
              <a:ext cx="1083945" cy="62363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400"/>
                </a:lnSpc>
              </a:pPr>
              <a:r>
                <a:rPr lang="zh-CN" altLang="en-US" sz="2299" b="1" i="0">
                  <a:solidFill>
                    <a:srgbClr val="3B00FF">
                      <a:alpha val="100000"/>
                    </a:srgbClr>
                  </a:solidFill>
                  <a:latin typeface="楷体"/>
                  <a:ea typeface="楷体"/>
                </a:rPr>
                <a:t>食品夹</a:t>
              </a:r>
            </a:p>
          </p:txBody>
        </p:sp>
      </p:grpSp>
      <p:grpSp>
        <p:nvGrpSpPr>
          <p:cNvPr id="17" name="组合8" title=""/>
          <p:cNvGrpSpPr/>
          <p:nvPr/>
        </p:nvGrpSpPr>
        <p:grpSpPr>
          <a:xfrm>
            <a:off x="331365" y="4201020"/>
            <a:ext cx="2380059" cy="2044541"/>
            <a:chExt cx="2380059" cy="2044541"/>
          </a:xfrm>
        </p:grpSpPr>
        <p:pic>
          <p:nvPicPr>
            <p:cNvPr id="18" name="图片8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2380059" cy="2044541"/>
            </a:xfrm>
            <a:prstGeom prst="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9" name="文本9"/>
            <p:cNvSpPr txBox="1"/>
            <p:nvPr/>
          </p:nvSpPr>
          <p:spPr>
            <a:xfrm>
              <a:off x="1317432" y="1249004"/>
              <a:ext cx="786130" cy="62363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400"/>
                </a:lnSpc>
              </a:pPr>
              <a:r>
                <a:rPr lang="zh-CN" altLang="en-US" sz="2299" b="1" i="0">
                  <a:solidFill>
                    <a:srgbClr val="3B00FF">
                      <a:alpha val="100000"/>
                    </a:srgbClr>
                  </a:solidFill>
                  <a:latin typeface="楷体"/>
                  <a:ea typeface="楷体"/>
                </a:rPr>
                <a:t>铁锹</a:t>
              </a:r>
            </a:p>
          </p:txBody>
        </p:sp>
      </p:grpSp>
      <p:grpSp>
        <p:nvGrpSpPr>
          <p:cNvPr id="20" name="组合7" title=""/>
          <p:cNvGrpSpPr/>
          <p:nvPr/>
        </p:nvGrpSpPr>
        <p:grpSpPr>
          <a:xfrm>
            <a:off x="2921184" y="4200325"/>
            <a:ext cx="2764155" cy="2047637"/>
            <a:chExt cx="2764155" cy="2047637"/>
          </a:xfrm>
        </p:grpSpPr>
        <p:pic>
          <p:nvPicPr>
            <p:cNvPr id="21" name="图片1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2764155" cy="2047637"/>
            </a:xfrm>
            <a:prstGeom prst="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22" name="文本10"/>
            <p:cNvSpPr txBox="1"/>
            <p:nvPr/>
          </p:nvSpPr>
          <p:spPr>
            <a:xfrm>
              <a:off x="839962" y="1171242"/>
              <a:ext cx="1083945" cy="62363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400"/>
                </a:lnSpc>
              </a:pPr>
              <a:r>
                <a:rPr lang="zh-CN" altLang="en-US" sz="2299" b="1" i="0">
                  <a:solidFill>
                    <a:srgbClr val="3B00FF">
                      <a:alpha val="100000"/>
                    </a:srgbClr>
                  </a:solidFill>
                  <a:latin typeface="楷体"/>
                  <a:ea typeface="楷体"/>
                </a:rPr>
                <a:t>钓鱼竿</a:t>
              </a:r>
            </a:p>
          </p:txBody>
        </p:sp>
      </p:grpSp>
      <p:grpSp>
        <p:nvGrpSpPr>
          <p:cNvPr id="23" name="组合6" title=""/>
          <p:cNvGrpSpPr/>
          <p:nvPr/>
        </p:nvGrpSpPr>
        <p:grpSpPr>
          <a:xfrm>
            <a:off x="9005583" y="2171786"/>
            <a:ext cx="2872977" cy="1894224"/>
            <a:chExt cx="2872977" cy="1894224"/>
          </a:xfrm>
        </p:grpSpPr>
        <p:pic>
          <p:nvPicPr>
            <p:cNvPr id="24" name="图片9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0469" y="0"/>
              <a:ext cx="2772508" cy="1818703"/>
            </a:xfrm>
            <a:prstGeom prst="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25" name="文本8"/>
            <p:cNvSpPr txBox="1"/>
            <p:nvPr/>
          </p:nvSpPr>
          <p:spPr>
            <a:xfrm>
              <a:off x="0" y="1270587"/>
              <a:ext cx="786130" cy="62363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400"/>
                </a:lnSpc>
              </a:pPr>
              <a:r>
                <a:rPr lang="zh-CN" altLang="en-US" sz="2299" b="1" i="0">
                  <a:solidFill>
                    <a:srgbClr val="3B00FF">
                      <a:alpha val="100000"/>
                    </a:srgbClr>
                  </a:solidFill>
                  <a:latin typeface="楷体"/>
                  <a:ea typeface="楷体"/>
                </a:rPr>
                <a:t>前臂</a:t>
              </a:r>
            </a:p>
          </p:txBody>
        </p:sp>
      </p:grpSp>
      <p:grpSp>
        <p:nvGrpSpPr>
          <p:cNvPr id="26" name="组合9" title=""/>
          <p:cNvGrpSpPr/>
          <p:nvPr/>
        </p:nvGrpSpPr>
        <p:grpSpPr>
          <a:xfrm>
            <a:off x="6275451" y="2174148"/>
            <a:ext cx="2636006" cy="1893691"/>
            <a:chExt cx="2636006" cy="1893691"/>
          </a:xfrm>
        </p:grpSpPr>
        <p:pic>
          <p:nvPicPr>
            <p:cNvPr id="27" name="图片1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0" y="0"/>
              <a:ext cx="2636006" cy="1813951"/>
            </a:xfrm>
            <a:prstGeom prst="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28" name="文本11"/>
            <p:cNvSpPr txBox="1"/>
            <p:nvPr/>
          </p:nvSpPr>
          <p:spPr>
            <a:xfrm>
              <a:off x="1041673" y="1270054"/>
              <a:ext cx="786130" cy="62363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400"/>
                </a:lnSpc>
              </a:pPr>
              <a:r>
                <a:rPr lang="zh-CN" altLang="en-US" sz="2299" b="1" i="0">
                  <a:solidFill>
                    <a:srgbClr val="3B00FF">
                      <a:alpha val="100000"/>
                    </a:srgbClr>
                  </a:solidFill>
                  <a:latin typeface="楷体"/>
                  <a:ea typeface="楷体"/>
                </a:rPr>
                <a:t>筷子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6" grpId="0" animBg="1"/>
      <p:bldP spid="23" grpId="0" animBg="1"/>
      <p:bldP spid="17" grpId="0" animBg="1"/>
      <p:bldP spid="20" grpId="0" animBg="1"/>
      <p:bldP spid="13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6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7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8"/>
            <p:cNvSpPr txBox="1"/>
            <p:nvPr/>
          </p:nvSpPr>
          <p:spPr>
            <a:xfrm>
              <a:off x="989562" y="180861"/>
              <a:ext cx="3381861" cy="660949"/>
            </a:xfrm>
            <a:custGeom>
              <a:gdLst>
                <a:gd name="connsiteX0" fmla="*/ 110158 w 3381861"/>
                <a:gd name="connsiteY0" fmla="*/ 0 h 660949"/>
                <a:gd name="connsiteX1" fmla="*/ 3271703 w 3381861"/>
                <a:gd name="connsiteY1" fmla="*/ 0 h 660949"/>
                <a:gd name="connsiteX2" fmla="*/ 3332541 w 3381861"/>
                <a:gd name="connsiteY2" fmla="*/ 0 h 660949"/>
                <a:gd name="connsiteX3" fmla="*/ 3381861 w 3381861"/>
                <a:gd name="connsiteY3" fmla="*/ 550791 h 660949"/>
                <a:gd name="connsiteX4" fmla="*/ 3381861 w 3381861"/>
                <a:gd name="connsiteY4" fmla="*/ 611630 h 660949"/>
                <a:gd name="connsiteX5" fmla="*/ 110158 w 3381861"/>
                <a:gd name="connsiteY5" fmla="*/ 660949 h 660949"/>
                <a:gd name="connsiteX6" fmla="*/ 49320 w 3381861"/>
                <a:gd name="connsiteY6" fmla="*/ 660949 h 660949"/>
                <a:gd name="connsiteX7" fmla="*/ 0 w 3381861"/>
                <a:gd name="connsiteY7" fmla="*/ 110158 h 660949"/>
                <a:gd name="connsiteX8" fmla="*/ 0 w 33818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1861" h="660949">
                  <a:moveTo>
                    <a:pt x="110158" y="0"/>
                  </a:moveTo>
                  <a:lnTo>
                    <a:pt x="3271703" y="0"/>
                  </a:lnTo>
                  <a:cubicBezTo>
                    <a:pt x="3332541" y="0"/>
                    <a:pt x="3381861" y="49320"/>
                    <a:pt x="3381861" y="110158"/>
                  </a:cubicBezTo>
                  <a:lnTo>
                    <a:pt x="3381861" y="550791"/>
                  </a:lnTo>
                  <a:cubicBezTo>
                    <a:pt x="3381861" y="611630"/>
                    <a:pt x="3332541" y="660949"/>
                    <a:pt x="32717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生活中的杠杆</a:t>
              </a:r>
            </a:p>
          </p:txBody>
        </p:sp>
        <p:sp>
          <p:nvSpPr>
            <p:cNvPr id="7" name="形状9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三</a:t>
              </a:r>
            </a:p>
          </p:txBody>
        </p:sp>
      </p:grpSp>
      <p:grpSp>
        <p:nvGrpSpPr>
          <p:cNvPr id="8" name="组合3" title=""/>
          <p:cNvGrpSpPr/>
          <p:nvPr/>
        </p:nvGrpSpPr>
        <p:grpSpPr>
          <a:xfrm>
            <a:off x="1258567" y="2596067"/>
            <a:ext cx="9514665" cy="3290840"/>
            <a:chExt cx="9514665" cy="3290840"/>
          </a:xfrm>
        </p:grpSpPr>
        <p:sp>
          <p:nvSpPr>
            <p:cNvPr id="9" name="形状10"/>
            <p:cNvSpPr txBox="1"/>
            <p:nvPr/>
          </p:nvSpPr>
          <p:spPr>
            <a:xfrm>
              <a:off x="565794" y="189138"/>
              <a:ext cx="8760876" cy="3101702"/>
            </a:xfrm>
            <a:prstGeom prst="rect">
              <a:avLst/>
            </a:prstGeom>
            <a:solidFill>
              <a:srgbClr val="458BE6">
                <a:alpha val="100000"/>
              </a:srgbClr>
            </a:solidFill>
            <a:ln w="19050">
              <a:solidFill>
                <a:srgbClr val="FFFFFF">
                  <a:alpha val="0"/>
                </a:srgbClr>
              </a:solidFill>
              <a:prstDash val="dash"/>
            </a:ln>
          </p:spPr>
          <p:txBody>
            <a:bodyPr anchor="ctr"/>
            <a:lstStyle/>
            <a:p>
              <a:pPr marL="0" algn="ctr"/>
            </a:p>
          </p:txBody>
        </p:sp>
        <p:pic>
          <p:nvPicPr>
            <p:cNvPr id="10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3962" t="17521" r="12641"/>
            <a:stretch>
              <a:fillRect/>
            </a:stretch>
          </p:blipFill>
          <p:spPr>
            <a:xfrm rot="5400000">
              <a:off x="0" y="858870"/>
              <a:ext cx="2693575" cy="1180671"/>
            </a:xfrm>
            <a:prstGeom prst="rect">
              <a:avLst/>
            </a:prstGeom>
          </p:spPr>
        </p:pic>
        <p:pic>
          <p:nvPicPr>
            <p:cNvPr id="11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200" t="7650" r="2500" b="4600"/>
            <a:stretch>
              <a:fillRect/>
            </a:stretch>
          </p:blipFill>
          <p:spPr>
            <a:xfrm rot="18720000">
              <a:off x="2060172" y="608962"/>
              <a:ext cx="2116865" cy="1969303"/>
            </a:xfrm>
            <a:prstGeom prst="rect">
              <a:avLst/>
            </a:prstGeom>
          </p:spPr>
        </p:pic>
        <p:pic>
          <p:nvPicPr>
            <p:cNvPr id="12" name="图片5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27200" b="17600"/>
            <a:stretch>
              <a:fillRect/>
            </a:stretch>
          </p:blipFill>
          <p:spPr>
            <a:xfrm rot="3684000">
              <a:off x="5631066" y="924964"/>
              <a:ext cx="2510076" cy="1386116"/>
            </a:xfrm>
            <a:prstGeom prst="rect">
              <a:avLst/>
            </a:prstGeom>
          </p:spPr>
        </p:pic>
        <p:pic>
          <p:nvPicPr>
            <p:cNvPr id="13" name="图片6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004000">
              <a:off x="7520673" y="374304"/>
              <a:ext cx="1993992" cy="2313108"/>
            </a:xfrm>
            <a:prstGeom prst="rect">
              <a:avLst/>
            </a:prstGeom>
          </p:spPr>
        </p:pic>
        <p:pic>
          <p:nvPicPr>
            <p:cNvPr id="14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r="70007"/>
            <a:stretch>
              <a:fillRect/>
            </a:stretch>
          </p:blipFill>
          <p:spPr>
            <a:xfrm>
              <a:off x="4313148" y="0"/>
              <a:ext cx="1689792" cy="2871245"/>
            </a:xfrm>
            <a:prstGeom prst="rect">
              <a:avLst/>
            </a:prstGeom>
          </p:spPr>
        </p:pic>
      </p:grpSp>
      <p:sp>
        <p:nvSpPr>
          <p:cNvPr id="15" name="文本5" title=""/>
          <p:cNvSpPr txBox="1"/>
          <p:nvPr/>
        </p:nvSpPr>
        <p:spPr>
          <a:xfrm>
            <a:off x="2018271" y="5079273"/>
            <a:ext cx="1143000" cy="55264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修枝剪</a:t>
            </a:r>
          </a:p>
        </p:txBody>
      </p:sp>
      <p:sp>
        <p:nvSpPr>
          <p:cNvPr id="16" name="文本6" title=""/>
          <p:cNvSpPr txBox="1"/>
          <p:nvPr/>
        </p:nvSpPr>
        <p:spPr>
          <a:xfrm>
            <a:off x="3833251" y="5079778"/>
            <a:ext cx="1143000" cy="55264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手术剪</a:t>
            </a:r>
          </a:p>
        </p:txBody>
      </p:sp>
      <p:sp>
        <p:nvSpPr>
          <p:cNvPr id="17" name="文本7" title=""/>
          <p:cNvSpPr txBox="1"/>
          <p:nvPr/>
        </p:nvSpPr>
        <p:spPr>
          <a:xfrm>
            <a:off x="5647487" y="5079721"/>
            <a:ext cx="1143000" cy="55264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铁皮剪</a:t>
            </a:r>
          </a:p>
        </p:txBody>
      </p:sp>
      <p:sp>
        <p:nvSpPr>
          <p:cNvPr id="18" name="文本8" title=""/>
          <p:cNvSpPr txBox="1"/>
          <p:nvPr/>
        </p:nvSpPr>
        <p:spPr>
          <a:xfrm>
            <a:off x="7610666" y="5195183"/>
            <a:ext cx="1143000" cy="55264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理发剪</a:t>
            </a:r>
          </a:p>
        </p:txBody>
      </p:sp>
      <p:sp>
        <p:nvSpPr>
          <p:cNvPr id="19" name="文本9" title=""/>
          <p:cNvSpPr txBox="1"/>
          <p:nvPr/>
        </p:nvSpPr>
        <p:spPr>
          <a:xfrm>
            <a:off x="9191149" y="5195097"/>
            <a:ext cx="1143000" cy="55264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手工剪</a:t>
            </a:r>
          </a:p>
        </p:txBody>
      </p:sp>
      <p:sp>
        <p:nvSpPr>
          <p:cNvPr id="20" name="文本11" title=""/>
          <p:cNvSpPr txBox="1"/>
          <p:nvPr/>
        </p:nvSpPr>
        <p:spPr>
          <a:xfrm>
            <a:off x="476164" y="818998"/>
            <a:ext cx="11242672" cy="141075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  <a:buFont typeface="Wingdings"/>
              <a:buChar char="l"/>
            </a:pP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以剪力为例，说说人们什么时候选用费力杠杆？什么情况下选择省力杠杆？</a:t>
            </a:r>
          </a:p>
        </p:txBody>
      </p:sp>
      <p:sp>
        <p:nvSpPr>
          <p:cNvPr id="21" name="文本12" title=""/>
          <p:cNvSpPr txBox="1"/>
          <p:nvPr/>
        </p:nvSpPr>
        <p:spPr>
          <a:xfrm>
            <a:off x="2812161" y="1352807"/>
            <a:ext cx="9182100" cy="204907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</a:pPr>
            <a:r>
              <a:rPr lang="zh-CN" altLang="en-US" sz="2799" b="0" i="0">
                <a:solidFill>
                  <a:srgbClr val="330A0A">
                    <a:alpha val="100000"/>
                  </a:srgbClr>
                </a:solidFill>
                <a:latin typeface="微软雅黑"/>
                <a:ea typeface="微软雅黑"/>
              </a:rPr>
              <a:t>当阻力比较</a:t>
            </a: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大</a:t>
            </a:r>
            <a:r>
              <a:rPr lang="zh-CN" altLang="en-US" sz="2799" b="0" i="0">
                <a:solidFill>
                  <a:srgbClr val="330A0A">
                    <a:alpha val="100000"/>
                  </a:srgbClr>
                </a:solidFill>
                <a:latin typeface="微软雅黑"/>
                <a:ea typeface="微软雅黑"/>
              </a:rPr>
              <a:t>时，为了</a:t>
            </a: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省力</a:t>
            </a:r>
            <a:r>
              <a:rPr lang="zh-CN" altLang="en-US" sz="2799" b="0" i="0">
                <a:solidFill>
                  <a:srgbClr val="330A0A">
                    <a:alpha val="100000"/>
                  </a:srgbClr>
                </a:solidFill>
                <a:latin typeface="微软雅黑"/>
                <a:ea typeface="微软雅黑"/>
              </a:rPr>
              <a:t>，人们会选用</a:t>
            </a: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省力</a:t>
            </a:r>
            <a:r>
              <a:rPr lang="zh-CN" altLang="en-US" sz="2799" b="0" i="0">
                <a:solidFill>
                  <a:srgbClr val="330A0A">
                    <a:alpha val="100000"/>
                  </a:srgbClr>
                </a:solidFill>
                <a:latin typeface="微软雅黑"/>
                <a:ea typeface="微软雅黑"/>
              </a:rPr>
              <a:t>杠杆；</a:t>
            </a:r>
          </a:p>
          <a:p>
            <a:pPr marL="0" algn="l">
              <a:lnSpc>
                <a:spcPts val="4800"/>
              </a:lnSpc>
            </a:pPr>
            <a:r>
              <a:rPr lang="zh-CN" altLang="en-US" sz="2799" b="0" i="0">
                <a:solidFill>
                  <a:srgbClr val="330A0A">
                    <a:alpha val="100000"/>
                  </a:srgbClr>
                </a:solidFill>
                <a:latin typeface="微软雅黑"/>
                <a:ea typeface="微软雅黑"/>
              </a:rPr>
              <a:t>当阻力比较</a:t>
            </a: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小</a:t>
            </a:r>
            <a:r>
              <a:rPr lang="zh-CN" altLang="en-US" sz="2799" b="0" i="0">
                <a:solidFill>
                  <a:srgbClr val="330A0A">
                    <a:alpha val="100000"/>
                  </a:srgbClr>
                </a:solidFill>
                <a:latin typeface="微软雅黑"/>
                <a:ea typeface="微软雅黑"/>
              </a:rPr>
              <a:t>时，为了</a:t>
            </a: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省距离</a:t>
            </a:r>
            <a:r>
              <a:rPr lang="zh-CN" altLang="en-US" sz="2799" b="0" i="0">
                <a:solidFill>
                  <a:srgbClr val="330A0A">
                    <a:alpha val="100000"/>
                  </a:srgbClr>
                </a:solidFill>
                <a:latin typeface="微软雅黑"/>
                <a:ea typeface="微软雅黑"/>
              </a:rPr>
              <a:t>，人们会选用</a:t>
            </a: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费力</a:t>
            </a:r>
            <a:r>
              <a:rPr lang="zh-CN" altLang="en-US" sz="2799" b="0" i="0">
                <a:solidFill>
                  <a:srgbClr val="330A0A">
                    <a:alpha val="100000"/>
                  </a:srgbClr>
                </a:solidFill>
                <a:latin typeface="微软雅黑"/>
                <a:ea typeface="微软雅黑"/>
              </a:rPr>
              <a:t>杠杆。</a:t>
            </a:r>
          </a:p>
        </p:txBody>
      </p:sp>
      <p:grpSp>
        <p:nvGrpSpPr>
          <p:cNvPr id="22" name="组合4" title=""/>
          <p:cNvGrpSpPr/>
          <p:nvPr/>
        </p:nvGrpSpPr>
        <p:grpSpPr>
          <a:xfrm>
            <a:off x="2424151" y="5504555"/>
            <a:ext cx="4113628" cy="856554"/>
            <a:chExt cx="4113628" cy="856554"/>
          </a:xfrm>
        </p:grpSpPr>
        <p:sp>
          <p:nvSpPr>
            <p:cNvPr id="23" name="形状2"/>
            <p:cNvSpPr txBox="1"/>
            <p:nvPr/>
          </p:nvSpPr>
          <p:spPr>
            <a:xfrm>
              <a:off x="1298838" y="376732"/>
              <a:ext cx="1438275" cy="479822"/>
            </a:xfrm>
            <a:custGeom>
              <a:gdLst>
                <a:gd name="connsiteX0" fmla="*/ 79970 w 1438275"/>
                <a:gd name="connsiteY0" fmla="*/ 0 h 479822"/>
                <a:gd name="connsiteX1" fmla="*/ 1358305 w 1438275"/>
                <a:gd name="connsiteY1" fmla="*/ 0 h 479822"/>
                <a:gd name="connsiteX2" fmla="*/ 1402471 w 1438275"/>
                <a:gd name="connsiteY2" fmla="*/ 0 h 479822"/>
                <a:gd name="connsiteX3" fmla="*/ 1438275 w 1438275"/>
                <a:gd name="connsiteY3" fmla="*/ 399852 h 479822"/>
                <a:gd name="connsiteX4" fmla="*/ 1438275 w 1438275"/>
                <a:gd name="connsiteY4" fmla="*/ 444018 h 479822"/>
                <a:gd name="connsiteX5" fmla="*/ 79970 w 1438275"/>
                <a:gd name="connsiteY5" fmla="*/ 479822 h 479822"/>
                <a:gd name="connsiteX6" fmla="*/ 35804 w 1438275"/>
                <a:gd name="connsiteY6" fmla="*/ 479822 h 479822"/>
                <a:gd name="connsiteX7" fmla="*/ 0 w 1438275"/>
                <a:gd name="connsiteY7" fmla="*/ 79970 h 479822"/>
                <a:gd name="connsiteX8" fmla="*/ 0 w 1438275"/>
                <a:gd name="connsiteY8" fmla="*/ 35804 h 47982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8275" h="479822">
                  <a:moveTo>
                    <a:pt x="79970" y="0"/>
                  </a:moveTo>
                  <a:lnTo>
                    <a:pt x="1358305" y="0"/>
                  </a:lnTo>
                  <a:cubicBezTo>
                    <a:pt x="1402471" y="0"/>
                    <a:pt x="1438275" y="35804"/>
                    <a:pt x="1438275" y="79970"/>
                  </a:cubicBezTo>
                  <a:lnTo>
                    <a:pt x="1438275" y="399852"/>
                  </a:lnTo>
                  <a:cubicBezTo>
                    <a:pt x="1438275" y="444018"/>
                    <a:pt x="1402471" y="479822"/>
                    <a:pt x="1358305" y="479822"/>
                  </a:cubicBezTo>
                  <a:lnTo>
                    <a:pt x="79970" y="479822"/>
                  </a:lnTo>
                  <a:cubicBezTo>
                    <a:pt x="35804" y="479822"/>
                    <a:pt x="0" y="444018"/>
                    <a:pt x="0" y="399852"/>
                  </a:cubicBezTo>
                  <a:lnTo>
                    <a:pt x="0" y="79970"/>
                  </a:lnTo>
                  <a:cubicBezTo>
                    <a:pt x="0" y="35804"/>
                    <a:pt x="35804" y="0"/>
                    <a:pt x="79970" y="0"/>
                  </a:cubicBezTo>
                  <a:close/>
                </a:path>
              </a:pathLst>
            </a:custGeom>
            <a:solidFill>
              <a:srgbClr val="A7C9F5">
                <a:alpha val="100000"/>
              </a:srgbClr>
            </a:solidFill>
            <a:ln w="38100">
              <a:solidFill>
                <a:srgbClr val="166EE1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199" b="0" i="0">
                  <a:solidFill>
                    <a:srgbClr val="AA00FF">
                      <a:alpha val="100000"/>
                    </a:srgbClr>
                  </a:solidFill>
                  <a:latin typeface="微软雅黑"/>
                  <a:ea typeface="微软雅黑"/>
                </a:rPr>
                <a:t>省力杠杆</a:t>
              </a:r>
            </a:p>
          </p:txBody>
        </p:sp>
        <p:pic>
          <p:nvPicPr>
            <p:cNvPr id="24" name="形状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4113628" cy="365141"/>
            </a:xfrm>
            <a:prstGeom prst="rect">
              <a:avLst/>
            </a:prstGeom>
          </p:spPr>
        </p:pic>
      </p:grpSp>
      <p:grpSp>
        <p:nvGrpSpPr>
          <p:cNvPr id="25" name="组合5" title=""/>
          <p:cNvGrpSpPr/>
          <p:nvPr/>
        </p:nvGrpSpPr>
        <p:grpSpPr>
          <a:xfrm>
            <a:off x="7626791" y="5454010"/>
            <a:ext cx="2893238" cy="883930"/>
            <a:chExt cx="2893238" cy="883930"/>
          </a:xfrm>
        </p:grpSpPr>
        <p:sp>
          <p:nvSpPr>
            <p:cNvPr id="26" name="形状4"/>
            <p:cNvSpPr txBox="1"/>
            <p:nvPr/>
          </p:nvSpPr>
          <p:spPr>
            <a:xfrm>
              <a:off x="639309" y="404108"/>
              <a:ext cx="1438275" cy="479822"/>
            </a:xfrm>
            <a:custGeom>
              <a:gdLst>
                <a:gd name="connsiteX0" fmla="*/ 79970 w 1438275"/>
                <a:gd name="connsiteY0" fmla="*/ 0 h 479822"/>
                <a:gd name="connsiteX1" fmla="*/ 1358305 w 1438275"/>
                <a:gd name="connsiteY1" fmla="*/ 0 h 479822"/>
                <a:gd name="connsiteX2" fmla="*/ 1402471 w 1438275"/>
                <a:gd name="connsiteY2" fmla="*/ 0 h 479822"/>
                <a:gd name="connsiteX3" fmla="*/ 1438275 w 1438275"/>
                <a:gd name="connsiteY3" fmla="*/ 399852 h 479822"/>
                <a:gd name="connsiteX4" fmla="*/ 1438275 w 1438275"/>
                <a:gd name="connsiteY4" fmla="*/ 444018 h 479822"/>
                <a:gd name="connsiteX5" fmla="*/ 79970 w 1438275"/>
                <a:gd name="connsiteY5" fmla="*/ 479822 h 479822"/>
                <a:gd name="connsiteX6" fmla="*/ 35804 w 1438275"/>
                <a:gd name="connsiteY6" fmla="*/ 479822 h 479822"/>
                <a:gd name="connsiteX7" fmla="*/ 0 w 1438275"/>
                <a:gd name="connsiteY7" fmla="*/ 79970 h 479822"/>
                <a:gd name="connsiteX8" fmla="*/ 0 w 1438275"/>
                <a:gd name="connsiteY8" fmla="*/ 35804 h 47982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8275" h="479822">
                  <a:moveTo>
                    <a:pt x="79970" y="0"/>
                  </a:moveTo>
                  <a:lnTo>
                    <a:pt x="1358305" y="0"/>
                  </a:lnTo>
                  <a:cubicBezTo>
                    <a:pt x="1402471" y="0"/>
                    <a:pt x="1438275" y="35804"/>
                    <a:pt x="1438275" y="79970"/>
                  </a:cubicBezTo>
                  <a:lnTo>
                    <a:pt x="1438275" y="399852"/>
                  </a:lnTo>
                  <a:cubicBezTo>
                    <a:pt x="1438275" y="444018"/>
                    <a:pt x="1402471" y="479822"/>
                    <a:pt x="1358305" y="479822"/>
                  </a:cubicBezTo>
                  <a:lnTo>
                    <a:pt x="79970" y="479822"/>
                  </a:lnTo>
                  <a:cubicBezTo>
                    <a:pt x="35804" y="479822"/>
                    <a:pt x="0" y="444018"/>
                    <a:pt x="0" y="399852"/>
                  </a:cubicBezTo>
                  <a:lnTo>
                    <a:pt x="0" y="79970"/>
                  </a:lnTo>
                  <a:cubicBezTo>
                    <a:pt x="0" y="35804"/>
                    <a:pt x="35804" y="0"/>
                    <a:pt x="79970" y="0"/>
                  </a:cubicBezTo>
                  <a:close/>
                </a:path>
              </a:pathLst>
            </a:custGeom>
            <a:solidFill>
              <a:srgbClr val="A7C9F5">
                <a:alpha val="100000"/>
              </a:srgbClr>
            </a:solidFill>
            <a:ln w="38100">
              <a:solidFill>
                <a:srgbClr val="166EE1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199" b="0" i="0">
                  <a:solidFill>
                    <a:srgbClr val="AA00FF">
                      <a:alpha val="100000"/>
                    </a:srgbClr>
                  </a:solidFill>
                  <a:latin typeface="微软雅黑"/>
                  <a:ea typeface="微软雅黑"/>
                </a:rPr>
                <a:t>费力杠杆</a:t>
              </a:r>
            </a:p>
          </p:txBody>
        </p:sp>
        <p:pic>
          <p:nvPicPr>
            <p:cNvPr id="27" name="形状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0"/>
              <a:ext cx="2893238" cy="3794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5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3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4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5"/>
            <p:cNvSpPr txBox="1"/>
            <p:nvPr/>
          </p:nvSpPr>
          <p:spPr>
            <a:xfrm>
              <a:off x="989562" y="180861"/>
              <a:ext cx="3381861" cy="660949"/>
            </a:xfrm>
            <a:custGeom>
              <a:gdLst>
                <a:gd name="connsiteX0" fmla="*/ 110158 w 3381861"/>
                <a:gd name="connsiteY0" fmla="*/ 0 h 660949"/>
                <a:gd name="connsiteX1" fmla="*/ 3271703 w 3381861"/>
                <a:gd name="connsiteY1" fmla="*/ 0 h 660949"/>
                <a:gd name="connsiteX2" fmla="*/ 3332541 w 3381861"/>
                <a:gd name="connsiteY2" fmla="*/ 0 h 660949"/>
                <a:gd name="connsiteX3" fmla="*/ 3381861 w 3381861"/>
                <a:gd name="connsiteY3" fmla="*/ 550791 h 660949"/>
                <a:gd name="connsiteX4" fmla="*/ 3381861 w 3381861"/>
                <a:gd name="connsiteY4" fmla="*/ 611630 h 660949"/>
                <a:gd name="connsiteX5" fmla="*/ 110158 w 3381861"/>
                <a:gd name="connsiteY5" fmla="*/ 660949 h 660949"/>
                <a:gd name="connsiteX6" fmla="*/ 49320 w 3381861"/>
                <a:gd name="connsiteY6" fmla="*/ 660949 h 660949"/>
                <a:gd name="connsiteX7" fmla="*/ 0 w 3381861"/>
                <a:gd name="connsiteY7" fmla="*/ 110158 h 660949"/>
                <a:gd name="connsiteX8" fmla="*/ 0 w 33818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1861" h="660949">
                  <a:moveTo>
                    <a:pt x="110158" y="0"/>
                  </a:moveTo>
                  <a:lnTo>
                    <a:pt x="3271703" y="0"/>
                  </a:lnTo>
                  <a:cubicBezTo>
                    <a:pt x="3332541" y="0"/>
                    <a:pt x="3381861" y="49320"/>
                    <a:pt x="3381861" y="110158"/>
                  </a:cubicBezTo>
                  <a:lnTo>
                    <a:pt x="3381861" y="550791"/>
                  </a:lnTo>
                  <a:cubicBezTo>
                    <a:pt x="3381861" y="611630"/>
                    <a:pt x="3332541" y="660949"/>
                    <a:pt x="32717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生活中的杠杆</a:t>
              </a:r>
            </a:p>
          </p:txBody>
        </p:sp>
        <p:sp>
          <p:nvSpPr>
            <p:cNvPr id="7" name="形状6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三</a:t>
              </a:r>
            </a:p>
          </p:txBody>
        </p:sp>
      </p:grpSp>
      <p:grpSp>
        <p:nvGrpSpPr>
          <p:cNvPr id="8" name="组合2" title=""/>
          <p:cNvGrpSpPr/>
          <p:nvPr/>
        </p:nvGrpSpPr>
        <p:grpSpPr>
          <a:xfrm>
            <a:off x="484013" y="1505198"/>
            <a:ext cx="4640504" cy="3342177"/>
            <a:chExt cx="4640504" cy="3342177"/>
          </a:xfrm>
        </p:grpSpPr>
        <p:sp>
          <p:nvSpPr>
            <p:cNvPr id="9" name="形状7"/>
            <p:cNvSpPr txBox="1"/>
            <p:nvPr/>
          </p:nvSpPr>
          <p:spPr>
            <a:xfrm>
              <a:off x="2632008" y="838219"/>
              <a:ext cx="88536" cy="88536"/>
            </a:xfrm>
            <a:custGeom>
              <a:gdLst>
                <a:gd name="connsiteX0" fmla="*/ 44268 w 88536"/>
                <a:gd name="connsiteY0" fmla="*/ 0 h 88536"/>
                <a:gd name="connsiteX1" fmla="*/ 68716 w 88536"/>
                <a:gd name="connsiteY1" fmla="*/ 0 h 88536"/>
                <a:gd name="connsiteX2" fmla="*/ 88536 w 88536"/>
                <a:gd name="connsiteY2" fmla="*/ 68716 h 88536"/>
                <a:gd name="connsiteX3" fmla="*/ 19819 w 88536"/>
                <a:gd name="connsiteY3" fmla="*/ 88536 h 88536"/>
                <a:gd name="connsiteX4" fmla="*/ 0 w 88536"/>
                <a:gd name="connsiteY4" fmla="*/ 19819 h 885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36" h="88536">
                  <a:moveTo>
                    <a:pt x="44268" y="0"/>
                  </a:moveTo>
                  <a:cubicBezTo>
                    <a:pt x="68716" y="0"/>
                    <a:pt x="88536" y="19819"/>
                    <a:pt x="88536" y="44268"/>
                  </a:cubicBezTo>
                  <a:cubicBezTo>
                    <a:pt x="88536" y="68716"/>
                    <a:pt x="68716" y="88536"/>
                    <a:pt x="44268" y="88536"/>
                  </a:cubicBezTo>
                  <a:cubicBezTo>
                    <a:pt x="19819" y="88536"/>
                    <a:pt x="0" y="68716"/>
                    <a:pt x="0" y="44268"/>
                  </a:cubicBezTo>
                  <a:cubicBezTo>
                    <a:pt x="0" y="19819"/>
                    <a:pt x="19819" y="0"/>
                    <a:pt x="44268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8"/>
            <p:cNvSpPr txBox="1"/>
            <p:nvPr/>
          </p:nvSpPr>
          <p:spPr>
            <a:xfrm flipH="1">
              <a:off x="55588" y="306801"/>
              <a:ext cx="366355" cy="3035376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19050">
              <a:solidFill>
                <a:srgbClr val="FFFFFF">
                  <a:alpha val="0"/>
                </a:srgbClr>
              </a:solidFill>
              <a:prstDash val="dash"/>
            </a:ln>
          </p:spPr>
          <p:txBody>
            <a:bodyPr anchor="ctr"/>
            <a:lstStyle/>
            <a:p>
              <a:pPr marL="0" algn="ctr"/>
            </a:p>
          </p:txBody>
        </p:sp>
        <p:pic>
          <p:nvPicPr>
            <p:cNvPr id="11" name="图片9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380" t="9567" b="1572"/>
            <a:stretch>
              <a:fillRect/>
            </a:stretch>
          </p:blipFill>
          <p:spPr>
            <a:xfrm>
              <a:off x="370275" y="241392"/>
              <a:ext cx="4270229" cy="2918946"/>
            </a:xfrm>
            <a:prstGeom prst="rect">
              <a:avLst/>
            </a:prstGeom>
          </p:spPr>
        </p:pic>
        <p:sp>
          <p:nvSpPr>
            <p:cNvPr id="12" name="形状9"/>
            <p:cNvSpPr txBox="1"/>
            <p:nvPr/>
          </p:nvSpPr>
          <p:spPr>
            <a:xfrm>
              <a:off x="772761" y="1369432"/>
              <a:ext cx="88536" cy="88536"/>
            </a:xfrm>
            <a:custGeom>
              <a:gdLst>
                <a:gd name="connsiteX0" fmla="*/ 44268 w 88536"/>
                <a:gd name="connsiteY0" fmla="*/ 0 h 88536"/>
                <a:gd name="connsiteX1" fmla="*/ 68716 w 88536"/>
                <a:gd name="connsiteY1" fmla="*/ 0 h 88536"/>
                <a:gd name="connsiteX2" fmla="*/ 88536 w 88536"/>
                <a:gd name="connsiteY2" fmla="*/ 68716 h 88536"/>
                <a:gd name="connsiteX3" fmla="*/ 19819 w 88536"/>
                <a:gd name="connsiteY3" fmla="*/ 88536 h 88536"/>
                <a:gd name="connsiteX4" fmla="*/ 0 w 88536"/>
                <a:gd name="connsiteY4" fmla="*/ 19819 h 885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36" h="88536">
                  <a:moveTo>
                    <a:pt x="44268" y="0"/>
                  </a:moveTo>
                  <a:cubicBezTo>
                    <a:pt x="68716" y="0"/>
                    <a:pt x="88536" y="19819"/>
                    <a:pt x="88536" y="44268"/>
                  </a:cubicBezTo>
                  <a:cubicBezTo>
                    <a:pt x="88536" y="68716"/>
                    <a:pt x="68716" y="88536"/>
                    <a:pt x="44268" y="88536"/>
                  </a:cubicBezTo>
                  <a:cubicBezTo>
                    <a:pt x="19819" y="88536"/>
                    <a:pt x="0" y="68716"/>
                    <a:pt x="0" y="44268"/>
                  </a:cubicBezTo>
                  <a:cubicBezTo>
                    <a:pt x="0" y="19819"/>
                    <a:pt x="19819" y="0"/>
                    <a:pt x="44268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3" name="形状10"/>
            <p:cNvSpPr txBox="1"/>
            <p:nvPr/>
          </p:nvSpPr>
          <p:spPr>
            <a:xfrm>
              <a:off x="507154" y="926755"/>
              <a:ext cx="1478544" cy="6474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4" name="文本7"/>
            <p:cNvSpPr txBox="1"/>
            <p:nvPr/>
          </p:nvSpPr>
          <p:spPr>
            <a:xfrm>
              <a:off x="2476309" y="0"/>
              <a:ext cx="607548" cy="84086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799" b="0" i="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A</a:t>
              </a:r>
            </a:p>
          </p:txBody>
        </p:sp>
        <p:sp>
          <p:nvSpPr>
            <p:cNvPr id="15" name="形状11"/>
            <p:cNvSpPr txBox="1"/>
            <p:nvPr/>
          </p:nvSpPr>
          <p:spPr>
            <a:xfrm>
              <a:off x="1126903" y="1369432"/>
              <a:ext cx="1301472" cy="6474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6" name="文本8"/>
            <p:cNvSpPr txBox="1"/>
            <p:nvPr/>
          </p:nvSpPr>
          <p:spPr>
            <a:xfrm>
              <a:off x="909942" y="1096737"/>
              <a:ext cx="580896" cy="84086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799" b="0" i="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B</a:t>
              </a:r>
            </a:p>
          </p:txBody>
        </p:sp>
        <p:sp>
          <p:nvSpPr>
            <p:cNvPr id="17" name="形状12"/>
            <p:cNvSpPr txBox="1"/>
            <p:nvPr/>
          </p:nvSpPr>
          <p:spPr>
            <a:xfrm>
              <a:off x="2277865" y="484077"/>
              <a:ext cx="1124401" cy="6474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8" name="文本9"/>
            <p:cNvSpPr txBox="1"/>
            <p:nvPr/>
          </p:nvSpPr>
          <p:spPr>
            <a:xfrm>
              <a:off x="469486" y="684655"/>
              <a:ext cx="580896" cy="84086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799" b="0" i="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C</a:t>
              </a:r>
            </a:p>
          </p:txBody>
        </p:sp>
        <p:sp>
          <p:nvSpPr>
            <p:cNvPr id="19" name="形状13"/>
            <p:cNvSpPr txBox="1"/>
            <p:nvPr/>
          </p:nvSpPr>
          <p:spPr>
            <a:xfrm>
              <a:off x="64474" y="1457964"/>
              <a:ext cx="354552" cy="43887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0" name="文本10"/>
            <p:cNvSpPr txBox="1"/>
            <p:nvPr/>
          </p:nvSpPr>
          <p:spPr>
            <a:xfrm>
              <a:off x="0" y="1216361"/>
              <a:ext cx="607548" cy="84086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799" b="0" i="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D</a:t>
              </a:r>
            </a:p>
          </p:txBody>
        </p:sp>
        <p:sp>
          <p:nvSpPr>
            <p:cNvPr id="21" name="形状14"/>
            <p:cNvSpPr txBox="1"/>
            <p:nvPr/>
          </p:nvSpPr>
          <p:spPr>
            <a:xfrm>
              <a:off x="2795955" y="2185837"/>
              <a:ext cx="116610" cy="88422"/>
            </a:xfrm>
            <a:custGeom>
              <a:gdLst>
                <a:gd name="connsiteX0" fmla="*/ 58305 w 116610"/>
                <a:gd name="connsiteY0" fmla="*/ 0 h 88422"/>
                <a:gd name="connsiteX1" fmla="*/ 90506 w 116610"/>
                <a:gd name="connsiteY1" fmla="*/ 0 h 88422"/>
                <a:gd name="connsiteX2" fmla="*/ 116610 w 116610"/>
                <a:gd name="connsiteY2" fmla="*/ 68628 h 88422"/>
                <a:gd name="connsiteX3" fmla="*/ 26104 w 116610"/>
                <a:gd name="connsiteY3" fmla="*/ 88422 h 88422"/>
                <a:gd name="connsiteX4" fmla="*/ 0 w 116610"/>
                <a:gd name="connsiteY4" fmla="*/ 19794 h 8842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609" h="88422">
                  <a:moveTo>
                    <a:pt x="58305" y="0"/>
                  </a:moveTo>
                  <a:cubicBezTo>
                    <a:pt x="90506" y="0"/>
                    <a:pt x="116610" y="19794"/>
                    <a:pt x="116610" y="44211"/>
                  </a:cubicBezTo>
                  <a:cubicBezTo>
                    <a:pt x="116610" y="68628"/>
                    <a:pt x="90506" y="88422"/>
                    <a:pt x="58305" y="88422"/>
                  </a:cubicBezTo>
                  <a:cubicBezTo>
                    <a:pt x="26104" y="88422"/>
                    <a:pt x="0" y="68628"/>
                    <a:pt x="0" y="44211"/>
                  </a:cubicBezTo>
                  <a:cubicBezTo>
                    <a:pt x="0" y="19794"/>
                    <a:pt x="26104" y="0"/>
                    <a:pt x="58305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2" name="形状15"/>
            <p:cNvSpPr txBox="1"/>
            <p:nvPr/>
          </p:nvSpPr>
          <p:spPr>
            <a:xfrm>
              <a:off x="2923861" y="1956273"/>
              <a:ext cx="1301472" cy="6474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3" name="文本11"/>
            <p:cNvSpPr txBox="1"/>
            <p:nvPr/>
          </p:nvSpPr>
          <p:spPr>
            <a:xfrm>
              <a:off x="2805427" y="1749542"/>
              <a:ext cx="607548" cy="84086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799" b="0" i="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O</a:t>
              </a:r>
            </a:p>
          </p:txBody>
        </p:sp>
        <p:sp>
          <p:nvSpPr>
            <p:cNvPr id="24" name="形状16"/>
            <p:cNvSpPr txBox="1"/>
            <p:nvPr/>
          </p:nvSpPr>
          <p:spPr>
            <a:xfrm>
              <a:off x="1062075" y="1564109"/>
              <a:ext cx="1301472" cy="64741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5" name="文本12"/>
            <p:cNvSpPr txBox="1"/>
            <p:nvPr/>
          </p:nvSpPr>
          <p:spPr>
            <a:xfrm>
              <a:off x="525218" y="1715605"/>
              <a:ext cx="553771" cy="84086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799" b="0" i="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E</a:t>
              </a:r>
            </a:p>
          </p:txBody>
        </p:sp>
      </p:grpSp>
      <p:sp>
        <p:nvSpPr>
          <p:cNvPr id="26" name="文本2" title=""/>
          <p:cNvSpPr txBox="1"/>
          <p:nvPr/>
        </p:nvSpPr>
        <p:spPr>
          <a:xfrm>
            <a:off x="266519" y="848497"/>
            <a:ext cx="10233022" cy="73525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  <a:buFont typeface="Wingdings"/>
              <a:buChar char="n"/>
            </a:pP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下图的指甲刀一共有几个杠杆？各属什么类型的杠杆？</a:t>
            </a:r>
          </a:p>
        </p:txBody>
      </p:sp>
      <p:sp>
        <p:nvSpPr>
          <p:cNvPr id="27" name="文本3" title=""/>
          <p:cNvSpPr txBox="1"/>
          <p:nvPr/>
        </p:nvSpPr>
        <p:spPr>
          <a:xfrm>
            <a:off x="919286" y="5591937"/>
            <a:ext cx="2699639" cy="68297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ABC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：省力杠杆</a:t>
            </a:r>
          </a:p>
        </p:txBody>
      </p:sp>
      <p:sp>
        <p:nvSpPr>
          <p:cNvPr id="28" name="文本4" title=""/>
          <p:cNvSpPr txBox="1"/>
          <p:nvPr/>
        </p:nvSpPr>
        <p:spPr>
          <a:xfrm>
            <a:off x="909876" y="4575820"/>
            <a:ext cx="2719261" cy="68297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OBD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：费力杠杆</a:t>
            </a:r>
          </a:p>
        </p:txBody>
      </p:sp>
      <p:sp>
        <p:nvSpPr>
          <p:cNvPr id="29" name="文本5" title=""/>
          <p:cNvSpPr txBox="1"/>
          <p:nvPr/>
        </p:nvSpPr>
        <p:spPr>
          <a:xfrm>
            <a:off x="919620" y="5073072"/>
            <a:ext cx="2699290" cy="68297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OED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：费力杠杆</a:t>
            </a:r>
          </a:p>
        </p:txBody>
      </p:sp>
      <p:pic>
        <p:nvPicPr>
          <p:cNvPr id="30" name="图片7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049" y="1786128"/>
            <a:ext cx="4974565" cy="2789634"/>
          </a:xfrm>
          <a:prstGeom prst="rect">
            <a:avLst/>
          </a:prstGeom>
          <a:ln w="9525">
            <a:solidFill>
              <a:srgbClr val="FFFFFF">
                <a:alpha val="0"/>
              </a:srgbClr>
            </a:solidFill>
            <a:prstDash val="solid"/>
          </a:ln>
        </p:spPr>
      </p:pic>
      <p:pic>
        <p:nvPicPr>
          <p:cNvPr id="31" name="图片8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7577" t="14450"/>
          <a:stretch>
            <a:fillRect/>
          </a:stretch>
        </p:blipFill>
        <p:spPr>
          <a:xfrm>
            <a:off x="6565992" y="2483929"/>
            <a:ext cx="5212499" cy="3659907"/>
          </a:xfrm>
          <a:prstGeom prst="rect">
            <a:avLst/>
          </a:prstGeom>
        </p:spPr>
      </p:pic>
      <p:grpSp>
        <p:nvGrpSpPr>
          <p:cNvPr id="32" name="组合4" title=""/>
          <p:cNvGrpSpPr/>
          <p:nvPr/>
        </p:nvGrpSpPr>
        <p:grpSpPr>
          <a:xfrm>
            <a:off x="9119192" y="2808877"/>
            <a:ext cx="1704405" cy="1900745"/>
            <a:chExt cx="1704405" cy="1900745"/>
          </a:xfrm>
        </p:grpSpPr>
        <p:sp>
          <p:nvSpPr>
            <p:cNvPr id="33" name="文本13"/>
            <p:cNvSpPr txBox="1"/>
            <p:nvPr/>
          </p:nvSpPr>
          <p:spPr>
            <a:xfrm>
              <a:off x="40705" y="0"/>
              <a:ext cx="1663700" cy="61058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899" b="0" i="0">
                  <a:solidFill>
                    <a:srgbClr val="000000">
                      <a:alpha val="100000"/>
                    </a:srgbClr>
                  </a:solidFill>
                  <a:latin typeface="黑体"/>
                  <a:ea typeface="黑体"/>
                </a:rPr>
                <a:t>肱二头肌</a:t>
              </a:r>
            </a:p>
          </p:txBody>
        </p:sp>
        <p:sp>
          <p:nvSpPr>
            <p:cNvPr id="34" name="形状17"/>
            <p:cNvSpPr txBox="1"/>
            <p:nvPr/>
          </p:nvSpPr>
          <p:spPr>
            <a:xfrm flipH="1" flipV="1">
              <a:off x="0" y="1517431"/>
              <a:ext cx="792623" cy="383314"/>
            </a:xfrm>
            <a:prstGeom prst="line">
              <a:avLst/>
            </a:prstGeom>
            <a:ln w="38100">
              <a:solidFill>
                <a:srgbClr val="3B00FF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35" name="组合5" title=""/>
          <p:cNvGrpSpPr/>
          <p:nvPr/>
        </p:nvGrpSpPr>
        <p:grpSpPr>
          <a:xfrm>
            <a:off x="6528968" y="5079060"/>
            <a:ext cx="2768600" cy="833074"/>
            <a:chExt cx="2768600" cy="833074"/>
          </a:xfrm>
        </p:grpSpPr>
        <p:sp>
          <p:nvSpPr>
            <p:cNvPr id="36" name="文本14"/>
            <p:cNvSpPr txBox="1"/>
            <p:nvPr/>
          </p:nvSpPr>
          <p:spPr>
            <a:xfrm>
              <a:off x="0" y="222490"/>
              <a:ext cx="2768600" cy="61058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899" b="0" i="0">
                  <a:solidFill>
                    <a:srgbClr val="000000">
                      <a:alpha val="100000"/>
                    </a:srgbClr>
                  </a:solidFill>
                  <a:latin typeface="黑体"/>
                  <a:ea typeface="黑体"/>
                </a:rPr>
                <a:t>肘关节（支点）</a:t>
              </a:r>
            </a:p>
          </p:txBody>
        </p:sp>
        <p:sp>
          <p:nvSpPr>
            <p:cNvPr id="37" name="形状18"/>
            <p:cNvSpPr txBox="1"/>
            <p:nvPr/>
          </p:nvSpPr>
          <p:spPr>
            <a:xfrm flipV="1">
              <a:off x="1454354" y="0"/>
              <a:ext cx="662748" cy="312620"/>
            </a:xfrm>
            <a:prstGeom prst="line">
              <a:avLst/>
            </a:prstGeom>
            <a:ln w="28575">
              <a:solidFill>
                <a:srgbClr val="3B00FF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38" name="形状2" title=""/>
          <p:cNvSpPr txBox="1"/>
          <p:nvPr/>
        </p:nvSpPr>
        <p:spPr>
          <a:xfrm flipH="1">
            <a:off x="11100882" y="4620475"/>
            <a:ext cx="1191" cy="1470099"/>
          </a:xfrm>
          <a:prstGeom prst="line">
            <a:avLst/>
          </a:prstGeom>
          <a:solidFill>
            <a:srgbClr val="166EE1">
              <a:alpha val="100000"/>
            </a:srgbClr>
          </a:solidFill>
          <a:ln w="47625">
            <a:solidFill>
              <a:srgbClr val="3B00FF">
                <a:alpha val="100000"/>
              </a:srgbClr>
            </a:solidFill>
            <a:prstDash val="solid"/>
            <a:tailEnd type="arrow" w="sm" len="sm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9" name="文本6" title=""/>
          <p:cNvSpPr txBox="1"/>
          <p:nvPr/>
        </p:nvSpPr>
        <p:spPr>
          <a:xfrm>
            <a:off x="5838187" y="1748714"/>
            <a:ext cx="5737222" cy="73525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  <a:buFont typeface="Wingdings"/>
              <a:buChar char="n"/>
            </a:pP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了解人类手的前臂与杠杆相关知识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transition="out" filter="wipe(left)">
                                      <p:cBhvr>
                                        <p:cTn id="7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8" grpId="0" animBg="1"/>
      <p:bldP spid="29" grpId="0" animBg="1"/>
      <p:bldP spid="27" grpId="0" animBg="1"/>
      <p:bldP spid="31" grpId="0" animBg="1"/>
      <p:bldP spid="39" grpId="0" animBg="1"/>
      <p:bldP spid="35" grpId="0" animBg="1"/>
      <p:bldP spid="38" grpId="0" animBg="1"/>
      <p:bldP spid="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92970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-5920" y="-9732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514093" y="206730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F59DD2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课堂小结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6" name="思维导图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150" y="362"/>
            <a:ext cx="10296525" cy="58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容器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734" y="3224851"/>
            <a:ext cx="2159003" cy="1060056"/>
          </a:xfrm>
          <a:prstGeom prst="rect">
            <a:avLst/>
          </a:prstGeom>
        </p:spPr>
      </p:pic>
      <p:pic>
        <p:nvPicPr>
          <p:cNvPr id="3" name="容器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401" y="1866300"/>
            <a:ext cx="2158403" cy="1114825"/>
          </a:xfrm>
          <a:prstGeom prst="rect">
            <a:avLst/>
          </a:prstGeom>
        </p:spPr>
      </p:pic>
      <p:pic>
        <p:nvPicPr>
          <p:cNvPr id="4" name="容器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468" y="4521756"/>
            <a:ext cx="2159003" cy="1191025"/>
          </a:xfrm>
          <a:prstGeom prst="rect">
            <a:avLst/>
          </a:prstGeom>
        </p:spPr>
      </p:pic>
      <p:pic>
        <p:nvPicPr>
          <p:cNvPr id="5" name="素材1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6992" y="1865948"/>
            <a:ext cx="2093119" cy="1359694"/>
          </a:xfrm>
          <a:prstGeom prst="rect">
            <a:avLst/>
          </a:prstGeom>
        </p:spPr>
      </p:pic>
      <p:pic>
        <p:nvPicPr>
          <p:cNvPr id="6" name="素材2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41989" y="358969"/>
            <a:ext cx="2197894" cy="1190625"/>
          </a:xfrm>
          <a:prstGeom prst="rect">
            <a:avLst/>
          </a:prstGeom>
        </p:spPr>
      </p:pic>
      <p:pic>
        <p:nvPicPr>
          <p:cNvPr id="7" name="素材3" title="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88331" y="1895770"/>
            <a:ext cx="1819275" cy="775097"/>
          </a:xfrm>
          <a:prstGeom prst="rect">
            <a:avLst/>
          </a:prstGeom>
        </p:spPr>
      </p:pic>
      <p:pic>
        <p:nvPicPr>
          <p:cNvPr id="8" name="素材4" title="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20468" y="1939776"/>
            <a:ext cx="1575797" cy="1919878"/>
          </a:xfrm>
          <a:prstGeom prst="rect">
            <a:avLst/>
          </a:prstGeom>
        </p:spPr>
      </p:pic>
      <p:pic>
        <p:nvPicPr>
          <p:cNvPr id="9" name="素材5" title="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45253" y="225200"/>
            <a:ext cx="1575797" cy="2000250"/>
          </a:xfrm>
          <a:prstGeom prst="rect">
            <a:avLst/>
          </a:prstGeom>
        </p:spPr>
      </p:pic>
      <p:pic>
        <p:nvPicPr>
          <p:cNvPr id="10" name="素材6" title="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44257" y="2225288"/>
            <a:ext cx="2197894" cy="1114425"/>
          </a:xfrm>
          <a:prstGeom prst="rect">
            <a:avLst/>
          </a:prstGeom>
        </p:spPr>
      </p:pic>
      <p:pic>
        <p:nvPicPr>
          <p:cNvPr id="11" name="素材7" title="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16453" y="295094"/>
            <a:ext cx="2514600" cy="1028700"/>
          </a:xfrm>
          <a:prstGeom prst="rect">
            <a:avLst/>
          </a:prstGeom>
        </p:spPr>
      </p:pic>
      <p:pic>
        <p:nvPicPr>
          <p:cNvPr id="12" name="素材8" title="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72860" y="3835308"/>
            <a:ext cx="2762250" cy="2563416"/>
          </a:xfrm>
          <a:prstGeom prst="rect">
            <a:avLst/>
          </a:prstGeom>
        </p:spPr>
      </p:pic>
      <p:pic>
        <p:nvPicPr>
          <p:cNvPr id="13" name="素材9" title="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07702" y="358712"/>
            <a:ext cx="2093709" cy="1114425"/>
          </a:xfrm>
          <a:prstGeom prst="rect">
            <a:avLst/>
          </a:prstGeom>
        </p:spPr>
      </p:pic>
      <p:pic>
        <p:nvPicPr>
          <p:cNvPr id="14" name="素材10" title="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21697" y="3348295"/>
            <a:ext cx="2333625" cy="1948453"/>
          </a:xfrm>
          <a:prstGeom prst="rect">
            <a:avLst/>
          </a:prstGeom>
        </p:spPr>
      </p:pic>
      <p:pic>
        <p:nvPicPr>
          <p:cNvPr id="15" name="素材11" title="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91545" y="4717752"/>
            <a:ext cx="2093119" cy="1276350"/>
          </a:xfrm>
          <a:prstGeom prst="rect">
            <a:avLst/>
          </a:prstGeom>
        </p:spPr>
      </p:pic>
      <p:pic>
        <p:nvPicPr>
          <p:cNvPr id="16" name="素材12" title="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95473" y="3225279"/>
            <a:ext cx="3177778" cy="1369219"/>
          </a:xfrm>
          <a:prstGeom prst="rect">
            <a:avLst/>
          </a:prstGeom>
        </p:spPr>
      </p:pic>
      <p:pic>
        <p:nvPicPr>
          <p:cNvPr id="17" name="素材13" title="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00640" y="4269343"/>
            <a:ext cx="2821781" cy="1695450"/>
          </a:xfrm>
          <a:prstGeom prst="rect">
            <a:avLst/>
          </a:prstGeom>
        </p:spPr>
      </p:pic>
      <p:sp>
        <p:nvSpPr>
          <p:cNvPr id="18" name="形状1" title=""/>
          <p:cNvSpPr txBox="1"/>
          <p:nvPr/>
        </p:nvSpPr>
        <p:spPr>
          <a:xfrm>
            <a:off x="514321" y="130407"/>
            <a:ext cx="2217925" cy="631841"/>
          </a:xfrm>
          <a:prstGeom prst="rect">
            <a:avLst/>
          </a:prstGeom>
          <a:solidFill>
            <a:srgbClr val="458BE6">
              <a:alpha val="100000"/>
            </a:srgbClr>
          </a:solidFill>
          <a:ln w="38100">
            <a:solidFill>
              <a:srgbClr val="FFEE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799" b="0" i="0">
                <a:solidFill>
                  <a:srgbClr val="AA00FF">
                    <a:alpha val="100000"/>
                  </a:srgbClr>
                </a:solidFill>
                <a:latin typeface="微软雅黑"/>
                <a:ea typeface="微软雅黑"/>
              </a:rPr>
              <a:t>杠杆的分类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4" title=""/>
          <p:cNvGrpSpPr/>
          <p:nvPr/>
        </p:nvGrpSpPr>
        <p:grpSpPr>
          <a:xfrm>
            <a:off x="9126122" y="1686535"/>
            <a:ext cx="2478701" cy="3501295"/>
            <a:chExt cx="2478701" cy="3501295"/>
          </a:xfrm>
        </p:grpSpPr>
        <p:sp>
          <p:nvSpPr>
            <p:cNvPr id="3" name="形状16"/>
            <p:cNvSpPr txBox="1"/>
            <p:nvPr/>
          </p:nvSpPr>
          <p:spPr>
            <a:xfrm>
              <a:off x="758542" y="0"/>
              <a:ext cx="954005" cy="981389"/>
            </a:xfrm>
            <a:custGeom>
              <a:gdLst>
                <a:gd name="connsiteX0" fmla="*/ 477002 w 954005"/>
                <a:gd name="connsiteY0" fmla="*/ 0 h 981389"/>
                <a:gd name="connsiteX1" fmla="*/ 740444 w 954005"/>
                <a:gd name="connsiteY1" fmla="*/ 0 h 981389"/>
                <a:gd name="connsiteX2" fmla="*/ 954005 w 954005"/>
                <a:gd name="connsiteY2" fmla="*/ 761698 h 981389"/>
                <a:gd name="connsiteX3" fmla="*/ 213561 w 954005"/>
                <a:gd name="connsiteY3" fmla="*/ 981389 h 981389"/>
                <a:gd name="connsiteX4" fmla="*/ 0 w 954005"/>
                <a:gd name="connsiteY4" fmla="*/ 219691 h 98138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4005" h="981389">
                  <a:moveTo>
                    <a:pt x="477002" y="0"/>
                  </a:moveTo>
                  <a:cubicBezTo>
                    <a:pt x="740444" y="0"/>
                    <a:pt x="954005" y="219691"/>
                    <a:pt x="954005" y="490695"/>
                  </a:cubicBezTo>
                  <a:cubicBezTo>
                    <a:pt x="954005" y="761698"/>
                    <a:pt x="740444" y="981389"/>
                    <a:pt x="477002" y="981389"/>
                  </a:cubicBezTo>
                  <a:cubicBezTo>
                    <a:pt x="213561" y="981389"/>
                    <a:pt x="0" y="761698"/>
                    <a:pt x="0" y="490695"/>
                  </a:cubicBezTo>
                  <a:cubicBezTo>
                    <a:pt x="0" y="219691"/>
                    <a:pt x="213561" y="0"/>
                    <a:pt x="477002" y="0"/>
                  </a:cubicBezTo>
                  <a:close/>
                </a:path>
              </a:pathLst>
            </a:custGeom>
            <a:solidFill>
              <a:srgbClr val="6037E6">
                <a:alpha val="100000"/>
              </a:srgbClr>
            </a:solidFill>
            <a:ln w="9525">
              <a:solidFill>
                <a:srgbClr val="1A5CB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17"/>
            <p:cNvSpPr txBox="1"/>
            <p:nvPr/>
          </p:nvSpPr>
          <p:spPr>
            <a:xfrm rot="10800000">
              <a:off x="0" y="378342"/>
              <a:ext cx="2478701" cy="3122953"/>
            </a:xfrm>
            <a:prstGeom prst="flowChartPunchedCard">
              <a:avLst/>
            </a:prstGeom>
            <a:solidFill>
              <a:srgbClr val="6037E6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5" name="形状1" title=""/>
          <p:cNvSpPr txBox="1"/>
          <p:nvPr/>
        </p:nvSpPr>
        <p:spPr>
          <a:xfrm>
            <a:off x="5296" y="-22860"/>
            <a:ext cx="12172950" cy="98115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6" name="形状2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形状3" title=""/>
          <p:cNvSpPr txBox="1"/>
          <p:nvPr/>
        </p:nvSpPr>
        <p:spPr>
          <a:xfrm>
            <a:off x="481822" y="120148"/>
            <a:ext cx="2360428" cy="743179"/>
          </a:xfrm>
          <a:custGeom>
            <a:gdLst>
              <a:gd name="connsiteX0" fmla="*/ 123863 w 2360428"/>
              <a:gd name="connsiteY0" fmla="*/ 0 h 743179"/>
              <a:gd name="connsiteX1" fmla="*/ 2236565 w 2360428"/>
              <a:gd name="connsiteY1" fmla="*/ 0 h 743179"/>
              <a:gd name="connsiteX2" fmla="*/ 2304973 w 2360428"/>
              <a:gd name="connsiteY2" fmla="*/ 0 h 743179"/>
              <a:gd name="connsiteX3" fmla="*/ 2360428 w 2360428"/>
              <a:gd name="connsiteY3" fmla="*/ 619315 h 743179"/>
              <a:gd name="connsiteX4" fmla="*/ 2360428 w 2360428"/>
              <a:gd name="connsiteY4" fmla="*/ 652166 h 743179"/>
              <a:gd name="connsiteX5" fmla="*/ 2300921 w 2360428"/>
              <a:gd name="connsiteY5" fmla="*/ 730129 h 743179"/>
              <a:gd name="connsiteX6" fmla="*/ 123863 w 2360428"/>
              <a:gd name="connsiteY6" fmla="*/ 743179 h 743179"/>
              <a:gd name="connsiteX7" fmla="*/ 91013 w 2360428"/>
              <a:gd name="connsiteY7" fmla="*/ 743179 h 743179"/>
              <a:gd name="connsiteX8" fmla="*/ 13050 w 2360428"/>
              <a:gd name="connsiteY8" fmla="*/ 683671 h 743179"/>
              <a:gd name="connsiteX9" fmla="*/ 0 w 2360428"/>
              <a:gd name="connsiteY9" fmla="*/ 123863 h 743179"/>
              <a:gd name="connsiteX10" fmla="*/ 0 w 2360428"/>
              <a:gd name="connsiteY10" fmla="*/ 55455 h 74317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60428" h="743179">
                <a:moveTo>
                  <a:pt x="123863" y="0"/>
                </a:moveTo>
                <a:lnTo>
                  <a:pt x="2236565" y="0"/>
                </a:lnTo>
                <a:cubicBezTo>
                  <a:pt x="2304973" y="0"/>
                  <a:pt x="2360428" y="55455"/>
                  <a:pt x="2360428" y="123863"/>
                </a:cubicBezTo>
                <a:lnTo>
                  <a:pt x="2360428" y="619315"/>
                </a:lnTo>
                <a:cubicBezTo>
                  <a:pt x="2360428" y="652166"/>
                  <a:pt x="2347379" y="683671"/>
                  <a:pt x="2324150" y="706900"/>
                </a:cubicBezTo>
                <a:cubicBezTo>
                  <a:pt x="2300921" y="730129"/>
                  <a:pt x="2269416" y="743179"/>
                  <a:pt x="2236565" y="743179"/>
                </a:cubicBezTo>
                <a:lnTo>
                  <a:pt x="123863" y="743179"/>
                </a:lnTo>
                <a:cubicBezTo>
                  <a:pt x="91013" y="743179"/>
                  <a:pt x="59507" y="730129"/>
                  <a:pt x="36279" y="706900"/>
                </a:cubicBezTo>
                <a:cubicBezTo>
                  <a:pt x="13050" y="683671"/>
                  <a:pt x="0" y="652166"/>
                  <a:pt x="0" y="619315"/>
                </a:cubicBezTo>
                <a:lnTo>
                  <a:pt x="0" y="123863"/>
                </a:lnTo>
                <a:cubicBezTo>
                  <a:pt x="0" y="55455"/>
                  <a:pt x="55455" y="0"/>
                  <a:pt x="123863" y="0"/>
                </a:cubicBezTo>
                <a:close/>
              </a:path>
            </a:pathLst>
          </a:custGeom>
          <a:solidFill>
            <a:srgbClr val="F0EA9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学习目标</a:t>
            </a:r>
          </a:p>
        </p:txBody>
      </p:sp>
      <p:sp>
        <p:nvSpPr>
          <p:cNvPr id="8" name="形状4" title=""/>
          <p:cNvSpPr txBox="1"/>
          <p:nvPr/>
        </p:nvSpPr>
        <p:spPr>
          <a:xfrm rot="10800000">
            <a:off x="1114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9" name="组合1" title=""/>
          <p:cNvGrpSpPr/>
          <p:nvPr/>
        </p:nvGrpSpPr>
        <p:grpSpPr>
          <a:xfrm>
            <a:off x="657082" y="1784499"/>
            <a:ext cx="2478701" cy="3394797"/>
            <a:chExt cx="2478701" cy="3394797"/>
          </a:xfrm>
        </p:grpSpPr>
        <p:sp>
          <p:nvSpPr>
            <p:cNvPr id="10" name="形状18"/>
            <p:cNvSpPr txBox="1"/>
            <p:nvPr/>
          </p:nvSpPr>
          <p:spPr>
            <a:xfrm>
              <a:off x="860641" y="0"/>
              <a:ext cx="954005" cy="954005"/>
            </a:xfrm>
            <a:custGeom>
              <a:gdLst>
                <a:gd name="connsiteX0" fmla="*/ 477002 w 954005"/>
                <a:gd name="connsiteY0" fmla="*/ 0 h 954005"/>
                <a:gd name="connsiteX1" fmla="*/ 740444 w 954005"/>
                <a:gd name="connsiteY1" fmla="*/ 0 h 954005"/>
                <a:gd name="connsiteX2" fmla="*/ 954005 w 954005"/>
                <a:gd name="connsiteY2" fmla="*/ 740444 h 954005"/>
                <a:gd name="connsiteX3" fmla="*/ 213561 w 954005"/>
                <a:gd name="connsiteY3" fmla="*/ 954005 h 954005"/>
                <a:gd name="connsiteX4" fmla="*/ 0 w 954005"/>
                <a:gd name="connsiteY4" fmla="*/ 213561 h 95400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4005" h="954005">
                  <a:moveTo>
                    <a:pt x="477002" y="0"/>
                  </a:moveTo>
                  <a:cubicBezTo>
                    <a:pt x="740444" y="0"/>
                    <a:pt x="954005" y="213561"/>
                    <a:pt x="954005" y="477002"/>
                  </a:cubicBezTo>
                  <a:cubicBezTo>
                    <a:pt x="954005" y="740444"/>
                    <a:pt x="740444" y="954005"/>
                    <a:pt x="477002" y="954005"/>
                  </a:cubicBezTo>
                  <a:cubicBezTo>
                    <a:pt x="213561" y="954005"/>
                    <a:pt x="0" y="740444"/>
                    <a:pt x="0" y="477002"/>
                  </a:cubicBezTo>
                  <a:cubicBezTo>
                    <a:pt x="0" y="213561"/>
                    <a:pt x="213561" y="0"/>
                    <a:pt x="477002" y="0"/>
                  </a:cubicBezTo>
                  <a:close/>
                </a:path>
              </a:pathLst>
            </a:custGeom>
            <a:solidFill>
              <a:srgbClr val="2A8C51">
                <a:alpha val="100000"/>
              </a:srgbClr>
            </a:solidFill>
            <a:ln w="9525">
              <a:solidFill>
                <a:srgbClr val="1A5CB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19"/>
            <p:cNvSpPr txBox="1"/>
            <p:nvPr/>
          </p:nvSpPr>
          <p:spPr>
            <a:xfrm rot="10800000">
              <a:off x="0" y="271844"/>
              <a:ext cx="2478701" cy="3122953"/>
            </a:xfrm>
            <a:prstGeom prst="flowChartPunchedCard">
              <a:avLst/>
            </a:prstGeom>
            <a:solidFill>
              <a:srgbClr val="2A8C51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2" name="文本2" title=""/>
          <p:cNvSpPr txBox="1"/>
          <p:nvPr/>
        </p:nvSpPr>
        <p:spPr>
          <a:xfrm>
            <a:off x="784841" y="2604306"/>
            <a:ext cx="2340980" cy="124658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700"/>
              </a:lnSpc>
            </a:pPr>
            <a:r>
              <a:rPr lang="zh-CN" altLang="en-US" sz="2299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认识杠杆及其分类；知道杠杆的一些应用；</a:t>
            </a:r>
          </a:p>
        </p:txBody>
      </p:sp>
      <p:grpSp>
        <p:nvGrpSpPr>
          <p:cNvPr id="13" name="组合2" title=""/>
          <p:cNvGrpSpPr/>
          <p:nvPr/>
        </p:nvGrpSpPr>
        <p:grpSpPr>
          <a:xfrm>
            <a:off x="3423657" y="1734283"/>
            <a:ext cx="2478703" cy="3493257"/>
            <a:chExt cx="2478703" cy="3493257"/>
          </a:xfrm>
        </p:grpSpPr>
        <p:sp>
          <p:nvSpPr>
            <p:cNvPr id="14" name="形状20"/>
            <p:cNvSpPr txBox="1"/>
            <p:nvPr/>
          </p:nvSpPr>
          <p:spPr>
            <a:xfrm>
              <a:off x="778497" y="0"/>
              <a:ext cx="954005" cy="954005"/>
            </a:xfrm>
            <a:custGeom>
              <a:gdLst>
                <a:gd name="connsiteX0" fmla="*/ 477002 w 954005"/>
                <a:gd name="connsiteY0" fmla="*/ 0 h 954005"/>
                <a:gd name="connsiteX1" fmla="*/ 740444 w 954005"/>
                <a:gd name="connsiteY1" fmla="*/ 0 h 954005"/>
                <a:gd name="connsiteX2" fmla="*/ 954005 w 954005"/>
                <a:gd name="connsiteY2" fmla="*/ 740444 h 954005"/>
                <a:gd name="connsiteX3" fmla="*/ 213561 w 954005"/>
                <a:gd name="connsiteY3" fmla="*/ 954005 h 954005"/>
                <a:gd name="connsiteX4" fmla="*/ 0 w 954005"/>
                <a:gd name="connsiteY4" fmla="*/ 213561 h 95400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4005" h="954005">
                  <a:moveTo>
                    <a:pt x="477002" y="0"/>
                  </a:moveTo>
                  <a:cubicBezTo>
                    <a:pt x="740444" y="0"/>
                    <a:pt x="954005" y="213561"/>
                    <a:pt x="954005" y="477002"/>
                  </a:cubicBezTo>
                  <a:cubicBezTo>
                    <a:pt x="954005" y="740444"/>
                    <a:pt x="740444" y="954005"/>
                    <a:pt x="477002" y="954005"/>
                  </a:cubicBezTo>
                  <a:cubicBezTo>
                    <a:pt x="213561" y="954005"/>
                    <a:pt x="0" y="740444"/>
                    <a:pt x="0" y="477002"/>
                  </a:cubicBezTo>
                  <a:cubicBezTo>
                    <a:pt x="0" y="213561"/>
                    <a:pt x="213561" y="0"/>
                    <a:pt x="477002" y="0"/>
                  </a:cubicBezTo>
                  <a:close/>
                </a:path>
              </a:pathLst>
            </a:custGeom>
            <a:solidFill>
              <a:srgbClr val="1A5CB3">
                <a:alpha val="100000"/>
              </a:srgbClr>
            </a:solidFill>
            <a:ln w="9525">
              <a:solidFill>
                <a:srgbClr val="1A5CB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5" name="形状21"/>
            <p:cNvSpPr txBox="1"/>
            <p:nvPr/>
          </p:nvSpPr>
          <p:spPr>
            <a:xfrm rot="10800000">
              <a:off x="0" y="370304"/>
              <a:ext cx="2478703" cy="3122953"/>
            </a:xfrm>
            <a:prstGeom prst="flowChartPunchedCard">
              <a:avLst/>
            </a:prstGeom>
            <a:solidFill>
              <a:srgbClr val="1A5CB3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6" name="文本4" title=""/>
          <p:cNvSpPr txBox="1"/>
          <p:nvPr/>
        </p:nvSpPr>
        <p:spPr>
          <a:xfrm>
            <a:off x="3542100" y="2529478"/>
            <a:ext cx="2360219" cy="233343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400"/>
              </a:lnSpc>
            </a:pPr>
            <a:r>
              <a:rPr lang="zh-CN" altLang="en-US" sz="1999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通过对实例进行分析，结合示意图建立杠杆的模型，掌握力臂的画法。分析实验数据，推导得出杠杆的平衡条件。</a:t>
            </a:r>
          </a:p>
        </p:txBody>
      </p:sp>
      <p:grpSp>
        <p:nvGrpSpPr>
          <p:cNvPr id="17" name="组合3" title=""/>
          <p:cNvGrpSpPr/>
          <p:nvPr/>
        </p:nvGrpSpPr>
        <p:grpSpPr>
          <a:xfrm>
            <a:off x="6265231" y="1714643"/>
            <a:ext cx="2478701" cy="3453776"/>
            <a:chExt cx="2478701" cy="3453776"/>
          </a:xfrm>
        </p:grpSpPr>
        <p:sp>
          <p:nvSpPr>
            <p:cNvPr id="18" name="形状22"/>
            <p:cNvSpPr txBox="1"/>
            <p:nvPr/>
          </p:nvSpPr>
          <p:spPr>
            <a:xfrm>
              <a:off x="797909" y="0"/>
              <a:ext cx="954005" cy="954005"/>
            </a:xfrm>
            <a:custGeom>
              <a:gdLst>
                <a:gd name="connsiteX0" fmla="*/ 477002 w 954005"/>
                <a:gd name="connsiteY0" fmla="*/ 0 h 954005"/>
                <a:gd name="connsiteX1" fmla="*/ 740444 w 954005"/>
                <a:gd name="connsiteY1" fmla="*/ 0 h 954005"/>
                <a:gd name="connsiteX2" fmla="*/ 954005 w 954005"/>
                <a:gd name="connsiteY2" fmla="*/ 740444 h 954005"/>
                <a:gd name="connsiteX3" fmla="*/ 213561 w 954005"/>
                <a:gd name="connsiteY3" fmla="*/ 954005 h 954005"/>
                <a:gd name="connsiteX4" fmla="*/ 0 w 954005"/>
                <a:gd name="connsiteY4" fmla="*/ 213561 h 95400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4005" h="954005">
                  <a:moveTo>
                    <a:pt x="477002" y="0"/>
                  </a:moveTo>
                  <a:cubicBezTo>
                    <a:pt x="740444" y="0"/>
                    <a:pt x="954005" y="213561"/>
                    <a:pt x="954005" y="477002"/>
                  </a:cubicBezTo>
                  <a:cubicBezTo>
                    <a:pt x="954005" y="740444"/>
                    <a:pt x="740444" y="954005"/>
                    <a:pt x="477002" y="954005"/>
                  </a:cubicBezTo>
                  <a:cubicBezTo>
                    <a:pt x="213561" y="954005"/>
                    <a:pt x="0" y="740444"/>
                    <a:pt x="0" y="477002"/>
                  </a:cubicBezTo>
                  <a:cubicBezTo>
                    <a:pt x="0" y="213561"/>
                    <a:pt x="213561" y="0"/>
                    <a:pt x="477002" y="0"/>
                  </a:cubicBezTo>
                  <a:close/>
                </a:path>
              </a:pathLst>
            </a:custGeom>
            <a:solidFill>
              <a:srgbClr val="C72727">
                <a:alpha val="100000"/>
              </a:srgbClr>
            </a:solidFill>
            <a:ln w="9525">
              <a:solidFill>
                <a:srgbClr val="1A5CB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9" name="形状23"/>
            <p:cNvSpPr txBox="1"/>
            <p:nvPr/>
          </p:nvSpPr>
          <p:spPr>
            <a:xfrm rot="10800000">
              <a:off x="0" y="330823"/>
              <a:ext cx="2478701" cy="3122953"/>
            </a:xfrm>
            <a:prstGeom prst="flowChartPunchedCard">
              <a:avLst/>
            </a:prstGeom>
            <a:solidFill>
              <a:srgbClr val="C72727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20" name="文本6" title=""/>
          <p:cNvSpPr txBox="1"/>
          <p:nvPr/>
        </p:nvSpPr>
        <p:spPr>
          <a:xfrm>
            <a:off x="9227182" y="2529269"/>
            <a:ext cx="2394790" cy="26395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400"/>
              </a:lnSpc>
            </a:pPr>
            <a:r>
              <a:rPr lang="zh-CN" altLang="en-US" sz="1999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学生间参与科学探究，增进交流与合作的意识，加强学生之间的相互协作精神。进一步认识物理的应用价值，提高学习物理的兴趣</a:t>
            </a:r>
          </a:p>
        </p:txBody>
      </p:sp>
      <p:sp>
        <p:nvSpPr>
          <p:cNvPr id="21" name="文本8" title=""/>
          <p:cNvSpPr txBox="1"/>
          <p:nvPr/>
        </p:nvSpPr>
        <p:spPr>
          <a:xfrm>
            <a:off x="6394209" y="2529440"/>
            <a:ext cx="2338388" cy="220986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199" b="1" i="0">
                <a:solidFill>
                  <a:srgbClr val="FFFFFF">
                    <a:alpha val="100000"/>
                  </a:srgbClr>
                </a:solidFill>
                <a:latin typeface="新宋体"/>
                <a:ea typeface="新宋体"/>
              </a:rPr>
              <a:t>通过探究，了解杠杆的平衡条件（重点）；会画出杠杆的力臂（难点）</a:t>
            </a:r>
          </a:p>
        </p:txBody>
      </p:sp>
      <p:sp>
        <p:nvSpPr>
          <p:cNvPr id="22" name="文本12" title=""/>
          <p:cNvSpPr txBox="1"/>
          <p:nvPr/>
        </p:nvSpPr>
        <p:spPr>
          <a:xfrm>
            <a:off x="1515577" y="1681447"/>
            <a:ext cx="932928" cy="925190"/>
          </a:xfrm>
          <a:prstGeom prst="rect">
            <a:avLst/>
          </a:prstGeom>
          <a:noFill/>
        </p:spPr>
        <p:txBody>
          <a:bodyPr anchor="ctr"/>
          <a:lstStyle/>
          <a:p>
            <a:pPr marL="0" algn="ctr">
              <a:lnSpc>
                <a:spcPts val="2400"/>
              </a:lnSpc>
            </a:pPr>
            <a:r>
              <a:rPr lang="zh-CN" altLang="en-US" sz="1999" b="1" i="0">
                <a:solidFill>
                  <a:srgbClr val="FFEE00">
                    <a:alpha val="100000"/>
                  </a:srgbClr>
                </a:solidFill>
                <a:latin typeface="新宋体"/>
                <a:ea typeface="新宋体"/>
              </a:rPr>
              <a:t>物理观念</a:t>
            </a:r>
          </a:p>
        </p:txBody>
      </p:sp>
      <p:sp>
        <p:nvSpPr>
          <p:cNvPr id="23" name="文本13" title=""/>
          <p:cNvSpPr txBox="1"/>
          <p:nvPr/>
        </p:nvSpPr>
        <p:spPr>
          <a:xfrm>
            <a:off x="4192452" y="1668275"/>
            <a:ext cx="932928" cy="925190"/>
          </a:xfrm>
          <a:prstGeom prst="rect">
            <a:avLst/>
          </a:prstGeom>
          <a:noFill/>
        </p:spPr>
        <p:txBody>
          <a:bodyPr anchor="ctr"/>
          <a:lstStyle/>
          <a:p>
            <a:pPr marL="0" algn="ctr">
              <a:lnSpc>
                <a:spcPts val="2400"/>
              </a:lnSpc>
            </a:pPr>
            <a:r>
              <a:rPr lang="zh-CN" altLang="en-US" sz="1999" b="1" i="0">
                <a:solidFill>
                  <a:srgbClr val="FFEE00">
                    <a:alpha val="100000"/>
                  </a:srgbClr>
                </a:solidFill>
                <a:latin typeface="新宋体"/>
                <a:ea typeface="新宋体"/>
              </a:rPr>
              <a:t>科学思维</a:t>
            </a:r>
          </a:p>
        </p:txBody>
      </p:sp>
      <p:sp>
        <p:nvSpPr>
          <p:cNvPr id="24" name="文本14" title=""/>
          <p:cNvSpPr txBox="1"/>
          <p:nvPr/>
        </p:nvSpPr>
        <p:spPr>
          <a:xfrm>
            <a:off x="7097297" y="1668580"/>
            <a:ext cx="932928" cy="925190"/>
          </a:xfrm>
          <a:prstGeom prst="rect">
            <a:avLst/>
          </a:prstGeom>
          <a:noFill/>
        </p:spPr>
        <p:txBody>
          <a:bodyPr anchor="ctr"/>
          <a:lstStyle/>
          <a:p>
            <a:pPr marL="0" algn="ctr">
              <a:lnSpc>
                <a:spcPts val="2400"/>
              </a:lnSpc>
            </a:pPr>
            <a:r>
              <a:rPr lang="zh-CN" altLang="en-US" sz="1999" b="1" i="0">
                <a:solidFill>
                  <a:srgbClr val="FFEE00">
                    <a:alpha val="100000"/>
                  </a:srgbClr>
                </a:solidFill>
                <a:latin typeface="新宋体"/>
                <a:ea typeface="新宋体"/>
              </a:rPr>
              <a:t>科学探究</a:t>
            </a:r>
          </a:p>
        </p:txBody>
      </p:sp>
      <p:sp>
        <p:nvSpPr>
          <p:cNvPr id="25" name="文本15" title=""/>
          <p:cNvSpPr txBox="1"/>
          <p:nvPr/>
        </p:nvSpPr>
        <p:spPr>
          <a:xfrm>
            <a:off x="9850499" y="1729416"/>
            <a:ext cx="1111253" cy="802742"/>
          </a:xfrm>
          <a:prstGeom prst="rect">
            <a:avLst/>
          </a:prstGeom>
          <a:noFill/>
        </p:spPr>
        <p:txBody>
          <a:bodyPr anchor="ctr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solidFill>
                  <a:srgbClr val="FFEE00">
                    <a:alpha val="100000"/>
                  </a:srgbClr>
                </a:solidFill>
                <a:latin typeface="新宋体"/>
                <a:ea typeface="新宋体"/>
              </a:rPr>
              <a:t>态度与责任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7" grpId="0" animBg="1"/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406841" y="984190"/>
            <a:ext cx="11480959" cy="427984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1、如图所示，轻质杠杆AB绕O点转动，某同学在杠杆的左端挂一重物G，在A端施加一个竖直向下的力F，使杠杆处于图示的位置静止。此时杠杆处于</a:t>
            </a:r>
            <a:r>
              <a:rPr lang="zh-CN" altLang="en-US" sz="2899" b="0" i="0" u="sng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          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（平衡/非平衡），</a:t>
            </a:r>
          </a:p>
          <a:p>
            <a:pPr marL="0" algn="l">
              <a:lnSpc>
                <a:spcPts val="4600"/>
              </a:lnSpc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该杠杆是</a:t>
            </a:r>
            <a:r>
              <a:rPr lang="zh-CN" altLang="en-US" sz="2899" b="0" i="0" u="sng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      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杠杆（省力/费力），</a:t>
            </a:r>
          </a:p>
          <a:p>
            <a:pPr marL="0" algn="l">
              <a:lnSpc>
                <a:spcPts val="4600"/>
              </a:lnSpc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若A端的力F沿逆时针方向旋转且杠杆始终</a:t>
            </a:r>
          </a:p>
          <a:p>
            <a:pPr marL="0" algn="l">
              <a:lnSpc>
                <a:spcPts val="4600"/>
              </a:lnSpc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处于静止，则力F的大小应</a:t>
            </a:r>
            <a:endParaRPr lang="zh-CN" altLang="en-US" sz="2899" b="0" i="0" u="sng">
              <a:solidFill>
                <a:srgbClr val="000000">
                  <a:alpha val="100000"/>
                </a:srgbClr>
              </a:solidFill>
              <a:latin typeface="黑体"/>
              <a:ea typeface="黑体"/>
            </a:endParaRPr>
          </a:p>
          <a:p>
            <a:pPr marL="0" algn="l">
              <a:lnSpc>
                <a:spcPts val="4600"/>
              </a:lnSpc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（保持不变、先变小后变大，先变大后变小）</a:t>
            </a:r>
          </a:p>
        </p:txBody>
      </p: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1937" y="2886818"/>
            <a:ext cx="3405335" cy="3007515"/>
          </a:xfrm>
          <a:prstGeom prst="rect">
            <a:avLst/>
          </a:prstGeom>
        </p:spPr>
      </p:pic>
      <p:sp>
        <p:nvSpPr>
          <p:cNvPr id="9" name="文本2" title=""/>
          <p:cNvSpPr txBox="1"/>
          <p:nvPr/>
        </p:nvSpPr>
        <p:spPr>
          <a:xfrm>
            <a:off x="3344047" y="2112655"/>
            <a:ext cx="1536700" cy="77470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8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平衡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2201104" y="2671086"/>
            <a:ext cx="1536700" cy="77470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899" b="0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省力</a:t>
            </a:r>
          </a:p>
        </p:txBody>
      </p:sp>
      <p:sp>
        <p:nvSpPr>
          <p:cNvPr id="11" name="文本4" title=""/>
          <p:cNvSpPr txBox="1"/>
          <p:nvPr/>
        </p:nvSpPr>
        <p:spPr>
          <a:xfrm>
            <a:off x="5181381" y="3845100"/>
            <a:ext cx="2698747" cy="77470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899" b="0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先变小后变大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379276" y="889178"/>
            <a:ext cx="11059668" cy="3048040"/>
          </a:xfrm>
          <a:prstGeom prst="rect">
            <a:avLst/>
          </a:prstGeom>
          <a:noFill/>
        </p:spPr>
        <p:txBody>
          <a:bodyPr anchor="ctr"/>
          <a:lstStyle/>
          <a:p>
            <a:pPr marL="0" algn="l">
              <a:lnSpc>
                <a:spcPts val="4500"/>
              </a:lnSpc>
              <a:buFont typeface="Arial"/>
              <a:buChar char=" "/>
            </a:pPr>
            <a:r>
              <a:rPr lang="zh-CN" altLang="en-US" sz="2699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2、</a:t>
            </a:r>
            <a:r>
              <a:rPr lang="zh-CN" altLang="en-US" sz="26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如图所示是工人利用撬棒撬动大石头的情景，这是一根</a:t>
            </a:r>
            <a:r>
              <a:rPr lang="zh-CN" altLang="en-US" sz="2699" b="0" i="0" u="sng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          </a:t>
            </a:r>
            <a:r>
              <a:rPr lang="zh-CN" altLang="en-US" sz="26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杠杆（省力、费力）。</a:t>
            </a:r>
            <a:r>
              <a:rPr lang="zh-CN" altLang="en-US" sz="2699" b="0" i="1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O</a:t>
            </a:r>
            <a:r>
              <a:rPr lang="zh-CN" altLang="en-US" sz="26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点为杠杆的支点，使用杠杆时力</a:t>
            </a:r>
            <a:r>
              <a:rPr lang="zh-CN" altLang="en-US" sz="2699" b="0" i="1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F</a:t>
            </a:r>
            <a:r>
              <a:rPr lang="zh-CN" altLang="en-US" sz="26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的作用点靠近</a:t>
            </a:r>
            <a:r>
              <a:rPr lang="zh-CN" altLang="en-US" sz="2699" b="0" i="1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O</a:t>
            </a:r>
            <a:r>
              <a:rPr lang="zh-CN" altLang="en-US" sz="26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点会更</a:t>
            </a:r>
            <a:r>
              <a:rPr lang="zh-CN" altLang="en-US" sz="2699" b="0" i="0" u="sng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        </a:t>
            </a:r>
            <a:r>
              <a:rPr lang="zh-CN" altLang="en-US" sz="26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（省力、费力），要想用最小的力撬动大石头，则应该将手</a:t>
            </a:r>
            <a:r>
              <a:rPr lang="zh-CN" altLang="en-US" sz="2699" b="0" i="0" u="sng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            </a:t>
            </a:r>
            <a:r>
              <a:rPr lang="zh-CN" altLang="en-US" sz="26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 （靠近、远离）支点，且用力</a:t>
            </a:r>
          </a:p>
          <a:p>
            <a:pPr marL="0" algn="l">
              <a:lnSpc>
                <a:spcPts val="4500"/>
              </a:lnSpc>
            </a:pPr>
            <a:r>
              <a:rPr lang="zh-CN" altLang="en-US" sz="26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的方向要与杠杆</a:t>
            </a:r>
            <a:r>
              <a:rPr lang="zh-CN" altLang="en-US" sz="2699" b="0" i="0" u="sng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            </a:t>
            </a:r>
            <a:r>
              <a:rPr lang="zh-CN" altLang="en-US" sz="26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  。</a:t>
            </a:r>
          </a:p>
        </p:txBody>
      </p: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6998" y="3349285"/>
            <a:ext cx="4062200" cy="2890891"/>
          </a:xfrm>
          <a:prstGeom prst="rect">
            <a:avLst/>
          </a:prstGeom>
        </p:spPr>
      </p:pic>
      <p:sp>
        <p:nvSpPr>
          <p:cNvPr id="9" name="文本2" title=""/>
          <p:cNvSpPr txBox="1"/>
          <p:nvPr/>
        </p:nvSpPr>
        <p:spPr>
          <a:xfrm>
            <a:off x="10033625" y="800786"/>
            <a:ext cx="1536700" cy="77470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899" b="0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省力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3049372" y="2025939"/>
            <a:ext cx="1536700" cy="77470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899" b="0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费力</a:t>
            </a:r>
          </a:p>
        </p:txBody>
      </p:sp>
      <p:sp>
        <p:nvSpPr>
          <p:cNvPr id="11" name="文本4" title=""/>
          <p:cNvSpPr txBox="1"/>
          <p:nvPr/>
        </p:nvSpPr>
        <p:spPr>
          <a:xfrm>
            <a:off x="3633997" y="2493150"/>
            <a:ext cx="1536700" cy="77470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899" b="0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远离</a:t>
            </a:r>
          </a:p>
        </p:txBody>
      </p:sp>
      <p:sp>
        <p:nvSpPr>
          <p:cNvPr id="12" name="文本5" title=""/>
          <p:cNvSpPr txBox="1"/>
          <p:nvPr/>
        </p:nvSpPr>
        <p:spPr>
          <a:xfrm>
            <a:off x="3378689" y="3042485"/>
            <a:ext cx="1536700" cy="77470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899" b="0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垂直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3" title=""/>
          <p:cNvSpPr txBox="1"/>
          <p:nvPr/>
        </p:nvSpPr>
        <p:spPr>
          <a:xfrm>
            <a:off x="724071" y="1112710"/>
            <a:ext cx="10697232" cy="17447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  <a:buFont typeface="Arial"/>
              <a:buChar char=" "/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3.  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如图甲所示，杠杆保持静止，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O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为支点，请画出动力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458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的力臂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L</a:t>
            </a:r>
            <a:r>
              <a:rPr lang="zh-CN" altLang="en-US" sz="3458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和阻力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458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的示意图。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 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如图乙所示，请在图中画出力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458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的力臂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L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及杠杆所受阻力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458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的示意图。</a:t>
            </a:r>
          </a:p>
        </p:txBody>
      </p:sp>
      <p:grpSp>
        <p:nvGrpSpPr>
          <p:cNvPr id="8" name="组合2" title=""/>
          <p:cNvGrpSpPr/>
          <p:nvPr/>
        </p:nvGrpSpPr>
        <p:grpSpPr>
          <a:xfrm>
            <a:off x="1816322" y="2479862"/>
            <a:ext cx="3239643" cy="3548977"/>
            <a:chExt cx="3239643" cy="3548977"/>
          </a:xfrm>
        </p:grpSpPr>
        <p:pic>
          <p:nvPicPr>
            <p:cNvPr id="9" name="图片5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3239643" cy="3406391"/>
            </a:xfrm>
            <a:prstGeom prst="rect">
              <a:avLst/>
            </a:prstGeom>
          </p:spPr>
        </p:pic>
        <p:sp>
          <p:nvSpPr>
            <p:cNvPr id="10" name="文本4"/>
            <p:cNvSpPr txBox="1"/>
            <p:nvPr/>
          </p:nvSpPr>
          <p:spPr>
            <a:xfrm>
              <a:off x="1136257" y="2929309"/>
              <a:ext cx="1067191" cy="61966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700"/>
                </a:lnSpc>
              </a:pPr>
              <a:r>
                <a:rPr lang="zh-CN" altLang="en-US" sz="2300" b="0" i="0">
                  <a:solidFill>
                    <a:srgbClr val="FF33CC">
                      <a:alpha val="100000"/>
                    </a:srgbClr>
                  </a:solidFill>
                  <a:latin typeface="宋体"/>
                  <a:ea typeface="宋体"/>
                </a:rPr>
                <a:t>甲</a:t>
              </a:r>
            </a:p>
          </p:txBody>
        </p:sp>
      </p:grpSp>
      <p:grpSp>
        <p:nvGrpSpPr>
          <p:cNvPr id="11" name="组合3" title=""/>
          <p:cNvGrpSpPr/>
          <p:nvPr/>
        </p:nvGrpSpPr>
        <p:grpSpPr>
          <a:xfrm>
            <a:off x="6757311" y="2611326"/>
            <a:ext cx="3467033" cy="3632591"/>
            <a:chExt cx="3467033" cy="3632591"/>
          </a:xfrm>
        </p:grpSpPr>
        <p:pic>
          <p:nvPicPr>
            <p:cNvPr id="12" name="图片6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467033" cy="3271710"/>
            </a:xfrm>
            <a:prstGeom prst="rect">
              <a:avLst/>
            </a:prstGeom>
          </p:spPr>
        </p:pic>
        <p:sp>
          <p:nvSpPr>
            <p:cNvPr id="13" name="文本5"/>
            <p:cNvSpPr txBox="1"/>
            <p:nvPr/>
          </p:nvSpPr>
          <p:spPr>
            <a:xfrm>
              <a:off x="1352903" y="3090044"/>
              <a:ext cx="1227163" cy="54254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700"/>
                </a:lnSpc>
              </a:pPr>
              <a:r>
                <a:rPr lang="zh-CN" altLang="en-US" sz="2300" b="0" i="0">
                  <a:solidFill>
                    <a:srgbClr val="FF33CC">
                      <a:alpha val="100000"/>
                    </a:srgbClr>
                  </a:solidFill>
                  <a:latin typeface="宋体"/>
                  <a:ea typeface="宋体"/>
                </a:rPr>
                <a:t>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501529" y="1113111"/>
            <a:ext cx="10740256" cy="297587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4. 如图甲所示是生活中常用的夹子，拇指对夹子施加压力</a:t>
            </a:r>
            <a:r>
              <a:rPr lang="zh-CN" altLang="en-US" sz="2700" b="0" i="1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F</a:t>
            </a:r>
            <a:r>
              <a:rPr lang="zh-CN" altLang="en-US" sz="3591" b="0" i="0" baseline="-2500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1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使夹子缓慢张开，夹子上的钢丝对夹子的弹力为</a:t>
            </a:r>
            <a:r>
              <a:rPr lang="zh-CN" altLang="en-US" sz="2700" b="0" i="1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F</a:t>
            </a:r>
            <a:r>
              <a:rPr lang="zh-CN" altLang="en-US" sz="3591" b="0" i="0" baseline="-2500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2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，则</a:t>
            </a:r>
            <a:r>
              <a:rPr lang="zh-CN" altLang="en-US" sz="2700" b="0" i="1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F</a:t>
            </a:r>
            <a:r>
              <a:rPr lang="zh-CN" altLang="en-US" sz="3591" b="0" i="0" baseline="-2500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1</a:t>
            </a:r>
            <a:r>
              <a:rPr lang="zh-CN" altLang="en-US" sz="2700" b="0" i="0" u="sng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          </a:t>
            </a:r>
            <a:r>
              <a:rPr lang="zh-CN" altLang="en-US" sz="2700" b="0" i="1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F</a:t>
            </a:r>
            <a:r>
              <a:rPr lang="zh-CN" altLang="en-US" sz="3591" b="0" i="0" baseline="-2500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2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（填“＞”、“＝”或“＜”），此时夹子是</a:t>
            </a:r>
            <a:r>
              <a:rPr lang="zh-CN" altLang="en-US" sz="2700" b="0" i="0" u="sng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         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（填“省力”“费力”或“等臂”）杠杆；如图乙所示，用夹子夹住木块，夹子上</a:t>
            </a:r>
            <a:r>
              <a:rPr lang="zh-CN" altLang="en-US" sz="2700" b="0" i="1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A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点受到木块的作用力</a:t>
            </a:r>
            <a:r>
              <a:rPr lang="zh-CN" altLang="en-US" sz="2700" b="0" i="1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F</a:t>
            </a:r>
            <a:r>
              <a:rPr lang="zh-CN" altLang="en-US" sz="3591" b="0" i="0" baseline="-2500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3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的方向</a:t>
            </a:r>
            <a:r>
              <a:rPr lang="zh-CN" altLang="en-US" sz="2700" b="0" i="0" u="sng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        </a:t>
            </a:r>
            <a:r>
              <a:rPr lang="zh-CN" altLang="en-US" sz="2700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（填“向下”或“向上”）。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4707998" y="2935062"/>
            <a:ext cx="1207308" cy="69833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200"/>
              </a:lnSpc>
            </a:pPr>
            <a:r>
              <a:rPr lang="zh-CN" altLang="en-US" sz="27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向上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28" y="4353449"/>
            <a:ext cx="6363691" cy="2054876"/>
          </a:xfrm>
          <a:prstGeom prst="rect">
            <a:avLst/>
          </a:prstGeom>
        </p:spPr>
      </p:pic>
      <p:sp>
        <p:nvSpPr>
          <p:cNvPr id="10" name="文本3" title=""/>
          <p:cNvSpPr txBox="1"/>
          <p:nvPr/>
        </p:nvSpPr>
        <p:spPr>
          <a:xfrm>
            <a:off x="8733939" y="1513027"/>
            <a:ext cx="1048602" cy="69833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200"/>
              </a:lnSpc>
            </a:pPr>
            <a:r>
              <a:rPr lang="zh-CN" altLang="en-US" sz="27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＜</a:t>
            </a:r>
          </a:p>
        </p:txBody>
      </p:sp>
      <p:sp>
        <p:nvSpPr>
          <p:cNvPr id="11" name="文本4" title=""/>
          <p:cNvSpPr txBox="1"/>
          <p:nvPr/>
        </p:nvSpPr>
        <p:spPr>
          <a:xfrm>
            <a:off x="7170458" y="1962407"/>
            <a:ext cx="1459399" cy="69833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200"/>
              </a:lnSpc>
            </a:pPr>
            <a:r>
              <a:rPr lang="zh-CN" altLang="en-US" sz="27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省力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4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6" fill="hold" tmFilter="0,0; 0.14,0.36; 0.43,0.73; 0.71,0.91; 1.0,1.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fill="hold" tmFilter="0.0,0.0; 0.25,0.07; 0.50,0.2; 0.75,0.467; 1.0,1.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fill="hold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fill="hold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fill="hold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9" fill="hold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fill="hold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9" fill="hold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fill="hold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9" fill="hold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fill="hold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9" fill="hold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fill="hold">
                                          <p:stCondLst>
                                            <p:cond delay="1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434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366" fill="hold" tmFilter="0,0; 0.14,0.36; 0.43,0.73; 0.71,0.91; 1.0,1.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98" fill="hold" tmFilter="0.0,0.0; 0.25,0.07; 0.50,0.2; 0.75,0.467; 1.0,1.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98" fill="hold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49" fill="hold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23" fill="hold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19" fill="hold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24" fill="hold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9" fill="hold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24" fill="hold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9" fill="hold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24" fill="hold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9" fill="hold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24" fill="hold">
                                          <p:stCondLst>
                                            <p:cond delay="1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5" title=""/>
          <p:cNvSpPr txBox="1"/>
          <p:nvPr/>
        </p:nvSpPr>
        <p:spPr>
          <a:xfrm>
            <a:off x="576720" y="1112777"/>
            <a:ext cx="10829925" cy="169907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</a:rPr>
              <a:t>5.搬运砖块的独轮车，车体和砖块所受的总重力G为1000N，独轮车的有关尺寸如图所示。抬起独轮车时，人手向上的力F应是多少?</a:t>
            </a:r>
          </a:p>
        </p:txBody>
      </p:sp>
      <p:pic>
        <p:nvPicPr>
          <p:cNvPr id="8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8219" y="2396319"/>
            <a:ext cx="3644475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5288" y="-22860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499053" y="167383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F0EA9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新课引入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1116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6" name="文本1" title=""/>
          <p:cNvSpPr txBox="1"/>
          <p:nvPr/>
        </p:nvSpPr>
        <p:spPr>
          <a:xfrm>
            <a:off x="2524839" y="1060552"/>
            <a:ext cx="9475470" cy="114242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700"/>
              </a:lnSpc>
            </a:pP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观察以下图中跷跷板、羊角锤和开瓶器等机械，这些机械有什么共同特点呢?</a:t>
            </a:r>
          </a:p>
        </p:txBody>
      </p:sp>
      <p:grpSp>
        <p:nvGrpSpPr>
          <p:cNvPr id="7" name="组合1" title=""/>
          <p:cNvGrpSpPr/>
          <p:nvPr/>
        </p:nvGrpSpPr>
        <p:grpSpPr>
          <a:xfrm>
            <a:off x="673646" y="958186"/>
            <a:ext cx="1851451" cy="1007964"/>
            <a:chExt cx="1851451" cy="1007964"/>
          </a:xfrm>
        </p:grpSpPr>
        <p:sp>
          <p:nvSpPr>
            <p:cNvPr id="8" name="文本5"/>
            <p:cNvSpPr txBox="1"/>
            <p:nvPr/>
          </p:nvSpPr>
          <p:spPr>
            <a:xfrm>
              <a:off x="46990" y="0"/>
              <a:ext cx="800100" cy="92520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5700"/>
                </a:lnSpc>
              </a:pPr>
              <a:r>
                <a:rPr lang="zh-CN" altLang="en-US" sz="4800" b="1" i="0">
                  <a:solidFill>
                    <a:srgbClr val="1A5CB3">
                      <a:alpha val="100000"/>
                    </a:srgbClr>
                  </a:solidFill>
                  <a:latin typeface="微软雅黑"/>
                  <a:ea typeface="微软雅黑"/>
                </a:rPr>
                <a:t>？</a:t>
              </a:r>
            </a:p>
          </p:txBody>
        </p:sp>
        <p:sp>
          <p:nvSpPr>
            <p:cNvPr id="9" name="形状5"/>
            <p:cNvSpPr txBox="1"/>
            <p:nvPr/>
          </p:nvSpPr>
          <p:spPr>
            <a:xfrm>
              <a:off x="0" y="332737"/>
              <a:ext cx="638175" cy="547373"/>
            </a:xfrm>
            <a:custGeom>
              <a:rect l="l" t="t" r="r" b="b"/>
              <a:pathLst>
                <a:path w="1004" h="862">
                  <a:moveTo>
                    <a:pt x="218" y="0"/>
                  </a:moveTo>
                  <a:lnTo>
                    <a:pt x="218" y="180"/>
                  </a:lnTo>
                  <a:lnTo>
                    <a:pt x="213" y="186"/>
                  </a:lnTo>
                  <a:cubicBezTo>
                    <a:pt x="168" y="242"/>
                    <a:pt x="141" y="313"/>
                    <a:pt x="141" y="390"/>
                  </a:cubicBezTo>
                  <a:cubicBezTo>
                    <a:pt x="141" y="578"/>
                    <a:pt x="303" y="731"/>
                    <a:pt x="504" y="731"/>
                  </a:cubicBezTo>
                  <a:cubicBezTo>
                    <a:pt x="704" y="731"/>
                    <a:pt x="866" y="578"/>
                    <a:pt x="866" y="390"/>
                  </a:cubicBezTo>
                  <a:cubicBezTo>
                    <a:pt x="866" y="313"/>
                    <a:pt x="839" y="242"/>
                    <a:pt x="794" y="186"/>
                  </a:cubicBezTo>
                  <a:lnTo>
                    <a:pt x="788" y="178"/>
                  </a:lnTo>
                  <a:lnTo>
                    <a:pt x="788" y="0"/>
                  </a:lnTo>
                  <a:lnTo>
                    <a:pt x="803" y="10"/>
                  </a:lnTo>
                  <a:cubicBezTo>
                    <a:pt x="926" y="97"/>
                    <a:pt x="1005" y="234"/>
                    <a:pt x="1005" y="389"/>
                  </a:cubicBezTo>
                  <a:cubicBezTo>
                    <a:pt x="1005" y="650"/>
                    <a:pt x="780" y="862"/>
                    <a:pt x="503" y="862"/>
                  </a:cubicBezTo>
                  <a:cubicBezTo>
                    <a:pt x="225" y="862"/>
                    <a:pt x="0" y="650"/>
                    <a:pt x="0" y="389"/>
                  </a:cubicBezTo>
                  <a:cubicBezTo>
                    <a:pt x="0" y="234"/>
                    <a:pt x="79" y="97"/>
                    <a:pt x="202" y="10"/>
                  </a:cubicBezTo>
                  <a:lnTo>
                    <a:pt x="218" y="0"/>
                  </a:lnTo>
                </a:path>
              </a:pathLst>
            </a:custGeom>
            <a:solidFill>
              <a:srgbClr val="1A5CB3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文本4"/>
            <p:cNvSpPr txBox="1"/>
            <p:nvPr/>
          </p:nvSpPr>
          <p:spPr>
            <a:xfrm>
              <a:off x="672256" y="233896"/>
              <a:ext cx="1179195" cy="77406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3200" b="1" i="0">
                  <a:solidFill>
                    <a:srgbClr val="1A5CB3">
                      <a:alpha val="100000"/>
                    </a:srgbClr>
                  </a:solidFill>
                  <a:latin typeface="微软雅黑"/>
                  <a:ea typeface="微软雅黑"/>
                </a:rPr>
                <a:t>问题</a:t>
              </a:r>
            </a:p>
          </p:txBody>
        </p:sp>
      </p:grpSp>
      <p:pic>
        <p:nvPicPr>
          <p:cNvPr id="11" name="图片4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367" y="3632711"/>
            <a:ext cx="3394862" cy="2096776"/>
          </a:xfrm>
          <a:prstGeom prst="rect">
            <a:avLst/>
          </a:prstGeom>
        </p:spPr>
      </p:pic>
      <p:pic>
        <p:nvPicPr>
          <p:cNvPr id="12" name="图片8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9108" y="3466414"/>
            <a:ext cx="3484883" cy="2430304"/>
          </a:xfrm>
          <a:prstGeom prst="rect">
            <a:avLst/>
          </a:prstGeom>
        </p:spPr>
      </p:pic>
      <p:pic>
        <p:nvPicPr>
          <p:cNvPr id="13" name="图片9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0089" y="3466700"/>
            <a:ext cx="3896763" cy="2429885"/>
          </a:xfrm>
          <a:prstGeom prst="rect">
            <a:avLst/>
          </a:prstGeom>
          <a:ln w="9525">
            <a:solidFill>
              <a:srgbClr val="FFFFFF">
                <a:alpha val="0"/>
              </a:srgbClr>
            </a:solidFill>
            <a:prstDash val="solid"/>
          </a:ln>
        </p:spPr>
      </p:pic>
      <p:sp>
        <p:nvSpPr>
          <p:cNvPr id="14" name="文本3" title=""/>
          <p:cNvSpPr txBox="1"/>
          <p:nvPr/>
        </p:nvSpPr>
        <p:spPr>
          <a:xfrm>
            <a:off x="2358342" y="2503949"/>
            <a:ext cx="7207885" cy="6819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受到力的作用、能绕某一点转动、是一根硬棒。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88" y="6392969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5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6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7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杠杆</a:t>
              </a:r>
            </a:p>
          </p:txBody>
        </p:sp>
        <p:sp>
          <p:nvSpPr>
            <p:cNvPr id="7" name="形状8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596817" y="1014146"/>
            <a:ext cx="9906000" cy="105962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   一根硬棒，在力的作用下能绕着固定点转动，这根硬棒</a:t>
            </a:r>
          </a:p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就是一个</a:t>
            </a: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黑体"/>
                <a:ea typeface="黑体"/>
              </a:rPr>
              <a:t>杠杆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。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597065" y="1973075"/>
            <a:ext cx="9829800" cy="110992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3100"/>
              </a:lnSpc>
            </a:pPr>
            <a:r>
              <a:rPr lang="zh-CN" altLang="en-US" sz="2400" b="0" i="0">
                <a:solidFill>
                  <a:srgbClr val="006EFF">
                    <a:alpha val="100000"/>
                  </a:srgbClr>
                </a:solidFill>
                <a:latin typeface="Arial"/>
                <a:ea typeface="Arial"/>
              </a:rPr>
              <a:t>“</a:t>
            </a:r>
            <a:r>
              <a:rPr lang="zh-CN" altLang="en-US" sz="2400" b="0" i="0">
                <a:solidFill>
                  <a:srgbClr val="006EFF">
                    <a:alpha val="100000"/>
                  </a:srgbClr>
                </a:solidFill>
                <a:latin typeface="微软雅黑"/>
                <a:ea typeface="微软雅黑"/>
              </a:rPr>
              <a:t>硬</a:t>
            </a:r>
            <a:r>
              <a:rPr lang="zh-CN" altLang="en-US" sz="2400" b="0" i="0">
                <a:solidFill>
                  <a:srgbClr val="006EFF">
                    <a:alpha val="100000"/>
                  </a:srgbClr>
                </a:solidFill>
                <a:latin typeface="Arial"/>
                <a:ea typeface="Arial"/>
              </a:rPr>
              <a:t>”</a:t>
            </a:r>
            <a:r>
              <a:rPr lang="zh-CN" altLang="en-US" sz="2400" b="0" i="0">
                <a:solidFill>
                  <a:srgbClr val="006EFF">
                    <a:alpha val="100000"/>
                  </a:srgbClr>
                </a:solidFill>
                <a:latin typeface="微软雅黑"/>
                <a:ea typeface="微软雅黑"/>
              </a:rPr>
              <a:t>的含义是指不考虑发生形变的理想情况，杠杆是一种理想模型。</a:t>
            </a:r>
          </a:p>
          <a:p>
            <a:pPr marL="0" algn="ctr">
              <a:lnSpc>
                <a:spcPts val="3600"/>
              </a:lnSpc>
            </a:pPr>
            <a:r>
              <a:rPr lang="zh-CN" altLang="en-US" sz="2400" b="0" i="0">
                <a:solidFill>
                  <a:srgbClr val="006EFF">
                    <a:alpha val="100000"/>
                  </a:srgbClr>
                </a:solidFill>
                <a:latin typeface="微软雅黑"/>
                <a:ea typeface="微软雅黑"/>
              </a:rPr>
              <a:t>（杠杆可以是直的也可以弯曲或其他形状的）</a:t>
            </a:r>
          </a:p>
        </p:txBody>
      </p:sp>
      <p:pic>
        <p:nvPicPr>
          <p:cNvPr id="10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616"/>
          <a:stretch>
            <a:fillRect/>
          </a:stretch>
        </p:blipFill>
        <p:spPr>
          <a:xfrm>
            <a:off x="596875" y="3777320"/>
            <a:ext cx="4176170" cy="1993344"/>
          </a:xfrm>
          <a:prstGeom prst="rect">
            <a:avLst/>
          </a:prstGeom>
        </p:spPr>
      </p:pic>
      <p:grpSp>
        <p:nvGrpSpPr>
          <p:cNvPr id="11" name="组合3" title=""/>
          <p:cNvGrpSpPr/>
          <p:nvPr/>
        </p:nvGrpSpPr>
        <p:grpSpPr>
          <a:xfrm>
            <a:off x="407184" y="4702197"/>
            <a:ext cx="787400" cy="1179479"/>
            <a:chExt cx="787400" cy="1179479"/>
          </a:xfrm>
        </p:grpSpPr>
        <p:sp>
          <p:nvSpPr>
            <p:cNvPr id="12" name="文本3"/>
            <p:cNvSpPr txBox="1"/>
            <p:nvPr/>
          </p:nvSpPr>
          <p:spPr>
            <a:xfrm>
              <a:off x="0" y="528494"/>
              <a:ext cx="787400" cy="65098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1">
                  <a:solidFill>
                    <a:srgbClr val="FF0000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Times New Roman"/>
                </a:rPr>
                <a:t>F</a:t>
              </a:r>
            </a:p>
          </p:txBody>
        </p:sp>
        <p:sp>
          <p:nvSpPr>
            <p:cNvPr id="13" name="形状3"/>
            <p:cNvSpPr txBox="1"/>
            <p:nvPr/>
          </p:nvSpPr>
          <p:spPr>
            <a:xfrm>
              <a:off x="787144" y="0"/>
              <a:ext cx="10" cy="1115599"/>
            </a:xfrm>
            <a:prstGeom prst="line">
              <a:avLst/>
            </a:prstGeom>
            <a:solidFill>
              <a:srgbClr val="471ECC">
                <a:alpha val="100000"/>
              </a:srgbClr>
            </a:solidFill>
            <a:ln w="57150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14" name="组合4" title=""/>
          <p:cNvGrpSpPr/>
          <p:nvPr/>
        </p:nvGrpSpPr>
        <p:grpSpPr>
          <a:xfrm>
            <a:off x="4272470" y="4633608"/>
            <a:ext cx="1089538" cy="1317401"/>
            <a:chExt cx="1089538" cy="1317401"/>
          </a:xfrm>
        </p:grpSpPr>
        <p:sp>
          <p:nvSpPr>
            <p:cNvPr id="15" name="形状4"/>
            <p:cNvSpPr txBox="1"/>
            <p:nvPr/>
          </p:nvSpPr>
          <p:spPr>
            <a:xfrm>
              <a:off x="0" y="0"/>
              <a:ext cx="10" cy="1128168"/>
            </a:xfrm>
            <a:prstGeom prst="line">
              <a:avLst/>
            </a:prstGeom>
            <a:solidFill>
              <a:srgbClr val="471ECC">
                <a:alpha val="100000"/>
              </a:srgbClr>
            </a:solidFill>
            <a:ln w="57150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6" name="文本4"/>
            <p:cNvSpPr txBox="1"/>
            <p:nvPr/>
          </p:nvSpPr>
          <p:spPr>
            <a:xfrm>
              <a:off x="302138" y="666416"/>
              <a:ext cx="787400" cy="65098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1">
                  <a:solidFill>
                    <a:srgbClr val="FF0000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Times New Roman"/>
                </a:rPr>
                <a:t>F</a:t>
              </a:r>
            </a:p>
          </p:txBody>
        </p:sp>
      </p:grpSp>
      <p:pic>
        <p:nvPicPr>
          <p:cNvPr id="17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1184" y="3345923"/>
            <a:ext cx="1780775" cy="2671153"/>
          </a:xfrm>
          <a:prstGeom prst="rect">
            <a:avLst/>
          </a:prstGeom>
        </p:spPr>
      </p:pic>
      <p:grpSp>
        <p:nvGrpSpPr>
          <p:cNvPr id="18" name="组合5" title=""/>
          <p:cNvGrpSpPr/>
          <p:nvPr/>
        </p:nvGrpSpPr>
        <p:grpSpPr>
          <a:xfrm>
            <a:off x="6179879" y="4177802"/>
            <a:ext cx="1860142" cy="1368346"/>
            <a:chExt cx="1860142" cy="1368346"/>
          </a:xfrm>
        </p:grpSpPr>
        <p:sp>
          <p:nvSpPr>
            <p:cNvPr id="19" name="形状9"/>
            <p:cNvSpPr txBox="1"/>
            <p:nvPr/>
          </p:nvSpPr>
          <p:spPr>
            <a:xfrm rot="10800000" flipH="1">
              <a:off x="277873" y="498091"/>
              <a:ext cx="448759" cy="586037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C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0" name="形状10"/>
            <p:cNvSpPr txBox="1"/>
            <p:nvPr/>
          </p:nvSpPr>
          <p:spPr>
            <a:xfrm>
              <a:off x="0" y="141399"/>
              <a:ext cx="1292859" cy="329565"/>
            </a:xfrm>
            <a:prstGeom prst="roundRect">
              <a:avLst>
                <a:gd name="adj" fmla="val 16667"/>
              </a:avLst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1" name="文本5"/>
            <p:cNvSpPr txBox="1"/>
            <p:nvPr/>
          </p:nvSpPr>
          <p:spPr>
            <a:xfrm>
              <a:off x="376783" y="0"/>
              <a:ext cx="1483359" cy="520065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FF0000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微软雅黑"/>
                  <a:ea typeface="微软雅黑"/>
                </a:rPr>
                <a:t>固定点</a:t>
              </a:r>
              <a:r>
                <a:rPr lang="zh-CN" altLang="en-US" sz="2000" b="0" i="1">
                  <a:solidFill>
                    <a:srgbClr val="FF0000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Times New Roman"/>
                </a:rPr>
                <a:t>O</a:t>
              </a:r>
            </a:p>
          </p:txBody>
        </p:sp>
        <p:sp>
          <p:nvSpPr>
            <p:cNvPr id="22" name="形状2"/>
            <p:cNvSpPr txBox="1"/>
            <p:nvPr/>
          </p:nvSpPr>
          <p:spPr>
            <a:xfrm>
              <a:off x="2476" y="1209593"/>
              <a:ext cx="180775" cy="158753"/>
            </a:xfrm>
            <a:prstGeom prst="ellipse">
              <a:avLst/>
            </a:prstGeom>
            <a:solidFill>
              <a:srgbClr val="FF0000">
                <a:alpha val="100000"/>
              </a:srgbClr>
            </a:solidFill>
            <a:ln w="12700">
              <a:solidFill>
                <a:srgbClr val="FF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23" name="组合6" title=""/>
          <p:cNvGrpSpPr/>
          <p:nvPr/>
        </p:nvGrpSpPr>
        <p:grpSpPr>
          <a:xfrm>
            <a:off x="2544040" y="3491665"/>
            <a:ext cx="1483359" cy="1276477"/>
            <a:chExt cx="1483359" cy="1276477"/>
          </a:xfrm>
        </p:grpSpPr>
        <p:sp>
          <p:nvSpPr>
            <p:cNvPr id="24" name="形状12"/>
            <p:cNvSpPr txBox="1"/>
            <p:nvPr/>
          </p:nvSpPr>
          <p:spPr>
            <a:xfrm rot="10800000" flipH="1">
              <a:off x="281683" y="406222"/>
              <a:ext cx="448759" cy="586037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C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5" name="形状13"/>
            <p:cNvSpPr txBox="1"/>
            <p:nvPr/>
          </p:nvSpPr>
          <p:spPr>
            <a:xfrm>
              <a:off x="3810" y="49530"/>
              <a:ext cx="1292859" cy="329565"/>
            </a:xfrm>
            <a:prstGeom prst="roundRect">
              <a:avLst>
                <a:gd name="adj" fmla="val 16667"/>
              </a:avLst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6" name="文本6"/>
            <p:cNvSpPr txBox="1"/>
            <p:nvPr/>
          </p:nvSpPr>
          <p:spPr>
            <a:xfrm>
              <a:off x="0" y="0"/>
              <a:ext cx="1483359" cy="520065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FF0000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微软雅黑"/>
                  <a:ea typeface="微软雅黑"/>
                </a:rPr>
                <a:t>固定点</a:t>
              </a:r>
              <a:r>
                <a:rPr lang="zh-CN" altLang="en-US" sz="2000" b="0" i="1">
                  <a:solidFill>
                    <a:srgbClr val="FF0000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Times New Roman"/>
                </a:rPr>
                <a:t>O</a:t>
              </a:r>
            </a:p>
          </p:txBody>
        </p:sp>
        <p:sp>
          <p:nvSpPr>
            <p:cNvPr id="27" name="形状11"/>
            <p:cNvSpPr txBox="1"/>
            <p:nvPr/>
          </p:nvSpPr>
          <p:spPr>
            <a:xfrm>
              <a:off x="6285" y="1117724"/>
              <a:ext cx="180775" cy="158753"/>
            </a:xfrm>
            <a:prstGeom prst="ellipse">
              <a:avLst/>
            </a:prstGeom>
            <a:solidFill>
              <a:srgbClr val="FF0000">
                <a:alpha val="100000"/>
              </a:srgbClr>
            </a:solidFill>
            <a:ln w="12700">
              <a:solidFill>
                <a:srgbClr val="FF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28" name="组合7" title=""/>
          <p:cNvGrpSpPr/>
          <p:nvPr/>
        </p:nvGrpSpPr>
        <p:grpSpPr>
          <a:xfrm>
            <a:off x="6480743" y="3394215"/>
            <a:ext cx="1241214" cy="650985"/>
            <a:chExt cx="1241214" cy="650985"/>
          </a:xfrm>
        </p:grpSpPr>
        <p:sp>
          <p:nvSpPr>
            <p:cNvPr id="29" name="文本7"/>
            <p:cNvSpPr txBox="1"/>
            <p:nvPr/>
          </p:nvSpPr>
          <p:spPr>
            <a:xfrm>
              <a:off x="453814" y="0"/>
              <a:ext cx="787400" cy="65098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1">
                  <a:solidFill>
                    <a:srgbClr val="FF0000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Times New Roman"/>
                </a:rPr>
                <a:t>F</a:t>
              </a:r>
            </a:p>
          </p:txBody>
        </p:sp>
        <p:sp>
          <p:nvSpPr>
            <p:cNvPr id="30" name="形状14"/>
            <p:cNvSpPr txBox="1"/>
            <p:nvPr/>
          </p:nvSpPr>
          <p:spPr>
            <a:xfrm>
              <a:off x="0" y="35899"/>
              <a:ext cx="1109722" cy="10"/>
            </a:xfrm>
            <a:prstGeom prst="line">
              <a:avLst/>
            </a:prstGeom>
            <a:solidFill>
              <a:srgbClr val="471ECC">
                <a:alpha val="100000"/>
              </a:srgbClr>
            </a:solidFill>
            <a:ln w="57150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</p:grpSp>
      <p:pic>
        <p:nvPicPr>
          <p:cNvPr id="31" name="图片3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9003" y="3082576"/>
            <a:ext cx="3545672" cy="2933700"/>
          </a:xfrm>
          <a:prstGeom prst="rect">
            <a:avLst/>
          </a:prstGeom>
        </p:spPr>
      </p:pic>
      <p:grpSp>
        <p:nvGrpSpPr>
          <p:cNvPr id="32" name="组合8" title=""/>
          <p:cNvGrpSpPr/>
          <p:nvPr/>
        </p:nvGrpSpPr>
        <p:grpSpPr>
          <a:xfrm>
            <a:off x="10939558" y="4156472"/>
            <a:ext cx="787400" cy="1700926"/>
            <a:chExt cx="787400" cy="1700926"/>
          </a:xfrm>
        </p:grpSpPr>
        <p:sp>
          <p:nvSpPr>
            <p:cNvPr id="33" name="文本8"/>
            <p:cNvSpPr txBox="1"/>
            <p:nvPr/>
          </p:nvSpPr>
          <p:spPr>
            <a:xfrm>
              <a:off x="0" y="974703"/>
              <a:ext cx="787400" cy="72622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200"/>
                </a:lnSpc>
              </a:pPr>
              <a:r>
                <a:rPr lang="zh-CN" altLang="en-US" sz="3499" b="0" i="1">
                  <a:solidFill>
                    <a:srgbClr val="3B00FF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Times New Roman"/>
                </a:rPr>
                <a:t>F</a:t>
              </a:r>
            </a:p>
          </p:txBody>
        </p:sp>
        <p:sp>
          <p:nvSpPr>
            <p:cNvPr id="34" name="形状15"/>
            <p:cNvSpPr txBox="1"/>
            <p:nvPr/>
          </p:nvSpPr>
          <p:spPr>
            <a:xfrm rot="10800000">
              <a:off x="459048" y="0"/>
              <a:ext cx="10" cy="1115599"/>
            </a:xfrm>
            <a:prstGeom prst="line">
              <a:avLst/>
            </a:prstGeom>
            <a:solidFill>
              <a:srgbClr val="471ECC">
                <a:alpha val="100000"/>
              </a:srgbClr>
            </a:solidFill>
            <a:ln w="57150">
              <a:solidFill>
                <a:srgbClr val="471ECC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35" name="组合9" title=""/>
          <p:cNvGrpSpPr/>
          <p:nvPr/>
        </p:nvGrpSpPr>
        <p:grpSpPr>
          <a:xfrm>
            <a:off x="8624278" y="2659656"/>
            <a:ext cx="1483359" cy="1226947"/>
            <a:chExt cx="1483359" cy="1226947"/>
          </a:xfrm>
        </p:grpSpPr>
        <p:sp>
          <p:nvSpPr>
            <p:cNvPr id="36" name="形状17"/>
            <p:cNvSpPr txBox="1"/>
            <p:nvPr/>
          </p:nvSpPr>
          <p:spPr>
            <a:xfrm rot="10800000" flipH="1">
              <a:off x="216055" y="621117"/>
              <a:ext cx="385690" cy="347861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C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7" name="形状18"/>
            <p:cNvSpPr txBox="1"/>
            <p:nvPr/>
          </p:nvSpPr>
          <p:spPr>
            <a:xfrm>
              <a:off x="16924" y="0"/>
              <a:ext cx="1292859" cy="329565"/>
            </a:xfrm>
            <a:prstGeom prst="roundRect">
              <a:avLst>
                <a:gd name="adj" fmla="val 16667"/>
              </a:avLst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8" name="文本9"/>
            <p:cNvSpPr txBox="1"/>
            <p:nvPr/>
          </p:nvSpPr>
          <p:spPr>
            <a:xfrm>
              <a:off x="0" y="226067"/>
              <a:ext cx="1483359" cy="520065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FF0000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微软雅黑"/>
                  <a:ea typeface="微软雅黑"/>
                </a:rPr>
                <a:t>固定点</a:t>
              </a:r>
              <a:r>
                <a:rPr lang="zh-CN" altLang="en-US" sz="2000" b="0" i="1">
                  <a:solidFill>
                    <a:srgbClr val="FF0000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Times New Roman"/>
                </a:rPr>
                <a:t>O</a:t>
              </a:r>
            </a:p>
          </p:txBody>
        </p:sp>
        <p:sp>
          <p:nvSpPr>
            <p:cNvPr id="39" name="形状16"/>
            <p:cNvSpPr txBox="1"/>
            <p:nvPr/>
          </p:nvSpPr>
          <p:spPr>
            <a:xfrm>
              <a:off x="19399" y="1068194"/>
              <a:ext cx="180775" cy="158753"/>
            </a:xfrm>
            <a:prstGeom prst="ellipse">
              <a:avLst/>
            </a:prstGeom>
            <a:solidFill>
              <a:srgbClr val="FF0000">
                <a:alpha val="100000"/>
              </a:srgbClr>
            </a:solidFill>
            <a:ln w="12700">
              <a:solidFill>
                <a:srgbClr val="FF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3" grpId="0" animBg="1"/>
      <p:bldP spid="28" grpId="0" animBg="1"/>
      <p:bldP spid="18" grpId="0" animBg="1"/>
      <p:bldP spid="32" grpId="0" animBg="1"/>
      <p:bldP spid="35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675" y="1821340"/>
            <a:ext cx="5589280" cy="4020979"/>
          </a:xfrm>
          <a:prstGeom prst="rect">
            <a:avLst/>
          </a:prstGeom>
        </p:spPr>
      </p:pic>
      <p:sp>
        <p:nvSpPr>
          <p:cNvPr id="3" name="形状1" title=""/>
          <p:cNvSpPr txBox="1"/>
          <p:nvPr/>
        </p:nvSpPr>
        <p:spPr>
          <a:xfrm>
            <a:off x="5288" y="6392969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4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5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4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杠杆</a:t>
              </a:r>
            </a:p>
          </p:txBody>
        </p:sp>
        <p:sp>
          <p:nvSpPr>
            <p:cNvPr id="8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grpSp>
        <p:nvGrpSpPr>
          <p:cNvPr id="9" name="组合2" title=""/>
          <p:cNvGrpSpPr/>
          <p:nvPr/>
        </p:nvGrpSpPr>
        <p:grpSpPr>
          <a:xfrm>
            <a:off x="896198" y="3082471"/>
            <a:ext cx="4210702" cy="1176453"/>
            <a:chExt cx="4210702" cy="1176453"/>
          </a:xfrm>
        </p:grpSpPr>
        <p:sp>
          <p:nvSpPr>
            <p:cNvPr id="10" name="文本2"/>
            <p:cNvSpPr txBox="1"/>
            <p:nvPr/>
          </p:nvSpPr>
          <p:spPr>
            <a:xfrm>
              <a:off x="3472197" y="556058"/>
              <a:ext cx="738505" cy="62039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500"/>
                </a:lnSpc>
              </a:pPr>
              <a:r>
                <a:rPr lang="zh-CN" altLang="en-US" sz="2199" b="1" i="1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  <a:r>
                <a:rPr lang="zh-CN" altLang="en-US" sz="2926" b="1" i="0" baseline="-2500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1</a:t>
              </a:r>
            </a:p>
          </p:txBody>
        </p:sp>
        <p:sp>
          <p:nvSpPr>
            <p:cNvPr id="11" name="形状6"/>
            <p:cNvSpPr txBox="1"/>
            <p:nvPr/>
          </p:nvSpPr>
          <p:spPr>
            <a:xfrm flipH="1">
              <a:off x="3491230" y="31956"/>
              <a:ext cx="38100" cy="593725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FF0000">
                  <a:alpha val="100000"/>
                </a:srgbClr>
              </a:solidFill>
              <a:prstDash val="solid"/>
              <a:tailEnd type="arrow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8"/>
            <p:cNvSpPr txBox="1"/>
            <p:nvPr/>
          </p:nvSpPr>
          <p:spPr>
            <a:xfrm>
              <a:off x="0" y="131016"/>
              <a:ext cx="2370458" cy="827408"/>
            </a:xfrm>
            <a:prstGeom prst="roundRect">
              <a:avLst>
                <a:gd name="adj" fmla="val 16667"/>
              </a:avLst>
            </a:prstGeom>
            <a:solidFill>
              <a:srgbClr val="00FF67">
                <a:alpha val="100000"/>
              </a:srgbClr>
            </a:solidFill>
            <a:ln w="19050">
              <a:solidFill>
                <a:srgbClr val="2A8C51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3" name="文本3"/>
            <p:cNvSpPr txBox="1"/>
            <p:nvPr/>
          </p:nvSpPr>
          <p:spPr>
            <a:xfrm>
              <a:off x="152628" y="0"/>
              <a:ext cx="2208533" cy="994848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3000"/>
                </a:lnSpc>
              </a:pPr>
              <a:r>
                <a:rPr lang="zh-CN" altLang="en-US" sz="2199" b="0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动力：使杠杆转动的力</a:t>
              </a:r>
              <a:r>
                <a:rPr lang="zh-CN" altLang="en-US" sz="2199" b="0" i="1">
                  <a:solidFill>
                    <a:srgbClr val="3B00FF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  <a:r>
                <a:rPr lang="zh-CN" altLang="en-US" sz="2926" b="0" i="0" baseline="-25000">
                  <a:solidFill>
                    <a:srgbClr val="3B00FF">
                      <a:alpha val="100000"/>
                    </a:srgbClr>
                  </a:solidFill>
                  <a:latin typeface="Times New Roman"/>
                  <a:ea typeface="Times New Roman"/>
                </a:rPr>
                <a:t>1</a:t>
              </a:r>
              <a:r>
                <a:rPr lang="zh-CN" altLang="en-US" sz="2199" b="0" i="0">
                  <a:solidFill>
                    <a:srgbClr val="3B00FF">
                      <a:alpha val="100000"/>
                    </a:srgbClr>
                  </a:solidFill>
                  <a:latin typeface="Times New Roman"/>
                  <a:ea typeface="Times New Roman"/>
                </a:rPr>
                <a:t> </a:t>
              </a:r>
              <a:r>
                <a:rPr lang="zh-CN" altLang="en-US" sz="2199" b="0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。</a:t>
              </a:r>
            </a:p>
          </p:txBody>
        </p:sp>
        <p:sp>
          <p:nvSpPr>
            <p:cNvPr id="14" name="形状7"/>
            <p:cNvSpPr txBox="1"/>
            <p:nvPr/>
          </p:nvSpPr>
          <p:spPr>
            <a:xfrm flipH="1">
              <a:off x="2369820" y="496547"/>
              <a:ext cx="972969" cy="115164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2A8C51">
                  <a:alpha val="100000"/>
                </a:srgbClr>
              </a:solidFill>
              <a:prstDash val="solid"/>
              <a:tailEnd type="arrow" w="med" len="me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15" name="组合3" title=""/>
          <p:cNvGrpSpPr/>
          <p:nvPr/>
        </p:nvGrpSpPr>
        <p:grpSpPr>
          <a:xfrm>
            <a:off x="7686064" y="3885762"/>
            <a:ext cx="3511282" cy="2049178"/>
            <a:chExt cx="3511282" cy="2049178"/>
          </a:xfrm>
        </p:grpSpPr>
        <p:sp>
          <p:nvSpPr>
            <p:cNvPr id="16" name="形状9"/>
            <p:cNvSpPr txBox="1"/>
            <p:nvPr/>
          </p:nvSpPr>
          <p:spPr>
            <a:xfrm flipH="1">
              <a:off x="0" y="632244"/>
              <a:ext cx="10" cy="1086107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FF0000">
                  <a:alpha val="100000"/>
                </a:srgbClr>
              </a:solidFill>
              <a:prstDash val="solid"/>
              <a:tailEnd type="arrow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7" name="文本4"/>
            <p:cNvSpPr txBox="1"/>
            <p:nvPr/>
          </p:nvSpPr>
          <p:spPr>
            <a:xfrm>
              <a:off x="17578" y="1428783"/>
              <a:ext cx="699770" cy="62039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400"/>
                </a:lnSpc>
              </a:pPr>
              <a:r>
                <a:rPr lang="zh-CN" altLang="en-US" sz="2199" b="1" i="1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  <a:r>
                <a:rPr lang="zh-CN" altLang="en-US" sz="2899" b="1" i="0" baseline="-2500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2</a:t>
              </a:r>
            </a:p>
          </p:txBody>
        </p:sp>
        <p:sp>
          <p:nvSpPr>
            <p:cNvPr id="18" name="形状11"/>
            <p:cNvSpPr txBox="1"/>
            <p:nvPr/>
          </p:nvSpPr>
          <p:spPr>
            <a:xfrm>
              <a:off x="1107445" y="63093"/>
              <a:ext cx="2361562" cy="846458"/>
            </a:xfrm>
            <a:prstGeom prst="roundRect">
              <a:avLst>
                <a:gd name="adj" fmla="val 16667"/>
              </a:avLst>
            </a:prstGeom>
            <a:solidFill>
              <a:srgbClr val="00FF67">
                <a:alpha val="100000"/>
              </a:srgbClr>
            </a:solidFill>
            <a:ln w="19050">
              <a:solidFill>
                <a:srgbClr val="226E4B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9" name="文本5"/>
            <p:cNvSpPr txBox="1"/>
            <p:nvPr/>
          </p:nvSpPr>
          <p:spPr>
            <a:xfrm>
              <a:off x="1149717" y="0"/>
              <a:ext cx="2361565" cy="966271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3000"/>
                </a:lnSpc>
              </a:pPr>
              <a:r>
                <a:rPr lang="zh-CN" altLang="en-US" sz="2199" b="0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阻力：阻碍杠杆转动的力</a:t>
              </a:r>
              <a:r>
                <a:rPr lang="zh-CN" altLang="en-US" sz="2199" b="0" i="1">
                  <a:solidFill>
                    <a:srgbClr val="3B00FF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  <a:r>
                <a:rPr lang="zh-CN" altLang="en-US" sz="2926" b="0" i="0" baseline="-25000">
                  <a:solidFill>
                    <a:srgbClr val="3B00FF">
                      <a:alpha val="100000"/>
                    </a:srgbClr>
                  </a:solidFill>
                  <a:latin typeface="Times New Roman"/>
                  <a:ea typeface="Times New Roman"/>
                </a:rPr>
                <a:t>2</a:t>
              </a:r>
              <a:r>
                <a:rPr lang="zh-CN" altLang="en-US" sz="2199" b="0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。</a:t>
              </a:r>
            </a:p>
          </p:txBody>
        </p:sp>
        <p:sp>
          <p:nvSpPr>
            <p:cNvPr id="20" name="形状10"/>
            <p:cNvSpPr txBox="1"/>
            <p:nvPr/>
          </p:nvSpPr>
          <p:spPr>
            <a:xfrm rot="10800000" flipH="1">
              <a:off x="227584" y="668015"/>
              <a:ext cx="853046" cy="275600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226E4B">
                  <a:alpha val="100000"/>
                </a:srgbClr>
              </a:solidFill>
              <a:prstDash val="solid"/>
              <a:tailEnd type="arrow" w="med" len="me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21" name="组合5" title=""/>
          <p:cNvGrpSpPr/>
          <p:nvPr/>
        </p:nvGrpSpPr>
        <p:grpSpPr>
          <a:xfrm>
            <a:off x="5276221" y="2622756"/>
            <a:ext cx="3944620" cy="1810462"/>
            <a:chExt cx="3944620" cy="1810462"/>
          </a:xfrm>
        </p:grpSpPr>
        <p:sp>
          <p:nvSpPr>
            <p:cNvPr id="22" name="形状12"/>
            <p:cNvSpPr txBox="1"/>
            <p:nvPr/>
          </p:nvSpPr>
          <p:spPr>
            <a:xfrm>
              <a:off x="1461335" y="1574242"/>
              <a:ext cx="127000" cy="236220"/>
            </a:xfrm>
            <a:prstGeom prst="triangle">
              <a:avLst>
                <a:gd name="adj" fmla="val 50000"/>
              </a:avLst>
            </a:pr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3" name="文本6"/>
            <p:cNvSpPr txBox="1"/>
            <p:nvPr/>
          </p:nvSpPr>
          <p:spPr>
            <a:xfrm>
              <a:off x="1314228" y="1033430"/>
              <a:ext cx="580390" cy="62039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600"/>
                </a:lnSpc>
              </a:pPr>
              <a:r>
                <a:rPr lang="zh-CN" altLang="en-US" sz="2199" b="1" i="1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O</a:t>
              </a:r>
            </a:p>
          </p:txBody>
        </p:sp>
        <p:sp>
          <p:nvSpPr>
            <p:cNvPr id="24" name="形状14"/>
            <p:cNvSpPr txBox="1"/>
            <p:nvPr/>
          </p:nvSpPr>
          <p:spPr>
            <a:xfrm>
              <a:off x="136113" y="0"/>
              <a:ext cx="3401692" cy="517522"/>
            </a:xfrm>
            <a:prstGeom prst="roundRect">
              <a:avLst>
                <a:gd name="adj" fmla="val 16667"/>
              </a:avLst>
            </a:prstGeom>
            <a:solidFill>
              <a:srgbClr val="FFFFFF">
                <a:alpha val="0"/>
              </a:srgbClr>
            </a:solidFill>
            <a:ln w="19050">
              <a:solidFill>
                <a:srgbClr val="7030A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5" name="文本7"/>
            <p:cNvSpPr txBox="1"/>
            <p:nvPr/>
          </p:nvSpPr>
          <p:spPr>
            <a:xfrm>
              <a:off x="0" y="27956"/>
              <a:ext cx="3944620" cy="527218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2600"/>
                </a:lnSpc>
              </a:pPr>
              <a:r>
                <a:rPr lang="zh-CN" altLang="en-US" sz="2199" b="0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支点：杠杆绕其转动的点</a:t>
              </a:r>
              <a:r>
                <a:rPr lang="zh-CN" altLang="en-US" sz="2199" b="0" i="1">
                  <a:solidFill>
                    <a:srgbClr val="3B00FF">
                      <a:alpha val="100000"/>
                    </a:srgbClr>
                  </a:solidFill>
                  <a:latin typeface="Times New Roman"/>
                  <a:ea typeface="Times New Roman"/>
                </a:rPr>
                <a:t>O</a:t>
              </a:r>
              <a:r>
                <a:rPr lang="zh-CN" altLang="en-US" sz="2199" b="0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。</a:t>
              </a:r>
            </a:p>
          </p:txBody>
        </p:sp>
        <p:sp>
          <p:nvSpPr>
            <p:cNvPr id="26" name="形状13"/>
            <p:cNvSpPr txBox="1"/>
            <p:nvPr/>
          </p:nvSpPr>
          <p:spPr>
            <a:xfrm flipH="1">
              <a:off x="1524835" y="490771"/>
              <a:ext cx="88933" cy="1083471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7030A0">
                  <a:alpha val="100000"/>
                </a:srgbClr>
              </a:solidFill>
              <a:prstDash val="solid"/>
              <a:tailEnd type="arrow" w="med" len="me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27" name="组合6" title=""/>
          <p:cNvGrpSpPr/>
          <p:nvPr/>
        </p:nvGrpSpPr>
        <p:grpSpPr>
          <a:xfrm>
            <a:off x="523227" y="1569543"/>
            <a:ext cx="6169917" cy="2840796"/>
            <a:chExt cx="6169917" cy="2840796"/>
          </a:xfrm>
        </p:grpSpPr>
        <p:sp>
          <p:nvSpPr>
            <p:cNvPr id="28" name="形状16"/>
            <p:cNvSpPr txBox="1"/>
            <p:nvPr/>
          </p:nvSpPr>
          <p:spPr>
            <a:xfrm rot="10800000">
              <a:off x="3844719" y="2092131"/>
              <a:ext cx="38100" cy="748665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FF0000">
                  <a:alpha val="100000"/>
                </a:srgbClr>
              </a:solidFill>
              <a:prstDash val="sysDash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9" name="文本8"/>
            <p:cNvSpPr txBox="1"/>
            <p:nvPr/>
          </p:nvSpPr>
          <p:spPr>
            <a:xfrm>
              <a:off x="4562269" y="2042601"/>
              <a:ext cx="738505" cy="62039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500"/>
                </a:lnSpc>
              </a:pPr>
              <a:r>
                <a:rPr lang="zh-CN" altLang="en-US" sz="2199" b="1" i="1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l</a:t>
              </a:r>
              <a:r>
                <a:rPr lang="zh-CN" altLang="en-US" sz="2926" b="1" i="0" baseline="-2500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1</a:t>
              </a:r>
            </a:p>
          </p:txBody>
        </p:sp>
        <p:sp>
          <p:nvSpPr>
            <p:cNvPr id="30" name="形状17"/>
            <p:cNvSpPr txBox="1"/>
            <p:nvPr/>
          </p:nvSpPr>
          <p:spPr>
            <a:xfrm>
              <a:off x="3857419" y="2554406"/>
              <a:ext cx="2312498" cy="10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FF0000">
                  <a:alpha val="100000"/>
                </a:srgbClr>
              </a:solidFill>
              <a:prstDash val="solid"/>
              <a:headEnd type="triangl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pic>
          <p:nvPicPr>
            <p:cNvPr id="31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3870" t="13333" r="30645" b="19999"/>
            <a:stretch>
              <a:fillRect/>
            </a:stretch>
          </p:blipFill>
          <p:spPr>
            <a:xfrm rot="16200000">
              <a:off x="3851069" y="2337241"/>
              <a:ext cx="142875" cy="282575"/>
            </a:xfrm>
            <a:prstGeom prst="rect">
              <a:avLst/>
            </a:prstGeom>
          </p:spPr>
        </p:pic>
        <p:sp>
          <p:nvSpPr>
            <p:cNvPr id="32" name="形状18"/>
            <p:cNvSpPr txBox="1"/>
            <p:nvPr/>
          </p:nvSpPr>
          <p:spPr>
            <a:xfrm>
              <a:off x="9297" y="116643"/>
              <a:ext cx="2956560" cy="789308"/>
            </a:xfrm>
            <a:prstGeom prst="roundRect">
              <a:avLst>
                <a:gd name="adj" fmla="val 16667"/>
              </a:avLst>
            </a:prstGeom>
            <a:solidFill>
              <a:srgbClr val="FFC000">
                <a:alpha val="49803"/>
              </a:srgbClr>
            </a:solidFill>
            <a:ln w="19050">
              <a:solidFill>
                <a:srgbClr val="AA65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3" name="文本9"/>
            <p:cNvSpPr txBox="1"/>
            <p:nvPr/>
          </p:nvSpPr>
          <p:spPr>
            <a:xfrm>
              <a:off x="0" y="0"/>
              <a:ext cx="2956560" cy="966271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3000"/>
                </a:lnSpc>
              </a:pPr>
              <a:r>
                <a:rPr lang="zh-CN" altLang="en-US" sz="21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动力臂：从支点到动力作用线的距离</a:t>
              </a:r>
              <a:r>
                <a:rPr lang="zh-CN" altLang="en-US" sz="2199" b="0" i="1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l</a:t>
              </a:r>
              <a:r>
                <a:rPr lang="zh-CN" altLang="en-US" sz="2926" b="0" i="0" baseline="-2500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1</a:t>
              </a:r>
              <a:r>
                <a:rPr lang="zh-CN" altLang="en-US" sz="21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。</a:t>
              </a:r>
            </a:p>
          </p:txBody>
        </p:sp>
        <p:sp>
          <p:nvSpPr>
            <p:cNvPr id="34" name="形状15"/>
            <p:cNvSpPr txBox="1"/>
            <p:nvPr/>
          </p:nvSpPr>
          <p:spPr>
            <a:xfrm rot="10800000">
              <a:off x="2038144" y="945321"/>
              <a:ext cx="2527300" cy="1362075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AA6500">
                  <a:alpha val="100000"/>
                </a:srgbClr>
              </a:solidFill>
              <a:prstDash val="solid"/>
              <a:tailEnd type="arrow" w="med" len="me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35" name="组合7" title=""/>
          <p:cNvGrpSpPr/>
          <p:nvPr/>
        </p:nvGrpSpPr>
        <p:grpSpPr>
          <a:xfrm>
            <a:off x="6894186" y="2251824"/>
            <a:ext cx="4854042" cy="1983870"/>
            <a:chExt cx="4854042" cy="1983870"/>
          </a:xfrm>
        </p:grpSpPr>
        <p:sp>
          <p:nvSpPr>
            <p:cNvPr id="36" name="形状19"/>
            <p:cNvSpPr txBox="1"/>
            <p:nvPr/>
          </p:nvSpPr>
          <p:spPr>
            <a:xfrm rot="10800000" flipH="1">
              <a:off x="0" y="1895116"/>
              <a:ext cx="756987" cy="8535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FF0000">
                  <a:alpha val="100000"/>
                </a:srgbClr>
              </a:solidFill>
              <a:prstDash val="solid"/>
              <a:headEnd type="triangl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7" name="形状20"/>
            <p:cNvSpPr txBox="1"/>
            <p:nvPr/>
          </p:nvSpPr>
          <p:spPr>
            <a:xfrm rot="10800000">
              <a:off x="761580" y="1296800"/>
              <a:ext cx="38100" cy="68707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FF0000">
                  <a:alpha val="100000"/>
                </a:srgbClr>
              </a:solidFill>
              <a:prstDash val="sysDash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8" name="文本10"/>
            <p:cNvSpPr txBox="1"/>
            <p:nvPr/>
          </p:nvSpPr>
          <p:spPr>
            <a:xfrm>
              <a:off x="129111" y="1342101"/>
              <a:ext cx="738505" cy="62039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500"/>
                </a:lnSpc>
              </a:pPr>
              <a:r>
                <a:rPr lang="zh-CN" altLang="en-US" sz="2199" b="1" i="1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l</a:t>
              </a:r>
              <a:r>
                <a:rPr lang="zh-CN" altLang="en-US" sz="2926" b="1" i="0" baseline="-2500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2</a:t>
              </a:r>
            </a:p>
          </p:txBody>
        </p:sp>
        <p:pic>
          <p:nvPicPr>
            <p:cNvPr id="39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3870" t="13333" r="30645" b="19999"/>
            <a:stretch>
              <a:fillRect/>
            </a:stretch>
          </p:blipFill>
          <p:spPr>
            <a:xfrm rot="10800000">
              <a:off x="578700" y="1658752"/>
              <a:ext cx="142875" cy="282575"/>
            </a:xfrm>
            <a:prstGeom prst="rect">
              <a:avLst/>
            </a:prstGeom>
          </p:spPr>
        </p:pic>
        <p:sp>
          <p:nvSpPr>
            <p:cNvPr id="40" name="形状22"/>
            <p:cNvSpPr txBox="1"/>
            <p:nvPr/>
          </p:nvSpPr>
          <p:spPr>
            <a:xfrm>
              <a:off x="2037313" y="79325"/>
              <a:ext cx="2802893" cy="855983"/>
            </a:xfrm>
            <a:prstGeom prst="roundRect">
              <a:avLst>
                <a:gd name="adj" fmla="val 16667"/>
              </a:avLst>
            </a:prstGeom>
            <a:solidFill>
              <a:srgbClr val="F0EA90">
                <a:alpha val="100000"/>
              </a:srgbClr>
            </a:solidFill>
            <a:ln w="19050">
              <a:solidFill>
                <a:srgbClr val="FF7E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1" name="文本11"/>
            <p:cNvSpPr txBox="1"/>
            <p:nvPr/>
          </p:nvSpPr>
          <p:spPr>
            <a:xfrm>
              <a:off x="2051152" y="0"/>
              <a:ext cx="2802890" cy="966271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3000"/>
                </a:lnSpc>
              </a:pPr>
              <a:r>
                <a:rPr lang="zh-CN" altLang="en-US" sz="2199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阻力臂：从支点到阻力作用线的距离</a:t>
              </a:r>
              <a:r>
                <a:rPr lang="zh-CN" altLang="en-US" sz="2199" b="0" i="1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l</a:t>
              </a:r>
              <a:r>
                <a:rPr lang="zh-CN" altLang="en-US" sz="2926" b="0" i="0" baseline="-25000">
                  <a:solidFill>
                    <a:srgbClr val="002060">
                      <a:alpha val="100000"/>
                    </a:srgbClr>
                  </a:solidFill>
                  <a:latin typeface="Times New Roman"/>
                  <a:ea typeface="Times New Roman"/>
                </a:rPr>
                <a:t>2</a:t>
              </a:r>
              <a:r>
                <a:rPr lang="zh-CN" altLang="en-US" sz="2199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。</a:t>
              </a:r>
            </a:p>
          </p:txBody>
        </p:sp>
        <p:sp>
          <p:nvSpPr>
            <p:cNvPr id="42" name="形状21"/>
            <p:cNvSpPr txBox="1"/>
            <p:nvPr/>
          </p:nvSpPr>
          <p:spPr>
            <a:xfrm rot="10800000" flipH="1">
              <a:off x="350146" y="848579"/>
              <a:ext cx="1653597" cy="643066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FF7E00">
                  <a:alpha val="100000"/>
                </a:srgbClr>
              </a:solidFill>
              <a:prstDash val="solid"/>
              <a:tailEnd type="arrow" w="med" len="me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43" name="文本1" title=""/>
          <p:cNvSpPr txBox="1"/>
          <p:nvPr/>
        </p:nvSpPr>
        <p:spPr>
          <a:xfrm>
            <a:off x="838324" y="5631647"/>
            <a:ext cx="10909706" cy="76199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500"/>
              </a:lnSpc>
              <a:buFont typeface="Arial"/>
              <a:buChar char=" "/>
            </a:pPr>
            <a:r>
              <a:rPr lang="zh-CN" altLang="en-US" sz="2599" b="0" i="0">
                <a:solidFill>
                  <a:srgbClr val="002060">
                    <a:alpha val="100000"/>
                  </a:srgbClr>
                </a:solidFill>
                <a:latin typeface="微软雅黑"/>
                <a:ea typeface="微软雅黑"/>
              </a:rPr>
              <a:t>注意：</a:t>
            </a:r>
            <a:r>
              <a:rPr lang="zh-CN" altLang="en-US" sz="2599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599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力的作用线</a:t>
            </a:r>
            <a:r>
              <a:rPr lang="zh-CN" altLang="en-US" sz="2599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” </a:t>
            </a:r>
            <a:r>
              <a:rPr lang="zh-CN" altLang="en-US" sz="2599" b="0" i="0">
                <a:solidFill>
                  <a:srgbClr val="002060">
                    <a:alpha val="100000"/>
                  </a:srgbClr>
                </a:solidFill>
                <a:latin typeface="微软雅黑"/>
                <a:ea typeface="微软雅黑"/>
              </a:rPr>
              <a:t>是指过力的作用点沿力的方向所画的直线。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9" grpId="0" animBg="1"/>
      <p:bldP spid="15" grpId="0" animBg="1"/>
      <p:bldP spid="27" grpId="0" animBg="1"/>
      <p:bldP spid="35" grpId="0" animBg="1"/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88" y="6392969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7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28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29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杠杆</a:t>
              </a:r>
            </a:p>
          </p:txBody>
        </p:sp>
        <p:sp>
          <p:nvSpPr>
            <p:cNvPr id="7" name="形状30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8" name="形状5" title=""/>
          <p:cNvSpPr txBox="1"/>
          <p:nvPr/>
        </p:nvSpPr>
        <p:spPr>
          <a:xfrm rot="10800000" flipH="1">
            <a:off x="7011219" y="833018"/>
            <a:ext cx="1282065" cy="1282065"/>
          </a:xfrm>
          <a:prstGeom prst="line">
            <a:avLst/>
          </a:prstGeom>
          <a:solidFill>
            <a:srgbClr val="FFFFFF">
              <a:alpha val="0"/>
            </a:srgbClr>
          </a:solidFill>
          <a:ln w="28575">
            <a:solidFill>
              <a:srgbClr val="000000">
                <a:alpha val="100000"/>
              </a:srgbClr>
            </a:solidFill>
            <a:prstDash val="sysDash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9" name="组合6" title=""/>
          <p:cNvGrpSpPr/>
          <p:nvPr/>
        </p:nvGrpSpPr>
        <p:grpSpPr>
          <a:xfrm>
            <a:off x="6200705" y="1502964"/>
            <a:ext cx="4483100" cy="1564857"/>
            <a:chExt cx="4483100" cy="1564857"/>
          </a:xfrm>
        </p:grpSpPr>
        <p:sp>
          <p:nvSpPr>
            <p:cNvPr id="10" name="形状4"/>
            <p:cNvSpPr txBox="1"/>
            <p:nvPr/>
          </p:nvSpPr>
          <p:spPr>
            <a:xfrm>
              <a:off x="2381779" y="487337"/>
              <a:ext cx="143510" cy="143510"/>
            </a:xfrm>
            <a:prstGeom prst="ellipse">
              <a:avLst/>
            </a:pr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2"/>
            <p:cNvSpPr txBox="1"/>
            <p:nvPr/>
          </p:nvSpPr>
          <p:spPr>
            <a:xfrm>
              <a:off x="849630" y="553085"/>
              <a:ext cx="2741295" cy="571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571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3"/>
            <p:cNvSpPr txBox="1"/>
            <p:nvPr/>
          </p:nvSpPr>
          <p:spPr>
            <a:xfrm flipH="1">
              <a:off x="0" y="529590"/>
              <a:ext cx="890905" cy="942340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57150">
              <a:solidFill>
                <a:srgbClr val="3B00FF">
                  <a:alpha val="100000"/>
                </a:srgbClr>
              </a:solidFill>
              <a:prstDash val="solid"/>
              <a:tailEnd type="arrow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3" name="文本1"/>
            <p:cNvSpPr txBox="1"/>
            <p:nvPr/>
          </p:nvSpPr>
          <p:spPr>
            <a:xfrm>
              <a:off x="239395" y="48260"/>
              <a:ext cx="809625" cy="7124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400"/>
                </a:lnSpc>
              </a:pPr>
              <a:r>
                <a:rPr lang="zh-CN" altLang="en-US" sz="2800" b="1" i="1">
                  <a:solidFill>
                    <a:srgbClr val="000000">
                      <a:alpha val="100000"/>
                    </a:srgbClr>
                  </a:solidFill>
                  <a:effectLst>
                    <a:outerShdw blurRad="38100" dist="19050" dir="2700000" rotWithShape="0">
                      <a:srgbClr val="000000">
                        <a:alpha val="40000"/>
                      </a:srgbClr>
                    </a:outerShdw>
                  </a:effectLst>
                  <a:latin typeface="Times New Roman"/>
                  <a:ea typeface="Times New Roman"/>
                </a:rPr>
                <a:t>F</a:t>
              </a:r>
              <a:r>
                <a:rPr lang="zh-CN" altLang="en-US" sz="3724" b="1" i="0" baseline="-25000">
                  <a:solidFill>
                    <a:srgbClr val="000000">
                      <a:alpha val="100000"/>
                    </a:srgbClr>
                  </a:solidFill>
                  <a:effectLst>
                    <a:outerShdw blurRad="38100" dist="19050" dir="2700000" rotWithShape="0">
                      <a:srgbClr val="000000">
                        <a:alpha val="40000"/>
                      </a:srgbClr>
                    </a:outerShdw>
                  </a:effectLst>
                  <a:latin typeface="Times New Roman"/>
                  <a:ea typeface="Times New Roman"/>
                </a:rPr>
                <a:t>1</a:t>
              </a:r>
            </a:p>
          </p:txBody>
        </p:sp>
        <p:sp>
          <p:nvSpPr>
            <p:cNvPr id="14" name="文本2"/>
            <p:cNvSpPr txBox="1"/>
            <p:nvPr/>
          </p:nvSpPr>
          <p:spPr>
            <a:xfrm>
              <a:off x="2357755" y="0"/>
              <a:ext cx="630555" cy="7124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800" b="1" i="1">
                  <a:solidFill>
                    <a:srgbClr val="000000">
                      <a:alpha val="100000"/>
                    </a:srgbClr>
                  </a:solidFill>
                  <a:effectLst>
                    <a:outerShdw blurRad="38100" dist="19050" dir="2700000" rotWithShape="0">
                      <a:srgbClr val="000000">
                        <a:alpha val="40000"/>
                      </a:srgbClr>
                    </a:outerShdw>
                  </a:effectLst>
                  <a:latin typeface="Times New Roman"/>
                  <a:ea typeface="Times New Roman"/>
                </a:rPr>
                <a:t>O</a:t>
              </a:r>
            </a:p>
          </p:txBody>
        </p:sp>
        <p:sp>
          <p:nvSpPr>
            <p:cNvPr id="15" name="文本5"/>
            <p:cNvSpPr txBox="1"/>
            <p:nvPr/>
          </p:nvSpPr>
          <p:spPr>
            <a:xfrm>
              <a:off x="3673475" y="342265"/>
              <a:ext cx="809625" cy="7124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400"/>
                </a:lnSpc>
              </a:pPr>
              <a:r>
                <a:rPr lang="zh-CN" altLang="en-US" sz="2800" b="1" i="1">
                  <a:solidFill>
                    <a:srgbClr val="000000">
                      <a:alpha val="100000"/>
                    </a:srgbClr>
                  </a:solidFill>
                  <a:effectLst>
                    <a:outerShdw blurRad="38100" dist="19050" dir="2700000" rotWithShape="0">
                      <a:srgbClr val="000000">
                        <a:alpha val="40000"/>
                      </a:srgbClr>
                    </a:outerShdw>
                  </a:effectLst>
                  <a:latin typeface="Times New Roman"/>
                  <a:ea typeface="Times New Roman"/>
                </a:rPr>
                <a:t>F</a:t>
              </a:r>
              <a:r>
                <a:rPr lang="zh-CN" altLang="en-US" sz="3724" b="1" i="0" baseline="-25000">
                  <a:solidFill>
                    <a:srgbClr val="000000">
                      <a:alpha val="100000"/>
                    </a:srgbClr>
                  </a:solidFill>
                  <a:effectLst>
                    <a:outerShdw blurRad="38100" dist="19050" dir="2700000" rotWithShape="0">
                      <a:srgbClr val="000000">
                        <a:alpha val="40000"/>
                      </a:srgbClr>
                    </a:outerShdw>
                  </a:effectLst>
                  <a:latin typeface="Times New Roman"/>
                  <a:ea typeface="Times New Roman"/>
                </a:rPr>
                <a:t>2</a:t>
              </a:r>
            </a:p>
          </p:txBody>
        </p:sp>
        <p:sp>
          <p:nvSpPr>
            <p:cNvPr id="16" name="形状6"/>
            <p:cNvSpPr txBox="1"/>
            <p:nvPr/>
          </p:nvSpPr>
          <p:spPr>
            <a:xfrm flipH="1">
              <a:off x="3625220" y="529807"/>
              <a:ext cx="57150" cy="1035050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57150">
              <a:solidFill>
                <a:srgbClr val="3B00FF">
                  <a:alpha val="100000"/>
                </a:srgbClr>
              </a:solidFill>
              <a:prstDash val="solid"/>
              <a:tailEnd type="arrow" w="med" len="me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17" name="组合7" title=""/>
          <p:cNvGrpSpPr/>
          <p:nvPr/>
        </p:nvGrpSpPr>
        <p:grpSpPr>
          <a:xfrm>
            <a:off x="7698748" y="1135771"/>
            <a:ext cx="1413164" cy="712470"/>
            <a:chExt cx="1413164" cy="712470"/>
          </a:xfrm>
        </p:grpSpPr>
        <p:sp>
          <p:nvSpPr>
            <p:cNvPr id="18" name="文本3"/>
            <p:cNvSpPr txBox="1"/>
            <p:nvPr/>
          </p:nvSpPr>
          <p:spPr>
            <a:xfrm>
              <a:off x="603539" y="0"/>
              <a:ext cx="809625" cy="7124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400"/>
                </a:lnSpc>
              </a:pPr>
              <a:r>
                <a:rPr lang="zh-CN" altLang="en-US" sz="2800" b="1" i="1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l</a:t>
              </a:r>
              <a:r>
                <a:rPr lang="zh-CN" altLang="en-US" sz="3724" b="1" i="0" baseline="-2500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1</a:t>
              </a:r>
            </a:p>
          </p:txBody>
        </p:sp>
        <p:sp>
          <p:nvSpPr>
            <p:cNvPr id="19" name="形状31"/>
            <p:cNvSpPr txBox="1"/>
            <p:nvPr/>
          </p:nvSpPr>
          <p:spPr>
            <a:xfrm rot="2964000">
              <a:off x="0" y="527023"/>
              <a:ext cx="1022985" cy="38100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FF0000">
                  <a:alpha val="100000"/>
                </a:srgbClr>
              </a:solidFill>
              <a:prstDash val="solid"/>
              <a:headEnd type="triangl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pic>
          <p:nvPicPr>
            <p:cNvPr id="20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33870" t="13333" r="30645" b="19999"/>
            <a:stretch>
              <a:fillRect/>
            </a:stretch>
          </p:blipFill>
          <p:spPr>
            <a:xfrm rot="2958000">
              <a:off x="98214" y="184256"/>
              <a:ext cx="213360" cy="276860"/>
            </a:xfrm>
            <a:prstGeom prst="rect">
              <a:avLst/>
            </a:prstGeom>
          </p:spPr>
        </p:pic>
      </p:grpSp>
      <p:grpSp>
        <p:nvGrpSpPr>
          <p:cNvPr id="21" name="组合8" title=""/>
          <p:cNvGrpSpPr/>
          <p:nvPr/>
        </p:nvGrpSpPr>
        <p:grpSpPr>
          <a:xfrm>
            <a:off x="8628377" y="1969291"/>
            <a:ext cx="1141641" cy="712470"/>
            <a:chExt cx="1141641" cy="712470"/>
          </a:xfrm>
        </p:grpSpPr>
        <p:sp>
          <p:nvSpPr>
            <p:cNvPr id="22" name="文本4"/>
            <p:cNvSpPr txBox="1"/>
            <p:nvPr/>
          </p:nvSpPr>
          <p:spPr>
            <a:xfrm>
              <a:off x="304249" y="0"/>
              <a:ext cx="809625" cy="7124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400"/>
                </a:lnSpc>
              </a:pPr>
              <a:r>
                <a:rPr lang="zh-CN" altLang="en-US" sz="2800" b="1" i="1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l</a:t>
              </a:r>
              <a:r>
                <a:rPr lang="zh-CN" altLang="en-US" sz="3724" b="1" i="0" baseline="-2500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2</a:t>
              </a:r>
            </a:p>
          </p:txBody>
        </p:sp>
        <p:sp>
          <p:nvSpPr>
            <p:cNvPr id="23" name="形状32"/>
            <p:cNvSpPr txBox="1"/>
            <p:nvPr/>
          </p:nvSpPr>
          <p:spPr>
            <a:xfrm>
              <a:off x="0" y="42410"/>
              <a:ext cx="1095033" cy="1191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FF0000">
                  <a:alpha val="100000"/>
                </a:srgbClr>
              </a:solidFill>
              <a:prstDash val="solid"/>
              <a:headEnd type="triangl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pic>
          <p:nvPicPr>
            <p:cNvPr id="24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3870" t="13333" r="30645" b="19999"/>
            <a:stretch>
              <a:fillRect/>
            </a:stretch>
          </p:blipFill>
          <p:spPr>
            <a:xfrm rot="5400000">
              <a:off x="989876" y="14610"/>
              <a:ext cx="151765" cy="276860"/>
            </a:xfrm>
            <a:prstGeom prst="rect">
              <a:avLst/>
            </a:prstGeom>
          </p:spPr>
        </p:pic>
      </p:grpSp>
      <p:sp>
        <p:nvSpPr>
          <p:cNvPr id="25" name="形状7" title=""/>
          <p:cNvSpPr txBox="1"/>
          <p:nvPr/>
        </p:nvSpPr>
        <p:spPr>
          <a:xfrm>
            <a:off x="954757" y="1294476"/>
            <a:ext cx="3361468" cy="637737"/>
          </a:xfrm>
          <a:custGeom>
            <a:gdLst>
              <a:gd name="connsiteX0" fmla="*/ 106289 w 3361468"/>
              <a:gd name="connsiteY0" fmla="*/ 0 h 637737"/>
              <a:gd name="connsiteX1" fmla="*/ 3255178 w 3361468"/>
              <a:gd name="connsiteY1" fmla="*/ 0 h 637737"/>
              <a:gd name="connsiteX2" fmla="*/ 3313880 w 3361468"/>
              <a:gd name="connsiteY2" fmla="*/ 0 h 637737"/>
              <a:gd name="connsiteX3" fmla="*/ 3361468 w 3361468"/>
              <a:gd name="connsiteY3" fmla="*/ 531447 h 637737"/>
              <a:gd name="connsiteX4" fmla="*/ 3361468 w 3361468"/>
              <a:gd name="connsiteY4" fmla="*/ 590149 h 637737"/>
              <a:gd name="connsiteX5" fmla="*/ 106289 w 3361468"/>
              <a:gd name="connsiteY5" fmla="*/ 637737 h 637737"/>
              <a:gd name="connsiteX6" fmla="*/ 78100 w 3361468"/>
              <a:gd name="connsiteY6" fmla="*/ 637737 h 637737"/>
              <a:gd name="connsiteX7" fmla="*/ 11198 w 3361468"/>
              <a:gd name="connsiteY7" fmla="*/ 586672 h 637737"/>
              <a:gd name="connsiteX8" fmla="*/ 0 w 3361468"/>
              <a:gd name="connsiteY8" fmla="*/ 106289 h 637737"/>
              <a:gd name="connsiteX9" fmla="*/ 0 w 3361468"/>
              <a:gd name="connsiteY9" fmla="*/ 47587 h 637737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61468" h="637737">
                <a:moveTo>
                  <a:pt x="106289" y="0"/>
                </a:moveTo>
                <a:lnTo>
                  <a:pt x="3255178" y="0"/>
                </a:lnTo>
                <a:cubicBezTo>
                  <a:pt x="3313880" y="0"/>
                  <a:pt x="3361468" y="47587"/>
                  <a:pt x="3361468" y="106289"/>
                </a:cubicBezTo>
                <a:lnTo>
                  <a:pt x="3361468" y="531447"/>
                </a:lnTo>
                <a:cubicBezTo>
                  <a:pt x="3361468" y="590149"/>
                  <a:pt x="3313881" y="637737"/>
                  <a:pt x="3255178" y="637737"/>
                </a:cubicBezTo>
                <a:lnTo>
                  <a:pt x="106289" y="637737"/>
                </a:lnTo>
                <a:cubicBezTo>
                  <a:pt x="78100" y="637737"/>
                  <a:pt x="51065" y="626539"/>
                  <a:pt x="31131" y="606605"/>
                </a:cubicBezTo>
                <a:cubicBezTo>
                  <a:pt x="11198" y="586672"/>
                  <a:pt x="0" y="559637"/>
                  <a:pt x="0" y="531447"/>
                </a:cubicBezTo>
                <a:lnTo>
                  <a:pt x="0" y="106289"/>
                </a:lnTo>
                <a:cubicBezTo>
                  <a:pt x="0" y="47587"/>
                  <a:pt x="47587" y="0"/>
                  <a:pt x="106289" y="0"/>
                </a:cubicBezTo>
                <a:close/>
              </a:path>
            </a:pathLst>
          </a:custGeom>
          <a:solidFill>
            <a:srgbClr val="F36161">
              <a:alpha val="100000"/>
            </a:srgbClr>
          </a:solidFill>
          <a:ln w="38100">
            <a:solidFill>
              <a:srgbClr val="FFFF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力臂的作图步骤</a:t>
            </a:r>
          </a:p>
        </p:txBody>
      </p:sp>
      <p:sp>
        <p:nvSpPr>
          <p:cNvPr id="26" name="文本6" title=""/>
          <p:cNvSpPr txBox="1"/>
          <p:nvPr/>
        </p:nvSpPr>
        <p:spPr>
          <a:xfrm>
            <a:off x="1135294" y="2104520"/>
            <a:ext cx="3333750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1、找点（支点）</a:t>
            </a:r>
          </a:p>
        </p:txBody>
      </p:sp>
      <p:sp>
        <p:nvSpPr>
          <p:cNvPr id="27" name="文本7" title=""/>
          <p:cNvSpPr txBox="1"/>
          <p:nvPr/>
        </p:nvSpPr>
        <p:spPr>
          <a:xfrm>
            <a:off x="1135351" y="2729817"/>
            <a:ext cx="4550569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2、找线（力的作用线）</a:t>
            </a:r>
          </a:p>
        </p:txBody>
      </p:sp>
      <p:sp>
        <p:nvSpPr>
          <p:cNvPr id="28" name="文本8" title=""/>
          <p:cNvSpPr txBox="1"/>
          <p:nvPr/>
        </p:nvSpPr>
        <p:spPr>
          <a:xfrm>
            <a:off x="1135323" y="3354657"/>
            <a:ext cx="5133975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3、连垂线（点与线垂直）</a:t>
            </a:r>
          </a:p>
        </p:txBody>
      </p:sp>
      <p:sp>
        <p:nvSpPr>
          <p:cNvPr id="29" name="文本9" title=""/>
          <p:cNvSpPr txBox="1"/>
          <p:nvPr/>
        </p:nvSpPr>
        <p:spPr>
          <a:xfrm>
            <a:off x="1135447" y="4048354"/>
            <a:ext cx="3686766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4、标垂足和符号</a:t>
            </a:r>
          </a:p>
        </p:txBody>
      </p:sp>
      <p:grpSp>
        <p:nvGrpSpPr>
          <p:cNvPr id="30" name="组合16" title=""/>
          <p:cNvGrpSpPr/>
          <p:nvPr/>
        </p:nvGrpSpPr>
        <p:grpSpPr>
          <a:xfrm>
            <a:off x="6594965" y="4057001"/>
            <a:ext cx="3361203" cy="1891707"/>
            <a:chExt cx="3361203" cy="1891707"/>
          </a:xfrm>
        </p:grpSpPr>
        <p:sp>
          <p:nvSpPr>
            <p:cNvPr id="31" name="形状22"/>
            <p:cNvSpPr txBox="1"/>
            <p:nvPr/>
          </p:nvSpPr>
          <p:spPr>
            <a:xfrm rot="10800000">
              <a:off x="2548601" y="504388"/>
              <a:ext cx="636958" cy="367748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2" name="文本15"/>
            <p:cNvSpPr txBox="1"/>
            <p:nvPr/>
          </p:nvSpPr>
          <p:spPr>
            <a:xfrm>
              <a:off x="2719218" y="0"/>
              <a:ext cx="641985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400" b="0" i="1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  <a:r>
                <a:rPr lang="zh-CN" altLang="en-US" sz="3192" b="0" i="0" baseline="-2500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1</a:t>
              </a:r>
            </a:p>
          </p:txBody>
        </p:sp>
        <p:sp>
          <p:nvSpPr>
            <p:cNvPr id="33" name="形状33"/>
            <p:cNvSpPr txBox="1"/>
            <p:nvPr/>
          </p:nvSpPr>
          <p:spPr>
            <a:xfrm>
              <a:off x="470594" y="877176"/>
              <a:ext cx="2710063" cy="71447"/>
            </a:xfrm>
            <a:prstGeom prst="rect">
              <a:avLst/>
            </a:prstGeom>
            <a:solidFill>
              <a:srgbClr val="02B3C5">
                <a:alpha val="10000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4" name="形状34"/>
            <p:cNvSpPr txBox="1"/>
            <p:nvPr/>
          </p:nvSpPr>
          <p:spPr>
            <a:xfrm>
              <a:off x="1737372" y="854497"/>
              <a:ext cx="9525" cy="59538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5" name="形状35"/>
            <p:cNvSpPr txBox="1"/>
            <p:nvPr/>
          </p:nvSpPr>
          <p:spPr>
            <a:xfrm>
              <a:off x="1559292" y="1477318"/>
              <a:ext cx="357232" cy="414389"/>
            </a:xfrm>
            <a:prstGeom prst="rect">
              <a:avLst/>
            </a:prstGeom>
            <a:solidFill>
              <a:srgbClr val="D6B19C">
                <a:alpha val="10000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6" name="文本19"/>
            <p:cNvSpPr txBox="1"/>
            <p:nvPr/>
          </p:nvSpPr>
          <p:spPr>
            <a:xfrm>
              <a:off x="0" y="620448"/>
              <a:ext cx="676335" cy="65087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1">
                  <a:solidFill>
                    <a:srgbClr val="F07474">
                      <a:alpha val="100000"/>
                    </a:srgbClr>
                  </a:solidFill>
                  <a:latin typeface="Times New Roman"/>
                  <a:ea typeface="Times New Roman"/>
                </a:rPr>
                <a:t>O</a:t>
              </a:r>
            </a:p>
          </p:txBody>
        </p:sp>
        <p:sp>
          <p:nvSpPr>
            <p:cNvPr id="37" name="形状20"/>
            <p:cNvSpPr txBox="1"/>
            <p:nvPr/>
          </p:nvSpPr>
          <p:spPr>
            <a:xfrm>
              <a:off x="384857" y="530632"/>
              <a:ext cx="57150" cy="743042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57150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8" name="形状21"/>
            <p:cNvSpPr txBox="1"/>
            <p:nvPr/>
          </p:nvSpPr>
          <p:spPr>
            <a:xfrm>
              <a:off x="384857" y="844996"/>
              <a:ext cx="85736" cy="85736"/>
            </a:xfrm>
            <a:prstGeom prst="ellipse">
              <a:avLst/>
            </a:prstGeom>
            <a:solidFill>
              <a:srgbClr val="02B3C5">
                <a:alpha val="10000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39" name="形状23" title=""/>
          <p:cNvSpPr txBox="1"/>
          <p:nvPr/>
        </p:nvSpPr>
        <p:spPr>
          <a:xfrm rot="10800000">
            <a:off x="7521693" y="3569499"/>
            <a:ext cx="1621873" cy="978767"/>
          </a:xfrm>
          <a:prstGeom prst="line">
            <a:avLst/>
          </a:prstGeom>
          <a:solidFill>
            <a:srgbClr val="FFFFFF">
              <a:alpha val="0"/>
            </a:srgbClr>
          </a:solidFill>
          <a:ln w="38100">
            <a:solidFill>
              <a:srgbClr val="000000">
                <a:alpha val="100000"/>
              </a:srgbClr>
            </a:solidFill>
            <a:prstDash val="sysDash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0" name="形状24" title=""/>
          <p:cNvSpPr txBox="1"/>
          <p:nvPr/>
        </p:nvSpPr>
        <p:spPr>
          <a:xfrm rot="21304820" flipH="1">
            <a:off x="6970719" y="3819468"/>
            <a:ext cx="868028" cy="1082690"/>
          </a:xfrm>
          <a:prstGeom prst="line">
            <a:avLst/>
          </a:prstGeom>
          <a:solidFill>
            <a:srgbClr val="FFFFFF">
              <a:alpha val="0"/>
            </a:srgbClr>
          </a:solidFill>
          <a:ln w="28575">
            <a:solidFill>
              <a:srgbClr val="FF0000">
                <a:alpha val="100000"/>
              </a:srgbClr>
            </a:solidFill>
            <a:prstDash val="solid"/>
            <a:headEnd type="arrow" w="med" len="med"/>
            <a:tailEnd type="arrow" w="med" len="me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1" name="形状25" title=""/>
          <p:cNvSpPr txBox="1"/>
          <p:nvPr/>
        </p:nvSpPr>
        <p:spPr>
          <a:xfrm>
            <a:off x="8332822" y="4966487"/>
            <a:ext cx="38100" cy="1228877"/>
          </a:xfrm>
          <a:prstGeom prst="line">
            <a:avLst/>
          </a:prstGeom>
          <a:solidFill>
            <a:srgbClr val="FFFFFF">
              <a:alpha val="0"/>
            </a:srgbClr>
          </a:solidFill>
          <a:ln w="38100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triangle" w="med" len="me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2" name="文本16" title=""/>
          <p:cNvSpPr txBox="1"/>
          <p:nvPr/>
        </p:nvSpPr>
        <p:spPr>
          <a:xfrm>
            <a:off x="8585597" y="5520985"/>
            <a:ext cx="641985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4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192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43" name="文本17" title=""/>
          <p:cNvSpPr txBox="1"/>
          <p:nvPr/>
        </p:nvSpPr>
        <p:spPr>
          <a:xfrm>
            <a:off x="7126900" y="3733800"/>
            <a:ext cx="556895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4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l</a:t>
            </a:r>
            <a:r>
              <a:rPr lang="zh-CN" altLang="en-US" sz="3192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</a:p>
        </p:txBody>
      </p:sp>
      <p:sp>
        <p:nvSpPr>
          <p:cNvPr id="44" name="文本18" title=""/>
          <p:cNvSpPr txBox="1"/>
          <p:nvPr/>
        </p:nvSpPr>
        <p:spPr>
          <a:xfrm>
            <a:off x="7543343" y="4870504"/>
            <a:ext cx="556895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4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l</a:t>
            </a:r>
            <a:r>
              <a:rPr lang="zh-CN" altLang="en-US" sz="3192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</a:p>
        </p:txBody>
      </p:sp>
      <p:grpSp>
        <p:nvGrpSpPr>
          <p:cNvPr id="45" name="组合12" title=""/>
          <p:cNvGrpSpPr/>
          <p:nvPr/>
        </p:nvGrpSpPr>
        <p:grpSpPr>
          <a:xfrm>
            <a:off x="7775581" y="3826304"/>
            <a:ext cx="163974" cy="109551"/>
            <a:chExt cx="163974" cy="109551"/>
          </a:xfrm>
        </p:grpSpPr>
        <p:sp>
          <p:nvSpPr>
            <p:cNvPr id="46" name="形状36"/>
            <p:cNvSpPr txBox="1"/>
            <p:nvPr/>
          </p:nvSpPr>
          <p:spPr>
            <a:xfrm rot="18370570">
              <a:off x="0" y="0"/>
              <a:ext cx="38100" cy="109551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3B00FF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7" name="形状37"/>
            <p:cNvSpPr txBox="1"/>
            <p:nvPr/>
          </p:nvSpPr>
          <p:spPr>
            <a:xfrm rot="18370570">
              <a:off x="42515" y="45658"/>
              <a:ext cx="121459" cy="3810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3B00FF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48" name="组合13" title=""/>
          <p:cNvGrpSpPr/>
          <p:nvPr/>
        </p:nvGrpSpPr>
        <p:grpSpPr>
          <a:xfrm>
            <a:off x="8165478" y="4963944"/>
            <a:ext cx="108361" cy="146460"/>
            <a:chExt cx="108361" cy="146460"/>
          </a:xfrm>
        </p:grpSpPr>
        <p:sp>
          <p:nvSpPr>
            <p:cNvPr id="49" name="形状38"/>
            <p:cNvSpPr txBox="1"/>
            <p:nvPr/>
          </p:nvSpPr>
          <p:spPr>
            <a:xfrm>
              <a:off x="0" y="0"/>
              <a:ext cx="38100" cy="10836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3B00FF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0" name="形状39"/>
            <p:cNvSpPr txBox="1"/>
            <p:nvPr/>
          </p:nvSpPr>
          <p:spPr>
            <a:xfrm>
              <a:off x="0" y="108360"/>
              <a:ext cx="108361" cy="3810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3B00FF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51" name="形状26" title=""/>
          <p:cNvSpPr txBox="1"/>
          <p:nvPr/>
        </p:nvSpPr>
        <p:spPr>
          <a:xfrm>
            <a:off x="6969976" y="4978911"/>
            <a:ext cx="1364344" cy="10"/>
          </a:xfrm>
          <a:prstGeom prst="line">
            <a:avLst/>
          </a:prstGeom>
          <a:solidFill>
            <a:srgbClr val="FFFFFF">
              <a:alpha val="0"/>
            </a:srgbClr>
          </a:solidFill>
          <a:ln w="28575">
            <a:solidFill>
              <a:srgbClr val="FF0000">
                <a:alpha val="100000"/>
              </a:srgbClr>
            </a:solidFill>
            <a:prstDash val="solid"/>
            <a:headEnd type="arrow" w="med" len="med"/>
            <a:tailEnd type="arrow" w="med" len="med"/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52" name="Picture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2623800" y="105664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8" grpId="0" animBg="1"/>
      <p:bldP spid="28" grpId="0" animBg="1"/>
      <p:bldP spid="17" grpId="0" animBg="1"/>
      <p:bldP spid="29" grpId="0" animBg="1"/>
      <p:bldP spid="21" grpId="0" animBg="1"/>
      <p:bldP spid="30" grpId="0" animBg="1"/>
      <p:bldP spid="39" grpId="0" animBg="1"/>
      <p:bldP spid="40" grpId="0" animBg="1"/>
      <p:bldP spid="45" grpId="0" animBg="1"/>
      <p:bldP spid="43" grpId="0" animBg="1"/>
      <p:bldP spid="41" grpId="0" animBg="1"/>
      <p:bldP spid="42" grpId="0" animBg="1"/>
      <p:bldP spid="51" grpId="0" animBg="1"/>
      <p:bldP spid="48" grpId="0" animBg="1"/>
      <p:bldP spid="4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3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4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5"/>
            <p:cNvSpPr txBox="1"/>
            <p:nvPr/>
          </p:nvSpPr>
          <p:spPr>
            <a:xfrm>
              <a:off x="989562" y="180861"/>
              <a:ext cx="3381861" cy="660949"/>
            </a:xfrm>
            <a:custGeom>
              <a:gdLst>
                <a:gd name="connsiteX0" fmla="*/ 110158 w 3381861"/>
                <a:gd name="connsiteY0" fmla="*/ 0 h 660949"/>
                <a:gd name="connsiteX1" fmla="*/ 3271703 w 3381861"/>
                <a:gd name="connsiteY1" fmla="*/ 0 h 660949"/>
                <a:gd name="connsiteX2" fmla="*/ 3332541 w 3381861"/>
                <a:gd name="connsiteY2" fmla="*/ 0 h 660949"/>
                <a:gd name="connsiteX3" fmla="*/ 3381861 w 3381861"/>
                <a:gd name="connsiteY3" fmla="*/ 550791 h 660949"/>
                <a:gd name="connsiteX4" fmla="*/ 3381861 w 3381861"/>
                <a:gd name="connsiteY4" fmla="*/ 611630 h 660949"/>
                <a:gd name="connsiteX5" fmla="*/ 110158 w 3381861"/>
                <a:gd name="connsiteY5" fmla="*/ 660949 h 660949"/>
                <a:gd name="connsiteX6" fmla="*/ 49320 w 3381861"/>
                <a:gd name="connsiteY6" fmla="*/ 660949 h 660949"/>
                <a:gd name="connsiteX7" fmla="*/ 0 w 3381861"/>
                <a:gd name="connsiteY7" fmla="*/ 110158 h 660949"/>
                <a:gd name="connsiteX8" fmla="*/ 0 w 33818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1861" h="660949">
                  <a:moveTo>
                    <a:pt x="110158" y="0"/>
                  </a:moveTo>
                  <a:lnTo>
                    <a:pt x="3271703" y="0"/>
                  </a:lnTo>
                  <a:cubicBezTo>
                    <a:pt x="3332541" y="0"/>
                    <a:pt x="3381861" y="49320"/>
                    <a:pt x="3381861" y="110158"/>
                  </a:cubicBezTo>
                  <a:lnTo>
                    <a:pt x="3381861" y="550791"/>
                  </a:lnTo>
                  <a:cubicBezTo>
                    <a:pt x="3381861" y="611630"/>
                    <a:pt x="3332541" y="660949"/>
                    <a:pt x="32717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杠杆的平衡条件</a:t>
              </a:r>
            </a:p>
          </p:txBody>
        </p:sp>
        <p:sp>
          <p:nvSpPr>
            <p:cNvPr id="7" name="形状6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3347" y="1619098"/>
            <a:ext cx="4577448" cy="3047295"/>
          </a:xfrm>
          <a:prstGeom prst="rect">
            <a:avLst/>
          </a:prstGeom>
        </p:spPr>
      </p:pic>
      <p:sp>
        <p:nvSpPr>
          <p:cNvPr id="9" name="文本1" title=""/>
          <p:cNvSpPr txBox="1"/>
          <p:nvPr/>
        </p:nvSpPr>
        <p:spPr>
          <a:xfrm>
            <a:off x="606485" y="1042216"/>
            <a:ext cx="4755515" cy="6819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【实验探究】杠杆的平衡条件</a:t>
            </a:r>
          </a:p>
        </p:txBody>
      </p:sp>
      <p:sp>
        <p:nvSpPr>
          <p:cNvPr id="10" name="文本2" title=""/>
          <p:cNvSpPr txBox="1"/>
          <p:nvPr/>
        </p:nvSpPr>
        <p:spPr>
          <a:xfrm>
            <a:off x="606590" y="1618840"/>
            <a:ext cx="7069455" cy="135189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000"/>
              </a:lnSpc>
            </a:pPr>
            <a:r>
              <a:rPr lang="zh-CN" altLang="en-US" sz="22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思路：杠杆支点两侧所受的动力、阻力，以及动力臂、阻力臂都会影响杠杆的平衡，所以应该找出这四个量之间的关系。</a:t>
            </a:r>
          </a:p>
        </p:txBody>
      </p:sp>
      <p:pic>
        <p:nvPicPr>
          <p:cNvPr id="11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7173906" y="3568503"/>
            <a:ext cx="4827060" cy="2715216"/>
          </a:xfrm>
          <a:prstGeom prst="rect">
            <a:avLst/>
          </a:prstGeom>
        </p:spPr>
      </p:pic>
      <p:sp>
        <p:nvSpPr>
          <p:cNvPr id="12" name="文本3" title=""/>
          <p:cNvSpPr txBox="1"/>
          <p:nvPr/>
        </p:nvSpPr>
        <p:spPr>
          <a:xfrm>
            <a:off x="606542" y="2970295"/>
            <a:ext cx="2025015" cy="6819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/>
                <a:ea typeface="微软雅黑"/>
              </a:rPr>
              <a:t>实验过程：</a:t>
            </a:r>
          </a:p>
        </p:txBody>
      </p:sp>
      <p:sp>
        <p:nvSpPr>
          <p:cNvPr id="13" name="文本4" title=""/>
          <p:cNvSpPr txBox="1"/>
          <p:nvPr/>
        </p:nvSpPr>
        <p:spPr>
          <a:xfrm>
            <a:off x="606571" y="3568713"/>
            <a:ext cx="6614160" cy="9251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1.调节平衡螺母，使杠杆水平位置平衡。（调节方法与天平相同）</a:t>
            </a:r>
          </a:p>
        </p:txBody>
      </p:sp>
      <p:sp>
        <p:nvSpPr>
          <p:cNvPr id="14" name="文本5" title=""/>
          <p:cNvSpPr txBox="1"/>
          <p:nvPr/>
        </p:nvSpPr>
        <p:spPr>
          <a:xfrm>
            <a:off x="606523" y="4493685"/>
            <a:ext cx="6328410" cy="12925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2.将右侧钩码对杠杆施力记为F</a:t>
            </a:r>
            <a:r>
              <a:rPr lang="zh-CN" altLang="en-US" sz="2400" b="0" i="0" baseline="-25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1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,左侧钩码对杠杆施力记为F</a:t>
            </a:r>
            <a:r>
              <a:rPr lang="zh-CN" altLang="en-US" sz="2400" b="0" i="0" baseline="-25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2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，测出杠杆平衡时动力臂L</a:t>
            </a:r>
            <a:r>
              <a:rPr lang="zh-CN" altLang="en-US" sz="2400" b="0" i="0" baseline="-25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1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及阻力臂L</a:t>
            </a:r>
            <a:r>
              <a:rPr lang="zh-CN" altLang="en-US" sz="2400" b="0" i="0" baseline="-25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2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，并把数据填入表格中。</a:t>
            </a:r>
          </a:p>
        </p:txBody>
      </p:sp>
      <p:sp>
        <p:nvSpPr>
          <p:cNvPr id="15" name="形状2" title=""/>
          <p:cNvSpPr txBox="1"/>
          <p:nvPr/>
        </p:nvSpPr>
        <p:spPr>
          <a:xfrm>
            <a:off x="5538235" y="647062"/>
            <a:ext cx="5678138" cy="957872"/>
          </a:xfrm>
          <a:custGeom>
            <a:gdLst>
              <a:gd name="connsiteX0" fmla="*/ 159645 w 5678138"/>
              <a:gd name="connsiteY0" fmla="*/ 0 h 957872"/>
              <a:gd name="connsiteX1" fmla="*/ 5518493 w 5678138"/>
              <a:gd name="connsiteY1" fmla="*/ 0 h 957872"/>
              <a:gd name="connsiteX2" fmla="*/ 5560833 w 5678138"/>
              <a:gd name="connsiteY2" fmla="*/ 0 h 957872"/>
              <a:gd name="connsiteX3" fmla="*/ 5661318 w 5678138"/>
              <a:gd name="connsiteY3" fmla="*/ 76698 h 957872"/>
              <a:gd name="connsiteX4" fmla="*/ 5678138 w 5678138"/>
              <a:gd name="connsiteY4" fmla="*/ 798227 h 957872"/>
              <a:gd name="connsiteX5" fmla="*/ 5678138 w 5678138"/>
              <a:gd name="connsiteY5" fmla="*/ 840567 h 957872"/>
              <a:gd name="connsiteX6" fmla="*/ 5601439 w 5678138"/>
              <a:gd name="connsiteY6" fmla="*/ 941052 h 957872"/>
              <a:gd name="connsiteX7" fmla="*/ 159645 w 5678138"/>
              <a:gd name="connsiteY7" fmla="*/ 957872 h 957872"/>
              <a:gd name="connsiteX8" fmla="*/ 71476 w 5678138"/>
              <a:gd name="connsiteY8" fmla="*/ 957872 h 957872"/>
              <a:gd name="connsiteX9" fmla="*/ 0 w 5678138"/>
              <a:gd name="connsiteY9" fmla="*/ 159645 h 957872"/>
              <a:gd name="connsiteX10" fmla="*/ 0 w 5678138"/>
              <a:gd name="connsiteY10" fmla="*/ 71476 h 95787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78138" h="957872">
                <a:moveTo>
                  <a:pt x="159645" y="0"/>
                </a:moveTo>
                <a:lnTo>
                  <a:pt x="5518493" y="0"/>
                </a:lnTo>
                <a:cubicBezTo>
                  <a:pt x="5560833" y="0"/>
                  <a:pt x="5601439" y="16820"/>
                  <a:pt x="5631379" y="46759"/>
                </a:cubicBezTo>
                <a:cubicBezTo>
                  <a:pt x="5661318" y="76698"/>
                  <a:pt x="5678138" y="117305"/>
                  <a:pt x="5678138" y="159645"/>
                </a:cubicBezTo>
                <a:lnTo>
                  <a:pt x="5678138" y="798227"/>
                </a:lnTo>
                <a:cubicBezTo>
                  <a:pt x="5678138" y="840567"/>
                  <a:pt x="5661318" y="881174"/>
                  <a:pt x="5631379" y="911113"/>
                </a:cubicBezTo>
                <a:cubicBezTo>
                  <a:pt x="5601439" y="941052"/>
                  <a:pt x="5560833" y="957872"/>
                  <a:pt x="5518493" y="957872"/>
                </a:cubicBezTo>
                <a:lnTo>
                  <a:pt x="159645" y="957872"/>
                </a:lnTo>
                <a:cubicBezTo>
                  <a:pt x="71476" y="957872"/>
                  <a:pt x="0" y="886396"/>
                  <a:pt x="0" y="798227"/>
                </a:cubicBezTo>
                <a:lnTo>
                  <a:pt x="0" y="159645"/>
                </a:lnTo>
                <a:cubicBezTo>
                  <a:pt x="0" y="71476"/>
                  <a:pt x="71476" y="0"/>
                  <a:pt x="159645" y="0"/>
                </a:cubicBezTo>
                <a:close/>
              </a:path>
            </a:pathLst>
          </a:custGeom>
          <a:solidFill>
            <a:srgbClr val="CCFAFF">
              <a:alpha val="100000"/>
            </a:srgbClr>
          </a:solidFill>
          <a:ln w="28575">
            <a:solidFill>
              <a:srgbClr val="000000">
                <a:alpha val="100000"/>
              </a:srgbClr>
            </a:solidFill>
            <a:prstDash val="sysDash"/>
          </a:ln>
        </p:spPr>
        <p:txBody>
          <a:bodyPr anchor="ctr"/>
          <a:lstStyle/>
          <a:p>
            <a:pPr marL="0" algn="l">
              <a:lnSpc>
                <a:spcPts val="3100"/>
              </a:lnSpc>
            </a:pPr>
            <a:r>
              <a:rPr lang="zh-CN" altLang="en-US" sz="2600" b="0" i="0">
                <a:solidFill>
                  <a:srgbClr val="FF0099">
                    <a:alpha val="100000"/>
                  </a:srgbClr>
                </a:solidFill>
                <a:latin typeface="微软雅黑"/>
                <a:ea typeface="微软雅黑"/>
              </a:rPr>
              <a:t>当杠杆在动力和阻力作用下静止时，我们就说杠杆平衡了。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33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15" grpId="0" animBg="1"/>
      <p:bldP spid="10" grpId="0" animBg="1"/>
      <p:bldP spid="12" grpId="0" animBg="1"/>
      <p:bldP spid="13" grpId="0" animBg="1"/>
      <p:bldP spid="14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3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4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5"/>
            <p:cNvSpPr txBox="1"/>
            <p:nvPr/>
          </p:nvSpPr>
          <p:spPr>
            <a:xfrm>
              <a:off x="989562" y="180861"/>
              <a:ext cx="3381861" cy="660949"/>
            </a:xfrm>
            <a:custGeom>
              <a:gdLst>
                <a:gd name="connsiteX0" fmla="*/ 110158 w 3381861"/>
                <a:gd name="connsiteY0" fmla="*/ 0 h 660949"/>
                <a:gd name="connsiteX1" fmla="*/ 3271703 w 3381861"/>
                <a:gd name="connsiteY1" fmla="*/ 0 h 660949"/>
                <a:gd name="connsiteX2" fmla="*/ 3332541 w 3381861"/>
                <a:gd name="connsiteY2" fmla="*/ 0 h 660949"/>
                <a:gd name="connsiteX3" fmla="*/ 3381861 w 3381861"/>
                <a:gd name="connsiteY3" fmla="*/ 550791 h 660949"/>
                <a:gd name="connsiteX4" fmla="*/ 3381861 w 3381861"/>
                <a:gd name="connsiteY4" fmla="*/ 611630 h 660949"/>
                <a:gd name="connsiteX5" fmla="*/ 110158 w 3381861"/>
                <a:gd name="connsiteY5" fmla="*/ 660949 h 660949"/>
                <a:gd name="connsiteX6" fmla="*/ 49320 w 3381861"/>
                <a:gd name="connsiteY6" fmla="*/ 660949 h 660949"/>
                <a:gd name="connsiteX7" fmla="*/ 0 w 3381861"/>
                <a:gd name="connsiteY7" fmla="*/ 110158 h 660949"/>
                <a:gd name="connsiteX8" fmla="*/ 0 w 33818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1861" h="660949">
                  <a:moveTo>
                    <a:pt x="110158" y="0"/>
                  </a:moveTo>
                  <a:lnTo>
                    <a:pt x="3271703" y="0"/>
                  </a:lnTo>
                  <a:cubicBezTo>
                    <a:pt x="3332541" y="0"/>
                    <a:pt x="3381861" y="49320"/>
                    <a:pt x="3381861" y="110158"/>
                  </a:cubicBezTo>
                  <a:lnTo>
                    <a:pt x="3381861" y="550791"/>
                  </a:lnTo>
                  <a:cubicBezTo>
                    <a:pt x="3381861" y="611630"/>
                    <a:pt x="3332541" y="660949"/>
                    <a:pt x="32717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杠杆的平衡条件</a:t>
              </a:r>
            </a:p>
          </p:txBody>
        </p:sp>
        <p:sp>
          <p:nvSpPr>
            <p:cNvPr id="7" name="形状6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graphicFrame>
        <p:nvGraphicFramePr>
          <p:cNvPr id="8" name="表格1" title="">
            <a:extLst>
              <a:ext uri="{FF2B5EF4-FFF2-40B4-BE49-F238E27FC236}">
                <a16:creationId xmlns:a16="http://schemas.microsoft.com/office/drawing/2014/main" id="{62B2FBE6-5C8C-E811-489E-1440CA960B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567701"/>
              </p:ext>
            </p:extLst>
          </p:nvPr>
        </p:nvGraphicFramePr>
        <p:xfrm>
          <a:off x="1323899" y="2717749"/>
          <a:ext cx="9562319" cy="27018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1430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  <a:gridCol w="1783825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  <a:gridCol w="2036619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  <a:gridCol w="1783825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  <a:gridCol w="2036619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</a:tblGrid>
              <a:tr h="580612">
                <a:tc>
                  <a:txBody>
                    <a:bodyPr vert="horz" wrap="square" anchor="ctr"/>
                    <a:lstStyle/>
                    <a:p>
                      <a:pPr marL="0" algn="ctr"/>
                      <a:r>
                        <a:rPr lang="zh-CN" altLang="en-US" sz="21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实验序号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E66B65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/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动力F</a:t>
                      </a:r>
                      <a:r>
                        <a:rPr lang="zh-CN" altLang="en-US" sz="1800" b="0" i="0" baseline="-2500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1</a:t>
                      </a:r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/N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39191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/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动力臂</a:t>
                      </a:r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Vivaldi"/>
                          <a:ea typeface="Vivaldi"/>
                        </a:rPr>
                        <a:t>l</a:t>
                      </a:r>
                      <a:r>
                        <a:rPr lang="zh-CN" altLang="en-US" sz="1800" b="0" i="0" baseline="-2500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1</a:t>
                      </a:r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/m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39191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/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阻力F</a:t>
                      </a:r>
                      <a:r>
                        <a:rPr lang="zh-CN" altLang="en-US" sz="1800" b="0" i="0" baseline="-2500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2</a:t>
                      </a:r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/N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39191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/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阻力臂</a:t>
                      </a:r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Vivaldi"/>
                          <a:ea typeface="Vivaldi"/>
                        </a:rPr>
                        <a:t>l</a:t>
                      </a:r>
                      <a:r>
                        <a:rPr lang="zh-CN" altLang="en-US" sz="1800" b="0" i="0" baseline="-2500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2</a:t>
                      </a:r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/m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39191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  <a:tr h="530320">
                <a:tc>
                  <a:txBody>
                    <a:bodyPr vert="horz" wrap="square" anchor="ctr"/>
                    <a:lstStyle/>
                    <a:p>
                      <a:pPr marL="0" algn="ctr"/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1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A0F1FA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/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/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/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/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  <a:tr h="530320">
                <a:tc>
                  <a:txBody>
                    <a:bodyPr vert="horz" wrap="square" anchor="ctr"/>
                    <a:lstStyle/>
                    <a:p>
                      <a:pPr marL="0" algn="ctr"/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2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A0F1FA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/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/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/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/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  <a:tr h="530320">
                <a:tc>
                  <a:txBody>
                    <a:bodyPr vert="horz" wrap="square" anchor="ctr"/>
                    <a:lstStyle/>
                    <a:p>
                      <a:pPr marL="0" algn="ctr"/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3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A0F1FA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/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/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/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/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  <a:tr h="530320">
                <a:tc>
                  <a:txBody>
                    <a:bodyPr vert="horz" wrap="square" anchor="ctr"/>
                    <a:lstStyle/>
                    <a:p>
                      <a:pPr marL="0" algn="ctr"/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4</a:t>
                      </a:r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A0F1FA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/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/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/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vert="horz" wrap="square" anchor="ctr"/>
                    <a:lstStyle/>
                    <a:p>
                      <a:pPr marL="0" algn="ctr"/>
                    </a:p>
                  </a:txBody>
                  <a:tcPr anchor="ctr">
                    <a:lnL w="9525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</a:tbl>
          </a:graphicData>
        </a:graphic>
      </p:graphicFrame>
      <p:sp>
        <p:nvSpPr>
          <p:cNvPr id="9" name="形状2" title=""/>
          <p:cNvSpPr txBox="1"/>
          <p:nvPr/>
        </p:nvSpPr>
        <p:spPr>
          <a:xfrm>
            <a:off x="383924" y="2055609"/>
            <a:ext cx="4522270" cy="662740"/>
          </a:xfrm>
          <a:custGeom>
            <a:gdLst>
              <a:gd name="connsiteX0" fmla="*/ 110457 w 4522270"/>
              <a:gd name="connsiteY0" fmla="*/ 0 h 662740"/>
              <a:gd name="connsiteX1" fmla="*/ 4411813 w 4522270"/>
              <a:gd name="connsiteY1" fmla="*/ 0 h 662740"/>
              <a:gd name="connsiteX2" fmla="*/ 4472817 w 4522270"/>
              <a:gd name="connsiteY2" fmla="*/ 0 h 662740"/>
              <a:gd name="connsiteX3" fmla="*/ 4522270 w 4522270"/>
              <a:gd name="connsiteY3" fmla="*/ 552283 h 662740"/>
              <a:gd name="connsiteX4" fmla="*/ 4522270 w 4522270"/>
              <a:gd name="connsiteY4" fmla="*/ 613287 h 662740"/>
              <a:gd name="connsiteX5" fmla="*/ 110457 w 4522270"/>
              <a:gd name="connsiteY5" fmla="*/ 662740 h 662740"/>
              <a:gd name="connsiteX6" fmla="*/ 81162 w 4522270"/>
              <a:gd name="connsiteY6" fmla="*/ 662740 h 662740"/>
              <a:gd name="connsiteX7" fmla="*/ 11637 w 4522270"/>
              <a:gd name="connsiteY7" fmla="*/ 609673 h 662740"/>
              <a:gd name="connsiteX8" fmla="*/ 0 w 4522270"/>
              <a:gd name="connsiteY8" fmla="*/ 110457 h 662740"/>
              <a:gd name="connsiteX9" fmla="*/ 0 w 4522270"/>
              <a:gd name="connsiteY9" fmla="*/ 49453 h 66274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22270" h="662740">
                <a:moveTo>
                  <a:pt x="110457" y="0"/>
                </a:moveTo>
                <a:lnTo>
                  <a:pt x="4411813" y="0"/>
                </a:lnTo>
                <a:cubicBezTo>
                  <a:pt x="4472817" y="0"/>
                  <a:pt x="4522270" y="49453"/>
                  <a:pt x="4522270" y="110457"/>
                </a:cubicBezTo>
                <a:lnTo>
                  <a:pt x="4522270" y="552283"/>
                </a:lnTo>
                <a:cubicBezTo>
                  <a:pt x="4522270" y="613287"/>
                  <a:pt x="4472817" y="662740"/>
                  <a:pt x="4411813" y="662740"/>
                </a:cubicBezTo>
                <a:lnTo>
                  <a:pt x="110457" y="662740"/>
                </a:lnTo>
                <a:cubicBezTo>
                  <a:pt x="81162" y="662740"/>
                  <a:pt x="53067" y="651103"/>
                  <a:pt x="32352" y="630388"/>
                </a:cubicBezTo>
                <a:cubicBezTo>
                  <a:pt x="11637" y="609673"/>
                  <a:pt x="0" y="581578"/>
                  <a:pt x="0" y="552283"/>
                </a:cubicBezTo>
                <a:lnTo>
                  <a:pt x="0" y="110457"/>
                </a:lnTo>
                <a:cubicBezTo>
                  <a:pt x="0" y="49453"/>
                  <a:pt x="49453" y="0"/>
                  <a:pt x="110457" y="0"/>
                </a:cubicBezTo>
                <a:close/>
              </a:path>
            </a:pathLst>
          </a:custGeom>
          <a:solidFill>
            <a:srgbClr val="C2FFDB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3、进行实验与收集数据</a:t>
            </a:r>
          </a:p>
        </p:txBody>
      </p:sp>
      <p:sp>
        <p:nvSpPr>
          <p:cNvPr id="10" name="文本1" title=""/>
          <p:cNvSpPr txBox="1"/>
          <p:nvPr/>
        </p:nvSpPr>
        <p:spPr>
          <a:xfrm>
            <a:off x="657263" y="958196"/>
            <a:ext cx="10487863" cy="55228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3.保持阻力</a:t>
            </a:r>
            <a:r>
              <a:rPr lang="zh-CN" altLang="en-US" sz="24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192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和阻力臂</a:t>
            </a:r>
            <a:r>
              <a:rPr lang="zh-CN" altLang="en-US" sz="24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l</a:t>
            </a:r>
            <a:r>
              <a:rPr lang="zh-CN" altLang="en-US" sz="3192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不变，改变动力</a:t>
            </a:r>
            <a:r>
              <a:rPr lang="zh-CN" altLang="en-US" sz="24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192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，及调节动力臂</a:t>
            </a:r>
            <a:r>
              <a:rPr lang="zh-CN" altLang="en-US" sz="24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l</a:t>
            </a:r>
            <a:r>
              <a:rPr lang="zh-CN" altLang="en-US" sz="3192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，再做几次实验.</a:t>
            </a:r>
          </a:p>
        </p:txBody>
      </p:sp>
      <p:sp>
        <p:nvSpPr>
          <p:cNvPr id="11" name="文本2" title=""/>
          <p:cNvSpPr txBox="1"/>
          <p:nvPr/>
        </p:nvSpPr>
        <p:spPr>
          <a:xfrm>
            <a:off x="657244" y="1366295"/>
            <a:ext cx="10407253" cy="76134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9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4.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保持动力</a:t>
            </a:r>
            <a:r>
              <a:rPr lang="zh-CN" altLang="en-US" sz="24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192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和动力臂</a:t>
            </a:r>
            <a:r>
              <a:rPr lang="zh-CN" altLang="en-US" sz="24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l</a:t>
            </a:r>
            <a:r>
              <a:rPr lang="zh-CN" altLang="en-US" sz="3192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不变，改变阻力</a:t>
            </a:r>
            <a:r>
              <a:rPr lang="zh-CN" altLang="en-US" sz="24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192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，及调节阻力臂</a:t>
            </a:r>
            <a:r>
              <a:rPr lang="zh-CN" altLang="en-US" sz="24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l</a:t>
            </a:r>
            <a:r>
              <a:rPr lang="zh-CN" altLang="en-US" sz="3192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，再做几次实验.</a:t>
            </a:r>
          </a:p>
        </p:txBody>
      </p:sp>
      <p:grpSp>
        <p:nvGrpSpPr>
          <p:cNvPr id="12" name="组合2" title=""/>
          <p:cNvGrpSpPr/>
          <p:nvPr/>
        </p:nvGrpSpPr>
        <p:grpSpPr>
          <a:xfrm>
            <a:off x="1683172" y="5419277"/>
            <a:ext cx="8435654" cy="979595"/>
            <a:chExt cx="8435654" cy="979595"/>
          </a:xfrm>
        </p:grpSpPr>
        <p:sp>
          <p:nvSpPr>
            <p:cNvPr id="13" name="形状7"/>
            <p:cNvSpPr txBox="1"/>
            <p:nvPr/>
          </p:nvSpPr>
          <p:spPr>
            <a:xfrm>
              <a:off x="0" y="0"/>
              <a:ext cx="8435654" cy="931545"/>
            </a:xfrm>
            <a:prstGeom prst="rect">
              <a:avLst/>
            </a:prstGeom>
            <a:solidFill>
              <a:srgbClr val="0070C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4" name="文本3"/>
            <p:cNvSpPr txBox="1"/>
            <p:nvPr/>
          </p:nvSpPr>
          <p:spPr>
            <a:xfrm>
              <a:off x="0" y="0"/>
              <a:ext cx="8435654" cy="979595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3600"/>
                </a:lnSpc>
              </a:pPr>
              <a:r>
                <a:rPr lang="zh-CN" altLang="en-US" sz="2600" b="0" i="0">
                  <a:solidFill>
                    <a:srgbClr val="FFFFFF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微软雅黑"/>
                  <a:ea typeface="微软雅黑"/>
                </a:rPr>
                <a:t>杠杆的平衡条件：</a:t>
              </a:r>
              <a:r>
                <a:rPr lang="zh-CN" altLang="en-US" sz="2600" b="0" i="0">
                  <a:solidFill>
                    <a:srgbClr val="FFFF00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微软雅黑"/>
                  <a:ea typeface="微软雅黑"/>
                </a:rPr>
                <a:t>动力×动力臂</a:t>
              </a:r>
              <a:r>
                <a:rPr lang="zh-CN" altLang="en-US" sz="2600" b="0" i="0">
                  <a:solidFill>
                    <a:srgbClr val="FFFF00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Times New Roman"/>
                </a:rPr>
                <a:t>=</a:t>
              </a:r>
              <a:r>
                <a:rPr lang="zh-CN" altLang="en-US" sz="2600" b="0" i="0">
                  <a:solidFill>
                    <a:srgbClr val="FFFF00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微软雅黑"/>
                  <a:ea typeface="微软雅黑"/>
                </a:rPr>
                <a:t>阻力×阻力臂</a:t>
              </a:r>
            </a:p>
            <a:p>
              <a:pPr marL="0" algn="ctr">
                <a:lnSpc>
                  <a:spcPts val="3600"/>
                </a:lnSpc>
              </a:pPr>
              <a:r>
                <a:rPr lang="zh-CN" altLang="en-US" sz="2600" b="0" i="1">
                  <a:solidFill>
                    <a:srgbClr val="FFFFFF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Times New Roman"/>
                </a:rPr>
                <a:t>       F</a:t>
              </a:r>
              <a:r>
                <a:rPr lang="zh-CN" altLang="en-US" sz="3458" b="0" i="0" baseline="-25000">
                  <a:solidFill>
                    <a:srgbClr val="FFFFFF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Times New Roman"/>
                </a:rPr>
                <a:t>1 </a:t>
              </a:r>
              <a:r>
                <a:rPr lang="zh-CN" altLang="en-US" sz="2600" b="0" i="1">
                  <a:solidFill>
                    <a:srgbClr val="FFFFFF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Times New Roman"/>
                </a:rPr>
                <a:t>L</a:t>
              </a:r>
              <a:r>
                <a:rPr lang="zh-CN" altLang="en-US" sz="3458" b="0" i="0" baseline="-25000">
                  <a:solidFill>
                    <a:srgbClr val="FFFFFF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Times New Roman"/>
                </a:rPr>
                <a:t>1 </a:t>
              </a:r>
              <a:r>
                <a:rPr lang="zh-CN" altLang="en-US" sz="2600" b="0" i="0">
                  <a:solidFill>
                    <a:srgbClr val="FFFFFF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Times New Roman"/>
                </a:rPr>
                <a:t>= </a:t>
              </a:r>
              <a:r>
                <a:rPr lang="zh-CN" altLang="en-US" sz="2600" b="0" i="1">
                  <a:solidFill>
                    <a:srgbClr val="FFFFFF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Times New Roman"/>
                </a:rPr>
                <a:t>F</a:t>
              </a:r>
              <a:r>
                <a:rPr lang="zh-CN" altLang="en-US" sz="3458" b="0" i="0" baseline="-25000">
                  <a:solidFill>
                    <a:srgbClr val="FFFFFF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Times New Roman"/>
                </a:rPr>
                <a:t>2 </a:t>
              </a:r>
              <a:r>
                <a:rPr lang="zh-CN" altLang="en-US" sz="2600" b="0" i="1">
                  <a:solidFill>
                    <a:srgbClr val="FFFFFF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Times New Roman"/>
                </a:rPr>
                <a:t>L</a:t>
              </a:r>
              <a:r>
                <a:rPr lang="zh-CN" altLang="en-US" sz="3458" b="0" i="0" baseline="-25000">
                  <a:solidFill>
                    <a:srgbClr val="FFFFFF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Times New Roman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8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9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10"/>
            <p:cNvSpPr txBox="1"/>
            <p:nvPr/>
          </p:nvSpPr>
          <p:spPr>
            <a:xfrm>
              <a:off x="989562" y="180861"/>
              <a:ext cx="3381861" cy="660949"/>
            </a:xfrm>
            <a:custGeom>
              <a:gdLst>
                <a:gd name="connsiteX0" fmla="*/ 110158 w 3381861"/>
                <a:gd name="connsiteY0" fmla="*/ 0 h 660949"/>
                <a:gd name="connsiteX1" fmla="*/ 3271703 w 3381861"/>
                <a:gd name="connsiteY1" fmla="*/ 0 h 660949"/>
                <a:gd name="connsiteX2" fmla="*/ 3332541 w 3381861"/>
                <a:gd name="connsiteY2" fmla="*/ 0 h 660949"/>
                <a:gd name="connsiteX3" fmla="*/ 3381861 w 3381861"/>
                <a:gd name="connsiteY3" fmla="*/ 550791 h 660949"/>
                <a:gd name="connsiteX4" fmla="*/ 3381861 w 3381861"/>
                <a:gd name="connsiteY4" fmla="*/ 611630 h 660949"/>
                <a:gd name="connsiteX5" fmla="*/ 110158 w 3381861"/>
                <a:gd name="connsiteY5" fmla="*/ 660949 h 660949"/>
                <a:gd name="connsiteX6" fmla="*/ 49320 w 3381861"/>
                <a:gd name="connsiteY6" fmla="*/ 660949 h 660949"/>
                <a:gd name="connsiteX7" fmla="*/ 0 w 3381861"/>
                <a:gd name="connsiteY7" fmla="*/ 110158 h 660949"/>
                <a:gd name="connsiteX8" fmla="*/ 0 w 33818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1861" h="660949">
                  <a:moveTo>
                    <a:pt x="110158" y="0"/>
                  </a:moveTo>
                  <a:lnTo>
                    <a:pt x="3271703" y="0"/>
                  </a:lnTo>
                  <a:cubicBezTo>
                    <a:pt x="3332541" y="0"/>
                    <a:pt x="3381861" y="49320"/>
                    <a:pt x="3381861" y="110158"/>
                  </a:cubicBezTo>
                  <a:lnTo>
                    <a:pt x="3381861" y="550791"/>
                  </a:lnTo>
                  <a:cubicBezTo>
                    <a:pt x="3381861" y="611630"/>
                    <a:pt x="3332541" y="660949"/>
                    <a:pt x="32717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杠杆的平衡条件</a:t>
              </a:r>
            </a:p>
          </p:txBody>
        </p:sp>
        <p:sp>
          <p:nvSpPr>
            <p:cNvPr id="7" name="形状11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pic>
        <p:nvPicPr>
          <p:cNvPr id="8" name="图片3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0523" y="2188235"/>
            <a:ext cx="4122230" cy="2486425"/>
          </a:xfrm>
          <a:prstGeom prst="rect">
            <a:avLst/>
          </a:prstGeom>
        </p:spPr>
      </p:pic>
      <p:grpSp>
        <p:nvGrpSpPr>
          <p:cNvPr id="9" name="组合7" title=""/>
          <p:cNvGrpSpPr/>
          <p:nvPr/>
        </p:nvGrpSpPr>
        <p:grpSpPr>
          <a:xfrm>
            <a:off x="411137" y="958129"/>
            <a:ext cx="2584876" cy="925202"/>
            <a:chExt cx="2584876" cy="925202"/>
          </a:xfrm>
        </p:grpSpPr>
        <p:sp>
          <p:nvSpPr>
            <p:cNvPr id="10" name="文本15"/>
            <p:cNvSpPr txBox="1"/>
            <p:nvPr/>
          </p:nvSpPr>
          <p:spPr>
            <a:xfrm>
              <a:off x="46990" y="0"/>
              <a:ext cx="800100" cy="92520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5700"/>
                </a:lnSpc>
              </a:pPr>
              <a:r>
                <a:rPr lang="zh-CN" altLang="en-US" sz="4800" b="1" i="0">
                  <a:solidFill>
                    <a:srgbClr val="1A5CB3">
                      <a:alpha val="100000"/>
                    </a:srgbClr>
                  </a:solidFill>
                  <a:latin typeface="微软雅黑"/>
                  <a:ea typeface="微软雅黑"/>
                </a:rPr>
                <a:t>？</a:t>
              </a:r>
            </a:p>
          </p:txBody>
        </p:sp>
        <p:sp>
          <p:nvSpPr>
            <p:cNvPr id="11" name="形状12"/>
            <p:cNvSpPr txBox="1"/>
            <p:nvPr/>
          </p:nvSpPr>
          <p:spPr>
            <a:xfrm>
              <a:off x="0" y="332737"/>
              <a:ext cx="638175" cy="547373"/>
            </a:xfrm>
            <a:custGeom>
              <a:rect l="l" t="t" r="r" b="b"/>
              <a:pathLst>
                <a:path w="1004" h="862">
                  <a:moveTo>
                    <a:pt x="218" y="0"/>
                  </a:moveTo>
                  <a:lnTo>
                    <a:pt x="218" y="180"/>
                  </a:lnTo>
                  <a:lnTo>
                    <a:pt x="213" y="186"/>
                  </a:lnTo>
                  <a:cubicBezTo>
                    <a:pt x="168" y="242"/>
                    <a:pt x="141" y="313"/>
                    <a:pt x="141" y="390"/>
                  </a:cubicBezTo>
                  <a:cubicBezTo>
                    <a:pt x="141" y="578"/>
                    <a:pt x="303" y="731"/>
                    <a:pt x="504" y="731"/>
                  </a:cubicBezTo>
                  <a:cubicBezTo>
                    <a:pt x="704" y="731"/>
                    <a:pt x="866" y="578"/>
                    <a:pt x="866" y="390"/>
                  </a:cubicBezTo>
                  <a:cubicBezTo>
                    <a:pt x="866" y="313"/>
                    <a:pt x="839" y="242"/>
                    <a:pt x="794" y="186"/>
                  </a:cubicBezTo>
                  <a:lnTo>
                    <a:pt x="788" y="178"/>
                  </a:lnTo>
                  <a:lnTo>
                    <a:pt x="788" y="0"/>
                  </a:lnTo>
                  <a:lnTo>
                    <a:pt x="803" y="10"/>
                  </a:lnTo>
                  <a:cubicBezTo>
                    <a:pt x="926" y="97"/>
                    <a:pt x="1005" y="234"/>
                    <a:pt x="1005" y="389"/>
                  </a:cubicBezTo>
                  <a:cubicBezTo>
                    <a:pt x="1005" y="650"/>
                    <a:pt x="780" y="862"/>
                    <a:pt x="503" y="862"/>
                  </a:cubicBezTo>
                  <a:cubicBezTo>
                    <a:pt x="225" y="862"/>
                    <a:pt x="0" y="650"/>
                    <a:pt x="0" y="389"/>
                  </a:cubicBezTo>
                  <a:cubicBezTo>
                    <a:pt x="0" y="234"/>
                    <a:pt x="79" y="97"/>
                    <a:pt x="202" y="10"/>
                  </a:cubicBezTo>
                  <a:lnTo>
                    <a:pt x="218" y="0"/>
                  </a:lnTo>
                </a:path>
              </a:pathLst>
            </a:custGeom>
            <a:solidFill>
              <a:srgbClr val="1A5CB3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文本14"/>
            <p:cNvSpPr txBox="1"/>
            <p:nvPr/>
          </p:nvSpPr>
          <p:spPr>
            <a:xfrm>
              <a:off x="672256" y="233896"/>
              <a:ext cx="1912620" cy="68030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3200" b="1" i="0">
                  <a:solidFill>
                    <a:srgbClr val="1A5CB3">
                      <a:alpha val="100000"/>
                    </a:srgbClr>
                  </a:solidFill>
                  <a:latin typeface="微软雅黑"/>
                  <a:ea typeface="微软雅黑"/>
                </a:rPr>
                <a:t>想想议议</a:t>
              </a:r>
            </a:p>
          </p:txBody>
        </p:sp>
      </p:grpSp>
      <p:sp>
        <p:nvSpPr>
          <p:cNvPr id="13" name="文本5" title=""/>
          <p:cNvSpPr txBox="1"/>
          <p:nvPr/>
        </p:nvSpPr>
        <p:spPr>
          <a:xfrm>
            <a:off x="8730032" y="4796677"/>
            <a:ext cx="738505" cy="62039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500"/>
              </a:lnSpc>
            </a:pPr>
            <a:r>
              <a:rPr lang="zh-CN" altLang="en-US" sz="2199" b="0" i="1">
                <a:solidFill>
                  <a:srgbClr val="0C2DF8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2926" b="0" i="0" baseline="-25000">
                <a:solidFill>
                  <a:srgbClr val="0C2DF8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14" name="形状3" title=""/>
          <p:cNvSpPr txBox="1"/>
          <p:nvPr/>
        </p:nvSpPr>
        <p:spPr>
          <a:xfrm flipH="1">
            <a:off x="8527348" y="3541587"/>
            <a:ext cx="10" cy="2090622"/>
          </a:xfrm>
          <a:prstGeom prst="straightConnector1">
            <a:avLst/>
          </a:prstGeom>
          <a:solidFill>
            <a:srgbClr val="FFFFFF">
              <a:alpha val="0"/>
            </a:srgbClr>
          </a:solidFill>
          <a:ln w="38100">
            <a:solidFill>
              <a:srgbClr val="0C2DF8">
                <a:alpha val="100000"/>
              </a:srgbClr>
            </a:solidFill>
            <a:prstDash val="solid"/>
            <a:tailEnd type="arrow" w="med" len="me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5" name="文本6" title=""/>
          <p:cNvSpPr txBox="1"/>
          <p:nvPr/>
        </p:nvSpPr>
        <p:spPr>
          <a:xfrm>
            <a:off x="11108079" y="2029634"/>
            <a:ext cx="738505" cy="62039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500"/>
              </a:lnSpc>
            </a:pPr>
            <a:r>
              <a:rPr lang="zh-CN" altLang="en-US" sz="2199" b="1" i="1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2926" b="1" i="0" baseline="-2500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</a:p>
        </p:txBody>
      </p:sp>
      <p:sp>
        <p:nvSpPr>
          <p:cNvPr id="16" name="文本9" title=""/>
          <p:cNvSpPr txBox="1"/>
          <p:nvPr/>
        </p:nvSpPr>
        <p:spPr>
          <a:xfrm>
            <a:off x="3266561" y="957901"/>
            <a:ext cx="8924287" cy="107169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在上面的实验中，我们研究了动力和阻力位于支点两侧的情况。观察下图所示的杠杆，它与上面实验中研究的杠杆有什么不同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?</a:t>
            </a:r>
          </a:p>
        </p:txBody>
      </p:sp>
      <p:sp>
        <p:nvSpPr>
          <p:cNvPr id="17" name="文本10" title=""/>
          <p:cNvSpPr txBox="1"/>
          <p:nvPr/>
        </p:nvSpPr>
        <p:spPr>
          <a:xfrm>
            <a:off x="763457" y="2062210"/>
            <a:ext cx="5717505" cy="73344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700"/>
              </a:lnSpc>
            </a:pP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动力</a:t>
            </a:r>
            <a:r>
              <a:rPr lang="zh-CN" altLang="en-US" sz="24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299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和阻力</a:t>
            </a:r>
            <a:r>
              <a:rPr lang="zh-CN" altLang="en-US" sz="24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299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都</a:t>
            </a:r>
            <a:r>
              <a:rPr lang="zh-CN" altLang="en-US" sz="24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在杠杆支点的同一侧</a:t>
            </a:r>
            <a:r>
              <a:rPr lang="zh-CN" altLang="en-US" sz="2499" b="0" i="0">
                <a:solidFill>
                  <a:srgbClr val="7030A0">
                    <a:alpha val="100000"/>
                  </a:srgbClr>
                </a:solidFill>
                <a:latin typeface="Times New Roman"/>
                <a:ea typeface="Times New Roman"/>
              </a:rPr>
              <a:t>;</a:t>
            </a:r>
          </a:p>
        </p:txBody>
      </p:sp>
      <p:sp>
        <p:nvSpPr>
          <p:cNvPr id="18" name="文本11" title=""/>
          <p:cNvSpPr txBox="1"/>
          <p:nvPr/>
        </p:nvSpPr>
        <p:spPr>
          <a:xfrm>
            <a:off x="763429" y="3541586"/>
            <a:ext cx="6895624" cy="6494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支点不在杠杆中间，</a:t>
            </a:r>
            <a:r>
              <a:rPr lang="zh-CN" altLang="en-US" sz="24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杠杆自身重力对平衡有影响</a:t>
            </a:r>
          </a:p>
        </p:txBody>
      </p:sp>
      <p:sp>
        <p:nvSpPr>
          <p:cNvPr id="19" name="文本12" title=""/>
          <p:cNvSpPr txBox="1"/>
          <p:nvPr/>
        </p:nvSpPr>
        <p:spPr>
          <a:xfrm>
            <a:off x="763543" y="2795807"/>
            <a:ext cx="4304824" cy="73344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700"/>
              </a:lnSpc>
            </a:pP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动力</a:t>
            </a:r>
            <a:r>
              <a:rPr lang="zh-CN" altLang="en-US" sz="24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299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和阻力</a:t>
            </a:r>
            <a:r>
              <a:rPr lang="zh-CN" altLang="en-US" sz="24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299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方向相反</a:t>
            </a:r>
          </a:p>
        </p:txBody>
      </p:sp>
      <p:grpSp>
        <p:nvGrpSpPr>
          <p:cNvPr id="20" name="组合8" title=""/>
          <p:cNvGrpSpPr/>
          <p:nvPr/>
        </p:nvGrpSpPr>
        <p:grpSpPr>
          <a:xfrm>
            <a:off x="9475380" y="3479905"/>
            <a:ext cx="670077" cy="1027384"/>
            <a:chExt cx="670077" cy="1027384"/>
          </a:xfrm>
        </p:grpSpPr>
        <p:sp>
          <p:nvSpPr>
            <p:cNvPr id="21" name="形状7"/>
            <p:cNvSpPr txBox="1"/>
            <p:nvPr/>
          </p:nvSpPr>
          <p:spPr>
            <a:xfrm>
              <a:off x="0" y="0"/>
              <a:ext cx="19050" cy="984372"/>
            </a:xfrm>
            <a:prstGeom prst="line">
              <a:avLst/>
            </a:prstGeom>
            <a:solidFill>
              <a:srgbClr val="1A5CB3">
                <a:alpha val="100000"/>
              </a:srgbClr>
            </a:solidFill>
            <a:ln w="38100">
              <a:solidFill>
                <a:srgbClr val="166EE1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2" name="文本13"/>
            <p:cNvSpPr txBox="1"/>
            <p:nvPr/>
          </p:nvSpPr>
          <p:spPr>
            <a:xfrm>
              <a:off x="141125" y="500156"/>
              <a:ext cx="528952" cy="52722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600"/>
                </a:lnSpc>
              </a:pPr>
              <a:r>
                <a:rPr lang="zh-CN" altLang="en-US" sz="2199" b="0" i="1">
                  <a:solidFill>
                    <a:srgbClr val="0C2DF8">
                      <a:alpha val="100000"/>
                    </a:srgbClr>
                  </a:solidFill>
                  <a:latin typeface="Times New Roman"/>
                  <a:ea typeface="Times New Roman"/>
                </a:rPr>
                <a:t>G</a:t>
              </a:r>
            </a:p>
          </p:txBody>
        </p:sp>
      </p:grpSp>
      <p:grpSp>
        <p:nvGrpSpPr>
          <p:cNvPr id="23" name="组合9" title=""/>
          <p:cNvGrpSpPr/>
          <p:nvPr/>
        </p:nvGrpSpPr>
        <p:grpSpPr>
          <a:xfrm>
            <a:off x="763362" y="5098580"/>
            <a:ext cx="7392092" cy="798303"/>
            <a:chExt cx="7392092" cy="798303"/>
          </a:xfrm>
        </p:grpSpPr>
        <p:sp>
          <p:nvSpPr>
            <p:cNvPr id="24" name="形状13"/>
            <p:cNvSpPr txBox="1"/>
            <p:nvPr/>
          </p:nvSpPr>
          <p:spPr>
            <a:xfrm>
              <a:off x="6433" y="51456"/>
              <a:ext cx="7385659" cy="746847"/>
            </a:xfrm>
            <a:prstGeom prst="rect">
              <a:avLst/>
            </a:prstGeom>
            <a:solidFill>
              <a:srgbClr val="0070C0">
                <a:alpha val="100000"/>
              </a:srgbClr>
            </a:solidFill>
            <a:ln w="12700">
              <a:solidFill>
                <a:srgbClr val="446DA9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5" name="文本16"/>
            <p:cNvSpPr txBox="1"/>
            <p:nvPr/>
          </p:nvSpPr>
          <p:spPr>
            <a:xfrm>
              <a:off x="0" y="0"/>
              <a:ext cx="7385659" cy="698501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71755" algn="l">
                <a:lnSpc>
                  <a:spcPts val="4000"/>
                </a:lnSpc>
              </a:pPr>
              <a:r>
                <a:rPr lang="zh-CN" altLang="en-US" sz="2800" b="0" i="0">
                  <a:solidFill>
                    <a:srgbClr val="FFFFFF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微软雅黑"/>
                  <a:ea typeface="微软雅黑"/>
                </a:rPr>
                <a:t>作用在杠杆上的力，力臂</a:t>
              </a:r>
              <a:r>
                <a:rPr lang="zh-CN" altLang="en-US" sz="2800" b="0" i="0">
                  <a:solidFill>
                    <a:srgbClr val="FFEE00">
                      <a:alpha val="100000"/>
                    </a:srgbClr>
                  </a:solidFill>
                  <a:effectLst>
                    <a:glow rad="38100">
                      <a:srgbClr val="04D321">
                        <a:alpha val="100000"/>
                      </a:srgbClr>
                    </a:glow>
                  </a:effectLst>
                  <a:latin typeface="微软雅黑"/>
                  <a:ea typeface="微软雅黑"/>
                </a:rPr>
                <a:t>较长</a:t>
              </a:r>
              <a:r>
                <a:rPr lang="zh-CN" altLang="en-US" sz="2800" b="0" i="0">
                  <a:solidFill>
                    <a:srgbClr val="FFFFFF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微软雅黑"/>
                  <a:ea typeface="微软雅黑"/>
                </a:rPr>
                <a:t>所用的力</a:t>
              </a:r>
              <a:r>
                <a:rPr lang="zh-CN" altLang="en-US" sz="2800" b="0" i="0">
                  <a:solidFill>
                    <a:srgbClr val="FFFF00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微软雅黑"/>
                  <a:ea typeface="微软雅黑"/>
                </a:rPr>
                <a:t>较小</a:t>
              </a:r>
              <a:r>
                <a:rPr lang="zh-CN" altLang="en-US" sz="2800" b="1" i="0">
                  <a:solidFill>
                    <a:srgbClr val="FFFFFF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微软雅黑"/>
                  <a:ea typeface="微软雅黑"/>
                </a:rPr>
                <a:t>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14" grpId="0" animBg="1"/>
      <p:bldP spid="13" grpId="0" animBg="1"/>
      <p:bldP spid="19" grpId="0" animBg="1"/>
      <p:bldP spid="20" grpId="0" animBg="1"/>
      <p:bldP spid="18" grpId="0" animBg="1"/>
      <p:bldP spid="23" grpId="0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201</Paragraphs>
  <Slides>24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8" baseType="lpstr">
      <vt:lpstr>Arial</vt:lpstr>
      <vt:lpstr>等线 Light</vt:lpstr>
      <vt:lpstr>等线</vt:lpstr>
      <vt:lpstr>微软雅黑</vt:lpstr>
      <vt:lpstr>新宋体</vt:lpstr>
      <vt:lpstr>楷体</vt:lpstr>
      <vt:lpstr>黑体</vt:lpstr>
      <vt:lpstr>Times New Roman</vt:lpstr>
      <vt:lpstr>Vivaldi</vt:lpstr>
      <vt:lpstr>华文楷体</vt:lpstr>
      <vt:lpstr>Wingdings</vt:lpstr>
      <vt:lpstr>宋体</vt:lpstr>
      <vt:lpstr>Microsoft YaHei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2025-04-24T19:06:41Z</cp:lastPrinted>
  <dcterms:created xsi:type="dcterms:W3CDTF">2025-04-24T19:06:41Z</dcterms:created>
  <dcterms:modified xsi:type="dcterms:W3CDTF">2025-04-24T11:06:41Z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