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ms-office.activeX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heme/theme2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3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4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5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6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7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8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9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0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11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12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97" r:id="rId3"/>
    <p:sldId id="344" r:id="rId4"/>
    <p:sldId id="345" r:id="rId5"/>
    <p:sldId id="346" r:id="rId6"/>
    <p:sldId id="348" r:id="rId7"/>
    <p:sldId id="347" r:id="rId8"/>
    <p:sldId id="349" r:id="rId9"/>
    <p:sldId id="351" r:id="rId10"/>
    <p:sldId id="318" r:id="rId11"/>
    <p:sldId id="317" r:id="rId12"/>
    <p:sldId id="319" r:id="rId13"/>
    <p:sldId id="327" r:id="rId14"/>
  </p:sldIdLst>
  <p:sldSz cx="9144000" cy="6858000" type="screen4x3"/>
  <p:notesSz cx="9945688" cy="6858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8540" autoAdjust="0"/>
  </p:normalViewPr>
  <p:slideViewPr>
    <p:cSldViewPr>
      <p:cViewPr>
        <p:scale>
          <a:sx n="90" d="100"/>
          <a:sy n="90" d="100"/>
        </p:scale>
        <p:origin x="-224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740" y="-108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heme" Target="../theme/theme3.xml"/><Relationship Id="rId4" Type="http://schemas.openxmlformats.org/officeDocument/2006/relationships/tags" Target="../tags/tag8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E841-911B-4AEF-B6C9-A8F9EC167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94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heme" Target="../theme/theme2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807BF76-012C-4EFB-995E-F811C7B8750E}" type="datetimeFigureOut">
              <a:rPr lang="zh-CN" altLang="en-US"/>
              <a:t>2021/8/24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A67D9DE-E5B3-474A-ABB8-245C959B6A7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2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9A67D9DE-E5B3-474A-ABB8-245C959B6A7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830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C10645C3-4413-48B9-80B8-FDF88F30FF18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1B520813-707A-45C3-94BB-64B1729E4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DE6F6EFC-85CA-47D7-BBA2-611CEC19BCBE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0F28B919-2E05-4229-B7FC-171BC4976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6EDE38FF-EA7D-4EC4-979B-F50432AD48A3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434C53BC-AC6A-4BA7-A74A-BD977A43D2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B0B75943-B822-491C-8F9B-C4DBA04604DE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CDB6BCB-683A-43DE-9FE1-6677784155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830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4358E5F8-4005-4CAF-BAFD-886FF19BDDCF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39FE8A51-6093-4121-A03E-FFB2ADE6DB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18198104-9255-4765-9633-02F293B45A0D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CFB1E6D3-01A3-4503-B63F-A86BB19706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  <p:custDataLst>
              <p:tags r:id="rId3"/>
            </p:custDataLst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0CFD7B57-CA47-4AF9-A63A-2CD9555AC14F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>
              <a:defRPr/>
            </a:pPr>
            <a:fld id="{412045B2-0A39-44D2-AFC3-242BE76330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428EB9A8-908E-499D-8E9E-8D0CB32C45B1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C4234401-CEE1-4972-92E7-6018F7D2C3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E204362D-42C4-44C9-B7CA-B373D7EBD212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415" marR="18415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238CC11E-9CBE-437B-AFF3-7426A326AC59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15854246-3F99-4DD1-9607-DD93FFE2E2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>
            <p:custDataLst>
              <p:tags r:id="rId2"/>
            </p:custDataLst>
          </p:nvPr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2FEB445-E00F-4D04-9B5F-1E21B4FC1540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95FE5AE8-7DFF-419D-89C4-F5DB8DABB8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3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>
            <p:custDataLst>
              <p:tags r:id="rId14"/>
            </p:custDataLst>
          </p:nvPr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67AB851-C7DA-4593-9A94-162E205B1D82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2F09D8-7E41-4034-8BB8-3088DA41CC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430" indent="-265430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 panose="05020102010507070707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295" algn="l" rtl="0" eaLnBrk="1" latinLnBrk="0" hangingPunct="1">
        <a:spcBef>
          <a:spcPts val="250"/>
        </a:spcBef>
        <a:buClr>
          <a:schemeClr val="accent1"/>
        </a:buClr>
        <a:buSzTx/>
        <a:buFont typeface="Verdana" panose="020B0604030504040204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 panose="05020102010507070707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 panose="020B0604030504040204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1.xml"/><Relationship Id="rId3" Type="http://schemas.openxmlformats.org/officeDocument/2006/relationships/tags" Target="../tags/tag84.xml"/><Relationship Id="rId7" Type="http://schemas.openxmlformats.org/officeDocument/2006/relationships/tags" Target="../tags/tag86.xml"/><Relationship Id="rId12" Type="http://schemas.openxmlformats.org/officeDocument/2006/relationships/image" Target="../media/image4.png"/><Relationship Id="rId2" Type="http://schemas.openxmlformats.org/officeDocument/2006/relationships/tags" Target="../tags/tag83.xml"/><Relationship Id="rId1" Type="http://schemas.openxmlformats.org/officeDocument/2006/relationships/vmlDrawing" Target="../drawings/vmlDrawing1.vml"/><Relationship Id="rId6" Type="http://schemas.openxmlformats.org/officeDocument/2006/relationships/audio" Target="../media/media1.mp3"/><Relationship Id="rId11" Type="http://schemas.openxmlformats.org/officeDocument/2006/relationships/image" Target="../media/image3.png"/><Relationship Id="rId5" Type="http://schemas.microsoft.com/office/2007/relationships/media" Target="../media/media1.mp3"/><Relationship Id="rId10" Type="http://schemas.openxmlformats.org/officeDocument/2006/relationships/notesSlide" Target="../notesSlides/notesSlide1.xml"/><Relationship Id="rId4" Type="http://schemas.openxmlformats.org/officeDocument/2006/relationships/tags" Target="../tags/tag85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09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1.xml"/><Relationship Id="rId10" Type="http://schemas.openxmlformats.org/officeDocument/2006/relationships/image" Target="../media/image5.png"/><Relationship Id="rId4" Type="http://schemas.openxmlformats.org/officeDocument/2006/relationships/tags" Target="../tags/tag210.xml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image" Target="../media/image5.pn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image" Target="../media/image25.pn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image" Target="../media/image26.png"/><Relationship Id="rId5" Type="http://schemas.openxmlformats.org/officeDocument/2006/relationships/tags" Target="../tags/tag219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218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22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0.xml"/><Relationship Id="rId10" Type="http://schemas.openxmlformats.org/officeDocument/2006/relationships/image" Target="../media/image5.png"/><Relationship Id="rId4" Type="http://schemas.openxmlformats.org/officeDocument/2006/relationships/tags" Target="../tags/tag229.xml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image" Target="../media/image25.png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image" Target="../media/image28.jpeg"/><Relationship Id="rId17" Type="http://schemas.openxmlformats.org/officeDocument/2006/relationships/image" Target="../media/image31.png"/><Relationship Id="rId2" Type="http://schemas.openxmlformats.org/officeDocument/2006/relationships/tags" Target="../tags/tag235.xml"/><Relationship Id="rId16" Type="http://schemas.openxmlformats.org/officeDocument/2006/relationships/image" Target="../media/image30.jpeg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38.xml"/><Relationship Id="rId15" Type="http://schemas.openxmlformats.org/officeDocument/2006/relationships/image" Target="../media/image29.png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8.png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17" Type="http://schemas.openxmlformats.org/officeDocument/2006/relationships/image" Target="../media/image7.png"/><Relationship Id="rId2" Type="http://schemas.openxmlformats.org/officeDocument/2006/relationships/tags" Target="../tags/tag91.xml"/><Relationship Id="rId16" Type="http://schemas.openxmlformats.org/officeDocument/2006/relationships/image" Target="../media/image6.png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5" Type="http://schemas.openxmlformats.org/officeDocument/2006/relationships/image" Target="../media/image5.png"/><Relationship Id="rId10" Type="http://schemas.openxmlformats.org/officeDocument/2006/relationships/tags" Target="../tags/tag99.xml"/><Relationship Id="rId19" Type="http://schemas.openxmlformats.org/officeDocument/2006/relationships/image" Target="../media/image9.jpeg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6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../media/image5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0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microsoft.com/office/2007/relationships/media" Target="../media/media2.mp4"/><Relationship Id="rId18" Type="http://schemas.openxmlformats.org/officeDocument/2006/relationships/image" Target="../media/image5.png"/><Relationship Id="rId3" Type="http://schemas.openxmlformats.org/officeDocument/2006/relationships/tags" Target="../tags/tag119.xml"/><Relationship Id="rId21" Type="http://schemas.openxmlformats.org/officeDocument/2006/relationships/image" Target="../media/image10.png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17" Type="http://schemas.openxmlformats.org/officeDocument/2006/relationships/notesSlide" Target="../notesSlides/notesSlide4.xml"/><Relationship Id="rId2" Type="http://schemas.openxmlformats.org/officeDocument/2006/relationships/tags" Target="../tags/tag118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8.png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5" Type="http://schemas.openxmlformats.org/officeDocument/2006/relationships/tags" Target="../tags/tag129.xml"/><Relationship Id="rId23" Type="http://schemas.openxmlformats.org/officeDocument/2006/relationships/image" Target="../media/image12.png"/><Relationship Id="rId10" Type="http://schemas.openxmlformats.org/officeDocument/2006/relationships/tags" Target="../tags/tag126.xml"/><Relationship Id="rId19" Type="http://schemas.openxmlformats.org/officeDocument/2006/relationships/image" Target="../media/image6.png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video" Target="../media/media2.mp4"/><Relationship Id="rId22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microsoft.com/office/2007/relationships/media" Target="../media/media3.mpg"/><Relationship Id="rId18" Type="http://schemas.openxmlformats.org/officeDocument/2006/relationships/notesSlide" Target="../notesSlides/notesSlide5.xml"/><Relationship Id="rId3" Type="http://schemas.openxmlformats.org/officeDocument/2006/relationships/tags" Target="../tags/tag135.xml"/><Relationship Id="rId21" Type="http://schemas.openxmlformats.org/officeDocument/2006/relationships/image" Target="../media/image8.png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4.xml"/><Relationship Id="rId16" Type="http://schemas.openxmlformats.org/officeDocument/2006/relationships/tags" Target="../tags/tag146.xml"/><Relationship Id="rId20" Type="http://schemas.openxmlformats.org/officeDocument/2006/relationships/image" Target="../media/image6.png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24" Type="http://schemas.openxmlformats.org/officeDocument/2006/relationships/image" Target="../media/image15.png"/><Relationship Id="rId5" Type="http://schemas.openxmlformats.org/officeDocument/2006/relationships/tags" Target="../tags/tag137.xml"/><Relationship Id="rId15" Type="http://schemas.openxmlformats.org/officeDocument/2006/relationships/tags" Target="../tags/tag145.xml"/><Relationship Id="rId23" Type="http://schemas.openxmlformats.org/officeDocument/2006/relationships/image" Target="../media/image14.png"/><Relationship Id="rId10" Type="http://schemas.openxmlformats.org/officeDocument/2006/relationships/tags" Target="../tags/tag142.xml"/><Relationship Id="rId19" Type="http://schemas.openxmlformats.org/officeDocument/2006/relationships/image" Target="../media/image5.png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video" Target="../media/media3.mpg"/><Relationship Id="rId2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image" Target="../media/image5.png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151.xml"/><Relationship Id="rId16" Type="http://schemas.openxmlformats.org/officeDocument/2006/relationships/image" Target="../media/image16.pn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54.xml"/><Relationship Id="rId15" Type="http://schemas.openxmlformats.org/officeDocument/2006/relationships/image" Target="../media/image8.png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7.png"/><Relationship Id="rId2" Type="http://schemas.openxmlformats.org/officeDocument/2006/relationships/tags" Target="../tags/tag164.xml"/><Relationship Id="rId16" Type="http://schemas.openxmlformats.org/officeDocument/2006/relationships/image" Target="../media/image8.png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5" Type="http://schemas.openxmlformats.org/officeDocument/2006/relationships/image" Target="../media/image6.png"/><Relationship Id="rId10" Type="http://schemas.openxmlformats.org/officeDocument/2006/relationships/tags" Target="../tags/tag172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18" Type="http://schemas.openxmlformats.org/officeDocument/2006/relationships/image" Target="../media/image5.png"/><Relationship Id="rId26" Type="http://schemas.openxmlformats.org/officeDocument/2006/relationships/image" Target="../media/image23.png"/><Relationship Id="rId3" Type="http://schemas.openxmlformats.org/officeDocument/2006/relationships/tags" Target="../tags/tag179.xml"/><Relationship Id="rId21" Type="http://schemas.openxmlformats.org/officeDocument/2006/relationships/image" Target="../media/image18.gif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17" Type="http://schemas.openxmlformats.org/officeDocument/2006/relationships/notesSlide" Target="../notesSlides/notesSlide8.xml"/><Relationship Id="rId25" Type="http://schemas.openxmlformats.org/officeDocument/2006/relationships/image" Target="../media/image22.png"/><Relationship Id="rId2" Type="http://schemas.openxmlformats.org/officeDocument/2006/relationships/tags" Target="../tags/tag178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8.png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24" Type="http://schemas.openxmlformats.org/officeDocument/2006/relationships/image" Target="../media/image21.gif"/><Relationship Id="rId5" Type="http://schemas.openxmlformats.org/officeDocument/2006/relationships/tags" Target="../tags/tag181.xml"/><Relationship Id="rId15" Type="http://schemas.openxmlformats.org/officeDocument/2006/relationships/tags" Target="../tags/tag191.xml"/><Relationship Id="rId23" Type="http://schemas.openxmlformats.org/officeDocument/2006/relationships/image" Target="../media/image20.gif"/><Relationship Id="rId10" Type="http://schemas.openxmlformats.org/officeDocument/2006/relationships/tags" Target="../tags/tag186.xml"/><Relationship Id="rId19" Type="http://schemas.openxmlformats.org/officeDocument/2006/relationships/image" Target="../media/image6.png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Relationship Id="rId22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image" Target="../media/image6.png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image" Target="../media/image5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19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标题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5798" y="-75080"/>
            <a:ext cx="8050088" cy="783679"/>
          </a:xfrm>
        </p:spPr>
        <p:txBody>
          <a:bodyPr/>
          <a:lstStyle/>
          <a:p>
            <a:pPr algn="l" eaLnBrk="1" hangingPunct="1"/>
            <a:r>
              <a:rPr lang="zh-CN" altLang="en-US" sz="28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第六章  熟悉而陌生的力</a:t>
            </a: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1060509" y="764900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第二节  怎样</a:t>
            </a:r>
            <a:r>
              <a:rPr lang="zh-CN" altLang="en-US" sz="60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描述力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40460" y="1998305"/>
            <a:ext cx="882487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</a:rPr>
              <a:t>学习目标：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、了解</a:t>
            </a:r>
            <a:r>
              <a:rPr lang="zh-CN" altLang="en-US" sz="2800" b="1" dirty="0">
                <a:solidFill>
                  <a:srgbClr val="0070C0"/>
                </a:solidFill>
              </a:rPr>
              <a:t>力的三要素。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</a:rPr>
              <a:t>、了解力的单位，并对</a:t>
            </a:r>
            <a:r>
              <a:rPr lang="en-US" altLang="zh-CN" sz="2800" b="1" dirty="0">
                <a:solidFill>
                  <a:srgbClr val="0070C0"/>
                </a:solidFill>
              </a:rPr>
              <a:t>1N</a:t>
            </a:r>
            <a:r>
              <a:rPr lang="zh-CN" altLang="en-US" sz="2800" b="1" dirty="0">
                <a:solidFill>
                  <a:srgbClr val="0070C0"/>
                </a:solidFill>
              </a:rPr>
              <a:t>有具体感受。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</a:rPr>
              <a:t>3</a:t>
            </a:r>
            <a:r>
              <a:rPr lang="zh-CN" altLang="en-US" sz="2800" b="1" dirty="0">
                <a:solidFill>
                  <a:srgbClr val="0070C0"/>
                </a:solidFill>
              </a:rPr>
              <a:t>、能用力的示意图描述力。</a:t>
            </a:r>
          </a:p>
          <a:p>
            <a:pPr indent="457200"/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5" name="伍佰 - 冲冲冲.mp3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956376" y="6021288"/>
            <a:ext cx="609600" cy="6096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8" imgW="1655763" imgH="549275"/>
        </mc:Choice>
        <mc:Fallback>
          <p:control name="ShockwaveFlash1" r:id="rId8" imgW="1655763" imgH="54927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8850" y="115888"/>
                  <a:ext cx="1655763" cy="549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2652" y="1484784"/>
            <a:ext cx="8487820" cy="296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+mn-ea"/>
              </a:rPr>
              <a:t>请你总结：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+mn-ea"/>
              </a:rPr>
              <a:t>我学到了什么？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+mn-ea"/>
              </a:rPr>
              <a:t>我有哪些收获？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+mn-ea"/>
              </a:rPr>
              <a:t>还有哪些疑问没有解决</a:t>
            </a:r>
            <a:r>
              <a:rPr lang="zh-CN" altLang="en-US" sz="3200" b="1" smtClean="0">
                <a:latin typeface="+mn-ea"/>
              </a:rPr>
              <a:t>？</a:t>
            </a:r>
            <a:endParaRPr lang="zh-CN" altLang="en-US" sz="3200" b="1">
              <a:latin typeface="+mn-ea"/>
            </a:endParaRPr>
          </a:p>
        </p:txBody>
      </p:sp>
      <p:pic>
        <p:nvPicPr>
          <p:cNvPr id="8" name="Picture 5" descr="2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908050"/>
            <a:ext cx="67532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6"/>
          <p:cNvSpPr>
            <a:spLocks noChangeArrowheads="1" noChangeShapeType="1"/>
          </p:cNvSpPr>
          <p:nvPr>
            <p:custDataLst>
              <p:tags r:id="rId3"/>
            </p:custDataLst>
          </p:nvPr>
        </p:nvSpPr>
        <p:spPr bwMode="auto">
          <a:xfrm>
            <a:off x="1403350" y="404813"/>
            <a:ext cx="2743200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itchFamily="2" charset="-122"/>
                <a:ea typeface="宋体" pitchFamily="2" charset="-122"/>
              </a:rPr>
              <a:t>总结：学到了什么？</a:t>
            </a:r>
          </a:p>
        </p:txBody>
      </p:sp>
      <p:pic>
        <p:nvPicPr>
          <p:cNvPr id="1026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7" descr="1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213" y="836613"/>
            <a:ext cx="3714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WordArt 8"/>
          <p:cNvSpPr>
            <a:spLocks noChangeArrowheads="1" noChangeShapeType="1"/>
          </p:cNvSpPr>
          <p:nvPr>
            <p:custDataLst>
              <p:tags r:id="rId2"/>
            </p:custDataLst>
          </p:nvPr>
        </p:nvSpPr>
        <p:spPr bwMode="auto">
          <a:xfrm>
            <a:off x="1331913" y="404813"/>
            <a:ext cx="20891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课堂练习</a:t>
            </a:r>
          </a:p>
        </p:txBody>
      </p:sp>
      <p:sp>
        <p:nvSpPr>
          <p:cNvPr id="18438" name="矩形 18437"/>
          <p:cNvSpPr/>
          <p:nvPr>
            <p:custDataLst>
              <p:tags r:id="rId3"/>
            </p:custDataLst>
          </p:nvPr>
        </p:nvSpPr>
        <p:spPr>
          <a:xfrm>
            <a:off x="395536" y="1217613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 smtClean="0">
                <a:latin typeface="+mn-ea"/>
                <a:ea typeface="+mn-ea"/>
              </a:rPr>
              <a:t> 、下列</a:t>
            </a:r>
            <a:r>
              <a:rPr lang="zh-CN" altLang="en-US" sz="2800" b="1">
                <a:latin typeface="+mn-ea"/>
                <a:ea typeface="+mn-ea"/>
              </a:rPr>
              <a:t>不会影响力的作用效果的是（   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endParaRPr lang="en-US" altLang="zh-CN" sz="2800" b="1" smtClean="0">
              <a:latin typeface="+mn-ea"/>
              <a:ea typeface="+mn-ea"/>
            </a:endParaRPr>
          </a:p>
          <a:p>
            <a:r>
              <a:rPr lang="zh-CN" altLang="en-US" sz="2800" b="1">
                <a:latin typeface="+mn-ea"/>
                <a:ea typeface="+mn-ea"/>
              </a:rPr>
              <a:t> </a:t>
            </a:r>
            <a:r>
              <a:rPr lang="en-US" altLang="zh-CN" sz="2800" b="1">
                <a:latin typeface="+mn-ea"/>
                <a:ea typeface="+mn-ea"/>
              </a:rPr>
              <a:t>A</a:t>
            </a:r>
            <a:r>
              <a:rPr lang="zh-CN" altLang="en-US" sz="2800" b="1">
                <a:latin typeface="+mn-ea"/>
                <a:ea typeface="+mn-ea"/>
              </a:rPr>
              <a:t>、力的单位          </a:t>
            </a:r>
            <a:r>
              <a:rPr lang="en-US" altLang="zh-CN" sz="2800" b="1">
                <a:latin typeface="+mn-ea"/>
                <a:ea typeface="+mn-ea"/>
              </a:rPr>
              <a:t>B</a:t>
            </a:r>
            <a:r>
              <a:rPr lang="zh-CN" altLang="en-US" sz="2800" b="1">
                <a:latin typeface="+mn-ea"/>
                <a:ea typeface="+mn-ea"/>
              </a:rPr>
              <a:t>、力的大小   </a:t>
            </a:r>
          </a:p>
          <a:p>
            <a:r>
              <a:rPr lang="zh-CN" altLang="en-US" sz="2800" b="1">
                <a:latin typeface="+mn-ea"/>
                <a:ea typeface="+mn-ea"/>
              </a:rPr>
              <a:t> </a:t>
            </a:r>
            <a:r>
              <a:rPr lang="en-US" altLang="zh-CN" sz="2800" b="1">
                <a:latin typeface="+mn-ea"/>
                <a:ea typeface="+mn-ea"/>
              </a:rPr>
              <a:t>C</a:t>
            </a:r>
            <a:r>
              <a:rPr lang="zh-CN" altLang="en-US" sz="2800" b="1">
                <a:latin typeface="+mn-ea"/>
                <a:ea typeface="+mn-ea"/>
              </a:rPr>
              <a:t>、力的方向          </a:t>
            </a:r>
            <a:r>
              <a:rPr lang="en-US" altLang="zh-CN" sz="2800" b="1">
                <a:latin typeface="+mn-ea"/>
                <a:ea typeface="+mn-ea"/>
              </a:rPr>
              <a:t>D</a:t>
            </a:r>
            <a:r>
              <a:rPr lang="zh-CN" altLang="en-US" sz="2800" b="1">
                <a:latin typeface="+mn-ea"/>
                <a:ea typeface="+mn-ea"/>
              </a:rPr>
              <a:t>、力的</a:t>
            </a:r>
            <a:r>
              <a:rPr lang="zh-CN" altLang="en-US" sz="2800" b="1" smtClean="0">
                <a:latin typeface="+mn-ea"/>
                <a:ea typeface="+mn-ea"/>
              </a:rPr>
              <a:t>作用点</a:t>
            </a:r>
            <a:endParaRPr lang="en-US" altLang="zh-CN" sz="2800" b="1" smtClean="0">
              <a:latin typeface="+mn-ea"/>
              <a:ea typeface="+mn-ea"/>
            </a:endParaRPr>
          </a:p>
          <a:p>
            <a:endParaRPr lang="zh-CN" altLang="en-US" sz="2800" b="1">
              <a:latin typeface="+mn-ea"/>
              <a:ea typeface="+mn-ea"/>
            </a:endParaRPr>
          </a:p>
          <a:p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、小明用力向上提水时，他对水桶施加了一个提力， 同 时水桶对小明的手也施加了一个拉力，那么这两个力的三要素（         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endParaRPr lang="zh-CN" altLang="en-US" sz="2800" b="1">
              <a:latin typeface="+mn-ea"/>
              <a:ea typeface="+mn-ea"/>
            </a:endParaRPr>
          </a:p>
          <a:p>
            <a:r>
              <a:rPr lang="en-US" altLang="zh-CN" sz="2800" b="1">
                <a:latin typeface="+mn-ea"/>
                <a:ea typeface="+mn-ea"/>
              </a:rPr>
              <a:t>A</a:t>
            </a:r>
            <a:r>
              <a:rPr lang="zh-CN" altLang="en-US" sz="2800" b="1">
                <a:latin typeface="+mn-ea"/>
                <a:ea typeface="+mn-ea"/>
              </a:rPr>
              <a:t>、完全相同      </a:t>
            </a:r>
          </a:p>
          <a:p>
            <a:r>
              <a:rPr lang="en-US" altLang="zh-CN" sz="2800" b="1">
                <a:latin typeface="+mn-ea"/>
                <a:ea typeface="+mn-ea"/>
              </a:rPr>
              <a:t>B</a:t>
            </a:r>
            <a:r>
              <a:rPr lang="zh-CN" altLang="en-US" sz="2800" b="1">
                <a:latin typeface="+mn-ea"/>
                <a:ea typeface="+mn-ea"/>
              </a:rPr>
              <a:t>、大小、方向相同，作用点不同</a:t>
            </a:r>
          </a:p>
          <a:p>
            <a:r>
              <a:rPr lang="en-US" altLang="zh-CN" sz="2800" b="1">
                <a:latin typeface="+mn-ea"/>
                <a:ea typeface="+mn-ea"/>
              </a:rPr>
              <a:t>C</a:t>
            </a:r>
            <a:r>
              <a:rPr lang="zh-CN" altLang="en-US" sz="2800" b="1">
                <a:latin typeface="+mn-ea"/>
                <a:ea typeface="+mn-ea"/>
              </a:rPr>
              <a:t>、大小相同，方向和作用点都不同</a:t>
            </a:r>
          </a:p>
          <a:p>
            <a:r>
              <a:rPr lang="en-US" altLang="zh-CN" sz="2800" b="1">
                <a:latin typeface="+mn-ea"/>
                <a:ea typeface="+mn-ea"/>
              </a:rPr>
              <a:t>D</a:t>
            </a:r>
            <a:r>
              <a:rPr lang="zh-CN" altLang="en-US" sz="2800" b="1">
                <a:latin typeface="+mn-ea"/>
                <a:ea typeface="+mn-ea"/>
              </a:rPr>
              <a:t>、作用点相同，大小和方向都</a:t>
            </a:r>
            <a:r>
              <a:rPr lang="zh-CN" altLang="en-US" sz="2800" b="1" smtClean="0">
                <a:latin typeface="+mn-ea"/>
                <a:ea typeface="+mn-ea"/>
              </a:rPr>
              <a:t>不同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2050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13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6670" y="6508824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8600" y="13716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89087" y="1217613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7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59832" y="3789040"/>
            <a:ext cx="525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124744"/>
            <a:ext cx="8275862" cy="5040000"/>
          </a:xfrm>
          <a:prstGeom prst="rect">
            <a:avLst/>
          </a:prstGeom>
        </p:spPr>
      </p:pic>
      <p:sp>
        <p:nvSpPr>
          <p:cNvPr id="117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71800" y="332656"/>
            <a:ext cx="2952750" cy="1079500"/>
          </a:xfrm>
          <a:prstGeom prst="cloudCallout">
            <a:avLst>
              <a:gd name="adj1" fmla="val -58120"/>
              <a:gd name="adj2" fmla="val 103384"/>
            </a:avLst>
          </a:prstGeom>
          <a:solidFill>
            <a:srgbClr val="50742F"/>
          </a:solidFill>
          <a:ln w="9525">
            <a:solidFill>
              <a:sysClr val="window" lastClr="FFFFFF"/>
            </a:solidFill>
            <a:rou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作业</a:t>
            </a:r>
          </a:p>
        </p:txBody>
      </p:sp>
      <p:sp>
        <p:nvSpPr>
          <p:cNvPr id="11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39752" y="2420888"/>
            <a:ext cx="432048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P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107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页     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kern="0">
                <a:solidFill>
                  <a:schemeClr val="bg1"/>
                </a:solidFill>
              </a:rPr>
              <a:t> </a:t>
            </a:r>
            <a:r>
              <a:rPr lang="en-US" altLang="zh-CN" sz="4000" b="1" kern="0" smtClean="0">
                <a:solidFill>
                  <a:schemeClr val="bg1"/>
                </a:solidFill>
              </a:rPr>
              <a:t>         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4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5</a:t>
            </a:r>
          </a:p>
        </p:txBody>
      </p:sp>
      <p:pic>
        <p:nvPicPr>
          <p:cNvPr id="3074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87559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" action="ppaction://hlinkshowjump?jump=first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302" y="651772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1624" y="917431"/>
          <a:ext cx="7896518" cy="60672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6518"/>
              </a:tblGrid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4"/>
          <a:stretch>
            <a:fillRect/>
          </a:stretch>
        </p:blipFill>
        <p:spPr>
          <a:xfrm>
            <a:off x="360363" y="4663441"/>
            <a:ext cx="2389102" cy="1800000"/>
          </a:xfrm>
          <a:prstGeom prst="rect">
            <a:avLst/>
          </a:prstGeom>
        </p:spPr>
      </p:pic>
      <p:sp>
        <p:nvSpPr>
          <p:cNvPr id="17" name="灯片编号占位符 1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13</a:t>
            </a:fld>
            <a:endParaRPr lang="zh-CN" altLang="en-US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1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611560" y="920462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60647"/>
            <a:ext cx="3035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>
            <p:custDataLst>
              <p:tags r:id="rId8"/>
            </p:custDataLst>
          </p:nvPr>
        </p:nvSpPr>
        <p:spPr>
          <a:xfrm>
            <a:off x="611560" y="1119484"/>
            <a:ext cx="812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smtClean="0"/>
              <a:t>                                                                                                                    </a:t>
            </a:r>
            <a:endParaRPr lang="zh-CN" altLang="en-US" u="sng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68" y="404664"/>
            <a:ext cx="1350000" cy="1800000"/>
          </a:xfrm>
          <a:prstGeom prst="rect">
            <a:avLst/>
          </a:prstGeom>
        </p:spPr>
      </p:pic>
      <p:pic>
        <p:nvPicPr>
          <p:cNvPr id="24" name="New picture" hidden="1"/>
          <p:cNvPicPr/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493500" y="12103100"/>
            <a:ext cx="381000" cy="4445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力的效果与什么有关？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417646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5527100"/>
            <a:ext cx="83655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smtClean="0">
                <a:solidFill>
                  <a:srgbClr val="000000"/>
                </a:solidFill>
                <a:latin typeface="+mn-ea"/>
                <a:ea typeface="+mn-ea"/>
              </a:rPr>
              <a:t>【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猜想</a:t>
            </a:r>
            <a:r>
              <a:rPr lang="en-US" altLang="zh-CN" sz="3200" b="1" smtClean="0">
                <a:solidFill>
                  <a:srgbClr val="000000"/>
                </a:solidFill>
                <a:latin typeface="+mn-ea"/>
                <a:ea typeface="+mn-ea"/>
              </a:rPr>
              <a:t>】: 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力的作用效果可能和什么因素有关</a:t>
            </a: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</a:rPr>
              <a:t>?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1138" y="1218358"/>
            <a:ext cx="720080" cy="9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>
            <p:custDataLst>
              <p:tags r:id="rId9"/>
            </p:custDataLst>
          </p:nvPr>
        </p:nvSpPr>
        <p:spPr>
          <a:xfrm>
            <a:off x="5821138" y="1694469"/>
            <a:ext cx="2924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       【</a:t>
            </a:r>
            <a:r>
              <a:rPr lang="zh-CN" altLang="en-US" sz="2800" b="1" smtClean="0">
                <a:latin typeface="+mn-ea"/>
                <a:ea typeface="+mn-ea"/>
              </a:rPr>
              <a:t>思考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：小朋友</a:t>
            </a:r>
            <a:r>
              <a:rPr lang="zh-CN" altLang="en-US" sz="2800" b="1">
                <a:latin typeface="+mn-ea"/>
                <a:ea typeface="+mn-ea"/>
              </a:rPr>
              <a:t>和大人各自推门时</a:t>
            </a:r>
            <a:r>
              <a:rPr lang="en-US" altLang="zh-CN" sz="2800" b="1">
                <a:latin typeface="+mn-ea"/>
                <a:ea typeface="+mn-ea"/>
              </a:rPr>
              <a:t>,</a:t>
            </a:r>
            <a:r>
              <a:rPr lang="zh-CN" altLang="en-US" sz="2800" b="1">
                <a:latin typeface="+mn-ea"/>
                <a:ea typeface="+mn-ea"/>
              </a:rPr>
              <a:t>他们的力的作用效果会一样吗</a:t>
            </a:r>
            <a:r>
              <a:rPr lang="en-US" altLang="zh-CN" sz="2800" b="1">
                <a:latin typeface="+mn-ea"/>
                <a:ea typeface="+mn-ea"/>
              </a:rPr>
              <a:t>? </a:t>
            </a:r>
            <a:r>
              <a:rPr lang="zh-CN" altLang="en-US" sz="2800" b="1">
                <a:latin typeface="+mn-ea"/>
                <a:ea typeface="+mn-ea"/>
              </a:rPr>
              <a:t>为什么</a:t>
            </a:r>
            <a:r>
              <a:rPr lang="en-US" altLang="zh-CN" sz="2800" b="1">
                <a:latin typeface="+mn-ea"/>
                <a:ea typeface="+mn-ea"/>
              </a:rPr>
              <a:t>?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1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P105</a:t>
            </a:r>
          </a:p>
        </p:txBody>
      </p:sp>
      <p:pic>
        <p:nvPicPr>
          <p:cNvPr id="17" name="Picture 2" descr="未标题-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907" y="1412776"/>
            <a:ext cx="525145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力作用效果的探究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7"/>
            </p:custDataLst>
          </p:nvPr>
        </p:nvSpPr>
        <p:spPr>
          <a:xfrm>
            <a:off x="423094" y="1124744"/>
            <a:ext cx="83696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探究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：力</a:t>
            </a:r>
            <a:r>
              <a:rPr lang="zh-CN" altLang="en-US" sz="2800" b="1">
                <a:latin typeface="+mn-ea"/>
                <a:ea typeface="+mn-ea"/>
              </a:rPr>
              <a:t>的作用效果与哪些因素有关</a:t>
            </a:r>
            <a:r>
              <a:rPr lang="en-US" altLang="zh-CN" sz="2800" b="1" smtClean="0">
                <a:latin typeface="+mn-ea"/>
                <a:ea typeface="+mn-ea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猜想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：力</a:t>
            </a:r>
            <a:r>
              <a:rPr lang="zh-CN" altLang="en-US" sz="2800" b="1">
                <a:latin typeface="+mn-ea"/>
                <a:ea typeface="+mn-ea"/>
              </a:rPr>
              <a:t>的大小、方向、</a:t>
            </a:r>
            <a:r>
              <a:rPr lang="zh-CN" altLang="en-US" sz="2800" b="1" smtClean="0">
                <a:latin typeface="+mn-ea"/>
                <a:ea typeface="+mn-ea"/>
              </a:rPr>
              <a:t>作用点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器材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：气球</a:t>
            </a:r>
            <a:r>
              <a:rPr lang="en-US" altLang="zh-CN" sz="2800" b="1">
                <a:latin typeface="+mn-ea"/>
                <a:ea typeface="+mn-ea"/>
              </a:rPr>
              <a:t>(</a:t>
            </a:r>
            <a:r>
              <a:rPr lang="zh-CN" altLang="en-US" sz="2800" b="1">
                <a:latin typeface="+mn-ea"/>
                <a:ea typeface="+mn-ea"/>
              </a:rPr>
              <a:t>或弹簧</a:t>
            </a:r>
            <a:r>
              <a:rPr lang="zh-CN" altLang="en-US" sz="2800" b="1" smtClean="0">
                <a:latin typeface="+mn-ea"/>
                <a:ea typeface="+mn-ea"/>
              </a:rPr>
              <a:t>、橡皮筋</a:t>
            </a:r>
            <a:r>
              <a:rPr lang="zh-CN" altLang="en-US" sz="2800" b="1">
                <a:latin typeface="+mn-ea"/>
                <a:ea typeface="+mn-ea"/>
              </a:rPr>
              <a:t>、笔、课本</a:t>
            </a:r>
            <a:r>
              <a:rPr lang="zh-CN" altLang="en-US" sz="2800" b="1" smtClean="0">
                <a:latin typeface="+mn-ea"/>
                <a:ea typeface="+mn-ea"/>
              </a:rPr>
              <a:t>等物体</a:t>
            </a:r>
            <a:r>
              <a:rPr lang="en-US" altLang="zh-CN" sz="2800" b="1">
                <a:latin typeface="+mn-ea"/>
                <a:ea typeface="+mn-ea"/>
              </a:rPr>
              <a:t>) </a:t>
            </a:r>
            <a:endParaRPr lang="zh-CN" altLang="en-US" sz="2800" b="1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设计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：请</a:t>
            </a:r>
            <a:r>
              <a:rPr lang="zh-CN" altLang="en-US" sz="2800" b="1" smtClean="0">
                <a:latin typeface="+mn-ea"/>
                <a:ea typeface="+mn-ea"/>
              </a:rPr>
              <a:t>利用</a:t>
            </a:r>
            <a:r>
              <a:rPr lang="zh-CN" altLang="en-US" sz="2800" b="1">
                <a:latin typeface="+mn-ea"/>
                <a:ea typeface="+mn-ea"/>
              </a:rPr>
              <a:t>以上</a:t>
            </a:r>
            <a:r>
              <a:rPr lang="zh-CN" altLang="en-US" sz="2800" b="1" smtClean="0">
                <a:latin typeface="+mn-ea"/>
                <a:ea typeface="+mn-ea"/>
              </a:rPr>
              <a:t>器材或身边其它的</a:t>
            </a:r>
            <a:r>
              <a:rPr lang="zh-CN" altLang="en-US" sz="2800" b="1">
                <a:latin typeface="+mn-ea"/>
                <a:ea typeface="+mn-ea"/>
              </a:rPr>
              <a:t>物品设计并进行实验</a:t>
            </a:r>
            <a:r>
              <a:rPr lang="en-US" altLang="zh-CN" sz="2800" b="1">
                <a:latin typeface="+mn-ea"/>
                <a:ea typeface="+mn-ea"/>
              </a:rPr>
              <a:t>,</a:t>
            </a:r>
            <a:r>
              <a:rPr lang="zh-CN" altLang="en-US" sz="2800" b="1">
                <a:latin typeface="+mn-ea"/>
                <a:ea typeface="+mn-ea"/>
              </a:rPr>
              <a:t>研究影响力的作用效果的因素有哪些</a:t>
            </a:r>
            <a:r>
              <a:rPr lang="en-US" altLang="zh-CN" sz="2800" b="1">
                <a:latin typeface="+mn-ea"/>
                <a:ea typeface="+mn-ea"/>
              </a:rPr>
              <a:t>? 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要求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：</a:t>
            </a:r>
            <a:r>
              <a:rPr lang="zh-CN" altLang="en-US" sz="2800" b="1">
                <a:latin typeface="+mn-ea"/>
                <a:ea typeface="+mn-ea"/>
              </a:rPr>
              <a:t>请演示你的实验过程，并说明验证的是哪一个猜想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en-US" altLang="zh-CN" sz="2800" b="1">
                <a:latin typeface="+mn-ea"/>
                <a:ea typeface="+mn-ea"/>
              </a:rPr>
              <a:t>.</a:t>
            </a:r>
            <a:r>
              <a:rPr lang="zh-CN" altLang="en-US" sz="2800" b="1">
                <a:latin typeface="+mn-ea"/>
                <a:ea typeface="+mn-ea"/>
              </a:rPr>
              <a:t>力的作用效果与力的大小是否</a:t>
            </a:r>
            <a:r>
              <a:rPr lang="zh-CN" altLang="en-US" sz="2800" b="1" smtClean="0">
                <a:latin typeface="+mn-ea"/>
                <a:ea typeface="+mn-ea"/>
              </a:rPr>
              <a:t>有关？</a:t>
            </a:r>
            <a:endParaRPr lang="zh-CN" altLang="en-US" sz="2800" b="1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2.</a:t>
            </a:r>
            <a:r>
              <a:rPr lang="zh-CN" altLang="en-US" sz="2800" b="1">
                <a:latin typeface="+mn-ea"/>
                <a:ea typeface="+mn-ea"/>
              </a:rPr>
              <a:t>力的作用效果与力的方向是否</a:t>
            </a:r>
            <a:r>
              <a:rPr lang="zh-CN" altLang="en-US" sz="2800" b="1" smtClean="0">
                <a:latin typeface="+mn-ea"/>
                <a:ea typeface="+mn-ea"/>
              </a:rPr>
              <a:t>有关？</a:t>
            </a:r>
            <a:endParaRPr lang="zh-CN" altLang="en-US" sz="2800" b="1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3.</a:t>
            </a:r>
            <a:r>
              <a:rPr lang="zh-CN" altLang="en-US" sz="2800" b="1">
                <a:latin typeface="+mn-ea"/>
                <a:ea typeface="+mn-ea"/>
              </a:rPr>
              <a:t>力的作用效果与力的作用点是否</a:t>
            </a:r>
            <a:r>
              <a:rPr lang="zh-CN" altLang="en-US" sz="2800" b="1" smtClean="0">
                <a:latin typeface="+mn-ea"/>
                <a:ea typeface="+mn-ea"/>
              </a:rPr>
              <a:t>有关？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P105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力的三要素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7"/>
            </p:custDataLst>
          </p:nvPr>
        </p:nvSpPr>
        <p:spPr>
          <a:xfrm>
            <a:off x="393673" y="3594631"/>
            <a:ext cx="43649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小结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影响力的作用效果的因素有三个，它们是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力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的大小、方向和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作用点</a:t>
            </a:r>
            <a:r>
              <a:rPr lang="zh-CN" altLang="en-US" sz="2800" b="1" smtClean="0">
                <a:latin typeface="+mn-ea"/>
                <a:ea typeface="+mn-ea"/>
              </a:rPr>
              <a:t>。在</a:t>
            </a:r>
            <a:r>
              <a:rPr lang="zh-CN" altLang="en-US" sz="2800" b="1">
                <a:latin typeface="+mn-ea"/>
                <a:ea typeface="+mn-ea"/>
              </a:rPr>
              <a:t>物理学中，把它们叫做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力的三要素</a:t>
            </a:r>
            <a:r>
              <a:rPr lang="zh-CN" altLang="en-US" sz="2800" b="1">
                <a:latin typeface="+mn-ea"/>
                <a:ea typeface="+mn-ea"/>
              </a:rPr>
              <a:t>。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P105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6138" y="5768591"/>
            <a:ext cx="560451" cy="55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0" t="47141" r="8635" b="20295"/>
          <a:stretch>
            <a:fillRect/>
          </a:stretch>
        </p:blipFill>
        <p:spPr>
          <a:xfrm>
            <a:off x="1360966" y="1244009"/>
            <a:ext cx="7160733" cy="2165696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12"/>
            </p:custDataLst>
          </p:nvPr>
        </p:nvSpPr>
        <p:spPr>
          <a:xfrm>
            <a:off x="577850" y="1203472"/>
            <a:ext cx="6817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CC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交流与</a:t>
            </a:r>
            <a:endParaRPr lang="en-US" altLang="zh-CN" sz="2800" b="1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b="1" smtClean="0">
                <a:solidFill>
                  <a:srgbClr val="0000CC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讨论</a:t>
            </a:r>
            <a:endParaRPr lang="zh-CN" altLang="en-US" sz="2800" b="1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5" name="力的三要素.mp4">
            <a:hlinkClick r:id="" action="ppaction://media"/>
          </p:cNvPr>
          <p:cNvPicPr>
            <a:picLocks noChangeAspect="1"/>
          </p:cNvPicPr>
          <p:nvPr>
            <a:vide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740888" y="3535437"/>
            <a:ext cx="3780811" cy="2835609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力的单位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7757446" y="394211"/>
            <a:ext cx="1185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P105/107</a:t>
            </a: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266506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</a:pPr>
            <a:endParaRPr lang="zh-CN" altLang="en-US"/>
          </a:p>
        </p:txBody>
      </p:sp>
      <p:sp>
        <p:nvSpPr>
          <p:cNvPr id="17" name="TextBox 16"/>
          <p:cNvSpPr txBox="1"/>
          <p:nvPr>
            <p:custDataLst>
              <p:tags r:id="rId10"/>
            </p:custDataLst>
          </p:nvPr>
        </p:nvSpPr>
        <p:spPr>
          <a:xfrm>
            <a:off x="368007" y="1143702"/>
            <a:ext cx="7701244" cy="64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力的单位</a:t>
            </a:r>
            <a:r>
              <a:rPr lang="zh-CN" altLang="en-US" sz="3200" b="1">
                <a:solidFill>
                  <a:srgbClr val="0000CC"/>
                </a:solidFill>
                <a:latin typeface="+mn-ea"/>
                <a:ea typeface="+mn-ea"/>
              </a:rPr>
              <a:t>：牛顿，简称牛，用符号</a:t>
            </a:r>
            <a:r>
              <a:rPr lang="en-US" altLang="zh-CN" sz="3200" b="1">
                <a:solidFill>
                  <a:srgbClr val="0000CC"/>
                </a:solidFill>
                <a:latin typeface="+mn-ea"/>
                <a:ea typeface="+mn-ea"/>
              </a:rPr>
              <a:t>N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表示。</a:t>
            </a:r>
            <a:endParaRPr lang="zh-CN" altLang="en-US" sz="3200" b="1">
              <a:solidFill>
                <a:srgbClr val="0000CC"/>
              </a:solidFill>
              <a:latin typeface="+mn-ea"/>
              <a:ea typeface="+mn-ea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7" y="1974722"/>
            <a:ext cx="2122018" cy="33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520700" y="5371107"/>
            <a:ext cx="79153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latin typeface="+mn-ea"/>
                <a:ea typeface="+mn-ea"/>
              </a:rPr>
              <a:t>       牛顿</a:t>
            </a:r>
            <a:r>
              <a:rPr lang="zh-CN" altLang="en-US" b="1">
                <a:latin typeface="+mn-ea"/>
                <a:ea typeface="+mn-ea"/>
              </a:rPr>
              <a:t>是英国著名物理学家和数学家。他在力学、光学、天文学与数学领域有许多杰出贡献。他发现了万有引力定律和光的色散，总结出了运动三定律，奠定了经典物理学的基础。</a:t>
            </a:r>
          </a:p>
        </p:txBody>
      </p:sp>
      <p:pic>
        <p:nvPicPr>
          <p:cNvPr id="5" name="牛顿.mpg">
            <a:hlinkClick r:id="" action="ppaction://media"/>
          </p:cNvPr>
          <p:cNvPicPr>
            <a:picLocks noChangeAspect="1"/>
          </p:cNvPicPr>
          <p:nvPr>
            <a:vide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491880" y="2007603"/>
            <a:ext cx="4819299" cy="3285886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0500" y="1205140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感受力的大小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P105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1N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的力有多大呢？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→它大约相当于手托起两个鸡蛋所需的力。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3" y="2251206"/>
            <a:ext cx="7072313" cy="40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力的示意图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P106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423094" y="1124744"/>
            <a:ext cx="836967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         人们</a:t>
            </a:r>
            <a:r>
              <a:rPr lang="zh-CN" altLang="en-US" sz="2800" b="1">
                <a:latin typeface="+mn-ea"/>
                <a:ea typeface="+mn-ea"/>
              </a:rPr>
              <a:t>常在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受力</a:t>
            </a:r>
            <a:r>
              <a:rPr lang="zh-CN" altLang="en-US" sz="2800" b="1">
                <a:latin typeface="+mn-ea"/>
                <a:ea typeface="+mn-ea"/>
              </a:rPr>
              <a:t>物体上沿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力的方向</a:t>
            </a:r>
            <a:r>
              <a:rPr lang="zh-CN" altLang="en-US" sz="2800" b="1">
                <a:latin typeface="+mn-ea"/>
                <a:ea typeface="+mn-ea"/>
              </a:rPr>
              <a:t>画一条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带箭头</a:t>
            </a:r>
            <a:r>
              <a:rPr lang="zh-CN" altLang="en-US" sz="2800" b="1">
                <a:latin typeface="+mn-ea"/>
                <a:ea typeface="+mn-ea"/>
              </a:rPr>
              <a:t>的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线段</a:t>
            </a:r>
            <a:r>
              <a:rPr lang="zh-CN" altLang="en-US" sz="2800" b="1">
                <a:latin typeface="+mn-ea"/>
                <a:ea typeface="+mn-ea"/>
              </a:rPr>
              <a:t>，表示物体在这个方向上所受的力，这种表示力的形式叫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力的示意图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4355976" y="2204864"/>
            <a:ext cx="33169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→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模型</a:t>
            </a:r>
            <a:r>
              <a:rPr lang="zh-CN" altLang="en-US" sz="28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法</a:t>
            </a:r>
            <a:r>
              <a:rPr lang="en-US" altLang="zh-CN" sz="28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28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建模法）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" b="10446"/>
          <a:stretch>
            <a:fillRect/>
          </a:stretch>
        </p:blipFill>
        <p:spPr bwMode="auto">
          <a:xfrm>
            <a:off x="577298" y="3009626"/>
            <a:ext cx="794440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力的示意图画法练习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P106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336363" y="1184032"/>
            <a:ext cx="8369674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          </a:t>
            </a: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跟踪练习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</a:p>
          <a:p>
            <a:pPr>
              <a:lnSpc>
                <a:spcPct val="120000"/>
              </a:lnSpc>
            </a:pPr>
            <a:endParaRPr lang="en-US" altLang="zh-CN" sz="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 </a:t>
            </a:r>
            <a:r>
              <a:rPr lang="en-US" altLang="zh-CN" sz="2800" b="1" smtClean="0">
                <a:latin typeface="+mn-ea"/>
                <a:ea typeface="+mn-ea"/>
              </a:rPr>
              <a:t>    1</a:t>
            </a:r>
            <a:r>
              <a:rPr lang="zh-CN" altLang="en-US" sz="2800" b="1" smtClean="0">
                <a:latin typeface="+mn-ea"/>
                <a:ea typeface="+mn-ea"/>
              </a:rPr>
              <a:t>、画</a:t>
            </a:r>
            <a:r>
              <a:rPr lang="zh-CN" altLang="en-US" sz="2800" b="1">
                <a:latin typeface="+mn-ea"/>
                <a:ea typeface="+mn-ea"/>
              </a:rPr>
              <a:t>出小车受到的</a:t>
            </a:r>
            <a:r>
              <a:rPr lang="en-US" altLang="zh-CN" sz="2800" b="1">
                <a:latin typeface="+mn-ea"/>
                <a:ea typeface="+mn-ea"/>
              </a:rPr>
              <a:t>150N</a:t>
            </a:r>
            <a:r>
              <a:rPr lang="zh-CN" altLang="en-US" sz="2800" b="1">
                <a:latin typeface="+mn-ea"/>
                <a:ea typeface="+mn-ea"/>
              </a:rPr>
              <a:t>水平向右的拉力的示意图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 smtClean="0">
                <a:latin typeface="+mn-ea"/>
                <a:ea typeface="+mn-ea"/>
              </a:rPr>
              <a:t>、小</a:t>
            </a:r>
            <a:r>
              <a:rPr lang="zh-CN" altLang="en-US" sz="2800" b="1">
                <a:latin typeface="+mn-ea"/>
                <a:ea typeface="+mn-ea"/>
              </a:rPr>
              <a:t>明沿竖直向上的方向用</a:t>
            </a:r>
            <a:r>
              <a:rPr lang="en-US" altLang="zh-CN" sz="2800" b="1">
                <a:latin typeface="+mn-ea"/>
                <a:ea typeface="+mn-ea"/>
              </a:rPr>
              <a:t>300N</a:t>
            </a:r>
            <a:r>
              <a:rPr lang="zh-CN" altLang="en-US" sz="2800" b="1">
                <a:latin typeface="+mn-ea"/>
                <a:ea typeface="+mn-ea"/>
              </a:rPr>
              <a:t>的力提水桶，请你在下图出这个力的示意图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、关闭</a:t>
            </a:r>
            <a:r>
              <a:rPr lang="zh-CN" altLang="en-US" sz="2800" b="1">
                <a:latin typeface="+mn-ea"/>
                <a:ea typeface="+mn-ea"/>
              </a:rPr>
              <a:t>发动机的汽车，在水平路面上运动，在图中画出汽车水平方向受力示意图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7171" name="Picture 3" descr="http://www.pep.com.cn/czwl/jszx/tbjx/tb9/tb8s12/st12/201211/W020121205632960670837.gif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953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pep.com.cn/czwl/jszx/tbjx/tb9/tb8s12/st12/201211/W020121205632960679000.gif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5118323"/>
            <a:ext cx="1114425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://www.pep.com.cn/czwl/jszx/tbjx/tb9/tb8s12/st12/201211/W020121205632960834362.gif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4572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pep.com.cn/czwl/jszx/tbjx/tb9/tb8s12/st12/201211/W020121205632960670497.gif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5425" y="4847379"/>
            <a:ext cx="485775" cy="72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5250" y="5027836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850" y="1184032"/>
            <a:ext cx="88412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3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怎样描述力：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力的示意图画法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P106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423094" y="1124744"/>
            <a:ext cx="8369674" cy="5235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smtClean="0">
                <a:latin typeface="+mn-ea"/>
                <a:ea typeface="+mn-ea"/>
              </a:rPr>
              <a:t>【</a:t>
            </a:r>
            <a:r>
              <a:rPr lang="zh-CN" altLang="en-US" sz="2400" b="1" smtClean="0">
                <a:latin typeface="+mn-ea"/>
                <a:ea typeface="+mn-ea"/>
              </a:rPr>
              <a:t>小结</a:t>
            </a:r>
            <a:r>
              <a:rPr lang="en-US" altLang="zh-CN" sz="2400" b="1" smtClean="0">
                <a:latin typeface="+mn-ea"/>
                <a:ea typeface="+mn-ea"/>
              </a:rPr>
              <a:t>】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latin typeface="+mn-ea"/>
                <a:ea typeface="+mn-ea"/>
              </a:rPr>
              <a:t> </a:t>
            </a:r>
            <a:r>
              <a:rPr lang="en-US" altLang="zh-CN" sz="2400" b="1" smtClean="0">
                <a:latin typeface="+mn-ea"/>
                <a:ea typeface="+mn-ea"/>
              </a:rPr>
              <a:t>      </a:t>
            </a:r>
            <a:r>
              <a:rPr lang="zh-CN" altLang="en-US" sz="2400" b="1" smtClean="0">
                <a:latin typeface="+mn-ea"/>
                <a:ea typeface="+mn-ea"/>
              </a:rPr>
              <a:t>画</a:t>
            </a:r>
            <a:r>
              <a:rPr lang="zh-CN" altLang="en-US" sz="2400" b="1">
                <a:latin typeface="+mn-ea"/>
                <a:ea typeface="+mn-ea"/>
              </a:rPr>
              <a:t>力的示意图时，首先应对物体进行受力分析。对物体进行受力分析时，一般是遵从重力、弹力、摩擦力的顺序分析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endParaRPr lang="en-US" altLang="zh-CN" sz="8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力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的示意图具体做法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：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14000"/>
              </a:lnSpc>
            </a:pP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．确定受力物体。</a:t>
            </a:r>
            <a:r>
              <a:rPr lang="zh-CN" altLang="en-US" sz="2400" b="1">
                <a:latin typeface="+mn-ea"/>
                <a:ea typeface="+mn-ea"/>
              </a:rPr>
              <a:t>从力是物体对物体的作用来判断受力物体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  <a:p>
            <a:pPr>
              <a:lnSpc>
                <a:spcPct val="114000"/>
              </a:lnSpc>
            </a:pP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．找作用点。</a:t>
            </a:r>
            <a:r>
              <a:rPr lang="zh-CN" altLang="en-US" sz="2400" b="1">
                <a:latin typeface="+mn-ea"/>
                <a:ea typeface="+mn-ea"/>
              </a:rPr>
              <a:t>作用点要画在受力物体上，一般画在物体的重心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  <a:p>
            <a:pPr>
              <a:lnSpc>
                <a:spcPct val="114000"/>
              </a:lnSpc>
            </a:pP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．画出力的作用线。</a:t>
            </a:r>
            <a:r>
              <a:rPr lang="zh-CN" altLang="en-US" sz="2400" b="1">
                <a:latin typeface="+mn-ea"/>
                <a:ea typeface="+mn-ea"/>
              </a:rPr>
              <a:t>过作用点沿力的方向画一条直线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  <a:p>
            <a:pPr>
              <a:lnSpc>
                <a:spcPct val="114000"/>
              </a:lnSpc>
            </a:pP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．截取线段表示力的大小</a:t>
            </a:r>
            <a:r>
              <a:rPr lang="zh-CN" altLang="en-US" sz="2400" b="1">
                <a:latin typeface="+mn-ea"/>
                <a:ea typeface="+mn-ea"/>
              </a:rPr>
              <a:t>。要从作用点开始沿力的方向截取线段。用线段的长度代表力大小，箭头应标在最后一段的末端，并注明力的大小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Microsoft Office PowerPoint</Application>
  <PresentationFormat>全屏显示(4:3)</PresentationFormat>
  <Paragraphs>96</Paragraphs>
  <Slides>13</Slides>
  <Notes>12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视点</vt:lpstr>
      <vt:lpstr>第六章  熟悉而陌生的力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熟悉而陌生的力</dc:title>
  <dc:creator>rbm.xkw.com</dc:creator>
  <cp:lastModifiedBy>User</cp:lastModifiedBy>
  <cp:revision>2</cp:revision>
  <cp:lastPrinted>2020-12-23T14:58:29Z</cp:lastPrinted>
  <dcterms:created xsi:type="dcterms:W3CDTF">2020-12-23T14:58:29Z</dcterms:created>
  <dcterms:modified xsi:type="dcterms:W3CDTF">2021-08-23T23:37:11Z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