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0" r:id="rId3"/>
    <p:sldId id="257" r:id="rId4"/>
    <p:sldId id="384" r:id="rId5"/>
    <p:sldId id="385" r:id="rId6"/>
    <p:sldId id="359" r:id="rId7"/>
    <p:sldId id="386" r:id="rId8"/>
    <p:sldId id="388" r:id="rId9"/>
    <p:sldId id="344" r:id="rId10"/>
    <p:sldId id="383" r:id="rId11"/>
    <p:sldId id="405" r:id="rId12"/>
    <p:sldId id="389" r:id="rId13"/>
    <p:sldId id="403" r:id="rId14"/>
    <p:sldId id="391" r:id="rId15"/>
    <p:sldId id="392" r:id="rId16"/>
    <p:sldId id="401" r:id="rId17"/>
    <p:sldId id="393" r:id="rId18"/>
    <p:sldId id="390" r:id="rId19"/>
    <p:sldId id="374" r:id="rId20"/>
    <p:sldId id="372" r:id="rId21"/>
    <p:sldId id="373" r:id="rId22"/>
    <p:sldId id="395" r:id="rId23"/>
    <p:sldId id="397" r:id="rId24"/>
    <p:sldId id="268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0489B-7159-4F4A-9A06-487091C9392A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30E74-68FD-414E-9EB6-06B6292C9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9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幻灯片图像占位符 1">
            <a:extLst>
              <a:ext uri="{FF2B5EF4-FFF2-40B4-BE49-F238E27FC236}">
                <a16:creationId xmlns:a16="http://schemas.microsoft.com/office/drawing/2014/main" id="{FCFB9B67-64FE-45AC-873D-E3FEE0E2F2E9}"/>
              </a:ext>
            </a:extLst>
          </p:cNvPr>
          <p:cNvSpPr>
            <a:spLocks noGrp="1" noRot="1" noChangeArrowheads="1"/>
          </p:cNvSpPr>
          <p:nvPr>
            <p:ph type="sldImg"/>
          </p:nvPr>
        </p:nvSpPr>
        <p:spPr>
          <a:ln/>
        </p:spPr>
      </p:sp>
      <p:sp>
        <p:nvSpPr>
          <p:cNvPr id="69635" name="文本占位符 2">
            <a:extLst>
              <a:ext uri="{FF2B5EF4-FFF2-40B4-BE49-F238E27FC236}">
                <a16:creationId xmlns:a16="http://schemas.microsoft.com/office/drawing/2014/main" id="{B59DAB80-77C5-4C45-9E51-AB4CB8278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幻灯片图像占位符 1">
            <a:extLst>
              <a:ext uri="{FF2B5EF4-FFF2-40B4-BE49-F238E27FC236}">
                <a16:creationId xmlns:a16="http://schemas.microsoft.com/office/drawing/2014/main" id="{C36C081B-B06B-4286-A388-86A76B6F19A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70659" name="文本占位符 2">
            <a:extLst>
              <a:ext uri="{FF2B5EF4-FFF2-40B4-BE49-F238E27FC236}">
                <a16:creationId xmlns:a16="http://schemas.microsoft.com/office/drawing/2014/main" id="{567204CE-2B6A-4EBB-AC7D-FE671E04A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277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2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01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35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73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810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78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40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870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68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91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317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3073">
            <a:extLst>
              <a:ext uri="{FF2B5EF4-FFF2-40B4-BE49-F238E27FC236}">
                <a16:creationId xmlns:a16="http://schemas.microsoft.com/office/drawing/2014/main" id="{A9DA84EA-3FF8-48D7-AD4C-469CC9EDD8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7350" y="1597819"/>
            <a:ext cx="5829300" cy="1102519"/>
          </a:xfrm>
          <a:ln cap="flat" algn="ctr"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r>
              <a:rPr lang="zh-CN" altLang="en-US" sz="3300" b="1"/>
              <a:t>第三章</a:t>
            </a:r>
            <a:r>
              <a:rPr lang="en-US" altLang="zh-CN" sz="3300" b="1"/>
              <a:t>   </a:t>
            </a:r>
            <a:r>
              <a:rPr lang="zh-CN" altLang="en-US" sz="3300" b="1"/>
              <a:t>光现象</a:t>
            </a:r>
          </a:p>
        </p:txBody>
      </p:sp>
      <p:sp>
        <p:nvSpPr>
          <p:cNvPr id="6146" name="副标题 3074">
            <a:extLst>
              <a:ext uri="{FF2B5EF4-FFF2-40B4-BE49-F238E27FC236}">
                <a16:creationId xmlns:a16="http://schemas.microsoft.com/office/drawing/2014/main" id="{29F9F2C7-FCE9-4FDD-A6A2-E0B33C828F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1700" y="2914650"/>
            <a:ext cx="4800600" cy="589360"/>
          </a:xfrm>
          <a:noFill/>
          <a:ln cap="flat" algn="ctr"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3.5 </a:t>
            </a:r>
            <a:r>
              <a:rPr lang="zh-CN" altLang="en-US" sz="2400" b="1" dirty="0">
                <a:solidFill>
                  <a:srgbClr val="FF0000"/>
                </a:solidFill>
              </a:rPr>
              <a:t>光的反射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图片 6">
            <a:extLst>
              <a:ext uri="{FF2B5EF4-FFF2-40B4-BE49-F238E27FC236}">
                <a16:creationId xmlns:a16="http://schemas.microsoft.com/office/drawing/2014/main" id="{E141FB63-E240-4718-BF36-2FA85B443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592" y="517922"/>
            <a:ext cx="1687115" cy="1498997"/>
          </a:xfrm>
          <a:prstGeom prst="rect">
            <a:avLst/>
          </a:prstGeom>
          <a:noFill/>
          <a:ln w="38100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内容占位符 2">
            <a:extLst>
              <a:ext uri="{FF2B5EF4-FFF2-40B4-BE49-F238E27FC236}">
                <a16:creationId xmlns:a16="http://schemas.microsoft.com/office/drawing/2014/main" id="{2EC5AAB2-B3B0-4105-86DA-4F2411D68C7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81037"/>
            <a:ext cx="46482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【交流评估】</a:t>
            </a:r>
          </a:p>
          <a:p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如图，人眼是怎样看到平面镜所成的像的？</a:t>
            </a:r>
          </a:p>
        </p:txBody>
      </p:sp>
      <p:grpSp>
        <p:nvGrpSpPr>
          <p:cNvPr id="53252" name="组合 12">
            <a:extLst>
              <a:ext uri="{FF2B5EF4-FFF2-40B4-BE49-F238E27FC236}">
                <a16:creationId xmlns:a16="http://schemas.microsoft.com/office/drawing/2014/main" id="{D84BAE9E-3E30-4665-B3DB-B299DC94407C}"/>
              </a:ext>
            </a:extLst>
          </p:cNvPr>
          <p:cNvGrpSpPr>
            <a:grpSpLocks/>
          </p:cNvGrpSpPr>
          <p:nvPr/>
        </p:nvGrpSpPr>
        <p:grpSpPr bwMode="auto">
          <a:xfrm>
            <a:off x="1494235" y="1514476"/>
            <a:ext cx="2347913" cy="2897981"/>
            <a:chOff x="737" y="4311"/>
            <a:chExt cx="4930" cy="6085"/>
          </a:xfrm>
        </p:grpSpPr>
        <p:pic>
          <p:nvPicPr>
            <p:cNvPr id="53253" name="图片 5">
              <a:extLst>
                <a:ext uri="{FF2B5EF4-FFF2-40B4-BE49-F238E27FC236}">
                  <a16:creationId xmlns:a16="http://schemas.microsoft.com/office/drawing/2014/main" id="{75EA02C9-D6C0-4C6D-8550-F8854E1DED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" y="4311"/>
              <a:ext cx="4930" cy="3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</p:pic>
        <p:sp>
          <p:nvSpPr>
            <p:cNvPr id="9" name="内容占位符 2">
              <a:extLst>
                <a:ext uri="{FF2B5EF4-FFF2-40B4-BE49-F238E27FC236}">
                  <a16:creationId xmlns:a16="http://schemas.microsoft.com/office/drawing/2014/main" id="{C24AEAF8-EE77-4323-8AD5-A8BB9B569431}"/>
                </a:ext>
              </a:extLst>
            </p:cNvPr>
            <p:cNvSpPr>
              <a:spLocks noGrp="1"/>
            </p:cNvSpPr>
            <p:nvPr/>
          </p:nvSpPr>
          <p:spPr>
            <a:xfrm>
              <a:off x="752" y="8009"/>
              <a:ext cx="4915" cy="2387"/>
            </a:xfrm>
            <a:prstGeom prst="rect">
              <a:avLst/>
            </a:prstGeom>
            <a:noFill/>
            <a:ln w="9525">
              <a:solidFill>
                <a:srgbClr val="00B050"/>
              </a:solidFill>
            </a:ln>
          </p:spPr>
          <p:txBody>
            <a:bodyPr/>
            <a:lstStyle/>
            <a:p>
              <a:r>
                <a:rPr 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1.</a:t>
              </a:r>
              <a:r>
                <a:rPr lang="zh-CN" alt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如图</a:t>
              </a:r>
              <a:r>
                <a:rPr lang="zh-CN" alt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，我们知道眼睛能看见物体，说明有光从该物体的方向射向人眼；</a:t>
              </a:r>
              <a:endParaRPr lang="zh-CN" altLang="en-US" b="1"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endParaRPr>
            </a:p>
          </p:txBody>
        </p:sp>
      </p:grpSp>
      <p:grpSp>
        <p:nvGrpSpPr>
          <p:cNvPr id="53255" name="组合 11">
            <a:extLst>
              <a:ext uri="{FF2B5EF4-FFF2-40B4-BE49-F238E27FC236}">
                <a16:creationId xmlns:a16="http://schemas.microsoft.com/office/drawing/2014/main" id="{DAF8B0F6-3C46-421A-B3E3-8D1AA0628C35}"/>
              </a:ext>
            </a:extLst>
          </p:cNvPr>
          <p:cNvGrpSpPr>
            <a:grpSpLocks/>
          </p:cNvGrpSpPr>
          <p:nvPr/>
        </p:nvGrpSpPr>
        <p:grpSpPr bwMode="auto">
          <a:xfrm>
            <a:off x="4356497" y="2251473"/>
            <a:ext cx="2276475" cy="2726531"/>
            <a:chOff x="7087" y="4276"/>
            <a:chExt cx="4780" cy="5726"/>
          </a:xfrm>
        </p:grpSpPr>
        <p:pic>
          <p:nvPicPr>
            <p:cNvPr id="53256" name="图片 7">
              <a:extLst>
                <a:ext uri="{FF2B5EF4-FFF2-40B4-BE49-F238E27FC236}">
                  <a16:creationId xmlns:a16="http://schemas.microsoft.com/office/drawing/2014/main" id="{5A4D204E-4A7F-4A1E-B226-CD17D4F22F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7" y="4276"/>
              <a:ext cx="4781" cy="3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</p:pic>
        <p:sp>
          <p:nvSpPr>
            <p:cNvPr id="11" name="内容占位符 2">
              <a:extLst>
                <a:ext uri="{FF2B5EF4-FFF2-40B4-BE49-F238E27FC236}">
                  <a16:creationId xmlns:a16="http://schemas.microsoft.com/office/drawing/2014/main" id="{9489C994-2454-4207-AB4E-AA60A4E25BB4}"/>
                </a:ext>
              </a:extLst>
            </p:cNvPr>
            <p:cNvSpPr>
              <a:spLocks noGrp="1"/>
            </p:cNvSpPr>
            <p:nvPr/>
          </p:nvSpPr>
          <p:spPr>
            <a:xfrm>
              <a:off x="7087" y="8089"/>
              <a:ext cx="4780" cy="1913"/>
            </a:xfrm>
            <a:prstGeom prst="rect">
              <a:avLst/>
            </a:prstGeom>
            <a:noFill/>
            <a:ln w="9525">
              <a:solidFill>
                <a:srgbClr val="00B050"/>
              </a:solidFill>
            </a:ln>
          </p:spPr>
          <p:txBody>
            <a:bodyPr/>
            <a:lstStyle/>
            <a:p>
              <a:r>
                <a:rPr lang="en-US" altLang="zh-CN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2.</a:t>
              </a:r>
              <a:r>
                <a:rPr lang="zh-CN" alt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如图</a:t>
              </a:r>
              <a:r>
                <a:rPr lang="zh-CN" alt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，而射向我们眼睛的光，正是由于</a:t>
              </a:r>
              <a:r>
                <a:rPr lang="zh-CN" altLang="en-US" b="1" u="sng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00B050"/>
                  </a:solidFill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光的反射</a:t>
              </a:r>
              <a:r>
                <a:rPr lang="zh-CN" altLang="en-US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latin typeface="黑体" charset="-122"/>
                  <a:ea typeface="黑体" panose="02010609060101010101" charset="-122"/>
                  <a:cs typeface="黑体" panose="02010609060101010101" charset="-122"/>
                  <a:sym typeface="宋体" pitchFamily="2" charset="-122"/>
                </a:rPr>
                <a:t>而来。</a:t>
              </a:r>
              <a:endParaRPr lang="zh-CN" altLang="en-US" b="1"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6282A63-D687-42BD-B587-85F03422AF98}"/>
              </a:ext>
            </a:extLst>
          </p:cNvPr>
          <p:cNvSpPr>
            <a:spLocks noGrp="1"/>
          </p:cNvSpPr>
          <p:nvPr/>
        </p:nvSpPr>
        <p:spPr>
          <a:xfrm>
            <a:off x="2574132" y="3977878"/>
            <a:ext cx="3759994" cy="890588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想一想：</a:t>
            </a: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如图，你能通过作图画出人眼能够看到像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S’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的区域范围吗？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pic>
        <p:nvPicPr>
          <p:cNvPr id="54275" name="图片 1">
            <a:extLst>
              <a:ext uri="{FF2B5EF4-FFF2-40B4-BE49-F238E27FC236}">
                <a16:creationId xmlns:a16="http://schemas.microsoft.com/office/drawing/2014/main" id="{F04C94E7-68F0-49D1-90A6-1DE1DB8E6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132" y="572691"/>
            <a:ext cx="3759994" cy="328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内容占位符 2">
            <a:extLst>
              <a:ext uri="{FF2B5EF4-FFF2-40B4-BE49-F238E27FC236}">
                <a16:creationId xmlns:a16="http://schemas.microsoft.com/office/drawing/2014/main" id="{09C8C1DD-5242-406A-967C-E323029A59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9194" y="33338"/>
            <a:ext cx="3957638" cy="391716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【二、光的反射作图】</a:t>
            </a: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5299" name="内容占位符 2">
            <a:extLst>
              <a:ext uri="{FF2B5EF4-FFF2-40B4-BE49-F238E27FC236}">
                <a16:creationId xmlns:a16="http://schemas.microsoft.com/office/drawing/2014/main" id="{1A9BC864-5E8C-4ABE-89A4-D426D569292B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82229"/>
            <a:ext cx="6573441" cy="44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【记一记】</a:t>
            </a:r>
            <a:endParaRPr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5300" name="内容占位符 2">
            <a:extLst>
              <a:ext uri="{FF2B5EF4-FFF2-40B4-BE49-F238E27FC236}">
                <a16:creationId xmlns:a16="http://schemas.microsoft.com/office/drawing/2014/main" id="{CD7A8E06-1D0B-42E1-A6CC-0AE66C15694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816894" y="1168003"/>
            <a:ext cx="5538788" cy="1356122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作图技巧（如下图）：</a:t>
            </a:r>
          </a:p>
          <a:p>
            <a:r>
              <a:rPr lang="en-US" altLang="zh-CN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1.</a:t>
            </a:r>
            <a:r>
              <a:rPr lang="zh-CN" altLang="en-US" sz="21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像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与</a:t>
            </a:r>
            <a:r>
              <a:rPr lang="zh-CN" altLang="en-US" sz="21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物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关于镜面对称（</a:t>
            </a:r>
            <a:r>
              <a:rPr lang="zh-CN" altLang="en-US" sz="21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对称法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）；</a:t>
            </a:r>
            <a:endParaRPr lang="en-US" altLang="zh-CN" sz="2100" b="1"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en-US" altLang="zh-CN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2.</a:t>
            </a:r>
            <a:r>
              <a:rPr lang="zh-CN" altLang="en-US" sz="21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三线两角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遵循</a:t>
            </a:r>
            <a:r>
              <a:rPr lang="zh-CN" altLang="en-US" sz="21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光的反射规律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；</a:t>
            </a:r>
          </a:p>
          <a:p>
            <a:r>
              <a:rPr lang="en-US" altLang="zh-CN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3.</a:t>
            </a:r>
            <a:r>
              <a:rPr lang="zh-CN" altLang="en-US" sz="21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像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在</a:t>
            </a:r>
            <a:r>
              <a:rPr lang="zh-CN" altLang="en-US" sz="2100" b="1" u="sng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反射光线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的</a:t>
            </a:r>
            <a:r>
              <a:rPr lang="zh-CN" altLang="en-US" sz="21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反向延长线</a:t>
            </a:r>
            <a:r>
              <a:rPr lang="zh-CN" altLang="en-US" sz="2100" b="1"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上。</a:t>
            </a:r>
          </a:p>
        </p:txBody>
      </p:sp>
      <p:pic>
        <p:nvPicPr>
          <p:cNvPr id="55301" name="图片 11">
            <a:extLst>
              <a:ext uri="{FF2B5EF4-FFF2-40B4-BE49-F238E27FC236}">
                <a16:creationId xmlns:a16="http://schemas.microsoft.com/office/drawing/2014/main" id="{C727CA4F-05D7-4DBB-91AB-96A7AB94A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485" y="2671763"/>
            <a:ext cx="2911078" cy="232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图片 3">
            <a:extLst>
              <a:ext uri="{FF2B5EF4-FFF2-40B4-BE49-F238E27FC236}">
                <a16:creationId xmlns:a16="http://schemas.microsoft.com/office/drawing/2014/main" id="{CB304A7C-5A3B-47EC-90AE-2B119F00F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629" y="446485"/>
            <a:ext cx="4486275" cy="3342084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3" name="内容占位符 2">
            <a:extLst>
              <a:ext uri="{FF2B5EF4-FFF2-40B4-BE49-F238E27FC236}">
                <a16:creationId xmlns:a16="http://schemas.microsoft.com/office/drawing/2014/main" id="{21EDCB5C-9B4E-48EC-961C-0B18DA5E9E0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357438" y="4027885"/>
            <a:ext cx="4486275" cy="890588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想一想：</a:t>
            </a:r>
          </a:p>
          <a:p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如图，</a:t>
            </a:r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S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为点光源，</a:t>
            </a:r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A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为反射光线上的一点，你能作出完整的光的反射光路图吗？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内容占位符 2">
            <a:extLst>
              <a:ext uri="{FF2B5EF4-FFF2-40B4-BE49-F238E27FC236}">
                <a16:creationId xmlns:a16="http://schemas.microsoft.com/office/drawing/2014/main" id="{70BD4FB0-FDFF-4B07-89EA-5F983971C4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9194" y="33338"/>
            <a:ext cx="4117181" cy="391716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【三、镜面反射与漫反射】</a:t>
            </a: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38" name="内容占位符 2">
            <a:extLst>
              <a:ext uri="{FF2B5EF4-FFF2-40B4-BE49-F238E27FC236}">
                <a16:creationId xmlns:a16="http://schemas.microsoft.com/office/drawing/2014/main" id="{A7529189-8017-4F77-8232-A589A2761B30}"/>
              </a:ext>
            </a:extLst>
          </p:cNvPr>
          <p:cNvSpPr>
            <a:spLocks noGrp="1"/>
          </p:cNvSpPr>
          <p:nvPr/>
        </p:nvSpPr>
        <p:spPr>
          <a:xfrm>
            <a:off x="1169194" y="682229"/>
            <a:ext cx="6573441" cy="7810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r>
              <a:rPr lang="zh-CN" alt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sym typeface="Wingdings"/>
              </a:rPr>
              <a:t>【读一读】</a:t>
            </a:r>
            <a:endParaRPr lang="zh-CN" altLang="en-US" sz="2400" b="1">
              <a:solidFill>
                <a:schemeClr val="accent2"/>
              </a:solidFill>
              <a:latin typeface="黑体" charset="-122"/>
              <a:ea typeface="黑体" panose="02010609060101010101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阅读课本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P72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，理解并举例说明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“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什么是镜面反和漫反射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”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。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385" name="内容占位符 2">
            <a:extLst>
              <a:ext uri="{FF2B5EF4-FFF2-40B4-BE49-F238E27FC236}">
                <a16:creationId xmlns:a16="http://schemas.microsoft.com/office/drawing/2014/main" id="{5BB698E8-6F9A-40AD-8566-F102D0D904FD}"/>
              </a:ext>
            </a:extLst>
          </p:cNvPr>
          <p:cNvSpPr>
            <a:spLocks noGrp="1"/>
          </p:cNvSpPr>
          <p:nvPr/>
        </p:nvSpPr>
        <p:spPr>
          <a:xfrm>
            <a:off x="1607344" y="3761185"/>
            <a:ext cx="5791200" cy="910828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镜面反射：表面平整、光洁；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漫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射：表面粗糙、凹凸不平；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3.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它们均遵循光的反射规律！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pic>
        <p:nvPicPr>
          <p:cNvPr id="57349" name="图片 1">
            <a:extLst>
              <a:ext uri="{FF2B5EF4-FFF2-40B4-BE49-F238E27FC236}">
                <a16:creationId xmlns:a16="http://schemas.microsoft.com/office/drawing/2014/main" id="{67D98C01-6CE4-4446-8BFE-561FFC05E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24000" contras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344" y="1585913"/>
            <a:ext cx="5791200" cy="2000250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内容占位符 2">
            <a:extLst>
              <a:ext uri="{FF2B5EF4-FFF2-40B4-BE49-F238E27FC236}">
                <a16:creationId xmlns:a16="http://schemas.microsoft.com/office/drawing/2014/main" id="{FA4D2861-5720-4903-BE9D-4F8E1809546B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5922169" y="723900"/>
            <a:ext cx="1407319" cy="463154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400" b="1">
                <a:solidFill>
                  <a:srgbClr val="00B050"/>
                </a:solidFill>
              </a:rPr>
              <a:t>反光现象</a:t>
            </a:r>
          </a:p>
        </p:txBody>
      </p:sp>
      <p:pic>
        <p:nvPicPr>
          <p:cNvPr id="58371" name="图片 110">
            <a:extLst>
              <a:ext uri="{FF2B5EF4-FFF2-40B4-BE49-F238E27FC236}">
                <a16:creationId xmlns:a16="http://schemas.microsoft.com/office/drawing/2014/main" id="{84FF39D7-CD98-46C7-90C2-5872216F7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67" y="723900"/>
            <a:ext cx="3650456" cy="2347913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2" name="图片 111">
            <a:extLst>
              <a:ext uri="{FF2B5EF4-FFF2-40B4-BE49-F238E27FC236}">
                <a16:creationId xmlns:a16="http://schemas.microsoft.com/office/drawing/2014/main" id="{678B1F05-BA61-43B7-9B1B-602FC9026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2010966"/>
            <a:ext cx="2407444" cy="2768203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10" descr="48f0f9b5458a4cc747020">
            <a:extLst>
              <a:ext uri="{FF2B5EF4-FFF2-40B4-BE49-F238E27FC236}">
                <a16:creationId xmlns:a16="http://schemas.microsoft.com/office/drawing/2014/main" id="{5148443A-2C78-476B-B617-2FC0D2FC7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235" y="456010"/>
            <a:ext cx="3370659" cy="4289822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395" name="内容占位符 2">
            <a:extLst>
              <a:ext uri="{FF2B5EF4-FFF2-40B4-BE49-F238E27FC236}">
                <a16:creationId xmlns:a16="http://schemas.microsoft.com/office/drawing/2014/main" id="{2B83313F-124F-484F-8EE1-4ED9B613D11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5112544" y="1806179"/>
            <a:ext cx="2664619" cy="1531144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想一想：</a:t>
            </a:r>
          </a:p>
          <a:p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如图，水平桌面上的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白纸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上放一个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平面镜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，用手电筒竖直向下照射，旁边小明的眼中哪个是暗的？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17" descr="002">
            <a:extLst>
              <a:ext uri="{FF2B5EF4-FFF2-40B4-BE49-F238E27FC236}">
                <a16:creationId xmlns:a16="http://schemas.microsoft.com/office/drawing/2014/main" id="{4A2645CE-AFC1-42AB-BFA0-F888136B2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51" b="2051"/>
          <a:stretch>
            <a:fillRect/>
          </a:stretch>
        </p:blipFill>
        <p:spPr bwMode="auto">
          <a:xfrm>
            <a:off x="2412206" y="573881"/>
            <a:ext cx="4063604" cy="2967038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60419" name="内容占位符 2">
            <a:extLst>
              <a:ext uri="{FF2B5EF4-FFF2-40B4-BE49-F238E27FC236}">
                <a16:creationId xmlns:a16="http://schemas.microsoft.com/office/drawing/2014/main" id="{D813C1E8-19F2-41AC-B08A-321F47CBF1D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412206" y="3758804"/>
            <a:ext cx="4062413" cy="992981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想一想：</a:t>
            </a:r>
          </a:p>
          <a:p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如图，月光下走路时，哪位小朋友看到地上的水面是暗的？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内容占位符 2">
            <a:extLst>
              <a:ext uri="{FF2B5EF4-FFF2-40B4-BE49-F238E27FC236}">
                <a16:creationId xmlns:a16="http://schemas.microsoft.com/office/drawing/2014/main" id="{E5D3CD45-4908-4310-9902-280A75F28D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9194" y="33338"/>
            <a:ext cx="4117181" cy="391716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【四、凹面镜与凸面镜】</a:t>
            </a: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443" name="内容占位符 2">
            <a:extLst>
              <a:ext uri="{FF2B5EF4-FFF2-40B4-BE49-F238E27FC236}">
                <a16:creationId xmlns:a16="http://schemas.microsoft.com/office/drawing/2014/main" id="{3DA6C2F2-24BC-485C-A921-454A4B1F42C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82229"/>
            <a:ext cx="6655594" cy="7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【读一读】</a:t>
            </a:r>
          </a:p>
          <a:p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阅读课本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</a:rPr>
              <a:t>P72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，掌握凹面镜与凸面镜的特点以及生活中的应用。</a:t>
            </a:r>
          </a:p>
        </p:txBody>
      </p:sp>
      <p:pic>
        <p:nvPicPr>
          <p:cNvPr id="61444" name="图片 2">
            <a:extLst>
              <a:ext uri="{FF2B5EF4-FFF2-40B4-BE49-F238E27FC236}">
                <a16:creationId xmlns:a16="http://schemas.microsoft.com/office/drawing/2014/main" id="{1937AA2C-5232-4E2C-B722-F3622D099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36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8" t="15787" r="2606" b="13400"/>
          <a:stretch>
            <a:fillRect/>
          </a:stretch>
        </p:blipFill>
        <p:spPr bwMode="auto">
          <a:xfrm>
            <a:off x="1607344" y="1657350"/>
            <a:ext cx="5791200" cy="2010966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D37FE58-02D5-44E9-9EDC-3836B56184F1}"/>
              </a:ext>
            </a:extLst>
          </p:cNvPr>
          <p:cNvSpPr>
            <a:spLocks noGrp="1"/>
          </p:cNvSpPr>
          <p:nvPr/>
        </p:nvSpPr>
        <p:spPr>
          <a:xfrm>
            <a:off x="1607344" y="3761185"/>
            <a:ext cx="5791200" cy="910828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凹面镜：对光有会聚作用；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凸面镜：对光有发散作用；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3.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它们均遵循光的反射规律！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内容占位符 2">
            <a:extLst>
              <a:ext uri="{FF2B5EF4-FFF2-40B4-BE49-F238E27FC236}">
                <a16:creationId xmlns:a16="http://schemas.microsoft.com/office/drawing/2014/main" id="{1C71E13A-FCA7-4601-8690-02FC17372A4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786562" y="2084785"/>
            <a:ext cx="434579" cy="1164431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400" b="1">
                <a:solidFill>
                  <a:srgbClr val="00B050"/>
                </a:solidFill>
              </a:rPr>
              <a:t>太阳灶</a:t>
            </a:r>
          </a:p>
        </p:txBody>
      </p:sp>
      <p:pic>
        <p:nvPicPr>
          <p:cNvPr id="62467" name="图片 109">
            <a:extLst>
              <a:ext uri="{FF2B5EF4-FFF2-40B4-BE49-F238E27FC236}">
                <a16:creationId xmlns:a16="http://schemas.microsoft.com/office/drawing/2014/main" id="{0E61D2CA-3BE7-4C24-B64E-A11EFEE90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81"/>
          <a:stretch>
            <a:fillRect/>
          </a:stretch>
        </p:blipFill>
        <p:spPr bwMode="auto">
          <a:xfrm>
            <a:off x="1576387" y="519113"/>
            <a:ext cx="4576763" cy="4296966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标题 3073">
            <a:extLst>
              <a:ext uri="{FF2B5EF4-FFF2-40B4-BE49-F238E27FC236}">
                <a16:creationId xmlns:a16="http://schemas.microsoft.com/office/drawing/2014/main" id="{085E374B-388E-4E86-B68B-EA46F700D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1113" y="1173957"/>
            <a:ext cx="6504385" cy="2384822"/>
          </a:xfrm>
          <a:ln cap="flat" algn="ctr"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l"/>
            <a:r>
              <a:rPr lang="en-US" altLang="zh-CN" sz="2700" b="1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光射到物体表面时，有一部分会被表面反射出来，这种现象叫作</a:t>
            </a:r>
            <a:r>
              <a:rPr lang="zh-CN" altLang="en-US" sz="27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光的反射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b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700" b="1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我们能看</a:t>
            </a:r>
            <a:r>
              <a:rPr lang="zh-CN" altLang="en-US" sz="27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见本身不发光的物体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700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平面镜成像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，这些都与光的反射有关；</a:t>
            </a:r>
            <a:b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700" b="1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2700" b="1">
                <a:latin typeface="楷体" panose="02010609060101010101" pitchFamily="49" charset="-122"/>
                <a:ea typeface="楷体" panose="02010609060101010101" pitchFamily="49" charset="-122"/>
              </a:rPr>
              <a:t>那么，光的反射有什么规律呢？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内容占位符 2">
            <a:extLst>
              <a:ext uri="{FF2B5EF4-FFF2-40B4-BE49-F238E27FC236}">
                <a16:creationId xmlns:a16="http://schemas.microsoft.com/office/drawing/2014/main" id="{DA0A7537-50E7-45A1-B857-992E48E09AB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893719" y="1983581"/>
            <a:ext cx="456010" cy="1176338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400" b="1">
                <a:solidFill>
                  <a:srgbClr val="00B050"/>
                </a:solidFill>
              </a:rPr>
              <a:t>手电筒</a:t>
            </a:r>
          </a:p>
        </p:txBody>
      </p:sp>
      <p:pic>
        <p:nvPicPr>
          <p:cNvPr id="63491" name="图片 107">
            <a:extLst>
              <a:ext uri="{FF2B5EF4-FFF2-40B4-BE49-F238E27FC236}">
                <a16:creationId xmlns:a16="http://schemas.microsoft.com/office/drawing/2014/main" id="{0823FF09-2CD5-4ECA-9652-FD7D5BAC9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>
            <a:fillRect/>
          </a:stretch>
        </p:blipFill>
        <p:spPr bwMode="auto">
          <a:xfrm>
            <a:off x="1558529" y="440532"/>
            <a:ext cx="4783931" cy="4351735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内容占位符 2">
            <a:extLst>
              <a:ext uri="{FF2B5EF4-FFF2-40B4-BE49-F238E27FC236}">
                <a16:creationId xmlns:a16="http://schemas.microsoft.com/office/drawing/2014/main" id="{18533176-F002-40EC-8863-CB573D0AA36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840141" y="1435894"/>
            <a:ext cx="416719" cy="2427685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400" b="1">
                <a:solidFill>
                  <a:srgbClr val="00B050"/>
                </a:solidFill>
              </a:rPr>
              <a:t>反光镜</a:t>
            </a:r>
            <a:r>
              <a:rPr lang="zh-CN" altLang="en-US" sz="21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扩大视野</a:t>
            </a:r>
          </a:p>
        </p:txBody>
      </p:sp>
      <p:pic>
        <p:nvPicPr>
          <p:cNvPr id="64515" name="图片 108">
            <a:extLst>
              <a:ext uri="{FF2B5EF4-FFF2-40B4-BE49-F238E27FC236}">
                <a16:creationId xmlns:a16="http://schemas.microsoft.com/office/drawing/2014/main" id="{E23E2792-41D9-4F07-8A02-BABB94D86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" b="6245"/>
          <a:stretch>
            <a:fillRect/>
          </a:stretch>
        </p:blipFill>
        <p:spPr bwMode="auto">
          <a:xfrm>
            <a:off x="1631157" y="561976"/>
            <a:ext cx="4542235" cy="4175522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>
            <a:extLst>
              <a:ext uri="{FF2B5EF4-FFF2-40B4-BE49-F238E27FC236}">
                <a16:creationId xmlns:a16="http://schemas.microsoft.com/office/drawing/2014/main" id="{44352F86-C451-4F9B-8004-136EBC47F782}"/>
              </a:ext>
            </a:extLst>
          </p:cNvPr>
          <p:cNvSpPr txBox="1"/>
          <p:nvPr/>
        </p:nvSpPr>
        <p:spPr>
          <a:xfrm>
            <a:off x="1266825" y="874068"/>
            <a:ext cx="6457950" cy="2308324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反射光线与平面镜成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40°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角时，入射角是（    ）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A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90°    B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40°     C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50°     D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80°</a:t>
            </a:r>
            <a:endParaRPr lang="en-US" altLang="zh-CN" b="1">
              <a:latin typeface="楷体_GB2312" pitchFamily="49" charset="-122"/>
              <a:ea typeface="楷体_GB2312" pitchFamily="49" charset="-122"/>
            </a:endParaRPr>
          </a:p>
          <a:p>
            <a:endParaRPr lang="en-US" altLang="zh-CN" b="1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关于光的反射，下列说法正确的是（    ）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A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、当入射光线与平面镜成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20°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角时，反射角也是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20°</a:t>
            </a:r>
            <a:endParaRPr lang="en-US" altLang="zh-CN" b="1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B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、入射光线靠近法线时，反射光线也靠近法线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C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、入射角增大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5°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，反射光线与入射光线的夹角也增大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5°</a:t>
            </a:r>
            <a:endParaRPr lang="en-US" altLang="zh-CN" b="1">
              <a:latin typeface="楷体_GB2312" pitchFamily="49" charset="-122"/>
              <a:ea typeface="楷体_GB2312" pitchFamily="49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D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、光垂直照射到镜面上，反射光的方向并不改变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33DA056C-4F1B-4CE4-9990-63E8442E1D8C}"/>
              </a:ext>
            </a:extLst>
          </p:cNvPr>
          <p:cNvSpPr/>
          <p:nvPr/>
        </p:nvSpPr>
        <p:spPr>
          <a:xfrm>
            <a:off x="1266825" y="3318391"/>
            <a:ext cx="6115050" cy="1477328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3.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一条入射光线与镜面的夹角为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50°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，这时反射光线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与入射光线的夹角为</a:t>
            </a:r>
            <a:r>
              <a:rPr lang="zh-CN" altLang="en-US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         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_GB2312" pitchFamily="49" charset="-122"/>
                <a:ea typeface="楷体_GB2312" pitchFamily="49" charset="-122"/>
                <a:sym typeface="Wingdings"/>
              </a:rPr>
              <a:t>。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  <a:p>
            <a:endParaRPr lang="zh-CN" altLang="en-US" b="1">
              <a:latin typeface="楷体_GB2312" pitchFamily="49" charset="-122"/>
              <a:ea typeface="楷体_GB2312" pitchFamily="49" charset="-122"/>
              <a:cs typeface="宋体" panose="02010600030101010101" pitchFamily="2" charset="-122"/>
              <a:sym typeface="+mn-ea"/>
            </a:endParaRPr>
          </a:p>
          <a:p>
            <a:r>
              <a:rPr 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宋体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宋体" pitchFamily="2" charset="-122"/>
                <a:cs typeface="宋体" panose="02010600030101010101" pitchFamily="2" charset="-122"/>
                <a:sym typeface="+mn-ea"/>
              </a:rPr>
              <a:t>我们能从不同方向看到本身不发光的物体，是由于光射到物体上时发生</a:t>
            </a:r>
            <a:r>
              <a:rPr lang="zh-CN" altLang="en-US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宋体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altLang="zh-CN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宋体" pitchFamily="2" charset="-122"/>
                <a:cs typeface="宋体" panose="02010600030101010101" pitchFamily="2" charset="-122"/>
                <a:sym typeface="+mn-ea"/>
              </a:rPr>
              <a:t>          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宋体" pitchFamily="2" charset="-122"/>
                <a:cs typeface="宋体" panose="02010600030101010101" pitchFamily="2" charset="-122"/>
                <a:sym typeface="+mn-ea"/>
              </a:rPr>
              <a:t>的缘故。</a:t>
            </a:r>
            <a:endParaRPr lang="zh-CN" altLang="en-US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610" name="Text Box 10">
            <a:extLst>
              <a:ext uri="{FF2B5EF4-FFF2-40B4-BE49-F238E27FC236}">
                <a16:creationId xmlns:a16="http://schemas.microsoft.com/office/drawing/2014/main" id="{56478C67-DAE3-4C6C-A64E-945BB58767A3}"/>
              </a:ext>
            </a:extLst>
          </p:cNvPr>
          <p:cNvSpPr txBox="1"/>
          <p:nvPr/>
        </p:nvSpPr>
        <p:spPr>
          <a:xfrm>
            <a:off x="4039791" y="3596878"/>
            <a:ext cx="914400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sym typeface="Wingdings"/>
              </a:rPr>
              <a:t>80°</a:t>
            </a:r>
            <a:endParaRPr lang="en-US" altLang="zh-CN" sz="2100" b="1">
              <a:solidFill>
                <a:srgbClr val="FF0000"/>
              </a:solidFill>
            </a:endParaRPr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CA6327C3-BCF2-4CD0-B332-426E3EB45E5C}"/>
              </a:ext>
            </a:extLst>
          </p:cNvPr>
          <p:cNvSpPr txBox="1"/>
          <p:nvPr/>
        </p:nvSpPr>
        <p:spPr>
          <a:xfrm>
            <a:off x="5995988" y="841772"/>
            <a:ext cx="342900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sym typeface="Wingdings"/>
              </a:rPr>
              <a:t>C</a:t>
            </a:r>
            <a:endParaRPr lang="en-US" altLang="zh-CN" sz="2100" b="1">
              <a:solidFill>
                <a:srgbClr val="FF0000"/>
              </a:solidFill>
            </a:endParaRPr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3A8B3100-44FB-4533-A6CE-1877B0617ED3}"/>
              </a:ext>
            </a:extLst>
          </p:cNvPr>
          <p:cNvSpPr txBox="1"/>
          <p:nvPr/>
        </p:nvSpPr>
        <p:spPr>
          <a:xfrm>
            <a:off x="5338763" y="1718072"/>
            <a:ext cx="457200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sym typeface="Wingdings"/>
              </a:rPr>
              <a:t>B</a:t>
            </a:r>
            <a:endParaRPr lang="en-US" altLang="zh-CN" sz="2100" b="1">
              <a:solidFill>
                <a:srgbClr val="FF0000"/>
              </a:solidFill>
            </a:endParaRPr>
          </a:p>
        </p:txBody>
      </p:sp>
      <p:sp>
        <p:nvSpPr>
          <p:cNvPr id="65543" name="TextBox 5">
            <a:extLst>
              <a:ext uri="{FF2B5EF4-FFF2-40B4-BE49-F238E27FC236}">
                <a16:creationId xmlns:a16="http://schemas.microsoft.com/office/drawing/2014/main" id="{92096853-FF05-42F0-BFAE-C64AF81B0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673" y="33338"/>
            <a:ext cx="19300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SzPct val="100000"/>
            </a:pP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随堂练习</a:t>
            </a: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6872A2A7-64FA-40D2-AE05-95B3F6253594}"/>
              </a:ext>
            </a:extLst>
          </p:cNvPr>
          <p:cNvSpPr txBox="1"/>
          <p:nvPr/>
        </p:nvSpPr>
        <p:spPr>
          <a:xfrm>
            <a:off x="2843213" y="4407694"/>
            <a:ext cx="111323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sym typeface="Wingdings"/>
              </a:rPr>
              <a:t>漫反射</a:t>
            </a:r>
            <a:endParaRPr lang="zh-CN" altLang="en-US" sz="21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  <p:bldP spid="25611" grpId="0" animBg="1"/>
      <p:bldP spid="25612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4">
            <a:extLst>
              <a:ext uri="{FF2B5EF4-FFF2-40B4-BE49-F238E27FC236}">
                <a16:creationId xmlns:a16="http://schemas.microsoft.com/office/drawing/2014/main" id="{5CF1E794-D518-4868-951B-C3C0D4D5BD2B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1438275" y="1362076"/>
            <a:ext cx="6115050" cy="697706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altLang="zh-CN" b="1"/>
              <a:t>5.</a:t>
            </a:r>
            <a:r>
              <a:rPr lang="zh-CN" altLang="en-US" b="1"/>
              <a:t>与水平面夹角为</a:t>
            </a:r>
            <a:r>
              <a:rPr lang="en-US" altLang="zh-CN" b="1"/>
              <a:t>30</a:t>
            </a:r>
            <a:r>
              <a:rPr lang="zh-CN" altLang="en-US" b="1"/>
              <a:t>度的光线经平面镜反射后竖直射入水中，该如何放置该平面镜？</a:t>
            </a:r>
          </a:p>
        </p:txBody>
      </p:sp>
      <p:sp>
        <p:nvSpPr>
          <p:cNvPr id="66563" name="Text Box 5">
            <a:extLst>
              <a:ext uri="{FF2B5EF4-FFF2-40B4-BE49-F238E27FC236}">
                <a16:creationId xmlns:a16="http://schemas.microsoft.com/office/drawing/2014/main" id="{BDBB29BD-CDB2-4782-AB0D-DEC396492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944" y="150137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  <p:sp>
        <p:nvSpPr>
          <p:cNvPr id="66564" name="Text Box 13">
            <a:extLst>
              <a:ext uri="{FF2B5EF4-FFF2-40B4-BE49-F238E27FC236}">
                <a16:creationId xmlns:a16="http://schemas.microsoft.com/office/drawing/2014/main" id="{053526D0-3D7B-446F-9266-C380485F6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644" y="298727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zh-CN" altLang="zh-CN">
              <a:latin typeface="Times New Roman" panose="02020603050405020304" pitchFamily="18" charset="0"/>
            </a:endParaRPr>
          </a:p>
        </p:txBody>
      </p:sp>
      <p:pic>
        <p:nvPicPr>
          <p:cNvPr id="66565" name="图片 2">
            <a:extLst>
              <a:ext uri="{FF2B5EF4-FFF2-40B4-BE49-F238E27FC236}">
                <a16:creationId xmlns:a16="http://schemas.microsoft.com/office/drawing/2014/main" id="{47F5C6BF-B268-493C-9364-0FBE2569E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0"/>
          <a:stretch>
            <a:fillRect/>
          </a:stretch>
        </p:blipFill>
        <p:spPr bwMode="auto">
          <a:xfrm>
            <a:off x="4950619" y="2409825"/>
            <a:ext cx="1901429" cy="1559719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66" name="图片 3">
            <a:extLst>
              <a:ext uri="{FF2B5EF4-FFF2-40B4-BE49-F238E27FC236}">
                <a16:creationId xmlns:a16="http://schemas.microsoft.com/office/drawing/2014/main" id="{08B20393-7D94-46F1-817D-2523D42A2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004" y="2409826"/>
            <a:ext cx="1931194" cy="1554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5" name="内容占位符 2">
            <a:extLst>
              <a:ext uri="{FF2B5EF4-FFF2-40B4-BE49-F238E27FC236}">
                <a16:creationId xmlns:a16="http://schemas.microsoft.com/office/drawing/2014/main" id="{D5242FA9-FF9A-4723-8816-12BDE6797D52}"/>
              </a:ext>
            </a:extLst>
          </p:cNvPr>
          <p:cNvSpPr>
            <a:spLocks noGrp="1"/>
          </p:cNvSpPr>
          <p:nvPr/>
        </p:nvSpPr>
        <p:spPr>
          <a:xfrm>
            <a:off x="1494235" y="4314825"/>
            <a:ext cx="4541044" cy="378619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解题思路：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反射光线</a:t>
            </a:r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—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法线</a:t>
            </a:r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—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平面镜</a:t>
            </a:r>
            <a:endParaRPr lang="zh-CN" altLang="en-US" sz="2100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1">
            <a:extLst>
              <a:ext uri="{FF2B5EF4-FFF2-40B4-BE49-F238E27FC236}">
                <a16:creationId xmlns:a16="http://schemas.microsoft.com/office/drawing/2014/main" id="{8B90BDB1-CF0C-45D9-B794-8C6C7E42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176353"/>
            <a:ext cx="533519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100" b="1">
                <a:latin typeface="楷体_GB2312" charset="-122"/>
                <a:ea typeface="楷体_GB2312" charset="-122"/>
              </a:rPr>
              <a:t>6.</a:t>
            </a:r>
            <a:r>
              <a:rPr lang="zh-CN" altLang="en-US" sz="2100" b="1">
                <a:latin typeface="楷体_GB2312" charset="-122"/>
                <a:ea typeface="楷体_GB2312" charset="-122"/>
              </a:rPr>
              <a:t>完成课本【</a:t>
            </a:r>
            <a:r>
              <a:rPr lang="en-US" altLang="zh-CN" sz="2100" b="1">
                <a:latin typeface="楷体_GB2312" charset="-122"/>
                <a:ea typeface="楷体_GB2312" charset="-122"/>
              </a:rPr>
              <a:t>www</a:t>
            </a:r>
            <a:r>
              <a:rPr lang="zh-CN" altLang="en-US" sz="2100" b="1">
                <a:latin typeface="楷体_GB2312" charset="-122"/>
                <a:ea typeface="楷体_GB2312" charset="-122"/>
              </a:rPr>
              <a:t>】</a:t>
            </a:r>
            <a:r>
              <a:rPr lang="en-US" altLang="zh-CN" sz="2100" b="1">
                <a:latin typeface="楷体_GB2312" charset="-122"/>
                <a:ea typeface="楷体_GB2312" charset="-122"/>
              </a:rPr>
              <a:t>1-4</a:t>
            </a:r>
            <a:r>
              <a:rPr lang="zh-CN" altLang="en-US" sz="2100" b="1">
                <a:latin typeface="楷体_GB2312" charset="-122"/>
                <a:ea typeface="楷体_GB2312" charset="-122"/>
              </a:rPr>
              <a:t>题。</a:t>
            </a:r>
          </a:p>
        </p:txBody>
      </p:sp>
      <p:pic>
        <p:nvPicPr>
          <p:cNvPr id="67587" name="New picture">
            <a:extLst>
              <a:ext uri="{FF2B5EF4-FFF2-40B4-BE49-F238E27FC236}">
                <a16:creationId xmlns:a16="http://schemas.microsoft.com/office/drawing/2014/main" id="{2A76C97E-88B6-4E2B-BC04-CA739D7E2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9220200"/>
            <a:ext cx="2762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内容占位符 2">
            <a:extLst>
              <a:ext uri="{FF2B5EF4-FFF2-40B4-BE49-F238E27FC236}">
                <a16:creationId xmlns:a16="http://schemas.microsoft.com/office/drawing/2014/main" id="{1CEFA5AF-0C2D-4D17-872F-FB5C9C2BA0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97919" y="952501"/>
            <a:ext cx="4277916" cy="3088481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altLang="zh-CN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【学习目标】</a:t>
            </a:r>
          </a:p>
          <a:p>
            <a:pPr marL="0" indent="0">
              <a:buNone/>
            </a:pPr>
            <a:endParaRPr lang="zh-CN" altLang="en-US" b="1">
              <a:solidFill>
                <a:srgbClr val="3333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  <a:sym typeface="宋体" panose="02010600030101010101" pitchFamily="2" charset="-122"/>
              </a:rPr>
              <a:t> 1.</a:t>
            </a:r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探究光的反射</a:t>
            </a:r>
            <a:r>
              <a:rPr lang="zh-CN" altLang="en-US" b="1">
                <a:solidFill>
                  <a:srgbClr val="00B050"/>
                </a:solidFill>
                <a:sym typeface="宋体" panose="02010600030101010101" pitchFamily="2" charset="-122"/>
              </a:rPr>
              <a:t>规律</a:t>
            </a:r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实验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 2.</a:t>
            </a:r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光的反射</a:t>
            </a:r>
            <a:r>
              <a:rPr lang="zh-CN" altLang="en-US" b="1">
                <a:solidFill>
                  <a:srgbClr val="00B050"/>
                </a:solidFill>
                <a:sym typeface="宋体" panose="02010600030101010101" pitchFamily="2" charset="-122"/>
              </a:rPr>
              <a:t>作图</a:t>
            </a:r>
            <a:endParaRPr lang="en-US" altLang="zh-CN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 3.</a:t>
            </a:r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镜面反射与漫反射</a:t>
            </a: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  <a:sym typeface="宋体" panose="02010600030101010101" pitchFamily="2" charset="-122"/>
              </a:rPr>
              <a:t> 4.</a:t>
            </a:r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凹面镜与凸面镜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内容占位符 2">
            <a:extLst>
              <a:ext uri="{FF2B5EF4-FFF2-40B4-BE49-F238E27FC236}">
                <a16:creationId xmlns:a16="http://schemas.microsoft.com/office/drawing/2014/main" id="{B972B52F-2C8D-4233-AE87-9F2CB5C7F1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9194" y="33338"/>
            <a:ext cx="3957638" cy="391716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【一、光的反射实验】</a:t>
            </a: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38" name="内容占位符 2">
            <a:extLst>
              <a:ext uri="{FF2B5EF4-FFF2-40B4-BE49-F238E27FC236}">
                <a16:creationId xmlns:a16="http://schemas.microsoft.com/office/drawing/2014/main" id="{410C8239-3839-41C0-A577-6609AF0F824C}"/>
              </a:ext>
            </a:extLst>
          </p:cNvPr>
          <p:cNvSpPr>
            <a:spLocks noGrp="1"/>
          </p:cNvSpPr>
          <p:nvPr/>
        </p:nvSpPr>
        <p:spPr>
          <a:xfrm>
            <a:off x="1169194" y="682229"/>
            <a:ext cx="6573441" cy="678656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r>
              <a:rPr lang="zh-CN" alt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sym typeface="Wingdings"/>
              </a:rPr>
              <a:t>【记一记】</a:t>
            </a:r>
            <a:endParaRPr lang="zh-CN" altLang="en-US" sz="2400" b="1">
              <a:solidFill>
                <a:schemeClr val="accent2"/>
              </a:solidFill>
              <a:latin typeface="黑体" charset="-122"/>
              <a:ea typeface="黑体" panose="02010609060101010101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阅读课本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P70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信息快递，掌握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Wingdings"/>
              </a:rPr>
              <a:t>“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Wingdings"/>
              </a:rPr>
              <a:t>光的反射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Wingdings"/>
              </a:rPr>
              <a:t>”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latin typeface="楷体" panose="02010609060101010101" charset="-122"/>
                <a:ea typeface="楷体" panose="02010609060101010101" charset="-122"/>
                <a:sym typeface="Wingdings"/>
              </a:rPr>
              <a:t>相关的几个名称。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385" name="内容占位符 2">
            <a:extLst>
              <a:ext uri="{FF2B5EF4-FFF2-40B4-BE49-F238E27FC236}">
                <a16:creationId xmlns:a16="http://schemas.microsoft.com/office/drawing/2014/main" id="{0B9AE13E-5367-4E3A-B75A-093E825D17B1}"/>
              </a:ext>
            </a:extLst>
          </p:cNvPr>
          <p:cNvSpPr>
            <a:spLocks noGrp="1"/>
          </p:cNvSpPr>
          <p:nvPr/>
        </p:nvSpPr>
        <p:spPr>
          <a:xfrm>
            <a:off x="5813822" y="2436019"/>
            <a:ext cx="1728788" cy="1682354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入射光线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AO</a:t>
            </a:r>
            <a:endParaRPr lang="en-US" altLang="zh-CN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入射点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O</a:t>
            </a:r>
            <a:endParaRPr lang="en-US" altLang="zh-CN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3.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反射光线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OB</a:t>
            </a:r>
            <a:endParaRPr lang="en-US" altLang="zh-CN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4.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法线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NO</a:t>
            </a:r>
            <a:endParaRPr lang="en-US" altLang="zh-CN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5.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入射角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6.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反射角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grpSp>
        <p:nvGrpSpPr>
          <p:cNvPr id="47109" name="组合 8">
            <a:extLst>
              <a:ext uri="{FF2B5EF4-FFF2-40B4-BE49-F238E27FC236}">
                <a16:creationId xmlns:a16="http://schemas.microsoft.com/office/drawing/2014/main" id="{A4C10981-7693-4634-AE5E-392F0E0B2E20}"/>
              </a:ext>
            </a:extLst>
          </p:cNvPr>
          <p:cNvGrpSpPr>
            <a:grpSpLocks/>
          </p:cNvGrpSpPr>
          <p:nvPr/>
        </p:nvGrpSpPr>
        <p:grpSpPr bwMode="auto">
          <a:xfrm>
            <a:off x="1301354" y="1868092"/>
            <a:ext cx="4312444" cy="2649140"/>
            <a:chOff x="333" y="3923"/>
            <a:chExt cx="9056" cy="5562"/>
          </a:xfrm>
        </p:grpSpPr>
        <p:grpSp>
          <p:nvGrpSpPr>
            <p:cNvPr id="47110" name="组合 5">
              <a:extLst>
                <a:ext uri="{FF2B5EF4-FFF2-40B4-BE49-F238E27FC236}">
                  <a16:creationId xmlns:a16="http://schemas.microsoft.com/office/drawing/2014/main" id="{49814B9E-BDDB-4B3C-916A-6D611905FF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" y="3923"/>
              <a:ext cx="9056" cy="5562"/>
              <a:chOff x="559" y="3923"/>
              <a:chExt cx="9056" cy="5562"/>
            </a:xfrm>
          </p:grpSpPr>
          <p:pic>
            <p:nvPicPr>
              <p:cNvPr id="47111" name="图片 1">
                <a:extLst>
                  <a:ext uri="{FF2B5EF4-FFF2-40B4-BE49-F238E27FC236}">
                    <a16:creationId xmlns:a16="http://schemas.microsoft.com/office/drawing/2014/main" id="{85C376BA-179B-4F23-88A4-7B1268EFF02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lum bright="-24000" contrast="42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3351" r="2495"/>
              <a:stretch>
                <a:fillRect/>
              </a:stretch>
            </p:blipFill>
            <p:spPr bwMode="auto">
              <a:xfrm>
                <a:off x="559" y="3923"/>
                <a:ext cx="9057" cy="5562"/>
              </a:xfrm>
              <a:prstGeom prst="rect">
                <a:avLst/>
              </a:prstGeom>
              <a:noFill/>
              <a:ln w="9525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7112" name="肘形连接符 3">
                <a:extLst>
                  <a:ext uri="{FF2B5EF4-FFF2-40B4-BE49-F238E27FC236}">
                    <a16:creationId xmlns:a16="http://schemas.microsoft.com/office/drawing/2014/main" id="{AC80B0C2-F27B-45D4-B982-90F9BE989759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>
                <a:off x="4990" y="7701"/>
                <a:ext cx="509" cy="307"/>
              </a:xfrm>
              <a:prstGeom prst="bentConnector3">
                <a:avLst>
                  <a:gd name="adj1" fmla="val 50097"/>
                </a:avLst>
              </a:prstGeom>
              <a:noFill/>
              <a:ln w="38100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</p:grpSp>
        <p:sp>
          <p:nvSpPr>
            <p:cNvPr id="47113" name="Text Box 64">
              <a:extLst>
                <a:ext uri="{FF2B5EF4-FFF2-40B4-BE49-F238E27FC236}">
                  <a16:creationId xmlns:a16="http://schemas.microsoft.com/office/drawing/2014/main" id="{6DDC4F37-D304-40AC-9229-0B0F93CB1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7" y="4110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A</a:t>
              </a:r>
            </a:p>
          </p:txBody>
        </p:sp>
        <p:sp>
          <p:nvSpPr>
            <p:cNvPr id="47114" name="Text Box 64">
              <a:extLst>
                <a:ext uri="{FF2B5EF4-FFF2-40B4-BE49-F238E27FC236}">
                  <a16:creationId xmlns:a16="http://schemas.microsoft.com/office/drawing/2014/main" id="{1AB40460-B631-4019-8CBD-188468B9D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1" y="4153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B</a:t>
              </a:r>
            </a:p>
          </p:txBody>
        </p:sp>
        <p:sp>
          <p:nvSpPr>
            <p:cNvPr id="47115" name="Text Box 64">
              <a:extLst>
                <a:ext uri="{FF2B5EF4-FFF2-40B4-BE49-F238E27FC236}">
                  <a16:creationId xmlns:a16="http://schemas.microsoft.com/office/drawing/2014/main" id="{6093789E-5A4A-4F43-8F04-19EA56132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2" y="4152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内容占位符 2">
            <a:extLst>
              <a:ext uri="{FF2B5EF4-FFF2-40B4-BE49-F238E27FC236}">
                <a16:creationId xmlns:a16="http://schemas.microsoft.com/office/drawing/2014/main" id="{9D983A12-9476-485F-A0FD-ABB2DF584BD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82229"/>
            <a:ext cx="6573441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【器</a:t>
            </a:r>
            <a:r>
              <a:rPr lang="en-US" altLang="zh-CN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材】</a:t>
            </a:r>
          </a:p>
          <a:p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激光笔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平面镜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、标有刻度的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白色纸板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（由左右两部分组成且可以绕接缝翻折）等等</a:t>
            </a:r>
          </a:p>
        </p:txBody>
      </p:sp>
      <p:sp>
        <p:nvSpPr>
          <p:cNvPr id="48131" name="内容占位符 2">
            <a:extLst>
              <a:ext uri="{FF2B5EF4-FFF2-40B4-BE49-F238E27FC236}">
                <a16:creationId xmlns:a16="http://schemas.microsoft.com/office/drawing/2014/main" id="{9A5091DB-69F2-4CFE-8B06-C1531765352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5166123" y="2715816"/>
            <a:ext cx="2612231" cy="1446609"/>
          </a:xfrm>
          <a:prstGeom prst="rect">
            <a:avLst/>
          </a:prstGeom>
          <a:noFill/>
          <a:ln w="9525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想一想：</a:t>
            </a:r>
          </a:p>
          <a:p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1.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每个部件的作用？</a:t>
            </a:r>
          </a:p>
          <a:p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2.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各部件</a:t>
            </a:r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如何放置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？</a:t>
            </a:r>
            <a:endParaRPr lang="en-US" altLang="zh-CN" b="1">
              <a:solidFill>
                <a:srgbClr val="00B050"/>
              </a:solidFill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3.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如何显示光路的？</a:t>
            </a:r>
          </a:p>
          <a:p>
            <a:r>
              <a:rPr lang="en-US" altLang="zh-CN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4.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如何测量角度的？</a:t>
            </a:r>
          </a:p>
        </p:txBody>
      </p:sp>
      <p:grpSp>
        <p:nvGrpSpPr>
          <p:cNvPr id="48132" name="组合 6">
            <a:extLst>
              <a:ext uri="{FF2B5EF4-FFF2-40B4-BE49-F238E27FC236}">
                <a16:creationId xmlns:a16="http://schemas.microsoft.com/office/drawing/2014/main" id="{54B155CC-464D-4EE2-ABDA-FFD09A1550D1}"/>
              </a:ext>
            </a:extLst>
          </p:cNvPr>
          <p:cNvGrpSpPr>
            <a:grpSpLocks/>
          </p:cNvGrpSpPr>
          <p:nvPr/>
        </p:nvGrpSpPr>
        <p:grpSpPr bwMode="auto">
          <a:xfrm>
            <a:off x="1331119" y="2219325"/>
            <a:ext cx="3659981" cy="2439591"/>
            <a:chOff x="396" y="4661"/>
            <a:chExt cx="7684" cy="5122"/>
          </a:xfrm>
        </p:grpSpPr>
        <p:grpSp>
          <p:nvGrpSpPr>
            <p:cNvPr id="48133" name="组合 4">
              <a:extLst>
                <a:ext uri="{FF2B5EF4-FFF2-40B4-BE49-F238E27FC236}">
                  <a16:creationId xmlns:a16="http://schemas.microsoft.com/office/drawing/2014/main" id="{A4D85C8E-2275-4EE8-B2F4-A1F39BEFB2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" y="4661"/>
              <a:ext cx="7684" cy="5122"/>
              <a:chOff x="396" y="4661"/>
              <a:chExt cx="7684" cy="5122"/>
            </a:xfrm>
          </p:grpSpPr>
          <p:pic>
            <p:nvPicPr>
              <p:cNvPr id="48134" name="图片 101">
                <a:extLst>
                  <a:ext uri="{FF2B5EF4-FFF2-40B4-BE49-F238E27FC236}">
                    <a16:creationId xmlns:a16="http://schemas.microsoft.com/office/drawing/2014/main" id="{BB457D73-877F-43EA-89D0-1B44FED802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lum bright="18000" contrast="4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28" r="15247" b="24832"/>
              <a:stretch>
                <a:fillRect/>
              </a:stretch>
            </p:blipFill>
            <p:spPr bwMode="auto">
              <a:xfrm>
                <a:off x="396" y="4661"/>
                <a:ext cx="7684" cy="5122"/>
              </a:xfrm>
              <a:prstGeom prst="rect">
                <a:avLst/>
              </a:prstGeom>
              <a:noFill/>
              <a:ln w="9525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8135" name="Text Box 64">
                <a:extLst>
                  <a:ext uri="{FF2B5EF4-FFF2-40B4-BE49-F238E27FC236}">
                    <a16:creationId xmlns:a16="http://schemas.microsoft.com/office/drawing/2014/main" id="{8901EACA-100A-43EA-88D8-2396EE1034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7214"/>
                <a:ext cx="818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48136" name="Text Box 64">
                <a:extLst>
                  <a:ext uri="{FF2B5EF4-FFF2-40B4-BE49-F238E27FC236}">
                    <a16:creationId xmlns:a16="http://schemas.microsoft.com/office/drawing/2014/main" id="{12A0F698-5469-42DC-9A4A-B658B2702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91" y="7214"/>
                <a:ext cx="741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48137" name="Text Box 64">
                <a:extLst>
                  <a:ext uri="{FF2B5EF4-FFF2-40B4-BE49-F238E27FC236}">
                    <a16:creationId xmlns:a16="http://schemas.microsoft.com/office/drawing/2014/main" id="{F9E87759-AB61-4E45-B35B-A4F0EDB66C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1" y="5740"/>
                <a:ext cx="680" cy="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b="1">
                    <a:solidFill>
                      <a:srgbClr val="00B050"/>
                    </a:solidFill>
                  </a:rPr>
                  <a:t>N</a:t>
                </a:r>
              </a:p>
            </p:txBody>
          </p:sp>
        </p:grpSp>
        <p:sp>
          <p:nvSpPr>
            <p:cNvPr id="48138" name="Text Box 64">
              <a:extLst>
                <a:ext uri="{FF2B5EF4-FFF2-40B4-BE49-F238E27FC236}">
                  <a16:creationId xmlns:a16="http://schemas.microsoft.com/office/drawing/2014/main" id="{6038E64B-89C1-4450-A373-9C1A466DB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8351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O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内容占位符 2">
            <a:extLst>
              <a:ext uri="{FF2B5EF4-FFF2-40B4-BE49-F238E27FC236}">
                <a16:creationId xmlns:a16="http://schemas.microsoft.com/office/drawing/2014/main" id="{2DCBCA9E-D89D-41B3-B2D2-361EEDA70E4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33413"/>
            <a:ext cx="6653213" cy="40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思考</a:t>
            </a: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1: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如何探究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反射光线、入射光线和法线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三者的位置关系？</a:t>
            </a:r>
          </a:p>
        </p:txBody>
      </p:sp>
      <p:sp>
        <p:nvSpPr>
          <p:cNvPr id="16385" name="内容占位符 2">
            <a:extLst>
              <a:ext uri="{FF2B5EF4-FFF2-40B4-BE49-F238E27FC236}">
                <a16:creationId xmlns:a16="http://schemas.microsoft.com/office/drawing/2014/main" id="{E3F702BD-DCFB-4FC8-B7C1-EDD735DC7D5C}"/>
              </a:ext>
            </a:extLst>
          </p:cNvPr>
          <p:cNvSpPr>
            <a:spLocks noGrp="1"/>
          </p:cNvSpPr>
          <p:nvPr/>
        </p:nvSpPr>
        <p:spPr>
          <a:xfrm>
            <a:off x="5112544" y="1933575"/>
            <a:ext cx="2676525" cy="2258616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让入射光线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AO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紧贴着白色纸板射向点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O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，同时观察到了反射光线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OB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将白板的右半部分绕法线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NO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向后或向前翻折时，观察不到反射光线，说明</a:t>
            </a:r>
            <a:r>
              <a:rPr lang="zh-CN" altLang="en-US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反射光线、入射光线、法线在同一平面内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。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grpSp>
        <p:nvGrpSpPr>
          <p:cNvPr id="49156" name="组合 6">
            <a:extLst>
              <a:ext uri="{FF2B5EF4-FFF2-40B4-BE49-F238E27FC236}">
                <a16:creationId xmlns:a16="http://schemas.microsoft.com/office/drawing/2014/main" id="{54C10ACC-2D2B-43A2-9302-9BD8D7CE0A0F}"/>
              </a:ext>
            </a:extLst>
          </p:cNvPr>
          <p:cNvGrpSpPr>
            <a:grpSpLocks/>
          </p:cNvGrpSpPr>
          <p:nvPr/>
        </p:nvGrpSpPr>
        <p:grpSpPr bwMode="auto">
          <a:xfrm>
            <a:off x="1277542" y="1843088"/>
            <a:ext cx="3659981" cy="2439591"/>
            <a:chOff x="396" y="4661"/>
            <a:chExt cx="7684" cy="5122"/>
          </a:xfrm>
        </p:grpSpPr>
        <p:grpSp>
          <p:nvGrpSpPr>
            <p:cNvPr id="49157" name="组合 4">
              <a:extLst>
                <a:ext uri="{FF2B5EF4-FFF2-40B4-BE49-F238E27FC236}">
                  <a16:creationId xmlns:a16="http://schemas.microsoft.com/office/drawing/2014/main" id="{5669A615-6C34-4AE8-BCB0-CF4B599D5E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" y="4661"/>
              <a:ext cx="7684" cy="5122"/>
              <a:chOff x="396" y="4661"/>
              <a:chExt cx="7684" cy="5122"/>
            </a:xfrm>
          </p:grpSpPr>
          <p:pic>
            <p:nvPicPr>
              <p:cNvPr id="49158" name="图片 1">
                <a:extLst>
                  <a:ext uri="{FF2B5EF4-FFF2-40B4-BE49-F238E27FC236}">
                    <a16:creationId xmlns:a16="http://schemas.microsoft.com/office/drawing/2014/main" id="{DEFD7B3C-7552-478E-A054-5D8F6F5B349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lum bright="18000" contrast="4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28" r="15247" b="24832"/>
              <a:stretch>
                <a:fillRect/>
              </a:stretch>
            </p:blipFill>
            <p:spPr bwMode="auto">
              <a:xfrm>
                <a:off x="396" y="4661"/>
                <a:ext cx="7684" cy="5122"/>
              </a:xfrm>
              <a:prstGeom prst="rect">
                <a:avLst/>
              </a:prstGeom>
              <a:noFill/>
              <a:ln w="9525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159" name="Text Box 64">
                <a:extLst>
                  <a:ext uri="{FF2B5EF4-FFF2-40B4-BE49-F238E27FC236}">
                    <a16:creationId xmlns:a16="http://schemas.microsoft.com/office/drawing/2014/main" id="{67CCF4EE-F2DE-4590-96E1-B7D9682F16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7214"/>
                <a:ext cx="818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49160" name="Text Box 64">
                <a:extLst>
                  <a:ext uri="{FF2B5EF4-FFF2-40B4-BE49-F238E27FC236}">
                    <a16:creationId xmlns:a16="http://schemas.microsoft.com/office/drawing/2014/main" id="{6C3B666B-B669-49F6-B082-FFD829145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91" y="7214"/>
                <a:ext cx="741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49161" name="Text Box 64">
                <a:extLst>
                  <a:ext uri="{FF2B5EF4-FFF2-40B4-BE49-F238E27FC236}">
                    <a16:creationId xmlns:a16="http://schemas.microsoft.com/office/drawing/2014/main" id="{A2D0984F-9473-4DE0-A138-02FE28EF5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1" y="5740"/>
                <a:ext cx="680" cy="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b="1">
                    <a:solidFill>
                      <a:srgbClr val="00B050"/>
                    </a:solidFill>
                  </a:rPr>
                  <a:t>N</a:t>
                </a:r>
              </a:p>
            </p:txBody>
          </p:sp>
        </p:grpSp>
        <p:sp>
          <p:nvSpPr>
            <p:cNvPr id="49162" name="Text Box 64">
              <a:extLst>
                <a:ext uri="{FF2B5EF4-FFF2-40B4-BE49-F238E27FC236}">
                  <a16:creationId xmlns:a16="http://schemas.microsoft.com/office/drawing/2014/main" id="{26397FE3-E996-46F7-955D-9711A41F4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8351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内容占位符 2">
            <a:extLst>
              <a:ext uri="{FF2B5EF4-FFF2-40B4-BE49-F238E27FC236}">
                <a16:creationId xmlns:a16="http://schemas.microsoft.com/office/drawing/2014/main" id="{429F418B-286D-436B-AD9B-DFE4B45B45D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33413"/>
            <a:ext cx="6653213" cy="40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思考</a:t>
            </a: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2: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如何探究</a:t>
            </a:r>
            <a:r>
              <a:rPr lang="zh-CN" altLang="en-US" b="1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反射角与入射角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的大小关系？</a:t>
            </a:r>
          </a:p>
        </p:txBody>
      </p:sp>
      <p:sp>
        <p:nvSpPr>
          <p:cNvPr id="16385" name="内容占位符 2">
            <a:extLst>
              <a:ext uri="{FF2B5EF4-FFF2-40B4-BE49-F238E27FC236}">
                <a16:creationId xmlns:a16="http://schemas.microsoft.com/office/drawing/2014/main" id="{5DDB45F2-DF84-4F1B-9A13-81BE510578AF}"/>
              </a:ext>
            </a:extLst>
          </p:cNvPr>
          <p:cNvSpPr>
            <a:spLocks noGrp="1"/>
          </p:cNvSpPr>
          <p:nvPr/>
        </p:nvSpPr>
        <p:spPr>
          <a:xfrm>
            <a:off x="5062538" y="2035969"/>
            <a:ext cx="2813447" cy="2269331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1.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利用白色纸板上的刻度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读出并记录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反射角与入射角的大小；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2.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改变入射角的大小（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如何改变？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），再多测几组数据（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为什么？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）；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3.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由数据可知：</a:t>
            </a:r>
            <a:r>
              <a:rPr lang="zh-CN" altLang="en-US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反射角等于入射角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。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grpSp>
        <p:nvGrpSpPr>
          <p:cNvPr id="50180" name="组合 6">
            <a:extLst>
              <a:ext uri="{FF2B5EF4-FFF2-40B4-BE49-F238E27FC236}">
                <a16:creationId xmlns:a16="http://schemas.microsoft.com/office/drawing/2014/main" id="{04C0E17A-BC0B-41CD-B5ED-A89E39CDE269}"/>
              </a:ext>
            </a:extLst>
          </p:cNvPr>
          <p:cNvGrpSpPr>
            <a:grpSpLocks/>
          </p:cNvGrpSpPr>
          <p:nvPr/>
        </p:nvGrpSpPr>
        <p:grpSpPr bwMode="auto">
          <a:xfrm>
            <a:off x="1277542" y="1950244"/>
            <a:ext cx="3659981" cy="2439591"/>
            <a:chOff x="396" y="4661"/>
            <a:chExt cx="7684" cy="5122"/>
          </a:xfrm>
        </p:grpSpPr>
        <p:grpSp>
          <p:nvGrpSpPr>
            <p:cNvPr id="50181" name="组合 4">
              <a:extLst>
                <a:ext uri="{FF2B5EF4-FFF2-40B4-BE49-F238E27FC236}">
                  <a16:creationId xmlns:a16="http://schemas.microsoft.com/office/drawing/2014/main" id="{39493BB7-DFED-436F-8F3B-A51939EC5F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" y="4661"/>
              <a:ext cx="7684" cy="5122"/>
              <a:chOff x="396" y="4661"/>
              <a:chExt cx="7684" cy="5122"/>
            </a:xfrm>
          </p:grpSpPr>
          <p:pic>
            <p:nvPicPr>
              <p:cNvPr id="50182" name="图片 1">
                <a:extLst>
                  <a:ext uri="{FF2B5EF4-FFF2-40B4-BE49-F238E27FC236}">
                    <a16:creationId xmlns:a16="http://schemas.microsoft.com/office/drawing/2014/main" id="{FA658D70-ADD8-4902-B7F7-87FDFC27C75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lum bright="18000" contrast="4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28" r="15247" b="24832"/>
              <a:stretch>
                <a:fillRect/>
              </a:stretch>
            </p:blipFill>
            <p:spPr bwMode="auto">
              <a:xfrm>
                <a:off x="396" y="4661"/>
                <a:ext cx="7684" cy="5122"/>
              </a:xfrm>
              <a:prstGeom prst="rect">
                <a:avLst/>
              </a:prstGeom>
              <a:noFill/>
              <a:ln w="9525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0183" name="Text Box 64">
                <a:extLst>
                  <a:ext uri="{FF2B5EF4-FFF2-40B4-BE49-F238E27FC236}">
                    <a16:creationId xmlns:a16="http://schemas.microsoft.com/office/drawing/2014/main" id="{6C53A978-049C-4605-AFD9-C3AC605D8D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7214"/>
                <a:ext cx="818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50184" name="Text Box 64">
                <a:extLst>
                  <a:ext uri="{FF2B5EF4-FFF2-40B4-BE49-F238E27FC236}">
                    <a16:creationId xmlns:a16="http://schemas.microsoft.com/office/drawing/2014/main" id="{6C8E02E3-C797-488D-B381-71EB9441A3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91" y="7214"/>
                <a:ext cx="741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50185" name="Text Box 64">
                <a:extLst>
                  <a:ext uri="{FF2B5EF4-FFF2-40B4-BE49-F238E27FC236}">
                    <a16:creationId xmlns:a16="http://schemas.microsoft.com/office/drawing/2014/main" id="{E2ABC3FF-7A1A-4F9A-8C44-516DB43829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1" y="5740"/>
                <a:ext cx="680" cy="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b="1">
                    <a:solidFill>
                      <a:srgbClr val="00B050"/>
                    </a:solidFill>
                  </a:rPr>
                  <a:t>N</a:t>
                </a:r>
              </a:p>
            </p:txBody>
          </p:sp>
        </p:grpSp>
        <p:sp>
          <p:nvSpPr>
            <p:cNvPr id="50186" name="Text Box 64">
              <a:extLst>
                <a:ext uri="{FF2B5EF4-FFF2-40B4-BE49-F238E27FC236}">
                  <a16:creationId xmlns:a16="http://schemas.microsoft.com/office/drawing/2014/main" id="{7952A23F-8438-486F-A42B-AD9F9888A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8351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内容占位符 2">
            <a:extLst>
              <a:ext uri="{FF2B5EF4-FFF2-40B4-BE49-F238E27FC236}">
                <a16:creationId xmlns:a16="http://schemas.microsoft.com/office/drawing/2014/main" id="{081FBD42-2470-4D5D-B948-E1504E0F2A02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33413"/>
            <a:ext cx="6653213" cy="722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思考</a:t>
            </a: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3: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如果让入射光线沿着原来反射光线的传播路径射向镜面（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</a:rPr>
              <a:t>BO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），将会观察到反射光线如何传播？</a:t>
            </a:r>
          </a:p>
        </p:txBody>
      </p:sp>
      <p:sp>
        <p:nvSpPr>
          <p:cNvPr id="16385" name="内容占位符 2">
            <a:extLst>
              <a:ext uri="{FF2B5EF4-FFF2-40B4-BE49-F238E27FC236}">
                <a16:creationId xmlns:a16="http://schemas.microsoft.com/office/drawing/2014/main" id="{3E903926-D902-4F2D-8EC5-8CBAD0591DD3}"/>
              </a:ext>
            </a:extLst>
          </p:cNvPr>
          <p:cNvSpPr>
            <a:spLocks noGrp="1"/>
          </p:cNvSpPr>
          <p:nvPr/>
        </p:nvSpPr>
        <p:spPr>
          <a:xfrm>
            <a:off x="5381626" y="2490788"/>
            <a:ext cx="2165747" cy="1468041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  <p:txBody>
          <a:bodyPr/>
          <a:lstStyle/>
          <a:p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    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观察到反射光线沿着原来的入射光线的传播路径（</a:t>
            </a: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OA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）射出，说明</a:t>
            </a:r>
            <a:r>
              <a:rPr lang="zh-CN" altLang="en-US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光路时可逆的</a:t>
            </a:r>
            <a:r>
              <a:rPr lang="zh-CN" altLang="en-US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sym typeface="宋体" pitchFamily="2" charset="-122"/>
              </a:rPr>
              <a:t>。</a:t>
            </a:r>
            <a:endParaRPr lang="zh-CN" altLang="en-US" b="1">
              <a:solidFill>
                <a:srgbClr val="00B050"/>
              </a:solidFill>
              <a:latin typeface="楷体" panose="02010609060101010101" charset="-122"/>
              <a:ea typeface="楷体" panose="02010609060101010101" charset="-122"/>
              <a:sym typeface="宋体" pitchFamily="2" charset="-122"/>
            </a:endParaRPr>
          </a:p>
        </p:txBody>
      </p:sp>
      <p:grpSp>
        <p:nvGrpSpPr>
          <p:cNvPr id="51204" name="组合 6">
            <a:extLst>
              <a:ext uri="{FF2B5EF4-FFF2-40B4-BE49-F238E27FC236}">
                <a16:creationId xmlns:a16="http://schemas.microsoft.com/office/drawing/2014/main" id="{0E9298AA-055F-4A7F-814A-3ADCB89EFBCD}"/>
              </a:ext>
            </a:extLst>
          </p:cNvPr>
          <p:cNvGrpSpPr>
            <a:grpSpLocks/>
          </p:cNvGrpSpPr>
          <p:nvPr/>
        </p:nvGrpSpPr>
        <p:grpSpPr bwMode="auto">
          <a:xfrm>
            <a:off x="1331119" y="2005013"/>
            <a:ext cx="3659981" cy="2439591"/>
            <a:chOff x="396" y="4661"/>
            <a:chExt cx="7684" cy="5122"/>
          </a:xfrm>
        </p:grpSpPr>
        <p:grpSp>
          <p:nvGrpSpPr>
            <p:cNvPr id="51205" name="组合 4">
              <a:extLst>
                <a:ext uri="{FF2B5EF4-FFF2-40B4-BE49-F238E27FC236}">
                  <a16:creationId xmlns:a16="http://schemas.microsoft.com/office/drawing/2014/main" id="{4DD78AC2-CBA3-4011-B4A1-10DD388DC6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" y="4661"/>
              <a:ext cx="7684" cy="5122"/>
              <a:chOff x="396" y="4661"/>
              <a:chExt cx="7684" cy="5122"/>
            </a:xfrm>
          </p:grpSpPr>
          <p:pic>
            <p:nvPicPr>
              <p:cNvPr id="51206" name="图片 1">
                <a:extLst>
                  <a:ext uri="{FF2B5EF4-FFF2-40B4-BE49-F238E27FC236}">
                    <a16:creationId xmlns:a16="http://schemas.microsoft.com/office/drawing/2014/main" id="{80ADD31B-A8DE-4416-A452-6797823F7F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lum bright="18000" contrast="4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28" r="15247" b="24832"/>
              <a:stretch>
                <a:fillRect/>
              </a:stretch>
            </p:blipFill>
            <p:spPr bwMode="auto">
              <a:xfrm>
                <a:off x="396" y="4661"/>
                <a:ext cx="7684" cy="5122"/>
              </a:xfrm>
              <a:prstGeom prst="rect">
                <a:avLst/>
              </a:prstGeom>
              <a:noFill/>
              <a:ln w="9525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1207" name="Text Box 64">
                <a:extLst>
                  <a:ext uri="{FF2B5EF4-FFF2-40B4-BE49-F238E27FC236}">
                    <a16:creationId xmlns:a16="http://schemas.microsoft.com/office/drawing/2014/main" id="{8306F066-F750-495B-9EE2-5FF98B4C2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7" y="7214"/>
                <a:ext cx="818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51208" name="Text Box 64">
                <a:extLst>
                  <a:ext uri="{FF2B5EF4-FFF2-40B4-BE49-F238E27FC236}">
                    <a16:creationId xmlns:a16="http://schemas.microsoft.com/office/drawing/2014/main" id="{BA723C2B-7CD0-4907-B286-B60921EE3F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91" y="7214"/>
                <a:ext cx="741" cy="1066"/>
              </a:xfrm>
              <a:prstGeom prst="rect">
                <a:avLst/>
              </a:prstGeom>
              <a:noFill/>
              <a:ln w="12700" algn="ctr">
                <a:solidFill>
                  <a:srgbClr val="00B05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sz="2700" b="1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51209" name="Text Box 64">
                <a:extLst>
                  <a:ext uri="{FF2B5EF4-FFF2-40B4-BE49-F238E27FC236}">
                    <a16:creationId xmlns:a16="http://schemas.microsoft.com/office/drawing/2014/main" id="{D530692B-0658-42AA-96BD-9CC8316B5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1" y="5740"/>
                <a:ext cx="680" cy="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zh-CN" b="1">
                    <a:solidFill>
                      <a:srgbClr val="00B050"/>
                    </a:solidFill>
                  </a:rPr>
                  <a:t>N</a:t>
                </a:r>
              </a:p>
            </p:txBody>
          </p:sp>
        </p:grpSp>
        <p:sp>
          <p:nvSpPr>
            <p:cNvPr id="51210" name="Text Box 64">
              <a:extLst>
                <a:ext uri="{FF2B5EF4-FFF2-40B4-BE49-F238E27FC236}">
                  <a16:creationId xmlns:a16="http://schemas.microsoft.com/office/drawing/2014/main" id="{24AAB270-ADF3-44A8-A2A5-7A90614EA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8351"/>
              <a:ext cx="680" cy="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b="1">
                  <a:solidFill>
                    <a:srgbClr val="00B050"/>
                  </a:solidFill>
                </a:rPr>
                <a:t>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内容占位符 2">
            <a:extLst>
              <a:ext uri="{FF2B5EF4-FFF2-40B4-BE49-F238E27FC236}">
                <a16:creationId xmlns:a16="http://schemas.microsoft.com/office/drawing/2014/main" id="{AF863ABF-AC8B-41E2-AE7A-89EC7B4B6A6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9194" y="682229"/>
            <a:ext cx="2595563" cy="36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【结</a:t>
            </a:r>
            <a:r>
              <a:rPr lang="en-US" altLang="zh-CN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400" b="1">
                <a:solidFill>
                  <a:srgbClr val="3333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论】</a:t>
            </a:r>
            <a:endParaRPr lang="zh-CN" altLang="en-US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14AD701C-B814-4A84-BF46-F8CCD258D264}"/>
              </a:ext>
            </a:extLst>
          </p:cNvPr>
          <p:cNvSpPr>
            <a:spLocks noGrp="1"/>
          </p:cNvSpPr>
          <p:nvPr/>
        </p:nvSpPr>
        <p:spPr>
          <a:xfrm>
            <a:off x="1816894" y="1762125"/>
            <a:ext cx="5314950" cy="230266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/>
          <a:lstStyle/>
          <a:p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光的反射规律：</a:t>
            </a:r>
            <a:endParaRPr lang="zh-CN" altLang="en-US" sz="2100" b="1">
              <a:solidFill>
                <a:srgbClr val="FF0000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endParaRPr lang="zh-CN" altLang="en-US" sz="2100" b="1">
              <a:solidFill>
                <a:srgbClr val="FF0000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1.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反射光线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、入射光线和法线在同一平面内</a:t>
            </a:r>
            <a:endParaRPr lang="zh-CN" altLang="en-US" sz="2100" b="1">
              <a:solidFill>
                <a:schemeClr val="accent2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2.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反射光线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、入射光线分居在法线两侧</a:t>
            </a:r>
            <a:endParaRPr lang="zh-CN" altLang="en-US" sz="2100" b="1">
              <a:solidFill>
                <a:schemeClr val="accent2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3.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反射角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等于入射角</a:t>
            </a:r>
            <a:endParaRPr lang="zh-CN" altLang="en-US" sz="2100" b="1">
              <a:solidFill>
                <a:schemeClr val="accent2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4.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反射角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随着入射角的改变而改变</a:t>
            </a:r>
            <a:endParaRPr lang="zh-CN" altLang="en-US" sz="2100" b="1">
              <a:solidFill>
                <a:schemeClr val="accent2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  <a:p>
            <a:r>
              <a:rPr lang="en-US" altLang="zh-CN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3399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5.</a:t>
            </a:r>
            <a:r>
              <a:rPr lang="zh-CN" altLang="en-US" sz="21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B050"/>
                </a:solidFill>
                <a:latin typeface="黑体" charset="-122"/>
                <a:ea typeface="黑体" panose="02010609060101010101" charset="-122"/>
                <a:cs typeface="黑体" panose="02010609060101010101" charset="-122"/>
                <a:sym typeface="宋体" pitchFamily="2" charset="-122"/>
              </a:rPr>
              <a:t>光路是可逆的</a:t>
            </a:r>
            <a:endParaRPr lang="zh-CN" altLang="en-US" sz="2100" b="1">
              <a:solidFill>
                <a:srgbClr val="00B050"/>
              </a:solidFill>
              <a:latin typeface="黑体" charset="-122"/>
              <a:ea typeface="黑体" panose="02010609060101010101" charset="-122"/>
              <a:cs typeface="黑体" panose="02010609060101010101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995</Words>
  <Application>Microsoft Office PowerPoint</Application>
  <PresentationFormat>全屏显示(16:9)</PresentationFormat>
  <Paragraphs>115</Paragraphs>
  <Slides>24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等线</vt:lpstr>
      <vt:lpstr>黑体</vt:lpstr>
      <vt:lpstr>楷体</vt:lpstr>
      <vt:lpstr>楷体_GB2312</vt:lpstr>
      <vt:lpstr>宋体</vt:lpstr>
      <vt:lpstr>Arial</vt:lpstr>
      <vt:lpstr>Calibri</vt:lpstr>
      <vt:lpstr>Calibri Light</vt:lpstr>
      <vt:lpstr>Times New Roman</vt:lpstr>
      <vt:lpstr>Office 主题​​</vt:lpstr>
      <vt:lpstr>第三章   光现象</vt:lpstr>
      <vt:lpstr>    光射到物体表面时，有一部分会被表面反射出来，这种现象叫作光的反射；     我们能看见本身不发光的物体，平面镜成像，这些都与光的反射有关；     那么，光的反射有什么规律呢？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  声现象</dc:title>
  <dc:creator>lenovo07</dc:creator>
  <cp:lastModifiedBy>lenovo07</cp:lastModifiedBy>
  <cp:revision>7</cp:revision>
  <dcterms:created xsi:type="dcterms:W3CDTF">2021-09-03T05:57:51Z</dcterms:created>
  <dcterms:modified xsi:type="dcterms:W3CDTF">2021-09-03T06:05:56Z</dcterms:modified>
</cp:coreProperties>
</file>