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1" r:id="rId14"/>
    <p:sldId id="270" r:id="rId15"/>
    <p:sldId id="272" r:id="rId16"/>
    <p:sldId id="273" r:id="rId17"/>
    <p:sldId id="274" r:id="rId18"/>
    <p:sldId id="275" r:id="rId19"/>
    <p:sldId id="276" r:id="rId20"/>
    <p:sldId id="277" r:id="rId21"/>
    <p:sldId id="280" r:id="rId22"/>
    <p:sldId id="281" r:id="rId23"/>
    <p:sldId id="282" r:id="rId24"/>
    <p:sldId id="283" r:id="rId25"/>
    <p:sldId id="294" r:id="rId26"/>
    <p:sldId id="295" r:id="rId27"/>
    <p:sldId id="288" r:id="rId28"/>
    <p:sldId id="292" r:id="rId2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0FB1"/>
    <a:srgbClr val="0E57B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30" d="100"/>
          <a:sy n="130" d="100"/>
        </p:scale>
        <p:origin x="-96" y="-240"/>
      </p:cViewPr>
      <p:guideLst>
        <p:guide orient="horz" pos="1592"/>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2019/3/4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2019/3/4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2019/3/4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2019/3/4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2019/3/4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2019/3/4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2019/3/4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27668;&#20307;&#25193;&#25955;.wmv"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microsoft.com/office/2007/relationships/media" Target="file:///D:\&#38081;&#19968;&#20013;&#20843;&#24180;&#32423;&#29289;&#29702;&#19979;&#20876;\&#33487;&#31185;&#29256;&#12298;7.1&#36208;&#36827;&#20998;&#23376;&#19990;&#30028;&#12299;ppt&#35838;&#20214;\&#27668;&#20307;&#25193;&#25955;.wmv" TargetMode="External"/><Relationship Id="rId2" Type="http://schemas.openxmlformats.org/officeDocument/2006/relationships/slideLayout" Target="../slideLayouts/slideLayout7.xml"/><Relationship Id="rId1" Type="http://schemas.openxmlformats.org/officeDocument/2006/relationships/video" Target="file:///D:\&#38081;&#19968;&#20013;&#20843;&#24180;&#32423;&#29289;&#29702;&#19979;&#20876;\&#33487;&#31185;&#29256;&#12298;7.1&#36208;&#36827;&#20998;&#23376;&#19990;&#30028;&#12299;ppt&#35838;&#20214;\&#27668;&#20307;&#25193;&#25955;.wmv" TargetMode="External"/><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t>
            </a:r>
            <a:endParaRPr lang="zh-CN" altLang="en-US" dirty="0"/>
          </a:p>
        </p:txBody>
      </p:sp>
      <p:sp>
        <p:nvSpPr>
          <p:cNvPr id="3" name="内容占位符 2"/>
          <p:cNvSpPr>
            <a:spLocks noGrp="1"/>
          </p:cNvSpPr>
          <p:nvPr>
            <p:ph idx="1"/>
          </p:nvPr>
        </p:nvSpPr>
        <p:spPr/>
        <p:txBody>
          <a:bodyPr/>
          <a:lstStyle/>
          <a:p>
            <a:endParaRPr lang="zh-CN" altLang="en-US"/>
          </a:p>
        </p:txBody>
      </p:sp>
      <p:pic>
        <p:nvPicPr>
          <p:cNvPr id="1026" name="Picture 2" descr="C:\Users\Administrator\Desktop\QQ图片20170425104037.png"/>
          <p:cNvPicPr>
            <a:picLocks noChangeAspect="1" noChangeArrowheads="1"/>
          </p:cNvPicPr>
          <p:nvPr/>
        </p:nvPicPr>
        <p:blipFill>
          <a:blip r:embed="rId2" cstate="print"/>
          <a:srcRect l="1685" t="1430"/>
          <a:stretch>
            <a:fillRect/>
          </a:stretch>
        </p:blipFill>
        <p:spPr bwMode="auto">
          <a:xfrm>
            <a:off x="0" y="-14606"/>
            <a:ext cx="9144000" cy="5172449"/>
          </a:xfrm>
          <a:prstGeom prst="rect">
            <a:avLst/>
          </a:prstGeom>
          <a:noFill/>
        </p:spPr>
      </p:pic>
      <p:sp>
        <p:nvSpPr>
          <p:cNvPr id="4" name="文本框 3"/>
          <p:cNvSpPr txBox="1"/>
          <p:nvPr/>
        </p:nvSpPr>
        <p:spPr>
          <a:xfrm>
            <a:off x="3441065" y="1062990"/>
            <a:ext cx="3435350" cy="518160"/>
          </a:xfrm>
          <a:prstGeom prst="rect">
            <a:avLst/>
          </a:prstGeom>
          <a:noFill/>
        </p:spPr>
        <p:txBody>
          <a:bodyPr wrap="square" rtlCol="0">
            <a:spAutoFit/>
          </a:bodyPr>
          <a:lstStyle/>
          <a:p>
            <a:r>
              <a:rPr lang="zh-CN" altLang="zh-CN" sz="2800" b="1">
                <a:solidFill>
                  <a:srgbClr val="FFFF00"/>
                </a:solidFill>
                <a:effectLst>
                  <a:outerShdw blurRad="38100" dist="38100" dir="2700000" algn="tl">
                    <a:srgbClr val="000000">
                      <a:alpha val="43137"/>
                    </a:srgbClr>
                  </a:outerShdw>
                </a:effectLst>
                <a:latin typeface="黑体" panose="02010600030101010101" pitchFamily="2" charset="-122"/>
                <a:ea typeface="黑体" panose="02010600030101010101" pitchFamily="2" charset="-122"/>
              </a:rPr>
              <a:t>《走进分子世界》</a:t>
            </a:r>
          </a:p>
        </p:txBody>
      </p:sp>
      <p:sp>
        <p:nvSpPr>
          <p:cNvPr id="5" name="文本框 4"/>
          <p:cNvSpPr txBox="1"/>
          <p:nvPr/>
        </p:nvSpPr>
        <p:spPr>
          <a:xfrm>
            <a:off x="3600450" y="1581150"/>
            <a:ext cx="3116580" cy="518160"/>
          </a:xfrm>
          <a:prstGeom prst="rect">
            <a:avLst/>
          </a:prstGeom>
          <a:noFill/>
        </p:spPr>
        <p:txBody>
          <a:bodyPr wrap="square" rtlCol="0">
            <a:spAutoFit/>
          </a:bodyPr>
          <a:lstStyle/>
          <a:p>
            <a:r>
              <a:rPr lang="zh-CN" altLang="en-US" sz="2800" b="1">
                <a:solidFill>
                  <a:srgbClr val="FFFF00"/>
                </a:solidFill>
                <a:effectLst>
                  <a:outerShdw blurRad="38100" dist="38100" dir="2700000" algn="tl">
                    <a:srgbClr val="000000">
                      <a:alpha val="43137"/>
                    </a:srgbClr>
                  </a:outerShdw>
                </a:effectLst>
                <a:latin typeface="黑体" panose="02010600030101010101" pitchFamily="2" charset="-122"/>
                <a:ea typeface="黑体" panose="02010600030101010101" pitchFamily="2" charset="-122"/>
              </a:rPr>
              <a:t>八年级下册</a:t>
            </a:r>
          </a:p>
        </p:txBody>
      </p:sp>
      <p:sp>
        <p:nvSpPr>
          <p:cNvPr id="6" name="文本框 5"/>
          <p:cNvSpPr txBox="1"/>
          <p:nvPr/>
        </p:nvSpPr>
        <p:spPr>
          <a:xfrm>
            <a:off x="3600450" y="2099310"/>
            <a:ext cx="3116580" cy="518160"/>
          </a:xfrm>
          <a:prstGeom prst="rect">
            <a:avLst/>
          </a:prstGeom>
          <a:noFill/>
        </p:spPr>
        <p:txBody>
          <a:bodyPr wrap="square" rtlCol="0">
            <a:spAutoFit/>
          </a:bodyPr>
          <a:lstStyle/>
          <a:p>
            <a:r>
              <a:rPr lang="zh-CN" altLang="en-US" sz="2800" b="1">
                <a:solidFill>
                  <a:srgbClr val="FFFF00"/>
                </a:solidFill>
                <a:effectLst>
                  <a:outerShdw blurRad="38100" dist="38100" dir="2700000" algn="tl">
                    <a:srgbClr val="000000">
                      <a:alpha val="43137"/>
                    </a:srgbClr>
                  </a:outerShdw>
                </a:effectLst>
                <a:latin typeface="黑体" panose="02010600030101010101" pitchFamily="2" charset="-122"/>
                <a:ea typeface="黑体" panose="02010600030101010101" pitchFamily="2" charset="-122"/>
              </a:rPr>
              <a:t>苏科版</a:t>
            </a:r>
          </a:p>
        </p:txBody>
      </p:sp>
      <p:sp>
        <p:nvSpPr>
          <p:cNvPr id="7" name="文本框 6"/>
          <p:cNvSpPr txBox="1"/>
          <p:nvPr/>
        </p:nvSpPr>
        <p:spPr>
          <a:xfrm>
            <a:off x="3600450" y="2512060"/>
            <a:ext cx="3116580" cy="518160"/>
          </a:xfrm>
          <a:prstGeom prst="rect">
            <a:avLst/>
          </a:prstGeom>
          <a:noFill/>
        </p:spPr>
        <p:txBody>
          <a:bodyPr wrap="square" rtlCol="0">
            <a:spAutoFit/>
          </a:bodyPr>
          <a:lstStyle/>
          <a:p>
            <a:r>
              <a:rPr lang="zh-CN" altLang="en-US" sz="2800" b="1">
                <a:solidFill>
                  <a:srgbClr val="FFFF00"/>
                </a:solidFill>
                <a:effectLst>
                  <a:outerShdw blurRad="38100" dist="38100" dir="2700000" algn="tl">
                    <a:srgbClr val="000000">
                      <a:alpha val="43137"/>
                    </a:srgbClr>
                  </a:outerShdw>
                </a:effectLst>
                <a:latin typeface="黑体" panose="02010600030101010101" pitchFamily="2" charset="-122"/>
                <a:ea typeface="黑体" panose="02010600030101010101" pitchFamily="2" charset="-122"/>
              </a:rPr>
              <a:t>西安铁一中分校</a:t>
            </a:r>
          </a:p>
        </p:txBody>
      </p:sp>
      <p:sp>
        <p:nvSpPr>
          <p:cNvPr id="8" name="文本框 7"/>
          <p:cNvSpPr txBox="1"/>
          <p:nvPr/>
        </p:nvSpPr>
        <p:spPr>
          <a:xfrm>
            <a:off x="3600450" y="3030220"/>
            <a:ext cx="3116580" cy="518160"/>
          </a:xfrm>
          <a:prstGeom prst="rect">
            <a:avLst/>
          </a:prstGeom>
          <a:noFill/>
        </p:spPr>
        <p:txBody>
          <a:bodyPr wrap="square" rtlCol="0">
            <a:spAutoFit/>
          </a:bodyPr>
          <a:lstStyle/>
          <a:p>
            <a:r>
              <a:rPr lang="zh-CN" altLang="en-US" sz="2800" b="1">
                <a:solidFill>
                  <a:srgbClr val="FFFF00"/>
                </a:solidFill>
                <a:effectLst>
                  <a:outerShdw blurRad="38100" dist="38100" dir="2700000" algn="tl">
                    <a:srgbClr val="000000">
                      <a:alpha val="43137"/>
                    </a:srgbClr>
                  </a:outerShdw>
                </a:effectLst>
                <a:latin typeface="黑体" panose="02010600030101010101" pitchFamily="2" charset="-122"/>
                <a:ea typeface="黑体" panose="02010600030101010101" pitchFamily="2" charset="-122"/>
              </a:rPr>
              <a:t>蔺晓菲</a:t>
            </a:r>
          </a:p>
        </p:txBody>
      </p:sp>
    </p:spTree>
  </p:cSld>
  <p:clrMapOvr>
    <a:masterClrMapping/>
  </p:clrMapOvr>
  <p:transition advClick="0" advTm="5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42" name="组合 112641"/>
          <p:cNvGrpSpPr/>
          <p:nvPr/>
        </p:nvGrpSpPr>
        <p:grpSpPr>
          <a:xfrm>
            <a:off x="1221581" y="2534841"/>
            <a:ext cx="6591300" cy="1463278"/>
            <a:chOff x="66" y="2129"/>
            <a:chExt cx="5536" cy="1229"/>
          </a:xfrm>
        </p:grpSpPr>
        <p:sp>
          <p:nvSpPr>
            <p:cNvPr id="21506" name="矩形 112642"/>
            <p:cNvSpPr/>
            <p:nvPr/>
          </p:nvSpPr>
          <p:spPr>
            <a:xfrm rot="2837739">
              <a:off x="66" y="2276"/>
              <a:ext cx="181" cy="182"/>
            </a:xfrm>
            <a:prstGeom prst="rect">
              <a:avLst/>
            </a:prstGeom>
            <a:gradFill rotWithShape="1">
              <a:gsLst>
                <a:gs pos="0">
                  <a:srgbClr val="FF99FF"/>
                </a:gs>
                <a:gs pos="100000">
                  <a:srgbClr val="764776"/>
                </a:gs>
              </a:gsLst>
              <a:path path="shape">
                <a:fillToRect l="50000" t="50000" r="50000" b="50000"/>
              </a:path>
              <a:tileRect/>
            </a:gradFill>
            <a:ln w="9525">
              <a:noFill/>
            </a:ln>
          </p:spPr>
          <p:txBody>
            <a:bodyPr anchor="t"/>
            <a:lstStyle/>
            <a:p>
              <a:pPr lvl="0" indent="0"/>
              <a:endParaRPr lang="zh-CN" altLang="en-US" sz="1350">
                <a:latin typeface="Times New Roman" panose="02020603050405020304" pitchFamily="18" charset="0"/>
                <a:ea typeface="宋体" panose="02010600030101010101" pitchFamily="2" charset="-122"/>
              </a:endParaRPr>
            </a:p>
          </p:txBody>
        </p:sp>
        <p:sp>
          <p:nvSpPr>
            <p:cNvPr id="21507" name="文本框 112643"/>
            <p:cNvSpPr txBox="1"/>
            <p:nvPr/>
          </p:nvSpPr>
          <p:spPr>
            <a:xfrm>
              <a:off x="366" y="2129"/>
              <a:ext cx="5236" cy="1229"/>
            </a:xfrm>
            <a:prstGeom prst="rect">
              <a:avLst/>
            </a:prstGeom>
            <a:noFill/>
            <a:ln w="9525">
              <a:noFill/>
            </a:ln>
          </p:spPr>
          <p:txBody>
            <a:bodyPr anchor="t">
              <a:spAutoFit/>
            </a:bodyPr>
            <a:lstStyle/>
            <a:p>
              <a:pPr lvl="0" indent="0"/>
              <a:r>
                <a:rPr lang="zh-CN" altLang="en-US" sz="3000" b="1" dirty="0">
                  <a:latin typeface="Arial" panose="020B0604020202020204" pitchFamily="34" charset="0"/>
                  <a:ea typeface="华文新魏" panose="02010800040101010101" pitchFamily="2" charset="-122"/>
                </a:rPr>
                <a:t>把水分子与乒乓球相比，就好比乒乓球与地球相比</a:t>
              </a:r>
            </a:p>
            <a:p>
              <a:pPr lvl="0" indent="0">
                <a:spcBef>
                  <a:spcPct val="0"/>
                </a:spcBef>
              </a:pPr>
              <a:endParaRPr lang="zh-CN" altLang="en-US" sz="3000" b="1" dirty="0">
                <a:latin typeface="Arial" panose="020B0604020202020204" pitchFamily="34" charset="0"/>
                <a:ea typeface="华文新魏" panose="02010800040101010101" pitchFamily="2" charset="-122"/>
              </a:endParaRPr>
            </a:p>
          </p:txBody>
        </p:sp>
      </p:grpSp>
      <p:sp>
        <p:nvSpPr>
          <p:cNvPr id="21508" name="矩形 112644"/>
          <p:cNvSpPr/>
          <p:nvPr/>
        </p:nvSpPr>
        <p:spPr>
          <a:xfrm>
            <a:off x="5489972" y="4300538"/>
            <a:ext cx="2221706" cy="633413"/>
          </a:xfrm>
          <a:prstGeom prst="rect">
            <a:avLst/>
          </a:prstGeom>
        </p:spPr>
        <p:txBody>
          <a:bodyPr wrap="none" fromWordArt="1">
            <a:prstTxWarp prst="textCanDown">
              <a:avLst>
                <a:gd name="adj" fmla="val 14287"/>
              </a:avLst>
            </a:prstTxWarp>
            <a:normAutofit fontScale="90000" lnSpcReduction="10000"/>
          </a:bodyPr>
          <a:lstStyle/>
          <a:p>
            <a:pPr algn="ctr"/>
            <a:r>
              <a:rPr lang="zh-CN" altLang="en-US" sz="4050" b="1" spc="-540">
                <a:ln w="12700" cap="flat" cmpd="sng">
                  <a:solidFill>
                    <a:srgbClr val="000099"/>
                  </a:solidFill>
                  <a:prstDash val="solid"/>
                  <a:round/>
                  <a:headEnd type="none" w="med" len="med"/>
                  <a:tailEnd type="none" w="med" len="med"/>
                </a:ln>
                <a:solidFill>
                  <a:srgbClr val="FFCC00"/>
                </a:solidFill>
                <a:effectLst>
                  <a:outerShdw dist="125724" dir="18900000" algn="ctr" rotWithShape="0">
                    <a:srgbClr val="000099"/>
                  </a:outerShdw>
                </a:effectLst>
                <a:latin typeface="华文行楷" panose="02010800040101010101" pitchFamily="2" charset="-122"/>
                <a:ea typeface="华文行楷" panose="02010800040101010101" pitchFamily="2" charset="-122"/>
              </a:rPr>
              <a:t>你知道吗?</a:t>
            </a:r>
          </a:p>
        </p:txBody>
      </p:sp>
      <p:grpSp>
        <p:nvGrpSpPr>
          <p:cNvPr id="112646" name="组合 112645"/>
          <p:cNvGrpSpPr/>
          <p:nvPr/>
        </p:nvGrpSpPr>
        <p:grpSpPr>
          <a:xfrm>
            <a:off x="1221581" y="3752850"/>
            <a:ext cx="6104335" cy="1006078"/>
            <a:chOff x="66" y="3152"/>
            <a:chExt cx="5127" cy="845"/>
          </a:xfrm>
        </p:grpSpPr>
        <p:sp>
          <p:nvSpPr>
            <p:cNvPr id="21510" name="矩形 112646"/>
            <p:cNvSpPr/>
            <p:nvPr/>
          </p:nvSpPr>
          <p:spPr>
            <a:xfrm rot="2837739">
              <a:off x="66" y="3200"/>
              <a:ext cx="181" cy="182"/>
            </a:xfrm>
            <a:prstGeom prst="rect">
              <a:avLst/>
            </a:prstGeom>
            <a:gradFill rotWithShape="1">
              <a:gsLst>
                <a:gs pos="0">
                  <a:srgbClr val="FF99FF"/>
                </a:gs>
                <a:gs pos="100000">
                  <a:srgbClr val="764776"/>
                </a:gs>
              </a:gsLst>
              <a:path path="shape">
                <a:fillToRect l="50000" t="50000" r="50000" b="50000"/>
              </a:path>
              <a:tileRect/>
            </a:gradFill>
            <a:ln w="9525">
              <a:noFill/>
            </a:ln>
          </p:spPr>
          <p:txBody>
            <a:bodyPr anchor="t"/>
            <a:lstStyle/>
            <a:p>
              <a:pPr lvl="0" indent="0"/>
              <a:endParaRPr lang="zh-CN" altLang="en-US" sz="1350">
                <a:latin typeface="Times New Roman" panose="02020603050405020304" pitchFamily="18" charset="0"/>
                <a:ea typeface="宋体" panose="02010600030101010101" pitchFamily="2" charset="-122"/>
              </a:endParaRPr>
            </a:p>
          </p:txBody>
        </p:sp>
        <p:sp>
          <p:nvSpPr>
            <p:cNvPr id="21511" name="文本框 112647"/>
            <p:cNvSpPr txBox="1"/>
            <p:nvPr/>
          </p:nvSpPr>
          <p:spPr>
            <a:xfrm>
              <a:off x="393" y="3152"/>
              <a:ext cx="4800" cy="845"/>
            </a:xfrm>
            <a:prstGeom prst="rect">
              <a:avLst/>
            </a:prstGeom>
            <a:noFill/>
            <a:ln w="9525">
              <a:noFill/>
            </a:ln>
          </p:spPr>
          <p:txBody>
            <a:bodyPr anchor="t">
              <a:spAutoFit/>
            </a:bodyPr>
            <a:lstStyle/>
            <a:p>
              <a:pPr lvl="0" indent="0"/>
              <a:r>
                <a:rPr lang="en-US" altLang="zh-CN" sz="3000" b="1" dirty="0">
                  <a:latin typeface="华文新魏" panose="02010800040101010101" pitchFamily="2" charset="-122"/>
                  <a:ea typeface="华文新魏" panose="02010800040101010101" pitchFamily="2" charset="-122"/>
                </a:rPr>
                <a:t>2500</a:t>
              </a:r>
              <a:r>
                <a:rPr lang="zh-CN" altLang="en-US" sz="3000" b="1" dirty="0">
                  <a:latin typeface="华文新魏" panose="02010800040101010101" pitchFamily="2" charset="-122"/>
                  <a:ea typeface="华文新魏" panose="02010800040101010101" pitchFamily="2" charset="-122"/>
                </a:rPr>
                <a:t>万个水分子一个挨一个地排成一行，长约</a:t>
              </a:r>
              <a:r>
                <a:rPr lang="en-US" altLang="zh-CN" sz="3000" b="1">
                  <a:latin typeface="华文新魏" panose="02010800040101010101" pitchFamily="2" charset="-122"/>
                  <a:ea typeface="华文新魏" panose="02010800040101010101" pitchFamily="2" charset="-122"/>
                </a:rPr>
                <a:t>1cm</a:t>
              </a:r>
              <a:r>
                <a:rPr lang="zh-CN" altLang="en-US" sz="3000" b="1">
                  <a:latin typeface="华文新魏" panose="02010800040101010101" pitchFamily="2" charset="-122"/>
                  <a:ea typeface="华文新魏" panose="02010800040101010101" pitchFamily="2" charset="-122"/>
                </a:rPr>
                <a:t>。</a:t>
              </a:r>
            </a:p>
          </p:txBody>
        </p:sp>
      </p:grpSp>
      <p:sp>
        <p:nvSpPr>
          <p:cNvPr id="112649" name="文本框 112648"/>
          <p:cNvSpPr txBox="1"/>
          <p:nvPr/>
        </p:nvSpPr>
        <p:spPr>
          <a:xfrm>
            <a:off x="1602581" y="844154"/>
            <a:ext cx="6453188" cy="1005840"/>
          </a:xfrm>
          <a:prstGeom prst="rect">
            <a:avLst/>
          </a:prstGeom>
          <a:noFill/>
          <a:ln w="9525">
            <a:noFill/>
          </a:ln>
        </p:spPr>
        <p:txBody>
          <a:bodyPr anchor="t">
            <a:spAutoFit/>
          </a:bodyPr>
          <a:lstStyle/>
          <a:p>
            <a:pPr lvl="0" indent="0"/>
            <a:r>
              <a:rPr lang="zh-CN" altLang="en-US" sz="3000" b="1" dirty="0">
                <a:latin typeface="华文新魏" panose="02010800040101010101" pitchFamily="2" charset="-122"/>
                <a:ea typeface="华文新魏" panose="02010800040101010101" pitchFamily="2" charset="-122"/>
              </a:rPr>
              <a:t>在标准大气压下，</a:t>
            </a:r>
            <a:r>
              <a:rPr lang="en-US" altLang="zh-CN" sz="3000" b="1">
                <a:solidFill>
                  <a:srgbClr val="FF0000"/>
                </a:solidFill>
                <a:latin typeface="华文新魏" panose="02010800040101010101" pitchFamily="2" charset="-122"/>
                <a:ea typeface="华文新魏" panose="02010800040101010101" pitchFamily="2" charset="-122"/>
              </a:rPr>
              <a:t>1cm</a:t>
            </a:r>
            <a:r>
              <a:rPr lang="en-US" altLang="zh-CN" sz="3000" b="1" baseline="30000">
                <a:solidFill>
                  <a:srgbClr val="FF0000"/>
                </a:solidFill>
                <a:latin typeface="华文新魏" panose="02010800040101010101" pitchFamily="2" charset="-122"/>
                <a:ea typeface="华文新魏" panose="02010800040101010101" pitchFamily="2" charset="-122"/>
              </a:rPr>
              <a:t>3</a:t>
            </a:r>
            <a:r>
              <a:rPr lang="zh-CN" altLang="en-US" sz="3000" b="1" dirty="0">
                <a:latin typeface="华文新魏" panose="02010800040101010101" pitchFamily="2" charset="-122"/>
                <a:ea typeface="华文新魏" panose="02010800040101010101" pitchFamily="2" charset="-122"/>
              </a:rPr>
              <a:t>空气里大约有</a:t>
            </a:r>
            <a:r>
              <a:rPr lang="en-US" altLang="zh-CN" sz="3000" b="1">
                <a:latin typeface="华文新魏" panose="02010800040101010101" pitchFamily="2" charset="-122"/>
                <a:ea typeface="华文新魏" panose="02010800040101010101" pitchFamily="2" charset="-122"/>
              </a:rPr>
              <a:t>2.7</a:t>
            </a:r>
            <a:r>
              <a:rPr lang="en-US" altLang="en-US" sz="1350" b="1">
                <a:latin typeface="Arial" panose="020B0604020202020204" pitchFamily="34" charset="0"/>
                <a:ea typeface="宋体" panose="02010600030101010101" pitchFamily="2" charset="-122"/>
              </a:rPr>
              <a:t>×</a:t>
            </a:r>
            <a:r>
              <a:rPr lang="en-US" altLang="zh-CN" sz="3000" b="1">
                <a:latin typeface="华文新魏" panose="02010800040101010101" pitchFamily="2" charset="-122"/>
                <a:ea typeface="华文新魏" panose="02010800040101010101" pitchFamily="2" charset="-122"/>
              </a:rPr>
              <a:t>10</a:t>
            </a:r>
            <a:r>
              <a:rPr lang="en-US" altLang="zh-CN" sz="3000" b="1" baseline="30000">
                <a:solidFill>
                  <a:srgbClr val="FF0000"/>
                </a:solidFill>
                <a:latin typeface="华文新魏" panose="02010800040101010101" pitchFamily="2" charset="-122"/>
                <a:ea typeface="华文新魏" panose="02010800040101010101" pitchFamily="2" charset="-122"/>
              </a:rPr>
              <a:t>19</a:t>
            </a:r>
            <a:r>
              <a:rPr lang="zh-CN" altLang="en-US" sz="3000" b="1" dirty="0">
                <a:latin typeface="华文新魏" panose="02010800040101010101" pitchFamily="2" charset="-122"/>
                <a:ea typeface="华文新魏" panose="02010800040101010101" pitchFamily="2" charset="-122"/>
              </a:rPr>
              <a:t>个分子，</a:t>
            </a:r>
          </a:p>
        </p:txBody>
      </p:sp>
      <p:sp>
        <p:nvSpPr>
          <p:cNvPr id="112650" name="文本框 112649"/>
          <p:cNvSpPr txBox="1"/>
          <p:nvPr/>
        </p:nvSpPr>
        <p:spPr>
          <a:xfrm>
            <a:off x="4275535" y="1290638"/>
            <a:ext cx="3618309" cy="548640"/>
          </a:xfrm>
          <a:prstGeom prst="rect">
            <a:avLst/>
          </a:prstGeom>
          <a:noFill/>
          <a:ln w="9525">
            <a:noFill/>
          </a:ln>
        </p:spPr>
        <p:txBody>
          <a:bodyPr anchor="t">
            <a:spAutoFit/>
          </a:bodyPr>
          <a:lstStyle/>
          <a:p>
            <a:pPr lvl="0" indent="0"/>
            <a:r>
              <a:rPr lang="zh-CN" altLang="en-US" sz="3000" b="1" dirty="0">
                <a:latin typeface="华文新魏" panose="02010800040101010101" pitchFamily="2" charset="-122"/>
                <a:ea typeface="华文新魏" panose="02010800040101010101" pitchFamily="2" charset="-122"/>
              </a:rPr>
              <a:t>每秒钟数出</a:t>
            </a:r>
            <a:r>
              <a:rPr lang="en-US" altLang="zh-CN" sz="3000" b="1" dirty="0">
                <a:solidFill>
                  <a:srgbClr val="FF0000"/>
                </a:solidFill>
                <a:latin typeface="华文新魏" panose="02010800040101010101" pitchFamily="2" charset="-122"/>
                <a:ea typeface="华文新魏" panose="02010800040101010101" pitchFamily="2" charset="-122"/>
              </a:rPr>
              <a:t>100</a:t>
            </a:r>
            <a:r>
              <a:rPr lang="zh-CN" altLang="en-US" sz="3000" b="1" dirty="0">
                <a:solidFill>
                  <a:srgbClr val="FF0000"/>
                </a:solidFill>
                <a:latin typeface="华文新魏" panose="02010800040101010101" pitchFamily="2" charset="-122"/>
                <a:ea typeface="华文新魏" panose="02010800040101010101" pitchFamily="2" charset="-122"/>
              </a:rPr>
              <a:t>亿</a:t>
            </a:r>
            <a:r>
              <a:rPr lang="zh-CN" altLang="en-US" sz="3000" b="1" dirty="0">
                <a:latin typeface="华文新魏" panose="02010800040101010101" pitchFamily="2" charset="-122"/>
                <a:ea typeface="华文新魏" panose="02010800040101010101" pitchFamily="2" charset="-122"/>
              </a:rPr>
              <a:t>个</a:t>
            </a:r>
          </a:p>
        </p:txBody>
      </p:sp>
      <p:sp>
        <p:nvSpPr>
          <p:cNvPr id="112651" name="文本框 112650"/>
          <p:cNvSpPr txBox="1"/>
          <p:nvPr/>
        </p:nvSpPr>
        <p:spPr>
          <a:xfrm>
            <a:off x="1601391" y="1815704"/>
            <a:ext cx="2700338" cy="548640"/>
          </a:xfrm>
          <a:prstGeom prst="rect">
            <a:avLst/>
          </a:prstGeom>
          <a:noFill/>
          <a:ln w="9525">
            <a:noFill/>
          </a:ln>
        </p:spPr>
        <p:txBody>
          <a:bodyPr anchor="t">
            <a:spAutoFit/>
          </a:bodyPr>
          <a:lstStyle/>
          <a:p>
            <a:pPr lvl="0" indent="0"/>
            <a:r>
              <a:rPr lang="zh-CN" altLang="en-US" sz="3000" b="1" dirty="0">
                <a:latin typeface="华文新魏" panose="02010800040101010101" pitchFamily="2" charset="-122"/>
                <a:ea typeface="华文新魏" panose="02010800040101010101" pitchFamily="2" charset="-122"/>
              </a:rPr>
              <a:t>要数</a:t>
            </a:r>
            <a:r>
              <a:rPr lang="en-US" altLang="zh-CN" sz="3000" b="1">
                <a:solidFill>
                  <a:srgbClr val="FF0000"/>
                </a:solidFill>
                <a:latin typeface="华文新魏" panose="02010800040101010101" pitchFamily="2" charset="-122"/>
                <a:ea typeface="华文新魏" panose="02010800040101010101" pitchFamily="2" charset="-122"/>
              </a:rPr>
              <a:t>80</a:t>
            </a:r>
            <a:r>
              <a:rPr lang="zh-CN" altLang="en-US" sz="3000" b="1" dirty="0">
                <a:latin typeface="华文新魏" panose="02010800040101010101" pitchFamily="2" charset="-122"/>
                <a:ea typeface="华文新魏" panose="02010800040101010101" pitchFamily="2" charset="-122"/>
              </a:rPr>
              <a:t>年。</a:t>
            </a:r>
          </a:p>
        </p:txBody>
      </p:sp>
      <p:sp>
        <p:nvSpPr>
          <p:cNvPr id="112652" name="矩形 112651"/>
          <p:cNvSpPr/>
          <p:nvPr/>
        </p:nvSpPr>
        <p:spPr>
          <a:xfrm rot="2837739">
            <a:off x="1222772" y="1003697"/>
            <a:ext cx="215503" cy="216694"/>
          </a:xfrm>
          <a:prstGeom prst="rect">
            <a:avLst/>
          </a:prstGeom>
          <a:gradFill rotWithShape="1">
            <a:gsLst>
              <a:gs pos="0">
                <a:srgbClr val="FF99FF"/>
              </a:gs>
              <a:gs pos="100000">
                <a:srgbClr val="764776"/>
              </a:gs>
            </a:gsLst>
            <a:path path="shape">
              <a:fillToRect l="50000" t="50000" r="50000" b="50000"/>
            </a:path>
            <a:tileRect/>
          </a:gradFill>
          <a:ln w="9525">
            <a:noFill/>
          </a:ln>
        </p:spPr>
        <p:txBody>
          <a:bodyPr anchor="t"/>
          <a:lstStyle/>
          <a:p>
            <a:pPr lvl="0" indent="0"/>
            <a:endParaRPr lang="zh-CN" altLang="en-US" sz="1350">
              <a:latin typeface="Times New Roman" panose="02020603050405020304" pitchFamily="18" charset="0"/>
              <a:ea typeface="宋体" panose="02010600030101010101" pitchFamily="2" charset="-122"/>
            </a:endParaRPr>
          </a:p>
        </p:txBody>
      </p:sp>
      <p:sp>
        <p:nvSpPr>
          <p:cNvPr id="21516" name="文本框 112653"/>
          <p:cNvSpPr txBox="1"/>
          <p:nvPr/>
        </p:nvSpPr>
        <p:spPr>
          <a:xfrm>
            <a:off x="473631" y="187166"/>
            <a:ext cx="2970609" cy="518160"/>
          </a:xfrm>
          <a:prstGeom prst="rect">
            <a:avLst/>
          </a:prstGeom>
          <a:noFill/>
          <a:ln w="9525">
            <a:noFill/>
          </a:ln>
        </p:spPr>
        <p:txBody>
          <a:bodyPr anchor="t">
            <a:spAutoFit/>
          </a:bodyPr>
          <a:lstStyle/>
          <a:p>
            <a:pPr lvl="0" indent="0"/>
            <a:r>
              <a:rPr lang="en-US" altLang="zh-CN" sz="2800" b="1" dirty="0">
                <a:solidFill>
                  <a:srgbClr val="0E57B2"/>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t>
            </a:r>
            <a:r>
              <a:rPr lang="zh-CN" altLang="en-US" sz="2800" b="1" dirty="0">
                <a:solidFill>
                  <a:srgbClr val="0E57B2"/>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趣味知识小链接</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52"/>
                                        </p:tgtEl>
                                        <p:attrNameLst>
                                          <p:attrName>style.visibility</p:attrName>
                                        </p:attrNameLst>
                                      </p:cBhvr>
                                      <p:to>
                                        <p:strVal val="visible"/>
                                      </p:to>
                                    </p:set>
                                    <p:animEffect transition="in" filter="blinds(horizontal)">
                                      <p:cBhvr>
                                        <p:cTn id="7" dur="500"/>
                                        <p:tgtEl>
                                          <p:spTgt spid="11265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2649"/>
                                        </p:tgtEl>
                                        <p:attrNameLst>
                                          <p:attrName>style.visibility</p:attrName>
                                        </p:attrNameLst>
                                      </p:cBhvr>
                                      <p:to>
                                        <p:strVal val="visible"/>
                                      </p:to>
                                    </p:set>
                                    <p:animEffect transition="in" filter="blinds(horizontal)">
                                      <p:cBhvr>
                                        <p:cTn id="10" dur="500"/>
                                        <p:tgtEl>
                                          <p:spTgt spid="11264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2650"/>
                                        </p:tgtEl>
                                        <p:attrNameLst>
                                          <p:attrName>style.visibility</p:attrName>
                                        </p:attrNameLst>
                                      </p:cBhvr>
                                      <p:to>
                                        <p:strVal val="visible"/>
                                      </p:to>
                                    </p:set>
                                    <p:animEffect transition="in" filter="blinds(horizontal)">
                                      <p:cBhvr>
                                        <p:cTn id="13" dur="500"/>
                                        <p:tgtEl>
                                          <p:spTgt spid="112650"/>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2651"/>
                                        </p:tgtEl>
                                        <p:attrNameLst>
                                          <p:attrName>style.visibility</p:attrName>
                                        </p:attrNameLst>
                                      </p:cBhvr>
                                      <p:to>
                                        <p:strVal val="visible"/>
                                      </p:to>
                                    </p:set>
                                    <p:animEffect transition="in" filter="blinds(horizontal)">
                                      <p:cBhvr>
                                        <p:cTn id="18" dur="500"/>
                                        <p:tgtEl>
                                          <p:spTgt spid="112651"/>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112642"/>
                                        </p:tgtEl>
                                        <p:attrNameLst>
                                          <p:attrName>style.visibility</p:attrName>
                                        </p:attrNameLst>
                                      </p:cBhvr>
                                      <p:to>
                                        <p:strVal val="visible"/>
                                      </p:to>
                                    </p:set>
                                    <p:animEffect transition="in" filter="box(in)">
                                      <p:cBhvr>
                                        <p:cTn id="23" dur="500"/>
                                        <p:tgtEl>
                                          <p:spTgt spid="11264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12646"/>
                                        </p:tgtEl>
                                        <p:attrNameLst>
                                          <p:attrName>style.visibility</p:attrName>
                                        </p:attrNameLst>
                                      </p:cBhvr>
                                      <p:to>
                                        <p:strVal val="visible"/>
                                      </p:to>
                                    </p:set>
                                    <p:animEffect transition="in" filter="wipe(left)">
                                      <p:cBhvr>
                                        <p:cTn id="28" dur="500"/>
                                        <p:tgtEl>
                                          <p:spTgt spid="1126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9" grpId="0"/>
      <p:bldP spid="112650" grpId="0"/>
      <p:bldP spid="1126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组合 99331"/>
          <p:cNvGrpSpPr/>
          <p:nvPr/>
        </p:nvGrpSpPr>
        <p:grpSpPr>
          <a:xfrm>
            <a:off x="1547813" y="141685"/>
            <a:ext cx="6210300" cy="4881563"/>
            <a:chOff x="340" y="119"/>
            <a:chExt cx="5216" cy="4100"/>
          </a:xfrm>
        </p:grpSpPr>
        <p:sp>
          <p:nvSpPr>
            <p:cNvPr id="22530" name="云形标注 99329"/>
            <p:cNvSpPr/>
            <p:nvPr/>
          </p:nvSpPr>
          <p:spPr>
            <a:xfrm>
              <a:off x="1610" y="119"/>
              <a:ext cx="3946" cy="2177"/>
            </a:xfrm>
            <a:prstGeom prst="cloudCallout">
              <a:avLst>
                <a:gd name="adj1" fmla="val -49292"/>
                <a:gd name="adj2" fmla="val 76181"/>
              </a:avLst>
            </a:prstGeom>
            <a:solidFill>
              <a:srgbClr val="FFCCCC"/>
            </a:solidFill>
            <a:ln w="9525" cap="flat" cmpd="sng">
              <a:solidFill>
                <a:srgbClr val="FF99FF"/>
              </a:solidFill>
              <a:prstDash val="solid"/>
              <a:round/>
              <a:headEnd type="none" w="med" len="med"/>
              <a:tailEnd type="none" w="med" len="med"/>
            </a:ln>
          </p:spPr>
          <p:txBody>
            <a:bodyPr anchor="ctr"/>
            <a:lstStyle/>
            <a:p>
              <a:pPr lvl="0" indent="0" algn="ctr">
                <a:spcBef>
                  <a:spcPct val="0"/>
                </a:spcBef>
              </a:pPr>
              <a:r>
                <a:rPr lang="zh-CN" altLang="en-US" sz="4500" b="1" dirty="0">
                  <a:solidFill>
                    <a:srgbClr val="080808"/>
                  </a:solidFill>
                  <a:latin typeface="Verdana" panose="020B0604030504040204" pitchFamily="34" charset="0"/>
                  <a:ea typeface="楷体_GB2312" panose="02010609030101010101" pitchFamily="49" charset="-122"/>
                </a:rPr>
                <a:t>分子是否会运动呢？？</a:t>
              </a:r>
            </a:p>
          </p:txBody>
        </p:sp>
        <p:pic>
          <p:nvPicPr>
            <p:cNvPr id="22531" name="图片 99330" descr="j0305257"/>
            <p:cNvPicPr>
              <a:picLocks noChangeAspect="1"/>
            </p:cNvPicPr>
            <p:nvPr/>
          </p:nvPicPr>
          <p:blipFill>
            <a:blip r:embed="rId2" cstate="print"/>
            <a:stretch>
              <a:fillRect/>
            </a:stretch>
          </p:blipFill>
          <p:spPr>
            <a:xfrm>
              <a:off x="340" y="2160"/>
              <a:ext cx="1281" cy="2059"/>
            </a:xfrm>
            <a:prstGeom prst="rect">
              <a:avLst/>
            </a:prstGeom>
            <a:noFill/>
            <a:ln w="9525">
              <a:noFill/>
            </a:ln>
          </p:spPr>
        </p:pic>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文本框 131073"/>
          <p:cNvSpPr txBox="1"/>
          <p:nvPr/>
        </p:nvSpPr>
        <p:spPr>
          <a:xfrm>
            <a:off x="1231265" y="1070293"/>
            <a:ext cx="5076825" cy="548640"/>
          </a:xfrm>
          <a:prstGeom prst="rect">
            <a:avLst/>
          </a:prstGeom>
          <a:noFill/>
          <a:ln w="9525">
            <a:noFill/>
          </a:ln>
        </p:spPr>
        <p:txBody>
          <a:bodyPr anchor="t">
            <a:spAutoFit/>
          </a:bodyPr>
          <a:lstStyle/>
          <a:p>
            <a:pPr lvl="0" indent="0">
              <a:spcBef>
                <a:spcPct val="0"/>
              </a:spcBef>
            </a:pPr>
            <a:r>
              <a:rPr lang="en-US" altLang="zh-CN" sz="3000" b="1" dirty="0">
                <a:solidFill>
                  <a:srgbClr val="260FB1"/>
                </a:solidFill>
                <a:latin typeface="黑体" panose="02010600030101010101" pitchFamily="2" charset="-122"/>
                <a:ea typeface="黑体" panose="02010600030101010101" pitchFamily="2" charset="-122"/>
              </a:rPr>
              <a:t>1</a:t>
            </a:r>
            <a:r>
              <a:rPr lang="zh-CN" altLang="en-US" sz="3000" b="1" dirty="0">
                <a:solidFill>
                  <a:srgbClr val="260FB1"/>
                </a:solidFill>
                <a:latin typeface="黑体" panose="02010600030101010101" pitchFamily="2" charset="-122"/>
                <a:ea typeface="黑体" panose="02010600030101010101" pitchFamily="2" charset="-122"/>
              </a:rPr>
              <a:t>、香气扑鼻的美味佳肴</a:t>
            </a:r>
          </a:p>
        </p:txBody>
      </p:sp>
      <p:sp>
        <p:nvSpPr>
          <p:cNvPr id="131075" name="文本框 131074"/>
          <p:cNvSpPr txBox="1"/>
          <p:nvPr/>
        </p:nvSpPr>
        <p:spPr>
          <a:xfrm>
            <a:off x="1231265" y="1801575"/>
            <a:ext cx="3780235" cy="548640"/>
          </a:xfrm>
          <a:prstGeom prst="rect">
            <a:avLst/>
          </a:prstGeom>
          <a:noFill/>
          <a:ln w="9525">
            <a:noFill/>
          </a:ln>
        </p:spPr>
        <p:txBody>
          <a:bodyPr anchor="t">
            <a:spAutoFit/>
          </a:bodyPr>
          <a:lstStyle/>
          <a:p>
            <a:pPr lvl="0" indent="0">
              <a:spcBef>
                <a:spcPct val="0"/>
              </a:spcBef>
            </a:pPr>
            <a:r>
              <a:rPr lang="en-US" altLang="zh-CN" sz="3000" b="1" dirty="0">
                <a:solidFill>
                  <a:srgbClr val="260FB1"/>
                </a:solidFill>
                <a:latin typeface="黑体" panose="02010600030101010101" pitchFamily="2" charset="-122"/>
                <a:ea typeface="黑体" panose="02010600030101010101" pitchFamily="2" charset="-122"/>
              </a:rPr>
              <a:t>2</a:t>
            </a:r>
            <a:r>
              <a:rPr lang="zh-CN" altLang="en-US" sz="3000" b="1" dirty="0">
                <a:solidFill>
                  <a:srgbClr val="260FB1"/>
                </a:solidFill>
                <a:latin typeface="黑体" panose="02010600030101010101" pitchFamily="2" charset="-122"/>
                <a:ea typeface="黑体" panose="02010600030101010101" pitchFamily="2" charset="-122"/>
              </a:rPr>
              <a:t>、区别醋和酱油</a:t>
            </a:r>
          </a:p>
        </p:txBody>
      </p:sp>
      <p:sp>
        <p:nvSpPr>
          <p:cNvPr id="131076" name="文本框 131075"/>
          <p:cNvSpPr txBox="1"/>
          <p:nvPr/>
        </p:nvSpPr>
        <p:spPr>
          <a:xfrm>
            <a:off x="1143000" y="2499360"/>
            <a:ext cx="6669881" cy="548640"/>
          </a:xfrm>
          <a:prstGeom prst="rect">
            <a:avLst/>
          </a:prstGeom>
          <a:noFill/>
          <a:ln w="9525">
            <a:noFill/>
          </a:ln>
        </p:spPr>
        <p:txBody>
          <a:bodyPr anchor="t">
            <a:spAutoFit/>
          </a:bodyPr>
          <a:lstStyle/>
          <a:p>
            <a:pPr lvl="0" indent="0">
              <a:spcBef>
                <a:spcPct val="0"/>
              </a:spcBef>
            </a:pPr>
            <a:r>
              <a:rPr lang="en-US" altLang="zh-CN" sz="3000" b="1" dirty="0">
                <a:solidFill>
                  <a:srgbClr val="260FB1"/>
                </a:solidFill>
                <a:latin typeface="黑体" panose="02010600030101010101" pitchFamily="2" charset="-122"/>
                <a:ea typeface="黑体" panose="02010600030101010101" pitchFamily="2" charset="-122"/>
              </a:rPr>
              <a:t>3</a:t>
            </a:r>
            <a:r>
              <a:rPr lang="zh-CN" altLang="en-US" sz="3000" b="1" dirty="0">
                <a:solidFill>
                  <a:srgbClr val="260FB1"/>
                </a:solidFill>
                <a:latin typeface="黑体" panose="02010600030101010101" pitchFamily="2" charset="-122"/>
                <a:ea typeface="黑体" panose="02010600030101010101" pitchFamily="2" charset="-122"/>
              </a:rPr>
              <a:t>、香水瓶打开盖子后，满屋充满香气</a:t>
            </a:r>
          </a:p>
        </p:txBody>
      </p:sp>
      <p:sp>
        <p:nvSpPr>
          <p:cNvPr id="131077" name="文本框 131076"/>
          <p:cNvSpPr txBox="1"/>
          <p:nvPr/>
        </p:nvSpPr>
        <p:spPr>
          <a:xfrm>
            <a:off x="1143000" y="3308350"/>
            <a:ext cx="6535341" cy="548640"/>
          </a:xfrm>
          <a:prstGeom prst="rect">
            <a:avLst/>
          </a:prstGeom>
          <a:noFill/>
          <a:ln w="9525">
            <a:noFill/>
          </a:ln>
        </p:spPr>
        <p:txBody>
          <a:bodyPr anchor="t">
            <a:spAutoFit/>
          </a:bodyPr>
          <a:lstStyle/>
          <a:p>
            <a:pPr lvl="0" indent="0">
              <a:spcBef>
                <a:spcPct val="0"/>
              </a:spcBef>
            </a:pPr>
            <a:r>
              <a:rPr lang="en-US" altLang="zh-CN" sz="3000" b="1" dirty="0">
                <a:solidFill>
                  <a:srgbClr val="260FB1"/>
                </a:solidFill>
                <a:latin typeface="黑体" panose="02010600030101010101" pitchFamily="2" charset="-122"/>
                <a:ea typeface="黑体" panose="02010600030101010101" pitchFamily="2" charset="-122"/>
              </a:rPr>
              <a:t>4</a:t>
            </a:r>
            <a:r>
              <a:rPr lang="zh-CN" altLang="en-US" sz="3000" b="1" dirty="0">
                <a:solidFill>
                  <a:srgbClr val="260FB1"/>
                </a:solidFill>
                <a:latin typeface="黑体" panose="02010600030101010101" pitchFamily="2" charset="-122"/>
                <a:ea typeface="黑体" panose="02010600030101010101" pitchFamily="2" charset="-122"/>
              </a:rPr>
              <a:t>、糖放入水中后不久，整杯水都变甜</a:t>
            </a:r>
          </a:p>
        </p:txBody>
      </p:sp>
      <p:pic>
        <p:nvPicPr>
          <p:cNvPr id="23557" name="图片 131077" descr="33f575302782d569"/>
          <p:cNvPicPr>
            <a:picLocks noChangeAspect="1"/>
          </p:cNvPicPr>
          <p:nvPr/>
        </p:nvPicPr>
        <p:blipFill>
          <a:blip r:embed="rId2" cstate="print"/>
          <a:stretch>
            <a:fillRect/>
          </a:stretch>
        </p:blipFill>
        <p:spPr>
          <a:xfrm>
            <a:off x="5381625" y="141685"/>
            <a:ext cx="2377679" cy="1865709"/>
          </a:xfrm>
          <a:prstGeom prst="rect">
            <a:avLst/>
          </a:prstGeom>
          <a:noFill/>
          <a:ln w="9525">
            <a:noFill/>
          </a:ln>
        </p:spPr>
      </p:pic>
      <p:sp>
        <p:nvSpPr>
          <p:cNvPr id="23558" name="矩形 131078"/>
          <p:cNvSpPr/>
          <p:nvPr/>
        </p:nvSpPr>
        <p:spPr>
          <a:xfrm>
            <a:off x="1998663" y="437991"/>
            <a:ext cx="3200400" cy="285750"/>
          </a:xfrm>
          <a:prstGeom prst="rect">
            <a:avLst/>
          </a:prstGeom>
        </p:spPr>
        <p:txBody>
          <a:bodyPr wrap="none" fromWordArt="1">
            <a:prstTxWarp prst="textSlantUp">
              <a:avLst>
                <a:gd name="adj" fmla="val 0"/>
              </a:avLst>
            </a:prstTxWarp>
            <a:noAutofit/>
          </a:bodyPr>
          <a:lstStyle/>
          <a:p>
            <a:pPr algn="ctr"/>
            <a:r>
              <a:rPr lang="zh-CN" altLang="en-US" sz="1500">
                <a:ln w="9525" cap="flat" cmpd="sng">
                  <a:solidFill>
                    <a:srgbClr val="FF0000"/>
                  </a:solidFill>
                  <a:prstDash val="solid"/>
                  <a:round/>
                  <a:headEnd type="none" w="med" len="med"/>
                  <a:tailEnd type="none" w="med" len="med"/>
                </a:ln>
                <a:solidFill>
                  <a:srgbClr val="FF0000"/>
                </a:solidFill>
                <a:latin typeface="华文新魏" panose="02010800040101010101" pitchFamily="2" charset="-122"/>
                <a:ea typeface="华文新魏" panose="02010800040101010101" pitchFamily="2" charset="-122"/>
              </a:rPr>
              <a:t>收集分子运动的实验证据</a:t>
            </a:r>
          </a:p>
        </p:txBody>
      </p:sp>
      <p:sp>
        <p:nvSpPr>
          <p:cNvPr id="34817" name="矩形 94209"/>
          <p:cNvSpPr/>
          <p:nvPr/>
        </p:nvSpPr>
        <p:spPr>
          <a:xfrm>
            <a:off x="309801" y="141685"/>
            <a:ext cx="921544" cy="994172"/>
          </a:xfrm>
          <a:prstGeom prst="rect">
            <a:avLst/>
          </a:prstGeom>
        </p:spPr>
        <p:txBody>
          <a:bodyPr wrap="none" fromWordArt="1">
            <a:prstTxWarp prst="textSlantUp">
              <a:avLst>
                <a:gd name="adj" fmla="val 69097"/>
              </a:avLst>
            </a:prstTxWarp>
            <a:normAutofit/>
          </a:bodyPr>
          <a:lstStyle/>
          <a:p>
            <a:pPr algn="ctr"/>
            <a:r>
              <a:rPr lang="zh-CN" altLang="en-US" sz="2400">
                <a:ln w="9525" cap="flat" cmpd="sng">
                  <a:solidFill>
                    <a:srgbClr val="FF0000"/>
                  </a:solidFill>
                  <a:prstDash val="solid"/>
                  <a:round/>
                  <a:headEnd type="none" w="med" len="med"/>
                  <a:tailEnd type="none" w="med" len="med"/>
                </a:ln>
                <a:solidFill>
                  <a:srgbClr val="FF0000"/>
                </a:solidFill>
                <a:latin typeface="宋体" panose="02010600030101010101" pitchFamily="2" charset="-122"/>
                <a:ea typeface="宋体" panose="02010600030101010101" pitchFamily="2" charset="-122"/>
              </a:rPr>
              <a:t>活动二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1074"/>
                                        </p:tgtEl>
                                        <p:attrNameLst>
                                          <p:attrName>style.visibility</p:attrName>
                                        </p:attrNameLst>
                                      </p:cBhvr>
                                      <p:to>
                                        <p:strVal val="visible"/>
                                      </p:to>
                                    </p:set>
                                    <p:animEffect transition="in" filter="blinds(horizontal)">
                                      <p:cBhvr>
                                        <p:cTn id="7" dur="500"/>
                                        <p:tgtEl>
                                          <p:spTgt spid="13107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1075"/>
                                        </p:tgtEl>
                                        <p:attrNameLst>
                                          <p:attrName>style.visibility</p:attrName>
                                        </p:attrNameLst>
                                      </p:cBhvr>
                                      <p:to>
                                        <p:strVal val="visible"/>
                                      </p:to>
                                    </p:set>
                                    <p:animEffect transition="in" filter="blinds(horizontal)">
                                      <p:cBhvr>
                                        <p:cTn id="12" dur="500"/>
                                        <p:tgtEl>
                                          <p:spTgt spid="13107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1076"/>
                                        </p:tgtEl>
                                        <p:attrNameLst>
                                          <p:attrName>style.visibility</p:attrName>
                                        </p:attrNameLst>
                                      </p:cBhvr>
                                      <p:to>
                                        <p:strVal val="visible"/>
                                      </p:to>
                                    </p:set>
                                    <p:animEffect transition="in" filter="blinds(horizontal)">
                                      <p:cBhvr>
                                        <p:cTn id="17" dur="500"/>
                                        <p:tgtEl>
                                          <p:spTgt spid="13107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1077"/>
                                        </p:tgtEl>
                                        <p:attrNameLst>
                                          <p:attrName>style.visibility</p:attrName>
                                        </p:attrNameLst>
                                      </p:cBhvr>
                                      <p:to>
                                        <p:strVal val="visible"/>
                                      </p:to>
                                    </p:set>
                                    <p:animEffect transition="in" filter="blinds(horizontal)">
                                      <p:cBhvr>
                                        <p:cTn id="22" dur="500"/>
                                        <p:tgtEl>
                                          <p:spTgt spid="131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4" grpId="0"/>
      <p:bldP spid="131075" grpId="0"/>
      <p:bldP spid="131076" grpId="0"/>
      <p:bldP spid="13107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368" name="组合 100367"/>
          <p:cNvGrpSpPr/>
          <p:nvPr/>
        </p:nvGrpSpPr>
        <p:grpSpPr>
          <a:xfrm>
            <a:off x="1402715" y="396875"/>
            <a:ext cx="6118860" cy="1283408"/>
            <a:chOff x="340" y="1665"/>
            <a:chExt cx="3404" cy="1078"/>
          </a:xfrm>
        </p:grpSpPr>
        <p:sp>
          <p:nvSpPr>
            <p:cNvPr id="25602" name="文本框 100354"/>
            <p:cNvSpPr txBox="1"/>
            <p:nvPr/>
          </p:nvSpPr>
          <p:spPr>
            <a:xfrm>
              <a:off x="340" y="1665"/>
              <a:ext cx="3404" cy="538"/>
            </a:xfrm>
            <a:prstGeom prst="rect">
              <a:avLst/>
            </a:prstGeom>
            <a:solidFill>
              <a:schemeClr val="hlink"/>
            </a:solidFill>
            <a:ln w="9525">
              <a:noFill/>
            </a:ln>
          </p:spPr>
          <p:txBody>
            <a:bodyPr anchor="t">
              <a:spAutoFit/>
            </a:bodyPr>
            <a:lstStyle/>
            <a:p>
              <a:pPr lvl="0" indent="0">
                <a:spcBef>
                  <a:spcPct val="0"/>
                </a:spcBef>
              </a:pPr>
              <a:r>
                <a:rPr lang="zh-CN" altLang="en-US" sz="3600" b="1" dirty="0">
                  <a:solidFill>
                    <a:schemeClr val="bg1"/>
                  </a:solidFill>
                  <a:latin typeface="华文新魏" panose="02010800040101010101" pitchFamily="2" charset="-122"/>
                  <a:ea typeface="华文新魏" panose="02010800040101010101" pitchFamily="2" charset="-122"/>
                </a:rPr>
                <a:t>实验</a:t>
              </a:r>
              <a:r>
                <a:rPr lang="en-US" altLang="zh-CN" sz="3600" b="1" dirty="0">
                  <a:solidFill>
                    <a:schemeClr val="bg1"/>
                  </a:solidFill>
                  <a:latin typeface="华文新魏" panose="02010800040101010101" pitchFamily="2" charset="-122"/>
                  <a:ea typeface="华文新魏" panose="02010800040101010101" pitchFamily="2" charset="-122"/>
                </a:rPr>
                <a:t>1</a:t>
              </a:r>
              <a:r>
                <a:rPr lang="zh-CN" altLang="en-US" sz="3600" b="1" dirty="0">
                  <a:solidFill>
                    <a:schemeClr val="bg1"/>
                  </a:solidFill>
                  <a:latin typeface="华文新魏" panose="02010800040101010101" pitchFamily="2" charset="-122"/>
                  <a:ea typeface="华文新魏" panose="02010800040101010101" pitchFamily="2" charset="-122"/>
                </a:rPr>
                <a:t>、液体的扩散现象</a:t>
              </a:r>
            </a:p>
          </p:txBody>
        </p:sp>
        <p:sp>
          <p:nvSpPr>
            <p:cNvPr id="25603" name="文本框 100356"/>
            <p:cNvSpPr txBox="1"/>
            <p:nvPr/>
          </p:nvSpPr>
          <p:spPr>
            <a:xfrm>
              <a:off x="664" y="2308"/>
              <a:ext cx="2453" cy="435"/>
            </a:xfrm>
            <a:prstGeom prst="rect">
              <a:avLst/>
            </a:prstGeom>
            <a:noFill/>
            <a:ln w="9525">
              <a:noFill/>
            </a:ln>
          </p:spPr>
          <p:txBody>
            <a:bodyPr wrap="square" anchor="t">
              <a:spAutoFit/>
            </a:bodyPr>
            <a:lstStyle/>
            <a:p>
              <a:pPr lvl="0" indent="0">
                <a:spcBef>
                  <a:spcPct val="0"/>
                </a:spcBef>
              </a:pPr>
              <a:r>
                <a:rPr lang="en-US" altLang="zh-CN" sz="2800" b="1" dirty="0">
                  <a:latin typeface="Arial" panose="020B0604020202020204" pitchFamily="34" charset="0"/>
                  <a:ea typeface="黑体" panose="02010600030101010101" pitchFamily="2" charset="-122"/>
                </a:rPr>
                <a:t>        </a:t>
              </a:r>
              <a:r>
                <a:rPr lang="zh-CN" altLang="en-US" sz="2800" b="1" dirty="0">
                  <a:latin typeface="Arial" panose="020B0604020202020204" pitchFamily="34" charset="0"/>
                  <a:ea typeface="黑体" panose="02010600030101010101" pitchFamily="2" charset="-122"/>
                </a:rPr>
                <a:t>蓝墨水滴在水中</a:t>
              </a:r>
            </a:p>
          </p:txBody>
        </p:sp>
      </p:grpSp>
      <p:grpSp>
        <p:nvGrpSpPr>
          <p:cNvPr id="100369" name="组合 100368"/>
          <p:cNvGrpSpPr/>
          <p:nvPr/>
        </p:nvGrpSpPr>
        <p:grpSpPr>
          <a:xfrm>
            <a:off x="1204357" y="4122738"/>
            <a:ext cx="6734175" cy="640556"/>
            <a:chOff x="-293" y="2400"/>
            <a:chExt cx="5656" cy="538"/>
          </a:xfrm>
        </p:grpSpPr>
        <p:sp>
          <p:nvSpPr>
            <p:cNvPr id="25605" name="文本框 100357"/>
            <p:cNvSpPr txBox="1"/>
            <p:nvPr/>
          </p:nvSpPr>
          <p:spPr>
            <a:xfrm>
              <a:off x="-293" y="2400"/>
              <a:ext cx="1365" cy="538"/>
            </a:xfrm>
            <a:prstGeom prst="rect">
              <a:avLst/>
            </a:prstGeom>
            <a:noFill/>
            <a:ln w="9525">
              <a:noFill/>
            </a:ln>
          </p:spPr>
          <p:txBody>
            <a:bodyPr anchor="t">
              <a:spAutoFit/>
            </a:bodyPr>
            <a:lstStyle/>
            <a:p>
              <a:pPr lvl="0" indent="0"/>
              <a:r>
                <a:rPr lang="zh-CN" altLang="en-US" sz="3600" dirty="0">
                  <a:solidFill>
                    <a:srgbClr val="FF0000"/>
                  </a:solidFill>
                  <a:latin typeface="华文新魏" panose="02010800040101010101" pitchFamily="2" charset="-122"/>
                  <a:ea typeface="华文新魏" panose="02010800040101010101" pitchFamily="2" charset="-122"/>
                </a:rPr>
                <a:t>现象</a:t>
              </a:r>
              <a:r>
                <a:rPr lang="zh-CN" altLang="en-US" sz="1350" b="0" dirty="0">
                  <a:latin typeface="华文新魏" panose="02010800040101010101" pitchFamily="2" charset="-122"/>
                  <a:ea typeface="华文新魏" panose="02010800040101010101" pitchFamily="2" charset="-122"/>
                </a:rPr>
                <a:t>：</a:t>
              </a:r>
              <a:endParaRPr lang="zh-CN" altLang="en-US" sz="1350" b="0">
                <a:latin typeface="华文新魏" panose="02010800040101010101" pitchFamily="2" charset="-122"/>
                <a:ea typeface="华文新魏" panose="02010800040101010101" pitchFamily="2" charset="-122"/>
              </a:endParaRPr>
            </a:p>
          </p:txBody>
        </p:sp>
        <p:sp>
          <p:nvSpPr>
            <p:cNvPr id="25606" name="文本框 100358"/>
            <p:cNvSpPr txBox="1"/>
            <p:nvPr/>
          </p:nvSpPr>
          <p:spPr>
            <a:xfrm>
              <a:off x="1008" y="2400"/>
              <a:ext cx="4355" cy="486"/>
            </a:xfrm>
            <a:prstGeom prst="rect">
              <a:avLst/>
            </a:prstGeom>
            <a:noFill/>
            <a:ln w="9525">
              <a:noFill/>
            </a:ln>
          </p:spPr>
          <p:txBody>
            <a:bodyPr wrap="square" anchor="t">
              <a:spAutoFit/>
            </a:bodyPr>
            <a:lstStyle/>
            <a:p>
              <a:pPr lvl="0" indent="0"/>
              <a:r>
                <a:rPr lang="zh-CN" altLang="en-US" sz="3200" b="1" dirty="0">
                  <a:latin typeface="Times New Roman" panose="02020603050405020304" pitchFamily="18" charset="0"/>
                  <a:ea typeface="黑体" panose="02010600030101010101" pitchFamily="2" charset="-122"/>
                </a:rPr>
                <a:t>过一段时间整杯水都变红了</a:t>
              </a:r>
              <a:endParaRPr lang="zh-CN" altLang="en-US" sz="3200" b="1">
                <a:latin typeface="Times New Roman" panose="02020603050405020304" pitchFamily="18" charset="0"/>
                <a:ea typeface="黑体" panose="02010600030101010101" pitchFamily="2" charset="-122"/>
              </a:endParaRPr>
            </a:p>
          </p:txBody>
        </p:sp>
      </p:grpSp>
      <p:pic>
        <p:nvPicPr>
          <p:cNvPr id="25607" name="图片 1"/>
          <p:cNvPicPr>
            <a:picLocks noChangeAspect="1"/>
          </p:cNvPicPr>
          <p:nvPr/>
        </p:nvPicPr>
        <p:blipFill>
          <a:blip r:embed="rId2" cstate="print"/>
          <a:stretch>
            <a:fillRect/>
          </a:stretch>
        </p:blipFill>
        <p:spPr>
          <a:xfrm>
            <a:off x="2562781" y="1680528"/>
            <a:ext cx="3253978" cy="244197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0368"/>
                                        </p:tgtEl>
                                        <p:attrNameLst>
                                          <p:attrName>style.visibility</p:attrName>
                                        </p:attrNameLst>
                                      </p:cBhvr>
                                      <p:to>
                                        <p:strVal val="visible"/>
                                      </p:to>
                                    </p:set>
                                    <p:animEffect transition="in" filter="box(in)">
                                      <p:cBhvr>
                                        <p:cTn id="7" dur="1000"/>
                                        <p:tgtEl>
                                          <p:spTgt spid="10036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5607"/>
                                        </p:tgtEl>
                                        <p:attrNameLst>
                                          <p:attrName>style.visibility</p:attrName>
                                        </p:attrNameLst>
                                      </p:cBhvr>
                                      <p:to>
                                        <p:strVal val="visible"/>
                                      </p:to>
                                    </p:set>
                                    <p:anim calcmode="lin" valueType="num">
                                      <p:cBhvr additive="base">
                                        <p:cTn id="12" dur="500" fill="hold"/>
                                        <p:tgtEl>
                                          <p:spTgt spid="25607"/>
                                        </p:tgtEl>
                                        <p:attrNameLst>
                                          <p:attrName>ppt_x</p:attrName>
                                        </p:attrNameLst>
                                      </p:cBhvr>
                                      <p:tavLst>
                                        <p:tav tm="0">
                                          <p:val>
                                            <p:strVal val="#ppt_x"/>
                                          </p:val>
                                        </p:tav>
                                        <p:tav tm="100000">
                                          <p:val>
                                            <p:strVal val="#ppt_x"/>
                                          </p:val>
                                        </p:tav>
                                      </p:tavLst>
                                    </p:anim>
                                    <p:anim calcmode="lin" valueType="num">
                                      <p:cBhvr additive="base">
                                        <p:cTn id="13" dur="500" fill="hold"/>
                                        <p:tgtEl>
                                          <p:spTgt spid="2560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0369"/>
                                        </p:tgtEl>
                                        <p:attrNameLst>
                                          <p:attrName>style.visibility</p:attrName>
                                        </p:attrNameLst>
                                      </p:cBhvr>
                                      <p:to>
                                        <p:strVal val="visible"/>
                                      </p:to>
                                    </p:set>
                                    <p:anim calcmode="lin" valueType="num">
                                      <p:cBhvr>
                                        <p:cTn id="18" dur="1000" fill="hold"/>
                                        <p:tgtEl>
                                          <p:spTgt spid="100369"/>
                                        </p:tgtEl>
                                        <p:attrNameLst>
                                          <p:attrName>ppt_x</p:attrName>
                                        </p:attrNameLst>
                                      </p:cBhvr>
                                      <p:tavLst>
                                        <p:tav tm="0">
                                          <p:val>
                                            <p:strVal val="#ppt_x"/>
                                          </p:val>
                                        </p:tav>
                                        <p:tav tm="100000">
                                          <p:val>
                                            <p:strVal val="#ppt_x"/>
                                          </p:val>
                                        </p:tav>
                                      </p:tavLst>
                                    </p:anim>
                                    <p:anim calcmode="lin" valueType="num">
                                      <p:cBhvr>
                                        <p:cTn id="19" dur="1000" fill="hold"/>
                                        <p:tgtEl>
                                          <p:spTgt spid="1003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100353"/>
          <p:cNvSpPr txBox="1"/>
          <p:nvPr/>
        </p:nvSpPr>
        <p:spPr>
          <a:xfrm>
            <a:off x="1778000" y="431165"/>
            <a:ext cx="5588000" cy="640080"/>
          </a:xfrm>
          <a:prstGeom prst="rect">
            <a:avLst/>
          </a:prstGeom>
          <a:solidFill>
            <a:schemeClr val="hlink">
              <a:alpha val="75000"/>
            </a:schemeClr>
          </a:solidFill>
          <a:ln w="9525">
            <a:noFill/>
          </a:ln>
        </p:spPr>
        <p:txBody>
          <a:bodyPr wrap="square" anchor="t">
            <a:spAutoFit/>
          </a:bodyPr>
          <a:lstStyle/>
          <a:p>
            <a:pPr lvl="0" indent="0">
              <a:spcBef>
                <a:spcPct val="0"/>
              </a:spcBef>
            </a:pPr>
            <a:r>
              <a:rPr lang="zh-CN" altLang="en-US" sz="3600" b="1" dirty="0">
                <a:solidFill>
                  <a:schemeClr val="bg1"/>
                </a:solidFill>
                <a:latin typeface="华文新魏" panose="02010800040101010101" pitchFamily="2" charset="-122"/>
                <a:ea typeface="华文新魏" panose="02010800040101010101" pitchFamily="2" charset="-122"/>
              </a:rPr>
              <a:t>实验</a:t>
            </a:r>
            <a:r>
              <a:rPr lang="en-US" altLang="zh-CN" sz="3600" b="1" dirty="0">
                <a:solidFill>
                  <a:schemeClr val="bg1"/>
                </a:solidFill>
                <a:latin typeface="华文新魏" panose="02010800040101010101" pitchFamily="2" charset="-122"/>
                <a:ea typeface="华文新魏" panose="02010800040101010101" pitchFamily="2" charset="-122"/>
              </a:rPr>
              <a:t>2</a:t>
            </a:r>
            <a:r>
              <a:rPr lang="zh-CN" altLang="en-US" sz="3600" b="1" dirty="0">
                <a:solidFill>
                  <a:schemeClr val="bg1"/>
                </a:solidFill>
                <a:latin typeface="华文新魏" panose="02010800040101010101" pitchFamily="2" charset="-122"/>
                <a:ea typeface="华文新魏" panose="02010800040101010101" pitchFamily="2" charset="-122"/>
              </a:rPr>
              <a:t>、气体的扩散现象</a:t>
            </a:r>
          </a:p>
        </p:txBody>
      </p:sp>
      <p:sp>
        <p:nvSpPr>
          <p:cNvPr id="100365" name="矩形 100364"/>
          <p:cNvSpPr/>
          <p:nvPr/>
        </p:nvSpPr>
        <p:spPr>
          <a:xfrm>
            <a:off x="1466850" y="3489960"/>
            <a:ext cx="6913245" cy="1188720"/>
          </a:xfrm>
          <a:prstGeom prst="rect">
            <a:avLst/>
          </a:prstGeom>
          <a:noFill/>
          <a:ln w="9525">
            <a:noFill/>
          </a:ln>
        </p:spPr>
        <p:txBody>
          <a:bodyPr wrap="square" anchor="t">
            <a:spAutoFit/>
          </a:bodyPr>
          <a:lstStyle/>
          <a:p>
            <a:pPr lvl="0" indent="0">
              <a:spcBef>
                <a:spcPct val="0"/>
              </a:spcBef>
            </a:pPr>
            <a:r>
              <a:rPr lang="zh-CN" altLang="en-US" sz="3600" b="1" dirty="0">
                <a:solidFill>
                  <a:srgbClr val="FF0000"/>
                </a:solidFill>
                <a:latin typeface="华文新魏" panose="02010800040101010101" pitchFamily="2" charset="-122"/>
                <a:ea typeface="华文新魏" panose="02010800040101010101" pitchFamily="2" charset="-122"/>
              </a:rPr>
              <a:t>现象</a:t>
            </a:r>
            <a:r>
              <a:rPr lang="zh-CN" altLang="en-US" sz="3600" b="1" dirty="0">
                <a:solidFill>
                  <a:srgbClr val="FF0000"/>
                </a:solidFill>
                <a:latin typeface="黑体" panose="02010600030101010101" pitchFamily="2" charset="-122"/>
                <a:ea typeface="黑体" panose="02010600030101010101" pitchFamily="2" charset="-122"/>
              </a:rPr>
              <a:t>：</a:t>
            </a:r>
            <a:r>
              <a:rPr lang="zh-CN" altLang="en-US" sz="3600" b="1" dirty="0">
                <a:latin typeface="黑体" panose="02010600030101010101" pitchFamily="2" charset="-122"/>
                <a:ea typeface="黑体" panose="02010600030101010101" pitchFamily="2" charset="-122"/>
              </a:rPr>
              <a:t>过一段时间，两个广口瓶中有颜色且颜色变浅</a:t>
            </a:r>
          </a:p>
        </p:txBody>
      </p:sp>
      <p:pic>
        <p:nvPicPr>
          <p:cNvPr id="24579" name="图片 2">
            <a:hlinkClick r:id="rId2" action="ppaction://hlinkfile"/>
          </p:cNvPr>
          <p:cNvPicPr>
            <a:picLocks noChangeAspect="1"/>
          </p:cNvPicPr>
          <p:nvPr/>
        </p:nvPicPr>
        <p:blipFill>
          <a:blip r:embed="rId3" cstate="print"/>
          <a:stretch>
            <a:fillRect/>
          </a:stretch>
        </p:blipFill>
        <p:spPr>
          <a:xfrm>
            <a:off x="2871788" y="1171575"/>
            <a:ext cx="2149079" cy="2415779"/>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365"/>
                                        </p:tgtEl>
                                        <p:attrNameLst>
                                          <p:attrName>style.visibility</p:attrName>
                                        </p:attrNameLst>
                                      </p:cBhvr>
                                      <p:to>
                                        <p:strVal val="visible"/>
                                      </p:to>
                                    </p:set>
                                    <p:anim calcmode="lin" valueType="num">
                                      <p:cBhvr>
                                        <p:cTn id="7" dur="1000" fill="hold"/>
                                        <p:tgtEl>
                                          <p:spTgt spid="100365"/>
                                        </p:tgtEl>
                                        <p:attrNameLst>
                                          <p:attrName>ppt_x</p:attrName>
                                        </p:attrNameLst>
                                      </p:cBhvr>
                                      <p:tavLst>
                                        <p:tav tm="0">
                                          <p:val>
                                            <p:strVal val="#ppt_x"/>
                                          </p:val>
                                        </p:tav>
                                        <p:tav tm="100000">
                                          <p:val>
                                            <p:strVal val="#ppt_x"/>
                                          </p:val>
                                        </p:tav>
                                      </p:tavLst>
                                    </p:anim>
                                    <p:anim calcmode="lin" valueType="num">
                                      <p:cBhvr>
                                        <p:cTn id="8" dur="1000" fill="hold"/>
                                        <p:tgtEl>
                                          <p:spTgt spid="1003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6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100" name="内容占位符 132099" descr="S4020168"/>
          <p:cNvPicPr>
            <a:picLocks noGrp="1" noChangeAspect="1"/>
          </p:cNvPicPr>
          <p:nvPr>
            <p:ph idx="1"/>
          </p:nvPr>
        </p:nvPicPr>
        <p:blipFill>
          <a:blip r:embed="rId2" cstate="print"/>
          <a:stretch>
            <a:fillRect/>
          </a:stretch>
        </p:blipFill>
        <p:spPr>
          <a:xfrm>
            <a:off x="2440781" y="2311004"/>
            <a:ext cx="3402806" cy="2551509"/>
          </a:xfrm>
        </p:spPr>
      </p:pic>
      <p:grpSp>
        <p:nvGrpSpPr>
          <p:cNvPr id="100370" name="组合 100369"/>
          <p:cNvGrpSpPr/>
          <p:nvPr/>
        </p:nvGrpSpPr>
        <p:grpSpPr>
          <a:xfrm>
            <a:off x="1643301" y="441246"/>
            <a:ext cx="6759178" cy="1662113"/>
            <a:chOff x="288" y="2956"/>
            <a:chExt cx="5677" cy="1396"/>
          </a:xfrm>
        </p:grpSpPr>
        <p:sp>
          <p:nvSpPr>
            <p:cNvPr id="26627" name="文本框 100355"/>
            <p:cNvSpPr txBox="1"/>
            <p:nvPr/>
          </p:nvSpPr>
          <p:spPr>
            <a:xfrm>
              <a:off x="336" y="2956"/>
              <a:ext cx="4494" cy="538"/>
            </a:xfrm>
            <a:prstGeom prst="rect">
              <a:avLst/>
            </a:prstGeom>
            <a:solidFill>
              <a:schemeClr val="hlink"/>
            </a:solidFill>
            <a:ln w="9525">
              <a:noFill/>
            </a:ln>
          </p:spPr>
          <p:txBody>
            <a:bodyPr wrap="square" anchor="t">
              <a:spAutoFit/>
            </a:bodyPr>
            <a:lstStyle/>
            <a:p>
              <a:pPr lvl="0" indent="0">
                <a:spcBef>
                  <a:spcPct val="0"/>
                </a:spcBef>
              </a:pPr>
              <a:r>
                <a:rPr lang="zh-CN" altLang="en-US" sz="3600" b="1" dirty="0">
                  <a:solidFill>
                    <a:schemeClr val="bg1"/>
                  </a:solidFill>
                  <a:latin typeface="华文新魏" panose="02010800040101010101" pitchFamily="2" charset="-122"/>
                  <a:ea typeface="华文新魏" panose="02010800040101010101" pitchFamily="2" charset="-122"/>
                </a:rPr>
                <a:t>实验</a:t>
              </a:r>
              <a:r>
                <a:rPr lang="en-US" altLang="zh-CN" sz="3600" b="1" dirty="0">
                  <a:solidFill>
                    <a:schemeClr val="bg1"/>
                  </a:solidFill>
                  <a:latin typeface="华文新魏" panose="02010800040101010101" pitchFamily="2" charset="-122"/>
                  <a:ea typeface="华文新魏" panose="02010800040101010101" pitchFamily="2" charset="-122"/>
                </a:rPr>
                <a:t>3</a:t>
              </a:r>
              <a:r>
                <a:rPr lang="zh-CN" altLang="en-US" sz="3600" b="1" dirty="0">
                  <a:solidFill>
                    <a:schemeClr val="bg1"/>
                  </a:solidFill>
                  <a:latin typeface="华文新魏" panose="02010800040101010101" pitchFamily="2" charset="-122"/>
                  <a:ea typeface="华文新魏" panose="02010800040101010101" pitchFamily="2" charset="-122"/>
                </a:rPr>
                <a:t>、固体的扩散现象</a:t>
              </a:r>
            </a:p>
          </p:txBody>
        </p:sp>
        <p:sp>
          <p:nvSpPr>
            <p:cNvPr id="26628" name="文本框 100359"/>
            <p:cNvSpPr txBox="1"/>
            <p:nvPr/>
          </p:nvSpPr>
          <p:spPr>
            <a:xfrm>
              <a:off x="288" y="3456"/>
              <a:ext cx="5677" cy="896"/>
            </a:xfrm>
            <a:prstGeom prst="rect">
              <a:avLst/>
            </a:prstGeom>
            <a:noFill/>
            <a:ln w="9525">
              <a:noFill/>
            </a:ln>
          </p:spPr>
          <p:txBody>
            <a:bodyPr wrap="square" anchor="t">
              <a:spAutoFit/>
            </a:bodyPr>
            <a:lstStyle/>
            <a:p>
              <a:pPr lvl="0" indent="0"/>
              <a:r>
                <a:rPr lang="en-US" altLang="zh-CN" sz="2400" b="1" dirty="0">
                  <a:latin typeface="Times New Roman" panose="02020603050405020304" pitchFamily="18" charset="0"/>
                  <a:ea typeface="宋体" panose="02010600030101010101" pitchFamily="2" charset="-122"/>
                </a:rPr>
                <a:t>  </a:t>
              </a:r>
              <a:r>
                <a:rPr lang="en-US" altLang="zh-CN" sz="2400" b="1" dirty="0">
                  <a:latin typeface="黑体" panose="02010600030101010101" pitchFamily="2" charset="-122"/>
                  <a:ea typeface="黑体" panose="02010600030101010101" pitchFamily="2" charset="-122"/>
                </a:rPr>
                <a:t> </a:t>
              </a: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长期堆煤的墙角侧壁上用小刀刮开，会看到里面有黑色的煤粒。</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32100"/>
                                        </p:tgtEl>
                                        <p:attrNameLst>
                                          <p:attrName>style.visibility</p:attrName>
                                        </p:attrNameLst>
                                      </p:cBhvr>
                                      <p:to>
                                        <p:strVal val="visible"/>
                                      </p:to>
                                    </p:set>
                                    <p:anim calcmode="lin" valueType="num">
                                      <p:cBhvr>
                                        <p:cTn id="7" dur="1000" fill="hold"/>
                                        <p:tgtEl>
                                          <p:spTgt spid="132100"/>
                                        </p:tgtEl>
                                        <p:attrNameLst>
                                          <p:attrName>ppt_w</p:attrName>
                                        </p:attrNameLst>
                                      </p:cBhvr>
                                      <p:tavLst>
                                        <p:tav tm="0">
                                          <p:val>
                                            <p:strVal val="#ppt_w*0.70"/>
                                          </p:val>
                                        </p:tav>
                                        <p:tav tm="100000">
                                          <p:val>
                                            <p:strVal val="#ppt_w"/>
                                          </p:val>
                                        </p:tav>
                                      </p:tavLst>
                                    </p:anim>
                                    <p:anim calcmode="lin" valueType="num">
                                      <p:cBhvr>
                                        <p:cTn id="8" dur="1000" fill="hold"/>
                                        <p:tgtEl>
                                          <p:spTgt spid="132100"/>
                                        </p:tgtEl>
                                        <p:attrNameLst>
                                          <p:attrName>ppt_h</p:attrName>
                                        </p:attrNameLst>
                                      </p:cBhvr>
                                      <p:tavLst>
                                        <p:tav tm="0">
                                          <p:val>
                                            <p:strVal val="#ppt_h"/>
                                          </p:val>
                                        </p:tav>
                                        <p:tav tm="100000">
                                          <p:val>
                                            <p:strVal val="#ppt_h"/>
                                          </p:val>
                                        </p:tav>
                                      </p:tavLst>
                                    </p:anim>
                                    <p:animEffect transition="in" filter="fade">
                                      <p:cBhvr>
                                        <p:cTn id="9" dur="1000"/>
                                        <p:tgtEl>
                                          <p:spTgt spid="132100"/>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00370"/>
                                        </p:tgtEl>
                                        <p:attrNameLst>
                                          <p:attrName>style.visibility</p:attrName>
                                        </p:attrNameLst>
                                      </p:cBhvr>
                                      <p:to>
                                        <p:strVal val="visible"/>
                                      </p:to>
                                    </p:set>
                                    <p:animEffect transition="in" filter="blinds(horizontal)">
                                      <p:cBhvr>
                                        <p:cTn id="14" dur="1000"/>
                                        <p:tgtEl>
                                          <p:spTgt spid="100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7" name="文本框 84996"/>
          <p:cNvSpPr txBox="1"/>
          <p:nvPr/>
        </p:nvSpPr>
        <p:spPr>
          <a:xfrm>
            <a:off x="1485900" y="1576705"/>
            <a:ext cx="6958965" cy="1463040"/>
          </a:xfrm>
          <a:prstGeom prst="rect">
            <a:avLst/>
          </a:prstGeom>
          <a:noFill/>
          <a:ln w="9525">
            <a:noFill/>
          </a:ln>
        </p:spPr>
        <p:txBody>
          <a:bodyPr wrap="square" anchor="t">
            <a:spAutoFit/>
          </a:bodyPr>
          <a:lstStyle/>
          <a:p>
            <a:pPr lvl="0" indent="0"/>
            <a:r>
              <a:rPr lang="zh-CN" altLang="en-US" sz="4500" b="1" dirty="0">
                <a:latin typeface="黑体" panose="02010600030101010101" pitchFamily="2" charset="-122"/>
                <a:ea typeface="黑体" panose="02010600030101010101" pitchFamily="2" charset="-122"/>
              </a:rPr>
              <a:t>大量实验证明：分子一直处在</a:t>
            </a:r>
            <a:r>
              <a:rPr lang="zh-CN" altLang="en-US" sz="4500" b="1" dirty="0">
                <a:solidFill>
                  <a:srgbClr val="FF3300"/>
                </a:solidFill>
                <a:latin typeface="黑体" panose="02010600030101010101" pitchFamily="2" charset="-122"/>
                <a:ea typeface="黑体" panose="02010600030101010101" pitchFamily="2" charset="-122"/>
              </a:rPr>
              <a:t>永不停息的运动</a:t>
            </a:r>
            <a:r>
              <a:rPr lang="zh-CN" altLang="en-US" sz="4500" b="1" dirty="0">
                <a:latin typeface="黑体" panose="02010600030101010101" pitchFamily="2" charset="-122"/>
                <a:ea typeface="黑体" panose="02010600030101010101" pitchFamily="2" charset="-122"/>
              </a:rPr>
              <a:t>中。</a:t>
            </a:r>
          </a:p>
        </p:txBody>
      </p:sp>
      <p:sp>
        <p:nvSpPr>
          <p:cNvPr id="85003" name="文本框 85002"/>
          <p:cNvSpPr txBox="1"/>
          <p:nvPr/>
        </p:nvSpPr>
        <p:spPr>
          <a:xfrm>
            <a:off x="1543050" y="582216"/>
            <a:ext cx="1543050" cy="777240"/>
          </a:xfrm>
          <a:prstGeom prst="rect">
            <a:avLst/>
          </a:prstGeom>
          <a:noFill/>
          <a:ln w="9525">
            <a:noFill/>
          </a:ln>
        </p:spPr>
        <p:txBody>
          <a:bodyPr anchor="t">
            <a:spAutoFit/>
          </a:bodyPr>
          <a:lstStyle/>
          <a:p>
            <a:pPr lvl="0" indent="0"/>
            <a:r>
              <a:rPr lang="zh-CN" altLang="en-US" sz="4500" b="1" dirty="0">
                <a:solidFill>
                  <a:srgbClr val="260FB1"/>
                </a:solidFill>
                <a:latin typeface="华文新魏" panose="02010800040101010101" pitchFamily="2" charset="-122"/>
                <a:ea typeface="华文新魏" panose="02010800040101010101" pitchFamily="2" charset="-122"/>
              </a:rPr>
              <a:t>结论：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5003"/>
                                        </p:tgtEl>
                                        <p:attrNameLst>
                                          <p:attrName>style.visibility</p:attrName>
                                        </p:attrNameLst>
                                      </p:cBhvr>
                                      <p:to>
                                        <p:strVal val="visible"/>
                                      </p:to>
                                    </p:set>
                                    <p:anim calcmode="lin" valueType="num">
                                      <p:cBhvr additive="base">
                                        <p:cTn id="7" dur="500" fill="hold"/>
                                        <p:tgtEl>
                                          <p:spTgt spid="85003"/>
                                        </p:tgtEl>
                                        <p:attrNameLst>
                                          <p:attrName>ppt_x</p:attrName>
                                        </p:attrNameLst>
                                      </p:cBhvr>
                                      <p:tavLst>
                                        <p:tav tm="0">
                                          <p:val>
                                            <p:strVal val="0-#ppt_w/2"/>
                                          </p:val>
                                        </p:tav>
                                        <p:tav tm="100000">
                                          <p:val>
                                            <p:strVal val="#ppt_x"/>
                                          </p:val>
                                        </p:tav>
                                      </p:tavLst>
                                    </p:anim>
                                    <p:anim calcmode="lin" valueType="num">
                                      <p:cBhvr additive="base">
                                        <p:cTn id="8" dur="500" fill="hold"/>
                                        <p:tgtEl>
                                          <p:spTgt spid="8500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4997"/>
                                        </p:tgtEl>
                                        <p:attrNameLst>
                                          <p:attrName>style.visibility</p:attrName>
                                        </p:attrNameLst>
                                      </p:cBhvr>
                                      <p:to>
                                        <p:strVal val="visible"/>
                                      </p:to>
                                    </p:set>
                                    <p:anim calcmode="lin" valueType="num">
                                      <p:cBhvr additive="base">
                                        <p:cTn id="13" dur="500" fill="hold"/>
                                        <p:tgtEl>
                                          <p:spTgt spid="84997"/>
                                        </p:tgtEl>
                                        <p:attrNameLst>
                                          <p:attrName>ppt_x</p:attrName>
                                        </p:attrNameLst>
                                      </p:cBhvr>
                                      <p:tavLst>
                                        <p:tav tm="0">
                                          <p:val>
                                            <p:strVal val="0-#ppt_w/2"/>
                                          </p:val>
                                        </p:tav>
                                        <p:tav tm="100000">
                                          <p:val>
                                            <p:strVal val="#ppt_x"/>
                                          </p:val>
                                        </p:tav>
                                      </p:tavLst>
                                    </p:anim>
                                    <p:anim calcmode="lin" valueType="num">
                                      <p:cBhvr additive="base">
                                        <p:cTn id="14" dur="500" fill="hold"/>
                                        <p:tgtEl>
                                          <p:spTgt spid="849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7" grpId="0"/>
      <p:bldP spid="85003"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8673" name="组合 101379"/>
          <p:cNvGrpSpPr/>
          <p:nvPr/>
        </p:nvGrpSpPr>
        <p:grpSpPr>
          <a:xfrm>
            <a:off x="1547813" y="141685"/>
            <a:ext cx="6156722" cy="4881563"/>
            <a:chOff x="340" y="119"/>
            <a:chExt cx="5171" cy="4100"/>
          </a:xfrm>
        </p:grpSpPr>
        <p:sp>
          <p:nvSpPr>
            <p:cNvPr id="28674" name="云形标注 101377"/>
            <p:cNvSpPr/>
            <p:nvPr/>
          </p:nvSpPr>
          <p:spPr>
            <a:xfrm>
              <a:off x="1610" y="119"/>
              <a:ext cx="3901" cy="1950"/>
            </a:xfrm>
            <a:prstGeom prst="cloudCallout">
              <a:avLst>
                <a:gd name="adj1" fmla="val -44208"/>
                <a:gd name="adj2" fmla="val 84972"/>
              </a:avLst>
            </a:prstGeom>
            <a:solidFill>
              <a:srgbClr val="FFCCCC"/>
            </a:solidFill>
            <a:ln w="9525" cap="flat" cmpd="sng">
              <a:solidFill>
                <a:srgbClr val="9966FF"/>
              </a:solidFill>
              <a:prstDash val="solid"/>
              <a:round/>
              <a:headEnd type="none" w="med" len="med"/>
              <a:tailEnd type="none" w="med" len="med"/>
            </a:ln>
          </p:spPr>
          <p:txBody>
            <a:bodyPr anchor="ctr"/>
            <a:lstStyle/>
            <a:p>
              <a:pPr lvl="0" indent="0" algn="ctr">
                <a:spcBef>
                  <a:spcPct val="0"/>
                </a:spcBef>
              </a:pPr>
              <a:r>
                <a:rPr lang="zh-CN" altLang="en-US" sz="3000" b="1" dirty="0">
                  <a:solidFill>
                    <a:srgbClr val="080808"/>
                  </a:solidFill>
                  <a:latin typeface="Verdana" panose="020B0604030504040204" pitchFamily="34" charset="0"/>
                  <a:ea typeface="楷体_GB2312" panose="02010609030101010101" pitchFamily="49" charset="-122"/>
                </a:rPr>
                <a:t>生活中还有哪些现象说明分子在不停的运动？？？</a:t>
              </a:r>
            </a:p>
          </p:txBody>
        </p:sp>
        <p:pic>
          <p:nvPicPr>
            <p:cNvPr id="28675" name="图片 101378" descr="j0305257"/>
            <p:cNvPicPr>
              <a:picLocks noChangeAspect="1"/>
            </p:cNvPicPr>
            <p:nvPr/>
          </p:nvPicPr>
          <p:blipFill>
            <a:blip r:embed="rId2" cstate="print"/>
            <a:stretch>
              <a:fillRect/>
            </a:stretch>
          </p:blipFill>
          <p:spPr>
            <a:xfrm>
              <a:off x="340" y="2160"/>
              <a:ext cx="1281" cy="2059"/>
            </a:xfrm>
            <a:prstGeom prst="rect">
              <a:avLst/>
            </a:prstGeom>
            <a:noFill/>
            <a:ln w="9525">
              <a:noFill/>
            </a:ln>
          </p:spPr>
        </p:pic>
      </p:gr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云形标注 103425"/>
          <p:cNvSpPr/>
          <p:nvPr/>
        </p:nvSpPr>
        <p:spPr>
          <a:xfrm>
            <a:off x="3059906" y="141685"/>
            <a:ext cx="4266010" cy="2430065"/>
          </a:xfrm>
          <a:prstGeom prst="cloudCallout">
            <a:avLst>
              <a:gd name="adj1" fmla="val -43694"/>
              <a:gd name="adj2" fmla="val 78958"/>
            </a:avLst>
          </a:prstGeom>
          <a:solidFill>
            <a:srgbClr val="FFCCCC"/>
          </a:solidFill>
          <a:ln w="9525" cap="flat" cmpd="sng">
            <a:solidFill>
              <a:srgbClr val="9966FF"/>
            </a:solidFill>
            <a:prstDash val="solid"/>
            <a:round/>
            <a:headEnd type="none" w="med" len="med"/>
            <a:tailEnd type="none" w="med" len="med"/>
          </a:ln>
        </p:spPr>
        <p:txBody>
          <a:bodyPr anchor="ctr"/>
          <a:lstStyle/>
          <a:p>
            <a:pPr lvl="0" indent="0" algn="ctr">
              <a:spcBef>
                <a:spcPct val="0"/>
              </a:spcBef>
            </a:pPr>
            <a:r>
              <a:rPr lang="zh-CN" altLang="en-US" sz="4050" b="1" dirty="0">
                <a:solidFill>
                  <a:srgbClr val="080808"/>
                </a:solidFill>
                <a:latin typeface="Verdana" panose="020B0604030504040204" pitchFamily="34" charset="0"/>
                <a:ea typeface="楷体_GB2312" panose="02010609030101010101" pitchFamily="49" charset="-122"/>
              </a:rPr>
              <a:t>什么会影响分子运动快慢？？？</a:t>
            </a:r>
          </a:p>
        </p:txBody>
      </p:sp>
      <p:pic>
        <p:nvPicPr>
          <p:cNvPr id="29698" name="图片 103426" descr="j0305257"/>
          <p:cNvPicPr>
            <a:picLocks noChangeAspect="1"/>
          </p:cNvPicPr>
          <p:nvPr/>
        </p:nvPicPr>
        <p:blipFill>
          <a:blip r:embed="rId2" cstate="print"/>
          <a:stretch>
            <a:fillRect/>
          </a:stretch>
        </p:blipFill>
        <p:spPr>
          <a:xfrm>
            <a:off x="1547813" y="2571750"/>
            <a:ext cx="1525191" cy="2451497"/>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前凸弯带形 104449"/>
          <p:cNvSpPr/>
          <p:nvPr/>
        </p:nvSpPr>
        <p:spPr>
          <a:xfrm>
            <a:off x="2033588" y="135731"/>
            <a:ext cx="5023247" cy="1350169"/>
          </a:xfrm>
          <a:prstGeom prst="ellipseRibbon">
            <a:avLst>
              <a:gd name="adj1" fmla="val 25000"/>
              <a:gd name="adj2" fmla="val 50000"/>
              <a:gd name="adj3" fmla="val 12500"/>
            </a:avLst>
          </a:prstGeom>
          <a:solidFill>
            <a:srgbClr val="FFADD6"/>
          </a:solidFill>
          <a:ln w="9525" cap="flat" cmpd="sng">
            <a:solidFill>
              <a:srgbClr val="800080"/>
            </a:solidFill>
            <a:prstDash val="solid"/>
            <a:round/>
            <a:headEnd type="none" w="med" len="med"/>
            <a:tailEnd type="none" w="med" len="med"/>
          </a:ln>
        </p:spPr>
        <p:txBody>
          <a:bodyPr wrap="none" anchor="ctr"/>
          <a:lstStyle/>
          <a:p>
            <a:pPr lvl="0" indent="0" algn="ctr">
              <a:spcBef>
                <a:spcPct val="0"/>
              </a:spcBef>
            </a:pPr>
            <a:r>
              <a:rPr lang="zh-CN" altLang="en-US" sz="6000" dirty="0">
                <a:solidFill>
                  <a:srgbClr val="000000"/>
                </a:solidFill>
                <a:latin typeface="华文新魏" panose="02010800040101010101" pitchFamily="2" charset="-122"/>
                <a:ea typeface="华文新魏" panose="02010800040101010101" pitchFamily="2" charset="-122"/>
              </a:rPr>
              <a:t>探 究</a:t>
            </a:r>
          </a:p>
        </p:txBody>
      </p:sp>
      <p:sp>
        <p:nvSpPr>
          <p:cNvPr id="104451" name="文本框 104450"/>
          <p:cNvSpPr txBox="1"/>
          <p:nvPr/>
        </p:nvSpPr>
        <p:spPr>
          <a:xfrm>
            <a:off x="603250" y="1588135"/>
            <a:ext cx="7937500" cy="2834640"/>
          </a:xfrm>
          <a:prstGeom prst="rect">
            <a:avLst/>
          </a:prstGeom>
          <a:noFill/>
          <a:ln w="9525">
            <a:noFill/>
          </a:ln>
        </p:spPr>
        <p:txBody>
          <a:bodyPr wrap="square" anchor="t">
            <a:spAutoFit/>
          </a:bodyPr>
          <a:lstStyle/>
          <a:p>
            <a:pPr lvl="0" indent="0" fontAlgn="auto">
              <a:lnSpc>
                <a:spcPct val="150000"/>
              </a:lnSpc>
            </a:pPr>
            <a:r>
              <a:rPr lang="en-US" altLang="zh-CN" sz="4000" b="1" dirty="0">
                <a:latin typeface="黑体" panose="02010600030101010101" pitchFamily="2" charset="-122"/>
                <a:ea typeface="黑体" panose="02010600030101010101" pitchFamily="2" charset="-122"/>
              </a:rPr>
              <a:t>  </a:t>
            </a:r>
            <a:r>
              <a:rPr lang="zh-CN" altLang="en-US" sz="4000" b="1" dirty="0">
                <a:latin typeface="黑体" panose="02010600030101010101" pitchFamily="2" charset="-122"/>
                <a:ea typeface="黑体" panose="02010600030101010101" pitchFamily="2" charset="-122"/>
              </a:rPr>
              <a:t>两个相同烧杯内分别盛质量相同的冷水和热水，同时向两烧杯内滴入一滴红墨水，观察现象：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04450"/>
                                        </p:tgtEl>
                                        <p:attrNameLst>
                                          <p:attrName>style.visibility</p:attrName>
                                        </p:attrNameLst>
                                      </p:cBhvr>
                                      <p:to>
                                        <p:strVal val="visible"/>
                                      </p:to>
                                    </p:set>
                                    <p:animEffect transition="in" filter="barn(outVertical)">
                                      <p:cBhvr>
                                        <p:cTn id="7" dur="500"/>
                                        <p:tgtEl>
                                          <p:spTgt spid="10445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04451"/>
                                        </p:tgtEl>
                                        <p:attrNameLst>
                                          <p:attrName>style.visibility</p:attrName>
                                        </p:attrNameLst>
                                      </p:cBhvr>
                                      <p:to>
                                        <p:strVal val="visible"/>
                                      </p:to>
                                    </p:set>
                                    <p:animEffect transition="in" filter="barn(inHorizontal)">
                                      <p:cBhvr>
                                        <p:cTn id="12" dur="500"/>
                                        <p:tgtEl>
                                          <p:spTgt spid="1044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bldLvl="0" animBg="1"/>
      <p:bldP spid="1044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57349"/>
          <p:cNvSpPr/>
          <p:nvPr/>
        </p:nvSpPr>
        <p:spPr>
          <a:xfrm>
            <a:off x="2400300" y="721519"/>
            <a:ext cx="4343400" cy="971550"/>
          </a:xfrm>
          <a:prstGeom prst="rect">
            <a:avLst/>
          </a:prstGeom>
        </p:spPr>
        <p:txBody>
          <a:bodyPr wrap="none" fromWordArt="1">
            <a:prstTxWarp prst="textPlain">
              <a:avLst>
                <a:gd name="adj" fmla="val 50000"/>
              </a:avLst>
            </a:prstTxWarp>
            <a:normAutofit/>
          </a:bodyPr>
          <a:lstStyle/>
          <a:p>
            <a:pPr algn="ctr"/>
            <a:r>
              <a:rPr lang="zh-CN" altLang="en-US" sz="4500" b="1">
                <a:solidFill>
                  <a:srgbClr val="0000FF"/>
                </a:solidFill>
                <a:effectLst>
                  <a:outerShdw dist="45791" dir="2021404" algn="ctr" rotWithShape="0">
                    <a:srgbClr val="C0C0C0"/>
                  </a:outerShdw>
                </a:effectLst>
                <a:latin typeface="华文行楷" panose="02010800040101010101" pitchFamily="2" charset="-122"/>
                <a:ea typeface="华文行楷" panose="02010800040101010101" pitchFamily="2" charset="-122"/>
              </a:rPr>
              <a:t>7.1走进分子世界</a:t>
            </a:r>
          </a:p>
        </p:txBody>
      </p:sp>
      <p:graphicFrame>
        <p:nvGraphicFramePr>
          <p:cNvPr id="13315" name="对象 57353"/>
          <p:cNvGraphicFramePr>
            <a:graphicFrameLocks/>
          </p:cNvGraphicFramePr>
          <p:nvPr/>
        </p:nvGraphicFramePr>
        <p:xfrm>
          <a:off x="3032522" y="2065735"/>
          <a:ext cx="3213497" cy="2651522"/>
        </p:xfrm>
        <a:graphic>
          <a:graphicData uri="http://schemas.openxmlformats.org/presentationml/2006/ole">
            <p:oleObj spid="_x0000_s3076" r:id="rId3" imgW="5915851" imgH="3457143" progId="PBrush">
              <p:embed/>
            </p:oleObj>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105473"/>
          <p:cNvSpPr txBox="1"/>
          <p:nvPr/>
        </p:nvSpPr>
        <p:spPr>
          <a:xfrm>
            <a:off x="1050290" y="935355"/>
            <a:ext cx="7043420" cy="2148840"/>
          </a:xfrm>
          <a:prstGeom prst="rect">
            <a:avLst/>
          </a:prstGeom>
          <a:noFill/>
          <a:ln w="9525">
            <a:noFill/>
          </a:ln>
        </p:spPr>
        <p:txBody>
          <a:bodyPr wrap="square" anchor="t">
            <a:spAutoFit/>
          </a:bodyPr>
          <a:lstStyle/>
          <a:p>
            <a:pPr lvl="0" indent="0" fontAlgn="auto">
              <a:lnSpc>
                <a:spcPct val="150000"/>
              </a:lnSpc>
            </a:pPr>
            <a:r>
              <a:rPr lang="en-US" altLang="zh-CN" sz="4500" b="1" dirty="0">
                <a:solidFill>
                  <a:srgbClr val="FF0000"/>
                </a:solidFill>
                <a:latin typeface="黑体" panose="02010600030101010101" pitchFamily="2" charset="-122"/>
                <a:ea typeface="黑体" panose="02010600030101010101" pitchFamily="2" charset="-122"/>
              </a:rPr>
              <a:t> </a:t>
            </a:r>
            <a:r>
              <a:rPr lang="zh-CN" altLang="en-US" sz="4500" b="1" dirty="0">
                <a:solidFill>
                  <a:srgbClr val="FF0000"/>
                </a:solidFill>
                <a:latin typeface="黑体" panose="02010600030101010101" pitchFamily="2" charset="-122"/>
                <a:ea typeface="黑体" panose="02010600030101010101" pitchFamily="2" charset="-122"/>
              </a:rPr>
              <a:t>温度</a:t>
            </a:r>
            <a:r>
              <a:rPr lang="zh-CN" altLang="en-US" sz="4500" b="1" dirty="0">
                <a:solidFill>
                  <a:srgbClr val="0B0801"/>
                </a:solidFill>
                <a:latin typeface="黑体" panose="02010600030101010101" pitchFamily="2" charset="-122"/>
                <a:ea typeface="黑体" panose="02010600030101010101" pitchFamily="2" charset="-122"/>
              </a:rPr>
              <a:t>影响分子运动快慢；温度越</a:t>
            </a:r>
            <a:r>
              <a:rPr lang="zh-CN" altLang="en-US" sz="4500" b="1" dirty="0">
                <a:solidFill>
                  <a:srgbClr val="FF0000"/>
                </a:solidFill>
                <a:latin typeface="黑体" panose="02010600030101010101" pitchFamily="2" charset="-122"/>
                <a:ea typeface="黑体" panose="02010600030101010101" pitchFamily="2" charset="-122"/>
              </a:rPr>
              <a:t>高</a:t>
            </a:r>
            <a:r>
              <a:rPr lang="zh-CN" altLang="en-US" sz="4500" b="1" dirty="0">
                <a:solidFill>
                  <a:srgbClr val="0B0801"/>
                </a:solidFill>
                <a:latin typeface="黑体" panose="02010600030101010101" pitchFamily="2" charset="-122"/>
                <a:ea typeface="黑体" panose="02010600030101010101" pitchFamily="2" charset="-122"/>
              </a:rPr>
              <a:t>分子运动越</a:t>
            </a:r>
            <a:r>
              <a:rPr lang="zh-CN" altLang="en-US" sz="4500" b="1" dirty="0">
                <a:solidFill>
                  <a:srgbClr val="FF0000"/>
                </a:solidFill>
                <a:latin typeface="黑体" panose="02010600030101010101" pitchFamily="2" charset="-122"/>
                <a:ea typeface="黑体" panose="02010600030101010101" pitchFamily="2" charset="-122"/>
              </a:rPr>
              <a:t>剧烈</a:t>
            </a:r>
            <a:r>
              <a:rPr lang="zh-CN" altLang="en-US" sz="4500" b="1" dirty="0">
                <a:solidFill>
                  <a:srgbClr val="0B0801"/>
                </a:solidFill>
                <a:latin typeface="黑体" panose="02010600030101010101" pitchFamily="2" charset="-122"/>
                <a:ea typeface="黑体" panose="02010600030101010101" pitchFamily="2" charset="-122"/>
              </a:rPr>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矩形 94209"/>
          <p:cNvSpPr/>
          <p:nvPr/>
        </p:nvSpPr>
        <p:spPr>
          <a:xfrm>
            <a:off x="1439466" y="141685"/>
            <a:ext cx="921544" cy="994172"/>
          </a:xfrm>
          <a:prstGeom prst="rect">
            <a:avLst/>
          </a:prstGeom>
        </p:spPr>
        <p:txBody>
          <a:bodyPr wrap="none" fromWordArt="1">
            <a:prstTxWarp prst="textSlantUp">
              <a:avLst>
                <a:gd name="adj" fmla="val 69097"/>
              </a:avLst>
            </a:prstTxWarp>
            <a:normAutofit/>
          </a:bodyPr>
          <a:lstStyle/>
          <a:p>
            <a:pPr algn="ctr"/>
            <a:r>
              <a:rPr lang="zh-CN" altLang="en-US" sz="2400">
                <a:ln w="9525" cap="flat" cmpd="sng">
                  <a:solidFill>
                    <a:srgbClr val="FF0000"/>
                  </a:solidFill>
                  <a:prstDash val="solid"/>
                  <a:round/>
                  <a:headEnd type="none" w="med" len="med"/>
                  <a:tailEnd type="none" w="med" len="med"/>
                </a:ln>
                <a:solidFill>
                  <a:srgbClr val="FF0000"/>
                </a:solidFill>
                <a:latin typeface="宋体" panose="02010600030101010101" pitchFamily="2" charset="-122"/>
                <a:ea typeface="宋体" panose="02010600030101010101" pitchFamily="2" charset="-122"/>
              </a:rPr>
              <a:t>活动三</a:t>
            </a:r>
          </a:p>
        </p:txBody>
      </p:sp>
      <p:sp>
        <p:nvSpPr>
          <p:cNvPr id="34818" name="矩形 94210"/>
          <p:cNvSpPr/>
          <p:nvPr/>
        </p:nvSpPr>
        <p:spPr>
          <a:xfrm>
            <a:off x="2519363" y="465535"/>
            <a:ext cx="3657600" cy="514350"/>
          </a:xfrm>
          <a:prstGeom prst="rect">
            <a:avLst/>
          </a:prstGeom>
        </p:spPr>
        <p:txBody>
          <a:bodyPr wrap="none" fromWordArt="1">
            <a:prstTxWarp prst="textSlantUp">
              <a:avLst>
                <a:gd name="adj" fmla="val 0"/>
              </a:avLst>
            </a:prstTxWarp>
            <a:normAutofit/>
          </a:bodyPr>
          <a:lstStyle/>
          <a:p>
            <a:pPr algn="ctr"/>
            <a:r>
              <a:rPr lang="zh-CN" altLang="en-US" sz="2700">
                <a:ln w="9525" cap="flat" cmpd="sng">
                  <a:solidFill>
                    <a:srgbClr val="FF0000"/>
                  </a:solidFill>
                  <a:prstDash val="solid"/>
                  <a:round/>
                  <a:headEnd type="none" w="med" len="med"/>
                  <a:tailEnd type="none" w="med" len="med"/>
                </a:ln>
                <a:solidFill>
                  <a:srgbClr val="FF0000"/>
                </a:solidFill>
                <a:latin typeface="宋体" panose="02010600030101010101" pitchFamily="2" charset="-122"/>
                <a:ea typeface="宋体" panose="02010600030101010101" pitchFamily="2" charset="-122"/>
              </a:rPr>
              <a:t>7.</a:t>
            </a:r>
            <a:r>
              <a:rPr lang="zh-CN" altLang="en-US" sz="2700">
                <a:ln w="9525" cap="flat" cmpd="sng">
                  <a:solidFill>
                    <a:srgbClr val="FF0000"/>
                  </a:solidFill>
                  <a:prstDash val="solid"/>
                  <a:round/>
                  <a:headEnd type="none" w="med" len="med"/>
                  <a:tailEnd type="none" w="med" len="med"/>
                </a:ln>
                <a:solidFill>
                  <a:srgbClr val="FF0000"/>
                </a:solidFill>
                <a:latin typeface="华文新魏" panose="02010800040101010101" pitchFamily="2" charset="-122"/>
                <a:ea typeface="华文新魏" panose="02010800040101010101" pitchFamily="2" charset="-122"/>
              </a:rPr>
              <a:t>3支持分子间存在吸引力的证据</a:t>
            </a:r>
          </a:p>
        </p:txBody>
      </p:sp>
      <p:sp>
        <p:nvSpPr>
          <p:cNvPr id="34819" name="文本框 94211"/>
          <p:cNvSpPr txBox="1"/>
          <p:nvPr/>
        </p:nvSpPr>
        <p:spPr>
          <a:xfrm>
            <a:off x="1600200" y="1485900"/>
            <a:ext cx="971550" cy="731520"/>
          </a:xfrm>
          <a:prstGeom prst="rect">
            <a:avLst/>
          </a:prstGeom>
          <a:solidFill>
            <a:srgbClr val="CCFFCC"/>
          </a:solidFill>
          <a:ln w="9525">
            <a:noFill/>
          </a:ln>
        </p:spPr>
        <p:txBody>
          <a:bodyPr anchor="t">
            <a:spAutoFit/>
          </a:bodyPr>
          <a:lstStyle/>
          <a:p>
            <a:pPr lvl="0" indent="0"/>
            <a:r>
              <a:rPr lang="zh-CN" altLang="en-US" sz="2100" b="0" dirty="0">
                <a:latin typeface="Times New Roman" panose="02020603050405020304" pitchFamily="18" charset="0"/>
                <a:ea typeface="华文行楷" panose="02010800040101010101" pitchFamily="2" charset="-122"/>
              </a:rPr>
              <a:t>猜一猜</a:t>
            </a:r>
            <a:endParaRPr lang="zh-CN" altLang="en-US" sz="2100" b="0">
              <a:latin typeface="Times New Roman" panose="02020603050405020304" pitchFamily="18" charset="0"/>
              <a:ea typeface="华文行楷" panose="02010800040101010101" pitchFamily="2" charset="-122"/>
            </a:endParaRPr>
          </a:p>
        </p:txBody>
      </p:sp>
      <p:sp>
        <p:nvSpPr>
          <p:cNvPr id="34820" name="文本框 94212"/>
          <p:cNvSpPr txBox="1"/>
          <p:nvPr/>
        </p:nvSpPr>
        <p:spPr>
          <a:xfrm>
            <a:off x="2800350" y="1371600"/>
            <a:ext cx="5651500" cy="944880"/>
          </a:xfrm>
          <a:prstGeom prst="rect">
            <a:avLst/>
          </a:prstGeom>
          <a:noFill/>
          <a:ln w="9525">
            <a:noFill/>
          </a:ln>
        </p:spPr>
        <p:txBody>
          <a:bodyPr wrap="square" anchor="t">
            <a:spAutoFit/>
          </a:bodyPr>
          <a:lstStyle/>
          <a:p>
            <a:pPr lvl="0" indent="0"/>
            <a:r>
              <a:rPr lang="zh-CN" altLang="en-US" sz="2800" b="1" dirty="0">
                <a:latin typeface="黑体" panose="02010600030101010101" pitchFamily="2" charset="-122"/>
                <a:ea typeface="黑体" panose="02010600030101010101" pitchFamily="2" charset="-122"/>
              </a:rPr>
              <a:t>如图</a:t>
            </a:r>
            <a:r>
              <a:rPr lang="en-US" altLang="zh-CN" sz="2800" b="1" dirty="0">
                <a:latin typeface="黑体" panose="02010600030101010101" pitchFamily="2" charset="-122"/>
                <a:ea typeface="黑体" panose="02010600030101010101" pitchFamily="2" charset="-122"/>
              </a:rPr>
              <a:t>7-6</a:t>
            </a:r>
            <a:r>
              <a:rPr lang="zh-CN" altLang="en-US" sz="2800" b="1" dirty="0">
                <a:latin typeface="黑体" panose="02010600030101010101" pitchFamily="2" charset="-122"/>
                <a:ea typeface="黑体" panose="02010600030101010101" pitchFamily="2" charset="-122"/>
              </a:rPr>
              <a:t>，将两个表面光滑的铅块相互紧压后，它们会粘在一起吗？</a:t>
            </a:r>
            <a:endParaRPr lang="zh-CN" altLang="en-US" sz="2800" b="1">
              <a:latin typeface="黑体" panose="02010600030101010101" pitchFamily="2" charset="-122"/>
              <a:ea typeface="黑体" panose="02010600030101010101" pitchFamily="2" charset="-122"/>
            </a:endParaRPr>
          </a:p>
        </p:txBody>
      </p:sp>
      <p:grpSp>
        <p:nvGrpSpPr>
          <p:cNvPr id="34821" name="组合 94213"/>
          <p:cNvGrpSpPr/>
          <p:nvPr/>
        </p:nvGrpSpPr>
        <p:grpSpPr>
          <a:xfrm>
            <a:off x="1600200" y="2228850"/>
            <a:ext cx="914400" cy="682692"/>
            <a:chOff x="624" y="912"/>
            <a:chExt cx="816" cy="828"/>
          </a:xfrm>
        </p:grpSpPr>
        <p:pic>
          <p:nvPicPr>
            <p:cNvPr id="34822" name="图片 94214" descr="eye5"/>
            <p:cNvPicPr>
              <a:picLocks noChangeAspect="1"/>
            </p:cNvPicPr>
            <p:nvPr/>
          </p:nvPicPr>
          <p:blipFill>
            <a:blip r:embed="rId2" cstate="print"/>
            <a:stretch>
              <a:fillRect/>
            </a:stretch>
          </p:blipFill>
          <p:spPr>
            <a:xfrm>
              <a:off x="816" y="912"/>
              <a:ext cx="432" cy="432"/>
            </a:xfrm>
            <a:prstGeom prst="rect">
              <a:avLst/>
            </a:prstGeom>
            <a:noFill/>
            <a:ln w="9525">
              <a:noFill/>
            </a:ln>
          </p:spPr>
        </p:pic>
        <p:sp>
          <p:nvSpPr>
            <p:cNvPr id="34823" name="文本框 94215"/>
            <p:cNvSpPr txBox="1"/>
            <p:nvPr/>
          </p:nvSpPr>
          <p:spPr>
            <a:xfrm>
              <a:off x="624" y="1296"/>
              <a:ext cx="816" cy="444"/>
            </a:xfrm>
            <a:prstGeom prst="rect">
              <a:avLst/>
            </a:prstGeom>
            <a:solidFill>
              <a:srgbClr val="CCFFCC"/>
            </a:solidFill>
            <a:ln w="9525">
              <a:noFill/>
            </a:ln>
          </p:spPr>
          <p:txBody>
            <a:bodyPr anchor="t">
              <a:spAutoFit/>
            </a:bodyPr>
            <a:lstStyle/>
            <a:p>
              <a:pPr lvl="0" indent="0"/>
              <a:r>
                <a:rPr lang="zh-CN" altLang="en-US" b="0" dirty="0">
                  <a:latin typeface="Times New Roman" panose="02020603050405020304" pitchFamily="18" charset="0"/>
                  <a:ea typeface="华文行楷" panose="02010800040101010101" pitchFamily="2" charset="-122"/>
                </a:rPr>
                <a:t>看一看</a:t>
              </a:r>
              <a:endParaRPr lang="zh-CN" altLang="en-US" b="0">
                <a:latin typeface="Times New Roman" panose="02020603050405020304" pitchFamily="18" charset="0"/>
                <a:ea typeface="华文行楷" panose="02010800040101010101" pitchFamily="2" charset="-122"/>
              </a:endParaRPr>
            </a:p>
          </p:txBody>
        </p:sp>
      </p:grpSp>
      <p:sp>
        <p:nvSpPr>
          <p:cNvPr id="34824" name="文本框 94216"/>
          <p:cNvSpPr txBox="1"/>
          <p:nvPr/>
        </p:nvSpPr>
        <p:spPr>
          <a:xfrm>
            <a:off x="3028950" y="2366010"/>
            <a:ext cx="4114800" cy="518160"/>
          </a:xfrm>
          <a:prstGeom prst="rect">
            <a:avLst/>
          </a:prstGeom>
          <a:noFill/>
          <a:ln w="9525">
            <a:noFill/>
          </a:ln>
        </p:spPr>
        <p:txBody>
          <a:bodyPr anchor="t">
            <a:spAutoFit/>
          </a:bodyPr>
          <a:lstStyle/>
          <a:p>
            <a:pPr lvl="0" indent="0"/>
            <a:r>
              <a:rPr lang="zh-CN" altLang="en-US" sz="2800" b="1" dirty="0">
                <a:latin typeface="黑体" panose="02010600030101010101" pitchFamily="2" charset="-122"/>
                <a:ea typeface="黑体" panose="02010600030101010101" pitchFamily="2" charset="-122"/>
              </a:rPr>
              <a:t>你观察到了什么现象？</a:t>
            </a:r>
            <a:endParaRPr lang="zh-CN" altLang="en-US" sz="2800" b="1">
              <a:latin typeface="黑体" panose="02010600030101010101" pitchFamily="2" charset="-122"/>
              <a:ea typeface="黑体" panose="02010600030101010101" pitchFamily="2" charset="-122"/>
            </a:endParaRPr>
          </a:p>
        </p:txBody>
      </p:sp>
      <p:sp>
        <p:nvSpPr>
          <p:cNvPr id="94218" name="文本框 94217"/>
          <p:cNvSpPr txBox="1"/>
          <p:nvPr/>
        </p:nvSpPr>
        <p:spPr>
          <a:xfrm>
            <a:off x="1600200" y="3143250"/>
            <a:ext cx="971550" cy="731520"/>
          </a:xfrm>
          <a:prstGeom prst="rect">
            <a:avLst/>
          </a:prstGeom>
          <a:solidFill>
            <a:srgbClr val="CCFFCC"/>
          </a:solidFill>
          <a:ln w="9525">
            <a:noFill/>
          </a:ln>
        </p:spPr>
        <p:txBody>
          <a:bodyPr anchor="t">
            <a:spAutoFit/>
          </a:bodyPr>
          <a:lstStyle/>
          <a:p>
            <a:pPr lvl="0" indent="0"/>
            <a:r>
              <a:rPr lang="zh-CN" altLang="en-US" sz="2100" b="0" dirty="0">
                <a:latin typeface="Times New Roman" panose="02020603050405020304" pitchFamily="18" charset="0"/>
                <a:ea typeface="华文行楷" panose="02010800040101010101" pitchFamily="2" charset="-122"/>
              </a:rPr>
              <a:t>想一想</a:t>
            </a:r>
            <a:endParaRPr lang="zh-CN" altLang="en-US" sz="2100" b="0">
              <a:latin typeface="Times New Roman" panose="02020603050405020304" pitchFamily="18" charset="0"/>
              <a:ea typeface="华文行楷" panose="02010800040101010101" pitchFamily="2" charset="-122"/>
            </a:endParaRPr>
          </a:p>
        </p:txBody>
      </p:sp>
      <p:sp>
        <p:nvSpPr>
          <p:cNvPr id="94219" name="文本框 94218"/>
          <p:cNvSpPr txBox="1"/>
          <p:nvPr/>
        </p:nvSpPr>
        <p:spPr>
          <a:xfrm>
            <a:off x="2971800" y="3143250"/>
            <a:ext cx="4171950" cy="518160"/>
          </a:xfrm>
          <a:prstGeom prst="rect">
            <a:avLst/>
          </a:prstGeom>
          <a:noFill/>
          <a:ln w="9525">
            <a:noFill/>
          </a:ln>
        </p:spPr>
        <p:txBody>
          <a:bodyPr anchor="t">
            <a:spAutoFit/>
          </a:bodyPr>
          <a:lstStyle/>
          <a:p>
            <a:pPr lvl="0" indent="0"/>
            <a:r>
              <a:rPr lang="zh-CN" altLang="en-US" sz="2800" dirty="0">
                <a:latin typeface="黑体" panose="02010600030101010101" pitchFamily="2" charset="-122"/>
                <a:ea typeface="黑体" panose="02010600030101010101" pitchFamily="2" charset="-122"/>
              </a:rPr>
              <a:t>这一结果可以说明什么？</a:t>
            </a:r>
            <a:endParaRPr lang="zh-CN" altLang="en-US" sz="2800">
              <a:latin typeface="黑体" panose="02010600030101010101" pitchFamily="2" charset="-122"/>
              <a:ea typeface="黑体" panose="02010600030101010101" pitchFamily="2" charset="-122"/>
            </a:endParaRPr>
          </a:p>
        </p:txBody>
      </p:sp>
      <p:sp>
        <p:nvSpPr>
          <p:cNvPr id="94220" name="文本框 94219"/>
          <p:cNvSpPr txBox="1"/>
          <p:nvPr/>
        </p:nvSpPr>
        <p:spPr>
          <a:xfrm>
            <a:off x="2914650" y="3886200"/>
            <a:ext cx="5537200" cy="944880"/>
          </a:xfrm>
          <a:prstGeom prst="rect">
            <a:avLst/>
          </a:prstGeom>
          <a:noFill/>
          <a:ln w="9525">
            <a:noFill/>
          </a:ln>
        </p:spPr>
        <p:txBody>
          <a:bodyPr wrap="square" anchor="t">
            <a:spAutoFit/>
          </a:bodyPr>
          <a:lstStyle/>
          <a:p>
            <a:pPr lvl="0" indent="0"/>
            <a:r>
              <a:rPr lang="zh-CN" altLang="en-US" sz="2800" b="1" dirty="0">
                <a:latin typeface="黑体" panose="02010600030101010101" pitchFamily="2" charset="-122"/>
                <a:ea typeface="黑体" panose="02010600030101010101" pitchFamily="2" charset="-122"/>
              </a:rPr>
              <a:t>你知道生活中还有哪些现象也可以说明分子间存在吸引力。</a:t>
            </a:r>
          </a:p>
        </p:txBody>
      </p:sp>
      <p:sp>
        <p:nvSpPr>
          <p:cNvPr id="94221" name="文本框 94220"/>
          <p:cNvSpPr txBox="1"/>
          <p:nvPr/>
        </p:nvSpPr>
        <p:spPr>
          <a:xfrm>
            <a:off x="6666230" y="2834640"/>
            <a:ext cx="1485900" cy="1051560"/>
          </a:xfrm>
          <a:prstGeom prst="rect">
            <a:avLst/>
          </a:prstGeom>
          <a:noFill/>
          <a:ln w="9525">
            <a:noFill/>
          </a:ln>
        </p:spPr>
        <p:txBody>
          <a:bodyPr anchor="t">
            <a:spAutoFit/>
          </a:bodyPr>
          <a:lstStyle/>
          <a:p>
            <a:pPr lvl="0" indent="0"/>
            <a:r>
              <a:rPr lang="zh-CN" altLang="en-US" sz="2100" b="0" dirty="0">
                <a:solidFill>
                  <a:srgbClr val="FF3300"/>
                </a:solidFill>
                <a:latin typeface="Times New Roman" panose="02020603050405020304" pitchFamily="18" charset="0"/>
                <a:ea typeface="华文行楷" panose="02010800040101010101" pitchFamily="2" charset="-122"/>
              </a:rPr>
              <a:t>分子之间存在吸引力</a:t>
            </a:r>
            <a:endParaRPr lang="zh-CN" altLang="en-US" sz="2100" b="0">
              <a:solidFill>
                <a:srgbClr val="FF3300"/>
              </a:solidFill>
              <a:latin typeface="Times New Roman" panose="02020603050405020304" pitchFamily="18" charset="0"/>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4218"/>
                                        </p:tgtEl>
                                        <p:attrNameLst>
                                          <p:attrName>style.visibility</p:attrName>
                                        </p:attrNameLst>
                                      </p:cBhvr>
                                      <p:to>
                                        <p:strVal val="visible"/>
                                      </p:to>
                                    </p:set>
                                    <p:anim calcmode="lin" valueType="num">
                                      <p:cBhvr additive="base">
                                        <p:cTn id="7" dur="500" fill="hold"/>
                                        <p:tgtEl>
                                          <p:spTgt spid="94218"/>
                                        </p:tgtEl>
                                        <p:attrNameLst>
                                          <p:attrName>ppt_x</p:attrName>
                                        </p:attrNameLst>
                                      </p:cBhvr>
                                      <p:tavLst>
                                        <p:tav tm="0">
                                          <p:val>
                                            <p:strVal val="0-#ppt_w/2"/>
                                          </p:val>
                                        </p:tav>
                                        <p:tav tm="100000">
                                          <p:val>
                                            <p:strVal val="#ppt_x"/>
                                          </p:val>
                                        </p:tav>
                                      </p:tavLst>
                                    </p:anim>
                                    <p:anim calcmode="lin" valueType="num">
                                      <p:cBhvr additive="base">
                                        <p:cTn id="8" dur="500" fill="hold"/>
                                        <p:tgtEl>
                                          <p:spTgt spid="942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4219"/>
                                        </p:tgtEl>
                                        <p:attrNameLst>
                                          <p:attrName>style.visibility</p:attrName>
                                        </p:attrNameLst>
                                      </p:cBhvr>
                                      <p:to>
                                        <p:strVal val="visible"/>
                                      </p:to>
                                    </p:set>
                                    <p:anim calcmode="lin" valueType="num">
                                      <p:cBhvr additive="base">
                                        <p:cTn id="13" dur="500" fill="hold"/>
                                        <p:tgtEl>
                                          <p:spTgt spid="94219"/>
                                        </p:tgtEl>
                                        <p:attrNameLst>
                                          <p:attrName>ppt_x</p:attrName>
                                        </p:attrNameLst>
                                      </p:cBhvr>
                                      <p:tavLst>
                                        <p:tav tm="0">
                                          <p:val>
                                            <p:strVal val="0-#ppt_w/2"/>
                                          </p:val>
                                        </p:tav>
                                        <p:tav tm="100000">
                                          <p:val>
                                            <p:strVal val="#ppt_x"/>
                                          </p:val>
                                        </p:tav>
                                      </p:tavLst>
                                    </p:anim>
                                    <p:anim calcmode="lin" valueType="num">
                                      <p:cBhvr additive="base">
                                        <p:cTn id="14" dur="500" fill="hold"/>
                                        <p:tgtEl>
                                          <p:spTgt spid="942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94221"/>
                                        </p:tgtEl>
                                        <p:attrNameLst>
                                          <p:attrName>style.visibility</p:attrName>
                                        </p:attrNameLst>
                                      </p:cBhvr>
                                      <p:to>
                                        <p:strVal val="visible"/>
                                      </p:to>
                                    </p:set>
                                    <p:anim calcmode="lin" valueType="num">
                                      <p:cBhvr additive="base">
                                        <p:cTn id="19" dur="500" fill="hold"/>
                                        <p:tgtEl>
                                          <p:spTgt spid="94221"/>
                                        </p:tgtEl>
                                        <p:attrNameLst>
                                          <p:attrName>ppt_x</p:attrName>
                                        </p:attrNameLst>
                                      </p:cBhvr>
                                      <p:tavLst>
                                        <p:tav tm="0">
                                          <p:val>
                                            <p:strVal val="1+#ppt_w/2"/>
                                          </p:val>
                                        </p:tav>
                                        <p:tav tm="100000">
                                          <p:val>
                                            <p:strVal val="#ppt_x"/>
                                          </p:val>
                                        </p:tav>
                                      </p:tavLst>
                                    </p:anim>
                                    <p:anim calcmode="lin" valueType="num">
                                      <p:cBhvr additive="base">
                                        <p:cTn id="20" dur="500" fill="hold"/>
                                        <p:tgtEl>
                                          <p:spTgt spid="9422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4220"/>
                                        </p:tgtEl>
                                        <p:attrNameLst>
                                          <p:attrName>style.visibility</p:attrName>
                                        </p:attrNameLst>
                                      </p:cBhvr>
                                      <p:to>
                                        <p:strVal val="visible"/>
                                      </p:to>
                                    </p:set>
                                    <p:anim calcmode="lin" valueType="num">
                                      <p:cBhvr additive="base">
                                        <p:cTn id="25" dur="500" fill="hold"/>
                                        <p:tgtEl>
                                          <p:spTgt spid="94220"/>
                                        </p:tgtEl>
                                        <p:attrNameLst>
                                          <p:attrName>ppt_x</p:attrName>
                                        </p:attrNameLst>
                                      </p:cBhvr>
                                      <p:tavLst>
                                        <p:tav tm="0">
                                          <p:val>
                                            <p:strVal val="#ppt_x"/>
                                          </p:val>
                                        </p:tav>
                                        <p:tav tm="100000">
                                          <p:val>
                                            <p:strVal val="#ppt_x"/>
                                          </p:val>
                                        </p:tav>
                                      </p:tavLst>
                                    </p:anim>
                                    <p:anim calcmode="lin" valueType="num">
                                      <p:cBhvr additive="base">
                                        <p:cTn id="26" dur="500" fill="hold"/>
                                        <p:tgtEl>
                                          <p:spTgt spid="942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8" grpId="0" bldLvl="0" animBg="1"/>
      <p:bldP spid="94219" grpId="0"/>
      <p:bldP spid="94220" grpId="0"/>
      <p:bldP spid="942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图片 1"/>
          <p:cNvPicPr>
            <a:picLocks noChangeAspect="1"/>
          </p:cNvPicPr>
          <p:nvPr/>
        </p:nvPicPr>
        <p:blipFill>
          <a:blip r:embed="rId2" cstate="print"/>
          <a:stretch>
            <a:fillRect/>
          </a:stretch>
        </p:blipFill>
        <p:spPr>
          <a:xfrm>
            <a:off x="1154906" y="16669"/>
            <a:ext cx="6757988" cy="5039916"/>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框 95233"/>
          <p:cNvSpPr txBox="1"/>
          <p:nvPr/>
        </p:nvSpPr>
        <p:spPr>
          <a:xfrm>
            <a:off x="483870" y="648970"/>
            <a:ext cx="971550" cy="731520"/>
          </a:xfrm>
          <a:prstGeom prst="rect">
            <a:avLst/>
          </a:prstGeom>
          <a:solidFill>
            <a:srgbClr val="CCFFCC"/>
          </a:solidFill>
          <a:ln w="9525">
            <a:noFill/>
          </a:ln>
        </p:spPr>
        <p:txBody>
          <a:bodyPr anchor="t">
            <a:spAutoFit/>
          </a:bodyPr>
          <a:lstStyle/>
          <a:p>
            <a:pPr lvl="0" indent="0"/>
            <a:r>
              <a:rPr lang="zh-CN" altLang="en-US" sz="2100" b="0" dirty="0">
                <a:latin typeface="Times New Roman" panose="02020603050405020304" pitchFamily="18" charset="0"/>
                <a:ea typeface="华文行楷" panose="02010800040101010101" pitchFamily="2" charset="-122"/>
              </a:rPr>
              <a:t>想一想</a:t>
            </a:r>
            <a:endParaRPr lang="zh-CN" altLang="en-US" sz="2100" b="0">
              <a:latin typeface="Times New Roman" panose="02020603050405020304" pitchFamily="18" charset="0"/>
              <a:ea typeface="华文行楷" panose="02010800040101010101" pitchFamily="2" charset="-122"/>
            </a:endParaRPr>
          </a:p>
        </p:txBody>
      </p:sp>
      <p:sp>
        <p:nvSpPr>
          <p:cNvPr id="36866" name="文本框 95234"/>
          <p:cNvSpPr txBox="1"/>
          <p:nvPr/>
        </p:nvSpPr>
        <p:spPr>
          <a:xfrm>
            <a:off x="1529715" y="196850"/>
            <a:ext cx="7175500" cy="2286000"/>
          </a:xfrm>
          <a:prstGeom prst="rect">
            <a:avLst/>
          </a:prstGeom>
          <a:noFill/>
          <a:ln w="9525">
            <a:noFill/>
          </a:ln>
        </p:spPr>
        <p:txBody>
          <a:bodyPr wrap="square" anchor="t">
            <a:spAutoFit/>
          </a:bodyPr>
          <a:lstStyle/>
          <a:p>
            <a:pPr lvl="0" indent="0" fontAlgn="auto">
              <a:lnSpc>
                <a:spcPct val="150000"/>
              </a:lnSpc>
            </a:pP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分子间存在吸引力，应该很容易压缩任何物体，但为什么固体和液体很难被压缩，这是为什么？</a:t>
            </a:r>
            <a:endParaRPr lang="zh-CN" altLang="en-US" sz="3200" b="1">
              <a:latin typeface="黑体" panose="02010600030101010101" pitchFamily="2" charset="-122"/>
              <a:ea typeface="黑体" panose="02010600030101010101" pitchFamily="2" charset="-122"/>
            </a:endParaRPr>
          </a:p>
        </p:txBody>
      </p:sp>
      <p:sp>
        <p:nvSpPr>
          <p:cNvPr id="95236" name="文本框 95235"/>
          <p:cNvSpPr txBox="1"/>
          <p:nvPr/>
        </p:nvSpPr>
        <p:spPr>
          <a:xfrm>
            <a:off x="1529715" y="2731135"/>
            <a:ext cx="6520815" cy="1554480"/>
          </a:xfrm>
          <a:prstGeom prst="rect">
            <a:avLst/>
          </a:prstGeom>
          <a:noFill/>
          <a:ln w="9525">
            <a:noFill/>
          </a:ln>
        </p:spPr>
        <p:txBody>
          <a:bodyPr wrap="square" anchor="t">
            <a:spAutoFit/>
          </a:bodyPr>
          <a:lstStyle/>
          <a:p>
            <a:pPr lvl="0" indent="0" fontAlgn="auto">
              <a:lnSpc>
                <a:spcPct val="150000"/>
              </a:lnSpc>
            </a:pPr>
            <a:r>
              <a:rPr lang="en-US" altLang="zh-CN" sz="3200" b="1" dirty="0">
                <a:latin typeface="黑体" panose="02010600030101010101" pitchFamily="2" charset="-122"/>
                <a:ea typeface="黑体" panose="02010600030101010101" pitchFamily="2" charset="-122"/>
              </a:rPr>
              <a:t> </a:t>
            </a:r>
            <a:r>
              <a:rPr lang="zh-CN" altLang="en-US" sz="3200" b="1" dirty="0">
                <a:latin typeface="黑体" panose="02010600030101010101" pitchFamily="2" charset="-122"/>
                <a:ea typeface="黑体" panose="02010600030101010101" pitchFamily="2" charset="-122"/>
              </a:rPr>
              <a:t>大量的事实和研究证明，分子间不仅存在</a:t>
            </a:r>
            <a:r>
              <a:rPr lang="zh-CN" altLang="en-US" sz="3200" b="1" dirty="0">
                <a:solidFill>
                  <a:srgbClr val="FF3300"/>
                </a:solidFill>
                <a:latin typeface="黑体" panose="02010600030101010101" pitchFamily="2" charset="-122"/>
                <a:ea typeface="黑体" panose="02010600030101010101" pitchFamily="2" charset="-122"/>
              </a:rPr>
              <a:t>吸引力</a:t>
            </a:r>
            <a:r>
              <a:rPr lang="zh-CN" altLang="en-US" sz="3200" b="1" dirty="0">
                <a:latin typeface="黑体" panose="02010600030101010101" pitchFamily="2" charset="-122"/>
                <a:ea typeface="黑体" panose="02010600030101010101" pitchFamily="2" charset="-122"/>
              </a:rPr>
              <a:t>，而且还存在</a:t>
            </a:r>
            <a:r>
              <a:rPr lang="zh-CN" altLang="en-US" sz="3200" b="1" dirty="0">
                <a:solidFill>
                  <a:srgbClr val="FF3300"/>
                </a:solidFill>
                <a:latin typeface="黑体" panose="02010600030101010101" pitchFamily="2" charset="-122"/>
                <a:ea typeface="黑体" panose="02010600030101010101" pitchFamily="2" charset="-122"/>
              </a:rPr>
              <a:t>排斥力</a:t>
            </a:r>
            <a:r>
              <a:rPr lang="zh-CN" altLang="en-US" sz="3200" b="1" dirty="0">
                <a:latin typeface="黑体" panose="02010600030101010101" pitchFamily="2" charset="-122"/>
                <a:ea typeface="黑体" panose="02010600030101010101" pitchFamily="2" charset="-122"/>
              </a:rPr>
              <a:t>。</a:t>
            </a:r>
            <a:endParaRPr lang="zh-CN" altLang="en-US" sz="3200" b="1">
              <a:latin typeface="黑体" panose="02010600030101010101" pitchFamily="2" charset="-122"/>
              <a:ea typeface="黑体" panose="02010600030101010101" pitchFamily="2" charset="-122"/>
            </a:endParaRPr>
          </a:p>
        </p:txBody>
      </p:sp>
      <p:sp>
        <p:nvSpPr>
          <p:cNvPr id="95239" name="文本框 95238"/>
          <p:cNvSpPr txBox="1"/>
          <p:nvPr/>
        </p:nvSpPr>
        <p:spPr>
          <a:xfrm>
            <a:off x="3373755" y="4285615"/>
            <a:ext cx="2397125" cy="579120"/>
          </a:xfrm>
          <a:prstGeom prst="rect">
            <a:avLst/>
          </a:prstGeom>
          <a:noFill/>
          <a:ln w="9525">
            <a:noFill/>
          </a:ln>
        </p:spPr>
        <p:txBody>
          <a:bodyPr wrap="square" anchor="t">
            <a:spAutoFit/>
          </a:bodyPr>
          <a:lstStyle/>
          <a:p>
            <a:pPr lvl="0" indent="0"/>
            <a:r>
              <a:rPr lang="zh-CN" altLang="en-US" sz="3200" b="1" dirty="0">
                <a:solidFill>
                  <a:srgbClr val="FF0000"/>
                </a:solidFill>
                <a:latin typeface="黑体" panose="02010600030101010101" pitchFamily="2" charset="-122"/>
                <a:ea typeface="黑体" panose="02010600030101010101" pitchFamily="2" charset="-122"/>
              </a:rPr>
              <a:t>同时性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5236"/>
                                        </p:tgtEl>
                                        <p:attrNameLst>
                                          <p:attrName>style.visibility</p:attrName>
                                        </p:attrNameLst>
                                      </p:cBhvr>
                                      <p:to>
                                        <p:strVal val="visible"/>
                                      </p:to>
                                    </p:set>
                                    <p:anim calcmode="lin" valueType="num">
                                      <p:cBhvr additive="base">
                                        <p:cTn id="7" dur="500" fill="hold"/>
                                        <p:tgtEl>
                                          <p:spTgt spid="95236"/>
                                        </p:tgtEl>
                                        <p:attrNameLst>
                                          <p:attrName>ppt_x</p:attrName>
                                        </p:attrNameLst>
                                      </p:cBhvr>
                                      <p:tavLst>
                                        <p:tav tm="0">
                                          <p:val>
                                            <p:strVal val="0-#ppt_w/2"/>
                                          </p:val>
                                        </p:tav>
                                        <p:tav tm="100000">
                                          <p:val>
                                            <p:strVal val="#ppt_x"/>
                                          </p:val>
                                        </p:tav>
                                      </p:tavLst>
                                    </p:anim>
                                    <p:anim calcmode="lin" valueType="num">
                                      <p:cBhvr additive="base">
                                        <p:cTn id="8" dur="500" fill="hold"/>
                                        <p:tgtEl>
                                          <p:spTgt spid="952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95239"/>
                                        </p:tgtEl>
                                        <p:attrNameLst>
                                          <p:attrName>style.visibility</p:attrName>
                                        </p:attrNameLst>
                                      </p:cBhvr>
                                      <p:to>
                                        <p:strVal val="visible"/>
                                      </p:to>
                                    </p:set>
                                    <p:animEffect transition="in" filter="blinds(horizontal)">
                                      <p:cBhvr>
                                        <p:cTn id="13" dur="500"/>
                                        <p:tgtEl>
                                          <p:spTgt spid="95239"/>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mph" presetSubtype="0" fill="hold" grpId="1" nodeType="clickEffect">
                                  <p:stCondLst>
                                    <p:cond delay="0"/>
                                  </p:stCondLst>
                                  <p:childTnLst>
                                    <p:animScale>
                                      <p:cBhvr>
                                        <p:cTn id="17" dur="2000" fill="hold"/>
                                        <p:tgtEl>
                                          <p:spTgt spid="9523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6" grpId="0"/>
      <p:bldP spid="95239" grpId="0"/>
      <p:bldP spid="95239"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8" name="文本框 129027"/>
          <p:cNvSpPr txBox="1"/>
          <p:nvPr/>
        </p:nvSpPr>
        <p:spPr>
          <a:xfrm>
            <a:off x="889635" y="821690"/>
            <a:ext cx="7573010" cy="2895600"/>
          </a:xfrm>
          <a:prstGeom prst="rect">
            <a:avLst/>
          </a:prstGeom>
          <a:noFill/>
          <a:ln w="9525">
            <a:noFill/>
          </a:ln>
        </p:spPr>
        <p:txBody>
          <a:bodyPr wrap="square" anchor="t">
            <a:spAutoFit/>
          </a:bodyPr>
          <a:lstStyle/>
          <a:p>
            <a:pPr lvl="0" indent="0"/>
            <a:r>
              <a:rPr lang="zh-CN" altLang="en-US" sz="4000" b="1" dirty="0">
                <a:solidFill>
                  <a:srgbClr val="FF0000"/>
                </a:solidFill>
                <a:latin typeface="华文新魏" panose="02010800040101010101" pitchFamily="2" charset="-122"/>
                <a:ea typeface="华文新魏" panose="02010800040101010101" pitchFamily="2" charset="-122"/>
              </a:rPr>
              <a:t>分子动理论</a:t>
            </a:r>
          </a:p>
          <a:p>
            <a:pPr lvl="0" indent="0"/>
            <a:r>
              <a:rPr lang="en-US" altLang="zh-CN" sz="3600" b="1" dirty="0">
                <a:latin typeface="黑体" panose="02010600030101010101" pitchFamily="2" charset="-122"/>
                <a:ea typeface="黑体" panose="02010600030101010101" pitchFamily="2" charset="-122"/>
              </a:rPr>
              <a:t>1</a:t>
            </a:r>
            <a:r>
              <a:rPr lang="zh-CN" altLang="en-US" sz="3600" b="1" dirty="0">
                <a:latin typeface="黑体" panose="02010600030101010101" pitchFamily="2" charset="-122"/>
                <a:ea typeface="黑体" panose="02010600030101010101" pitchFamily="2" charset="-122"/>
              </a:rPr>
              <a:t>、物质是由</a:t>
            </a:r>
            <a:r>
              <a:rPr lang="en-US" altLang="zh-CN" sz="3600" b="1" dirty="0">
                <a:latin typeface="黑体" panose="02010600030101010101" pitchFamily="2" charset="-122"/>
                <a:ea typeface="黑体" panose="02010600030101010101" pitchFamily="2" charset="-122"/>
              </a:rPr>
              <a:t>_________</a:t>
            </a:r>
            <a:r>
              <a:rPr lang="zh-CN" altLang="en-US" sz="3600" b="1" dirty="0">
                <a:latin typeface="黑体" panose="02010600030101010101" pitchFamily="2" charset="-122"/>
                <a:ea typeface="黑体" panose="02010600030101010101" pitchFamily="2" charset="-122"/>
              </a:rPr>
              <a:t>组成，分子间有</a:t>
            </a:r>
            <a:r>
              <a:rPr lang="en-US" altLang="zh-CN" sz="3600" b="1" dirty="0">
                <a:latin typeface="黑体" panose="02010600030101010101" pitchFamily="2" charset="-122"/>
                <a:ea typeface="黑体" panose="02010600030101010101" pitchFamily="2" charset="-122"/>
              </a:rPr>
              <a:t>_______</a:t>
            </a:r>
            <a:r>
              <a:rPr lang="zh-CN" altLang="en-US" sz="3600" b="1" dirty="0">
                <a:latin typeface="黑体" panose="02010600030101010101" pitchFamily="2" charset="-122"/>
                <a:ea typeface="黑体" panose="02010600030101010101" pitchFamily="2" charset="-122"/>
              </a:rPr>
              <a:t>；</a:t>
            </a:r>
          </a:p>
          <a:p>
            <a:pPr lvl="0" indent="0"/>
            <a:r>
              <a:rPr lang="en-US" altLang="zh-CN" sz="3600" b="1" dirty="0">
                <a:latin typeface="黑体" panose="02010600030101010101" pitchFamily="2" charset="-122"/>
                <a:ea typeface="黑体" panose="02010600030101010101" pitchFamily="2" charset="-122"/>
              </a:rPr>
              <a:t>2</a:t>
            </a:r>
            <a:r>
              <a:rPr lang="zh-CN" altLang="en-US" sz="3600" b="1" dirty="0">
                <a:latin typeface="黑体" panose="02010600030101010101" pitchFamily="2" charset="-122"/>
                <a:ea typeface="黑体" panose="02010600030101010101" pitchFamily="2" charset="-122"/>
              </a:rPr>
              <a:t>、分子在</a:t>
            </a:r>
            <a:r>
              <a:rPr lang="en-US" altLang="zh-CN" sz="3600" b="1" dirty="0">
                <a:latin typeface="黑体" panose="02010600030101010101" pitchFamily="2" charset="-122"/>
                <a:ea typeface="黑体" panose="02010600030101010101" pitchFamily="2" charset="-122"/>
              </a:rPr>
              <a:t>__________________</a:t>
            </a:r>
            <a:r>
              <a:rPr lang="zh-CN" altLang="en-US" sz="3600" b="1" dirty="0">
                <a:latin typeface="黑体" panose="02010600030101010101" pitchFamily="2" charset="-122"/>
                <a:ea typeface="黑体" panose="02010600030101010101" pitchFamily="2" charset="-122"/>
              </a:rPr>
              <a:t>；</a:t>
            </a:r>
          </a:p>
          <a:p>
            <a:pPr lvl="0" indent="0"/>
            <a:r>
              <a:rPr lang="en-US" altLang="zh-CN" sz="3600" b="1" dirty="0">
                <a:latin typeface="黑体" panose="02010600030101010101" pitchFamily="2" charset="-122"/>
                <a:ea typeface="黑体" panose="02010600030101010101" pitchFamily="2" charset="-122"/>
              </a:rPr>
              <a:t>3</a:t>
            </a:r>
            <a:r>
              <a:rPr lang="zh-CN" altLang="en-US" sz="3600" b="1" dirty="0">
                <a:latin typeface="黑体" panose="02010600030101010101" pitchFamily="2" charset="-122"/>
                <a:ea typeface="黑体" panose="02010600030101010101" pitchFamily="2" charset="-122"/>
              </a:rPr>
              <a:t>、分子间</a:t>
            </a:r>
            <a:r>
              <a:rPr lang="en-US" altLang="zh-CN" sz="3600" b="1" dirty="0">
                <a:latin typeface="黑体" panose="02010600030101010101" pitchFamily="2" charset="-122"/>
                <a:ea typeface="黑体" panose="02010600030101010101" pitchFamily="2" charset="-122"/>
              </a:rPr>
              <a:t>____</a:t>
            </a:r>
            <a:r>
              <a:rPr lang="zh-CN" altLang="en-US" sz="3600" b="1" dirty="0">
                <a:latin typeface="黑体" panose="02010600030101010101" pitchFamily="2" charset="-122"/>
                <a:ea typeface="黑体" panose="02010600030101010101" pitchFamily="2" charset="-122"/>
              </a:rPr>
              <a:t>存在</a:t>
            </a:r>
            <a:r>
              <a:rPr lang="en-US" altLang="zh-CN" sz="3600" b="1" dirty="0">
                <a:latin typeface="黑体" panose="02010600030101010101" pitchFamily="2" charset="-122"/>
                <a:ea typeface="黑体" panose="02010600030101010101" pitchFamily="2" charset="-122"/>
              </a:rPr>
              <a:t>_____</a:t>
            </a:r>
            <a:r>
              <a:rPr lang="zh-CN" altLang="en-US" sz="3600" b="1" dirty="0">
                <a:latin typeface="黑体" panose="02010600030101010101" pitchFamily="2" charset="-122"/>
                <a:ea typeface="黑体" panose="02010600030101010101" pitchFamily="2" charset="-122"/>
              </a:rPr>
              <a:t>和</a:t>
            </a:r>
            <a:r>
              <a:rPr lang="en-US" altLang="zh-CN" sz="3600" b="1">
                <a:latin typeface="黑体" panose="02010600030101010101" pitchFamily="2" charset="-122"/>
                <a:ea typeface="黑体" panose="02010600030101010101" pitchFamily="2" charset="-122"/>
              </a:rPr>
              <a:t>_____</a:t>
            </a:r>
            <a:r>
              <a:rPr lang="en-US" altLang="zh-CN" sz="3600" b="1">
                <a:latin typeface="Arial" panose="020B0604020202020204" pitchFamily="34" charset="0"/>
                <a:ea typeface="宋体" panose="02010600030101010101" pitchFamily="2" charset="-122"/>
              </a:rPr>
              <a:t>.</a:t>
            </a:r>
            <a:endParaRPr lang="en-US" altLang="zh-CN" sz="3600" b="1">
              <a:solidFill>
                <a:srgbClr val="FF0000"/>
              </a:solidFill>
              <a:latin typeface="Arial" panose="020B0604020202020204" pitchFamily="34" charset="0"/>
              <a:ea typeface="宋体" panose="02010600030101010101" pitchFamily="2" charset="-122"/>
            </a:endParaRPr>
          </a:p>
        </p:txBody>
      </p:sp>
      <p:sp>
        <p:nvSpPr>
          <p:cNvPr id="129029" name="矩形 129028"/>
          <p:cNvSpPr/>
          <p:nvPr/>
        </p:nvSpPr>
        <p:spPr>
          <a:xfrm>
            <a:off x="3667443" y="1370092"/>
            <a:ext cx="1816100" cy="579120"/>
          </a:xfrm>
          <a:prstGeom prst="rect">
            <a:avLst/>
          </a:prstGeom>
          <a:noFill/>
          <a:ln w="9525">
            <a:noFill/>
          </a:ln>
        </p:spPr>
        <p:txBody>
          <a:bodyPr wrap="none" anchor="t">
            <a:spAutoFit/>
          </a:bodyPr>
          <a:lstStyle/>
          <a:p>
            <a:pPr lvl="0" indent="0"/>
            <a:r>
              <a:rPr lang="zh-CN" altLang="en-US" sz="3200" b="1" dirty="0">
                <a:solidFill>
                  <a:srgbClr val="260FB1"/>
                </a:solidFill>
                <a:latin typeface="黑体" panose="02010600030101010101" pitchFamily="2" charset="-122"/>
                <a:ea typeface="黑体" panose="02010600030101010101" pitchFamily="2" charset="-122"/>
              </a:rPr>
              <a:t>大量分子</a:t>
            </a:r>
          </a:p>
        </p:txBody>
      </p:sp>
      <p:sp>
        <p:nvSpPr>
          <p:cNvPr id="129030" name="矩形 129029"/>
          <p:cNvSpPr/>
          <p:nvPr/>
        </p:nvSpPr>
        <p:spPr>
          <a:xfrm>
            <a:off x="1656160" y="1949450"/>
            <a:ext cx="999490" cy="579120"/>
          </a:xfrm>
          <a:prstGeom prst="rect">
            <a:avLst/>
          </a:prstGeom>
          <a:noFill/>
          <a:ln w="9525">
            <a:noFill/>
          </a:ln>
        </p:spPr>
        <p:txBody>
          <a:bodyPr wrap="none" anchor="t">
            <a:spAutoFit/>
          </a:bodyPr>
          <a:lstStyle/>
          <a:p>
            <a:pPr lvl="0" indent="0"/>
            <a:r>
              <a:rPr lang="zh-CN" altLang="en-US" sz="3200" b="1" dirty="0">
                <a:solidFill>
                  <a:srgbClr val="260FB1"/>
                </a:solidFill>
                <a:latin typeface="黑体" panose="02010600030101010101" pitchFamily="2" charset="-122"/>
                <a:ea typeface="黑体" panose="02010600030101010101" pitchFamily="2" charset="-122"/>
              </a:rPr>
              <a:t>空隙</a:t>
            </a:r>
          </a:p>
        </p:txBody>
      </p:sp>
      <p:sp>
        <p:nvSpPr>
          <p:cNvPr id="129032" name="矩形 129031"/>
          <p:cNvSpPr/>
          <p:nvPr/>
        </p:nvSpPr>
        <p:spPr>
          <a:xfrm>
            <a:off x="3544411" y="2410936"/>
            <a:ext cx="4265930" cy="579120"/>
          </a:xfrm>
          <a:prstGeom prst="rect">
            <a:avLst/>
          </a:prstGeom>
          <a:noFill/>
          <a:ln w="9525">
            <a:noFill/>
          </a:ln>
        </p:spPr>
        <p:txBody>
          <a:bodyPr wrap="none" anchor="t">
            <a:spAutoFit/>
          </a:bodyPr>
          <a:lstStyle/>
          <a:p>
            <a:pPr lvl="0" indent="0"/>
            <a:r>
              <a:rPr lang="zh-CN" altLang="en-US" sz="3200" b="1" dirty="0">
                <a:solidFill>
                  <a:srgbClr val="260FB1"/>
                </a:solidFill>
                <a:latin typeface="黑体" panose="02010600030101010101" pitchFamily="2" charset="-122"/>
                <a:ea typeface="黑体" panose="02010600030101010101" pitchFamily="2" charset="-122"/>
              </a:rPr>
              <a:t>永不停息地无规则运动</a:t>
            </a:r>
          </a:p>
        </p:txBody>
      </p:sp>
      <p:sp>
        <p:nvSpPr>
          <p:cNvPr id="129033" name="矩形 129032"/>
          <p:cNvSpPr/>
          <p:nvPr/>
        </p:nvSpPr>
        <p:spPr>
          <a:xfrm>
            <a:off x="3029506" y="3077448"/>
            <a:ext cx="999490" cy="579120"/>
          </a:xfrm>
          <a:prstGeom prst="rect">
            <a:avLst/>
          </a:prstGeom>
          <a:noFill/>
          <a:ln w="9525">
            <a:noFill/>
          </a:ln>
        </p:spPr>
        <p:txBody>
          <a:bodyPr wrap="none" anchor="t">
            <a:spAutoFit/>
          </a:bodyPr>
          <a:lstStyle/>
          <a:p>
            <a:pPr lvl="0" indent="0"/>
            <a:r>
              <a:rPr lang="zh-CN" altLang="en-US" sz="3200" b="1" dirty="0">
                <a:solidFill>
                  <a:srgbClr val="260FB1"/>
                </a:solidFill>
                <a:latin typeface="黑体" panose="02010600030101010101" pitchFamily="2" charset="-122"/>
                <a:ea typeface="黑体" panose="02010600030101010101" pitchFamily="2" charset="-122"/>
              </a:rPr>
              <a:t>同时</a:t>
            </a:r>
          </a:p>
        </p:txBody>
      </p:sp>
      <p:sp>
        <p:nvSpPr>
          <p:cNvPr id="129034" name="矩形 129033"/>
          <p:cNvSpPr/>
          <p:nvPr/>
        </p:nvSpPr>
        <p:spPr>
          <a:xfrm>
            <a:off x="4816951" y="3077290"/>
            <a:ext cx="1407795" cy="579120"/>
          </a:xfrm>
          <a:prstGeom prst="rect">
            <a:avLst/>
          </a:prstGeom>
          <a:noFill/>
          <a:ln w="9525">
            <a:noFill/>
          </a:ln>
        </p:spPr>
        <p:txBody>
          <a:bodyPr wrap="none" anchor="t">
            <a:spAutoFit/>
          </a:bodyPr>
          <a:lstStyle/>
          <a:p>
            <a:pPr lvl="0" indent="0"/>
            <a:r>
              <a:rPr lang="zh-CN" altLang="en-US" sz="3200" b="1" dirty="0">
                <a:solidFill>
                  <a:srgbClr val="260FB1"/>
                </a:solidFill>
                <a:latin typeface="黑体" panose="02010600030101010101" pitchFamily="2" charset="-122"/>
                <a:ea typeface="黑体" panose="02010600030101010101" pitchFamily="2" charset="-122"/>
              </a:rPr>
              <a:t>吸引力</a:t>
            </a:r>
          </a:p>
        </p:txBody>
      </p:sp>
      <p:sp>
        <p:nvSpPr>
          <p:cNvPr id="129035" name="矩形 129034"/>
          <p:cNvSpPr/>
          <p:nvPr/>
        </p:nvSpPr>
        <p:spPr>
          <a:xfrm>
            <a:off x="6567250" y="3077131"/>
            <a:ext cx="1407795" cy="579120"/>
          </a:xfrm>
          <a:prstGeom prst="rect">
            <a:avLst/>
          </a:prstGeom>
          <a:noFill/>
          <a:ln w="9525">
            <a:noFill/>
          </a:ln>
        </p:spPr>
        <p:txBody>
          <a:bodyPr wrap="none" anchor="t">
            <a:spAutoFit/>
          </a:bodyPr>
          <a:lstStyle/>
          <a:p>
            <a:pPr lvl="0" indent="0"/>
            <a:r>
              <a:rPr lang="zh-CN" altLang="en-US" sz="3200" b="1" dirty="0">
                <a:solidFill>
                  <a:srgbClr val="260FB1"/>
                </a:solidFill>
                <a:latin typeface="黑体" panose="02010600030101010101" pitchFamily="2" charset="-122"/>
                <a:ea typeface="黑体" panose="02010600030101010101" pitchFamily="2" charset="-122"/>
              </a:rPr>
              <a:t>排斥力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9028">
                                            <p:txEl>
                                              <p:charRg st="10" end="41"/>
                                            </p:txEl>
                                          </p:spTgt>
                                        </p:tgtEl>
                                        <p:attrNameLst>
                                          <p:attrName>style.visibility</p:attrName>
                                        </p:attrNameLst>
                                      </p:cBhvr>
                                      <p:to>
                                        <p:strVal val="visible"/>
                                      </p:to>
                                    </p:set>
                                    <p:anim calcmode="lin" valueType="num">
                                      <p:cBhvr additive="base">
                                        <p:cTn id="7" dur="1000" fill="hold"/>
                                        <p:tgtEl>
                                          <p:spTgt spid="129028">
                                            <p:txEl>
                                              <p:charRg st="10" end="41"/>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29028">
                                            <p:txEl>
                                              <p:charRg st="10" end="4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9028">
                                            <p:txEl>
                                              <p:charRg st="41" end="66"/>
                                            </p:txEl>
                                          </p:spTgt>
                                        </p:tgtEl>
                                        <p:attrNameLst>
                                          <p:attrName>style.visibility</p:attrName>
                                        </p:attrNameLst>
                                      </p:cBhvr>
                                      <p:to>
                                        <p:strVal val="visible"/>
                                      </p:to>
                                    </p:set>
                                    <p:anim calcmode="lin" valueType="num">
                                      <p:cBhvr additive="base">
                                        <p:cTn id="13" dur="1000" fill="hold"/>
                                        <p:tgtEl>
                                          <p:spTgt spid="129028">
                                            <p:txEl>
                                              <p:charRg st="41" end="66"/>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29028">
                                            <p:txEl>
                                              <p:charRg st="41" end="6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9028">
                                            <p:txEl>
                                              <p:charRg st="66" end="86"/>
                                            </p:txEl>
                                          </p:spTgt>
                                        </p:tgtEl>
                                        <p:attrNameLst>
                                          <p:attrName>style.visibility</p:attrName>
                                        </p:attrNameLst>
                                      </p:cBhvr>
                                      <p:to>
                                        <p:strVal val="visible"/>
                                      </p:to>
                                    </p:set>
                                    <p:anim calcmode="lin" valueType="num">
                                      <p:cBhvr additive="base">
                                        <p:cTn id="19" dur="1000" fill="hold"/>
                                        <p:tgtEl>
                                          <p:spTgt spid="129028">
                                            <p:txEl>
                                              <p:charRg st="66" end="86"/>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29028">
                                            <p:txEl>
                                              <p:charRg st="66" end="8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9029"/>
                                        </p:tgtEl>
                                        <p:attrNameLst>
                                          <p:attrName>style.visibility</p:attrName>
                                        </p:attrNameLst>
                                      </p:cBhvr>
                                      <p:to>
                                        <p:strVal val="visible"/>
                                      </p:to>
                                    </p:set>
                                    <p:animEffect transition="in" filter="blinds(horizontal)">
                                      <p:cBhvr>
                                        <p:cTn id="25" dur="500"/>
                                        <p:tgtEl>
                                          <p:spTgt spid="129029"/>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29030"/>
                                        </p:tgtEl>
                                        <p:attrNameLst>
                                          <p:attrName>style.visibility</p:attrName>
                                        </p:attrNameLst>
                                      </p:cBhvr>
                                      <p:to>
                                        <p:strVal val="visible"/>
                                      </p:to>
                                    </p:set>
                                    <p:animEffect transition="in" filter="blinds(horizontal)">
                                      <p:cBhvr>
                                        <p:cTn id="30" dur="500"/>
                                        <p:tgtEl>
                                          <p:spTgt spid="129030"/>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29032"/>
                                        </p:tgtEl>
                                        <p:attrNameLst>
                                          <p:attrName>style.visibility</p:attrName>
                                        </p:attrNameLst>
                                      </p:cBhvr>
                                      <p:to>
                                        <p:strVal val="visible"/>
                                      </p:to>
                                    </p:set>
                                    <p:animEffect transition="in" filter="blinds(horizontal)">
                                      <p:cBhvr>
                                        <p:cTn id="35" dur="500"/>
                                        <p:tgtEl>
                                          <p:spTgt spid="129032"/>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29033"/>
                                        </p:tgtEl>
                                        <p:attrNameLst>
                                          <p:attrName>style.visibility</p:attrName>
                                        </p:attrNameLst>
                                      </p:cBhvr>
                                      <p:to>
                                        <p:strVal val="visible"/>
                                      </p:to>
                                    </p:set>
                                    <p:animEffect transition="in" filter="blinds(horizontal)">
                                      <p:cBhvr>
                                        <p:cTn id="40" dur="500"/>
                                        <p:tgtEl>
                                          <p:spTgt spid="129033"/>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29034"/>
                                        </p:tgtEl>
                                        <p:attrNameLst>
                                          <p:attrName>style.visibility</p:attrName>
                                        </p:attrNameLst>
                                      </p:cBhvr>
                                      <p:to>
                                        <p:strVal val="visible"/>
                                      </p:to>
                                    </p:set>
                                    <p:animEffect transition="in" filter="blinds(horizontal)">
                                      <p:cBhvr>
                                        <p:cTn id="45" dur="500"/>
                                        <p:tgtEl>
                                          <p:spTgt spid="12903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29035"/>
                                        </p:tgtEl>
                                        <p:attrNameLst>
                                          <p:attrName>style.visibility</p:attrName>
                                        </p:attrNameLst>
                                      </p:cBhvr>
                                      <p:to>
                                        <p:strVal val="visible"/>
                                      </p:to>
                                    </p:set>
                                    <p:animEffect transition="in" filter="blinds(horizontal)">
                                      <p:cBhvr>
                                        <p:cTn id="50" dur="500"/>
                                        <p:tgtEl>
                                          <p:spTgt spid="129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9" grpId="0"/>
      <p:bldP spid="129030" grpId="0"/>
      <p:bldP spid="129032" grpId="0"/>
      <p:bldP spid="129033" grpId="0"/>
      <p:bldP spid="129034" grpId="0"/>
      <p:bldP spid="1290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文本框 106499"/>
          <p:cNvSpPr txBox="1"/>
          <p:nvPr/>
        </p:nvSpPr>
        <p:spPr>
          <a:xfrm>
            <a:off x="1494235" y="250031"/>
            <a:ext cx="1133475" cy="548640"/>
          </a:xfrm>
          <a:prstGeom prst="rect">
            <a:avLst/>
          </a:prstGeom>
          <a:solidFill>
            <a:srgbClr val="FFFF99"/>
          </a:solidFill>
          <a:ln w="9525">
            <a:noFill/>
          </a:ln>
        </p:spPr>
        <p:txBody>
          <a:bodyPr anchor="t">
            <a:spAutoFit/>
          </a:bodyPr>
          <a:lstStyle/>
          <a:p>
            <a:pPr lvl="0" indent="0" algn="ctr"/>
            <a:r>
              <a:rPr lang="zh-CN" altLang="en-US" sz="3000" dirty="0">
                <a:solidFill>
                  <a:srgbClr val="0B0801"/>
                </a:solidFill>
                <a:latin typeface="华文新魏" panose="02010800040101010101" pitchFamily="2" charset="-122"/>
                <a:ea typeface="华文新魏" panose="02010800040101010101" pitchFamily="2" charset="-122"/>
              </a:rPr>
              <a:t>例题</a:t>
            </a:r>
            <a:r>
              <a:rPr lang="en-US" altLang="zh-CN" sz="3000">
                <a:solidFill>
                  <a:srgbClr val="0B0801"/>
                </a:solidFill>
                <a:latin typeface="华文新魏" panose="02010800040101010101" pitchFamily="2" charset="-122"/>
                <a:ea typeface="华文新魏" panose="02010800040101010101" pitchFamily="2" charset="-122"/>
              </a:rPr>
              <a:t>1</a:t>
            </a:r>
          </a:p>
        </p:txBody>
      </p:sp>
      <p:sp>
        <p:nvSpPr>
          <p:cNvPr id="32770" name="文本框 106500"/>
          <p:cNvSpPr txBox="1"/>
          <p:nvPr/>
        </p:nvSpPr>
        <p:spPr>
          <a:xfrm>
            <a:off x="1439466" y="1059656"/>
            <a:ext cx="6318647" cy="2834640"/>
          </a:xfrm>
          <a:prstGeom prst="rect">
            <a:avLst/>
          </a:prstGeom>
          <a:noFill/>
          <a:ln w="9525">
            <a:noFill/>
          </a:ln>
        </p:spPr>
        <p:txBody>
          <a:bodyPr anchor="t">
            <a:spAutoFit/>
          </a:bodyPr>
          <a:lstStyle/>
          <a:p>
            <a:pPr lvl="0" indent="0"/>
            <a:r>
              <a:rPr lang="en-US" altLang="zh-CN" sz="3000" b="1" dirty="0">
                <a:latin typeface="华文新魏" panose="02010800040101010101" pitchFamily="2" charset="-122"/>
                <a:ea typeface="华文新魏" panose="02010800040101010101" pitchFamily="2" charset="-122"/>
              </a:rPr>
              <a:t>“</a:t>
            </a:r>
            <a:r>
              <a:rPr lang="zh-CN" altLang="en-US" sz="3000" b="1" dirty="0">
                <a:latin typeface="华文新魏" panose="02010800040101010101" pitchFamily="2" charset="-122"/>
                <a:ea typeface="华文新魏" panose="02010800040101010101" pitchFamily="2" charset="-122"/>
              </a:rPr>
              <a:t>花气袭人知骤暖，鹊声穿树喜新晴。”这是南宋诗人陆游</a:t>
            </a:r>
            <a:r>
              <a:rPr lang="en-US" altLang="zh-CN" sz="3000" b="1" dirty="0">
                <a:latin typeface="华文新魏" panose="02010800040101010101" pitchFamily="2" charset="-122"/>
                <a:ea typeface="华文新魏" panose="02010800040101010101" pitchFamily="2" charset="-122"/>
              </a:rPr>
              <a:t>《</a:t>
            </a:r>
            <a:r>
              <a:rPr lang="zh-CN" altLang="en-US" sz="3000" b="1" dirty="0">
                <a:latin typeface="华文新魏" panose="02010800040101010101" pitchFamily="2" charset="-122"/>
                <a:ea typeface="华文新魏" panose="02010800040101010101" pitchFamily="2" charset="-122"/>
              </a:rPr>
              <a:t>村居书喜</a:t>
            </a:r>
            <a:r>
              <a:rPr lang="en-US" altLang="zh-CN" sz="3000" b="1" dirty="0">
                <a:latin typeface="华文新魏" panose="02010800040101010101" pitchFamily="2" charset="-122"/>
                <a:ea typeface="华文新魏" panose="02010800040101010101" pitchFamily="2" charset="-122"/>
              </a:rPr>
              <a:t>》</a:t>
            </a:r>
            <a:r>
              <a:rPr lang="zh-CN" altLang="en-US" sz="3000" b="1" dirty="0">
                <a:latin typeface="华文新魏" panose="02010800040101010101" pitchFamily="2" charset="-122"/>
                <a:ea typeface="华文新魏" panose="02010800040101010101" pitchFamily="2" charset="-122"/>
              </a:rPr>
              <a:t>中的两句诗，对前一句，从物理角度可以理解为，花分泌的芳香油分子</a:t>
            </a:r>
            <a:r>
              <a:rPr lang="en-US" altLang="zh-CN" sz="3000" b="1" dirty="0">
                <a:latin typeface="华文新魏" panose="02010800040101010101" pitchFamily="2" charset="-122"/>
                <a:ea typeface="华文新魏" panose="02010800040101010101" pitchFamily="2" charset="-122"/>
              </a:rPr>
              <a:t>_____________</a:t>
            </a:r>
            <a:r>
              <a:rPr lang="zh-CN" altLang="en-US" sz="3000" b="1" dirty="0">
                <a:latin typeface="华文新魏" panose="02010800040101010101" pitchFamily="2" charset="-122"/>
                <a:ea typeface="华文新魏" panose="02010800040101010101" pitchFamily="2" charset="-122"/>
              </a:rPr>
              <a:t>加快，说明当时周围的气温突然</a:t>
            </a:r>
            <a:r>
              <a:rPr lang="en-US" altLang="zh-CN" sz="3000" b="1" dirty="0">
                <a:latin typeface="华文新魏" panose="02010800040101010101" pitchFamily="2" charset="-122"/>
                <a:ea typeface="华文新魏" panose="02010800040101010101" pitchFamily="2" charset="-122"/>
              </a:rPr>
              <a:t>______</a:t>
            </a:r>
            <a:r>
              <a:rPr lang="zh-CN" altLang="en-US" sz="3000" b="1" dirty="0">
                <a:latin typeface="华文新魏" panose="02010800040101010101" pitchFamily="2" charset="-122"/>
                <a:ea typeface="华文新魏" panose="02010800040101010101" pitchFamily="2" charset="-122"/>
              </a:rPr>
              <a:t>。</a:t>
            </a:r>
          </a:p>
        </p:txBody>
      </p:sp>
      <p:sp>
        <p:nvSpPr>
          <p:cNvPr id="106502" name="文本框 106501"/>
          <p:cNvSpPr txBox="1"/>
          <p:nvPr/>
        </p:nvSpPr>
        <p:spPr>
          <a:xfrm>
            <a:off x="2033588" y="2900363"/>
            <a:ext cx="1944291" cy="457200"/>
          </a:xfrm>
          <a:prstGeom prst="rect">
            <a:avLst/>
          </a:prstGeom>
          <a:noFill/>
          <a:ln w="9525">
            <a:noFill/>
          </a:ln>
        </p:spPr>
        <p:txBody>
          <a:bodyPr anchor="t">
            <a:spAutoFit/>
          </a:bodyPr>
          <a:lstStyle/>
          <a:p>
            <a:pPr lvl="0" indent="0" algn="ctr"/>
            <a:r>
              <a:rPr lang="zh-CN" altLang="en-US" sz="2400" b="1" dirty="0">
                <a:solidFill>
                  <a:srgbClr val="FF3300"/>
                </a:solidFill>
                <a:latin typeface="黑体" panose="02010600030101010101" pitchFamily="2" charset="-122"/>
                <a:ea typeface="黑体" panose="02010600030101010101" pitchFamily="2" charset="-122"/>
              </a:rPr>
              <a:t>无规则运动</a:t>
            </a:r>
          </a:p>
        </p:txBody>
      </p:sp>
      <p:sp>
        <p:nvSpPr>
          <p:cNvPr id="106503" name="文本框 106502"/>
          <p:cNvSpPr txBox="1"/>
          <p:nvPr/>
        </p:nvSpPr>
        <p:spPr>
          <a:xfrm>
            <a:off x="3600450" y="3371850"/>
            <a:ext cx="917972" cy="518160"/>
          </a:xfrm>
          <a:prstGeom prst="rect">
            <a:avLst/>
          </a:prstGeom>
          <a:noFill/>
          <a:ln w="9525">
            <a:noFill/>
          </a:ln>
        </p:spPr>
        <p:txBody>
          <a:bodyPr anchor="t">
            <a:spAutoFit/>
          </a:bodyPr>
          <a:lstStyle/>
          <a:p>
            <a:pPr lvl="0" indent="0" algn="ctr"/>
            <a:r>
              <a:rPr lang="zh-CN" altLang="en-US" sz="2800" b="1" dirty="0">
                <a:solidFill>
                  <a:srgbClr val="FF3300"/>
                </a:solidFill>
                <a:latin typeface="黑体" panose="02010600030101010101" pitchFamily="2" charset="-122"/>
                <a:ea typeface="黑体" panose="02010600030101010101" pitchFamily="2" charset="-122"/>
              </a:rPr>
              <a:t>上升</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6502"/>
                                        </p:tgtEl>
                                        <p:attrNameLst>
                                          <p:attrName>style.visibility</p:attrName>
                                        </p:attrNameLst>
                                      </p:cBhvr>
                                      <p:to>
                                        <p:strVal val="visible"/>
                                      </p:to>
                                    </p:set>
                                    <p:animEffect transition="in" filter="wipe(down)">
                                      <p:cBhvr>
                                        <p:cTn id="7" dur="500"/>
                                        <p:tgtEl>
                                          <p:spTgt spid="10650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06503"/>
                                        </p:tgtEl>
                                        <p:attrNameLst>
                                          <p:attrName>style.visibility</p:attrName>
                                        </p:attrNameLst>
                                      </p:cBhvr>
                                      <p:to>
                                        <p:strVal val="visible"/>
                                      </p:to>
                                    </p:set>
                                    <p:animEffect transition="in" filter="barn(inHorizontal)">
                                      <p:cBhvr>
                                        <p:cTn id="12" dur="500"/>
                                        <p:tgtEl>
                                          <p:spTgt spid="106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2" grpId="0"/>
      <p:bldP spid="10650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107521"/>
          <p:cNvSpPr txBox="1"/>
          <p:nvPr/>
        </p:nvSpPr>
        <p:spPr>
          <a:xfrm>
            <a:off x="1547813" y="303610"/>
            <a:ext cx="1241822" cy="548640"/>
          </a:xfrm>
          <a:prstGeom prst="rect">
            <a:avLst/>
          </a:prstGeom>
          <a:solidFill>
            <a:srgbClr val="FFFF99"/>
          </a:solidFill>
          <a:ln w="9525">
            <a:noFill/>
          </a:ln>
        </p:spPr>
        <p:txBody>
          <a:bodyPr anchor="t">
            <a:spAutoFit/>
          </a:bodyPr>
          <a:lstStyle/>
          <a:p>
            <a:pPr lvl="0" indent="0" algn="ctr"/>
            <a:r>
              <a:rPr lang="zh-CN" altLang="en-US" sz="3000" dirty="0">
                <a:solidFill>
                  <a:srgbClr val="0B0801"/>
                </a:solidFill>
                <a:latin typeface="华文新魏" panose="02010800040101010101" pitchFamily="2" charset="-122"/>
                <a:ea typeface="华文新魏" panose="02010800040101010101" pitchFamily="2" charset="-122"/>
              </a:rPr>
              <a:t>例题</a:t>
            </a:r>
            <a:r>
              <a:rPr lang="en-US" altLang="zh-CN" sz="3000">
                <a:solidFill>
                  <a:srgbClr val="0B0801"/>
                </a:solidFill>
                <a:latin typeface="华文新魏" panose="02010800040101010101" pitchFamily="2" charset="-122"/>
                <a:ea typeface="华文新魏" panose="02010800040101010101" pitchFamily="2" charset="-122"/>
              </a:rPr>
              <a:t>2</a:t>
            </a:r>
          </a:p>
        </p:txBody>
      </p:sp>
      <p:sp>
        <p:nvSpPr>
          <p:cNvPr id="33794" name="文本框 107522"/>
          <p:cNvSpPr txBox="1"/>
          <p:nvPr/>
        </p:nvSpPr>
        <p:spPr>
          <a:xfrm>
            <a:off x="1494235" y="951310"/>
            <a:ext cx="6506765" cy="1097280"/>
          </a:xfrm>
          <a:prstGeom prst="rect">
            <a:avLst/>
          </a:prstGeom>
          <a:noFill/>
          <a:ln w="9525">
            <a:noFill/>
          </a:ln>
        </p:spPr>
        <p:txBody>
          <a:bodyPr anchor="t">
            <a:spAutoFit/>
          </a:bodyPr>
          <a:lstStyle/>
          <a:p>
            <a:pPr lvl="0" indent="0"/>
            <a:r>
              <a:rPr lang="zh-CN" altLang="en-US" sz="3300" b="1" dirty="0">
                <a:latin typeface="华文新魏" panose="02010800040101010101" pitchFamily="2" charset="-122"/>
                <a:ea typeface="华文新魏" panose="02010800040101010101" pitchFamily="2" charset="-122"/>
              </a:rPr>
              <a:t>下列事例中，能表明分子在不停的做无规则运动的是（     ）</a:t>
            </a:r>
          </a:p>
        </p:txBody>
      </p:sp>
      <p:sp>
        <p:nvSpPr>
          <p:cNvPr id="33795" name="文本框 107523"/>
          <p:cNvSpPr txBox="1"/>
          <p:nvPr/>
        </p:nvSpPr>
        <p:spPr>
          <a:xfrm>
            <a:off x="1709738" y="1977628"/>
            <a:ext cx="4968479" cy="1920240"/>
          </a:xfrm>
          <a:prstGeom prst="rect">
            <a:avLst/>
          </a:prstGeom>
          <a:noFill/>
          <a:ln w="9525">
            <a:noFill/>
          </a:ln>
        </p:spPr>
        <p:txBody>
          <a:bodyPr anchor="t">
            <a:spAutoFit/>
          </a:bodyPr>
          <a:lstStyle/>
          <a:p>
            <a:pPr lvl="0" indent="0"/>
            <a:r>
              <a:rPr lang="en-US" altLang="zh-CN" sz="3000" b="1" dirty="0">
                <a:latin typeface="华文新魏" panose="02010800040101010101" pitchFamily="2" charset="-122"/>
                <a:ea typeface="华文新魏" panose="02010800040101010101" pitchFamily="2" charset="-122"/>
              </a:rPr>
              <a:t>A.</a:t>
            </a:r>
            <a:r>
              <a:rPr lang="zh-CN" altLang="en-US" sz="3000" b="1" dirty="0">
                <a:latin typeface="华文新魏" panose="02010800040101010101" pitchFamily="2" charset="-122"/>
                <a:ea typeface="华文新魏" panose="02010800040101010101" pitchFamily="2" charset="-122"/>
              </a:rPr>
              <a:t>扫地时，灰尘四起。</a:t>
            </a:r>
          </a:p>
          <a:p>
            <a:pPr lvl="0" indent="0"/>
            <a:r>
              <a:rPr lang="en-US" altLang="zh-CN" sz="3000" b="1" dirty="0">
                <a:latin typeface="华文新魏" panose="02010800040101010101" pitchFamily="2" charset="-122"/>
                <a:ea typeface="华文新魏" panose="02010800040101010101" pitchFamily="2" charset="-122"/>
              </a:rPr>
              <a:t>B.</a:t>
            </a:r>
            <a:r>
              <a:rPr lang="zh-CN" altLang="en-US" sz="3000" b="1" dirty="0">
                <a:latin typeface="华文新魏" panose="02010800040101010101" pitchFamily="2" charset="-122"/>
                <a:ea typeface="华文新魏" panose="02010800040101010101" pitchFamily="2" charset="-122"/>
              </a:rPr>
              <a:t>花开时，花香满园。</a:t>
            </a:r>
          </a:p>
          <a:p>
            <a:pPr lvl="0" indent="0"/>
            <a:r>
              <a:rPr lang="en-US" altLang="zh-CN" sz="3000" b="1" dirty="0">
                <a:latin typeface="华文新魏" panose="02010800040101010101" pitchFamily="2" charset="-122"/>
                <a:ea typeface="华文新魏" panose="02010800040101010101" pitchFamily="2" charset="-122"/>
              </a:rPr>
              <a:t>C.</a:t>
            </a:r>
            <a:r>
              <a:rPr lang="zh-CN" altLang="en-US" sz="3000" b="1" dirty="0">
                <a:latin typeface="华文新魏" panose="02010800040101010101" pitchFamily="2" charset="-122"/>
                <a:ea typeface="华文新魏" panose="02010800040101010101" pitchFamily="2" charset="-122"/>
              </a:rPr>
              <a:t>下雪时，雪花飘飘。</a:t>
            </a:r>
          </a:p>
          <a:p>
            <a:pPr lvl="0" indent="0"/>
            <a:r>
              <a:rPr lang="en-US" altLang="zh-CN" sz="3000" b="1" dirty="0">
                <a:latin typeface="华文新魏" panose="02010800040101010101" pitchFamily="2" charset="-122"/>
                <a:ea typeface="华文新魏" panose="02010800040101010101" pitchFamily="2" charset="-122"/>
              </a:rPr>
              <a:t>D.</a:t>
            </a:r>
            <a:r>
              <a:rPr lang="zh-CN" altLang="en-US" sz="3000" b="1" dirty="0">
                <a:latin typeface="华文新魏" panose="02010800040101010101" pitchFamily="2" charset="-122"/>
                <a:ea typeface="华文新魏" panose="02010800040101010101" pitchFamily="2" charset="-122"/>
              </a:rPr>
              <a:t>刮风时，黄沙扑面。</a:t>
            </a:r>
          </a:p>
        </p:txBody>
      </p:sp>
      <p:sp>
        <p:nvSpPr>
          <p:cNvPr id="107525" name="文本框 107524"/>
          <p:cNvSpPr txBox="1"/>
          <p:nvPr/>
        </p:nvSpPr>
        <p:spPr>
          <a:xfrm>
            <a:off x="5166122" y="1491854"/>
            <a:ext cx="864394" cy="551815"/>
          </a:xfrm>
          <a:prstGeom prst="rect">
            <a:avLst/>
          </a:prstGeom>
          <a:noFill/>
          <a:ln w="9525">
            <a:noFill/>
          </a:ln>
        </p:spPr>
        <p:txBody>
          <a:bodyPr anchor="t">
            <a:spAutoFit/>
          </a:bodyPr>
          <a:lstStyle/>
          <a:p>
            <a:pPr lvl="0" indent="0" algn="ctr"/>
            <a:r>
              <a:rPr lang="en-US" altLang="zh-CN" sz="3000" b="0">
                <a:solidFill>
                  <a:srgbClr val="FF3300"/>
                </a:solidFill>
                <a:latin typeface="Verdana" panose="020B0604030504040204" pitchFamily="34" charset="0"/>
                <a:ea typeface="宋体" panose="02010600030101010101" pitchFamily="2" charset="-122"/>
              </a:rPr>
              <a:t>B</a:t>
            </a:r>
          </a:p>
        </p:txBody>
      </p:sp>
      <p:sp>
        <p:nvSpPr>
          <p:cNvPr id="33797" name="动作按钮: 前进或下一项 107525">
            <a:hlinkClick r:id="rId2" action="ppaction://hlinksldjump"/>
          </p:cNvPr>
          <p:cNvSpPr/>
          <p:nvPr/>
        </p:nvSpPr>
        <p:spPr>
          <a:xfrm>
            <a:off x="6840141" y="4569619"/>
            <a:ext cx="809625" cy="432197"/>
          </a:xfrm>
          <a:prstGeom prst="actionButtonForwardNext">
            <a:avLst/>
          </a:prstGeom>
          <a:solidFill>
            <a:srgbClr val="FF0000"/>
          </a:solidFill>
          <a:ln w="9525">
            <a:noFill/>
          </a:ln>
        </p:spPr>
        <p:txBody>
          <a:bodyPr anchor="t"/>
          <a:lstStyle/>
          <a:p>
            <a:pPr lvl="0" indent="0"/>
            <a:endParaRPr lang="zh-CN" altLang="en-US" sz="135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1075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文本框 111621"/>
          <p:cNvSpPr txBox="1"/>
          <p:nvPr/>
        </p:nvSpPr>
        <p:spPr>
          <a:xfrm>
            <a:off x="1331119" y="303610"/>
            <a:ext cx="1134666" cy="297180"/>
          </a:xfrm>
          <a:prstGeom prst="rect">
            <a:avLst/>
          </a:prstGeom>
          <a:noFill/>
          <a:ln w="9525">
            <a:noFill/>
          </a:ln>
        </p:spPr>
        <p:txBody>
          <a:bodyPr anchor="t">
            <a:spAutoFit/>
          </a:bodyPr>
          <a:lstStyle/>
          <a:p>
            <a:pPr lvl="0" indent="0"/>
            <a:r>
              <a:rPr lang="zh-CN" altLang="en-US" sz="1350" dirty="0">
                <a:latin typeface="Arial" panose="020B0604020202020204" pitchFamily="34" charset="0"/>
                <a:ea typeface="宋体" panose="02010600030101010101" pitchFamily="2" charset="-122"/>
              </a:rPr>
              <a:t>实验</a:t>
            </a:r>
            <a:r>
              <a:rPr lang="en-US" altLang="zh-CN" sz="1350">
                <a:latin typeface="Arial" panose="020B0604020202020204" pitchFamily="34" charset="0"/>
                <a:ea typeface="宋体" panose="02010600030101010101" pitchFamily="2" charset="-122"/>
              </a:rPr>
              <a:t>1</a:t>
            </a:r>
          </a:p>
        </p:txBody>
      </p:sp>
      <p:sp>
        <p:nvSpPr>
          <p:cNvPr id="43010" name="文本框 111622"/>
          <p:cNvSpPr txBox="1"/>
          <p:nvPr/>
        </p:nvSpPr>
        <p:spPr>
          <a:xfrm>
            <a:off x="1709261" y="1006078"/>
            <a:ext cx="388620" cy="2213372"/>
          </a:xfrm>
          <a:prstGeom prst="rect">
            <a:avLst/>
          </a:prstGeom>
          <a:noFill/>
          <a:ln w="9525">
            <a:noFill/>
          </a:ln>
        </p:spPr>
        <p:txBody>
          <a:bodyPr vert="eaVert" anchor="t">
            <a:spAutoFit/>
          </a:bodyPr>
          <a:lstStyle/>
          <a:p>
            <a:pPr lvl="0" indent="0"/>
            <a:r>
              <a:rPr lang="zh-CN" altLang="en-US" sz="1350" dirty="0">
                <a:latin typeface="Arial" panose="020B0604020202020204" pitchFamily="34" charset="0"/>
                <a:ea typeface="宋体" panose="02010600030101010101" pitchFamily="2" charset="-122"/>
              </a:rPr>
              <a:t>气体扩散</a:t>
            </a:r>
          </a:p>
        </p:txBody>
      </p:sp>
      <p:sp>
        <p:nvSpPr>
          <p:cNvPr id="43011" name="动作按钮: 后退或前一项 111623">
            <a:hlinkClick r:id="" action="ppaction://noaction"/>
          </p:cNvPr>
          <p:cNvSpPr/>
          <p:nvPr/>
        </p:nvSpPr>
        <p:spPr>
          <a:xfrm>
            <a:off x="1601391" y="3489722"/>
            <a:ext cx="485775" cy="378619"/>
          </a:xfrm>
          <a:prstGeom prst="actionButtonBackPrevious">
            <a:avLst/>
          </a:prstGeom>
          <a:solidFill>
            <a:schemeClr val="accent1"/>
          </a:solidFill>
          <a:ln w="9525">
            <a:noFill/>
          </a:ln>
        </p:spPr>
        <p:txBody>
          <a:bodyPr anchor="t"/>
          <a:lstStyle/>
          <a:p>
            <a:pPr lvl="0" indent="0"/>
            <a:endParaRPr lang="zh-CN" altLang="en-US" sz="1350">
              <a:latin typeface="Times New Roman" panose="02020603050405020304" pitchFamily="18" charset="0"/>
              <a:ea typeface="宋体" panose="02010600030101010101" pitchFamily="2" charset="-122"/>
            </a:endParaRPr>
          </a:p>
        </p:txBody>
      </p:sp>
      <p:pic>
        <p:nvPicPr>
          <p:cNvPr id="111625" name="气体扩散.wmv">
            <a:hlinkClick r:id="" action="ppaction://media"/>
          </p:cNvPr>
          <p:cNvPicPr>
            <a:picLocks noRot="1" noChangeAspect="1"/>
          </p:cNvPicPr>
          <p:nvPr>
            <a:videoFile r:link="rId1"/>
            <p:extLst>
              <p:ext uri="{DAA4B4D4-6D71-4841-9C94-3DE7FCFB9230}">
                <p14:media xmlns:p14="http://schemas.microsoft.com/office/powerpoint/2010/main" xmlns="" r:link="rId3"/>
              </p:ext>
            </p:extLst>
          </p:nvPr>
        </p:nvPicPr>
        <p:blipFill>
          <a:blip r:embed="rId4" cstate="print"/>
          <a:stretch>
            <a:fillRect/>
          </a:stretch>
        </p:blipFill>
        <p:spPr>
          <a:xfrm>
            <a:off x="3113485" y="681038"/>
            <a:ext cx="4267200" cy="3490913"/>
          </a:xfrm>
          <a:prstGeom prst="rect">
            <a:avLst/>
          </a:prstGeom>
          <a:noFill/>
          <a:ln w="9525">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162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1625"/>
                                        </p:tgtEl>
                                      </p:cBhvr>
                                    </p:cmd>
                                  </p:childTnLst>
                                </p:cTn>
                              </p:par>
                            </p:childTnLst>
                          </p:cTn>
                        </p:par>
                      </p:childTnLst>
                    </p:cTn>
                  </p:par>
                </p:childTnLst>
              </p:cTn>
              <p:nextCondLst>
                <p:cond evt="onClick" delay="0">
                  <p:tgtEl>
                    <p:spTgt spid="111625"/>
                  </p:tgtEl>
                </p:cond>
              </p:nextCondLst>
            </p:seq>
            <p:video>
              <p:cMediaNode>
                <p:cTn id="7" fill="hold" display="0">
                  <p:stCondLst>
                    <p:cond delay="indefinite"/>
                  </p:stCondLst>
                  <p:endCondLst>
                    <p:cond evt="onNext" delay="0">
                      <p:tgtEl>
                        <p:sldTgt/>
                      </p:tgtEl>
                    </p:cond>
                    <p:cond evt="onPrev" delay="0">
                      <p:tgtEl>
                        <p:sldTgt/>
                      </p:tgtEl>
                    </p:cond>
                  </p:endCondLst>
                </p:cTn>
                <p:tgtEl>
                  <p:spTgt spid="111625"/>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文本框 88065"/>
          <p:cNvSpPr txBox="1"/>
          <p:nvPr/>
        </p:nvSpPr>
        <p:spPr>
          <a:xfrm>
            <a:off x="1428750" y="400050"/>
            <a:ext cx="6172200" cy="1920240"/>
          </a:xfrm>
          <a:prstGeom prst="rect">
            <a:avLst/>
          </a:prstGeom>
          <a:noFill/>
          <a:ln w="9525">
            <a:noFill/>
          </a:ln>
        </p:spPr>
        <p:txBody>
          <a:bodyPr anchor="t">
            <a:spAutoFit/>
          </a:bodyPr>
          <a:lstStyle/>
          <a:p>
            <a:pPr lvl="0" indent="0"/>
            <a:r>
              <a:rPr lang="zh-CN" altLang="en-US" sz="2400" dirty="0">
                <a:solidFill>
                  <a:srgbClr val="000000"/>
                </a:solidFill>
                <a:latin typeface="Times New Roman" panose="02020603050405020304" pitchFamily="18" charset="0"/>
                <a:ea typeface="宋体" panose="02010600030101010101" pitchFamily="2" charset="-122"/>
              </a:rPr>
              <a:t>例：若把水分子与乒乓球相比，他们的比例就好像乒乓球与地球之比。</a:t>
            </a:r>
            <a:r>
              <a:rPr lang="en-US" altLang="zh-CN" sz="2400" dirty="0">
                <a:solidFill>
                  <a:srgbClr val="000000"/>
                </a:solidFill>
                <a:latin typeface="Times New Roman" panose="02020603050405020304" pitchFamily="18" charset="0"/>
                <a:ea typeface="宋体" panose="02010600030101010101" pitchFamily="2" charset="-122"/>
              </a:rPr>
              <a:t>1</a:t>
            </a:r>
            <a:r>
              <a:rPr lang="zh-CN" altLang="en-US" sz="2400" dirty="0">
                <a:solidFill>
                  <a:srgbClr val="000000"/>
                </a:solidFill>
                <a:latin typeface="Times New Roman" panose="02020603050405020304" pitchFamily="18" charset="0"/>
                <a:ea typeface="宋体" panose="02010600030101010101" pitchFamily="2" charset="-122"/>
              </a:rPr>
              <a:t>标准大气压下，</a:t>
            </a:r>
            <a:r>
              <a:rPr lang="en-US" altLang="zh-CN" sz="2400">
                <a:solidFill>
                  <a:srgbClr val="000000"/>
                </a:solidFill>
                <a:latin typeface="Times New Roman" panose="02020603050405020304" pitchFamily="18" charset="0"/>
                <a:ea typeface="宋体" panose="02010600030101010101" pitchFamily="2" charset="-122"/>
              </a:rPr>
              <a:t>1cm</a:t>
            </a:r>
            <a:r>
              <a:rPr lang="en-US" altLang="zh-CN" sz="2400" baseline="30000">
                <a:solidFill>
                  <a:srgbClr val="000000"/>
                </a:solidFill>
                <a:latin typeface="Times New Roman" panose="02020603050405020304" pitchFamily="18" charset="0"/>
                <a:ea typeface="宋体" panose="02010600030101010101" pitchFamily="2" charset="-122"/>
              </a:rPr>
              <a:t>3</a:t>
            </a:r>
            <a:r>
              <a:rPr lang="zh-CN" altLang="en-US" sz="2400" dirty="0">
                <a:solidFill>
                  <a:srgbClr val="000000"/>
                </a:solidFill>
                <a:latin typeface="Times New Roman" panose="02020603050405020304" pitchFamily="18" charset="0"/>
                <a:ea typeface="宋体" panose="02010600030101010101" pitchFamily="2" charset="-122"/>
              </a:rPr>
              <a:t>的任何气体约有</a:t>
            </a:r>
            <a:r>
              <a:rPr lang="en-US" altLang="zh-CN" sz="2400">
                <a:solidFill>
                  <a:srgbClr val="000000"/>
                </a:solidFill>
                <a:latin typeface="Times New Roman" panose="02020603050405020304" pitchFamily="18" charset="0"/>
                <a:ea typeface="宋体" panose="02010600030101010101" pitchFamily="2" charset="-122"/>
              </a:rPr>
              <a:t>2.7×10</a:t>
            </a:r>
            <a:r>
              <a:rPr lang="en-US" altLang="zh-CN" sz="2400" baseline="30000">
                <a:solidFill>
                  <a:srgbClr val="000000"/>
                </a:solidFill>
                <a:latin typeface="Times New Roman" panose="02020603050405020304" pitchFamily="18" charset="0"/>
                <a:ea typeface="宋体" panose="02010600030101010101" pitchFamily="2" charset="-122"/>
              </a:rPr>
              <a:t>19</a:t>
            </a:r>
            <a:r>
              <a:rPr lang="zh-CN" altLang="en-US" sz="2400" dirty="0">
                <a:solidFill>
                  <a:srgbClr val="000000"/>
                </a:solidFill>
                <a:latin typeface="Times New Roman" panose="02020603050405020304" pitchFamily="18" charset="0"/>
                <a:ea typeface="宋体" panose="02010600030101010101" pitchFamily="2" charset="-122"/>
              </a:rPr>
              <a:t>个分子，让这些气体分子从容器中跑出，如果</a:t>
            </a:r>
            <a:r>
              <a:rPr lang="en-US" altLang="zh-CN" sz="2400" dirty="0">
                <a:solidFill>
                  <a:srgbClr val="000000"/>
                </a:solidFill>
                <a:latin typeface="Times New Roman" panose="02020603050405020304" pitchFamily="18" charset="0"/>
                <a:ea typeface="宋体" panose="02010600030101010101" pitchFamily="2" charset="-122"/>
              </a:rPr>
              <a:t>1s</a:t>
            </a:r>
            <a:r>
              <a:rPr lang="zh-CN" altLang="en-US" sz="2400" dirty="0">
                <a:solidFill>
                  <a:srgbClr val="000000"/>
                </a:solidFill>
                <a:latin typeface="Times New Roman" panose="02020603050405020304" pitchFamily="18" charset="0"/>
                <a:ea typeface="宋体" panose="02010600030101010101" pitchFamily="2" charset="-122"/>
              </a:rPr>
              <a:t>跑出</a:t>
            </a:r>
            <a:r>
              <a:rPr lang="en-US" altLang="zh-CN" sz="2400" dirty="0">
                <a:solidFill>
                  <a:srgbClr val="000000"/>
                </a:solidFill>
                <a:latin typeface="Times New Roman" panose="02020603050405020304" pitchFamily="18" charset="0"/>
                <a:ea typeface="宋体" panose="02010600030101010101" pitchFamily="2" charset="-122"/>
              </a:rPr>
              <a:t>1</a:t>
            </a:r>
            <a:r>
              <a:rPr lang="zh-CN" altLang="en-US" sz="2400" dirty="0">
                <a:solidFill>
                  <a:srgbClr val="000000"/>
                </a:solidFill>
                <a:latin typeface="Times New Roman" panose="02020603050405020304" pitchFamily="18" charset="0"/>
                <a:ea typeface="宋体" panose="02010600030101010101" pitchFamily="2" charset="-122"/>
              </a:rPr>
              <a:t>亿个，则约需多少年才能跑完？</a:t>
            </a:r>
          </a:p>
        </p:txBody>
      </p:sp>
      <p:sp>
        <p:nvSpPr>
          <p:cNvPr id="88067" name="文本框 88066"/>
          <p:cNvSpPr txBox="1"/>
          <p:nvPr/>
        </p:nvSpPr>
        <p:spPr>
          <a:xfrm>
            <a:off x="1428750" y="2457450"/>
            <a:ext cx="6057900" cy="1188720"/>
          </a:xfrm>
          <a:prstGeom prst="rect">
            <a:avLst/>
          </a:prstGeom>
          <a:noFill/>
          <a:ln w="9525">
            <a:noFill/>
          </a:ln>
        </p:spPr>
        <p:txBody>
          <a:bodyPr anchor="t">
            <a:spAutoFit/>
          </a:bodyPr>
          <a:lstStyle/>
          <a:p>
            <a:pPr lvl="0" indent="0"/>
            <a:r>
              <a:rPr lang="zh-CN" altLang="en-US" sz="2400" dirty="0">
                <a:solidFill>
                  <a:schemeClr val="accent2"/>
                </a:solidFill>
                <a:latin typeface="Times New Roman" panose="02020603050405020304" pitchFamily="18" charset="0"/>
                <a:ea typeface="宋体" panose="02010600030101010101" pitchFamily="2" charset="-122"/>
              </a:rPr>
              <a:t>解：</a:t>
            </a:r>
            <a:r>
              <a:rPr lang="en-US" altLang="zh-CN" sz="2400">
                <a:solidFill>
                  <a:schemeClr val="accent2"/>
                </a:solidFill>
                <a:latin typeface="Times New Roman" panose="02020603050405020304" pitchFamily="18" charset="0"/>
                <a:ea typeface="宋体" panose="02010600030101010101" pitchFamily="2" charset="-122"/>
              </a:rPr>
              <a:t>t=</a:t>
            </a:r>
            <a:r>
              <a:rPr lang="en-US" altLang="zh-CN" b="0">
                <a:solidFill>
                  <a:schemeClr val="accent2"/>
                </a:solidFill>
                <a:latin typeface="Times New Roman" panose="02020603050405020304" pitchFamily="18" charset="0"/>
                <a:ea typeface="宋体" panose="02010600030101010101" pitchFamily="2" charset="-122"/>
              </a:rPr>
              <a:t> </a:t>
            </a:r>
            <a:r>
              <a:rPr lang="en-US" altLang="zh-CN" sz="2400">
                <a:solidFill>
                  <a:schemeClr val="accent2"/>
                </a:solidFill>
                <a:latin typeface="Times New Roman" panose="02020603050405020304" pitchFamily="18" charset="0"/>
                <a:ea typeface="宋体" panose="02010600030101010101" pitchFamily="2" charset="-122"/>
              </a:rPr>
              <a:t>2.7×10</a:t>
            </a:r>
            <a:r>
              <a:rPr lang="en-US" altLang="zh-CN" sz="2400" baseline="30000">
                <a:solidFill>
                  <a:schemeClr val="accent2"/>
                </a:solidFill>
                <a:latin typeface="Times New Roman" panose="02020603050405020304" pitchFamily="18" charset="0"/>
                <a:ea typeface="宋体" panose="02010600030101010101" pitchFamily="2" charset="-122"/>
              </a:rPr>
              <a:t>19</a:t>
            </a:r>
            <a:r>
              <a:rPr lang="en-US" altLang="zh-CN" sz="2400">
                <a:solidFill>
                  <a:schemeClr val="accent2"/>
                </a:solidFill>
                <a:latin typeface="Times New Roman" panose="02020603050405020304" pitchFamily="18" charset="0"/>
                <a:ea typeface="宋体" panose="02010600030101010101" pitchFamily="2" charset="-122"/>
              </a:rPr>
              <a:t>÷10</a:t>
            </a:r>
            <a:r>
              <a:rPr lang="en-US" altLang="zh-CN" sz="2400" baseline="30000">
                <a:solidFill>
                  <a:schemeClr val="accent2"/>
                </a:solidFill>
                <a:latin typeface="Times New Roman" panose="02020603050405020304" pitchFamily="18" charset="0"/>
                <a:ea typeface="宋体" panose="02010600030101010101" pitchFamily="2" charset="-122"/>
              </a:rPr>
              <a:t>8</a:t>
            </a:r>
            <a:r>
              <a:rPr lang="en-US" altLang="zh-CN" sz="2400">
                <a:solidFill>
                  <a:schemeClr val="accent2"/>
                </a:solidFill>
                <a:latin typeface="Times New Roman" panose="02020603050405020304" pitchFamily="18" charset="0"/>
                <a:ea typeface="宋体" panose="02010600030101010101" pitchFamily="2" charset="-122"/>
              </a:rPr>
              <a:t>s= 2.7×10</a:t>
            </a:r>
            <a:r>
              <a:rPr lang="en-US" altLang="zh-CN" sz="2400" baseline="30000">
                <a:solidFill>
                  <a:schemeClr val="accent2"/>
                </a:solidFill>
                <a:latin typeface="Times New Roman" panose="02020603050405020304" pitchFamily="18" charset="0"/>
                <a:ea typeface="宋体" panose="02010600030101010101" pitchFamily="2" charset="-122"/>
              </a:rPr>
              <a:t>11</a:t>
            </a:r>
            <a:r>
              <a:rPr lang="en-US" altLang="zh-CN" sz="2400">
                <a:solidFill>
                  <a:schemeClr val="accent2"/>
                </a:solidFill>
                <a:latin typeface="Times New Roman" panose="02020603050405020304" pitchFamily="18" charset="0"/>
                <a:ea typeface="宋体" panose="02010600030101010101" pitchFamily="2" charset="-122"/>
              </a:rPr>
              <a:t>s</a:t>
            </a:r>
          </a:p>
          <a:p>
            <a:pPr lvl="0" indent="0"/>
            <a:r>
              <a:rPr lang="en-US" altLang="zh-CN" sz="2400">
                <a:solidFill>
                  <a:schemeClr val="accent2"/>
                </a:solidFill>
                <a:latin typeface="Times New Roman" panose="02020603050405020304" pitchFamily="18" charset="0"/>
                <a:ea typeface="宋体" panose="02010600030101010101" pitchFamily="2" charset="-122"/>
              </a:rPr>
              <a:t>          = 2.7×10</a:t>
            </a:r>
            <a:r>
              <a:rPr lang="en-US" altLang="zh-CN" sz="2400" baseline="30000">
                <a:solidFill>
                  <a:schemeClr val="accent2"/>
                </a:solidFill>
                <a:latin typeface="Times New Roman" panose="02020603050405020304" pitchFamily="18" charset="0"/>
                <a:ea typeface="宋体" panose="02010600030101010101" pitchFamily="2" charset="-122"/>
              </a:rPr>
              <a:t>11 </a:t>
            </a:r>
            <a:r>
              <a:rPr lang="en-US" altLang="zh-CN" sz="2400" dirty="0">
                <a:solidFill>
                  <a:schemeClr val="accent2"/>
                </a:solidFill>
                <a:latin typeface="Times New Roman" panose="02020603050405020304" pitchFamily="18" charset="0"/>
                <a:ea typeface="宋体" panose="02010600030101010101" pitchFamily="2" charset="-122"/>
              </a:rPr>
              <a:t>÷(365×24×60×60)</a:t>
            </a:r>
            <a:r>
              <a:rPr lang="zh-CN" altLang="en-US" sz="2400" dirty="0">
                <a:solidFill>
                  <a:schemeClr val="accent2"/>
                </a:solidFill>
                <a:latin typeface="Times New Roman" panose="02020603050405020304" pitchFamily="18" charset="0"/>
                <a:ea typeface="宋体" panose="02010600030101010101" pitchFamily="2" charset="-122"/>
              </a:rPr>
              <a:t>年</a:t>
            </a:r>
          </a:p>
          <a:p>
            <a:pPr lvl="0" indent="0"/>
            <a:r>
              <a:rPr lang="zh-CN" altLang="en-US" sz="2400" dirty="0">
                <a:solidFill>
                  <a:schemeClr val="accent2"/>
                </a:solidFill>
                <a:latin typeface="Times New Roman" panose="02020603050405020304" pitchFamily="18" charset="0"/>
                <a:ea typeface="宋体" panose="02010600030101010101" pitchFamily="2" charset="-122"/>
              </a:rPr>
              <a:t>          </a:t>
            </a:r>
            <a:r>
              <a:rPr lang="en-US" altLang="zh-CN" sz="2400" dirty="0">
                <a:solidFill>
                  <a:schemeClr val="accent2"/>
                </a:solidFill>
                <a:latin typeface="Times New Roman" panose="02020603050405020304" pitchFamily="18" charset="0"/>
                <a:ea typeface="宋体" panose="02010600030101010101" pitchFamily="2" charset="-122"/>
              </a:rPr>
              <a:t>≈9000</a:t>
            </a:r>
            <a:r>
              <a:rPr lang="zh-CN" altLang="en-US" sz="2400" dirty="0">
                <a:solidFill>
                  <a:schemeClr val="accent2"/>
                </a:solidFill>
                <a:latin typeface="Times New Roman" panose="02020603050405020304" pitchFamily="18" charset="0"/>
                <a:ea typeface="宋体" panose="02010600030101010101" pitchFamily="2" charset="-122"/>
              </a:rPr>
              <a:t>年</a:t>
            </a:r>
          </a:p>
        </p:txBody>
      </p:sp>
      <p:sp>
        <p:nvSpPr>
          <p:cNvPr id="88068" name="文本框 88067"/>
          <p:cNvSpPr txBox="1"/>
          <p:nvPr/>
        </p:nvSpPr>
        <p:spPr>
          <a:xfrm>
            <a:off x="1543050" y="4171950"/>
            <a:ext cx="3943350" cy="457200"/>
          </a:xfrm>
          <a:prstGeom prst="rect">
            <a:avLst/>
          </a:prstGeom>
          <a:noFill/>
          <a:ln w="9525">
            <a:noFill/>
          </a:ln>
        </p:spPr>
        <p:txBody>
          <a:bodyPr anchor="t">
            <a:spAutoFit/>
          </a:bodyPr>
          <a:lstStyle/>
          <a:p>
            <a:pPr lvl="0" indent="0"/>
            <a:r>
              <a:rPr lang="zh-CN" altLang="en-US" sz="2400" dirty="0">
                <a:solidFill>
                  <a:srgbClr val="808000"/>
                </a:solidFill>
                <a:latin typeface="Times New Roman" panose="02020603050405020304" pitchFamily="18" charset="0"/>
                <a:ea typeface="宋体" panose="02010600030101010101" pitchFamily="2" charset="-122"/>
              </a:rPr>
              <a:t>答：约需</a:t>
            </a:r>
            <a:r>
              <a:rPr lang="en-US" altLang="zh-CN" sz="2400" dirty="0">
                <a:solidFill>
                  <a:srgbClr val="808000"/>
                </a:solidFill>
                <a:latin typeface="Times New Roman" panose="02020603050405020304" pitchFamily="18" charset="0"/>
                <a:ea typeface="宋体" panose="02010600030101010101" pitchFamily="2" charset="-122"/>
              </a:rPr>
              <a:t>9000</a:t>
            </a:r>
            <a:r>
              <a:rPr lang="zh-CN" altLang="en-US" sz="2400" dirty="0">
                <a:solidFill>
                  <a:srgbClr val="808000"/>
                </a:solidFill>
                <a:latin typeface="Times New Roman" panose="02020603050405020304" pitchFamily="18" charset="0"/>
                <a:ea typeface="宋体" panose="02010600030101010101" pitchFamily="2" charset="-122"/>
              </a:rPr>
              <a:t>年才能跑完。</a:t>
            </a:r>
            <a:endParaRPr lang="zh-CN" altLang="en-US" sz="2400">
              <a:solidFill>
                <a:srgbClr val="808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8067"/>
                                        </p:tgtEl>
                                        <p:attrNameLst>
                                          <p:attrName>style.visibility</p:attrName>
                                        </p:attrNameLst>
                                      </p:cBhvr>
                                      <p:to>
                                        <p:strVal val="visible"/>
                                      </p:to>
                                    </p:set>
                                  </p:childTnLst>
                                </p:cTn>
                              </p:par>
                            </p:childTnLst>
                          </p:cTn>
                        </p:par>
                        <p:par>
                          <p:cTn id="7" fill="hold">
                            <p:stCondLst>
                              <p:cond delay="500"/>
                            </p:stCondLst>
                            <p:childTnLst>
                              <p:par>
                                <p:cTn id="8" presetID="2" presetClass="entr" presetSubtype="2" fill="hold" grpId="0" nodeType="afterEffect">
                                  <p:stCondLst>
                                    <p:cond delay="0"/>
                                  </p:stCondLst>
                                  <p:childTnLst>
                                    <p:set>
                                      <p:cBhvr>
                                        <p:cTn id="9" dur="1" fill="hold">
                                          <p:stCondLst>
                                            <p:cond delay="0"/>
                                          </p:stCondLst>
                                        </p:cTn>
                                        <p:tgtEl>
                                          <p:spTgt spid="88068"/>
                                        </p:tgtEl>
                                        <p:attrNameLst>
                                          <p:attrName>style.visibility</p:attrName>
                                        </p:attrNameLst>
                                      </p:cBhvr>
                                      <p:to>
                                        <p:strVal val="visible"/>
                                      </p:to>
                                    </p:set>
                                    <p:anim calcmode="lin" valueType="num">
                                      <p:cBhvr additive="base">
                                        <p:cTn id="10" dur="500" fill="hold"/>
                                        <p:tgtEl>
                                          <p:spTgt spid="88068"/>
                                        </p:tgtEl>
                                        <p:attrNameLst>
                                          <p:attrName>ppt_x</p:attrName>
                                        </p:attrNameLst>
                                      </p:cBhvr>
                                      <p:tavLst>
                                        <p:tav tm="0">
                                          <p:val>
                                            <p:strVal val="1+#ppt_w/2"/>
                                          </p:val>
                                        </p:tav>
                                        <p:tav tm="100000">
                                          <p:val>
                                            <p:strVal val="#ppt_x"/>
                                          </p:val>
                                        </p:tav>
                                      </p:tavLst>
                                    </p:anim>
                                    <p:anim calcmode="lin" valueType="num">
                                      <p:cBhvr additive="base">
                                        <p:cTn id="11" dur="500" fill="hold"/>
                                        <p:tgtEl>
                                          <p:spTgt spid="880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p:bldP spid="8806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文本框 124931"/>
          <p:cNvSpPr txBox="1"/>
          <p:nvPr/>
        </p:nvSpPr>
        <p:spPr>
          <a:xfrm>
            <a:off x="1133475" y="356235"/>
            <a:ext cx="6877050" cy="4206240"/>
          </a:xfrm>
          <a:prstGeom prst="rect">
            <a:avLst/>
          </a:prstGeom>
          <a:noFill/>
          <a:ln w="9525">
            <a:noFill/>
          </a:ln>
        </p:spPr>
        <p:txBody>
          <a:bodyPr wrap="square" anchor="t">
            <a:spAutoFit/>
          </a:bodyPr>
          <a:lstStyle/>
          <a:p>
            <a:pPr lvl="0" indent="0">
              <a:lnSpc>
                <a:spcPct val="150000"/>
              </a:lnSpc>
              <a:spcBef>
                <a:spcPts val="0"/>
              </a:spcBef>
            </a:pPr>
            <a:r>
              <a:rPr lang="en-US" altLang="zh-CN" sz="3600" b="1" dirty="0">
                <a:latin typeface="黑体" panose="02010600030101010101" pitchFamily="2" charset="-122"/>
                <a:ea typeface="黑体" panose="02010600030101010101" pitchFamily="2" charset="-122"/>
              </a:rPr>
              <a:t>   </a:t>
            </a:r>
            <a:r>
              <a:rPr lang="zh-CN" altLang="en-US" sz="3600" b="1" dirty="0">
                <a:latin typeface="黑体" panose="02010600030101010101" pitchFamily="2" charset="-122"/>
                <a:ea typeface="黑体" panose="02010600030101010101" pitchFamily="2" charset="-122"/>
              </a:rPr>
              <a:t>同学们会发现原本看似连续的物体却无法凭肉眼看到他的内部的微小结构，那么就给我们在探索中带来了一定的困难，那我们应该怎么办？</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5" name="对象 61443"/>
          <p:cNvGraphicFramePr>
            <a:graphicFrameLocks/>
          </p:cNvGraphicFramePr>
          <p:nvPr/>
        </p:nvGraphicFramePr>
        <p:xfrm>
          <a:off x="3620691" y="1300163"/>
          <a:ext cx="1902619" cy="1278731"/>
        </p:xfrm>
        <a:graphic>
          <a:graphicData uri="http://schemas.openxmlformats.org/presentationml/2006/ole">
            <p:oleObj spid="_x0000_s18433" r:id="rId3" imgW="2276793" imgH="2971429" progId="PBrush">
              <p:embed/>
            </p:oleObj>
          </a:graphicData>
        </a:graphic>
      </p:graphicFrame>
      <p:sp>
        <p:nvSpPr>
          <p:cNvPr id="16386" name="文本框 61451"/>
          <p:cNvSpPr txBox="1"/>
          <p:nvPr/>
        </p:nvSpPr>
        <p:spPr>
          <a:xfrm>
            <a:off x="1302544" y="571500"/>
            <a:ext cx="5765006" cy="640080"/>
          </a:xfrm>
          <a:prstGeom prst="rect">
            <a:avLst/>
          </a:prstGeom>
          <a:noFill/>
          <a:ln w="9525">
            <a:noFill/>
          </a:ln>
        </p:spPr>
        <p:txBody>
          <a:bodyPr wrap="square" anchor="t">
            <a:spAutoFit/>
          </a:bodyPr>
          <a:lstStyle/>
          <a:p>
            <a:pPr lvl="0" indent="0"/>
            <a:r>
              <a:rPr lang="zh-CN" altLang="en-US" sz="3600" b="1" dirty="0">
                <a:latin typeface="华文新魏" panose="02010800040101010101" pitchFamily="2" charset="-122"/>
                <a:ea typeface="华文新魏" panose="02010800040101010101" pitchFamily="2" charset="-122"/>
              </a:rPr>
              <a:t>观察</a:t>
            </a:r>
            <a:r>
              <a:rPr lang="en-US" altLang="zh-CN" sz="3600" b="1" dirty="0">
                <a:latin typeface="华文新魏" panose="02010800040101010101" pitchFamily="2" charset="-122"/>
                <a:ea typeface="华文新魏" panose="02010800040101010101" pitchFamily="2" charset="-122"/>
              </a:rPr>
              <a:t>1</a:t>
            </a:r>
            <a:r>
              <a:rPr lang="zh-CN" altLang="en-US" sz="3600" b="1" dirty="0">
                <a:latin typeface="华文新魏" panose="02010800040101010101" pitchFamily="2" charset="-122"/>
                <a:ea typeface="华文新魏" panose="02010800040101010101" pitchFamily="2" charset="-122"/>
              </a:rPr>
              <a:t>：</a:t>
            </a:r>
            <a:r>
              <a:rPr lang="zh-CN" altLang="en-US" sz="3600" b="1" dirty="0">
                <a:latin typeface="黑体" panose="02010600030101010101" pitchFamily="2" charset="-122"/>
                <a:ea typeface="黑体" panose="02010600030101010101" pitchFamily="2" charset="-122"/>
              </a:rPr>
              <a:t>用放大镜观察笔迹</a:t>
            </a:r>
            <a:endParaRPr lang="zh-CN" altLang="en-US" sz="3600" b="1">
              <a:latin typeface="黑体" panose="02010600030101010101" pitchFamily="2" charset="-122"/>
              <a:ea typeface="黑体" panose="02010600030101010101" pitchFamily="2" charset="-122"/>
            </a:endParaRPr>
          </a:p>
        </p:txBody>
      </p:sp>
      <p:sp>
        <p:nvSpPr>
          <p:cNvPr id="61467" name="文本框 61466"/>
          <p:cNvSpPr txBox="1"/>
          <p:nvPr/>
        </p:nvSpPr>
        <p:spPr>
          <a:xfrm>
            <a:off x="491252" y="2579132"/>
            <a:ext cx="1457325" cy="1920240"/>
          </a:xfrm>
          <a:prstGeom prst="rect">
            <a:avLst/>
          </a:prstGeom>
          <a:noFill/>
          <a:ln w="9525">
            <a:noFill/>
          </a:ln>
        </p:spPr>
        <p:txBody>
          <a:bodyPr anchor="t">
            <a:spAutoFit/>
          </a:bodyPr>
          <a:lstStyle/>
          <a:p>
            <a:pPr lvl="0" indent="0"/>
            <a:r>
              <a:rPr lang="zh-CN" altLang="en-US" sz="4000" dirty="0">
                <a:latin typeface="华文新魏" panose="02010800040101010101" pitchFamily="2" charset="-122"/>
                <a:ea typeface="华文新魏" panose="02010800040101010101" pitchFamily="2" charset="-122"/>
              </a:rPr>
              <a:t>现象：</a:t>
            </a:r>
          </a:p>
          <a:p>
            <a:pPr lvl="0" indent="0"/>
            <a:endParaRPr lang="zh-CN" altLang="en-US" sz="4000" dirty="0">
              <a:latin typeface="华文新魏" panose="02010800040101010101" pitchFamily="2" charset="-122"/>
              <a:ea typeface="华文新魏" panose="02010800040101010101" pitchFamily="2" charset="-122"/>
            </a:endParaRPr>
          </a:p>
          <a:p>
            <a:pPr lvl="0" indent="0"/>
            <a:r>
              <a:rPr lang="zh-CN" altLang="en-US" sz="4000" dirty="0">
                <a:latin typeface="华文新魏" panose="02010800040101010101" pitchFamily="2" charset="-122"/>
                <a:ea typeface="华文新魏" panose="02010800040101010101" pitchFamily="2" charset="-122"/>
              </a:rPr>
              <a:t>说明</a:t>
            </a:r>
            <a:r>
              <a:rPr lang="zh-CN" altLang="en-US" sz="4000" dirty="0">
                <a:latin typeface="Times New Roman" panose="02020603050405020304" pitchFamily="18" charset="0"/>
                <a:ea typeface="黑体" panose="02010600030101010101" pitchFamily="2" charset="-122"/>
              </a:rPr>
              <a:t>：</a:t>
            </a:r>
          </a:p>
        </p:txBody>
      </p:sp>
      <p:sp>
        <p:nvSpPr>
          <p:cNvPr id="61468" name="文本框 61467"/>
          <p:cNvSpPr txBox="1"/>
          <p:nvPr/>
        </p:nvSpPr>
        <p:spPr>
          <a:xfrm>
            <a:off x="2853690" y="2720340"/>
            <a:ext cx="4711700" cy="1066800"/>
          </a:xfrm>
          <a:prstGeom prst="rect">
            <a:avLst/>
          </a:prstGeom>
          <a:noFill/>
          <a:ln w="9525">
            <a:noFill/>
          </a:ln>
        </p:spPr>
        <p:txBody>
          <a:bodyPr wrap="square" anchor="t">
            <a:spAutoFit/>
          </a:bodyPr>
          <a:lstStyle/>
          <a:p>
            <a:pPr lvl="0" indent="0"/>
            <a:r>
              <a:rPr lang="zh-CN" altLang="en-US" sz="3200" b="1" dirty="0">
                <a:solidFill>
                  <a:srgbClr val="260FB1"/>
                </a:solidFill>
                <a:latin typeface="Times New Roman" panose="02020603050405020304" pitchFamily="18" charset="0"/>
                <a:ea typeface="黑体" panose="02010600030101010101" pitchFamily="2" charset="-122"/>
              </a:rPr>
              <a:t>会看到铅笔形成的笔迹是由一个个小颗粒组成的。</a:t>
            </a:r>
          </a:p>
        </p:txBody>
      </p:sp>
      <p:sp>
        <p:nvSpPr>
          <p:cNvPr id="61469" name="文本框 61468"/>
          <p:cNvSpPr txBox="1"/>
          <p:nvPr/>
        </p:nvSpPr>
        <p:spPr>
          <a:xfrm>
            <a:off x="2933700" y="3775472"/>
            <a:ext cx="4432697" cy="579120"/>
          </a:xfrm>
          <a:prstGeom prst="rect">
            <a:avLst/>
          </a:prstGeom>
          <a:noFill/>
          <a:ln w="9525">
            <a:noFill/>
          </a:ln>
        </p:spPr>
        <p:txBody>
          <a:bodyPr wrap="square" anchor="t">
            <a:spAutoFit/>
          </a:bodyPr>
          <a:lstStyle/>
          <a:p>
            <a:pPr lvl="0" indent="0"/>
            <a:r>
              <a:rPr lang="zh-CN" altLang="en-US" sz="3200" dirty="0">
                <a:solidFill>
                  <a:srgbClr val="FF3300"/>
                </a:solidFill>
                <a:latin typeface="Times New Roman" panose="02020603050405020304" pitchFamily="18" charset="0"/>
                <a:ea typeface="黑体" panose="02010600030101010101" pitchFamily="2" charset="-122"/>
              </a:rPr>
              <a:t>物质是由小颗粒组成的。</a:t>
            </a:r>
            <a:endParaRPr lang="zh-CN" altLang="en-US" sz="3200">
              <a:solidFill>
                <a:srgbClr val="FF3300"/>
              </a:solidFill>
              <a:latin typeface="Times New Roman" panose="02020603050405020304" pitchFamily="18" charset="0"/>
              <a:ea typeface="黑体" panose="02010600030101010101" pitchFamily="2" charset="-122"/>
            </a:endParaRPr>
          </a:p>
        </p:txBody>
      </p:sp>
      <p:sp>
        <p:nvSpPr>
          <p:cNvPr id="34817" name="矩形 94209"/>
          <p:cNvSpPr/>
          <p:nvPr/>
        </p:nvSpPr>
        <p:spPr>
          <a:xfrm>
            <a:off x="196136" y="217250"/>
            <a:ext cx="921544" cy="994172"/>
          </a:xfrm>
          <a:prstGeom prst="rect">
            <a:avLst/>
          </a:prstGeom>
        </p:spPr>
        <p:txBody>
          <a:bodyPr wrap="none" fromWordArt="1">
            <a:prstTxWarp prst="textSlantUp">
              <a:avLst>
                <a:gd name="adj" fmla="val 69097"/>
              </a:avLst>
            </a:prstTxWarp>
            <a:normAutofit/>
          </a:bodyPr>
          <a:lstStyle/>
          <a:p>
            <a:pPr algn="ctr"/>
            <a:r>
              <a:rPr lang="zh-CN" altLang="en-US" sz="2400">
                <a:ln w="9525" cap="flat" cmpd="sng">
                  <a:solidFill>
                    <a:srgbClr val="FF0000"/>
                  </a:solidFill>
                  <a:prstDash val="solid"/>
                  <a:round/>
                  <a:headEnd type="none" w="med" len="med"/>
                  <a:tailEnd type="none" w="med" len="med"/>
                </a:ln>
                <a:solidFill>
                  <a:srgbClr val="FF0000"/>
                </a:solidFill>
                <a:latin typeface="宋体" panose="02010600030101010101" pitchFamily="2" charset="-122"/>
                <a:ea typeface="宋体" panose="02010600030101010101" pitchFamily="2" charset="-122"/>
              </a:rPr>
              <a:t>活动一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67"/>
                                        </p:tgtEl>
                                        <p:attrNameLst>
                                          <p:attrName>style.visibility</p:attrName>
                                        </p:attrNameLst>
                                      </p:cBhvr>
                                      <p:to>
                                        <p:strVal val="visible"/>
                                      </p:to>
                                    </p:set>
                                    <p:anim calcmode="lin" valueType="num">
                                      <p:cBhvr additive="base">
                                        <p:cTn id="7" dur="500" fill="hold"/>
                                        <p:tgtEl>
                                          <p:spTgt spid="61467"/>
                                        </p:tgtEl>
                                        <p:attrNameLst>
                                          <p:attrName>ppt_x</p:attrName>
                                        </p:attrNameLst>
                                      </p:cBhvr>
                                      <p:tavLst>
                                        <p:tav tm="0">
                                          <p:val>
                                            <p:strVal val="0-#ppt_w/2"/>
                                          </p:val>
                                        </p:tav>
                                        <p:tav tm="100000">
                                          <p:val>
                                            <p:strVal val="#ppt_x"/>
                                          </p:val>
                                        </p:tav>
                                      </p:tavLst>
                                    </p:anim>
                                    <p:anim calcmode="lin" valueType="num">
                                      <p:cBhvr additive="base">
                                        <p:cTn id="8" dur="500" fill="hold"/>
                                        <p:tgtEl>
                                          <p:spTgt spid="6146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61468"/>
                                        </p:tgtEl>
                                        <p:attrNameLst>
                                          <p:attrName>style.visibility</p:attrName>
                                        </p:attrNameLst>
                                      </p:cBhvr>
                                      <p:to>
                                        <p:strVal val="visible"/>
                                      </p:to>
                                    </p:set>
                                    <p:anim calcmode="lin" valueType="num">
                                      <p:cBhvr>
                                        <p:cTn id="13" dur="500" fill="hold"/>
                                        <p:tgtEl>
                                          <p:spTgt spid="61468"/>
                                        </p:tgtEl>
                                        <p:attrNameLst>
                                          <p:attrName>ppt_w</p:attrName>
                                        </p:attrNameLst>
                                      </p:cBhvr>
                                      <p:tavLst>
                                        <p:tav tm="0">
                                          <p:val>
                                            <p:fltVal val="0"/>
                                          </p:val>
                                        </p:tav>
                                        <p:tav tm="100000">
                                          <p:val>
                                            <p:strVal val="#ppt_w"/>
                                          </p:val>
                                        </p:tav>
                                      </p:tavLst>
                                    </p:anim>
                                    <p:anim calcmode="lin" valueType="num">
                                      <p:cBhvr>
                                        <p:cTn id="14" dur="500" fill="hold"/>
                                        <p:tgtEl>
                                          <p:spTgt spid="61468"/>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61469"/>
                                        </p:tgtEl>
                                        <p:attrNameLst>
                                          <p:attrName>style.visibility</p:attrName>
                                        </p:attrNameLst>
                                      </p:cBhvr>
                                      <p:to>
                                        <p:strVal val="visible"/>
                                      </p:to>
                                    </p:set>
                                    <p:animEffect transition="in" filter="blinds(horizontal)">
                                      <p:cBhvr>
                                        <p:cTn id="19" dur="500"/>
                                        <p:tgtEl>
                                          <p:spTgt spid="614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7" grpId="0"/>
      <p:bldP spid="61468" grpId="0"/>
      <p:bldP spid="614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09" name="对象 87042"/>
          <p:cNvGraphicFramePr>
            <a:graphicFrameLocks/>
          </p:cNvGraphicFramePr>
          <p:nvPr/>
        </p:nvGraphicFramePr>
        <p:xfrm>
          <a:off x="4112260" y="1128634"/>
          <a:ext cx="919163" cy="1728788"/>
        </p:xfrm>
        <a:graphic>
          <a:graphicData uri="http://schemas.openxmlformats.org/presentationml/2006/ole">
            <p:oleObj spid="_x0000_s20481" r:id="rId3" imgW="676369" imgH="1657581" progId="PBrush">
              <p:embed/>
            </p:oleObj>
          </a:graphicData>
        </a:graphic>
      </p:graphicFrame>
      <p:sp>
        <p:nvSpPr>
          <p:cNvPr id="17410" name="文本框 87043"/>
          <p:cNvSpPr txBox="1"/>
          <p:nvPr/>
        </p:nvSpPr>
        <p:spPr>
          <a:xfrm>
            <a:off x="836295" y="2977515"/>
            <a:ext cx="1692275" cy="899160"/>
          </a:xfrm>
          <a:prstGeom prst="rect">
            <a:avLst/>
          </a:prstGeom>
          <a:noFill/>
          <a:ln w="9525">
            <a:noFill/>
          </a:ln>
        </p:spPr>
        <p:txBody>
          <a:bodyPr wrap="square" anchor="t">
            <a:spAutoFit/>
          </a:bodyPr>
          <a:lstStyle/>
          <a:p>
            <a:pPr lvl="0" indent="0"/>
            <a:r>
              <a:rPr lang="zh-CN" altLang="en-US" sz="3200" dirty="0">
                <a:latin typeface="Times New Roman" panose="02020603050405020304" pitchFamily="18" charset="0"/>
                <a:ea typeface="黑体" panose="02010600030101010101" pitchFamily="2" charset="-122"/>
              </a:rPr>
              <a:t>现象</a:t>
            </a:r>
            <a:r>
              <a:rPr lang="zh-CN" altLang="en-US" sz="2100" dirty="0">
                <a:latin typeface="Times New Roman" panose="02020603050405020304" pitchFamily="18" charset="0"/>
                <a:ea typeface="宋体" panose="02010600030101010101" pitchFamily="2" charset="-122"/>
              </a:rPr>
              <a:t>：</a:t>
            </a:r>
          </a:p>
          <a:p>
            <a:pPr lvl="0" indent="0"/>
            <a:endParaRPr lang="zh-CN" altLang="en-US" sz="2100" dirty="0">
              <a:latin typeface="Times New Roman" panose="02020603050405020304" pitchFamily="18" charset="0"/>
              <a:ea typeface="宋体" panose="02010600030101010101" pitchFamily="2" charset="-122"/>
            </a:endParaRPr>
          </a:p>
        </p:txBody>
      </p:sp>
      <p:sp>
        <p:nvSpPr>
          <p:cNvPr id="87046" name="文本框 87045"/>
          <p:cNvSpPr txBox="1"/>
          <p:nvPr/>
        </p:nvSpPr>
        <p:spPr>
          <a:xfrm>
            <a:off x="2785110" y="3876675"/>
            <a:ext cx="6063615" cy="1066800"/>
          </a:xfrm>
          <a:prstGeom prst="rect">
            <a:avLst/>
          </a:prstGeom>
          <a:noFill/>
          <a:ln w="9525">
            <a:noFill/>
          </a:ln>
        </p:spPr>
        <p:txBody>
          <a:bodyPr wrap="square" anchor="t">
            <a:spAutoFit/>
          </a:bodyPr>
          <a:lstStyle/>
          <a:p>
            <a:pPr lvl="0" indent="0"/>
            <a:r>
              <a:rPr lang="zh-CN" altLang="en-US" sz="3200" b="1" dirty="0">
                <a:solidFill>
                  <a:srgbClr val="FF3300"/>
                </a:solidFill>
                <a:latin typeface="Times New Roman" panose="02020603050405020304" pitchFamily="18" charset="0"/>
                <a:ea typeface="黑体" panose="02010600030101010101" pitchFamily="2" charset="-122"/>
              </a:rPr>
              <a:t>水与水（小颗粒）之间有空隙，酒精与酒精之间有空隙。</a:t>
            </a:r>
          </a:p>
        </p:txBody>
      </p:sp>
      <p:sp>
        <p:nvSpPr>
          <p:cNvPr id="87048" name="文本框 87047"/>
          <p:cNvSpPr txBox="1"/>
          <p:nvPr/>
        </p:nvSpPr>
        <p:spPr>
          <a:xfrm>
            <a:off x="2785110" y="2893695"/>
            <a:ext cx="5913755" cy="1066800"/>
          </a:xfrm>
          <a:prstGeom prst="rect">
            <a:avLst/>
          </a:prstGeom>
          <a:noFill/>
          <a:ln w="9525">
            <a:noFill/>
          </a:ln>
        </p:spPr>
        <p:txBody>
          <a:bodyPr wrap="square" anchor="t">
            <a:spAutoFit/>
          </a:bodyPr>
          <a:lstStyle/>
          <a:p>
            <a:pPr lvl="0" indent="0"/>
            <a:r>
              <a:rPr lang="zh-CN" altLang="en-US" sz="3200" b="1" dirty="0">
                <a:solidFill>
                  <a:srgbClr val="260FB1"/>
                </a:solidFill>
                <a:latin typeface="华文新魏" panose="02010800040101010101" pitchFamily="2" charset="-122"/>
                <a:ea typeface="黑体" panose="02010600030101010101" pitchFamily="2" charset="-122"/>
              </a:rPr>
              <a:t>水与酒精混合后的总体积小于混合前的体积之和</a:t>
            </a:r>
            <a:r>
              <a:rPr lang="zh-CN" altLang="en-US" sz="3200" dirty="0">
                <a:solidFill>
                  <a:srgbClr val="260FB1"/>
                </a:solidFill>
                <a:latin typeface="华文新魏" panose="02010800040101010101" pitchFamily="2" charset="-122"/>
                <a:ea typeface="黑体" panose="02010600030101010101" pitchFamily="2" charset="-122"/>
              </a:rPr>
              <a:t>。</a:t>
            </a:r>
          </a:p>
        </p:txBody>
      </p:sp>
      <p:sp>
        <p:nvSpPr>
          <p:cNvPr id="17413" name="文本框 87041"/>
          <p:cNvSpPr txBox="1"/>
          <p:nvPr/>
        </p:nvSpPr>
        <p:spPr>
          <a:xfrm>
            <a:off x="1288256" y="586979"/>
            <a:ext cx="5986463" cy="640080"/>
          </a:xfrm>
          <a:prstGeom prst="rect">
            <a:avLst/>
          </a:prstGeom>
          <a:noFill/>
          <a:ln w="9525">
            <a:noFill/>
          </a:ln>
        </p:spPr>
        <p:txBody>
          <a:bodyPr wrap="square" anchor="t">
            <a:spAutoFit/>
          </a:bodyPr>
          <a:lstStyle/>
          <a:p>
            <a:pPr lvl="0" indent="0"/>
            <a:r>
              <a:rPr lang="zh-CN" altLang="en-US" sz="3600" b="1" dirty="0">
                <a:latin typeface="黑体" panose="02010600030101010101" pitchFamily="2" charset="-122"/>
                <a:ea typeface="黑体" panose="02010600030101010101" pitchFamily="2" charset="-122"/>
              </a:rPr>
              <a:t>观察</a:t>
            </a:r>
            <a:r>
              <a:rPr lang="en-US" altLang="zh-CN" sz="3600" b="1" dirty="0">
                <a:latin typeface="黑体" panose="02010600030101010101" pitchFamily="2" charset="-122"/>
                <a:ea typeface="黑体" panose="02010600030101010101" pitchFamily="2" charset="-122"/>
              </a:rPr>
              <a:t>2</a:t>
            </a:r>
            <a:r>
              <a:rPr lang="zh-CN" altLang="en-US" sz="3600" b="1" dirty="0">
                <a:latin typeface="黑体" panose="02010600030101010101" pitchFamily="2" charset="-122"/>
                <a:ea typeface="黑体" panose="02010600030101010101" pitchFamily="2" charset="-122"/>
              </a:rPr>
              <a:t>：酒精与水的混合实验</a:t>
            </a:r>
          </a:p>
        </p:txBody>
      </p:sp>
      <p:sp>
        <p:nvSpPr>
          <p:cNvPr id="17414" name="矩形 87052"/>
          <p:cNvSpPr/>
          <p:nvPr/>
        </p:nvSpPr>
        <p:spPr>
          <a:xfrm>
            <a:off x="746681" y="3785315"/>
            <a:ext cx="1402080" cy="579120"/>
          </a:xfrm>
          <a:prstGeom prst="rect">
            <a:avLst/>
          </a:prstGeom>
          <a:noFill/>
          <a:ln w="9525">
            <a:noFill/>
          </a:ln>
        </p:spPr>
        <p:txBody>
          <a:bodyPr wrap="none" anchor="t">
            <a:spAutoFit/>
          </a:bodyPr>
          <a:lstStyle/>
          <a:p>
            <a:pPr lvl="0" indent="0"/>
            <a:r>
              <a:rPr lang="zh-CN" altLang="en-US" sz="3200" dirty="0">
                <a:latin typeface="Arial" panose="020B0604020202020204" pitchFamily="34" charset="0"/>
                <a:ea typeface="黑体" panose="02010600030101010101" pitchFamily="2" charset="-122"/>
              </a:rPr>
              <a:t>说明：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7048"/>
                                        </p:tgtEl>
                                        <p:attrNameLst>
                                          <p:attrName>style.visibility</p:attrName>
                                        </p:attrNameLst>
                                      </p:cBhvr>
                                      <p:to>
                                        <p:strVal val="visible"/>
                                      </p:to>
                                    </p:set>
                                    <p:anim calcmode="lin" valueType="num">
                                      <p:cBhvr additive="base">
                                        <p:cTn id="7" dur="1000" fill="hold"/>
                                        <p:tgtEl>
                                          <p:spTgt spid="87048"/>
                                        </p:tgtEl>
                                        <p:attrNameLst>
                                          <p:attrName>ppt_x</p:attrName>
                                        </p:attrNameLst>
                                      </p:cBhvr>
                                      <p:tavLst>
                                        <p:tav tm="0">
                                          <p:val>
                                            <p:strVal val="1+#ppt_w/2"/>
                                          </p:val>
                                        </p:tav>
                                        <p:tav tm="100000">
                                          <p:val>
                                            <p:strVal val="#ppt_x"/>
                                          </p:val>
                                        </p:tav>
                                      </p:tavLst>
                                    </p:anim>
                                    <p:anim calcmode="lin" valueType="num">
                                      <p:cBhvr additive="base">
                                        <p:cTn id="8" dur="1000" fill="hold"/>
                                        <p:tgtEl>
                                          <p:spTgt spid="870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7046"/>
                                        </p:tgtEl>
                                        <p:attrNameLst>
                                          <p:attrName>style.visibility</p:attrName>
                                        </p:attrNameLst>
                                      </p:cBhvr>
                                      <p:to>
                                        <p:strVal val="visible"/>
                                      </p:to>
                                    </p:set>
                                    <p:anim calcmode="lin" valueType="num">
                                      <p:cBhvr additive="base">
                                        <p:cTn id="13" dur="1000" fill="hold"/>
                                        <p:tgtEl>
                                          <p:spTgt spid="87046"/>
                                        </p:tgtEl>
                                        <p:attrNameLst>
                                          <p:attrName>ppt_x</p:attrName>
                                        </p:attrNameLst>
                                      </p:cBhvr>
                                      <p:tavLst>
                                        <p:tav tm="0">
                                          <p:val>
                                            <p:strVal val="#ppt_x"/>
                                          </p:val>
                                        </p:tav>
                                        <p:tav tm="100000">
                                          <p:val>
                                            <p:strVal val="#ppt_x"/>
                                          </p:val>
                                        </p:tav>
                                      </p:tavLst>
                                    </p:anim>
                                    <p:anim calcmode="lin" valueType="num">
                                      <p:cBhvr additive="base">
                                        <p:cTn id="14" dur="1000" fill="hold"/>
                                        <p:tgtEl>
                                          <p:spTgt spid="870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6" grpId="0"/>
      <p:bldP spid="870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文本框 98305"/>
          <p:cNvSpPr txBox="1"/>
          <p:nvPr/>
        </p:nvSpPr>
        <p:spPr>
          <a:xfrm>
            <a:off x="2327593" y="324961"/>
            <a:ext cx="5075635" cy="708660"/>
          </a:xfrm>
          <a:prstGeom prst="rect">
            <a:avLst/>
          </a:prstGeom>
          <a:noFill/>
          <a:ln w="9525">
            <a:noFill/>
          </a:ln>
        </p:spPr>
        <p:txBody>
          <a:bodyPr anchor="t">
            <a:spAutoFit/>
          </a:bodyPr>
          <a:lstStyle/>
          <a:p>
            <a:pPr lvl="0" indent="0" algn="ctr"/>
            <a:r>
              <a:rPr lang="zh-CN" altLang="en-US" sz="4050" b="1" dirty="0">
                <a:latin typeface="华文新魏" panose="02010800040101010101" pitchFamily="2" charset="-122"/>
                <a:ea typeface="华文新魏" panose="02010800040101010101" pitchFamily="2" charset="-122"/>
              </a:rPr>
              <a:t>科学家的研究方法：</a:t>
            </a:r>
          </a:p>
        </p:txBody>
      </p:sp>
      <p:sp>
        <p:nvSpPr>
          <p:cNvPr id="15362" name="流程图: 可选过程 98307"/>
          <p:cNvSpPr/>
          <p:nvPr/>
        </p:nvSpPr>
        <p:spPr>
          <a:xfrm>
            <a:off x="1246505" y="2084070"/>
            <a:ext cx="6323330" cy="2300605"/>
          </a:xfrm>
          <a:prstGeom prst="flowChartAlternateProcess">
            <a:avLst/>
          </a:prstGeom>
          <a:solidFill>
            <a:srgbClr val="C0C0C0"/>
          </a:solidFill>
          <a:ln w="9525" cap="flat" cmpd="sng">
            <a:solidFill>
              <a:schemeClr val="tx1"/>
            </a:solidFill>
            <a:prstDash val="solid"/>
            <a:miter/>
            <a:headEnd type="none" w="med" len="med"/>
            <a:tailEnd type="none" w="med" len="med"/>
          </a:ln>
        </p:spPr>
        <p:txBody>
          <a:bodyPr anchor="t"/>
          <a:lstStyle/>
          <a:p>
            <a:pPr lvl="0" indent="0"/>
            <a:endParaRPr lang="zh-CN" altLang="en-US" sz="1350">
              <a:latin typeface="Times New Roman" panose="02020603050405020304" pitchFamily="18" charset="0"/>
              <a:ea typeface="宋体" panose="02010600030101010101" pitchFamily="2" charset="-122"/>
            </a:endParaRPr>
          </a:p>
        </p:txBody>
      </p:sp>
      <p:sp>
        <p:nvSpPr>
          <p:cNvPr id="2" name="文本框 1"/>
          <p:cNvSpPr txBox="1"/>
          <p:nvPr/>
        </p:nvSpPr>
        <p:spPr>
          <a:xfrm>
            <a:off x="1246505" y="2658110"/>
            <a:ext cx="1282065" cy="94488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fontAlgn="base"/>
            <a:r>
              <a:rPr lang="en-US" altLang="zh-CN" sz="2800" b="1" strike="noStrike" noProof="1">
                <a:latin typeface="黑体" panose="02010600030101010101" pitchFamily="2" charset="-122"/>
                <a:ea typeface="黑体" panose="02010600030101010101" pitchFamily="2" charset="-122"/>
              </a:rPr>
              <a:t> </a:t>
            </a:r>
            <a:r>
              <a:rPr lang="zh-CN" altLang="zh-CN" sz="2800" b="1" strike="noStrike" noProof="1">
                <a:latin typeface="黑体" panose="02010600030101010101" pitchFamily="2" charset="-122"/>
                <a:ea typeface="黑体" panose="02010600030101010101" pitchFamily="2" charset="-122"/>
              </a:rPr>
              <a:t>观察</a:t>
            </a:r>
          </a:p>
          <a:p>
            <a:pPr fontAlgn="base"/>
            <a:r>
              <a:rPr lang="zh-CN" altLang="zh-CN" sz="2800" b="1" strike="noStrike" noProof="1">
                <a:latin typeface="黑体" panose="02010600030101010101" pitchFamily="2" charset="-122"/>
                <a:ea typeface="黑体" panose="02010600030101010101" pitchFamily="2" charset="-122"/>
              </a:rPr>
              <a:t> 现象</a:t>
            </a:r>
          </a:p>
        </p:txBody>
      </p:sp>
      <p:sp>
        <p:nvSpPr>
          <p:cNvPr id="3" name="右箭头 2"/>
          <p:cNvSpPr/>
          <p:nvPr/>
        </p:nvSpPr>
        <p:spPr>
          <a:xfrm>
            <a:off x="3020854" y="3332560"/>
            <a:ext cx="787004" cy="25003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4" name="文本框 3"/>
          <p:cNvSpPr txBox="1"/>
          <p:nvPr/>
        </p:nvSpPr>
        <p:spPr>
          <a:xfrm>
            <a:off x="3971925" y="2762250"/>
            <a:ext cx="1028065" cy="94488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fontAlgn="base"/>
            <a:r>
              <a:rPr lang="en-US" altLang="zh-CN" sz="1350" strike="noStrike" noProof="1"/>
              <a:t>  </a:t>
            </a:r>
            <a:r>
              <a:rPr lang="zh-CN" altLang="zh-CN" sz="2800" b="1" strike="noStrike" noProof="1">
                <a:latin typeface="黑体" panose="02010600030101010101" pitchFamily="2" charset="-122"/>
                <a:ea typeface="黑体" panose="02010600030101010101" pitchFamily="2" charset="-122"/>
              </a:rPr>
              <a:t>结构</a:t>
            </a:r>
          </a:p>
          <a:p>
            <a:pPr fontAlgn="base"/>
            <a:r>
              <a:rPr lang="zh-CN" altLang="zh-CN" sz="2800" b="1" strike="noStrike" noProof="1">
                <a:latin typeface="黑体" panose="02010600030101010101" pitchFamily="2" charset="-122"/>
                <a:ea typeface="黑体" panose="02010600030101010101" pitchFamily="2" charset="-122"/>
              </a:rPr>
              <a:t>模型</a:t>
            </a:r>
          </a:p>
        </p:txBody>
      </p:sp>
      <p:sp>
        <p:nvSpPr>
          <p:cNvPr id="5" name="文本框 4"/>
          <p:cNvSpPr txBox="1"/>
          <p:nvPr/>
        </p:nvSpPr>
        <p:spPr>
          <a:xfrm>
            <a:off x="6153150" y="2771775"/>
            <a:ext cx="1416050" cy="10668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fontAlgn="base"/>
            <a:r>
              <a:rPr lang="en-US" altLang="zh-CN" sz="3200" b="1" strike="noStrike" noProof="1">
                <a:latin typeface="黑体" panose="02010600030101010101" pitchFamily="2" charset="-122"/>
                <a:ea typeface="黑体" panose="02010600030101010101" pitchFamily="2" charset="-122"/>
              </a:rPr>
              <a:t> </a:t>
            </a:r>
            <a:r>
              <a:rPr lang="zh-CN" altLang="zh-CN" sz="3200" b="1" strike="noStrike" noProof="1">
                <a:latin typeface="黑体" panose="02010600030101010101" pitchFamily="2" charset="-122"/>
                <a:ea typeface="黑体" panose="02010600030101010101" pitchFamily="2" charset="-122"/>
              </a:rPr>
              <a:t>收集</a:t>
            </a:r>
          </a:p>
          <a:p>
            <a:pPr fontAlgn="base"/>
            <a:r>
              <a:rPr lang="zh-CN" altLang="zh-CN" sz="3200" b="1" strike="noStrike" noProof="1">
                <a:latin typeface="黑体" panose="02010600030101010101" pitchFamily="2" charset="-122"/>
                <a:ea typeface="黑体" panose="02010600030101010101" pitchFamily="2" charset="-122"/>
              </a:rPr>
              <a:t> 证据</a:t>
            </a:r>
          </a:p>
        </p:txBody>
      </p:sp>
      <p:sp>
        <p:nvSpPr>
          <p:cNvPr id="6" name="左箭头 5"/>
          <p:cNvSpPr/>
          <p:nvPr/>
        </p:nvSpPr>
        <p:spPr>
          <a:xfrm>
            <a:off x="5305425" y="3332560"/>
            <a:ext cx="757238" cy="2702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7" name="文本框 6"/>
          <p:cNvSpPr txBox="1"/>
          <p:nvPr/>
        </p:nvSpPr>
        <p:spPr>
          <a:xfrm>
            <a:off x="2856230" y="2758440"/>
            <a:ext cx="1116330" cy="51816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fontAlgn="base"/>
            <a:r>
              <a:rPr lang="zh-CN" altLang="en-US" sz="2800" b="1" strike="noStrike" noProof="1">
                <a:solidFill>
                  <a:srgbClr val="FF0000"/>
                </a:solidFill>
              </a:rPr>
              <a:t>猜想</a:t>
            </a:r>
          </a:p>
        </p:txBody>
      </p:sp>
      <p:sp>
        <p:nvSpPr>
          <p:cNvPr id="8" name="文本框 7"/>
          <p:cNvSpPr txBox="1"/>
          <p:nvPr/>
        </p:nvSpPr>
        <p:spPr>
          <a:xfrm>
            <a:off x="5260340" y="2762250"/>
            <a:ext cx="1043940" cy="51816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fontAlgn="base"/>
            <a:r>
              <a:rPr lang="zh-CN" altLang="en-US" sz="2800" b="1" strike="noStrike" noProof="1">
                <a:solidFill>
                  <a:srgbClr val="FF0000"/>
                </a:solidFill>
              </a:rPr>
              <a:t>证实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8306"/>
                                        </p:tgtEl>
                                        <p:attrNameLst>
                                          <p:attrName>style.visibility</p:attrName>
                                        </p:attrNameLst>
                                      </p:cBhvr>
                                      <p:to>
                                        <p:strVal val="visible"/>
                                      </p:to>
                                    </p:set>
                                    <p:anim calcmode="lin" valueType="num">
                                      <p:cBhvr additive="base">
                                        <p:cTn id="7" dur="500" fill="hold"/>
                                        <p:tgtEl>
                                          <p:spTgt spid="98306"/>
                                        </p:tgtEl>
                                        <p:attrNameLst>
                                          <p:attrName>ppt_x</p:attrName>
                                        </p:attrNameLst>
                                      </p:cBhvr>
                                      <p:tavLst>
                                        <p:tav tm="0">
                                          <p:val>
                                            <p:strVal val="0-#ppt_w/2"/>
                                          </p:val>
                                        </p:tav>
                                        <p:tav tm="100000">
                                          <p:val>
                                            <p:strVal val="#ppt_x"/>
                                          </p:val>
                                        </p:tav>
                                      </p:tavLst>
                                    </p:anim>
                                    <p:anim calcmode="lin" valueType="num">
                                      <p:cBhvr additive="base">
                                        <p:cTn id="8" dur="500" fill="hold"/>
                                        <p:tgtEl>
                                          <p:spTgt spid="9830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p:bldP spid="2" grpId="0" bldLvl="0" animBg="1"/>
      <p:bldP spid="3" grpId="0" animBg="1"/>
      <p:bldP spid="4" grpId="0" bldLvl="0" animBg="1"/>
      <p:bldP spid="5" grpId="0" animBg="1"/>
      <p:bldP spid="6" grpId="0" animBg="1"/>
      <p:bldP spid="7" grpId="0" bldLvl="0" animBg="1"/>
      <p:bldP spid="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本框 4119"/>
          <p:cNvSpPr txBox="1"/>
          <p:nvPr/>
        </p:nvSpPr>
        <p:spPr>
          <a:xfrm>
            <a:off x="726440" y="158750"/>
            <a:ext cx="8217535" cy="4206240"/>
          </a:xfrm>
          <a:prstGeom prst="rect">
            <a:avLst/>
          </a:prstGeom>
          <a:noFill/>
          <a:ln w="9525">
            <a:noFill/>
          </a:ln>
        </p:spPr>
        <p:txBody>
          <a:bodyPr wrap="square" anchor="t">
            <a:spAutoFit/>
          </a:bodyPr>
          <a:lstStyle/>
          <a:p>
            <a:pPr lvl="0" indent="0"/>
            <a:r>
              <a:rPr lang="zh-CN" altLang="en-US" sz="3000" b="1" dirty="0">
                <a:latin typeface="华文新魏" panose="02010800040101010101" pitchFamily="2" charset="-122"/>
                <a:ea typeface="华文新魏" panose="02010800040101010101" pitchFamily="2" charset="-122"/>
              </a:rPr>
              <a:t>模型</a:t>
            </a:r>
            <a:r>
              <a:rPr lang="en-US" altLang="zh-CN" sz="3000" b="1" dirty="0">
                <a:latin typeface="华文新魏" panose="02010800040101010101" pitchFamily="2" charset="-122"/>
                <a:ea typeface="华文新魏" panose="02010800040101010101" pitchFamily="2" charset="-122"/>
              </a:rPr>
              <a:t>1</a:t>
            </a:r>
            <a:r>
              <a:rPr lang="zh-CN" altLang="en-US" sz="3000" b="1" dirty="0">
                <a:solidFill>
                  <a:srgbClr val="260FB1"/>
                </a:solidFill>
                <a:latin typeface="黑体" panose="02010600030101010101" pitchFamily="2" charset="-122"/>
                <a:ea typeface="黑体" panose="02010600030101010101" pitchFamily="2" charset="-122"/>
              </a:rPr>
              <a:t>：物质是由微小的颗粒组成的，各个颗粒紧靠在一起，形成了我们所看到的连续体。</a:t>
            </a:r>
          </a:p>
          <a:p>
            <a:pPr lvl="0" indent="0"/>
            <a:endParaRPr lang="zh-CN" altLang="en-US" sz="3000" b="1" dirty="0">
              <a:latin typeface="黑体" panose="02010600030101010101" pitchFamily="2" charset="-122"/>
              <a:ea typeface="黑体" panose="02010600030101010101" pitchFamily="2" charset="-122"/>
            </a:endParaRPr>
          </a:p>
          <a:p>
            <a:pPr lvl="0" indent="0"/>
            <a:r>
              <a:rPr lang="zh-CN" altLang="en-US" sz="3000" b="1" dirty="0">
                <a:latin typeface="华文新魏" panose="02010800040101010101" pitchFamily="2" charset="-122"/>
                <a:ea typeface="华文新魏" panose="02010800040101010101" pitchFamily="2" charset="-122"/>
              </a:rPr>
              <a:t>模型</a:t>
            </a:r>
            <a:r>
              <a:rPr lang="en-US" altLang="zh-CN" sz="3000" b="1" dirty="0">
                <a:latin typeface="华文新魏" panose="02010800040101010101" pitchFamily="2" charset="-122"/>
                <a:ea typeface="华文新魏" panose="02010800040101010101" pitchFamily="2" charset="-122"/>
              </a:rPr>
              <a:t>2</a:t>
            </a:r>
            <a:r>
              <a:rPr lang="zh-CN" altLang="en-US" sz="3000" b="1" dirty="0">
                <a:latin typeface="华文新魏" panose="02010800040101010101" pitchFamily="2" charset="-122"/>
                <a:ea typeface="华文新魏" panose="02010800040101010101" pitchFamily="2" charset="-122"/>
              </a:rPr>
              <a:t>：</a:t>
            </a:r>
            <a:r>
              <a:rPr lang="zh-CN" altLang="en-US" sz="3000" b="1" dirty="0">
                <a:solidFill>
                  <a:srgbClr val="FF0000"/>
                </a:solidFill>
                <a:latin typeface="黑体" panose="02010600030101010101" pitchFamily="2" charset="-122"/>
                <a:ea typeface="黑体" panose="02010600030101010101" pitchFamily="2" charset="-122"/>
              </a:rPr>
              <a:t>固体是由微小颗粒组成的，液体是连成一片的，固体微粒可以挤进液体中。</a:t>
            </a:r>
          </a:p>
          <a:p>
            <a:pPr lvl="0" indent="0"/>
            <a:endParaRPr lang="zh-CN" altLang="en-US" sz="3000" b="1" dirty="0">
              <a:latin typeface="黑体" panose="02010600030101010101" pitchFamily="2" charset="-122"/>
              <a:ea typeface="黑体" panose="02010600030101010101" pitchFamily="2" charset="-122"/>
            </a:endParaRPr>
          </a:p>
          <a:p>
            <a:pPr lvl="0" indent="0"/>
            <a:r>
              <a:rPr lang="zh-CN" altLang="en-US" sz="3000" b="1" dirty="0">
                <a:latin typeface="华文新魏" panose="02010800040101010101" pitchFamily="2" charset="-122"/>
                <a:ea typeface="华文新魏" panose="02010800040101010101" pitchFamily="2" charset="-122"/>
              </a:rPr>
              <a:t>模型</a:t>
            </a:r>
            <a:r>
              <a:rPr lang="en-US" altLang="zh-CN" sz="3000" b="1" dirty="0">
                <a:latin typeface="华文新魏" panose="02010800040101010101" pitchFamily="2" charset="-122"/>
                <a:ea typeface="华文新魏" panose="02010800040101010101" pitchFamily="2" charset="-122"/>
              </a:rPr>
              <a:t>3</a:t>
            </a:r>
            <a:r>
              <a:rPr lang="zh-CN" altLang="en-US" sz="3000" b="1" dirty="0">
                <a:latin typeface="华文新魏" panose="02010800040101010101" pitchFamily="2" charset="-122"/>
                <a:ea typeface="华文新魏" panose="02010800040101010101" pitchFamily="2" charset="-122"/>
              </a:rPr>
              <a:t>：</a:t>
            </a:r>
            <a:r>
              <a:rPr lang="zh-CN" altLang="en-US" sz="3000" b="1" dirty="0">
                <a:solidFill>
                  <a:srgbClr val="260FB1"/>
                </a:solidFill>
                <a:latin typeface="黑体" panose="02010600030101010101" pitchFamily="2" charset="-122"/>
                <a:ea typeface="黑体" panose="02010600030101010101" pitchFamily="2" charset="-122"/>
              </a:rPr>
              <a:t>物质是由微小的颗粒组成的，颗粒之间有空隙。</a:t>
            </a:r>
          </a:p>
          <a:p>
            <a:pPr lvl="0" indent="0"/>
            <a:endParaRPr lang="zh-CN" altLang="en-US" sz="3000" b="1" dirty="0">
              <a:solidFill>
                <a:srgbClr val="260FB1"/>
              </a:solidFill>
              <a:latin typeface="黑体" panose="02010600030101010101" pitchFamily="2" charset="-122"/>
              <a:ea typeface="黑体" panose="02010600030101010101" pitchFamily="2" charset="-122"/>
            </a:endParaRPr>
          </a:p>
        </p:txBody>
      </p:sp>
      <p:sp>
        <p:nvSpPr>
          <p:cNvPr id="4127" name="文本框 4126"/>
          <p:cNvSpPr txBox="1"/>
          <p:nvPr/>
        </p:nvSpPr>
        <p:spPr>
          <a:xfrm>
            <a:off x="4260930" y="4152821"/>
            <a:ext cx="3186113" cy="579120"/>
          </a:xfrm>
          <a:prstGeom prst="rect">
            <a:avLst/>
          </a:prstGeom>
          <a:noFill/>
          <a:ln w="9525">
            <a:noFill/>
          </a:ln>
        </p:spPr>
        <p:txBody>
          <a:bodyPr anchor="t">
            <a:spAutoFit/>
          </a:bodyPr>
          <a:lstStyle/>
          <a:p>
            <a:pPr lvl="0" indent="0"/>
            <a:r>
              <a:rPr lang="zh-CN" altLang="en-US" sz="3200" b="1" dirty="0">
                <a:solidFill>
                  <a:srgbClr val="FF0000"/>
                </a:solidFill>
                <a:latin typeface="华文新魏" panose="02010800040101010101" pitchFamily="2" charset="-122"/>
                <a:ea typeface="华文新魏" panose="02010800040101010101" pitchFamily="2" charset="-122"/>
              </a:rPr>
              <a:t>模型</a:t>
            </a:r>
            <a:r>
              <a:rPr lang="en-US" altLang="zh-CN" sz="3200" b="1" dirty="0">
                <a:solidFill>
                  <a:srgbClr val="FF0000"/>
                </a:solidFill>
                <a:latin typeface="华文新魏" panose="02010800040101010101" pitchFamily="2" charset="-122"/>
                <a:ea typeface="华文新魏" panose="02010800040101010101" pitchFamily="2" charset="-122"/>
              </a:rPr>
              <a:t>3</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82947"/>
          <p:cNvSpPr txBox="1"/>
          <p:nvPr/>
        </p:nvSpPr>
        <p:spPr>
          <a:xfrm>
            <a:off x="467995" y="270510"/>
            <a:ext cx="4698365" cy="701040"/>
          </a:xfrm>
          <a:prstGeom prst="rect">
            <a:avLst/>
          </a:prstGeom>
          <a:noFill/>
          <a:ln w="9525">
            <a:noFill/>
          </a:ln>
        </p:spPr>
        <p:txBody>
          <a:bodyPr wrap="square" anchor="t">
            <a:spAutoFit/>
          </a:bodyPr>
          <a:lstStyle/>
          <a:p>
            <a:pPr lvl="0" indent="0"/>
            <a:r>
              <a:rPr lang="zh-CN" altLang="en-US" sz="4000" dirty="0">
                <a:latin typeface="华文新魏" panose="02010800040101010101" pitchFamily="2" charset="-122"/>
                <a:ea typeface="华文新魏" panose="02010800040101010101" pitchFamily="2" charset="-122"/>
              </a:rPr>
              <a:t>一</a:t>
            </a:r>
            <a:r>
              <a:rPr lang="en-US" altLang="zh-CN" sz="4000" dirty="0">
                <a:latin typeface="华文新魏" panose="02010800040101010101" pitchFamily="2" charset="-122"/>
                <a:ea typeface="华文新魏" panose="02010800040101010101" pitchFamily="2" charset="-122"/>
              </a:rPr>
              <a:t>.</a:t>
            </a:r>
            <a:r>
              <a:rPr lang="zh-CN" altLang="en-US" sz="4000" dirty="0">
                <a:latin typeface="华文新魏" panose="02010800040101010101" pitchFamily="2" charset="-122"/>
                <a:ea typeface="华文新魏" panose="02010800040101010101" pitchFamily="2" charset="-122"/>
              </a:rPr>
              <a:t>分子的定义</a:t>
            </a:r>
            <a:r>
              <a:rPr lang="zh-CN" altLang="en-US" sz="3300" dirty="0">
                <a:latin typeface="黑体" panose="02010600030101010101" pitchFamily="2" charset="-122"/>
                <a:ea typeface="黑体" panose="02010600030101010101" pitchFamily="2" charset="-122"/>
              </a:rPr>
              <a:t>：</a:t>
            </a:r>
          </a:p>
        </p:txBody>
      </p:sp>
      <p:sp>
        <p:nvSpPr>
          <p:cNvPr id="82949" name="文本框 82948"/>
          <p:cNvSpPr txBox="1"/>
          <p:nvPr/>
        </p:nvSpPr>
        <p:spPr>
          <a:xfrm>
            <a:off x="859155" y="971550"/>
            <a:ext cx="7870190" cy="579120"/>
          </a:xfrm>
          <a:prstGeom prst="rect">
            <a:avLst/>
          </a:prstGeom>
          <a:noFill/>
          <a:ln w="9525">
            <a:noFill/>
          </a:ln>
        </p:spPr>
        <p:txBody>
          <a:bodyPr wrap="square" anchor="t">
            <a:spAutoFit/>
          </a:bodyPr>
          <a:lstStyle/>
          <a:p>
            <a:pPr lvl="0" indent="0"/>
            <a:r>
              <a:rPr lang="zh-CN" altLang="en-US" sz="3200" b="1" dirty="0">
                <a:solidFill>
                  <a:schemeClr val="accent2"/>
                </a:solidFill>
                <a:latin typeface="黑体" panose="02010600030101010101" pitchFamily="2" charset="-122"/>
                <a:ea typeface="黑体" panose="02010600030101010101" pitchFamily="2" charset="-122"/>
              </a:rPr>
              <a:t>把</a:t>
            </a:r>
            <a:r>
              <a:rPr lang="zh-CN" altLang="en-US" sz="3200" b="1" dirty="0">
                <a:solidFill>
                  <a:srgbClr val="FF3300"/>
                </a:solidFill>
                <a:latin typeface="黑体" panose="02010600030101010101" pitchFamily="2" charset="-122"/>
                <a:ea typeface="黑体" panose="02010600030101010101" pitchFamily="2" charset="-122"/>
              </a:rPr>
              <a:t>保持物质化学性质</a:t>
            </a:r>
            <a:r>
              <a:rPr lang="zh-CN" altLang="en-US" sz="3200" b="1" dirty="0">
                <a:solidFill>
                  <a:schemeClr val="accent2"/>
                </a:solidFill>
                <a:latin typeface="黑体" panose="02010600030101010101" pitchFamily="2" charset="-122"/>
                <a:ea typeface="黑体" panose="02010600030101010101" pitchFamily="2" charset="-122"/>
              </a:rPr>
              <a:t>的</a:t>
            </a:r>
            <a:r>
              <a:rPr lang="zh-CN" altLang="en-US" sz="3200" b="1" dirty="0">
                <a:solidFill>
                  <a:srgbClr val="FF3300"/>
                </a:solidFill>
                <a:latin typeface="黑体" panose="02010600030101010101" pitchFamily="2" charset="-122"/>
                <a:ea typeface="黑体" panose="02010600030101010101" pitchFamily="2" charset="-122"/>
              </a:rPr>
              <a:t>最小微粒</a:t>
            </a:r>
            <a:r>
              <a:rPr lang="zh-CN" altLang="en-US" sz="3200" b="1" dirty="0">
                <a:solidFill>
                  <a:schemeClr val="accent2"/>
                </a:solidFill>
                <a:latin typeface="黑体" panose="02010600030101010101" pitchFamily="2" charset="-122"/>
                <a:ea typeface="黑体" panose="02010600030101010101" pitchFamily="2" charset="-122"/>
              </a:rPr>
              <a:t>称为分子</a:t>
            </a:r>
            <a:endParaRPr lang="zh-CN" altLang="en-US" sz="3600" b="1" dirty="0">
              <a:solidFill>
                <a:schemeClr val="accent2"/>
              </a:solidFill>
              <a:latin typeface="黑体" panose="02010600030101010101" pitchFamily="2" charset="-122"/>
              <a:ea typeface="黑体" panose="02010600030101010101" pitchFamily="2" charset="-122"/>
            </a:endParaRPr>
          </a:p>
        </p:txBody>
      </p:sp>
      <p:grpSp>
        <p:nvGrpSpPr>
          <p:cNvPr id="82959" name="组合 82958"/>
          <p:cNvGrpSpPr/>
          <p:nvPr/>
        </p:nvGrpSpPr>
        <p:grpSpPr>
          <a:xfrm>
            <a:off x="1386285" y="1687195"/>
            <a:ext cx="7342584" cy="3523059"/>
            <a:chOff x="295" y="1480"/>
            <a:chExt cx="6167" cy="2959"/>
          </a:xfrm>
        </p:grpSpPr>
        <p:pic>
          <p:nvPicPr>
            <p:cNvPr id="19460" name="图片 82954" descr="氢气由氢气分子组成"/>
            <p:cNvPicPr>
              <a:picLocks noChangeAspect="1"/>
            </p:cNvPicPr>
            <p:nvPr/>
          </p:nvPicPr>
          <p:blipFill>
            <a:blip r:embed="rId2" cstate="print"/>
            <a:stretch>
              <a:fillRect/>
            </a:stretch>
          </p:blipFill>
          <p:spPr>
            <a:xfrm>
              <a:off x="3288" y="1480"/>
              <a:ext cx="1848" cy="2132"/>
            </a:xfrm>
            <a:prstGeom prst="rect">
              <a:avLst/>
            </a:prstGeom>
            <a:noFill/>
            <a:ln w="9525">
              <a:noFill/>
            </a:ln>
          </p:spPr>
        </p:pic>
        <p:grpSp>
          <p:nvGrpSpPr>
            <p:cNvPr id="19461" name="组合 82957"/>
            <p:cNvGrpSpPr/>
            <p:nvPr/>
          </p:nvGrpSpPr>
          <p:grpSpPr>
            <a:xfrm>
              <a:off x="295" y="1480"/>
              <a:ext cx="2993" cy="2959"/>
              <a:chOff x="295" y="1480"/>
              <a:chExt cx="2993" cy="2959"/>
            </a:xfrm>
          </p:grpSpPr>
          <p:pic>
            <p:nvPicPr>
              <p:cNvPr id="19462" name="图片 82953" descr="水由水分子组成"/>
              <p:cNvPicPr>
                <a:picLocks noChangeAspect="1"/>
              </p:cNvPicPr>
              <p:nvPr/>
            </p:nvPicPr>
            <p:blipFill>
              <a:blip r:embed="rId3" cstate="print"/>
              <a:stretch>
                <a:fillRect/>
              </a:stretch>
            </p:blipFill>
            <p:spPr>
              <a:xfrm>
                <a:off x="295" y="1480"/>
                <a:ext cx="2162" cy="2177"/>
              </a:xfrm>
              <a:prstGeom prst="rect">
                <a:avLst/>
              </a:prstGeom>
              <a:noFill/>
              <a:ln w="9525">
                <a:noFill/>
              </a:ln>
            </p:spPr>
          </p:pic>
          <p:sp>
            <p:nvSpPr>
              <p:cNvPr id="19463" name="文本框 82955"/>
              <p:cNvSpPr txBox="1"/>
              <p:nvPr/>
            </p:nvSpPr>
            <p:spPr>
              <a:xfrm>
                <a:off x="476" y="3748"/>
                <a:ext cx="2812" cy="691"/>
              </a:xfrm>
              <a:prstGeom prst="rect">
                <a:avLst/>
              </a:prstGeom>
              <a:noFill/>
              <a:ln w="9525">
                <a:noFill/>
              </a:ln>
            </p:spPr>
            <p:txBody>
              <a:bodyPr wrap="square" anchor="t">
                <a:spAutoFit/>
              </a:bodyPr>
              <a:lstStyle/>
              <a:p>
                <a:pPr lvl="0" indent="0"/>
                <a:r>
                  <a:rPr lang="zh-CN" altLang="en-US" sz="2400" b="1" dirty="0">
                    <a:solidFill>
                      <a:srgbClr val="260FB1"/>
                    </a:solidFill>
                    <a:latin typeface="Times New Roman" panose="02020603050405020304" pitchFamily="18" charset="0"/>
                    <a:ea typeface="宋体" panose="02010600030101010101" pitchFamily="2" charset="-122"/>
                  </a:rPr>
                  <a:t>水是由有水分子组成的</a:t>
                </a:r>
              </a:p>
            </p:txBody>
          </p:sp>
        </p:grpSp>
        <p:sp>
          <p:nvSpPr>
            <p:cNvPr id="19464" name="文本框 82956"/>
            <p:cNvSpPr txBox="1"/>
            <p:nvPr/>
          </p:nvSpPr>
          <p:spPr>
            <a:xfrm>
              <a:off x="3379" y="3748"/>
              <a:ext cx="3083" cy="384"/>
            </a:xfrm>
            <a:prstGeom prst="rect">
              <a:avLst/>
            </a:prstGeom>
            <a:noFill/>
            <a:ln w="9525">
              <a:noFill/>
            </a:ln>
          </p:spPr>
          <p:txBody>
            <a:bodyPr wrap="square" anchor="t">
              <a:spAutoFit/>
            </a:bodyPr>
            <a:lstStyle/>
            <a:p>
              <a:pPr lvl="0" indent="0"/>
              <a:r>
                <a:rPr lang="zh-CN" altLang="en-US" sz="2400" b="1" dirty="0">
                  <a:solidFill>
                    <a:srgbClr val="260FB1"/>
                  </a:solidFill>
                  <a:latin typeface="Times New Roman" panose="02020603050405020304" pitchFamily="18" charset="0"/>
                  <a:ea typeface="宋体" panose="02010600030101010101" pitchFamily="2" charset="-122"/>
                </a:rPr>
                <a:t>氧气是由氧分子组成的</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2949"/>
                                        </p:tgtEl>
                                        <p:attrNameLst>
                                          <p:attrName>style.visibility</p:attrName>
                                        </p:attrNameLst>
                                      </p:cBhvr>
                                      <p:to>
                                        <p:strVal val="visible"/>
                                      </p:to>
                                    </p:set>
                                  </p:childTnLst>
                                </p:cTn>
                              </p:par>
                            </p:childTnLst>
                          </p:cTn>
                        </p:par>
                        <p:par>
                          <p:cTn id="7" fill="hold">
                            <p:stCondLst>
                              <p:cond delay="500"/>
                            </p:stCondLst>
                            <p:childTnLst>
                              <p:par>
                                <p:cTn id="8" presetID="2" presetClass="entr" presetSubtype="4" fill="hold" nodeType="afterEffect">
                                  <p:stCondLst>
                                    <p:cond delay="1000"/>
                                  </p:stCondLst>
                                  <p:childTnLst>
                                    <p:set>
                                      <p:cBhvr>
                                        <p:cTn id="9" dur="1" fill="hold">
                                          <p:stCondLst>
                                            <p:cond delay="0"/>
                                          </p:stCondLst>
                                        </p:cTn>
                                        <p:tgtEl>
                                          <p:spTgt spid="82959"/>
                                        </p:tgtEl>
                                        <p:attrNameLst>
                                          <p:attrName>style.visibility</p:attrName>
                                        </p:attrNameLst>
                                      </p:cBhvr>
                                      <p:to>
                                        <p:strVal val="visible"/>
                                      </p:to>
                                    </p:set>
                                    <p:anim calcmode="lin" valueType="num">
                                      <p:cBhvr additive="base">
                                        <p:cTn id="10" dur="500" fill="hold"/>
                                        <p:tgtEl>
                                          <p:spTgt spid="82959"/>
                                        </p:tgtEl>
                                        <p:attrNameLst>
                                          <p:attrName>ppt_x</p:attrName>
                                        </p:attrNameLst>
                                      </p:cBhvr>
                                      <p:tavLst>
                                        <p:tav tm="0">
                                          <p:val>
                                            <p:strVal val="#ppt_x"/>
                                          </p:val>
                                        </p:tav>
                                        <p:tav tm="100000">
                                          <p:val>
                                            <p:strVal val="#ppt_x"/>
                                          </p:val>
                                        </p:tav>
                                      </p:tavLst>
                                    </p:anim>
                                    <p:anim calcmode="lin" valueType="num">
                                      <p:cBhvr additive="base">
                                        <p:cTn id="11" dur="500" fill="hold"/>
                                        <p:tgtEl>
                                          <p:spTgt spid="829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文本框 90115"/>
          <p:cNvSpPr txBox="1"/>
          <p:nvPr/>
        </p:nvSpPr>
        <p:spPr>
          <a:xfrm>
            <a:off x="167640" y="328930"/>
            <a:ext cx="7616190" cy="640080"/>
          </a:xfrm>
          <a:prstGeom prst="rect">
            <a:avLst/>
          </a:prstGeom>
          <a:noFill/>
          <a:ln w="9525">
            <a:noFill/>
          </a:ln>
        </p:spPr>
        <p:txBody>
          <a:bodyPr wrap="square" anchor="t">
            <a:spAutoFit/>
          </a:bodyPr>
          <a:lstStyle/>
          <a:p>
            <a:pPr lvl="0" indent="0"/>
            <a:r>
              <a:rPr lang="zh-CN" altLang="en-US" sz="3600" b="1" dirty="0">
                <a:latin typeface="华文新魏" panose="02010800040101010101" pitchFamily="2" charset="-122"/>
                <a:ea typeface="华文新魏" panose="02010800040101010101" pitchFamily="2" charset="-122"/>
              </a:rPr>
              <a:t>二</a:t>
            </a:r>
            <a:r>
              <a:rPr lang="en-US" altLang="zh-CN" sz="3600" b="1" dirty="0">
                <a:latin typeface="华文新魏" panose="02010800040101010101" pitchFamily="2" charset="-122"/>
                <a:ea typeface="华文新魏" panose="02010800040101010101" pitchFamily="2" charset="-122"/>
              </a:rPr>
              <a:t>.</a:t>
            </a:r>
            <a:r>
              <a:rPr lang="zh-CN" altLang="en-US" sz="3600" b="1" dirty="0">
                <a:latin typeface="华文新魏" panose="02010800040101010101" pitchFamily="2" charset="-122"/>
                <a:ea typeface="华文新魏" panose="02010800040101010101" pitchFamily="2" charset="-122"/>
              </a:rPr>
              <a:t>物质微观结构的模型</a:t>
            </a:r>
            <a:r>
              <a:rPr lang="zh-CN" altLang="en-US" sz="3600" b="1" dirty="0">
                <a:latin typeface="黑体" panose="02010600030101010101" pitchFamily="2" charset="-122"/>
                <a:ea typeface="黑体" panose="02010600030101010101" pitchFamily="2" charset="-122"/>
              </a:rPr>
              <a:t>：</a:t>
            </a:r>
            <a:r>
              <a:rPr lang="zh-CN" altLang="en-US" sz="3600" b="1" dirty="0">
                <a:solidFill>
                  <a:srgbClr val="FF3300"/>
                </a:solidFill>
                <a:latin typeface="黑体" panose="02010600030101010101" pitchFamily="2" charset="-122"/>
                <a:ea typeface="黑体" panose="02010600030101010101" pitchFamily="2" charset="-122"/>
              </a:rPr>
              <a:t>分子模型</a:t>
            </a:r>
          </a:p>
        </p:txBody>
      </p:sp>
      <p:sp>
        <p:nvSpPr>
          <p:cNvPr id="90117" name="文本框 90116"/>
          <p:cNvSpPr txBox="1"/>
          <p:nvPr/>
        </p:nvSpPr>
        <p:spPr>
          <a:xfrm>
            <a:off x="680324" y="1267301"/>
            <a:ext cx="6425803" cy="1005840"/>
          </a:xfrm>
          <a:prstGeom prst="rect">
            <a:avLst/>
          </a:prstGeom>
          <a:noFill/>
          <a:ln w="9525">
            <a:noFill/>
          </a:ln>
        </p:spPr>
        <p:txBody>
          <a:bodyPr anchor="t">
            <a:spAutoFit/>
          </a:bodyPr>
          <a:lstStyle/>
          <a:p>
            <a:pPr lvl="0" indent="0"/>
            <a:r>
              <a:rPr lang="en-US" altLang="zh-CN" sz="3000" b="1" dirty="0">
                <a:solidFill>
                  <a:srgbClr val="000099"/>
                </a:solidFill>
                <a:latin typeface="黑体" panose="02010600030101010101" pitchFamily="2" charset="-122"/>
                <a:ea typeface="黑体" panose="02010600030101010101" pitchFamily="2" charset="-122"/>
              </a:rPr>
              <a:t>1</a:t>
            </a:r>
            <a:r>
              <a:rPr lang="zh-CN" altLang="en-US" sz="3000" b="1" dirty="0">
                <a:solidFill>
                  <a:srgbClr val="000099"/>
                </a:solidFill>
                <a:latin typeface="黑体" panose="02010600030101010101" pitchFamily="2" charset="-122"/>
                <a:ea typeface="黑体" panose="02010600030101010101" pitchFamily="2" charset="-122"/>
              </a:rPr>
              <a:t>、物质是由大量</a:t>
            </a:r>
            <a:r>
              <a:rPr lang="zh-CN" altLang="en-US" sz="3000" b="1" dirty="0">
                <a:solidFill>
                  <a:srgbClr val="FF3300"/>
                </a:solidFill>
                <a:latin typeface="黑体" panose="02010600030101010101" pitchFamily="2" charset="-122"/>
                <a:ea typeface="黑体" panose="02010600030101010101" pitchFamily="2" charset="-122"/>
              </a:rPr>
              <a:t>分子</a:t>
            </a:r>
            <a:r>
              <a:rPr lang="zh-CN" altLang="en-US" sz="3000" b="1" dirty="0">
                <a:solidFill>
                  <a:srgbClr val="000099"/>
                </a:solidFill>
                <a:latin typeface="黑体" panose="02010600030101010101" pitchFamily="2" charset="-122"/>
                <a:ea typeface="黑体" panose="02010600030101010101" pitchFamily="2" charset="-122"/>
              </a:rPr>
              <a:t>组成的，分子间有</a:t>
            </a:r>
            <a:r>
              <a:rPr lang="zh-CN" altLang="en-US" sz="3000" b="1" dirty="0">
                <a:solidFill>
                  <a:srgbClr val="FF3300"/>
                </a:solidFill>
                <a:latin typeface="黑体" panose="02010600030101010101" pitchFamily="2" charset="-122"/>
                <a:ea typeface="黑体" panose="02010600030101010101" pitchFamily="2" charset="-122"/>
              </a:rPr>
              <a:t>空隙</a:t>
            </a:r>
            <a:r>
              <a:rPr lang="zh-CN" altLang="en-US" sz="3000" b="1" dirty="0">
                <a:solidFill>
                  <a:schemeClr val="accent2"/>
                </a:solidFill>
                <a:latin typeface="黑体" panose="02010600030101010101" pitchFamily="2" charset="-122"/>
                <a:ea typeface="黑体" panose="02010600030101010101" pitchFamily="2" charset="-122"/>
              </a:rPr>
              <a:t>。</a:t>
            </a:r>
          </a:p>
        </p:txBody>
      </p:sp>
      <p:sp>
        <p:nvSpPr>
          <p:cNvPr id="90118" name="文本框 90117"/>
          <p:cNvSpPr txBox="1"/>
          <p:nvPr/>
        </p:nvSpPr>
        <p:spPr>
          <a:xfrm>
            <a:off x="394653" y="2398236"/>
            <a:ext cx="6343650" cy="1005840"/>
          </a:xfrm>
          <a:prstGeom prst="rect">
            <a:avLst/>
          </a:prstGeom>
          <a:noFill/>
          <a:ln w="9525">
            <a:noFill/>
          </a:ln>
        </p:spPr>
        <p:txBody>
          <a:bodyPr anchor="t">
            <a:spAutoFit/>
          </a:bodyPr>
          <a:lstStyle/>
          <a:p>
            <a:pPr lvl="0" indent="0" algn="ctr"/>
            <a:r>
              <a:rPr lang="en-US" altLang="zh-CN" sz="2400" b="1" dirty="0">
                <a:solidFill>
                  <a:srgbClr val="000099"/>
                </a:solidFill>
                <a:latin typeface="黑体" panose="02010600030101010101" pitchFamily="2" charset="-122"/>
                <a:ea typeface="黑体" panose="02010600030101010101" pitchFamily="2" charset="-122"/>
              </a:rPr>
              <a:t>  </a:t>
            </a:r>
            <a:r>
              <a:rPr lang="en-US" altLang="zh-CN" sz="3000" b="1" dirty="0">
                <a:solidFill>
                  <a:srgbClr val="000099"/>
                </a:solidFill>
                <a:latin typeface="黑体" panose="02010600030101010101" pitchFamily="2" charset="-122"/>
                <a:ea typeface="黑体" panose="02010600030101010101" pitchFamily="2" charset="-122"/>
              </a:rPr>
              <a:t>   </a:t>
            </a:r>
            <a:r>
              <a:rPr lang="zh-CN" altLang="en-US" sz="3000" b="1" dirty="0">
                <a:solidFill>
                  <a:srgbClr val="000099"/>
                </a:solidFill>
                <a:latin typeface="黑体" panose="02010600030101010101" pitchFamily="2" charset="-122"/>
                <a:ea typeface="黑体" panose="02010600030101010101" pitchFamily="2" charset="-122"/>
              </a:rPr>
              <a:t>注：分子</a:t>
            </a:r>
            <a:r>
              <a:rPr lang="zh-CN" altLang="en-US" sz="3000" b="1" dirty="0">
                <a:solidFill>
                  <a:srgbClr val="FF3300"/>
                </a:solidFill>
                <a:latin typeface="黑体" panose="02010600030101010101" pitchFamily="2" charset="-122"/>
                <a:ea typeface="黑体" panose="02010600030101010101" pitchFamily="2" charset="-122"/>
              </a:rPr>
              <a:t>很小</a:t>
            </a:r>
            <a:r>
              <a:rPr lang="zh-CN" altLang="en-US" sz="3000" b="1" dirty="0">
                <a:solidFill>
                  <a:schemeClr val="accent2"/>
                </a:solidFill>
                <a:latin typeface="黑体" panose="02010600030101010101" pitchFamily="2" charset="-122"/>
                <a:ea typeface="黑体" panose="02010600030101010101" pitchFamily="2" charset="-122"/>
              </a:rPr>
              <a:t>，</a:t>
            </a:r>
            <a:r>
              <a:rPr lang="zh-CN" altLang="en-US" sz="3000" b="1" dirty="0">
                <a:solidFill>
                  <a:srgbClr val="000099"/>
                </a:solidFill>
                <a:latin typeface="黑体" panose="02010600030101010101" pitchFamily="2" charset="-122"/>
                <a:ea typeface="黑体" panose="02010600030101010101" pitchFamily="2" charset="-122"/>
              </a:rPr>
              <a:t>分子直径的数量级为</a:t>
            </a:r>
            <a:r>
              <a:rPr lang="en-US" altLang="zh-CN" sz="3000" b="1">
                <a:solidFill>
                  <a:srgbClr val="000099"/>
                </a:solidFill>
                <a:latin typeface="黑体" panose="02010600030101010101" pitchFamily="2" charset="-122"/>
                <a:ea typeface="黑体" panose="02010600030101010101" pitchFamily="2" charset="-122"/>
              </a:rPr>
              <a:t>10</a:t>
            </a:r>
            <a:r>
              <a:rPr lang="zh-CN" altLang="en-US" sz="3000" b="1" baseline="30000">
                <a:solidFill>
                  <a:srgbClr val="FF3300"/>
                </a:solidFill>
                <a:latin typeface="黑体" panose="02010600030101010101" pitchFamily="2" charset="-122"/>
                <a:ea typeface="黑体" panose="02010600030101010101" pitchFamily="2" charset="-122"/>
              </a:rPr>
              <a:t>－</a:t>
            </a:r>
            <a:r>
              <a:rPr lang="en-US" altLang="zh-CN" sz="3000" b="1" baseline="30000">
                <a:solidFill>
                  <a:srgbClr val="FF3300"/>
                </a:solidFill>
                <a:latin typeface="黑体" panose="02010600030101010101" pitchFamily="2" charset="-122"/>
                <a:ea typeface="黑体" panose="02010600030101010101" pitchFamily="2" charset="-122"/>
              </a:rPr>
              <a:t>10</a:t>
            </a:r>
            <a:r>
              <a:rPr lang="en-US" altLang="zh-CN" sz="3000" b="1">
                <a:solidFill>
                  <a:schemeClr val="accent2"/>
                </a:solidFill>
                <a:latin typeface="黑体" panose="02010600030101010101" pitchFamily="2" charset="-122"/>
                <a:ea typeface="黑体" panose="02010600030101010101" pitchFamily="2" charset="-122"/>
              </a:rPr>
              <a:t>  </a:t>
            </a:r>
            <a:r>
              <a:rPr lang="en-US" altLang="zh-CN" sz="3000" b="1">
                <a:solidFill>
                  <a:srgbClr val="000099"/>
                </a:solidFill>
                <a:latin typeface="黑体" panose="02010600030101010101" pitchFamily="2" charset="-122"/>
                <a:ea typeface="黑体" panose="02010600030101010101" pitchFamily="2" charset="-122"/>
              </a:rPr>
              <a:t>m.</a:t>
            </a:r>
          </a:p>
        </p:txBody>
      </p:sp>
      <p:sp>
        <p:nvSpPr>
          <p:cNvPr id="90119" name="文本框 90118"/>
          <p:cNvSpPr txBox="1"/>
          <p:nvPr/>
        </p:nvSpPr>
        <p:spPr>
          <a:xfrm>
            <a:off x="1211421" y="3781663"/>
            <a:ext cx="6572250" cy="944880"/>
          </a:xfrm>
          <a:prstGeom prst="rect">
            <a:avLst/>
          </a:prstGeom>
          <a:noFill/>
          <a:ln w="9525">
            <a:noFill/>
          </a:ln>
        </p:spPr>
        <p:txBody>
          <a:bodyPr anchor="t">
            <a:spAutoFit/>
          </a:bodyPr>
          <a:lstStyle/>
          <a:p>
            <a:pPr lvl="0" indent="0"/>
            <a:r>
              <a:rPr lang="en-US" altLang="zh-CN" sz="2800" b="1" dirty="0">
                <a:solidFill>
                  <a:srgbClr val="0B0801"/>
                </a:solidFill>
                <a:latin typeface="华文新魏" panose="02010800040101010101" pitchFamily="2" charset="-122"/>
                <a:ea typeface="华文新魏" panose="02010800040101010101" pitchFamily="2" charset="-122"/>
              </a:rPr>
              <a:t>     </a:t>
            </a:r>
            <a:r>
              <a:rPr lang="zh-CN" altLang="en-US" sz="2800" b="1" dirty="0">
                <a:solidFill>
                  <a:srgbClr val="0B0801"/>
                </a:solidFill>
                <a:latin typeface="华文新魏" panose="02010800040101010101" pitchFamily="2" charset="-122"/>
                <a:ea typeface="华文新魏" panose="02010800040101010101" pitchFamily="2" charset="-122"/>
              </a:rPr>
              <a:t>例：水分子的直径：</a:t>
            </a:r>
            <a:r>
              <a:rPr lang="en-US" altLang="zh-CN" sz="2800" b="1">
                <a:solidFill>
                  <a:srgbClr val="0B0801"/>
                </a:solidFill>
                <a:latin typeface="华文新魏" panose="02010800040101010101" pitchFamily="2" charset="-122"/>
                <a:ea typeface="华文新魏" panose="02010800040101010101" pitchFamily="2" charset="-122"/>
              </a:rPr>
              <a:t>4</a:t>
            </a:r>
            <a:r>
              <a:rPr lang="en-US" altLang="zh-CN" sz="2800" b="1">
                <a:latin typeface="Arial" panose="020B0604020202020204" pitchFamily="34" charset="0"/>
                <a:ea typeface="宋体" panose="02010600030101010101" pitchFamily="2" charset="-122"/>
              </a:rPr>
              <a:t>×</a:t>
            </a:r>
            <a:r>
              <a:rPr lang="en-US" altLang="zh-CN" sz="2800" b="1">
                <a:solidFill>
                  <a:srgbClr val="0B0801"/>
                </a:solidFill>
                <a:latin typeface="华文新魏" panose="02010800040101010101" pitchFamily="2" charset="-122"/>
                <a:ea typeface="华文新魏" panose="02010800040101010101" pitchFamily="2" charset="-122"/>
              </a:rPr>
              <a:t>10</a:t>
            </a:r>
            <a:r>
              <a:rPr lang="en-US" altLang="zh-CN" sz="2800" b="1" baseline="30000">
                <a:solidFill>
                  <a:srgbClr val="FF0000"/>
                </a:solidFill>
                <a:latin typeface="华文新魏" panose="02010800040101010101" pitchFamily="2" charset="-122"/>
                <a:ea typeface="华文新魏" panose="02010800040101010101" pitchFamily="2" charset="-122"/>
              </a:rPr>
              <a:t>-10</a:t>
            </a:r>
            <a:r>
              <a:rPr lang="en-US" altLang="zh-CN" sz="2800" b="1">
                <a:solidFill>
                  <a:srgbClr val="0B0801"/>
                </a:solidFill>
                <a:latin typeface="华文新魏" panose="02010800040101010101" pitchFamily="2" charset="-122"/>
                <a:ea typeface="华文新魏" panose="02010800040101010101" pitchFamily="2" charset="-122"/>
              </a:rPr>
              <a:t>m</a:t>
            </a:r>
          </a:p>
          <a:p>
            <a:pPr lvl="0" indent="0"/>
            <a:r>
              <a:rPr lang="zh-CN" altLang="en-US" sz="2800" b="1" dirty="0">
                <a:solidFill>
                  <a:srgbClr val="0B0801"/>
                </a:solidFill>
                <a:latin typeface="华文新魏" panose="02010800040101010101" pitchFamily="2" charset="-122"/>
                <a:ea typeface="华文新魏" panose="02010800040101010101" pitchFamily="2" charset="-122"/>
              </a:rPr>
              <a:t>　　氢气分子的直径：</a:t>
            </a:r>
            <a:r>
              <a:rPr lang="en-US" altLang="zh-CN" sz="2800" b="1">
                <a:solidFill>
                  <a:srgbClr val="0B0801"/>
                </a:solidFill>
                <a:latin typeface="华文新魏" panose="02010800040101010101" pitchFamily="2" charset="-122"/>
                <a:ea typeface="华文新魏" panose="02010800040101010101" pitchFamily="2" charset="-122"/>
              </a:rPr>
              <a:t>2.3</a:t>
            </a:r>
            <a:r>
              <a:rPr lang="en-US" altLang="zh-CN" sz="2800" b="1">
                <a:latin typeface="Arial" panose="020B0604020202020204" pitchFamily="34" charset="0"/>
                <a:ea typeface="宋体" panose="02010600030101010101" pitchFamily="2" charset="-122"/>
              </a:rPr>
              <a:t>×</a:t>
            </a:r>
            <a:r>
              <a:rPr lang="en-US" altLang="zh-CN" sz="2800" b="1">
                <a:solidFill>
                  <a:srgbClr val="0B0801"/>
                </a:solidFill>
                <a:latin typeface="华文新魏" panose="02010800040101010101" pitchFamily="2" charset="-122"/>
                <a:ea typeface="华文新魏" panose="02010800040101010101" pitchFamily="2" charset="-122"/>
              </a:rPr>
              <a:t>10</a:t>
            </a:r>
            <a:r>
              <a:rPr lang="en-US" altLang="zh-CN" sz="2800" b="1" baseline="30000">
                <a:solidFill>
                  <a:srgbClr val="FF0000"/>
                </a:solidFill>
                <a:latin typeface="华文新魏" panose="02010800040101010101" pitchFamily="2" charset="-122"/>
                <a:ea typeface="华文新魏" panose="02010800040101010101" pitchFamily="2" charset="-122"/>
              </a:rPr>
              <a:t>-10</a:t>
            </a:r>
            <a:r>
              <a:rPr lang="en-US" altLang="zh-CN" sz="2800" b="1">
                <a:solidFill>
                  <a:srgbClr val="0B0801"/>
                </a:solidFill>
                <a:latin typeface="华文新魏" panose="02010800040101010101" pitchFamily="2" charset="-122"/>
                <a:ea typeface="华文新魏" panose="02010800040101010101" pitchFamily="2" charset="-122"/>
              </a:rPr>
              <a:t>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0116"/>
                                        </p:tgtEl>
                                        <p:attrNameLst>
                                          <p:attrName>style.visibility</p:attrName>
                                        </p:attrNameLst>
                                      </p:cBhvr>
                                      <p:to>
                                        <p:strVal val="visible"/>
                                      </p:to>
                                    </p:set>
                                    <p:anim calcmode="lin" valueType="num">
                                      <p:cBhvr additive="base">
                                        <p:cTn id="7" dur="500" fill="hold"/>
                                        <p:tgtEl>
                                          <p:spTgt spid="90116"/>
                                        </p:tgtEl>
                                        <p:attrNameLst>
                                          <p:attrName>ppt_x</p:attrName>
                                        </p:attrNameLst>
                                      </p:cBhvr>
                                      <p:tavLst>
                                        <p:tav tm="0">
                                          <p:val>
                                            <p:strVal val="0-#ppt_w/2"/>
                                          </p:val>
                                        </p:tav>
                                        <p:tav tm="100000">
                                          <p:val>
                                            <p:strVal val="#ppt_x"/>
                                          </p:val>
                                        </p:tav>
                                      </p:tavLst>
                                    </p:anim>
                                    <p:anim calcmode="lin" valueType="num">
                                      <p:cBhvr additive="base">
                                        <p:cTn id="8" dur="500" fill="hold"/>
                                        <p:tgtEl>
                                          <p:spTgt spid="901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0117"/>
                                        </p:tgtEl>
                                        <p:attrNameLst>
                                          <p:attrName>style.visibility</p:attrName>
                                        </p:attrNameLst>
                                      </p:cBhvr>
                                      <p:to>
                                        <p:strVal val="visible"/>
                                      </p:to>
                                    </p:set>
                                    <p:anim calcmode="lin" valueType="num">
                                      <p:cBhvr additive="base">
                                        <p:cTn id="13" dur="500" fill="hold"/>
                                        <p:tgtEl>
                                          <p:spTgt spid="90117"/>
                                        </p:tgtEl>
                                        <p:attrNameLst>
                                          <p:attrName>ppt_x</p:attrName>
                                        </p:attrNameLst>
                                      </p:cBhvr>
                                      <p:tavLst>
                                        <p:tav tm="0">
                                          <p:val>
                                            <p:strVal val="0-#ppt_w/2"/>
                                          </p:val>
                                        </p:tav>
                                        <p:tav tm="100000">
                                          <p:val>
                                            <p:strVal val="#ppt_x"/>
                                          </p:val>
                                        </p:tav>
                                      </p:tavLst>
                                    </p:anim>
                                    <p:anim calcmode="lin" valueType="num">
                                      <p:cBhvr additive="base">
                                        <p:cTn id="14" dur="500" fill="hold"/>
                                        <p:tgtEl>
                                          <p:spTgt spid="9011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0118"/>
                                        </p:tgtEl>
                                        <p:attrNameLst>
                                          <p:attrName>style.visibility</p:attrName>
                                        </p:attrNameLst>
                                      </p:cBhvr>
                                      <p:to>
                                        <p:strVal val="visible"/>
                                      </p:to>
                                    </p:set>
                                    <p:anim calcmode="lin" valueType="num">
                                      <p:cBhvr additive="base">
                                        <p:cTn id="19" dur="500" fill="hold"/>
                                        <p:tgtEl>
                                          <p:spTgt spid="90118"/>
                                        </p:tgtEl>
                                        <p:attrNameLst>
                                          <p:attrName>ppt_x</p:attrName>
                                        </p:attrNameLst>
                                      </p:cBhvr>
                                      <p:tavLst>
                                        <p:tav tm="0">
                                          <p:val>
                                            <p:strVal val="0-#ppt_w/2"/>
                                          </p:val>
                                        </p:tav>
                                        <p:tav tm="100000">
                                          <p:val>
                                            <p:strVal val="#ppt_x"/>
                                          </p:val>
                                        </p:tav>
                                      </p:tavLst>
                                    </p:anim>
                                    <p:anim calcmode="lin" valueType="num">
                                      <p:cBhvr additive="base">
                                        <p:cTn id="20" dur="500" fill="hold"/>
                                        <p:tgtEl>
                                          <p:spTgt spid="9011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0119"/>
                                        </p:tgtEl>
                                        <p:attrNameLst>
                                          <p:attrName>style.visibility</p:attrName>
                                        </p:attrNameLst>
                                      </p:cBhvr>
                                      <p:to>
                                        <p:strVal val="visible"/>
                                      </p:to>
                                    </p:set>
                                    <p:anim calcmode="lin" valueType="num">
                                      <p:cBhvr additive="base">
                                        <p:cTn id="25" dur="500" fill="hold"/>
                                        <p:tgtEl>
                                          <p:spTgt spid="90119"/>
                                        </p:tgtEl>
                                        <p:attrNameLst>
                                          <p:attrName>ppt_x</p:attrName>
                                        </p:attrNameLst>
                                      </p:cBhvr>
                                      <p:tavLst>
                                        <p:tav tm="0">
                                          <p:val>
                                            <p:strVal val="0-#ppt_w/2"/>
                                          </p:val>
                                        </p:tav>
                                        <p:tav tm="100000">
                                          <p:val>
                                            <p:strVal val="#ppt_x"/>
                                          </p:val>
                                        </p:tav>
                                      </p:tavLst>
                                    </p:anim>
                                    <p:anim calcmode="lin" valueType="num">
                                      <p:cBhvr additive="base">
                                        <p:cTn id="26" dur="500" fill="hold"/>
                                        <p:tgtEl>
                                          <p:spTgt spid="90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6" grpId="0"/>
      <p:bldP spid="90117" grpId="0"/>
      <p:bldP spid="90118" grpId="0"/>
      <p:bldP spid="9011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946</Words>
  <Application>Microsoft Office PowerPoint</Application>
  <PresentationFormat>全屏显示(16:9)</PresentationFormat>
  <Paragraphs>115</Paragraphs>
  <Slides>28</Slides>
  <Notes>0</Notes>
  <HiddenSlides>1</HiddenSlides>
  <MMClips>1</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28</vt:i4>
      </vt:variant>
    </vt:vector>
  </HeadingPairs>
  <TitlesOfParts>
    <vt:vector size="29" baseType="lpstr">
      <vt:lpstr>Office 主题</vt:lpstr>
      <vt:lpstr>`</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China</cp:lastModifiedBy>
  <cp:revision>24</cp:revision>
  <dcterms:created xsi:type="dcterms:W3CDTF">2017-05-12T02:05:00Z</dcterms:created>
  <dcterms:modified xsi:type="dcterms:W3CDTF">2019-03-04T12:20:17Z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