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4" r:id="rId2"/>
  </p:sldMasterIdLst>
  <p:notesMasterIdLst>
    <p:notesMasterId r:id="rId25"/>
  </p:notesMasterIdLst>
  <p:handoutMasterIdLst>
    <p:handoutMasterId r:id="rId26"/>
  </p:handoutMasterIdLst>
  <p:sldIdLst>
    <p:sldId id="323" r:id="rId3"/>
    <p:sldId id="324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6" r:id="rId16"/>
    <p:sldId id="337" r:id="rId17"/>
    <p:sldId id="338" r:id="rId18"/>
    <p:sldId id="339" r:id="rId19"/>
    <p:sldId id="340" r:id="rId20"/>
    <p:sldId id="341" r:id="rId21"/>
    <p:sldId id="342" r:id="rId22"/>
    <p:sldId id="343" r:id="rId23"/>
    <p:sldId id="344" r:id="rId2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  <a:srgbClr val="F4D30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45" autoAdjust="0"/>
    <p:restoredTop sz="83756" autoAdjust="0"/>
  </p:normalViewPr>
  <p:slideViewPr>
    <p:cSldViewPr snapToGrid="0" showGuides="1">
      <p:cViewPr>
        <p:scale>
          <a:sx n="80" d="100"/>
          <a:sy n="80" d="100"/>
        </p:scale>
        <p:origin x="-1122" y="102"/>
      </p:cViewPr>
      <p:guideLst>
        <p:guide orient="horz" pos="2112"/>
        <p:guide pos="3865"/>
        <p:guide pos="297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792"/>
    </p:cViewPr>
  </p:sorterViewPr>
  <p:notesViewPr>
    <p:cSldViewPr snapToGrid="0">
      <p:cViewPr varScale="1">
        <p:scale>
          <a:sx n="88" d="100"/>
          <a:sy n="88" d="100"/>
        </p:scale>
        <p:origin x="3822" y="72"/>
      </p:cViewPr>
      <p:guideLst>
        <p:guide orient="horz" pos="2816"/>
        <p:guide pos="223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54D28F-D6EE-44D9-8B7D-B7DA7F3C9EC9}" type="datetimeFigureOut">
              <a:rPr lang="zh-CN" altLang="en-US" smtClean="0"/>
              <a:pPr/>
              <a:t>2018-9-20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DA2339-F125-4F84-88D6-9235DAAC48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1889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94FFB5-5319-43D1-BAEC-2A3AB5FA5FC2}" type="datetimeFigureOut">
              <a:rPr lang="zh-CN" altLang="en-US" smtClean="0"/>
              <a:pPr/>
              <a:t>2018-9-20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13B08-453F-404E-9286-05AF6CCACDB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4566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与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3905250" y="1"/>
            <a:ext cx="1514475" cy="552450"/>
          </a:xfrm>
        </p:spPr>
        <p:txBody>
          <a:bodyPr/>
          <a:lstStyle/>
          <a:p>
            <a:fld id="{AB2DA330-99E0-4B4D-9C61-82CFEE5A232F}" type="datetimeFigureOut">
              <a:rPr lang="zh-CN" altLang="en-US" smtClean="0"/>
              <a:pPr/>
              <a:t>2018-9-20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02866-32EA-4EDE-B1EF-E5D366E4AC4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0" y="1"/>
            <a:ext cx="9144000" cy="51434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五边形 6"/>
          <p:cNvSpPr/>
          <p:nvPr userDrawn="1"/>
        </p:nvSpPr>
        <p:spPr>
          <a:xfrm rot="5400000">
            <a:off x="4219578" y="-523872"/>
            <a:ext cx="847720" cy="1895474"/>
          </a:xfrm>
          <a:prstGeom prst="homePlate">
            <a:avLst>
              <a:gd name="adj" fmla="val 4180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1" y="6734175"/>
            <a:ext cx="5410200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3733800" y="6686550"/>
            <a:ext cx="5410200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分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DA330-99E0-4B4D-9C61-82CFEE5A232F}" type="datetimeFigureOut">
              <a:rPr lang="zh-CN" altLang="en-US" smtClean="0"/>
              <a:pPr/>
              <a:t>2018-9-20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02866-32EA-4EDE-B1EF-E5D366E4AC4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DA330-99E0-4B4D-9C61-82CFEE5A232F}" type="datetimeFigureOut">
              <a:rPr lang="zh-CN" altLang="en-US" smtClean="0"/>
              <a:pPr/>
              <a:t>2018-9-20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02866-32EA-4EDE-B1EF-E5D366E4AC4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DA330-99E0-4B4D-9C61-82CFEE5A232F}" type="datetimeFigureOut">
              <a:rPr lang="zh-CN" altLang="en-US" smtClean="0"/>
              <a:pPr/>
              <a:t>2018-9-20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02866-32EA-4EDE-B1EF-E5D366E4AC4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DA330-99E0-4B4D-9C61-82CFEE5A232F}" type="datetimeFigureOut">
              <a:rPr lang="zh-CN" altLang="en-US" smtClean="0"/>
              <a:pPr/>
              <a:t>2018-9-20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02866-32EA-4EDE-B1EF-E5D366E4AC4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E:\&#36164;&#26009;%20%20%20L\&#20843;&#24180;&#32423;&#29289;&#29702;&#65288;&#19979;&#20876;&#65289;\29.TI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E:\&#36164;&#26009;%20%20%20L\&#20843;&#24180;&#32423;&#29289;&#29702;&#65288;&#19979;&#20876;&#65289;\30.TI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/E:\&#36164;&#26009;%20%20%20L\&#20843;&#24180;&#32423;&#29289;&#29702;&#65288;&#19979;&#20876;&#65289;\31.TI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/E:\&#36164;&#26009;%20%20%20L\&#20843;&#24180;&#32423;&#29289;&#29702;&#65288;&#19979;&#20876;&#65289;\32.TI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/E:\&#36164;&#26009;%20%20%20L\&#20843;&#24180;&#32423;&#29289;&#29702;&#65288;&#19979;&#20876;&#65289;\33.TI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/E:\&#36164;&#26009;%20%20%20L\&#20843;&#24180;&#32423;&#29289;&#29702;&#65288;&#19979;&#20876;&#65289;\34.TI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/E:\&#36164;&#26009;%20%20%20L\&#20843;&#24180;&#32423;&#29289;&#29702;&#65288;&#19979;&#20876;&#65289;\35.TIF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file:///E:\&#36164;&#26009;%20%20%20L\&#20843;&#24180;&#32423;&#29289;&#29702;&#65288;&#19979;&#20876;&#65289;\36A.TI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file:///E:\&#36164;&#26009;%20%20%20L\&#20843;&#24180;&#32423;&#29289;&#29702;&#65288;&#19979;&#20876;&#65289;\37.TI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file:///E:\&#36164;&#26009;%20%20%20L\&#20843;&#24180;&#32423;&#29289;&#29702;&#65288;&#19979;&#20876;&#65289;\38.TI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file:///E:\&#36164;&#26009;%20%20%20L\&#20843;&#24180;&#32423;&#29289;&#29702;&#65288;&#19979;&#20876;&#65289;\28.TI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0" y="3619073"/>
            <a:ext cx="9144572" cy="1438702"/>
            <a:chOff x="-1" y="2037922"/>
            <a:chExt cx="12192763" cy="1791128"/>
          </a:xfrm>
        </p:grpSpPr>
        <p:sp>
          <p:nvSpPr>
            <p:cNvPr id="5" name="矩形 4"/>
            <p:cNvSpPr/>
            <p:nvPr/>
          </p:nvSpPr>
          <p:spPr>
            <a:xfrm>
              <a:off x="762" y="2038350"/>
              <a:ext cx="12192000" cy="17907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762" y="2037922"/>
              <a:ext cx="12192000" cy="72000"/>
            </a:xfrm>
            <a:prstGeom prst="rect">
              <a:avLst/>
            </a:prstGeom>
            <a:solidFill>
              <a:srgbClr val="0070C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-1" y="3752264"/>
              <a:ext cx="12192000" cy="72000"/>
            </a:xfrm>
            <a:prstGeom prst="rect">
              <a:avLst/>
            </a:prstGeom>
            <a:solidFill>
              <a:srgbClr val="0070C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91"/>
          <a:stretch>
            <a:fillRect/>
          </a:stretch>
        </p:blipFill>
        <p:spPr>
          <a:xfrm flipH="1">
            <a:off x="7324724" y="0"/>
            <a:ext cx="1819269" cy="685799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565071" y="3918521"/>
            <a:ext cx="30875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chemeClr val="bg1"/>
                </a:solidFill>
              </a:rPr>
              <a:t>章末小结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337689" y="2999631"/>
            <a:ext cx="414338" cy="552450"/>
            <a:chOff x="1031277" y="5180856"/>
            <a:chExt cx="552450" cy="552450"/>
          </a:xfrm>
        </p:grpSpPr>
        <p:sp>
          <p:nvSpPr>
            <p:cNvPr id="11" name="椭圆 10"/>
            <p:cNvSpPr/>
            <p:nvPr/>
          </p:nvSpPr>
          <p:spPr>
            <a:xfrm>
              <a:off x="1031277" y="5180856"/>
              <a:ext cx="552450" cy="55245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Freeform 34"/>
            <p:cNvSpPr/>
            <p:nvPr/>
          </p:nvSpPr>
          <p:spPr>
            <a:xfrm flipH="1">
              <a:off x="1130571" y="5313444"/>
              <a:ext cx="328603" cy="249173"/>
            </a:xfrm>
            <a:custGeom>
              <a:avLst/>
              <a:gdLst/>
              <a:ahLst/>
              <a:cxnLst/>
              <a:rect l="l" t="t" r="r" b="b"/>
              <a:pathLst>
                <a:path w="852601" h="862013">
                  <a:moveTo>
                    <a:pt x="339688" y="551599"/>
                  </a:moveTo>
                  <a:cubicBezTo>
                    <a:pt x="336200" y="550660"/>
                    <a:pt x="332712" y="552270"/>
                    <a:pt x="329224" y="555624"/>
                  </a:cubicBezTo>
                  <a:lnTo>
                    <a:pt x="318760" y="571723"/>
                  </a:lnTo>
                  <a:cubicBezTo>
                    <a:pt x="317687" y="576955"/>
                    <a:pt x="320907" y="582723"/>
                    <a:pt x="322785" y="587017"/>
                  </a:cubicBezTo>
                  <a:cubicBezTo>
                    <a:pt x="324663" y="591310"/>
                    <a:pt x="331370" y="593322"/>
                    <a:pt x="330029" y="597481"/>
                  </a:cubicBezTo>
                  <a:cubicBezTo>
                    <a:pt x="328687" y="601641"/>
                    <a:pt x="318894" y="606739"/>
                    <a:pt x="314735" y="611971"/>
                  </a:cubicBezTo>
                  <a:cubicBezTo>
                    <a:pt x="310576" y="617202"/>
                    <a:pt x="308563" y="620288"/>
                    <a:pt x="303465" y="629679"/>
                  </a:cubicBezTo>
                  <a:cubicBezTo>
                    <a:pt x="298368" y="639070"/>
                    <a:pt x="292062" y="654230"/>
                    <a:pt x="284147" y="668317"/>
                  </a:cubicBezTo>
                  <a:cubicBezTo>
                    <a:pt x="276232" y="682403"/>
                    <a:pt x="261340" y="698637"/>
                    <a:pt x="255974" y="714199"/>
                  </a:cubicBezTo>
                  <a:cubicBezTo>
                    <a:pt x="250607" y="729762"/>
                    <a:pt x="252754" y="745727"/>
                    <a:pt x="251949" y="761691"/>
                  </a:cubicBezTo>
                  <a:cubicBezTo>
                    <a:pt x="251144" y="777656"/>
                    <a:pt x="252351" y="796036"/>
                    <a:pt x="251143" y="809989"/>
                  </a:cubicBezTo>
                  <a:cubicBezTo>
                    <a:pt x="249937" y="823941"/>
                    <a:pt x="245778" y="837357"/>
                    <a:pt x="244705" y="845406"/>
                  </a:cubicBezTo>
                  <a:cubicBezTo>
                    <a:pt x="243631" y="853456"/>
                    <a:pt x="243095" y="855603"/>
                    <a:pt x="244705" y="858286"/>
                  </a:cubicBezTo>
                  <a:cubicBezTo>
                    <a:pt x="245509" y="859627"/>
                    <a:pt x="245945" y="860298"/>
                    <a:pt x="247169" y="860701"/>
                  </a:cubicBezTo>
                  <a:lnTo>
                    <a:pt x="254364" y="861506"/>
                  </a:lnTo>
                  <a:cubicBezTo>
                    <a:pt x="262279" y="862042"/>
                    <a:pt x="277305" y="862310"/>
                    <a:pt x="292196" y="861506"/>
                  </a:cubicBezTo>
                  <a:cubicBezTo>
                    <a:pt x="307088" y="860701"/>
                    <a:pt x="333115" y="857749"/>
                    <a:pt x="343713" y="856676"/>
                  </a:cubicBezTo>
                  <a:cubicBezTo>
                    <a:pt x="343747" y="856684"/>
                    <a:pt x="352708" y="858681"/>
                    <a:pt x="355787" y="855066"/>
                  </a:cubicBezTo>
                  <a:cubicBezTo>
                    <a:pt x="358873" y="851443"/>
                    <a:pt x="361288" y="845675"/>
                    <a:pt x="362227" y="834943"/>
                  </a:cubicBezTo>
                  <a:cubicBezTo>
                    <a:pt x="363166" y="824210"/>
                    <a:pt x="363568" y="808110"/>
                    <a:pt x="361422" y="790670"/>
                  </a:cubicBezTo>
                  <a:cubicBezTo>
                    <a:pt x="359275" y="773229"/>
                    <a:pt x="352299" y="754313"/>
                    <a:pt x="349348" y="730298"/>
                  </a:cubicBezTo>
                  <a:cubicBezTo>
                    <a:pt x="346396" y="706284"/>
                    <a:pt x="344786" y="666439"/>
                    <a:pt x="343713" y="646584"/>
                  </a:cubicBezTo>
                  <a:cubicBezTo>
                    <a:pt x="342640" y="626728"/>
                    <a:pt x="342505" y="619886"/>
                    <a:pt x="342908" y="611166"/>
                  </a:cubicBezTo>
                  <a:cubicBezTo>
                    <a:pt x="343310" y="602446"/>
                    <a:pt x="343713" y="600299"/>
                    <a:pt x="346128" y="594262"/>
                  </a:cubicBezTo>
                  <a:cubicBezTo>
                    <a:pt x="348543" y="588224"/>
                    <a:pt x="356727" y="580443"/>
                    <a:pt x="357397" y="574942"/>
                  </a:cubicBezTo>
                  <a:cubicBezTo>
                    <a:pt x="358068" y="569442"/>
                    <a:pt x="353104" y="565149"/>
                    <a:pt x="350153" y="561258"/>
                  </a:cubicBezTo>
                  <a:close/>
                  <a:moveTo>
                    <a:pt x="287206" y="507649"/>
                  </a:moveTo>
                  <a:cubicBezTo>
                    <a:pt x="299226" y="561742"/>
                    <a:pt x="284201" y="574621"/>
                    <a:pt x="274326" y="617123"/>
                  </a:cubicBezTo>
                  <a:cubicBezTo>
                    <a:pt x="272445" y="626330"/>
                    <a:pt x="270907" y="639718"/>
                    <a:pt x="269556" y="655910"/>
                  </a:cubicBezTo>
                  <a:cubicBezTo>
                    <a:pt x="284442" y="632717"/>
                    <a:pt x="299146" y="601494"/>
                    <a:pt x="316184" y="596515"/>
                  </a:cubicBezTo>
                  <a:cubicBezTo>
                    <a:pt x="314038" y="589217"/>
                    <a:pt x="305451" y="583528"/>
                    <a:pt x="306524" y="574621"/>
                  </a:cubicBezTo>
                  <a:cubicBezTo>
                    <a:pt x="307147" y="563679"/>
                    <a:pt x="314405" y="554950"/>
                    <a:pt x="319949" y="545622"/>
                  </a:cubicBezTo>
                  <a:cubicBezTo>
                    <a:pt x="307786" y="539695"/>
                    <a:pt x="298568" y="525281"/>
                    <a:pt x="287206" y="507649"/>
                  </a:cubicBezTo>
                  <a:close/>
                  <a:moveTo>
                    <a:pt x="264023" y="488330"/>
                  </a:moveTo>
                  <a:cubicBezTo>
                    <a:pt x="251143" y="497345"/>
                    <a:pt x="249856" y="517952"/>
                    <a:pt x="240841" y="523104"/>
                  </a:cubicBezTo>
                  <a:cubicBezTo>
                    <a:pt x="177304" y="542852"/>
                    <a:pt x="103463" y="578055"/>
                    <a:pt x="46365" y="613259"/>
                  </a:cubicBezTo>
                  <a:cubicBezTo>
                    <a:pt x="17601" y="630002"/>
                    <a:pt x="12021" y="649320"/>
                    <a:pt x="6440" y="682806"/>
                  </a:cubicBezTo>
                  <a:lnTo>
                    <a:pt x="0" y="793568"/>
                  </a:lnTo>
                  <a:cubicBezTo>
                    <a:pt x="60532" y="849807"/>
                    <a:pt x="154551" y="840362"/>
                    <a:pt x="230537" y="859252"/>
                  </a:cubicBezTo>
                  <a:cubicBezTo>
                    <a:pt x="242128" y="755359"/>
                    <a:pt x="233113" y="597374"/>
                    <a:pt x="265311" y="542422"/>
                  </a:cubicBezTo>
                  <a:close/>
                  <a:moveTo>
                    <a:pt x="473953" y="438101"/>
                  </a:moveTo>
                  <a:cubicBezTo>
                    <a:pt x="449999" y="476765"/>
                    <a:pt x="395188" y="525303"/>
                    <a:pt x="351750" y="542487"/>
                  </a:cubicBezTo>
                  <a:cubicBezTo>
                    <a:pt x="364570" y="553524"/>
                    <a:pt x="369815" y="566569"/>
                    <a:pt x="371564" y="577519"/>
                  </a:cubicBezTo>
                  <a:cubicBezTo>
                    <a:pt x="371510" y="588305"/>
                    <a:pt x="363407" y="591042"/>
                    <a:pt x="359329" y="597803"/>
                  </a:cubicBezTo>
                  <a:cubicBezTo>
                    <a:pt x="364928" y="652187"/>
                    <a:pt x="355161" y="701683"/>
                    <a:pt x="373271" y="759858"/>
                  </a:cubicBezTo>
                  <a:cubicBezTo>
                    <a:pt x="382583" y="726860"/>
                    <a:pt x="394118" y="694072"/>
                    <a:pt x="406981" y="659624"/>
                  </a:cubicBezTo>
                  <a:cubicBezTo>
                    <a:pt x="434458" y="598661"/>
                    <a:pt x="476100" y="510653"/>
                    <a:pt x="473953" y="438101"/>
                  </a:cubicBezTo>
                  <a:close/>
                  <a:moveTo>
                    <a:pt x="444331" y="425221"/>
                  </a:moveTo>
                  <a:cubicBezTo>
                    <a:pt x="417365" y="457420"/>
                    <a:pt x="365446" y="490423"/>
                    <a:pt x="342908" y="490423"/>
                  </a:cubicBezTo>
                  <a:cubicBezTo>
                    <a:pt x="312722" y="489752"/>
                    <a:pt x="309100" y="473787"/>
                    <a:pt x="292196" y="465469"/>
                  </a:cubicBezTo>
                  <a:cubicBezTo>
                    <a:pt x="308026" y="468152"/>
                    <a:pt x="323455" y="474056"/>
                    <a:pt x="339687" y="473519"/>
                  </a:cubicBezTo>
                  <a:cubicBezTo>
                    <a:pt x="376180" y="473116"/>
                    <a:pt x="416695" y="446955"/>
                    <a:pt x="444331" y="425221"/>
                  </a:cubicBezTo>
                  <a:close/>
                  <a:moveTo>
                    <a:pt x="488121" y="409767"/>
                  </a:moveTo>
                  <a:cubicBezTo>
                    <a:pt x="533198" y="465576"/>
                    <a:pt x="410846" y="692681"/>
                    <a:pt x="376072" y="855388"/>
                  </a:cubicBezTo>
                  <a:cubicBezTo>
                    <a:pt x="489409" y="838216"/>
                    <a:pt x="600169" y="850665"/>
                    <a:pt x="716082" y="803871"/>
                  </a:cubicBezTo>
                  <a:cubicBezTo>
                    <a:pt x="761588" y="800437"/>
                    <a:pt x="808382" y="816321"/>
                    <a:pt x="852601" y="793568"/>
                  </a:cubicBezTo>
                  <a:cubicBezTo>
                    <a:pt x="845303" y="743338"/>
                    <a:pt x="867627" y="646745"/>
                    <a:pt x="772750" y="588788"/>
                  </a:cubicBezTo>
                  <a:cubicBezTo>
                    <a:pt x="729391" y="552726"/>
                    <a:pt x="648681" y="519241"/>
                    <a:pt x="565395" y="492193"/>
                  </a:cubicBezTo>
                  <a:cubicBezTo>
                    <a:pt x="534486" y="468582"/>
                    <a:pt x="515167" y="433379"/>
                    <a:pt x="488121" y="409767"/>
                  </a:cubicBezTo>
                  <a:close/>
                  <a:moveTo>
                    <a:pt x="314467" y="207"/>
                  </a:moveTo>
                  <a:cubicBezTo>
                    <a:pt x="302302" y="922"/>
                    <a:pt x="297652" y="4142"/>
                    <a:pt x="285488" y="8794"/>
                  </a:cubicBezTo>
                  <a:cubicBezTo>
                    <a:pt x="273325" y="13444"/>
                    <a:pt x="253826" y="20241"/>
                    <a:pt x="241485" y="28112"/>
                  </a:cubicBezTo>
                  <a:cubicBezTo>
                    <a:pt x="229142" y="35983"/>
                    <a:pt x="220377" y="43853"/>
                    <a:pt x="211433" y="56017"/>
                  </a:cubicBezTo>
                  <a:cubicBezTo>
                    <a:pt x="202489" y="68180"/>
                    <a:pt x="193724" y="87320"/>
                    <a:pt x="187821" y="101095"/>
                  </a:cubicBezTo>
                  <a:cubicBezTo>
                    <a:pt x="181919" y="114868"/>
                    <a:pt x="176194" y="121665"/>
                    <a:pt x="176015" y="138658"/>
                  </a:cubicBezTo>
                  <a:cubicBezTo>
                    <a:pt x="175837" y="155652"/>
                    <a:pt x="182813" y="191249"/>
                    <a:pt x="186748" y="203055"/>
                  </a:cubicBezTo>
                  <a:lnTo>
                    <a:pt x="187520" y="204007"/>
                  </a:lnTo>
                  <a:lnTo>
                    <a:pt x="191027" y="223887"/>
                  </a:lnTo>
                  <a:cubicBezTo>
                    <a:pt x="185407" y="222374"/>
                    <a:pt x="182724" y="232570"/>
                    <a:pt x="184333" y="241693"/>
                  </a:cubicBezTo>
                  <a:cubicBezTo>
                    <a:pt x="185943" y="250815"/>
                    <a:pt x="196139" y="265841"/>
                    <a:pt x="198822" y="277111"/>
                  </a:cubicBezTo>
                  <a:cubicBezTo>
                    <a:pt x="201505" y="288380"/>
                    <a:pt x="200298" y="299113"/>
                    <a:pt x="200432" y="309308"/>
                  </a:cubicBezTo>
                  <a:cubicBezTo>
                    <a:pt x="200566" y="319505"/>
                    <a:pt x="198285" y="331579"/>
                    <a:pt x="199627" y="338286"/>
                  </a:cubicBezTo>
                  <a:cubicBezTo>
                    <a:pt x="200969" y="344995"/>
                    <a:pt x="205128" y="346739"/>
                    <a:pt x="208482" y="349556"/>
                  </a:cubicBezTo>
                  <a:cubicBezTo>
                    <a:pt x="211836" y="352373"/>
                    <a:pt x="218275" y="343385"/>
                    <a:pt x="219751" y="355191"/>
                  </a:cubicBezTo>
                  <a:cubicBezTo>
                    <a:pt x="221227" y="366997"/>
                    <a:pt x="229008" y="395036"/>
                    <a:pt x="236655" y="410733"/>
                  </a:cubicBezTo>
                  <a:cubicBezTo>
                    <a:pt x="244301" y="426429"/>
                    <a:pt x="259999" y="439845"/>
                    <a:pt x="265633" y="449370"/>
                  </a:cubicBezTo>
                  <a:cubicBezTo>
                    <a:pt x="271268" y="458895"/>
                    <a:pt x="266438" y="460372"/>
                    <a:pt x="270463" y="467884"/>
                  </a:cubicBezTo>
                  <a:cubicBezTo>
                    <a:pt x="274487" y="475397"/>
                    <a:pt x="281330" y="484118"/>
                    <a:pt x="289781" y="494447"/>
                  </a:cubicBezTo>
                  <a:cubicBezTo>
                    <a:pt x="298233" y="504778"/>
                    <a:pt x="311246" y="524097"/>
                    <a:pt x="321175" y="529866"/>
                  </a:cubicBezTo>
                  <a:cubicBezTo>
                    <a:pt x="331102" y="535634"/>
                    <a:pt x="333383" y="536305"/>
                    <a:pt x="349348" y="529061"/>
                  </a:cubicBezTo>
                  <a:cubicBezTo>
                    <a:pt x="365312" y="521816"/>
                    <a:pt x="399657" y="499680"/>
                    <a:pt x="416963" y="486398"/>
                  </a:cubicBezTo>
                  <a:cubicBezTo>
                    <a:pt x="434270" y="473116"/>
                    <a:pt x="444331" y="459298"/>
                    <a:pt x="453186" y="449370"/>
                  </a:cubicBezTo>
                  <a:cubicBezTo>
                    <a:pt x="462041" y="439443"/>
                    <a:pt x="466601" y="434746"/>
                    <a:pt x="470089" y="426831"/>
                  </a:cubicBezTo>
                  <a:cubicBezTo>
                    <a:pt x="473577" y="418917"/>
                    <a:pt x="471968" y="409526"/>
                    <a:pt x="474115" y="401878"/>
                  </a:cubicBezTo>
                  <a:cubicBezTo>
                    <a:pt x="476261" y="394231"/>
                    <a:pt x="480688" y="390341"/>
                    <a:pt x="482969" y="380949"/>
                  </a:cubicBezTo>
                  <a:cubicBezTo>
                    <a:pt x="485249" y="371558"/>
                    <a:pt x="484847" y="352373"/>
                    <a:pt x="487799" y="345532"/>
                  </a:cubicBezTo>
                  <a:cubicBezTo>
                    <a:pt x="490750" y="338689"/>
                    <a:pt x="496788" y="343787"/>
                    <a:pt x="500678" y="339897"/>
                  </a:cubicBezTo>
                  <a:cubicBezTo>
                    <a:pt x="504569" y="336006"/>
                    <a:pt x="508996" y="331177"/>
                    <a:pt x="511142" y="322188"/>
                  </a:cubicBezTo>
                  <a:cubicBezTo>
                    <a:pt x="513289" y="313199"/>
                    <a:pt x="511947" y="299515"/>
                    <a:pt x="513557" y="285965"/>
                  </a:cubicBezTo>
                  <a:cubicBezTo>
                    <a:pt x="515167" y="272415"/>
                    <a:pt x="520131" y="252425"/>
                    <a:pt x="520801" y="240888"/>
                  </a:cubicBezTo>
                  <a:cubicBezTo>
                    <a:pt x="521473" y="229350"/>
                    <a:pt x="520131" y="222508"/>
                    <a:pt x="517582" y="216739"/>
                  </a:cubicBezTo>
                  <a:lnTo>
                    <a:pt x="505508" y="206274"/>
                  </a:lnTo>
                  <a:cubicBezTo>
                    <a:pt x="501482" y="205872"/>
                    <a:pt x="496788" y="209897"/>
                    <a:pt x="493433" y="214324"/>
                  </a:cubicBezTo>
                  <a:cubicBezTo>
                    <a:pt x="490893" y="217677"/>
                    <a:pt x="489661" y="229032"/>
                    <a:pt x="487525" y="232413"/>
                  </a:cubicBezTo>
                  <a:lnTo>
                    <a:pt x="486770" y="223363"/>
                  </a:lnTo>
                  <a:lnTo>
                    <a:pt x="488165" y="195462"/>
                  </a:lnTo>
                  <a:lnTo>
                    <a:pt x="490482" y="198762"/>
                  </a:lnTo>
                  <a:cubicBezTo>
                    <a:pt x="492986" y="200550"/>
                    <a:pt x="494238" y="195185"/>
                    <a:pt x="496921" y="194469"/>
                  </a:cubicBezTo>
                  <a:cubicBezTo>
                    <a:pt x="499604" y="193754"/>
                    <a:pt x="503002" y="193217"/>
                    <a:pt x="506581" y="194469"/>
                  </a:cubicBezTo>
                  <a:cubicBezTo>
                    <a:pt x="510158" y="195721"/>
                    <a:pt x="516419" y="202876"/>
                    <a:pt x="518386" y="201981"/>
                  </a:cubicBezTo>
                  <a:cubicBezTo>
                    <a:pt x="519370" y="201534"/>
                    <a:pt x="519370" y="200774"/>
                    <a:pt x="519124" y="198896"/>
                  </a:cubicBezTo>
                  <a:lnTo>
                    <a:pt x="518386" y="189102"/>
                  </a:lnTo>
                  <a:cubicBezTo>
                    <a:pt x="518391" y="189053"/>
                    <a:pt x="521603" y="159753"/>
                    <a:pt x="518386" y="142952"/>
                  </a:cubicBezTo>
                  <a:cubicBezTo>
                    <a:pt x="515167" y="126137"/>
                    <a:pt x="506760" y="103778"/>
                    <a:pt x="499068" y="88215"/>
                  </a:cubicBezTo>
                  <a:cubicBezTo>
                    <a:pt x="491376" y="72652"/>
                    <a:pt x="479213" y="57627"/>
                    <a:pt x="472236" y="49577"/>
                  </a:cubicBezTo>
                  <a:cubicBezTo>
                    <a:pt x="465260" y="41528"/>
                    <a:pt x="466154" y="44211"/>
                    <a:pt x="457210" y="39918"/>
                  </a:cubicBezTo>
                  <a:cubicBezTo>
                    <a:pt x="448266" y="35625"/>
                    <a:pt x="435030" y="29722"/>
                    <a:pt x="418572" y="23818"/>
                  </a:cubicBezTo>
                  <a:cubicBezTo>
                    <a:pt x="402117" y="17916"/>
                    <a:pt x="375821" y="8435"/>
                    <a:pt x="358470" y="4500"/>
                  </a:cubicBezTo>
                  <a:cubicBezTo>
                    <a:pt x="341118" y="564"/>
                    <a:pt x="326630" y="-509"/>
                    <a:pt x="314467" y="2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6" tIns="34294" rIns="68586" bIns="34294" rtlCol="0" anchor="ctr"/>
            <a:lstStyle/>
            <a:p>
              <a:pPr algn="ctr" defTabSz="685800"/>
              <a:endParaRPr lang="en-US" dirty="0">
                <a:solidFill>
                  <a:schemeClr val="tx1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250890" y="2180481"/>
            <a:ext cx="414338" cy="552450"/>
            <a:chOff x="3937978" y="5180856"/>
            <a:chExt cx="552450" cy="552450"/>
          </a:xfrm>
        </p:grpSpPr>
        <p:sp>
          <p:nvSpPr>
            <p:cNvPr id="12" name="椭圆 11"/>
            <p:cNvSpPr/>
            <p:nvPr/>
          </p:nvSpPr>
          <p:spPr>
            <a:xfrm>
              <a:off x="3937978" y="5180856"/>
              <a:ext cx="552450" cy="55245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7" name="Group 38"/>
            <p:cNvGrpSpPr/>
            <p:nvPr/>
          </p:nvGrpSpPr>
          <p:grpSpPr>
            <a:xfrm>
              <a:off x="4022991" y="5324161"/>
              <a:ext cx="348415" cy="247981"/>
              <a:chOff x="5326857" y="2779521"/>
              <a:chExt cx="2283619" cy="2167129"/>
            </a:xfrm>
            <a:solidFill>
              <a:schemeClr val="bg1"/>
            </a:solidFill>
          </p:grpSpPr>
          <p:sp>
            <p:nvSpPr>
              <p:cNvPr id="18" name="Freeform 45"/>
              <p:cNvSpPr/>
              <p:nvPr/>
            </p:nvSpPr>
            <p:spPr>
              <a:xfrm>
                <a:off x="5326857" y="3228975"/>
                <a:ext cx="1147085" cy="1083469"/>
              </a:xfrm>
              <a:custGeom>
                <a:avLst/>
                <a:gdLst>
                  <a:gd name="connsiteX0" fmla="*/ 1090612 w 1147085"/>
                  <a:gd name="connsiteY0" fmla="*/ 0 h 1083469"/>
                  <a:gd name="connsiteX1" fmla="*/ 1147085 w 1147085"/>
                  <a:gd name="connsiteY1" fmla="*/ 460567 h 1083469"/>
                  <a:gd name="connsiteX2" fmla="*/ 1078295 w 1147085"/>
                  <a:gd name="connsiteY2" fmla="*/ 504743 h 1083469"/>
                  <a:gd name="connsiteX3" fmla="*/ 1025237 w 1147085"/>
                  <a:gd name="connsiteY3" fmla="*/ 72025 h 1083469"/>
                  <a:gd name="connsiteX4" fmla="*/ 79622 w 1147085"/>
                  <a:gd name="connsiteY4" fmla="*/ 171129 h 1083469"/>
                  <a:gd name="connsiteX5" fmla="*/ 186985 w 1147085"/>
                  <a:gd name="connsiteY5" fmla="*/ 990798 h 1083469"/>
                  <a:gd name="connsiteX6" fmla="*/ 186985 w 1147085"/>
                  <a:gd name="connsiteY6" fmla="*/ 1011445 h 1083469"/>
                  <a:gd name="connsiteX7" fmla="*/ 977729 w 1147085"/>
                  <a:gd name="connsiteY7" fmla="*/ 857154 h 1083469"/>
                  <a:gd name="connsiteX8" fmla="*/ 977729 w 1147085"/>
                  <a:gd name="connsiteY8" fmla="*/ 916854 h 1083469"/>
                  <a:gd name="connsiteX9" fmla="*/ 123825 w 1147085"/>
                  <a:gd name="connsiteY9" fmla="*/ 1083469 h 1083469"/>
                  <a:gd name="connsiteX10" fmla="*/ 0 w 1147085"/>
                  <a:gd name="connsiteY10" fmla="*/ 114300 h 1083469"/>
                  <a:gd name="connsiteX11" fmla="*/ 1090612 w 1147085"/>
                  <a:gd name="connsiteY11" fmla="*/ 0 h 1083469"/>
                  <a:gd name="connsiteX0-1" fmla="*/ 1090612 w 1147085"/>
                  <a:gd name="connsiteY0-2" fmla="*/ 0 h 1083469"/>
                  <a:gd name="connsiteX1-3" fmla="*/ 1147085 w 1147085"/>
                  <a:gd name="connsiteY1-4" fmla="*/ 460567 h 1083469"/>
                  <a:gd name="connsiteX2-5" fmla="*/ 1078295 w 1147085"/>
                  <a:gd name="connsiteY2-6" fmla="*/ 504743 h 1083469"/>
                  <a:gd name="connsiteX3-7" fmla="*/ 1025237 w 1147085"/>
                  <a:gd name="connsiteY3-8" fmla="*/ 72025 h 1083469"/>
                  <a:gd name="connsiteX4-9" fmla="*/ 79622 w 1147085"/>
                  <a:gd name="connsiteY4-10" fmla="*/ 171129 h 1083469"/>
                  <a:gd name="connsiteX5-11" fmla="*/ 186985 w 1147085"/>
                  <a:gd name="connsiteY5-12" fmla="*/ 1011445 h 1083469"/>
                  <a:gd name="connsiteX6-13" fmla="*/ 977729 w 1147085"/>
                  <a:gd name="connsiteY6-14" fmla="*/ 857154 h 1083469"/>
                  <a:gd name="connsiteX7-15" fmla="*/ 977729 w 1147085"/>
                  <a:gd name="connsiteY7-16" fmla="*/ 916854 h 1083469"/>
                  <a:gd name="connsiteX8-17" fmla="*/ 123825 w 1147085"/>
                  <a:gd name="connsiteY8-18" fmla="*/ 1083469 h 1083469"/>
                  <a:gd name="connsiteX9-19" fmla="*/ 0 w 1147085"/>
                  <a:gd name="connsiteY9-20" fmla="*/ 114300 h 1083469"/>
                  <a:gd name="connsiteX10-21" fmla="*/ 1090612 w 1147085"/>
                  <a:gd name="connsiteY10-22" fmla="*/ 0 h 10834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1147085" h="1083469">
                    <a:moveTo>
                      <a:pt x="1090612" y="0"/>
                    </a:moveTo>
                    <a:lnTo>
                      <a:pt x="1147085" y="460567"/>
                    </a:lnTo>
                    <a:cubicBezTo>
                      <a:pt x="1121629" y="471368"/>
                      <a:pt x="1098257" y="486098"/>
                      <a:pt x="1078295" y="504743"/>
                    </a:cubicBezTo>
                    <a:lnTo>
                      <a:pt x="1025237" y="72025"/>
                    </a:lnTo>
                    <a:lnTo>
                      <a:pt x="79622" y="171129"/>
                    </a:lnTo>
                    <a:lnTo>
                      <a:pt x="186985" y="1011445"/>
                    </a:lnTo>
                    <a:lnTo>
                      <a:pt x="977729" y="857154"/>
                    </a:lnTo>
                    <a:lnTo>
                      <a:pt x="977729" y="916854"/>
                    </a:lnTo>
                    <a:lnTo>
                      <a:pt x="123825" y="1083469"/>
                    </a:lnTo>
                    <a:lnTo>
                      <a:pt x="0" y="114300"/>
                    </a:lnTo>
                    <a:lnTo>
                      <a:pt x="1090612" y="0"/>
                    </a:lnTo>
                    <a:close/>
                  </a:path>
                </a:pathLst>
              </a:custGeom>
              <a:grp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/>
              <a:lstStyle/>
              <a:p>
                <a:pPr algn="ctr" defTabSz="68516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19" name="Oval 23"/>
              <p:cNvSpPr/>
              <p:nvPr/>
            </p:nvSpPr>
            <p:spPr bwMode="auto">
              <a:xfrm>
                <a:off x="5472973" y="4217016"/>
                <a:ext cx="831613" cy="515322"/>
              </a:xfrm>
              <a:custGeom>
                <a:avLst/>
                <a:gdLst/>
                <a:ahLst/>
                <a:cxnLst/>
                <a:rect l="l" t="t" r="r" b="b"/>
                <a:pathLst>
                  <a:path w="831613" h="515322">
                    <a:moveTo>
                      <a:pt x="656506" y="0"/>
                    </a:moveTo>
                    <a:cubicBezTo>
                      <a:pt x="722980" y="12459"/>
                      <a:pt x="782484" y="33487"/>
                      <a:pt x="831613" y="60220"/>
                    </a:cubicBezTo>
                    <a:lnTo>
                      <a:pt x="831613" y="156807"/>
                    </a:lnTo>
                    <a:lnTo>
                      <a:pt x="790343" y="156807"/>
                    </a:lnTo>
                    <a:cubicBezTo>
                      <a:pt x="689578" y="156807"/>
                      <a:pt x="607892" y="247187"/>
                      <a:pt x="607892" y="358678"/>
                    </a:cubicBezTo>
                    <a:cubicBezTo>
                      <a:pt x="607892" y="412735"/>
                      <a:pt x="627095" y="461830"/>
                      <a:pt x="658968" y="497546"/>
                    </a:cubicBezTo>
                    <a:cubicBezTo>
                      <a:pt x="605816" y="509342"/>
                      <a:pt x="548050" y="515322"/>
                      <a:pt x="487726" y="515322"/>
                    </a:cubicBezTo>
                    <a:cubicBezTo>
                      <a:pt x="218362" y="515322"/>
                      <a:pt x="0" y="396081"/>
                      <a:pt x="0" y="248990"/>
                    </a:cubicBezTo>
                    <a:cubicBezTo>
                      <a:pt x="0" y="198934"/>
                      <a:pt x="25288" y="152104"/>
                      <a:pt x="70263" y="113194"/>
                    </a:cubicBezTo>
                    <a:close/>
                  </a:path>
                </a:pathLst>
              </a:custGeom>
              <a:grp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/>
              <a:lstStyle/>
              <a:p>
                <a:pPr algn="ctr" defTabSz="68516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20" name="Rounded Rectangle 13"/>
              <p:cNvSpPr/>
              <p:nvPr/>
            </p:nvSpPr>
            <p:spPr bwMode="auto">
              <a:xfrm>
                <a:off x="6127748" y="3705225"/>
                <a:ext cx="1375518" cy="1241425"/>
              </a:xfrm>
              <a:custGeom>
                <a:avLst/>
                <a:gdLst/>
                <a:ahLst/>
                <a:cxnLst/>
                <a:rect l="l" t="t" r="r" b="b"/>
                <a:pathLst>
                  <a:path w="1375518" h="1241425">
                    <a:moveTo>
                      <a:pt x="880211" y="0"/>
                    </a:moveTo>
                    <a:lnTo>
                      <a:pt x="1125002" y="0"/>
                    </a:lnTo>
                    <a:cubicBezTo>
                      <a:pt x="1202113" y="0"/>
                      <a:pt x="1271265" y="34077"/>
                      <a:pt x="1317403" y="88704"/>
                    </a:cubicBezTo>
                    <a:cubicBezTo>
                      <a:pt x="1244331" y="103169"/>
                      <a:pt x="1190628" y="168346"/>
                      <a:pt x="1190628" y="246066"/>
                    </a:cubicBezTo>
                    <a:lnTo>
                      <a:pt x="1190628" y="708029"/>
                    </a:lnTo>
                    <a:lnTo>
                      <a:pt x="929175" y="708029"/>
                    </a:lnTo>
                    <a:lnTo>
                      <a:pt x="803618" y="172438"/>
                    </a:lnTo>
                    <a:close/>
                    <a:moveTo>
                      <a:pt x="481554" y="0"/>
                    </a:moveTo>
                    <a:lnTo>
                      <a:pt x="726347" y="0"/>
                    </a:lnTo>
                    <a:lnTo>
                      <a:pt x="802940" y="172436"/>
                    </a:lnTo>
                    <a:lnTo>
                      <a:pt x="674361" y="720915"/>
                    </a:lnTo>
                    <a:cubicBezTo>
                      <a:pt x="614856" y="745801"/>
                      <a:pt x="573090" y="804586"/>
                      <a:pt x="573090" y="873128"/>
                    </a:cubicBezTo>
                    <a:cubicBezTo>
                      <a:pt x="573090" y="964310"/>
                      <a:pt x="647007" y="1038227"/>
                      <a:pt x="738189" y="1038227"/>
                    </a:cubicBezTo>
                    <a:lnTo>
                      <a:pt x="1375518" y="1038227"/>
                    </a:lnTo>
                    <a:cubicBezTo>
                      <a:pt x="1351252" y="1154299"/>
                      <a:pt x="1248302" y="1241425"/>
                      <a:pt x="1125002" y="1241425"/>
                    </a:cubicBezTo>
                    <a:lnTo>
                      <a:pt x="481554" y="1241425"/>
                    </a:lnTo>
                    <a:cubicBezTo>
                      <a:pt x="358254" y="1241425"/>
                      <a:pt x="255302" y="1154298"/>
                      <a:pt x="231037" y="1038224"/>
                    </a:cubicBezTo>
                    <a:lnTo>
                      <a:pt x="165099" y="1038224"/>
                    </a:lnTo>
                    <a:cubicBezTo>
                      <a:pt x="73917" y="1038224"/>
                      <a:pt x="0" y="964307"/>
                      <a:pt x="0" y="873125"/>
                    </a:cubicBezTo>
                    <a:cubicBezTo>
                      <a:pt x="0" y="781943"/>
                      <a:pt x="73917" y="708026"/>
                      <a:pt x="165099" y="708026"/>
                    </a:cubicBezTo>
                    <a:lnTo>
                      <a:pt x="225428" y="708026"/>
                    </a:lnTo>
                    <a:lnTo>
                      <a:pt x="225428" y="256126"/>
                    </a:lnTo>
                    <a:cubicBezTo>
                      <a:pt x="225428" y="114672"/>
                      <a:pt x="340100" y="0"/>
                      <a:pt x="481554" y="0"/>
                    </a:cubicBezTo>
                    <a:close/>
                  </a:path>
                </a:pathLst>
              </a:custGeom>
              <a:grp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/>
              <a:lstStyle/>
              <a:p>
                <a:pPr algn="ctr" defTabSz="68516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21" name="Oval 57"/>
              <p:cNvSpPr/>
              <p:nvPr/>
            </p:nvSpPr>
            <p:spPr bwMode="auto">
              <a:xfrm>
                <a:off x="6524624" y="2779521"/>
                <a:ext cx="835025" cy="835025"/>
              </a:xfrm>
              <a:prstGeom prst="ellipse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/>
              <a:lstStyle/>
              <a:p>
                <a:pPr algn="ctr" defTabSz="68516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22" name="Rounded Rectangle 14"/>
              <p:cNvSpPr/>
              <p:nvPr/>
            </p:nvSpPr>
            <p:spPr bwMode="auto">
              <a:xfrm>
                <a:off x="6740522" y="3829050"/>
                <a:ext cx="869954" cy="874713"/>
              </a:xfrm>
              <a:custGeom>
                <a:avLst/>
                <a:gdLst>
                  <a:gd name="connsiteX0" fmla="*/ 744540 w 869954"/>
                  <a:gd name="connsiteY0" fmla="*/ 0 h 874713"/>
                  <a:gd name="connsiteX1" fmla="*/ 869954 w 869954"/>
                  <a:gd name="connsiteY1" fmla="*/ 125414 h 874713"/>
                  <a:gd name="connsiteX2" fmla="*/ 869953 w 869954"/>
                  <a:gd name="connsiteY2" fmla="*/ 706437 h 874713"/>
                  <a:gd name="connsiteX3" fmla="*/ 869952 w 869954"/>
                  <a:gd name="connsiteY3" fmla="*/ 749299 h 874713"/>
                  <a:gd name="connsiteX4" fmla="*/ 744538 w 869954"/>
                  <a:gd name="connsiteY4" fmla="*/ 874713 h 874713"/>
                  <a:gd name="connsiteX5" fmla="*/ 125414 w 869954"/>
                  <a:gd name="connsiteY5" fmla="*/ 874712 h 874713"/>
                  <a:gd name="connsiteX6" fmla="*/ 0 w 869954"/>
                  <a:gd name="connsiteY6" fmla="*/ 749298 h 874713"/>
                  <a:gd name="connsiteX7" fmla="*/ 1 w 869954"/>
                  <a:gd name="connsiteY7" fmla="*/ 749299 h 874713"/>
                  <a:gd name="connsiteX8" fmla="*/ 125415 w 869954"/>
                  <a:gd name="connsiteY8" fmla="*/ 623885 h 874713"/>
                  <a:gd name="connsiteX9" fmla="*/ 619126 w 869954"/>
                  <a:gd name="connsiteY9" fmla="*/ 623885 h 874713"/>
                  <a:gd name="connsiteX10" fmla="*/ 619126 w 869954"/>
                  <a:gd name="connsiteY10" fmla="*/ 125414 h 874713"/>
                  <a:gd name="connsiteX11" fmla="*/ 744540 w 869954"/>
                  <a:gd name="connsiteY11" fmla="*/ 0 h 874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69954" h="874713">
                    <a:moveTo>
                      <a:pt x="744540" y="0"/>
                    </a:moveTo>
                    <a:cubicBezTo>
                      <a:pt x="813804" y="0"/>
                      <a:pt x="869954" y="56150"/>
                      <a:pt x="869954" y="125414"/>
                    </a:cubicBezTo>
                    <a:cubicBezTo>
                      <a:pt x="869954" y="319088"/>
                      <a:pt x="869953" y="512763"/>
                      <a:pt x="869953" y="706437"/>
                    </a:cubicBezTo>
                    <a:cubicBezTo>
                      <a:pt x="869953" y="720724"/>
                      <a:pt x="869952" y="735012"/>
                      <a:pt x="869952" y="749299"/>
                    </a:cubicBezTo>
                    <a:cubicBezTo>
                      <a:pt x="869952" y="818563"/>
                      <a:pt x="813802" y="874713"/>
                      <a:pt x="744538" y="874713"/>
                    </a:cubicBezTo>
                    <a:lnTo>
                      <a:pt x="125414" y="874712"/>
                    </a:lnTo>
                    <a:cubicBezTo>
                      <a:pt x="56150" y="874712"/>
                      <a:pt x="0" y="818562"/>
                      <a:pt x="0" y="749298"/>
                    </a:cubicBezTo>
                    <a:lnTo>
                      <a:pt x="1" y="749299"/>
                    </a:lnTo>
                    <a:cubicBezTo>
                      <a:pt x="1" y="680035"/>
                      <a:pt x="56151" y="623885"/>
                      <a:pt x="125415" y="623885"/>
                    </a:cubicBezTo>
                    <a:lnTo>
                      <a:pt x="619126" y="623885"/>
                    </a:lnTo>
                    <a:lnTo>
                      <a:pt x="619126" y="125414"/>
                    </a:lnTo>
                    <a:cubicBezTo>
                      <a:pt x="619126" y="56150"/>
                      <a:pt x="675276" y="0"/>
                      <a:pt x="744540" y="0"/>
                    </a:cubicBezTo>
                    <a:close/>
                  </a:path>
                </a:pathLst>
              </a:custGeom>
              <a:grp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/>
              <a:lstStyle/>
              <a:p>
                <a:pPr algn="ctr" defTabSz="68516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769879" y="2551956"/>
            <a:ext cx="882719" cy="563518"/>
            <a:chOff x="3810852" y="5009406"/>
            <a:chExt cx="1208254" cy="563518"/>
          </a:xfrm>
        </p:grpSpPr>
        <p:sp>
          <p:nvSpPr>
            <p:cNvPr id="31" name="椭圆 30"/>
            <p:cNvSpPr/>
            <p:nvPr/>
          </p:nvSpPr>
          <p:spPr>
            <a:xfrm>
              <a:off x="3810852" y="5009406"/>
              <a:ext cx="552449" cy="55245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Rounded Rectangle 14"/>
            <p:cNvSpPr/>
            <p:nvPr/>
          </p:nvSpPr>
          <p:spPr bwMode="auto">
            <a:xfrm>
              <a:off x="4886376" y="5472832"/>
              <a:ext cx="132730" cy="100092"/>
            </a:xfrm>
            <a:custGeom>
              <a:avLst/>
              <a:gdLst>
                <a:gd name="connsiteX0" fmla="*/ 744540 w 869954"/>
                <a:gd name="connsiteY0" fmla="*/ 0 h 874713"/>
                <a:gd name="connsiteX1" fmla="*/ 869954 w 869954"/>
                <a:gd name="connsiteY1" fmla="*/ 125414 h 874713"/>
                <a:gd name="connsiteX2" fmla="*/ 869953 w 869954"/>
                <a:gd name="connsiteY2" fmla="*/ 706437 h 874713"/>
                <a:gd name="connsiteX3" fmla="*/ 869952 w 869954"/>
                <a:gd name="connsiteY3" fmla="*/ 749299 h 874713"/>
                <a:gd name="connsiteX4" fmla="*/ 744538 w 869954"/>
                <a:gd name="connsiteY4" fmla="*/ 874713 h 874713"/>
                <a:gd name="connsiteX5" fmla="*/ 125414 w 869954"/>
                <a:gd name="connsiteY5" fmla="*/ 874712 h 874713"/>
                <a:gd name="connsiteX6" fmla="*/ 0 w 869954"/>
                <a:gd name="connsiteY6" fmla="*/ 749298 h 874713"/>
                <a:gd name="connsiteX7" fmla="*/ 1 w 869954"/>
                <a:gd name="connsiteY7" fmla="*/ 749299 h 874713"/>
                <a:gd name="connsiteX8" fmla="*/ 125415 w 869954"/>
                <a:gd name="connsiteY8" fmla="*/ 623885 h 874713"/>
                <a:gd name="connsiteX9" fmla="*/ 619126 w 869954"/>
                <a:gd name="connsiteY9" fmla="*/ 623885 h 874713"/>
                <a:gd name="connsiteX10" fmla="*/ 619126 w 869954"/>
                <a:gd name="connsiteY10" fmla="*/ 125414 h 874713"/>
                <a:gd name="connsiteX11" fmla="*/ 744540 w 869954"/>
                <a:gd name="connsiteY11" fmla="*/ 0 h 874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69954" h="874713">
                  <a:moveTo>
                    <a:pt x="744540" y="0"/>
                  </a:moveTo>
                  <a:cubicBezTo>
                    <a:pt x="813804" y="0"/>
                    <a:pt x="869954" y="56150"/>
                    <a:pt x="869954" y="125414"/>
                  </a:cubicBezTo>
                  <a:cubicBezTo>
                    <a:pt x="869954" y="319088"/>
                    <a:pt x="869953" y="512763"/>
                    <a:pt x="869953" y="706437"/>
                  </a:cubicBezTo>
                  <a:cubicBezTo>
                    <a:pt x="869953" y="720724"/>
                    <a:pt x="869952" y="735012"/>
                    <a:pt x="869952" y="749299"/>
                  </a:cubicBezTo>
                  <a:cubicBezTo>
                    <a:pt x="869952" y="818563"/>
                    <a:pt x="813802" y="874713"/>
                    <a:pt x="744538" y="874713"/>
                  </a:cubicBezTo>
                  <a:lnTo>
                    <a:pt x="125414" y="874712"/>
                  </a:lnTo>
                  <a:cubicBezTo>
                    <a:pt x="56150" y="874712"/>
                    <a:pt x="0" y="818562"/>
                    <a:pt x="0" y="749298"/>
                  </a:cubicBezTo>
                  <a:lnTo>
                    <a:pt x="1" y="749299"/>
                  </a:lnTo>
                  <a:cubicBezTo>
                    <a:pt x="1" y="680035"/>
                    <a:pt x="56151" y="623885"/>
                    <a:pt x="125415" y="623885"/>
                  </a:cubicBezTo>
                  <a:lnTo>
                    <a:pt x="619126" y="623885"/>
                  </a:lnTo>
                  <a:lnTo>
                    <a:pt x="619126" y="125414"/>
                  </a:lnTo>
                  <a:cubicBezTo>
                    <a:pt x="619126" y="56150"/>
                    <a:pt x="675276" y="0"/>
                    <a:pt x="7445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/>
            <a:lstStyle/>
            <a:p>
              <a:pPr algn="ctr" defTabSz="685165" fontAlgn="base">
                <a:spcBef>
                  <a:spcPct val="0"/>
                </a:spcBef>
                <a:spcAft>
                  <a:spcPct val="0"/>
                </a:spcAft>
              </a:pPr>
              <a:endParaRPr lang="en-US" sz="17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666751" y="2581276"/>
            <a:ext cx="571500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ym typeface="Wingdings" panose="05000000000000000000"/>
              </a:rPr>
              <a:t></a:t>
            </a:r>
            <a:endParaRPr lang="zh-CN" altLang="en-US" dirty="0"/>
          </a:p>
        </p:txBody>
      </p:sp>
      <p:sp>
        <p:nvSpPr>
          <p:cNvPr id="40" name="流程图: 数据 39"/>
          <p:cNvSpPr/>
          <p:nvPr/>
        </p:nvSpPr>
        <p:spPr>
          <a:xfrm>
            <a:off x="771525" y="2466977"/>
            <a:ext cx="6207919" cy="971549"/>
          </a:xfrm>
          <a:prstGeom prst="flowChartInputOutp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b="1" dirty="0" smtClean="0">
                <a:solidFill>
                  <a:schemeClr val="bg1"/>
                </a:solidFill>
              </a:rPr>
              <a:t>第七章   力 </a:t>
            </a:r>
          </a:p>
        </p:txBody>
      </p:sp>
      <p:sp>
        <p:nvSpPr>
          <p:cNvPr id="51" name="Oval 12"/>
          <p:cNvSpPr>
            <a:spLocks noChangeArrowheads="1"/>
          </p:cNvSpPr>
          <p:nvPr/>
        </p:nvSpPr>
        <p:spPr bwMode="gray">
          <a:xfrm>
            <a:off x="1972452" y="5706024"/>
            <a:ext cx="313548" cy="519351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7C6300"/>
              </a:gs>
            </a:gsLst>
            <a:lin ang="2700000" scaled="1"/>
          </a:gradFill>
          <a:ln w="38100" algn="ctr">
            <a:noFill/>
            <a:round/>
          </a:ln>
        </p:spPr>
        <p:txBody>
          <a:bodyPr wrap="square" anchor="ctr">
            <a:spAutoFit/>
          </a:bodyPr>
          <a:lstStyle/>
          <a:p>
            <a:endParaRPr lang="zh-CN" altLang="en-US"/>
          </a:p>
        </p:txBody>
      </p:sp>
      <p:sp>
        <p:nvSpPr>
          <p:cNvPr id="52" name="Oval 10"/>
          <p:cNvSpPr>
            <a:spLocks noChangeArrowheads="1"/>
          </p:cNvSpPr>
          <p:nvPr/>
        </p:nvSpPr>
        <p:spPr bwMode="gray">
          <a:xfrm>
            <a:off x="428871" y="6559806"/>
            <a:ext cx="297723" cy="298194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100000">
                <a:srgbClr val="FFCC00"/>
              </a:gs>
            </a:gsLst>
            <a:lin ang="2700000" scaled="1"/>
          </a:gradFill>
          <a:ln w="38100" algn="ctr">
            <a:noFill/>
            <a:rou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53" name="Oval 39"/>
          <p:cNvSpPr>
            <a:spLocks noChangeArrowheads="1"/>
          </p:cNvSpPr>
          <p:nvPr/>
        </p:nvSpPr>
        <p:spPr bwMode="gray">
          <a:xfrm>
            <a:off x="1467627" y="6398402"/>
            <a:ext cx="258561" cy="259033"/>
          </a:xfrm>
          <a:prstGeom prst="ellipse">
            <a:avLst/>
          </a:prstGeom>
          <a:gradFill rotWithShape="1">
            <a:gsLst>
              <a:gs pos="0">
                <a:srgbClr val="8D67E1"/>
              </a:gs>
              <a:gs pos="100000">
                <a:srgbClr val="45326D"/>
              </a:gs>
            </a:gsLst>
            <a:lin ang="2700000" scaled="1"/>
          </a:gradFill>
          <a:ln w="38100" algn="ctr">
            <a:noFill/>
            <a:round/>
          </a:ln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54" name="Oval 30"/>
          <p:cNvSpPr>
            <a:spLocks noChangeArrowheads="1"/>
          </p:cNvSpPr>
          <p:nvPr/>
        </p:nvSpPr>
        <p:spPr bwMode="gray">
          <a:xfrm>
            <a:off x="2801127" y="6446567"/>
            <a:ext cx="258561" cy="259033"/>
          </a:xfrm>
          <a:prstGeom prst="ellipse">
            <a:avLst/>
          </a:prstGeom>
          <a:gradFill rotWithShape="1">
            <a:gsLst>
              <a:gs pos="0">
                <a:srgbClr val="21B3E1"/>
              </a:gs>
              <a:gs pos="100000">
                <a:srgbClr val="10576D"/>
              </a:gs>
            </a:gsLst>
            <a:lin ang="2700000" scaled="1"/>
          </a:gradFill>
          <a:ln w="38100" algn="ctr">
            <a:noFill/>
            <a:round/>
          </a:ln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55" name="Oval 21"/>
          <p:cNvSpPr>
            <a:spLocks noChangeArrowheads="1"/>
          </p:cNvSpPr>
          <p:nvPr/>
        </p:nvSpPr>
        <p:spPr bwMode="gray">
          <a:xfrm>
            <a:off x="4229099" y="6338649"/>
            <a:ext cx="428626" cy="519351"/>
          </a:xfrm>
          <a:prstGeom prst="ellipse">
            <a:avLst/>
          </a:prstGeom>
          <a:gradFill rotWithShape="1">
            <a:gsLst>
              <a:gs pos="0">
                <a:srgbClr val="48BE67"/>
              </a:gs>
              <a:gs pos="100000">
                <a:srgbClr val="235C32"/>
              </a:gs>
            </a:gsLst>
            <a:lin ang="2700000" scaled="1"/>
          </a:gradFill>
          <a:ln w="38100" algn="ctr">
            <a:noFill/>
            <a:round/>
          </a:ln>
        </p:spPr>
        <p:txBody>
          <a:bodyPr wrap="square" anchor="ctr">
            <a:spAutoFit/>
          </a:bodyPr>
          <a:lstStyle/>
          <a:p>
            <a:endParaRPr lang="zh-CN" altLang="en-US"/>
          </a:p>
        </p:txBody>
      </p:sp>
      <p:sp>
        <p:nvSpPr>
          <p:cNvPr id="56" name="Oval 39"/>
          <p:cNvSpPr>
            <a:spLocks noChangeArrowheads="1"/>
          </p:cNvSpPr>
          <p:nvPr/>
        </p:nvSpPr>
        <p:spPr bwMode="gray">
          <a:xfrm>
            <a:off x="0" y="5418622"/>
            <a:ext cx="200024" cy="519351"/>
          </a:xfrm>
          <a:prstGeom prst="ellipse">
            <a:avLst/>
          </a:prstGeom>
          <a:gradFill rotWithShape="1">
            <a:gsLst>
              <a:gs pos="0">
                <a:srgbClr val="8D67E1"/>
              </a:gs>
              <a:gs pos="100000">
                <a:srgbClr val="45326D"/>
              </a:gs>
            </a:gsLst>
            <a:lin ang="2700000" scaled="1"/>
          </a:gradFill>
          <a:ln w="38100" algn="ctr">
            <a:noFill/>
            <a:round/>
          </a:ln>
        </p:spPr>
        <p:txBody>
          <a:bodyPr wrap="square" anchor="ctr">
            <a:spAutoFit/>
          </a:bodyPr>
          <a:lstStyle/>
          <a:p>
            <a:endParaRPr lang="zh-CN" altLang="en-US"/>
          </a:p>
        </p:txBody>
      </p:sp>
      <p:sp>
        <p:nvSpPr>
          <p:cNvPr id="57" name="Oval 30"/>
          <p:cNvSpPr>
            <a:spLocks noChangeArrowheads="1"/>
          </p:cNvSpPr>
          <p:nvPr/>
        </p:nvSpPr>
        <p:spPr bwMode="gray">
          <a:xfrm>
            <a:off x="638176" y="5814496"/>
            <a:ext cx="371474" cy="519351"/>
          </a:xfrm>
          <a:prstGeom prst="ellipse">
            <a:avLst/>
          </a:prstGeom>
          <a:gradFill rotWithShape="1">
            <a:gsLst>
              <a:gs pos="0">
                <a:srgbClr val="21B3E1"/>
              </a:gs>
              <a:gs pos="100000">
                <a:srgbClr val="10576D"/>
              </a:gs>
            </a:gsLst>
            <a:lin ang="2700000" scaled="1"/>
          </a:gradFill>
          <a:ln w="38100" algn="ctr">
            <a:noFill/>
            <a:round/>
          </a:ln>
        </p:spPr>
        <p:txBody>
          <a:bodyPr wrap="square" anchor="ctr">
            <a:spAutoFit/>
          </a:bodyPr>
          <a:lstStyle/>
          <a:p>
            <a:endParaRPr lang="zh-CN" altLang="en-US"/>
          </a:p>
        </p:txBody>
      </p:sp>
      <p:sp>
        <p:nvSpPr>
          <p:cNvPr id="58" name="Oval 39"/>
          <p:cNvSpPr>
            <a:spLocks noChangeArrowheads="1"/>
          </p:cNvSpPr>
          <p:nvPr/>
        </p:nvSpPr>
        <p:spPr bwMode="gray">
          <a:xfrm>
            <a:off x="3372627" y="5960252"/>
            <a:ext cx="258561" cy="259033"/>
          </a:xfrm>
          <a:prstGeom prst="ellipse">
            <a:avLst/>
          </a:prstGeom>
          <a:gradFill rotWithShape="1">
            <a:gsLst>
              <a:gs pos="0">
                <a:srgbClr val="8D67E1"/>
              </a:gs>
              <a:gs pos="100000">
                <a:srgbClr val="45326D"/>
              </a:gs>
            </a:gsLst>
            <a:lin ang="2700000" scaled="1"/>
          </a:gradFill>
          <a:ln w="38100" algn="ctr">
            <a:noFill/>
            <a:round/>
          </a:ln>
        </p:spPr>
        <p:txBody>
          <a:bodyPr anchor="ctr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33825" y="66675"/>
            <a:ext cx="1466850" cy="523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rgbClr val="FFC000"/>
                </a:solidFill>
              </a:rPr>
              <a:t>专题突破</a:t>
            </a:r>
            <a:endParaRPr lang="zh-CN" altLang="en-US" sz="2400" b="1" dirty="0">
              <a:solidFill>
                <a:srgbClr val="FFC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570018" y="956696"/>
            <a:ext cx="8158347" cy="4580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en-US" altLang="zh-CN" sz="2800" dirty="0" smtClean="0">
                <a:latin typeface="+mn-ea"/>
              </a:rPr>
              <a:t>4</a:t>
            </a:r>
            <a:r>
              <a:rPr lang="zh-CN" altLang="zh-CN" sz="2800" dirty="0" smtClean="0">
                <a:latin typeface="+mn-ea"/>
              </a:rPr>
              <a:t>．下图中甲、乙两个同学穿着滑冰鞋面对面静止站在冰面上，如果甲用力推一下乙，其结果是</a:t>
            </a:r>
            <a:r>
              <a:rPr lang="en-US" altLang="zh-CN" sz="2800" dirty="0" smtClean="0">
                <a:latin typeface="+mn-ea"/>
              </a:rPr>
              <a:t>(</a:t>
            </a:r>
            <a:r>
              <a:rPr lang="zh-CN" altLang="zh-CN" sz="2800" dirty="0" smtClean="0">
                <a:latin typeface="+mn-ea"/>
              </a:rPr>
              <a:t>　　</a:t>
            </a:r>
            <a:r>
              <a:rPr lang="en-US" altLang="zh-CN" sz="2800" dirty="0" smtClean="0">
                <a:latin typeface="+mn-ea"/>
              </a:rPr>
              <a:t>)</a:t>
            </a:r>
            <a:endParaRPr lang="zh-CN" altLang="zh-CN" sz="2800" dirty="0" smtClean="0">
              <a:latin typeface="+mn-ea"/>
            </a:endParaRPr>
          </a:p>
          <a:p>
            <a:pPr>
              <a:lnSpc>
                <a:spcPts val="5000"/>
              </a:lnSpc>
            </a:pPr>
            <a:r>
              <a:rPr lang="en-US" altLang="zh-CN" sz="2800" dirty="0" smtClean="0">
                <a:latin typeface="+mn-ea"/>
              </a:rPr>
              <a:t>A</a:t>
            </a:r>
            <a:r>
              <a:rPr lang="zh-CN" altLang="zh-CN" sz="2800" dirty="0" smtClean="0">
                <a:latin typeface="+mn-ea"/>
              </a:rPr>
              <a:t>．甲仍然静止，乙被推开</a:t>
            </a:r>
            <a:r>
              <a:rPr lang="en-US" altLang="zh-CN" sz="2800" dirty="0" smtClean="0">
                <a:latin typeface="+mn-ea"/>
              </a:rPr>
              <a:t>                           </a:t>
            </a:r>
          </a:p>
          <a:p>
            <a:pPr>
              <a:lnSpc>
                <a:spcPts val="5000"/>
              </a:lnSpc>
            </a:pPr>
            <a:r>
              <a:rPr lang="en-US" altLang="zh-CN" sz="2800" dirty="0" smtClean="0">
                <a:latin typeface="+mn-ea"/>
              </a:rPr>
              <a:t>B</a:t>
            </a:r>
            <a:r>
              <a:rPr lang="zh-CN" altLang="zh-CN" sz="2800" dirty="0" smtClean="0">
                <a:latin typeface="+mn-ea"/>
              </a:rPr>
              <a:t>．乙受到甲的推力，甲不受乙的推力作用</a:t>
            </a:r>
          </a:p>
          <a:p>
            <a:pPr>
              <a:lnSpc>
                <a:spcPts val="5000"/>
              </a:lnSpc>
            </a:pPr>
            <a:r>
              <a:rPr lang="en-US" altLang="zh-CN" sz="2800" dirty="0" smtClean="0">
                <a:latin typeface="+mn-ea"/>
              </a:rPr>
              <a:t>C</a:t>
            </a:r>
            <a:r>
              <a:rPr lang="zh-CN" altLang="zh-CN" sz="2800" dirty="0" smtClean="0">
                <a:latin typeface="+mn-ea"/>
              </a:rPr>
              <a:t>．乙受到的推力大于甲</a:t>
            </a:r>
            <a:endParaRPr lang="en-US" altLang="zh-CN" sz="2800" dirty="0" smtClean="0">
              <a:latin typeface="+mn-ea"/>
            </a:endParaRPr>
          </a:p>
          <a:p>
            <a:pPr>
              <a:lnSpc>
                <a:spcPts val="5000"/>
              </a:lnSpc>
            </a:pPr>
            <a:r>
              <a:rPr lang="zh-CN" altLang="zh-CN" sz="2800" dirty="0" smtClean="0">
                <a:latin typeface="+mn-ea"/>
              </a:rPr>
              <a:t>受到的推力</a:t>
            </a:r>
            <a:r>
              <a:rPr lang="en-US" altLang="zh-CN" sz="2800" dirty="0" smtClean="0">
                <a:latin typeface="+mn-ea"/>
              </a:rPr>
              <a:t>                   </a:t>
            </a:r>
          </a:p>
          <a:p>
            <a:pPr>
              <a:lnSpc>
                <a:spcPts val="5000"/>
              </a:lnSpc>
            </a:pPr>
            <a:r>
              <a:rPr lang="en-US" altLang="zh-CN" sz="2800" dirty="0" smtClean="0">
                <a:latin typeface="+mn-ea"/>
              </a:rPr>
              <a:t>D</a:t>
            </a:r>
            <a:r>
              <a:rPr lang="zh-CN" altLang="zh-CN" sz="2800" dirty="0" smtClean="0">
                <a:latin typeface="+mn-ea"/>
              </a:rPr>
              <a:t>．甲、乙同时相对离开</a:t>
            </a:r>
          </a:p>
        </p:txBody>
      </p:sp>
      <p:pic>
        <p:nvPicPr>
          <p:cNvPr id="3074" name="图片 51" descr="E:\资料   L\八年级物理（下册）\29.T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5681144" y="3685336"/>
            <a:ext cx="2477203" cy="2694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027722" y="1740237"/>
            <a:ext cx="5225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+mn-ea"/>
              </a:rPr>
              <a:t>D</a:t>
            </a:r>
            <a:endParaRPr lang="zh-CN" altLang="zh-CN" sz="2800" b="1" dirty="0">
              <a:solidFill>
                <a:srgbClr val="FF0000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33825" y="66675"/>
            <a:ext cx="1466850" cy="523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rgbClr val="FFC000"/>
                </a:solidFill>
              </a:rPr>
              <a:t>专题突破</a:t>
            </a:r>
            <a:endParaRPr lang="zh-CN" altLang="en-US" sz="2400" b="1" dirty="0">
              <a:solidFill>
                <a:srgbClr val="FFC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688769" y="778577"/>
            <a:ext cx="7813961" cy="605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600"/>
              </a:lnSpc>
            </a:pPr>
            <a:r>
              <a:rPr lang="en-US" altLang="zh-CN" sz="2800" dirty="0" smtClean="0">
                <a:latin typeface="+mn-ea"/>
              </a:rPr>
              <a:t>5</a:t>
            </a:r>
            <a:r>
              <a:rPr lang="zh-CN" altLang="zh-CN" sz="2800" dirty="0" smtClean="0">
                <a:latin typeface="+mn-ea"/>
              </a:rPr>
              <a:t>．如上图所示，手对桌子作用一个力</a:t>
            </a:r>
            <a:r>
              <a:rPr lang="en-US" altLang="zh-CN" sz="2800" i="1" dirty="0" smtClean="0">
                <a:latin typeface="+mn-ea"/>
              </a:rPr>
              <a:t>F</a:t>
            </a:r>
            <a:r>
              <a:rPr lang="en-US" altLang="zh-CN" sz="2800" baseline="-25000" dirty="0" smtClean="0">
                <a:latin typeface="+mn-ea"/>
              </a:rPr>
              <a:t>1</a:t>
            </a:r>
            <a:r>
              <a:rPr lang="zh-CN" altLang="zh-CN" sz="2800" dirty="0" smtClean="0">
                <a:latin typeface="+mn-ea"/>
              </a:rPr>
              <a:t>，桌子也对手作用一个力</a:t>
            </a:r>
            <a:r>
              <a:rPr lang="en-US" altLang="zh-CN" sz="2800" i="1" dirty="0" smtClean="0">
                <a:latin typeface="+mn-ea"/>
              </a:rPr>
              <a:t>F</a:t>
            </a:r>
            <a:r>
              <a:rPr lang="en-US" altLang="zh-CN" sz="2800" baseline="-25000" dirty="0" smtClean="0">
                <a:latin typeface="+mn-ea"/>
              </a:rPr>
              <a:t>2</a:t>
            </a:r>
            <a:r>
              <a:rPr lang="zh-CN" altLang="zh-CN" sz="2800" dirty="0" smtClean="0">
                <a:latin typeface="+mn-ea"/>
              </a:rPr>
              <a:t>，则下列说法正确的是</a:t>
            </a:r>
            <a:r>
              <a:rPr lang="en-US" altLang="zh-CN" sz="2800" dirty="0" smtClean="0">
                <a:latin typeface="+mn-ea"/>
              </a:rPr>
              <a:t>(</a:t>
            </a:r>
            <a:r>
              <a:rPr lang="zh-CN" altLang="zh-CN" sz="2800" dirty="0" smtClean="0">
                <a:latin typeface="+mn-ea"/>
              </a:rPr>
              <a:t>　　</a:t>
            </a:r>
            <a:r>
              <a:rPr lang="en-US" altLang="zh-CN" sz="2800" dirty="0" smtClean="0">
                <a:latin typeface="+mn-ea"/>
              </a:rPr>
              <a:t>)</a:t>
            </a:r>
            <a:endParaRPr lang="zh-CN" altLang="zh-CN" sz="2800" dirty="0" smtClean="0">
              <a:latin typeface="+mn-ea"/>
            </a:endParaRPr>
          </a:p>
          <a:p>
            <a:pPr>
              <a:lnSpc>
                <a:spcPts val="4600"/>
              </a:lnSpc>
            </a:pPr>
            <a:r>
              <a:rPr lang="en-US" altLang="zh-CN" sz="2800" dirty="0" smtClean="0">
                <a:latin typeface="+mn-ea"/>
              </a:rPr>
              <a:t>A</a:t>
            </a:r>
            <a:r>
              <a:rPr lang="zh-CN" altLang="zh-CN" sz="2800" dirty="0" smtClean="0">
                <a:latin typeface="+mn-ea"/>
              </a:rPr>
              <a:t>．</a:t>
            </a:r>
            <a:r>
              <a:rPr lang="en-US" altLang="zh-CN" sz="2800" i="1" dirty="0" smtClean="0">
                <a:latin typeface="+mn-ea"/>
              </a:rPr>
              <a:t>F</a:t>
            </a:r>
            <a:r>
              <a:rPr lang="en-US" altLang="zh-CN" sz="2800" baseline="-25000" dirty="0" smtClean="0">
                <a:latin typeface="+mn-ea"/>
              </a:rPr>
              <a:t>1</a:t>
            </a:r>
            <a:r>
              <a:rPr lang="zh-CN" altLang="zh-CN" sz="2800" dirty="0" smtClean="0">
                <a:latin typeface="+mn-ea"/>
              </a:rPr>
              <a:t>是手受到的压力，施力物体是桌子，受力物体是手</a:t>
            </a:r>
          </a:p>
          <a:p>
            <a:pPr>
              <a:lnSpc>
                <a:spcPts val="4600"/>
              </a:lnSpc>
            </a:pPr>
            <a:r>
              <a:rPr lang="en-US" altLang="zh-CN" sz="2800" dirty="0" smtClean="0">
                <a:latin typeface="+mn-ea"/>
              </a:rPr>
              <a:t>B</a:t>
            </a:r>
            <a:r>
              <a:rPr lang="zh-CN" altLang="zh-CN" sz="2800" dirty="0" smtClean="0">
                <a:latin typeface="+mn-ea"/>
              </a:rPr>
              <a:t>．</a:t>
            </a:r>
            <a:r>
              <a:rPr lang="en-US" altLang="zh-CN" sz="2800" i="1" dirty="0" smtClean="0">
                <a:latin typeface="+mn-ea"/>
              </a:rPr>
              <a:t>F</a:t>
            </a:r>
            <a:r>
              <a:rPr lang="en-US" altLang="zh-CN" sz="2800" baseline="-25000" dirty="0" smtClean="0">
                <a:latin typeface="+mn-ea"/>
              </a:rPr>
              <a:t>1</a:t>
            </a:r>
            <a:r>
              <a:rPr lang="zh-CN" altLang="zh-CN" sz="2800" dirty="0" smtClean="0">
                <a:latin typeface="+mn-ea"/>
              </a:rPr>
              <a:t>是手受到的重力，施力</a:t>
            </a:r>
            <a:endParaRPr lang="en-US" altLang="zh-CN" sz="2800" dirty="0" smtClean="0">
              <a:latin typeface="+mn-ea"/>
            </a:endParaRPr>
          </a:p>
          <a:p>
            <a:pPr>
              <a:lnSpc>
                <a:spcPts val="4600"/>
              </a:lnSpc>
            </a:pPr>
            <a:r>
              <a:rPr lang="zh-CN" altLang="zh-CN" sz="2800" dirty="0" smtClean="0">
                <a:latin typeface="+mn-ea"/>
              </a:rPr>
              <a:t>物体是地球，受力物体是手</a:t>
            </a:r>
          </a:p>
          <a:p>
            <a:pPr>
              <a:lnSpc>
                <a:spcPts val="4600"/>
              </a:lnSpc>
            </a:pPr>
            <a:r>
              <a:rPr lang="en-US" altLang="zh-CN" sz="2800" dirty="0" smtClean="0">
                <a:latin typeface="+mn-ea"/>
              </a:rPr>
              <a:t>C</a:t>
            </a:r>
            <a:r>
              <a:rPr lang="zh-CN" altLang="zh-CN" sz="2800" dirty="0" smtClean="0">
                <a:latin typeface="+mn-ea"/>
              </a:rPr>
              <a:t>．</a:t>
            </a:r>
            <a:r>
              <a:rPr lang="en-US" altLang="zh-CN" sz="2800" i="1" dirty="0" smtClean="0">
                <a:latin typeface="+mn-ea"/>
              </a:rPr>
              <a:t>F</a:t>
            </a:r>
            <a:r>
              <a:rPr lang="en-US" altLang="zh-CN" sz="2800" baseline="-25000" dirty="0" smtClean="0">
                <a:latin typeface="+mn-ea"/>
              </a:rPr>
              <a:t>2</a:t>
            </a:r>
            <a:r>
              <a:rPr lang="zh-CN" altLang="zh-CN" sz="2800" dirty="0" smtClean="0">
                <a:latin typeface="+mn-ea"/>
              </a:rPr>
              <a:t>是手受到的支持力，施</a:t>
            </a:r>
            <a:endParaRPr lang="en-US" altLang="zh-CN" sz="2800" dirty="0" smtClean="0">
              <a:latin typeface="+mn-ea"/>
            </a:endParaRPr>
          </a:p>
          <a:p>
            <a:pPr>
              <a:lnSpc>
                <a:spcPts val="4600"/>
              </a:lnSpc>
            </a:pPr>
            <a:r>
              <a:rPr lang="zh-CN" altLang="zh-CN" sz="2800" dirty="0" smtClean="0">
                <a:latin typeface="+mn-ea"/>
              </a:rPr>
              <a:t>力物体是桌子，受力物体是手</a:t>
            </a:r>
          </a:p>
          <a:p>
            <a:pPr>
              <a:lnSpc>
                <a:spcPts val="4600"/>
              </a:lnSpc>
            </a:pPr>
            <a:r>
              <a:rPr lang="en-US" altLang="zh-CN" sz="2800" dirty="0" smtClean="0">
                <a:latin typeface="+mn-ea"/>
              </a:rPr>
              <a:t>D</a:t>
            </a:r>
            <a:r>
              <a:rPr lang="zh-CN" altLang="zh-CN" sz="2800" dirty="0" smtClean="0">
                <a:latin typeface="+mn-ea"/>
              </a:rPr>
              <a:t>．</a:t>
            </a:r>
            <a:r>
              <a:rPr lang="en-US" altLang="zh-CN" sz="2800" i="1" dirty="0" smtClean="0">
                <a:latin typeface="+mn-ea"/>
              </a:rPr>
              <a:t>F</a:t>
            </a:r>
            <a:r>
              <a:rPr lang="en-US" altLang="zh-CN" sz="2800" baseline="-25000" dirty="0" smtClean="0">
                <a:latin typeface="+mn-ea"/>
              </a:rPr>
              <a:t>2</a:t>
            </a:r>
            <a:r>
              <a:rPr lang="zh-CN" altLang="zh-CN" sz="2800" dirty="0" smtClean="0">
                <a:latin typeface="+mn-ea"/>
              </a:rPr>
              <a:t>是桌子受到的压力，施力物体是手，受力物体是桌子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786381" y="1467080"/>
            <a:ext cx="4907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+mn-ea"/>
              </a:rPr>
              <a:t>C</a:t>
            </a:r>
            <a:endParaRPr lang="zh-CN" altLang="zh-CN" sz="2800" b="1" dirty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4098" name="图片 52" descr="E:\资料   L\八年级物理（下册）\30.T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5792213" y="2844396"/>
            <a:ext cx="2783883" cy="2416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33825" y="66675"/>
            <a:ext cx="1466850" cy="523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rgbClr val="FFC000"/>
                </a:solidFill>
              </a:rPr>
              <a:t>专题突破</a:t>
            </a:r>
            <a:endParaRPr lang="zh-CN" altLang="en-US" sz="2400" b="1" dirty="0">
              <a:solidFill>
                <a:srgbClr val="FFC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819895" y="1740468"/>
            <a:ext cx="7552212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en-US" altLang="zh-CN" sz="2800" dirty="0" smtClean="0">
                <a:latin typeface="+mn-ea"/>
              </a:rPr>
              <a:t>6</a:t>
            </a:r>
            <a:r>
              <a:rPr lang="zh-CN" altLang="zh-CN" sz="2800" dirty="0" smtClean="0">
                <a:latin typeface="+mn-ea"/>
              </a:rPr>
              <a:t>．如上图所示，用手指压圆珠笔芯使它弯曲，同时手指感到疼痛，这个实验不能说明</a:t>
            </a:r>
            <a:r>
              <a:rPr lang="en-US" altLang="zh-CN" sz="2800" dirty="0" smtClean="0">
                <a:latin typeface="+mn-ea"/>
              </a:rPr>
              <a:t>(</a:t>
            </a:r>
            <a:r>
              <a:rPr lang="zh-CN" altLang="zh-CN" sz="2800" dirty="0" smtClean="0">
                <a:latin typeface="+mn-ea"/>
              </a:rPr>
              <a:t>　　</a:t>
            </a:r>
            <a:r>
              <a:rPr lang="en-US" altLang="zh-CN" sz="2800" dirty="0" smtClean="0">
                <a:latin typeface="+mn-ea"/>
              </a:rPr>
              <a:t>)</a:t>
            </a:r>
            <a:endParaRPr lang="zh-CN" altLang="zh-CN" sz="2800" dirty="0" smtClean="0">
              <a:latin typeface="+mn-ea"/>
            </a:endParaRPr>
          </a:p>
          <a:p>
            <a:pPr>
              <a:lnSpc>
                <a:spcPts val="5000"/>
              </a:lnSpc>
            </a:pPr>
            <a:r>
              <a:rPr lang="en-US" altLang="zh-CN" sz="2800" dirty="0" smtClean="0">
                <a:latin typeface="+mn-ea"/>
              </a:rPr>
              <a:t>A</a:t>
            </a:r>
            <a:r>
              <a:rPr lang="zh-CN" altLang="zh-CN" sz="2800" dirty="0" smtClean="0">
                <a:latin typeface="+mn-ea"/>
              </a:rPr>
              <a:t>．力的作用是相互的</a:t>
            </a:r>
            <a:r>
              <a:rPr lang="en-US" altLang="zh-CN" sz="2800" dirty="0" smtClean="0">
                <a:latin typeface="+mn-ea"/>
              </a:rPr>
              <a:t>                               </a:t>
            </a:r>
          </a:p>
          <a:p>
            <a:pPr>
              <a:lnSpc>
                <a:spcPts val="5000"/>
              </a:lnSpc>
            </a:pPr>
            <a:r>
              <a:rPr lang="en-US" altLang="zh-CN" sz="2800" dirty="0" smtClean="0">
                <a:latin typeface="+mn-ea"/>
              </a:rPr>
              <a:t>B</a:t>
            </a:r>
            <a:r>
              <a:rPr lang="zh-CN" altLang="zh-CN" sz="2800" dirty="0" smtClean="0">
                <a:latin typeface="+mn-ea"/>
              </a:rPr>
              <a:t>．力是物体对物体的作用</a:t>
            </a:r>
          </a:p>
          <a:p>
            <a:pPr>
              <a:lnSpc>
                <a:spcPts val="5000"/>
              </a:lnSpc>
            </a:pPr>
            <a:r>
              <a:rPr lang="en-US" altLang="zh-CN" sz="2800" dirty="0" smtClean="0">
                <a:latin typeface="+mn-ea"/>
              </a:rPr>
              <a:t>C</a:t>
            </a:r>
            <a:r>
              <a:rPr lang="zh-CN" altLang="zh-CN" sz="2800" dirty="0" smtClean="0">
                <a:latin typeface="+mn-ea"/>
              </a:rPr>
              <a:t>．力可以改变物体的形状</a:t>
            </a:r>
            <a:r>
              <a:rPr lang="en-US" altLang="zh-CN" sz="2800" dirty="0" smtClean="0">
                <a:latin typeface="+mn-ea"/>
              </a:rPr>
              <a:t>                           </a:t>
            </a:r>
          </a:p>
          <a:p>
            <a:pPr>
              <a:lnSpc>
                <a:spcPts val="5000"/>
              </a:lnSpc>
            </a:pPr>
            <a:r>
              <a:rPr lang="en-US" altLang="zh-CN" sz="2800" dirty="0" smtClean="0">
                <a:latin typeface="+mn-ea"/>
              </a:rPr>
              <a:t>D</a:t>
            </a:r>
            <a:r>
              <a:rPr lang="zh-CN" altLang="zh-CN" sz="2800" dirty="0" smtClean="0">
                <a:latin typeface="+mn-ea"/>
              </a:rPr>
              <a:t>．重力的方向竖直向下</a:t>
            </a:r>
            <a:endParaRPr lang="en-US" altLang="zh-CN" sz="2800" dirty="0" smtClean="0">
              <a:latin typeface="+mn-ea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200007" y="2514020"/>
            <a:ext cx="4833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+mn-ea"/>
              </a:rPr>
              <a:t>D</a:t>
            </a:r>
            <a:endParaRPr lang="zh-CN" altLang="zh-CN" sz="2800" b="1" dirty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5122" name="图片 53" descr="E:\资料   L\八年级物理（下册）\31.T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5848331" y="3329134"/>
            <a:ext cx="1941883" cy="2587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950522" y="731067"/>
            <a:ext cx="7457207" cy="5929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600"/>
              </a:lnSpc>
            </a:pPr>
            <a:r>
              <a:rPr lang="en-US" altLang="zh-CN" sz="2800" dirty="0" smtClean="0">
                <a:latin typeface="+mn-ea"/>
              </a:rPr>
              <a:t>7</a:t>
            </a:r>
            <a:r>
              <a:rPr lang="zh-CN" altLang="zh-CN" sz="2800" dirty="0" smtClean="0">
                <a:latin typeface="+mn-ea"/>
              </a:rPr>
              <a:t>．在湖水中划船时，使船前进的动力是</a:t>
            </a:r>
            <a:r>
              <a:rPr lang="en-US" altLang="zh-CN" sz="2800" dirty="0" smtClean="0">
                <a:latin typeface="+mn-ea"/>
              </a:rPr>
              <a:t>(</a:t>
            </a:r>
            <a:r>
              <a:rPr lang="zh-CN" altLang="zh-CN" sz="2800" dirty="0" smtClean="0">
                <a:latin typeface="+mn-ea"/>
              </a:rPr>
              <a:t>　　</a:t>
            </a:r>
            <a:r>
              <a:rPr lang="en-US" altLang="zh-CN" sz="2800" dirty="0" smtClean="0">
                <a:latin typeface="+mn-ea"/>
              </a:rPr>
              <a:t>)</a:t>
            </a:r>
            <a:endParaRPr lang="zh-CN" altLang="zh-CN" sz="2800" dirty="0" smtClean="0">
              <a:latin typeface="+mn-ea"/>
            </a:endParaRPr>
          </a:p>
          <a:p>
            <a:pPr>
              <a:lnSpc>
                <a:spcPts val="4600"/>
              </a:lnSpc>
            </a:pPr>
            <a:r>
              <a:rPr lang="en-US" altLang="zh-CN" sz="2800" dirty="0" smtClean="0">
                <a:latin typeface="+mn-ea"/>
              </a:rPr>
              <a:t>A</a:t>
            </a:r>
            <a:r>
              <a:rPr lang="zh-CN" altLang="zh-CN" sz="2800" dirty="0" smtClean="0">
                <a:latin typeface="+mn-ea"/>
              </a:rPr>
              <a:t>．水对船桨的作用力</a:t>
            </a:r>
            <a:r>
              <a:rPr lang="en-US" altLang="zh-CN" sz="2800" dirty="0" smtClean="0">
                <a:latin typeface="+mn-ea"/>
              </a:rPr>
              <a:t>                               </a:t>
            </a:r>
          </a:p>
          <a:p>
            <a:pPr>
              <a:lnSpc>
                <a:spcPts val="4600"/>
              </a:lnSpc>
            </a:pPr>
            <a:r>
              <a:rPr lang="en-US" altLang="zh-CN" sz="2800" dirty="0" smtClean="0">
                <a:latin typeface="+mn-ea"/>
              </a:rPr>
              <a:t>B</a:t>
            </a:r>
            <a:r>
              <a:rPr lang="zh-CN" altLang="zh-CN" sz="2800" dirty="0" smtClean="0">
                <a:latin typeface="+mn-ea"/>
              </a:rPr>
              <a:t>．水直接对船的推力</a:t>
            </a:r>
            <a:r>
              <a:rPr lang="en-US" altLang="zh-CN" sz="2800" dirty="0" smtClean="0">
                <a:latin typeface="+mn-ea"/>
              </a:rPr>
              <a:t>    </a:t>
            </a:r>
            <a:endParaRPr lang="zh-CN" altLang="zh-CN" sz="2800" dirty="0" smtClean="0">
              <a:latin typeface="+mn-ea"/>
            </a:endParaRPr>
          </a:p>
          <a:p>
            <a:pPr>
              <a:lnSpc>
                <a:spcPts val="4600"/>
              </a:lnSpc>
            </a:pPr>
            <a:r>
              <a:rPr lang="en-US" altLang="zh-CN" sz="2800" dirty="0" smtClean="0">
                <a:latin typeface="+mn-ea"/>
              </a:rPr>
              <a:t>C</a:t>
            </a:r>
            <a:r>
              <a:rPr lang="zh-CN" altLang="zh-CN" sz="2800" dirty="0" smtClean="0">
                <a:latin typeface="+mn-ea"/>
              </a:rPr>
              <a:t>．人对船桨的作用力</a:t>
            </a:r>
            <a:r>
              <a:rPr lang="en-US" altLang="zh-CN" sz="2800" dirty="0" smtClean="0">
                <a:latin typeface="+mn-ea"/>
              </a:rPr>
              <a:t>                               </a:t>
            </a:r>
          </a:p>
          <a:p>
            <a:pPr>
              <a:lnSpc>
                <a:spcPts val="4600"/>
              </a:lnSpc>
            </a:pPr>
            <a:r>
              <a:rPr lang="en-US" altLang="zh-CN" sz="2800" dirty="0" smtClean="0">
                <a:latin typeface="+mn-ea"/>
              </a:rPr>
              <a:t>D</a:t>
            </a:r>
            <a:r>
              <a:rPr lang="zh-CN" altLang="zh-CN" sz="2800" dirty="0" smtClean="0">
                <a:latin typeface="+mn-ea"/>
              </a:rPr>
              <a:t>．船受到的重力</a:t>
            </a:r>
          </a:p>
          <a:p>
            <a:pPr>
              <a:lnSpc>
                <a:spcPts val="4600"/>
              </a:lnSpc>
            </a:pPr>
            <a:r>
              <a:rPr lang="en-US" altLang="zh-CN" sz="2800" dirty="0" smtClean="0">
                <a:latin typeface="+mn-ea"/>
              </a:rPr>
              <a:t>8</a:t>
            </a:r>
            <a:r>
              <a:rPr lang="zh-CN" altLang="zh-CN" sz="2800" dirty="0" smtClean="0">
                <a:latin typeface="+mn-ea"/>
              </a:rPr>
              <a:t>．把一个物体从地球带到月球上，它的</a:t>
            </a:r>
            <a:r>
              <a:rPr lang="en-US" altLang="zh-CN" sz="2800" dirty="0" smtClean="0">
                <a:latin typeface="+mn-ea"/>
              </a:rPr>
              <a:t>(</a:t>
            </a:r>
            <a:r>
              <a:rPr lang="zh-CN" altLang="zh-CN" sz="2800" dirty="0" smtClean="0">
                <a:latin typeface="+mn-ea"/>
              </a:rPr>
              <a:t>　　</a:t>
            </a:r>
            <a:r>
              <a:rPr lang="en-US" altLang="zh-CN" sz="2800" dirty="0" smtClean="0">
                <a:latin typeface="+mn-ea"/>
              </a:rPr>
              <a:t>)</a:t>
            </a:r>
            <a:endParaRPr lang="zh-CN" altLang="zh-CN" sz="2800" dirty="0" smtClean="0">
              <a:latin typeface="+mn-ea"/>
            </a:endParaRPr>
          </a:p>
          <a:p>
            <a:pPr>
              <a:lnSpc>
                <a:spcPts val="4600"/>
              </a:lnSpc>
            </a:pPr>
            <a:r>
              <a:rPr lang="en-US" altLang="zh-CN" sz="2800" dirty="0" smtClean="0">
                <a:latin typeface="+mn-ea"/>
              </a:rPr>
              <a:t>A</a:t>
            </a:r>
            <a:r>
              <a:rPr lang="zh-CN" altLang="zh-CN" sz="2800" dirty="0" smtClean="0">
                <a:latin typeface="+mn-ea"/>
              </a:rPr>
              <a:t>．质量不变，重力变小</a:t>
            </a:r>
            <a:r>
              <a:rPr lang="en-US" altLang="zh-CN" sz="2800" dirty="0" smtClean="0">
                <a:latin typeface="+mn-ea"/>
              </a:rPr>
              <a:t>                             </a:t>
            </a:r>
          </a:p>
          <a:p>
            <a:pPr>
              <a:lnSpc>
                <a:spcPts val="4600"/>
              </a:lnSpc>
            </a:pPr>
            <a:r>
              <a:rPr lang="en-US" altLang="zh-CN" sz="2800" dirty="0" smtClean="0">
                <a:latin typeface="+mn-ea"/>
              </a:rPr>
              <a:t>B</a:t>
            </a:r>
            <a:r>
              <a:rPr lang="zh-CN" altLang="zh-CN" sz="2800" dirty="0" smtClean="0">
                <a:latin typeface="+mn-ea"/>
              </a:rPr>
              <a:t>．重力不变，质量变小 </a:t>
            </a:r>
          </a:p>
          <a:p>
            <a:pPr>
              <a:lnSpc>
                <a:spcPts val="4600"/>
              </a:lnSpc>
            </a:pPr>
            <a:r>
              <a:rPr lang="en-US" altLang="zh-CN" sz="2800" dirty="0" smtClean="0">
                <a:latin typeface="+mn-ea"/>
              </a:rPr>
              <a:t>C</a:t>
            </a:r>
            <a:r>
              <a:rPr lang="zh-CN" altLang="zh-CN" sz="2800" dirty="0" smtClean="0">
                <a:latin typeface="+mn-ea"/>
              </a:rPr>
              <a:t>．质量和重力都发生变化</a:t>
            </a:r>
            <a:r>
              <a:rPr lang="en-US" altLang="zh-CN" sz="2800" dirty="0" smtClean="0">
                <a:latin typeface="+mn-ea"/>
              </a:rPr>
              <a:t>                           </a:t>
            </a:r>
          </a:p>
          <a:p>
            <a:pPr>
              <a:lnSpc>
                <a:spcPts val="4600"/>
              </a:lnSpc>
            </a:pPr>
            <a:r>
              <a:rPr lang="en-US" altLang="zh-CN" sz="2800" dirty="0" smtClean="0">
                <a:latin typeface="+mn-ea"/>
              </a:rPr>
              <a:t>D</a:t>
            </a:r>
            <a:r>
              <a:rPr lang="zh-CN" altLang="zh-CN" sz="2800" dirty="0" smtClean="0">
                <a:latin typeface="+mn-ea"/>
              </a:rPr>
              <a:t>．质量和重力都不发生变化</a:t>
            </a:r>
            <a:endParaRPr altLang="zh-CN" sz="28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933825" y="66675"/>
            <a:ext cx="1466850" cy="523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rgbClr val="FFC000"/>
                </a:solidFill>
              </a:rPr>
              <a:t>专题突破</a:t>
            </a:r>
            <a:endParaRPr lang="zh-CN" altLang="en-US" sz="2400" b="1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596357" y="837698"/>
            <a:ext cx="4432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+mn-ea"/>
              </a:rPr>
              <a:t>A</a:t>
            </a:r>
            <a:endParaRPr lang="zh-CN" altLang="zh-CN" sz="28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560731" y="3759028"/>
            <a:ext cx="4432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+mn-ea"/>
              </a:rPr>
              <a:t>A</a:t>
            </a:r>
            <a:endParaRPr lang="zh-CN" altLang="zh-CN" sz="2800" b="1" dirty="0">
              <a:solidFill>
                <a:srgbClr val="FF0000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33825" y="66675"/>
            <a:ext cx="1466850" cy="523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rgbClr val="FFC000"/>
                </a:solidFill>
              </a:rPr>
              <a:t>专题突破</a:t>
            </a:r>
            <a:endParaRPr lang="zh-CN" altLang="en-US" sz="2400" b="1" dirty="0">
              <a:solidFill>
                <a:srgbClr val="FFC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855023" y="1491070"/>
            <a:ext cx="7742709" cy="2657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en-US" altLang="zh-CN" sz="2800" dirty="0" smtClean="0">
                <a:latin typeface="+mn-ea"/>
              </a:rPr>
              <a:t>9</a:t>
            </a:r>
            <a:r>
              <a:rPr lang="zh-CN" altLang="zh-CN" sz="2800" dirty="0" smtClean="0">
                <a:latin typeface="+mn-ea"/>
              </a:rPr>
              <a:t>．足球运动员把足球踢向空中，若不计空气阻力，则下图能正确表示足球在空中飞行时的受力图，其中正确的是</a:t>
            </a:r>
            <a:r>
              <a:rPr lang="en-US" altLang="zh-CN" sz="2800" dirty="0" smtClean="0">
                <a:latin typeface="+mn-ea"/>
              </a:rPr>
              <a:t>(</a:t>
            </a:r>
            <a:r>
              <a:rPr lang="en-US" altLang="zh-CN" sz="2800" i="1" dirty="0" smtClean="0">
                <a:latin typeface="+mn-ea"/>
              </a:rPr>
              <a:t>G</a:t>
            </a:r>
            <a:r>
              <a:rPr lang="zh-CN" altLang="zh-CN" sz="2800" dirty="0" smtClean="0">
                <a:latin typeface="+mn-ea"/>
              </a:rPr>
              <a:t>表示重力，</a:t>
            </a:r>
            <a:r>
              <a:rPr lang="en-US" altLang="zh-CN" sz="2800" i="1" dirty="0" smtClean="0">
                <a:latin typeface="+mn-ea"/>
              </a:rPr>
              <a:t>F</a:t>
            </a:r>
            <a:r>
              <a:rPr lang="zh-CN" altLang="zh-CN" sz="2800" dirty="0" smtClean="0">
                <a:latin typeface="+mn-ea"/>
              </a:rPr>
              <a:t>表示脚对球的作用力</a:t>
            </a:r>
            <a:r>
              <a:rPr lang="en-US" altLang="zh-CN" sz="2800" dirty="0" smtClean="0">
                <a:latin typeface="+mn-ea"/>
              </a:rPr>
              <a:t>)(</a:t>
            </a:r>
            <a:r>
              <a:rPr lang="zh-CN" altLang="zh-CN" sz="2800" dirty="0" smtClean="0">
                <a:latin typeface="+mn-ea"/>
              </a:rPr>
              <a:t>　　</a:t>
            </a:r>
            <a:r>
              <a:rPr lang="en-US" altLang="zh-CN" sz="2800" dirty="0" smtClean="0">
                <a:latin typeface="+mn-ea"/>
              </a:rPr>
              <a:t>)</a:t>
            </a:r>
            <a:endParaRPr altLang="zh-CN" sz="28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398816" y="3557150"/>
            <a:ext cx="4432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+mn-ea"/>
              </a:rPr>
              <a:t>B</a:t>
            </a:r>
            <a:endParaRPr lang="zh-CN" altLang="zh-CN" sz="2800" b="1" dirty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6146" name="图片 54" descr="E:\资料   L\八年级物理（下册）\32.T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706005" y="4306026"/>
            <a:ext cx="7867979" cy="1631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33825" y="66675"/>
            <a:ext cx="1466850" cy="523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rgbClr val="FFC000"/>
                </a:solidFill>
              </a:rPr>
              <a:t>专题突破</a:t>
            </a:r>
            <a:endParaRPr lang="zh-CN" altLang="en-US" sz="2400" b="1" dirty="0">
              <a:solidFill>
                <a:srgbClr val="FFC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44387" y="778561"/>
            <a:ext cx="8443356" cy="5923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600"/>
              </a:lnSpc>
            </a:pPr>
            <a:r>
              <a:rPr lang="en-US" altLang="zh-CN" sz="2600" dirty="0" smtClean="0">
                <a:latin typeface="+mn-ea"/>
              </a:rPr>
              <a:t>10</a:t>
            </a:r>
            <a:r>
              <a:rPr lang="zh-CN" altLang="zh-CN" sz="2600" dirty="0" smtClean="0">
                <a:latin typeface="+mn-ea"/>
              </a:rPr>
              <a:t>．在铁路道口常设有如下图所示的道闸，这种道闸平时上扬，当火车要通过道口时道闸转动到水平位置，示意过往的其他车辆停车等候，这种道闸称为常开型道闸．与之相反，另一种道闸平时水平放置，当有车辆要通过时，道闸上扬，允许车辆通过，这种道闸称为常闭型道闸．对于这两种道闸重心的位置，下列说法正确的是</a:t>
            </a:r>
            <a:r>
              <a:rPr lang="en-US" altLang="zh-CN" sz="2600" dirty="0" smtClean="0">
                <a:latin typeface="+mn-ea"/>
              </a:rPr>
              <a:t>(</a:t>
            </a:r>
            <a:r>
              <a:rPr lang="zh-CN" altLang="zh-CN" sz="2600" dirty="0" smtClean="0">
                <a:latin typeface="+mn-ea"/>
              </a:rPr>
              <a:t>　　</a:t>
            </a:r>
            <a:r>
              <a:rPr lang="en-US" altLang="zh-CN" sz="2600" dirty="0" smtClean="0">
                <a:latin typeface="+mn-ea"/>
              </a:rPr>
              <a:t>)</a:t>
            </a:r>
          </a:p>
          <a:p>
            <a:pPr>
              <a:lnSpc>
                <a:spcPts val="4600"/>
              </a:lnSpc>
            </a:pPr>
            <a:r>
              <a:rPr lang="en-US" altLang="zh-CN" sz="2600" dirty="0" smtClean="0">
                <a:latin typeface="+mn-ea"/>
              </a:rPr>
              <a:t>A</a:t>
            </a:r>
            <a:r>
              <a:rPr lang="zh-CN" altLang="zh-CN" sz="2600" dirty="0" smtClean="0">
                <a:latin typeface="+mn-ea"/>
              </a:rPr>
              <a:t>．常闭型道闸，重心应在</a:t>
            </a:r>
            <a:r>
              <a:rPr lang="en-US" altLang="zh-CN" sz="2600" i="1" dirty="0" smtClean="0">
                <a:latin typeface="+mn-ea"/>
              </a:rPr>
              <a:t>O</a:t>
            </a:r>
            <a:r>
              <a:rPr lang="zh-CN" altLang="zh-CN" sz="2600" dirty="0" smtClean="0">
                <a:latin typeface="+mn-ea"/>
              </a:rPr>
              <a:t>点左侧</a:t>
            </a:r>
          </a:p>
          <a:p>
            <a:pPr>
              <a:lnSpc>
                <a:spcPts val="4600"/>
              </a:lnSpc>
            </a:pPr>
            <a:r>
              <a:rPr lang="en-US" altLang="zh-CN" sz="2600" dirty="0" smtClean="0">
                <a:latin typeface="+mn-ea"/>
              </a:rPr>
              <a:t>B</a:t>
            </a:r>
            <a:r>
              <a:rPr lang="zh-CN" altLang="zh-CN" sz="2600" dirty="0" smtClean="0">
                <a:latin typeface="+mn-ea"/>
              </a:rPr>
              <a:t>．常开型道闸，重心应在</a:t>
            </a:r>
            <a:r>
              <a:rPr lang="en-US" altLang="zh-CN" sz="2600" i="1" dirty="0" smtClean="0">
                <a:latin typeface="+mn-ea"/>
              </a:rPr>
              <a:t>O</a:t>
            </a:r>
            <a:r>
              <a:rPr lang="zh-CN" altLang="zh-CN" sz="2600" dirty="0" smtClean="0">
                <a:latin typeface="+mn-ea"/>
              </a:rPr>
              <a:t>点左侧</a:t>
            </a:r>
          </a:p>
          <a:p>
            <a:pPr>
              <a:lnSpc>
                <a:spcPts val="4600"/>
              </a:lnSpc>
            </a:pPr>
            <a:r>
              <a:rPr lang="en-US" altLang="zh-CN" sz="2600" dirty="0" smtClean="0">
                <a:latin typeface="+mn-ea"/>
              </a:rPr>
              <a:t>C</a:t>
            </a:r>
            <a:r>
              <a:rPr lang="zh-CN" altLang="zh-CN" sz="2600" dirty="0" smtClean="0">
                <a:latin typeface="+mn-ea"/>
              </a:rPr>
              <a:t>．常开型道闸，重心应在</a:t>
            </a:r>
            <a:r>
              <a:rPr lang="en-US" altLang="zh-CN" sz="2600" i="1" dirty="0" smtClean="0">
                <a:latin typeface="+mn-ea"/>
              </a:rPr>
              <a:t>O</a:t>
            </a:r>
            <a:r>
              <a:rPr lang="zh-CN" altLang="zh-CN" sz="2600" dirty="0" smtClean="0">
                <a:latin typeface="+mn-ea"/>
              </a:rPr>
              <a:t>点右侧</a:t>
            </a:r>
          </a:p>
          <a:p>
            <a:pPr>
              <a:lnSpc>
                <a:spcPts val="4600"/>
              </a:lnSpc>
            </a:pPr>
            <a:r>
              <a:rPr lang="en-US" altLang="zh-CN" sz="2600" dirty="0" smtClean="0">
                <a:latin typeface="+mn-ea"/>
              </a:rPr>
              <a:t>D</a:t>
            </a:r>
            <a:r>
              <a:rPr lang="zh-CN" altLang="zh-CN" sz="2600" dirty="0" smtClean="0">
                <a:latin typeface="+mn-ea"/>
              </a:rPr>
              <a:t>．以上说法都不对</a:t>
            </a:r>
            <a:endParaRPr lang="en-US" altLang="zh-CN" sz="2600" dirty="0" smtClean="0">
              <a:latin typeface="+mn-ea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291448" y="3818404"/>
            <a:ext cx="4432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+mn-ea"/>
              </a:rPr>
              <a:t>B</a:t>
            </a:r>
            <a:endParaRPr lang="zh-CN" altLang="zh-CN" sz="2800" b="1" dirty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7170" name="图片 55" descr="E:\资料   L\八年级物理（下册）\33.T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5799469" y="4682202"/>
            <a:ext cx="3190152" cy="125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33825" y="66675"/>
            <a:ext cx="1466850" cy="523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rgbClr val="FFC000"/>
                </a:solidFill>
              </a:rPr>
              <a:t>专题突破</a:t>
            </a:r>
            <a:endParaRPr lang="zh-CN" altLang="en-US" sz="2400" b="1" dirty="0">
              <a:solidFill>
                <a:srgbClr val="FFC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439389" y="754811"/>
            <a:ext cx="8277098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en-US" altLang="zh-CN" sz="2800" dirty="0" smtClean="0">
                <a:latin typeface="+mn-ea"/>
              </a:rPr>
              <a:t>11</a:t>
            </a:r>
            <a:r>
              <a:rPr lang="zh-CN" altLang="zh-CN" sz="2800" dirty="0" smtClean="0">
                <a:latin typeface="+mn-ea"/>
              </a:rPr>
              <a:t>．如下图中甲、乙、丙、丁四根弹簧完全相同，甲、乙左端固定在墙上，图中所示的力</a:t>
            </a:r>
            <a:r>
              <a:rPr lang="en-US" altLang="zh-CN" sz="2800" i="1" dirty="0" smtClean="0">
                <a:latin typeface="+mn-ea"/>
              </a:rPr>
              <a:t>F</a:t>
            </a:r>
            <a:r>
              <a:rPr lang="zh-CN" altLang="zh-CN" sz="2800" dirty="0" smtClean="0">
                <a:latin typeface="+mn-ea"/>
              </a:rPr>
              <a:t>均为水平方向，大小相等，丙、丁所受的力均为一条直线上，四根弹簧在力的作用下均处于静止状态，其长度分别是</a:t>
            </a:r>
            <a:r>
              <a:rPr lang="en-US" altLang="zh-CN" sz="2800" i="1" dirty="0" smtClean="0">
                <a:latin typeface="+mn-ea"/>
              </a:rPr>
              <a:t>L</a:t>
            </a:r>
            <a:r>
              <a:rPr lang="zh-CN" altLang="zh-CN" sz="2800" baseline="-25000" dirty="0" smtClean="0">
                <a:latin typeface="+mn-ea"/>
              </a:rPr>
              <a:t>甲</a:t>
            </a:r>
            <a:r>
              <a:rPr lang="zh-CN" altLang="zh-CN" sz="2800" dirty="0" smtClean="0">
                <a:latin typeface="+mn-ea"/>
              </a:rPr>
              <a:t>、</a:t>
            </a:r>
            <a:r>
              <a:rPr lang="en-US" altLang="zh-CN" sz="2800" i="1" dirty="0" smtClean="0">
                <a:latin typeface="+mn-ea"/>
              </a:rPr>
              <a:t>L</a:t>
            </a:r>
            <a:r>
              <a:rPr lang="zh-CN" altLang="zh-CN" sz="2800" baseline="-25000" dirty="0" smtClean="0">
                <a:latin typeface="+mn-ea"/>
              </a:rPr>
              <a:t>乙</a:t>
            </a:r>
            <a:r>
              <a:rPr lang="zh-CN" altLang="zh-CN" sz="2800" dirty="0" smtClean="0">
                <a:latin typeface="+mn-ea"/>
              </a:rPr>
              <a:t>、</a:t>
            </a:r>
            <a:r>
              <a:rPr lang="en-US" altLang="zh-CN" sz="2800" i="1" dirty="0" smtClean="0">
                <a:latin typeface="+mn-ea"/>
              </a:rPr>
              <a:t>L</a:t>
            </a:r>
            <a:r>
              <a:rPr lang="zh-CN" altLang="zh-CN" sz="2800" baseline="-25000" dirty="0" smtClean="0">
                <a:latin typeface="+mn-ea"/>
              </a:rPr>
              <a:t>丙</a:t>
            </a:r>
            <a:r>
              <a:rPr lang="zh-CN" altLang="zh-CN" sz="2800" dirty="0" smtClean="0">
                <a:latin typeface="+mn-ea"/>
              </a:rPr>
              <a:t>、</a:t>
            </a:r>
            <a:r>
              <a:rPr lang="en-US" altLang="zh-CN" sz="2800" i="1" dirty="0" smtClean="0">
                <a:latin typeface="+mn-ea"/>
              </a:rPr>
              <a:t>L</a:t>
            </a:r>
            <a:r>
              <a:rPr lang="zh-CN" altLang="zh-CN" sz="2800" baseline="-25000" dirty="0" smtClean="0">
                <a:latin typeface="+mn-ea"/>
              </a:rPr>
              <a:t>丁</a:t>
            </a:r>
            <a:r>
              <a:rPr lang="zh-CN" altLang="zh-CN" sz="2800" dirty="0" smtClean="0">
                <a:latin typeface="+mn-ea"/>
              </a:rPr>
              <a:t>，下列选项正确的是</a:t>
            </a:r>
            <a:r>
              <a:rPr lang="en-US" altLang="zh-CN" sz="2800" dirty="0" smtClean="0">
                <a:latin typeface="+mn-ea"/>
              </a:rPr>
              <a:t>(</a:t>
            </a:r>
            <a:r>
              <a:rPr lang="zh-CN" altLang="zh-CN" sz="2800" dirty="0" smtClean="0">
                <a:latin typeface="+mn-ea"/>
              </a:rPr>
              <a:t>　　</a:t>
            </a:r>
            <a:r>
              <a:rPr lang="en-US" altLang="zh-CN" sz="2800" dirty="0" smtClean="0">
                <a:latin typeface="+mn-ea"/>
              </a:rPr>
              <a:t>)</a:t>
            </a:r>
          </a:p>
          <a:p>
            <a:pPr>
              <a:lnSpc>
                <a:spcPts val="5000"/>
              </a:lnSpc>
            </a:pPr>
            <a:endParaRPr lang="en-US" altLang="zh-CN" sz="2800" dirty="0" smtClean="0">
              <a:latin typeface="+mn-ea"/>
            </a:endParaRPr>
          </a:p>
          <a:p>
            <a:pPr>
              <a:lnSpc>
                <a:spcPts val="5000"/>
              </a:lnSpc>
            </a:pPr>
            <a:endParaRPr lang="en-US" altLang="zh-CN" sz="2800" dirty="0" smtClean="0">
              <a:latin typeface="+mn-ea"/>
            </a:endParaRPr>
          </a:p>
          <a:p>
            <a:pPr>
              <a:lnSpc>
                <a:spcPts val="5000"/>
              </a:lnSpc>
            </a:pPr>
            <a:r>
              <a:rPr lang="en-US" altLang="zh-CN" sz="2800" dirty="0" smtClean="0">
                <a:latin typeface="+mn-ea"/>
              </a:rPr>
              <a:t>A</a:t>
            </a:r>
            <a:r>
              <a:rPr lang="zh-CN" altLang="zh-CN" sz="2800" dirty="0" smtClean="0">
                <a:latin typeface="+mn-ea"/>
              </a:rPr>
              <a:t>．</a:t>
            </a:r>
            <a:r>
              <a:rPr lang="en-US" altLang="zh-CN" sz="2800" i="1" dirty="0" smtClean="0">
                <a:latin typeface="+mn-ea"/>
              </a:rPr>
              <a:t>L</a:t>
            </a:r>
            <a:r>
              <a:rPr lang="zh-CN" altLang="zh-CN" sz="2800" baseline="-25000" dirty="0" smtClean="0">
                <a:latin typeface="+mn-ea"/>
              </a:rPr>
              <a:t>甲</a:t>
            </a:r>
            <a:r>
              <a:rPr lang="zh-CN" altLang="zh-CN" sz="2800" dirty="0" smtClean="0">
                <a:latin typeface="+mn-ea"/>
              </a:rPr>
              <a:t>＜</a:t>
            </a:r>
            <a:r>
              <a:rPr lang="en-US" altLang="zh-CN" sz="2800" i="1" dirty="0" smtClean="0">
                <a:latin typeface="+mn-ea"/>
              </a:rPr>
              <a:t>L</a:t>
            </a:r>
            <a:r>
              <a:rPr lang="zh-CN" altLang="zh-CN" sz="2800" baseline="-25000" dirty="0" smtClean="0">
                <a:latin typeface="+mn-ea"/>
              </a:rPr>
              <a:t>丙</a:t>
            </a:r>
            <a:r>
              <a:rPr lang="zh-CN" altLang="zh-CN" sz="2800" dirty="0" smtClean="0">
                <a:latin typeface="+mn-ea"/>
              </a:rPr>
              <a:t>　</a:t>
            </a:r>
            <a:r>
              <a:rPr lang="en-US" altLang="zh-CN" sz="2800" i="1" dirty="0" smtClean="0">
                <a:latin typeface="+mn-ea"/>
              </a:rPr>
              <a:t>L</a:t>
            </a:r>
            <a:r>
              <a:rPr lang="zh-CN" altLang="zh-CN" sz="2800" baseline="-25000" dirty="0" smtClean="0">
                <a:latin typeface="+mn-ea"/>
              </a:rPr>
              <a:t>乙</a:t>
            </a:r>
            <a:r>
              <a:rPr lang="zh-CN" altLang="zh-CN" sz="2800" dirty="0" smtClean="0">
                <a:latin typeface="+mn-ea"/>
              </a:rPr>
              <a:t>＞</a:t>
            </a:r>
            <a:r>
              <a:rPr lang="en-US" altLang="zh-CN" sz="2800" i="1" dirty="0" smtClean="0">
                <a:latin typeface="+mn-ea"/>
              </a:rPr>
              <a:t>L</a:t>
            </a:r>
            <a:r>
              <a:rPr lang="zh-CN" altLang="zh-CN" sz="2800" baseline="-25000" dirty="0" smtClean="0">
                <a:latin typeface="+mn-ea"/>
              </a:rPr>
              <a:t>丁</a:t>
            </a:r>
            <a:r>
              <a:rPr lang="en-US" altLang="zh-CN" sz="2800" dirty="0" smtClean="0">
                <a:latin typeface="+mn-ea"/>
              </a:rPr>
              <a:t>  	      B</a:t>
            </a:r>
            <a:r>
              <a:rPr lang="zh-CN" altLang="zh-CN" sz="2800" dirty="0" smtClean="0">
                <a:latin typeface="+mn-ea"/>
              </a:rPr>
              <a:t>．</a:t>
            </a:r>
            <a:r>
              <a:rPr lang="en-US" altLang="zh-CN" sz="2800" i="1" dirty="0" smtClean="0">
                <a:latin typeface="+mn-ea"/>
              </a:rPr>
              <a:t>L</a:t>
            </a:r>
            <a:r>
              <a:rPr lang="zh-CN" altLang="zh-CN" sz="2800" baseline="-25000" dirty="0" smtClean="0">
                <a:latin typeface="+mn-ea"/>
              </a:rPr>
              <a:t>甲</a:t>
            </a:r>
            <a:r>
              <a:rPr lang="zh-CN" altLang="zh-CN" sz="2800" dirty="0" smtClean="0">
                <a:latin typeface="+mn-ea"/>
              </a:rPr>
              <a:t>＝</a:t>
            </a:r>
            <a:r>
              <a:rPr lang="en-US" altLang="zh-CN" sz="2800" i="1" dirty="0" smtClean="0">
                <a:latin typeface="+mn-ea"/>
              </a:rPr>
              <a:t>L</a:t>
            </a:r>
            <a:r>
              <a:rPr lang="zh-CN" altLang="zh-CN" sz="2800" baseline="-25000" dirty="0" smtClean="0">
                <a:latin typeface="+mn-ea"/>
              </a:rPr>
              <a:t>丙</a:t>
            </a:r>
            <a:r>
              <a:rPr lang="zh-CN" altLang="zh-CN" sz="2800" dirty="0" smtClean="0">
                <a:latin typeface="+mn-ea"/>
              </a:rPr>
              <a:t>　</a:t>
            </a:r>
            <a:r>
              <a:rPr lang="en-US" altLang="zh-CN" sz="2800" i="1" dirty="0" smtClean="0">
                <a:latin typeface="+mn-ea"/>
              </a:rPr>
              <a:t>L</a:t>
            </a:r>
            <a:r>
              <a:rPr lang="zh-CN" altLang="zh-CN" sz="2800" baseline="-25000" dirty="0" smtClean="0">
                <a:latin typeface="+mn-ea"/>
              </a:rPr>
              <a:t>乙</a:t>
            </a:r>
            <a:r>
              <a:rPr lang="zh-CN" altLang="zh-CN" sz="2800" dirty="0" smtClean="0">
                <a:latin typeface="+mn-ea"/>
              </a:rPr>
              <a:t>＝</a:t>
            </a:r>
            <a:r>
              <a:rPr lang="en-US" altLang="zh-CN" sz="2800" i="1" dirty="0" smtClean="0">
                <a:latin typeface="+mn-ea"/>
              </a:rPr>
              <a:t>L</a:t>
            </a:r>
            <a:r>
              <a:rPr lang="zh-CN" altLang="zh-CN" sz="2800" baseline="-25000" dirty="0" smtClean="0">
                <a:latin typeface="+mn-ea"/>
              </a:rPr>
              <a:t>丁</a:t>
            </a:r>
            <a:r>
              <a:rPr lang="en-US" altLang="zh-CN" sz="2800" dirty="0" smtClean="0">
                <a:latin typeface="+mn-ea"/>
              </a:rPr>
              <a:t>   </a:t>
            </a:r>
          </a:p>
          <a:p>
            <a:pPr>
              <a:lnSpc>
                <a:spcPts val="5000"/>
              </a:lnSpc>
            </a:pPr>
            <a:r>
              <a:rPr lang="en-US" altLang="zh-CN" sz="2800" dirty="0" smtClean="0">
                <a:latin typeface="+mn-ea"/>
              </a:rPr>
              <a:t>C</a:t>
            </a:r>
            <a:r>
              <a:rPr lang="zh-CN" altLang="zh-CN" sz="2800" dirty="0" smtClean="0">
                <a:latin typeface="+mn-ea"/>
              </a:rPr>
              <a:t>．</a:t>
            </a:r>
            <a:r>
              <a:rPr lang="en-US" altLang="zh-CN" sz="2800" i="1" dirty="0" smtClean="0">
                <a:latin typeface="+mn-ea"/>
              </a:rPr>
              <a:t>L</a:t>
            </a:r>
            <a:r>
              <a:rPr lang="zh-CN" altLang="zh-CN" sz="2800" baseline="-25000" dirty="0" smtClean="0">
                <a:latin typeface="+mn-ea"/>
              </a:rPr>
              <a:t>甲</a:t>
            </a:r>
            <a:r>
              <a:rPr lang="zh-CN" altLang="zh-CN" sz="2800" dirty="0" smtClean="0">
                <a:latin typeface="+mn-ea"/>
              </a:rPr>
              <a:t>＜</a:t>
            </a:r>
            <a:r>
              <a:rPr lang="en-US" altLang="zh-CN" sz="2800" i="1" dirty="0" smtClean="0">
                <a:latin typeface="+mn-ea"/>
              </a:rPr>
              <a:t>L</a:t>
            </a:r>
            <a:r>
              <a:rPr lang="zh-CN" altLang="zh-CN" sz="2800" baseline="-25000" dirty="0" smtClean="0">
                <a:latin typeface="+mn-ea"/>
              </a:rPr>
              <a:t>丙</a:t>
            </a:r>
            <a:r>
              <a:rPr lang="zh-CN" altLang="zh-CN" sz="2800" dirty="0" smtClean="0">
                <a:latin typeface="+mn-ea"/>
              </a:rPr>
              <a:t>　</a:t>
            </a:r>
            <a:r>
              <a:rPr lang="en-US" altLang="zh-CN" sz="2800" i="1" dirty="0" smtClean="0">
                <a:latin typeface="+mn-ea"/>
              </a:rPr>
              <a:t>L</a:t>
            </a:r>
            <a:r>
              <a:rPr lang="zh-CN" altLang="zh-CN" sz="2800" baseline="-25000" dirty="0" smtClean="0">
                <a:latin typeface="+mn-ea"/>
              </a:rPr>
              <a:t>乙</a:t>
            </a:r>
            <a:r>
              <a:rPr lang="zh-CN" altLang="zh-CN" sz="2800" dirty="0" smtClean="0">
                <a:latin typeface="+mn-ea"/>
              </a:rPr>
              <a:t>＝</a:t>
            </a:r>
            <a:r>
              <a:rPr lang="en-US" altLang="zh-CN" sz="2800" i="1" dirty="0" smtClean="0">
                <a:latin typeface="+mn-ea"/>
              </a:rPr>
              <a:t>L</a:t>
            </a:r>
            <a:r>
              <a:rPr lang="zh-CN" altLang="zh-CN" sz="2800" baseline="-25000" dirty="0" smtClean="0">
                <a:latin typeface="+mn-ea"/>
              </a:rPr>
              <a:t>丁</a:t>
            </a:r>
            <a:r>
              <a:rPr lang="en-US" altLang="zh-CN" sz="2800" dirty="0" smtClean="0">
                <a:latin typeface="+mn-ea"/>
              </a:rPr>
              <a:t>         D</a:t>
            </a:r>
            <a:r>
              <a:rPr lang="zh-CN" altLang="zh-CN" sz="2800" dirty="0" smtClean="0">
                <a:latin typeface="+mn-ea"/>
              </a:rPr>
              <a:t>．</a:t>
            </a:r>
            <a:r>
              <a:rPr lang="en-US" altLang="zh-CN" sz="2800" i="1" dirty="0" smtClean="0">
                <a:latin typeface="+mn-ea"/>
              </a:rPr>
              <a:t>L</a:t>
            </a:r>
            <a:r>
              <a:rPr lang="zh-CN" altLang="zh-CN" sz="2800" baseline="-25000" dirty="0" smtClean="0">
                <a:latin typeface="+mn-ea"/>
              </a:rPr>
              <a:t>甲</a:t>
            </a:r>
            <a:r>
              <a:rPr lang="zh-CN" altLang="zh-CN" sz="2800" dirty="0" smtClean="0">
                <a:latin typeface="+mn-ea"/>
              </a:rPr>
              <a:t>＝</a:t>
            </a:r>
            <a:r>
              <a:rPr lang="en-US" altLang="zh-CN" sz="2800" i="1" dirty="0" smtClean="0">
                <a:latin typeface="+mn-ea"/>
              </a:rPr>
              <a:t>L</a:t>
            </a:r>
            <a:r>
              <a:rPr lang="zh-CN" altLang="zh-CN" sz="2800" baseline="-25000" dirty="0" smtClean="0">
                <a:latin typeface="+mn-ea"/>
              </a:rPr>
              <a:t>丙</a:t>
            </a:r>
            <a:r>
              <a:rPr lang="zh-CN" altLang="zh-CN" sz="2800" dirty="0" smtClean="0">
                <a:latin typeface="+mn-ea"/>
              </a:rPr>
              <a:t>　</a:t>
            </a:r>
            <a:r>
              <a:rPr lang="en-US" altLang="zh-CN" sz="2800" i="1" dirty="0" smtClean="0">
                <a:latin typeface="+mn-ea"/>
              </a:rPr>
              <a:t>L</a:t>
            </a:r>
            <a:r>
              <a:rPr lang="zh-CN" altLang="zh-CN" sz="2800" baseline="-25000" dirty="0" smtClean="0">
                <a:latin typeface="+mn-ea"/>
              </a:rPr>
              <a:t>乙</a:t>
            </a:r>
            <a:r>
              <a:rPr lang="zh-CN" altLang="zh-CN" sz="2800" dirty="0" smtClean="0">
                <a:latin typeface="+mn-ea"/>
              </a:rPr>
              <a:t>＞</a:t>
            </a:r>
            <a:r>
              <a:rPr lang="en-US" altLang="zh-CN" sz="2800" i="1" dirty="0" smtClean="0">
                <a:latin typeface="+mn-ea"/>
              </a:rPr>
              <a:t>L</a:t>
            </a:r>
            <a:r>
              <a:rPr lang="zh-CN" altLang="zh-CN" sz="2800" baseline="-25000" dirty="0" smtClean="0">
                <a:latin typeface="+mn-ea"/>
              </a:rPr>
              <a:t>丁</a:t>
            </a:r>
            <a:endParaRPr lang="zh-CN" altLang="zh-CN" sz="2800" dirty="0">
              <a:latin typeface="+mn-ea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430103" y="3426521"/>
            <a:ext cx="4432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+mn-ea"/>
              </a:rPr>
              <a:t>B</a:t>
            </a:r>
            <a:endParaRPr lang="zh-CN" altLang="zh-CN" sz="2800" b="1" dirty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8194" name="图片 56" descr="E:\资料   L\八年级物理（下册）\34.T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415885" y="4108867"/>
            <a:ext cx="8344642" cy="1019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33825" y="66675"/>
            <a:ext cx="1466850" cy="523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rgbClr val="FFC000"/>
                </a:solidFill>
              </a:rPr>
              <a:t>专题突破</a:t>
            </a:r>
            <a:endParaRPr lang="zh-CN" altLang="en-US" sz="2400" b="1" dirty="0">
              <a:solidFill>
                <a:srgbClr val="FFC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724392" y="1211274"/>
            <a:ext cx="7837715" cy="3298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en-US" altLang="zh-CN" sz="2800" dirty="0" smtClean="0">
                <a:latin typeface="+mn-ea"/>
              </a:rPr>
              <a:t>12</a:t>
            </a:r>
            <a:r>
              <a:rPr lang="zh-CN" altLang="zh-CN" sz="2800" dirty="0" smtClean="0">
                <a:latin typeface="+mn-ea"/>
              </a:rPr>
              <a:t>．</a:t>
            </a:r>
            <a:r>
              <a:rPr lang="en-US" altLang="zh-CN" sz="2800" dirty="0" smtClean="0">
                <a:latin typeface="+mn-ea"/>
              </a:rPr>
              <a:t>(1)</a:t>
            </a:r>
            <a:r>
              <a:rPr lang="zh-CN" altLang="zh-CN" sz="2800" dirty="0" smtClean="0">
                <a:latin typeface="+mn-ea"/>
              </a:rPr>
              <a:t>如图</a:t>
            </a:r>
            <a:r>
              <a:rPr lang="en-US" altLang="zh-CN" sz="2800" dirty="0" smtClean="0">
                <a:latin typeface="+mn-ea"/>
              </a:rPr>
              <a:t>1</a:t>
            </a:r>
            <a:r>
              <a:rPr lang="zh-CN" altLang="zh-CN" sz="2800" dirty="0" smtClean="0">
                <a:latin typeface="+mn-ea"/>
              </a:rPr>
              <a:t>所示，小车在水平面上运动，受到与水平面成</a:t>
            </a:r>
            <a:r>
              <a:rPr lang="en-US" altLang="zh-CN" sz="2800" dirty="0" smtClean="0">
                <a:latin typeface="+mn-ea"/>
              </a:rPr>
              <a:t>30°</a:t>
            </a:r>
            <a:r>
              <a:rPr lang="zh-CN" altLang="zh-CN" sz="2800" dirty="0" smtClean="0">
                <a:latin typeface="+mn-ea"/>
              </a:rPr>
              <a:t>角的斜向右上方</a:t>
            </a:r>
            <a:r>
              <a:rPr lang="en-US" altLang="zh-CN" sz="2800" dirty="0" smtClean="0">
                <a:latin typeface="+mn-ea"/>
              </a:rPr>
              <a:t>100 N</a:t>
            </a:r>
            <a:r>
              <a:rPr lang="zh-CN" altLang="zh-CN" sz="2800" dirty="0" smtClean="0">
                <a:latin typeface="+mn-ea"/>
              </a:rPr>
              <a:t>的力，画出小车受到的拉力的示意图．</a:t>
            </a:r>
          </a:p>
          <a:p>
            <a:pPr>
              <a:lnSpc>
                <a:spcPts val="5000"/>
              </a:lnSpc>
            </a:pPr>
            <a:r>
              <a:rPr lang="en-US" altLang="zh-CN" sz="2800" dirty="0" smtClean="0">
                <a:latin typeface="+mn-ea"/>
              </a:rPr>
              <a:t>(2)</a:t>
            </a:r>
            <a:r>
              <a:rPr lang="zh-CN" altLang="zh-CN" sz="2800" dirty="0" smtClean="0">
                <a:latin typeface="+mn-ea"/>
              </a:rPr>
              <a:t>如图</a:t>
            </a:r>
            <a:r>
              <a:rPr lang="en-US" altLang="zh-CN" sz="2800" dirty="0" smtClean="0">
                <a:latin typeface="+mn-ea"/>
              </a:rPr>
              <a:t>2</a:t>
            </a:r>
            <a:r>
              <a:rPr lang="zh-CN" altLang="zh-CN" sz="2800" dirty="0" smtClean="0">
                <a:latin typeface="+mn-ea"/>
              </a:rPr>
              <a:t>所示，一个重为</a:t>
            </a:r>
            <a:r>
              <a:rPr lang="en-US" altLang="zh-CN" sz="2800" dirty="0" smtClean="0">
                <a:latin typeface="+mn-ea"/>
              </a:rPr>
              <a:t>5 N</a:t>
            </a:r>
            <a:r>
              <a:rPr lang="zh-CN" altLang="zh-CN" sz="2800" dirty="0" smtClean="0">
                <a:latin typeface="+mn-ea"/>
              </a:rPr>
              <a:t>的物体</a:t>
            </a:r>
            <a:r>
              <a:rPr lang="en-US" altLang="zh-CN" sz="2800" i="1" dirty="0" smtClean="0">
                <a:latin typeface="+mn-ea"/>
              </a:rPr>
              <a:t>A</a:t>
            </a:r>
            <a:r>
              <a:rPr lang="zh-CN" altLang="zh-CN" sz="2800" dirty="0" smtClean="0">
                <a:latin typeface="+mn-ea"/>
              </a:rPr>
              <a:t>静止在斜面上，作出物体</a:t>
            </a:r>
            <a:r>
              <a:rPr lang="en-US" altLang="zh-CN" sz="2800" i="1" dirty="0" smtClean="0">
                <a:latin typeface="+mn-ea"/>
              </a:rPr>
              <a:t>A</a:t>
            </a:r>
            <a:r>
              <a:rPr lang="zh-CN" altLang="zh-CN" sz="2800" dirty="0" smtClean="0">
                <a:latin typeface="+mn-ea"/>
              </a:rPr>
              <a:t>所受重力的示意图．</a:t>
            </a:r>
            <a:endParaRPr altLang="zh-CN" sz="2800" kern="100" dirty="0">
              <a:latin typeface="+mn-ea"/>
              <a:cs typeface="Times New Roman" panose="02020603050405020304" pitchFamily="18" charset="0"/>
            </a:endParaRPr>
          </a:p>
        </p:txBody>
      </p:sp>
      <p:pic>
        <p:nvPicPr>
          <p:cNvPr id="9218" name="图片 57" descr="E:\资料   L\八年级物理（下册）\35.T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820862" y="4669067"/>
            <a:ext cx="5233080" cy="139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直接箭头连接符 5"/>
          <p:cNvCxnSpPr/>
          <p:nvPr/>
        </p:nvCxnSpPr>
        <p:spPr>
          <a:xfrm flipV="1">
            <a:off x="3075711" y="4477000"/>
            <a:ext cx="1104405" cy="64126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弧形 6"/>
          <p:cNvSpPr/>
          <p:nvPr/>
        </p:nvSpPr>
        <p:spPr>
          <a:xfrm rot="1573147">
            <a:off x="3242830" y="4925659"/>
            <a:ext cx="321840" cy="203218"/>
          </a:xfrm>
          <a:prstGeom prst="arc">
            <a:avLst>
              <a:gd name="adj1" fmla="val 16200000"/>
              <a:gd name="adj2" fmla="val 241054"/>
            </a:avLst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503230" y="4690755"/>
            <a:ext cx="783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+mn-ea"/>
              </a:rPr>
              <a:t>30°</a:t>
            </a:r>
            <a:endParaRPr lang="zh-CN" altLang="en-US" sz="2800" b="1" dirty="0">
              <a:solidFill>
                <a:srgbClr val="FF0000"/>
              </a:solidFill>
              <a:latin typeface="+mn-ea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6331933" y="4930609"/>
            <a:ext cx="87916" cy="408154"/>
            <a:chOff x="6350985" y="4930609"/>
            <a:chExt cx="87916" cy="408154"/>
          </a:xfrm>
        </p:grpSpPr>
        <p:cxnSp>
          <p:nvCxnSpPr>
            <p:cNvPr id="12" name="直接箭头连接符 11"/>
            <p:cNvCxnSpPr/>
            <p:nvPr/>
          </p:nvCxnSpPr>
          <p:spPr>
            <a:xfrm flipH="1">
              <a:off x="6391275" y="4930609"/>
              <a:ext cx="4827" cy="408154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椭圆 12"/>
            <p:cNvSpPr/>
            <p:nvPr/>
          </p:nvSpPr>
          <p:spPr>
            <a:xfrm>
              <a:off x="6350985" y="4934001"/>
              <a:ext cx="87916" cy="8791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652660" y="5260769"/>
            <a:ext cx="11281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dirty="0" smtClean="0">
                <a:solidFill>
                  <a:srgbClr val="FF0000"/>
                </a:solidFill>
                <a:latin typeface="+mn-ea"/>
              </a:rPr>
              <a:t>G=5n</a:t>
            </a:r>
            <a:endParaRPr lang="zh-CN" altLang="en-US" sz="2600" b="1" dirty="0">
              <a:solidFill>
                <a:srgbClr val="FF0000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33825" y="66675"/>
            <a:ext cx="1466850" cy="523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rgbClr val="FFC000"/>
                </a:solidFill>
              </a:rPr>
              <a:t>专题突破</a:t>
            </a:r>
            <a:endParaRPr lang="zh-CN" altLang="en-US" sz="2400" b="1" dirty="0">
              <a:solidFill>
                <a:srgbClr val="FFC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973776" y="2072977"/>
            <a:ext cx="7279580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en-US" altLang="zh-CN" sz="2800" dirty="0" smtClean="0">
                <a:latin typeface="+mn-ea"/>
              </a:rPr>
              <a:t>13</a:t>
            </a:r>
            <a:r>
              <a:rPr lang="zh-CN" altLang="zh-CN" sz="2800" dirty="0" smtClean="0">
                <a:latin typeface="+mn-ea"/>
              </a:rPr>
              <a:t>．如下图</a:t>
            </a:r>
            <a:r>
              <a:rPr lang="en-US" altLang="zh-CN" sz="2800" dirty="0" smtClean="0">
                <a:latin typeface="+mn-ea"/>
              </a:rPr>
              <a:t>a</a:t>
            </a:r>
            <a:r>
              <a:rPr lang="zh-CN" altLang="zh-CN" sz="2800" dirty="0" smtClean="0">
                <a:latin typeface="+mn-ea"/>
              </a:rPr>
              <a:t>说明力可以</a:t>
            </a:r>
            <a:r>
              <a:rPr lang="en-US" altLang="zh-CN" sz="2800" dirty="0" smtClean="0">
                <a:latin typeface="+mn-ea"/>
              </a:rPr>
              <a:t>____________________</a:t>
            </a:r>
            <a:r>
              <a:rPr lang="zh-CN" altLang="zh-CN" sz="2800" dirty="0" smtClean="0">
                <a:latin typeface="+mn-ea"/>
              </a:rPr>
              <a:t>，下图</a:t>
            </a:r>
            <a:r>
              <a:rPr lang="en-US" altLang="zh-CN" sz="2800" dirty="0" smtClean="0">
                <a:latin typeface="+mn-ea"/>
              </a:rPr>
              <a:t>b</a:t>
            </a:r>
            <a:r>
              <a:rPr lang="zh-CN" altLang="zh-CN" sz="2800" dirty="0" smtClean="0">
                <a:latin typeface="+mn-ea"/>
              </a:rPr>
              <a:t>说明力可以</a:t>
            </a:r>
            <a:r>
              <a:rPr lang="en-US" altLang="zh-CN" sz="2800" dirty="0" smtClean="0">
                <a:latin typeface="+mn-ea"/>
              </a:rPr>
              <a:t>______________________</a:t>
            </a:r>
            <a:r>
              <a:rPr lang="zh-CN" altLang="zh-CN" sz="2800" dirty="0" smtClean="0">
                <a:latin typeface="+mn-ea"/>
              </a:rPr>
              <a:t>．</a:t>
            </a:r>
            <a:endParaRPr altLang="zh-CN" sz="26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79520" y="2108358"/>
            <a:ext cx="23275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zh-CN" sz="2800" b="1" dirty="0" smtClean="0">
                <a:solidFill>
                  <a:srgbClr val="FF0000"/>
                </a:solidFill>
              </a:rPr>
              <a:t>改变物体形状</a:t>
            </a:r>
            <a:endParaRPr lang="zh-CN" altLang="zh-CN" sz="2800" b="1" dirty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10242" name="图片 58" descr="E:\资料   L\八年级物理（下册）\36A.T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729592" y="3592729"/>
            <a:ext cx="3861213" cy="2296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001984" y="2785250"/>
            <a:ext cx="30638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zh-CN" sz="2800" b="1" dirty="0" smtClean="0">
                <a:solidFill>
                  <a:srgbClr val="FF0000"/>
                </a:solidFill>
              </a:rPr>
              <a:t>改变物体运动状态</a:t>
            </a:r>
            <a:endParaRPr lang="zh-CN" altLang="zh-CN" sz="2800" b="1" dirty="0">
              <a:solidFill>
                <a:srgbClr val="FF0000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33825" y="66675"/>
            <a:ext cx="1466850" cy="523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rgbClr val="FFC000"/>
                </a:solidFill>
              </a:rPr>
              <a:t>专题突破</a:t>
            </a:r>
            <a:endParaRPr lang="zh-CN" altLang="en-US" sz="2400" b="1" dirty="0">
              <a:solidFill>
                <a:srgbClr val="FFC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03167" y="2417374"/>
            <a:ext cx="6258298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en-US" altLang="zh-CN" sz="2800" dirty="0" smtClean="0">
                <a:latin typeface="+mn-ea"/>
              </a:rPr>
              <a:t>14</a:t>
            </a:r>
            <a:r>
              <a:rPr lang="zh-CN" altLang="zh-CN" sz="2800" dirty="0" smtClean="0">
                <a:latin typeface="+mn-ea"/>
              </a:rPr>
              <a:t>．上图中弹簧测力计的分度值是</a:t>
            </a:r>
            <a:r>
              <a:rPr lang="en-US" altLang="zh-CN" sz="2800" dirty="0" smtClean="0">
                <a:latin typeface="+mn-ea"/>
              </a:rPr>
              <a:t>__________N</a:t>
            </a:r>
            <a:r>
              <a:rPr lang="zh-CN" altLang="zh-CN" sz="2800" dirty="0" smtClean="0">
                <a:latin typeface="+mn-ea"/>
              </a:rPr>
              <a:t>，手的拉力为</a:t>
            </a:r>
            <a:r>
              <a:rPr lang="en-US" altLang="zh-CN" sz="2800" dirty="0" smtClean="0">
                <a:latin typeface="+mn-ea"/>
              </a:rPr>
              <a:t>__________N.</a:t>
            </a:r>
            <a:endParaRPr lang="zh-CN" altLang="zh-CN" sz="2800" dirty="0">
              <a:latin typeface="+mn-ea"/>
            </a:endParaRPr>
          </a:p>
        </p:txBody>
      </p:sp>
      <p:pic>
        <p:nvPicPr>
          <p:cNvPr id="11266" name="图片 59" descr="E:\资料   L\八年级物理（下册）\37.T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464955" y="4241741"/>
            <a:ext cx="4505861" cy="747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149432" y="3141522"/>
            <a:ext cx="8193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+mn-ea"/>
              </a:rPr>
              <a:t>0.2</a:t>
            </a:r>
            <a:endParaRPr lang="zh-CN" altLang="zh-CN" sz="28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115788" y="3141522"/>
            <a:ext cx="8193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+mn-ea"/>
              </a:rPr>
              <a:t>1.6</a:t>
            </a:r>
            <a:endParaRPr lang="zh-CN" altLang="zh-CN" sz="2800" b="1" dirty="0">
              <a:solidFill>
                <a:srgbClr val="FF0000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14775" y="47625"/>
            <a:ext cx="1466850" cy="523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rgbClr val="FFC000"/>
                </a:solidFill>
              </a:rPr>
              <a:t>知识网络</a:t>
            </a:r>
            <a:endParaRPr lang="zh-CN" altLang="en-US" sz="2400" b="1" dirty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254" y="1318160"/>
            <a:ext cx="8775863" cy="4773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06336" y="1182097"/>
            <a:ext cx="2648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zh-CN" sz="2400" b="1" dirty="0" smtClean="0">
                <a:solidFill>
                  <a:srgbClr val="FF0000"/>
                </a:solidFill>
              </a:rPr>
              <a:t>物体对物体的作用</a:t>
            </a:r>
            <a:endParaRPr lang="zh-CN" altLang="zh-CN" sz="2400" b="1" dirty="0">
              <a:solidFill>
                <a:srgbClr val="FF0000"/>
              </a:solidFill>
              <a:latin typeface="Calibri" pitchFamily="34" charset="0"/>
              <a:ea typeface="微软雅黑" pitchFamily="34" charset="-122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885700" y="1621484"/>
            <a:ext cx="20663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zh-CN" sz="2400" b="1" dirty="0" smtClean="0">
                <a:solidFill>
                  <a:srgbClr val="FF0000"/>
                </a:solidFill>
              </a:rPr>
              <a:t>改变物体形状</a:t>
            </a:r>
            <a:endParaRPr lang="zh-CN" altLang="zh-CN" sz="2400" b="1" dirty="0">
              <a:solidFill>
                <a:srgbClr val="FF0000"/>
              </a:solidFill>
              <a:latin typeface="Calibri" pitchFamily="34" charset="0"/>
              <a:ea typeface="微软雅黑" pitchFamily="34" charset="-122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735780" y="1633359"/>
            <a:ext cx="29807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zh-CN" sz="2400" b="1" dirty="0" smtClean="0">
                <a:solidFill>
                  <a:srgbClr val="FF0000"/>
                </a:solidFill>
              </a:rPr>
              <a:t>改变物体的运动状态</a:t>
            </a:r>
            <a:endParaRPr lang="zh-CN" altLang="zh-CN" sz="2400" b="1" dirty="0">
              <a:solidFill>
                <a:srgbClr val="FF0000"/>
              </a:solidFill>
              <a:latin typeface="Calibri" pitchFamily="34" charset="0"/>
              <a:ea typeface="微软雅黑" pitchFamily="34" charset="-122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180113" y="2025244"/>
            <a:ext cx="8193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zh-CN" sz="2400" b="1" dirty="0" smtClean="0">
                <a:solidFill>
                  <a:srgbClr val="FF0000"/>
                </a:solidFill>
              </a:rPr>
              <a:t>相互</a:t>
            </a:r>
            <a:endParaRPr lang="zh-CN" altLang="zh-CN" sz="2400" b="1" dirty="0">
              <a:solidFill>
                <a:srgbClr val="FF0000"/>
              </a:solidFill>
              <a:latin typeface="Calibri" pitchFamily="34" charset="0"/>
              <a:ea typeface="微软雅黑" pitchFamily="34" charset="-122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731323" y="2405253"/>
            <a:ext cx="8193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zh-CN" sz="2400" b="1" dirty="0" smtClean="0">
                <a:solidFill>
                  <a:srgbClr val="FF0000"/>
                </a:solidFill>
              </a:rPr>
              <a:t>大小</a:t>
            </a:r>
            <a:endParaRPr lang="zh-CN" altLang="zh-CN" sz="2400" b="1" dirty="0">
              <a:solidFill>
                <a:srgbClr val="FF0000"/>
              </a:solidFill>
              <a:latin typeface="Calibri" pitchFamily="34" charset="0"/>
              <a:ea typeface="微软雅黑" pitchFamily="34" charset="-122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094513" y="2405253"/>
            <a:ext cx="8193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zh-CN" sz="2400" b="1" dirty="0" smtClean="0">
                <a:solidFill>
                  <a:srgbClr val="FF0000"/>
                </a:solidFill>
              </a:rPr>
              <a:t>方向</a:t>
            </a:r>
            <a:endParaRPr lang="zh-CN" altLang="zh-CN" sz="2400" b="1" dirty="0">
              <a:solidFill>
                <a:srgbClr val="FF0000"/>
              </a:solidFill>
              <a:latin typeface="Calibri" pitchFamily="34" charset="0"/>
              <a:ea typeface="微软雅黑" pitchFamily="34" charset="-122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172694" y="2393377"/>
            <a:ext cx="11519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zh-CN" sz="2400" b="1" dirty="0" smtClean="0">
                <a:solidFill>
                  <a:srgbClr val="FF0000"/>
                </a:solidFill>
              </a:rPr>
              <a:t>作用点</a:t>
            </a:r>
            <a:endParaRPr lang="zh-CN" altLang="zh-CN" sz="2400" b="1" dirty="0">
              <a:solidFill>
                <a:srgbClr val="FF0000"/>
              </a:solidFill>
              <a:latin typeface="Calibri" pitchFamily="34" charset="0"/>
              <a:ea typeface="微软雅黑" pitchFamily="34" charset="-122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909453" y="3200896"/>
            <a:ext cx="38476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zh-CN" sz="2400" b="1" dirty="0" smtClean="0">
                <a:solidFill>
                  <a:srgbClr val="FF0000"/>
                </a:solidFill>
              </a:rPr>
              <a:t>物体发生弹性形变产生的力</a:t>
            </a:r>
            <a:endParaRPr lang="zh-CN" altLang="zh-CN" sz="2400" b="1" dirty="0">
              <a:solidFill>
                <a:srgbClr val="FF0000"/>
              </a:solidFill>
              <a:latin typeface="Calibri" pitchFamily="34" charset="0"/>
              <a:ea typeface="微软雅黑" pitchFamily="34" charset="-122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906982" y="3580904"/>
            <a:ext cx="50588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zh-CN" b="1" dirty="0" smtClean="0">
                <a:solidFill>
                  <a:srgbClr val="FF0000"/>
                </a:solidFill>
              </a:rPr>
              <a:t>在弹簧的弹性限度内，弹簧受到的拉力与弹簧的伸长量成正比</a:t>
            </a:r>
            <a:endParaRPr lang="zh-CN" altLang="zh-CN" b="1" dirty="0">
              <a:solidFill>
                <a:srgbClr val="FF0000"/>
              </a:solidFill>
              <a:latin typeface="Calibri" pitchFamily="34" charset="0"/>
              <a:ea typeface="微软雅黑" pitchFamily="34" charset="-122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408217" y="4412183"/>
            <a:ext cx="14369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zh-CN" sz="2400" b="1" dirty="0" smtClean="0">
                <a:solidFill>
                  <a:srgbClr val="FF0000"/>
                </a:solidFill>
              </a:rPr>
              <a:t>地球吸引</a:t>
            </a:r>
            <a:endParaRPr lang="zh-CN" altLang="zh-CN" sz="2400" b="1" dirty="0">
              <a:solidFill>
                <a:srgbClr val="FF0000"/>
              </a:solidFill>
              <a:latin typeface="Calibri" pitchFamily="34" charset="0"/>
              <a:ea typeface="微软雅黑" pitchFamily="34" charset="-122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137069" y="4412184"/>
            <a:ext cx="8431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zh-CN" sz="2400" b="1" dirty="0" smtClean="0">
                <a:solidFill>
                  <a:srgbClr val="FF0000"/>
                </a:solidFill>
              </a:rPr>
              <a:t>地球</a:t>
            </a:r>
            <a:endParaRPr lang="zh-CN" altLang="zh-CN" sz="2400" b="1" dirty="0">
              <a:solidFill>
                <a:srgbClr val="FF0000"/>
              </a:solidFill>
              <a:latin typeface="Calibri" pitchFamily="34" charset="0"/>
              <a:ea typeface="微软雅黑" pitchFamily="34" charset="-122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645718" y="4768444"/>
            <a:ext cx="13062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+mn-ea"/>
              </a:rPr>
              <a:t>G</a:t>
            </a:r>
            <a:r>
              <a:rPr lang="zh-CN" altLang="zh-CN" sz="2400" b="1" dirty="0" smtClean="0">
                <a:solidFill>
                  <a:srgbClr val="FF0000"/>
                </a:solidFill>
                <a:latin typeface="+mn-ea"/>
              </a:rPr>
              <a:t>＝</a:t>
            </a:r>
            <a:r>
              <a:rPr lang="en-US" altLang="zh-CN" sz="2400" b="1" dirty="0" smtClean="0">
                <a:solidFill>
                  <a:srgbClr val="FF0000"/>
                </a:solidFill>
                <a:latin typeface="+mn-ea"/>
              </a:rPr>
              <a:t>mg</a:t>
            </a:r>
            <a:endParaRPr lang="zh-CN" altLang="zh-CN" sz="24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360710" y="5148454"/>
            <a:ext cx="15081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zh-CN" sz="2400" b="1" dirty="0" smtClean="0">
                <a:solidFill>
                  <a:srgbClr val="FF0000"/>
                </a:solidFill>
              </a:rPr>
              <a:t>竖直向下</a:t>
            </a:r>
            <a:endParaRPr lang="zh-CN" altLang="zh-CN" sz="24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990104" y="5611591"/>
            <a:ext cx="8431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zh-CN" sz="2400" b="1" dirty="0" smtClean="0">
                <a:solidFill>
                  <a:srgbClr val="FF0000"/>
                </a:solidFill>
              </a:rPr>
              <a:t>重心</a:t>
            </a:r>
            <a:endParaRPr lang="zh-CN" altLang="zh-CN" sz="2400" b="1" dirty="0">
              <a:solidFill>
                <a:srgbClr val="FF0000"/>
              </a:solidFill>
              <a:latin typeface="+mn-ea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33825" y="66675"/>
            <a:ext cx="1466850" cy="523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rgbClr val="FFC000"/>
                </a:solidFill>
              </a:rPr>
              <a:t>专题突破</a:t>
            </a:r>
            <a:endParaRPr lang="zh-CN" altLang="en-US" sz="2400" b="1" dirty="0">
              <a:solidFill>
                <a:srgbClr val="FFC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48143" y="849846"/>
            <a:ext cx="7790213" cy="3348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300"/>
              </a:lnSpc>
            </a:pPr>
            <a:r>
              <a:rPr lang="en-US" altLang="zh-CN" sz="2800" dirty="0" smtClean="0">
                <a:latin typeface="+mn-ea"/>
              </a:rPr>
              <a:t>15</a:t>
            </a:r>
            <a:r>
              <a:rPr lang="zh-CN" altLang="zh-CN" sz="2800" dirty="0" smtClean="0">
                <a:latin typeface="+mn-ea"/>
              </a:rPr>
              <a:t>．用绳子拉着一个小球在光滑的一冰平桌面上做圆周运动，绳子拉力大小与什么因素有关？小明认为与小球的运动速度有关．于是他用一根橡皮筋连接一个小球，让小球在光滑的水平桌面上以一定速度做圆周运动</a:t>
            </a:r>
            <a:r>
              <a:rPr lang="en-US" altLang="zh-CN" sz="2800" dirty="0" smtClean="0">
                <a:latin typeface="+mn-ea"/>
              </a:rPr>
              <a:t>(</a:t>
            </a:r>
            <a:r>
              <a:rPr lang="zh-CN" altLang="zh-CN" sz="2800" dirty="0" smtClean="0">
                <a:latin typeface="+mn-ea"/>
              </a:rPr>
              <a:t>如下图所示</a:t>
            </a:r>
            <a:r>
              <a:rPr lang="en-US" altLang="zh-CN" sz="2800" dirty="0" smtClean="0">
                <a:latin typeface="+mn-ea"/>
              </a:rPr>
              <a:t>)</a:t>
            </a:r>
            <a:r>
              <a:rPr lang="zh-CN" altLang="zh-CN" sz="2800" dirty="0" smtClean="0">
                <a:latin typeface="+mn-ea"/>
              </a:rPr>
              <a:t>．改变小球的运动速度，做几次实验，记录现象如下表．</a:t>
            </a:r>
            <a:endParaRPr lang="en-US" altLang="zh-CN" sz="2800" dirty="0" smtClean="0">
              <a:latin typeface="+mn-ea"/>
            </a:endParaRPr>
          </a:p>
        </p:txBody>
      </p:sp>
      <p:pic>
        <p:nvPicPr>
          <p:cNvPr id="12290" name="图片 60" descr="E:\资料   L\八年级物理（下册）\38.T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332512" y="4412450"/>
            <a:ext cx="2802577" cy="191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3325096" y="4334495"/>
          <a:ext cx="5486400" cy="2111826"/>
        </p:xfrm>
        <a:graphic>
          <a:graphicData uri="http://schemas.openxmlformats.org/drawingml/2006/table">
            <a:tbl>
              <a:tblPr/>
              <a:tblGrid>
                <a:gridCol w="2006930"/>
                <a:gridCol w="1496291"/>
                <a:gridCol w="1983179"/>
              </a:tblGrid>
              <a:tr h="844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600" kern="100" dirty="0">
                          <a:latin typeface="+mn-ea"/>
                          <a:ea typeface="+mn-ea"/>
                          <a:cs typeface="Times New Roman"/>
                        </a:rPr>
                        <a:t>小球质量</a:t>
                      </a:r>
                      <a:r>
                        <a:rPr lang="en-US" sz="2600" kern="100" dirty="0">
                          <a:latin typeface="+mn-ea"/>
                          <a:ea typeface="+mn-ea"/>
                          <a:cs typeface="Courier New"/>
                        </a:rPr>
                        <a:t>/</a:t>
                      </a:r>
                      <a:r>
                        <a:rPr lang="zh-CN" sz="2600" kern="100" dirty="0">
                          <a:latin typeface="+mn-ea"/>
                          <a:ea typeface="+mn-ea"/>
                          <a:cs typeface="Times New Roman"/>
                        </a:rPr>
                        <a:t>克</a:t>
                      </a:r>
                      <a:endParaRPr lang="zh-CN" sz="2600" kern="100" dirty="0">
                        <a:latin typeface="+mn-ea"/>
                        <a:ea typeface="+mn-ea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600" kern="100" dirty="0">
                          <a:latin typeface="+mn-ea"/>
                          <a:ea typeface="+mn-ea"/>
                          <a:cs typeface="Times New Roman"/>
                        </a:rPr>
                        <a:t>小球速度</a:t>
                      </a:r>
                      <a:endParaRPr lang="zh-CN" sz="2600" kern="100" dirty="0">
                        <a:latin typeface="+mn-ea"/>
                        <a:ea typeface="+mn-ea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600" kern="100" dirty="0">
                          <a:latin typeface="+mn-ea"/>
                          <a:ea typeface="+mn-ea"/>
                          <a:cs typeface="Times New Roman"/>
                        </a:rPr>
                        <a:t>橡皮筋长度</a:t>
                      </a:r>
                      <a:r>
                        <a:rPr lang="en-US" sz="2600" kern="100" dirty="0">
                          <a:latin typeface="+mn-ea"/>
                          <a:ea typeface="+mn-ea"/>
                          <a:cs typeface="Courier New"/>
                        </a:rPr>
                        <a:t>/</a:t>
                      </a:r>
                      <a:r>
                        <a:rPr lang="zh-CN" sz="2600" kern="100" dirty="0">
                          <a:latin typeface="+mn-ea"/>
                          <a:ea typeface="+mn-ea"/>
                          <a:cs typeface="Times New Roman"/>
                        </a:rPr>
                        <a:t>厘米</a:t>
                      </a:r>
                      <a:endParaRPr lang="zh-CN" sz="2600" kern="100" dirty="0">
                        <a:latin typeface="+mn-ea"/>
                        <a:ea typeface="+mn-ea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3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kern="100" dirty="0">
                          <a:latin typeface="+mn-ea"/>
                          <a:ea typeface="+mn-ea"/>
                          <a:cs typeface="Courier New"/>
                        </a:rPr>
                        <a:t>15</a:t>
                      </a:r>
                      <a:endParaRPr lang="zh-CN" sz="2600" kern="100" dirty="0">
                        <a:latin typeface="+mn-ea"/>
                        <a:ea typeface="+mn-ea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600" kern="100" dirty="0">
                          <a:latin typeface="+mn-ea"/>
                          <a:ea typeface="+mn-ea"/>
                          <a:cs typeface="Times New Roman"/>
                        </a:rPr>
                        <a:t>慢</a:t>
                      </a:r>
                      <a:endParaRPr lang="zh-CN" sz="2600" kern="100" dirty="0">
                        <a:latin typeface="+mn-ea"/>
                        <a:ea typeface="+mn-ea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kern="100">
                          <a:latin typeface="+mn-ea"/>
                          <a:ea typeface="+mn-ea"/>
                          <a:cs typeface="Courier New"/>
                        </a:rPr>
                        <a:t>10</a:t>
                      </a:r>
                      <a:endParaRPr lang="zh-CN" sz="2600" kern="100">
                        <a:latin typeface="+mn-ea"/>
                        <a:ea typeface="+mn-ea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3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kern="100">
                          <a:latin typeface="+mn-ea"/>
                          <a:ea typeface="+mn-ea"/>
                          <a:cs typeface="Courier New"/>
                        </a:rPr>
                        <a:t>15</a:t>
                      </a:r>
                      <a:endParaRPr lang="zh-CN" sz="2600" kern="100">
                        <a:latin typeface="+mn-ea"/>
                        <a:ea typeface="+mn-ea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600" kern="100" dirty="0">
                          <a:latin typeface="+mn-ea"/>
                          <a:ea typeface="+mn-ea"/>
                          <a:cs typeface="Times New Roman"/>
                        </a:rPr>
                        <a:t>较快</a:t>
                      </a:r>
                      <a:endParaRPr lang="zh-CN" sz="2600" kern="100" dirty="0">
                        <a:latin typeface="+mn-ea"/>
                        <a:ea typeface="+mn-ea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kern="100" dirty="0">
                          <a:latin typeface="+mn-ea"/>
                          <a:ea typeface="+mn-ea"/>
                          <a:cs typeface="Courier New"/>
                        </a:rPr>
                        <a:t>15</a:t>
                      </a:r>
                      <a:endParaRPr lang="zh-CN" sz="2600" kern="100" dirty="0">
                        <a:latin typeface="+mn-ea"/>
                        <a:ea typeface="+mn-ea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3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kern="100">
                          <a:latin typeface="+mn-ea"/>
                          <a:ea typeface="+mn-ea"/>
                          <a:cs typeface="Courier New"/>
                        </a:rPr>
                        <a:t>15</a:t>
                      </a:r>
                      <a:endParaRPr lang="zh-CN" sz="2600" kern="100">
                        <a:latin typeface="+mn-ea"/>
                        <a:ea typeface="+mn-ea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600" kern="100" dirty="0">
                          <a:latin typeface="+mn-ea"/>
                          <a:ea typeface="+mn-ea"/>
                          <a:cs typeface="Times New Roman"/>
                        </a:rPr>
                        <a:t>很快</a:t>
                      </a:r>
                      <a:endParaRPr lang="zh-CN" sz="2600" kern="100" dirty="0">
                        <a:latin typeface="+mn-ea"/>
                        <a:ea typeface="+mn-ea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kern="100" dirty="0">
                          <a:latin typeface="+mn-ea"/>
                          <a:ea typeface="+mn-ea"/>
                          <a:cs typeface="Courier New"/>
                        </a:rPr>
                        <a:t>18</a:t>
                      </a:r>
                      <a:endParaRPr lang="zh-CN" sz="2600" kern="100" dirty="0">
                        <a:latin typeface="+mn-ea"/>
                        <a:ea typeface="+mn-ea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33825" y="66675"/>
            <a:ext cx="1466850" cy="523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rgbClr val="FFC000"/>
                </a:solidFill>
              </a:rPr>
              <a:t>专题突破</a:t>
            </a:r>
            <a:endParaRPr lang="zh-CN" altLang="en-US" sz="2400" b="1" dirty="0">
              <a:solidFill>
                <a:srgbClr val="FFC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653140" y="1164682"/>
            <a:ext cx="8098973" cy="5221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en-US" altLang="zh-CN" sz="2800" dirty="0" smtClean="0">
                <a:latin typeface="+mn-ea"/>
              </a:rPr>
              <a:t>(1)</a:t>
            </a:r>
            <a:r>
              <a:rPr lang="zh-CN" altLang="zh-CN" sz="2800" dirty="0" smtClean="0">
                <a:latin typeface="+mn-ea"/>
              </a:rPr>
              <a:t>小球在桌面上做圆周运动时．其运动状态</a:t>
            </a:r>
            <a:r>
              <a:rPr lang="en-US" altLang="zh-CN" sz="2800" dirty="0" smtClean="0">
                <a:latin typeface="+mn-ea"/>
              </a:rPr>
              <a:t>__________</a:t>
            </a:r>
            <a:r>
              <a:rPr lang="zh-CN" altLang="zh-CN" sz="2800" dirty="0" smtClean="0">
                <a:latin typeface="+mn-ea"/>
              </a:rPr>
              <a:t>改变</a:t>
            </a:r>
            <a:r>
              <a:rPr lang="en-US" altLang="zh-CN" sz="2800" dirty="0" smtClean="0">
                <a:latin typeface="+mn-ea"/>
              </a:rPr>
              <a:t>(</a:t>
            </a:r>
            <a:r>
              <a:rPr lang="zh-CN" altLang="zh-CN" sz="2800" dirty="0" smtClean="0">
                <a:latin typeface="+mn-ea"/>
              </a:rPr>
              <a:t>选填</a:t>
            </a:r>
            <a:r>
              <a:rPr lang="en-US" altLang="zh-CN" sz="2800" dirty="0" smtClean="0">
                <a:latin typeface="+mn-ea"/>
              </a:rPr>
              <a:t>“</a:t>
            </a:r>
            <a:r>
              <a:rPr lang="zh-CN" altLang="zh-CN" sz="2800" dirty="0" smtClean="0">
                <a:latin typeface="+mn-ea"/>
              </a:rPr>
              <a:t>可能</a:t>
            </a:r>
            <a:r>
              <a:rPr lang="en-US" altLang="zh-CN" sz="2800" dirty="0" smtClean="0">
                <a:latin typeface="+mn-ea"/>
              </a:rPr>
              <a:t>”“</a:t>
            </a:r>
            <a:r>
              <a:rPr lang="zh-CN" altLang="zh-CN" sz="2800" dirty="0" smtClean="0">
                <a:latin typeface="+mn-ea"/>
              </a:rPr>
              <a:t>一定</a:t>
            </a:r>
            <a:r>
              <a:rPr lang="en-US" altLang="zh-CN" sz="2800" dirty="0" smtClean="0">
                <a:latin typeface="+mn-ea"/>
              </a:rPr>
              <a:t>”</a:t>
            </a:r>
            <a:r>
              <a:rPr lang="zh-CN" altLang="zh-CN" sz="2800" dirty="0" smtClean="0">
                <a:latin typeface="+mn-ea"/>
              </a:rPr>
              <a:t>或</a:t>
            </a:r>
            <a:r>
              <a:rPr lang="en-US" altLang="zh-CN" sz="2800" dirty="0" smtClean="0">
                <a:latin typeface="+mn-ea"/>
              </a:rPr>
              <a:t>“</a:t>
            </a:r>
            <a:r>
              <a:rPr lang="zh-CN" altLang="zh-CN" sz="2800" dirty="0" smtClean="0">
                <a:latin typeface="+mn-ea"/>
              </a:rPr>
              <a:t>一定不</a:t>
            </a:r>
            <a:r>
              <a:rPr lang="en-US" altLang="zh-CN" sz="2800" dirty="0" smtClean="0">
                <a:latin typeface="+mn-ea"/>
              </a:rPr>
              <a:t>”)</a:t>
            </a:r>
            <a:r>
              <a:rPr lang="zh-CN" altLang="zh-CN" sz="2800" dirty="0" smtClean="0">
                <a:latin typeface="+mn-ea"/>
              </a:rPr>
              <a:t>．</a:t>
            </a:r>
          </a:p>
          <a:p>
            <a:pPr>
              <a:lnSpc>
                <a:spcPts val="5000"/>
              </a:lnSpc>
            </a:pPr>
            <a:r>
              <a:rPr lang="en-US" altLang="zh-CN" sz="2800" dirty="0" smtClean="0">
                <a:latin typeface="+mn-ea"/>
              </a:rPr>
              <a:t>(2)</a:t>
            </a:r>
            <a:r>
              <a:rPr lang="zh-CN" altLang="zh-CN" sz="2800" dirty="0" smtClean="0">
                <a:latin typeface="+mn-ea"/>
              </a:rPr>
              <a:t>从表格的数据可以看出：小球的运动速度越大，橡皮筋的伸长就越</a:t>
            </a:r>
            <a:r>
              <a:rPr lang="en-US" altLang="zh-CN" sz="2800" dirty="0" smtClean="0">
                <a:latin typeface="+mn-ea"/>
              </a:rPr>
              <a:t>__________</a:t>
            </a:r>
            <a:r>
              <a:rPr lang="zh-CN" altLang="zh-CN" sz="2800" dirty="0" smtClean="0">
                <a:latin typeface="+mn-ea"/>
              </a:rPr>
              <a:t>．</a:t>
            </a:r>
            <a:r>
              <a:rPr lang="en-US" altLang="zh-CN" sz="2800" dirty="0" smtClean="0">
                <a:latin typeface="+mn-ea"/>
              </a:rPr>
              <a:t>(</a:t>
            </a:r>
            <a:r>
              <a:rPr lang="zh-CN" altLang="zh-CN" sz="2800" dirty="0" smtClean="0">
                <a:latin typeface="+mn-ea"/>
              </a:rPr>
              <a:t>选填</a:t>
            </a:r>
            <a:r>
              <a:rPr lang="en-US" altLang="zh-CN" sz="2800" dirty="0" smtClean="0">
                <a:latin typeface="+mn-ea"/>
              </a:rPr>
              <a:t>“</a:t>
            </a:r>
            <a:r>
              <a:rPr lang="zh-CN" altLang="zh-CN" sz="2800" dirty="0" smtClean="0">
                <a:latin typeface="+mn-ea"/>
              </a:rPr>
              <a:t>长</a:t>
            </a:r>
            <a:r>
              <a:rPr lang="en-US" altLang="zh-CN" sz="2800" dirty="0" smtClean="0">
                <a:latin typeface="+mn-ea"/>
              </a:rPr>
              <a:t>”“</a:t>
            </a:r>
            <a:r>
              <a:rPr lang="zh-CN" altLang="zh-CN" sz="2800" dirty="0" smtClean="0">
                <a:latin typeface="+mn-ea"/>
              </a:rPr>
              <a:t>短</a:t>
            </a:r>
            <a:r>
              <a:rPr lang="en-US" altLang="zh-CN" sz="2800" dirty="0" smtClean="0">
                <a:latin typeface="+mn-ea"/>
              </a:rPr>
              <a:t>”</a:t>
            </a:r>
            <a:r>
              <a:rPr lang="zh-CN" altLang="zh-CN" sz="2800" dirty="0" smtClean="0">
                <a:latin typeface="+mn-ea"/>
              </a:rPr>
              <a:t>或</a:t>
            </a:r>
            <a:r>
              <a:rPr lang="en-US" altLang="zh-CN" sz="2800" dirty="0" smtClean="0">
                <a:latin typeface="+mn-ea"/>
              </a:rPr>
              <a:t>“</a:t>
            </a:r>
            <a:r>
              <a:rPr lang="zh-CN" altLang="zh-CN" sz="2800" dirty="0" smtClean="0">
                <a:latin typeface="+mn-ea"/>
              </a:rPr>
              <a:t>不变</a:t>
            </a:r>
            <a:r>
              <a:rPr lang="en-US" altLang="zh-CN" sz="2800" dirty="0" smtClean="0">
                <a:latin typeface="+mn-ea"/>
              </a:rPr>
              <a:t>”)</a:t>
            </a:r>
            <a:endParaRPr lang="zh-CN" altLang="zh-CN" sz="2800" dirty="0" smtClean="0">
              <a:latin typeface="+mn-ea"/>
            </a:endParaRPr>
          </a:p>
          <a:p>
            <a:pPr>
              <a:lnSpc>
                <a:spcPts val="5000"/>
              </a:lnSpc>
            </a:pPr>
            <a:r>
              <a:rPr lang="en-US" altLang="zh-CN" sz="2800" dirty="0" smtClean="0">
                <a:latin typeface="+mn-ea"/>
              </a:rPr>
              <a:t>(3)</a:t>
            </a:r>
            <a:r>
              <a:rPr lang="zh-CN" altLang="zh-CN" sz="2800" dirty="0" smtClean="0">
                <a:latin typeface="+mn-ea"/>
              </a:rPr>
              <a:t>小明用橡皮筋代替绳子进行实验的目的是</a:t>
            </a:r>
            <a:r>
              <a:rPr lang="en-US" altLang="zh-CN" sz="2800" dirty="0" smtClean="0">
                <a:latin typeface="+mn-ea"/>
              </a:rPr>
              <a:t>____________________________________________</a:t>
            </a:r>
            <a:r>
              <a:rPr lang="zh-CN" altLang="zh-CN" sz="2800" dirty="0" smtClean="0">
                <a:latin typeface="+mn-ea"/>
              </a:rPr>
              <a:t>．</a:t>
            </a:r>
            <a:endParaRPr altLang="zh-CN" sz="28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45027" y="1882738"/>
            <a:ext cx="9144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zh-CN" sz="2800" b="1" dirty="0" smtClean="0">
                <a:solidFill>
                  <a:srgbClr val="FF0000"/>
                </a:solidFill>
              </a:rPr>
              <a:t>一定</a:t>
            </a:r>
            <a:endParaRPr lang="zh-CN" altLang="zh-CN" sz="28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120736" y="3759040"/>
            <a:ext cx="5700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zh-CN" sz="2800" b="1" dirty="0" smtClean="0">
                <a:solidFill>
                  <a:srgbClr val="FF0000"/>
                </a:solidFill>
              </a:rPr>
              <a:t>长</a:t>
            </a:r>
            <a:endParaRPr lang="zh-CN" altLang="zh-CN" sz="28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223156" y="5623466"/>
            <a:ext cx="60089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zh-CN" sz="2800" b="1" dirty="0" smtClean="0">
                <a:solidFill>
                  <a:srgbClr val="FF0000"/>
                </a:solidFill>
              </a:rPr>
              <a:t>通过橡皮筋的伸长来比较拉力的大小</a:t>
            </a:r>
            <a:endParaRPr lang="zh-CN" altLang="zh-CN" sz="2800" b="1" dirty="0">
              <a:solidFill>
                <a:srgbClr val="FF0000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0" y="2037922"/>
            <a:ext cx="9144572" cy="1791128"/>
            <a:chOff x="-1" y="2037922"/>
            <a:chExt cx="12192763" cy="1791128"/>
          </a:xfrm>
        </p:grpSpPr>
        <p:sp>
          <p:nvSpPr>
            <p:cNvPr id="5" name="矩形 4"/>
            <p:cNvSpPr/>
            <p:nvPr/>
          </p:nvSpPr>
          <p:spPr>
            <a:xfrm>
              <a:off x="762" y="2038350"/>
              <a:ext cx="12192000" cy="17907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762" y="2037922"/>
              <a:ext cx="12192000" cy="72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-1" y="3752264"/>
              <a:ext cx="12192000" cy="72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91"/>
          <a:stretch>
            <a:fillRect/>
          </a:stretch>
        </p:blipFill>
        <p:spPr>
          <a:xfrm flipH="1">
            <a:off x="6893719" y="0"/>
            <a:ext cx="2250281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276350" y="2328818"/>
            <a:ext cx="41857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spc="600" dirty="0" smtClean="0">
                <a:solidFill>
                  <a:schemeClr val="bg1"/>
                </a:solidFill>
              </a:rPr>
              <a:t>感谢聆听</a:t>
            </a:r>
            <a:endParaRPr lang="zh-CN" altLang="en-US" sz="7200" spc="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14775" y="47625"/>
            <a:ext cx="1466850" cy="523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rgbClr val="FFC000"/>
                </a:solidFill>
              </a:rPr>
              <a:t>知识网络</a:t>
            </a:r>
            <a:endParaRPr lang="zh-CN" altLang="en-US" sz="2400" b="1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39389" y="656841"/>
            <a:ext cx="8360225" cy="6029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31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+mn-ea"/>
              </a:rPr>
              <a:t>使用方法：</a:t>
            </a:r>
            <a:endParaRPr lang="en-US" altLang="zh-CN" sz="2400" b="1" dirty="0" smtClean="0">
              <a:solidFill>
                <a:srgbClr val="FF0000"/>
              </a:solidFill>
              <a:latin typeface="+mn-ea"/>
            </a:endParaRPr>
          </a:p>
          <a:p>
            <a:pPr>
              <a:lnSpc>
                <a:spcPts val="31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+mn-ea"/>
              </a:rPr>
              <a:t>1.</a:t>
            </a:r>
            <a:r>
              <a:rPr lang="zh-CN" altLang="en-US" sz="2400" b="1" dirty="0" smtClean="0">
                <a:solidFill>
                  <a:srgbClr val="FF0000"/>
                </a:solidFill>
                <a:latin typeface="+mn-ea"/>
              </a:rPr>
              <a:t>进行“校零”，看一下弹簧测力计的指针是否指在零刻度线的位置，如果不是的话，要来回拉动几次挂钩，看一下是否弹簧很好的恢复初始形状，检查一下，是否与外壳之间存在较大摩擦，让指针指在零刻度线的位置才 能使用。</a:t>
            </a:r>
            <a:endParaRPr lang="en-US" altLang="zh-CN" sz="2400" b="1" dirty="0" smtClean="0">
              <a:solidFill>
                <a:srgbClr val="FF0000"/>
              </a:solidFill>
              <a:latin typeface="+mn-ea"/>
            </a:endParaRPr>
          </a:p>
          <a:p>
            <a:pPr>
              <a:lnSpc>
                <a:spcPts val="31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+mn-ea"/>
              </a:rPr>
              <a:t>2.</a:t>
            </a:r>
            <a:r>
              <a:rPr lang="zh-CN" altLang="en-US" sz="2400" b="1" dirty="0" smtClean="0">
                <a:solidFill>
                  <a:srgbClr val="FF0000"/>
                </a:solidFill>
                <a:latin typeface="+mn-ea"/>
              </a:rPr>
              <a:t>在使用过程中切忌拉力的大小超过弹簧测力计的测量限度，这样容易损坏拉力计，我们使用的原则是不能超过最大量程，同时要保证足够的精确度。</a:t>
            </a:r>
            <a:endParaRPr lang="en-US" altLang="zh-CN" sz="2400" b="1" dirty="0" smtClean="0">
              <a:solidFill>
                <a:srgbClr val="FF0000"/>
              </a:solidFill>
              <a:latin typeface="+mn-ea"/>
            </a:endParaRPr>
          </a:p>
          <a:p>
            <a:pPr>
              <a:lnSpc>
                <a:spcPts val="31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+mn-ea"/>
              </a:rPr>
              <a:t>3.</a:t>
            </a:r>
            <a:r>
              <a:rPr lang="zh-CN" altLang="en-US" sz="2400" b="1" dirty="0" smtClean="0">
                <a:solidFill>
                  <a:srgbClr val="FF0000"/>
                </a:solidFill>
                <a:latin typeface="+mn-ea"/>
              </a:rPr>
              <a:t>等弹簧测力计的示数稳定之后再读数，并且读数的时候视线要与刻度线相垂直，这个道理我们在学习温度计的正确使用方法中已经说过了，俯视和仰视都会使结果出现误差的。</a:t>
            </a:r>
            <a:endParaRPr lang="en-US" altLang="zh-CN" sz="2400" b="1" dirty="0" smtClean="0">
              <a:solidFill>
                <a:srgbClr val="FF0000"/>
              </a:solidFill>
              <a:latin typeface="+mn-ea"/>
            </a:endParaRPr>
          </a:p>
          <a:p>
            <a:pPr>
              <a:lnSpc>
                <a:spcPts val="31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+mn-ea"/>
              </a:rPr>
              <a:t>4.</a:t>
            </a:r>
            <a:r>
              <a:rPr lang="zh-CN" altLang="en-US" sz="2400" b="1" dirty="0" smtClean="0">
                <a:solidFill>
                  <a:srgbClr val="FF0000"/>
                </a:solidFill>
                <a:latin typeface="+mn-ea"/>
              </a:rPr>
              <a:t>正确记录测量结果，测量和读数的正确是保证记录测量结果正确的前提，在进行记录的时候要注意，测量的结果又测量数值和测量单位两部分组成，缺一不可。</a:t>
            </a:r>
            <a:endParaRPr lang="en-US" altLang="zh-CN" sz="2400" b="1" dirty="0" smtClean="0">
              <a:solidFill>
                <a:srgbClr val="FF0000"/>
              </a:solidFill>
              <a:latin typeface="+mn-ea"/>
            </a:endParaRPr>
          </a:p>
          <a:p>
            <a:pPr>
              <a:lnSpc>
                <a:spcPts val="31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+mn-ea"/>
              </a:rPr>
              <a:t>将仪器整理好，放回原处。</a:t>
            </a:r>
            <a:endParaRPr lang="en-US" altLang="zh-CN" sz="2400" b="1" dirty="0" smtClean="0">
              <a:solidFill>
                <a:srgbClr val="FF0000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933825" y="66675"/>
            <a:ext cx="1466850" cy="523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rgbClr val="FFC000"/>
                </a:solidFill>
              </a:rPr>
              <a:t>专题解读</a:t>
            </a:r>
            <a:endParaRPr lang="zh-CN" altLang="en-US" sz="2400" b="1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5355" y="771898"/>
            <a:ext cx="7752383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zh-CN" altLang="zh-CN" sz="2800" b="1" dirty="0" smtClean="0">
                <a:latin typeface="+mn-ea"/>
              </a:rPr>
              <a:t>专题一：力的作用是相互的</a:t>
            </a:r>
          </a:p>
          <a:p>
            <a:pPr>
              <a:lnSpc>
                <a:spcPts val="5000"/>
              </a:lnSpc>
            </a:pPr>
            <a:r>
              <a:rPr lang="zh-CN" altLang="zh-CN" sz="2800" dirty="0" smtClean="0">
                <a:latin typeface="+mn-ea"/>
              </a:rPr>
              <a:t>【例</a:t>
            </a:r>
            <a:r>
              <a:rPr lang="en-US" altLang="zh-CN" sz="2800" dirty="0" smtClean="0">
                <a:latin typeface="+mn-ea"/>
              </a:rPr>
              <a:t>1</a:t>
            </a:r>
            <a:r>
              <a:rPr lang="zh-CN" altLang="zh-CN" sz="2800" dirty="0" smtClean="0">
                <a:latin typeface="+mn-ea"/>
              </a:rPr>
              <a:t>】游泳运动员用手和脚向后推水，于是人就前进．下面说法正确的是</a:t>
            </a:r>
            <a:r>
              <a:rPr lang="en-US" altLang="zh-CN" sz="2800" dirty="0" smtClean="0">
                <a:latin typeface="+mn-ea"/>
              </a:rPr>
              <a:t>(</a:t>
            </a:r>
            <a:r>
              <a:rPr lang="zh-CN" altLang="zh-CN" sz="2800" dirty="0" smtClean="0">
                <a:latin typeface="+mn-ea"/>
              </a:rPr>
              <a:t>　　</a:t>
            </a:r>
            <a:r>
              <a:rPr lang="en-US" altLang="zh-CN" sz="2800" dirty="0" smtClean="0">
                <a:latin typeface="+mn-ea"/>
              </a:rPr>
              <a:t>)</a:t>
            </a:r>
            <a:endParaRPr lang="zh-CN" altLang="zh-CN" sz="2800" dirty="0" smtClean="0">
              <a:latin typeface="+mn-ea"/>
            </a:endParaRPr>
          </a:p>
          <a:p>
            <a:pPr>
              <a:lnSpc>
                <a:spcPts val="5000"/>
              </a:lnSpc>
            </a:pPr>
            <a:r>
              <a:rPr lang="en-US" altLang="zh-CN" sz="2800" dirty="0" smtClean="0">
                <a:latin typeface="+mn-ea"/>
              </a:rPr>
              <a:t>A</a:t>
            </a:r>
            <a:r>
              <a:rPr lang="zh-CN" altLang="zh-CN" sz="2800" dirty="0" smtClean="0">
                <a:latin typeface="+mn-ea"/>
              </a:rPr>
              <a:t>．水只是受力物体，不是施力物体</a:t>
            </a:r>
          </a:p>
          <a:p>
            <a:pPr>
              <a:lnSpc>
                <a:spcPts val="5000"/>
              </a:lnSpc>
            </a:pPr>
            <a:r>
              <a:rPr lang="en-US" altLang="zh-CN" sz="2800" dirty="0" smtClean="0">
                <a:latin typeface="+mn-ea"/>
              </a:rPr>
              <a:t>B</a:t>
            </a:r>
            <a:r>
              <a:rPr lang="zh-CN" altLang="zh-CN" sz="2800" dirty="0" smtClean="0">
                <a:latin typeface="+mn-ea"/>
              </a:rPr>
              <a:t>．运动员是施力物体，不是受力物体</a:t>
            </a:r>
          </a:p>
          <a:p>
            <a:pPr>
              <a:lnSpc>
                <a:spcPts val="5000"/>
              </a:lnSpc>
            </a:pPr>
            <a:r>
              <a:rPr lang="en-US" altLang="zh-CN" sz="2800" dirty="0" smtClean="0">
                <a:latin typeface="+mn-ea"/>
              </a:rPr>
              <a:t>C</a:t>
            </a:r>
            <a:r>
              <a:rPr lang="zh-CN" altLang="zh-CN" sz="2800" dirty="0" smtClean="0">
                <a:latin typeface="+mn-ea"/>
              </a:rPr>
              <a:t>．手脚对水的推力一定和水对手和脚的力相互抵消</a:t>
            </a:r>
          </a:p>
          <a:p>
            <a:pPr>
              <a:lnSpc>
                <a:spcPts val="5000"/>
              </a:lnSpc>
            </a:pPr>
            <a:r>
              <a:rPr lang="en-US" altLang="zh-CN" sz="2800" dirty="0" smtClean="0">
                <a:latin typeface="+mn-ea"/>
              </a:rPr>
              <a:t>D</a:t>
            </a:r>
            <a:r>
              <a:rPr lang="zh-CN" altLang="zh-CN" sz="2800" dirty="0" smtClean="0">
                <a:latin typeface="+mn-ea"/>
              </a:rPr>
              <a:t>．手和脚对水有一个推力，方向向后，则水对脚和手就有一个方向向前的推力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450773" y="2191496"/>
            <a:ext cx="4868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+mn-ea"/>
              </a:rPr>
              <a:t>D</a:t>
            </a:r>
            <a:endParaRPr lang="zh-CN" altLang="zh-CN" sz="2800" b="1" dirty="0">
              <a:solidFill>
                <a:srgbClr val="FF0000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33825" y="66675"/>
            <a:ext cx="1466850" cy="523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rgbClr val="FFC000"/>
                </a:solidFill>
              </a:rPr>
              <a:t>专题解读</a:t>
            </a:r>
            <a:endParaRPr lang="zh-CN" altLang="en-US" sz="2400" b="1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0361" y="1436913"/>
            <a:ext cx="6980488" cy="4580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zh-CN" altLang="zh-CN" sz="2800" dirty="0" smtClean="0">
                <a:latin typeface="+mn-ea"/>
              </a:rPr>
              <a:t>【点拨】 力的作用是相互的，</a:t>
            </a:r>
            <a:r>
              <a:rPr lang="en-US" altLang="zh-CN" sz="2800" i="1" dirty="0" smtClean="0">
                <a:latin typeface="+mn-ea"/>
              </a:rPr>
              <a:t>A</a:t>
            </a:r>
            <a:r>
              <a:rPr lang="zh-CN" altLang="zh-CN" sz="2800" dirty="0" smtClean="0">
                <a:latin typeface="+mn-ea"/>
              </a:rPr>
              <a:t>对</a:t>
            </a:r>
            <a:r>
              <a:rPr lang="en-US" altLang="zh-CN" sz="2800" i="1" dirty="0" smtClean="0">
                <a:latin typeface="+mn-ea"/>
              </a:rPr>
              <a:t>B</a:t>
            </a:r>
            <a:r>
              <a:rPr lang="zh-CN" altLang="zh-CN" sz="2800" dirty="0" smtClean="0">
                <a:latin typeface="+mn-ea"/>
              </a:rPr>
              <a:t>发生力的作用时，</a:t>
            </a:r>
            <a:r>
              <a:rPr lang="en-US" altLang="zh-CN" sz="2800" i="1" dirty="0" smtClean="0">
                <a:latin typeface="+mn-ea"/>
              </a:rPr>
              <a:t>A</a:t>
            </a:r>
            <a:r>
              <a:rPr lang="zh-CN" altLang="zh-CN" sz="2800" dirty="0" smtClean="0">
                <a:latin typeface="+mn-ea"/>
              </a:rPr>
              <a:t>是施力物体，</a:t>
            </a:r>
            <a:r>
              <a:rPr lang="en-US" altLang="zh-CN" sz="2800" i="1" dirty="0" smtClean="0">
                <a:latin typeface="+mn-ea"/>
              </a:rPr>
              <a:t>B</a:t>
            </a:r>
            <a:r>
              <a:rPr lang="zh-CN" altLang="zh-CN" sz="2800" dirty="0" smtClean="0">
                <a:latin typeface="+mn-ea"/>
              </a:rPr>
              <a:t>是受力物体；同时</a:t>
            </a:r>
            <a:r>
              <a:rPr lang="en-US" altLang="zh-CN" sz="2800" i="1" dirty="0" smtClean="0">
                <a:latin typeface="+mn-ea"/>
              </a:rPr>
              <a:t>B</a:t>
            </a:r>
            <a:r>
              <a:rPr lang="zh-CN" altLang="zh-CN" sz="2800" dirty="0" smtClean="0">
                <a:latin typeface="+mn-ea"/>
              </a:rPr>
              <a:t>对</a:t>
            </a:r>
            <a:r>
              <a:rPr lang="en-US" altLang="zh-CN" sz="2800" i="1" dirty="0" smtClean="0">
                <a:latin typeface="+mn-ea"/>
              </a:rPr>
              <a:t>A</a:t>
            </a:r>
            <a:r>
              <a:rPr lang="zh-CN" altLang="zh-CN" sz="2800" dirty="0" smtClean="0">
                <a:latin typeface="+mn-ea"/>
              </a:rPr>
              <a:t>产生力的作用，</a:t>
            </a:r>
            <a:r>
              <a:rPr lang="en-US" altLang="zh-CN" sz="2800" i="1" dirty="0" smtClean="0">
                <a:latin typeface="+mn-ea"/>
              </a:rPr>
              <a:t>B</a:t>
            </a:r>
            <a:r>
              <a:rPr lang="zh-CN" altLang="zh-CN" sz="2800" dirty="0" smtClean="0">
                <a:latin typeface="+mn-ea"/>
              </a:rPr>
              <a:t>是施力物体，</a:t>
            </a:r>
            <a:r>
              <a:rPr lang="en-US" altLang="zh-CN" sz="2800" i="1" dirty="0" smtClean="0">
                <a:latin typeface="+mn-ea"/>
              </a:rPr>
              <a:t>A</a:t>
            </a:r>
            <a:r>
              <a:rPr lang="zh-CN" altLang="zh-CN" sz="2800" dirty="0" smtClean="0">
                <a:latin typeface="+mn-ea"/>
              </a:rPr>
              <a:t>是受力物体．发生力作用的两个物体既是施力物体，也是受力物体．相互作用的两个力大小相等、方向相反，在两个物体上，不能抵消．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33825" y="66675"/>
            <a:ext cx="1466850" cy="523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rgbClr val="FFC000"/>
                </a:solidFill>
              </a:rPr>
              <a:t>专题解读</a:t>
            </a:r>
            <a:endParaRPr lang="zh-CN" altLang="en-US" sz="2400" b="1" dirty="0">
              <a:solidFill>
                <a:srgbClr val="FFC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902533" y="1382821"/>
            <a:ext cx="7291448" cy="3298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zh-CN" altLang="zh-CN" sz="2800" b="1" dirty="0" smtClean="0">
                <a:latin typeface="+mn-ea"/>
              </a:rPr>
              <a:t>专题二：力的示意图</a:t>
            </a:r>
          </a:p>
          <a:p>
            <a:pPr>
              <a:lnSpc>
                <a:spcPts val="5000"/>
              </a:lnSpc>
            </a:pPr>
            <a:r>
              <a:rPr lang="zh-CN" altLang="zh-CN" sz="2800" dirty="0" smtClean="0">
                <a:latin typeface="+mn-ea"/>
              </a:rPr>
              <a:t>【例</a:t>
            </a:r>
            <a:r>
              <a:rPr lang="en-US" altLang="zh-CN" sz="2800" dirty="0" smtClean="0">
                <a:latin typeface="+mn-ea"/>
              </a:rPr>
              <a:t>2</a:t>
            </a:r>
            <a:r>
              <a:rPr lang="zh-CN" altLang="zh-CN" sz="2800" dirty="0" smtClean="0">
                <a:latin typeface="+mn-ea"/>
              </a:rPr>
              <a:t>】如下图所示，小蛮用绳子拉木箱，请画出：</a:t>
            </a:r>
          </a:p>
          <a:p>
            <a:pPr>
              <a:lnSpc>
                <a:spcPts val="5000"/>
              </a:lnSpc>
            </a:pPr>
            <a:r>
              <a:rPr lang="en-US" altLang="zh-CN" sz="2800" dirty="0" smtClean="0">
                <a:latin typeface="+mn-ea"/>
              </a:rPr>
              <a:t>(1)</a:t>
            </a:r>
            <a:r>
              <a:rPr lang="zh-CN" altLang="zh-CN" sz="2800" dirty="0" smtClean="0">
                <a:latin typeface="+mn-ea"/>
              </a:rPr>
              <a:t>木箱受到的重力示意图；</a:t>
            </a:r>
          </a:p>
          <a:p>
            <a:pPr>
              <a:lnSpc>
                <a:spcPts val="5000"/>
              </a:lnSpc>
            </a:pPr>
            <a:r>
              <a:rPr lang="en-US" altLang="zh-CN" sz="2800" dirty="0" smtClean="0">
                <a:latin typeface="+mn-ea"/>
              </a:rPr>
              <a:t>(2)</a:t>
            </a:r>
            <a:r>
              <a:rPr lang="zh-CN" altLang="zh-CN" sz="2800" dirty="0" smtClean="0">
                <a:latin typeface="+mn-ea"/>
              </a:rPr>
              <a:t>木箱受到的拉力示意图．</a:t>
            </a:r>
          </a:p>
        </p:txBody>
      </p:sp>
      <p:pic>
        <p:nvPicPr>
          <p:cNvPr id="2050" name="图片 50" descr="E:\资料   L\八年级物理（下册）\28.T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5403275" y="3834114"/>
            <a:ext cx="2909454" cy="1569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组合 16"/>
          <p:cNvGrpSpPr/>
          <p:nvPr/>
        </p:nvGrpSpPr>
        <p:grpSpPr>
          <a:xfrm>
            <a:off x="5966147" y="4975761"/>
            <a:ext cx="106876" cy="914400"/>
            <a:chOff x="5847393" y="5106389"/>
            <a:chExt cx="106876" cy="914400"/>
          </a:xfrm>
        </p:grpSpPr>
        <p:cxnSp>
          <p:nvCxnSpPr>
            <p:cNvPr id="12" name="直接箭头连接符 11"/>
            <p:cNvCxnSpPr/>
            <p:nvPr/>
          </p:nvCxnSpPr>
          <p:spPr>
            <a:xfrm>
              <a:off x="5902036" y="5106389"/>
              <a:ext cx="0" cy="91440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椭圆 13"/>
            <p:cNvSpPr/>
            <p:nvPr/>
          </p:nvSpPr>
          <p:spPr>
            <a:xfrm>
              <a:off x="5847393" y="5109781"/>
              <a:ext cx="106876" cy="10687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080167" y="5569528"/>
            <a:ext cx="486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+mn-ea"/>
              </a:rPr>
              <a:t>G</a:t>
            </a:r>
            <a:endParaRPr lang="zh-CN" altLang="en-US" sz="2800" b="1" dirty="0">
              <a:solidFill>
                <a:srgbClr val="FF0000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175134" y="2404108"/>
            <a:ext cx="6769458" cy="2657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zh-CN" altLang="zh-CN" sz="2800" dirty="0" smtClean="0"/>
              <a:t>【点拨】重力的作用点画在重心上，重力的方向是竖直向下的，拉力的作用点可以画在重心，也可以画在绳子与箱子的接触点拉力的方向与绳子的方向相同．</a:t>
            </a:r>
            <a:endParaRPr lang="zh-CN" altLang="zh-CN" sz="2800" dirty="0">
              <a:latin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933825" y="66675"/>
            <a:ext cx="1466850" cy="523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rgbClr val="FFC000"/>
                </a:solidFill>
              </a:rPr>
              <a:t>专题解读</a:t>
            </a:r>
            <a:endParaRPr lang="zh-CN" altLang="en-US" sz="24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759497" y="670310"/>
            <a:ext cx="7980740" cy="605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700"/>
              </a:lnSpc>
            </a:pPr>
            <a:r>
              <a:rPr lang="en-US" altLang="zh-CN" sz="2800" dirty="0" smtClean="0">
                <a:latin typeface="+mn-ea"/>
              </a:rPr>
              <a:t>1</a:t>
            </a:r>
            <a:r>
              <a:rPr lang="zh-CN" altLang="zh-CN" sz="2800" dirty="0" smtClean="0">
                <a:latin typeface="+mn-ea"/>
              </a:rPr>
              <a:t>．关于力的说法，不正确的是</a:t>
            </a:r>
            <a:r>
              <a:rPr lang="en-US" altLang="zh-CN" sz="2800" dirty="0" smtClean="0">
                <a:latin typeface="+mn-ea"/>
              </a:rPr>
              <a:t>(</a:t>
            </a:r>
            <a:r>
              <a:rPr lang="zh-CN" altLang="zh-CN" sz="2800" dirty="0" smtClean="0">
                <a:latin typeface="+mn-ea"/>
              </a:rPr>
              <a:t>　　</a:t>
            </a:r>
            <a:r>
              <a:rPr lang="en-US" altLang="zh-CN" sz="2800" dirty="0" smtClean="0">
                <a:latin typeface="+mn-ea"/>
              </a:rPr>
              <a:t>)</a:t>
            </a:r>
            <a:endParaRPr lang="zh-CN" altLang="zh-CN" sz="2800" dirty="0" smtClean="0">
              <a:latin typeface="+mn-ea"/>
            </a:endParaRPr>
          </a:p>
          <a:p>
            <a:pPr>
              <a:lnSpc>
                <a:spcPts val="4700"/>
              </a:lnSpc>
            </a:pPr>
            <a:r>
              <a:rPr lang="en-US" altLang="zh-CN" sz="2800" dirty="0" smtClean="0">
                <a:latin typeface="+mn-ea"/>
              </a:rPr>
              <a:t>A</a:t>
            </a:r>
            <a:r>
              <a:rPr lang="zh-CN" altLang="zh-CN" sz="2800" dirty="0" smtClean="0">
                <a:latin typeface="+mn-ea"/>
              </a:rPr>
              <a:t>．一个力可能有两个施力物体</a:t>
            </a:r>
            <a:r>
              <a:rPr lang="en-US" altLang="zh-CN" sz="2800" dirty="0" smtClean="0">
                <a:latin typeface="+mn-ea"/>
              </a:rPr>
              <a:t>                       </a:t>
            </a:r>
          </a:p>
          <a:p>
            <a:pPr>
              <a:lnSpc>
                <a:spcPts val="4700"/>
              </a:lnSpc>
            </a:pPr>
            <a:r>
              <a:rPr lang="en-US" altLang="zh-CN" sz="2800" dirty="0" smtClean="0">
                <a:latin typeface="+mn-ea"/>
              </a:rPr>
              <a:t>B</a:t>
            </a:r>
            <a:r>
              <a:rPr lang="zh-CN" altLang="zh-CN" sz="2800" dirty="0" smtClean="0">
                <a:latin typeface="+mn-ea"/>
              </a:rPr>
              <a:t>．力是使物体运动状态改变的原因 </a:t>
            </a:r>
          </a:p>
          <a:p>
            <a:pPr>
              <a:lnSpc>
                <a:spcPts val="4700"/>
              </a:lnSpc>
            </a:pPr>
            <a:r>
              <a:rPr lang="en-US" altLang="zh-CN" sz="2800" dirty="0" smtClean="0">
                <a:latin typeface="+mn-ea"/>
              </a:rPr>
              <a:t>C</a:t>
            </a:r>
            <a:r>
              <a:rPr lang="zh-CN" altLang="zh-CN" sz="2800" dirty="0" smtClean="0">
                <a:latin typeface="+mn-ea"/>
              </a:rPr>
              <a:t>．力的三要素相同，作用效果一定相同</a:t>
            </a:r>
            <a:r>
              <a:rPr lang="en-US" altLang="zh-CN" sz="2800" dirty="0" smtClean="0">
                <a:latin typeface="+mn-ea"/>
              </a:rPr>
              <a:t>               D</a:t>
            </a:r>
            <a:r>
              <a:rPr lang="zh-CN" altLang="zh-CN" sz="2800" dirty="0" smtClean="0">
                <a:latin typeface="+mn-ea"/>
              </a:rPr>
              <a:t>．物体发生形变时，一定受到力的作用</a:t>
            </a:r>
            <a:endParaRPr lang="en-US" altLang="zh-CN" sz="2800" dirty="0" smtClean="0">
              <a:latin typeface="+mn-ea"/>
            </a:endParaRPr>
          </a:p>
          <a:p>
            <a:pPr>
              <a:lnSpc>
                <a:spcPts val="4700"/>
              </a:lnSpc>
            </a:pPr>
            <a:r>
              <a:rPr lang="en-US" altLang="zh-CN" sz="2800" dirty="0" smtClean="0">
                <a:latin typeface="+mn-ea"/>
              </a:rPr>
              <a:t>2</a:t>
            </a:r>
            <a:r>
              <a:rPr lang="zh-CN" altLang="zh-CN" sz="2800" dirty="0" smtClean="0">
                <a:latin typeface="+mn-ea"/>
              </a:rPr>
              <a:t>．下列关于力的说法中，正确的是</a:t>
            </a:r>
            <a:r>
              <a:rPr lang="en-US" altLang="zh-CN" sz="2800" dirty="0" smtClean="0">
                <a:latin typeface="+mn-ea"/>
              </a:rPr>
              <a:t>(</a:t>
            </a:r>
            <a:r>
              <a:rPr lang="zh-CN" altLang="zh-CN" sz="2800" dirty="0" smtClean="0">
                <a:latin typeface="+mn-ea"/>
              </a:rPr>
              <a:t>　　</a:t>
            </a:r>
            <a:r>
              <a:rPr lang="en-US" altLang="zh-CN" sz="2800" dirty="0" smtClean="0">
                <a:latin typeface="+mn-ea"/>
              </a:rPr>
              <a:t>)</a:t>
            </a:r>
            <a:endParaRPr lang="zh-CN" altLang="zh-CN" sz="2800" dirty="0" smtClean="0">
              <a:latin typeface="+mn-ea"/>
            </a:endParaRPr>
          </a:p>
          <a:p>
            <a:pPr>
              <a:lnSpc>
                <a:spcPts val="4700"/>
              </a:lnSpc>
            </a:pPr>
            <a:r>
              <a:rPr lang="en-US" altLang="zh-CN" sz="2800" dirty="0" smtClean="0">
                <a:latin typeface="+mn-ea"/>
              </a:rPr>
              <a:t>A</a:t>
            </a:r>
            <a:r>
              <a:rPr lang="zh-CN" altLang="zh-CN" sz="2800" dirty="0" smtClean="0">
                <a:latin typeface="+mn-ea"/>
              </a:rPr>
              <a:t>．只有相互接触的物体之间才有力的作用</a:t>
            </a:r>
            <a:r>
              <a:rPr lang="en-US" altLang="zh-CN" sz="2800" dirty="0" smtClean="0">
                <a:latin typeface="+mn-ea"/>
              </a:rPr>
              <a:t>             B</a:t>
            </a:r>
            <a:r>
              <a:rPr lang="zh-CN" altLang="zh-CN" sz="2800" dirty="0" smtClean="0">
                <a:latin typeface="+mn-ea"/>
              </a:rPr>
              <a:t>．有些力是物体本身具有的，没有施力物体</a:t>
            </a:r>
          </a:p>
          <a:p>
            <a:pPr>
              <a:lnSpc>
                <a:spcPts val="4700"/>
              </a:lnSpc>
            </a:pPr>
            <a:r>
              <a:rPr lang="en-US" altLang="zh-CN" sz="2800" dirty="0" smtClean="0">
                <a:latin typeface="+mn-ea"/>
              </a:rPr>
              <a:t>C</a:t>
            </a:r>
            <a:r>
              <a:rPr lang="zh-CN" altLang="zh-CN" sz="2800" dirty="0" smtClean="0">
                <a:latin typeface="+mn-ea"/>
              </a:rPr>
              <a:t>．不存在只对别的物体施力，自己不受力的物体</a:t>
            </a:r>
            <a:r>
              <a:rPr lang="en-US" altLang="zh-CN" sz="2800" dirty="0" smtClean="0">
                <a:latin typeface="+mn-ea"/>
              </a:rPr>
              <a:t>       </a:t>
            </a:r>
          </a:p>
          <a:p>
            <a:pPr>
              <a:lnSpc>
                <a:spcPts val="4700"/>
              </a:lnSpc>
            </a:pPr>
            <a:r>
              <a:rPr lang="en-US" altLang="zh-CN" sz="2800" dirty="0" smtClean="0">
                <a:latin typeface="+mn-ea"/>
              </a:rPr>
              <a:t>D</a:t>
            </a:r>
            <a:r>
              <a:rPr lang="zh-CN" altLang="zh-CN" sz="2800" dirty="0" smtClean="0">
                <a:latin typeface="+mn-ea"/>
              </a:rPr>
              <a:t>．较大的力对物体的作用效果也一定较大</a:t>
            </a:r>
          </a:p>
        </p:txBody>
      </p:sp>
      <p:sp>
        <p:nvSpPr>
          <p:cNvPr id="2" name="矩形 1"/>
          <p:cNvSpPr/>
          <p:nvPr/>
        </p:nvSpPr>
        <p:spPr>
          <a:xfrm>
            <a:off x="3933825" y="66675"/>
            <a:ext cx="1466850" cy="523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rgbClr val="FFC000"/>
                </a:solidFill>
              </a:rPr>
              <a:t>专题突破</a:t>
            </a:r>
            <a:endParaRPr lang="zh-CN" altLang="en-US" sz="2400" b="1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949539" y="754584"/>
            <a:ext cx="5225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+mn-ea"/>
              </a:rPr>
              <a:t>A</a:t>
            </a:r>
            <a:endParaRPr lang="zh-CN" altLang="zh-CN" sz="28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650184" y="3770916"/>
            <a:ext cx="5225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+mn-ea"/>
              </a:rPr>
              <a:t>C</a:t>
            </a:r>
            <a:endParaRPr lang="zh-CN" altLang="zh-CN" sz="2800" b="1" dirty="0">
              <a:solidFill>
                <a:srgbClr val="FF0000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33825" y="66675"/>
            <a:ext cx="1466850" cy="523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rgbClr val="FFC000"/>
                </a:solidFill>
              </a:rPr>
              <a:t>专题突破</a:t>
            </a:r>
            <a:endParaRPr lang="zh-CN" altLang="en-US" sz="2400" b="1" dirty="0">
              <a:solidFill>
                <a:srgbClr val="FFC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831267" y="724393"/>
            <a:ext cx="7576459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en-US" altLang="zh-CN" sz="2800" dirty="0" smtClean="0">
                <a:latin typeface="+mn-ea"/>
              </a:rPr>
              <a:t>3</a:t>
            </a:r>
            <a:r>
              <a:rPr lang="zh-CN" altLang="zh-CN" sz="2800" dirty="0" smtClean="0">
                <a:latin typeface="+mn-ea"/>
              </a:rPr>
              <a:t>．打篮球是广大青少年喜爱的运动，下列与打球有关的说法正确的是</a:t>
            </a:r>
            <a:r>
              <a:rPr lang="en-US" altLang="zh-CN" sz="2800" dirty="0" smtClean="0">
                <a:latin typeface="+mn-ea"/>
              </a:rPr>
              <a:t>(</a:t>
            </a:r>
            <a:r>
              <a:rPr lang="zh-CN" altLang="zh-CN" sz="2800" dirty="0" smtClean="0">
                <a:latin typeface="+mn-ea"/>
              </a:rPr>
              <a:t>　　</a:t>
            </a:r>
            <a:r>
              <a:rPr lang="en-US" altLang="zh-CN" sz="2800" dirty="0" smtClean="0">
                <a:latin typeface="+mn-ea"/>
              </a:rPr>
              <a:t>)</a:t>
            </a:r>
            <a:endParaRPr lang="zh-CN" altLang="zh-CN" sz="2800" dirty="0" smtClean="0">
              <a:latin typeface="+mn-ea"/>
            </a:endParaRPr>
          </a:p>
          <a:p>
            <a:pPr>
              <a:lnSpc>
                <a:spcPts val="5000"/>
              </a:lnSpc>
            </a:pPr>
            <a:r>
              <a:rPr lang="en-US" altLang="zh-CN" sz="2800" dirty="0" smtClean="0">
                <a:latin typeface="+mn-ea"/>
              </a:rPr>
              <a:t>A</a:t>
            </a:r>
            <a:r>
              <a:rPr lang="zh-CN" altLang="zh-CN" sz="2800" dirty="0" smtClean="0">
                <a:latin typeface="+mn-ea"/>
              </a:rPr>
              <a:t>．抛球时手对球施加了力，球对手没有力的作用</a:t>
            </a:r>
          </a:p>
          <a:p>
            <a:pPr>
              <a:lnSpc>
                <a:spcPts val="5000"/>
              </a:lnSpc>
            </a:pPr>
            <a:r>
              <a:rPr lang="en-US" altLang="zh-CN" sz="2800" dirty="0" smtClean="0">
                <a:latin typeface="+mn-ea"/>
              </a:rPr>
              <a:t>B</a:t>
            </a:r>
            <a:r>
              <a:rPr lang="zh-CN" altLang="zh-CN" sz="2800" dirty="0" smtClean="0">
                <a:latin typeface="+mn-ea"/>
              </a:rPr>
              <a:t>．只要手对球施加的力大小相同，力的作用效果一定相同</a:t>
            </a:r>
          </a:p>
          <a:p>
            <a:pPr>
              <a:lnSpc>
                <a:spcPts val="5000"/>
              </a:lnSpc>
            </a:pPr>
            <a:r>
              <a:rPr lang="en-US" altLang="zh-CN" sz="2800" dirty="0" smtClean="0">
                <a:latin typeface="+mn-ea"/>
              </a:rPr>
              <a:t>C</a:t>
            </a:r>
            <a:r>
              <a:rPr lang="zh-CN" altLang="zh-CN" sz="2800" dirty="0" smtClean="0">
                <a:latin typeface="+mn-ea"/>
              </a:rPr>
              <a:t>．抛出去的球在空中运动的过程中，没有受到任何力的作用</a:t>
            </a:r>
          </a:p>
          <a:p>
            <a:pPr>
              <a:lnSpc>
                <a:spcPts val="5000"/>
              </a:lnSpc>
            </a:pPr>
            <a:r>
              <a:rPr lang="en-US" altLang="zh-CN" sz="2800" dirty="0" smtClean="0">
                <a:latin typeface="+mn-ea"/>
              </a:rPr>
              <a:t>D</a:t>
            </a:r>
            <a:r>
              <a:rPr lang="zh-CN" altLang="zh-CN" sz="2800" dirty="0" smtClean="0">
                <a:latin typeface="+mn-ea"/>
              </a:rPr>
              <a:t>．用手接住飞来的球，力改变了球的运动状态</a:t>
            </a:r>
            <a:endParaRPr altLang="zh-CN" sz="28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726381" y="1514605"/>
            <a:ext cx="5225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+mn-ea"/>
              </a:rPr>
              <a:t>D</a:t>
            </a:r>
            <a:endParaRPr lang="zh-CN" altLang="zh-CN" sz="2800" b="1" dirty="0">
              <a:solidFill>
                <a:srgbClr val="FF0000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版式">
  <a:themeElements>
    <a:clrScheme name="蓝色暖调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标准字体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版权信息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1316</TotalTime>
  <Words>1784</Words>
  <Application>Microsoft Office PowerPoint</Application>
  <PresentationFormat>全屏显示(4:3)</PresentationFormat>
  <Paragraphs>150</Paragraphs>
  <Slides>22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24" baseType="lpstr">
      <vt:lpstr>版式</vt:lpstr>
      <vt:lpstr>版权信息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www.pptbz.com</dc:creator>
  <cp:lastModifiedBy>User</cp:lastModifiedBy>
  <cp:revision>297</cp:revision>
  <dcterms:created xsi:type="dcterms:W3CDTF">2014-12-24T03:19:00Z</dcterms:created>
  <dcterms:modified xsi:type="dcterms:W3CDTF">2018-09-20T07:35:44Z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2052-10.1.0.7106</vt:lpwstr>
  </property>
</Properties>
</file>