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1"/>
    <p:sldMasterId id="2147483660" r:id="rId2"/>
    <p:sldMasterId id="2147483673" r:id="rId3"/>
  </p:sldMasterIdLst>
  <p:notesMasterIdLst>
    <p:notesMasterId r:id="rId31"/>
  </p:notesMasterIdLst>
  <p:sldIdLst>
    <p:sldId id="336" r:id="rId4"/>
    <p:sldId id="631" r:id="rId5"/>
    <p:sldId id="649" r:id="rId6"/>
    <p:sldId id="671" r:id="rId7"/>
    <p:sldId id="672" r:id="rId8"/>
    <p:sldId id="668" r:id="rId9"/>
    <p:sldId id="669" r:id="rId10"/>
    <p:sldId id="659" r:id="rId11"/>
    <p:sldId id="650" r:id="rId12"/>
    <p:sldId id="632" r:id="rId13"/>
    <p:sldId id="660" r:id="rId14"/>
    <p:sldId id="661" r:id="rId15"/>
    <p:sldId id="662" r:id="rId16"/>
    <p:sldId id="663" r:id="rId17"/>
    <p:sldId id="664" r:id="rId18"/>
    <p:sldId id="665" r:id="rId19"/>
    <p:sldId id="666" r:id="rId20"/>
    <p:sldId id="636" r:id="rId21"/>
    <p:sldId id="637" r:id="rId22"/>
    <p:sldId id="653" r:id="rId23"/>
    <p:sldId id="667" r:id="rId24"/>
    <p:sldId id="638" r:id="rId25"/>
    <p:sldId id="639" r:id="rId26"/>
    <p:sldId id="640" r:id="rId27"/>
    <p:sldId id="654" r:id="rId28"/>
    <p:sldId id="642" r:id="rId29"/>
    <p:sldId id="656" r:id="rId30"/>
  </p:sldIdLst>
  <p:sldSz cx="9144000" cy="6858000" type="screen4x3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003366"/>
    <a:srgbClr val="6499C9"/>
    <a:srgbClr val="84B4E0"/>
    <a:srgbClr val="95BADB"/>
    <a:srgbClr val="7FACD4"/>
    <a:srgbClr val="609ED6"/>
    <a:srgbClr val="5C93C6"/>
    <a:srgbClr val="7CADD8"/>
    <a:srgbClr val="85B3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1554" y="-108"/>
      </p:cViewPr>
      <p:guideLst>
        <p:guide orient="horz" pos="213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692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2035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47775" y="1279525"/>
            <a:ext cx="4606925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4C6C1A-02BF-4B1A-86F8-BA9FBA49F515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28650" y="365125"/>
            <a:ext cx="78867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8" b="7698"/>
          <a:stretch>
            <a:fillRect/>
          </a:stretch>
        </p:blipFill>
        <p:spPr>
          <a:xfrm>
            <a:off x="0" y="-1"/>
            <a:ext cx="9144002" cy="6858001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107505" y="164638"/>
            <a:ext cx="8928992" cy="6528725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23112" cy="418058"/>
          </a:xfr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7321E8-B17C-41F8-AC25-2BD77A7EE48D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EDA88C6-0BAE-4637-AD23-DDBFB9FAA3D3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23112" cy="418058"/>
          </a:xfr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7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7321E8-B17C-41F8-AC25-2BD77A7EE48D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EDA88C6-0BAE-4637-AD23-DDBFB9FAA3D3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0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0" y="2665379"/>
            <a:ext cx="3655181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41805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2000" b="1" kern="1200">
          <a:solidFill>
            <a:schemeClr val="bg1"/>
          </a:solidFill>
          <a:latin typeface="黑体" panose="02010609060101010101" pitchFamily="2" charset="-122"/>
          <a:ea typeface="黑体" panose="02010609060101010101" pitchFamily="2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41805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2000" b="1" kern="1200">
          <a:solidFill>
            <a:schemeClr val="bg1"/>
          </a:solidFill>
          <a:latin typeface="黑体" panose="02010609060101010101" pitchFamily="2" charset="-122"/>
          <a:ea typeface="黑体" panose="02010609060101010101" pitchFamily="2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E229.tif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E230.TIF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WL319.TIF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E231.tif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E232.TIF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hyperlink" Target="https://image.baidu.com/search/detail?ct=503316480&amp;z=0&amp;tn=baiduimagedetail&amp;ipn=d&amp;word=%E6%A8%B1%E8%8A%B1&amp;step_word=&amp;ie=utf-8&amp;in=&amp;cl=2&amp;lm=-1&amp;st=-1&amp;hd=0&amp;latest=0&amp;copyright=0&amp;cs=1625143855,1909348179&amp;os=656876621,1552874459&amp;simid=3535516530,531407695&amp;pn=4&amp;rn=1&amp;di=32780&amp;ln=1477&amp;fr=&amp;fmq=1582097680765_R&amp;ic=0&amp;s=undefined&amp;se=&amp;sme=&amp;tab=0&amp;width=&amp;height=&amp;face=undefined&amp;is=0,0&amp;istype=2&amp;ist=&amp;jit=&amp;bdtype=0&amp;spn=0&amp;pi=0&amp;gsm=0&amp;objurl=http://5b0988e595225.cdn.sohucs.com/images/20180416/650f8f551c8843ea9e94a99fc76ed32f.jpg&amp;rpstart=0&amp;rpnum=0&amp;adpicid=0&amp;force=undefined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4262666" y="3010136"/>
            <a:ext cx="138674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学  视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-12505" y="2608973"/>
            <a:ext cx="91439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600" b="1" dirty="0">
                <a:solidFill>
                  <a:srgbClr val="2E75B6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第十章 </a:t>
            </a:r>
            <a:r>
              <a:rPr lang="zh-CN" altLang="en-US" sz="3600" b="1" dirty="0" smtClean="0">
                <a:solidFill>
                  <a:srgbClr val="2E75B6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 </a:t>
            </a:r>
            <a:r>
              <a:rPr lang="zh-CN" altLang="en-US" sz="3600" b="1" dirty="0">
                <a:solidFill>
                  <a:srgbClr val="2E75B6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从粒子到宇宙</a:t>
            </a:r>
          </a:p>
        </p:txBody>
      </p:sp>
      <p:sp>
        <p:nvSpPr>
          <p:cNvPr id="31" name="矩形 30"/>
          <p:cNvSpPr/>
          <p:nvPr/>
        </p:nvSpPr>
        <p:spPr>
          <a:xfrm>
            <a:off x="-12504" y="3505734"/>
            <a:ext cx="91439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60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  10.2  </a:t>
            </a:r>
            <a:r>
              <a:rPr lang="zh-CN" altLang="en-US" sz="3600" dirty="0" smtClean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分子</a:t>
            </a:r>
            <a:r>
              <a:rPr lang="zh-CN" altLang="en-US" sz="360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动理论的初步知识</a:t>
            </a:r>
            <a:endParaRPr lang="zh-CN" altLang="en-US" sz="3600" dirty="0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-12505" y="1212806"/>
            <a:ext cx="9144000" cy="1359936"/>
            <a:chOff x="-12505" y="1212806"/>
            <a:chExt cx="9144000" cy="1359936"/>
          </a:xfrm>
        </p:grpSpPr>
        <p:sp>
          <p:nvSpPr>
            <p:cNvPr id="6" name="矩形 5"/>
            <p:cNvSpPr/>
            <p:nvPr/>
          </p:nvSpPr>
          <p:spPr>
            <a:xfrm>
              <a:off x="-12505" y="2337484"/>
              <a:ext cx="9144000" cy="23525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0" name="椭圆 9"/>
            <p:cNvSpPr/>
            <p:nvPr/>
          </p:nvSpPr>
          <p:spPr>
            <a:xfrm>
              <a:off x="1853930" y="1212806"/>
              <a:ext cx="1050639" cy="1136052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4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理</a:t>
              </a:r>
            </a:p>
          </p:txBody>
        </p:sp>
        <p:sp>
          <p:nvSpPr>
            <p:cNvPr id="5" name="椭圆 4"/>
            <p:cNvSpPr/>
            <p:nvPr/>
          </p:nvSpPr>
          <p:spPr>
            <a:xfrm>
              <a:off x="788895" y="1212806"/>
              <a:ext cx="1082585" cy="1136051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4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物</a:t>
              </a:r>
            </a:p>
          </p:txBody>
        </p:sp>
      </p:grp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165361" y="1421904"/>
            <a:ext cx="1490925" cy="556945"/>
            <a:chOff x="165361" y="1471332"/>
            <a:chExt cx="1490925" cy="556945"/>
          </a:xfrm>
        </p:grpSpPr>
        <p:sp>
          <p:nvSpPr>
            <p:cNvPr id="15" name="AutoShape 65"/>
            <p:cNvSpPr>
              <a:spLocks noChangeArrowheads="1"/>
            </p:cNvSpPr>
            <p:nvPr/>
          </p:nvSpPr>
          <p:spPr bwMode="auto">
            <a:xfrm>
              <a:off x="165361" y="1507520"/>
              <a:ext cx="1490443" cy="520757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70">
                <a:solidFill>
                  <a:srgbClr val="000000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91204" y="1471332"/>
              <a:ext cx="14650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知识点</a:t>
              </a:r>
              <a:r>
                <a:rPr lang="en-US" altLang="zh-CN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1</a:t>
              </a:r>
              <a:endParaRPr lang="zh-CN" altLang="en-US" sz="2800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668161" y="1482807"/>
            <a:ext cx="4893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2E75B6"/>
                </a:solidFill>
              </a:rPr>
              <a:t>认识分子动理论</a:t>
            </a:r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2006027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1.</a:t>
            </a:r>
            <a:r>
              <a:rPr lang="zh-CN" altLang="zh-CN" dirty="0"/>
              <a:t>关于分子，你认为下列说法中不正确的是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zh-CN" altLang="zh-CN" dirty="0"/>
              <a:t>物体是由大量分子组成的</a:t>
            </a:r>
            <a:r>
              <a:rPr lang="en-US" altLang="zh-CN" dirty="0"/>
              <a:t>  </a:t>
            </a:r>
          </a:p>
          <a:p>
            <a:pPr marL="0" indent="0">
              <a:buNone/>
            </a:pPr>
            <a:r>
              <a:rPr lang="en-US" altLang="zh-CN" dirty="0"/>
              <a:t>B.</a:t>
            </a:r>
            <a:r>
              <a:rPr lang="zh-CN" altLang="zh-CN" dirty="0"/>
              <a:t>分子间同时存在相互作用的引力和斥力</a:t>
            </a:r>
          </a:p>
          <a:p>
            <a:pPr marL="0" indent="0">
              <a:buNone/>
            </a:pPr>
            <a:r>
              <a:rPr lang="en-US" altLang="zh-CN" dirty="0"/>
              <a:t>C.</a:t>
            </a:r>
            <a:r>
              <a:rPr lang="zh-CN" altLang="zh-CN" dirty="0"/>
              <a:t>分子永不停息地做无规则的运动</a:t>
            </a:r>
            <a:r>
              <a:rPr lang="en-US" altLang="zh-CN" dirty="0"/>
              <a:t>  </a:t>
            </a:r>
          </a:p>
          <a:p>
            <a:pPr marL="0" indent="0">
              <a:buNone/>
            </a:pPr>
            <a:r>
              <a:rPr lang="en-US" altLang="zh-CN" dirty="0"/>
              <a:t>D.</a:t>
            </a:r>
            <a:r>
              <a:rPr lang="zh-CN" altLang="zh-CN" dirty="0"/>
              <a:t>分子之间有引力时无斥力，有斥力时无引力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7449743" y="2013560"/>
            <a:ext cx="42511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600" dirty="0">
                <a:latin typeface="+mn-lt"/>
                <a:sym typeface="+mn-ea"/>
              </a:rPr>
              <a:t>D</a:t>
            </a:r>
            <a:endParaRPr lang="en-US" altLang="en-US" sz="2600" dirty="0">
              <a:latin typeface="+mn-lt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1535382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2.</a:t>
            </a:r>
            <a:r>
              <a:rPr lang="zh-CN" altLang="zh-CN" dirty="0"/>
              <a:t>关于分子动理论和扩散现象，下列说法不正确的是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zh-CN" altLang="zh-CN" dirty="0"/>
              <a:t>物体的温度越高，扩散就越快</a:t>
            </a:r>
          </a:p>
          <a:p>
            <a:pPr marL="0" indent="0">
              <a:buNone/>
            </a:pPr>
            <a:r>
              <a:rPr lang="en-US" altLang="zh-CN" dirty="0"/>
              <a:t>B.</a:t>
            </a:r>
            <a:r>
              <a:rPr lang="zh-CN" altLang="zh-CN" dirty="0"/>
              <a:t>扩散在气体、液体、固体中都能进行</a:t>
            </a:r>
          </a:p>
          <a:p>
            <a:pPr marL="0" indent="0">
              <a:buNone/>
            </a:pPr>
            <a:r>
              <a:rPr lang="en-US" altLang="zh-CN" dirty="0"/>
              <a:t>C.</a:t>
            </a:r>
            <a:r>
              <a:rPr lang="zh-CN" altLang="zh-CN" dirty="0"/>
              <a:t>一切物体的分子都在不停地做无规则运动</a:t>
            </a:r>
          </a:p>
          <a:p>
            <a:pPr marL="0" indent="0">
              <a:buNone/>
            </a:pPr>
            <a:r>
              <a:rPr lang="en-US" altLang="zh-CN" dirty="0"/>
              <a:t>D.</a:t>
            </a:r>
            <a:r>
              <a:rPr lang="zh-CN" altLang="zh-CN" dirty="0"/>
              <a:t>固体、液体很难被压缩，因为其分子间有较大的引力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1151176" y="1922283"/>
            <a:ext cx="42511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600" dirty="0">
                <a:latin typeface="+mn-lt"/>
                <a:sym typeface="+mn-ea"/>
              </a:rPr>
              <a:t>D</a:t>
            </a:r>
            <a:endParaRPr lang="en-US" altLang="en-US" sz="2600" dirty="0">
              <a:latin typeface="+mn-lt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1521935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3.</a:t>
            </a:r>
            <a:r>
              <a:rPr lang="zh-CN" altLang="zh-CN" dirty="0"/>
              <a:t>下列现象中，不能说明分子在做无规则运动的是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zh-CN" altLang="zh-CN" dirty="0"/>
              <a:t>扫地时，灰尘在空中飞舞</a:t>
            </a:r>
            <a:r>
              <a:rPr lang="en-US" altLang="zh-CN" dirty="0"/>
              <a:t>  </a:t>
            </a:r>
          </a:p>
          <a:p>
            <a:pPr marL="0" indent="0">
              <a:buNone/>
            </a:pPr>
            <a:r>
              <a:rPr lang="en-US" altLang="zh-CN" dirty="0"/>
              <a:t>B.</a:t>
            </a:r>
            <a:r>
              <a:rPr lang="zh-CN" altLang="zh-CN" dirty="0"/>
              <a:t>煤堆放在墙角时间久了，墙内也变黑</a:t>
            </a:r>
          </a:p>
          <a:p>
            <a:pPr marL="0" indent="0">
              <a:buNone/>
            </a:pPr>
            <a:r>
              <a:rPr lang="en-US" altLang="zh-CN" dirty="0"/>
              <a:t>C.</a:t>
            </a:r>
            <a:r>
              <a:rPr lang="zh-CN" altLang="zh-CN" dirty="0"/>
              <a:t>衣柜里放樟脑丸，整个箱子里充满樟脑味</a:t>
            </a:r>
            <a:r>
              <a:rPr lang="en-US" altLang="zh-CN" dirty="0"/>
              <a:t> </a:t>
            </a:r>
          </a:p>
          <a:p>
            <a:pPr marL="0" indent="0">
              <a:buNone/>
            </a:pPr>
            <a:r>
              <a:rPr lang="en-US" altLang="zh-CN" dirty="0"/>
              <a:t>D.</a:t>
            </a:r>
            <a:r>
              <a:rPr lang="zh-CN" altLang="zh-CN" dirty="0"/>
              <a:t>把糖投入开水中，整杯水变甜了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763423" y="1899409"/>
            <a:ext cx="42511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600" dirty="0">
                <a:latin typeface="+mn-lt"/>
                <a:sym typeface="+mn-ea"/>
              </a:rPr>
              <a:t>A</a:t>
            </a:r>
            <a:endParaRPr lang="en-US" altLang="en-US" sz="2600" dirty="0">
              <a:latin typeface="+mn-lt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1508488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4.</a:t>
            </a:r>
            <a:r>
              <a:rPr lang="zh-CN" altLang="zh-CN" dirty="0"/>
              <a:t>下列说法正确的是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zh-CN" altLang="zh-CN" dirty="0"/>
              <a:t>在房间抽烟时，整个房间都有烟味，说明分子在不停地做无规则运动</a:t>
            </a:r>
          </a:p>
          <a:p>
            <a:pPr marL="0" indent="0">
              <a:buNone/>
            </a:pPr>
            <a:r>
              <a:rPr lang="en-US" altLang="zh-CN" dirty="0"/>
              <a:t>B.</a:t>
            </a:r>
            <a:r>
              <a:rPr lang="zh-CN" altLang="zh-CN" dirty="0"/>
              <a:t>铁丝很难被拉断，说明分子之间只存在引力</a:t>
            </a:r>
          </a:p>
          <a:p>
            <a:pPr marL="0" indent="0">
              <a:buNone/>
            </a:pPr>
            <a:r>
              <a:rPr lang="en-US" altLang="zh-CN" dirty="0"/>
              <a:t>C.</a:t>
            </a:r>
            <a:r>
              <a:rPr lang="zh-CN" altLang="zh-CN" dirty="0"/>
              <a:t>塑料吸盘能牢牢地吸附在玻璃上，主要是由于分子间存在着引力</a:t>
            </a:r>
          </a:p>
          <a:p>
            <a:pPr marL="0" indent="0">
              <a:buNone/>
            </a:pPr>
            <a:r>
              <a:rPr lang="en-US" altLang="zh-CN" dirty="0"/>
              <a:t>D.</a:t>
            </a:r>
            <a:r>
              <a:rPr lang="zh-CN" altLang="zh-CN" dirty="0"/>
              <a:t>用手捏海绵，海绵的体积变小了，说明分子间不存在斥力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3870912" y="1494720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A</a:t>
            </a:r>
            <a:endParaRPr lang="en-US" altLang="en-US" sz="2800" dirty="0">
              <a:latin typeface="+mn-lt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1521935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5.</a:t>
            </a:r>
            <a:r>
              <a:rPr lang="zh-CN" altLang="zh-CN" dirty="0"/>
              <a:t>下列现象中，能说明分子间存在着引力的有</a:t>
            </a:r>
            <a:r>
              <a:rPr lang="zh-CN" altLang="zh-CN" u="sng" dirty="0"/>
              <a:t>　　　　　</a:t>
            </a:r>
            <a:r>
              <a:rPr lang="zh-CN" altLang="zh-CN" dirty="0"/>
              <a:t>；能说明分子间存在着斥力的有</a:t>
            </a:r>
            <a:r>
              <a:rPr lang="zh-CN" altLang="zh-CN" u="sng" dirty="0"/>
              <a:t>　　　　　</a:t>
            </a:r>
            <a:r>
              <a:rPr lang="zh-CN" altLang="zh-CN" dirty="0"/>
              <a:t>；能说明分子之间存在着空隙的有</a:t>
            </a:r>
            <a:r>
              <a:rPr lang="zh-CN" altLang="zh-CN" u="sng" dirty="0"/>
              <a:t>　　　　　</a:t>
            </a:r>
            <a:r>
              <a:rPr lang="zh-CN" altLang="zh-CN" dirty="0"/>
              <a:t>。</a:t>
            </a:r>
            <a:r>
              <a:rPr lang="en-US" altLang="zh-CN" dirty="0"/>
              <a:t>(</a:t>
            </a:r>
            <a:r>
              <a:rPr lang="zh-CN" altLang="zh-CN" dirty="0"/>
              <a:t>以上三空均选填序号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①</a:t>
            </a:r>
            <a:r>
              <a:rPr lang="zh-CN" altLang="zh-CN" dirty="0"/>
              <a:t>水和酒精混合后总体积减小　</a:t>
            </a:r>
            <a:r>
              <a:rPr lang="en-US" altLang="zh-CN" dirty="0"/>
              <a:t>②</a:t>
            </a:r>
            <a:r>
              <a:rPr lang="zh-CN" altLang="zh-CN" dirty="0"/>
              <a:t>液体和固体很难被压缩　</a:t>
            </a:r>
            <a:r>
              <a:rPr lang="en-US" altLang="zh-CN" dirty="0"/>
              <a:t>③</a:t>
            </a:r>
            <a:r>
              <a:rPr lang="zh-CN" altLang="zh-CN" dirty="0"/>
              <a:t>绳子不容易被拉断 　</a:t>
            </a:r>
            <a:r>
              <a:rPr lang="en-US" altLang="zh-CN" dirty="0"/>
              <a:t>④</a:t>
            </a:r>
            <a:r>
              <a:rPr lang="zh-CN" altLang="zh-CN" dirty="0"/>
              <a:t>两块表面平整的铅块压紧后</a:t>
            </a:r>
            <a:r>
              <a:rPr lang="en-US" altLang="zh-CN" dirty="0"/>
              <a:t>“</a:t>
            </a:r>
            <a:r>
              <a:rPr lang="zh-CN" altLang="zh-CN" dirty="0"/>
              <a:t>黏</a:t>
            </a:r>
            <a:r>
              <a:rPr lang="en-US" altLang="zh-CN" dirty="0"/>
              <a:t>”</a:t>
            </a:r>
            <a:r>
              <a:rPr lang="zh-CN" altLang="zh-CN" dirty="0"/>
              <a:t>在一起　</a:t>
            </a:r>
            <a:r>
              <a:rPr lang="en-US" altLang="zh-CN" dirty="0"/>
              <a:t>⑤</a:t>
            </a:r>
            <a:r>
              <a:rPr lang="zh-CN" altLang="zh-CN" dirty="0"/>
              <a:t>气体被压缩时体积越小越费劲 　</a:t>
            </a:r>
            <a:r>
              <a:rPr lang="en-US" altLang="zh-CN" dirty="0"/>
              <a:t>⑥</a:t>
            </a:r>
            <a:r>
              <a:rPr lang="zh-CN" altLang="zh-CN" dirty="0"/>
              <a:t>在巨大压力下，油能从钢管的侧壁渗出</a:t>
            </a:r>
            <a:r>
              <a:rPr lang="en-US" altLang="zh-CN" dirty="0"/>
              <a:t>(</a:t>
            </a:r>
            <a:r>
              <a:rPr lang="zh-CN" altLang="zh-CN" dirty="0"/>
              <a:t>钢管无裂缝</a:t>
            </a:r>
            <a:r>
              <a:rPr lang="en-US" altLang="zh-CN" dirty="0"/>
              <a:t>)</a:t>
            </a:r>
            <a:endParaRPr lang="zh-CN" altLang="zh-CN" dirty="0"/>
          </a:p>
        </p:txBody>
      </p:sp>
      <p:sp>
        <p:nvSpPr>
          <p:cNvPr id="16" name="文本框 15"/>
          <p:cNvSpPr txBox="1"/>
          <p:nvPr/>
        </p:nvSpPr>
        <p:spPr>
          <a:xfrm>
            <a:off x="1251247" y="1866320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③④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262287" y="2254822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②⑤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279528" y="2651150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①⑥</a:t>
            </a:r>
            <a:endParaRPr lang="en-US" altLang="en-US" sz="2800" dirty="0">
              <a:latin typeface="+mn-lt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165361" y="1421904"/>
            <a:ext cx="1490925" cy="556945"/>
            <a:chOff x="165361" y="1471332"/>
            <a:chExt cx="1490925" cy="556945"/>
          </a:xfrm>
        </p:grpSpPr>
        <p:sp>
          <p:nvSpPr>
            <p:cNvPr id="15" name="AutoShape 65"/>
            <p:cNvSpPr>
              <a:spLocks noChangeArrowheads="1"/>
            </p:cNvSpPr>
            <p:nvPr/>
          </p:nvSpPr>
          <p:spPr bwMode="auto">
            <a:xfrm>
              <a:off x="165361" y="1507520"/>
              <a:ext cx="1490443" cy="520757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70">
                <a:solidFill>
                  <a:srgbClr val="000000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91204" y="1471332"/>
              <a:ext cx="14650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知识点</a:t>
              </a:r>
              <a:r>
                <a:rPr lang="en-US" altLang="zh-CN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2</a:t>
              </a:r>
              <a:endParaRPr lang="zh-CN" altLang="en-US" sz="2800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668161" y="1482807"/>
            <a:ext cx="4893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2E75B6"/>
                </a:solidFill>
              </a:rPr>
              <a:t>固、液、气三态中的分子</a:t>
            </a:r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2006027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6.(2018·</a:t>
            </a:r>
            <a:r>
              <a:rPr lang="zh-CN" altLang="zh-CN" dirty="0"/>
              <a:t>广州市</a:t>
            </a:r>
            <a:r>
              <a:rPr lang="en-US" altLang="zh-CN" dirty="0"/>
              <a:t>)</a:t>
            </a:r>
            <a:r>
              <a:rPr lang="zh-CN" altLang="zh-CN" dirty="0"/>
              <a:t>静置的密封容器内只有氢气，若以</a:t>
            </a:r>
            <a:r>
              <a:rPr lang="en-US" altLang="zh-CN" dirty="0"/>
              <a:t>“</a:t>
            </a:r>
            <a:r>
              <a:rPr lang="zh-CN" altLang="zh-CN" dirty="0"/>
              <a:t>〇</a:t>
            </a:r>
            <a:r>
              <a:rPr lang="en-US" altLang="zh-CN" dirty="0"/>
              <a:t>”</a:t>
            </a:r>
            <a:r>
              <a:rPr lang="zh-CN" altLang="zh-CN" dirty="0"/>
              <a:t>表示氢气分子，如图</a:t>
            </a:r>
            <a:r>
              <a:rPr lang="en-US" altLang="zh-CN" dirty="0"/>
              <a:t>10.2</a:t>
            </a:r>
            <a:r>
              <a:rPr lang="zh-CN" altLang="zh-CN" dirty="0"/>
              <a:t>－</a:t>
            </a:r>
            <a:r>
              <a:rPr lang="en-US" altLang="zh-CN" dirty="0"/>
              <a:t>1</a:t>
            </a:r>
            <a:r>
              <a:rPr lang="zh-CN" altLang="zh-CN" dirty="0"/>
              <a:t>中最能代表容器内氢气分子分布的是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</p:txBody>
      </p:sp>
      <p:sp>
        <p:nvSpPr>
          <p:cNvPr id="16" name="文本框 15"/>
          <p:cNvSpPr txBox="1"/>
          <p:nvPr/>
        </p:nvSpPr>
        <p:spPr>
          <a:xfrm>
            <a:off x="3610318" y="2760572"/>
            <a:ext cx="42511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600" dirty="0">
                <a:latin typeface="+mn-lt"/>
                <a:sym typeface="+mn-ea"/>
              </a:rPr>
              <a:t>A</a:t>
            </a:r>
            <a:endParaRPr lang="en-US" altLang="en-US" sz="2600" dirty="0">
              <a:latin typeface="+mn-lt"/>
              <a:sym typeface="+mn-ea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17" y="3483323"/>
            <a:ext cx="1276350" cy="20955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692" y="3537921"/>
            <a:ext cx="1276350" cy="20574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967" y="3519279"/>
            <a:ext cx="1285875" cy="21336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7684" y="3537921"/>
            <a:ext cx="1285875" cy="214312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1535382"/>
            <a:ext cx="8229600" cy="45550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7.</a:t>
            </a:r>
            <a:r>
              <a:rPr lang="zh-CN" altLang="zh-CN" dirty="0"/>
              <a:t>图</a:t>
            </a:r>
            <a:r>
              <a:rPr lang="en-US" altLang="zh-CN" dirty="0"/>
              <a:t>10.2</a:t>
            </a:r>
            <a:r>
              <a:rPr lang="zh-CN" altLang="zh-CN" dirty="0"/>
              <a:t>－</a:t>
            </a:r>
            <a:r>
              <a:rPr lang="en-US" altLang="zh-CN" dirty="0"/>
              <a:t>2</a:t>
            </a:r>
            <a:r>
              <a:rPr lang="zh-CN" altLang="zh-CN" dirty="0"/>
              <a:t>中的示意图形象反映物质气、液、固三态分子排列的特点。下列说法正确的是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zh-CN" altLang="zh-CN" dirty="0"/>
              <a:t>甲是气态</a:t>
            </a:r>
            <a:r>
              <a:rPr lang="en-US" altLang="zh-CN" dirty="0"/>
              <a:t>  </a:t>
            </a:r>
          </a:p>
          <a:p>
            <a:pPr marL="0" indent="0">
              <a:buNone/>
            </a:pPr>
            <a:r>
              <a:rPr lang="en-US" altLang="zh-CN" dirty="0"/>
              <a:t>B.</a:t>
            </a:r>
            <a:r>
              <a:rPr lang="zh-CN" altLang="zh-CN" dirty="0"/>
              <a:t>乙是气态</a:t>
            </a:r>
            <a:r>
              <a:rPr lang="en-US" altLang="zh-CN" dirty="0"/>
              <a:t>  </a:t>
            </a:r>
          </a:p>
          <a:p>
            <a:pPr marL="0" indent="0">
              <a:buNone/>
            </a:pPr>
            <a:r>
              <a:rPr lang="en-US" altLang="zh-CN" dirty="0"/>
              <a:t>C.</a:t>
            </a:r>
            <a:r>
              <a:rPr lang="zh-CN" altLang="zh-CN" dirty="0"/>
              <a:t>丙是气态</a:t>
            </a:r>
            <a:r>
              <a:rPr lang="en-US" altLang="zh-CN" dirty="0"/>
              <a:t>  </a:t>
            </a:r>
          </a:p>
          <a:p>
            <a:pPr marL="0" indent="0">
              <a:buNone/>
            </a:pPr>
            <a:r>
              <a:rPr lang="en-US" altLang="zh-CN" dirty="0"/>
              <a:t>D.</a:t>
            </a:r>
            <a:r>
              <a:rPr lang="zh-CN" altLang="zh-CN" dirty="0"/>
              <a:t>甲是固态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6818563" y="1931709"/>
            <a:ext cx="42511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600" dirty="0">
                <a:latin typeface="+mn-lt"/>
                <a:sym typeface="+mn-ea"/>
              </a:rPr>
              <a:t>C</a:t>
            </a:r>
            <a:endParaRPr lang="en-US" altLang="en-US" sz="2600" dirty="0">
              <a:latin typeface="+mn-lt"/>
              <a:sym typeface="+mn-e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692" y="2511966"/>
            <a:ext cx="4039717" cy="151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1521935"/>
            <a:ext cx="8229600" cy="45550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8.</a:t>
            </a:r>
            <a:r>
              <a:rPr lang="zh-CN" altLang="zh-CN" dirty="0"/>
              <a:t>同种物质在固态、液态和气态中，分子间距离一般最小的是</a:t>
            </a:r>
            <a:r>
              <a:rPr lang="zh-CN" altLang="zh-CN" u="sng" dirty="0"/>
              <a:t>　　　　　</a:t>
            </a:r>
            <a:r>
              <a:rPr lang="zh-CN" altLang="zh-CN" dirty="0"/>
              <a:t>，距离最大的是</a:t>
            </a:r>
            <a:r>
              <a:rPr lang="zh-CN" altLang="zh-CN" u="sng" dirty="0"/>
              <a:t>　　　　　</a:t>
            </a:r>
            <a:r>
              <a:rPr lang="zh-CN" altLang="zh-CN" dirty="0"/>
              <a:t>；分子间的作用力一般最小的是</a:t>
            </a:r>
            <a:r>
              <a:rPr lang="zh-CN" altLang="zh-CN" u="sng" dirty="0"/>
              <a:t>　　　　</a:t>
            </a:r>
            <a:r>
              <a:rPr lang="zh-CN" altLang="zh-CN" dirty="0"/>
              <a:t>，最大的是</a:t>
            </a:r>
            <a:r>
              <a:rPr lang="zh-CN" altLang="zh-CN" u="sng" dirty="0"/>
              <a:t>　　　　</a:t>
            </a:r>
            <a:r>
              <a:rPr lang="zh-CN" altLang="zh-CN" dirty="0"/>
              <a:t>。</a:t>
            </a:r>
          </a:p>
          <a:p>
            <a:pPr marL="0" indent="0">
              <a:buNone/>
            </a:pPr>
            <a:endParaRPr lang="zh-CN" altLang="zh-CN" dirty="0"/>
          </a:p>
        </p:txBody>
      </p:sp>
      <p:sp>
        <p:nvSpPr>
          <p:cNvPr id="17" name="文本框 16"/>
          <p:cNvSpPr txBox="1"/>
          <p:nvPr/>
        </p:nvSpPr>
        <p:spPr>
          <a:xfrm>
            <a:off x="2682290" y="1906479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固态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907509" y="1906479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气态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5445684" y="2277945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气态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095002" y="2645590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固态</a:t>
            </a:r>
            <a:endParaRPr lang="en-US" altLang="en-US" sz="2800" dirty="0">
              <a:latin typeface="+mn-lt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占位符 2"/>
          <p:cNvSpPr txBox="1"/>
          <p:nvPr/>
        </p:nvSpPr>
        <p:spPr>
          <a:xfrm>
            <a:off x="432486" y="1415027"/>
            <a:ext cx="8229600" cy="5184576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1.</a:t>
            </a:r>
            <a:r>
              <a:rPr lang="zh-CN" altLang="zh-CN" dirty="0"/>
              <a:t>将鸡蛋放在盐水中，过一段时间鸡蛋全部变咸。关于这个现象的最佳解释是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zh-CN" altLang="zh-CN" dirty="0"/>
              <a:t>只能表明分子是不停地做无规则运动的</a:t>
            </a:r>
          </a:p>
          <a:p>
            <a:pPr marL="0" indent="0">
              <a:buNone/>
            </a:pPr>
            <a:r>
              <a:rPr lang="en-US" altLang="zh-CN" dirty="0"/>
              <a:t>B.</a:t>
            </a:r>
            <a:r>
              <a:rPr lang="zh-CN" altLang="zh-CN" dirty="0"/>
              <a:t>既表明分子是不停地做无规则运动的，又表明分子间有引力</a:t>
            </a:r>
          </a:p>
          <a:p>
            <a:pPr marL="0" indent="0">
              <a:buNone/>
            </a:pPr>
            <a:r>
              <a:rPr lang="en-US" altLang="zh-CN" dirty="0"/>
              <a:t>C.</a:t>
            </a:r>
            <a:r>
              <a:rPr lang="zh-CN" altLang="zh-CN" dirty="0"/>
              <a:t>既表明分子是不停地做无规则运动的，又表明分子间有斥力</a:t>
            </a:r>
          </a:p>
          <a:p>
            <a:pPr marL="0" indent="0">
              <a:buNone/>
            </a:pPr>
            <a:r>
              <a:rPr lang="en-US" altLang="zh-CN" dirty="0"/>
              <a:t>D.</a:t>
            </a:r>
            <a:r>
              <a:rPr lang="zh-CN" altLang="zh-CN" dirty="0"/>
              <a:t>既表明分子是不停地做无规则运动的，又表明分子间有空隙</a:t>
            </a:r>
          </a:p>
        </p:txBody>
      </p:sp>
      <p:sp>
        <p:nvSpPr>
          <p:cNvPr id="23" name="矩形 22"/>
          <p:cNvSpPr/>
          <p:nvPr/>
        </p:nvSpPr>
        <p:spPr>
          <a:xfrm>
            <a:off x="5058015" y="1800377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6" y="1401580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2.</a:t>
            </a:r>
            <a:r>
              <a:rPr lang="zh-CN" altLang="zh-CN" dirty="0"/>
              <a:t>分子间的引力的大小决定于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zh-CN" altLang="zh-CN" dirty="0"/>
              <a:t>分子的直径</a:t>
            </a:r>
            <a:r>
              <a:rPr lang="en-US" altLang="zh-CN" dirty="0"/>
              <a:t>                     B.</a:t>
            </a:r>
            <a:r>
              <a:rPr lang="zh-CN" altLang="zh-CN" dirty="0"/>
              <a:t>分子的质量</a:t>
            </a:r>
          </a:p>
          <a:p>
            <a:pPr marL="0" indent="0">
              <a:buNone/>
            </a:pPr>
            <a:r>
              <a:rPr lang="en-US" altLang="zh-CN" dirty="0"/>
              <a:t>C.</a:t>
            </a:r>
            <a:r>
              <a:rPr lang="zh-CN" altLang="zh-CN" dirty="0"/>
              <a:t>分子间的距离</a:t>
            </a:r>
            <a:r>
              <a:rPr lang="en-US" altLang="zh-CN" dirty="0"/>
              <a:t>                 D.</a:t>
            </a:r>
            <a:r>
              <a:rPr lang="zh-CN" altLang="zh-CN" dirty="0"/>
              <a:t>分子间斥力大小</a:t>
            </a:r>
          </a:p>
          <a:p>
            <a:pPr marL="0" indent="0">
              <a:buNone/>
            </a:pP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3</a:t>
            </a:r>
            <a:r>
              <a:rPr lang="en-US" altLang="zh-CN" dirty="0"/>
              <a:t>.</a:t>
            </a:r>
            <a:r>
              <a:rPr lang="zh-CN" altLang="zh-CN" dirty="0"/>
              <a:t>下列现象中能说明分子在不停地做无规则运动的是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zh-CN" altLang="zh-CN" dirty="0"/>
              <a:t>春天，柳絮飞舞</a:t>
            </a:r>
            <a:r>
              <a:rPr lang="en-US" altLang="zh-CN" dirty="0"/>
              <a:t>            B.</a:t>
            </a:r>
            <a:r>
              <a:rPr lang="zh-CN" altLang="zh-CN" dirty="0"/>
              <a:t>夏天，茉莉花飘香</a:t>
            </a:r>
          </a:p>
          <a:p>
            <a:pPr marL="0" indent="0">
              <a:buNone/>
            </a:pPr>
            <a:r>
              <a:rPr lang="en-US" altLang="zh-CN" dirty="0"/>
              <a:t>C.</a:t>
            </a:r>
            <a:r>
              <a:rPr lang="zh-CN" altLang="zh-CN" dirty="0"/>
              <a:t>秋天，黄沙扑面</a:t>
            </a:r>
            <a:r>
              <a:rPr lang="en-US" altLang="zh-CN" dirty="0"/>
              <a:t>             D.</a:t>
            </a:r>
            <a:r>
              <a:rPr lang="zh-CN" altLang="zh-CN" dirty="0"/>
              <a:t>冬天，雪花飘飘</a:t>
            </a:r>
          </a:p>
        </p:txBody>
      </p:sp>
      <p:sp>
        <p:nvSpPr>
          <p:cNvPr id="13" name="矩形 12"/>
          <p:cNvSpPr/>
          <p:nvPr/>
        </p:nvSpPr>
        <p:spPr>
          <a:xfrm>
            <a:off x="5320817" y="1415008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  <p:sp>
        <p:nvSpPr>
          <p:cNvPr id="14" name="矩形 13"/>
          <p:cNvSpPr/>
          <p:nvPr/>
        </p:nvSpPr>
        <p:spPr>
          <a:xfrm>
            <a:off x="1165696" y="3846349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B</a:t>
            </a:r>
            <a:endParaRPr lang="zh-CN" alt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课标与考点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089756" y="2024622"/>
            <a:ext cx="69883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+mn-ea"/>
                <a:sym typeface="+mn-ea"/>
              </a:rPr>
              <a:t>课程标准</a:t>
            </a:r>
            <a:endParaRPr lang="en-US" altLang="zh-CN" sz="2800" b="1" dirty="0">
              <a:latin typeface="+mn-ea"/>
              <a:sym typeface="+mn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089757" y="3493886"/>
            <a:ext cx="17646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+mn-ea"/>
                <a:sym typeface="+mn-ea"/>
              </a:rPr>
              <a:t>核心考点</a:t>
            </a:r>
            <a:endParaRPr lang="en-US" altLang="zh-CN" sz="2800" b="1" dirty="0">
              <a:latin typeface="+mn-ea"/>
              <a:sym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092940" y="2564926"/>
            <a:ext cx="69883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描述固、液和气三种物态的基本特征。</a:t>
            </a:r>
            <a:endParaRPr lang="zh-CN" altLang="en-US" sz="280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903684" y="4125276"/>
            <a:ext cx="71744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 认识分子动理论及固、液、气三态中的分子。</a:t>
            </a:r>
            <a:endParaRPr lang="zh-CN" altLang="en-US" sz="280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7135554" y="4902478"/>
            <a:ext cx="655637" cy="655637"/>
            <a:chOff x="1517331" y="1125257"/>
            <a:chExt cx="2204282" cy="2204282"/>
          </a:xfrm>
        </p:grpSpPr>
        <p:sp>
          <p:nvSpPr>
            <p:cNvPr id="15" name="椭圆 14"/>
            <p:cNvSpPr/>
            <p:nvPr/>
          </p:nvSpPr>
          <p:spPr>
            <a:xfrm>
              <a:off x="1517331" y="1125257"/>
              <a:ext cx="2204282" cy="2204282"/>
            </a:xfrm>
            <a:prstGeom prst="ellipse">
              <a:avLst/>
            </a:prstGeom>
            <a:gradFill>
              <a:gsLst>
                <a:gs pos="0">
                  <a:srgbClr val="EBEBEB"/>
                </a:gs>
                <a:gs pos="100000">
                  <a:srgbClr val="FEFEFE"/>
                </a:gs>
              </a:gsLst>
              <a:lin ang="7530000" scaled="0"/>
            </a:gradFill>
            <a:ln w="12700">
              <a:solidFill>
                <a:schemeClr val="bg1"/>
              </a:solidFill>
            </a:ln>
            <a:effectLst>
              <a:outerShdw blurRad="457200" dist="444500" dir="7800000" sx="89000" sy="89000" algn="tr" rotWithShape="0">
                <a:prstClr val="black">
                  <a:alpha val="3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  <p:sp>
          <p:nvSpPr>
            <p:cNvPr id="16" name="椭圆 15"/>
            <p:cNvSpPr/>
            <p:nvPr/>
          </p:nvSpPr>
          <p:spPr>
            <a:xfrm>
              <a:off x="1719372" y="1327298"/>
              <a:ext cx="1800200" cy="1800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8294262" y="4986793"/>
            <a:ext cx="655637" cy="655637"/>
            <a:chOff x="1517331" y="1125257"/>
            <a:chExt cx="2204282" cy="2204282"/>
          </a:xfrm>
        </p:grpSpPr>
        <p:sp>
          <p:nvSpPr>
            <p:cNvPr id="18" name="椭圆 17"/>
            <p:cNvSpPr/>
            <p:nvPr/>
          </p:nvSpPr>
          <p:spPr>
            <a:xfrm>
              <a:off x="1517331" y="1125257"/>
              <a:ext cx="2204282" cy="2204282"/>
            </a:xfrm>
            <a:prstGeom prst="ellipse">
              <a:avLst/>
            </a:prstGeom>
            <a:gradFill>
              <a:gsLst>
                <a:gs pos="0">
                  <a:srgbClr val="EBEBEB"/>
                </a:gs>
                <a:gs pos="100000">
                  <a:srgbClr val="FEFEFE"/>
                </a:gs>
              </a:gsLst>
              <a:lin ang="7530000" scaled="0"/>
            </a:gradFill>
            <a:ln w="12700">
              <a:solidFill>
                <a:schemeClr val="bg1"/>
              </a:solidFill>
            </a:ln>
            <a:effectLst>
              <a:outerShdw blurRad="457200" dist="444500" dir="7800000" sx="89000" sy="89000" algn="tr" rotWithShape="0">
                <a:prstClr val="black">
                  <a:alpha val="3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  <p:sp>
          <p:nvSpPr>
            <p:cNvPr id="19" name="椭圆 18"/>
            <p:cNvSpPr/>
            <p:nvPr/>
          </p:nvSpPr>
          <p:spPr>
            <a:xfrm>
              <a:off x="1719372" y="1327298"/>
              <a:ext cx="1800200" cy="1800200"/>
            </a:xfrm>
            <a:prstGeom prst="ellipse">
              <a:avLst/>
            </a:prstGeom>
            <a:solidFill>
              <a:srgbClr val="2E7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7477787" y="5551599"/>
            <a:ext cx="935391" cy="935391"/>
            <a:chOff x="1517331" y="1125257"/>
            <a:chExt cx="2204282" cy="2204282"/>
          </a:xfrm>
        </p:grpSpPr>
        <p:sp>
          <p:nvSpPr>
            <p:cNvPr id="21" name="椭圆 20"/>
            <p:cNvSpPr/>
            <p:nvPr/>
          </p:nvSpPr>
          <p:spPr>
            <a:xfrm>
              <a:off x="1517331" y="1125257"/>
              <a:ext cx="2204282" cy="2204282"/>
            </a:xfrm>
            <a:prstGeom prst="ellipse">
              <a:avLst/>
            </a:prstGeom>
            <a:gradFill>
              <a:gsLst>
                <a:gs pos="0">
                  <a:srgbClr val="EBEBEB"/>
                </a:gs>
                <a:gs pos="100000">
                  <a:srgbClr val="FEFEFE"/>
                </a:gs>
              </a:gsLst>
              <a:lin ang="7530000" scaled="0"/>
            </a:gradFill>
            <a:ln w="12700">
              <a:solidFill>
                <a:schemeClr val="bg1"/>
              </a:solidFill>
            </a:ln>
            <a:effectLst>
              <a:outerShdw blurRad="457200" dist="444500" dir="7800000" sx="89000" sy="89000" algn="tr" rotWithShape="0">
                <a:prstClr val="black">
                  <a:alpha val="3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  <p:sp>
          <p:nvSpPr>
            <p:cNvPr id="22" name="椭圆 21"/>
            <p:cNvSpPr/>
            <p:nvPr/>
          </p:nvSpPr>
          <p:spPr>
            <a:xfrm>
              <a:off x="1719372" y="1327298"/>
              <a:ext cx="1800200" cy="1800200"/>
            </a:xfrm>
            <a:prstGeom prst="ellipse">
              <a:avLst/>
            </a:prstGeom>
            <a:solidFill>
              <a:srgbClr val="2E7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6743640" y="6067044"/>
            <a:ext cx="452009" cy="452172"/>
            <a:chOff x="1463339" y="1072758"/>
            <a:chExt cx="1546058" cy="1546058"/>
          </a:xfrm>
          <a:effectLst>
            <a:outerShdw blurRad="330200" dist="215900" dir="6900000" sx="71000" sy="71000" algn="t" rotWithShape="0">
              <a:prstClr val="black">
                <a:alpha val="54000"/>
              </a:prstClr>
            </a:outerShdw>
          </a:effectLst>
        </p:grpSpPr>
        <p:sp>
          <p:nvSpPr>
            <p:cNvPr id="24" name="同心圆 23"/>
            <p:cNvSpPr/>
            <p:nvPr/>
          </p:nvSpPr>
          <p:spPr>
            <a:xfrm>
              <a:off x="1463339" y="1072758"/>
              <a:ext cx="1546058" cy="1546058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484232" y="1093651"/>
              <a:ext cx="1504274" cy="1504273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rgbClr val="C5C5C5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6" y="1401580"/>
            <a:ext cx="8229600" cy="2932085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4.</a:t>
            </a:r>
            <a:r>
              <a:rPr lang="zh-CN" altLang="zh-CN" dirty="0"/>
              <a:t>将一勺砂糖放入一杯水中，整杯水都变甜了。这个现象说明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zh-CN" altLang="zh-CN" dirty="0"/>
              <a:t>分子是运动的</a:t>
            </a:r>
            <a:r>
              <a:rPr lang="en-US" altLang="zh-CN" dirty="0"/>
              <a:t>             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B</a:t>
            </a:r>
            <a:r>
              <a:rPr lang="en-US" altLang="zh-CN" dirty="0"/>
              <a:t>.</a:t>
            </a:r>
            <a:r>
              <a:rPr lang="zh-CN" altLang="zh-CN" dirty="0"/>
              <a:t>分子间有引力</a:t>
            </a:r>
          </a:p>
          <a:p>
            <a:pPr marL="0" indent="0">
              <a:buNone/>
            </a:pPr>
            <a:r>
              <a:rPr lang="en-US" altLang="zh-CN" dirty="0"/>
              <a:t>C.</a:t>
            </a:r>
            <a:r>
              <a:rPr lang="zh-CN" altLang="zh-CN" dirty="0"/>
              <a:t>分子间有斥力</a:t>
            </a:r>
            <a:r>
              <a:rPr lang="en-US" altLang="zh-CN" dirty="0"/>
              <a:t>             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D</a:t>
            </a:r>
            <a:r>
              <a:rPr lang="en-US" altLang="zh-CN" dirty="0"/>
              <a:t>.</a:t>
            </a:r>
            <a:r>
              <a:rPr lang="zh-CN" altLang="zh-CN" dirty="0"/>
              <a:t>分子可以再</a:t>
            </a:r>
            <a:r>
              <a:rPr lang="zh-CN" altLang="zh-CN" dirty="0" smtClean="0"/>
              <a:t>分</a:t>
            </a:r>
            <a:endParaRPr lang="zh-CN" altLang="zh-CN" dirty="0"/>
          </a:p>
        </p:txBody>
      </p:sp>
      <p:sp>
        <p:nvSpPr>
          <p:cNvPr id="13" name="矩形 12"/>
          <p:cNvSpPr/>
          <p:nvPr/>
        </p:nvSpPr>
        <p:spPr>
          <a:xfrm>
            <a:off x="2540465" y="1676618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A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6" y="1401580"/>
            <a:ext cx="8229600" cy="3319883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 smtClean="0"/>
              <a:t>5</a:t>
            </a:r>
            <a:r>
              <a:rPr lang="en-US" altLang="zh-CN" dirty="0"/>
              <a:t>.</a:t>
            </a:r>
            <a:r>
              <a:rPr lang="zh-CN" altLang="zh-CN" dirty="0"/>
              <a:t>关于分子的运动，下列说法中正确的是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zh-CN" altLang="zh-CN" dirty="0"/>
              <a:t>一切物质的分子都在不停地做匀速直线运动</a:t>
            </a:r>
          </a:p>
          <a:p>
            <a:pPr marL="0" indent="0">
              <a:buNone/>
            </a:pPr>
            <a:r>
              <a:rPr lang="en-US" altLang="zh-CN" dirty="0"/>
              <a:t>B.</a:t>
            </a:r>
            <a:r>
              <a:rPr lang="zh-CN" altLang="zh-CN" dirty="0"/>
              <a:t>在</a:t>
            </a:r>
            <a:r>
              <a:rPr lang="en-US" altLang="zh-CN" dirty="0"/>
              <a:t>0 ℃</a:t>
            </a:r>
            <a:r>
              <a:rPr lang="zh-CN" altLang="zh-CN" dirty="0"/>
              <a:t>时，物质的所有分子都停止了运动</a:t>
            </a:r>
          </a:p>
          <a:p>
            <a:pPr marL="0" indent="0">
              <a:buNone/>
            </a:pPr>
            <a:r>
              <a:rPr lang="en-US" altLang="zh-CN" dirty="0"/>
              <a:t>C.</a:t>
            </a:r>
            <a:r>
              <a:rPr lang="zh-CN" altLang="zh-CN" dirty="0"/>
              <a:t>物体运动的速度越大，其内部分子的热运动也越剧烈</a:t>
            </a:r>
          </a:p>
          <a:p>
            <a:pPr marL="0" indent="0">
              <a:buNone/>
            </a:pPr>
            <a:r>
              <a:rPr lang="en-US" altLang="zh-CN" dirty="0"/>
              <a:t>D.</a:t>
            </a:r>
            <a:r>
              <a:rPr lang="zh-CN" altLang="zh-CN" dirty="0"/>
              <a:t>物体的温度越高，表明它内部分子的热运动越剧烈</a:t>
            </a:r>
          </a:p>
        </p:txBody>
      </p:sp>
      <p:sp>
        <p:nvSpPr>
          <p:cNvPr id="16" name="矩形 15"/>
          <p:cNvSpPr/>
          <p:nvPr/>
        </p:nvSpPr>
        <p:spPr>
          <a:xfrm>
            <a:off x="6995934" y="1458700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5" y="1401580"/>
            <a:ext cx="8306269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6.</a:t>
            </a:r>
            <a:r>
              <a:rPr lang="zh-CN" altLang="zh-CN" dirty="0"/>
              <a:t>如图</a:t>
            </a:r>
            <a:r>
              <a:rPr lang="en-US" altLang="zh-CN" dirty="0"/>
              <a:t>10.2</a:t>
            </a:r>
            <a:r>
              <a:rPr lang="zh-CN" altLang="zh-CN" dirty="0"/>
              <a:t>－</a:t>
            </a:r>
            <a:r>
              <a:rPr lang="en-US" altLang="zh-CN" dirty="0"/>
              <a:t>3</a:t>
            </a:r>
            <a:r>
              <a:rPr lang="zh-CN" altLang="zh-CN" dirty="0"/>
              <a:t>所示是某物质的固、液、气三态分子之间的距离比较示意图。关于该物质，下列说法正确的是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altLang="zh-CN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altLang="zh-CN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altLang="zh-CN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zh-CN" altLang="zh-CN" dirty="0"/>
              <a:t>气态分子间的距离比固态、液态分子间的距离大</a:t>
            </a:r>
          </a:p>
          <a:p>
            <a:pPr marL="0" indent="0">
              <a:buNone/>
            </a:pPr>
            <a:r>
              <a:rPr lang="en-US" altLang="zh-CN" dirty="0"/>
              <a:t>B.</a:t>
            </a:r>
            <a:r>
              <a:rPr lang="zh-CN" altLang="zh-CN" dirty="0"/>
              <a:t>气态分子总是在运动，固态分子不运动</a:t>
            </a:r>
          </a:p>
          <a:p>
            <a:pPr marL="0" indent="0">
              <a:buNone/>
            </a:pPr>
            <a:r>
              <a:rPr lang="en-US" altLang="zh-CN" dirty="0"/>
              <a:t>C.</a:t>
            </a:r>
            <a:r>
              <a:rPr lang="zh-CN" altLang="zh-CN" dirty="0"/>
              <a:t>同种物质由气态变成液态时，它的体积变化不大</a:t>
            </a:r>
          </a:p>
          <a:p>
            <a:pPr marL="0" indent="0">
              <a:buNone/>
            </a:pPr>
            <a:r>
              <a:rPr lang="en-US" altLang="zh-CN" dirty="0"/>
              <a:t>D.</a:t>
            </a:r>
            <a:r>
              <a:rPr lang="zh-CN" altLang="zh-CN" dirty="0"/>
              <a:t>固态分子之间紧紧相连没有间隔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zh-CN" altLang="zh-CN" dirty="0"/>
          </a:p>
        </p:txBody>
      </p:sp>
      <p:sp>
        <p:nvSpPr>
          <p:cNvPr id="13" name="矩形 12"/>
          <p:cNvSpPr/>
          <p:nvPr/>
        </p:nvSpPr>
        <p:spPr>
          <a:xfrm>
            <a:off x="1873200" y="2185993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A</a:t>
            </a:r>
            <a:endParaRPr lang="zh-CN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905" y="2903407"/>
            <a:ext cx="4366052" cy="1328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6" y="1406062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7.</a:t>
            </a:r>
            <a:r>
              <a:rPr lang="zh-CN" altLang="zh-CN" dirty="0"/>
              <a:t>长时间压在一起的铅板和金板互相渗入，这是</a:t>
            </a:r>
            <a:endParaRPr lang="en-US" altLang="zh-CN" dirty="0"/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u="sng" dirty="0"/>
              <a:t>  </a:t>
            </a:r>
            <a:r>
              <a:rPr lang="zh-CN" altLang="zh-CN" u="sng" dirty="0"/>
              <a:t>　　　　</a:t>
            </a:r>
            <a:r>
              <a:rPr lang="zh-CN" altLang="zh-CN" dirty="0"/>
              <a:t>现象，它说明一切物体的分子都在</a:t>
            </a:r>
            <a:r>
              <a:rPr lang="zh-CN" altLang="zh-CN" u="sng" dirty="0"/>
              <a:t>　　　　　　　　　　　　　　</a:t>
            </a:r>
            <a:r>
              <a:rPr lang="zh-CN" altLang="zh-CN" dirty="0"/>
              <a:t>，同时也表明分子间有</a:t>
            </a:r>
            <a:r>
              <a:rPr lang="zh-CN" altLang="zh-CN" u="sng" dirty="0"/>
              <a:t>　</a:t>
            </a:r>
            <a:r>
              <a:rPr lang="en-US" altLang="zh-CN" u="sng" dirty="0"/>
              <a:t>              </a:t>
            </a:r>
            <a:r>
              <a:rPr lang="zh-CN" altLang="zh-CN" u="sng" dirty="0"/>
              <a:t>　</a:t>
            </a:r>
            <a:r>
              <a:rPr lang="zh-CN" altLang="zh-CN" dirty="0"/>
              <a:t>。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8.</a:t>
            </a:r>
            <a:r>
              <a:rPr lang="zh-CN" altLang="zh-CN" dirty="0"/>
              <a:t>炒菜时我们闻到菜香，这是分子的</a:t>
            </a:r>
            <a:r>
              <a:rPr lang="zh-CN" altLang="zh-CN" u="sng" dirty="0"/>
              <a:t>　　　　</a:t>
            </a:r>
            <a:r>
              <a:rPr lang="zh-CN" altLang="zh-CN" dirty="0"/>
              <a:t>运动；炒菜时菜很快就变咸了，而腌咸菜时，很长时间菜才会变咸，这表明了</a:t>
            </a:r>
            <a:r>
              <a:rPr lang="zh-CN" altLang="zh-CN" u="sng" dirty="0"/>
              <a:t>　　　　</a:t>
            </a:r>
            <a:r>
              <a:rPr lang="zh-CN" altLang="zh-CN" dirty="0"/>
              <a:t>越高，分子热运动越剧烈。</a:t>
            </a:r>
            <a:endParaRPr lang="en-US" altLang="zh-CN" dirty="0"/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9.</a:t>
            </a:r>
            <a:r>
              <a:rPr lang="zh-CN" altLang="zh-CN" dirty="0"/>
              <a:t>注射器口封闭后，活塞推动一小段距离后就推不动了，说明了分子间</a:t>
            </a:r>
            <a:r>
              <a:rPr lang="zh-CN" altLang="zh-CN" u="sng" dirty="0"/>
              <a:t>　　　　　　　　　　　</a:t>
            </a:r>
            <a:r>
              <a:rPr lang="zh-CN" altLang="zh-CN" dirty="0"/>
              <a:t>； 铅笔很难被拉断说明</a:t>
            </a:r>
            <a:r>
              <a:rPr lang="zh-CN" altLang="zh-CN" u="sng" dirty="0"/>
              <a:t>　　　　　　　　　　　　</a:t>
            </a:r>
            <a:r>
              <a:rPr lang="zh-CN" altLang="zh-CN" dirty="0"/>
              <a:t>。</a:t>
            </a:r>
          </a:p>
          <a:p>
            <a:pPr marL="0" indent="0">
              <a:buNone/>
            </a:pPr>
            <a:endParaRPr lang="zh-CN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dirty="0"/>
          </a:p>
        </p:txBody>
      </p:sp>
      <p:sp>
        <p:nvSpPr>
          <p:cNvPr id="14" name="文本框 13"/>
          <p:cNvSpPr txBox="1"/>
          <p:nvPr/>
        </p:nvSpPr>
        <p:spPr>
          <a:xfrm>
            <a:off x="873828" y="1949617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扩散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377453" y="2390411"/>
            <a:ext cx="41520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zh-CN" sz="2800" dirty="0"/>
              <a:t>永不停息地做无规则运动</a:t>
            </a:r>
            <a:endParaRPr lang="en-US" altLang="en-US" sz="3200" dirty="0">
              <a:latin typeface="+mn-lt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137683" y="2824504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间隙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6557678" y="3347724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热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3934490" y="4228914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温度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4840507" y="5591332"/>
            <a:ext cx="16626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存在斥力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4120953" y="6045118"/>
            <a:ext cx="27093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zh-CN" sz="2800" dirty="0"/>
              <a:t>分子间存在引力</a:t>
            </a:r>
            <a:endParaRPr lang="en-US" altLang="en-US" sz="3200" dirty="0">
              <a:latin typeface="+mn-lt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05592" y="1408875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10.(2018·</a:t>
            </a:r>
            <a:r>
              <a:rPr lang="zh-CN" altLang="zh-CN" dirty="0"/>
              <a:t>广东省</a:t>
            </a:r>
            <a:r>
              <a:rPr lang="en-US" altLang="zh-CN" dirty="0"/>
              <a:t>)</a:t>
            </a:r>
            <a:r>
              <a:rPr lang="zh-CN" altLang="zh-CN" dirty="0"/>
              <a:t>常见的物质由分子组成，分子由</a:t>
            </a:r>
            <a:endParaRPr lang="en-US" altLang="zh-CN" dirty="0"/>
          </a:p>
          <a:p>
            <a:pPr marL="0" indent="0">
              <a:lnSpc>
                <a:spcPct val="100000"/>
              </a:lnSpc>
              <a:buNone/>
            </a:pPr>
            <a:r>
              <a:rPr lang="zh-CN" altLang="zh-CN" u="sng" dirty="0"/>
              <a:t>　　　　　</a:t>
            </a:r>
            <a:r>
              <a:rPr lang="zh-CN" altLang="zh-CN" dirty="0"/>
              <a:t>组成；夏日荷花盛开飘来阵阵花香，这是</a:t>
            </a:r>
            <a:r>
              <a:rPr lang="zh-CN" altLang="zh-CN" u="sng" dirty="0"/>
              <a:t>　　</a:t>
            </a:r>
            <a:r>
              <a:rPr lang="en-US" altLang="zh-CN" u="sng" dirty="0"/>
              <a:t>      </a:t>
            </a:r>
            <a:r>
              <a:rPr lang="zh-CN" altLang="zh-CN" u="sng" dirty="0"/>
              <a:t>　</a:t>
            </a:r>
            <a:r>
              <a:rPr lang="zh-CN" altLang="zh-CN" dirty="0"/>
              <a:t>现象；清晨荷叶上的两颗露珠接触后成为了更大的一颗水珠，表明分子之间存在</a:t>
            </a:r>
            <a:r>
              <a:rPr lang="zh-CN" altLang="zh-CN" u="sng" dirty="0"/>
              <a:t>　　　</a:t>
            </a:r>
            <a:r>
              <a:rPr lang="zh-CN" altLang="zh-CN" dirty="0"/>
              <a:t>力。</a:t>
            </a:r>
          </a:p>
          <a:p>
            <a:pPr marL="0" indent="0">
              <a:lnSpc>
                <a:spcPct val="100000"/>
              </a:lnSpc>
              <a:buNone/>
            </a:pPr>
            <a:endParaRPr lang="en-US" altLang="zh-CN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dirty="0" smtClean="0"/>
              <a:t>11</a:t>
            </a:r>
            <a:r>
              <a:rPr lang="en-US" altLang="zh-CN" dirty="0"/>
              <a:t>.(2019·</a:t>
            </a:r>
            <a:r>
              <a:rPr lang="zh-CN" altLang="zh-CN" dirty="0"/>
              <a:t>易杰原创</a:t>
            </a:r>
            <a:r>
              <a:rPr lang="en-US" altLang="zh-CN" dirty="0"/>
              <a:t>)</a:t>
            </a:r>
            <a:r>
              <a:rPr lang="zh-CN" altLang="zh-CN" dirty="0"/>
              <a:t>图</a:t>
            </a:r>
            <a:r>
              <a:rPr lang="en-US" altLang="zh-CN" dirty="0"/>
              <a:t>10.2</a:t>
            </a:r>
            <a:r>
              <a:rPr lang="zh-CN" altLang="zh-CN" dirty="0"/>
              <a:t>－</a:t>
            </a:r>
            <a:r>
              <a:rPr lang="en-US" altLang="zh-CN" dirty="0"/>
              <a:t>4</a:t>
            </a:r>
            <a:r>
              <a:rPr lang="zh-CN" altLang="zh-CN" dirty="0"/>
              <a:t>所示的实验现象说明分子间存在着</a:t>
            </a:r>
            <a:r>
              <a:rPr lang="zh-CN" altLang="zh-CN" u="sng" dirty="0"/>
              <a:t>　　　</a:t>
            </a:r>
            <a:r>
              <a:rPr lang="en-US" altLang="zh-CN" u="sng" dirty="0"/>
              <a:t>                             </a:t>
            </a:r>
            <a:r>
              <a:rPr lang="zh-CN" altLang="zh-CN" u="sng" dirty="0"/>
              <a:t>　</a:t>
            </a:r>
            <a:r>
              <a:rPr lang="zh-CN" altLang="zh-CN" dirty="0"/>
              <a:t>。</a:t>
            </a:r>
          </a:p>
        </p:txBody>
      </p:sp>
      <p:sp>
        <p:nvSpPr>
          <p:cNvPr id="16" name="矩形 15"/>
          <p:cNvSpPr/>
          <p:nvPr/>
        </p:nvSpPr>
        <p:spPr>
          <a:xfrm>
            <a:off x="924444" y="1893717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原子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188544" y="2363222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扩散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568805" y="2811624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（吸）引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2801729" y="4341644"/>
            <a:ext cx="27093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间隙（或空隙）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830" y="4616701"/>
            <a:ext cx="1909318" cy="1868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05592" y="1408875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12.</a:t>
            </a:r>
            <a:r>
              <a:rPr lang="zh-CN" altLang="zh-CN" dirty="0"/>
              <a:t>甲、乙两个相同的透明玻璃水杯，盛有质量相等、温度不同的纯净水，其中一杯是</a:t>
            </a:r>
            <a:r>
              <a:rPr lang="en-US" altLang="zh-CN" dirty="0"/>
              <a:t>80 ℃</a:t>
            </a:r>
            <a:r>
              <a:rPr lang="zh-CN" altLang="zh-CN" dirty="0"/>
              <a:t>的热水，另一杯是</a:t>
            </a:r>
            <a:r>
              <a:rPr lang="en-US" altLang="zh-CN" dirty="0"/>
              <a:t>5 ℃</a:t>
            </a:r>
            <a:r>
              <a:rPr lang="zh-CN" altLang="zh-CN" dirty="0"/>
              <a:t>的冷水，它们都静静地放置在水平桌面上。同时向两个水杯中滴入一滴碳素墨水，过几分钟后观察到如图</a:t>
            </a:r>
            <a:r>
              <a:rPr lang="en-US" altLang="zh-CN" dirty="0"/>
              <a:t>10.2</a:t>
            </a:r>
            <a:r>
              <a:rPr lang="zh-CN" altLang="zh-CN" dirty="0"/>
              <a:t>－</a:t>
            </a:r>
            <a:r>
              <a:rPr lang="en-US" altLang="zh-CN" dirty="0"/>
              <a:t>5</a:t>
            </a:r>
            <a:r>
              <a:rPr lang="zh-CN" altLang="zh-CN" dirty="0"/>
              <a:t>所示的现象。</a:t>
            </a: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(1)</a:t>
            </a:r>
            <a:r>
              <a:rPr lang="zh-CN" altLang="zh-CN" dirty="0"/>
              <a:t>甲、乙两个水杯中，盛装冷水的是</a:t>
            </a:r>
            <a:r>
              <a:rPr lang="zh-CN" altLang="zh-CN" u="sng" dirty="0"/>
              <a:t>　　　　</a:t>
            </a:r>
            <a:r>
              <a:rPr lang="zh-CN" altLang="zh-CN" dirty="0"/>
              <a:t>。</a:t>
            </a:r>
          </a:p>
          <a:p>
            <a:pPr marL="0" indent="0">
              <a:buNone/>
            </a:pPr>
            <a:r>
              <a:rPr lang="en-US" altLang="zh-CN" dirty="0"/>
              <a:t>(2)</a:t>
            </a:r>
            <a:r>
              <a:rPr lang="zh-CN" altLang="zh-CN" dirty="0"/>
              <a:t>该实验说明温度越高，分子扩散的速度越</a:t>
            </a:r>
            <a:r>
              <a:rPr lang="zh-CN" altLang="zh-CN" u="sng" dirty="0"/>
              <a:t>　　　　</a:t>
            </a:r>
            <a:r>
              <a:rPr lang="zh-CN" altLang="zh-CN" dirty="0"/>
              <a:t>。</a:t>
            </a:r>
          </a:p>
          <a:p>
            <a:pPr marL="0" indent="0">
              <a:buNone/>
            </a:pPr>
            <a:endParaRPr lang="zh-CN" altLang="zh-CN" dirty="0"/>
          </a:p>
        </p:txBody>
      </p:sp>
      <p:sp>
        <p:nvSpPr>
          <p:cNvPr id="17" name="矩形 16"/>
          <p:cNvSpPr/>
          <p:nvPr/>
        </p:nvSpPr>
        <p:spPr>
          <a:xfrm>
            <a:off x="6629626" y="5101378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甲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1222968" y="6041984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快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133" y="3675210"/>
            <a:ext cx="2352700" cy="136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培优提升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占位符 2"/>
          <p:cNvSpPr txBox="1"/>
          <p:nvPr/>
        </p:nvSpPr>
        <p:spPr>
          <a:xfrm>
            <a:off x="432486" y="1444610"/>
            <a:ext cx="8229600" cy="5041031"/>
          </a:xfrm>
          <a:prstGeom prst="rect">
            <a:avLst/>
          </a:prstGeom>
        </p:spPr>
        <p:txBody>
          <a:bodyPr>
            <a:noAutofit/>
          </a:bodyPr>
          <a:lstStyle>
            <a:lvl1pPr marL="182245" indent="-182245" algn="l" defTabSz="728345" rtl="0" eaLnBrk="1" latinLnBrk="0" hangingPunct="1">
              <a:lnSpc>
                <a:spcPct val="90000"/>
              </a:lnSpc>
              <a:spcBef>
                <a:spcPts val="795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61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44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83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27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666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3113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9562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zh-CN" sz="2800" dirty="0"/>
              <a:t>1.</a:t>
            </a:r>
            <a:r>
              <a:rPr lang="zh-CN" altLang="zh-CN" sz="2800" dirty="0"/>
              <a:t>雾霾形成的主要原因是空气中的</a:t>
            </a:r>
            <a:r>
              <a:rPr lang="en-US" altLang="zh-CN" sz="2800" dirty="0"/>
              <a:t>PM2.5</a:t>
            </a:r>
            <a:r>
              <a:rPr lang="zh-CN" altLang="zh-CN" sz="2800" dirty="0"/>
              <a:t>含量过高。</a:t>
            </a:r>
            <a:r>
              <a:rPr lang="en-US" altLang="zh-CN" sz="2800" dirty="0"/>
              <a:t>PM2.5</a:t>
            </a:r>
            <a:r>
              <a:rPr lang="zh-CN" altLang="zh-CN" sz="2800" dirty="0"/>
              <a:t>是指大气中直径小于或等于</a:t>
            </a:r>
            <a:r>
              <a:rPr lang="en-US" altLang="zh-CN" sz="2800" dirty="0"/>
              <a:t>2.5 </a:t>
            </a:r>
            <a:r>
              <a:rPr lang="en-US" altLang="zh-CN" sz="2800" dirty="0" err="1"/>
              <a:t>μm</a:t>
            </a:r>
            <a:r>
              <a:rPr lang="zh-CN" altLang="zh-CN" sz="2800" dirty="0"/>
              <a:t>的颗粒物，它们在空中做无规则运动，很难自然沉降到地面，被人吸入后会进入血液对人体形成危害。</a:t>
            </a:r>
            <a:r>
              <a:rPr lang="en-US" altLang="zh-CN" sz="2800" dirty="0"/>
              <a:t>PM2.5</a:t>
            </a:r>
            <a:r>
              <a:rPr lang="zh-CN" altLang="zh-CN" sz="2800" dirty="0"/>
              <a:t>在空中的运动</a:t>
            </a:r>
            <a:r>
              <a:rPr lang="zh-CN" altLang="zh-CN" sz="2800" u="sng" dirty="0"/>
              <a:t>　　　　　　</a:t>
            </a:r>
            <a:r>
              <a:rPr lang="en-US" altLang="zh-CN" sz="2800" dirty="0"/>
              <a:t>(</a:t>
            </a:r>
            <a:r>
              <a:rPr lang="zh-CN" altLang="zh-CN" sz="2800" dirty="0"/>
              <a:t>选填</a:t>
            </a:r>
            <a:r>
              <a:rPr lang="en-US" altLang="zh-CN" sz="2800" dirty="0"/>
              <a:t>“</a:t>
            </a:r>
            <a:r>
              <a:rPr lang="zh-CN" altLang="zh-CN" sz="2800" dirty="0"/>
              <a:t>属于</a:t>
            </a:r>
            <a:r>
              <a:rPr lang="en-US" altLang="zh-CN" sz="2800" dirty="0"/>
              <a:t>”</a:t>
            </a:r>
            <a:r>
              <a:rPr lang="zh-CN" altLang="zh-CN" sz="2800" dirty="0"/>
              <a:t>或</a:t>
            </a:r>
            <a:r>
              <a:rPr lang="en-US" altLang="zh-CN" sz="2800" dirty="0"/>
              <a:t>“</a:t>
            </a:r>
            <a:r>
              <a:rPr lang="zh-CN" altLang="zh-CN" sz="2800" dirty="0"/>
              <a:t>不属于</a:t>
            </a:r>
            <a:r>
              <a:rPr lang="en-US" altLang="zh-CN" sz="2800" dirty="0"/>
              <a:t>”)</a:t>
            </a:r>
            <a:r>
              <a:rPr lang="zh-CN" altLang="zh-CN" sz="2800" dirty="0"/>
              <a:t>分子的无规则运动。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sz="2800" dirty="0"/>
          </a:p>
        </p:txBody>
      </p:sp>
      <p:sp>
        <p:nvSpPr>
          <p:cNvPr id="12" name="矩形 11"/>
          <p:cNvSpPr/>
          <p:nvPr/>
        </p:nvSpPr>
        <p:spPr>
          <a:xfrm>
            <a:off x="2777936" y="3167390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不属于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培优提升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占位符 2"/>
          <p:cNvSpPr txBox="1"/>
          <p:nvPr/>
        </p:nvSpPr>
        <p:spPr>
          <a:xfrm>
            <a:off x="432486" y="1444610"/>
            <a:ext cx="8229600" cy="5464060"/>
          </a:xfrm>
          <a:prstGeom prst="rect">
            <a:avLst/>
          </a:prstGeom>
        </p:spPr>
        <p:txBody>
          <a:bodyPr>
            <a:noAutofit/>
          </a:bodyPr>
          <a:lstStyle>
            <a:lvl1pPr marL="182245" indent="-182245" algn="l" defTabSz="728345" rtl="0" eaLnBrk="1" latinLnBrk="0" hangingPunct="1">
              <a:lnSpc>
                <a:spcPct val="90000"/>
              </a:lnSpc>
              <a:spcBef>
                <a:spcPts val="795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61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44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83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27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666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3113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9562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zh-CN" sz="2800" dirty="0"/>
              <a:t>2.</a:t>
            </a:r>
            <a:r>
              <a:rPr lang="zh-CN" altLang="zh-CN" sz="2800" dirty="0"/>
              <a:t>如图</a:t>
            </a:r>
            <a:r>
              <a:rPr lang="en-US" altLang="zh-CN" sz="2800" dirty="0"/>
              <a:t>10.2</a:t>
            </a:r>
            <a:r>
              <a:rPr lang="zh-CN" altLang="zh-CN" sz="2800" dirty="0"/>
              <a:t>－</a:t>
            </a:r>
            <a:r>
              <a:rPr lang="en-US" altLang="zh-CN" sz="2800" dirty="0"/>
              <a:t>6</a:t>
            </a:r>
            <a:r>
              <a:rPr lang="zh-CN" altLang="zh-CN" sz="2800" dirty="0"/>
              <a:t>甲为气体扩散的演示实验，两个瓶中分别装有空气和二氧化氮气体，其中空气密度小于二氧化氮气体的密度。那么，为了增加实验的可信度，下面那个瓶里装的气体应是</a:t>
            </a:r>
            <a:r>
              <a:rPr lang="zh-CN" altLang="zh-CN" sz="2800" u="sng" dirty="0"/>
              <a:t>　　　　　　　</a:t>
            </a:r>
            <a:r>
              <a:rPr lang="zh-CN" altLang="zh-CN" sz="2800" dirty="0"/>
              <a:t>，此实验说明</a:t>
            </a:r>
            <a:r>
              <a:rPr lang="zh-CN" altLang="zh-CN" sz="2800" u="sng" dirty="0"/>
              <a:t>　　　　　　　　　　　　　　　　　</a:t>
            </a:r>
            <a:r>
              <a:rPr lang="zh-CN" altLang="zh-CN" sz="2800" dirty="0"/>
              <a:t>；如图</a:t>
            </a:r>
            <a:r>
              <a:rPr lang="en-US" altLang="zh-CN" sz="2800" dirty="0"/>
              <a:t>10.2</a:t>
            </a:r>
            <a:r>
              <a:rPr lang="zh-CN" altLang="zh-CN" sz="2800" dirty="0"/>
              <a:t>－</a:t>
            </a:r>
            <a:r>
              <a:rPr lang="en-US" altLang="zh-CN" sz="2800" dirty="0"/>
              <a:t>6</a:t>
            </a:r>
            <a:r>
              <a:rPr lang="zh-CN" altLang="zh-CN" sz="2800" dirty="0"/>
              <a:t>乙将两个底面平整、干净的铅柱压紧后粘在一起，在下面挂一重物也不能把它们拉开，该实验表明</a:t>
            </a:r>
            <a:r>
              <a:rPr lang="zh-CN" altLang="zh-CN" sz="2800" u="sng" dirty="0"/>
              <a:t>　　　　　　　　　　　　　</a:t>
            </a:r>
            <a:r>
              <a:rPr lang="zh-CN" altLang="zh-CN" sz="2800" dirty="0"/>
              <a:t>。</a:t>
            </a:r>
          </a:p>
        </p:txBody>
      </p:sp>
      <p:sp>
        <p:nvSpPr>
          <p:cNvPr id="12" name="矩形 11"/>
          <p:cNvSpPr/>
          <p:nvPr/>
        </p:nvSpPr>
        <p:spPr>
          <a:xfrm>
            <a:off x="5887059" y="2735905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二氧化氮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846054" y="3140904"/>
            <a:ext cx="48734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分子在不停息地做无规则运动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846054" y="4404902"/>
            <a:ext cx="27093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分子间存在引力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5869" y="4966103"/>
            <a:ext cx="1188009" cy="165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2008873" y="2837329"/>
            <a:ext cx="5076825" cy="3199938"/>
            <a:chOff x="-1475848" y="2111188"/>
            <a:chExt cx="5076825" cy="3199938"/>
          </a:xfrm>
        </p:grpSpPr>
        <p:pic>
          <p:nvPicPr>
            <p:cNvPr id="1026" name="Picture 2" descr="https://ss0.bdstatic.com/70cFuHSh_Q1YnxGkpoWK1HF6hhy/it/u=1625143855,1909348179&amp;fm=26&amp;gp=0.jpg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475848" y="2111188"/>
              <a:ext cx="5076825" cy="2857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-190985" y="4941794"/>
              <a:ext cx="20313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/>
                <a:t>很</a:t>
              </a:r>
              <a:r>
                <a:rPr lang="zh-CN" altLang="en-US" dirty="0" smtClean="0"/>
                <a:t>远就能闻到花香</a:t>
              </a:r>
              <a:endParaRPr lang="zh-CN" altLang="en-US" dirty="0"/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2832070" y="2693004"/>
            <a:ext cx="2954655" cy="3330816"/>
            <a:chOff x="3892429" y="2049836"/>
            <a:chExt cx="2954655" cy="3330816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51017" y="2049836"/>
              <a:ext cx="2438400" cy="2971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3892429" y="5011320"/>
              <a:ext cx="29546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/>
                <a:t>一</a:t>
              </a:r>
              <a:r>
                <a:rPr lang="zh-CN" altLang="en-US" dirty="0" smtClean="0"/>
                <a:t>滴墨水就能把整杯水污染</a:t>
              </a:r>
              <a:endParaRPr lang="zh-CN" altLang="en-US" dirty="0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2661573" y="2755196"/>
            <a:ext cx="3295650" cy="3141107"/>
            <a:chOff x="6689417" y="3764336"/>
            <a:chExt cx="3295650" cy="3141107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89417" y="3764336"/>
              <a:ext cx="3295650" cy="2771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6744498" y="6536111"/>
              <a:ext cx="31854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 smtClean="0"/>
                <a:t>放煤的地方，时间长了会变黑</a:t>
              </a:r>
              <a:endParaRPr lang="zh-CN" altLang="en-US" dirty="0"/>
            </a:p>
          </p:txBody>
        </p:sp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1492" y="1463570"/>
            <a:ext cx="1522860" cy="3874334"/>
          </a:xfrm>
          <a:prstGeom prst="rect">
            <a:avLst/>
          </a:prstGeom>
        </p:spPr>
      </p:pic>
      <p:sp>
        <p:nvSpPr>
          <p:cNvPr id="12" name="云形标注 11"/>
          <p:cNvSpPr/>
          <p:nvPr/>
        </p:nvSpPr>
        <p:spPr>
          <a:xfrm>
            <a:off x="1621027" y="1435308"/>
            <a:ext cx="5259980" cy="1104027"/>
          </a:xfrm>
          <a:prstGeom prst="cloudCallout">
            <a:avLst>
              <a:gd name="adj1" fmla="val -48443"/>
              <a:gd name="adj2" fmla="val 6859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chemeClr val="tx1"/>
                </a:solidFill>
              </a:rPr>
              <a:t>这些现象说明了什么</a:t>
            </a:r>
            <a:endParaRPr lang="zh-CN" altLang="en-US" sz="2800" dirty="0">
              <a:solidFill>
                <a:schemeClr val="tx1"/>
              </a:solidFill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4350" y="5022804"/>
            <a:ext cx="1339722" cy="1746997"/>
          </a:xfrm>
          <a:prstGeom prst="rect">
            <a:avLst/>
          </a:prstGeom>
        </p:spPr>
      </p:pic>
      <p:sp>
        <p:nvSpPr>
          <p:cNvPr id="29" name="云形标注 28"/>
          <p:cNvSpPr/>
          <p:nvPr/>
        </p:nvSpPr>
        <p:spPr>
          <a:xfrm>
            <a:off x="5957223" y="2837329"/>
            <a:ext cx="3075314" cy="1793518"/>
          </a:xfrm>
          <a:prstGeom prst="cloudCallout">
            <a:avLst>
              <a:gd name="adj1" fmla="val 17347"/>
              <a:gd name="adj2" fmla="val 63603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chemeClr val="tx1"/>
                </a:solidFill>
              </a:rPr>
              <a:t>说明了物体内的分子在运动</a:t>
            </a:r>
            <a:endParaRPr lang="zh-CN" altLang="en-US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217"/>
          <p:cNvSpPr txBox="1"/>
          <p:nvPr/>
        </p:nvSpPr>
        <p:spPr>
          <a:xfrm>
            <a:off x="196174" y="1441382"/>
            <a:ext cx="4510410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noProof="1">
                <a:solidFill>
                  <a:srgbClr val="0000CC"/>
                </a:solidFill>
                <a:latin typeface="+mn-ea"/>
              </a:rPr>
              <a:t>温度对分子运动的影响 </a:t>
            </a:r>
          </a:p>
        </p:txBody>
      </p:sp>
      <p:sp>
        <p:nvSpPr>
          <p:cNvPr id="11" name="文本框 9218"/>
          <p:cNvSpPr txBox="1"/>
          <p:nvPr/>
        </p:nvSpPr>
        <p:spPr>
          <a:xfrm>
            <a:off x="5568129" y="4507875"/>
            <a:ext cx="3352800" cy="8679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zh-CN" altLang="en-US" sz="2800" b="1" noProof="1">
                <a:latin typeface="+mn-ea"/>
              </a:rPr>
              <a:t>墨水在温水中扩散</a:t>
            </a:r>
            <a:r>
              <a:rPr lang="zh-CN" altLang="en-US" sz="2800" b="1" noProof="1" smtClean="0">
                <a:latin typeface="+mn-ea"/>
              </a:rPr>
              <a:t>得更</a:t>
            </a:r>
            <a:r>
              <a:rPr lang="zh-CN" altLang="en-US" sz="2800" b="1" noProof="1">
                <a:latin typeface="+mn-ea"/>
              </a:rPr>
              <a:t>快些。</a:t>
            </a:r>
          </a:p>
        </p:txBody>
      </p:sp>
      <p:sp>
        <p:nvSpPr>
          <p:cNvPr id="13" name="文本框 9221"/>
          <p:cNvSpPr txBox="1"/>
          <p:nvPr/>
        </p:nvSpPr>
        <p:spPr>
          <a:xfrm>
            <a:off x="5568129" y="5651487"/>
            <a:ext cx="3657600" cy="95410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 noProof="1">
                <a:solidFill>
                  <a:srgbClr val="FF0000"/>
                </a:solidFill>
                <a:latin typeface="+mn-ea"/>
              </a:rPr>
              <a:t>温度越高</a:t>
            </a:r>
            <a:r>
              <a:rPr lang="zh-CN" altLang="en-US" sz="2800" b="1" noProof="1">
                <a:solidFill>
                  <a:srgbClr val="0000CC"/>
                </a:solidFill>
                <a:latin typeface="+mn-ea"/>
              </a:rPr>
              <a:t>，分子的无规则运动越剧烈。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257067" y="2077291"/>
            <a:ext cx="2333625" cy="4440940"/>
            <a:chOff x="257067" y="2077291"/>
            <a:chExt cx="2333625" cy="4440940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067" y="2077291"/>
              <a:ext cx="2333625" cy="4048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356920" y="6148899"/>
              <a:ext cx="21339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 smtClean="0"/>
                <a:t>（</a:t>
              </a:r>
              <a:r>
                <a:rPr lang="en-US" altLang="zh-CN" dirty="0" smtClean="0"/>
                <a:t>a</a:t>
              </a:r>
              <a:r>
                <a:rPr lang="zh-CN" altLang="en-US" dirty="0" smtClean="0"/>
                <a:t>）墨水在冷水中</a:t>
              </a:r>
              <a:endParaRPr lang="zh-CN" altLang="en-US" dirty="0"/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3069012" y="2086816"/>
            <a:ext cx="2333625" cy="4399149"/>
            <a:chOff x="3069012" y="2086816"/>
            <a:chExt cx="2333625" cy="4399149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69012" y="2086816"/>
              <a:ext cx="2333625" cy="4038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" name="TextBox 16"/>
            <p:cNvSpPr txBox="1"/>
            <p:nvPr/>
          </p:nvSpPr>
          <p:spPr>
            <a:xfrm>
              <a:off x="3155923" y="6116633"/>
              <a:ext cx="21467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 smtClean="0"/>
                <a:t>（</a:t>
              </a:r>
              <a:r>
                <a:rPr lang="en-US" altLang="zh-CN" dirty="0" smtClean="0"/>
                <a:t>b</a:t>
              </a:r>
              <a:r>
                <a:rPr lang="zh-CN" altLang="en-US" dirty="0" smtClean="0"/>
                <a:t>）墨水在温水中</a:t>
              </a:r>
              <a:endParaRPr lang="zh-CN" altLang="en-US" dirty="0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5636411" y="2091298"/>
            <a:ext cx="334994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在</a:t>
            </a:r>
            <a:r>
              <a:rPr lang="zh-CN" altLang="en-US" sz="2800" dirty="0" smtClean="0"/>
              <a:t>分别盛有冷水和温水的杯中，各滴入一滴墨水，仔细观察所发生的现象</a:t>
            </a:r>
            <a:endParaRPr lang="zh-CN" altLang="en-US" sz="28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 bldLvl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217"/>
          <p:cNvSpPr txBox="1"/>
          <p:nvPr/>
        </p:nvSpPr>
        <p:spPr>
          <a:xfrm>
            <a:off x="196174" y="1441382"/>
            <a:ext cx="3058014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noProof="1" smtClean="0">
                <a:solidFill>
                  <a:srgbClr val="0000CC"/>
                </a:solidFill>
                <a:latin typeface="+mn-ea"/>
              </a:rPr>
              <a:t>分子间有空隙吗</a:t>
            </a:r>
            <a:endParaRPr lang="zh-CN" altLang="en-US" sz="2800" b="1" noProof="1">
              <a:solidFill>
                <a:srgbClr val="0000CC"/>
              </a:solidFill>
              <a:latin typeface="+mn-ea"/>
            </a:endParaRPr>
          </a:p>
        </p:txBody>
      </p:sp>
      <p:sp>
        <p:nvSpPr>
          <p:cNvPr id="11" name="文本框 9218"/>
          <p:cNvSpPr txBox="1"/>
          <p:nvPr/>
        </p:nvSpPr>
        <p:spPr>
          <a:xfrm>
            <a:off x="7083488" y="3022268"/>
            <a:ext cx="1845724" cy="125572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zh-CN" altLang="en-US" sz="2800" b="1" noProof="1" smtClean="0">
                <a:latin typeface="+mn-ea"/>
              </a:rPr>
              <a:t>水</a:t>
            </a:r>
            <a:r>
              <a:rPr lang="zh-CN" altLang="en-US" sz="2800" b="1" noProof="1">
                <a:latin typeface="+mn-ea"/>
              </a:rPr>
              <a:t>和酒精混合后总</a:t>
            </a:r>
            <a:r>
              <a:rPr lang="zh-CN" altLang="en-US" sz="2800" b="1" noProof="1" smtClean="0">
                <a:latin typeface="+mn-ea"/>
              </a:rPr>
              <a:t>体积变小</a:t>
            </a:r>
            <a:endParaRPr lang="zh-CN" altLang="en-US" sz="2800" b="1" noProof="1">
              <a:latin typeface="+mn-ea"/>
            </a:endParaRPr>
          </a:p>
        </p:txBody>
      </p:sp>
      <p:sp>
        <p:nvSpPr>
          <p:cNvPr id="13" name="文本框 9221"/>
          <p:cNvSpPr txBox="1"/>
          <p:nvPr/>
        </p:nvSpPr>
        <p:spPr>
          <a:xfrm>
            <a:off x="6100784" y="5386509"/>
            <a:ext cx="3043216" cy="95410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 noProof="1" smtClean="0">
                <a:solidFill>
                  <a:srgbClr val="FF0000"/>
                </a:solidFill>
                <a:latin typeface="+mn-ea"/>
              </a:rPr>
              <a:t>说明：分子间</a:t>
            </a:r>
            <a:r>
              <a:rPr lang="zh-CN" altLang="en-US" sz="2800" b="1" noProof="1">
                <a:solidFill>
                  <a:srgbClr val="FF0000"/>
                </a:solidFill>
                <a:latin typeface="+mn-ea"/>
              </a:rPr>
              <a:t>存在着空隙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72356" y="5171067"/>
            <a:ext cx="586269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/>
              <a:t>在一根长玻璃管中注入一半水，在缓慢地注满酒精，用塞子塞住开口端，上下颠倒几次再竖起来。</a:t>
            </a:r>
            <a:endParaRPr lang="zh-CN" altLang="en-US" sz="28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86" y="2091298"/>
            <a:ext cx="6654870" cy="2970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 bldLvl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32486" y="1511459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1.</a:t>
            </a:r>
            <a:r>
              <a:rPr lang="zh-CN" altLang="zh-CN" dirty="0"/>
              <a:t>不同的物质互相接触时，会发生彼此进入对方的现象。物理学上把它叫做</a:t>
            </a:r>
            <a:r>
              <a:rPr lang="zh-CN" altLang="zh-CN" u="sng" dirty="0"/>
              <a:t>　　　　</a:t>
            </a:r>
            <a:r>
              <a:rPr lang="zh-CN" altLang="zh-CN" dirty="0"/>
              <a:t>。</a:t>
            </a:r>
          </a:p>
          <a:p>
            <a:pPr marL="0" indent="0">
              <a:buNone/>
            </a:pPr>
            <a:r>
              <a:rPr lang="en-US" altLang="zh-CN" dirty="0"/>
              <a:t>2.</a:t>
            </a:r>
            <a:r>
              <a:rPr lang="zh-CN" altLang="zh-CN" dirty="0"/>
              <a:t>大量实验表明：物质中分子的运动情况跟温度有关，温度越高，分子的无规则运动越</a:t>
            </a:r>
            <a:r>
              <a:rPr lang="zh-CN" altLang="zh-CN" u="sng" dirty="0"/>
              <a:t>　　　　</a:t>
            </a:r>
            <a:r>
              <a:rPr lang="zh-CN" altLang="zh-CN" dirty="0"/>
              <a:t>。物理学中，将大量分子的无规则运动，叫做分子的</a:t>
            </a:r>
            <a:r>
              <a:rPr lang="zh-CN" altLang="zh-CN" u="sng" dirty="0"/>
              <a:t>　　　　　　　</a:t>
            </a:r>
            <a:r>
              <a:rPr lang="zh-CN" altLang="zh-CN" dirty="0"/>
              <a:t>。</a:t>
            </a:r>
          </a:p>
          <a:p>
            <a:pPr marL="0" indent="0">
              <a:buNone/>
            </a:pPr>
            <a:r>
              <a:rPr lang="en-US" altLang="zh-CN" dirty="0"/>
              <a:t>3.</a:t>
            </a:r>
            <a:r>
              <a:rPr lang="zh-CN" altLang="zh-CN" dirty="0"/>
              <a:t>物质是由大量</a:t>
            </a:r>
            <a:r>
              <a:rPr lang="zh-CN" altLang="zh-CN" u="sng" dirty="0"/>
              <a:t>　　　</a:t>
            </a:r>
            <a:r>
              <a:rPr lang="zh-CN" altLang="zh-CN" dirty="0"/>
              <a:t>组成的，分子间是有</a:t>
            </a:r>
            <a:r>
              <a:rPr lang="zh-CN" altLang="zh-CN" u="sng" dirty="0"/>
              <a:t>　</a:t>
            </a:r>
            <a:r>
              <a:rPr lang="en-US" altLang="zh-CN" u="sng" dirty="0"/>
              <a:t>  </a:t>
            </a:r>
            <a:r>
              <a:rPr lang="zh-CN" altLang="zh-CN" u="sng" dirty="0"/>
              <a:t>　</a:t>
            </a:r>
            <a:r>
              <a:rPr lang="zh-CN" altLang="zh-CN" dirty="0"/>
              <a:t>的，分子在不停息地做</a:t>
            </a:r>
            <a:r>
              <a:rPr lang="zh-CN" altLang="zh-CN" u="sng" dirty="0"/>
              <a:t>　　　　　　</a:t>
            </a:r>
            <a:r>
              <a:rPr lang="zh-CN" altLang="zh-CN" dirty="0"/>
              <a:t>运动，分子间存在</a:t>
            </a:r>
            <a:r>
              <a:rPr lang="zh-CN" altLang="zh-CN" u="sng" dirty="0"/>
              <a:t>　　　　　　　</a:t>
            </a:r>
            <a:r>
              <a:rPr lang="zh-CN" altLang="zh-CN" dirty="0"/>
              <a:t>力。这就是分子动理论的初步知识。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4565679" y="1866343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扩散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6436370" y="2770297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剧烈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1420551" y="3498866"/>
            <a:ext cx="12666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热运动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2986412" y="4022086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分子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7158057" y="4019996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间隙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3736564" y="4429110"/>
            <a:ext cx="12666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无规则</a:t>
            </a:r>
            <a:endParaRPr lang="en-US" altLang="en-US" sz="2800" dirty="0">
              <a:latin typeface="+mn-lt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30" grpId="0"/>
      <p:bldP spid="35" grpId="0"/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217"/>
          <p:cNvSpPr txBox="1"/>
          <p:nvPr/>
        </p:nvSpPr>
        <p:spPr>
          <a:xfrm>
            <a:off x="196174" y="1441382"/>
            <a:ext cx="4227908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noProof="1" smtClean="0">
                <a:solidFill>
                  <a:srgbClr val="0000CC"/>
                </a:solidFill>
                <a:latin typeface="+mn-ea"/>
              </a:rPr>
              <a:t>固液气三态中的分子模型</a:t>
            </a:r>
            <a:endParaRPr lang="zh-CN" altLang="en-US" sz="2800" b="1" noProof="1">
              <a:solidFill>
                <a:srgbClr val="0000CC"/>
              </a:solidFill>
              <a:latin typeface="+mn-ea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181899" y="2895599"/>
            <a:ext cx="2695575" cy="2774578"/>
            <a:chOff x="181899" y="2895599"/>
            <a:chExt cx="2695575" cy="2774578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899" y="2895599"/>
              <a:ext cx="2695575" cy="2438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676045" y="5300845"/>
              <a:ext cx="18004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 smtClean="0"/>
                <a:t>固体的分子模型</a:t>
              </a:r>
              <a:endParaRPr lang="zh-CN" altLang="en-US" dirty="0"/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3200119" y="2571749"/>
            <a:ext cx="2447925" cy="3131582"/>
            <a:chOff x="3200119" y="2571749"/>
            <a:chExt cx="2447925" cy="3131582"/>
          </a:xfrm>
        </p:grpSpPr>
        <p:pic>
          <p:nvPicPr>
            <p:cNvPr id="4101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0119" y="2571749"/>
              <a:ext cx="2447925" cy="2762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TextBox 15"/>
            <p:cNvSpPr txBox="1"/>
            <p:nvPr/>
          </p:nvSpPr>
          <p:spPr>
            <a:xfrm>
              <a:off x="3523835" y="5333999"/>
              <a:ext cx="18004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 smtClean="0"/>
                <a:t>液体的分子模型</a:t>
              </a:r>
              <a:endParaRPr lang="zh-CN" altLang="en-US" dirty="0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5767388" y="3200399"/>
            <a:ext cx="3305175" cy="2469778"/>
            <a:chOff x="5767388" y="3200399"/>
            <a:chExt cx="3305175" cy="2469778"/>
          </a:xfrm>
        </p:grpSpPr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7388" y="3200399"/>
              <a:ext cx="3305175" cy="2133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" name="TextBox 16"/>
            <p:cNvSpPr txBox="1"/>
            <p:nvPr/>
          </p:nvSpPr>
          <p:spPr>
            <a:xfrm>
              <a:off x="6519728" y="5300845"/>
              <a:ext cx="18004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 smtClean="0"/>
                <a:t>气体的分子模型</a:t>
              </a:r>
              <a:endParaRPr lang="zh-CN" altLang="en-US" dirty="0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32486" y="1511459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4.</a:t>
            </a:r>
            <a:r>
              <a:rPr lang="zh-CN" altLang="zh-CN" dirty="0"/>
              <a:t>固体中分子之间的距离</a:t>
            </a:r>
            <a:r>
              <a:rPr lang="zh-CN" altLang="zh-CN" u="sng" dirty="0"/>
              <a:t>　　　　</a:t>
            </a:r>
            <a:r>
              <a:rPr lang="zh-CN" altLang="zh-CN" dirty="0"/>
              <a:t>，相互作用力很</a:t>
            </a:r>
            <a:r>
              <a:rPr lang="zh-CN" altLang="zh-CN" u="sng" dirty="0"/>
              <a:t>　　　　</a:t>
            </a:r>
            <a:r>
              <a:rPr lang="zh-CN" altLang="zh-CN" dirty="0"/>
              <a:t>，所以，固体既有一定的</a:t>
            </a:r>
            <a:r>
              <a:rPr lang="zh-CN" altLang="zh-CN" u="sng" dirty="0"/>
              <a:t>　　　　</a:t>
            </a:r>
            <a:r>
              <a:rPr lang="zh-CN" altLang="zh-CN" dirty="0"/>
              <a:t>，又有一定的</a:t>
            </a:r>
            <a:r>
              <a:rPr lang="zh-CN" altLang="zh-CN" u="sng" dirty="0"/>
              <a:t>　　　　</a:t>
            </a:r>
            <a:r>
              <a:rPr lang="zh-CN" altLang="zh-CN" dirty="0"/>
              <a:t>；液体中分子之间的距离较</a:t>
            </a:r>
            <a:r>
              <a:rPr lang="zh-CN" altLang="zh-CN" u="sng" dirty="0"/>
              <a:t>　　　　</a:t>
            </a:r>
            <a:r>
              <a:rPr lang="zh-CN" altLang="zh-CN" dirty="0"/>
              <a:t>，相互作用力较</a:t>
            </a:r>
            <a:r>
              <a:rPr lang="zh-CN" altLang="zh-CN" u="sng" dirty="0"/>
              <a:t>　　　　</a:t>
            </a:r>
            <a:r>
              <a:rPr lang="zh-CN" altLang="zh-CN" dirty="0"/>
              <a:t>，所以，液体有一定的</a:t>
            </a:r>
            <a:r>
              <a:rPr lang="zh-CN" altLang="zh-CN" u="sng" dirty="0"/>
              <a:t>　　　　</a:t>
            </a:r>
            <a:r>
              <a:rPr lang="zh-CN" altLang="zh-CN" dirty="0"/>
              <a:t>，但有流动性，其形状随容器而变化；气体中分子间的距离很</a:t>
            </a:r>
            <a:r>
              <a:rPr lang="zh-CN" altLang="zh-CN" u="sng" dirty="0"/>
              <a:t>　　　　</a:t>
            </a:r>
            <a:r>
              <a:rPr lang="zh-CN" altLang="zh-CN" dirty="0"/>
              <a:t>，相互作用力很</a:t>
            </a:r>
            <a:r>
              <a:rPr lang="zh-CN" altLang="zh-CN" u="sng" dirty="0"/>
              <a:t>　　　　</a:t>
            </a:r>
            <a:r>
              <a:rPr lang="zh-CN" altLang="zh-CN" dirty="0"/>
              <a:t>，所以，气体既没有固定的</a:t>
            </a:r>
            <a:r>
              <a:rPr lang="zh-CN" altLang="zh-CN" u="sng" dirty="0"/>
              <a:t>　　　　</a:t>
            </a:r>
            <a:r>
              <a:rPr lang="zh-CN" altLang="zh-CN" dirty="0"/>
              <a:t>，又没有固定的</a:t>
            </a:r>
            <a:r>
              <a:rPr lang="zh-CN" altLang="zh-CN" u="sng" dirty="0"/>
              <a:t>　　　　</a:t>
            </a:r>
            <a:r>
              <a:rPr lang="zh-CN" altLang="zh-CN" dirty="0"/>
              <a:t>。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4707410" y="1522792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小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257937" y="1948160"/>
            <a:ext cx="5645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大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6504410" y="1955466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体积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2194957" y="2369110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形状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5252752" y="2845134"/>
            <a:ext cx="5645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大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1318375" y="2796493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小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175659" y="3231445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体积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5497748" y="3644256"/>
            <a:ext cx="5645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大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594386" y="4108162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小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7096605" y="4103747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体积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2986412" y="4497686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形状</a:t>
            </a:r>
            <a:endParaRPr lang="en-US" altLang="en-US" sz="2800" dirty="0">
              <a:latin typeface="+mn-lt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30" grpId="0"/>
      <p:bldP spid="35" grpId="0"/>
      <p:bldP spid="36" grpId="0"/>
      <p:bldP spid="17" grpId="0"/>
      <p:bldP spid="18" grpId="0"/>
      <p:bldP spid="19" grpId="0"/>
      <p:bldP spid="20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课堂导学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本占位符 2"/>
          <p:cNvSpPr txBox="1"/>
          <p:nvPr/>
        </p:nvSpPr>
        <p:spPr>
          <a:xfrm>
            <a:off x="281657" y="1673424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       </a:t>
            </a:r>
            <a:r>
              <a:rPr lang="zh-CN" altLang="zh-CN" dirty="0"/>
              <a:t>分子间引力和斥力总是同时存在的。分子间的距离在一定范围内</a:t>
            </a:r>
            <a:r>
              <a:rPr lang="en-US" altLang="zh-CN" dirty="0"/>
              <a:t>(</a:t>
            </a:r>
            <a:r>
              <a:rPr lang="zh-CN" altLang="zh-CN" dirty="0"/>
              <a:t>小于</a:t>
            </a:r>
            <a:r>
              <a:rPr lang="en-US" altLang="zh-CN" dirty="0"/>
              <a:t>10</a:t>
            </a:r>
            <a:r>
              <a:rPr lang="zh-CN" altLang="zh-CN" baseline="30000" dirty="0"/>
              <a:t>－</a:t>
            </a:r>
            <a:r>
              <a:rPr lang="en-US" altLang="zh-CN" baseline="30000" dirty="0"/>
              <a:t>10</a:t>
            </a:r>
            <a:r>
              <a:rPr lang="en-US" altLang="zh-CN" dirty="0"/>
              <a:t> m)</a:t>
            </a:r>
            <a:r>
              <a:rPr lang="zh-CN" altLang="zh-CN" dirty="0"/>
              <a:t>，以</a:t>
            </a:r>
            <a:r>
              <a:rPr lang="zh-CN" altLang="zh-CN" u="sng" dirty="0"/>
              <a:t>　　　　</a:t>
            </a:r>
            <a:r>
              <a:rPr lang="zh-CN" altLang="zh-CN" dirty="0"/>
              <a:t>力为主；在这个范围之外</a:t>
            </a:r>
            <a:r>
              <a:rPr lang="en-US" altLang="zh-CN" dirty="0"/>
              <a:t>(</a:t>
            </a:r>
            <a:r>
              <a:rPr lang="zh-CN" altLang="zh-CN" dirty="0"/>
              <a:t>大于</a:t>
            </a:r>
            <a:r>
              <a:rPr lang="en-US" altLang="zh-CN" dirty="0"/>
              <a:t>10</a:t>
            </a:r>
            <a:r>
              <a:rPr lang="zh-CN" altLang="zh-CN" baseline="30000" dirty="0"/>
              <a:t>－</a:t>
            </a:r>
            <a:r>
              <a:rPr lang="en-US" altLang="zh-CN" baseline="30000" dirty="0"/>
              <a:t>10</a:t>
            </a:r>
            <a:r>
              <a:rPr lang="en-US" altLang="zh-CN" dirty="0"/>
              <a:t> m)</a:t>
            </a:r>
            <a:r>
              <a:rPr lang="zh-CN" altLang="zh-CN" dirty="0"/>
              <a:t>，以</a:t>
            </a:r>
            <a:r>
              <a:rPr lang="zh-CN" altLang="zh-CN" u="sng" dirty="0"/>
              <a:t>　　　　</a:t>
            </a:r>
            <a:r>
              <a:rPr lang="zh-CN" altLang="zh-CN" dirty="0"/>
              <a:t>力为主；若分子间距离大到一定程度，分子间的相互作用会变得十分微弱，可以认为</a:t>
            </a:r>
            <a:r>
              <a:rPr lang="zh-CN" altLang="zh-CN" u="sng" dirty="0"/>
              <a:t>　　　　</a:t>
            </a:r>
            <a:r>
              <a:rPr lang="en-US" altLang="zh-CN" dirty="0"/>
              <a:t>(</a:t>
            </a:r>
            <a:r>
              <a:rPr lang="zh-CN" altLang="zh-CN" dirty="0"/>
              <a:t>选填</a:t>
            </a:r>
            <a:r>
              <a:rPr lang="en-US" altLang="zh-CN" dirty="0"/>
              <a:t>“</a:t>
            </a:r>
            <a:r>
              <a:rPr lang="zh-CN" altLang="zh-CN" dirty="0"/>
              <a:t>有</a:t>
            </a:r>
            <a:r>
              <a:rPr lang="en-US" altLang="zh-CN" dirty="0"/>
              <a:t>”</a:t>
            </a:r>
            <a:r>
              <a:rPr lang="zh-CN" altLang="zh-CN" dirty="0"/>
              <a:t>或</a:t>
            </a:r>
            <a:r>
              <a:rPr lang="en-US" altLang="zh-CN" dirty="0"/>
              <a:t>“</a:t>
            </a:r>
            <a:r>
              <a:rPr lang="zh-CN" altLang="zh-CN" dirty="0"/>
              <a:t>没有</a:t>
            </a:r>
            <a:r>
              <a:rPr lang="en-US" altLang="zh-CN" dirty="0"/>
              <a:t>”)</a:t>
            </a:r>
            <a:r>
              <a:rPr lang="zh-CN" altLang="zh-CN" dirty="0"/>
              <a:t>相互作用。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6532773" y="1986658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斥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6816741" y="2401891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引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5550049" y="3167390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没有</a:t>
            </a:r>
            <a:endParaRPr lang="en-US" altLang="en-US" sz="2800" dirty="0">
              <a:latin typeface="+mn-lt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7" grpId="0"/>
      <p:bldP spid="38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.1希望你喜爱物理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1.1希望你喜爱物理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955</Words>
  <Application>Microsoft Office PowerPoint</Application>
  <PresentationFormat>全屏显示(4:3)</PresentationFormat>
  <Paragraphs>199</Paragraphs>
  <Slides>27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3</vt:i4>
      </vt:variant>
      <vt:variant>
        <vt:lpstr>幻灯片标题</vt:lpstr>
      </vt:variant>
      <vt:variant>
        <vt:i4>27</vt:i4>
      </vt:variant>
    </vt:vector>
  </HeadingPairs>
  <TitlesOfParts>
    <vt:vector size="30" baseType="lpstr">
      <vt:lpstr>Office 主题</vt:lpstr>
      <vt:lpstr>1.1希望你喜爱物理</vt:lpstr>
      <vt:lpstr>1_1.1希望你喜爱物理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User</cp:lastModifiedBy>
  <cp:revision>1</cp:revision>
  <dcterms:created xsi:type="dcterms:W3CDTF">2018-06-13T02:01:00Z</dcterms:created>
  <dcterms:modified xsi:type="dcterms:W3CDTF">2020-04-09T08:10:51Z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2052-11.1.0.9513</vt:lpwstr>
  </property>
</Properties>
</file>