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2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notesSlides/notesSlide3.xml" ContentType="application/vnd.openxmlformats-officedocument.presentationml.notesSlide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notesSlides/notesSlide4.xml" ContentType="application/vnd.openxmlformats-officedocument.presentationml.notesSlide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notesSlides/notesSlide5.xml" ContentType="application/vnd.openxmlformats-officedocument.presentationml.notesSlide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notesSlides/notesSlide6.xml" ContentType="application/vnd.openxmlformats-officedocument.presentationml.notesSlide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notesSlides/notesSlide7.xml" ContentType="application/vnd.openxmlformats-officedocument.presentationml.notesSlide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notesSlides/notesSlide8.xml" ContentType="application/vnd.openxmlformats-officedocument.presentationml.notesSlide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notesSlides/notesSlide9.xml" ContentType="application/vnd.openxmlformats-officedocument.presentationml.notesSlide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notesSlides/notesSlide10.xml" ContentType="application/vnd.openxmlformats-officedocument.presentationml.notesSlide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notesSlides/notesSlide11.xml" ContentType="application/vnd.openxmlformats-officedocument.presentationml.notesSlide+xml"/>
  <Override PartName="/ppt/tags/tag473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notesSlides/notesSlide12.xml" ContentType="application/vnd.openxmlformats-officedocument.presentationml.notesSlide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notesSlides/notesSlide13.xml" ContentType="application/vnd.openxmlformats-officedocument.presentationml.notesSlide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notesSlides/notesSlide14.xml" ContentType="application/vnd.openxmlformats-officedocument.presentationml.notesSlide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notesSlides/notesSlide15.xml" ContentType="application/vnd.openxmlformats-officedocument.presentationml.notesSlide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notesSlides/notesSlide16.xml" ContentType="application/vnd.openxmlformats-officedocument.presentationml.notesSlide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notesSlides/notesSlide17.xml" ContentType="application/vnd.openxmlformats-officedocument.presentationml.notesSlide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4010.xml" ContentType="application/vnd.openxmlformats-officedocument.presentationml.tags+xml"/>
  <Override PartName="/ppt/tags/tag4040.xml" ContentType="application/vnd.openxmlformats-officedocument.presentationml.tags+xml"/>
  <Override PartName="/ppt/tags/tag4120.xml" ContentType="application/vnd.openxmlformats-officedocument.presentationml.tags+xml"/>
  <Override PartName="/ppt/tags/tag4140.xml" ContentType="application/vnd.openxmlformats-officedocument.presentationml.tags+xml"/>
  <Override PartName="/ppt/tags/tag4160.xml" ContentType="application/vnd.openxmlformats-officedocument.presentationml.tags+xml"/>
  <Override PartName="/ppt/tags/tag4180.xml" ContentType="application/vnd.openxmlformats-officedocument.presentationml.tags+xml"/>
  <Override PartName="/ppt/tags/tag4240.xml" ContentType="application/vnd.openxmlformats-officedocument.presentationml.tags+xml"/>
  <Override PartName="/ppt/tags/tag4350.xml" ContentType="application/vnd.openxmlformats-officedocument.presentationml.tags+xml"/>
  <Override PartName="/ppt/tags/tag454.xml" ContentType="application/vnd.openxmlformats-officedocument.presentationml.tags+xml"/>
  <Override PartName="/ppt/tags/tag472.xml" ContentType="application/vnd.openxmlformats-officedocument.presentationml.tags+xml"/>
  <Override PartName="/ppt/tags/tag474.xml" ContentType="application/vnd.openxmlformats-officedocument.presentationml.tags+xml"/>
  <Override PartName="/ppt/tags/tag480.xml" ContentType="application/vnd.openxmlformats-officedocument.presentationml.tags+xml"/>
  <Override PartName="/ppt/tags/tag486.xml" ContentType="application/vnd.openxmlformats-officedocument.presentationml.tags+xml"/>
  <Override PartName="/ppt/tags/tag498.xml" ContentType="application/vnd.openxmlformats-officedocument.presentationml.tags+xml"/>
  <Override PartName="/ppt/tags/tag5050.xml" ContentType="application/vnd.openxmlformats-officedocument.presentationml.tags+xml"/>
  <Override PartName="/ppt/tags/tag509.xml" ContentType="application/vnd.openxmlformats-officedocument.presentationml.tags+xml"/>
  <Override PartName="/ppt/tags/tag514.xml" ContentType="application/vnd.openxmlformats-officedocument.presentationml.tags+xml"/>
  <Override PartName="/ppt/tags/tag518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60"/>
  </p:notesMasterIdLst>
  <p:sldIdLst>
    <p:sldId id="549" r:id="rId3"/>
    <p:sldId id="605" r:id="rId4"/>
    <p:sldId id="334" r:id="rId5"/>
    <p:sldId id="404" r:id="rId6"/>
    <p:sldId id="335" r:id="rId7"/>
    <p:sldId id="471" r:id="rId8"/>
    <p:sldId id="470" r:id="rId9"/>
    <p:sldId id="405" r:id="rId10"/>
    <p:sldId id="472" r:id="rId11"/>
    <p:sldId id="473" r:id="rId12"/>
    <p:sldId id="406" r:id="rId13"/>
    <p:sldId id="407" r:id="rId14"/>
    <p:sldId id="385" r:id="rId15"/>
    <p:sldId id="409" r:id="rId16"/>
    <p:sldId id="392" r:id="rId17"/>
    <p:sldId id="474" r:id="rId18"/>
    <p:sldId id="476" r:id="rId19"/>
    <p:sldId id="477" r:id="rId20"/>
    <p:sldId id="478" r:id="rId21"/>
    <p:sldId id="424" r:id="rId22"/>
    <p:sldId id="480" r:id="rId23"/>
    <p:sldId id="394" r:id="rId24"/>
    <p:sldId id="425" r:id="rId25"/>
    <p:sldId id="426" r:id="rId26"/>
    <p:sldId id="427" r:id="rId27"/>
    <p:sldId id="414" r:id="rId28"/>
    <p:sldId id="415" r:id="rId29"/>
    <p:sldId id="416" r:id="rId30"/>
    <p:sldId id="454" r:id="rId31"/>
    <p:sldId id="398" r:id="rId32"/>
    <p:sldId id="429" r:id="rId33"/>
    <p:sldId id="430" r:id="rId34"/>
    <p:sldId id="418" r:id="rId35"/>
    <p:sldId id="481" r:id="rId36"/>
    <p:sldId id="482" r:id="rId37"/>
    <p:sldId id="483" r:id="rId38"/>
    <p:sldId id="484" r:id="rId39"/>
    <p:sldId id="485" r:id="rId40"/>
    <p:sldId id="486" r:id="rId41"/>
    <p:sldId id="257" r:id="rId42"/>
    <p:sldId id="258" r:id="rId43"/>
    <p:sldId id="259" r:id="rId44"/>
    <p:sldId id="260" r:id="rId45"/>
    <p:sldId id="261" r:id="rId46"/>
    <p:sldId id="262" r:id="rId47"/>
    <p:sldId id="263" r:id="rId48"/>
    <p:sldId id="264" r:id="rId49"/>
    <p:sldId id="265" r:id="rId50"/>
    <p:sldId id="266" r:id="rId51"/>
    <p:sldId id="267" r:id="rId52"/>
    <p:sldId id="268" r:id="rId53"/>
    <p:sldId id="269" r:id="rId54"/>
    <p:sldId id="270" r:id="rId55"/>
    <p:sldId id="282" r:id="rId56"/>
    <p:sldId id="271" r:id="rId57"/>
    <p:sldId id="402" r:id="rId58"/>
    <p:sldId id="550" r:id="rId59"/>
  </p:sldIdLst>
  <p:sldSz cx="12192000" cy="6858000"/>
  <p:notesSz cx="6858000" cy="9144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605"/>
            <p14:sldId id="334"/>
            <p14:sldId id="404"/>
            <p14:sldId id="335"/>
            <p14:sldId id="471"/>
            <p14:sldId id="470"/>
            <p14:sldId id="405"/>
            <p14:sldId id="472"/>
            <p14:sldId id="473"/>
            <p14:sldId id="406"/>
            <p14:sldId id="407"/>
            <p14:sldId id="385"/>
            <p14:sldId id="409"/>
            <p14:sldId id="392"/>
            <p14:sldId id="474"/>
            <p14:sldId id="476"/>
            <p14:sldId id="477"/>
            <p14:sldId id="478"/>
            <p14:sldId id="424"/>
            <p14:sldId id="480"/>
            <p14:sldId id="394"/>
            <p14:sldId id="425"/>
            <p14:sldId id="426"/>
            <p14:sldId id="427"/>
            <p14:sldId id="414"/>
            <p14:sldId id="415"/>
            <p14:sldId id="416"/>
            <p14:sldId id="454"/>
            <p14:sldId id="398"/>
            <p14:sldId id="429"/>
            <p14:sldId id="430"/>
            <p14:sldId id="418"/>
            <p14:sldId id="481"/>
            <p14:sldId id="482"/>
            <p14:sldId id="483"/>
            <p14:sldId id="484"/>
            <p14:sldId id="485"/>
            <p14:sldId id="48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82"/>
            <p14:sldId id="271"/>
            <p14:sldId id="402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heme" Target="../theme/theme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5" Type="http://schemas.openxmlformats.org/officeDocument/2006/relationships/slide" Target="../slides/slide47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tags" Target="../tags/tag473.xml"/><Relationship Id="rId5" Type="http://schemas.openxmlformats.org/officeDocument/2006/relationships/slide" Target="../slides/slide48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5" Type="http://schemas.openxmlformats.org/officeDocument/2006/relationships/slide" Target="../slides/slide49.xml"/><Relationship Id="rId4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89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5" Type="http://schemas.openxmlformats.org/officeDocument/2006/relationships/slide" Target="../slides/slide50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5" Type="http://schemas.openxmlformats.org/officeDocument/2006/relationships/slide" Target="../slides/slide51.xml"/><Relationship Id="rId4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5" Type="http://schemas.openxmlformats.org/officeDocument/2006/relationships/slide" Target="../slides/slide52.xml"/><Relationship Id="rId4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10.xml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5" Type="http://schemas.openxmlformats.org/officeDocument/2006/relationships/slide" Target="../slides/slide53.xml"/><Relationship Id="rId4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21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5" Type="http://schemas.openxmlformats.org/officeDocument/2006/relationships/slide" Target="../slides/slide55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4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13.xml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5" Type="http://schemas.openxmlformats.org/officeDocument/2006/relationships/slide" Target="../slides/slide40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23.xml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5" Type="http://schemas.openxmlformats.org/officeDocument/2006/relationships/slide" Target="../slides/slide41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" Type="http://schemas.openxmlformats.org/officeDocument/2006/relationships/tags" Target="../tags/tag431.xml"/><Relationship Id="rId5" Type="http://schemas.openxmlformats.org/officeDocument/2006/relationships/slide" Target="../slides/slide42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5" Type="http://schemas.openxmlformats.org/officeDocument/2006/relationships/slide" Target="../slides/slide43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51.xml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5" Type="http://schemas.openxmlformats.org/officeDocument/2006/relationships/slide" Target="../slides/slide44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57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5" Type="http://schemas.openxmlformats.org/officeDocument/2006/relationships/slide" Target="../slides/slide45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5" Type="http://schemas.openxmlformats.org/officeDocument/2006/relationships/slide" Target="../slides/slide46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tags" Target="../tags/tag2.xml"/><Relationship Id="rId7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ags" Target="../tags/tag4.xml"/><Relationship Id="rId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.jpeg"/><Relationship Id="rId5" Type="http://schemas.openxmlformats.org/officeDocument/2006/relationships/tags" Target="../tags/tag18.xml"/><Relationship Id="rId10" Type="http://schemas.openxmlformats.org/officeDocument/2006/relationships/audio" Target="../media/audio1.wav"/><Relationship Id="rId4" Type="http://schemas.openxmlformats.org/officeDocument/2006/relationships/tags" Target="../tags/tag17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21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20.pn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image" Target="../media/image22.jpe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2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10" Type="http://schemas.openxmlformats.org/officeDocument/2006/relationships/tags" Target="../tags/tag133.xml"/><Relationship Id="rId19" Type="http://schemas.openxmlformats.org/officeDocument/2006/relationships/image" Target="../media/image23.jpeg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5" Type="http://schemas.openxmlformats.org/officeDocument/2006/relationships/tags" Target="../tags/tag145.xml"/><Relationship Id="rId10" Type="http://schemas.openxmlformats.org/officeDocument/2006/relationships/tags" Target="../tags/tag150.xml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5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tags" Target="../tags/tag184.xml"/><Relationship Id="rId3" Type="http://schemas.openxmlformats.org/officeDocument/2006/relationships/tags" Target="../tags/tag161.xml"/><Relationship Id="rId21" Type="http://schemas.openxmlformats.org/officeDocument/2006/relationships/tags" Target="../tags/tag179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tags" Target="../tags/tag183.xml"/><Relationship Id="rId33" Type="http://schemas.openxmlformats.org/officeDocument/2006/relationships/image" Target="../media/image28.png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0" Type="http://schemas.openxmlformats.org/officeDocument/2006/relationships/tags" Target="../tags/tag178.xml"/><Relationship Id="rId29" Type="http://schemas.openxmlformats.org/officeDocument/2006/relationships/tags" Target="../tags/tag187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24" Type="http://schemas.openxmlformats.org/officeDocument/2006/relationships/tags" Target="../tags/tag182.xml"/><Relationship Id="rId32" Type="http://schemas.openxmlformats.org/officeDocument/2006/relationships/image" Target="../media/image27.png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tags" Target="../tags/tag186.xml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tags" Target="../tags/tag185.xml"/><Relationship Id="rId30" Type="http://schemas.openxmlformats.org/officeDocument/2006/relationships/tags" Target="../tags/tag188.xml"/><Relationship Id="rId8" Type="http://schemas.openxmlformats.org/officeDocument/2006/relationships/tags" Target="../tags/tag16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93.xml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29.png"/><Relationship Id="rId5" Type="http://schemas.openxmlformats.org/officeDocument/2006/relationships/tags" Target="../tags/tag20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02.xml"/><Relationship Id="rId9" Type="http://schemas.openxmlformats.org/officeDocument/2006/relationships/tags" Target="../tags/tag20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12.xml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tags" Target="../tags/tag230.xml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tags" Target="../tags/tag229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tags" Target="../tags/tag228.xml"/><Relationship Id="rId5" Type="http://schemas.openxmlformats.org/officeDocument/2006/relationships/tags" Target="../tags/tag222.xml"/><Relationship Id="rId15" Type="http://schemas.openxmlformats.org/officeDocument/2006/relationships/image" Target="../media/image30.png"/><Relationship Id="rId10" Type="http://schemas.openxmlformats.org/officeDocument/2006/relationships/tags" Target="../tags/tag227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35.xml"/><Relationship Id="rId10" Type="http://schemas.openxmlformats.org/officeDocument/2006/relationships/tags" Target="../tags/tag240.xml"/><Relationship Id="rId4" Type="http://schemas.openxmlformats.org/officeDocument/2006/relationships/tags" Target="../tags/tag234.xml"/><Relationship Id="rId9" Type="http://schemas.openxmlformats.org/officeDocument/2006/relationships/tags" Target="../tags/tag23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tags" Target="../tags/tag48.xml"/><Relationship Id="rId39" Type="http://schemas.openxmlformats.org/officeDocument/2006/relationships/tags" Target="../tags/tag61.xml"/><Relationship Id="rId21" Type="http://schemas.openxmlformats.org/officeDocument/2006/relationships/tags" Target="../tags/tag43.xml"/><Relationship Id="rId34" Type="http://schemas.openxmlformats.org/officeDocument/2006/relationships/tags" Target="../tags/tag56.xml"/><Relationship Id="rId42" Type="http://schemas.openxmlformats.org/officeDocument/2006/relationships/slideLayout" Target="../slideLayouts/slideLayout2.xml"/><Relationship Id="rId47" Type="http://schemas.microsoft.com/office/2007/relationships/hdphoto" Target="../media/hdphoto1.wdp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9" Type="http://schemas.openxmlformats.org/officeDocument/2006/relationships/tags" Target="../tags/tag51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32" Type="http://schemas.openxmlformats.org/officeDocument/2006/relationships/tags" Target="../tags/tag54.xml"/><Relationship Id="rId37" Type="http://schemas.openxmlformats.org/officeDocument/2006/relationships/tags" Target="../tags/tag59.xml"/><Relationship Id="rId40" Type="http://schemas.openxmlformats.org/officeDocument/2006/relationships/tags" Target="../tags/tag62.xml"/><Relationship Id="rId45" Type="http://schemas.openxmlformats.org/officeDocument/2006/relationships/image" Target="../media/image8.png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28" Type="http://schemas.openxmlformats.org/officeDocument/2006/relationships/tags" Target="../tags/tag50.xml"/><Relationship Id="rId36" Type="http://schemas.openxmlformats.org/officeDocument/2006/relationships/tags" Target="../tags/tag58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tags" Target="../tags/tag53.xml"/><Relationship Id="rId44" Type="http://schemas.openxmlformats.org/officeDocument/2006/relationships/image" Target="../media/image7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tags" Target="../tags/tag49.xml"/><Relationship Id="rId30" Type="http://schemas.openxmlformats.org/officeDocument/2006/relationships/tags" Target="../tags/tag52.xml"/><Relationship Id="rId35" Type="http://schemas.openxmlformats.org/officeDocument/2006/relationships/tags" Target="../tags/tag57.xml"/><Relationship Id="rId43" Type="http://schemas.openxmlformats.org/officeDocument/2006/relationships/audio" Target="../media/audio1.wav"/><Relationship Id="rId48" Type="http://schemas.openxmlformats.org/officeDocument/2006/relationships/image" Target="../media/image10.png"/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33" Type="http://schemas.openxmlformats.org/officeDocument/2006/relationships/tags" Target="../tags/tag55.xml"/><Relationship Id="rId38" Type="http://schemas.openxmlformats.org/officeDocument/2006/relationships/tags" Target="../tags/tag60.xml"/><Relationship Id="rId46" Type="http://schemas.openxmlformats.org/officeDocument/2006/relationships/image" Target="../media/image9.png"/><Relationship Id="rId20" Type="http://schemas.openxmlformats.org/officeDocument/2006/relationships/tags" Target="../tags/tag42.xml"/><Relationship Id="rId41" Type="http://schemas.openxmlformats.org/officeDocument/2006/relationships/tags" Target="../tags/tag6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5" Type="http://schemas.openxmlformats.org/officeDocument/2006/relationships/tags" Target="../tags/tag253.xml"/><Relationship Id="rId10" Type="http://schemas.openxmlformats.org/officeDocument/2006/relationships/tags" Target="../tags/tag258.xml"/><Relationship Id="rId4" Type="http://schemas.openxmlformats.org/officeDocument/2006/relationships/tags" Target="../tags/tag252.xml"/><Relationship Id="rId9" Type="http://schemas.openxmlformats.org/officeDocument/2006/relationships/tags" Target="../tags/tag2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10" Type="http://schemas.openxmlformats.org/officeDocument/2006/relationships/image" Target="../media/image31.png"/><Relationship Id="rId4" Type="http://schemas.openxmlformats.org/officeDocument/2006/relationships/tags" Target="../tags/tag263.xml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image" Target="../media/image31.png"/><Relationship Id="rId5" Type="http://schemas.openxmlformats.org/officeDocument/2006/relationships/tags" Target="../tags/tag27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1.xml"/><Relationship Id="rId9" Type="http://schemas.openxmlformats.org/officeDocument/2006/relationships/tags" Target="../tags/tag27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7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85.xml"/><Relationship Id="rId7" Type="http://schemas.openxmlformats.org/officeDocument/2006/relationships/image" Target="../media/image34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7.xml"/><Relationship Id="rId4" Type="http://schemas.openxmlformats.org/officeDocument/2006/relationships/tags" Target="../tags/tag28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tags" Target="../tags/tag300.xml"/><Relationship Id="rId18" Type="http://schemas.openxmlformats.org/officeDocument/2006/relationships/image" Target="../media/image36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tags" Target="../tags/tag299.xml"/><Relationship Id="rId17" Type="http://schemas.openxmlformats.org/officeDocument/2006/relationships/image" Target="../media/image35.jpeg"/><Relationship Id="rId2" Type="http://schemas.openxmlformats.org/officeDocument/2006/relationships/tags" Target="../tags/tag289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tags" Target="../tags/tag302.xml"/><Relationship Id="rId10" Type="http://schemas.openxmlformats.org/officeDocument/2006/relationships/tags" Target="../tags/tag297.xml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tags" Target="../tags/tag30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13" Type="http://schemas.openxmlformats.org/officeDocument/2006/relationships/image" Target="../media/image38.png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12" Type="http://schemas.openxmlformats.org/officeDocument/2006/relationships/image" Target="../media/image37.jpeg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07.xml"/><Relationship Id="rId10" Type="http://schemas.openxmlformats.org/officeDocument/2006/relationships/tags" Target="../tags/tag312.xml"/><Relationship Id="rId4" Type="http://schemas.openxmlformats.org/officeDocument/2006/relationships/tags" Target="../tags/tag306.xml"/><Relationship Id="rId9" Type="http://schemas.openxmlformats.org/officeDocument/2006/relationships/tags" Target="../tags/tag3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tags" Target="../tags/tag325.xml"/><Relationship Id="rId18" Type="http://schemas.openxmlformats.org/officeDocument/2006/relationships/tags" Target="../tags/tag330.xml"/><Relationship Id="rId3" Type="http://schemas.openxmlformats.org/officeDocument/2006/relationships/tags" Target="../tags/tag315.xml"/><Relationship Id="rId21" Type="http://schemas.openxmlformats.org/officeDocument/2006/relationships/tags" Target="../tags/tag333.xml"/><Relationship Id="rId7" Type="http://schemas.openxmlformats.org/officeDocument/2006/relationships/tags" Target="../tags/tag319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0" Type="http://schemas.openxmlformats.org/officeDocument/2006/relationships/tags" Target="../tags/tag332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23" Type="http://schemas.openxmlformats.org/officeDocument/2006/relationships/image" Target="../media/image39.jpeg"/><Relationship Id="rId10" Type="http://schemas.openxmlformats.org/officeDocument/2006/relationships/tags" Target="../tags/tag322.xml"/><Relationship Id="rId19" Type="http://schemas.openxmlformats.org/officeDocument/2006/relationships/tags" Target="../tags/tag331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Relationship Id="rId2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7" Type="http://schemas.openxmlformats.org/officeDocument/2006/relationships/image" Target="../media/image26.png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8.xml"/><Relationship Id="rId4" Type="http://schemas.openxmlformats.org/officeDocument/2006/relationships/tags" Target="../tags/tag3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6.xml"/><Relationship Id="rId7" Type="http://schemas.openxmlformats.org/officeDocument/2006/relationships/image" Target="../media/image11.jpe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41.xml"/><Relationship Id="rId7" Type="http://schemas.openxmlformats.org/officeDocument/2006/relationships/image" Target="../media/image40.png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3.xml"/><Relationship Id="rId4" Type="http://schemas.openxmlformats.org/officeDocument/2006/relationships/tags" Target="../tags/tag34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10" Type="http://schemas.openxmlformats.org/officeDocument/2006/relationships/image" Target="../media/image42.png"/><Relationship Id="rId4" Type="http://schemas.openxmlformats.org/officeDocument/2006/relationships/tags" Target="../tags/tag347.xml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35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35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10" Type="http://schemas.openxmlformats.org/officeDocument/2006/relationships/image" Target="../media/image47.png"/><Relationship Id="rId4" Type="http://schemas.openxmlformats.org/officeDocument/2006/relationships/tags" Target="../tags/tag360.xml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65.xml"/><Relationship Id="rId7" Type="http://schemas.openxmlformats.org/officeDocument/2006/relationships/tags" Target="../tags/tag369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10" Type="http://schemas.openxmlformats.org/officeDocument/2006/relationships/image" Target="../media/image49.png"/><Relationship Id="rId4" Type="http://schemas.openxmlformats.org/officeDocument/2006/relationships/tags" Target="../tags/tag366.xml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7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12" Type="http://schemas.openxmlformats.org/officeDocument/2006/relationships/tags" Target="../tags/tag387.xml"/><Relationship Id="rId17" Type="http://schemas.openxmlformats.org/officeDocument/2006/relationships/image" Target="../media/image54.png"/><Relationship Id="rId2" Type="http://schemas.openxmlformats.org/officeDocument/2006/relationships/tags" Target="../tags/tag377.xml"/><Relationship Id="rId16" Type="http://schemas.openxmlformats.org/officeDocument/2006/relationships/image" Target="../media/image53.png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6.xml"/><Relationship Id="rId5" Type="http://schemas.openxmlformats.org/officeDocument/2006/relationships/tags" Target="../tags/tag380.xml"/><Relationship Id="rId15" Type="http://schemas.openxmlformats.org/officeDocument/2006/relationships/image" Target="../media/image52.png"/><Relationship Id="rId10" Type="http://schemas.openxmlformats.org/officeDocument/2006/relationships/tags" Target="../tags/tag385.xml"/><Relationship Id="rId4" Type="http://schemas.openxmlformats.org/officeDocument/2006/relationships/tags" Target="../tags/tag379.xml"/><Relationship Id="rId9" Type="http://schemas.openxmlformats.org/officeDocument/2006/relationships/tags" Target="../tags/tag384.xml"/><Relationship Id="rId1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390.xml"/><Relationship Id="rId7" Type="http://schemas.openxmlformats.org/officeDocument/2006/relationships/image" Target="../media/image55.png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2.xml"/><Relationship Id="rId4" Type="http://schemas.openxmlformats.org/officeDocument/2006/relationships/tags" Target="../tags/tag39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10" Type="http://schemas.openxmlformats.org/officeDocument/2006/relationships/image" Target="../media/image57.png"/><Relationship Id="rId4" Type="http://schemas.openxmlformats.org/officeDocument/2006/relationships/tags" Target="../tags/tag400.xml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tags" Target="../tags/tag4040.xml"/><Relationship Id="rId3" Type="http://schemas.openxmlformats.org/officeDocument/2006/relationships/tags" Target="../tags/tag406.xml"/><Relationship Id="rId7" Type="http://schemas.openxmlformats.org/officeDocument/2006/relationships/tags" Target="../tags/tag410.xml"/><Relationship Id="rId12" Type="http://schemas.openxmlformats.org/officeDocument/2006/relationships/image" Target="../media/image60.pn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010.xml"/><Relationship Id="rId5" Type="http://schemas.openxmlformats.org/officeDocument/2006/relationships/tags" Target="../tags/tag408.xml"/><Relationship Id="rId15" Type="http://schemas.openxmlformats.org/officeDocument/2006/relationships/slide" Target="slide2.xml"/><Relationship Id="rId10" Type="http://schemas.openxmlformats.org/officeDocument/2006/relationships/image" Target="../media/image58.jpeg"/><Relationship Id="rId4" Type="http://schemas.openxmlformats.org/officeDocument/2006/relationships/tags" Target="../tags/tag407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tags" Target="../tags/tag4140.xml"/><Relationship Id="rId18" Type="http://schemas.openxmlformats.org/officeDocument/2006/relationships/image" Target="../media/image65.png"/><Relationship Id="rId3" Type="http://schemas.openxmlformats.org/officeDocument/2006/relationships/tags" Target="../tags/tag416.xml"/><Relationship Id="rId7" Type="http://schemas.openxmlformats.org/officeDocument/2006/relationships/tags" Target="../tags/tag420.xml"/><Relationship Id="rId12" Type="http://schemas.openxmlformats.org/officeDocument/2006/relationships/image" Target="../media/image63.png"/><Relationship Id="rId17" Type="http://schemas.openxmlformats.org/officeDocument/2006/relationships/tags" Target="../tags/tag4180.xml"/><Relationship Id="rId2" Type="http://schemas.openxmlformats.org/officeDocument/2006/relationships/tags" Target="../tags/tag415.xml"/><Relationship Id="rId16" Type="http://schemas.openxmlformats.org/officeDocument/2006/relationships/image" Target="../media/image64.png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tags" Target="../tags/tag4120.xml"/><Relationship Id="rId5" Type="http://schemas.openxmlformats.org/officeDocument/2006/relationships/tags" Target="../tags/tag418.xml"/><Relationship Id="rId15" Type="http://schemas.openxmlformats.org/officeDocument/2006/relationships/tags" Target="../tags/tag4160.xml"/><Relationship Id="rId10" Type="http://schemas.openxmlformats.org/officeDocument/2006/relationships/image" Target="../media/image59.jpeg"/><Relationship Id="rId19" Type="http://schemas.openxmlformats.org/officeDocument/2006/relationships/slide" Target="slide2.xml"/><Relationship Id="rId4" Type="http://schemas.openxmlformats.org/officeDocument/2006/relationships/tags" Target="../tags/tag417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1.jpeg"/><Relationship Id="rId3" Type="http://schemas.openxmlformats.org/officeDocument/2006/relationships/tags" Target="../tags/tag426.xml"/><Relationship Id="rId7" Type="http://schemas.openxmlformats.org/officeDocument/2006/relationships/tags" Target="../tags/tag430.xml"/><Relationship Id="rId12" Type="http://schemas.openxmlformats.org/officeDocument/2006/relationships/image" Target="../media/image60.jpe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image" Target="../media/image66.png"/><Relationship Id="rId5" Type="http://schemas.openxmlformats.org/officeDocument/2006/relationships/tags" Target="../tags/tag428.xml"/><Relationship Id="rId10" Type="http://schemas.openxmlformats.org/officeDocument/2006/relationships/tags" Target="../tags/tag4240.xml"/><Relationship Id="rId4" Type="http://schemas.openxmlformats.org/officeDocument/2006/relationships/tags" Target="../tags/tag427.xml"/><Relationship Id="rId9" Type="http://schemas.openxmlformats.org/officeDocument/2006/relationships/notesSlide" Target="../notesSlides/notesSlide5.xml"/><Relationship Id="rId1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3.jpeg"/><Relationship Id="rId3" Type="http://schemas.openxmlformats.org/officeDocument/2006/relationships/tags" Target="../tags/tag436.xml"/><Relationship Id="rId7" Type="http://schemas.openxmlformats.org/officeDocument/2006/relationships/tags" Target="../tags/tag440.xml"/><Relationship Id="rId12" Type="http://schemas.openxmlformats.org/officeDocument/2006/relationships/image" Target="../media/image62.jpe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image" Target="../media/image69.png"/><Relationship Id="rId5" Type="http://schemas.openxmlformats.org/officeDocument/2006/relationships/tags" Target="../tags/tag438.xml"/><Relationship Id="rId10" Type="http://schemas.openxmlformats.org/officeDocument/2006/relationships/tags" Target="../tags/tag4350.xml"/><Relationship Id="rId4" Type="http://schemas.openxmlformats.org/officeDocument/2006/relationships/tags" Target="../tags/tag437.xml"/><Relationship Id="rId9" Type="http://schemas.openxmlformats.org/officeDocument/2006/relationships/notesSlide" Target="../notesSlides/notesSlide6.xml"/><Relationship Id="rId1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tags" Target="../tags/tag446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48.xml"/><Relationship Id="rId4" Type="http://schemas.openxmlformats.org/officeDocument/2006/relationships/tags" Target="../tags/tag4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jpeg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image" Target="../media/image72.png"/><Relationship Id="rId5" Type="http://schemas.openxmlformats.org/officeDocument/2006/relationships/tags" Target="../tags/tag454.xml"/><Relationship Id="rId4" Type="http://schemas.openxmlformats.org/officeDocument/2006/relationships/notesSlide" Target="../notesSlides/notesSlid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460.xml"/><Relationship Id="rId7" Type="http://schemas.openxmlformats.org/officeDocument/2006/relationships/image" Target="../media/image64.jpeg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6.xml"/><Relationship Id="rId1" Type="http://schemas.openxmlformats.org/officeDocument/2006/relationships/tags" Target="../tags/tag465.xml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1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tags" Target="../tags/tag474.xml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image" Target="../media/image74.png"/><Relationship Id="rId5" Type="http://schemas.openxmlformats.org/officeDocument/2006/relationships/tags" Target="../tags/tag472.xml"/><Relationship Id="rId4" Type="http://schemas.openxmlformats.org/officeDocument/2006/relationships/notesSlide" Target="../notesSlides/notesSlide1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tags" Target="../tags/tag479.xml"/><Relationship Id="rId7" Type="http://schemas.openxmlformats.org/officeDocument/2006/relationships/image" Target="../media/image76.png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tags" Target="../tags/tag480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jpeg"/><Relationship Id="rId2" Type="http://schemas.openxmlformats.org/officeDocument/2006/relationships/tags" Target="../tags/tag485.xml"/><Relationship Id="rId1" Type="http://schemas.openxmlformats.org/officeDocument/2006/relationships/tags" Target="../tags/tag484.xml"/><Relationship Id="rId6" Type="http://schemas.openxmlformats.org/officeDocument/2006/relationships/image" Target="../media/image77.png"/><Relationship Id="rId5" Type="http://schemas.openxmlformats.org/officeDocument/2006/relationships/tags" Target="../tags/tag486.xml"/><Relationship Id="rId4" Type="http://schemas.openxmlformats.org/officeDocument/2006/relationships/notesSlide" Target="../notesSlides/notesSlide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492.xml"/><Relationship Id="rId2" Type="http://schemas.openxmlformats.org/officeDocument/2006/relationships/tags" Target="../tags/tag491.xml"/><Relationship Id="rId1" Type="http://schemas.openxmlformats.org/officeDocument/2006/relationships/tags" Target="../tags/tag490.xml"/><Relationship Id="rId6" Type="http://schemas.openxmlformats.org/officeDocument/2006/relationships/image" Target="../media/image64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jpeg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image" Target="../media/image78.png"/><Relationship Id="rId5" Type="http://schemas.openxmlformats.org/officeDocument/2006/relationships/tags" Target="../tags/tag498.xml"/><Relationship Id="rId4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tags" Target="../tags/tag504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80.png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slideLayout" Target="../slideLayouts/slideLayout2.xml"/><Relationship Id="rId11" Type="http://schemas.openxmlformats.org/officeDocument/2006/relationships/tags" Target="../tags/tag509.xml"/><Relationship Id="rId5" Type="http://schemas.openxmlformats.org/officeDocument/2006/relationships/tags" Target="../tags/tag506.xml"/><Relationship Id="rId10" Type="http://schemas.openxmlformats.org/officeDocument/2006/relationships/image" Target="../media/image79.png"/><Relationship Id="rId4" Type="http://schemas.openxmlformats.org/officeDocument/2006/relationships/tags" Target="../tags/tag505.xml"/><Relationship Id="rId9" Type="http://schemas.openxmlformats.org/officeDocument/2006/relationships/tags" Target="../tags/tag505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tags" Target="../tags/tag513.xml"/><Relationship Id="rId7" Type="http://schemas.openxmlformats.org/officeDocument/2006/relationships/image" Target="../media/image64.jpeg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image" Target="../media/image81.png"/><Relationship Id="rId5" Type="http://schemas.openxmlformats.org/officeDocument/2006/relationships/tags" Target="../tags/tag514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517.xml"/><Relationship Id="rId7" Type="http://schemas.openxmlformats.org/officeDocument/2006/relationships/tags" Target="../tags/tag5180.xml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slide" Target="slide2.xml"/><Relationship Id="rId4" Type="http://schemas.openxmlformats.org/officeDocument/2006/relationships/tags" Target="../tags/tag518.xml"/><Relationship Id="rId9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524.xml"/><Relationship Id="rId7" Type="http://schemas.openxmlformats.org/officeDocument/2006/relationships/tags" Target="../tags/tag528.xml"/><Relationship Id="rId12" Type="http://schemas.openxmlformats.org/officeDocument/2006/relationships/tags" Target="../tags/tag533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tags" Target="../tags/tag532.xml"/><Relationship Id="rId5" Type="http://schemas.openxmlformats.org/officeDocument/2006/relationships/tags" Target="../tags/tag526.xml"/><Relationship Id="rId10" Type="http://schemas.openxmlformats.org/officeDocument/2006/relationships/tags" Target="../tags/tag531.xml"/><Relationship Id="rId4" Type="http://schemas.openxmlformats.org/officeDocument/2006/relationships/tags" Target="../tags/tag525.xml"/><Relationship Id="rId9" Type="http://schemas.openxmlformats.org/officeDocument/2006/relationships/tags" Target="../tags/tag530.xml"/><Relationship Id="rId1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tags" Target="../tags/tag546.xml"/><Relationship Id="rId18" Type="http://schemas.openxmlformats.org/officeDocument/2006/relationships/tags" Target="../tags/tag551.xml"/><Relationship Id="rId26" Type="http://schemas.openxmlformats.org/officeDocument/2006/relationships/image" Target="../media/image68.png"/><Relationship Id="rId39" Type="http://schemas.openxmlformats.org/officeDocument/2006/relationships/image" Target="../media/image92.png"/><Relationship Id="rId21" Type="http://schemas.openxmlformats.org/officeDocument/2006/relationships/tags" Target="../tags/tag554.xml"/><Relationship Id="rId34" Type="http://schemas.openxmlformats.org/officeDocument/2006/relationships/image" Target="../media/image87.png"/><Relationship Id="rId7" Type="http://schemas.openxmlformats.org/officeDocument/2006/relationships/tags" Target="../tags/tag540.xml"/><Relationship Id="rId2" Type="http://schemas.openxmlformats.org/officeDocument/2006/relationships/tags" Target="../tags/tag535.xml"/><Relationship Id="rId16" Type="http://schemas.openxmlformats.org/officeDocument/2006/relationships/tags" Target="../tags/tag549.xml"/><Relationship Id="rId20" Type="http://schemas.openxmlformats.org/officeDocument/2006/relationships/tags" Target="../tags/tag553.xml"/><Relationship Id="rId29" Type="http://schemas.openxmlformats.org/officeDocument/2006/relationships/image" Target="../media/image73.png"/><Relationship Id="rId41" Type="http://schemas.openxmlformats.org/officeDocument/2006/relationships/image" Target="../media/image94.png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tags" Target="../tags/tag544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5" Type="http://schemas.openxmlformats.org/officeDocument/2006/relationships/tags" Target="../tags/tag538.xml"/><Relationship Id="rId15" Type="http://schemas.openxmlformats.org/officeDocument/2006/relationships/tags" Target="../tags/tag548.xml"/><Relationship Id="rId23" Type="http://schemas.openxmlformats.org/officeDocument/2006/relationships/tags" Target="../tags/tag556.xml"/><Relationship Id="rId28" Type="http://schemas.openxmlformats.org/officeDocument/2006/relationships/image" Target="../media/image71.png"/><Relationship Id="rId36" Type="http://schemas.openxmlformats.org/officeDocument/2006/relationships/image" Target="../media/image89.png"/><Relationship Id="rId10" Type="http://schemas.openxmlformats.org/officeDocument/2006/relationships/tags" Target="../tags/tag543.xml"/><Relationship Id="rId19" Type="http://schemas.openxmlformats.org/officeDocument/2006/relationships/tags" Target="../tags/tag552.xml"/><Relationship Id="rId31" Type="http://schemas.openxmlformats.org/officeDocument/2006/relationships/image" Target="../media/image84.png"/><Relationship Id="rId4" Type="http://schemas.openxmlformats.org/officeDocument/2006/relationships/tags" Target="../tags/tag537.xml"/><Relationship Id="rId9" Type="http://schemas.openxmlformats.org/officeDocument/2006/relationships/tags" Target="../tags/tag542.xml"/><Relationship Id="rId14" Type="http://schemas.openxmlformats.org/officeDocument/2006/relationships/tags" Target="../tags/tag547.xml"/><Relationship Id="rId22" Type="http://schemas.openxmlformats.org/officeDocument/2006/relationships/tags" Target="../tags/tag555.xml"/><Relationship Id="rId27" Type="http://schemas.openxmlformats.org/officeDocument/2006/relationships/image" Target="../media/image70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8" Type="http://schemas.openxmlformats.org/officeDocument/2006/relationships/tags" Target="../tags/tag541.xml"/><Relationship Id="rId3" Type="http://schemas.openxmlformats.org/officeDocument/2006/relationships/tags" Target="../tags/tag536.xml"/><Relationship Id="rId12" Type="http://schemas.openxmlformats.org/officeDocument/2006/relationships/tags" Target="../tags/tag545.xml"/><Relationship Id="rId17" Type="http://schemas.openxmlformats.org/officeDocument/2006/relationships/tags" Target="../tags/tag550.xml"/><Relationship Id="rId25" Type="http://schemas.openxmlformats.org/officeDocument/2006/relationships/audio" Target="../media/audio1.wav"/><Relationship Id="rId33" Type="http://schemas.openxmlformats.org/officeDocument/2006/relationships/image" Target="../media/image86.png"/><Relationship Id="rId38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2" Type="http://schemas.openxmlformats.org/officeDocument/2006/relationships/tags" Target="../tags/tag80.xml"/><Relationship Id="rId16" Type="http://schemas.openxmlformats.org/officeDocument/2006/relationships/image" Target="../media/image18.pn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5" Type="http://schemas.openxmlformats.org/officeDocument/2006/relationships/tags" Target="../tags/tag83.xml"/><Relationship Id="rId15" Type="http://schemas.openxmlformats.org/officeDocument/2006/relationships/image" Target="../media/image17.png"/><Relationship Id="rId10" Type="http://schemas.openxmlformats.org/officeDocument/2006/relationships/tags" Target="../tags/tag88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9" Type="http://schemas.openxmlformats.org/officeDocument/2006/relationships/tags" Target="../tags/tag10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10" Type="http://schemas.openxmlformats.org/officeDocument/2006/relationships/image" Target="../media/image19.png"/><Relationship Id="rId4" Type="http://schemas.openxmlformats.org/officeDocument/2006/relationships/tags" Target="../tags/tag110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-88308" y="421271"/>
            <a:ext cx="12613466" cy="5928158"/>
            <a:chOff x="-88308" y="421271"/>
            <a:chExt cx="12613466" cy="5928158"/>
          </a:xfrm>
        </p:grpSpPr>
        <p:sp>
          <p:nvSpPr>
            <p:cNvPr id="5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5496912" y="1793226"/>
              <a:ext cx="5133948" cy="1134501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98745" tIns="49372" rIns="98745" bIns="49372" anchor="ctr"/>
            <a:lstStyle>
              <a:lvl1pPr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3275" indent="-309880"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35075" indent="-247650"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29105" indent="-247650"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222500" indent="-247650" defTabSz="9874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79700" indent="-247650" defTabSz="987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136900" indent="-247650" defTabSz="987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94100" indent="-247650" defTabSz="987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51300" indent="-247650" defTabSz="987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6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Times New Roman" panose="02020603050405020304" pitchFamily="18" charset="0"/>
                </a:rPr>
                <a:t>9.1</a:t>
              </a:r>
              <a:r>
                <a:rPr lang="zh-CN" altLang="en-US" sz="6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Times New Roman" panose="02020603050405020304" pitchFamily="18" charset="0"/>
                </a:rPr>
                <a:t>杠杆</a:t>
              </a:r>
            </a:p>
          </p:txBody>
        </p:sp>
        <p:sp>
          <p:nvSpPr>
            <p:cNvPr id="6" name="圆角矩形​​ 1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002580" y="860579"/>
              <a:ext cx="4536000" cy="6480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200" kern="0">
                  <a:solidFill>
                    <a:srgbClr val="FFFF00"/>
                  </a:solidFill>
                  <a:cs typeface="Arial" panose="020B0604020202020204" pitchFamily="34" charset="0"/>
                  <a:sym typeface="Arial" panose="020B0604020202020204"/>
                </a:rPr>
                <a:t>第九章 机械和功</a:t>
              </a:r>
            </a:p>
          </p:txBody>
        </p:sp>
        <p:grpSp>
          <p:nvGrpSpPr>
            <p:cNvPr id="9" name="组合 8"/>
            <p:cNvGrpSpPr/>
            <p:nvPr>
              <p:custDataLst>
                <p:tags r:id="rId4"/>
              </p:custDataLst>
            </p:nvPr>
          </p:nvGrpSpPr>
          <p:grpSpPr>
            <a:xfrm>
              <a:off x="-88308" y="421271"/>
              <a:ext cx="4555696" cy="5394009"/>
              <a:chOff x="-88308" y="421271"/>
              <a:chExt cx="4555696" cy="5394009"/>
            </a:xfrm>
          </p:grpSpPr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alphaModFix amt="35000"/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  <p:pic>
          <p:nvPicPr>
            <p:cNvPr id="18" name="图片 17" descr="图片包含 人, 女人, 站, 对着  描述已自动生成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9095644" y="1796453"/>
              <a:ext cx="3429514" cy="45529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slow">
    <p:push dir="u"/>
    <p:sndAc>
      <p:stSnd>
        <p:snd r:embed="rId10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1055151" y="588352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30101" y="588839"/>
            <a:ext cx="384601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杠杆的特点</a:t>
            </a:r>
            <a:endParaRPr lang="zh-CN" altLang="en-US" sz="32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1</a:t>
            </a:r>
          </a:p>
        </p:txBody>
      </p:sp>
      <p:sp>
        <p:nvSpPr>
          <p:cNvPr id="9" name="TextBox 2"/>
          <p:cNvSpPr txBox="1"/>
          <p:nvPr>
            <p:custDataLst>
              <p:tags r:id="rId6"/>
            </p:custDataLst>
          </p:nvPr>
        </p:nvSpPr>
        <p:spPr>
          <a:xfrm>
            <a:off x="1631950" y="1194435"/>
            <a:ext cx="3891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华康海报体W12(P)" panose="040B0C00000000000000" charset="-122"/>
                <a:ea typeface="华康海报体W12(P)" panose="040B0C00000000000000" charset="-122"/>
                <a:cs typeface="宋体" panose="02010600030101010101" pitchFamily="2" charset="-122"/>
              </a:rPr>
              <a:t>生活中常见杠杆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TextBox 2"/>
          <p:cNvSpPr txBox="1"/>
          <p:nvPr>
            <p:custDataLst>
              <p:tags r:id="rId7"/>
            </p:custDataLst>
          </p:nvPr>
        </p:nvSpPr>
        <p:spPr>
          <a:xfrm>
            <a:off x="4224020" y="1268730"/>
            <a:ext cx="1058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/>
              <a:t>船桨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1815" y="2060575"/>
            <a:ext cx="6835140" cy="3083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448300" y="1772285"/>
            <a:ext cx="6223635" cy="38601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30101" y="588839"/>
            <a:ext cx="384601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杠杆的特点</a:t>
            </a:r>
            <a:endParaRPr lang="zh-CN" altLang="en-US" sz="32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1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714500"/>
            <a:ext cx="5778527" cy="4077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780928"/>
            <a:ext cx="4900544" cy="252028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>
            <p:custDataLst>
              <p:tags r:id="rId8"/>
            </p:custDataLst>
          </p:nvPr>
        </p:nvCxnSpPr>
        <p:spPr>
          <a:xfrm flipH="1">
            <a:off x="2124661" y="2636912"/>
            <a:ext cx="0" cy="158417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9"/>
            </p:custDataLst>
          </p:nvPr>
        </p:nvCxnSpPr>
        <p:spPr>
          <a:xfrm flipH="1" flipV="1">
            <a:off x="4134240" y="3861048"/>
            <a:ext cx="0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0"/>
            </p:custDataLst>
          </p:nvPr>
        </p:nvCxnSpPr>
        <p:spPr>
          <a:xfrm flipH="1">
            <a:off x="2124661" y="2204864"/>
            <a:ext cx="0" cy="432048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1"/>
            </p:custDataLst>
          </p:nvPr>
        </p:nvCxnSpPr>
        <p:spPr>
          <a:xfrm>
            <a:off x="1631504" y="2348880"/>
            <a:ext cx="493157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2"/>
            </p:custDataLst>
          </p:nvPr>
        </p:nvCxnSpPr>
        <p:spPr>
          <a:xfrm flipH="1">
            <a:off x="4134240" y="2060848"/>
            <a:ext cx="0" cy="180020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>
            <p:custDataLst>
              <p:tags r:id="rId13"/>
            </p:custDataLst>
          </p:nvPr>
        </p:nvSpPr>
        <p:spPr>
          <a:xfrm>
            <a:off x="6960096" y="205880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B0F0"/>
                </a:solidFill>
              </a:rPr>
              <a:t>讨论分析此图杠杆的要素</a:t>
            </a:r>
          </a:p>
        </p:txBody>
      </p:sp>
      <p:cxnSp>
        <p:nvCxnSpPr>
          <p:cNvPr id="7" name="直接箭头连接符 6"/>
          <p:cNvCxnSpPr/>
          <p:nvPr>
            <p:custDataLst>
              <p:tags r:id="rId14"/>
            </p:custDataLst>
          </p:nvPr>
        </p:nvCxnSpPr>
        <p:spPr>
          <a:xfrm>
            <a:off x="1619009" y="2407177"/>
            <a:ext cx="2502736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"/>
          <p:cNvSpPr txBox="1"/>
          <p:nvPr>
            <p:custDataLst>
              <p:tags r:id="rId15"/>
            </p:custDataLst>
          </p:nvPr>
        </p:nvSpPr>
        <p:spPr>
          <a:xfrm>
            <a:off x="1703705" y="1052195"/>
            <a:ext cx="3891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华康海报体W12(P)" panose="040B0C00000000000000" charset="-122"/>
                <a:ea typeface="华康海报体W12(P)" panose="040B0C00000000000000" charset="-122"/>
                <a:cs typeface="宋体" panose="02010600030101010101" pitchFamily="2" charset="-122"/>
              </a:rPr>
              <a:t>生活中常见杠杆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30101" y="588839"/>
            <a:ext cx="384601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杠杆五要素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2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42" y="1772815"/>
            <a:ext cx="6258053" cy="3784397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>
            <p:custDataLst>
              <p:tags r:id="rId7"/>
            </p:custDataLst>
          </p:nvPr>
        </p:nvCxnSpPr>
        <p:spPr>
          <a:xfrm flipH="1">
            <a:off x="3575720" y="4149080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8"/>
            </p:custDataLst>
          </p:nvPr>
        </p:nvCxnSpPr>
        <p:spPr>
          <a:xfrm flipH="1">
            <a:off x="7176120" y="3068960"/>
            <a:ext cx="0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9"/>
            </p:custDataLst>
          </p:nvPr>
        </p:nvCxnSpPr>
        <p:spPr>
          <a:xfrm flipH="1">
            <a:off x="3575720" y="3665013"/>
            <a:ext cx="0" cy="48406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0"/>
            </p:custDataLst>
          </p:nvPr>
        </p:nvCxnSpPr>
        <p:spPr>
          <a:xfrm flipV="1">
            <a:off x="3575720" y="3717033"/>
            <a:ext cx="2016224" cy="47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1"/>
            </p:custDataLst>
          </p:nvPr>
        </p:nvCxnSpPr>
        <p:spPr>
          <a:xfrm>
            <a:off x="5591944" y="3717033"/>
            <a:ext cx="158417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2"/>
          <p:cNvSpPr txBox="1"/>
          <p:nvPr>
            <p:custDataLst>
              <p:tags r:id="rId12"/>
            </p:custDataLst>
          </p:nvPr>
        </p:nvSpPr>
        <p:spPr>
          <a:xfrm>
            <a:off x="1703705" y="1052195"/>
            <a:ext cx="3891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华康海报体W12(P)" panose="040B0C00000000000000" charset="-122"/>
                <a:ea typeface="华康海报体W12(P)" panose="040B0C00000000000000" charset="-122"/>
                <a:cs typeface="宋体" panose="02010600030101010101" pitchFamily="2" charset="-122"/>
              </a:rPr>
              <a:t>生活中常见杠杆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1844040" y="1107931"/>
            <a:ext cx="8860155" cy="4634374"/>
            <a:chOff x="2494" y="1466"/>
            <a:chExt cx="13835" cy="7262"/>
          </a:xfrm>
        </p:grpSpPr>
        <p:pic>
          <p:nvPicPr>
            <p:cNvPr id="3" name="图片 2" descr="打孔纸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494" y="2247"/>
              <a:ext cx="13835" cy="6481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>
              <p:custDataLst>
                <p:tags r:id="rId4"/>
              </p:custDataLst>
            </p:nvPr>
          </p:nvGrpSpPr>
          <p:grpSpPr>
            <a:xfrm>
              <a:off x="2934" y="1466"/>
              <a:ext cx="7885" cy="818"/>
              <a:chOff x="2934" y="1873"/>
              <a:chExt cx="7885" cy="818"/>
            </a:xfrm>
          </p:grpSpPr>
          <p:sp>
            <p:nvSpPr>
              <p:cNvPr id="4" name="文本框 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419" y="1873"/>
                <a:ext cx="6400" cy="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latin typeface="黑体" panose="02010600030101010101" pitchFamily="49" charset="-122"/>
                    <a:ea typeface="黑体" panose="02010600030101010101" pitchFamily="49" charset="-122"/>
                    <a:cs typeface="黑体" panose="02010600030101010101" pitchFamily="49" charset="-122"/>
                  </a:rPr>
                  <a:t>归纳</a:t>
                </a:r>
              </a:p>
            </p:txBody>
          </p:sp>
          <p:pic>
            <p:nvPicPr>
              <p:cNvPr id="10" name="图片 9" descr="/private/var/folders/b1/j07mvtc12sjfxxr7f6ylphcr0000gn/T/com.kingsoft.wpsoffice.mac/kaimatting/20240112102916/output_aiMatting_20240112102926.pngoutput_aiMatting_20240112102926"/>
              <p:cNvPicPr>
                <a:picLocks noChangeAspect="1"/>
              </p:cNvPicPr>
              <p:nvPr userDrawn="1">
                <p:custDataLst>
                  <p:tags r:id="rId6"/>
                </p:custDataLst>
              </p:nvPr>
            </p:nvPicPr>
            <p:blipFill>
              <a:blip r:embed="rId9"/>
              <a:srcRect t="16578" r="6030" b="13815"/>
              <a:stretch>
                <a:fillRect/>
              </a:stretch>
            </p:blipFill>
            <p:spPr>
              <a:xfrm>
                <a:off x="2934" y="1873"/>
                <a:ext cx="1483" cy="652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3071664" y="2348880"/>
            <a:ext cx="606173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+mn-ea"/>
                <a:ea typeface="+mn-ea"/>
              </a:rPr>
              <a:t>根据前面几幅图分析杠杆的支点所在位置有两种情况：</a:t>
            </a:r>
            <a:endParaRPr lang="en-US" altLang="zh-CN" sz="3200" b="1">
              <a:latin typeface="+mn-ea"/>
              <a:ea typeface="+mn-ea"/>
            </a:endParaRPr>
          </a:p>
          <a:p>
            <a:r>
              <a:rPr lang="en-US" altLang="zh-CN" sz="3600" b="1">
                <a:solidFill>
                  <a:srgbClr val="00B0F0"/>
                </a:solidFill>
                <a:latin typeface="+mn-ea"/>
                <a:ea typeface="+mn-ea"/>
              </a:rPr>
              <a:t>1.</a:t>
            </a:r>
            <a:r>
              <a:rPr lang="zh-CN" altLang="en-US" sz="3600" b="1">
                <a:solidFill>
                  <a:srgbClr val="00B0F0"/>
                </a:solidFill>
                <a:latin typeface="+mn-ea"/>
                <a:ea typeface="+mn-ea"/>
              </a:rPr>
              <a:t>在两力之间 </a:t>
            </a:r>
            <a:endParaRPr lang="en-US" altLang="zh-CN" sz="3600" b="1">
              <a:solidFill>
                <a:srgbClr val="00B0F0"/>
              </a:solidFill>
              <a:latin typeface="+mn-ea"/>
              <a:ea typeface="+mn-ea"/>
            </a:endParaRPr>
          </a:p>
          <a:p>
            <a:r>
              <a:rPr lang="en-US" altLang="zh-CN" sz="3600" b="1">
                <a:solidFill>
                  <a:srgbClr val="00B0F0"/>
                </a:solidFill>
                <a:latin typeface="+mn-ea"/>
                <a:ea typeface="+mn-ea"/>
              </a:rPr>
              <a:t>2.</a:t>
            </a:r>
            <a:r>
              <a:rPr lang="zh-CN" altLang="en-US" sz="3600" b="1">
                <a:solidFill>
                  <a:srgbClr val="00B0F0"/>
                </a:solidFill>
                <a:latin typeface="+mn-ea"/>
                <a:ea typeface="+mn-ea"/>
              </a:rPr>
              <a:t>在两力之外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1046261" y="60930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1127921" y="1324169"/>
            <a:ext cx="3846019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华康海报体W12(P)" panose="040B0C00000000000000" charset="-122"/>
                <a:ea typeface="华康海报体W12(P)" panose="040B0C00000000000000" charset="-122"/>
              </a:rPr>
              <a:t>杠杆</a:t>
            </a:r>
            <a:r>
              <a:rPr lang="zh-CN" altLang="en-US" sz="28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作图</a:t>
            </a:r>
            <a:r>
              <a:rPr lang="zh-CN" altLang="en-US" sz="2800" b="1">
                <a:latin typeface="华康海报体W12(P)" panose="040B0C00000000000000" charset="-122"/>
                <a:ea typeface="华康海报体W12(P)" panose="040B0C00000000000000" charset="-122"/>
              </a:rPr>
              <a:t>（重难点）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1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44" y="1916832"/>
            <a:ext cx="639048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7"/>
            </p:custDataLst>
          </p:nvPr>
        </p:nvSpPr>
        <p:spPr>
          <a:xfrm>
            <a:off x="7392015" y="1484402"/>
            <a:ext cx="410445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j-ea"/>
                <a:ea typeface="+mj-ea"/>
              </a:rPr>
              <a:t>1</a:t>
            </a:r>
            <a:r>
              <a:rPr lang="zh-CN" altLang="en-US" sz="2400" b="1">
                <a:latin typeface="+mj-ea"/>
                <a:ea typeface="+mj-ea"/>
              </a:rPr>
              <a:t>，找支点。</a:t>
            </a:r>
          </a:p>
        </p:txBody>
      </p:sp>
      <p:sp>
        <p:nvSpPr>
          <p:cNvPr id="5" name="流程图: 联系 4"/>
          <p:cNvSpPr/>
          <p:nvPr>
            <p:custDataLst>
              <p:tags r:id="rId8"/>
            </p:custDataLst>
          </p:nvPr>
        </p:nvSpPr>
        <p:spPr>
          <a:xfrm>
            <a:off x="4425282" y="4085368"/>
            <a:ext cx="180000" cy="180000"/>
          </a:xfrm>
          <a:prstGeom prst="flowChartConnector">
            <a:avLst/>
          </a:prstGeom>
          <a:solidFill>
            <a:srgbClr val="FF0000"/>
          </a:solidFill>
          <a:ln w="952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>
            <p:custDataLst>
              <p:tags r:id="rId9"/>
            </p:custDataLst>
          </p:nvPr>
        </p:nvSpPr>
        <p:spPr>
          <a:xfrm>
            <a:off x="7392015" y="2132563"/>
            <a:ext cx="3960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j-ea"/>
                <a:ea typeface="+mj-ea"/>
              </a:rPr>
              <a:t>2</a:t>
            </a:r>
            <a:r>
              <a:rPr lang="zh-CN" altLang="en-US" sz="2400" b="1">
                <a:latin typeface="+mj-ea"/>
                <a:ea typeface="+mj-ea"/>
              </a:rPr>
              <a:t>，分析阻力和动力，并沿力的方向画出力的作用线。</a:t>
            </a:r>
          </a:p>
        </p:txBody>
      </p:sp>
      <p:grpSp>
        <p:nvGrpSpPr>
          <p:cNvPr id="27" name="Group 30"/>
          <p:cNvGrpSpPr/>
          <p:nvPr>
            <p:custDataLst>
              <p:tags r:id="rId10"/>
            </p:custDataLst>
          </p:nvPr>
        </p:nvGrpSpPr>
        <p:grpSpPr>
          <a:xfrm>
            <a:off x="698677" y="2204318"/>
            <a:ext cx="192616" cy="1008924"/>
            <a:chOff x="5311" y="935"/>
            <a:chExt cx="91" cy="1509"/>
          </a:xfrm>
        </p:grpSpPr>
        <p:sp>
          <p:nvSpPr>
            <p:cNvPr id="28" name="Line 6"/>
            <p:cNvSpPr/>
            <p:nvPr>
              <p:custDataLst>
                <p:tags r:id="rId29"/>
              </p:custDataLst>
            </p:nvPr>
          </p:nvSpPr>
          <p:spPr>
            <a:xfrm flipH="1">
              <a:off x="5355" y="981"/>
              <a:ext cx="1" cy="1463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" name="Oval 10"/>
            <p:cNvSpPr/>
            <p:nvPr>
              <p:custDataLst>
                <p:tags r:id="rId30"/>
              </p:custDataLst>
            </p:nvPr>
          </p:nvSpPr>
          <p:spPr>
            <a:xfrm>
              <a:off x="5311" y="935"/>
              <a:ext cx="91" cy="91"/>
            </a:xfrm>
            <a:prstGeom prst="ellipse">
              <a:avLst/>
            </a:prstGeom>
            <a:solidFill>
              <a:srgbClr val="C303AC"/>
            </a:solidFill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Group 31"/>
          <p:cNvGrpSpPr/>
          <p:nvPr>
            <p:custDataLst>
              <p:tags r:id="rId11"/>
            </p:custDataLst>
          </p:nvPr>
        </p:nvGrpSpPr>
        <p:grpSpPr>
          <a:xfrm>
            <a:off x="5927685" y="4111877"/>
            <a:ext cx="192616" cy="2124321"/>
            <a:chOff x="567" y="3101"/>
            <a:chExt cx="91" cy="809"/>
          </a:xfrm>
        </p:grpSpPr>
        <p:sp>
          <p:nvSpPr>
            <p:cNvPr id="31" name="Line 7"/>
            <p:cNvSpPr/>
            <p:nvPr>
              <p:custDataLst>
                <p:tags r:id="rId27"/>
              </p:custDataLst>
            </p:nvPr>
          </p:nvSpPr>
          <p:spPr>
            <a:xfrm flipH="1">
              <a:off x="612" y="3192"/>
              <a:ext cx="0" cy="71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" name="Oval 9"/>
            <p:cNvSpPr/>
            <p:nvPr>
              <p:custDataLst>
                <p:tags r:id="rId28"/>
              </p:custDataLst>
            </p:nvPr>
          </p:nvSpPr>
          <p:spPr>
            <a:xfrm>
              <a:off x="567" y="3101"/>
              <a:ext cx="91" cy="91"/>
            </a:xfrm>
            <a:prstGeom prst="ellipse">
              <a:avLst/>
            </a:prstGeom>
            <a:solidFill>
              <a:srgbClr val="C303AC"/>
            </a:solidFill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7" name="Rectangle 27"/>
          <p:cNvSpPr/>
          <p:nvPr>
            <p:custDataLst>
              <p:tags r:id="rId12"/>
            </p:custDataLst>
          </p:nvPr>
        </p:nvSpPr>
        <p:spPr>
          <a:xfrm>
            <a:off x="839435" y="4520315"/>
            <a:ext cx="22352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C303AC"/>
                </a:solidFill>
                <a:latin typeface="Tahoma" panose="020B0604030504040204" pitchFamily="34" charset="0"/>
                <a:ea typeface="黑体" panose="02010600030101010101" pitchFamily="49" charset="-122"/>
              </a:rPr>
              <a:t>动力</a:t>
            </a:r>
            <a:r>
              <a:rPr lang="zh-CN" altLang="en-US" sz="3200" b="1" i="1">
                <a:solidFill>
                  <a:srgbClr val="C303A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Ｆ</a:t>
            </a:r>
            <a:r>
              <a:rPr lang="zh-CN" altLang="en-US" sz="3200" b="1" baseline="-25000">
                <a:solidFill>
                  <a:srgbClr val="C303A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１</a:t>
            </a:r>
            <a:endParaRPr lang="zh-CN" altLang="en-US" sz="3200" b="1" i="1" baseline="-25000">
              <a:solidFill>
                <a:srgbClr val="C303A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AutoShape 12"/>
          <p:cNvSpPr/>
          <p:nvPr>
            <p:custDataLst>
              <p:tags r:id="rId13"/>
            </p:custDataLst>
          </p:nvPr>
        </p:nvSpPr>
        <p:spPr>
          <a:xfrm>
            <a:off x="4037410" y="3501008"/>
            <a:ext cx="2592916" cy="360362"/>
          </a:xfrm>
          <a:prstGeom prst="wedgeRectCallout">
            <a:avLst>
              <a:gd name="adj1" fmla="val -33593"/>
              <a:gd name="adj2" fmla="val 98019"/>
            </a:avLst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zh-CN" altLang="en-US" sz="3200" b="1">
                <a:solidFill>
                  <a:srgbClr val="C303AC"/>
                </a:solidFill>
                <a:latin typeface="Tahoma" panose="020B0604030504040204" pitchFamily="34" charset="0"/>
                <a:ea typeface="黑体" panose="02010600030101010101" pitchFamily="49" charset="-122"/>
              </a:rPr>
              <a:t>支点</a:t>
            </a:r>
            <a:r>
              <a:rPr lang="en-US" altLang="zh-CN" sz="3200" b="1" i="1">
                <a:solidFill>
                  <a:srgbClr val="C303AC"/>
                </a:solidFill>
                <a:latin typeface="Tahoma" panose="020B0604030504040204" pitchFamily="34" charset="0"/>
                <a:ea typeface="黑体" panose="02010600030101010101" pitchFamily="49" charset="-122"/>
              </a:rPr>
              <a:t>O</a:t>
            </a:r>
          </a:p>
        </p:txBody>
      </p:sp>
      <p:sp>
        <p:nvSpPr>
          <p:cNvPr id="20" name="Line 19"/>
          <p:cNvSpPr/>
          <p:nvPr>
            <p:custDataLst>
              <p:tags r:id="rId14"/>
            </p:custDataLst>
          </p:nvPr>
        </p:nvSpPr>
        <p:spPr>
          <a:xfrm flipH="1" flipV="1">
            <a:off x="787151" y="4175367"/>
            <a:ext cx="3728129" cy="1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1" name="AutoShape 20"/>
          <p:cNvSpPr/>
          <p:nvPr>
            <p:custDataLst>
              <p:tags r:id="rId15"/>
            </p:custDataLst>
          </p:nvPr>
        </p:nvSpPr>
        <p:spPr>
          <a:xfrm rot="-5400000">
            <a:off x="2485138" y="2207198"/>
            <a:ext cx="242158" cy="3638131"/>
          </a:xfrm>
          <a:prstGeom prst="rightBrace">
            <a:avLst>
              <a:gd name="adj1" fmla="val 88235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AutoShape 22"/>
          <p:cNvSpPr/>
          <p:nvPr>
            <p:custDataLst>
              <p:tags r:id="rId16"/>
            </p:custDataLst>
          </p:nvPr>
        </p:nvSpPr>
        <p:spPr>
          <a:xfrm>
            <a:off x="791633" y="3430034"/>
            <a:ext cx="3723649" cy="256142"/>
          </a:xfrm>
          <a:prstGeom prst="wedgeRectCallout">
            <a:avLst>
              <a:gd name="adj1" fmla="val 18398"/>
              <a:gd name="adj2" fmla="val 14778"/>
            </a:avLst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zh-CN" altLang="en-US" sz="3200" b="1">
                <a:solidFill>
                  <a:srgbClr val="C303AC"/>
                </a:solidFill>
                <a:latin typeface="Tahoma" panose="020B0604030504040204" pitchFamily="34" charset="0"/>
                <a:ea typeface="黑体" panose="02010600030101010101" pitchFamily="49" charset="-122"/>
              </a:rPr>
              <a:t>动力臂</a:t>
            </a:r>
            <a:r>
              <a:rPr lang="en-US" altLang="zh-CN" sz="2800" b="1" i="1">
                <a:solidFill>
                  <a:srgbClr val="990099"/>
                </a:solidFill>
                <a:latin typeface="Trebuchet MS" panose="020B0603020202020204" pitchFamily="34" charset="0"/>
                <a:ea typeface="黑体" panose="02010600030101010101" pitchFamily="49" charset="-122"/>
              </a:rPr>
              <a:t>L</a:t>
            </a:r>
            <a:r>
              <a:rPr lang="en-US" altLang="zh-CN" sz="3200" b="1" baseline="-25000">
                <a:solidFill>
                  <a:srgbClr val="C303A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sz="3200" b="1" baseline="-25000">
              <a:solidFill>
                <a:srgbClr val="C303A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Line 16"/>
          <p:cNvSpPr/>
          <p:nvPr>
            <p:custDataLst>
              <p:tags r:id="rId17"/>
            </p:custDataLst>
          </p:nvPr>
        </p:nvSpPr>
        <p:spPr>
          <a:xfrm>
            <a:off x="4546126" y="4175367"/>
            <a:ext cx="1381559" cy="1"/>
          </a:xfrm>
          <a:prstGeom prst="line">
            <a:avLst/>
          </a:prstGeom>
          <a:ln w="25400">
            <a:prstDash val="solid"/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24" name="AutoShape 17"/>
          <p:cNvSpPr/>
          <p:nvPr>
            <p:custDataLst>
              <p:tags r:id="rId18"/>
            </p:custDataLst>
          </p:nvPr>
        </p:nvSpPr>
        <p:spPr>
          <a:xfrm rot="-5400000">
            <a:off x="4977586" y="3775042"/>
            <a:ext cx="577799" cy="1322404"/>
          </a:xfrm>
          <a:prstGeom prst="leftBrace">
            <a:avLst>
              <a:gd name="adj1" fmla="val 205469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Line 14"/>
          <p:cNvSpPr/>
          <p:nvPr>
            <p:custDataLst>
              <p:tags r:id="rId19"/>
            </p:custDataLst>
          </p:nvPr>
        </p:nvSpPr>
        <p:spPr>
          <a:xfrm flipH="1" flipV="1">
            <a:off x="787151" y="3213242"/>
            <a:ext cx="0" cy="1295400"/>
          </a:xfrm>
          <a:prstGeom prst="line">
            <a:avLst/>
          </a:prstGeom>
          <a:ln w="31750" cap="rnd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4" name="TextBox 3"/>
          <p:cNvSpPr txBox="1"/>
          <p:nvPr>
            <p:custDataLst>
              <p:tags r:id="rId20"/>
            </p:custDataLst>
          </p:nvPr>
        </p:nvSpPr>
        <p:spPr>
          <a:xfrm>
            <a:off x="7320280" y="3366135"/>
            <a:ext cx="4105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+mj-ea"/>
                <a:ea typeface="+mj-ea"/>
              </a:rPr>
              <a:t>3</a:t>
            </a:r>
            <a:r>
              <a:rPr lang="zh-CN" altLang="en-US" sz="2400" b="1">
                <a:latin typeface="+mj-ea"/>
                <a:ea typeface="+mj-ea"/>
              </a:rPr>
              <a:t>，从支点向力的作用线作</a:t>
            </a:r>
            <a:r>
              <a:rPr lang="zh-CN" altLang="en-US" sz="2400" b="1">
                <a:solidFill>
                  <a:srgbClr val="FF0000"/>
                </a:solidFill>
                <a:latin typeface="+mj-ea"/>
                <a:ea typeface="+mj-ea"/>
              </a:rPr>
              <a:t>垂线段，</a:t>
            </a:r>
            <a:r>
              <a:rPr lang="zh-CN" altLang="en-US" sz="2400" b="1">
                <a:latin typeface="+mj-ea"/>
                <a:ea typeface="+mj-ea"/>
              </a:rPr>
              <a:t>即为对应力的力臂。</a:t>
            </a:r>
          </a:p>
        </p:txBody>
      </p:sp>
      <p:sp>
        <p:nvSpPr>
          <p:cNvPr id="16" name="L 形 15"/>
          <p:cNvSpPr/>
          <p:nvPr>
            <p:custDataLst>
              <p:tags r:id="rId21"/>
            </p:custDataLst>
          </p:nvPr>
        </p:nvSpPr>
        <p:spPr>
          <a:xfrm>
            <a:off x="5628676" y="4175368"/>
            <a:ext cx="394259" cy="40407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L 形 38"/>
          <p:cNvSpPr/>
          <p:nvPr>
            <p:custDataLst>
              <p:tags r:id="rId22"/>
            </p:custDataLst>
          </p:nvPr>
        </p:nvSpPr>
        <p:spPr>
          <a:xfrm rot="16200000">
            <a:off x="771661" y="4155485"/>
            <a:ext cx="394259" cy="404075"/>
          </a:xfrm>
          <a:prstGeom prst="corne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Rectangle 27"/>
          <p:cNvSpPr/>
          <p:nvPr>
            <p:custDataLst>
              <p:tags r:id="rId23"/>
            </p:custDataLst>
          </p:nvPr>
        </p:nvSpPr>
        <p:spPr>
          <a:xfrm>
            <a:off x="6058520" y="5293514"/>
            <a:ext cx="22352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ahoma" panose="020B0604030504040204" pitchFamily="34" charset="0"/>
                <a:ea typeface="黑体" panose="02010600030101010101" pitchFamily="49" charset="-122"/>
              </a:rPr>
              <a:t>阻力</a:t>
            </a:r>
            <a:r>
              <a:rPr lang="zh-CN" altLang="en-US" sz="3200" b="1" i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Ｆ</a:t>
            </a:r>
            <a:r>
              <a:rPr lang="en-US" altLang="zh-CN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3200" b="1" i="1" baseline="-250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" name="Rectangle 27"/>
          <p:cNvSpPr/>
          <p:nvPr>
            <p:custDataLst>
              <p:tags r:id="rId24"/>
            </p:custDataLst>
          </p:nvPr>
        </p:nvSpPr>
        <p:spPr>
          <a:xfrm>
            <a:off x="3787735" y="4701712"/>
            <a:ext cx="22352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ahoma" panose="020B0604030504040204" pitchFamily="34" charset="0"/>
                <a:ea typeface="黑体" panose="02010600030101010101" pitchFamily="49" charset="-122"/>
              </a:rPr>
              <a:t>阻力臂</a:t>
            </a:r>
            <a:r>
              <a:rPr lang="en-US" altLang="zh-CN" sz="3200" b="1" i="1">
                <a:solidFill>
                  <a:srgbClr val="FF0000"/>
                </a:solidFill>
                <a:latin typeface="Tahoma" panose="020B0604030504040204" pitchFamily="34" charset="0"/>
                <a:ea typeface="黑体" panose="02010600030101010101" pitchFamily="49" charset="-122"/>
              </a:rPr>
              <a:t>L</a:t>
            </a:r>
            <a:r>
              <a:rPr lang="en-US" altLang="zh-CN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3200" b="1" i="1" baseline="-250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28"/>
          <p:cNvSpPr txBox="1"/>
          <p:nvPr>
            <p:custDataLst>
              <p:tags r:id="rId25"/>
            </p:custDataLst>
          </p:nvPr>
        </p:nvSpPr>
        <p:spPr>
          <a:xfrm>
            <a:off x="3330101" y="588839"/>
            <a:ext cx="384601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杠杆的特点</a:t>
            </a:r>
            <a:endParaRPr lang="zh-CN" altLang="en-US" sz="32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7" name="Picture 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3"/>
          <a:stretch>
            <a:fillRect/>
          </a:stretch>
        </p:blipFill>
        <p:spPr>
          <a:xfrm flipH="1">
            <a:off x="10693400" y="11049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/>
      <p:bldP spid="19" grpId="0"/>
      <p:bldP spid="21" grpId="0" animBg="1"/>
      <p:bldP spid="22" grpId="0"/>
      <p:bldP spid="24" grpId="0" animBg="1"/>
      <p:bldP spid="4" grpId="0"/>
      <p:bldP spid="16" grpId="0" animBg="1"/>
      <p:bldP spid="39" grpId="0" animBg="1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杠杆的平衡条件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2</a:t>
            </a:r>
          </a:p>
        </p:txBody>
      </p:sp>
      <p:sp>
        <p:nvSpPr>
          <p:cNvPr id="2" name="TextBox 1"/>
          <p:cNvSpPr txBox="1"/>
          <p:nvPr>
            <p:custDataLst>
              <p:tags r:id="rId6"/>
            </p:custDataLst>
          </p:nvPr>
        </p:nvSpPr>
        <p:spPr>
          <a:xfrm>
            <a:off x="1271744" y="2413277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/>
              <a:t>1.</a:t>
            </a:r>
            <a:r>
              <a:rPr lang="zh-CN" altLang="en-US" sz="2400" b="1">
                <a:latin typeface="华康海报体W12(P)" panose="040B0C00000000000000" charset="-122"/>
                <a:ea typeface="华康海报体W12(P)" panose="040B0C00000000000000" charset="-122"/>
              </a:rPr>
              <a:t>实验</a:t>
            </a: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猜想</a:t>
            </a:r>
            <a:r>
              <a:rPr lang="zh-CN" altLang="en-US" sz="2400" b="1"/>
              <a:t>：杠杆的平衡条件与什么有关？</a:t>
            </a:r>
          </a:p>
        </p:txBody>
      </p:sp>
      <p:sp>
        <p:nvSpPr>
          <p:cNvPr id="4" name="TextBox 3"/>
          <p:cNvSpPr txBox="1"/>
          <p:nvPr>
            <p:custDataLst>
              <p:tags r:id="rId7"/>
            </p:custDataLst>
          </p:nvPr>
        </p:nvSpPr>
        <p:spPr>
          <a:xfrm>
            <a:off x="1872122" y="3140967"/>
            <a:ext cx="7585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动力，阻力，动力臂，阻力臂。</a:t>
            </a:r>
          </a:p>
        </p:txBody>
      </p: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1272114" y="3868301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/>
              <a:t>2.</a:t>
            </a:r>
            <a:r>
              <a:rPr lang="zh-CN" altLang="en-US" sz="2400" b="1">
                <a:latin typeface="华康海报体W12(P)" panose="040B0C00000000000000" charset="-122"/>
                <a:ea typeface="华康海报体W12(P)" panose="040B0C00000000000000" charset="-122"/>
              </a:rPr>
              <a:t>实验</a:t>
            </a: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器材</a:t>
            </a:r>
            <a:r>
              <a:rPr lang="zh-CN" altLang="en-US" sz="2400" b="1"/>
              <a:t>：</a:t>
            </a:r>
            <a:r>
              <a:rPr lang="zh-CN" altLang="en-US" sz="2400">
                <a:ea typeface="黑体" panose="02010600030101010101" pitchFamily="49" charset="-122"/>
              </a:rPr>
              <a:t>杠杆、钩码、弹簧测力计、铁架台等。</a:t>
            </a:r>
          </a:p>
        </p:txBody>
      </p:sp>
      <p:sp>
        <p:nvSpPr>
          <p:cNvPr id="3" name="文本框 28"/>
          <p:cNvSpPr txBox="1"/>
          <p:nvPr>
            <p:custDataLst>
              <p:tags r:id="rId9"/>
            </p:custDataLst>
          </p:nvPr>
        </p:nvSpPr>
        <p:spPr>
          <a:xfrm>
            <a:off x="1487805" y="1318895"/>
            <a:ext cx="57645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华康海报体W12(P)" panose="040B0C00000000000000" charset="-122"/>
                <a:ea typeface="华康海报体W12(P)" panose="040B0C00000000000000" charset="-122"/>
              </a:rPr>
              <a:t>实验：探究杠杆的平衡条件</a:t>
            </a:r>
          </a:p>
        </p:txBody>
      </p:sp>
      <p:sp>
        <p:nvSpPr>
          <p:cNvPr id="5" name="TextBox 1"/>
          <p:cNvSpPr txBox="1"/>
          <p:nvPr>
            <p:custDataLst>
              <p:tags r:id="rId10"/>
            </p:custDataLst>
          </p:nvPr>
        </p:nvSpPr>
        <p:spPr>
          <a:xfrm>
            <a:off x="1716244" y="1768117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/>
              <a:t>一、</a:t>
            </a:r>
            <a:r>
              <a:rPr lang="zh-CN" sz="2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制定方案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杠杆的平衡条件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2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30" y="2276475"/>
            <a:ext cx="4531995" cy="235648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847850" y="4652645"/>
            <a:ext cx="863092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cs typeface="Times New Roman" panose="02020603050405020304" pitchFamily="18" charset="0"/>
              </a:rPr>
              <a:t>甲，</a:t>
            </a:r>
            <a:r>
              <a:rPr lang="zh-CN" altLang="zh-CN" sz="2400" b="1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杠杆在水平位置平衡，便于在杠杆上直接读出力臂的大小。</a:t>
            </a:r>
          </a:p>
        </p:txBody>
      </p:sp>
      <p:sp>
        <p:nvSpPr>
          <p:cNvPr id="5" name="TextBox 1"/>
          <p:cNvSpPr txBox="1"/>
          <p:nvPr>
            <p:custDataLst>
              <p:tags r:id="rId8"/>
            </p:custDataLst>
          </p:nvPr>
        </p:nvSpPr>
        <p:spPr>
          <a:xfrm>
            <a:off x="1343499" y="1190902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/>
              <a:t>一、</a:t>
            </a:r>
            <a:r>
              <a:rPr lang="zh-CN" sz="2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制定方案</a:t>
            </a:r>
          </a:p>
        </p:txBody>
      </p:sp>
      <p:sp>
        <p:nvSpPr>
          <p:cNvPr id="3" name="TextBox 1"/>
          <p:cNvSpPr txBox="1"/>
          <p:nvPr>
            <p:custDataLst>
              <p:tags r:id="rId9"/>
            </p:custDataLst>
          </p:nvPr>
        </p:nvSpPr>
        <p:spPr>
          <a:xfrm>
            <a:off x="1991995" y="1700530"/>
            <a:ext cx="7869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/>
              <a:t>3.</a:t>
            </a:r>
            <a:r>
              <a:rPr lang="zh-CN" altLang="en-US" sz="2400" b="1">
                <a:latin typeface="华康海报体W12(P)" panose="040B0C00000000000000" charset="-122"/>
                <a:ea typeface="华康海报体W12(P)" panose="040B0C00000000000000" charset="-122"/>
              </a:rPr>
              <a:t>实验</a:t>
            </a: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装置</a:t>
            </a:r>
            <a:r>
              <a:rPr lang="zh-CN" altLang="en-US" sz="2400" b="1"/>
              <a:t>：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思考实验装置使用甲还是乙，理由是什么？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杠杆的平衡条件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2</a:t>
            </a: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343660" y="2276475"/>
            <a:ext cx="91046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）实验前，调节杠杆两端的平衡螺母，使杠杆在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水平位置平衡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。</a:t>
            </a:r>
            <a:endParaRPr lang="zh-CN" altLang="zh-CN" sz="2400" b="1">
              <a:solidFill>
                <a:srgbClr val="FF000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/>
          <p:nvPr>
            <p:custDataLst>
              <p:tags r:id="rId7"/>
            </p:custDataLst>
          </p:nvPr>
        </p:nvSpPr>
        <p:spPr>
          <a:xfrm>
            <a:off x="1343499" y="1052472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/>
              <a:t>一、</a:t>
            </a:r>
            <a:r>
              <a:rPr lang="zh-CN" sz="2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制定方案</a:t>
            </a:r>
          </a:p>
        </p:txBody>
      </p:sp>
      <p:sp>
        <p:nvSpPr>
          <p:cNvPr id="3" name="TextBox 1"/>
          <p:cNvSpPr txBox="1"/>
          <p:nvPr>
            <p:custDataLst>
              <p:tags r:id="rId8"/>
            </p:custDataLst>
          </p:nvPr>
        </p:nvSpPr>
        <p:spPr>
          <a:xfrm>
            <a:off x="1991995" y="1631315"/>
            <a:ext cx="7869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/>
              <a:t>4.</a:t>
            </a:r>
            <a:r>
              <a:rPr lang="zh-CN" altLang="en-US" sz="2400" b="1">
                <a:latin typeface="华康海报体W12(P)" panose="040B0C00000000000000" charset="-122"/>
                <a:ea typeface="华康海报体W12(P)" panose="040B0C00000000000000" charset="-122"/>
              </a:rPr>
              <a:t>实验</a:t>
            </a: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操作</a:t>
            </a:r>
            <a:r>
              <a:rPr lang="zh-CN" altLang="en-US" sz="2400" b="1"/>
              <a:t>：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2" name="TextBox 7"/>
          <p:cNvSpPr txBox="1"/>
          <p:nvPr>
            <p:custDataLst>
              <p:tags r:id="rId9"/>
            </p:custDataLst>
          </p:nvPr>
        </p:nvSpPr>
        <p:spPr>
          <a:xfrm>
            <a:off x="2063750" y="2996565"/>
            <a:ext cx="7522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哪一端高，平衡螺母就向哪一端调。即杠杆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右端高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，平衡螺母向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右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调；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左端高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，平衡螺母向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左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调。</a:t>
            </a:r>
          </a:p>
        </p:txBody>
      </p:sp>
      <p:sp>
        <p:nvSpPr>
          <p:cNvPr id="4" name="TextBox 5"/>
          <p:cNvSpPr txBox="1"/>
          <p:nvPr>
            <p:custDataLst>
              <p:tags r:id="rId10"/>
            </p:custDataLst>
          </p:nvPr>
        </p:nvSpPr>
        <p:spPr>
          <a:xfrm>
            <a:off x="1570355" y="4364990"/>
            <a:ext cx="8778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调节杠杆水平位置平衡的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目的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：消除杠杆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自重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对杠杆平衡的影响。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杠杆的平衡条件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2</a:t>
            </a: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343660" y="2132330"/>
            <a:ext cx="910463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）在杠杆的两侧分别挂上一串一定数量的钩码，调节其位置，让杠杆再次水平平衡。</a:t>
            </a:r>
            <a:endParaRPr lang="zh-CN" altLang="zh-CN" sz="2400" b="1">
              <a:solidFill>
                <a:srgbClr val="FF000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/>
          <p:nvPr>
            <p:custDataLst>
              <p:tags r:id="rId7"/>
            </p:custDataLst>
          </p:nvPr>
        </p:nvSpPr>
        <p:spPr>
          <a:xfrm>
            <a:off x="1343499" y="1052472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/>
              <a:t>一、</a:t>
            </a:r>
            <a:r>
              <a:rPr lang="zh-CN" sz="2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制定方案</a:t>
            </a:r>
          </a:p>
        </p:txBody>
      </p:sp>
      <p:sp>
        <p:nvSpPr>
          <p:cNvPr id="3" name="TextBox 1"/>
          <p:cNvSpPr txBox="1"/>
          <p:nvPr>
            <p:custDataLst>
              <p:tags r:id="rId8"/>
            </p:custDataLst>
          </p:nvPr>
        </p:nvSpPr>
        <p:spPr>
          <a:xfrm>
            <a:off x="1775460" y="1556385"/>
            <a:ext cx="7869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/>
              <a:t>4.</a:t>
            </a:r>
            <a:r>
              <a:rPr lang="zh-CN" altLang="en-US" sz="2400" b="1">
                <a:latin typeface="华康海报体W12(P)" panose="040B0C00000000000000" charset="-122"/>
                <a:ea typeface="华康海报体W12(P)" panose="040B0C00000000000000" charset="-122"/>
              </a:rPr>
              <a:t>实验</a:t>
            </a: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操作</a:t>
            </a:r>
            <a:r>
              <a:rPr lang="zh-CN" altLang="en-US" sz="2400" b="1"/>
              <a:t>：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4" name="TextBox 5"/>
          <p:cNvSpPr txBox="1"/>
          <p:nvPr>
            <p:custDataLst>
              <p:tags r:id="rId9"/>
            </p:custDataLst>
          </p:nvPr>
        </p:nvSpPr>
        <p:spPr>
          <a:xfrm>
            <a:off x="1847850" y="3140710"/>
            <a:ext cx="9421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sym typeface="+mn-ea"/>
              </a:rPr>
              <a:t>讨论</a:t>
            </a:r>
            <a:r>
              <a:rPr lang="zh-CN" altLang="en-US" sz="2400" b="1">
                <a:sym typeface="+mn-ea"/>
              </a:rPr>
              <a:t>：看图弹簧测力计讨论我们应使用哪种方式拉动，说明理由。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椭圆形标注 10"/>
          <p:cNvSpPr/>
          <p:nvPr>
            <p:custDataLst>
              <p:tags r:id="rId10"/>
            </p:custDataLst>
          </p:nvPr>
        </p:nvSpPr>
        <p:spPr>
          <a:xfrm>
            <a:off x="6815966" y="1052477"/>
            <a:ext cx="3168352" cy="1181959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>
            <p:custDataLst>
              <p:tags r:id="rId11"/>
            </p:custDataLst>
          </p:nvPr>
        </p:nvSpPr>
        <p:spPr>
          <a:xfrm>
            <a:off x="7031990" y="1196340"/>
            <a:ext cx="2896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>
                <a:latin typeface="宋体" panose="02010600030101010101" pitchFamily="2" charset="-122"/>
                <a:cs typeface="Times New Roman" panose="02020603050405020304" pitchFamily="18" charset="0"/>
              </a:rPr>
              <a:t>提示：挂钩码后，不能再动平衡螺母</a:t>
            </a:r>
          </a:p>
          <a:p>
            <a:endParaRPr kumimoji="1" lang="zh-CN" altLang="en-US" sz="2400" b="1"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12"/>
            </p:custDataLst>
          </p:nvPr>
        </p:nvSpPr>
        <p:spPr>
          <a:xfrm>
            <a:off x="5088255" y="3932555"/>
            <a:ext cx="58870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第一种</a:t>
            </a:r>
            <a:r>
              <a:rPr lang="zh-CN" altLang="en-US" sz="2400" b="1"/>
              <a:t>。便于直接读取力臂大小，只有杠杆水平位置平衡且弹簧测力计竖直向下拉，力臂正好在杠杆上。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244725" y="3766185"/>
            <a:ext cx="2687320" cy="20859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 animBg="1"/>
      <p:bldP spid="1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杠杆的平衡条件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2</a:t>
            </a: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415415" y="2226945"/>
            <a:ext cx="941959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3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）然后通过增减钩码的数量，或用弹簧测力计替换其中一串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钩码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拉杠杆，改变动力或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动力臂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的大小，并随之调节阻力或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阻力臂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的大小，使杠杆在水平位置重新平衡。</a:t>
            </a:r>
            <a:endParaRPr lang="zh-CN" altLang="zh-CN" sz="2400" b="1">
              <a:solidFill>
                <a:srgbClr val="FF000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/>
          <p:nvPr>
            <p:custDataLst>
              <p:tags r:id="rId7"/>
            </p:custDataLst>
          </p:nvPr>
        </p:nvSpPr>
        <p:spPr>
          <a:xfrm>
            <a:off x="1343499" y="1052472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/>
              <a:t>一、</a:t>
            </a:r>
            <a:r>
              <a:rPr lang="zh-CN" sz="2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制定方案</a:t>
            </a:r>
          </a:p>
        </p:txBody>
      </p:sp>
      <p:sp>
        <p:nvSpPr>
          <p:cNvPr id="3" name="TextBox 1"/>
          <p:cNvSpPr txBox="1"/>
          <p:nvPr>
            <p:custDataLst>
              <p:tags r:id="rId8"/>
            </p:custDataLst>
          </p:nvPr>
        </p:nvSpPr>
        <p:spPr>
          <a:xfrm>
            <a:off x="1775460" y="1556385"/>
            <a:ext cx="7869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/>
              <a:t>4.</a:t>
            </a:r>
            <a:r>
              <a:rPr lang="zh-CN" altLang="en-US" sz="2400" b="1">
                <a:latin typeface="华康海报体W12(P)" panose="040B0C00000000000000" charset="-122"/>
                <a:ea typeface="华康海报体W12(P)" panose="040B0C00000000000000" charset="-122"/>
              </a:rPr>
              <a:t>实验</a:t>
            </a: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操作</a:t>
            </a:r>
            <a:r>
              <a:rPr lang="zh-CN" altLang="en-US" sz="2400" b="1"/>
              <a:t>：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4" name="TextBox 5"/>
          <p:cNvSpPr txBox="1"/>
          <p:nvPr>
            <p:custDataLst>
              <p:tags r:id="rId9"/>
            </p:custDataLst>
          </p:nvPr>
        </p:nvSpPr>
        <p:spPr>
          <a:xfrm>
            <a:off x="2712085" y="3980180"/>
            <a:ext cx="4342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使用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控制变量法</a:t>
            </a:r>
            <a:r>
              <a:rPr lang="zh-CN" altLang="en-US" sz="2400" b="1">
                <a:sym typeface="+mn-ea"/>
              </a:rPr>
              <a:t>多次进行实验。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5"/>
          <p:cNvSpPr txBox="1"/>
          <p:nvPr>
            <p:custDataLst>
              <p:tags r:id="rId10"/>
            </p:custDataLst>
          </p:nvPr>
        </p:nvSpPr>
        <p:spPr>
          <a:xfrm>
            <a:off x="2712085" y="4725035"/>
            <a:ext cx="6657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目的</a:t>
            </a:r>
            <a:r>
              <a:rPr lang="zh-CN" altLang="en-US" sz="2400" b="1"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：避免实验的偶然性，得出普遍性规律。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851998" y="446931"/>
            <a:ext cx="7345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>
                <a:solidFill>
                  <a:schemeClr val="bg1"/>
                </a:solidFill>
              </a:rPr>
              <a:t>杠杆的定义与要素（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定义：通过多媒体展示生活中常见的杠杆实例，如撬棍撬石头、羊角锤拔钉子、天平称重等，引导学生观察这些工具的共同特点，从而总结出杠杆的定义：一根在力的作用下能绕着固定点转动的硬棒叫做杠杆。要素：结合撬棍撬石头的示意图，详细讲解杠杆的五要素。杠杆绕着转动的固定点叫做支点（用字母</a:t>
            </a:r>
            <a:r>
              <a:rPr lang="en-US" altLang="zh-CN" sz="400">
                <a:solidFill>
                  <a:schemeClr val="bg1"/>
                </a:solidFill>
              </a:rPr>
              <a:t>O</a:t>
            </a:r>
            <a:r>
              <a:rPr lang="zh-CN" altLang="en-US" sz="400">
                <a:solidFill>
                  <a:schemeClr val="bg1"/>
                </a:solidFill>
              </a:rPr>
              <a:t>表示）；使杠杆转动的力叫做动力（用字母</a:t>
            </a:r>
            <a:r>
              <a:rPr lang="en-US" altLang="zh-CN" sz="400">
                <a:solidFill>
                  <a:schemeClr val="bg1"/>
                </a:solidFill>
              </a:rPr>
              <a:t>\(F_{1}\)</a:t>
            </a:r>
            <a:r>
              <a:rPr lang="zh-CN" altLang="en-US" sz="400">
                <a:solidFill>
                  <a:schemeClr val="bg1"/>
                </a:solidFill>
              </a:rPr>
              <a:t>表示）；阻碍杠杆转动的力叫做阻力（用字母</a:t>
            </a:r>
            <a:r>
              <a:rPr lang="en-US" altLang="zh-CN" sz="400">
                <a:solidFill>
                  <a:schemeClr val="bg1"/>
                </a:solidFill>
              </a:rPr>
              <a:t>\(F_{2}\)</a:t>
            </a:r>
            <a:r>
              <a:rPr lang="zh-CN" altLang="en-US" sz="400">
                <a:solidFill>
                  <a:schemeClr val="bg1"/>
                </a:solidFill>
              </a:rPr>
              <a:t>表示）；从支点到动力作用线的距离叫做动力臂（用字母</a:t>
            </a:r>
            <a:r>
              <a:rPr lang="en-US" altLang="zh-CN" sz="400">
                <a:solidFill>
                  <a:schemeClr val="bg1"/>
                </a:solidFill>
              </a:rPr>
              <a:t>\(l_{1}\)</a:t>
            </a:r>
            <a:r>
              <a:rPr lang="zh-CN" altLang="en-US" sz="400">
                <a:solidFill>
                  <a:schemeClr val="bg1"/>
                </a:solidFill>
              </a:rPr>
              <a:t>表示）；从支点到阻力作用线的距离叫做阻力臂（用字母</a:t>
            </a:r>
            <a:r>
              <a:rPr lang="en-US" altLang="zh-CN" sz="400">
                <a:solidFill>
                  <a:schemeClr val="bg1"/>
                </a:solidFill>
              </a:rPr>
              <a:t>\(l_{2}\)</a:t>
            </a:r>
            <a:r>
              <a:rPr lang="zh-CN" altLang="en-US" sz="400">
                <a:solidFill>
                  <a:schemeClr val="bg1"/>
                </a:solidFill>
              </a:rPr>
              <a:t>表示）。在讲解过程中，强调力臂是 “点到线” 的距离，而不是 “点到点” 的距离，让学生明确力臂的概念。杠杆平衡条件的探究（</a:t>
            </a:r>
            <a:r>
              <a:rPr lang="en-US" altLang="zh-CN" sz="400">
                <a:solidFill>
                  <a:schemeClr val="bg1"/>
                </a:solidFill>
              </a:rPr>
              <a:t>8 </a:t>
            </a:r>
            <a:r>
              <a:rPr lang="zh-CN" altLang="en-US" sz="400">
                <a:solidFill>
                  <a:schemeClr val="bg1"/>
                </a:solidFill>
              </a:rPr>
              <a:t>分钟）提出问题：通过演示杠杆在不同力和力臂作用下的平衡状态，提出问题：杠杆在什么条件下会处于平衡状态呢？引导学生进行猜想。设计实验：组织学生分组讨论实验方案，然后各小组派代表发言，共同完善实验方案。确定采用杠杆尺、钩码等器材进行实验，通过改变钩码的数量和悬挂位置，测量并记录动力、动力臂、阻力、阻力臂的大小，探究它们之间的关系。进行实验与数据分析：学生分组进行实验，老师巡视指导，确保实验操作的规范性。实验结束后，各小组将实验数据记录在表格中，并对数据进行分析处理。引导学生通过计算动力与动力臂的乘积、阻力与阻力臂的乘积，发现杠杆平衡时，动力与动力臂的乘积等于阻力与阻力臂的乘积，即</a:t>
            </a:r>
            <a:r>
              <a:rPr lang="en-US" altLang="zh-CN" sz="400">
                <a:solidFill>
                  <a:schemeClr val="bg1"/>
                </a:solidFill>
              </a:rPr>
              <a:t>\(F_{1}l_{1}=F_{2}l_{2}\)</a:t>
            </a:r>
            <a:r>
              <a:rPr lang="zh-CN" altLang="en-US" sz="400">
                <a:solidFill>
                  <a:schemeClr val="bg1"/>
                </a:solidFill>
              </a:rPr>
              <a:t>。杠杆的分类及应用（</a:t>
            </a:r>
            <a:r>
              <a:rPr lang="en-US" altLang="zh-CN" sz="400">
                <a:solidFill>
                  <a:schemeClr val="bg1"/>
                </a:solidFill>
              </a:rPr>
              <a:t>7 </a:t>
            </a:r>
            <a:r>
              <a:rPr lang="zh-CN" altLang="en-US" sz="400">
                <a:solidFill>
                  <a:schemeClr val="bg1"/>
                </a:solidFill>
              </a:rPr>
              <a:t>分钟）分类：根据杠杆平衡条件，将杠杆分为省力杠杆、费力杠杆和等臂杠杆三类。当动力臂大于阻力臂（</a:t>
            </a:r>
            <a:r>
              <a:rPr lang="en-US" altLang="zh-CN" sz="400">
                <a:solidFill>
                  <a:schemeClr val="bg1"/>
                </a:solidFill>
              </a:rPr>
              <a:t>\(l_{1}&gt;l_{2}\)</a:t>
            </a:r>
            <a:r>
              <a:rPr lang="zh-CN" altLang="en-US" sz="400">
                <a:solidFill>
                  <a:schemeClr val="bg1"/>
                </a:solidFill>
              </a:rPr>
              <a:t>）时，动力小于阻力（</a:t>
            </a:r>
            <a:r>
              <a:rPr lang="en-US" altLang="zh-CN" sz="400">
                <a:solidFill>
                  <a:schemeClr val="bg1"/>
                </a:solidFill>
              </a:rPr>
              <a:t>\(F_{1}&lt;F_{2}\)</a:t>
            </a:r>
            <a:r>
              <a:rPr lang="zh-CN" altLang="en-US" sz="400">
                <a:solidFill>
                  <a:schemeClr val="bg1"/>
                </a:solidFill>
              </a:rPr>
              <a:t>），这类杠杆省力但费距离，如撬棍、羊角锤等；当动力臂小于阻力臂（</a:t>
            </a:r>
            <a:r>
              <a:rPr lang="en-US" altLang="zh-CN" sz="400">
                <a:solidFill>
                  <a:schemeClr val="bg1"/>
                </a:solidFill>
              </a:rPr>
              <a:t>\(l_{1}&lt;l_{2}\)</a:t>
            </a:r>
            <a:r>
              <a:rPr lang="zh-CN" altLang="en-US" sz="400">
                <a:solidFill>
                  <a:schemeClr val="bg1"/>
                </a:solidFill>
              </a:rPr>
              <a:t>）时，动力大于阻力（</a:t>
            </a:r>
            <a:r>
              <a:rPr lang="en-US" altLang="zh-CN" sz="400">
                <a:solidFill>
                  <a:schemeClr val="bg1"/>
                </a:solidFill>
              </a:rPr>
              <a:t>\(F_{1}&gt;F_{2}\)</a:t>
            </a:r>
            <a:r>
              <a:rPr lang="zh-CN" altLang="en-US" sz="400">
                <a:solidFill>
                  <a:schemeClr val="bg1"/>
                </a:solidFill>
              </a:rPr>
              <a:t>），这类杠杆费力但省距离，如镊子、筷子等；当动力臂等于阻力臂（</a:t>
            </a:r>
            <a:r>
              <a:rPr lang="en-US" altLang="zh-CN" sz="400">
                <a:solidFill>
                  <a:schemeClr val="bg1"/>
                </a:solidFill>
              </a:rPr>
              <a:t>\(l_{1}=l_{2}\)</a:t>
            </a:r>
            <a:r>
              <a:rPr lang="zh-CN" altLang="en-US" sz="400">
                <a:solidFill>
                  <a:schemeClr val="bg1"/>
                </a:solidFill>
              </a:rPr>
              <a:t>）时，动力等于阻力（</a:t>
            </a:r>
            <a:r>
              <a:rPr lang="en-US" altLang="zh-CN" sz="400">
                <a:solidFill>
                  <a:schemeClr val="bg1"/>
                </a:solidFill>
              </a:rPr>
              <a:t>\(F_{1}=F_{2}\)</a:t>
            </a:r>
            <a:r>
              <a:rPr lang="zh-CN" altLang="en-US" sz="400">
                <a:solidFill>
                  <a:schemeClr val="bg1"/>
                </a:solidFill>
              </a:rPr>
              <a:t>），这类杠杆既不省力也不费力，如天平、定滑轮等。应用实例分析：通过图片、视频等资料，展示各类杠杆在生活、生杠杆的定义与要素（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定义：通过多媒体展示生活中常见的杠杆实例，如撬棍撬石头、羊角锤拔钉子、天平称重等，引导学生观察这些工具的共同特点，从而总结出杠杆的定义：一根在力的作用下能绕着固定点转动的硬棒叫做杠杆。要素：结合撬棍撬石头的示意图，详细讲解杠杆的五要素。杠杆绕着转动的固定点叫做支点（用字母</a:t>
            </a:r>
            <a:r>
              <a:rPr lang="en-US" altLang="zh-CN" sz="400">
                <a:solidFill>
                  <a:schemeClr val="bg1"/>
                </a:solidFill>
              </a:rPr>
              <a:t>O</a:t>
            </a:r>
            <a:r>
              <a:rPr lang="zh-CN" altLang="en-US" sz="400">
                <a:solidFill>
                  <a:schemeClr val="bg1"/>
                </a:solidFill>
              </a:rPr>
              <a:t>表示）；使杠杆转动的力叫做动力（用字母</a:t>
            </a:r>
            <a:r>
              <a:rPr lang="en-US" altLang="zh-CN" sz="400">
                <a:solidFill>
                  <a:schemeClr val="bg1"/>
                </a:solidFill>
              </a:rPr>
              <a:t>\(F_{1}\)</a:t>
            </a:r>
            <a:r>
              <a:rPr lang="zh-CN" altLang="en-US" sz="400">
                <a:solidFill>
                  <a:schemeClr val="bg1"/>
                </a:solidFill>
              </a:rPr>
              <a:t>表示）；阻碍杠杆转动的力叫做阻力（用字母</a:t>
            </a:r>
            <a:r>
              <a:rPr lang="en-US" altLang="zh-CN" sz="400">
                <a:solidFill>
                  <a:schemeClr val="bg1"/>
                </a:solidFill>
              </a:rPr>
              <a:t>\(F_{2}\)</a:t>
            </a:r>
            <a:r>
              <a:rPr lang="zh-CN" altLang="en-US" sz="400">
                <a:solidFill>
                  <a:schemeClr val="bg1"/>
                </a:solidFill>
              </a:rPr>
              <a:t>表示）；从支点到动力作用线的距离叫做动力臂（用字母</a:t>
            </a:r>
            <a:r>
              <a:rPr lang="en-US" altLang="zh-CN" sz="400">
                <a:solidFill>
                  <a:schemeClr val="bg1"/>
                </a:solidFill>
              </a:rPr>
              <a:t>\(l_{1}\)</a:t>
            </a:r>
            <a:r>
              <a:rPr lang="zh-CN" altLang="en-US" sz="400">
                <a:solidFill>
                  <a:schemeClr val="bg1"/>
                </a:solidFill>
              </a:rPr>
              <a:t>表示）；从支点到阻力作用线的距离叫做阻力臂（用字母</a:t>
            </a:r>
            <a:r>
              <a:rPr lang="en-US" altLang="zh-CN" sz="400">
                <a:solidFill>
                  <a:schemeClr val="bg1"/>
                </a:solidFill>
              </a:rPr>
              <a:t>\(l_{2}\)</a:t>
            </a:r>
            <a:r>
              <a:rPr lang="zh-CN" altLang="en-US" sz="400">
                <a:solidFill>
                  <a:schemeClr val="bg1"/>
                </a:solidFill>
              </a:rPr>
              <a:t>表示）。在讲解过程中，强调力臂是 “点到线” 的距离，而不是 “点到点” 的距离，让学生明确力臂的概念。杠杆平衡条件的探究（</a:t>
            </a:r>
            <a:r>
              <a:rPr lang="en-US" altLang="zh-CN" sz="400">
                <a:solidFill>
                  <a:schemeClr val="bg1"/>
                </a:solidFill>
              </a:rPr>
              <a:t>8 </a:t>
            </a:r>
            <a:r>
              <a:rPr lang="zh-CN" altLang="en-US" sz="400">
                <a:solidFill>
                  <a:schemeClr val="bg1"/>
                </a:solidFill>
              </a:rPr>
              <a:t>分钟）提出问题：通过演示杠杆在不同力和力臂作用下的平衡状态，提出问题：杠杆在什么条件下会处于平衡状态呢？引导学生进行猜想。设计实验：组织学生分组讨论实验方案，然后各小组派代表发言，共同完善实验方案。确定采用杠杆尺、钩码等器材进行实验，通过改变钩码的数量和悬挂位置，测量并记录动力、动力臂、阻力、阻力臂的大小，探究它们之间的关系。进行实验与数据分析：学生分组进行实验，老师巡视指导，确保实验操作的规范性。实验结束后，各小组将实验数据记录在表格中，并对数据进行分析处理。引导学生通过计算动力与动力臂的乘积、阻力与阻力臂的乘积，发现杠杆平衡时，动力与动力臂的乘积等于阻力与阻力臂的乘积，即</a:t>
            </a:r>
            <a:r>
              <a:rPr lang="en-US" altLang="zh-CN" sz="400">
                <a:solidFill>
                  <a:schemeClr val="bg1"/>
                </a:solidFill>
              </a:rPr>
              <a:t>\(F_{1}l_{1}=F_{2}l_{2}\)</a:t>
            </a:r>
            <a:r>
              <a:rPr lang="zh-CN" altLang="en-US" sz="400">
                <a:solidFill>
                  <a:schemeClr val="bg1"/>
                </a:solidFill>
              </a:rPr>
              <a:t>。杠杆的分类及应用（</a:t>
            </a:r>
            <a:r>
              <a:rPr lang="en-US" altLang="zh-CN" sz="400">
                <a:solidFill>
                  <a:schemeClr val="bg1"/>
                </a:solidFill>
              </a:rPr>
              <a:t>7 </a:t>
            </a:r>
            <a:r>
              <a:rPr lang="zh-CN" altLang="en-US" sz="400">
                <a:solidFill>
                  <a:schemeClr val="bg1"/>
                </a:solidFill>
              </a:rPr>
              <a:t>分钟）分类：根据杠杆平衡条件，将杠杆分为省力杠杆、费力杠杆和等臂杠杆三类。当动力臂大于阻力臂（</a:t>
            </a:r>
            <a:r>
              <a:rPr lang="en-US" altLang="zh-CN" sz="400">
                <a:solidFill>
                  <a:schemeClr val="bg1"/>
                </a:solidFill>
              </a:rPr>
              <a:t>\(l_{1}&gt;l_{2}\)</a:t>
            </a:r>
            <a:r>
              <a:rPr lang="zh-CN" altLang="en-US" sz="400">
                <a:solidFill>
                  <a:schemeClr val="bg1"/>
                </a:solidFill>
              </a:rPr>
              <a:t>）时，动力小于阻力（</a:t>
            </a:r>
            <a:r>
              <a:rPr lang="en-US" altLang="zh-CN" sz="400">
                <a:solidFill>
                  <a:schemeClr val="bg1"/>
                </a:solidFill>
              </a:rPr>
              <a:t>\(F_{1}&lt;F_{2}\)</a:t>
            </a:r>
            <a:r>
              <a:rPr lang="zh-CN" altLang="en-US" sz="400">
                <a:solidFill>
                  <a:schemeClr val="bg1"/>
                </a:solidFill>
              </a:rPr>
              <a:t>），这类杠杆省力但费距离，如撬棍、羊角锤等；当动力臂小于阻力臂（</a:t>
            </a:r>
            <a:r>
              <a:rPr lang="en-US" altLang="zh-CN" sz="400">
                <a:solidFill>
                  <a:schemeClr val="bg1"/>
                </a:solidFill>
              </a:rPr>
              <a:t>\(l_{1}&lt;l_{2}\)</a:t>
            </a:r>
            <a:r>
              <a:rPr lang="zh-CN" altLang="en-US" sz="400">
                <a:solidFill>
                  <a:schemeClr val="bg1"/>
                </a:solidFill>
              </a:rPr>
              <a:t>）时，动力大于阻力（</a:t>
            </a:r>
            <a:r>
              <a:rPr lang="en-US" altLang="zh-CN" sz="400">
                <a:solidFill>
                  <a:schemeClr val="bg1"/>
                </a:solidFill>
              </a:rPr>
              <a:t>\(F_{1}&gt;F_{2}\)</a:t>
            </a:r>
            <a:r>
              <a:rPr lang="zh-CN" altLang="en-US" sz="400">
                <a:solidFill>
                  <a:schemeClr val="bg1"/>
                </a:solidFill>
              </a:rPr>
              <a:t>），这类杠杆费力但省距离，如镊子、筷子等；当动力臂等于阻力臂（</a:t>
            </a:r>
            <a:r>
              <a:rPr lang="en-US" altLang="zh-CN" sz="400">
                <a:solidFill>
                  <a:schemeClr val="bg1"/>
                </a:solidFill>
              </a:rPr>
              <a:t>\(l_{1}=l_{2}\)</a:t>
            </a:r>
            <a:r>
              <a:rPr lang="zh-CN" altLang="en-US" sz="400">
                <a:solidFill>
                  <a:schemeClr val="bg1"/>
                </a:solidFill>
              </a:rPr>
              <a:t>）时，动力等于阻力（</a:t>
            </a:r>
            <a:r>
              <a:rPr lang="en-US" altLang="zh-CN" sz="400">
                <a:solidFill>
                  <a:schemeClr val="bg1"/>
                </a:solidFill>
              </a:rPr>
              <a:t>\(F_{1}=F_{2}\)</a:t>
            </a:r>
            <a:r>
              <a:rPr lang="zh-CN" altLang="en-US" sz="400">
                <a:solidFill>
                  <a:schemeClr val="bg1"/>
                </a:solidFill>
              </a:rPr>
              <a:t>），这类杠杆既不省力也不费力，如天平、定滑轮等。应用实例分析：通过图片、视频等资料，展示各类杠杆在生活、生产中的广泛应用。如起重臂是费力杠杆，它虽然费力，但能使物体上升的距离更大，便于操作；而核桃夹是省力杠杆，能轻松夹碎核桃壳。让学生分析这些杠杆的支点、动力、阻力、动力臂和阻力臂，加深对杠杆分类和应用的理解。同时，引导学生思考生活中还有哪些地方用到了杠杆，培养学生杠杆的定义与要素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定义：通过多媒体展示生活中常见的杠杆实例，如撬棍撬石头、羊角锤拔钉子、天平称重等，引导学生观察这些工具的共同特点，从而总结出杠杆的定义：一根在力的作用下能绕着固定点转动的硬棒叫做杠杆。要素：结合撬棍撬石头的示意图，详细讲解杠杆的五要素。杠杆绕着转动的固定点叫做支点（用字母</a:t>
            </a:r>
            <a:r>
              <a:rPr lang="en-US" altLang="zh-CN" sz="400">
                <a:solidFill>
                  <a:schemeClr val="bg1"/>
                </a:solidFill>
              </a:rPr>
              <a:t>O</a:t>
            </a:r>
            <a:r>
              <a:rPr lang="zh-CN" altLang="en-US" sz="400">
                <a:solidFill>
                  <a:schemeClr val="bg1"/>
                </a:solidFill>
              </a:rPr>
              <a:t>表示）；使杠杆转动的力叫做动力（用字母</a:t>
            </a:r>
            <a:r>
              <a:rPr lang="en-US" altLang="zh-CN" sz="400">
                <a:solidFill>
                  <a:schemeClr val="bg1"/>
                </a:solidFill>
              </a:rPr>
              <a:t>\(F_{1}\)</a:t>
            </a:r>
            <a:r>
              <a:rPr lang="zh-CN" altLang="en-US" sz="400">
                <a:solidFill>
                  <a:schemeClr val="bg1"/>
                </a:solidFill>
              </a:rPr>
              <a:t>表示）；阻碍杠杆转动的力叫做阻力（用字母</a:t>
            </a:r>
            <a:r>
              <a:rPr lang="en-US" altLang="zh-CN" sz="400">
                <a:solidFill>
                  <a:schemeClr val="bg1"/>
                </a:solidFill>
              </a:rPr>
              <a:t>\(F_{2}\)</a:t>
            </a:r>
            <a:r>
              <a:rPr lang="zh-CN" altLang="en-US" sz="400">
                <a:solidFill>
                  <a:schemeClr val="bg1"/>
                </a:solidFill>
              </a:rPr>
              <a:t>表示）；从支点到动力作用线的距离叫做动力臂（用字母</a:t>
            </a:r>
            <a:r>
              <a:rPr lang="en-US" altLang="zh-CN" sz="400">
                <a:solidFill>
                  <a:schemeClr val="bg1"/>
                </a:solidFill>
              </a:rPr>
              <a:t>\(l_{1}\)</a:t>
            </a:r>
            <a:r>
              <a:rPr lang="zh-CN" altLang="en-US" sz="400">
                <a:solidFill>
                  <a:schemeClr val="bg1"/>
                </a:solidFill>
              </a:rPr>
              <a:t>表示）；从支点到阻力作用线的距离叫做阻力臂（用字母</a:t>
            </a:r>
            <a:r>
              <a:rPr lang="en-US" altLang="zh-CN" sz="400">
                <a:solidFill>
                  <a:schemeClr val="bg1"/>
                </a:solidFill>
              </a:rPr>
              <a:t>\(l_{2}\)</a:t>
            </a:r>
            <a:r>
              <a:rPr lang="zh-CN" altLang="en-US" sz="400">
                <a:solidFill>
                  <a:schemeClr val="bg1"/>
                </a:solidFill>
              </a:rPr>
              <a:t>表示）。在讲解过程中，强调力臂是 “点到线” 的距离，而不是 “点到点” 的距离，让学生明确力臂的概念。杠杆平衡条件的探究（</a:t>
            </a:r>
            <a:r>
              <a:rPr lang="en-US" altLang="zh-CN" sz="400">
                <a:solidFill>
                  <a:schemeClr val="bg1"/>
                </a:solidFill>
              </a:rPr>
              <a:t>8 </a:t>
            </a:r>
            <a:r>
              <a:rPr lang="zh-CN" altLang="en-US" sz="400">
                <a:solidFill>
                  <a:schemeClr val="bg1"/>
                </a:solidFill>
              </a:rPr>
              <a:t>分钟）提出问题：通过演示杠杆在不同力和力臂作用下的平衡状态，提出问题：杠杆在什么条件下会处于平衡状态呢？引导学生进行猜想。设计实验：组织学生分组讨论实验方案，然后各小组派代表发言，共同完善实验方案。确定采用杠杆尺、钩码等器材进行实杠杆的定义与要素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定义：通过多媒体展示生活中常见的杠杆实例，如撬棍撬石头、羊角锤拔钉子、天平称重等，引导学生观察这些工具的共同特点，从而总结出杠杆的定义：一根在力的作用下能绕着固定点转动的硬棒叫做杠杆。要素：结合撬棍撬石头的示意图，详细讲解杠杆的五要素。杠杆绕着转动的固定点叫做支点（用字母</a:t>
            </a:r>
            <a:r>
              <a:rPr lang="en-US" altLang="zh-CN" sz="400">
                <a:solidFill>
                  <a:schemeClr val="bg1"/>
                </a:solidFill>
              </a:rPr>
              <a:t>O</a:t>
            </a:r>
            <a:r>
              <a:rPr lang="zh-CN" altLang="en-US" sz="400">
                <a:solidFill>
                  <a:schemeClr val="bg1"/>
                </a:solidFill>
              </a:rPr>
              <a:t>表示）；使杠杆转动的力叫做动力（用字母</a:t>
            </a:r>
            <a:r>
              <a:rPr lang="en-US" altLang="zh-CN" sz="400">
                <a:solidFill>
                  <a:schemeClr val="bg1"/>
                </a:solidFill>
              </a:rPr>
              <a:t>\(F_{1}\)</a:t>
            </a:r>
            <a:r>
              <a:rPr lang="zh-CN" altLang="en-US" sz="400">
                <a:solidFill>
                  <a:schemeClr val="bg1"/>
                </a:solidFill>
              </a:rPr>
              <a:t>表示）；阻碍杠杆转动的力叫做阻力（用字母</a:t>
            </a:r>
            <a:r>
              <a:rPr lang="en-US" altLang="zh-CN" sz="400">
                <a:solidFill>
                  <a:schemeClr val="bg1"/>
                </a:solidFill>
              </a:rPr>
              <a:t>\(F_{2}\)</a:t>
            </a:r>
            <a:r>
              <a:rPr lang="zh-CN" altLang="en-US" sz="400">
                <a:solidFill>
                  <a:schemeClr val="bg1"/>
                </a:solidFill>
              </a:rPr>
              <a:t>表示）；从支点到动力作用线的距离叫做动力臂（用字母</a:t>
            </a:r>
            <a:r>
              <a:rPr lang="en-US" altLang="zh-CN" sz="400">
                <a:solidFill>
                  <a:schemeClr val="bg1"/>
                </a:solidFill>
              </a:rPr>
              <a:t>\(l_{1}\)</a:t>
            </a:r>
            <a:r>
              <a:rPr lang="zh-CN" altLang="en-US" sz="400">
                <a:solidFill>
                  <a:schemeClr val="bg1"/>
                </a:solidFill>
              </a:rPr>
              <a:t>表示）；从支点到阻力作用线的距离叫做阻力臂（用字母</a:t>
            </a:r>
            <a:r>
              <a:rPr lang="en-US" altLang="zh-CN" sz="400">
                <a:solidFill>
                  <a:schemeClr val="bg1"/>
                </a:solidFill>
              </a:rPr>
              <a:t>\(l_{2}\)</a:t>
            </a:r>
            <a:r>
              <a:rPr lang="zh-CN" altLang="en-US" sz="400">
                <a:solidFill>
                  <a:schemeClr val="bg1"/>
                </a:solidFill>
              </a:rPr>
              <a:t>表示）。在讲解过程中，强调力臂是 “点到线” 的距离，而不是 “点到点” 的距离，让学生明确力臂的概念。杠杆平衡条件的探究（</a:t>
            </a:r>
            <a:r>
              <a:rPr lang="en-US" altLang="zh-CN" sz="400">
                <a:solidFill>
                  <a:schemeClr val="bg1"/>
                </a:solidFill>
              </a:rPr>
              <a:t>8 </a:t>
            </a:r>
            <a:r>
              <a:rPr lang="zh-CN" altLang="en-US" sz="400">
                <a:solidFill>
                  <a:schemeClr val="bg1"/>
                </a:solidFill>
              </a:rPr>
              <a:t>分钟）提出问题：通过演示杠杆在不同力和力臂作用下的平衡状态，提出问题：杠杆在什么条件下会处于平衡状态呢？引导学生进行猜想。设计实验：组织学生分组讨论实验方案，然后各小组派代表发言，共同完善实验方案。确定采用杠杆尺、钩码等器材进行实验，通过改变钩码的数量和悬挂位置，测量并记录动力、动力臂、阻力、阻力臂的大小，探究它们之间的关系。进行实验与数据分析：学生分组进行实验，老师巡视指导，确保实验操作的规范性。实验结束后，各小组将实验数据记录在表格中，并对数据进行分析处理。引导学生通过计算动力与动力臂的乘积、阻力与阻力臂的乘积，发现杠杆平衡时，动力与动力臂的乘积等于阻力与阻力臂的乘积，即</a:t>
            </a:r>
            <a:r>
              <a:rPr lang="en-US" altLang="zh-CN" sz="400">
                <a:solidFill>
                  <a:schemeClr val="bg1"/>
                </a:solidFill>
              </a:rPr>
              <a:t>\(F_{1}l_{1}=F_{2}l_{2}\)</a:t>
            </a:r>
            <a:r>
              <a:rPr lang="zh-CN" altLang="en-US" sz="400">
                <a:solidFill>
                  <a:schemeClr val="bg1"/>
                </a:solidFill>
              </a:rPr>
              <a:t>。杠杆的分类及应用（</a:t>
            </a:r>
            <a:r>
              <a:rPr lang="en-US" altLang="zh-CN" sz="400">
                <a:solidFill>
                  <a:schemeClr val="bg1"/>
                </a:solidFill>
              </a:rPr>
              <a:t>7 </a:t>
            </a:r>
            <a:r>
              <a:rPr lang="zh-CN" altLang="en-US" sz="400">
                <a:solidFill>
                  <a:schemeClr val="bg1"/>
                </a:solidFill>
              </a:rPr>
              <a:t>分钟）分类：根据杠杆平衡条件，将杠杆分为省力杠杆、费力杠杆和等臂杠杆三类。当动力臂大于阻力臂（</a:t>
            </a:r>
            <a:r>
              <a:rPr lang="en-US" altLang="zh-CN" sz="400">
                <a:solidFill>
                  <a:schemeClr val="bg1"/>
                </a:solidFill>
              </a:rPr>
              <a:t>\(l_{1}&gt;l_{2}\)</a:t>
            </a:r>
            <a:r>
              <a:rPr lang="zh-CN" altLang="en-US" sz="400">
                <a:solidFill>
                  <a:schemeClr val="bg1"/>
                </a:solidFill>
              </a:rPr>
              <a:t>）时，动力小于阻力（</a:t>
            </a:r>
            <a:r>
              <a:rPr lang="en-US" altLang="zh-CN" sz="400">
                <a:solidFill>
                  <a:schemeClr val="bg1"/>
                </a:solidFill>
              </a:rPr>
              <a:t>\(F_{1}&lt;F_{2}\)</a:t>
            </a:r>
            <a:r>
              <a:rPr lang="zh-CN" altLang="en-US" sz="400">
                <a:solidFill>
                  <a:schemeClr val="bg1"/>
                </a:solidFill>
              </a:rPr>
              <a:t>），这类杠杆省力但费距离，如撬棍、羊角锤等；当动力臂小于阻力臂（</a:t>
            </a:r>
            <a:r>
              <a:rPr lang="en-US" altLang="zh-CN" sz="400">
                <a:solidFill>
                  <a:schemeClr val="bg1"/>
                </a:solidFill>
              </a:rPr>
              <a:t>\(l_{1}&lt;l_{2}\)</a:t>
            </a:r>
            <a:r>
              <a:rPr lang="zh-CN" altLang="en-US" sz="400">
                <a:solidFill>
                  <a:schemeClr val="bg1"/>
                </a:solidFill>
              </a:rPr>
              <a:t>）时，动力大于阻力（</a:t>
            </a:r>
            <a:r>
              <a:rPr lang="en-US" altLang="zh-CN" sz="400">
                <a:solidFill>
                  <a:schemeClr val="bg1"/>
                </a:solidFill>
              </a:rPr>
              <a:t>\(F_{1}&gt;F_{2}\)</a:t>
            </a:r>
            <a:r>
              <a:rPr lang="zh-CN" altLang="en-US" sz="400">
                <a:solidFill>
                  <a:schemeClr val="bg1"/>
                </a:solidFill>
              </a:rPr>
              <a:t>），这类杠杆费力但省距离，如镊子、筷子等；当动力臂等于阻力臂（</a:t>
            </a:r>
            <a:r>
              <a:rPr lang="en-US" altLang="zh-CN" sz="400">
                <a:solidFill>
                  <a:schemeClr val="bg1"/>
                </a:solidFill>
              </a:rPr>
              <a:t>\(l_{1}=l_{2}\)</a:t>
            </a:r>
            <a:r>
              <a:rPr lang="zh-CN" altLang="en-US" sz="400">
                <a:solidFill>
                  <a:schemeClr val="bg1"/>
                </a:solidFill>
              </a:rPr>
              <a:t>）时，动力等于阻力（</a:t>
            </a:r>
            <a:r>
              <a:rPr lang="en-US" altLang="zh-CN" sz="400">
                <a:solidFill>
                  <a:schemeClr val="bg1"/>
                </a:solidFill>
              </a:rPr>
              <a:t>\(F_{1}=F_{2}\)</a:t>
            </a:r>
            <a:r>
              <a:rPr lang="zh-CN" altLang="en-US" sz="400">
                <a:solidFill>
                  <a:schemeClr val="bg1"/>
                </a:solidFill>
              </a:rPr>
              <a:t>），这类杠杆既不省力也不费力，如天平、定滑轮等。应用实例分析：通过图片、视频等资料，展示各类杠杆在生活、生产中的广泛应用。如起重臂是费力杠杆，它虽然费力，但能使物体上升的距离更大，便于操作；而核桃夹是省力杠杆，能轻松夹碎核桃壳。让学生分析这些杠杆的支点、动力、阻力、动力臂和阻力臂，加深对杠杆分类和应用的理解。同时，引导学生思考生活中还有哪些地方用到了杠杆，培养学生观察和分析问题的能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通过以上教学过程，让学生在观察、实验、讨论和分析中，逐步掌握杠杆的相关知识，理解杠杆平衡条件及其应用，提高学生的科学探究能力和物理思维能力。编辑分享杠杆的平衡条件在生活中有哪些应用？提供一些关于杠杆的趣味实验如何利用杠杆原理省力或省距离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验，通过改变钩码的数量和悬挂位置，测量并记录动力、动力臂、阻力、阻力臂的大小，探究它们之间的关系。进行实验与数据分析：学生分组进行实验，老师巡视指导，确保实验操作的规范性。实验结束后，各小组将实验数据记录在表格中，并对数据进行分析处理。引导学生通过计算动力与动力臂的乘积、阻力与阻力臂的乘积，发现杠杆平衡时，动力与动力臂的乘积等于阻力与阻力臂的乘积，即</a:t>
            </a:r>
            <a:r>
              <a:rPr lang="en-US" altLang="zh-CN" sz="400">
                <a:solidFill>
                  <a:schemeClr val="bg1"/>
                </a:solidFill>
              </a:rPr>
              <a:t>\(F_{1}l_{1}=F_{2}l_{2}\)</a:t>
            </a:r>
            <a:r>
              <a:rPr lang="zh-CN" altLang="en-US" sz="400">
                <a:solidFill>
                  <a:schemeClr val="bg1"/>
                </a:solidFill>
              </a:rPr>
              <a:t>。杠杆的分类及应用（</a:t>
            </a:r>
            <a:r>
              <a:rPr lang="en-US" altLang="zh-CN" sz="400">
                <a:solidFill>
                  <a:schemeClr val="bg1"/>
                </a:solidFill>
              </a:rPr>
              <a:t>7 </a:t>
            </a:r>
            <a:r>
              <a:rPr lang="zh-CN" altLang="en-US" sz="400">
                <a:solidFill>
                  <a:schemeClr val="bg1"/>
                </a:solidFill>
              </a:rPr>
              <a:t>分钟）分类：根据杠杆平衡条件，将杠杆分为省力杠杆、费力杠杆和等臂杠杆三类。当动力臂大于阻力臂（</a:t>
            </a:r>
            <a:r>
              <a:rPr lang="en-US" altLang="zh-CN" sz="400">
                <a:solidFill>
                  <a:schemeClr val="bg1"/>
                </a:solidFill>
              </a:rPr>
              <a:t>\(l_{1}&gt;l_{2}\)</a:t>
            </a:r>
            <a:r>
              <a:rPr lang="zh-CN" altLang="en-US" sz="400">
                <a:solidFill>
                  <a:schemeClr val="bg1"/>
                </a:solidFill>
              </a:rPr>
              <a:t>）时，动力小于阻力（</a:t>
            </a:r>
            <a:r>
              <a:rPr lang="en-US" altLang="zh-CN" sz="400">
                <a:solidFill>
                  <a:schemeClr val="bg1"/>
                </a:solidFill>
              </a:rPr>
              <a:t>\(F_{1}&lt;F_{2}\)</a:t>
            </a:r>
            <a:r>
              <a:rPr lang="zh-CN" altLang="en-US" sz="400">
                <a:solidFill>
                  <a:schemeClr val="bg1"/>
                </a:solidFill>
              </a:rPr>
              <a:t>），这类杠杆省力但费距离，如撬棍、羊角锤等；当动力臂小于阻力臂（</a:t>
            </a:r>
            <a:r>
              <a:rPr lang="en-US" altLang="zh-CN" sz="400">
                <a:solidFill>
                  <a:schemeClr val="bg1"/>
                </a:solidFill>
              </a:rPr>
              <a:t>\(l_{1}&lt;l_{2}\)</a:t>
            </a:r>
            <a:r>
              <a:rPr lang="zh-CN" altLang="en-US" sz="400">
                <a:solidFill>
                  <a:schemeClr val="bg1"/>
                </a:solidFill>
              </a:rPr>
              <a:t>）时，动力大于阻力（</a:t>
            </a:r>
            <a:r>
              <a:rPr lang="en-US" altLang="zh-CN" sz="400">
                <a:solidFill>
                  <a:schemeClr val="bg1"/>
                </a:solidFill>
              </a:rPr>
              <a:t>\(F_{1}&gt;F_{2}\)</a:t>
            </a:r>
            <a:r>
              <a:rPr lang="zh-CN" altLang="en-US" sz="400">
                <a:solidFill>
                  <a:schemeClr val="bg1"/>
                </a:solidFill>
              </a:rPr>
              <a:t>），这类杠杆费力但省距离，如镊子、筷子等；当动力臂等于阻力臂（</a:t>
            </a:r>
            <a:r>
              <a:rPr lang="en-US" altLang="zh-CN" sz="400">
                <a:solidFill>
                  <a:schemeClr val="bg1"/>
                </a:solidFill>
              </a:rPr>
              <a:t>\(l_{1}=l_{2}\)</a:t>
            </a:r>
            <a:r>
              <a:rPr lang="zh-CN" altLang="en-US" sz="400">
                <a:solidFill>
                  <a:schemeClr val="bg1"/>
                </a:solidFill>
              </a:rPr>
              <a:t>）时，动力等于阻力（</a:t>
            </a:r>
            <a:r>
              <a:rPr lang="en-US" altLang="zh-CN" sz="400">
                <a:solidFill>
                  <a:schemeClr val="bg1"/>
                </a:solidFill>
              </a:rPr>
              <a:t>\(F_{1}=F_{2}\)</a:t>
            </a:r>
            <a:r>
              <a:rPr lang="zh-CN" altLang="en-US" sz="400">
                <a:solidFill>
                  <a:schemeClr val="bg1"/>
                </a:solidFill>
              </a:rPr>
              <a:t>），这类杠杆既不省力也不费力，如天平、定滑轮等。应用实例分析：通过图片、视频等资料，展示各类杠杆在生活、生产中的广泛应用。如起重臂是费力杠杆，它虽然费力，但能使物体上升的距离更大，便于操作；而核桃夹是省力杠杆，能轻松夹碎核桃壳。让学生分析这些杠杆的支点、动力、阻力、动力臂和阻力臂，加深对杠杆分类和应用的理解。同时，引导学生思考生活中还有哪些地方用到了杠杆，培养学生观察和分析问题的能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通过以上教学过程，让学生在观察、实验、讨论和分析中，逐步掌握杠杆的相关知识，理解杠杆平衡条件及其应用，提高学生的科学探究能力和物理思维能力。编辑分享杠杆的平衡条件在生活中有哪些应用？提供一些关于杠杆的趣味实验如何利用杠杆原理省力或省距离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观察和分析问题的能力。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通过以上教学过程，让学生在观察、实验、讨论和分析中，逐步掌握杠杆的相关知识，理解杠杆平衡条件及其应用，提高学生的科学探究能力和物理思维能力。编辑分享杠杆的平衡条件在生活中有哪些应用？提供一些关于杠杆的趣味实验如何利用杠杆原理省力或省距离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产中的广泛应用。如起重臂是费力杠杆，它虽然费力，但能使物体上升的距离更大，便于操作；而核桃夹是省力杠杆，能轻松夹碎核桃壳。让学生分析这些杠杆的支点、动力、阻力、动力臂和阻力臂，加深对杠杆分类和应用的理解。同时，引导学生思考生活中还有哪些地方用到了杠杆，培养学生观察和分析问题的能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通过以上教学过程，让学生在观察、实验、讨论和分析中，逐步掌握杠杆的相关知识，理解杠杆平衡条件及其应用，提高学生的科学探究能力和物理思维能力。编辑分享杠杆的平衡条件在生活中有哪些应用？提供一些关于杠杆的趣味实验如何利用杠杆原理省力或省距离？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9020" y="0"/>
            <a:ext cx="12192000" cy="6858000"/>
          </a:xfrm>
          <a:prstGeom prst="rect">
            <a:avLst/>
          </a:prstGeom>
        </p:spPr>
      </p:pic>
      <p:grpSp>
        <p:nvGrpSpPr>
          <p:cNvPr id="79" name="组合 78"/>
          <p:cNvGrpSpPr/>
          <p:nvPr>
            <p:custDataLst>
              <p:tags r:id="rId3"/>
            </p:custDataLst>
          </p:nvPr>
        </p:nvGrpSpPr>
        <p:grpSpPr>
          <a:xfrm>
            <a:off x="6680337" y="4397266"/>
            <a:ext cx="669925" cy="2091055"/>
            <a:chOff x="554" y="3826"/>
            <a:chExt cx="1055" cy="3293"/>
          </a:xfrm>
        </p:grpSpPr>
        <p:sp>
          <p:nvSpPr>
            <p:cNvPr id="80" name="矩形: 圆角 7"/>
            <p:cNvSpPr/>
            <p:nvPr>
              <p:custDataLst>
                <p:tags r:id="rId39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81" name="流程图: 可选过程 80"/>
            <p:cNvSpPr/>
            <p:nvPr>
              <p:custDataLst>
                <p:tags r:id="rId40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5</a:t>
              </a:r>
            </a:p>
          </p:txBody>
        </p:sp>
        <p:sp>
          <p:nvSpPr>
            <p:cNvPr id="82" name="文本框 81"/>
            <p:cNvSpPr txBox="1"/>
            <p:nvPr>
              <p:custDataLst>
                <p:tags r:id="rId41"/>
              </p:custDataLst>
            </p:nvPr>
          </p:nvSpPr>
          <p:spPr>
            <a:xfrm>
              <a:off x="663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课堂检测</a:t>
              </a:r>
            </a:p>
          </p:txBody>
        </p:sp>
      </p:grpSp>
      <p:grpSp>
        <p:nvGrpSpPr>
          <p:cNvPr id="83" name="组合 82"/>
          <p:cNvGrpSpPr/>
          <p:nvPr>
            <p:custDataLst>
              <p:tags r:id="rId4"/>
            </p:custDataLst>
          </p:nvPr>
        </p:nvGrpSpPr>
        <p:grpSpPr>
          <a:xfrm>
            <a:off x="5600020" y="4397266"/>
            <a:ext cx="669925" cy="2091055"/>
            <a:chOff x="554" y="3826"/>
            <a:chExt cx="1055" cy="3293"/>
          </a:xfrm>
        </p:grpSpPr>
        <p:sp>
          <p:nvSpPr>
            <p:cNvPr id="84" name="矩形: 圆角 7"/>
            <p:cNvSpPr/>
            <p:nvPr>
              <p:custDataLst>
                <p:tags r:id="rId36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85" name="流程图: 可选过程 84"/>
            <p:cNvSpPr/>
            <p:nvPr>
              <p:custDataLst>
                <p:tags r:id="rId37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4</a:t>
              </a:r>
            </a:p>
          </p:txBody>
        </p:sp>
        <p:sp>
          <p:nvSpPr>
            <p:cNvPr id="86" name="文本框 85"/>
            <p:cNvSpPr txBox="1"/>
            <p:nvPr>
              <p:custDataLst>
                <p:tags r:id="rId38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新知讲解</a:t>
              </a:r>
            </a:p>
          </p:txBody>
        </p:sp>
      </p:grpSp>
      <p:grpSp>
        <p:nvGrpSpPr>
          <p:cNvPr id="87" name="组合 86"/>
          <p:cNvGrpSpPr/>
          <p:nvPr>
            <p:custDataLst>
              <p:tags r:id="rId5"/>
            </p:custDataLst>
          </p:nvPr>
        </p:nvGrpSpPr>
        <p:grpSpPr>
          <a:xfrm>
            <a:off x="7702596" y="4397266"/>
            <a:ext cx="669925" cy="2091055"/>
            <a:chOff x="554" y="3826"/>
            <a:chExt cx="1055" cy="3293"/>
          </a:xfrm>
        </p:grpSpPr>
        <p:sp>
          <p:nvSpPr>
            <p:cNvPr id="88" name="矩形: 圆角 7"/>
            <p:cNvSpPr/>
            <p:nvPr>
              <p:custDataLst>
                <p:tags r:id="rId33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89" name="流程图: 可选过程 88"/>
            <p:cNvSpPr/>
            <p:nvPr>
              <p:custDataLst>
                <p:tags r:id="rId34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6</a:t>
              </a:r>
            </a:p>
          </p:txBody>
        </p:sp>
        <p:sp>
          <p:nvSpPr>
            <p:cNvPr id="90" name="文本框 89"/>
            <p:cNvSpPr txBox="1"/>
            <p:nvPr>
              <p:custDataLst>
                <p:tags r:id="rId35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变式训练</a:t>
              </a:r>
            </a:p>
          </p:txBody>
        </p:sp>
      </p:grpSp>
      <p:grpSp>
        <p:nvGrpSpPr>
          <p:cNvPr id="91" name="组合 90"/>
          <p:cNvGrpSpPr/>
          <p:nvPr>
            <p:custDataLst>
              <p:tags r:id="rId6"/>
            </p:custDataLst>
          </p:nvPr>
        </p:nvGrpSpPr>
        <p:grpSpPr>
          <a:xfrm>
            <a:off x="8732104" y="4397266"/>
            <a:ext cx="669925" cy="2091055"/>
            <a:chOff x="554" y="3826"/>
            <a:chExt cx="1055" cy="3293"/>
          </a:xfrm>
        </p:grpSpPr>
        <p:sp>
          <p:nvSpPr>
            <p:cNvPr id="92" name="矩形: 圆角 7"/>
            <p:cNvSpPr/>
            <p:nvPr>
              <p:custDataLst>
                <p:tags r:id="rId30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93" name="流程图: 可选过程 92"/>
            <p:cNvSpPr/>
            <p:nvPr>
              <p:custDataLst>
                <p:tags r:id="rId31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7</a:t>
              </a:r>
            </a:p>
          </p:txBody>
        </p:sp>
        <p:sp>
          <p:nvSpPr>
            <p:cNvPr id="94" name="文本框 93"/>
            <p:cNvSpPr txBox="1"/>
            <p:nvPr>
              <p:custDataLst>
                <p:tags r:id="rId32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考试考法</a:t>
              </a:r>
            </a:p>
          </p:txBody>
        </p:sp>
      </p:grpSp>
      <p:grpSp>
        <p:nvGrpSpPr>
          <p:cNvPr id="95" name="组合 94"/>
          <p:cNvGrpSpPr/>
          <p:nvPr>
            <p:custDataLst>
              <p:tags r:id="rId7"/>
            </p:custDataLst>
          </p:nvPr>
        </p:nvGrpSpPr>
        <p:grpSpPr>
          <a:xfrm>
            <a:off x="9710833" y="4397266"/>
            <a:ext cx="669925" cy="2091055"/>
            <a:chOff x="554" y="3826"/>
            <a:chExt cx="1055" cy="3293"/>
          </a:xfrm>
        </p:grpSpPr>
        <p:sp>
          <p:nvSpPr>
            <p:cNvPr id="96" name="矩形: 圆角 7"/>
            <p:cNvSpPr/>
            <p:nvPr>
              <p:custDataLst>
                <p:tags r:id="rId27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97" name="流程图: 可选过程 96"/>
            <p:cNvSpPr/>
            <p:nvPr>
              <p:custDataLst>
                <p:tags r:id="rId28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8</a:t>
              </a:r>
            </a:p>
          </p:txBody>
        </p:sp>
        <p:sp>
          <p:nvSpPr>
            <p:cNvPr id="98" name="文本框 97"/>
            <p:cNvSpPr txBox="1"/>
            <p:nvPr>
              <p:custDataLst>
                <p:tags r:id="rId29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小结梳理</a:t>
              </a:r>
            </a:p>
          </p:txBody>
        </p:sp>
      </p:grpSp>
      <p:grpSp>
        <p:nvGrpSpPr>
          <p:cNvPr id="99" name="组合 98"/>
          <p:cNvGrpSpPr/>
          <p:nvPr>
            <p:custDataLst>
              <p:tags r:id="rId8"/>
            </p:custDataLst>
          </p:nvPr>
        </p:nvGrpSpPr>
        <p:grpSpPr>
          <a:xfrm>
            <a:off x="141162" y="1884512"/>
            <a:ext cx="3021496" cy="651622"/>
            <a:chOff x="6385560" y="2209799"/>
            <a:chExt cx="3501856" cy="502921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600000" scaled="0"/>
          </a:gradFill>
        </p:grpSpPr>
        <p:sp>
          <p:nvSpPr>
            <p:cNvPr id="100" name="箭头: 五边形 16"/>
            <p:cNvSpPr/>
            <p:nvPr>
              <p:custDataLst>
                <p:tags r:id="rId24"/>
              </p:custDataLst>
            </p:nvPr>
          </p:nvSpPr>
          <p:spPr>
            <a:xfrm>
              <a:off x="6385560" y="2209799"/>
              <a:ext cx="2529840" cy="502920"/>
            </a:xfrm>
            <a:prstGeom prst="homePlate">
              <a:avLst>
                <a:gd name="adj" fmla="val 58912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225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学习目录</a:t>
              </a:r>
            </a:p>
          </p:txBody>
        </p:sp>
        <p:sp>
          <p:nvSpPr>
            <p:cNvPr id="101" name="箭头: V 形 17"/>
            <p:cNvSpPr/>
            <p:nvPr>
              <p:custDataLst>
                <p:tags r:id="rId25"/>
              </p:custDataLst>
            </p:nvPr>
          </p:nvSpPr>
          <p:spPr>
            <a:xfrm>
              <a:off x="8753397" y="2209800"/>
              <a:ext cx="648011" cy="502920"/>
            </a:xfrm>
            <a:prstGeom prst="chevron">
              <a:avLst>
                <a:gd name="adj" fmla="val 59407"/>
              </a:avLst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="1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102" name="箭头: V 形 18"/>
            <p:cNvSpPr/>
            <p:nvPr>
              <p:custDataLst>
                <p:tags r:id="rId26"/>
              </p:custDataLst>
            </p:nvPr>
          </p:nvSpPr>
          <p:spPr>
            <a:xfrm>
              <a:off x="9239405" y="2209800"/>
              <a:ext cx="648011" cy="502920"/>
            </a:xfrm>
            <a:prstGeom prst="chevron">
              <a:avLst>
                <a:gd name="adj" fmla="val 5940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5" b="1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03" name="组合 102"/>
          <p:cNvGrpSpPr/>
          <p:nvPr>
            <p:custDataLst>
              <p:tags r:id="rId9"/>
            </p:custDataLst>
          </p:nvPr>
        </p:nvGrpSpPr>
        <p:grpSpPr>
          <a:xfrm>
            <a:off x="2492593" y="4386471"/>
            <a:ext cx="669925" cy="2091055"/>
            <a:chOff x="554" y="3826"/>
            <a:chExt cx="1055" cy="3293"/>
          </a:xfrm>
        </p:grpSpPr>
        <p:sp>
          <p:nvSpPr>
            <p:cNvPr id="104" name="矩形: 圆角 7"/>
            <p:cNvSpPr/>
            <p:nvPr>
              <p:custDataLst>
                <p:tags r:id="rId21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05" name="圆角矩形 8"/>
            <p:cNvSpPr/>
            <p:nvPr>
              <p:custDataLst>
                <p:tags r:id="rId22"/>
              </p:custDataLst>
            </p:nvPr>
          </p:nvSpPr>
          <p:spPr>
            <a:xfrm>
              <a:off x="793" y="4018"/>
              <a:ext cx="593" cy="593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1</a:t>
              </a:r>
            </a:p>
          </p:txBody>
        </p:sp>
        <p:sp>
          <p:nvSpPr>
            <p:cNvPr id="106" name="文本框 105"/>
            <p:cNvSpPr txBox="1"/>
            <p:nvPr>
              <p:custDataLst>
                <p:tags r:id="rId23"/>
              </p:custDataLst>
            </p:nvPr>
          </p:nvSpPr>
          <p:spPr>
            <a:xfrm>
              <a:off x="641" y="4575"/>
              <a:ext cx="864" cy="25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复习引入</a:t>
              </a:r>
            </a:p>
          </p:txBody>
        </p:sp>
      </p:grpSp>
      <p:grpSp>
        <p:nvGrpSpPr>
          <p:cNvPr id="107" name="组合 106"/>
          <p:cNvGrpSpPr/>
          <p:nvPr>
            <p:custDataLst>
              <p:tags r:id="rId10"/>
            </p:custDataLst>
          </p:nvPr>
        </p:nvGrpSpPr>
        <p:grpSpPr>
          <a:xfrm>
            <a:off x="3511956" y="4397266"/>
            <a:ext cx="669925" cy="2091055"/>
            <a:chOff x="554" y="3826"/>
            <a:chExt cx="1055" cy="3293"/>
          </a:xfrm>
        </p:grpSpPr>
        <p:sp>
          <p:nvSpPr>
            <p:cNvPr id="108" name="矩形: 圆角 7"/>
            <p:cNvSpPr/>
            <p:nvPr>
              <p:custDataLst>
                <p:tags r:id="rId18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09" name="流程图: 可选过程 108"/>
            <p:cNvSpPr/>
            <p:nvPr>
              <p:custDataLst>
                <p:tags r:id="rId19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2</a:t>
              </a:r>
            </a:p>
          </p:txBody>
        </p:sp>
        <p:sp>
          <p:nvSpPr>
            <p:cNvPr id="110" name="文本框 109"/>
            <p:cNvSpPr txBox="1"/>
            <p:nvPr>
              <p:custDataLst>
                <p:tags r:id="rId20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新知讲解</a:t>
              </a:r>
            </a:p>
          </p:txBody>
        </p:sp>
      </p:grpSp>
      <p:grpSp>
        <p:nvGrpSpPr>
          <p:cNvPr id="111" name="组合 110"/>
          <p:cNvGrpSpPr/>
          <p:nvPr>
            <p:custDataLst>
              <p:tags r:id="rId11"/>
            </p:custDataLst>
          </p:nvPr>
        </p:nvGrpSpPr>
        <p:grpSpPr>
          <a:xfrm>
            <a:off x="4555988" y="4397266"/>
            <a:ext cx="669925" cy="2091055"/>
            <a:chOff x="554" y="3826"/>
            <a:chExt cx="1055" cy="3293"/>
          </a:xfrm>
        </p:grpSpPr>
        <p:sp>
          <p:nvSpPr>
            <p:cNvPr id="112" name="矩形: 圆角 7"/>
            <p:cNvSpPr/>
            <p:nvPr>
              <p:custDataLst>
                <p:tags r:id="rId15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13" name="流程图: 可选过程 112"/>
            <p:cNvSpPr/>
            <p:nvPr>
              <p:custDataLst>
                <p:tags r:id="rId16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3</a:t>
              </a:r>
            </a:p>
          </p:txBody>
        </p:sp>
        <p:sp>
          <p:nvSpPr>
            <p:cNvPr id="114" name="文本框 113"/>
            <p:cNvSpPr txBox="1"/>
            <p:nvPr>
              <p:custDataLst>
                <p:tags r:id="rId17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典例讲解</a:t>
              </a:r>
            </a:p>
          </p:txBody>
        </p:sp>
      </p:grpSp>
      <p:pic>
        <p:nvPicPr>
          <p:cNvPr id="115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5"/>
          <a:stretch>
            <a:fillRect/>
          </a:stretch>
        </p:blipFill>
        <p:spPr bwMode="auto">
          <a:xfrm>
            <a:off x="-814167" y="3463234"/>
            <a:ext cx="3628755" cy="387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5159" b="97421" l="1851" r="98561">
                        <a14:foregroundMark x1="33242" y1="21032" x2="33242" y2="21032"/>
                        <a14:foregroundMark x1="28855" y1="16071" x2="38999" y2="27381"/>
                      </a14:backgroundRemoval>
                    </a14:imgEffect>
                  </a14:imgLayer>
                </a14:imgProps>
              </a:ext>
            </a:extLst>
          </a:blip>
          <a:srcRect r="75482" b="34528"/>
          <a:stretch>
            <a:fillRect/>
          </a:stretch>
        </p:blipFill>
        <p:spPr>
          <a:xfrm>
            <a:off x="9061669" y="-221303"/>
            <a:ext cx="2989169" cy="27574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8"/>
          <a:srcRect l="56750" t="20549" r="8471" b="5314"/>
          <a:stretch>
            <a:fillRect/>
          </a:stretch>
        </p:blipFill>
        <p:spPr>
          <a:xfrm>
            <a:off x="6680274" y="164557"/>
            <a:ext cx="3060186" cy="2205839"/>
          </a:xfrm>
          <a:prstGeom prst="rect">
            <a:avLst/>
          </a:prstGeom>
        </p:spPr>
      </p:pic>
    </p:spTree>
  </p:cSld>
  <p:clrMapOvr>
    <a:masterClrMapping/>
  </p:clrMapOvr>
  <p:transition spd="slow">
    <p:push dir="u"/>
    <p:sndAc>
      <p:stSnd>
        <p:snd r:embed="rId4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1065311" y="60930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杠杆的平衡条件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2</a:t>
            </a: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991995" y="1628775"/>
            <a:ext cx="1828165" cy="522605"/>
          </a:xfrm>
          <a:prstGeom prst="rect">
            <a:avLst/>
          </a:prstGeom>
        </p:spPr>
        <p:txBody>
          <a:bodyPr wrap="square" lIns="108000" tIns="10800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实验表格：</a:t>
            </a:r>
          </a:p>
        </p:txBody>
      </p:sp>
      <p:sp>
        <p:nvSpPr>
          <p:cNvPr id="5" name="TextBox 1"/>
          <p:cNvSpPr txBox="1"/>
          <p:nvPr>
            <p:custDataLst>
              <p:tags r:id="rId7"/>
            </p:custDataLst>
          </p:nvPr>
        </p:nvSpPr>
        <p:spPr>
          <a:xfrm>
            <a:off x="1343499" y="1052472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/>
              <a:t>二、</a:t>
            </a:r>
            <a:r>
              <a:rPr lang="zh-CN" sz="2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收集证据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2064385" y="2205355"/>
          <a:ext cx="8848090" cy="329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6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实验序号</a:t>
                      </a:r>
                      <a:endParaRPr lang="zh-CN" sz="2400" b="1" baseline="-250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动力</a:t>
                      </a:r>
                      <a:r>
                        <a:rPr lang="en-US" altLang="zh-CN" sz="2400" i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F</a:t>
                      </a:r>
                      <a:r>
                        <a:rPr lang="en-US" altLang="zh-CN" sz="2400" baseline="-25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/N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动力臂</a:t>
                      </a:r>
                      <a:r>
                        <a:rPr lang="en-US" altLang="zh-CN" sz="2400" i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L</a:t>
                      </a:r>
                      <a:r>
                        <a:rPr lang="en-US" altLang="zh-CN" sz="2400" baseline="-25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/m</a:t>
                      </a:r>
                      <a:endParaRPr lang="en-US" altLang="zh-CN" sz="2400" b="1" baseline="-250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阻力</a:t>
                      </a:r>
                      <a:r>
                        <a:rPr lang="en-US" altLang="zh-CN" sz="2400" i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F</a:t>
                      </a:r>
                      <a:r>
                        <a:rPr lang="en-US" altLang="zh-CN" sz="2400" baseline="-25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/N</a:t>
                      </a:r>
                      <a:endParaRPr lang="en-US" altLang="zh-CN" sz="2400" b="1" baseline="-250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阻力臂</a:t>
                      </a:r>
                      <a:r>
                        <a:rPr lang="en-US" altLang="zh-CN" sz="2400" i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L</a:t>
                      </a:r>
                      <a:r>
                        <a:rPr lang="en-US" altLang="zh-CN" sz="2400" baseline="-25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/m</a:t>
                      </a:r>
                      <a:endParaRPr lang="en-US" altLang="zh-CN" sz="2400" b="1" baseline="-250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6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6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4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6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6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1065311" y="60930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杠杆的平衡条件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2</a:t>
            </a: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991995" y="1628775"/>
            <a:ext cx="1828165" cy="522605"/>
          </a:xfrm>
          <a:prstGeom prst="rect">
            <a:avLst/>
          </a:prstGeom>
        </p:spPr>
        <p:txBody>
          <a:bodyPr wrap="square" lIns="108000" tIns="10800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实验结论：</a:t>
            </a:r>
          </a:p>
        </p:txBody>
      </p:sp>
      <p:sp>
        <p:nvSpPr>
          <p:cNvPr id="5" name="TextBox 1"/>
          <p:cNvSpPr txBox="1"/>
          <p:nvPr>
            <p:custDataLst>
              <p:tags r:id="rId7"/>
            </p:custDataLst>
          </p:nvPr>
        </p:nvSpPr>
        <p:spPr>
          <a:xfrm>
            <a:off x="1343499" y="1052472"/>
            <a:ext cx="78960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/>
              <a:t>三、</a:t>
            </a:r>
            <a:r>
              <a:rPr lang="zh-CN" sz="2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分析与论证</a:t>
            </a:r>
          </a:p>
        </p:txBody>
      </p:sp>
      <p:sp>
        <p:nvSpPr>
          <p:cNvPr id="10" name="Rectangle 7"/>
          <p:cNvSpPr/>
          <p:nvPr>
            <p:custDataLst>
              <p:tags r:id="rId8"/>
            </p:custDataLst>
          </p:nvPr>
        </p:nvSpPr>
        <p:spPr>
          <a:xfrm>
            <a:off x="2063115" y="2122805"/>
            <a:ext cx="74098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由实验数据对动力动力臂阻力阻力臂进行定量分析得：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F</a:t>
            </a:r>
            <a:r>
              <a:rPr lang="en-US" altLang="zh-CN" sz="2400" b="1" baseline="-300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1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l</a:t>
            </a:r>
            <a:r>
              <a:rPr lang="en-US" altLang="zh-CN" sz="2400" b="1" baseline="-300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＝ 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F</a:t>
            </a:r>
            <a:r>
              <a:rPr lang="en-US" altLang="zh-CN" sz="2400" b="1" baseline="-300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2</a:t>
            </a:r>
            <a:r>
              <a:rPr lang="en-US" altLang="zh-CN" sz="2400" b="1" i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l</a:t>
            </a:r>
            <a:r>
              <a:rPr lang="en-US" altLang="zh-CN" sz="2400" b="1" baseline="-300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2 </a:t>
            </a:r>
          </a:p>
        </p:txBody>
      </p:sp>
      <p:sp>
        <p:nvSpPr>
          <p:cNvPr id="11" name="Rectangle 5"/>
          <p:cNvSpPr/>
          <p:nvPr>
            <p:custDataLst>
              <p:tags r:id="rId9"/>
            </p:custDataLst>
          </p:nvPr>
        </p:nvSpPr>
        <p:spPr>
          <a:xfrm>
            <a:off x="1703212" y="3213016"/>
            <a:ext cx="7683500" cy="101473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结论：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杠杆的平衡条件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动力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×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动力臂 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＝ 阻力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×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阻力臂</a:t>
            </a:r>
          </a:p>
          <a:p>
            <a:pPr>
              <a:buNone/>
            </a:pP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圆角矩形标注 3"/>
          <p:cNvSpPr/>
          <p:nvPr>
            <p:custDataLst>
              <p:tags r:id="rId10"/>
            </p:custDataLst>
          </p:nvPr>
        </p:nvSpPr>
        <p:spPr>
          <a:xfrm rot="10960377">
            <a:off x="3298245" y="4004491"/>
            <a:ext cx="4601517" cy="1981154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Box 4"/>
          <p:cNvSpPr txBox="1"/>
          <p:nvPr>
            <p:custDataLst>
              <p:tags r:id="rId11"/>
            </p:custDataLst>
          </p:nvPr>
        </p:nvSpPr>
        <p:spPr>
          <a:xfrm>
            <a:off x="3575685" y="4293235"/>
            <a:ext cx="40970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提示：利用此公式计算时，力和力臂的单位各自要统一。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0" grpId="0"/>
      <p:bldP spid="11" grpId="0"/>
      <p:bldP spid="4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63327" y="704003"/>
            <a:ext cx="10561911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25"/>
          <p:cNvSpPr/>
          <p:nvPr>
            <p:custDataLst>
              <p:tags r:id="rId2"/>
            </p:custDataLst>
          </p:nvPr>
        </p:nvSpPr>
        <p:spPr bwMode="auto">
          <a:xfrm>
            <a:off x="767408" y="849916"/>
            <a:ext cx="1031349" cy="557213"/>
          </a:xfrm>
          <a:custGeom>
            <a:avLst/>
            <a:gdLst>
              <a:gd name="T0" fmla="*/ 0 w 1186765"/>
              <a:gd name="T1" fmla="*/ 0 h 714376"/>
              <a:gd name="T2" fmla="*/ 8234 w 1186765"/>
              <a:gd name="T3" fmla="*/ 0 h 714376"/>
              <a:gd name="T4" fmla="*/ 11780 w 1186765"/>
              <a:gd name="T5" fmla="*/ 967 h 714376"/>
              <a:gd name="T6" fmla="*/ 11780 w 1186765"/>
              <a:gd name="T7" fmla="*/ 967 h 714376"/>
              <a:gd name="T8" fmla="*/ 8234 w 1186765"/>
              <a:gd name="T9" fmla="*/ 1935 h 714376"/>
              <a:gd name="T10" fmla="*/ 2431 w 1186765"/>
              <a:gd name="T11" fmla="*/ 1935 h 7143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86765"/>
              <a:gd name="T19" fmla="*/ 0 h 714376"/>
              <a:gd name="T20" fmla="*/ 1186765 w 1186765"/>
              <a:gd name="T21" fmla="*/ 714376 h 7143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86765" h="714376">
                <a:moveTo>
                  <a:pt x="0" y="0"/>
                </a:moveTo>
                <a:lnTo>
                  <a:pt x="829577" y="0"/>
                </a:lnTo>
                <a:cubicBezTo>
                  <a:pt x="1026846" y="0"/>
                  <a:pt x="1186765" y="159919"/>
                  <a:pt x="1186765" y="357188"/>
                </a:cubicBezTo>
                <a:lnTo>
                  <a:pt x="1186764" y="357188"/>
                </a:lnTo>
                <a:cubicBezTo>
                  <a:pt x="1186764" y="554457"/>
                  <a:pt x="1026845" y="714376"/>
                  <a:pt x="829576" y="714376"/>
                </a:cubicBezTo>
                <a:lnTo>
                  <a:pt x="244993" y="714376"/>
                </a:lnTo>
                <a:lnTo>
                  <a:pt x="0" y="0"/>
                </a:lnTo>
                <a:close/>
              </a:path>
            </a:pathLst>
          </a:custGeom>
          <a:solidFill>
            <a:srgbClr val="A5CC44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练</a:t>
            </a:r>
            <a:r>
              <a:rPr lang="en-US" altLang="zh-CN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838912" y="717724"/>
            <a:ext cx="8802207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+mn-ea"/>
                <a:ea typeface="+mn-ea"/>
              </a:rPr>
              <a:t> 图甲是某实验小组探究“杠杆的平衡条件”的实验装置。</a:t>
            </a:r>
            <a:br>
              <a:rPr lang="zh-CN" altLang="en-US" sz="2400" b="1">
                <a:latin typeface="+mn-ea"/>
                <a:ea typeface="+mn-ea"/>
              </a:rPr>
            </a:br>
            <a:r>
              <a:rPr lang="zh-CN" altLang="en-US" sz="2400" b="1">
                <a:latin typeface="+mn-ea"/>
                <a:ea typeface="+mn-ea"/>
              </a:rPr>
              <a:t>（</a:t>
            </a:r>
            <a:r>
              <a:rPr lang="en-US" altLang="zh-CN" sz="2400" b="1">
                <a:latin typeface="+mn-ea"/>
                <a:ea typeface="+mn-ea"/>
              </a:rPr>
              <a:t>1</a:t>
            </a:r>
            <a:r>
              <a:rPr lang="zh-CN" altLang="en-US" sz="2400" b="1">
                <a:latin typeface="+mn-ea"/>
                <a:ea typeface="+mn-ea"/>
              </a:rPr>
              <a:t>）挂钩码前，杠杆在图甲所示的位置静止，此时杠杆处于</a:t>
            </a:r>
            <a:r>
              <a:rPr lang="en-US" altLang="zh-CN" sz="2400" b="1">
                <a:latin typeface="+mn-ea"/>
                <a:ea typeface="+mn-ea"/>
              </a:rPr>
              <a:t>______</a:t>
            </a:r>
            <a:r>
              <a:rPr lang="zh-CN" altLang="en-US" sz="2400" b="1">
                <a:latin typeface="+mn-ea"/>
                <a:ea typeface="+mn-ea"/>
              </a:rPr>
              <a:t>（选填“平衡”或“非平衡”）状态；要想使杠杆在水平位置平衡，接下来应将杠杆两端的螺母向</a:t>
            </a:r>
            <a:r>
              <a:rPr lang="en-US" altLang="zh-CN" sz="2400" b="1">
                <a:latin typeface="+mn-ea"/>
                <a:ea typeface="+mn-ea"/>
              </a:rPr>
              <a:t>______</a:t>
            </a:r>
            <a:r>
              <a:rPr lang="zh-CN" altLang="en-US" sz="2400" b="1">
                <a:latin typeface="+mn-ea"/>
                <a:ea typeface="+mn-ea"/>
              </a:rPr>
              <a:t>（选填“左”或“右”）侧调节；</a:t>
            </a:r>
            <a:br>
              <a:rPr lang="zh-CN" altLang="en-US" sz="2400" b="1">
                <a:latin typeface="+mn-ea"/>
                <a:ea typeface="+mn-ea"/>
              </a:rPr>
            </a:br>
            <a:r>
              <a:rPr lang="zh-CN" altLang="en-US" sz="2400" b="1">
                <a:latin typeface="+mn-ea"/>
                <a:ea typeface="+mn-ea"/>
              </a:rPr>
              <a:t>（</a:t>
            </a:r>
            <a:r>
              <a:rPr lang="en-US" altLang="zh-CN" sz="2400" b="1">
                <a:latin typeface="+mn-ea"/>
                <a:ea typeface="+mn-ea"/>
              </a:rPr>
              <a:t>2</a:t>
            </a:r>
            <a:r>
              <a:rPr lang="zh-CN" altLang="en-US" sz="2400" b="1">
                <a:latin typeface="+mn-ea"/>
                <a:ea typeface="+mn-ea"/>
              </a:rPr>
              <a:t>）图乙是一个平衡的杠杆，此时调节杠杆在水平方向平衡的目的是</a:t>
            </a:r>
            <a:r>
              <a:rPr lang="en-US" altLang="zh-CN" sz="2400" b="1">
                <a:latin typeface="+mn-ea"/>
                <a:ea typeface="+mn-ea"/>
              </a:rPr>
              <a:t>______________________</a:t>
            </a:r>
            <a:r>
              <a:rPr lang="zh-CN" altLang="en-US" sz="2400" b="1">
                <a:latin typeface="+mn-ea"/>
                <a:ea typeface="+mn-ea"/>
              </a:rPr>
              <a:t>。此时若推动右侧钩码的悬线（如图丙所示），就会发现杠杆</a:t>
            </a:r>
            <a:r>
              <a:rPr lang="en-US" altLang="zh-CN" sz="2400" b="1">
                <a:latin typeface="+mn-ea"/>
                <a:ea typeface="+mn-ea"/>
              </a:rPr>
              <a:t>__________</a:t>
            </a:r>
            <a:r>
              <a:rPr lang="zh-CN" altLang="en-US" sz="2400" b="1">
                <a:latin typeface="+mn-ea"/>
                <a:ea typeface="+mn-ea"/>
              </a:rPr>
              <a:t>（选填“左端下沉”、“仍然平衡”或“右端下沉”）；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7567" y="4134044"/>
            <a:ext cx="8429733" cy="19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1865957" y="1446514"/>
            <a:ext cx="101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平衡</a:t>
            </a: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2855640" y="292494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便于测量力臂的长度</a:t>
            </a:r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7608168" y="1860793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左</a:t>
            </a:r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5601775" y="3307646"/>
            <a:ext cx="14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左端下沉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63327" y="704003"/>
            <a:ext cx="10561911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25"/>
          <p:cNvSpPr/>
          <p:nvPr>
            <p:custDataLst>
              <p:tags r:id="rId2"/>
            </p:custDataLst>
          </p:nvPr>
        </p:nvSpPr>
        <p:spPr bwMode="auto">
          <a:xfrm>
            <a:off x="347652" y="425396"/>
            <a:ext cx="1031349" cy="557213"/>
          </a:xfrm>
          <a:custGeom>
            <a:avLst/>
            <a:gdLst>
              <a:gd name="T0" fmla="*/ 0 w 1186765"/>
              <a:gd name="T1" fmla="*/ 0 h 714376"/>
              <a:gd name="T2" fmla="*/ 8234 w 1186765"/>
              <a:gd name="T3" fmla="*/ 0 h 714376"/>
              <a:gd name="T4" fmla="*/ 11780 w 1186765"/>
              <a:gd name="T5" fmla="*/ 967 h 714376"/>
              <a:gd name="T6" fmla="*/ 11780 w 1186765"/>
              <a:gd name="T7" fmla="*/ 967 h 714376"/>
              <a:gd name="T8" fmla="*/ 8234 w 1186765"/>
              <a:gd name="T9" fmla="*/ 1935 h 714376"/>
              <a:gd name="T10" fmla="*/ 2431 w 1186765"/>
              <a:gd name="T11" fmla="*/ 1935 h 7143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86765"/>
              <a:gd name="T19" fmla="*/ 0 h 714376"/>
              <a:gd name="T20" fmla="*/ 1186765 w 1186765"/>
              <a:gd name="T21" fmla="*/ 714376 h 7143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86765" h="714376">
                <a:moveTo>
                  <a:pt x="0" y="0"/>
                </a:moveTo>
                <a:lnTo>
                  <a:pt x="829577" y="0"/>
                </a:lnTo>
                <a:cubicBezTo>
                  <a:pt x="1026846" y="0"/>
                  <a:pt x="1186765" y="159919"/>
                  <a:pt x="1186765" y="357188"/>
                </a:cubicBezTo>
                <a:lnTo>
                  <a:pt x="1186764" y="357188"/>
                </a:lnTo>
                <a:cubicBezTo>
                  <a:pt x="1186764" y="554457"/>
                  <a:pt x="1026845" y="714376"/>
                  <a:pt x="829576" y="714376"/>
                </a:cubicBezTo>
                <a:lnTo>
                  <a:pt x="244993" y="714376"/>
                </a:lnTo>
                <a:lnTo>
                  <a:pt x="0" y="0"/>
                </a:lnTo>
                <a:close/>
              </a:path>
            </a:pathLst>
          </a:custGeom>
          <a:solidFill>
            <a:srgbClr val="A5CC44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练</a:t>
            </a:r>
            <a:r>
              <a:rPr lang="en-US" altLang="zh-CN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144679" y="846348"/>
            <a:ext cx="10280559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 </a:t>
            </a:r>
            <a:r>
              <a:rPr lang="zh-CN" altLang="en-US" sz="2000" b="1">
                <a:latin typeface="+mn-ea"/>
                <a:ea typeface="+mn-ea"/>
              </a:rPr>
              <a:t>（</a:t>
            </a:r>
            <a:r>
              <a:rPr lang="en-US" altLang="zh-CN" sz="2000" b="1">
                <a:latin typeface="+mn-ea"/>
                <a:ea typeface="+mn-ea"/>
              </a:rPr>
              <a:t>3</a:t>
            </a:r>
            <a:r>
              <a:rPr lang="zh-CN" altLang="en-US" sz="2000" b="1">
                <a:latin typeface="+mn-ea"/>
                <a:ea typeface="+mn-ea"/>
              </a:rPr>
              <a:t>）小组中有的同学采用在图乙右端用弹簧测力计代替钩码，将测力计竖直向下拉的方法进行实验，这样做的好处是</a:t>
            </a:r>
            <a:r>
              <a:rPr lang="en-US" altLang="zh-CN" sz="2000" b="1">
                <a:latin typeface="+mn-ea"/>
                <a:ea typeface="+mn-ea"/>
              </a:rPr>
              <a:t>____________________________________________ </a:t>
            </a:r>
            <a:r>
              <a:rPr lang="zh-CN" altLang="en-US" sz="2000" b="1">
                <a:latin typeface="+mn-ea"/>
                <a:ea typeface="+mn-ea"/>
              </a:rPr>
              <a:t>；</a:t>
            </a:r>
            <a:br>
              <a:rPr lang="zh-CN" altLang="en-US" sz="2000" b="1">
                <a:latin typeface="+mn-ea"/>
                <a:ea typeface="+mn-ea"/>
              </a:rPr>
            </a:br>
            <a:r>
              <a:rPr lang="zh-CN" altLang="en-US" sz="2000" b="1">
                <a:latin typeface="+mn-ea"/>
                <a:ea typeface="+mn-ea"/>
              </a:rPr>
              <a:t>（</a:t>
            </a:r>
            <a:r>
              <a:rPr lang="en-US" altLang="zh-CN" sz="2000" b="1">
                <a:latin typeface="+mn-ea"/>
                <a:ea typeface="+mn-ea"/>
              </a:rPr>
              <a:t>4</a:t>
            </a:r>
            <a:r>
              <a:rPr lang="zh-CN" altLang="en-US" sz="2000" b="1">
                <a:latin typeface="+mn-ea"/>
                <a:ea typeface="+mn-ea"/>
              </a:rPr>
              <a:t>）在探究过程中，需要进行多次实验的目的是</a:t>
            </a:r>
            <a:r>
              <a:rPr lang="en-US" altLang="zh-CN" sz="2000" b="1">
                <a:latin typeface="+mn-ea"/>
                <a:ea typeface="+mn-ea"/>
              </a:rPr>
              <a:t>______________________________ </a:t>
            </a:r>
            <a:r>
              <a:rPr lang="zh-CN" altLang="en-US" sz="2000" b="1">
                <a:latin typeface="+mn-ea"/>
                <a:ea typeface="+mn-ea"/>
              </a:rPr>
              <a:t>；通过实验，得出杠杆平衡条件是</a:t>
            </a:r>
            <a:r>
              <a:rPr lang="en-US" altLang="zh-CN" sz="2000" b="1">
                <a:latin typeface="+mn-ea"/>
                <a:ea typeface="+mn-ea"/>
              </a:rPr>
              <a:t>__________________</a:t>
            </a:r>
            <a:r>
              <a:rPr lang="zh-CN" altLang="en-US" sz="2000" b="1">
                <a:latin typeface="+mn-ea"/>
                <a:ea typeface="+mn-ea"/>
              </a:rPr>
              <a:t>；</a:t>
            </a:r>
            <a:br>
              <a:rPr lang="zh-CN" altLang="en-US" sz="2000" b="1">
                <a:latin typeface="+mn-ea"/>
                <a:ea typeface="+mn-ea"/>
              </a:rPr>
            </a:br>
            <a:r>
              <a:rPr lang="zh-CN" altLang="en-US" sz="2000" b="1">
                <a:latin typeface="+mn-ea"/>
                <a:ea typeface="+mn-ea"/>
              </a:rPr>
              <a:t>（</a:t>
            </a:r>
            <a:r>
              <a:rPr lang="en-US" altLang="zh-CN" sz="2000" b="1">
                <a:latin typeface="+mn-ea"/>
                <a:ea typeface="+mn-ea"/>
              </a:rPr>
              <a:t>5</a:t>
            </a:r>
            <a:r>
              <a:rPr lang="zh-CN" altLang="en-US" sz="2000" b="1">
                <a:latin typeface="+mn-ea"/>
                <a:ea typeface="+mn-ea"/>
              </a:rPr>
              <a:t>）某同学提出，若支点不在杠杆的中点，杠杆的平衡条件是否仍然成立？于是该小组利用图丁所示的装置进行探究，以弹簧测力计的拉力为动力</a:t>
            </a:r>
            <a:r>
              <a:rPr lang="en-US" altLang="zh-CN" sz="2000" b="1" i="1">
                <a:latin typeface="+mn-ea"/>
                <a:ea typeface="+mn-ea"/>
              </a:rPr>
              <a:t>F</a:t>
            </a:r>
            <a:r>
              <a:rPr lang="en-US" altLang="zh-CN" sz="2000" b="1" baseline="-25000">
                <a:latin typeface="+mn-ea"/>
                <a:ea typeface="+mn-ea"/>
              </a:rPr>
              <a:t>1</a:t>
            </a:r>
            <a:r>
              <a:rPr lang="zh-CN" altLang="en-US" sz="2000" b="1">
                <a:latin typeface="+mn-ea"/>
                <a:ea typeface="+mn-ea"/>
              </a:rPr>
              <a:t>，钩码对绳子拉力为阻力</a:t>
            </a:r>
            <a:r>
              <a:rPr lang="en-US" altLang="zh-CN" sz="2000" b="1" i="1">
                <a:latin typeface="+mn-ea"/>
                <a:ea typeface="+mn-ea"/>
              </a:rPr>
              <a:t>F</a:t>
            </a:r>
            <a:r>
              <a:rPr lang="en-US" altLang="zh-CN" sz="2000" b="1" baseline="-25000">
                <a:latin typeface="+mn-ea"/>
                <a:ea typeface="+mn-ea"/>
              </a:rPr>
              <a:t>2</a:t>
            </a:r>
            <a:r>
              <a:rPr lang="zh-CN" altLang="en-US" sz="2000" b="1">
                <a:latin typeface="+mn-ea"/>
                <a:ea typeface="+mn-ea"/>
              </a:rPr>
              <a:t>，多次改变动力作用点的位置进行实验发现：当杠杆水平平衡时，</a:t>
            </a:r>
            <a:r>
              <a:rPr lang="en-US" altLang="zh-CN" sz="2000" b="1" i="1">
                <a:latin typeface="+mn-ea"/>
                <a:ea typeface="+mn-ea"/>
              </a:rPr>
              <a:t>F</a:t>
            </a:r>
            <a:r>
              <a:rPr lang="en-US" altLang="zh-CN" sz="2000" b="1" baseline="-25000">
                <a:latin typeface="+mn-ea"/>
                <a:ea typeface="+mn-ea"/>
              </a:rPr>
              <a:t>1</a:t>
            </a:r>
            <a:r>
              <a:rPr lang="en-US" altLang="zh-CN" sz="2000" b="1" i="1">
                <a:latin typeface="+mn-ea"/>
                <a:ea typeface="+mn-ea"/>
              </a:rPr>
              <a:t>l</a:t>
            </a:r>
            <a:r>
              <a:rPr lang="en-US" altLang="zh-CN" sz="2000" b="1" baseline="-25000">
                <a:latin typeface="+mn-ea"/>
                <a:ea typeface="+mn-ea"/>
              </a:rPr>
              <a:t>1</a:t>
            </a:r>
            <a:r>
              <a:rPr lang="en-US" altLang="zh-CN" sz="2000" b="1">
                <a:latin typeface="+mn-ea"/>
                <a:ea typeface="+mn-ea"/>
              </a:rPr>
              <a:t>______</a:t>
            </a:r>
            <a:r>
              <a:rPr lang="en-US" altLang="zh-CN" sz="2000" b="1" i="1">
                <a:latin typeface="+mn-ea"/>
                <a:ea typeface="+mn-ea"/>
              </a:rPr>
              <a:t>F</a:t>
            </a:r>
            <a:r>
              <a:rPr lang="en-US" altLang="zh-CN" sz="2000" b="1" baseline="-25000">
                <a:latin typeface="+mn-ea"/>
                <a:ea typeface="+mn-ea"/>
              </a:rPr>
              <a:t>2</a:t>
            </a:r>
            <a:r>
              <a:rPr lang="en-US" altLang="zh-CN" sz="2000" b="1" i="1">
                <a:latin typeface="+mn-ea"/>
                <a:ea typeface="+mn-ea"/>
              </a:rPr>
              <a:t>l</a:t>
            </a:r>
            <a:r>
              <a:rPr lang="en-US" altLang="zh-CN" sz="2000" b="1" baseline="-25000">
                <a:latin typeface="+mn-ea"/>
                <a:ea typeface="+mn-ea"/>
              </a:rPr>
              <a:t>2</a:t>
            </a:r>
            <a:r>
              <a:rPr lang="zh-CN" altLang="en-US" sz="2000" b="1">
                <a:latin typeface="+mn-ea"/>
                <a:ea typeface="+mn-ea"/>
              </a:rPr>
              <a:t>，其原因可能是</a:t>
            </a:r>
            <a:r>
              <a:rPr lang="en-US" altLang="zh-CN" sz="2000" b="1">
                <a:latin typeface="+mn-ea"/>
                <a:ea typeface="+mn-ea"/>
              </a:rPr>
              <a:t>____________________ </a:t>
            </a:r>
            <a:r>
              <a:rPr lang="zh-CN" altLang="en-US" sz="2000" b="1">
                <a:latin typeface="+mn-ea"/>
                <a:ea typeface="+mn-ea"/>
              </a:rPr>
              <a:t>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5313" y="4707181"/>
            <a:ext cx="7645469" cy="17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4439816" y="144632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弹簧测力计测量拉力更加精确，直观简单</a:t>
            </a:r>
          </a:p>
        </p:txBody>
      </p:sp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6692513" y="1882594"/>
            <a:ext cx="4157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得到普遍规律，避免偶然性</a:t>
            </a:r>
          </a:p>
        </p:txBody>
      </p:sp>
      <p:sp>
        <p:nvSpPr>
          <p:cNvPr id="13" name="TextBox 12"/>
          <p:cNvSpPr txBox="1"/>
          <p:nvPr>
            <p:custDataLst>
              <p:tags r:id="rId7"/>
            </p:custDataLst>
          </p:nvPr>
        </p:nvSpPr>
        <p:spPr>
          <a:xfrm>
            <a:off x="3870787" y="228263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/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000" b="1" baseline="-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</a:t>
            </a:r>
            <a:r>
              <a:rPr lang="en-US" altLang="zh-CN" sz="2000" b="1" baseline="-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＝ </a:t>
            </a: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000" b="1" baseline="-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</a:t>
            </a:r>
            <a:r>
              <a:rPr lang="en-US" altLang="zh-CN" sz="2000" b="1" baseline="-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</a:p>
        </p:txBody>
      </p:sp>
      <p:sp>
        <p:nvSpPr>
          <p:cNvPr id="14" name="TextBox 13"/>
          <p:cNvSpPr txBox="1"/>
          <p:nvPr>
            <p:custDataLst>
              <p:tags r:id="rId8"/>
            </p:custDataLst>
          </p:nvPr>
        </p:nvSpPr>
        <p:spPr>
          <a:xfrm>
            <a:off x="8586306" y="357024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/>
            <a:r>
              <a:rPr lang="zh-CN" altLang="en-US" sz="3600" b="1" baseline="-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＞</a:t>
            </a:r>
            <a:endParaRPr lang="en-US" altLang="zh-CN" sz="3600" b="1" baseline="-300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9"/>
            </p:custDataLst>
          </p:nvPr>
        </p:nvSpPr>
        <p:spPr>
          <a:xfrm>
            <a:off x="1732915" y="4124325"/>
            <a:ext cx="247967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杠杆自重产生的影响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63327" y="704003"/>
            <a:ext cx="10561911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25"/>
          <p:cNvSpPr/>
          <p:nvPr>
            <p:custDataLst>
              <p:tags r:id="rId2"/>
            </p:custDataLst>
          </p:nvPr>
        </p:nvSpPr>
        <p:spPr bwMode="auto">
          <a:xfrm>
            <a:off x="347652" y="425396"/>
            <a:ext cx="1031349" cy="557213"/>
          </a:xfrm>
          <a:custGeom>
            <a:avLst/>
            <a:gdLst>
              <a:gd name="T0" fmla="*/ 0 w 1186765"/>
              <a:gd name="T1" fmla="*/ 0 h 714376"/>
              <a:gd name="T2" fmla="*/ 8234 w 1186765"/>
              <a:gd name="T3" fmla="*/ 0 h 714376"/>
              <a:gd name="T4" fmla="*/ 11780 w 1186765"/>
              <a:gd name="T5" fmla="*/ 967 h 714376"/>
              <a:gd name="T6" fmla="*/ 11780 w 1186765"/>
              <a:gd name="T7" fmla="*/ 967 h 714376"/>
              <a:gd name="T8" fmla="*/ 8234 w 1186765"/>
              <a:gd name="T9" fmla="*/ 1935 h 714376"/>
              <a:gd name="T10" fmla="*/ 2431 w 1186765"/>
              <a:gd name="T11" fmla="*/ 1935 h 7143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86765"/>
              <a:gd name="T19" fmla="*/ 0 h 714376"/>
              <a:gd name="T20" fmla="*/ 1186765 w 1186765"/>
              <a:gd name="T21" fmla="*/ 714376 h 7143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86765" h="714376">
                <a:moveTo>
                  <a:pt x="0" y="0"/>
                </a:moveTo>
                <a:lnTo>
                  <a:pt x="829577" y="0"/>
                </a:lnTo>
                <a:cubicBezTo>
                  <a:pt x="1026846" y="0"/>
                  <a:pt x="1186765" y="159919"/>
                  <a:pt x="1186765" y="357188"/>
                </a:cubicBezTo>
                <a:lnTo>
                  <a:pt x="1186764" y="357188"/>
                </a:lnTo>
                <a:cubicBezTo>
                  <a:pt x="1186764" y="554457"/>
                  <a:pt x="1026845" y="714376"/>
                  <a:pt x="829576" y="714376"/>
                </a:cubicBezTo>
                <a:lnTo>
                  <a:pt x="244993" y="714376"/>
                </a:lnTo>
                <a:lnTo>
                  <a:pt x="0" y="0"/>
                </a:lnTo>
                <a:close/>
              </a:path>
            </a:pathLst>
          </a:custGeom>
          <a:solidFill>
            <a:srgbClr val="A5CC44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练</a:t>
            </a:r>
            <a:r>
              <a:rPr lang="en-US" altLang="zh-CN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9001" y="779121"/>
            <a:ext cx="7248450" cy="49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184" y="2132856"/>
            <a:ext cx="424911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3935760" y="345542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ea"/>
                <a:ea typeface="+mn-ea"/>
              </a:rPr>
              <a:t>1</a:t>
            </a:r>
            <a:endParaRPr lang="zh-CN" altLang="en-US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>
            <p:custDataLst>
              <p:tags r:id="rId6"/>
            </p:custDataLst>
          </p:nvPr>
        </p:nvSpPr>
        <p:spPr>
          <a:xfrm>
            <a:off x="1379001" y="5013176"/>
            <a:ext cx="111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+mn-ea"/>
                <a:ea typeface="+mn-ea"/>
              </a:rPr>
              <a:t>增大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63327" y="836712"/>
            <a:ext cx="1070528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如图所示，小明正在做俯卧撑，把他的身体看作一个</a:t>
            </a:r>
            <a:r>
              <a:rPr lang="zh-CN" altLang="zh-CN" sz="2800" b="1">
                <a:cs typeface="宋体" panose="02010600030101010101" pitchFamily="2" charset="-122"/>
              </a:rPr>
              <a:t>杠杆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为支点，</a:t>
            </a:r>
            <a:r>
              <a:rPr lang="zh-CN" altLang="zh-CN" sz="2800" b="1">
                <a:solidFill>
                  <a:srgbClr val="000000"/>
                </a:solidFill>
                <a:latin typeface="Arial" panose="020B0604020202020204"/>
                <a:cs typeface="Times New Roman" panose="02020603050405020304" pitchFamily="18" charset="0"/>
              </a:rPr>
              <a:t> </a:t>
            </a:r>
            <a:r>
              <a:rPr lang="zh-CN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800" b="1" i="1">
                <a:latin typeface="Arial" panose="020B0604020202020204"/>
                <a:cs typeface="Times New Roman" panose="02020603050405020304" pitchFamily="18" charset="0"/>
              </a:rPr>
              <a:t> 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为重心，他的体重为600N。求：</a:t>
            </a:r>
            <a:br>
              <a:rPr lang="zh-CN" altLang="zh-CN" sz="2800" b="1">
                <a:cs typeface="宋体" panose="02010600030101010101" pitchFamily="2" charset="-122"/>
              </a:rPr>
            </a:b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（1）动力臂</a:t>
            </a:r>
            <a:r>
              <a:rPr lang="zh-CN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zh-CN" altLang="zh-CN" sz="2800" b="1">
                <a:latin typeface="Arial" panose="020B0604020202020204"/>
                <a:cs typeface="Times New Roman" panose="02020603050405020304" pitchFamily="18" charset="0"/>
              </a:rPr>
              <a:t>       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（2）双手支持力</a:t>
            </a:r>
            <a:r>
              <a:rPr lang="zh-CN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zh-CN" altLang="zh-CN" sz="2800" b="1">
                <a:cs typeface="宋体" panose="02010600030101010101" pitchFamily="2" charset="-122"/>
              </a:rPr>
              <a:t>         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25"/>
          <p:cNvSpPr/>
          <p:nvPr>
            <p:custDataLst>
              <p:tags r:id="rId2"/>
            </p:custDataLst>
          </p:nvPr>
        </p:nvSpPr>
        <p:spPr bwMode="auto">
          <a:xfrm>
            <a:off x="347652" y="425396"/>
            <a:ext cx="1031349" cy="557213"/>
          </a:xfrm>
          <a:custGeom>
            <a:avLst/>
            <a:gdLst>
              <a:gd name="T0" fmla="*/ 0 w 1186765"/>
              <a:gd name="T1" fmla="*/ 0 h 714376"/>
              <a:gd name="T2" fmla="*/ 8234 w 1186765"/>
              <a:gd name="T3" fmla="*/ 0 h 714376"/>
              <a:gd name="T4" fmla="*/ 11780 w 1186765"/>
              <a:gd name="T5" fmla="*/ 967 h 714376"/>
              <a:gd name="T6" fmla="*/ 11780 w 1186765"/>
              <a:gd name="T7" fmla="*/ 967 h 714376"/>
              <a:gd name="T8" fmla="*/ 8234 w 1186765"/>
              <a:gd name="T9" fmla="*/ 1935 h 714376"/>
              <a:gd name="T10" fmla="*/ 2431 w 1186765"/>
              <a:gd name="T11" fmla="*/ 1935 h 7143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86765"/>
              <a:gd name="T19" fmla="*/ 0 h 714376"/>
              <a:gd name="T20" fmla="*/ 1186765 w 1186765"/>
              <a:gd name="T21" fmla="*/ 714376 h 7143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86765" h="714376">
                <a:moveTo>
                  <a:pt x="0" y="0"/>
                </a:moveTo>
                <a:lnTo>
                  <a:pt x="829577" y="0"/>
                </a:lnTo>
                <a:cubicBezTo>
                  <a:pt x="1026846" y="0"/>
                  <a:pt x="1186765" y="159919"/>
                  <a:pt x="1186765" y="357188"/>
                </a:cubicBezTo>
                <a:lnTo>
                  <a:pt x="1186764" y="357188"/>
                </a:lnTo>
                <a:cubicBezTo>
                  <a:pt x="1186764" y="554457"/>
                  <a:pt x="1026845" y="714376"/>
                  <a:pt x="829576" y="714376"/>
                </a:cubicBezTo>
                <a:lnTo>
                  <a:pt x="244993" y="714376"/>
                </a:lnTo>
                <a:lnTo>
                  <a:pt x="0" y="0"/>
                </a:lnTo>
                <a:close/>
              </a:path>
            </a:pathLst>
          </a:custGeom>
          <a:solidFill>
            <a:srgbClr val="A5CC44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练</a:t>
            </a:r>
            <a:r>
              <a:rPr lang="en-US" altLang="zh-CN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3287558" y="2277237"/>
            <a:ext cx="278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ea"/>
                <a:ea typeface="+mn-ea"/>
              </a:rPr>
              <a:t>1.5 m</a:t>
            </a:r>
            <a:endParaRPr lang="zh-CN" altLang="en-US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7464425" y="2238375"/>
            <a:ext cx="1290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ea"/>
                <a:ea typeface="+mn-ea"/>
              </a:rPr>
              <a:t>360N</a:t>
            </a:r>
            <a:endParaRPr lang="zh-CN" altLang="en-US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068960"/>
            <a:ext cx="5742840" cy="28083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杠杆分类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3</a:t>
            </a:r>
          </a:p>
        </p:txBody>
      </p:sp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5880100" y="1485265"/>
            <a:ext cx="59734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利用撬棒只要用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较小的力就能撬动较重的物体</a:t>
            </a:r>
            <a:r>
              <a:rPr lang="zh-CN" altLang="en-US" sz="2400" b="1">
                <a:latin typeface="宋体" panose="02010600030101010101" pitchFamily="2" charset="-122"/>
              </a:rPr>
              <a:t>，利用羊角锤只要用较小的力就能拔出钉子。这类杠杆是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省力杠杆</a:t>
            </a:r>
            <a:r>
              <a:rPr lang="zh-CN" altLang="en-US" sz="2400" b="1">
                <a:latin typeface="宋体" panose="02010600030101010101" pitchFamily="2" charset="-122"/>
              </a:rPr>
              <a:t>，它们的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动力臂大于阻力臂</a:t>
            </a:r>
            <a:r>
              <a:rPr lang="zh-CN" altLang="en-US" sz="2400" b="1">
                <a:latin typeface="宋体" panose="02010600030101010101" pitchFamily="2" charset="-122"/>
              </a:rPr>
              <a:t>，使用它们可以省力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7182" name="矩形 7181"/>
          <p:cNvSpPr/>
          <p:nvPr>
            <p:custDataLst>
              <p:tags r:id="rId7"/>
            </p:custDataLst>
          </p:nvPr>
        </p:nvSpPr>
        <p:spPr>
          <a:xfrm>
            <a:off x="6455737" y="4258682"/>
            <a:ext cx="293751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特点：</a:t>
            </a:r>
            <a:r>
              <a:rPr lang="zh-CN" altLang="en-US" sz="2400" b="1">
                <a:solidFill>
                  <a:srgbClr val="FF0000"/>
                </a:solidFill>
              </a:rPr>
              <a:t>省力，费距离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574" y="2781449"/>
            <a:ext cx="5616624" cy="37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>
            <p:custDataLst>
              <p:tags r:id="rId9"/>
            </p:custDataLst>
          </p:nvPr>
        </p:nvSpPr>
        <p:spPr>
          <a:xfrm>
            <a:off x="2083277" y="4117545"/>
            <a:ext cx="104240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  <a:cs typeface="华康海报体W12(P)" panose="040B0C00000000000000" charset="-122"/>
              </a:rPr>
              <a:t>支点</a:t>
            </a:r>
            <a:r>
              <a:rPr lang="en-US" altLang="zh-CN" sz="2000" i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  <a:cs typeface="华康海报体W12(P)" panose="040B0C00000000000000" charset="-122"/>
              </a:rPr>
              <a:t>O</a:t>
            </a:r>
            <a:endParaRPr lang="zh-CN" altLang="en-US" sz="2000" i="1">
              <a:solidFill>
                <a:srgbClr val="FF0000"/>
              </a:solidFill>
              <a:latin typeface="华康海报体W12(P)" panose="040B0C00000000000000" charset="-122"/>
              <a:ea typeface="华康海报体W12(P)" panose="040B0C00000000000000" charset="-122"/>
              <a:cs typeface="华康海报体W12(P)" panose="040B0C00000000000000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0"/>
            </p:custDataLst>
          </p:nvPr>
        </p:nvCxnSpPr>
        <p:spPr>
          <a:xfrm flipH="1">
            <a:off x="1679717" y="4365625"/>
            <a:ext cx="0" cy="64807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1"/>
            </p:custDataLst>
          </p:nvPr>
        </p:nvCxnSpPr>
        <p:spPr>
          <a:xfrm>
            <a:off x="1679717" y="4581649"/>
            <a:ext cx="80712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2"/>
            </p:custDataLst>
          </p:nvPr>
        </p:nvCxnSpPr>
        <p:spPr>
          <a:xfrm>
            <a:off x="2486837" y="4581650"/>
            <a:ext cx="24576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>
            <p:custDataLst>
              <p:tags r:id="rId13"/>
            </p:custDataLst>
          </p:nvPr>
        </p:nvCxnSpPr>
        <p:spPr>
          <a:xfrm flipH="1" flipV="1">
            <a:off x="1679717" y="3213497"/>
            <a:ext cx="0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>
            <p:custDataLst>
              <p:tags r:id="rId14"/>
            </p:custDataLst>
          </p:nvPr>
        </p:nvCxnSpPr>
        <p:spPr>
          <a:xfrm flipH="1">
            <a:off x="4944509" y="3973498"/>
            <a:ext cx="1" cy="6882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919605" y="1412875"/>
            <a:ext cx="2712720" cy="2279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18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杠杆分类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3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60" y="3531235"/>
            <a:ext cx="4251960" cy="280733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7"/>
            </p:custDataLst>
          </p:nvPr>
        </p:nvSpPr>
        <p:spPr>
          <a:xfrm>
            <a:off x="5663565" y="1300480"/>
            <a:ext cx="61150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划船者需要用较大的力拉动桨柄才能使桨叶在水中划动，但是划船者的手移动较小的距离，就能使桨叶在水中移动较大的距离。</a:t>
            </a:r>
          </a:p>
        </p:txBody>
      </p:sp>
      <p:sp>
        <p:nvSpPr>
          <p:cNvPr id="2" name="TextBox 1"/>
          <p:cNvSpPr txBox="1"/>
          <p:nvPr>
            <p:custDataLst>
              <p:tags r:id="rId8"/>
            </p:custDataLst>
          </p:nvPr>
        </p:nvSpPr>
        <p:spPr>
          <a:xfrm>
            <a:off x="5879832" y="4469755"/>
            <a:ext cx="424847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特点：</a:t>
            </a:r>
            <a:r>
              <a:rPr lang="zh-CN" altLang="en-US" sz="2400" b="1">
                <a:solidFill>
                  <a:srgbClr val="FF0000"/>
                </a:solidFill>
              </a:rPr>
              <a:t>费力，省距离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19605" y="1300480"/>
            <a:ext cx="3357880" cy="2183130"/>
          </a:xfrm>
          <a:prstGeom prst="rect">
            <a:avLst/>
          </a:prstGeom>
        </p:spPr>
      </p:pic>
      <p:sp>
        <p:nvSpPr>
          <p:cNvPr id="5" name="TextBox 5"/>
          <p:cNvSpPr txBox="1"/>
          <p:nvPr>
            <p:custDataLst>
              <p:tags r:id="rId10"/>
            </p:custDataLst>
          </p:nvPr>
        </p:nvSpPr>
        <p:spPr>
          <a:xfrm>
            <a:off x="5880100" y="3162300"/>
            <a:ext cx="52698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这类杠杆是</a:t>
            </a:r>
            <a:r>
              <a:rPr lang="zh-CN" altLang="en-US" sz="2400" b="1">
                <a:solidFill>
                  <a:srgbClr val="FF0000"/>
                </a:solidFill>
              </a:rPr>
              <a:t>费力杠杆</a:t>
            </a:r>
            <a:r>
              <a:rPr lang="zh-CN" altLang="en-US" sz="2400" b="1"/>
              <a:t>，它们的</a:t>
            </a:r>
            <a:r>
              <a:rPr lang="zh-CN" altLang="en-US" sz="2400" b="1">
                <a:solidFill>
                  <a:srgbClr val="FF0000"/>
                </a:solidFill>
              </a:rPr>
              <a:t>动力臂小于阻力臂</a:t>
            </a:r>
            <a:r>
              <a:rPr lang="zh-CN" altLang="en-US" sz="2400" b="1"/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899" y="620604"/>
            <a:ext cx="5867324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16453" y="607040"/>
            <a:ext cx="528617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杠杆分类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3</a:t>
            </a:r>
          </a:p>
        </p:txBody>
      </p:sp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6095995" y="1629325"/>
            <a:ext cx="482453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动力臂等于阻力臂</a:t>
            </a:r>
            <a:r>
              <a:rPr lang="zh-CN" altLang="en-US" sz="2400" b="1">
                <a:latin typeface="宋体" panose="02010600030101010101" pitchFamily="2" charset="-122"/>
              </a:rPr>
              <a:t>，根据杠杆平衡条件可得，</a:t>
            </a:r>
            <a:r>
              <a:rPr lang="zh-CN" altLang="en-US" sz="2400" b="1">
                <a:solidFill>
                  <a:srgbClr val="00B0F0"/>
                </a:solidFill>
                <a:latin typeface="宋体" panose="02010600030101010101" pitchFamily="2" charset="-122"/>
              </a:rPr>
              <a:t>动力等于阻力</a:t>
            </a:r>
            <a:r>
              <a:rPr lang="zh-CN" altLang="en-US" sz="2400" b="1">
                <a:latin typeface="宋体" panose="02010600030101010101" pitchFamily="2" charset="-122"/>
              </a:rPr>
              <a:t>，此类杠杆为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等臂杠杆</a:t>
            </a:r>
            <a:r>
              <a:rPr lang="zh-CN" altLang="en-US" sz="2400" b="1">
                <a:solidFill>
                  <a:srgbClr val="00B0F0"/>
                </a:solidFill>
                <a:latin typeface="宋体" panose="02010600030101010101" pitchFamily="2" charset="-122"/>
              </a:rPr>
              <a:t>。</a:t>
            </a:r>
          </a:p>
        </p:txBody>
      </p:sp>
      <p:pic>
        <p:nvPicPr>
          <p:cNvPr id="10" name="图片 2662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7491" t="12138" r="20668" b="17363"/>
          <a:stretch>
            <a:fillRect/>
          </a:stretch>
        </p:blipFill>
        <p:spPr bwMode="auto">
          <a:xfrm>
            <a:off x="508256" y="1784026"/>
            <a:ext cx="5343203" cy="344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0"/>
          <p:cNvGrpSpPr/>
          <p:nvPr>
            <p:custDataLst>
              <p:tags r:id="rId8"/>
            </p:custDataLst>
          </p:nvPr>
        </p:nvGrpSpPr>
        <p:grpSpPr>
          <a:xfrm>
            <a:off x="1392054" y="2707570"/>
            <a:ext cx="3575606" cy="1696633"/>
            <a:chOff x="13847" y="5533"/>
            <a:chExt cx="3761" cy="2248"/>
          </a:xfrm>
        </p:grpSpPr>
        <p:sp>
          <p:nvSpPr>
            <p:cNvPr id="12" name="椭圆 11"/>
            <p:cNvSpPr/>
            <p:nvPr>
              <p:custDataLst>
                <p:tags r:id="rId10"/>
              </p:custDataLst>
            </p:nvPr>
          </p:nvSpPr>
          <p:spPr>
            <a:xfrm>
              <a:off x="15588" y="6460"/>
              <a:ext cx="177" cy="1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/>
            <p:cNvCxnSpPr/>
            <p:nvPr>
              <p:custDataLst>
                <p:tags r:id="rId11"/>
              </p:custDataLst>
            </p:nvPr>
          </p:nvCxnSpPr>
          <p:spPr>
            <a:xfrm flipH="1">
              <a:off x="14304" y="6391"/>
              <a:ext cx="0" cy="13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sm" len="sm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>
              <p:custDataLst>
                <p:tags r:id="rId12"/>
              </p:custDataLst>
            </p:nvPr>
          </p:nvCxnSpPr>
          <p:spPr>
            <a:xfrm flipH="1">
              <a:off x="17076" y="6391"/>
              <a:ext cx="0" cy="13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sm" len="sm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21"/>
            <p:cNvSpPr txBox="1"/>
            <p:nvPr>
              <p:custDataLst>
                <p:tags r:id="rId13"/>
              </p:custDataLst>
            </p:nvPr>
          </p:nvSpPr>
          <p:spPr>
            <a:xfrm>
              <a:off x="17149" y="7251"/>
              <a:ext cx="459" cy="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文本框 22"/>
            <p:cNvSpPr txBox="1"/>
            <p:nvPr>
              <p:custDataLst>
                <p:tags r:id="rId14"/>
              </p:custDataLst>
            </p:nvPr>
          </p:nvSpPr>
          <p:spPr>
            <a:xfrm>
              <a:off x="13847" y="7251"/>
              <a:ext cx="474" cy="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20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17" name="直接连接符 16"/>
            <p:cNvCxnSpPr/>
            <p:nvPr>
              <p:custDataLst>
                <p:tags r:id="rId15"/>
              </p:custDataLst>
            </p:nvPr>
          </p:nvCxnSpPr>
          <p:spPr>
            <a:xfrm>
              <a:off x="14320" y="6558"/>
              <a:ext cx="2758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任意多边形 17"/>
            <p:cNvSpPr/>
            <p:nvPr>
              <p:custDataLst>
                <p:tags r:id="rId16"/>
              </p:custDataLst>
            </p:nvPr>
          </p:nvSpPr>
          <p:spPr>
            <a:xfrm rot="10800000">
              <a:off x="16857" y="6558"/>
              <a:ext cx="219" cy="219"/>
            </a:xfrm>
            <a:custGeom>
              <a:avLst/>
              <a:gdLst>
                <a:gd name="connsiteX0" fmla="*/ 0 w 1080"/>
                <a:gd name="connsiteY0" fmla="*/ 0 h 1080"/>
                <a:gd name="connsiteX1" fmla="*/ 1080 w 1080"/>
                <a:gd name="connsiteY1" fmla="*/ 0 h 1080"/>
                <a:gd name="connsiteX2" fmla="*/ 1080 w 1080"/>
                <a:gd name="connsiteY2" fmla="*/ 1080 h 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" h="1080">
                  <a:moveTo>
                    <a:pt x="0" y="0"/>
                  </a:moveTo>
                  <a:lnTo>
                    <a:pt x="1080" y="0"/>
                  </a:lnTo>
                  <a:lnTo>
                    <a:pt x="1080" y="108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7"/>
              </p:custDataLst>
            </p:nvPr>
          </p:nvSpPr>
          <p:spPr>
            <a:xfrm rot="5400000">
              <a:off x="14304" y="6544"/>
              <a:ext cx="219" cy="219"/>
            </a:xfrm>
            <a:custGeom>
              <a:avLst/>
              <a:gdLst>
                <a:gd name="connsiteX0" fmla="*/ 0 w 1080"/>
                <a:gd name="connsiteY0" fmla="*/ 0 h 1080"/>
                <a:gd name="connsiteX1" fmla="*/ 1080 w 1080"/>
                <a:gd name="connsiteY1" fmla="*/ 0 h 1080"/>
                <a:gd name="connsiteX2" fmla="*/ 1080 w 1080"/>
                <a:gd name="connsiteY2" fmla="*/ 1080 h 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" h="1080">
                  <a:moveTo>
                    <a:pt x="0" y="0"/>
                  </a:moveTo>
                  <a:lnTo>
                    <a:pt x="1080" y="0"/>
                  </a:lnTo>
                  <a:lnTo>
                    <a:pt x="1080" y="108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左大括号 19"/>
            <p:cNvSpPr/>
            <p:nvPr>
              <p:custDataLst>
                <p:tags r:id="rId18"/>
              </p:custDataLst>
            </p:nvPr>
          </p:nvSpPr>
          <p:spPr>
            <a:xfrm rot="5400000" flipV="1">
              <a:off x="14785" y="5633"/>
              <a:ext cx="425" cy="1354"/>
            </a:xfrm>
            <a:prstGeom prst="leftBrace">
              <a:avLst>
                <a:gd name="adj1" fmla="val 28304"/>
                <a:gd name="adj2" fmla="val 50000"/>
              </a:avLst>
            </a:prstGeom>
            <a:ln w="38100" cap="rnd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左大括号 20"/>
            <p:cNvSpPr/>
            <p:nvPr>
              <p:custDataLst>
                <p:tags r:id="rId19"/>
              </p:custDataLst>
            </p:nvPr>
          </p:nvSpPr>
          <p:spPr>
            <a:xfrm rot="5400000" flipV="1">
              <a:off x="16162" y="5633"/>
              <a:ext cx="425" cy="1354"/>
            </a:xfrm>
            <a:prstGeom prst="leftBrace">
              <a:avLst>
                <a:gd name="adj1" fmla="val 28304"/>
                <a:gd name="adj2" fmla="val 50000"/>
              </a:avLst>
            </a:prstGeom>
            <a:ln w="38100" cap="rnd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8"/>
            <p:cNvSpPr txBox="1"/>
            <p:nvPr>
              <p:custDataLst>
                <p:tags r:id="rId20"/>
              </p:custDataLst>
            </p:nvPr>
          </p:nvSpPr>
          <p:spPr>
            <a:xfrm>
              <a:off x="15814" y="5567"/>
              <a:ext cx="1264" cy="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阻力臂</a:t>
              </a:r>
              <a:r>
                <a:rPr lang="en-US" altLang="zh-CN" sz="20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20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3" name="文本框 29"/>
            <p:cNvSpPr txBox="1"/>
            <p:nvPr>
              <p:custDataLst>
                <p:tags r:id="rId21"/>
              </p:custDataLst>
            </p:nvPr>
          </p:nvSpPr>
          <p:spPr>
            <a:xfrm>
              <a:off x="14425" y="5533"/>
              <a:ext cx="1202" cy="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动力臂</a:t>
              </a:r>
              <a:r>
                <a:rPr lang="en-US" altLang="zh-CN" sz="20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20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" name="TextBox 3"/>
          <p:cNvSpPr txBox="1"/>
          <p:nvPr>
            <p:custDataLst>
              <p:tags r:id="rId9"/>
            </p:custDataLst>
          </p:nvPr>
        </p:nvSpPr>
        <p:spPr>
          <a:xfrm>
            <a:off x="6023610" y="3454400"/>
            <a:ext cx="5249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特点：等臂杠杆既不省力也不省距离，是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为了改变力的方向</a:t>
            </a:r>
            <a:endParaRPr lang="zh-CN" altLang="en-US" sz="240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1127988" y="1035198"/>
            <a:ext cx="2411730" cy="521970"/>
            <a:chOff x="2936" y="1873"/>
            <a:chExt cx="3798" cy="822"/>
          </a:xfrm>
        </p:grpSpPr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4419" y="1873"/>
              <a:ext cx="23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黑体" panose="02010600030101010101" pitchFamily="49" charset="-122"/>
                  <a:ea typeface="黑体" panose="02010600030101010101" pitchFamily="49" charset="-122"/>
                  <a:cs typeface="黑体" panose="02010600030101010101" pitchFamily="49" charset="-122"/>
                </a:rPr>
                <a:t>总结</a:t>
              </a:r>
            </a:p>
          </p:txBody>
        </p:sp>
        <p:pic>
          <p:nvPicPr>
            <p:cNvPr id="10" name="图片 9" descr="/private/var/folders/b1/j07mvtc12sjfxxr7f6ylphcr0000gn/T/com.kingsoft.wpsoffice.mac/kaimatting/20240112102916/output_aiMatting_20240112102926.pngoutput_aiMatting_20240112102926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7"/>
            <a:srcRect t="16560" r="6080" b="17415"/>
            <a:stretch>
              <a:fillRect/>
            </a:stretch>
          </p:blipFill>
          <p:spPr>
            <a:xfrm>
              <a:off x="2936" y="1873"/>
              <a:ext cx="1483" cy="618"/>
            </a:xfrm>
            <a:prstGeom prst="rect">
              <a:avLst/>
            </a:prstGeom>
          </p:spPr>
        </p:pic>
      </p:grpSp>
      <p:sp>
        <p:nvSpPr>
          <p:cNvPr id="8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83341" y="2279115"/>
            <a:ext cx="9073008" cy="70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Group 13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631246" y="1557045"/>
          <a:ext cx="9781815" cy="4560570"/>
        </p:xfrm>
        <a:graphic>
          <a:graphicData uri="http://schemas.openxmlformats.org/drawingml/2006/table">
            <a:tbl>
              <a:tblPr/>
              <a:tblGrid>
                <a:gridCol w="230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467"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spc="3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类型</a:t>
                      </a: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spc="9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特征</a:t>
                      </a: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spc="90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特点</a:t>
                      </a: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    例</a:t>
                      </a: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672"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省力杠杆</a:t>
                      </a:r>
                      <a:endParaRPr kumimoji="0" lang="zh-CN" altLang="en-US" sz="2000" b="1" i="0" spc="80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000" b="1" i="1" spc="30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kumimoji="0" lang="zh-CN" altLang="en-US" sz="2000" b="1" i="0" spc="30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动＞</a:t>
                      </a:r>
                      <a:r>
                        <a:rPr kumimoji="0" lang="en-US" altLang="zh-CN" sz="2000" b="1" i="1" spc="30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kumimoji="0" lang="zh-CN" altLang="en-US" sz="2000" b="1" i="0" spc="30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阻</a:t>
                      </a:r>
                      <a:endParaRPr kumimoji="0" lang="en-US" altLang="zh-CN" sz="2000" b="1" i="0" spc="30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zh-CN" sz="2000" b="1" i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altLang="zh-CN" sz="2000" b="1" baseline="-250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en-US" altLang="zh-CN" sz="20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&lt;</a:t>
                      </a:r>
                      <a:r>
                        <a:rPr lang="en-US" altLang="zh-CN" sz="2000" b="1" i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altLang="zh-CN" sz="2000" b="1" baseline="-250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省力费距离</a:t>
                      </a:r>
                      <a:endParaRPr kumimoji="0" lang="zh-CN" altLang="en-US" sz="2000" b="1" i="0" spc="30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撬棒、铡刀、动滑轮、       轮轴、羊角锤、钢丝钳、手推车、花枝剪刀</a:t>
                      </a: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等</a:t>
                      </a:r>
                      <a:endParaRPr kumimoji="0" lang="zh-CN" altLang="en-US" sz="2000" b="1" i="0" spc="30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5039"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费力杠杆</a:t>
                      </a:r>
                      <a:endParaRPr kumimoji="0" lang="zh-CN" altLang="en-US" sz="2000" b="1" i="0" spc="80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000" b="1" i="1" spc="30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kumimoji="0" lang="zh-CN" altLang="en-US" sz="2000" b="1" i="0" spc="30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动＜</a:t>
                      </a:r>
                      <a:r>
                        <a:rPr kumimoji="0" lang="en-US" altLang="zh-CN" sz="2000" b="1" i="1" spc="30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kumimoji="0" lang="zh-CN" altLang="en-US" sz="2000" b="1" i="0" spc="30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阻</a:t>
                      </a:r>
                      <a:endParaRPr kumimoji="0" lang="en-US" altLang="zh-CN" sz="2000" b="1" i="0" spc="30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zh-CN" sz="2000" b="1" i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altLang="zh-CN" sz="2000" b="1" baseline="-250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en-US" altLang="zh-CN" sz="20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&gt;</a:t>
                      </a:r>
                      <a:r>
                        <a:rPr lang="en-US" altLang="zh-CN" sz="2000" b="1" i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altLang="zh-CN" sz="2000" b="1" baseline="-250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费力省距离</a:t>
                      </a:r>
                      <a:endParaRPr kumimoji="0" lang="zh-CN" altLang="en-US" sz="2000" b="1" i="0" spc="30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缝纫机踏板、起重臂、人的前臂、理发剪刀、钓鱼竿</a:t>
                      </a: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等</a:t>
                      </a:r>
                      <a:endParaRPr kumimoji="0" lang="zh-CN" altLang="en-US" sz="2000" b="1" i="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467"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等臂杠杆</a:t>
                      </a:r>
                      <a:endParaRPr kumimoji="0" lang="zh-CN" altLang="en-US" sz="2000" b="1" i="0" spc="80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000" b="1" i="1" spc="30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kumimoji="0" lang="zh-CN" altLang="en-US" sz="2000" b="1" i="0" spc="30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动＝</a:t>
                      </a:r>
                      <a:r>
                        <a:rPr kumimoji="0" lang="en-US" altLang="zh-CN" sz="2000" b="1" i="1" spc="30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kumimoji="0" lang="zh-CN" altLang="en-US" sz="2000" b="1" i="0" spc="30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阻</a:t>
                      </a:r>
                      <a:endParaRPr kumimoji="0" lang="en-US" altLang="zh-CN" sz="2000" b="1" i="0" spc="30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zh-CN" sz="2000" b="1" i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altLang="zh-CN" sz="2000" b="1" baseline="-250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2000" b="1" baseline="-250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＝</a:t>
                      </a:r>
                      <a:r>
                        <a:rPr lang="en-US" altLang="zh-CN" sz="2000" b="1" i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altLang="zh-CN" sz="2000" b="1" baseline="-250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不省力不省距离，改变力的方向</a:t>
                      </a:r>
                      <a:endParaRPr kumimoji="0" lang="zh-CN" altLang="en-US" sz="2000" b="1" i="0" spc="30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lvl="0" indent="0" algn="ctr" defTabSz="914400" rtl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000" b="1" i="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天平、跷跷板等</a:t>
                      </a:r>
                    </a:p>
                  </a:txBody>
                  <a:tcPr marL="120000" marR="120000" marT="62411" marB="62411" anchor="ctr" anchorCtr="1" horzOverflow="overflow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6762" y="692696"/>
            <a:ext cx="10658475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900430" eaLnBrk="1" hangingPunct="1">
              <a:lnSpc>
                <a:spcPct val="150000"/>
              </a:lnSpc>
              <a:defRPr/>
            </a:pP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8040216" y="1556792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/>
              <a:t>真的吗？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264678"/>
            <a:ext cx="3207709" cy="32126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84" y="492695"/>
            <a:ext cx="7173913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1139861" y="4797152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+mn-ea"/>
                <a:ea typeface="+mn-ea"/>
              </a:rPr>
              <a:t>只要给我一个支点，我就可以移动地球。</a:t>
            </a:r>
            <a:r>
              <a:rPr lang="en-US" altLang="zh-CN" sz="2800" b="1">
                <a:latin typeface="+mn-ea"/>
                <a:ea typeface="+mn-ea"/>
              </a:rPr>
              <a:t>——</a:t>
            </a:r>
            <a:r>
              <a:rPr lang="zh-CN" altLang="en-US" sz="2800" b="1">
                <a:latin typeface="+mn-ea"/>
                <a:ea typeface="+mn-ea"/>
              </a:rPr>
              <a:t>阿基米德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0944" y="1916832"/>
            <a:ext cx="106774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25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257300" indent="-1257300" eaLnBrk="1" hangingPunct="1">
              <a:lnSpc>
                <a:spcPct val="150000"/>
              </a:lnSpc>
              <a:defRPr/>
            </a:pPr>
            <a:r>
              <a:rPr lang="zh-CN" altLang="en-US" sz="2400" b="1">
                <a:latin typeface="+mn-ea"/>
                <a:ea typeface="+mn-ea"/>
              </a:rPr>
              <a:t>如图所示，从杠杆的分类来说，食品夹属于</a:t>
            </a:r>
            <a:r>
              <a:rPr lang="en-US" altLang="zh-CN" sz="2400" b="1">
                <a:latin typeface="+mn-ea"/>
                <a:ea typeface="+mn-ea"/>
              </a:rPr>
              <a:t>______</a:t>
            </a:r>
            <a:r>
              <a:rPr lang="zh-CN" altLang="en-US" sz="2400" b="1">
                <a:latin typeface="+mn-ea"/>
                <a:ea typeface="+mn-ea"/>
              </a:rPr>
              <a:t>杠杆，若需要夹起一个较滑且较重的食物，握夹子的手指应该距离食物更</a:t>
            </a:r>
            <a:r>
              <a:rPr lang="en-US" altLang="zh-CN" sz="2400" b="1">
                <a:latin typeface="+mn-ea"/>
                <a:ea typeface="+mn-ea"/>
              </a:rPr>
              <a:t>_____</a:t>
            </a:r>
            <a:r>
              <a:rPr lang="zh-CN" altLang="en-US" sz="2400" b="1">
                <a:latin typeface="+mn-ea"/>
                <a:ea typeface="+mn-ea"/>
              </a:rPr>
              <a:t> （填“近”或“远”）。</a:t>
            </a:r>
            <a:br>
              <a:rPr lang="zh-CN" altLang="en-US" sz="2400" b="1">
                <a:latin typeface="+mn-ea"/>
                <a:ea typeface="+mn-ea"/>
              </a:rPr>
            </a:br>
            <a:r>
              <a:rPr lang="zh-CN" altLang="en-US" sz="2400" b="1">
                <a:latin typeface="+mn-ea"/>
                <a:ea typeface="+mn-ea"/>
              </a:rPr>
              <a:t>   </a:t>
            </a:r>
            <a:endParaRPr lang="zh-CN" altLang="en-US" sz="2400" b="1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任意多边形 10"/>
          <p:cNvSpPr/>
          <p:nvPr>
            <p:custDataLst>
              <p:tags r:id="rId2"/>
            </p:custDataLst>
          </p:nvPr>
        </p:nvSpPr>
        <p:spPr>
          <a:xfrm>
            <a:off x="695400" y="1166750"/>
            <a:ext cx="1152128" cy="642622"/>
          </a:xfrm>
          <a:custGeom>
            <a:avLst/>
            <a:gdLst>
              <a:gd name="connsiteX0" fmla="*/ 0 w 1141940"/>
              <a:gd name="connsiteY0" fmla="*/ 0 h 714376"/>
              <a:gd name="connsiteX1" fmla="*/ 784752 w 1141940"/>
              <a:gd name="connsiteY1" fmla="*/ 0 h 714376"/>
              <a:gd name="connsiteX2" fmla="*/ 1141940 w 1141940"/>
              <a:gd name="connsiteY2" fmla="*/ 357188 h 714376"/>
              <a:gd name="connsiteX3" fmla="*/ 1141939 w 1141940"/>
              <a:gd name="connsiteY3" fmla="*/ 357188 h 714376"/>
              <a:gd name="connsiteX4" fmla="*/ 784751 w 1141940"/>
              <a:gd name="connsiteY4" fmla="*/ 714376 h 714376"/>
              <a:gd name="connsiteX5" fmla="*/ 244993 w 1141940"/>
              <a:gd name="connsiteY5" fmla="*/ 714376 h 7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940" h="714376">
                <a:moveTo>
                  <a:pt x="0" y="0"/>
                </a:moveTo>
                <a:lnTo>
                  <a:pt x="784752" y="0"/>
                </a:lnTo>
                <a:cubicBezTo>
                  <a:pt x="982021" y="0"/>
                  <a:pt x="1141940" y="159919"/>
                  <a:pt x="1141940" y="357188"/>
                </a:cubicBezTo>
                <a:lnTo>
                  <a:pt x="1141939" y="357188"/>
                </a:lnTo>
                <a:cubicBezTo>
                  <a:pt x="1141939" y="554457"/>
                  <a:pt x="982020" y="714376"/>
                  <a:pt x="784751" y="714376"/>
                </a:cubicBezTo>
                <a:lnTo>
                  <a:pt x="244993" y="714376"/>
                </a:lnTo>
                <a:close/>
              </a:path>
            </a:pathLst>
          </a:custGeom>
          <a:solidFill>
            <a:srgbClr val="E6844E">
              <a:alpha val="74000"/>
            </a:srgbClr>
          </a:solidFill>
        </p:spPr>
        <p:txBody>
          <a:bodyPr lIns="180000" anchor="ctr">
            <a:noAutofit/>
          </a:bodyPr>
          <a:lstStyle/>
          <a:p>
            <a:pPr algn="ctr">
              <a:defRPr/>
            </a:pPr>
            <a:r>
              <a:rPr lang="zh-CN" altLang="en-US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练</a:t>
            </a:r>
            <a:r>
              <a:rPr lang="en-US" altLang="zh-CN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96" y="3212976"/>
            <a:ext cx="3082676" cy="2737904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6672064" y="198884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费力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8256240" y="251206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>
            <p:custDataLst>
              <p:tags r:id="rId1"/>
            </p:custDataLst>
          </p:nvPr>
        </p:nvSpPr>
        <p:spPr>
          <a:xfrm>
            <a:off x="335360" y="524128"/>
            <a:ext cx="1152128" cy="642622"/>
          </a:xfrm>
          <a:custGeom>
            <a:avLst/>
            <a:gdLst>
              <a:gd name="connsiteX0" fmla="*/ 0 w 1141940"/>
              <a:gd name="connsiteY0" fmla="*/ 0 h 714376"/>
              <a:gd name="connsiteX1" fmla="*/ 784752 w 1141940"/>
              <a:gd name="connsiteY1" fmla="*/ 0 h 714376"/>
              <a:gd name="connsiteX2" fmla="*/ 1141940 w 1141940"/>
              <a:gd name="connsiteY2" fmla="*/ 357188 h 714376"/>
              <a:gd name="connsiteX3" fmla="*/ 1141939 w 1141940"/>
              <a:gd name="connsiteY3" fmla="*/ 357188 h 714376"/>
              <a:gd name="connsiteX4" fmla="*/ 784751 w 1141940"/>
              <a:gd name="connsiteY4" fmla="*/ 714376 h 714376"/>
              <a:gd name="connsiteX5" fmla="*/ 244993 w 1141940"/>
              <a:gd name="connsiteY5" fmla="*/ 714376 h 7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940" h="714376">
                <a:moveTo>
                  <a:pt x="0" y="0"/>
                </a:moveTo>
                <a:lnTo>
                  <a:pt x="784752" y="0"/>
                </a:lnTo>
                <a:cubicBezTo>
                  <a:pt x="982021" y="0"/>
                  <a:pt x="1141940" y="159919"/>
                  <a:pt x="1141940" y="357188"/>
                </a:cubicBezTo>
                <a:lnTo>
                  <a:pt x="1141939" y="357188"/>
                </a:lnTo>
                <a:cubicBezTo>
                  <a:pt x="1141939" y="554457"/>
                  <a:pt x="982020" y="714376"/>
                  <a:pt x="784751" y="714376"/>
                </a:cubicBezTo>
                <a:lnTo>
                  <a:pt x="244993" y="714376"/>
                </a:lnTo>
                <a:close/>
              </a:path>
            </a:pathLst>
          </a:custGeom>
          <a:solidFill>
            <a:srgbClr val="E6844E">
              <a:alpha val="74000"/>
            </a:srgbClr>
          </a:solidFill>
        </p:spPr>
        <p:txBody>
          <a:bodyPr lIns="180000" anchor="ctr">
            <a:noAutofit/>
          </a:bodyPr>
          <a:lstStyle/>
          <a:p>
            <a:pPr algn="ctr">
              <a:defRPr/>
            </a:pPr>
            <a:r>
              <a:rPr lang="zh-CN" altLang="en-US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练</a:t>
            </a:r>
            <a:r>
              <a:rPr lang="en-US" altLang="zh-CN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408" y="1052736"/>
            <a:ext cx="6264696" cy="433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2124" y="2564904"/>
            <a:ext cx="4536504" cy="167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1127448" y="424162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费力</a:t>
            </a:r>
          </a:p>
        </p:txBody>
      </p:sp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3791744" y="474984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省距离</a:t>
            </a:r>
          </a:p>
        </p:txBody>
      </p:sp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1455101" y="2696851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省力</a:t>
            </a:r>
          </a:p>
        </p:txBody>
      </p:sp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4295800" y="3226993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费距离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>
            <p:custDataLst>
              <p:tags r:id="rId1"/>
            </p:custDataLst>
          </p:nvPr>
        </p:nvSpPr>
        <p:spPr>
          <a:xfrm>
            <a:off x="335360" y="524128"/>
            <a:ext cx="1152128" cy="642622"/>
          </a:xfrm>
          <a:custGeom>
            <a:avLst/>
            <a:gdLst>
              <a:gd name="connsiteX0" fmla="*/ 0 w 1141940"/>
              <a:gd name="connsiteY0" fmla="*/ 0 h 714376"/>
              <a:gd name="connsiteX1" fmla="*/ 784752 w 1141940"/>
              <a:gd name="connsiteY1" fmla="*/ 0 h 714376"/>
              <a:gd name="connsiteX2" fmla="*/ 1141940 w 1141940"/>
              <a:gd name="connsiteY2" fmla="*/ 357188 h 714376"/>
              <a:gd name="connsiteX3" fmla="*/ 1141939 w 1141940"/>
              <a:gd name="connsiteY3" fmla="*/ 357188 h 714376"/>
              <a:gd name="connsiteX4" fmla="*/ 784751 w 1141940"/>
              <a:gd name="connsiteY4" fmla="*/ 714376 h 714376"/>
              <a:gd name="connsiteX5" fmla="*/ 244993 w 1141940"/>
              <a:gd name="connsiteY5" fmla="*/ 714376 h 71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940" h="714376">
                <a:moveTo>
                  <a:pt x="0" y="0"/>
                </a:moveTo>
                <a:lnTo>
                  <a:pt x="784752" y="0"/>
                </a:lnTo>
                <a:cubicBezTo>
                  <a:pt x="982021" y="0"/>
                  <a:pt x="1141940" y="159919"/>
                  <a:pt x="1141940" y="357188"/>
                </a:cubicBezTo>
                <a:lnTo>
                  <a:pt x="1141939" y="357188"/>
                </a:lnTo>
                <a:cubicBezTo>
                  <a:pt x="1141939" y="554457"/>
                  <a:pt x="982020" y="714376"/>
                  <a:pt x="784751" y="714376"/>
                </a:cubicBezTo>
                <a:lnTo>
                  <a:pt x="244993" y="714376"/>
                </a:lnTo>
                <a:close/>
              </a:path>
            </a:pathLst>
          </a:custGeom>
          <a:solidFill>
            <a:srgbClr val="E6844E">
              <a:alpha val="74000"/>
            </a:srgbClr>
          </a:solidFill>
        </p:spPr>
        <p:txBody>
          <a:bodyPr lIns="180000" anchor="ctr">
            <a:noAutofit/>
          </a:bodyPr>
          <a:lstStyle/>
          <a:p>
            <a:pPr algn="ctr">
              <a:defRPr/>
            </a:pPr>
            <a:r>
              <a:rPr lang="zh-CN" altLang="en-US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练</a:t>
            </a:r>
            <a:r>
              <a:rPr lang="en-US" altLang="zh-CN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Rectangle 5"/>
          <p:cNvSpPr/>
          <p:nvPr>
            <p:custDataLst>
              <p:tags r:id="rId2"/>
            </p:custDataLst>
          </p:nvPr>
        </p:nvSpPr>
        <p:spPr>
          <a:xfrm>
            <a:off x="1631504" y="1124744"/>
            <a:ext cx="6589712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002060"/>
                </a:solidFill>
                <a:latin typeface="Arial" panose="020B0604020202020204" pitchFamily="34" charset="0"/>
                <a:ea typeface="黑体" panose="02010600030101010101" pitchFamily="49" charset="-122"/>
              </a:rPr>
              <a:t>请对下列器具应用的杠杆进行分类：</a:t>
            </a:r>
          </a:p>
        </p:txBody>
      </p:sp>
      <p:pic>
        <p:nvPicPr>
          <p:cNvPr id="29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bright="17999"/>
          </a:blip>
          <a:stretch>
            <a:fillRect/>
          </a:stretch>
        </p:blipFill>
        <p:spPr>
          <a:xfrm>
            <a:off x="1847528" y="2103065"/>
            <a:ext cx="3587259" cy="29523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lum bright="17999"/>
          </a:blip>
          <a:stretch>
            <a:fillRect/>
          </a:stretch>
        </p:blipFill>
        <p:spPr>
          <a:xfrm>
            <a:off x="7926086" y="1556792"/>
            <a:ext cx="2431178" cy="37452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Rectangle 16"/>
          <p:cNvSpPr/>
          <p:nvPr>
            <p:custDataLst>
              <p:tags r:id="rId5"/>
            </p:custDataLst>
          </p:nvPr>
        </p:nvSpPr>
        <p:spPr>
          <a:xfrm>
            <a:off x="2621756" y="5445224"/>
            <a:ext cx="2160588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49" charset="-122"/>
              </a:rPr>
              <a:t>省力杠杆</a:t>
            </a:r>
          </a:p>
        </p:txBody>
      </p:sp>
      <p:sp>
        <p:nvSpPr>
          <p:cNvPr id="37" name="Rectangle 17"/>
          <p:cNvSpPr/>
          <p:nvPr>
            <p:custDataLst>
              <p:tags r:id="rId6"/>
            </p:custDataLst>
          </p:nvPr>
        </p:nvSpPr>
        <p:spPr>
          <a:xfrm>
            <a:off x="8102894" y="5547878"/>
            <a:ext cx="2160587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49" charset="-122"/>
              </a:rPr>
              <a:t>费力杠杆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911225" y="620395"/>
            <a:ext cx="4356735" cy="573405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文本框 28"/>
          <p:cNvSpPr txBox="1"/>
          <p:nvPr>
            <p:custDataLst>
              <p:tags r:id="rId2"/>
            </p:custDataLst>
          </p:nvPr>
        </p:nvSpPr>
        <p:spPr>
          <a:xfrm>
            <a:off x="1593850" y="620395"/>
            <a:ext cx="27247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生活中的物理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6" y="2348880"/>
            <a:ext cx="3578772" cy="2692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1824" y="2327021"/>
            <a:ext cx="36861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/>
          <p:nvPr>
            <p:custDataLst>
              <p:tags r:id="rId5"/>
            </p:custDataLst>
          </p:nvPr>
        </p:nvSpPr>
        <p:spPr>
          <a:xfrm>
            <a:off x="1271464" y="1412776"/>
            <a:ext cx="56880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00B0F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人体中的部分杠杆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2632" y="2132856"/>
            <a:ext cx="2952750" cy="29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1037590" y="620395"/>
            <a:ext cx="2503805" cy="573405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文本框 28"/>
          <p:cNvSpPr txBox="1"/>
          <p:nvPr>
            <p:custDataLst>
              <p:tags r:id="rId2"/>
            </p:custDataLst>
          </p:nvPr>
        </p:nvSpPr>
        <p:spPr>
          <a:xfrm>
            <a:off x="1593850" y="620395"/>
            <a:ext cx="14217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科学窗</a:t>
            </a:r>
          </a:p>
        </p:txBody>
      </p:sp>
      <p:sp>
        <p:nvSpPr>
          <p:cNvPr id="9" name="Rectangle 5"/>
          <p:cNvSpPr/>
          <p:nvPr>
            <p:custDataLst>
              <p:tags r:id="rId3"/>
            </p:custDataLst>
          </p:nvPr>
        </p:nvSpPr>
        <p:spPr>
          <a:xfrm>
            <a:off x="3541395" y="692785"/>
            <a:ext cx="12039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轮轴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59255" y="1193800"/>
            <a:ext cx="3086100" cy="2758440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5447665" y="1341120"/>
            <a:ext cx="54819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轮轴也是一种常见的简单机械，由具有共同转动轴的大轮和小轮组成。习惯把大轮叫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轮</a:t>
            </a:r>
            <a:r>
              <a:rPr lang="zh-CN" altLang="en-US" sz="2400" b="1">
                <a:latin typeface="宋体" panose="02010600030101010101" pitchFamily="2" charset="-122"/>
              </a:rPr>
              <a:t>，小轮叫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轴</a:t>
            </a:r>
            <a:r>
              <a:rPr lang="zh-CN" altLang="en-US" sz="2400" b="1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5" name="TextBox 5"/>
          <p:cNvSpPr txBox="1"/>
          <p:nvPr>
            <p:custDataLst>
              <p:tags r:id="rId6"/>
            </p:custDataLst>
          </p:nvPr>
        </p:nvSpPr>
        <p:spPr>
          <a:xfrm>
            <a:off x="5375910" y="3285490"/>
            <a:ext cx="4982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常见的汽车方向盘和阀门旋钮都是轮轴类机械。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35505" y="3141345"/>
            <a:ext cx="3178810" cy="2990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1037590" y="620395"/>
            <a:ext cx="2503805" cy="573405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文本框 28"/>
          <p:cNvSpPr txBox="1"/>
          <p:nvPr>
            <p:custDataLst>
              <p:tags r:id="rId2"/>
            </p:custDataLst>
          </p:nvPr>
        </p:nvSpPr>
        <p:spPr>
          <a:xfrm>
            <a:off x="1593850" y="620395"/>
            <a:ext cx="14217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科学窗</a:t>
            </a:r>
          </a:p>
        </p:txBody>
      </p:sp>
      <p:sp>
        <p:nvSpPr>
          <p:cNvPr id="9" name="Rectangle 5"/>
          <p:cNvSpPr/>
          <p:nvPr>
            <p:custDataLst>
              <p:tags r:id="rId3"/>
            </p:custDataLst>
          </p:nvPr>
        </p:nvSpPr>
        <p:spPr>
          <a:xfrm>
            <a:off x="3541395" y="692785"/>
            <a:ext cx="12039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轮轴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703070" y="1269365"/>
            <a:ext cx="9048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轮轴可看作杠杆的变形，本质上是一个可以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连续转动的杠杆</a:t>
            </a:r>
            <a:r>
              <a:rPr lang="zh-CN" altLang="en-US" sz="2400" b="1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5" name="TextBox 5"/>
          <p:cNvSpPr txBox="1"/>
          <p:nvPr>
            <p:custDataLst>
              <p:tags r:id="rId5"/>
            </p:custDataLst>
          </p:nvPr>
        </p:nvSpPr>
        <p:spPr>
          <a:xfrm>
            <a:off x="6381115" y="2132965"/>
            <a:ext cx="564134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辘轳是典型的轮轴，其中轮的半径为</a:t>
            </a:r>
            <a:r>
              <a:rPr lang="zh-CN" altLang="en-US" sz="2400" b="1" i="1">
                <a:latin typeface="宋体" panose="02010600030101010101" pitchFamily="2" charset="-122"/>
              </a:rPr>
              <a:t>R</a:t>
            </a:r>
            <a:r>
              <a:rPr lang="zh-CN" altLang="en-US" sz="2400" b="1">
                <a:latin typeface="宋体" panose="02010600030101010101" pitchFamily="2" charset="-122"/>
              </a:rPr>
              <a:t>，轴的半径为</a:t>
            </a:r>
            <a:r>
              <a:rPr lang="zh-CN" altLang="en-US" sz="2400" b="1" i="1">
                <a:latin typeface="宋体" panose="02010600030101010101" pitchFamily="2" charset="-122"/>
              </a:rPr>
              <a:t>r</a:t>
            </a:r>
            <a:r>
              <a:rPr lang="zh-CN" altLang="en-US" sz="2400" b="1">
                <a:latin typeface="宋体" panose="02010600030101010101" pitchFamily="2" charset="-122"/>
              </a:rPr>
              <a:t>。由杠杆平衡条件可知</a:t>
            </a:r>
            <a:r>
              <a:rPr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uFillTx/>
                <a:latin typeface="宋体" panose="02010600030101010101" pitchFamily="2" charset="-122"/>
              </a:rPr>
              <a:t>1</a:t>
            </a:r>
            <a:r>
              <a:rPr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R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=</a:t>
            </a:r>
            <a:r>
              <a:rPr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uFillTx/>
                <a:latin typeface="宋体" panose="02010600030101010101" pitchFamily="2" charset="-122"/>
              </a:rPr>
              <a:t>2</a:t>
            </a:r>
            <a:r>
              <a:rPr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r</a:t>
            </a:r>
            <a:r>
              <a:rPr lang="zh-CN" altLang="en-US" sz="2400" b="1">
                <a:latin typeface="宋体" panose="02010600030101010101" pitchFamily="2" charset="-122"/>
              </a:rPr>
              <a:t>，因为轮半径</a:t>
            </a:r>
            <a:r>
              <a:rPr lang="zh-CN" altLang="en-US" sz="2400" b="1" i="1">
                <a:latin typeface="宋体" panose="02010600030101010101" pitchFamily="2" charset="-122"/>
              </a:rPr>
              <a:t>R</a:t>
            </a:r>
            <a:r>
              <a:rPr lang="zh-CN" altLang="en-US" sz="2400" b="1">
                <a:latin typeface="宋体" panose="02010600030101010101" pitchFamily="2" charset="-122"/>
              </a:rPr>
              <a:t>大于轴半径</a:t>
            </a:r>
            <a:r>
              <a:rPr lang="zh-CN" altLang="en-US" sz="2400" b="1" i="1">
                <a:latin typeface="宋体" panose="02010600030101010101" pitchFamily="2" charset="-122"/>
              </a:rPr>
              <a:t>r</a:t>
            </a:r>
            <a:r>
              <a:rPr lang="zh-CN" altLang="en-US" sz="2400" b="1">
                <a:latin typeface="宋体" panose="02010600030101010101" pitchFamily="2" charset="-122"/>
              </a:rPr>
              <a:t>，所以作用在轮上的力</a:t>
            </a:r>
            <a:r>
              <a:rPr lang="zh-CN" altLang="en-US" sz="2400" b="1" i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uFillTx/>
                <a:latin typeface="宋体" panose="02010600030101010101" pitchFamily="2" charset="-122"/>
                <a:sym typeface="+mn-ea"/>
              </a:rPr>
              <a:t>1</a:t>
            </a:r>
            <a:r>
              <a:rPr lang="zh-CN" altLang="en-US" sz="2400" b="1">
                <a:latin typeface="宋体" panose="02010600030101010101" pitchFamily="2" charset="-122"/>
              </a:rPr>
              <a:t>总是小于作用在轴上的力</a:t>
            </a:r>
            <a:r>
              <a:rPr lang="zh-CN" altLang="en-US" sz="2400" b="1" i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uFillTx/>
                <a:latin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latin typeface="宋体" panose="02010600030101010101" pitchFamily="2" charset="-122"/>
              </a:rPr>
              <a:t>。因此使用辘轳可以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省力</a:t>
            </a:r>
            <a:r>
              <a:rPr lang="zh-CN" altLang="en-US" sz="2400" b="1">
                <a:latin typeface="宋体" panose="02010600030101010101" pitchFamily="2" charset="-122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5280" y="1945640"/>
            <a:ext cx="5974080" cy="36664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1037590" y="620395"/>
            <a:ext cx="2503805" cy="573405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文本框 28"/>
          <p:cNvSpPr txBox="1"/>
          <p:nvPr>
            <p:custDataLst>
              <p:tags r:id="rId2"/>
            </p:custDataLst>
          </p:nvPr>
        </p:nvSpPr>
        <p:spPr>
          <a:xfrm>
            <a:off x="1593850" y="620395"/>
            <a:ext cx="14217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科学窗</a:t>
            </a:r>
          </a:p>
        </p:txBody>
      </p:sp>
      <p:sp>
        <p:nvSpPr>
          <p:cNvPr id="9" name="Rectangle 5"/>
          <p:cNvSpPr/>
          <p:nvPr>
            <p:custDataLst>
              <p:tags r:id="rId3"/>
            </p:custDataLst>
          </p:nvPr>
        </p:nvSpPr>
        <p:spPr>
          <a:xfrm>
            <a:off x="3541395" y="692785"/>
            <a:ext cx="12039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轮轴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703070" y="1193800"/>
            <a:ext cx="9048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生活中常见的轮轴：</a:t>
            </a:r>
          </a:p>
        </p:txBody>
      </p:sp>
      <p:sp>
        <p:nvSpPr>
          <p:cNvPr id="5" name="TextBox 5"/>
          <p:cNvSpPr txBox="1"/>
          <p:nvPr>
            <p:custDataLst>
              <p:tags r:id="rId5"/>
            </p:custDataLst>
          </p:nvPr>
        </p:nvSpPr>
        <p:spPr>
          <a:xfrm>
            <a:off x="1487170" y="3863975"/>
            <a:ext cx="859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宋体" panose="02010600030101010101" pitchFamily="2" charset="-122"/>
              </a:rPr>
              <a:t>扳手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99515" y="1845310"/>
            <a:ext cx="2540000" cy="17075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783205" y="3429000"/>
            <a:ext cx="2649855" cy="2555875"/>
          </a:xfrm>
          <a:prstGeom prst="rect">
            <a:avLst/>
          </a:prstGeom>
        </p:spPr>
      </p:pic>
      <p:sp>
        <p:nvSpPr>
          <p:cNvPr id="7" name="TextBox 5"/>
          <p:cNvSpPr txBox="1"/>
          <p:nvPr>
            <p:custDataLst>
              <p:tags r:id="rId8"/>
            </p:custDataLst>
          </p:nvPr>
        </p:nvSpPr>
        <p:spPr>
          <a:xfrm>
            <a:off x="5241290" y="4509135"/>
            <a:ext cx="2058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宋体" panose="02010600030101010101" pitchFamily="2" charset="-122"/>
              </a:rPr>
              <a:t>水龙头把手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160010" y="621030"/>
            <a:ext cx="3157855" cy="2965450"/>
          </a:xfrm>
          <a:prstGeom prst="rect">
            <a:avLst/>
          </a:prstGeom>
        </p:spPr>
      </p:pic>
      <p:sp>
        <p:nvSpPr>
          <p:cNvPr id="10" name="TextBox 5"/>
          <p:cNvSpPr txBox="1"/>
          <p:nvPr>
            <p:custDataLst>
              <p:tags r:id="rId10"/>
            </p:custDataLst>
          </p:nvPr>
        </p:nvSpPr>
        <p:spPr>
          <a:xfrm>
            <a:off x="8317865" y="1629410"/>
            <a:ext cx="2058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宋体" panose="02010600030101010101" pitchFamily="2" charset="-122"/>
              </a:rPr>
              <a:t>门把手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103745" y="2708910"/>
            <a:ext cx="2931795" cy="3385820"/>
          </a:xfrm>
          <a:prstGeom prst="rect">
            <a:avLst/>
          </a:prstGeom>
        </p:spPr>
      </p:pic>
      <p:sp>
        <p:nvSpPr>
          <p:cNvPr id="12" name="TextBox 5"/>
          <p:cNvSpPr txBox="1"/>
          <p:nvPr>
            <p:custDataLst>
              <p:tags r:id="rId12"/>
            </p:custDataLst>
          </p:nvPr>
        </p:nvSpPr>
        <p:spPr>
          <a:xfrm>
            <a:off x="9624060" y="4077335"/>
            <a:ext cx="2058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>
                <a:latin typeface="宋体" panose="02010600030101010101" pitchFamily="2" charset="-122"/>
              </a:rPr>
              <a:t>皮卷尺摇把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1037590" y="620395"/>
            <a:ext cx="2503805" cy="573405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文本框 28"/>
          <p:cNvSpPr txBox="1"/>
          <p:nvPr>
            <p:custDataLst>
              <p:tags r:id="rId2"/>
            </p:custDataLst>
          </p:nvPr>
        </p:nvSpPr>
        <p:spPr>
          <a:xfrm>
            <a:off x="1393825" y="620395"/>
            <a:ext cx="18884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实践活动</a:t>
            </a:r>
          </a:p>
        </p:txBody>
      </p:sp>
      <p:sp>
        <p:nvSpPr>
          <p:cNvPr id="9" name="Rectangle 5"/>
          <p:cNvSpPr/>
          <p:nvPr>
            <p:custDataLst>
              <p:tags r:id="rId3"/>
            </p:custDataLst>
          </p:nvPr>
        </p:nvSpPr>
        <p:spPr>
          <a:xfrm>
            <a:off x="3541395" y="692785"/>
            <a:ext cx="25552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自制戥子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919605" y="1243965"/>
            <a:ext cx="78466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</a:rPr>
              <a:t>戥(děng)子是我国中药店常用的一种称量药材质量的工具。它由秤杆、秤盘和秤砣等组成。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91585" y="2493010"/>
            <a:ext cx="3126105" cy="34410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1037590" y="620395"/>
            <a:ext cx="2503805" cy="573405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文本框 28"/>
          <p:cNvSpPr txBox="1"/>
          <p:nvPr>
            <p:custDataLst>
              <p:tags r:id="rId2"/>
            </p:custDataLst>
          </p:nvPr>
        </p:nvSpPr>
        <p:spPr>
          <a:xfrm>
            <a:off x="1393825" y="620395"/>
            <a:ext cx="18884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实践活动</a:t>
            </a:r>
          </a:p>
        </p:txBody>
      </p:sp>
      <p:sp>
        <p:nvSpPr>
          <p:cNvPr id="9" name="Rectangle 5"/>
          <p:cNvSpPr/>
          <p:nvPr>
            <p:custDataLst>
              <p:tags r:id="rId3"/>
            </p:custDataLst>
          </p:nvPr>
        </p:nvSpPr>
        <p:spPr>
          <a:xfrm>
            <a:off x="3541395" y="692785"/>
            <a:ext cx="25552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自制戥子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063115" y="1845310"/>
            <a:ext cx="78466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华康海报体W12(P)" panose="040B0C00000000000000" charset="-122"/>
                <a:ea typeface="华康海报体W12(P)" panose="040B0C00000000000000" charset="-122"/>
              </a:rPr>
              <a:t>操作</a:t>
            </a:r>
            <a:r>
              <a:rPr lang="zh-CN" altLang="en-US" sz="2400" b="1">
                <a:latin typeface="宋体" panose="02010600030101010101" pitchFamily="2" charset="-122"/>
              </a:rPr>
              <a:t>：试着用一根筷子或细竹棍作秤杆，一个螺母或其他重物作秤砣，一个硬纸盘或纸杯作秤盘，一段细线作提组，制作一把戥子。利用砝码或已知质量的物品标出秤杆上的刻度，并观察刻度是否均匀。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1037590" y="620395"/>
            <a:ext cx="2503805" cy="573405"/>
          </a:xfrm>
          <a:prstGeom prst="roundRect">
            <a:avLst>
              <a:gd name="adj" fmla="val 47681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文本框 28"/>
          <p:cNvSpPr txBox="1"/>
          <p:nvPr>
            <p:custDataLst>
              <p:tags r:id="rId2"/>
            </p:custDataLst>
          </p:nvPr>
        </p:nvSpPr>
        <p:spPr>
          <a:xfrm>
            <a:off x="1393825" y="620395"/>
            <a:ext cx="18884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拓展阅读</a:t>
            </a:r>
          </a:p>
        </p:txBody>
      </p:sp>
      <p:sp>
        <p:nvSpPr>
          <p:cNvPr id="9" name="Rectangle 5"/>
          <p:cNvSpPr/>
          <p:nvPr>
            <p:custDataLst>
              <p:tags r:id="rId3"/>
            </p:custDataLst>
          </p:nvPr>
        </p:nvSpPr>
        <p:spPr>
          <a:xfrm>
            <a:off x="3541395" y="692785"/>
            <a:ext cx="2870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华康海报体W12(P)" panose="040B0C00000000000000" charset="-122"/>
                <a:ea typeface="华康海报体W12(P)" panose="040B0C00000000000000" charset="-122"/>
              </a:rPr>
              <a:t>我国古代的杠杆</a:t>
            </a:r>
          </a:p>
        </p:txBody>
      </p:sp>
      <p:sp>
        <p:nvSpPr>
          <p:cNvPr id="2" name="TextBox 5"/>
          <p:cNvSpPr txBox="1"/>
          <p:nvPr>
            <p:custDataLst>
              <p:tags r:id="rId4"/>
            </p:custDataLst>
          </p:nvPr>
        </p:nvSpPr>
        <p:spPr>
          <a:xfrm>
            <a:off x="2379980" y="5589270"/>
            <a:ext cx="2063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舂米的踏碓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19605" y="1412875"/>
            <a:ext cx="2983865" cy="4195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71945" y="405130"/>
            <a:ext cx="3187065" cy="5004435"/>
          </a:xfrm>
          <a:prstGeom prst="rect">
            <a:avLst/>
          </a:prstGeom>
        </p:spPr>
      </p:pic>
      <p:sp>
        <p:nvSpPr>
          <p:cNvPr id="7" name="TextBox 5"/>
          <p:cNvSpPr txBox="1"/>
          <p:nvPr>
            <p:custDataLst>
              <p:tags r:id="rId7"/>
            </p:custDataLst>
          </p:nvPr>
        </p:nvSpPr>
        <p:spPr>
          <a:xfrm>
            <a:off x="7103745" y="5517515"/>
            <a:ext cx="2063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汲水的桔槔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02224" y="1061848"/>
            <a:ext cx="4897190" cy="81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900430" eaLnBrk="1" hangingPunct="1">
              <a:lnSpc>
                <a:spcPct val="150000"/>
              </a:lnSpc>
              <a:defRPr/>
            </a:pP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观察两幅图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1063951"/>
            <a:ext cx="5472608" cy="46257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24" y="2271601"/>
            <a:ext cx="5328592" cy="34103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_5_BD#94c8cad7b?vcp=1&amp;pid=99b67a915&amp;color=0,0,0&amp;vtp=1&amp;bt=1&amp;bbb=1"/>
          <p:cNvSpPr/>
          <p:nvPr>
            <p:custDataLst>
              <p:tags r:id="rId1"/>
            </p:custDataLst>
          </p:nvPr>
        </p:nvSpPr>
        <p:spPr>
          <a:xfrm>
            <a:off x="719328" y="536448"/>
            <a:ext cx="10753344" cy="79248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latinLnBrk="1">
              <a:lnSpc>
                <a:spcPts val="6135"/>
              </a:lnSpc>
            </a:pPr>
            <a:r>
              <a:rPr lang="en-US" altLang="zh-CN" sz="3465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0030101010101" pitchFamily="49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3465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465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0030101010101" pitchFamily="49" charset="-122"/>
                <a:cs typeface="Times New Roman" panose="02020603050405020304" pitchFamily="34" charset="-120"/>
              </a:rPr>
              <a:t>杠杆的特点</a:t>
            </a:r>
            <a:endParaRPr lang="en-US" altLang="zh-CN" sz="3465">
              <a:solidFill>
                <a:srgbClr val="000000"/>
              </a:solidFill>
            </a:endParaRPr>
          </a:p>
        </p:txBody>
      </p:sp>
      <p:pic>
        <p:nvPicPr>
          <p:cNvPr id="3" name="QB_6_BD.1_1#870a32ad7?iti=1&amp;htil=1&amp;vcp=1&amp;vis=1&amp;pid=94c8cad7b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896" y="1594527"/>
            <a:ext cx="2840736" cy="315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B_6_BD.1_2#870a32ad7?iti=1&amp;htil=1&amp;vcp=1&amp;vis=1&amp;pid=94c8cad7b&amp;color=0,0,0&amp;vtp=1&amp;bbb=1"/>
          <p:cNvSpPr/>
          <p:nvPr>
            <p:custDataLst>
              <p:tags r:id="rId3"/>
            </p:custDataLst>
          </p:nvPr>
        </p:nvSpPr>
        <p:spPr>
          <a:xfrm>
            <a:off x="9047356" y="4921588"/>
            <a:ext cx="1919816" cy="11934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（第1题）</a:t>
            </a:r>
            <a:endParaRPr lang="en-US" altLang="zh-CN" sz="32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QB_6_BD.1_3#870a32ad7?htil=1&amp;sp=1&amp;vcp=1&amp;vis=1&amp;pid=94c8cad7b&amp;color=0,0,0&amp;vtp=1&amp;bbb=1&amp;hb=1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1411647"/>
                <a:ext cx="7729728" cy="36186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1.人们把在力的作用下绕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转动的简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单机械叫作杠杆。使用燕尾夹时可将其视为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杠杆，如图所示，当用力向下按压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点时可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使夹子张开，此过程可将图中的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（填写字母）点视为支点。</a:t>
                </a:r>
                <a:endParaRPr lang="en-US" altLang="zh-CN" sz="32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QB_6_BD.1_3#870a32ad7?htil=1&amp;sp=1&amp;vcp=1&amp;vis=1&amp;pid=94c8cad7b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9328" y="1411647"/>
                <a:ext cx="7729728" cy="3618653"/>
              </a:xfrm>
              <a:prstGeom prst="rect">
                <a:avLst/>
              </a:prstGeom>
              <a:blipFill rotWithShape="1">
                <a:blip r:embed="rId12"/>
                <a:stretch>
                  <a:fillRect l="-7" t="-1" r="-1351" b="-1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QB_6_AN.2_1#870a32ad7.blank?vcp=1&amp;vis=1&amp;pid=94c8cad7b&amp;color=0,0,0&amp;vpa=1&amp;vtp=1&amp;bbb=1"/>
          <p:cNvSpPr/>
          <p:nvPr>
            <p:custDataLst>
              <p:tags r:id="rId5"/>
            </p:custDataLst>
          </p:nvPr>
        </p:nvSpPr>
        <p:spPr>
          <a:xfrm>
            <a:off x="5110354" y="1374393"/>
            <a:ext cx="15134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固定点</a:t>
            </a:r>
            <a:endParaRPr lang="en-US" altLang="zh-CN" sz="320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QB_6_AN.3_1#870a32ad7.blank?vcp=1&amp;vis=1&amp;pid=94c8cad7b&amp;color=0,0,0&amp;vpa=2&amp;vtp=1&amp;bbb=1"/>
              <p:cNvSpPr/>
              <p:nvPr>
                <p:custDataLst>
                  <p:tags r:id="rId6"/>
                </p:custDataLst>
              </p:nvPr>
            </p:nvSpPr>
            <p:spPr>
              <a:xfrm>
                <a:off x="6474544" y="3741166"/>
                <a:ext cx="485056" cy="4712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B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35"/>
              </a:p>
            </p:txBody>
          </p:sp>
        </mc:Choice>
        <mc:Fallback xmlns="">
          <p:sp>
            <p:nvSpPr>
              <p:cNvPr id="7" name="QB_6_AN.3_1#870a32ad7.blank?vcp=1&amp;vis=1&amp;pid=94c8cad7b&amp;color=0,0,0&amp;vpa=2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6474544" y="3741166"/>
                <a:ext cx="485056" cy="471255"/>
              </a:xfrm>
              <a:prstGeom prst="rect">
                <a:avLst/>
              </a:prstGeom>
              <a:blipFill rotWithShape="1">
                <a:blip r:embed="rId14"/>
                <a:stretch>
                  <a:fillRect l="-17" t="-81" b="-77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ject 54">
            <a:hlinkClick r:id="rId15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5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B_6_BD.4_1#8eb4a3339?iti=2&amp;htil=2&amp;vcp=1&amp;vis=1&amp;pid=94c8cad7b&amp;color=0,0,0&amp;tib=255,255,255&amp;vtp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6548" y="1266709"/>
            <a:ext cx="2828544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B_6_BD.4_2#8eb4a3339?iti=2&amp;htil=2&amp;vcp=1&amp;vis=1&amp;pid=94c8cad7b&amp;color=0,0,0&amp;vtp=1&amp;bbb=1"/>
          <p:cNvSpPr/>
          <p:nvPr>
            <p:custDataLst>
              <p:tags r:id="rId2"/>
            </p:custDataLst>
          </p:nvPr>
        </p:nvSpPr>
        <p:spPr>
          <a:xfrm>
            <a:off x="9050912" y="3850059"/>
            <a:ext cx="1919816" cy="11934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（第2题）</a:t>
            </a:r>
            <a:endParaRPr lang="en-US" altLang="zh-CN" sz="32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QB_6_BD.4_3#8eb4a3339?htil=2&amp;sp=1&amp;vcp=1&amp;vis=1&amp;pid=94c8cad7b&amp;color=0,0,0&amp;vtp=1&amp;bt=1&amp;bbb=1&amp;hb=1"/>
              <p:cNvSpPr/>
              <p:nvPr>
                <p:custDataLst>
                  <p:tags r:id="rId3"/>
                </p:custDataLst>
              </p:nvPr>
            </p:nvSpPr>
            <p:spPr>
              <a:xfrm>
                <a:off x="719328" y="1205749"/>
                <a:ext cx="7741920" cy="436346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2.小王把地面上的石块1用撬棒撬起，可沿</a:t>
                </a:r>
              </a:p>
              <a:p>
                <a:pPr latinLnBrk="1">
                  <a:lnSpc>
                    <a:spcPts val="5865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DM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DN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两个方向用力，如图所示。若撬棒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的支点在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A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点，则阻力作用点在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点，他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是沿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DM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DN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”）方向用力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的；若撬棒的支点在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点，则他是沿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DM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DN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”）方向用力的。</a:t>
                </a:r>
                <a:endParaRPr lang="en-US" altLang="zh-CN" sz="32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QB_6_BD.4_3#8eb4a3339?htil=2&amp;sp=1&amp;vcp=1&amp;vis=1&amp;pid=94c8cad7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9328" y="1205749"/>
                <a:ext cx="7741920" cy="4363467"/>
              </a:xfrm>
              <a:prstGeom prst="rect">
                <a:avLst/>
              </a:prstGeom>
              <a:blipFill rotWithShape="1">
                <a:blip r:embed="rId12"/>
                <a:stretch>
                  <a:fillRect l="-7" t="-12" r="-240" b="-1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QB_6_AN.5_1#8eb4a3339.blank?vcp=1&amp;vis=1&amp;pid=94c8cad7b&amp;color=0,0,0&amp;vpa=3&amp;vtp=1&amp;bbb=1"/>
              <p:cNvSpPr/>
              <p:nvPr>
                <p:custDataLst>
                  <p:tags r:id="rId4"/>
                </p:custDataLst>
              </p:nvPr>
            </p:nvSpPr>
            <p:spPr>
              <a:xfrm>
                <a:off x="6330357" y="2808913"/>
                <a:ext cx="485056" cy="4712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B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35"/>
              </a:p>
            </p:txBody>
          </p:sp>
        </mc:Choice>
        <mc:Fallback xmlns="">
          <p:sp>
            <p:nvSpPr>
              <p:cNvPr id="5" name="QB_6_AN.5_1#8eb4a3339.blank?vcp=1&amp;vis=1&amp;pid=94c8cad7b&amp;color=0,0,0&amp;vpa=3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6330357" y="2808913"/>
                <a:ext cx="485056" cy="471255"/>
              </a:xfrm>
              <a:prstGeom prst="rect">
                <a:avLst/>
              </a:prstGeom>
              <a:blipFill rotWithShape="1">
                <a:blip r:embed="rId14"/>
                <a:stretch>
                  <a:fillRect l="-9" t="-65" r="122" b="-7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QB_6_AN.6_1#8eb4a3339.blank?vcp=1&amp;vis=1&amp;pid=94c8cad7b&amp;color=0,0,0&amp;vpa=4&amp;vtp=1&amp;bbb=1"/>
              <p:cNvSpPr/>
              <p:nvPr>
                <p:custDataLst>
                  <p:tags r:id="rId5"/>
                </p:custDataLst>
              </p:nvPr>
            </p:nvSpPr>
            <p:spPr>
              <a:xfrm>
                <a:off x="1631613" y="3549407"/>
                <a:ext cx="843873" cy="4712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DM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35"/>
              </a:p>
            </p:txBody>
          </p:sp>
        </mc:Choice>
        <mc:Fallback xmlns="">
          <p:sp>
            <p:nvSpPr>
              <p:cNvPr id="6" name="QB_6_AN.6_1#8eb4a3339.blank?vcp=1&amp;vis=1&amp;pid=94c8cad7b&amp;color=0,0,0&amp;vpa=4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1631613" y="3549407"/>
                <a:ext cx="843873" cy="471255"/>
              </a:xfrm>
              <a:prstGeom prst="rect">
                <a:avLst/>
              </a:prstGeom>
              <a:blipFill rotWithShape="1">
                <a:blip r:embed="rId16"/>
                <a:stretch>
                  <a:fillRect l="-35" t="-83" r="30" b="-7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QB_6_AN.7_1#8eb4a3339.blank?vcp=1&amp;vis=1&amp;pid=94c8cad7b&amp;color=0,0,0&amp;vpa=5&amp;vtp=1&amp;bbb=1"/>
              <p:cNvSpPr/>
              <p:nvPr>
                <p:custDataLst>
                  <p:tags r:id="rId6"/>
                </p:custDataLst>
              </p:nvPr>
            </p:nvSpPr>
            <p:spPr>
              <a:xfrm>
                <a:off x="7091427" y="4289902"/>
                <a:ext cx="797307" cy="4712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DN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35"/>
              </a:p>
            </p:txBody>
          </p:sp>
        </mc:Choice>
        <mc:Fallback xmlns="">
          <p:sp>
            <p:nvSpPr>
              <p:cNvPr id="7" name="QB_6_AN.7_1#8eb4a3339.blank?vcp=1&amp;vis=1&amp;pid=94c8cad7b&amp;color=0,0,0&amp;vpa=5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7091427" y="4289902"/>
                <a:ext cx="797307" cy="471255"/>
              </a:xfrm>
              <a:prstGeom prst="rect">
                <a:avLst/>
              </a:prstGeom>
              <a:blipFill rotWithShape="1">
                <a:blip r:embed="rId18"/>
                <a:stretch>
                  <a:fillRect l="-48" t="-101" r="16" b="-7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54">
            <a:hlinkClick r:id="rId19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5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  <p:bldP spid="7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O_6_BD.8_1#817e5f010?sp=1&amp;vcp=1&amp;vis=1&amp;pid=94c8cad7b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798672"/>
                <a:ext cx="10753344" cy="1383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3.[2024·盐城]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如图所示，画出用起子撬图钉的动力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的力臂</a:t>
                </a:r>
              </a:p>
              <a:p>
                <a:pPr latinLnBrk="1">
                  <a:lnSpc>
                    <a:spcPts val="56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2" name="QO_6_BD.8_1#817e5f010?sp=1&amp;vcp=1&amp;vis=1&amp;pid=94c8cad7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719328" y="798672"/>
                <a:ext cx="10753344" cy="1383453"/>
              </a:xfrm>
              <a:prstGeom prst="rect">
                <a:avLst/>
              </a:prstGeom>
              <a:blipFill rotWithShape="1">
                <a:blip r:embed="rId11"/>
                <a:stretch>
                  <a:fillRect l="-5" t="-34" r="-211" b="-5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6_BD.8_2#817e5f010?iti=3&amp;htil=3&amp;vcp=1&amp;vis=1&amp;pid=94c8cad7b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280" y="2795112"/>
            <a:ext cx="4498848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O_6_BD.8_3#817e5f010?iti=3&amp;htil=3&amp;vcp=1&amp;vis=1&amp;pid=94c8cad7b&amp;color=0,0,0&amp;vtp=1&amp;bbb=1"/>
          <p:cNvSpPr/>
          <p:nvPr>
            <p:custDataLst>
              <p:tags r:id="rId3"/>
            </p:custDataLst>
          </p:nvPr>
        </p:nvSpPr>
        <p:spPr>
          <a:xfrm>
            <a:off x="2386796" y="5253494"/>
            <a:ext cx="1919816" cy="11934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（第3题）</a:t>
            </a:r>
            <a:endParaRPr lang="en-US" altLang="zh-CN" sz="3200"/>
          </a:p>
        </p:txBody>
      </p:sp>
      <p:sp>
        <p:nvSpPr>
          <p:cNvPr id="5" name="QO_6_AN.9_1#817e5f010?htil=3&amp;vcp=1&amp;vis=1&amp;pid=94c8cad7b&amp;color=0,0,0&amp;vtp=1&amp;bbb=1"/>
          <p:cNvSpPr/>
          <p:nvPr>
            <p:custDataLst>
              <p:tags r:id="rId4"/>
            </p:custDataLst>
          </p:nvPr>
        </p:nvSpPr>
        <p:spPr>
          <a:xfrm>
            <a:off x="6083808" y="2191608"/>
            <a:ext cx="5376672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3200"/>
          </a:p>
        </p:txBody>
      </p:sp>
      <p:pic>
        <p:nvPicPr>
          <p:cNvPr id="6" name="QO_6_AN.9_2#817e5f010?iti=4&amp;htil=3&amp;vcp=1&amp;vis=1&amp;pid=94c8cad7b&amp;color=0,0,0&amp;tib=255,255,255&amp;vtp=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8192" y="2999328"/>
            <a:ext cx="4096512" cy="20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7" name="QO_6_AN.9_3#817e5f010?iti=4&amp;htil=3&amp;vcp=1&amp;vis=1&amp;pid=94c8cad7b&amp;color=0,0,0&amp;vtp=1&amp;bbb=1"/>
          <p:cNvSpPr/>
          <p:nvPr>
            <p:custDataLst>
              <p:tags r:id="rId6"/>
            </p:custDataLst>
          </p:nvPr>
        </p:nvSpPr>
        <p:spPr>
          <a:xfrm>
            <a:off x="7196540" y="5253494"/>
            <a:ext cx="1919816" cy="11934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（第3题）</a:t>
            </a:r>
            <a:endParaRPr lang="en-US" altLang="zh-CN" sz="3200"/>
          </a:p>
        </p:txBody>
      </p:sp>
      <p:sp>
        <p:nvSpPr>
          <p:cNvPr id="8" name="object 54">
            <a:hlinkClick r:id="rId14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5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O_6_BD.10_1#6afe8d629?sp=1&amp;vcp=1&amp;vis=1&amp;pid=94c8cad7b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707232"/>
                <a:ext cx="10753344" cy="1383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4.[2023·新疆]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请在图中根据静止的杠杆的动力臂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，画出动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的示意图。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2" name="QO_6_BD.10_1#6afe8d629?sp=1&amp;vcp=1&amp;vis=1&amp;pid=94c8cad7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719328" y="707232"/>
                <a:ext cx="10753344" cy="1383453"/>
              </a:xfrm>
              <a:prstGeom prst="rect">
                <a:avLst/>
              </a:prstGeom>
              <a:blipFill rotWithShape="1">
                <a:blip r:embed="rId11"/>
                <a:stretch>
                  <a:fillRect l="-5" t="-34" r="-211" b="-5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6_BD.10_2#6afe8d629?iti=5&amp;htil=4&amp;vcp=1&amp;vis=1&amp;pid=94c8cad7b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8384" y="2557368"/>
            <a:ext cx="3584448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O_6_BD.10_3#6afe8d629?iti=5&amp;htil=4&amp;vcp=1&amp;vis=1&amp;pid=94c8cad7b&amp;color=0,0,0&amp;vtp=1&amp;bbb=1"/>
          <p:cNvSpPr/>
          <p:nvPr>
            <p:custDataLst>
              <p:tags r:id="rId3"/>
            </p:custDataLst>
          </p:nvPr>
        </p:nvSpPr>
        <p:spPr>
          <a:xfrm>
            <a:off x="2380700" y="5344932"/>
            <a:ext cx="1919816" cy="11934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（第4题）</a:t>
            </a:r>
            <a:endParaRPr lang="en-US" altLang="zh-CN" sz="3200"/>
          </a:p>
        </p:txBody>
      </p:sp>
      <p:sp>
        <p:nvSpPr>
          <p:cNvPr id="5" name="QO_6_AN.11_1#6afe8d629?htil=4&amp;vcp=1&amp;vis=1&amp;pid=94c8cad7b&amp;color=0,0,0&amp;vtp=1&amp;bbb=1"/>
          <p:cNvSpPr/>
          <p:nvPr>
            <p:custDataLst>
              <p:tags r:id="rId4"/>
            </p:custDataLst>
          </p:nvPr>
        </p:nvSpPr>
        <p:spPr>
          <a:xfrm>
            <a:off x="6083808" y="2100168"/>
            <a:ext cx="5376672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3200"/>
          </a:p>
        </p:txBody>
      </p:sp>
      <p:pic>
        <p:nvPicPr>
          <p:cNvPr id="6" name="QO_6_AN.11_2#6afe8d629?iti=6&amp;htil=4&amp;vcp=1&amp;vis=1&amp;pid=94c8cad7b&amp;color=0,0,0&amp;tib=255,255,255&amp;vtp=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8192" y="2907888"/>
            <a:ext cx="3547872" cy="226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7" name="QO_6_AN.11_3#6afe8d629?iti=6&amp;htil=4&amp;vcp=1&amp;vis=1&amp;pid=94c8cad7b&amp;color=0,0,0&amp;vtp=1&amp;bbb=1"/>
          <p:cNvSpPr/>
          <p:nvPr>
            <p:custDataLst>
              <p:tags r:id="rId6"/>
            </p:custDataLst>
          </p:nvPr>
        </p:nvSpPr>
        <p:spPr>
          <a:xfrm>
            <a:off x="6922220" y="5344932"/>
            <a:ext cx="1919816" cy="11934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（第4题）</a:t>
            </a:r>
            <a:endParaRPr lang="en-US" altLang="zh-CN" sz="3200"/>
          </a:p>
        </p:txBody>
      </p:sp>
      <p:sp>
        <p:nvSpPr>
          <p:cNvPr id="8" name="object 54">
            <a:hlinkClick r:id="rId14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5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_5_BD#318334c20?vcp=1&amp;pid=99b67a915&amp;color=0,0,0&amp;vtp=1&amp;bt=1&amp;bbb=1"/>
          <p:cNvSpPr/>
          <p:nvPr>
            <p:custDataLst>
              <p:tags r:id="rId1"/>
            </p:custDataLst>
          </p:nvPr>
        </p:nvSpPr>
        <p:spPr>
          <a:xfrm>
            <a:off x="719328" y="536448"/>
            <a:ext cx="10753344" cy="79248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latinLnBrk="1">
              <a:lnSpc>
                <a:spcPts val="6135"/>
              </a:lnSpc>
            </a:pPr>
            <a:r>
              <a:rPr lang="en-US" altLang="zh-CN" sz="3465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0030101010101" pitchFamily="49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3465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465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0030101010101" pitchFamily="49" charset="-122"/>
                <a:cs typeface="Times New Roman" panose="02020603050405020304" pitchFamily="34" charset="-120"/>
              </a:rPr>
              <a:t>探究杠杆的平衡条件</a:t>
            </a:r>
            <a:endParaRPr lang="en-US" altLang="zh-CN" sz="3465"/>
          </a:p>
        </p:txBody>
      </p:sp>
      <p:sp>
        <p:nvSpPr>
          <p:cNvPr id="3" name="QB_6_BD.12_1#f84aa88f0?vcp=1&amp;vis=1&amp;pid=318334c20&amp;color=0,0,0&amp;vtp=1&amp;bbb=1&amp;hb=1"/>
          <p:cNvSpPr/>
          <p:nvPr>
            <p:custDataLst>
              <p:tags r:id="rId2"/>
            </p:custDataLst>
          </p:nvPr>
        </p:nvSpPr>
        <p:spPr>
          <a:xfrm>
            <a:off x="719328" y="1411647"/>
            <a:ext cx="10753344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5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5</a:t>
            </a:r>
            <a:r>
              <a:rPr lang="en-US" altLang="zh-CN" sz="3200" spc="-67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.[2024·上海期末]</a:t>
            </a:r>
            <a:r>
              <a:rPr lang="en-US" altLang="zh-CN" sz="3200" spc="-67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200" spc="-67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使用杠杆时，如果杠杆静止不动或</a:t>
            </a:r>
            <a:r>
              <a:rPr lang="en-US" altLang="zh-CN" sz="3200" spc="-67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</a:t>
            </a:r>
          </a:p>
          <a:p>
            <a:pPr latinLnBrk="1">
              <a:lnSpc>
                <a:spcPts val="5865"/>
              </a:lnSpc>
            </a:pPr>
            <a:r>
              <a:rPr lang="en-US" altLang="zh-CN" sz="3200" spc="-67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</a:t>
            </a:r>
            <a:r>
              <a:rPr lang="en-US" altLang="zh-CN" sz="3200" spc="-67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，那么杠杆就处于平衡状态。当杠杆平衡时，动力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 spc="-67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和阻力使杠杆转动的方向</a:t>
            </a:r>
            <a:r>
              <a:rPr lang="en-US" altLang="zh-CN" sz="3200" spc="-67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3200" spc="-67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（选填“一定”或“可能”）相反。</a:t>
            </a:r>
            <a:endParaRPr lang="en-US" altLang="zh-CN" sz="3200" spc="-67"/>
          </a:p>
        </p:txBody>
      </p:sp>
      <p:sp>
        <p:nvSpPr>
          <p:cNvPr id="4" name="QB_6_AN.13_1#f84aa88f0.blank?vcp=1&amp;vis=1&amp;pid=318334c20&amp;color=0,0,0&amp;vpa=6&amp;vtp=1&amp;bbb=1&amp;hb=1"/>
          <p:cNvSpPr/>
          <p:nvPr>
            <p:custDataLst>
              <p:tags r:id="rId3"/>
            </p:custDataLst>
          </p:nvPr>
        </p:nvSpPr>
        <p:spPr>
          <a:xfrm>
            <a:off x="719328" y="1374393"/>
            <a:ext cx="10752672" cy="13851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320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            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绕支点匀速转动</a:t>
            </a:r>
            <a:endParaRPr lang="en-US" altLang="zh-CN" sz="3200"/>
          </a:p>
        </p:txBody>
      </p:sp>
      <p:sp>
        <p:nvSpPr>
          <p:cNvPr id="5" name="QB_6_AN.14_1#f84aa88f0.blank?vcp=1&amp;vis=1&amp;pid=318334c20&amp;color=0,0,0&amp;vpa=7&amp;vtp=1&amp;bbb=1"/>
          <p:cNvSpPr/>
          <p:nvPr>
            <p:custDataLst>
              <p:tags r:id="rId4"/>
            </p:custDataLst>
          </p:nvPr>
        </p:nvSpPr>
        <p:spPr>
          <a:xfrm>
            <a:off x="5106121" y="2835740"/>
            <a:ext cx="10816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 spc="-67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一定</a:t>
            </a:r>
            <a:endParaRPr lang="en-US" altLang="zh-CN" sz="3200" spc="-67"/>
          </a:p>
        </p:txBody>
      </p:sp>
      <p:sp>
        <p:nvSpPr>
          <p:cNvPr id="6" name="object 54">
            <a:hlinkClick r:id="rId8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5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O_6_BD.15_1#c52e0bc67?sp=1&amp;vcp=1&amp;vis=1&amp;pid=318334c20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1032564"/>
                <a:ext cx="10753344" cy="21285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6.[2024·大连期末]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某小组同学在探究“杠杆平衡条件”的实验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中，所用的实验器材有：支架、带刻度的杠杆、弹簧测力计、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质量为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50 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的钩码若干、细线等。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2" name="QO_6_BD.15_1#c52e0bc67?sp=1&amp;vcp=1&amp;vis=1&amp;pid=318334c20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1032564"/>
                <a:ext cx="10753344" cy="2128520"/>
              </a:xfrm>
              <a:prstGeom prst="rect">
                <a:avLst/>
              </a:prstGeom>
              <a:blipFill rotWithShape="1">
                <a:blip r:embed="rId6"/>
                <a:stretch>
                  <a:fillRect l="-5" t="-3" r="-3087" b="-33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6_BD.15_2#c52e0bc67?vcp=1&amp;vis=1&amp;pid=318334c20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9232" y="3324660"/>
            <a:ext cx="6193536" cy="23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BD.16_1#f41bc03d2?vcp=1&amp;vis=1&amp;pid=c52e0bc67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1050853"/>
            <a:ext cx="10753344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5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（1）实验前，发现杠杆左端下沉，可将杠杆左端的平衡螺</a:t>
            </a:r>
          </a:p>
          <a:p>
            <a:pPr latinLnBrk="1">
              <a:lnSpc>
                <a:spcPts val="5865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母向</a:t>
            </a:r>
            <a:r>
              <a:rPr lang="en-US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调节，使杠杆在水平位置静止。实验时，杠杆在水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平位置静止的好处是</a:t>
            </a:r>
            <a:r>
              <a:rPr lang="en-US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3200"/>
          </a:p>
        </p:txBody>
      </p:sp>
      <p:sp>
        <p:nvSpPr>
          <p:cNvPr id="3" name="QB_7_AN.17_1#f41bc03d2.blank?vcp=1&amp;vis=1&amp;pid=c52e0bc67&amp;color=0,0,0&amp;vpa=8&amp;vtp=1"/>
          <p:cNvSpPr/>
          <p:nvPr>
            <p:custDataLst>
              <p:tags r:id="rId2"/>
            </p:custDataLst>
          </p:nvPr>
        </p:nvSpPr>
        <p:spPr>
          <a:xfrm>
            <a:off x="1554354" y="1758665"/>
            <a:ext cx="7006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右</a:t>
            </a:r>
            <a:endParaRPr lang="en-US" altLang="zh-CN" sz="3200"/>
          </a:p>
        </p:txBody>
      </p:sp>
      <p:sp>
        <p:nvSpPr>
          <p:cNvPr id="4" name="QB_7_AN.19_1#f41bc03d2.blank?vcp=1&amp;vis=1&amp;pid=c52e0bc67&amp;color=0,0,0&amp;vpa=9&amp;vtp=1&amp;bbb=1"/>
          <p:cNvSpPr/>
          <p:nvPr>
            <p:custDataLst>
              <p:tags r:id="rId3"/>
            </p:custDataLst>
          </p:nvPr>
        </p:nvSpPr>
        <p:spPr>
          <a:xfrm>
            <a:off x="4399154" y="2474945"/>
            <a:ext cx="27326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便于测量力臂</a:t>
            </a:r>
            <a:endParaRPr lang="en-US" altLang="zh-CN" sz="3200"/>
          </a:p>
        </p:txBody>
      </p:sp>
      <p:pic>
        <p:nvPicPr>
          <p:cNvPr id="5" name="QO_6_BD.18_1#f41bc03d2?vcp=1&amp;vis=1&amp;pid=c52e0bc67&amp;color=0,0,0&amp;tib=255,255,255&amp;vtp=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5808" y="3342947"/>
            <a:ext cx="6108192" cy="232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AS.20_1#f41bc03d2?vcp=1&amp;vis=1&amp;pid=c52e0bc67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1215444"/>
            <a:ext cx="10753344" cy="21285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5"/>
              </a:lnSpc>
            </a:pPr>
            <a:r>
              <a:rPr lang="en-US" altLang="zh-CN" sz="3200" b="1">
                <a:solidFill>
                  <a:srgbClr val="93CDD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实验前，当杠杆静止时，发现杠杆左端下沉，即右</a:t>
            </a:r>
          </a:p>
          <a:p>
            <a:pPr latinLnBrk="1">
              <a:lnSpc>
                <a:spcPts val="5865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端上翘，此时应把平衡螺母向右调节，使杠杆保持水平并静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止，这样做的好处是便于测量力臂。</a:t>
            </a:r>
            <a:endParaRPr lang="en-US" altLang="zh-CN" sz="3200"/>
          </a:p>
        </p:txBody>
      </p:sp>
      <p:pic>
        <p:nvPicPr>
          <p:cNvPr id="3" name="QO_6_AS.20_2#f41bc03d2?vcp=1&amp;vis=1&amp;pid=c52e0bc67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3760" y="3507540"/>
            <a:ext cx="5376672" cy="19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7_BD.21_1#469074b85?sp=1&amp;vcp=1&amp;vis=1&amp;pid=c52e0bc67&amp;color=0,0,0&amp;vtp=1&amp;bt=1&amp;bb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1626033"/>
                <a:ext cx="10753344" cy="64253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73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（2）实验中记录的实验数据如下表：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取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10 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)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2" name="QB_7_BD.21_1#469074b85?sp=1&amp;vcp=1&amp;vis=1&amp;pid=c52e0bc67&amp;color=0,0,0&amp;vtp=1&amp;bt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1626033"/>
                <a:ext cx="10753344" cy="642536"/>
              </a:xfrm>
              <a:prstGeom prst="rect">
                <a:avLst/>
              </a:prstGeom>
              <a:blipFill rotWithShape="1">
                <a:blip r:embed="rId6"/>
                <a:stretch>
                  <a:fillRect l="-5" t="-67" r="1" b="-132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QB_7_BD.21_2#469074b85?colgroup=2,4,6,4,6&amp;vcp=1&amp;vis=1&amp;pid=c52e0bc67&amp;color=0,0,0&amp;vtp=1&amp;bbb=1"/>
              <p:cNvGraphicFramePr>
                <a:graphicFrameLocks noGrp="1"/>
              </p:cNvGraphicFramePr>
              <p:nvPr>
                <p:custDataLst>
                  <p:tags r:id="rId2"/>
                </p:custDataLst>
              </p:nvPr>
            </p:nvGraphicFramePr>
            <p:xfrm>
              <a:off x="719328" y="2442390"/>
              <a:ext cx="10692384" cy="2651508"/>
            </p:xfrm>
            <a:graphic>
              <a:graphicData uri="http://schemas.openxmlformats.org/drawingml/2006/table">
                <a:tbl>
                  <a:tblPr/>
                  <a:tblGrid>
                    <a:gridCol w="10485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6044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848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75539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656844"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次数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动力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3200" b="0" i="1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3200" b="0" i="0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en-US" altLang="zh-CN" sz="3200" b="0" i="0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N</m:t>
                              </m:r>
                            </m:oMath>
                          </a14:m>
                          <a:r>
                            <a:rPr lang="en-US" altLang="zh-CN" sz="100" b="0" i="0" kern="0" spc="-999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 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动力臂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3200" b="0" i="1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3200" b="0" i="0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L</m:t>
                                  </m:r>
                                </m:e>
                                <m:sub>
                                  <m:r>
                                    <a:rPr lang="en-US" altLang="zh-CN" sz="3200" b="0" i="0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cm</m:t>
                              </m:r>
                            </m:oMath>
                          </a14:m>
                          <a:r>
                            <a:rPr lang="en-US" altLang="zh-CN" sz="100" b="0" i="0" kern="0" spc="-999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 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阻力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3200" b="0" i="1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3200" b="0" i="0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en-US" altLang="zh-CN" sz="3200" b="0" i="0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N</m:t>
                              </m:r>
                            </m:oMath>
                          </a14:m>
                          <a:r>
                            <a:rPr lang="en-US" altLang="zh-CN" sz="100" b="0" i="0" kern="0" spc="-999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 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阻力臂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3200" b="0" i="1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3200" b="0" i="0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L</m:t>
                                  </m:r>
                                </m:e>
                                <m:sub>
                                  <m:r>
                                    <a:rPr lang="en-US" altLang="zh-CN" sz="3200" b="0" i="0" spc="-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34" charset="-12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cm</m:t>
                              </m:r>
                            </m:oMath>
                          </a14:m>
                          <a:r>
                            <a:rPr lang="en-US" altLang="zh-CN" sz="100" b="0" i="0" kern="0" spc="-999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 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64888"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1.5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1.0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15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64888"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2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3.0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5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1.0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15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64888"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3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2.0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15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1.5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20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QB_7_BD.21_2#469074b85?colgroup=2,4,6,4,6&amp;vcp=1&amp;vis=1&amp;pid=c52e0bc67&amp;color=0,0,0&amp;vtp=1&amp;bbb=1"/>
              <p:cNvGraphicFramePr>
                <a:graphicFrameLocks noGrp="1"/>
              </p:cNvGraphicFramePr>
              <p:nvPr>
                <p:custDataLst>
                  <p:tags r:id="rId7"/>
                </p:custDataLst>
              </p:nvPr>
            </p:nvGraphicFramePr>
            <p:xfrm>
              <a:off x="719328" y="2442390"/>
              <a:ext cx="10692384" cy="2651508"/>
            </p:xfrm>
            <a:graphic>
              <a:graphicData uri="http://schemas.openxmlformats.org/drawingml/2006/table">
                <a:tbl>
                  <a:tblPr/>
                  <a:tblGrid>
                    <a:gridCol w="1048512"/>
                    <a:gridCol w="2060448"/>
                    <a:gridCol w="2743200"/>
                    <a:gridCol w="2084832"/>
                    <a:gridCol w="2755392"/>
                  </a:tblGrid>
                  <a:tr h="656590"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次数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</a:blipFill>
                      </a:tcPr>
                    </a:tc>
                  </a:tr>
                  <a:tr h="664888"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1.5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10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1.0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15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4888"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2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3.0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5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1.0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15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4888"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3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2.0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15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1.5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 wrap="square"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a:t>20</a:t>
                          </a:r>
                          <a:endParaRPr lang="en-US" altLang="zh-CN" sz="1600"/>
                        </a:p>
                      </a:txBody>
                      <a:tcPr marL="96000" marR="96000" marT="0" marB="0" vert="horz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ransition>
    <p:split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BD.21_3#469074b85?vcp=1&amp;vis=1&amp;pid=c52e0bc67&amp;color=0,0,0&amp;mp=1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1817638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5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根据实验数据可得出的实验结论：杠杆平衡时，</a:t>
            </a:r>
            <a:r>
              <a:rPr lang="en-US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（用字母表示）。</a:t>
            </a:r>
            <a:endParaRPr lang="en-US" altLang="zh-CN" sz="32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QB_7_AN.22_1#469074b85.blank?vcp=1&amp;vis=1&amp;pid=c52e0bc67&amp;color=0,0,0&amp;mp=1&amp;vpa=10&amp;vtp=1&amp;bbb=1&amp;hb=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9328" y="1766838"/>
                <a:ext cx="10752672" cy="1305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latinLnBrk="1">
                  <a:lnSpc>
                    <a:spcPts val="5525"/>
                  </a:lnSpc>
                </a:pPr>
                <a:r>
                  <a:rPr lang="en-US" altLang="zh-CN" sz="3200" ker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  <m:r>
                      <a:rPr lang="en-US" altLang="zh-CN" sz="32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  <m:sSub>
                      <m:sSubPr>
                        <m:ctrlPr>
                          <a:rPr lang="en-US" altLang="zh-CN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35"/>
              </a:p>
            </p:txBody>
          </p:sp>
        </mc:Choice>
        <mc:Fallback xmlns="">
          <p:sp>
            <p:nvSpPr>
              <p:cNvPr id="3" name="QB_7_AN.22_1#469074b85.blank?vcp=1&amp;vis=1&amp;pid=c52e0bc67&amp;color=0,0,0&amp;mp=1&amp;vpa=1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719328" y="1766838"/>
                <a:ext cx="10752672" cy="1305221"/>
              </a:xfrm>
              <a:prstGeom prst="rect">
                <a:avLst/>
              </a:prstGeom>
              <a:blipFill rotWithShape="1">
                <a:blip r:embed="rId7"/>
                <a:stretch>
                  <a:fillRect l="-5" t="-21" r="1" b="-74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O_6_BD.21_4#469074b85?vcp=1&amp;vis=1&amp;pid=c52e0bc67&amp;color=0,0,0&amp;tib=255,255,255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7056" y="3378551"/>
            <a:ext cx="4437888" cy="16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30101" y="588839"/>
            <a:ext cx="384601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杠杆的特点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1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43660" y="1412240"/>
            <a:ext cx="5692140" cy="4460875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7"/>
            </p:custDataLst>
          </p:nvPr>
        </p:nvSpPr>
        <p:spPr>
          <a:xfrm>
            <a:off x="7104380" y="1844675"/>
            <a:ext cx="39192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实际生产生活中有各种不同的剪刀，这些剪刀在结构上有什么不同？适用的场合有什么不同？这些不同的背后蕴含着什么物理道理？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7_AS.23_1#469074b85?vcp=1&amp;vis=1&amp;pid=c52e0bc67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536449"/>
                <a:ext cx="10753344" cy="33773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465"/>
                  </a:lnSpc>
                </a:pPr>
                <a:r>
                  <a:rPr lang="en-US" altLang="zh-CN" sz="3200" b="1">
                    <a:solidFill>
                      <a:srgbClr val="93CDDD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【点拨】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分析表格数据可得：</a:t>
                </a:r>
              </a:p>
              <a:p>
                <a:pPr latinLnBrk="1">
                  <a:lnSpc>
                    <a:spcPts val="5465"/>
                  </a:lnSpc>
                </a:pP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1.5  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×10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=1.0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×15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</a:p>
              <a:p>
                <a:pPr latinLnBrk="1">
                  <a:lnSpc>
                    <a:spcPts val="5465"/>
                  </a:lnSpc>
                </a:pP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3.0 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×5 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=1.0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×15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</a:p>
              <a:p>
                <a:pPr latinLnBrk="1">
                  <a:lnSpc>
                    <a:spcPts val="5465"/>
                  </a:lnSpc>
                </a:pP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2.0 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×15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=1.5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×20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,由此可得实验结论为杠杆平</a:t>
                </a:r>
              </a:p>
              <a:p>
                <a:pPr latinLnBrk="1">
                  <a:lnSpc>
                    <a:spcPts val="52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衡时，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2" name="QB_7_AS.23_1#469074b85?vcp=1&amp;vis=1&amp;pid=c52e0bc67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536449"/>
                <a:ext cx="10753344" cy="3377353"/>
              </a:xfrm>
              <a:prstGeom prst="rect">
                <a:avLst/>
              </a:prstGeom>
              <a:blipFill rotWithShape="1">
                <a:blip r:embed="rId6"/>
                <a:stretch>
                  <a:fillRect l="-5" t="-15" r="1" b="-17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6_AS.23_2#469074b85?vcp=1&amp;vis=1&amp;pid=c52e0bc67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3760" y="4030811"/>
            <a:ext cx="5376672" cy="19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BD.24_1#eb9dc8b9a?vcp=1&amp;vis=1&amp;pid=c52e0bc67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717266"/>
            <a:ext cx="10753344" cy="2867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5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（3）调节杠杆在水平位置平衡后，小明先在左侧距支点2格</a:t>
            </a:r>
          </a:p>
          <a:p>
            <a:pPr latinLnBrk="1">
              <a:lnSpc>
                <a:spcPts val="5865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处挂三个钩码，接着又拿出两个钩码，打算在右侧作为动力</a:t>
            </a:r>
          </a:p>
          <a:p>
            <a:pPr latinLnBrk="1">
              <a:lnSpc>
                <a:spcPts val="5865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使杠杆平衡，则他接下来的具体操作是</a:t>
            </a:r>
            <a:r>
              <a:rPr lang="en-US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3200"/>
          </a:p>
        </p:txBody>
      </p:sp>
      <p:sp>
        <p:nvSpPr>
          <p:cNvPr id="3" name="QB_7_AN.25_1#eb9dc8b9a.blank?vcp=1&amp;vis=1&amp;pid=c52e0bc67&amp;color=0,0,0&amp;vpa=11&amp;vtp=1&amp;bbb=1&amp;hb=1"/>
          <p:cNvSpPr/>
          <p:nvPr>
            <p:custDataLst>
              <p:tags r:id="rId2"/>
            </p:custDataLst>
          </p:nvPr>
        </p:nvSpPr>
        <p:spPr>
          <a:xfrm>
            <a:off x="719328" y="2170146"/>
            <a:ext cx="10752672" cy="13848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320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将两个钩码挂到杠杆支点右侧3格处</a:t>
            </a:r>
            <a:endParaRPr lang="en-US" altLang="zh-CN" sz="3200"/>
          </a:p>
        </p:txBody>
      </p:sp>
      <p:pic>
        <p:nvPicPr>
          <p:cNvPr id="4" name="QO_6_BD.24_2#eb9dc8b9a?vcp=1&amp;vis=1&amp;pid=c52e0bc67&amp;color=0,0,0&amp;tib=255,255,255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1152" y="3737493"/>
            <a:ext cx="5949696" cy="226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7_AS.26_1#eb9dc8b9a?vcp=1&amp;vis=1&amp;pid=c52e0bc67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536448"/>
                <a:ext cx="10753344" cy="329666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335"/>
                  </a:lnSpc>
                </a:pPr>
                <a:r>
                  <a:rPr lang="en-US" altLang="zh-CN" sz="3200" b="1">
                    <a:solidFill>
                      <a:srgbClr val="93CDDD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【点拨】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一个钩码的重力</a:t>
                </a:r>
              </a:p>
              <a:p>
                <a:pPr latinLnBrk="1">
                  <a:lnSpc>
                    <a:spcPts val="5335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mg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=0.05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×10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=0.5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，杠杆上每格长度为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L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</a:p>
              <a:p>
                <a:pPr latinLnBrk="1">
                  <a:lnSpc>
                    <a:spcPts val="533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则根据杠杆平衡条件可得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3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×2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L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=2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</m:t>
                    </m:r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 baseline="-1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右</m:t>
                        </m:r>
                      </m:sub>
                    </m:sSub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，解得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 baseline="-1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右</m:t>
                        </m:r>
                      </m:sub>
                    </m:sSub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=3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L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</a:p>
              <a:p>
                <a:pPr latinLnBrk="1">
                  <a:lnSpc>
                    <a:spcPts val="533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由此可知,接下来的具体操作是：将两个钩码挂到杠杆支点右</a:t>
                </a:r>
              </a:p>
              <a:p>
                <a:pPr latinLnBrk="1">
                  <a:lnSpc>
                    <a:spcPts val="50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侧3格处。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2" name="QB_7_AS.26_1#eb9dc8b9a?vcp=1&amp;vis=1&amp;pid=c52e0bc67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536448"/>
                <a:ext cx="10753344" cy="3296667"/>
              </a:xfrm>
              <a:prstGeom prst="rect">
                <a:avLst/>
              </a:prstGeom>
              <a:blipFill rotWithShape="1">
                <a:blip r:embed="rId6"/>
                <a:stretch>
                  <a:fillRect l="-5" t="-15" r="-1310" b="-17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6_AS.26_2#eb9dc8b9a?vcp=1&amp;vis=1&amp;pid=c52e0bc67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3760" y="4018111"/>
            <a:ext cx="5376672" cy="19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6_BD.27_1#a6af2ee7c?htil=5&amp;vcp=1&amp;vis=1&amp;pid=c52e0bc67&amp;color=0,0,0&amp;tib=255,255,255&amp;vtp=1&amp;hs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136" y="939515"/>
            <a:ext cx="4486656" cy="17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QB_7_BD.27_2#a6af2ee7c?htil=5&amp;vcp=1&amp;vis=1&amp;pid=c52e0bc67&amp;color=0,0,0&amp;mp=1&amp;vtp=1&amp;bt=1&amp;bbb=1&amp;hb=1&amp;hs=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9328" y="878555"/>
                <a:ext cx="6096000" cy="21285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（4）得出结论后，同组的小红又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用如图乙所示的方式进行验证，在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距离支点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15 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处挂了两个钩码，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3" name="QB_7_BD.27_2#a6af2ee7c?htil=5&amp;vcp=1&amp;vis=1&amp;pid=c52e0bc67&amp;color=0,0,0&amp;mp=1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19328" y="878555"/>
                <a:ext cx="6096000" cy="2128520"/>
              </a:xfrm>
              <a:prstGeom prst="rect">
                <a:avLst/>
              </a:prstGeom>
              <a:blipFill rotWithShape="1">
                <a:blip r:embed="rId10"/>
                <a:stretch>
                  <a:fillRect l="-8" t="-16" r="-1846" b="-3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7_AN.28_1#a6af2ee7c.blank?vcp=1&amp;vis=1&amp;pid=c52e0bc67&amp;color=0,0,0&amp;mp=1&amp;vpa=12&amp;vtp=1&amp;bbb=1"/>
          <p:cNvSpPr/>
          <p:nvPr>
            <p:custDataLst>
              <p:tags r:id="rId3"/>
            </p:custDataLst>
          </p:nvPr>
        </p:nvSpPr>
        <p:spPr>
          <a:xfrm>
            <a:off x="7599554" y="3709131"/>
            <a:ext cx="802217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1.5</a:t>
            </a:r>
            <a:endParaRPr lang="en-US" altLang="zh-CN" sz="3200"/>
          </a:p>
        </p:txBody>
      </p:sp>
      <p:sp>
        <p:nvSpPr>
          <p:cNvPr id="5" name="QB_7_AN.29_1#a6af2ee7c.blank?vcp=1&amp;vis=1&amp;pid=c52e0bc67&amp;color=0,0,0&amp;mp=1&amp;vpa=13&amp;vtp=1&amp;bbb=1"/>
          <p:cNvSpPr/>
          <p:nvPr>
            <p:custDataLst>
              <p:tags r:id="rId4"/>
            </p:custDataLst>
          </p:nvPr>
        </p:nvSpPr>
        <p:spPr>
          <a:xfrm>
            <a:off x="1147954" y="5170477"/>
            <a:ext cx="11070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变大</a:t>
            </a:r>
            <a:endParaRPr lang="en-US" altLang="zh-CN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QB_7_BD.27_2#a6af2ee7c?htil=5&amp;vcp=1&amp;vis=1&amp;pid=c52e0bc67&amp;color=0,0,0&amp;mp=1&amp;vtp=1&amp;bt=1&amp;bbb=1&amp;hb=1&amp;hs=1"/>
              <p:cNvSpPr/>
              <p:nvPr>
                <p:custDataLst>
                  <p:tags r:id="rId5"/>
                </p:custDataLst>
              </p:nvPr>
            </p:nvSpPr>
            <p:spPr>
              <a:xfrm>
                <a:off x="719328" y="3001318"/>
                <a:ext cx="10752000" cy="2867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在距离支点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10 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处用弹簧测力计竖直向上拉，使杠杆在水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平位置静止，弹簧测力计的示数应该是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；若弹簧测力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计没有沿竖直方向拉杠杆，如图丙所示，弹簧测力计的示数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会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（选填“变大”“变小”或“不变”）。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8" name="QB_7_BD.27_2#a6af2ee7c?htil=5&amp;vcp=1&amp;vis=1&amp;pid=c52e0bc67&amp;color=0,0,0&amp;mp=1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9328" y="3001318"/>
                <a:ext cx="10752000" cy="2867999"/>
              </a:xfrm>
              <a:prstGeom prst="rect">
                <a:avLst/>
              </a:prstGeom>
              <a:blipFill rotWithShape="1">
                <a:blip r:embed="rId12"/>
                <a:stretch>
                  <a:fillRect l="-5" t="-11" b="-27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7_AS.30_1#a6af2ee7c?htil=5&amp;vcp=1&amp;vis=1&amp;pid=c52e0bc67&amp;color=0,0,0&amp;vtp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893248"/>
                <a:ext cx="10753344" cy="36186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 b="1">
                    <a:solidFill>
                      <a:srgbClr val="93CDDD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【点拨】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用弹簧测力计竖直向上拉杠杆，使杠杆处于水平平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衡状态，由杠杆平衡条件得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2×0.5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×15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F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×10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解得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F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=1.5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；用图丙方式拉杠杆时，动力臂变小，阻力和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阻力臂不变，根据杠杆的平衡条件可知，动力会变大，即弹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簧测力计的示数会变大。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2" name="QB_7_AS.30_1#a6af2ee7c?htil=5&amp;vcp=1&amp;vis=1&amp;pid=c52e0bc67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893248"/>
                <a:ext cx="10753344" cy="3618653"/>
              </a:xfrm>
              <a:prstGeom prst="rect">
                <a:avLst/>
              </a:prstGeom>
              <a:blipFill rotWithShape="1">
                <a:blip r:embed="rId6"/>
                <a:stretch>
                  <a:fillRect l="-5" t="-12" r="1" b="-1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6_AS.30_2#a6af2ee7c?htil=5&amp;vcp=1&amp;vis=1&amp;pid=c52e0bc67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1040" y="4646599"/>
            <a:ext cx="3169920" cy="1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object 54">
            <a:hlinkClick r:id="rId8" action="ppaction://hlinksldjump"/>
          </p:cNvPr>
          <p:cNvSpPr/>
          <p:nvPr>
            <p:custDataLst>
              <p:tags r:id="rId3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5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6_BD.31_1#6524e863d?sp=1&amp;vcp=1&amp;vis=1&amp;pid=318334c20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955010"/>
                <a:ext cx="10753344" cy="2867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7.[2024·安徽]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如图甲所示，用核桃钳夹核桃时，用力握紧手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柄即可夹碎核桃。将上部的手柄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ABC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简化为如图乙所示的杠</a:t>
                </a:r>
              </a:p>
              <a:p>
                <a:pPr latinLnBrk="1">
                  <a:lnSpc>
                    <a:spcPts val="5865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杆，若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=20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</m:t>
                        </m:r>
                      </m:sub>
                    </m:sSub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l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=4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cm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,忽略杠杆自身的重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力，则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F</m:t>
                        </m:r>
                      </m:e>
                      <m:sub>
                        <m:r>
                          <a:rPr lang="en-US" altLang="zh-CN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的大小为</a:t>
                </a:r>
                <a:r>
                  <a:rPr lang="en-US" altLang="zh-CN" sz="32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N</m:t>
                    </m:r>
                  </m:oMath>
                </a14:m>
                <a:r>
                  <a:rPr lang="en-US" altLang="zh-CN" sz="135" kern="0" spc="-10000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 xmlns="">
          <p:sp>
            <p:nvSpPr>
              <p:cNvPr id="2" name="QB_6_BD.31_1#6524e863d?sp=1&amp;vcp=1&amp;vis=1&amp;pid=318334c20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955010"/>
                <a:ext cx="10753344" cy="2867999"/>
              </a:xfrm>
              <a:prstGeom prst="rect">
                <a:avLst/>
              </a:prstGeom>
              <a:blipFill rotWithShape="1">
                <a:blip r:embed="rId8"/>
                <a:stretch>
                  <a:fillRect l="-5" t="-21" r="-247" b="-26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B_6_BD.31_2#6524e863d?vcp=1&amp;vis=1&amp;pid=318334c20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840" y="3975237"/>
            <a:ext cx="5596128" cy="1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B_6_AN.32_1#6524e863d.blank?vcp=1&amp;vis=1&amp;pid=318334c20&amp;color=0,0,0&amp;vpa=14&amp;vtp=1&amp;bbb=1"/>
          <p:cNvSpPr/>
          <p:nvPr>
            <p:custDataLst>
              <p:tags r:id="rId3"/>
            </p:custDataLst>
          </p:nvPr>
        </p:nvSpPr>
        <p:spPr>
          <a:xfrm>
            <a:off x="3977853" y="3124170"/>
            <a:ext cx="700617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34" charset="-120"/>
              </a:rPr>
              <a:t>50</a:t>
            </a:r>
            <a:endParaRPr lang="en-US" altLang="zh-CN" sz="3200"/>
          </a:p>
        </p:txBody>
      </p:sp>
      <p:sp>
        <p:nvSpPr>
          <p:cNvPr id="5" name="object 54">
            <a:hlinkClick r:id="rId10" action="ppaction://hlinksldjump"/>
          </p:cNvPr>
          <p:cNvSpPr/>
          <p:nvPr>
            <p:custDataLst>
              <p:tags r:id="rId4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5" b="1" ker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返回</a:t>
            </a:r>
            <a:endParaRPr sz="2265" b="1" kern="0">
              <a:solidFill>
                <a:prstClr val="white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125" y="1916832"/>
            <a:ext cx="10698163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306525" y="1915507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一固定点</a:t>
            </a: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4288945" y="252663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动力</a:t>
            </a: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5621451" y="251625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动力臂</a:t>
            </a:r>
          </a:p>
        </p:txBody>
      </p:sp>
      <p:sp>
        <p:nvSpPr>
          <p:cNvPr id="13" name="TextBox 12"/>
          <p:cNvSpPr txBox="1"/>
          <p:nvPr>
            <p:custDataLst>
              <p:tags r:id="rId5"/>
            </p:custDataLst>
          </p:nvPr>
        </p:nvSpPr>
        <p:spPr>
          <a:xfrm>
            <a:off x="7392144" y="252369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阻力</a:t>
            </a:r>
          </a:p>
        </p:txBody>
      </p:sp>
      <p:sp>
        <p:nvSpPr>
          <p:cNvPr id="14" name="TextBox 13"/>
          <p:cNvSpPr txBox="1"/>
          <p:nvPr>
            <p:custDataLst>
              <p:tags r:id="rId6"/>
            </p:custDataLst>
          </p:nvPr>
        </p:nvSpPr>
        <p:spPr>
          <a:xfrm>
            <a:off x="4288944" y="2974976"/>
            <a:ext cx="547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动力</a:t>
            </a:r>
            <a:r>
              <a:rPr lang="en-US" altLang="zh-CN" sz="2400" b="1">
                <a:solidFill>
                  <a:srgbClr val="FF0000"/>
                </a:solidFill>
              </a:rPr>
              <a:t>×</a:t>
            </a:r>
            <a:r>
              <a:rPr lang="zh-CN" altLang="en-US" sz="2400" b="1">
                <a:solidFill>
                  <a:srgbClr val="FF0000"/>
                </a:solidFill>
              </a:rPr>
              <a:t>动力臂</a:t>
            </a:r>
            <a:r>
              <a:rPr lang="en-US" altLang="zh-CN" sz="2400" b="1">
                <a:solidFill>
                  <a:srgbClr val="FF0000"/>
                </a:solidFill>
              </a:rPr>
              <a:t>=</a:t>
            </a:r>
            <a:r>
              <a:rPr lang="zh-CN" altLang="en-US" sz="2400" b="1">
                <a:solidFill>
                  <a:srgbClr val="FF0000"/>
                </a:solidFill>
              </a:rPr>
              <a:t>阻力</a:t>
            </a:r>
            <a:r>
              <a:rPr lang="en-US" altLang="zh-CN" sz="2400" b="1">
                <a:solidFill>
                  <a:srgbClr val="FF0000"/>
                </a:solidFill>
              </a:rPr>
              <a:t>×</a:t>
            </a:r>
            <a:r>
              <a:rPr lang="zh-CN" altLang="en-US" sz="2400" b="1">
                <a:solidFill>
                  <a:srgbClr val="FF0000"/>
                </a:solidFill>
              </a:rPr>
              <a:t>阻力臂</a:t>
            </a:r>
          </a:p>
        </p:txBody>
      </p:sp>
      <p:sp>
        <p:nvSpPr>
          <p:cNvPr id="15" name="TextBox 14"/>
          <p:cNvSpPr txBox="1"/>
          <p:nvPr>
            <p:custDataLst>
              <p:tags r:id="rId7"/>
            </p:custDataLst>
          </p:nvPr>
        </p:nvSpPr>
        <p:spPr>
          <a:xfrm>
            <a:off x="4721351" y="3564657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＞</a:t>
            </a:r>
          </a:p>
        </p:txBody>
      </p:sp>
      <p:sp>
        <p:nvSpPr>
          <p:cNvPr id="16" name="TextBox 15"/>
          <p:cNvSpPr txBox="1"/>
          <p:nvPr>
            <p:custDataLst>
              <p:tags r:id="rId8"/>
            </p:custDataLst>
          </p:nvPr>
        </p:nvSpPr>
        <p:spPr>
          <a:xfrm>
            <a:off x="6982726" y="414908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＞</a:t>
            </a:r>
          </a:p>
        </p:txBody>
      </p:sp>
      <p:sp>
        <p:nvSpPr>
          <p:cNvPr id="17" name="TextBox 16"/>
          <p:cNvSpPr txBox="1"/>
          <p:nvPr>
            <p:custDataLst>
              <p:tags r:id="rId9"/>
            </p:custDataLst>
          </p:nvPr>
        </p:nvSpPr>
        <p:spPr>
          <a:xfrm>
            <a:off x="6982726" y="355239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＜</a:t>
            </a:r>
          </a:p>
        </p:txBody>
      </p:sp>
      <p:sp>
        <p:nvSpPr>
          <p:cNvPr id="18" name="TextBox 17"/>
          <p:cNvSpPr txBox="1"/>
          <p:nvPr>
            <p:custDataLst>
              <p:tags r:id="rId10"/>
            </p:custDataLst>
          </p:nvPr>
        </p:nvSpPr>
        <p:spPr>
          <a:xfrm>
            <a:off x="4721351" y="41424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＜</a:t>
            </a:r>
          </a:p>
        </p:txBody>
      </p:sp>
      <p:sp>
        <p:nvSpPr>
          <p:cNvPr id="19" name="TextBox 18"/>
          <p:cNvSpPr txBox="1"/>
          <p:nvPr>
            <p:custDataLst>
              <p:tags r:id="rId11"/>
            </p:custDataLst>
          </p:nvPr>
        </p:nvSpPr>
        <p:spPr>
          <a:xfrm>
            <a:off x="4746793" y="472349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=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>
            <p:custDataLst>
              <p:tags r:id="rId12"/>
            </p:custDataLst>
          </p:nvPr>
        </p:nvSpPr>
        <p:spPr>
          <a:xfrm>
            <a:off x="6999494" y="472866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=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1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/>
            <p:cNvSpPr/>
            <p:nvPr>
              <p:custDataLst>
                <p:tags r:id="rId2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3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6">
              <a:biLevel thresh="50000"/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/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/>
              <p:cNvSpPr/>
              <p:nvPr>
                <p:custDataLst>
                  <p:tags r:id="rId23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avLst/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avLst/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avLst/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avLst/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9">
              <a:grayscl/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5503535" y="3556832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2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</a:p>
          </p:txBody>
        </p:sp>
      </p:grpSp>
    </p:spTree>
  </p:cSld>
  <p:clrMapOvr>
    <a:masterClrMapping/>
  </p:clrMapOvr>
  <p:transition spd="slow">
    <p:push dir="u"/>
    <p:sndAc>
      <p:stSnd>
        <p:snd r:embed="rId2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30101" y="588839"/>
            <a:ext cx="384601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杠杆的特点</a:t>
            </a: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1</a:t>
            </a:r>
          </a:p>
        </p:txBody>
      </p:sp>
      <p:sp>
        <p:nvSpPr>
          <p:cNvPr id="3" name="TextBox 2"/>
          <p:cNvSpPr txBox="1"/>
          <p:nvPr>
            <p:custDataLst>
              <p:tags r:id="rId6"/>
            </p:custDataLst>
          </p:nvPr>
        </p:nvSpPr>
        <p:spPr>
          <a:xfrm>
            <a:off x="1487805" y="4949190"/>
            <a:ext cx="1618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轴承撬棍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670" y="1484630"/>
            <a:ext cx="4015740" cy="3425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368165" y="1700530"/>
            <a:ext cx="4098290" cy="2973705"/>
          </a:xfrm>
          <a:prstGeom prst="rect">
            <a:avLst/>
          </a:prstGeom>
        </p:spPr>
      </p:pic>
      <p:sp>
        <p:nvSpPr>
          <p:cNvPr id="6" name="TextBox 2"/>
          <p:cNvSpPr txBox="1"/>
          <p:nvPr>
            <p:custDataLst>
              <p:tags r:id="rId9"/>
            </p:custDataLst>
          </p:nvPr>
        </p:nvSpPr>
        <p:spPr>
          <a:xfrm>
            <a:off x="5412105" y="4796790"/>
            <a:ext cx="1618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羊角锤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72170" y="1556385"/>
            <a:ext cx="3311525" cy="3195955"/>
          </a:xfrm>
          <a:prstGeom prst="rect">
            <a:avLst/>
          </a:prstGeom>
        </p:spPr>
      </p:pic>
      <p:sp>
        <p:nvSpPr>
          <p:cNvPr id="8" name="TextBox 2"/>
          <p:cNvSpPr txBox="1"/>
          <p:nvPr>
            <p:custDataLst>
              <p:tags r:id="rId11"/>
            </p:custDataLst>
          </p:nvPr>
        </p:nvSpPr>
        <p:spPr>
          <a:xfrm>
            <a:off x="9336405" y="4796790"/>
            <a:ext cx="1618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开瓶器</a:t>
            </a:r>
          </a:p>
        </p:txBody>
      </p:sp>
      <p:sp>
        <p:nvSpPr>
          <p:cNvPr id="9" name="TextBox 2"/>
          <p:cNvSpPr txBox="1"/>
          <p:nvPr>
            <p:custDataLst>
              <p:tags r:id="rId12"/>
            </p:custDataLst>
          </p:nvPr>
        </p:nvSpPr>
        <p:spPr>
          <a:xfrm>
            <a:off x="3503930" y="5372735"/>
            <a:ext cx="5919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想一想，它们在使用中有什么共同特点?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968791" y="568667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30101" y="588839"/>
            <a:ext cx="384601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杠杆的特点</a:t>
            </a:r>
            <a:endParaRPr lang="zh-CN" altLang="en-US" sz="32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1</a:t>
            </a:r>
          </a:p>
        </p:txBody>
      </p:sp>
      <p:sp>
        <p:nvSpPr>
          <p:cNvPr id="7" name="TextBox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31950" y="2901315"/>
            <a:ext cx="918527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22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  <a:cs typeface="宋体" panose="02010600030101010101" pitchFamily="2" charset="-122"/>
              </a:rPr>
              <a:t>定义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：我们把这种利用直杆或曲杆，在力的作用下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绕杆上一固定点转动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简单机械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叫作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杠杆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9" name="TextBox 2"/>
          <p:cNvSpPr txBox="1"/>
          <p:nvPr>
            <p:custDataLst>
              <p:tags r:id="rId7"/>
            </p:custDataLst>
          </p:nvPr>
        </p:nvSpPr>
        <p:spPr>
          <a:xfrm>
            <a:off x="1631950" y="1916430"/>
            <a:ext cx="8533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  <a:cs typeface="宋体" panose="02010600030101010101" pitchFamily="2" charset="-122"/>
              </a:rPr>
              <a:t>共同特点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这几种工具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在使用过程中都是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绕某一固定点转动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1055151" y="588352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30101" y="588839"/>
            <a:ext cx="384601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杠杆的特点</a:t>
            </a:r>
            <a:endParaRPr lang="zh-CN" altLang="en-US" sz="32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1</a:t>
            </a:r>
          </a:p>
        </p:txBody>
      </p:sp>
      <p:sp>
        <p:nvSpPr>
          <p:cNvPr id="3" name="TextBox 2"/>
          <p:cNvSpPr txBox="1"/>
          <p:nvPr>
            <p:custDataLst>
              <p:tags r:id="rId6"/>
            </p:custDataLst>
          </p:nvPr>
        </p:nvSpPr>
        <p:spPr>
          <a:xfrm>
            <a:off x="2135505" y="1906905"/>
            <a:ext cx="7823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/>
              <a:t>这个</a:t>
            </a:r>
            <a:r>
              <a:rPr lang="en-US" altLang="zh-CN" sz="2400" b="1"/>
              <a:t>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绕杆上一固定点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</a:t>
            </a:r>
            <a:r>
              <a:rPr lang="zh-CN" altLang="en-US" sz="2400" b="1"/>
              <a:t>固定点叫</a:t>
            </a:r>
            <a:r>
              <a:rPr lang="zh-CN" altLang="en-US" sz="2400" b="1">
                <a:solidFill>
                  <a:srgbClr val="FF0000"/>
                </a:solidFill>
              </a:rPr>
              <a:t>支点</a:t>
            </a:r>
            <a:r>
              <a:rPr lang="zh-CN" altLang="en-US" sz="2400" b="1"/>
              <a:t>，通常用</a:t>
            </a:r>
            <a:r>
              <a:rPr lang="en-US" altLang="zh-CN" sz="2400" b="1" i="1"/>
              <a:t>O</a:t>
            </a:r>
            <a:r>
              <a:rPr lang="zh-CN" altLang="en-US" sz="2400" b="1"/>
              <a:t>表示。</a:t>
            </a:r>
          </a:p>
        </p:txBody>
      </p:sp>
      <p:sp>
        <p:nvSpPr>
          <p:cNvPr id="9" name="TextBox 2"/>
          <p:cNvSpPr txBox="1"/>
          <p:nvPr>
            <p:custDataLst>
              <p:tags r:id="rId7"/>
            </p:custDataLst>
          </p:nvPr>
        </p:nvSpPr>
        <p:spPr>
          <a:xfrm>
            <a:off x="1559560" y="1127125"/>
            <a:ext cx="2755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康海报体W12(P)" panose="040B0C00000000000000" charset="-122"/>
                <a:ea typeface="华康海报体W12(P)" panose="040B0C00000000000000" charset="-122"/>
                <a:cs typeface="宋体" panose="02010600030101010101" pitchFamily="2" charset="-122"/>
              </a:rPr>
              <a:t>杠杆的五要素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TextBox 2"/>
          <p:cNvSpPr txBox="1"/>
          <p:nvPr>
            <p:custDataLst>
              <p:tags r:id="rId8"/>
            </p:custDataLst>
          </p:nvPr>
        </p:nvSpPr>
        <p:spPr>
          <a:xfrm>
            <a:off x="2135505" y="2703830"/>
            <a:ext cx="7780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2400" b="1"/>
              <a:t>使杠杆转动的力叫</a:t>
            </a:r>
            <a:r>
              <a:rPr sz="2400" b="1">
                <a:solidFill>
                  <a:srgbClr val="FF0000"/>
                </a:solidFill>
              </a:rPr>
              <a:t>动力</a:t>
            </a:r>
            <a:r>
              <a:rPr sz="2400" b="1"/>
              <a:t>，阻碍杠杆转动的力叫</a:t>
            </a:r>
            <a:r>
              <a:rPr sz="2400" b="1">
                <a:solidFill>
                  <a:srgbClr val="FF0000"/>
                </a:solidFill>
              </a:rPr>
              <a:t>阻力</a:t>
            </a:r>
            <a:r>
              <a:rPr sz="2400" b="1"/>
              <a:t>。</a:t>
            </a:r>
          </a:p>
        </p:txBody>
      </p:sp>
      <p:sp>
        <p:nvSpPr>
          <p:cNvPr id="6" name="TextBox 2"/>
          <p:cNvSpPr txBox="1"/>
          <p:nvPr>
            <p:custDataLst>
              <p:tags r:id="rId9"/>
            </p:custDataLst>
          </p:nvPr>
        </p:nvSpPr>
        <p:spPr>
          <a:xfrm>
            <a:off x="2207895" y="3500755"/>
            <a:ext cx="5072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2400" b="1"/>
              <a:t>支点到动力作用线的距离叫</a:t>
            </a:r>
            <a:r>
              <a:rPr sz="2400" b="1">
                <a:solidFill>
                  <a:srgbClr val="FF0000"/>
                </a:solidFill>
              </a:rPr>
              <a:t>动力臂</a:t>
            </a:r>
            <a:r>
              <a:rPr sz="2400" b="1"/>
              <a:t>，支点到阻力作用线的距离叫</a:t>
            </a:r>
            <a:r>
              <a:rPr sz="2400" b="1">
                <a:solidFill>
                  <a:srgbClr val="FF0000"/>
                </a:solidFill>
              </a:rPr>
              <a:t>阻力臂</a:t>
            </a:r>
            <a:r>
              <a:rPr sz="2400" b="1"/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flipH="1">
            <a:off x="2244900" y="620604"/>
            <a:ext cx="4787203" cy="573617"/>
          </a:xfrm>
          <a:prstGeom prst="roundRect">
            <a:avLst>
              <a:gd name="adj" fmla="val 476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AutoShape 2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flipH="1">
            <a:off x="839435" y="610021"/>
            <a:ext cx="2053167" cy="584200"/>
          </a:xfrm>
          <a:prstGeom prst="roundRect">
            <a:avLst>
              <a:gd name="adj" fmla="val 47681"/>
            </a:avLst>
          </a:prstGeom>
          <a:gradFill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rgbClr val="FF0A00"/>
              </a:gs>
              <a:gs pos="100000">
                <a:srgbClr val="FF1200"/>
              </a:gs>
              <a:gs pos="100000">
                <a:srgbClr val="FF6600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6" name="文本框 27"/>
          <p:cNvSpPr txBox="1"/>
          <p:nvPr>
            <p:custDataLst>
              <p:tags r:id="rId3"/>
            </p:custDataLst>
          </p:nvPr>
        </p:nvSpPr>
        <p:spPr>
          <a:xfrm>
            <a:off x="1055151" y="588352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知识点</a:t>
            </a:r>
          </a:p>
        </p:txBody>
      </p:sp>
      <p:sp>
        <p:nvSpPr>
          <p:cNvPr id="8197" name="文本框 28"/>
          <p:cNvSpPr txBox="1"/>
          <p:nvPr>
            <p:custDataLst>
              <p:tags r:id="rId4"/>
            </p:custDataLst>
          </p:nvPr>
        </p:nvSpPr>
        <p:spPr>
          <a:xfrm>
            <a:off x="3330101" y="588839"/>
            <a:ext cx="384601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杠杆的特点</a:t>
            </a:r>
            <a:endParaRPr lang="zh-CN" altLang="en-US" sz="32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201" name="AutoShape 11"/>
          <p:cNvSpPr/>
          <p:nvPr>
            <p:custDataLst>
              <p:tags r:id="rId5"/>
            </p:custDataLst>
          </p:nvPr>
        </p:nvSpPr>
        <p:spPr>
          <a:xfrm>
            <a:off x="2486202" y="476672"/>
            <a:ext cx="768351" cy="776816"/>
          </a:xfrm>
          <a:prstGeom prst="diamond">
            <a:avLst/>
          </a:prstGeom>
          <a:solidFill>
            <a:srgbClr val="F4BE96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 anchorCtr="0"/>
          <a:lstStyle/>
          <a:p>
            <a:pPr algn="ctr" eaLnBrk="0" hangingPunct="0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ea typeface="Gulim" panose="020B0600000101010101" pitchFamily="34" charset="-127"/>
              </a:rPr>
              <a:t>1</a:t>
            </a:r>
          </a:p>
        </p:txBody>
      </p:sp>
      <p:sp>
        <p:nvSpPr>
          <p:cNvPr id="9" name="TextBox 2"/>
          <p:cNvSpPr txBox="1"/>
          <p:nvPr>
            <p:custDataLst>
              <p:tags r:id="rId6"/>
            </p:custDataLst>
          </p:nvPr>
        </p:nvSpPr>
        <p:spPr>
          <a:xfrm>
            <a:off x="1559560" y="1127125"/>
            <a:ext cx="3891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华康海报体W12(P)" panose="040B0C00000000000000" charset="-122"/>
                <a:ea typeface="华康海报体W12(P)" panose="040B0C00000000000000" charset="-122"/>
                <a:cs typeface="宋体" panose="02010600030101010101" pitchFamily="2" charset="-122"/>
              </a:rPr>
              <a:t>用硬棒撬石头的示意图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39695" y="1772285"/>
            <a:ext cx="6981190" cy="3273425"/>
          </a:xfrm>
          <a:prstGeom prst="rect">
            <a:avLst/>
          </a:prstGeom>
        </p:spPr>
      </p:pic>
      <p:sp>
        <p:nvSpPr>
          <p:cNvPr id="6" name="TextBox 2"/>
          <p:cNvSpPr txBox="1"/>
          <p:nvPr>
            <p:custDataLst>
              <p:tags r:id="rId8"/>
            </p:custDataLst>
          </p:nvPr>
        </p:nvSpPr>
        <p:spPr>
          <a:xfrm>
            <a:off x="2352040" y="4869180"/>
            <a:ext cx="82372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2400" b="1"/>
              <a:t>硬棒就是一个杠杆，其中</a:t>
            </a:r>
            <a:r>
              <a:rPr lang="en-US" sz="2400" b="1" i="1"/>
              <a:t>O</a:t>
            </a:r>
            <a:r>
              <a:rPr sz="2400" b="1"/>
              <a:t>为支点，</a:t>
            </a:r>
            <a:r>
              <a:rPr sz="2400" b="1" i="1">
                <a:sym typeface="+mn-ea"/>
              </a:rPr>
              <a:t>F</a:t>
            </a:r>
            <a:r>
              <a:rPr lang="en-US" sz="2400" b="1" baseline="-25000">
                <a:uFillTx/>
                <a:sym typeface="+mn-ea"/>
              </a:rPr>
              <a:t>1</a:t>
            </a:r>
            <a:r>
              <a:rPr sz="2400" b="1"/>
              <a:t>为动力，</a:t>
            </a:r>
            <a:r>
              <a:rPr lang="en-US" sz="2400" b="1" i="1">
                <a:sym typeface="+mn-ea"/>
              </a:rPr>
              <a:t>L</a:t>
            </a:r>
            <a:r>
              <a:rPr lang="en-US" sz="2400" b="1" baseline="-25000">
                <a:uFillTx/>
                <a:sym typeface="+mn-ea"/>
              </a:rPr>
              <a:t>1</a:t>
            </a:r>
            <a:r>
              <a:rPr sz="2400" b="1"/>
              <a:t>为动力臂，</a:t>
            </a:r>
            <a:r>
              <a:rPr sz="2400" b="1" i="1"/>
              <a:t>F</a:t>
            </a:r>
            <a:r>
              <a:rPr sz="2400" b="1" baseline="-25000">
                <a:solidFill>
                  <a:schemeClr val="tx1"/>
                </a:solidFill>
                <a:uFillTx/>
              </a:rPr>
              <a:t>2</a:t>
            </a:r>
            <a:r>
              <a:rPr sz="2400" b="1"/>
              <a:t>为阻力，</a:t>
            </a:r>
            <a:r>
              <a:rPr lang="en-US" sz="2400" b="1" i="1">
                <a:sym typeface="+mn-ea"/>
              </a:rPr>
              <a:t>L</a:t>
            </a:r>
            <a:r>
              <a:rPr lang="en-US" sz="2400" b="1" baseline="-25000">
                <a:uFillTx/>
                <a:sym typeface="+mn-ea"/>
              </a:rPr>
              <a:t>2</a:t>
            </a:r>
            <a:r>
              <a:rPr sz="2400" b="1"/>
              <a:t>为阻力臂</a:t>
            </a:r>
            <a:r>
              <a:rPr lang="zh-CN" sz="2400" b="1"/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4"/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2"/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2"/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4"/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5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4"/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6"/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7"/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8"/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3"/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4"/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4"/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6"/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7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1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2"/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3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4"/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5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1"/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2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4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5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3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6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6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  <p:tag name="KSO_WM_UNIT_TABLE_BEAUTIFY" val="smartTable{bd4cf27a-aacd-45a6-86b7-45e8784b162a}"/>
  <p:tag name="TABLE_ENDDRAG_ORIGIN_RECT" val="580*217"/>
  <p:tag name="TABLE_ENDDRAG_RECT" val="36*254*580*21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2"/>
  <p:tag name="KSO_WM_DIAGRAM_VIRTUALLY_FRAME" val="{&quot;height&quot;:281.5,&quot;left&quot;:27.7,&quot;top&quot;:189.5,&quot;width&quot;:664.2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9"/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6"/>
  <p:tag name="KSO_WM_DIAGRAM_VIRTUALLY_FRAME" val="{&quot;height&quot;:281.5,&quot;left&quot;:27.7,&quot;top&quot;:189.5,&quot;width&quot;:664.2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8"/>
  <p:tag name="KSO_WM_UNIT_FILL_TYPE" val="1"/>
  <p:tag name="KSO_WM_UNIT_ID" val="258*m_i*1_4"/>
  <p:tag name="KSO_WM_UNIT_INDEX" val="1_4"/>
  <p:tag name="KSO_WM_UNIT_LAYERLEVEL" val="1_1"/>
  <p:tag name="KSO_WM_UNIT_TEXT_FILL_FORE_SCHEMECOLOR_INDEX" val="14"/>
  <p:tag name="KSO_WM_UNIT_TEXT_FILL_TYPE" val="1"/>
  <p:tag name="KSO_WM_UNIT_TYPE" val="m_i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8"/>
  <p:tag name="KSO_WM_UNIT_FILL_TYPE" val="1"/>
  <p:tag name="KSO_WM_UNIT_ID" val="258*m_i*1_4"/>
  <p:tag name="KSO_WM_UNIT_INDEX" val="1_4"/>
  <p:tag name="KSO_WM_UNIT_LAYERLEVEL" val="1_1"/>
  <p:tag name="KSO_WM_UNIT_TEXT_FILL_FORE_SCHEMECOLOR_INDEX" val="14"/>
  <p:tag name="KSO_WM_UNIT_TEXT_FILL_TYPE" val="1"/>
  <p:tag name="KSO_WM_UNIT_TYPE" val="m_i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DIAGRAM_VIRTUALLY_FRAME" val="{&quot;height&quot;:281.5,&quot;left&quot;:27.7,&quot;top&quot;:189.5,&quot;width&quot;:664.2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8"/>
  <p:tag name="KSO_WM_UNIT_FILL_TYPE" val="1"/>
  <p:tag name="KSO_WM_UNIT_ID" val="258*m_i*1_4"/>
  <p:tag name="KSO_WM_UNIT_INDEX" val="1_4"/>
  <p:tag name="KSO_WM_UNIT_LAYERLEVEL" val="1_1"/>
  <p:tag name="KSO_WM_UNIT_TEXT_FILL_FORE_SCHEMECOLOR_INDEX" val="14"/>
  <p:tag name="KSO_WM_UNIT_TEXT_FILL_TYPE" val="1"/>
  <p:tag name="KSO_WM_UNIT_TYPE" val="m_i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  <p:tag name="KSO_WM_DIAGRAM_VIRTUALLY_FRAME" val="{&quot;height&quot;:281.5,&quot;left&quot;:27.7,&quot;top&quot;:189.5,&quot;width&quot;:664.2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8"/>
  <p:tag name="KSO_WM_UNIT_FILL_TYPE" val="1"/>
  <p:tag name="KSO_WM_UNIT_ID" val="258*m_i*1_4"/>
  <p:tag name="KSO_WM_UNIT_INDEX" val="1_4"/>
  <p:tag name="KSO_WM_UNIT_LAYERLEVEL" val="1_1"/>
  <p:tag name="KSO_WM_UNIT_TEXT_FILL_FORE_SCHEMECOLOR_INDEX" val="14"/>
  <p:tag name="KSO_WM_UNIT_TEXT_FILL_TYPE" val="1"/>
  <p:tag name="KSO_WM_UNIT_TYPE" val="m_i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  <p:tag name="KSO_WM_DIAGRAM_VIRTUALLY_FRAME" val="{&quot;height&quot;:281.5,&quot;left&quot;:27.7,&quot;top&quot;:189.5,&quot;width&quot;:664.2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4"/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9"/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  <p:tag name="KSO_WM_DIAGRAM_VIRTUALLY_FRAME" val="{&quot;height&quot;:281.5,&quot;left&quot;:27.7,&quot;top&quot;:189.5,&quot;width&quot;:664.2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"/>
  <p:tag name="KSO_WM_DIAGRAM_VIRTUALLY_FRAME" val="{&quot;height&quot;:281.5,&quot;left&quot;:27.7,&quot;top&quot;:189.5,&quot;width&quot;:664.2}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"/>
  <p:tag name="KSO_WM_DIAGRAM_VIRTUALLY_FRAME" val="{&quot;height&quot;:281.5,&quot;left&quot;:27.7,&quot;top&quot;:189.5,&quot;width&quot;:664.2}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  <p:tag name="KSO_WM_UNIT_TABLE_BEAUTIFY" val="smartTable{e4e84f43-746d-4180-9c61-7a2d19ddcb58}"/>
  <p:tag name="TABLE_ENDDRAG_ORIGIN_RECT" val="886*390"/>
  <p:tag name="TABLE_ENDDRAG_RECT" val="37*116*886*39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0"/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1"/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7"/>
  <p:tag name="KSO_WM_UNIT_FILL_TYPE" val="1"/>
  <p:tag name="KSO_WM_UNIT_ID" val="258*m_i*1_3"/>
  <p:tag name="KSO_WM_UNIT_INDEX" val="1_3"/>
  <p:tag name="KSO_WM_UNIT_LAYERLEVEL" val="1_1"/>
  <p:tag name="KSO_WM_UNIT_TEXT_FILL_FORE_SCHEMECOLOR_INDEX" val="14"/>
  <p:tag name="KSO_WM_UNIT_TEXT_FILL_TYPE" val="1"/>
  <p:tag name="KSO_WM_UNIT_TYPE" val="m_i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7"/>
  <p:tag name="KSO_WM_UNIT_FILL_TYPE" val="1"/>
  <p:tag name="KSO_WM_UNIT_ID" val="258*m_i*1_3"/>
  <p:tag name="KSO_WM_UNIT_INDEX" val="1_3"/>
  <p:tag name="KSO_WM_UNIT_LAYERLEVEL" val="1_1"/>
  <p:tag name="KSO_WM_UNIT_TEXT_FILL_FORE_SCHEMECOLOR_INDEX" val="14"/>
  <p:tag name="KSO_WM_UNIT_TEXT_FILL_TYPE" val="1"/>
  <p:tag name="KSO_WM_UNIT_TYPE" val="m_i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  <p:tag name="KSO_WM_BEAUTIFY_FLAG" val="#wm#"/>
  <p:tag name="KSO_WM_DIAGRAM_GROUP_CODE" val="m1-1"/>
  <p:tag name="KSO_WM_TAG_VERSION" val="1.0"/>
  <p:tag name="KSO_WM_TEMPLATE_CATEGORY" val="diagram"/>
  <p:tag name="KSO_WM_TEMPLATE_INDEX" val="160443"/>
  <p:tag name="KSO_WM_UNIT_CLEAR" val="1"/>
  <p:tag name="KSO_WM_UNIT_FILL_FORE_SCHEMECOLOR_INDEX" val="7"/>
  <p:tag name="KSO_WM_UNIT_FILL_TYPE" val="1"/>
  <p:tag name="KSO_WM_UNIT_ID" val="258*m_i*1_3"/>
  <p:tag name="KSO_WM_UNIT_INDEX" val="1_3"/>
  <p:tag name="KSO_WM_UNIT_LAYERLEVEL" val="1_1"/>
  <p:tag name="KSO_WM_UNIT_TEXT_FILL_FORE_SCHEMECOLOR_INDEX" val="14"/>
  <p:tag name="KSO_WM_UNIT_TEXT_FILL_TYPE" val="1"/>
  <p:tag name="KSO_WM_UNIT_TYPE" val="m_i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4"/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"/>
  <p:tag name="KSO_WM_DIAGRAM_VIRTUALLY_FRAME" val="{&quot;height&quot;:281.5,&quot;left&quot;:27.7,&quot;top&quot;:189.5,&quot;width&quot;:664.2}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8"/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"/>
  <p:tag name="KSO_WM_DIAGRAM_VIRTUALLY_FRAME" val="{&quot;height&quot;:281.5,&quot;left&quot;:27.7,&quot;top&quot;:189.5,&quot;width&quot;:664.2}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"/>
  <p:tag name="KSO_WM_DIAGRAM_VIRTUALLY_FRAME" val="{&quot;height&quot;:281.5,&quot;left&quot;:27.7,&quot;top&quot;:189.5,&quot;width&quot;:664.2}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7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8"/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0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2"/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3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"/>
  <p:tag name="KSO_WM_DIAGRAM_VIRTUALLY_FRAME" val="{&quot;height&quot;:281.5,&quot;left&quot;:27.7,&quot;top&quot;:189.5,&quot;width&quot;:664.2}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4010.xml><?xml version="1.0" encoding="utf-8"?>
<p:tagLst xmlns:p="http://schemas.openxmlformats.org/presentationml/2006/main">
  <p:tag name="AS_UNIQUEID" val="172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4040.xml><?xml version="1.0" encoding="utf-8"?>
<p:tagLst xmlns:p="http://schemas.openxmlformats.org/presentationml/2006/main">
  <p:tag name="AS_UNIQUEID" val="173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"/>
  <p:tag name="KSO_WM_DIAGRAM_VIRTUALLY_FRAME" val="{&quot;height&quot;:281.5,&quot;left&quot;:27.7,&quot;top&quot;:189.5,&quot;width&quot;:664.2}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4120.xml><?xml version="1.0" encoding="utf-8"?>
<p:tagLst xmlns:p="http://schemas.openxmlformats.org/presentationml/2006/main">
  <p:tag name="AS_UNIQUEID" val="174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</p:tagLst>
</file>

<file path=ppt/tags/tag4140.xml><?xml version="1.0" encoding="utf-8"?>
<p:tagLst xmlns:p="http://schemas.openxmlformats.org/presentationml/2006/main">
  <p:tag name="AS_UNIQUEID" val="174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4160.xml><?xml version="1.0" encoding="utf-8"?>
<p:tagLst xmlns:p="http://schemas.openxmlformats.org/presentationml/2006/main">
  <p:tag name="AS_UNIQUEID" val="174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4"/>
</p:tagLst>
</file>

<file path=ppt/tags/tag4180.xml><?xml version="1.0" encoding="utf-8"?>
<p:tagLst xmlns:p="http://schemas.openxmlformats.org/presentationml/2006/main">
  <p:tag name="AS_UNIQUEID" val="174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"/>
  <p:tag name="KSO_WM_DIAGRAM_VIRTUALLY_FRAME" val="{&quot;height&quot;:281.5,&quot;left&quot;:27.7,&quot;top&quot;:189.5,&quot;width&quot;:664.2}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4240.xml><?xml version="1.0" encoding="utf-8"?>
<p:tagLst xmlns:p="http://schemas.openxmlformats.org/presentationml/2006/main">
  <p:tag name="AS_UNIQUEID" val="175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7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  <p:tag name="KSO_WM_DIAGRAM_VIRTUALLY_FRAME" val="{&quot;height&quot;:281.5,&quot;left&quot;:27.7,&quot;top&quot;:189.5,&quot;width&quot;:664.2}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4350.xml><?xml version="1.0" encoding="utf-8"?>
<p:tagLst xmlns:p="http://schemas.openxmlformats.org/presentationml/2006/main">
  <p:tag name="AS_UNIQUEID" val="176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  <p:tag name="KSO_WM_DIAGRAM_VIRTUALLY_FRAME" val="{&quot;height&quot;:281.5,&quot;left&quot;:27.7,&quot;top&quot;:189.5,&quot;width&quot;:664.2}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"/>
  <p:tag name="KSO_WM_DIAGRAM_VIRTUALLY_FRAME" val="{&quot;height&quot;:281.5,&quot;left&quot;:27.7,&quot;top&quot;:189.5,&quot;width&quot;:664.2}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0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2"/>
</p:tagLst>
</file>

<file path=ppt/tags/tag454.xml><?xml version="1.0" encoding="utf-8"?>
<p:tagLst xmlns:p="http://schemas.openxmlformats.org/presentationml/2006/main">
  <p:tag name="AS_UNIQUEID" val="179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6"/>
</p:tagLst>
</file>

<file path=ppt/tags/tag472.xml><?xml version="1.0" encoding="utf-8"?>
<p:tagLst xmlns:p="http://schemas.openxmlformats.org/presentationml/2006/main">
  <p:tag name="AS_UNIQUEID" val="181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0"/>
</p:tagLst>
</file>

<file path=ppt/tags/tag474.xml><?xml version="1.0" encoding="utf-8"?>
<p:tagLst xmlns:p="http://schemas.openxmlformats.org/presentationml/2006/main">
  <p:tag name="AS_UNIQUEID" val="181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</p:tagLst>
</file>

<file path=ppt/tags/tag480.xml><?xml version="1.0" encoding="utf-8"?>
<p:tagLst xmlns:p="http://schemas.openxmlformats.org/presentationml/2006/main">
  <p:tag name="AS_UNIQUEID" val="182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486.xml><?xml version="1.0" encoding="utf-8"?>
<p:tagLst xmlns:p="http://schemas.openxmlformats.org/presentationml/2006/main">
  <p:tag name="AS_UNIQUEID" val="183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  <p:tag name="KSO_WM_DIAGRAM_VIRTUALLY_FRAME" val="{&quot;height&quot;:281.5,&quot;left&quot;:27.7,&quot;top&quot;:189.5,&quot;width&quot;:664.2}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0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498.xml><?xml version="1.0" encoding="utf-8"?>
<p:tagLst xmlns:p="http://schemas.openxmlformats.org/presentationml/2006/main">
  <p:tag name="AS_UNIQUEID" val="184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  <p:tag name="KSO_WM_DIAGRAM_VIRTUALLY_FRAME" val="{&quot;height&quot;:281.5,&quot;left&quot;:27.7,&quot;top&quot;:189.5,&quot;width&quot;:664.2}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5050.xml><?xml version="1.0" encoding="utf-8"?>
<p:tagLst xmlns:p="http://schemas.openxmlformats.org/presentationml/2006/main">
  <p:tag name="AS_UNIQUEID" val="185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</p:tagLst>
</file>

<file path=ppt/tags/tag509.xml><?xml version="1.0" encoding="utf-8"?>
<p:tagLst xmlns:p="http://schemas.openxmlformats.org/presentationml/2006/main">
  <p:tag name="AS_UNIQUEID" val="186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  <p:tag name="KSO_WM_DIAGRAM_VIRTUALLY_FRAME" val="{&quot;height&quot;:281.5,&quot;left&quot;:27.7,&quot;top&quot;:189.5,&quot;width&quot;:664.2}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514.xml><?xml version="1.0" encoding="utf-8"?>
<p:tagLst xmlns:p="http://schemas.openxmlformats.org/presentationml/2006/main">
  <p:tag name="AS_UNIQUEID" val="186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5180.xml><?xml version="1.0" encoding="utf-8"?>
<p:tagLst xmlns:p="http://schemas.openxmlformats.org/presentationml/2006/main">
  <p:tag name="AS_UNIQUEID" val="1872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  <p:tag name="KSO_WM_DIAGRAM_VIRTUALLY_FRAME" val="{&quot;height&quot;:281.5,&quot;left&quot;:27.7,&quot;top&quot;:189.5,&quot;width&quot;:664.2}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  <p:tag name="KSO_WM_DIAGRAM_VIRTUALLY_FRAME" val="{&quot;height&quot;:281.5,&quot;left&quot;:27.7,&quot;top&quot;:189.5,&quot;width&quot;:664.2}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  <p:tag name="KSO_WM_DIAGRAM_VIRTUALLY_FRAME" val="{&quot;height&quot;:281.5,&quot;left&quot;:27.7,&quot;top&quot;:189.5,&quot;width&quot;:664.2}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1"/>
  <p:tag name="KSO_WM_DIAGRAM_VIRTUALLY_FRAME" val="{&quot;height&quot;:281.5,&quot;left&quot;:27.7,&quot;top&quot;:189.5,&quot;width&quot;:664.2}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  <p:tag name="KSO_WM_DIAGRAM_VIRTUALLY_FRAME" val="{&quot;height&quot;:281.5,&quot;left&quot;:27.7,&quot;top&quot;:189.5,&quot;width&quot;:664.2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3"/>
  <p:tag name="KSO_WM_DIAGRAM_VIRTUALLY_FRAME" val="{&quot;height&quot;:281.5,&quot;left&quot;:27.7,&quot;top&quot;:189.5,&quot;width&quot;:664.2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7"/>
  <p:tag name="KSO_WM_DIAGRAM_VIRTUALLY_FRAME" val="{&quot;height&quot;:281.5,&quot;left&quot;:27.7,&quot;top&quot;:189.5,&quot;width&quot;:664.2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  <p:tag name="KSO_WM_DIAGRAM_VIRTUALLY_FRAME" val="{&quot;height&quot;:281.5,&quot;left&quot;:27.7,&quot;top&quot;:189.5,&quot;width&quot;:664.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  <p:tag name="KSO_WM_DIAGRAM_VIRTUALLY_FRAME" val="{&quot;height&quot;:281.5,&quot;left&quot;:27.7,&quot;top&quot;:189.5,&quot;width&quot;:664.2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3"/>
  <p:tag name="KSO_WM_DIAGRAM_VIRTUALLY_FRAME" val="{&quot;height&quot;:281.5,&quot;left&quot;:27.7,&quot;top&quot;:189.5,&quot;width&quot;:664.2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4"/>
  <p:tag name="KSO_WM_DIAGRAM_VIRTUALLY_FRAME" val="{&quot;height&quot;:281.5,&quot;left&quot;:27.7,&quot;top&quot;:189.5,&quot;width&quot;:664.2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5"/>
  <p:tag name="KSO_WM_DIAGRAM_VIRTUALLY_FRAME" val="{&quot;height&quot;:281.5,&quot;left&quot;:27.7,&quot;top&quot;:189.5,&quot;width&quot;:664.2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3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4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4"/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4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2"/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  <p:tag name="KSO_WM_BEAUTIFY_FLAG" val=""/>
</p:tagLst>
</file>

<file path=ppt/theme/theme1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5519</Words>
  <Application>Microsoft Office PowerPoint</Application>
  <PresentationFormat>宽屏</PresentationFormat>
  <Paragraphs>407</Paragraphs>
  <Slides>57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74" baseType="lpstr">
      <vt:lpstr>Adobe 黑体 Std R</vt:lpstr>
      <vt:lpstr>方正粗黑宋简体</vt:lpstr>
      <vt:lpstr>黑体</vt:lpstr>
      <vt:lpstr>华康海报体W12(P)</vt:lpstr>
      <vt:lpstr>楷体</vt:lpstr>
      <vt:lpstr>思源宋体 CN</vt:lpstr>
      <vt:lpstr>宋体</vt:lpstr>
      <vt:lpstr>微软雅黑</vt:lpstr>
      <vt:lpstr>Arial</vt:lpstr>
      <vt:lpstr>Calibri</vt:lpstr>
      <vt:lpstr>Cambria Math</vt:lpstr>
      <vt:lpstr>Tahoma</vt:lpstr>
      <vt:lpstr>Times New Roman</vt:lpstr>
      <vt:lpstr>Trebuchet MS</vt:lpstr>
      <vt:lpstr>Wingdings</vt:lpstr>
      <vt:lpstr>2_自定义设计方案</vt:lpstr>
      <vt:lpstr>6_自定义设计方案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Administrator</cp:lastModifiedBy>
  <cp:revision>1</cp:revision>
  <cp:lastPrinted>2025-04-04T06:14:00Z</cp:lastPrinted>
  <dcterms:created xsi:type="dcterms:W3CDTF">2025-04-04T06:14:00Z</dcterms:created>
  <dcterms:modified xsi:type="dcterms:W3CDTF">2025-05-26T13:20:14Z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FCD5F1105DA8467C8D1D7FFD3FE3106E_12</vt:lpwstr>
  </property>
  <property fmtid="{D5CDD505-2E9C-101B-9397-08002B2CF9AE}" pid="7" name="KSOProductBuildVer">
    <vt:lpwstr>2052-12.1.0.20784</vt:lpwstr>
  </property>
</Properties>
</file>