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8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2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矩形 224"/>
          <p:cNvSpPr/>
          <p:nvPr userDrawn="1"/>
        </p:nvSpPr>
        <p:spPr>
          <a:xfrm>
            <a:off x="870585" y="5868670"/>
            <a:ext cx="140970" cy="1409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solidFill>
                <a:schemeClr val="tx1"/>
              </a:solidFill>
            </a:endParaRP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8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0" y="2121535"/>
            <a:ext cx="12192000" cy="255333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10.4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跨学科实践：</a:t>
            </a:r>
          </a:p>
          <a:p>
            <a:pPr algn="ctr"/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制作微型密度计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2998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742950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61388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457960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设计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3100" y="2028825"/>
            <a:ext cx="839660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）估算标度杆的直径</a:t>
            </a:r>
          </a:p>
          <a:p>
            <a:pPr indent="457200"/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可以认为消毒酒精的密度为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0.86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×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~0.88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×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kg/m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是合格的。如图所示，若密度计漂浮在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0.86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的酒精中，液面位于标度杆的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位置；漂浮在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0.88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的酒精中，液面位于标度杆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位置，则测量时液面位于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之间的酒精都是合格的。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间的长度过小，不便于观察者分辨。为此，可设定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间的长度不少于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4mm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indent="457200"/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这样，根据圆柱体的体积公式，就可以计算标度杆的横截面积和直径了。通过估算，可以知道标度杆的横截面积约为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0.07cm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，直径约为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3mm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19394" r="15556"/>
          <a:stretch>
            <a:fillRect/>
          </a:stretch>
        </p:blipFill>
        <p:spPr>
          <a:xfrm>
            <a:off x="9283700" y="1740535"/>
            <a:ext cx="2411095" cy="4893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设计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65835" y="2242185"/>
            <a:ext cx="734885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）设计微型密度计的结构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为了使微型密度计能在酒精中竖直漂浮，需要在标度杆下部增加配重（如缠上一些铜丝），但增加了配重的标度杆放在酒精中会下沉，因此还要在标度杆上固定一个浮子来增大浮力，这样，微型密度计由标度杆、浮子和配重三部分组成，配重位于最下方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5774" r="13327"/>
          <a:stretch>
            <a:fillRect/>
          </a:stretch>
        </p:blipFill>
        <p:spPr>
          <a:xfrm>
            <a:off x="8385175" y="1169035"/>
            <a:ext cx="3407410" cy="5513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制作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9795" y="2393950"/>
            <a:ext cx="50165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）选择材料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浮子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可以用</a:t>
            </a:r>
            <a:r>
              <a:rPr lang="zh-CN" altLang="en-US" sz="2800" b="1">
                <a:solidFill>
                  <a:schemeClr val="accent5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小泡沫塑料球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作为浮子，也可以截一段</a:t>
            </a:r>
            <a:r>
              <a:rPr lang="zh-CN" altLang="en-US" sz="2800" b="1">
                <a:solidFill>
                  <a:schemeClr val="accent5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稍粗点的塑料管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，将其</a:t>
            </a:r>
            <a:r>
              <a:rPr lang="zh-CN" altLang="en-US" sz="2800" b="1">
                <a:solidFill>
                  <a:schemeClr val="accent5"/>
                </a:solidFill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两头封口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作为浮子。</a:t>
            </a:r>
          </a:p>
        </p:txBody>
      </p:sp>
      <p:pic>
        <p:nvPicPr>
          <p:cNvPr id="11" name="https://img8.file.cache.docer.com/storage/1695204975690714000/e9a81a71a907d302440237e803c14af9.png" descr="00951_月亮中秋节_1728469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35" y="2872740"/>
            <a:ext cx="3145155" cy="314515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976485" y="3408680"/>
            <a:ext cx="995680" cy="1458595"/>
            <a:chOff x="11717" y="5875"/>
            <a:chExt cx="1568" cy="2297"/>
          </a:xfrm>
        </p:grpSpPr>
        <p:sp>
          <p:nvSpPr>
            <p:cNvPr id="12" name="矩形 11"/>
            <p:cNvSpPr/>
            <p:nvPr/>
          </p:nvSpPr>
          <p:spPr>
            <a:xfrm>
              <a:off x="11717" y="6079"/>
              <a:ext cx="1568" cy="182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37" y="7726"/>
              <a:ext cx="1518" cy="4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749" y="5875"/>
              <a:ext cx="1504" cy="3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制作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9795" y="2597150"/>
            <a:ext cx="530415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）选择材料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标度杆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直径约为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3mm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的细塑料管、做棉签的实心塑料杆以及细的圆珠笔芯等，都可以用来做标度杆。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637655" y="730885"/>
            <a:ext cx="4398010" cy="5868035"/>
            <a:chOff x="10453" y="1151"/>
            <a:chExt cx="6926" cy="9241"/>
          </a:xfrm>
        </p:grpSpPr>
        <p:pic>
          <p:nvPicPr>
            <p:cNvPr id="11" name="https://docer-ks3.wpscdn.cn/picture/35210886/ca9b61dc405f2777a61de1f602fc4fde_612.jpg" descr="Plastic tub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3" y="1151"/>
              <a:ext cx="6841" cy="4531"/>
            </a:xfrm>
            <a:prstGeom prst="rect">
              <a:avLst/>
            </a:prstGeom>
          </p:spPr>
        </p:pic>
        <p:pic>
          <p:nvPicPr>
            <p:cNvPr id="12" name="https://docer-ks3.wpscdn.cn/picture/36671869/2817b02058b614320a5267f5720913da_612.jpg" descr="Cotton swab isolated on white background with clipping path"/>
            <p:cNvPicPr>
              <a:picLocks noChangeAspect="1"/>
            </p:cNvPicPr>
            <p:nvPr/>
          </p:nvPicPr>
          <p:blipFill>
            <a:blip r:embed="rId4"/>
            <a:srcRect t="11642" b="10975"/>
            <a:stretch>
              <a:fillRect/>
            </a:stretch>
          </p:blipFill>
          <p:spPr>
            <a:xfrm>
              <a:off x="10453" y="5682"/>
              <a:ext cx="3788" cy="4395"/>
            </a:xfrm>
            <a:prstGeom prst="rect">
              <a:avLst/>
            </a:prstGeom>
          </p:spPr>
        </p:pic>
        <p:pic>
          <p:nvPicPr>
            <p:cNvPr id="14" name="https://docer-ks3.wpscdn.cn/picture/74058513/624307f7b80895d7a2aeb105f8e4aabf_612.jpg" descr="彩色纸笔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41" y="5682"/>
              <a:ext cx="3138" cy="471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制作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36980" y="2393950"/>
            <a:ext cx="57594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）选择材料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配重</a:t>
            </a:r>
          </a:p>
          <a:p>
            <a:pPr indent="457200">
              <a:lnSpc>
                <a:spcPct val="150000"/>
              </a:lnSpc>
            </a:pPr>
            <a:r>
              <a:rPr 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可以在实心塑料杆下端缠上若干圈铜丝，或者在空心细塑料管下端插入一段粗铁丝作为配重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。改变铜丝或铁丝的长度就可以调节配重。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30" y="1169035"/>
            <a:ext cx="4257675" cy="52959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制作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9795" y="2150745"/>
            <a:ext cx="817308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）制成作品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用制作棉签的实心塑料杆作为标度杆，塑料杆中部套一个直径约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1.2cm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的泡沫塑料球作为浮子，下端绕有铜丝作为配重，初步做成一个微型密度计。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把这个密度计漂浮在水中调节配重。改变铜丝的长度，使密度计在水中漂浮时浮子浸没在水中，水面上方露出一段标度杆。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0025380" y="1169035"/>
            <a:ext cx="748030" cy="5175250"/>
            <a:chOff x="14214" y="1615"/>
            <a:chExt cx="1178" cy="8150"/>
          </a:xfrm>
        </p:grpSpPr>
        <p:sp>
          <p:nvSpPr>
            <p:cNvPr id="11" name="矩形 10"/>
            <p:cNvSpPr/>
            <p:nvPr/>
          </p:nvSpPr>
          <p:spPr>
            <a:xfrm>
              <a:off x="14634" y="1615"/>
              <a:ext cx="289" cy="81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214" y="6189"/>
              <a:ext cx="1179" cy="11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14634" y="8662"/>
              <a:ext cx="288" cy="56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14634" y="8926"/>
              <a:ext cx="288" cy="56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4634" y="8833"/>
              <a:ext cx="288" cy="56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4635" y="8741"/>
              <a:ext cx="288" cy="56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14635" y="9031"/>
              <a:ext cx="288" cy="56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14634" y="9126"/>
              <a:ext cx="288" cy="56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制作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65835" y="2262505"/>
            <a:ext cx="64173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）制成作品</a:t>
            </a:r>
          </a:p>
          <a:p>
            <a:pPr indent="457200">
              <a:lnSpc>
                <a:spcPct val="150000"/>
              </a:lnSpc>
            </a:pPr>
            <a:r>
              <a:rPr 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把调好配重的微型密度计放入标准消毒酒精中。待微型密度计静止时，依据液面的位置在标度杆上做一个记号。最后，用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4mm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宽的彩色胶布中心对着记号贴在塑料杆上，微型密度计就做好了。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425" y="725805"/>
            <a:ext cx="3639185" cy="5674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制作</a:t>
            </a:r>
          </a:p>
        </p:txBody>
      </p:sp>
      <p:pic>
        <p:nvPicPr>
          <p:cNvPr id="4" name="20250326_111954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8390" y="2465705"/>
            <a:ext cx="7474585" cy="4092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ttps://docer-ks3.wpscdn.cn/picture/21491787/ff8795d90c21e008281360b8ac64ff9b_612.jpg" descr="Male hand holding new densimeter (hydrometer) used for brewing beer at home"/>
          <p:cNvPicPr>
            <a:picLocks noChangeAspect="1"/>
          </p:cNvPicPr>
          <p:nvPr/>
        </p:nvPicPr>
        <p:blipFill>
          <a:blip r:embed="rId3">
            <a:alphaModFix amt="50000"/>
          </a:blip>
          <a:srcRect t="15276" b="7857"/>
          <a:stretch>
            <a:fillRect/>
          </a:stretch>
        </p:blipFill>
        <p:spPr>
          <a:xfrm>
            <a:off x="-6985" y="608330"/>
            <a:ext cx="12198985" cy="624967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展示交流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20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86790" y="1609090"/>
            <a:ext cx="104406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1. </a:t>
            </a:r>
            <a:r>
              <a:rPr lang="zh-CN" altLang="en-US" sz="280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老师准备了若干瓶密度不同的酒精，请用自制的微型密度计测量这些酒精，判断哪瓶酒精的密度符合消毒酒精的要求，哪瓶密度偏大，哪瓶密度偏小。你的测量结果与老师公布的结论相同吗？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2. </a:t>
            </a:r>
            <a:r>
              <a:rPr lang="zh-CN" altLang="en-US" sz="280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如果你的测量结果与老师公布的结论不同，请分析产生误差的原因。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3. </a:t>
            </a:r>
            <a:r>
              <a:rPr lang="zh-CN" altLang="en-US" sz="280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如果你的测量结果与老师公布的相同，说说你的体会。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02335" y="645160"/>
            <a:ext cx="1038733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</a:t>
            </a:r>
            <a:r>
              <a:rPr lang="zh-CN" altLang="en-US" sz="2800"/>
              <a:t>小明在饮料吸管中塞入一些细铁丝作为配重</a:t>
            </a:r>
            <a:r>
              <a:rPr lang="en-US" altLang="zh-CN" sz="2800"/>
              <a:t>,</a:t>
            </a:r>
            <a:r>
              <a:rPr lang="zh-CN" altLang="en-US" sz="2800"/>
              <a:t>并将一端封闭</a:t>
            </a:r>
            <a:r>
              <a:rPr lang="en-US" altLang="zh-CN" sz="2800"/>
              <a:t>,</a:t>
            </a:r>
            <a:r>
              <a:rPr lang="zh-CN" altLang="en-US" sz="2800"/>
              <a:t>制作了一只简易密度计</a:t>
            </a:r>
            <a:r>
              <a:rPr lang="en-US" altLang="zh-CN" sz="2800"/>
              <a:t>;</a:t>
            </a:r>
            <a:r>
              <a:rPr lang="zh-CN" altLang="en-US" sz="2800"/>
              <a:t>将其先后放入甲、乙两杯液体中</a:t>
            </a:r>
            <a:r>
              <a:rPr lang="en-US" altLang="zh-CN" sz="2800"/>
              <a:t>,</a:t>
            </a:r>
            <a:r>
              <a:rPr lang="zh-CN" altLang="en-US" sz="2800"/>
              <a:t>当密度计静止时</a:t>
            </a:r>
            <a:r>
              <a:rPr lang="en-US" altLang="zh-CN" sz="2800"/>
              <a:t>,</a:t>
            </a:r>
            <a:r>
              <a:rPr lang="zh-CN" altLang="en-US" sz="2800"/>
              <a:t>两杯中液体深度相同</a:t>
            </a:r>
            <a:r>
              <a:rPr lang="en-US" altLang="zh-CN" sz="2800"/>
              <a:t>,</a:t>
            </a:r>
            <a:r>
              <a:rPr lang="zh-CN" altLang="en-US" sz="2800"/>
              <a:t>如图所示。下列说法正确的是</a:t>
            </a:r>
            <a:r>
              <a:rPr lang="en-US" altLang="zh-CN" sz="2800"/>
              <a:t>(</a:t>
            </a:r>
            <a:r>
              <a:rPr lang="zh-CN" altLang="en-US" sz="2800"/>
              <a:t>　　</a:t>
            </a:r>
            <a:r>
              <a:rPr lang="en-US" altLang="zh-CN" sz="2800"/>
              <a:t>)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A.</a:t>
            </a:r>
            <a:r>
              <a:rPr lang="zh-CN" altLang="en-US" sz="2800"/>
              <a:t>密度计在甲杯液体中受到的浮力更大　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B.</a:t>
            </a:r>
            <a:r>
              <a:rPr lang="zh-CN" altLang="en-US" sz="2800"/>
              <a:t>密度计的刻度线</a:t>
            </a:r>
            <a:r>
              <a:rPr lang="en-US" altLang="zh-CN" sz="2800"/>
              <a:t>,</a:t>
            </a:r>
            <a:r>
              <a:rPr lang="zh-CN" altLang="en-US" sz="2800"/>
              <a:t>越往上标注的密度值越大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C.</a:t>
            </a:r>
            <a:r>
              <a:rPr lang="zh-CN" altLang="en-US" sz="2800"/>
              <a:t>乙杯中液体的密度比甲杯中的液体密度小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D.</a:t>
            </a:r>
            <a:r>
              <a:rPr lang="zh-CN" altLang="en-US" sz="2800"/>
              <a:t>密度计放入后</a:t>
            </a:r>
            <a:r>
              <a:rPr lang="en-US" altLang="zh-CN" sz="2800"/>
              <a:t>,</a:t>
            </a:r>
            <a:r>
              <a:rPr lang="zh-CN" altLang="en-US" sz="2800"/>
              <a:t>乙杯中液体对容器底的压强更大</a:t>
            </a:r>
          </a:p>
        </p:txBody>
      </p:sp>
      <p:pic>
        <p:nvPicPr>
          <p:cNvPr id="5" name="24正文转252.eps" descr="id:2147497395;FounderC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620" y="3339465"/>
            <a:ext cx="2673985" cy="1637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210040" y="5030470"/>
            <a:ext cx="2361565" cy="429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>
                <a:sym typeface="+mn-ea"/>
              </a:rPr>
              <a:t>甲　　　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413875" y="2129790"/>
            <a:ext cx="822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0850" y="618490"/>
            <a:ext cx="11436985" cy="5812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/>
              <a:t>2. </a:t>
            </a:r>
            <a:r>
              <a:rPr lang="zh-CN" altLang="en-US" sz="2800"/>
              <a:t>盐水选种是一种常用的选种方法</a:t>
            </a:r>
            <a:r>
              <a:rPr lang="en-US" altLang="zh-CN" sz="2800"/>
              <a:t>,</a:t>
            </a:r>
            <a:r>
              <a:rPr lang="zh-CN" altLang="en-US" sz="2800"/>
              <a:t>将待选的种子放入浓度适当的盐水中</a:t>
            </a:r>
            <a:r>
              <a:rPr lang="en-US" altLang="zh-CN" sz="2800"/>
              <a:t>,</a:t>
            </a:r>
            <a:r>
              <a:rPr lang="zh-CN" altLang="en-US" sz="2800"/>
              <a:t>良种沉入水底、次种则漂浮于水面</a:t>
            </a:r>
            <a:r>
              <a:rPr lang="en-US" altLang="zh-CN" sz="2800"/>
              <a:t>,</a:t>
            </a:r>
            <a:r>
              <a:rPr lang="zh-CN" altLang="en-US" sz="2800"/>
              <a:t>如图甲所示。农民为了方便检验自制的盐水浓度是否合适</a:t>
            </a:r>
            <a:r>
              <a:rPr lang="en-US" altLang="zh-CN" sz="2800"/>
              <a:t>,</a:t>
            </a:r>
            <a:r>
              <a:rPr lang="zh-CN" altLang="en-US" sz="2800"/>
              <a:t>在一端封闭的吸管内放入一些铁砂制成了简易密度计。首先将密度计放入标准盐水中</a:t>
            </a:r>
            <a:r>
              <a:rPr lang="en-US" altLang="zh-CN" sz="2800"/>
              <a:t>,</a:t>
            </a:r>
            <a:r>
              <a:rPr lang="zh-CN" altLang="en-US" sz="2800"/>
              <a:t>在吸管上标出水面的位置</a:t>
            </a:r>
            <a:r>
              <a:rPr lang="en-US" altLang="zh-CN" sz="2800"/>
              <a:t>,</a:t>
            </a:r>
            <a:r>
              <a:rPr lang="zh-CN" altLang="en-US" sz="2800"/>
              <a:t>如图乙所示</a:t>
            </a:r>
            <a:r>
              <a:rPr lang="en-US" altLang="zh-CN" sz="2800"/>
              <a:t>,</a:t>
            </a:r>
            <a:r>
              <a:rPr lang="zh-CN" altLang="en-US" sz="2800"/>
              <a:t>再将密度计放入自制的盐水中</a:t>
            </a:r>
            <a:r>
              <a:rPr lang="en-US" altLang="zh-CN" sz="2800"/>
              <a:t>,</a:t>
            </a:r>
            <a:r>
              <a:rPr lang="zh-CN" altLang="en-US" sz="2800"/>
              <a:t>如图丙所示。下列说法正确的是</a:t>
            </a:r>
            <a:r>
              <a:rPr lang="en-US" altLang="zh-CN" sz="2800"/>
              <a:t>(</a:t>
            </a:r>
            <a:r>
              <a:rPr lang="zh-CN" altLang="en-US" sz="2800"/>
              <a:t>　　</a:t>
            </a:r>
            <a:r>
              <a:rPr lang="en-US" altLang="zh-CN" sz="2800"/>
              <a:t>)</a:t>
            </a:r>
          </a:p>
          <a:p>
            <a:r>
              <a:rPr lang="en-US" altLang="zh-CN" sz="2800"/>
              <a:t>	</a:t>
            </a:r>
          </a:p>
          <a:p>
            <a:endParaRPr lang="en-US" altLang="zh-CN" sz="2800"/>
          </a:p>
          <a:p>
            <a:endParaRPr lang="en-US" altLang="zh-CN" sz="2800"/>
          </a:p>
          <a:p>
            <a:r>
              <a:rPr lang="en-US" altLang="zh-CN" sz="2800"/>
              <a:t>	</a:t>
            </a:r>
          </a:p>
          <a:p>
            <a:pPr marL="457200" lvl="1" indent="457200"/>
            <a:r>
              <a:rPr lang="zh-CN" altLang="en-US" sz="2800"/>
              <a:t>甲</a:t>
            </a:r>
            <a:r>
              <a:rPr lang="en-US" altLang="zh-CN" sz="2800"/>
              <a:t>			</a:t>
            </a:r>
            <a:r>
              <a:rPr lang="zh-CN" altLang="en-US" sz="2800"/>
              <a:t>乙</a:t>
            </a:r>
            <a:r>
              <a:rPr lang="en-US" altLang="zh-CN" sz="2800"/>
              <a:t>			</a:t>
            </a:r>
            <a:r>
              <a:rPr lang="zh-CN" altLang="en-US" sz="2800"/>
              <a:t>丙</a:t>
            </a:r>
          </a:p>
          <a:p>
            <a:pPr indent="457200"/>
            <a:r>
              <a:rPr lang="en-US" altLang="zh-CN" sz="2800"/>
              <a:t>A.</a:t>
            </a:r>
            <a:r>
              <a:rPr lang="zh-CN" altLang="en-US" sz="2800"/>
              <a:t>良种的密度小于次种的密度　</a:t>
            </a:r>
          </a:p>
          <a:p>
            <a:pPr indent="457200"/>
            <a:r>
              <a:rPr lang="en-US" altLang="zh-CN" sz="2800"/>
              <a:t>B.</a:t>
            </a:r>
            <a:r>
              <a:rPr lang="zh-CN" altLang="en-US" sz="2800"/>
              <a:t>图丙中密度计所受的浮力大于图乙中密度计所受的浮力　</a:t>
            </a:r>
          </a:p>
          <a:p>
            <a:pPr indent="457200"/>
            <a:r>
              <a:rPr lang="en-US" altLang="zh-CN" sz="2800"/>
              <a:t>C.</a:t>
            </a:r>
            <a:r>
              <a:rPr lang="zh-CN" altLang="en-US" sz="2800"/>
              <a:t>图丙中的自制盐水需要通过加水配成标准盐水　</a:t>
            </a:r>
          </a:p>
          <a:p>
            <a:pPr indent="457200"/>
            <a:r>
              <a:rPr lang="en-US" altLang="zh-CN" sz="2800"/>
              <a:t>D.</a:t>
            </a:r>
            <a:r>
              <a:rPr lang="zh-CN" altLang="en-US" sz="2800"/>
              <a:t>若只换用更细的吸管制作密度计可以提高密度计的测量精度</a:t>
            </a:r>
          </a:p>
        </p:txBody>
      </p:sp>
      <p:pic>
        <p:nvPicPr>
          <p:cNvPr id="3" name="24正文转254.eps" descr="id:2147497416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55" y="3015615"/>
            <a:ext cx="1703705" cy="1289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24正文转254a.eps" descr="id:2147497423;FounderC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915" y="2911475"/>
            <a:ext cx="1123315" cy="1564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24正文转254b.eps" descr="id:2147497430;FounderC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830" y="2908300"/>
            <a:ext cx="1367155" cy="1567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304780" y="2324735"/>
            <a:ext cx="822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65835" y="1351915"/>
            <a:ext cx="75139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</a:t>
            </a:r>
            <a:r>
              <a:rPr lang="zh-CN" altLang="en-US" sz="2800"/>
              <a:t>小华同学在一支铅笔的下端粘上一块橡皮泥，将它分别置于甲、乙两杯液体中观察到静止时的情形如图</a:t>
            </a:r>
            <a:r>
              <a:rPr lang="en-US" altLang="zh-CN" sz="2800"/>
              <a:t>8</a:t>
            </a:r>
            <a:r>
              <a:rPr lang="zh-CN" altLang="en-US" sz="2800"/>
              <a:t>所示，铅笔在甲、乙两杯液体中受到的浮力</a:t>
            </a:r>
            <a:r>
              <a:rPr lang="en-US" altLang="zh-CN" sz="2800" i="1"/>
              <a:t>F</a:t>
            </a:r>
            <a:r>
              <a:rPr lang="zh-CN" altLang="en-US" sz="2800" i="1" baseline="-25000"/>
              <a:t>甲</a:t>
            </a:r>
            <a:r>
              <a:rPr lang="en-US" altLang="zh-CN" sz="2800" u="sng"/>
              <a:t>           </a:t>
            </a:r>
            <a:r>
              <a:rPr lang="en-US" altLang="zh-CN" sz="2800" i="1"/>
              <a:t>F</a:t>
            </a:r>
            <a:r>
              <a:rPr lang="zh-CN" altLang="en-US" sz="2800" i="1" baseline="-25000"/>
              <a:t>乙</a:t>
            </a:r>
            <a:r>
              <a:rPr lang="zh-CN" altLang="en-US" sz="2800"/>
              <a:t>；若甲、乙两杯液体等高，则甲、乙两杯液体对杯底的压强</a:t>
            </a:r>
            <a:r>
              <a:rPr lang="en-US" altLang="zh-CN" sz="2800" i="1"/>
              <a:t>P</a:t>
            </a:r>
            <a:r>
              <a:rPr lang="zh-CN" altLang="en-US" sz="2800" i="1" baseline="-25000"/>
              <a:t>甲</a:t>
            </a:r>
            <a:r>
              <a:rPr lang="en-US" altLang="zh-CN" sz="2800" u="sng"/>
              <a:t>           </a:t>
            </a:r>
            <a:r>
              <a:rPr lang="en-US" altLang="zh-CN" sz="2800" i="1"/>
              <a:t>P</a:t>
            </a:r>
            <a:r>
              <a:rPr lang="zh-CN" altLang="en-US" sz="2800" i="1" baseline="-25000"/>
              <a:t>乙</a:t>
            </a:r>
            <a:r>
              <a:rPr lang="zh-CN" altLang="en-US" sz="2800"/>
              <a:t>。（选填</a:t>
            </a:r>
            <a:r>
              <a:rPr lang="en-US" altLang="zh-CN" sz="2800"/>
              <a:t>“</a:t>
            </a:r>
            <a:r>
              <a:rPr lang="zh-CN" altLang="en-US" sz="2800"/>
              <a:t>大于</a:t>
            </a:r>
            <a:r>
              <a:rPr lang="en-US" altLang="zh-CN" sz="2800"/>
              <a:t>”</a:t>
            </a:r>
            <a:r>
              <a:rPr lang="zh-CN" altLang="en-US" sz="2800"/>
              <a:t>、</a:t>
            </a:r>
            <a:r>
              <a:rPr lang="en-US" altLang="zh-CN" sz="2800"/>
              <a:t>“</a:t>
            </a:r>
            <a:r>
              <a:rPr lang="zh-CN" altLang="en-US" sz="2800"/>
              <a:t>小于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等于</a:t>
            </a:r>
            <a:r>
              <a:rPr lang="en-US" altLang="zh-CN" sz="2800"/>
              <a:t>”</a:t>
            </a:r>
            <a:r>
              <a:rPr lang="zh-CN" altLang="en-US" sz="2800"/>
              <a:t>）</a:t>
            </a:r>
          </a:p>
        </p:txBody>
      </p:sp>
      <p:pic>
        <p:nvPicPr>
          <p:cNvPr id="5" name="图片 29" descr="@@@2536e767-9f65-4117-8684-2ad356275ae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200" y="2400300"/>
            <a:ext cx="2867025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887980" y="3354705"/>
            <a:ext cx="1058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等于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466205" y="4023995"/>
            <a:ext cx="1058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小于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左大括号 24"/>
          <p:cNvSpPr/>
          <p:nvPr>
            <p:custDataLst>
              <p:tags r:id="rId2"/>
            </p:custDataLst>
          </p:nvPr>
        </p:nvSpPr>
        <p:spPr>
          <a:xfrm>
            <a:off x="2422525" y="1875790"/>
            <a:ext cx="589915" cy="3412490"/>
          </a:xfrm>
          <a:prstGeom prst="leftBrace">
            <a:avLst/>
          </a:prstGeom>
          <a:ln w="1270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  <a:defRPr/>
            </a:pPr>
            <a:endParaRPr lang="zh-CN" altLang="en-US" sz="2800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648460" y="1573530"/>
            <a:ext cx="749300" cy="3903345"/>
          </a:xfrm>
          <a:prstGeom prst="rect">
            <a:avLst/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ctr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  <a:defRPr/>
            </a:pPr>
            <a:r>
              <a:rPr lang="zh-CN" altLang="en-US" sz="32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制作微型密度计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128203" y="1572680"/>
            <a:ext cx="2451859" cy="615822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项目提出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3128010" y="2677160"/>
            <a:ext cx="2451735" cy="61560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项目分析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128010" y="4974590"/>
            <a:ext cx="2863215" cy="62103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展示与交流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128010" y="3780790"/>
            <a:ext cx="2451735" cy="61560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3" grpId="0" bldLvl="0" animBg="1"/>
      <p:bldP spid="5" grpId="0" bldLvl="0" animBg="1"/>
      <p:bldP spid="13" grpId="0" bldLvl="0" animBg="1"/>
      <p:bldP spid="10" grpId="0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0250320_16232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7945" y="877570"/>
            <a:ext cx="9117330" cy="55397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2212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项目提出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1668145"/>
            <a:ext cx="60471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消毒酒精的密度约为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0.87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kg/m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。用密度计测量酒精的密度，是一种初步判断酒精是否合格的简单方法。不过常用的密度计体积较大，很难放入小瓶酒精中进行测量。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32000" y="4493260"/>
            <a:ext cx="42259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effectLst>
                  <a:glow rad="25400">
                    <a:schemeClr val="accent2">
                      <a:alpha val="32000"/>
                    </a:schemeClr>
                  </a:glow>
                </a:effectLst>
              </a:rPr>
              <a:t>如果能设计和制作一个微型密度计，测量时只需把微型密度计放入小瓶中，就能方便、快速地判断酒精是否合格。</a:t>
            </a:r>
          </a:p>
        </p:txBody>
      </p:sp>
      <p:pic>
        <p:nvPicPr>
          <p:cNvPr id="5" name="https://img8.file.cache.docer.com/storage/1643101634669541800/75ce3383e3a60574edc4263f5143a48b.png" descr="自制密度计.png"/>
          <p:cNvPicPr>
            <a:picLocks noChangeAspect="1"/>
          </p:cNvPicPr>
          <p:nvPr/>
        </p:nvPicPr>
        <p:blipFill>
          <a:blip r:embed="rId3"/>
          <a:srcRect t="18685" r="20794" b="36157"/>
          <a:stretch>
            <a:fillRect/>
          </a:stretch>
        </p:blipFill>
        <p:spPr>
          <a:xfrm>
            <a:off x="7523480" y="888365"/>
            <a:ext cx="3219450" cy="30968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b="12388"/>
          <a:stretch>
            <a:fillRect/>
          </a:stretch>
        </p:blipFill>
        <p:spPr>
          <a:xfrm>
            <a:off x="7052310" y="3881755"/>
            <a:ext cx="4161790" cy="2734945"/>
          </a:xfrm>
          <a:prstGeom prst="rect">
            <a:avLst/>
          </a:prstGeom>
        </p:spPr>
      </p:pic>
      <p:pic>
        <p:nvPicPr>
          <p:cNvPr id="10" name="图片 9" descr="灵光一现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5300" y="4382135"/>
            <a:ext cx="1536700" cy="15367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项目分析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04925" y="1703705"/>
            <a:ext cx="57118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要制作一个微型密度计，需要完成以下任务：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1.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设计一个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方正教材规范楷体_GBK" panose="02000000000000000000" charset="-122"/>
              </a:rPr>
              <a:t>能放入小瓶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中，并能用来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方正教材规范楷体_GBK" panose="02000000000000000000" charset="-122"/>
              </a:rPr>
              <a:t>判断酒精是否合格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的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方正教材规范楷体_GBK" panose="02000000000000000000" charset="-122"/>
              </a:rPr>
              <a:t>微型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密度计。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2.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按照设计要求，完成微型密度计的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方正教材规范楷体_GBK" panose="02000000000000000000" charset="-122"/>
              </a:rPr>
              <a:t>制作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。</a:t>
            </a:r>
          </a:p>
        </p:txBody>
      </p:sp>
      <p:pic>
        <p:nvPicPr>
          <p:cNvPr id="3" name="https://docer-ks3.wpscdn.cn/picture/89859892/19436bdb669c3e06c9343f3bd5eba4f5_612.jpg" descr="专业酒精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895" y="813435"/>
            <a:ext cx="3790950" cy="56889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设计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34745" y="2393950"/>
            <a:ext cx="449961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）基本思路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 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如图所示，把塑料吸管的下端用蜡封口并缠上铜丝，设法让它能漂浮在水面上。这就是一个最简单的密度计。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710" y="1718945"/>
            <a:ext cx="2925445" cy="4672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84108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654050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4011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2452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设计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78535" y="1767205"/>
            <a:ext cx="1050925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思考：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自制密度计放入盛酒精的小瓶后，可能会触碰瓶底，还可能会使酒精溢出。另外，它漂浮在不同密度的酒精中时，作为标度杆的吸管因直径太大，可能会造成液面在吸管上的位置变化很小，使我们难以判断酒精密度的大小。怎样解决这两个问题呢？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1151890" y="4857115"/>
            <a:ext cx="1181100" cy="1837690"/>
            <a:chOff x="1814" y="7649"/>
            <a:chExt cx="1860" cy="2894"/>
          </a:xfrm>
        </p:grpSpPr>
        <p:grpSp>
          <p:nvGrpSpPr>
            <p:cNvPr id="20" name="组合 19"/>
            <p:cNvGrpSpPr/>
            <p:nvPr/>
          </p:nvGrpSpPr>
          <p:grpSpPr>
            <a:xfrm>
              <a:off x="1814" y="7649"/>
              <a:ext cx="1861" cy="2895"/>
              <a:chOff x="1814" y="7099"/>
              <a:chExt cx="1861" cy="2895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1845" y="7994"/>
                <a:ext cx="0" cy="2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3647" y="7994"/>
                <a:ext cx="0" cy="2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1829" y="9978"/>
                <a:ext cx="1847" cy="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8" name="任意多边形 17"/>
              <p:cNvSpPr/>
              <p:nvPr/>
            </p:nvSpPr>
            <p:spPr>
              <a:xfrm>
                <a:off x="1814" y="7099"/>
                <a:ext cx="740" cy="911"/>
              </a:xfrm>
              <a:custGeom>
                <a:avLst/>
                <a:gdLst>
                  <a:gd name="connisteX0" fmla="*/ 0 w 364709"/>
                  <a:gd name="connsiteY0" fmla="*/ 593761 h 593761"/>
                  <a:gd name="connisteX1" fmla="*/ 135255 w 364709"/>
                  <a:gd name="connsiteY1" fmla="*/ 476921 h 593761"/>
                  <a:gd name="connisteX2" fmla="*/ 339090 w 364709"/>
                  <a:gd name="connsiteY2" fmla="*/ 254036 h 593761"/>
                  <a:gd name="connisteX3" fmla="*/ 358140 w 364709"/>
                  <a:gd name="connsiteY3" fmla="*/ 21626 h 593761"/>
                  <a:gd name="connisteX4" fmla="*/ 348615 w 364709"/>
                  <a:gd name="connsiteY4" fmla="*/ 21626 h 59376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64710" h="593761">
                    <a:moveTo>
                      <a:pt x="0" y="593761"/>
                    </a:moveTo>
                    <a:cubicBezTo>
                      <a:pt x="22860" y="574711"/>
                      <a:pt x="67310" y="544866"/>
                      <a:pt x="135255" y="476921"/>
                    </a:cubicBezTo>
                    <a:cubicBezTo>
                      <a:pt x="203200" y="408976"/>
                      <a:pt x="294640" y="344841"/>
                      <a:pt x="339090" y="254036"/>
                    </a:cubicBezTo>
                    <a:cubicBezTo>
                      <a:pt x="383540" y="163231"/>
                      <a:pt x="356235" y="67981"/>
                      <a:pt x="358140" y="21626"/>
                    </a:cubicBezTo>
                    <a:cubicBezTo>
                      <a:pt x="360045" y="-24729"/>
                      <a:pt x="351155" y="17181"/>
                      <a:pt x="348615" y="2162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flipH="1">
                <a:off x="3013" y="7099"/>
                <a:ext cx="634" cy="895"/>
              </a:xfrm>
              <a:custGeom>
                <a:avLst/>
                <a:gdLst>
                  <a:gd name="connisteX0" fmla="*/ 0 w 364709"/>
                  <a:gd name="connsiteY0" fmla="*/ 593761 h 593761"/>
                  <a:gd name="connisteX1" fmla="*/ 135255 w 364709"/>
                  <a:gd name="connsiteY1" fmla="*/ 476921 h 593761"/>
                  <a:gd name="connisteX2" fmla="*/ 339090 w 364709"/>
                  <a:gd name="connsiteY2" fmla="*/ 254036 h 593761"/>
                  <a:gd name="connisteX3" fmla="*/ 358140 w 364709"/>
                  <a:gd name="connsiteY3" fmla="*/ 21626 h 593761"/>
                  <a:gd name="connisteX4" fmla="*/ 348615 w 364709"/>
                  <a:gd name="connsiteY4" fmla="*/ 21626 h 59376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64710" h="593761">
                    <a:moveTo>
                      <a:pt x="0" y="593761"/>
                    </a:moveTo>
                    <a:cubicBezTo>
                      <a:pt x="22860" y="574711"/>
                      <a:pt x="67310" y="544866"/>
                      <a:pt x="135255" y="476921"/>
                    </a:cubicBezTo>
                    <a:cubicBezTo>
                      <a:pt x="203200" y="408976"/>
                      <a:pt x="294640" y="344841"/>
                      <a:pt x="339090" y="254036"/>
                    </a:cubicBezTo>
                    <a:cubicBezTo>
                      <a:pt x="383540" y="163231"/>
                      <a:pt x="356235" y="67981"/>
                      <a:pt x="358140" y="21626"/>
                    </a:cubicBezTo>
                    <a:cubicBezTo>
                      <a:pt x="360045" y="-24729"/>
                      <a:pt x="351155" y="17181"/>
                      <a:pt x="348615" y="2162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860" y="9017"/>
              <a:ext cx="1770" cy="14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586865" y="4507865"/>
            <a:ext cx="361315" cy="1911985"/>
            <a:chOff x="13503" y="6684"/>
            <a:chExt cx="569" cy="3011"/>
          </a:xfrm>
        </p:grpSpPr>
        <p:sp>
          <p:nvSpPr>
            <p:cNvPr id="22" name="矩形 21"/>
            <p:cNvSpPr/>
            <p:nvPr/>
          </p:nvSpPr>
          <p:spPr>
            <a:xfrm>
              <a:off x="13689" y="6684"/>
              <a:ext cx="166" cy="299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503" y="8066"/>
              <a:ext cx="569" cy="5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13689" y="8927"/>
              <a:ext cx="165" cy="304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13689" y="9126"/>
              <a:ext cx="165" cy="36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13689" y="9125"/>
              <a:ext cx="165" cy="277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13690" y="9031"/>
              <a:ext cx="165" cy="27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13690" y="9457"/>
              <a:ext cx="165" cy="143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13689" y="9310"/>
              <a:ext cx="165" cy="385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225290" y="4947285"/>
            <a:ext cx="1181100" cy="1837690"/>
            <a:chOff x="6654" y="7461"/>
            <a:chExt cx="1860" cy="2894"/>
          </a:xfrm>
        </p:grpSpPr>
        <p:sp>
          <p:nvSpPr>
            <p:cNvPr id="49" name="矩形 48"/>
            <p:cNvSpPr/>
            <p:nvPr/>
          </p:nvSpPr>
          <p:spPr>
            <a:xfrm>
              <a:off x="6725" y="8387"/>
              <a:ext cx="1746" cy="4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6654" y="7461"/>
              <a:ext cx="1860" cy="2894"/>
              <a:chOff x="6654" y="7461"/>
              <a:chExt cx="1860" cy="2894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6654" y="7461"/>
                <a:ext cx="1860" cy="2894"/>
                <a:chOff x="1814" y="7649"/>
                <a:chExt cx="1860" cy="2894"/>
              </a:xfrm>
            </p:grpSpPr>
            <p:grpSp>
              <p:nvGrpSpPr>
                <p:cNvPr id="33" name="组合 32"/>
                <p:cNvGrpSpPr/>
                <p:nvPr/>
              </p:nvGrpSpPr>
              <p:grpSpPr>
                <a:xfrm>
                  <a:off x="1814" y="7649"/>
                  <a:ext cx="1861" cy="2895"/>
                  <a:chOff x="1814" y="7099"/>
                  <a:chExt cx="1861" cy="2895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>
                    <a:off x="1845" y="7994"/>
                    <a:ext cx="0" cy="2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>
                    <a:off x="3647" y="7994"/>
                    <a:ext cx="0" cy="2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>
                    <a:off x="1829" y="9978"/>
                    <a:ext cx="1847" cy="15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任意多边形 36"/>
                  <p:cNvSpPr/>
                  <p:nvPr/>
                </p:nvSpPr>
                <p:spPr>
                  <a:xfrm>
                    <a:off x="1814" y="7099"/>
                    <a:ext cx="740" cy="911"/>
                  </a:xfrm>
                  <a:custGeom>
                    <a:avLst/>
                    <a:gdLst>
                      <a:gd name="connisteX0" fmla="*/ 0 w 364709"/>
                      <a:gd name="connsiteY0" fmla="*/ 593761 h 593761"/>
                      <a:gd name="connisteX1" fmla="*/ 135255 w 364709"/>
                      <a:gd name="connsiteY1" fmla="*/ 476921 h 593761"/>
                      <a:gd name="connisteX2" fmla="*/ 339090 w 364709"/>
                      <a:gd name="connsiteY2" fmla="*/ 254036 h 593761"/>
                      <a:gd name="connisteX3" fmla="*/ 358140 w 364709"/>
                      <a:gd name="connsiteY3" fmla="*/ 21626 h 593761"/>
                      <a:gd name="connisteX4" fmla="*/ 348615 w 364709"/>
                      <a:gd name="connsiteY4" fmla="*/ 21626 h 5937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364710" h="593761">
                        <a:moveTo>
                          <a:pt x="0" y="593761"/>
                        </a:moveTo>
                        <a:cubicBezTo>
                          <a:pt x="22860" y="574711"/>
                          <a:pt x="67310" y="544866"/>
                          <a:pt x="135255" y="476921"/>
                        </a:cubicBezTo>
                        <a:cubicBezTo>
                          <a:pt x="203200" y="408976"/>
                          <a:pt x="294640" y="344841"/>
                          <a:pt x="339090" y="254036"/>
                        </a:cubicBezTo>
                        <a:cubicBezTo>
                          <a:pt x="383540" y="163231"/>
                          <a:pt x="356235" y="67981"/>
                          <a:pt x="358140" y="21626"/>
                        </a:cubicBezTo>
                        <a:cubicBezTo>
                          <a:pt x="360045" y="-24729"/>
                          <a:pt x="351155" y="17181"/>
                          <a:pt x="348615" y="21626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8" name="任意多边形 37"/>
                  <p:cNvSpPr/>
                  <p:nvPr/>
                </p:nvSpPr>
                <p:spPr>
                  <a:xfrm flipH="1">
                    <a:off x="3013" y="7099"/>
                    <a:ext cx="634" cy="895"/>
                  </a:xfrm>
                  <a:custGeom>
                    <a:avLst/>
                    <a:gdLst>
                      <a:gd name="connisteX0" fmla="*/ 0 w 364709"/>
                      <a:gd name="connsiteY0" fmla="*/ 593761 h 593761"/>
                      <a:gd name="connisteX1" fmla="*/ 135255 w 364709"/>
                      <a:gd name="connsiteY1" fmla="*/ 476921 h 593761"/>
                      <a:gd name="connisteX2" fmla="*/ 339090 w 364709"/>
                      <a:gd name="connsiteY2" fmla="*/ 254036 h 593761"/>
                      <a:gd name="connisteX3" fmla="*/ 358140 w 364709"/>
                      <a:gd name="connsiteY3" fmla="*/ 21626 h 593761"/>
                      <a:gd name="connisteX4" fmla="*/ 348615 w 364709"/>
                      <a:gd name="connsiteY4" fmla="*/ 21626 h 5937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364710" h="593761">
                        <a:moveTo>
                          <a:pt x="0" y="593761"/>
                        </a:moveTo>
                        <a:cubicBezTo>
                          <a:pt x="22860" y="574711"/>
                          <a:pt x="67310" y="544866"/>
                          <a:pt x="135255" y="476921"/>
                        </a:cubicBezTo>
                        <a:cubicBezTo>
                          <a:pt x="203200" y="408976"/>
                          <a:pt x="294640" y="344841"/>
                          <a:pt x="339090" y="254036"/>
                        </a:cubicBezTo>
                        <a:cubicBezTo>
                          <a:pt x="383540" y="163231"/>
                          <a:pt x="356235" y="67981"/>
                          <a:pt x="358140" y="21626"/>
                        </a:cubicBezTo>
                        <a:cubicBezTo>
                          <a:pt x="360045" y="-24729"/>
                          <a:pt x="351155" y="17181"/>
                          <a:pt x="348615" y="21626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9" name="矩形 38"/>
                <p:cNvSpPr/>
                <p:nvPr/>
              </p:nvSpPr>
              <p:spPr>
                <a:xfrm>
                  <a:off x="1860" y="9017"/>
                  <a:ext cx="1770" cy="1496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0" name="等腰三角形 49"/>
              <p:cNvSpPr/>
              <p:nvPr/>
            </p:nvSpPr>
            <p:spPr>
              <a:xfrm>
                <a:off x="6704" y="7649"/>
                <a:ext cx="1790" cy="772"/>
              </a:xfrm>
              <a:prstGeom prst="triangle">
                <a:avLst>
                  <a:gd name="adj" fmla="val 5256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7411" y="7461"/>
                <a:ext cx="442" cy="44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4725670" y="3864610"/>
            <a:ext cx="260985" cy="1123950"/>
            <a:chOff x="13578" y="7995"/>
            <a:chExt cx="411" cy="1770"/>
          </a:xfrm>
        </p:grpSpPr>
        <p:sp>
          <p:nvSpPr>
            <p:cNvPr id="41" name="矩形 40"/>
            <p:cNvSpPr/>
            <p:nvPr/>
          </p:nvSpPr>
          <p:spPr>
            <a:xfrm>
              <a:off x="13689" y="7995"/>
              <a:ext cx="168" cy="177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13578" y="8620"/>
              <a:ext cx="411" cy="4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13690" y="9369"/>
              <a:ext cx="164" cy="268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13689" y="9316"/>
              <a:ext cx="165" cy="281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13690" y="9409"/>
              <a:ext cx="165" cy="291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13689" y="9520"/>
              <a:ext cx="167" cy="245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泪滴形 53"/>
          <p:cNvSpPr/>
          <p:nvPr/>
        </p:nvSpPr>
        <p:spPr>
          <a:xfrm>
            <a:off x="4735195" y="5062855"/>
            <a:ext cx="222885" cy="75565"/>
          </a:xfrm>
          <a:prstGeom prst="teardrop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泪滴形 54"/>
          <p:cNvSpPr/>
          <p:nvPr/>
        </p:nvSpPr>
        <p:spPr>
          <a:xfrm>
            <a:off x="4738370" y="5046980"/>
            <a:ext cx="222885" cy="75565"/>
          </a:xfrm>
          <a:prstGeom prst="teardrop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8915400" y="4847590"/>
            <a:ext cx="1181100" cy="1837690"/>
            <a:chOff x="1814" y="7649"/>
            <a:chExt cx="1860" cy="2894"/>
          </a:xfrm>
        </p:grpSpPr>
        <p:grpSp>
          <p:nvGrpSpPr>
            <p:cNvPr id="57" name="组合 56"/>
            <p:cNvGrpSpPr/>
            <p:nvPr/>
          </p:nvGrpSpPr>
          <p:grpSpPr>
            <a:xfrm>
              <a:off x="1814" y="7649"/>
              <a:ext cx="1861" cy="2895"/>
              <a:chOff x="1814" y="7099"/>
              <a:chExt cx="1861" cy="2895"/>
            </a:xfrm>
          </p:grpSpPr>
          <p:cxnSp>
            <p:nvCxnSpPr>
              <p:cNvPr id="58" name="直接连接符 57"/>
              <p:cNvCxnSpPr/>
              <p:nvPr/>
            </p:nvCxnSpPr>
            <p:spPr>
              <a:xfrm>
                <a:off x="1845" y="7994"/>
                <a:ext cx="0" cy="2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3647" y="7994"/>
                <a:ext cx="0" cy="2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829" y="9978"/>
                <a:ext cx="1847" cy="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61" name="任意多边形 60"/>
              <p:cNvSpPr/>
              <p:nvPr/>
            </p:nvSpPr>
            <p:spPr>
              <a:xfrm>
                <a:off x="1814" y="7099"/>
                <a:ext cx="740" cy="911"/>
              </a:xfrm>
              <a:custGeom>
                <a:avLst/>
                <a:gdLst>
                  <a:gd name="connisteX0" fmla="*/ 0 w 364709"/>
                  <a:gd name="connsiteY0" fmla="*/ 593761 h 593761"/>
                  <a:gd name="connisteX1" fmla="*/ 135255 w 364709"/>
                  <a:gd name="connsiteY1" fmla="*/ 476921 h 593761"/>
                  <a:gd name="connisteX2" fmla="*/ 339090 w 364709"/>
                  <a:gd name="connsiteY2" fmla="*/ 254036 h 593761"/>
                  <a:gd name="connisteX3" fmla="*/ 358140 w 364709"/>
                  <a:gd name="connsiteY3" fmla="*/ 21626 h 593761"/>
                  <a:gd name="connisteX4" fmla="*/ 348615 w 364709"/>
                  <a:gd name="connsiteY4" fmla="*/ 21626 h 59376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64710" h="593761">
                    <a:moveTo>
                      <a:pt x="0" y="593761"/>
                    </a:moveTo>
                    <a:cubicBezTo>
                      <a:pt x="22860" y="574711"/>
                      <a:pt x="67310" y="544866"/>
                      <a:pt x="135255" y="476921"/>
                    </a:cubicBezTo>
                    <a:cubicBezTo>
                      <a:pt x="203200" y="408976"/>
                      <a:pt x="294640" y="344841"/>
                      <a:pt x="339090" y="254036"/>
                    </a:cubicBezTo>
                    <a:cubicBezTo>
                      <a:pt x="383540" y="163231"/>
                      <a:pt x="356235" y="67981"/>
                      <a:pt x="358140" y="21626"/>
                    </a:cubicBezTo>
                    <a:cubicBezTo>
                      <a:pt x="360045" y="-24729"/>
                      <a:pt x="351155" y="17181"/>
                      <a:pt x="348615" y="2162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 flipH="1">
                <a:off x="3013" y="7099"/>
                <a:ext cx="634" cy="895"/>
              </a:xfrm>
              <a:custGeom>
                <a:avLst/>
                <a:gdLst>
                  <a:gd name="connisteX0" fmla="*/ 0 w 364709"/>
                  <a:gd name="connsiteY0" fmla="*/ 593761 h 593761"/>
                  <a:gd name="connisteX1" fmla="*/ 135255 w 364709"/>
                  <a:gd name="connsiteY1" fmla="*/ 476921 h 593761"/>
                  <a:gd name="connisteX2" fmla="*/ 339090 w 364709"/>
                  <a:gd name="connsiteY2" fmla="*/ 254036 h 593761"/>
                  <a:gd name="connisteX3" fmla="*/ 358140 w 364709"/>
                  <a:gd name="connsiteY3" fmla="*/ 21626 h 593761"/>
                  <a:gd name="connisteX4" fmla="*/ 348615 w 364709"/>
                  <a:gd name="connsiteY4" fmla="*/ 21626 h 59376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364710" h="593761">
                    <a:moveTo>
                      <a:pt x="0" y="593761"/>
                    </a:moveTo>
                    <a:cubicBezTo>
                      <a:pt x="22860" y="574711"/>
                      <a:pt x="67310" y="544866"/>
                      <a:pt x="135255" y="476921"/>
                    </a:cubicBezTo>
                    <a:cubicBezTo>
                      <a:pt x="203200" y="408976"/>
                      <a:pt x="294640" y="344841"/>
                      <a:pt x="339090" y="254036"/>
                    </a:cubicBezTo>
                    <a:cubicBezTo>
                      <a:pt x="383540" y="163231"/>
                      <a:pt x="356235" y="67981"/>
                      <a:pt x="358140" y="21626"/>
                    </a:cubicBezTo>
                    <a:cubicBezTo>
                      <a:pt x="360045" y="-24729"/>
                      <a:pt x="351155" y="17181"/>
                      <a:pt x="348615" y="2162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1860" y="9017"/>
              <a:ext cx="1770" cy="14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矩形 89"/>
          <p:cNvSpPr/>
          <p:nvPr/>
        </p:nvSpPr>
        <p:spPr>
          <a:xfrm>
            <a:off x="8944610" y="5661025"/>
            <a:ext cx="1123950" cy="949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9350375" y="4498340"/>
            <a:ext cx="361315" cy="1911985"/>
            <a:chOff x="13503" y="6684"/>
            <a:chExt cx="569" cy="3011"/>
          </a:xfrm>
        </p:grpSpPr>
        <p:sp>
          <p:nvSpPr>
            <p:cNvPr id="65" name="矩形 64"/>
            <p:cNvSpPr/>
            <p:nvPr/>
          </p:nvSpPr>
          <p:spPr>
            <a:xfrm>
              <a:off x="13689" y="6684"/>
              <a:ext cx="166" cy="299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3503" y="8066"/>
              <a:ext cx="569" cy="5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13689" y="8927"/>
              <a:ext cx="165" cy="304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13689" y="9126"/>
              <a:ext cx="165" cy="36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13689" y="9125"/>
              <a:ext cx="165" cy="277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13690" y="9031"/>
              <a:ext cx="165" cy="279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3690" y="9457"/>
              <a:ext cx="165" cy="143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 71"/>
            <p:cNvSpPr/>
            <p:nvPr/>
          </p:nvSpPr>
          <p:spPr>
            <a:xfrm>
              <a:off x="13689" y="9310"/>
              <a:ext cx="165" cy="385"/>
            </a:xfrm>
            <a:custGeom>
              <a:avLst/>
              <a:gdLst>
                <a:gd name="connisteX0" fmla="*/ 0 w 576176"/>
                <a:gd name="connsiteY0" fmla="*/ 494665 h 494665"/>
                <a:gd name="connisteX1" fmla="*/ 513715 w 576176"/>
                <a:gd name="connsiteY1" fmla="*/ 213360 h 494665"/>
                <a:gd name="connisteX2" fmla="*/ 552450 w 576176"/>
                <a:gd name="connsiteY2" fmla="*/ 0 h 4946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76177" h="494665">
                  <a:moveTo>
                    <a:pt x="0" y="494665"/>
                  </a:moveTo>
                  <a:cubicBezTo>
                    <a:pt x="102235" y="442595"/>
                    <a:pt x="403225" y="312420"/>
                    <a:pt x="513715" y="213360"/>
                  </a:cubicBezTo>
                  <a:cubicBezTo>
                    <a:pt x="624205" y="114300"/>
                    <a:pt x="554990" y="36830"/>
                    <a:pt x="552450" y="0"/>
                  </a:cubicBezTo>
                </a:path>
              </a:pathLst>
            </a:cu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15625 0.0411111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5.20833e-05 0.100463 " pathEditMode="relative" rAng="0" ptsTypes="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4498e-05 5.47745e-06 L 0.0379802 5.47745e-06 C 0.0549902 5.47745e-06 0.0759489 0.0608277 0.0759489 0.110191 L 0.0759489 0.220376 " pathEditMode="relative" rAng="0" ptsTypes="">
                                      <p:cBhvr>
                                        <p:cTn id="1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11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56771 -0.00740741 -0.0615104 -0.057037 -0.0794792 -0.0140741 C -0.0974479 0.0288889 -0.0879167 0.168796 -0.0898438 0.214815 C -0.0917708 0.260833 -0.089375 0.220463 -0.0890104 0.216204 " pathEditMode="relative" ptsTypes="">
                                      <p:cBhvr>
                                        <p:cTn id="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5 9.25926e-05 L -0.00119792 0.017037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272222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bldLvl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设计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2262505"/>
            <a:ext cx="100241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密度计所受浮力的大小等于它所受的重力，浮力的大小决定了排开酒精的体积。吸管的直径影响了液面在吸管上位置的变化。因此，要设计符合要求的密度计，应该着重考虑以下两个因素：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181100" y="5109845"/>
            <a:ext cx="4060825" cy="911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</a:rPr>
              <a:t>密度计的质量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6356985" y="5109845"/>
            <a:ext cx="4060825" cy="911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</a:rPr>
              <a:t>标度杆的直径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99795" y="1025525"/>
            <a:ext cx="227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项目实施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9645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0535"/>
            <a:ext cx="148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设计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9795" y="2393950"/>
            <a:ext cx="65360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）估算密度计的质量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对于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100mL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的小瓶酒精来说，若用微型密度计测量时排开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1~2mL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的酒精，一般不会导致酒精溢出。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1~2mL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酒精的质量为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左右，因此我们设计的微型密度计的质量也应为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左右。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2297"/>
          <a:stretch>
            <a:fillRect/>
          </a:stretch>
        </p:blipFill>
        <p:spPr>
          <a:xfrm>
            <a:off x="7197090" y="1746250"/>
            <a:ext cx="4521835" cy="46170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3476716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3476716],&quot;65&quot;:[20205081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1421</Words>
  <Application>Microsoft Office PowerPoint</Application>
  <PresentationFormat>宽屏</PresentationFormat>
  <Paragraphs>93</Paragraphs>
  <Slides>22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方正教材规范楷体_GBK</vt:lpstr>
      <vt:lpstr>微软雅黑</vt:lpstr>
      <vt:lpstr>Arial</vt:lpstr>
      <vt:lpstr>Calibri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dcterms:created xsi:type="dcterms:W3CDTF">2019-06-19T02:08:00Z</dcterms:created>
  <dcterms:modified xsi:type="dcterms:W3CDTF">2025-04-16T08:43:30Z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BDCA6CC7CC9A40ECAF8CDAC1377E0517_11</vt:lpwstr>
  </property>
</Properties>
</file>