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47"/>
  </p:notesMasterIdLst>
  <p:sldIdLst>
    <p:sldId id="396" r:id="rId3"/>
    <p:sldId id="293" r:id="rId4"/>
    <p:sldId id="516" r:id="rId5"/>
    <p:sldId id="517" r:id="rId6"/>
    <p:sldId id="423" r:id="rId7"/>
    <p:sldId id="510" r:id="rId8"/>
    <p:sldId id="433" r:id="rId9"/>
    <p:sldId id="507" r:id="rId10"/>
    <p:sldId id="519" r:id="rId11"/>
    <p:sldId id="520" r:id="rId12"/>
    <p:sldId id="511" r:id="rId13"/>
    <p:sldId id="521" r:id="rId14"/>
    <p:sldId id="522" r:id="rId15"/>
    <p:sldId id="513" r:id="rId16"/>
    <p:sldId id="424" r:id="rId17"/>
    <p:sldId id="425" r:id="rId18"/>
    <p:sldId id="472" r:id="rId19"/>
    <p:sldId id="474" r:id="rId20"/>
    <p:sldId id="514" r:id="rId21"/>
    <p:sldId id="427" r:id="rId22"/>
    <p:sldId id="428" r:id="rId23"/>
    <p:sldId id="438" r:id="rId24"/>
    <p:sldId id="459" r:id="rId25"/>
    <p:sldId id="475" r:id="rId26"/>
    <p:sldId id="477" r:id="rId27"/>
    <p:sldId id="479" r:id="rId28"/>
    <p:sldId id="515" r:id="rId29"/>
    <p:sldId id="429" r:id="rId30"/>
    <p:sldId id="430" r:id="rId31"/>
    <p:sldId id="523" r:id="rId32"/>
    <p:sldId id="460" r:id="rId33"/>
    <p:sldId id="461" r:id="rId34"/>
    <p:sldId id="441" r:id="rId35"/>
    <p:sldId id="482" r:id="rId36"/>
    <p:sldId id="484" r:id="rId37"/>
    <p:sldId id="493" r:id="rId38"/>
    <p:sldId id="524" r:id="rId39"/>
    <p:sldId id="525" r:id="rId40"/>
    <p:sldId id="494" r:id="rId41"/>
    <p:sldId id="512" r:id="rId42"/>
    <p:sldId id="496" r:id="rId43"/>
    <p:sldId id="526" r:id="rId44"/>
    <p:sldId id="432" r:id="rId45"/>
    <p:sldId id="471" r:id="rId46"/>
  </p:sldIdLst>
  <p:sldSz cx="9145588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08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-1842" y="-84"/>
      </p:cViewPr>
      <p:guideLst>
        <p:guide orient="horz" pos="2144"/>
        <p:guide pos="28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237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314" y="1143000"/>
            <a:ext cx="4115372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6904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199" y="1122363"/>
            <a:ext cx="685919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199" y="3602038"/>
            <a:ext cx="685919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4812" y="365125"/>
            <a:ext cx="1972018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759" y="365125"/>
            <a:ext cx="5801732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159" y="1122363"/>
            <a:ext cx="6858953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159" y="3602038"/>
            <a:ext cx="6858953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935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pPr fontAlgn="auto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974" y="1709738"/>
            <a:ext cx="7887795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974" y="4589463"/>
            <a:ext cx="7887795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9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8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737" y="1825625"/>
            <a:ext cx="3886740" cy="43513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793" y="1825625"/>
            <a:ext cx="3886740" cy="43513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28" y="365125"/>
            <a:ext cx="7887795" cy="1325563"/>
          </a:xfrm>
        </p:spPr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928" y="1681163"/>
            <a:ext cx="386887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928" y="2505075"/>
            <a:ext cx="3868878" cy="368458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793" y="1681163"/>
            <a:ext cx="388793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793" y="2505075"/>
            <a:ext cx="3887931" cy="368458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996" y="1709738"/>
            <a:ext cx="788806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996" y="4589466"/>
            <a:ext cx="788806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760" y="1825625"/>
            <a:ext cx="3886875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954" y="1825625"/>
            <a:ext cx="3886875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51" y="365126"/>
            <a:ext cx="7888069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951" y="1681163"/>
            <a:ext cx="38690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951" y="2505075"/>
            <a:ext cx="3869012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954" y="1681163"/>
            <a:ext cx="388806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954" y="2505075"/>
            <a:ext cx="388806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矩形 58"/>
          <p:cNvSpPr/>
          <p:nvPr userDrawn="1"/>
        </p:nvSpPr>
        <p:spPr>
          <a:xfrm>
            <a:off x="0" y="0"/>
            <a:ext cx="9145588" cy="11315700"/>
          </a:xfrm>
          <a:prstGeom prst="rect">
            <a:avLst/>
          </a:prstGeom>
          <a:blipFill dpi="0" rotWithShape="1">
            <a:blip r:embed="rId2">
              <a:alphaModFix amt="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" name="直接连接符 9"/>
          <p:cNvCxnSpPr/>
          <p:nvPr userDrawn="1"/>
        </p:nvCxnSpPr>
        <p:spPr>
          <a:xfrm>
            <a:off x="562830" y="833614"/>
            <a:ext cx="8291798" cy="0"/>
          </a:xfrm>
          <a:prstGeom prst="line">
            <a:avLst/>
          </a:prstGeom>
          <a:ln w="12700">
            <a:solidFill>
              <a:srgbClr val="0051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8433172" y="240967"/>
            <a:ext cx="421456" cy="592649"/>
            <a:chOff x="4197350" y="2182813"/>
            <a:chExt cx="608013" cy="641350"/>
          </a:xfrm>
          <a:solidFill>
            <a:srgbClr val="005188"/>
          </a:solidFill>
        </p:grpSpPr>
        <p:sp>
          <p:nvSpPr>
            <p:cNvPr id="13" name="Freeform 166"/>
            <p:cNvSpPr/>
            <p:nvPr/>
          </p:nvSpPr>
          <p:spPr bwMode="auto">
            <a:xfrm>
              <a:off x="4229100" y="2211388"/>
              <a:ext cx="39688" cy="157163"/>
            </a:xfrm>
            <a:custGeom>
              <a:avLst/>
              <a:gdLst/>
              <a:ahLst/>
              <a:cxnLst>
                <a:cxn ang="0">
                  <a:pos x="63" y="2"/>
                </a:cxn>
                <a:cxn ang="0">
                  <a:pos x="63" y="2"/>
                </a:cxn>
                <a:cxn ang="0">
                  <a:pos x="58" y="14"/>
                </a:cxn>
                <a:cxn ang="0">
                  <a:pos x="54" y="25"/>
                </a:cxn>
                <a:cxn ang="0">
                  <a:pos x="47" y="49"/>
                </a:cxn>
                <a:cxn ang="0">
                  <a:pos x="34" y="96"/>
                </a:cxn>
                <a:cxn ang="0">
                  <a:pos x="34" y="96"/>
                </a:cxn>
                <a:cxn ang="0">
                  <a:pos x="27" y="122"/>
                </a:cxn>
                <a:cxn ang="0">
                  <a:pos x="21" y="149"/>
                </a:cxn>
                <a:cxn ang="0">
                  <a:pos x="10" y="203"/>
                </a:cxn>
                <a:cxn ang="0">
                  <a:pos x="10" y="203"/>
                </a:cxn>
                <a:cxn ang="0">
                  <a:pos x="6" y="222"/>
                </a:cxn>
                <a:cxn ang="0">
                  <a:pos x="3" y="243"/>
                </a:cxn>
                <a:cxn ang="0">
                  <a:pos x="1" y="263"/>
                </a:cxn>
                <a:cxn ang="0">
                  <a:pos x="0" y="283"/>
                </a:cxn>
                <a:cxn ang="0">
                  <a:pos x="0" y="283"/>
                </a:cxn>
                <a:cxn ang="0">
                  <a:pos x="1" y="290"/>
                </a:cxn>
                <a:cxn ang="0">
                  <a:pos x="2" y="292"/>
                </a:cxn>
                <a:cxn ang="0">
                  <a:pos x="3" y="294"/>
                </a:cxn>
                <a:cxn ang="0">
                  <a:pos x="6" y="296"/>
                </a:cxn>
                <a:cxn ang="0">
                  <a:pos x="8" y="296"/>
                </a:cxn>
                <a:cxn ang="0">
                  <a:pos x="11" y="296"/>
                </a:cxn>
                <a:cxn ang="0">
                  <a:pos x="14" y="294"/>
                </a:cxn>
                <a:cxn ang="0">
                  <a:pos x="14" y="294"/>
                </a:cxn>
                <a:cxn ang="0">
                  <a:pos x="15" y="293"/>
                </a:cxn>
                <a:cxn ang="0">
                  <a:pos x="16" y="291"/>
                </a:cxn>
                <a:cxn ang="0">
                  <a:pos x="15" y="287"/>
                </a:cxn>
                <a:cxn ang="0">
                  <a:pos x="14" y="285"/>
                </a:cxn>
                <a:cxn ang="0">
                  <a:pos x="12" y="285"/>
                </a:cxn>
                <a:cxn ang="0">
                  <a:pos x="11" y="284"/>
                </a:cxn>
                <a:cxn ang="0">
                  <a:pos x="9" y="285"/>
                </a:cxn>
                <a:cxn ang="0">
                  <a:pos x="9" y="285"/>
                </a:cxn>
                <a:cxn ang="0">
                  <a:pos x="11" y="282"/>
                </a:cxn>
                <a:cxn ang="0">
                  <a:pos x="12" y="276"/>
                </a:cxn>
                <a:cxn ang="0">
                  <a:pos x="14" y="259"/>
                </a:cxn>
                <a:cxn ang="0">
                  <a:pos x="14" y="232"/>
                </a:cxn>
                <a:cxn ang="0">
                  <a:pos x="14" y="232"/>
                </a:cxn>
                <a:cxn ang="0">
                  <a:pos x="17" y="212"/>
                </a:cxn>
                <a:cxn ang="0">
                  <a:pos x="21" y="193"/>
                </a:cxn>
                <a:cxn ang="0">
                  <a:pos x="29" y="155"/>
                </a:cxn>
                <a:cxn ang="0">
                  <a:pos x="29" y="155"/>
                </a:cxn>
                <a:cxn ang="0">
                  <a:pos x="38" y="119"/>
                </a:cxn>
                <a:cxn ang="0">
                  <a:pos x="48" y="83"/>
                </a:cxn>
                <a:cxn ang="0">
                  <a:pos x="48" y="83"/>
                </a:cxn>
                <a:cxn ang="0">
                  <a:pos x="58" y="45"/>
                </a:cxn>
                <a:cxn ang="0">
                  <a:pos x="64" y="25"/>
                </a:cxn>
                <a:cxn ang="0">
                  <a:pos x="68" y="16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3" y="5"/>
                </a:cxn>
                <a:cxn ang="0">
                  <a:pos x="73" y="3"/>
                </a:cxn>
                <a:cxn ang="0">
                  <a:pos x="72" y="2"/>
                </a:cxn>
                <a:cxn ang="0">
                  <a:pos x="71" y="1"/>
                </a:cxn>
                <a:cxn ang="0">
                  <a:pos x="69" y="0"/>
                </a:cxn>
                <a:cxn ang="0">
                  <a:pos x="67" y="0"/>
                </a:cxn>
                <a:cxn ang="0">
                  <a:pos x="65" y="1"/>
                </a:cxn>
                <a:cxn ang="0">
                  <a:pos x="63" y="2"/>
                </a:cxn>
                <a:cxn ang="0">
                  <a:pos x="63" y="2"/>
                </a:cxn>
              </a:cxnLst>
              <a:rect l="0" t="0" r="r" b="b"/>
              <a:pathLst>
                <a:path w="73" h="296">
                  <a:moveTo>
                    <a:pt x="63" y="2"/>
                  </a:moveTo>
                  <a:lnTo>
                    <a:pt x="63" y="2"/>
                  </a:lnTo>
                  <a:lnTo>
                    <a:pt x="58" y="14"/>
                  </a:lnTo>
                  <a:lnTo>
                    <a:pt x="54" y="25"/>
                  </a:lnTo>
                  <a:lnTo>
                    <a:pt x="47" y="49"/>
                  </a:lnTo>
                  <a:lnTo>
                    <a:pt x="34" y="96"/>
                  </a:lnTo>
                  <a:lnTo>
                    <a:pt x="34" y="96"/>
                  </a:lnTo>
                  <a:lnTo>
                    <a:pt x="27" y="122"/>
                  </a:lnTo>
                  <a:lnTo>
                    <a:pt x="21" y="149"/>
                  </a:lnTo>
                  <a:lnTo>
                    <a:pt x="10" y="203"/>
                  </a:lnTo>
                  <a:lnTo>
                    <a:pt x="10" y="203"/>
                  </a:lnTo>
                  <a:lnTo>
                    <a:pt x="6" y="222"/>
                  </a:lnTo>
                  <a:lnTo>
                    <a:pt x="3" y="243"/>
                  </a:lnTo>
                  <a:lnTo>
                    <a:pt x="1" y="263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1" y="290"/>
                  </a:lnTo>
                  <a:lnTo>
                    <a:pt x="2" y="292"/>
                  </a:lnTo>
                  <a:lnTo>
                    <a:pt x="3" y="294"/>
                  </a:lnTo>
                  <a:lnTo>
                    <a:pt x="6" y="296"/>
                  </a:lnTo>
                  <a:lnTo>
                    <a:pt x="8" y="296"/>
                  </a:lnTo>
                  <a:lnTo>
                    <a:pt x="11" y="296"/>
                  </a:lnTo>
                  <a:lnTo>
                    <a:pt x="14" y="294"/>
                  </a:lnTo>
                  <a:lnTo>
                    <a:pt x="14" y="294"/>
                  </a:lnTo>
                  <a:lnTo>
                    <a:pt x="15" y="293"/>
                  </a:lnTo>
                  <a:lnTo>
                    <a:pt x="16" y="291"/>
                  </a:lnTo>
                  <a:lnTo>
                    <a:pt x="15" y="287"/>
                  </a:lnTo>
                  <a:lnTo>
                    <a:pt x="14" y="285"/>
                  </a:lnTo>
                  <a:lnTo>
                    <a:pt x="12" y="285"/>
                  </a:lnTo>
                  <a:lnTo>
                    <a:pt x="11" y="284"/>
                  </a:lnTo>
                  <a:lnTo>
                    <a:pt x="9" y="285"/>
                  </a:lnTo>
                  <a:lnTo>
                    <a:pt x="9" y="285"/>
                  </a:lnTo>
                  <a:lnTo>
                    <a:pt x="11" y="282"/>
                  </a:lnTo>
                  <a:lnTo>
                    <a:pt x="12" y="276"/>
                  </a:lnTo>
                  <a:lnTo>
                    <a:pt x="14" y="259"/>
                  </a:lnTo>
                  <a:lnTo>
                    <a:pt x="14" y="232"/>
                  </a:lnTo>
                  <a:lnTo>
                    <a:pt x="14" y="232"/>
                  </a:lnTo>
                  <a:lnTo>
                    <a:pt x="17" y="212"/>
                  </a:lnTo>
                  <a:lnTo>
                    <a:pt x="21" y="193"/>
                  </a:lnTo>
                  <a:lnTo>
                    <a:pt x="29" y="155"/>
                  </a:lnTo>
                  <a:lnTo>
                    <a:pt x="29" y="155"/>
                  </a:lnTo>
                  <a:lnTo>
                    <a:pt x="38" y="119"/>
                  </a:lnTo>
                  <a:lnTo>
                    <a:pt x="48" y="83"/>
                  </a:lnTo>
                  <a:lnTo>
                    <a:pt x="48" y="83"/>
                  </a:lnTo>
                  <a:lnTo>
                    <a:pt x="58" y="45"/>
                  </a:lnTo>
                  <a:lnTo>
                    <a:pt x="64" y="25"/>
                  </a:lnTo>
                  <a:lnTo>
                    <a:pt x="68" y="16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73" y="5"/>
                  </a:lnTo>
                  <a:lnTo>
                    <a:pt x="73" y="3"/>
                  </a:lnTo>
                  <a:lnTo>
                    <a:pt x="72" y="2"/>
                  </a:lnTo>
                  <a:lnTo>
                    <a:pt x="71" y="1"/>
                  </a:lnTo>
                  <a:lnTo>
                    <a:pt x="69" y="0"/>
                  </a:lnTo>
                  <a:lnTo>
                    <a:pt x="67" y="0"/>
                  </a:lnTo>
                  <a:lnTo>
                    <a:pt x="65" y="1"/>
                  </a:lnTo>
                  <a:lnTo>
                    <a:pt x="63" y="2"/>
                  </a:lnTo>
                  <a:lnTo>
                    <a:pt x="63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4" name="Freeform 167"/>
            <p:cNvSpPr/>
            <p:nvPr/>
          </p:nvSpPr>
          <p:spPr bwMode="auto">
            <a:xfrm>
              <a:off x="4251325" y="2206625"/>
              <a:ext cx="39688" cy="177800"/>
            </a:xfrm>
            <a:custGeom>
              <a:avLst/>
              <a:gdLst/>
              <a:ahLst/>
              <a:cxnLst>
                <a:cxn ang="0">
                  <a:pos x="66" y="3"/>
                </a:cxn>
                <a:cxn ang="0">
                  <a:pos x="66" y="3"/>
                </a:cxn>
                <a:cxn ang="0">
                  <a:pos x="51" y="40"/>
                </a:cxn>
                <a:cxn ang="0">
                  <a:pos x="44" y="59"/>
                </a:cxn>
                <a:cxn ang="0">
                  <a:pos x="38" y="78"/>
                </a:cxn>
                <a:cxn ang="0">
                  <a:pos x="38" y="78"/>
                </a:cxn>
                <a:cxn ang="0">
                  <a:pos x="33" y="101"/>
                </a:cxn>
                <a:cxn ang="0">
                  <a:pos x="29" y="124"/>
                </a:cxn>
                <a:cxn ang="0">
                  <a:pos x="20" y="170"/>
                </a:cxn>
                <a:cxn ang="0">
                  <a:pos x="20" y="170"/>
                </a:cxn>
                <a:cxn ang="0">
                  <a:pos x="5" y="249"/>
                </a:cxn>
                <a:cxn ang="0">
                  <a:pos x="5" y="249"/>
                </a:cxn>
                <a:cxn ang="0">
                  <a:pos x="2" y="270"/>
                </a:cxn>
                <a:cxn ang="0">
                  <a:pos x="1" y="290"/>
                </a:cxn>
                <a:cxn ang="0">
                  <a:pos x="0" y="311"/>
                </a:cxn>
                <a:cxn ang="0">
                  <a:pos x="0" y="332"/>
                </a:cxn>
                <a:cxn ang="0">
                  <a:pos x="0" y="332"/>
                </a:cxn>
                <a:cxn ang="0">
                  <a:pos x="0" y="334"/>
                </a:cxn>
                <a:cxn ang="0">
                  <a:pos x="1" y="336"/>
                </a:cxn>
                <a:cxn ang="0">
                  <a:pos x="3" y="336"/>
                </a:cxn>
                <a:cxn ang="0">
                  <a:pos x="5" y="337"/>
                </a:cxn>
                <a:cxn ang="0">
                  <a:pos x="6" y="336"/>
                </a:cxn>
                <a:cxn ang="0">
                  <a:pos x="8" y="336"/>
                </a:cxn>
                <a:cxn ang="0">
                  <a:pos x="9" y="334"/>
                </a:cxn>
                <a:cxn ang="0">
                  <a:pos x="9" y="332"/>
                </a:cxn>
                <a:cxn ang="0">
                  <a:pos x="9" y="332"/>
                </a:cxn>
                <a:cxn ang="0">
                  <a:pos x="9" y="310"/>
                </a:cxn>
                <a:cxn ang="0">
                  <a:pos x="10" y="288"/>
                </a:cxn>
                <a:cxn ang="0">
                  <a:pos x="12" y="265"/>
                </a:cxn>
                <a:cxn ang="0">
                  <a:pos x="16" y="244"/>
                </a:cxn>
                <a:cxn ang="0">
                  <a:pos x="16" y="244"/>
                </a:cxn>
                <a:cxn ang="0">
                  <a:pos x="32" y="164"/>
                </a:cxn>
                <a:cxn ang="0">
                  <a:pos x="32" y="164"/>
                </a:cxn>
                <a:cxn ang="0">
                  <a:pos x="39" y="122"/>
                </a:cxn>
                <a:cxn ang="0">
                  <a:pos x="47" y="81"/>
                </a:cxn>
                <a:cxn ang="0">
                  <a:pos x="47" y="81"/>
                </a:cxn>
                <a:cxn ang="0">
                  <a:pos x="52" y="61"/>
                </a:cxn>
                <a:cxn ang="0">
                  <a:pos x="60" y="43"/>
                </a:cxn>
                <a:cxn ang="0">
                  <a:pos x="75" y="6"/>
                </a:cxn>
                <a:cxn ang="0">
                  <a:pos x="75" y="6"/>
                </a:cxn>
                <a:cxn ang="0">
                  <a:pos x="76" y="4"/>
                </a:cxn>
                <a:cxn ang="0">
                  <a:pos x="75" y="2"/>
                </a:cxn>
                <a:cxn ang="0">
                  <a:pos x="74" y="1"/>
                </a:cxn>
                <a:cxn ang="0">
                  <a:pos x="72" y="0"/>
                </a:cxn>
                <a:cxn ang="0">
                  <a:pos x="69" y="1"/>
                </a:cxn>
                <a:cxn ang="0">
                  <a:pos x="67" y="2"/>
                </a:cxn>
                <a:cxn ang="0">
                  <a:pos x="66" y="3"/>
                </a:cxn>
                <a:cxn ang="0">
                  <a:pos x="66" y="3"/>
                </a:cxn>
              </a:cxnLst>
              <a:rect l="0" t="0" r="r" b="b"/>
              <a:pathLst>
                <a:path w="76" h="337">
                  <a:moveTo>
                    <a:pt x="66" y="3"/>
                  </a:moveTo>
                  <a:lnTo>
                    <a:pt x="66" y="3"/>
                  </a:lnTo>
                  <a:lnTo>
                    <a:pt x="51" y="40"/>
                  </a:lnTo>
                  <a:lnTo>
                    <a:pt x="44" y="59"/>
                  </a:lnTo>
                  <a:lnTo>
                    <a:pt x="38" y="78"/>
                  </a:lnTo>
                  <a:lnTo>
                    <a:pt x="38" y="78"/>
                  </a:lnTo>
                  <a:lnTo>
                    <a:pt x="33" y="101"/>
                  </a:lnTo>
                  <a:lnTo>
                    <a:pt x="29" y="124"/>
                  </a:lnTo>
                  <a:lnTo>
                    <a:pt x="20" y="170"/>
                  </a:lnTo>
                  <a:lnTo>
                    <a:pt x="20" y="170"/>
                  </a:lnTo>
                  <a:lnTo>
                    <a:pt x="5" y="249"/>
                  </a:lnTo>
                  <a:lnTo>
                    <a:pt x="5" y="249"/>
                  </a:lnTo>
                  <a:lnTo>
                    <a:pt x="2" y="270"/>
                  </a:lnTo>
                  <a:lnTo>
                    <a:pt x="1" y="290"/>
                  </a:lnTo>
                  <a:lnTo>
                    <a:pt x="0" y="311"/>
                  </a:lnTo>
                  <a:lnTo>
                    <a:pt x="0" y="332"/>
                  </a:lnTo>
                  <a:lnTo>
                    <a:pt x="0" y="332"/>
                  </a:lnTo>
                  <a:lnTo>
                    <a:pt x="0" y="334"/>
                  </a:lnTo>
                  <a:lnTo>
                    <a:pt x="1" y="336"/>
                  </a:lnTo>
                  <a:lnTo>
                    <a:pt x="3" y="336"/>
                  </a:lnTo>
                  <a:lnTo>
                    <a:pt x="5" y="337"/>
                  </a:lnTo>
                  <a:lnTo>
                    <a:pt x="6" y="336"/>
                  </a:lnTo>
                  <a:lnTo>
                    <a:pt x="8" y="336"/>
                  </a:lnTo>
                  <a:lnTo>
                    <a:pt x="9" y="334"/>
                  </a:lnTo>
                  <a:lnTo>
                    <a:pt x="9" y="332"/>
                  </a:lnTo>
                  <a:lnTo>
                    <a:pt x="9" y="332"/>
                  </a:lnTo>
                  <a:lnTo>
                    <a:pt x="9" y="310"/>
                  </a:lnTo>
                  <a:lnTo>
                    <a:pt x="10" y="288"/>
                  </a:lnTo>
                  <a:lnTo>
                    <a:pt x="12" y="265"/>
                  </a:lnTo>
                  <a:lnTo>
                    <a:pt x="16" y="244"/>
                  </a:lnTo>
                  <a:lnTo>
                    <a:pt x="16" y="244"/>
                  </a:lnTo>
                  <a:lnTo>
                    <a:pt x="32" y="164"/>
                  </a:lnTo>
                  <a:lnTo>
                    <a:pt x="32" y="164"/>
                  </a:lnTo>
                  <a:lnTo>
                    <a:pt x="39" y="122"/>
                  </a:lnTo>
                  <a:lnTo>
                    <a:pt x="47" y="81"/>
                  </a:lnTo>
                  <a:lnTo>
                    <a:pt x="47" y="81"/>
                  </a:lnTo>
                  <a:lnTo>
                    <a:pt x="52" y="61"/>
                  </a:lnTo>
                  <a:lnTo>
                    <a:pt x="60" y="43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6" y="4"/>
                  </a:lnTo>
                  <a:lnTo>
                    <a:pt x="75" y="2"/>
                  </a:lnTo>
                  <a:lnTo>
                    <a:pt x="74" y="1"/>
                  </a:lnTo>
                  <a:lnTo>
                    <a:pt x="72" y="0"/>
                  </a:lnTo>
                  <a:lnTo>
                    <a:pt x="69" y="1"/>
                  </a:lnTo>
                  <a:lnTo>
                    <a:pt x="67" y="2"/>
                  </a:lnTo>
                  <a:lnTo>
                    <a:pt x="66" y="3"/>
                  </a:lnTo>
                  <a:lnTo>
                    <a:pt x="66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5" name="Freeform 168"/>
            <p:cNvSpPr/>
            <p:nvPr/>
          </p:nvSpPr>
          <p:spPr bwMode="auto">
            <a:xfrm>
              <a:off x="4271963" y="2197100"/>
              <a:ext cx="55563" cy="195263"/>
            </a:xfrm>
            <a:custGeom>
              <a:avLst/>
              <a:gdLst/>
              <a:ahLst/>
              <a:cxnLst>
                <a:cxn ang="0">
                  <a:pos x="98" y="2"/>
                </a:cxn>
                <a:cxn ang="0">
                  <a:pos x="98" y="2"/>
                </a:cxn>
                <a:cxn ang="0">
                  <a:pos x="84" y="26"/>
                </a:cxn>
                <a:cxn ang="0">
                  <a:pos x="71" y="51"/>
                </a:cxn>
                <a:cxn ang="0">
                  <a:pos x="61" y="77"/>
                </a:cxn>
                <a:cxn ang="0">
                  <a:pos x="51" y="103"/>
                </a:cxn>
                <a:cxn ang="0">
                  <a:pos x="42" y="128"/>
                </a:cxn>
                <a:cxn ang="0">
                  <a:pos x="34" y="155"/>
                </a:cxn>
                <a:cxn ang="0">
                  <a:pos x="27" y="182"/>
                </a:cxn>
                <a:cxn ang="0">
                  <a:pos x="21" y="209"/>
                </a:cxn>
                <a:cxn ang="0">
                  <a:pos x="21" y="209"/>
                </a:cxn>
                <a:cxn ang="0">
                  <a:pos x="14" y="234"/>
                </a:cxn>
                <a:cxn ang="0">
                  <a:pos x="9" y="259"/>
                </a:cxn>
                <a:cxn ang="0">
                  <a:pos x="6" y="283"/>
                </a:cxn>
                <a:cxn ang="0">
                  <a:pos x="3" y="308"/>
                </a:cxn>
                <a:cxn ang="0">
                  <a:pos x="3" y="308"/>
                </a:cxn>
                <a:cxn ang="0">
                  <a:pos x="1" y="323"/>
                </a:cxn>
                <a:cxn ang="0">
                  <a:pos x="0" y="340"/>
                </a:cxn>
                <a:cxn ang="0">
                  <a:pos x="0" y="349"/>
                </a:cxn>
                <a:cxn ang="0">
                  <a:pos x="1" y="356"/>
                </a:cxn>
                <a:cxn ang="0">
                  <a:pos x="4" y="363"/>
                </a:cxn>
                <a:cxn ang="0">
                  <a:pos x="6" y="366"/>
                </a:cxn>
                <a:cxn ang="0">
                  <a:pos x="8" y="368"/>
                </a:cxn>
                <a:cxn ang="0">
                  <a:pos x="8" y="368"/>
                </a:cxn>
                <a:cxn ang="0">
                  <a:pos x="11" y="370"/>
                </a:cxn>
                <a:cxn ang="0">
                  <a:pos x="13" y="369"/>
                </a:cxn>
                <a:cxn ang="0">
                  <a:pos x="15" y="368"/>
                </a:cxn>
                <a:cxn ang="0">
                  <a:pos x="16" y="365"/>
                </a:cxn>
                <a:cxn ang="0">
                  <a:pos x="16" y="361"/>
                </a:cxn>
                <a:cxn ang="0">
                  <a:pos x="16" y="361"/>
                </a:cxn>
                <a:cxn ang="0">
                  <a:pos x="16" y="359"/>
                </a:cxn>
                <a:cxn ang="0">
                  <a:pos x="15" y="357"/>
                </a:cxn>
                <a:cxn ang="0">
                  <a:pos x="13" y="356"/>
                </a:cxn>
                <a:cxn ang="0">
                  <a:pos x="11" y="356"/>
                </a:cxn>
                <a:cxn ang="0">
                  <a:pos x="11" y="356"/>
                </a:cxn>
                <a:cxn ang="0">
                  <a:pos x="10" y="349"/>
                </a:cxn>
                <a:cxn ang="0">
                  <a:pos x="10" y="339"/>
                </a:cxn>
                <a:cxn ang="0">
                  <a:pos x="11" y="324"/>
                </a:cxn>
                <a:cxn ang="0">
                  <a:pos x="11" y="324"/>
                </a:cxn>
                <a:cxn ang="0">
                  <a:pos x="12" y="304"/>
                </a:cxn>
                <a:cxn ang="0">
                  <a:pos x="14" y="283"/>
                </a:cxn>
                <a:cxn ang="0">
                  <a:pos x="14" y="283"/>
                </a:cxn>
                <a:cxn ang="0">
                  <a:pos x="19" y="259"/>
                </a:cxn>
                <a:cxn ang="0">
                  <a:pos x="24" y="235"/>
                </a:cxn>
                <a:cxn ang="0">
                  <a:pos x="35" y="185"/>
                </a:cxn>
                <a:cxn ang="0">
                  <a:pos x="35" y="185"/>
                </a:cxn>
                <a:cxn ang="0">
                  <a:pos x="47" y="143"/>
                </a:cxn>
                <a:cxn ang="0">
                  <a:pos x="61" y="102"/>
                </a:cxn>
                <a:cxn ang="0">
                  <a:pos x="61" y="102"/>
                </a:cxn>
                <a:cxn ang="0">
                  <a:pos x="70" y="77"/>
                </a:cxn>
                <a:cxn ang="0">
                  <a:pos x="80" y="53"/>
                </a:cxn>
                <a:cxn ang="0">
                  <a:pos x="93" y="30"/>
                </a:cxn>
                <a:cxn ang="0">
                  <a:pos x="106" y="8"/>
                </a:cxn>
                <a:cxn ang="0">
                  <a:pos x="106" y="8"/>
                </a:cxn>
                <a:cxn ang="0">
                  <a:pos x="106" y="6"/>
                </a:cxn>
                <a:cxn ang="0">
                  <a:pos x="106" y="3"/>
                </a:cxn>
                <a:cxn ang="0">
                  <a:pos x="105" y="2"/>
                </a:cxn>
                <a:cxn ang="0">
                  <a:pos x="104" y="0"/>
                </a:cxn>
                <a:cxn ang="0">
                  <a:pos x="102" y="0"/>
                </a:cxn>
                <a:cxn ang="0">
                  <a:pos x="101" y="0"/>
                </a:cxn>
                <a:cxn ang="0">
                  <a:pos x="99" y="0"/>
                </a:cxn>
                <a:cxn ang="0">
                  <a:pos x="98" y="2"/>
                </a:cxn>
                <a:cxn ang="0">
                  <a:pos x="98" y="2"/>
                </a:cxn>
              </a:cxnLst>
              <a:rect l="0" t="0" r="r" b="b"/>
              <a:pathLst>
                <a:path w="106" h="370">
                  <a:moveTo>
                    <a:pt x="98" y="2"/>
                  </a:moveTo>
                  <a:lnTo>
                    <a:pt x="98" y="2"/>
                  </a:lnTo>
                  <a:lnTo>
                    <a:pt x="84" y="26"/>
                  </a:lnTo>
                  <a:lnTo>
                    <a:pt x="71" y="51"/>
                  </a:lnTo>
                  <a:lnTo>
                    <a:pt x="61" y="77"/>
                  </a:lnTo>
                  <a:lnTo>
                    <a:pt x="51" y="103"/>
                  </a:lnTo>
                  <a:lnTo>
                    <a:pt x="42" y="128"/>
                  </a:lnTo>
                  <a:lnTo>
                    <a:pt x="34" y="155"/>
                  </a:lnTo>
                  <a:lnTo>
                    <a:pt x="27" y="182"/>
                  </a:lnTo>
                  <a:lnTo>
                    <a:pt x="21" y="209"/>
                  </a:lnTo>
                  <a:lnTo>
                    <a:pt x="21" y="209"/>
                  </a:lnTo>
                  <a:lnTo>
                    <a:pt x="14" y="234"/>
                  </a:lnTo>
                  <a:lnTo>
                    <a:pt x="9" y="259"/>
                  </a:lnTo>
                  <a:lnTo>
                    <a:pt x="6" y="283"/>
                  </a:lnTo>
                  <a:lnTo>
                    <a:pt x="3" y="308"/>
                  </a:lnTo>
                  <a:lnTo>
                    <a:pt x="3" y="308"/>
                  </a:lnTo>
                  <a:lnTo>
                    <a:pt x="1" y="323"/>
                  </a:lnTo>
                  <a:lnTo>
                    <a:pt x="0" y="340"/>
                  </a:lnTo>
                  <a:lnTo>
                    <a:pt x="0" y="349"/>
                  </a:lnTo>
                  <a:lnTo>
                    <a:pt x="1" y="356"/>
                  </a:lnTo>
                  <a:lnTo>
                    <a:pt x="4" y="363"/>
                  </a:lnTo>
                  <a:lnTo>
                    <a:pt x="6" y="366"/>
                  </a:lnTo>
                  <a:lnTo>
                    <a:pt x="8" y="368"/>
                  </a:lnTo>
                  <a:lnTo>
                    <a:pt x="8" y="368"/>
                  </a:lnTo>
                  <a:lnTo>
                    <a:pt x="11" y="370"/>
                  </a:lnTo>
                  <a:lnTo>
                    <a:pt x="13" y="369"/>
                  </a:lnTo>
                  <a:lnTo>
                    <a:pt x="15" y="368"/>
                  </a:lnTo>
                  <a:lnTo>
                    <a:pt x="16" y="365"/>
                  </a:lnTo>
                  <a:lnTo>
                    <a:pt x="16" y="361"/>
                  </a:lnTo>
                  <a:lnTo>
                    <a:pt x="16" y="361"/>
                  </a:lnTo>
                  <a:lnTo>
                    <a:pt x="16" y="359"/>
                  </a:lnTo>
                  <a:lnTo>
                    <a:pt x="15" y="357"/>
                  </a:lnTo>
                  <a:lnTo>
                    <a:pt x="13" y="356"/>
                  </a:lnTo>
                  <a:lnTo>
                    <a:pt x="11" y="356"/>
                  </a:lnTo>
                  <a:lnTo>
                    <a:pt x="11" y="356"/>
                  </a:lnTo>
                  <a:lnTo>
                    <a:pt x="10" y="349"/>
                  </a:lnTo>
                  <a:lnTo>
                    <a:pt x="10" y="339"/>
                  </a:lnTo>
                  <a:lnTo>
                    <a:pt x="11" y="324"/>
                  </a:lnTo>
                  <a:lnTo>
                    <a:pt x="11" y="324"/>
                  </a:lnTo>
                  <a:lnTo>
                    <a:pt x="12" y="304"/>
                  </a:lnTo>
                  <a:lnTo>
                    <a:pt x="14" y="283"/>
                  </a:lnTo>
                  <a:lnTo>
                    <a:pt x="14" y="283"/>
                  </a:lnTo>
                  <a:lnTo>
                    <a:pt x="19" y="259"/>
                  </a:lnTo>
                  <a:lnTo>
                    <a:pt x="24" y="235"/>
                  </a:lnTo>
                  <a:lnTo>
                    <a:pt x="35" y="185"/>
                  </a:lnTo>
                  <a:lnTo>
                    <a:pt x="35" y="185"/>
                  </a:lnTo>
                  <a:lnTo>
                    <a:pt x="47" y="143"/>
                  </a:lnTo>
                  <a:lnTo>
                    <a:pt x="61" y="102"/>
                  </a:lnTo>
                  <a:lnTo>
                    <a:pt x="61" y="102"/>
                  </a:lnTo>
                  <a:lnTo>
                    <a:pt x="70" y="77"/>
                  </a:lnTo>
                  <a:lnTo>
                    <a:pt x="80" y="53"/>
                  </a:lnTo>
                  <a:lnTo>
                    <a:pt x="93" y="30"/>
                  </a:lnTo>
                  <a:lnTo>
                    <a:pt x="106" y="8"/>
                  </a:lnTo>
                  <a:lnTo>
                    <a:pt x="106" y="8"/>
                  </a:lnTo>
                  <a:lnTo>
                    <a:pt x="106" y="6"/>
                  </a:lnTo>
                  <a:lnTo>
                    <a:pt x="106" y="3"/>
                  </a:lnTo>
                  <a:lnTo>
                    <a:pt x="105" y="2"/>
                  </a:lnTo>
                  <a:lnTo>
                    <a:pt x="104" y="0"/>
                  </a:lnTo>
                  <a:lnTo>
                    <a:pt x="102" y="0"/>
                  </a:lnTo>
                  <a:lnTo>
                    <a:pt x="101" y="0"/>
                  </a:lnTo>
                  <a:lnTo>
                    <a:pt x="99" y="0"/>
                  </a:lnTo>
                  <a:lnTo>
                    <a:pt x="98" y="2"/>
                  </a:lnTo>
                  <a:lnTo>
                    <a:pt x="98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6" name="Freeform 169"/>
            <p:cNvSpPr/>
            <p:nvPr/>
          </p:nvSpPr>
          <p:spPr bwMode="auto">
            <a:xfrm>
              <a:off x="4305300" y="2198688"/>
              <a:ext cx="39688" cy="146050"/>
            </a:xfrm>
            <a:custGeom>
              <a:avLst/>
              <a:gdLst/>
              <a:ahLst/>
              <a:cxnLst>
                <a:cxn ang="0">
                  <a:pos x="68" y="2"/>
                </a:cxn>
                <a:cxn ang="0">
                  <a:pos x="68" y="2"/>
                </a:cxn>
                <a:cxn ang="0">
                  <a:pos x="62" y="10"/>
                </a:cxn>
                <a:cxn ang="0">
                  <a:pos x="57" y="20"/>
                </a:cxn>
                <a:cxn ang="0">
                  <a:pos x="54" y="31"/>
                </a:cxn>
                <a:cxn ang="0">
                  <a:pos x="53" y="41"/>
                </a:cxn>
                <a:cxn ang="0">
                  <a:pos x="53" y="41"/>
                </a:cxn>
                <a:cxn ang="0">
                  <a:pos x="51" y="51"/>
                </a:cxn>
                <a:cxn ang="0">
                  <a:pos x="49" y="60"/>
                </a:cxn>
                <a:cxn ang="0">
                  <a:pos x="42" y="80"/>
                </a:cxn>
                <a:cxn ang="0">
                  <a:pos x="37" y="101"/>
                </a:cxn>
                <a:cxn ang="0">
                  <a:pos x="32" y="120"/>
                </a:cxn>
                <a:cxn ang="0">
                  <a:pos x="32" y="120"/>
                </a:cxn>
                <a:cxn ang="0">
                  <a:pos x="14" y="191"/>
                </a:cxn>
                <a:cxn ang="0">
                  <a:pos x="7" y="227"/>
                </a:cxn>
                <a:cxn ang="0">
                  <a:pos x="3" y="244"/>
                </a:cxn>
                <a:cxn ang="0">
                  <a:pos x="1" y="263"/>
                </a:cxn>
                <a:cxn ang="0">
                  <a:pos x="1" y="263"/>
                </a:cxn>
                <a:cxn ang="0">
                  <a:pos x="0" y="265"/>
                </a:cxn>
                <a:cxn ang="0">
                  <a:pos x="0" y="270"/>
                </a:cxn>
                <a:cxn ang="0">
                  <a:pos x="0" y="270"/>
                </a:cxn>
                <a:cxn ang="0">
                  <a:pos x="0" y="272"/>
                </a:cxn>
                <a:cxn ang="0">
                  <a:pos x="1" y="273"/>
                </a:cxn>
                <a:cxn ang="0">
                  <a:pos x="3" y="274"/>
                </a:cxn>
                <a:cxn ang="0">
                  <a:pos x="4" y="274"/>
                </a:cxn>
                <a:cxn ang="0">
                  <a:pos x="7" y="273"/>
                </a:cxn>
                <a:cxn ang="0">
                  <a:pos x="8" y="272"/>
                </a:cxn>
                <a:cxn ang="0">
                  <a:pos x="9" y="270"/>
                </a:cxn>
                <a:cxn ang="0">
                  <a:pos x="9" y="270"/>
                </a:cxn>
                <a:cxn ang="0">
                  <a:pos x="11" y="254"/>
                </a:cxn>
                <a:cxn ang="0">
                  <a:pos x="14" y="237"/>
                </a:cxn>
                <a:cxn ang="0">
                  <a:pos x="22" y="204"/>
                </a:cxn>
                <a:cxn ang="0">
                  <a:pos x="37" y="139"/>
                </a:cxn>
                <a:cxn ang="0">
                  <a:pos x="37" y="139"/>
                </a:cxn>
                <a:cxn ang="0">
                  <a:pos x="45" y="106"/>
                </a:cxn>
                <a:cxn ang="0">
                  <a:pos x="54" y="73"/>
                </a:cxn>
                <a:cxn ang="0">
                  <a:pos x="54" y="73"/>
                </a:cxn>
                <a:cxn ang="0">
                  <a:pos x="58" y="56"/>
                </a:cxn>
                <a:cxn ang="0">
                  <a:pos x="61" y="39"/>
                </a:cxn>
                <a:cxn ang="0">
                  <a:pos x="64" y="31"/>
                </a:cxn>
                <a:cxn ang="0">
                  <a:pos x="66" y="22"/>
                </a:cxn>
                <a:cxn ang="0">
                  <a:pos x="70" y="14"/>
                </a:cxn>
                <a:cxn ang="0">
                  <a:pos x="74" y="8"/>
                </a:cxn>
                <a:cxn ang="0">
                  <a:pos x="74" y="8"/>
                </a:cxn>
                <a:cxn ang="0">
                  <a:pos x="75" y="6"/>
                </a:cxn>
                <a:cxn ang="0">
                  <a:pos x="75" y="5"/>
                </a:cxn>
                <a:cxn ang="0">
                  <a:pos x="74" y="1"/>
                </a:cxn>
                <a:cxn ang="0">
                  <a:pos x="72" y="0"/>
                </a:cxn>
                <a:cxn ang="0">
                  <a:pos x="71" y="0"/>
                </a:cxn>
                <a:cxn ang="0">
                  <a:pos x="69" y="0"/>
                </a:cxn>
                <a:cxn ang="0">
                  <a:pos x="68" y="2"/>
                </a:cxn>
                <a:cxn ang="0">
                  <a:pos x="68" y="2"/>
                </a:cxn>
              </a:cxnLst>
              <a:rect l="0" t="0" r="r" b="b"/>
              <a:pathLst>
                <a:path w="75" h="274">
                  <a:moveTo>
                    <a:pt x="68" y="2"/>
                  </a:moveTo>
                  <a:lnTo>
                    <a:pt x="68" y="2"/>
                  </a:lnTo>
                  <a:lnTo>
                    <a:pt x="62" y="10"/>
                  </a:lnTo>
                  <a:lnTo>
                    <a:pt x="57" y="20"/>
                  </a:lnTo>
                  <a:lnTo>
                    <a:pt x="54" y="31"/>
                  </a:lnTo>
                  <a:lnTo>
                    <a:pt x="53" y="41"/>
                  </a:lnTo>
                  <a:lnTo>
                    <a:pt x="53" y="41"/>
                  </a:lnTo>
                  <a:lnTo>
                    <a:pt x="51" y="51"/>
                  </a:lnTo>
                  <a:lnTo>
                    <a:pt x="49" y="60"/>
                  </a:lnTo>
                  <a:lnTo>
                    <a:pt x="42" y="80"/>
                  </a:lnTo>
                  <a:lnTo>
                    <a:pt x="37" y="101"/>
                  </a:lnTo>
                  <a:lnTo>
                    <a:pt x="32" y="120"/>
                  </a:lnTo>
                  <a:lnTo>
                    <a:pt x="32" y="120"/>
                  </a:lnTo>
                  <a:lnTo>
                    <a:pt x="14" y="191"/>
                  </a:lnTo>
                  <a:lnTo>
                    <a:pt x="7" y="227"/>
                  </a:lnTo>
                  <a:lnTo>
                    <a:pt x="3" y="244"/>
                  </a:lnTo>
                  <a:lnTo>
                    <a:pt x="1" y="263"/>
                  </a:lnTo>
                  <a:lnTo>
                    <a:pt x="1" y="263"/>
                  </a:lnTo>
                  <a:lnTo>
                    <a:pt x="0" y="265"/>
                  </a:lnTo>
                  <a:lnTo>
                    <a:pt x="0" y="270"/>
                  </a:lnTo>
                  <a:lnTo>
                    <a:pt x="0" y="270"/>
                  </a:lnTo>
                  <a:lnTo>
                    <a:pt x="0" y="272"/>
                  </a:lnTo>
                  <a:lnTo>
                    <a:pt x="1" y="273"/>
                  </a:lnTo>
                  <a:lnTo>
                    <a:pt x="3" y="274"/>
                  </a:lnTo>
                  <a:lnTo>
                    <a:pt x="4" y="274"/>
                  </a:lnTo>
                  <a:lnTo>
                    <a:pt x="7" y="273"/>
                  </a:lnTo>
                  <a:lnTo>
                    <a:pt x="8" y="272"/>
                  </a:lnTo>
                  <a:lnTo>
                    <a:pt x="9" y="270"/>
                  </a:lnTo>
                  <a:lnTo>
                    <a:pt x="9" y="270"/>
                  </a:lnTo>
                  <a:lnTo>
                    <a:pt x="11" y="254"/>
                  </a:lnTo>
                  <a:lnTo>
                    <a:pt x="14" y="237"/>
                  </a:lnTo>
                  <a:lnTo>
                    <a:pt x="22" y="204"/>
                  </a:lnTo>
                  <a:lnTo>
                    <a:pt x="37" y="139"/>
                  </a:lnTo>
                  <a:lnTo>
                    <a:pt x="37" y="139"/>
                  </a:lnTo>
                  <a:lnTo>
                    <a:pt x="45" y="106"/>
                  </a:lnTo>
                  <a:lnTo>
                    <a:pt x="54" y="73"/>
                  </a:lnTo>
                  <a:lnTo>
                    <a:pt x="54" y="73"/>
                  </a:lnTo>
                  <a:lnTo>
                    <a:pt x="58" y="56"/>
                  </a:lnTo>
                  <a:lnTo>
                    <a:pt x="61" y="39"/>
                  </a:lnTo>
                  <a:lnTo>
                    <a:pt x="64" y="31"/>
                  </a:lnTo>
                  <a:lnTo>
                    <a:pt x="66" y="22"/>
                  </a:lnTo>
                  <a:lnTo>
                    <a:pt x="70" y="14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75" y="6"/>
                  </a:lnTo>
                  <a:lnTo>
                    <a:pt x="75" y="5"/>
                  </a:lnTo>
                  <a:lnTo>
                    <a:pt x="74" y="1"/>
                  </a:lnTo>
                  <a:lnTo>
                    <a:pt x="72" y="0"/>
                  </a:lnTo>
                  <a:lnTo>
                    <a:pt x="71" y="0"/>
                  </a:lnTo>
                  <a:lnTo>
                    <a:pt x="69" y="0"/>
                  </a:lnTo>
                  <a:lnTo>
                    <a:pt x="68" y="2"/>
                  </a:lnTo>
                  <a:lnTo>
                    <a:pt x="68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7" name="Freeform 170"/>
            <p:cNvSpPr/>
            <p:nvPr/>
          </p:nvSpPr>
          <p:spPr bwMode="auto">
            <a:xfrm>
              <a:off x="4338638" y="2201863"/>
              <a:ext cx="31750" cy="112713"/>
            </a:xfrm>
            <a:custGeom>
              <a:avLst/>
              <a:gdLst/>
              <a:ahLst/>
              <a:cxnLst>
                <a:cxn ang="0">
                  <a:pos x="52" y="4"/>
                </a:cxn>
                <a:cxn ang="0">
                  <a:pos x="52" y="4"/>
                </a:cxn>
                <a:cxn ang="0">
                  <a:pos x="51" y="10"/>
                </a:cxn>
                <a:cxn ang="0">
                  <a:pos x="48" y="16"/>
                </a:cxn>
                <a:cxn ang="0">
                  <a:pos x="43" y="29"/>
                </a:cxn>
                <a:cxn ang="0">
                  <a:pos x="38" y="41"/>
                </a:cxn>
                <a:cxn ang="0">
                  <a:pos x="36" y="47"/>
                </a:cxn>
                <a:cxn ang="0">
                  <a:pos x="34" y="54"/>
                </a:cxn>
                <a:cxn ang="0">
                  <a:pos x="34" y="54"/>
                </a:cxn>
                <a:cxn ang="0">
                  <a:pos x="25" y="103"/>
                </a:cxn>
                <a:cxn ang="0">
                  <a:pos x="25" y="103"/>
                </a:cxn>
                <a:cxn ang="0">
                  <a:pos x="23" y="116"/>
                </a:cxn>
                <a:cxn ang="0">
                  <a:pos x="19" y="129"/>
                </a:cxn>
                <a:cxn ang="0">
                  <a:pos x="10" y="156"/>
                </a:cxn>
                <a:cxn ang="0">
                  <a:pos x="3" y="181"/>
                </a:cxn>
                <a:cxn ang="0">
                  <a:pos x="1" y="195"/>
                </a:cxn>
                <a:cxn ang="0">
                  <a:pos x="0" y="208"/>
                </a:cxn>
                <a:cxn ang="0">
                  <a:pos x="0" y="208"/>
                </a:cxn>
                <a:cxn ang="0">
                  <a:pos x="0" y="210"/>
                </a:cxn>
                <a:cxn ang="0">
                  <a:pos x="1" y="211"/>
                </a:cxn>
                <a:cxn ang="0">
                  <a:pos x="2" y="212"/>
                </a:cxn>
                <a:cxn ang="0">
                  <a:pos x="4" y="212"/>
                </a:cxn>
                <a:cxn ang="0">
                  <a:pos x="6" y="212"/>
                </a:cxn>
                <a:cxn ang="0">
                  <a:pos x="7" y="211"/>
                </a:cxn>
                <a:cxn ang="0">
                  <a:pos x="8" y="210"/>
                </a:cxn>
                <a:cxn ang="0">
                  <a:pos x="9" y="208"/>
                </a:cxn>
                <a:cxn ang="0">
                  <a:pos x="9" y="208"/>
                </a:cxn>
                <a:cxn ang="0">
                  <a:pos x="10" y="200"/>
                </a:cxn>
                <a:cxn ang="0">
                  <a:pos x="11" y="192"/>
                </a:cxn>
                <a:cxn ang="0">
                  <a:pos x="15" y="176"/>
                </a:cxn>
                <a:cxn ang="0">
                  <a:pos x="26" y="144"/>
                </a:cxn>
                <a:cxn ang="0">
                  <a:pos x="26" y="144"/>
                </a:cxn>
                <a:cxn ang="0">
                  <a:pos x="29" y="131"/>
                </a:cxn>
                <a:cxn ang="0">
                  <a:pos x="32" y="117"/>
                </a:cxn>
                <a:cxn ang="0">
                  <a:pos x="37" y="91"/>
                </a:cxn>
                <a:cxn ang="0">
                  <a:pos x="37" y="91"/>
                </a:cxn>
                <a:cxn ang="0">
                  <a:pos x="41" y="67"/>
                </a:cxn>
                <a:cxn ang="0">
                  <a:pos x="46" y="42"/>
                </a:cxn>
                <a:cxn ang="0">
                  <a:pos x="46" y="42"/>
                </a:cxn>
                <a:cxn ang="0">
                  <a:pos x="50" y="33"/>
                </a:cxn>
                <a:cxn ang="0">
                  <a:pos x="55" y="23"/>
                </a:cxn>
                <a:cxn ang="0">
                  <a:pos x="59" y="14"/>
                </a:cxn>
                <a:cxn ang="0">
                  <a:pos x="60" y="9"/>
                </a:cxn>
                <a:cxn ang="0">
                  <a:pos x="61" y="4"/>
                </a:cxn>
                <a:cxn ang="0">
                  <a:pos x="61" y="4"/>
                </a:cxn>
                <a:cxn ang="0">
                  <a:pos x="61" y="3"/>
                </a:cxn>
                <a:cxn ang="0">
                  <a:pos x="60" y="1"/>
                </a:cxn>
                <a:cxn ang="0">
                  <a:pos x="59" y="0"/>
                </a:cxn>
                <a:cxn ang="0">
                  <a:pos x="57" y="0"/>
                </a:cxn>
                <a:cxn ang="0">
                  <a:pos x="54" y="1"/>
                </a:cxn>
                <a:cxn ang="0">
                  <a:pos x="53" y="3"/>
                </a:cxn>
                <a:cxn ang="0">
                  <a:pos x="52" y="4"/>
                </a:cxn>
                <a:cxn ang="0">
                  <a:pos x="52" y="4"/>
                </a:cxn>
              </a:cxnLst>
              <a:rect l="0" t="0" r="r" b="b"/>
              <a:pathLst>
                <a:path w="61" h="212">
                  <a:moveTo>
                    <a:pt x="52" y="4"/>
                  </a:moveTo>
                  <a:lnTo>
                    <a:pt x="52" y="4"/>
                  </a:lnTo>
                  <a:lnTo>
                    <a:pt x="51" y="10"/>
                  </a:lnTo>
                  <a:lnTo>
                    <a:pt x="48" y="16"/>
                  </a:lnTo>
                  <a:lnTo>
                    <a:pt x="43" y="29"/>
                  </a:lnTo>
                  <a:lnTo>
                    <a:pt x="38" y="41"/>
                  </a:lnTo>
                  <a:lnTo>
                    <a:pt x="36" y="47"/>
                  </a:lnTo>
                  <a:lnTo>
                    <a:pt x="34" y="54"/>
                  </a:lnTo>
                  <a:lnTo>
                    <a:pt x="34" y="54"/>
                  </a:lnTo>
                  <a:lnTo>
                    <a:pt x="25" y="103"/>
                  </a:lnTo>
                  <a:lnTo>
                    <a:pt x="25" y="103"/>
                  </a:lnTo>
                  <a:lnTo>
                    <a:pt x="23" y="116"/>
                  </a:lnTo>
                  <a:lnTo>
                    <a:pt x="19" y="129"/>
                  </a:lnTo>
                  <a:lnTo>
                    <a:pt x="10" y="156"/>
                  </a:lnTo>
                  <a:lnTo>
                    <a:pt x="3" y="181"/>
                  </a:lnTo>
                  <a:lnTo>
                    <a:pt x="1" y="195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0" y="210"/>
                  </a:lnTo>
                  <a:lnTo>
                    <a:pt x="1" y="211"/>
                  </a:lnTo>
                  <a:lnTo>
                    <a:pt x="2" y="212"/>
                  </a:lnTo>
                  <a:lnTo>
                    <a:pt x="4" y="212"/>
                  </a:lnTo>
                  <a:lnTo>
                    <a:pt x="6" y="212"/>
                  </a:lnTo>
                  <a:lnTo>
                    <a:pt x="7" y="211"/>
                  </a:lnTo>
                  <a:lnTo>
                    <a:pt x="8" y="210"/>
                  </a:lnTo>
                  <a:lnTo>
                    <a:pt x="9" y="208"/>
                  </a:lnTo>
                  <a:lnTo>
                    <a:pt x="9" y="208"/>
                  </a:lnTo>
                  <a:lnTo>
                    <a:pt x="10" y="200"/>
                  </a:lnTo>
                  <a:lnTo>
                    <a:pt x="11" y="192"/>
                  </a:lnTo>
                  <a:lnTo>
                    <a:pt x="15" y="176"/>
                  </a:lnTo>
                  <a:lnTo>
                    <a:pt x="26" y="144"/>
                  </a:lnTo>
                  <a:lnTo>
                    <a:pt x="26" y="144"/>
                  </a:lnTo>
                  <a:lnTo>
                    <a:pt x="29" y="131"/>
                  </a:lnTo>
                  <a:lnTo>
                    <a:pt x="32" y="117"/>
                  </a:lnTo>
                  <a:lnTo>
                    <a:pt x="37" y="91"/>
                  </a:lnTo>
                  <a:lnTo>
                    <a:pt x="37" y="91"/>
                  </a:lnTo>
                  <a:lnTo>
                    <a:pt x="41" y="67"/>
                  </a:lnTo>
                  <a:lnTo>
                    <a:pt x="46" y="42"/>
                  </a:lnTo>
                  <a:lnTo>
                    <a:pt x="46" y="42"/>
                  </a:lnTo>
                  <a:lnTo>
                    <a:pt x="50" y="33"/>
                  </a:lnTo>
                  <a:lnTo>
                    <a:pt x="55" y="23"/>
                  </a:lnTo>
                  <a:lnTo>
                    <a:pt x="59" y="14"/>
                  </a:lnTo>
                  <a:lnTo>
                    <a:pt x="60" y="9"/>
                  </a:lnTo>
                  <a:lnTo>
                    <a:pt x="61" y="4"/>
                  </a:lnTo>
                  <a:lnTo>
                    <a:pt x="61" y="4"/>
                  </a:lnTo>
                  <a:lnTo>
                    <a:pt x="61" y="3"/>
                  </a:lnTo>
                  <a:lnTo>
                    <a:pt x="60" y="1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4" y="1"/>
                  </a:lnTo>
                  <a:lnTo>
                    <a:pt x="53" y="3"/>
                  </a:lnTo>
                  <a:lnTo>
                    <a:pt x="52" y="4"/>
                  </a:lnTo>
                  <a:lnTo>
                    <a:pt x="52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8" name="Freeform 171"/>
            <p:cNvSpPr/>
            <p:nvPr/>
          </p:nvSpPr>
          <p:spPr bwMode="auto">
            <a:xfrm>
              <a:off x="4357688" y="2209800"/>
              <a:ext cx="36513" cy="90488"/>
            </a:xfrm>
            <a:custGeom>
              <a:avLst/>
              <a:gdLst/>
              <a:ahLst/>
              <a:cxnLst>
                <a:cxn ang="0">
                  <a:pos x="60" y="1"/>
                </a:cxn>
                <a:cxn ang="0">
                  <a:pos x="60" y="1"/>
                </a:cxn>
                <a:cxn ang="0">
                  <a:pos x="51" y="10"/>
                </a:cxn>
                <a:cxn ang="0">
                  <a:pos x="43" y="22"/>
                </a:cxn>
                <a:cxn ang="0">
                  <a:pos x="37" y="34"/>
                </a:cxn>
                <a:cxn ang="0">
                  <a:pos x="33" y="48"/>
                </a:cxn>
                <a:cxn ang="0">
                  <a:pos x="29" y="61"/>
                </a:cxn>
                <a:cxn ang="0">
                  <a:pos x="25" y="75"/>
                </a:cxn>
                <a:cxn ang="0">
                  <a:pos x="20" y="100"/>
                </a:cxn>
                <a:cxn ang="0">
                  <a:pos x="20" y="100"/>
                </a:cxn>
                <a:cxn ang="0">
                  <a:pos x="15" y="115"/>
                </a:cxn>
                <a:cxn ang="0">
                  <a:pos x="6" y="135"/>
                </a:cxn>
                <a:cxn ang="0">
                  <a:pos x="3" y="147"/>
                </a:cxn>
                <a:cxn ang="0">
                  <a:pos x="0" y="156"/>
                </a:cxn>
                <a:cxn ang="0">
                  <a:pos x="0" y="164"/>
                </a:cxn>
                <a:cxn ang="0">
                  <a:pos x="1" y="166"/>
                </a:cxn>
                <a:cxn ang="0">
                  <a:pos x="3" y="170"/>
                </a:cxn>
                <a:cxn ang="0">
                  <a:pos x="3" y="170"/>
                </a:cxn>
                <a:cxn ang="0">
                  <a:pos x="4" y="170"/>
                </a:cxn>
                <a:cxn ang="0">
                  <a:pos x="6" y="171"/>
                </a:cxn>
                <a:cxn ang="0">
                  <a:pos x="9" y="169"/>
                </a:cxn>
                <a:cxn ang="0">
                  <a:pos x="10" y="167"/>
                </a:cxn>
                <a:cxn ang="0">
                  <a:pos x="11" y="165"/>
                </a:cxn>
                <a:cxn ang="0">
                  <a:pos x="10" y="164"/>
                </a:cxn>
                <a:cxn ang="0">
                  <a:pos x="9" y="162"/>
                </a:cxn>
                <a:cxn ang="0">
                  <a:pos x="9" y="162"/>
                </a:cxn>
                <a:cxn ang="0">
                  <a:pos x="10" y="159"/>
                </a:cxn>
                <a:cxn ang="0">
                  <a:pos x="14" y="152"/>
                </a:cxn>
                <a:cxn ang="0">
                  <a:pos x="18" y="138"/>
                </a:cxn>
                <a:cxn ang="0">
                  <a:pos x="18" y="138"/>
                </a:cxn>
                <a:cxn ang="0">
                  <a:pos x="24" y="119"/>
                </a:cxn>
                <a:cxn ang="0">
                  <a:pos x="29" y="100"/>
                </a:cxn>
                <a:cxn ang="0">
                  <a:pos x="29" y="100"/>
                </a:cxn>
                <a:cxn ang="0">
                  <a:pos x="34" y="76"/>
                </a:cxn>
                <a:cxn ang="0">
                  <a:pos x="38" y="63"/>
                </a:cxn>
                <a:cxn ang="0">
                  <a:pos x="41" y="51"/>
                </a:cxn>
                <a:cxn ang="0">
                  <a:pos x="47" y="38"/>
                </a:cxn>
                <a:cxn ang="0">
                  <a:pos x="52" y="27"/>
                </a:cxn>
                <a:cxn ang="0">
                  <a:pos x="58" y="17"/>
                </a:cxn>
                <a:cxn ang="0">
                  <a:pos x="66" y="7"/>
                </a:cxn>
                <a:cxn ang="0">
                  <a:pos x="66" y="7"/>
                </a:cxn>
                <a:cxn ang="0">
                  <a:pos x="67" y="6"/>
                </a:cxn>
                <a:cxn ang="0">
                  <a:pos x="68" y="4"/>
                </a:cxn>
                <a:cxn ang="0">
                  <a:pos x="67" y="3"/>
                </a:cxn>
                <a:cxn ang="0">
                  <a:pos x="66" y="1"/>
                </a:cxn>
                <a:cxn ang="0">
                  <a:pos x="65" y="0"/>
                </a:cxn>
                <a:cxn ang="0">
                  <a:pos x="63" y="0"/>
                </a:cxn>
                <a:cxn ang="0">
                  <a:pos x="61" y="0"/>
                </a:cxn>
                <a:cxn ang="0">
                  <a:pos x="60" y="1"/>
                </a:cxn>
                <a:cxn ang="0">
                  <a:pos x="60" y="1"/>
                </a:cxn>
              </a:cxnLst>
              <a:rect l="0" t="0" r="r" b="b"/>
              <a:pathLst>
                <a:path w="68" h="171">
                  <a:moveTo>
                    <a:pt x="60" y="1"/>
                  </a:moveTo>
                  <a:lnTo>
                    <a:pt x="60" y="1"/>
                  </a:lnTo>
                  <a:lnTo>
                    <a:pt x="51" y="10"/>
                  </a:lnTo>
                  <a:lnTo>
                    <a:pt x="43" y="22"/>
                  </a:lnTo>
                  <a:lnTo>
                    <a:pt x="37" y="34"/>
                  </a:lnTo>
                  <a:lnTo>
                    <a:pt x="33" y="48"/>
                  </a:lnTo>
                  <a:lnTo>
                    <a:pt x="29" y="61"/>
                  </a:lnTo>
                  <a:lnTo>
                    <a:pt x="25" y="75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15" y="115"/>
                  </a:lnTo>
                  <a:lnTo>
                    <a:pt x="6" y="135"/>
                  </a:lnTo>
                  <a:lnTo>
                    <a:pt x="3" y="147"/>
                  </a:lnTo>
                  <a:lnTo>
                    <a:pt x="0" y="156"/>
                  </a:lnTo>
                  <a:lnTo>
                    <a:pt x="0" y="164"/>
                  </a:lnTo>
                  <a:lnTo>
                    <a:pt x="1" y="166"/>
                  </a:lnTo>
                  <a:lnTo>
                    <a:pt x="3" y="170"/>
                  </a:lnTo>
                  <a:lnTo>
                    <a:pt x="3" y="170"/>
                  </a:lnTo>
                  <a:lnTo>
                    <a:pt x="4" y="170"/>
                  </a:lnTo>
                  <a:lnTo>
                    <a:pt x="6" y="171"/>
                  </a:lnTo>
                  <a:lnTo>
                    <a:pt x="9" y="169"/>
                  </a:lnTo>
                  <a:lnTo>
                    <a:pt x="10" y="167"/>
                  </a:lnTo>
                  <a:lnTo>
                    <a:pt x="11" y="165"/>
                  </a:lnTo>
                  <a:lnTo>
                    <a:pt x="10" y="164"/>
                  </a:lnTo>
                  <a:lnTo>
                    <a:pt x="9" y="162"/>
                  </a:lnTo>
                  <a:lnTo>
                    <a:pt x="9" y="162"/>
                  </a:lnTo>
                  <a:lnTo>
                    <a:pt x="10" y="159"/>
                  </a:lnTo>
                  <a:lnTo>
                    <a:pt x="14" y="152"/>
                  </a:lnTo>
                  <a:lnTo>
                    <a:pt x="18" y="138"/>
                  </a:lnTo>
                  <a:lnTo>
                    <a:pt x="18" y="138"/>
                  </a:lnTo>
                  <a:lnTo>
                    <a:pt x="24" y="119"/>
                  </a:lnTo>
                  <a:lnTo>
                    <a:pt x="29" y="100"/>
                  </a:lnTo>
                  <a:lnTo>
                    <a:pt x="29" y="100"/>
                  </a:lnTo>
                  <a:lnTo>
                    <a:pt x="34" y="76"/>
                  </a:lnTo>
                  <a:lnTo>
                    <a:pt x="38" y="63"/>
                  </a:lnTo>
                  <a:lnTo>
                    <a:pt x="41" y="51"/>
                  </a:lnTo>
                  <a:lnTo>
                    <a:pt x="47" y="38"/>
                  </a:lnTo>
                  <a:lnTo>
                    <a:pt x="52" y="27"/>
                  </a:lnTo>
                  <a:lnTo>
                    <a:pt x="58" y="17"/>
                  </a:lnTo>
                  <a:lnTo>
                    <a:pt x="66" y="7"/>
                  </a:lnTo>
                  <a:lnTo>
                    <a:pt x="66" y="7"/>
                  </a:lnTo>
                  <a:lnTo>
                    <a:pt x="67" y="6"/>
                  </a:lnTo>
                  <a:lnTo>
                    <a:pt x="68" y="4"/>
                  </a:lnTo>
                  <a:lnTo>
                    <a:pt x="67" y="3"/>
                  </a:lnTo>
                  <a:lnTo>
                    <a:pt x="66" y="1"/>
                  </a:lnTo>
                  <a:lnTo>
                    <a:pt x="65" y="0"/>
                  </a:lnTo>
                  <a:lnTo>
                    <a:pt x="63" y="0"/>
                  </a:lnTo>
                  <a:lnTo>
                    <a:pt x="61" y="0"/>
                  </a:lnTo>
                  <a:lnTo>
                    <a:pt x="60" y="1"/>
                  </a:lnTo>
                  <a:lnTo>
                    <a:pt x="60" y="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9" name="Freeform 172"/>
            <p:cNvSpPr/>
            <p:nvPr/>
          </p:nvSpPr>
          <p:spPr bwMode="auto">
            <a:xfrm>
              <a:off x="4383088" y="2219325"/>
              <a:ext cx="33338" cy="63500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55" y="0"/>
                </a:cxn>
                <a:cxn ang="0">
                  <a:pos x="50" y="2"/>
                </a:cxn>
                <a:cxn ang="0">
                  <a:pos x="46" y="5"/>
                </a:cxn>
                <a:cxn ang="0">
                  <a:pos x="42" y="8"/>
                </a:cxn>
                <a:cxn ang="0">
                  <a:pos x="39" y="11"/>
                </a:cxn>
                <a:cxn ang="0">
                  <a:pos x="33" y="19"/>
                </a:cxn>
                <a:cxn ang="0">
                  <a:pos x="29" y="30"/>
                </a:cxn>
                <a:cxn ang="0">
                  <a:pos x="29" y="30"/>
                </a:cxn>
                <a:cxn ang="0">
                  <a:pos x="13" y="70"/>
                </a:cxn>
                <a:cxn ang="0">
                  <a:pos x="6" y="91"/>
                </a:cxn>
                <a:cxn ang="0">
                  <a:pos x="0" y="112"/>
                </a:cxn>
                <a:cxn ang="0">
                  <a:pos x="0" y="112"/>
                </a:cxn>
                <a:cxn ang="0">
                  <a:pos x="0" y="114"/>
                </a:cxn>
                <a:cxn ang="0">
                  <a:pos x="1" y="116"/>
                </a:cxn>
                <a:cxn ang="0">
                  <a:pos x="2" y="118"/>
                </a:cxn>
                <a:cxn ang="0">
                  <a:pos x="4" y="118"/>
                </a:cxn>
                <a:cxn ang="0">
                  <a:pos x="6" y="119"/>
                </a:cxn>
                <a:cxn ang="0">
                  <a:pos x="7" y="118"/>
                </a:cxn>
                <a:cxn ang="0">
                  <a:pos x="8" y="116"/>
                </a:cxn>
                <a:cxn ang="0">
                  <a:pos x="9" y="114"/>
                </a:cxn>
                <a:cxn ang="0">
                  <a:pos x="9" y="114"/>
                </a:cxn>
                <a:cxn ang="0">
                  <a:pos x="13" y="100"/>
                </a:cxn>
                <a:cxn ang="0">
                  <a:pos x="17" y="84"/>
                </a:cxn>
                <a:cxn ang="0">
                  <a:pos x="23" y="70"/>
                </a:cxn>
                <a:cxn ang="0">
                  <a:pos x="30" y="56"/>
                </a:cxn>
                <a:cxn ang="0">
                  <a:pos x="30" y="56"/>
                </a:cxn>
                <a:cxn ang="0">
                  <a:pos x="34" y="42"/>
                </a:cxn>
                <a:cxn ang="0">
                  <a:pos x="39" y="29"/>
                </a:cxn>
                <a:cxn ang="0">
                  <a:pos x="42" y="22"/>
                </a:cxn>
                <a:cxn ang="0">
                  <a:pos x="46" y="17"/>
                </a:cxn>
                <a:cxn ang="0">
                  <a:pos x="51" y="12"/>
                </a:cxn>
                <a:cxn ang="0">
                  <a:pos x="57" y="9"/>
                </a:cxn>
                <a:cxn ang="0">
                  <a:pos x="57" y="9"/>
                </a:cxn>
                <a:cxn ang="0">
                  <a:pos x="60" y="8"/>
                </a:cxn>
                <a:cxn ang="0">
                  <a:pos x="61" y="7"/>
                </a:cxn>
                <a:cxn ang="0">
                  <a:pos x="62" y="5"/>
                </a:cxn>
                <a:cxn ang="0">
                  <a:pos x="61" y="3"/>
                </a:cxn>
                <a:cxn ang="0">
                  <a:pos x="61" y="2"/>
                </a:cxn>
                <a:cxn ang="0">
                  <a:pos x="60" y="0"/>
                </a:cxn>
                <a:cxn ang="0">
                  <a:pos x="57" y="0"/>
                </a:cxn>
                <a:cxn ang="0">
                  <a:pos x="55" y="0"/>
                </a:cxn>
                <a:cxn ang="0">
                  <a:pos x="55" y="0"/>
                </a:cxn>
              </a:cxnLst>
              <a:rect l="0" t="0" r="r" b="b"/>
              <a:pathLst>
                <a:path w="62" h="119">
                  <a:moveTo>
                    <a:pt x="55" y="0"/>
                  </a:moveTo>
                  <a:lnTo>
                    <a:pt x="55" y="0"/>
                  </a:lnTo>
                  <a:lnTo>
                    <a:pt x="50" y="2"/>
                  </a:lnTo>
                  <a:lnTo>
                    <a:pt x="46" y="5"/>
                  </a:lnTo>
                  <a:lnTo>
                    <a:pt x="42" y="8"/>
                  </a:lnTo>
                  <a:lnTo>
                    <a:pt x="39" y="11"/>
                  </a:lnTo>
                  <a:lnTo>
                    <a:pt x="33" y="19"/>
                  </a:lnTo>
                  <a:lnTo>
                    <a:pt x="29" y="30"/>
                  </a:lnTo>
                  <a:lnTo>
                    <a:pt x="29" y="30"/>
                  </a:lnTo>
                  <a:lnTo>
                    <a:pt x="13" y="70"/>
                  </a:lnTo>
                  <a:lnTo>
                    <a:pt x="6" y="91"/>
                  </a:lnTo>
                  <a:lnTo>
                    <a:pt x="0" y="112"/>
                  </a:lnTo>
                  <a:lnTo>
                    <a:pt x="0" y="112"/>
                  </a:lnTo>
                  <a:lnTo>
                    <a:pt x="0" y="114"/>
                  </a:lnTo>
                  <a:lnTo>
                    <a:pt x="1" y="116"/>
                  </a:lnTo>
                  <a:lnTo>
                    <a:pt x="2" y="118"/>
                  </a:lnTo>
                  <a:lnTo>
                    <a:pt x="4" y="118"/>
                  </a:lnTo>
                  <a:lnTo>
                    <a:pt x="6" y="119"/>
                  </a:lnTo>
                  <a:lnTo>
                    <a:pt x="7" y="118"/>
                  </a:lnTo>
                  <a:lnTo>
                    <a:pt x="8" y="116"/>
                  </a:lnTo>
                  <a:lnTo>
                    <a:pt x="9" y="114"/>
                  </a:lnTo>
                  <a:lnTo>
                    <a:pt x="9" y="114"/>
                  </a:lnTo>
                  <a:lnTo>
                    <a:pt x="13" y="100"/>
                  </a:lnTo>
                  <a:lnTo>
                    <a:pt x="17" y="84"/>
                  </a:lnTo>
                  <a:lnTo>
                    <a:pt x="23" y="70"/>
                  </a:lnTo>
                  <a:lnTo>
                    <a:pt x="30" y="56"/>
                  </a:lnTo>
                  <a:lnTo>
                    <a:pt x="30" y="56"/>
                  </a:lnTo>
                  <a:lnTo>
                    <a:pt x="34" y="42"/>
                  </a:lnTo>
                  <a:lnTo>
                    <a:pt x="39" y="29"/>
                  </a:lnTo>
                  <a:lnTo>
                    <a:pt x="42" y="22"/>
                  </a:lnTo>
                  <a:lnTo>
                    <a:pt x="46" y="17"/>
                  </a:lnTo>
                  <a:lnTo>
                    <a:pt x="51" y="12"/>
                  </a:lnTo>
                  <a:lnTo>
                    <a:pt x="57" y="9"/>
                  </a:lnTo>
                  <a:lnTo>
                    <a:pt x="57" y="9"/>
                  </a:lnTo>
                  <a:lnTo>
                    <a:pt x="60" y="8"/>
                  </a:lnTo>
                  <a:lnTo>
                    <a:pt x="61" y="7"/>
                  </a:lnTo>
                  <a:lnTo>
                    <a:pt x="62" y="5"/>
                  </a:lnTo>
                  <a:lnTo>
                    <a:pt x="61" y="3"/>
                  </a:lnTo>
                  <a:lnTo>
                    <a:pt x="61" y="2"/>
                  </a:lnTo>
                  <a:lnTo>
                    <a:pt x="60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0" name="Freeform 173"/>
            <p:cNvSpPr/>
            <p:nvPr/>
          </p:nvSpPr>
          <p:spPr bwMode="auto">
            <a:xfrm>
              <a:off x="4403725" y="2228850"/>
              <a:ext cx="17463" cy="52388"/>
            </a:xfrm>
            <a:custGeom>
              <a:avLst/>
              <a:gdLst/>
              <a:ahLst/>
              <a:cxnLst>
                <a:cxn ang="0">
                  <a:pos x="27" y="1"/>
                </a:cxn>
                <a:cxn ang="0">
                  <a:pos x="27" y="1"/>
                </a:cxn>
                <a:cxn ang="0">
                  <a:pos x="24" y="2"/>
                </a:cxn>
                <a:cxn ang="0">
                  <a:pos x="22" y="6"/>
                </a:cxn>
                <a:cxn ang="0">
                  <a:pos x="17" y="12"/>
                </a:cxn>
                <a:cxn ang="0">
                  <a:pos x="15" y="20"/>
                </a:cxn>
                <a:cxn ang="0">
                  <a:pos x="14" y="27"/>
                </a:cxn>
                <a:cxn ang="0">
                  <a:pos x="14" y="27"/>
                </a:cxn>
                <a:cxn ang="0">
                  <a:pos x="12" y="45"/>
                </a:cxn>
                <a:cxn ang="0">
                  <a:pos x="10" y="61"/>
                </a:cxn>
                <a:cxn ang="0">
                  <a:pos x="6" y="78"/>
                </a:cxn>
                <a:cxn ang="0">
                  <a:pos x="0" y="94"/>
                </a:cxn>
                <a:cxn ang="0">
                  <a:pos x="0" y="94"/>
                </a:cxn>
                <a:cxn ang="0">
                  <a:pos x="0" y="96"/>
                </a:cxn>
                <a:cxn ang="0">
                  <a:pos x="0" y="97"/>
                </a:cxn>
                <a:cxn ang="0">
                  <a:pos x="1" y="100"/>
                </a:cxn>
                <a:cxn ang="0">
                  <a:pos x="3" y="100"/>
                </a:cxn>
                <a:cxn ang="0">
                  <a:pos x="6" y="100"/>
                </a:cxn>
                <a:cxn ang="0">
                  <a:pos x="8" y="98"/>
                </a:cxn>
                <a:cxn ang="0">
                  <a:pos x="9" y="96"/>
                </a:cxn>
                <a:cxn ang="0">
                  <a:pos x="9" y="96"/>
                </a:cxn>
                <a:cxn ang="0">
                  <a:pos x="13" y="85"/>
                </a:cxn>
                <a:cxn ang="0">
                  <a:pos x="15" y="80"/>
                </a:cxn>
                <a:cxn ang="0">
                  <a:pos x="18" y="75"/>
                </a:cxn>
                <a:cxn ang="0">
                  <a:pos x="18" y="75"/>
                </a:cxn>
                <a:cxn ang="0">
                  <a:pos x="19" y="72"/>
                </a:cxn>
                <a:cxn ang="0">
                  <a:pos x="21" y="69"/>
                </a:cxn>
                <a:cxn ang="0">
                  <a:pos x="21" y="62"/>
                </a:cxn>
                <a:cxn ang="0">
                  <a:pos x="22" y="49"/>
                </a:cxn>
                <a:cxn ang="0">
                  <a:pos x="22" y="49"/>
                </a:cxn>
                <a:cxn ang="0">
                  <a:pos x="23" y="28"/>
                </a:cxn>
                <a:cxn ang="0">
                  <a:pos x="24" y="22"/>
                </a:cxn>
                <a:cxn ang="0">
                  <a:pos x="25" y="17"/>
                </a:cxn>
                <a:cxn ang="0">
                  <a:pos x="27" y="13"/>
                </a:cxn>
                <a:cxn ang="0">
                  <a:pos x="30" y="10"/>
                </a:cxn>
                <a:cxn ang="0">
                  <a:pos x="30" y="10"/>
                </a:cxn>
                <a:cxn ang="0">
                  <a:pos x="31" y="9"/>
                </a:cxn>
                <a:cxn ang="0">
                  <a:pos x="32" y="8"/>
                </a:cxn>
                <a:cxn ang="0">
                  <a:pos x="33" y="3"/>
                </a:cxn>
                <a:cxn ang="0">
                  <a:pos x="32" y="2"/>
                </a:cxn>
                <a:cxn ang="0">
                  <a:pos x="31" y="1"/>
                </a:cxn>
                <a:cxn ang="0">
                  <a:pos x="29" y="0"/>
                </a:cxn>
                <a:cxn ang="0">
                  <a:pos x="27" y="1"/>
                </a:cxn>
                <a:cxn ang="0">
                  <a:pos x="27" y="1"/>
                </a:cxn>
              </a:cxnLst>
              <a:rect l="0" t="0" r="r" b="b"/>
              <a:pathLst>
                <a:path w="33" h="100">
                  <a:moveTo>
                    <a:pt x="27" y="1"/>
                  </a:moveTo>
                  <a:lnTo>
                    <a:pt x="27" y="1"/>
                  </a:lnTo>
                  <a:lnTo>
                    <a:pt x="24" y="2"/>
                  </a:lnTo>
                  <a:lnTo>
                    <a:pt x="22" y="6"/>
                  </a:lnTo>
                  <a:lnTo>
                    <a:pt x="17" y="12"/>
                  </a:lnTo>
                  <a:lnTo>
                    <a:pt x="15" y="20"/>
                  </a:lnTo>
                  <a:lnTo>
                    <a:pt x="14" y="27"/>
                  </a:lnTo>
                  <a:lnTo>
                    <a:pt x="14" y="27"/>
                  </a:lnTo>
                  <a:lnTo>
                    <a:pt x="12" y="45"/>
                  </a:lnTo>
                  <a:lnTo>
                    <a:pt x="10" y="61"/>
                  </a:lnTo>
                  <a:lnTo>
                    <a:pt x="6" y="78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0" y="96"/>
                  </a:lnTo>
                  <a:lnTo>
                    <a:pt x="0" y="97"/>
                  </a:lnTo>
                  <a:lnTo>
                    <a:pt x="1" y="100"/>
                  </a:lnTo>
                  <a:lnTo>
                    <a:pt x="3" y="100"/>
                  </a:lnTo>
                  <a:lnTo>
                    <a:pt x="6" y="100"/>
                  </a:lnTo>
                  <a:lnTo>
                    <a:pt x="8" y="98"/>
                  </a:lnTo>
                  <a:lnTo>
                    <a:pt x="9" y="96"/>
                  </a:lnTo>
                  <a:lnTo>
                    <a:pt x="9" y="96"/>
                  </a:lnTo>
                  <a:lnTo>
                    <a:pt x="13" y="85"/>
                  </a:lnTo>
                  <a:lnTo>
                    <a:pt x="15" y="80"/>
                  </a:lnTo>
                  <a:lnTo>
                    <a:pt x="18" y="75"/>
                  </a:lnTo>
                  <a:lnTo>
                    <a:pt x="18" y="75"/>
                  </a:lnTo>
                  <a:lnTo>
                    <a:pt x="19" y="72"/>
                  </a:lnTo>
                  <a:lnTo>
                    <a:pt x="21" y="69"/>
                  </a:lnTo>
                  <a:lnTo>
                    <a:pt x="21" y="62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3" y="28"/>
                  </a:lnTo>
                  <a:lnTo>
                    <a:pt x="24" y="22"/>
                  </a:lnTo>
                  <a:lnTo>
                    <a:pt x="25" y="17"/>
                  </a:lnTo>
                  <a:lnTo>
                    <a:pt x="27" y="13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31" y="9"/>
                  </a:lnTo>
                  <a:lnTo>
                    <a:pt x="32" y="8"/>
                  </a:lnTo>
                  <a:lnTo>
                    <a:pt x="33" y="3"/>
                  </a:lnTo>
                  <a:lnTo>
                    <a:pt x="32" y="2"/>
                  </a:lnTo>
                  <a:lnTo>
                    <a:pt x="31" y="1"/>
                  </a:lnTo>
                  <a:lnTo>
                    <a:pt x="29" y="0"/>
                  </a:lnTo>
                  <a:lnTo>
                    <a:pt x="27" y="1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1" name="Freeform 174"/>
            <p:cNvSpPr/>
            <p:nvPr/>
          </p:nvSpPr>
          <p:spPr bwMode="auto">
            <a:xfrm>
              <a:off x="4340225" y="2436813"/>
              <a:ext cx="4763" cy="4286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76"/>
                </a:cxn>
                <a:cxn ang="0">
                  <a:pos x="0" y="76"/>
                </a:cxn>
                <a:cxn ang="0">
                  <a:pos x="1" y="78"/>
                </a:cxn>
                <a:cxn ang="0">
                  <a:pos x="2" y="79"/>
                </a:cxn>
                <a:cxn ang="0">
                  <a:pos x="3" y="80"/>
                </a:cxn>
                <a:cxn ang="0">
                  <a:pos x="5" y="80"/>
                </a:cxn>
                <a:cxn ang="0">
                  <a:pos x="6" y="80"/>
                </a:cxn>
                <a:cxn ang="0">
                  <a:pos x="8" y="79"/>
                </a:cxn>
                <a:cxn ang="0">
                  <a:pos x="9" y="78"/>
                </a:cxn>
                <a:cxn ang="0">
                  <a:pos x="9" y="76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2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2" y="2"/>
                </a:cxn>
                <a:cxn ang="0">
                  <a:pos x="1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80">
                  <a:moveTo>
                    <a:pt x="0" y="5"/>
                  </a:moveTo>
                  <a:lnTo>
                    <a:pt x="0" y="76"/>
                  </a:lnTo>
                  <a:lnTo>
                    <a:pt x="0" y="76"/>
                  </a:lnTo>
                  <a:lnTo>
                    <a:pt x="1" y="78"/>
                  </a:lnTo>
                  <a:lnTo>
                    <a:pt x="2" y="79"/>
                  </a:lnTo>
                  <a:lnTo>
                    <a:pt x="3" y="80"/>
                  </a:lnTo>
                  <a:lnTo>
                    <a:pt x="5" y="80"/>
                  </a:lnTo>
                  <a:lnTo>
                    <a:pt x="6" y="80"/>
                  </a:lnTo>
                  <a:lnTo>
                    <a:pt x="8" y="79"/>
                  </a:lnTo>
                  <a:lnTo>
                    <a:pt x="9" y="78"/>
                  </a:lnTo>
                  <a:lnTo>
                    <a:pt x="9" y="76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2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2" name="Freeform 175"/>
            <p:cNvSpPr/>
            <p:nvPr/>
          </p:nvSpPr>
          <p:spPr bwMode="auto">
            <a:xfrm>
              <a:off x="4370388" y="2460625"/>
              <a:ext cx="11113" cy="65088"/>
            </a:xfrm>
            <a:custGeom>
              <a:avLst/>
              <a:gdLst/>
              <a:ahLst/>
              <a:cxnLst>
                <a:cxn ang="0">
                  <a:pos x="12" y="2"/>
                </a:cxn>
                <a:cxn ang="0">
                  <a:pos x="12" y="2"/>
                </a:cxn>
                <a:cxn ang="0">
                  <a:pos x="9" y="9"/>
                </a:cxn>
                <a:cxn ang="0">
                  <a:pos x="7" y="15"/>
                </a:cxn>
                <a:cxn ang="0">
                  <a:pos x="3" y="29"/>
                </a:cxn>
                <a:cxn ang="0">
                  <a:pos x="1" y="44"/>
                </a:cxn>
                <a:cxn ang="0">
                  <a:pos x="0" y="59"/>
                </a:cxn>
                <a:cxn ang="0">
                  <a:pos x="1" y="90"/>
                </a:cxn>
                <a:cxn ang="0">
                  <a:pos x="2" y="118"/>
                </a:cxn>
                <a:cxn ang="0">
                  <a:pos x="2" y="118"/>
                </a:cxn>
                <a:cxn ang="0">
                  <a:pos x="3" y="120"/>
                </a:cxn>
                <a:cxn ang="0">
                  <a:pos x="4" y="122"/>
                </a:cxn>
                <a:cxn ang="0">
                  <a:pos x="5" y="123"/>
                </a:cxn>
                <a:cxn ang="0">
                  <a:pos x="7" y="123"/>
                </a:cxn>
                <a:cxn ang="0">
                  <a:pos x="9" y="123"/>
                </a:cxn>
                <a:cxn ang="0">
                  <a:pos x="10" y="122"/>
                </a:cxn>
                <a:cxn ang="0">
                  <a:pos x="11" y="120"/>
                </a:cxn>
                <a:cxn ang="0">
                  <a:pos x="11" y="118"/>
                </a:cxn>
                <a:cxn ang="0">
                  <a:pos x="11" y="118"/>
                </a:cxn>
                <a:cxn ang="0">
                  <a:pos x="10" y="91"/>
                </a:cxn>
                <a:cxn ang="0">
                  <a:pos x="10" y="61"/>
                </a:cxn>
                <a:cxn ang="0">
                  <a:pos x="10" y="47"/>
                </a:cxn>
                <a:cxn ang="0">
                  <a:pos x="12" y="32"/>
                </a:cxn>
                <a:cxn ang="0">
                  <a:pos x="15" y="19"/>
                </a:cxn>
                <a:cxn ang="0">
                  <a:pos x="17" y="13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2" y="5"/>
                </a:cxn>
                <a:cxn ang="0">
                  <a:pos x="20" y="3"/>
                </a:cxn>
                <a:cxn ang="0">
                  <a:pos x="19" y="1"/>
                </a:cxn>
                <a:cxn ang="0">
                  <a:pos x="18" y="0"/>
                </a:cxn>
                <a:cxn ang="0">
                  <a:pos x="17" y="0"/>
                </a:cxn>
                <a:cxn ang="0">
                  <a:pos x="15" y="0"/>
                </a:cxn>
                <a:cxn ang="0">
                  <a:pos x="13" y="0"/>
                </a:cxn>
                <a:cxn ang="0">
                  <a:pos x="12" y="2"/>
                </a:cxn>
                <a:cxn ang="0">
                  <a:pos x="12" y="2"/>
                </a:cxn>
              </a:cxnLst>
              <a:rect l="0" t="0" r="r" b="b"/>
              <a:pathLst>
                <a:path w="22" h="123">
                  <a:moveTo>
                    <a:pt x="12" y="2"/>
                  </a:moveTo>
                  <a:lnTo>
                    <a:pt x="12" y="2"/>
                  </a:lnTo>
                  <a:lnTo>
                    <a:pt x="9" y="9"/>
                  </a:lnTo>
                  <a:lnTo>
                    <a:pt x="7" y="15"/>
                  </a:lnTo>
                  <a:lnTo>
                    <a:pt x="3" y="29"/>
                  </a:lnTo>
                  <a:lnTo>
                    <a:pt x="1" y="44"/>
                  </a:lnTo>
                  <a:lnTo>
                    <a:pt x="0" y="59"/>
                  </a:lnTo>
                  <a:lnTo>
                    <a:pt x="1" y="90"/>
                  </a:lnTo>
                  <a:lnTo>
                    <a:pt x="2" y="118"/>
                  </a:lnTo>
                  <a:lnTo>
                    <a:pt x="2" y="118"/>
                  </a:lnTo>
                  <a:lnTo>
                    <a:pt x="3" y="120"/>
                  </a:lnTo>
                  <a:lnTo>
                    <a:pt x="4" y="122"/>
                  </a:lnTo>
                  <a:lnTo>
                    <a:pt x="5" y="123"/>
                  </a:lnTo>
                  <a:lnTo>
                    <a:pt x="7" y="123"/>
                  </a:lnTo>
                  <a:lnTo>
                    <a:pt x="9" y="123"/>
                  </a:lnTo>
                  <a:lnTo>
                    <a:pt x="10" y="122"/>
                  </a:lnTo>
                  <a:lnTo>
                    <a:pt x="11" y="120"/>
                  </a:lnTo>
                  <a:lnTo>
                    <a:pt x="11" y="118"/>
                  </a:lnTo>
                  <a:lnTo>
                    <a:pt x="11" y="118"/>
                  </a:lnTo>
                  <a:lnTo>
                    <a:pt x="10" y="91"/>
                  </a:lnTo>
                  <a:lnTo>
                    <a:pt x="10" y="61"/>
                  </a:lnTo>
                  <a:lnTo>
                    <a:pt x="10" y="47"/>
                  </a:lnTo>
                  <a:lnTo>
                    <a:pt x="12" y="32"/>
                  </a:lnTo>
                  <a:lnTo>
                    <a:pt x="15" y="19"/>
                  </a:lnTo>
                  <a:lnTo>
                    <a:pt x="17" y="13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2" y="5"/>
                  </a:lnTo>
                  <a:lnTo>
                    <a:pt x="20" y="3"/>
                  </a:lnTo>
                  <a:lnTo>
                    <a:pt x="19" y="1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2" y="2"/>
                  </a:lnTo>
                  <a:lnTo>
                    <a:pt x="12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3" name="Freeform 176"/>
            <p:cNvSpPr/>
            <p:nvPr/>
          </p:nvSpPr>
          <p:spPr bwMode="auto">
            <a:xfrm>
              <a:off x="4395788" y="2492375"/>
              <a:ext cx="7938" cy="55563"/>
            </a:xfrm>
            <a:custGeom>
              <a:avLst/>
              <a:gdLst/>
              <a:ahLst/>
              <a:cxnLst>
                <a:cxn ang="0">
                  <a:pos x="6" y="5"/>
                </a:cxn>
                <a:cxn ang="0">
                  <a:pos x="6" y="5"/>
                </a:cxn>
                <a:cxn ang="0">
                  <a:pos x="5" y="29"/>
                </a:cxn>
                <a:cxn ang="0">
                  <a:pos x="2" y="53"/>
                </a:cxn>
                <a:cxn ang="0">
                  <a:pos x="1" y="77"/>
                </a:cxn>
                <a:cxn ang="0">
                  <a:pos x="0" y="100"/>
                </a:cxn>
                <a:cxn ang="0">
                  <a:pos x="0" y="100"/>
                </a:cxn>
                <a:cxn ang="0">
                  <a:pos x="1" y="102"/>
                </a:cxn>
                <a:cxn ang="0">
                  <a:pos x="2" y="104"/>
                </a:cxn>
                <a:cxn ang="0">
                  <a:pos x="4" y="105"/>
                </a:cxn>
                <a:cxn ang="0">
                  <a:pos x="6" y="105"/>
                </a:cxn>
                <a:cxn ang="0">
                  <a:pos x="7" y="105"/>
                </a:cxn>
                <a:cxn ang="0">
                  <a:pos x="9" y="104"/>
                </a:cxn>
                <a:cxn ang="0">
                  <a:pos x="10" y="102"/>
                </a:cxn>
                <a:cxn ang="0">
                  <a:pos x="10" y="100"/>
                </a:cxn>
                <a:cxn ang="0">
                  <a:pos x="10" y="100"/>
                </a:cxn>
                <a:cxn ang="0">
                  <a:pos x="11" y="77"/>
                </a:cxn>
                <a:cxn ang="0">
                  <a:pos x="13" y="53"/>
                </a:cxn>
                <a:cxn ang="0">
                  <a:pos x="14" y="29"/>
                </a:cxn>
                <a:cxn ang="0">
                  <a:pos x="15" y="5"/>
                </a:cxn>
                <a:cxn ang="0">
                  <a:pos x="15" y="5"/>
                </a:cxn>
                <a:cxn ang="0">
                  <a:pos x="15" y="3"/>
                </a:cxn>
                <a:cxn ang="0">
                  <a:pos x="14" y="2"/>
                </a:cxn>
                <a:cxn ang="0">
                  <a:pos x="12" y="1"/>
                </a:cxn>
                <a:cxn ang="0">
                  <a:pos x="10" y="0"/>
                </a:cxn>
                <a:cxn ang="0">
                  <a:pos x="9" y="1"/>
                </a:cxn>
                <a:cxn ang="0">
                  <a:pos x="7" y="2"/>
                </a:cxn>
                <a:cxn ang="0">
                  <a:pos x="6" y="3"/>
                </a:cxn>
                <a:cxn ang="0">
                  <a:pos x="6" y="5"/>
                </a:cxn>
                <a:cxn ang="0">
                  <a:pos x="6" y="5"/>
                </a:cxn>
              </a:cxnLst>
              <a:rect l="0" t="0" r="r" b="b"/>
              <a:pathLst>
                <a:path w="15" h="105">
                  <a:moveTo>
                    <a:pt x="6" y="5"/>
                  </a:moveTo>
                  <a:lnTo>
                    <a:pt x="6" y="5"/>
                  </a:lnTo>
                  <a:lnTo>
                    <a:pt x="5" y="29"/>
                  </a:lnTo>
                  <a:lnTo>
                    <a:pt x="2" y="53"/>
                  </a:lnTo>
                  <a:lnTo>
                    <a:pt x="1" y="77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1" y="102"/>
                  </a:lnTo>
                  <a:lnTo>
                    <a:pt x="2" y="104"/>
                  </a:lnTo>
                  <a:lnTo>
                    <a:pt x="4" y="105"/>
                  </a:lnTo>
                  <a:lnTo>
                    <a:pt x="6" y="105"/>
                  </a:lnTo>
                  <a:lnTo>
                    <a:pt x="7" y="105"/>
                  </a:lnTo>
                  <a:lnTo>
                    <a:pt x="9" y="104"/>
                  </a:lnTo>
                  <a:lnTo>
                    <a:pt x="10" y="102"/>
                  </a:lnTo>
                  <a:lnTo>
                    <a:pt x="10" y="100"/>
                  </a:lnTo>
                  <a:lnTo>
                    <a:pt x="10" y="100"/>
                  </a:lnTo>
                  <a:lnTo>
                    <a:pt x="11" y="77"/>
                  </a:lnTo>
                  <a:lnTo>
                    <a:pt x="13" y="53"/>
                  </a:lnTo>
                  <a:lnTo>
                    <a:pt x="14" y="29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4" y="2"/>
                  </a:lnTo>
                  <a:lnTo>
                    <a:pt x="12" y="1"/>
                  </a:lnTo>
                  <a:lnTo>
                    <a:pt x="10" y="0"/>
                  </a:lnTo>
                  <a:lnTo>
                    <a:pt x="9" y="1"/>
                  </a:lnTo>
                  <a:lnTo>
                    <a:pt x="7" y="2"/>
                  </a:lnTo>
                  <a:lnTo>
                    <a:pt x="6" y="3"/>
                  </a:lnTo>
                  <a:lnTo>
                    <a:pt x="6" y="5"/>
                  </a:lnTo>
                  <a:lnTo>
                    <a:pt x="6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4" name="Freeform 177"/>
            <p:cNvSpPr/>
            <p:nvPr/>
          </p:nvSpPr>
          <p:spPr bwMode="auto">
            <a:xfrm>
              <a:off x="4424363" y="2520950"/>
              <a:ext cx="4763" cy="71438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132"/>
                </a:cxn>
                <a:cxn ang="0">
                  <a:pos x="0" y="132"/>
                </a:cxn>
                <a:cxn ang="0">
                  <a:pos x="0" y="134"/>
                </a:cxn>
                <a:cxn ang="0">
                  <a:pos x="1" y="136"/>
                </a:cxn>
                <a:cxn ang="0">
                  <a:pos x="3" y="136"/>
                </a:cxn>
                <a:cxn ang="0">
                  <a:pos x="4" y="137"/>
                </a:cxn>
                <a:cxn ang="0">
                  <a:pos x="6" y="136"/>
                </a:cxn>
                <a:cxn ang="0">
                  <a:pos x="7" y="136"/>
                </a:cxn>
                <a:cxn ang="0">
                  <a:pos x="8" y="134"/>
                </a:cxn>
                <a:cxn ang="0">
                  <a:pos x="9" y="132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8" y="2"/>
                </a:cxn>
                <a:cxn ang="0">
                  <a:pos x="7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</a:cxnLst>
              <a:rect l="0" t="0" r="r" b="b"/>
              <a:pathLst>
                <a:path w="9" h="137">
                  <a:moveTo>
                    <a:pt x="0" y="4"/>
                  </a:moveTo>
                  <a:lnTo>
                    <a:pt x="0" y="132"/>
                  </a:lnTo>
                  <a:lnTo>
                    <a:pt x="0" y="132"/>
                  </a:lnTo>
                  <a:lnTo>
                    <a:pt x="0" y="134"/>
                  </a:lnTo>
                  <a:lnTo>
                    <a:pt x="1" y="136"/>
                  </a:lnTo>
                  <a:lnTo>
                    <a:pt x="3" y="136"/>
                  </a:lnTo>
                  <a:lnTo>
                    <a:pt x="4" y="137"/>
                  </a:lnTo>
                  <a:lnTo>
                    <a:pt x="6" y="136"/>
                  </a:lnTo>
                  <a:lnTo>
                    <a:pt x="7" y="136"/>
                  </a:lnTo>
                  <a:lnTo>
                    <a:pt x="8" y="134"/>
                  </a:lnTo>
                  <a:lnTo>
                    <a:pt x="9" y="132"/>
                  </a:lnTo>
                  <a:lnTo>
                    <a:pt x="9" y="4"/>
                  </a:lnTo>
                  <a:lnTo>
                    <a:pt x="9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5" name="Freeform 178"/>
            <p:cNvSpPr/>
            <p:nvPr/>
          </p:nvSpPr>
          <p:spPr bwMode="auto">
            <a:xfrm>
              <a:off x="4451350" y="2547938"/>
              <a:ext cx="7938" cy="68263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5" y="5"/>
                </a:cxn>
                <a:cxn ang="0">
                  <a:pos x="2" y="33"/>
                </a:cxn>
                <a:cxn ang="0">
                  <a:pos x="1" y="47"/>
                </a:cxn>
                <a:cxn ang="0">
                  <a:pos x="0" y="62"/>
                </a:cxn>
                <a:cxn ang="0">
                  <a:pos x="0" y="124"/>
                </a:cxn>
                <a:cxn ang="0">
                  <a:pos x="0" y="124"/>
                </a:cxn>
                <a:cxn ang="0">
                  <a:pos x="1" y="126"/>
                </a:cxn>
                <a:cxn ang="0">
                  <a:pos x="2" y="127"/>
                </a:cxn>
                <a:cxn ang="0">
                  <a:pos x="3" y="128"/>
                </a:cxn>
                <a:cxn ang="0">
                  <a:pos x="5" y="128"/>
                </a:cxn>
                <a:cxn ang="0">
                  <a:pos x="6" y="128"/>
                </a:cxn>
                <a:cxn ang="0">
                  <a:pos x="8" y="127"/>
                </a:cxn>
                <a:cxn ang="0">
                  <a:pos x="9" y="126"/>
                </a:cxn>
                <a:cxn ang="0">
                  <a:pos x="9" y="124"/>
                </a:cxn>
                <a:cxn ang="0">
                  <a:pos x="9" y="69"/>
                </a:cxn>
                <a:cxn ang="0">
                  <a:pos x="9" y="69"/>
                </a:cxn>
                <a:cxn ang="0">
                  <a:pos x="10" y="52"/>
                </a:cxn>
                <a:cxn ang="0">
                  <a:pos x="11" y="37"/>
                </a:cxn>
                <a:cxn ang="0">
                  <a:pos x="14" y="5"/>
                </a:cxn>
                <a:cxn ang="0">
                  <a:pos x="14" y="5"/>
                </a:cxn>
                <a:cxn ang="0">
                  <a:pos x="14" y="3"/>
                </a:cxn>
                <a:cxn ang="0">
                  <a:pos x="13" y="2"/>
                </a:cxn>
                <a:cxn ang="0">
                  <a:pos x="11" y="1"/>
                </a:cxn>
                <a:cxn ang="0">
                  <a:pos x="10" y="0"/>
                </a:cxn>
                <a:cxn ang="0">
                  <a:pos x="6" y="2"/>
                </a:cxn>
                <a:cxn ang="0">
                  <a:pos x="5" y="3"/>
                </a:cxn>
                <a:cxn ang="0">
                  <a:pos x="5" y="5"/>
                </a:cxn>
                <a:cxn ang="0">
                  <a:pos x="5" y="5"/>
                </a:cxn>
              </a:cxnLst>
              <a:rect l="0" t="0" r="r" b="b"/>
              <a:pathLst>
                <a:path w="14" h="128">
                  <a:moveTo>
                    <a:pt x="5" y="5"/>
                  </a:moveTo>
                  <a:lnTo>
                    <a:pt x="5" y="5"/>
                  </a:lnTo>
                  <a:lnTo>
                    <a:pt x="2" y="33"/>
                  </a:lnTo>
                  <a:lnTo>
                    <a:pt x="1" y="47"/>
                  </a:lnTo>
                  <a:lnTo>
                    <a:pt x="0" y="62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1" y="126"/>
                  </a:lnTo>
                  <a:lnTo>
                    <a:pt x="2" y="127"/>
                  </a:lnTo>
                  <a:lnTo>
                    <a:pt x="3" y="128"/>
                  </a:lnTo>
                  <a:lnTo>
                    <a:pt x="5" y="128"/>
                  </a:lnTo>
                  <a:lnTo>
                    <a:pt x="6" y="128"/>
                  </a:lnTo>
                  <a:lnTo>
                    <a:pt x="8" y="127"/>
                  </a:lnTo>
                  <a:lnTo>
                    <a:pt x="9" y="126"/>
                  </a:lnTo>
                  <a:lnTo>
                    <a:pt x="9" y="12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0" y="52"/>
                  </a:lnTo>
                  <a:lnTo>
                    <a:pt x="11" y="37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4" y="3"/>
                  </a:lnTo>
                  <a:lnTo>
                    <a:pt x="13" y="2"/>
                  </a:lnTo>
                  <a:lnTo>
                    <a:pt x="11" y="1"/>
                  </a:lnTo>
                  <a:lnTo>
                    <a:pt x="10" y="0"/>
                  </a:lnTo>
                  <a:lnTo>
                    <a:pt x="6" y="2"/>
                  </a:lnTo>
                  <a:lnTo>
                    <a:pt x="5" y="3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6" name="Freeform 179"/>
            <p:cNvSpPr/>
            <p:nvPr/>
          </p:nvSpPr>
          <p:spPr bwMode="auto">
            <a:xfrm>
              <a:off x="4478338" y="2578100"/>
              <a:ext cx="6350" cy="5556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00"/>
                </a:cxn>
                <a:cxn ang="0">
                  <a:pos x="0" y="100"/>
                </a:cxn>
                <a:cxn ang="0">
                  <a:pos x="0" y="102"/>
                </a:cxn>
                <a:cxn ang="0">
                  <a:pos x="1" y="103"/>
                </a:cxn>
                <a:cxn ang="0">
                  <a:pos x="4" y="104"/>
                </a:cxn>
                <a:cxn ang="0">
                  <a:pos x="5" y="104"/>
                </a:cxn>
                <a:cxn ang="0">
                  <a:pos x="7" y="104"/>
                </a:cxn>
                <a:cxn ang="0">
                  <a:pos x="8" y="103"/>
                </a:cxn>
                <a:cxn ang="0">
                  <a:pos x="9" y="102"/>
                </a:cxn>
                <a:cxn ang="0">
                  <a:pos x="10" y="100"/>
                </a:cxn>
                <a:cxn ang="0">
                  <a:pos x="10" y="5"/>
                </a:cxn>
                <a:cxn ang="0">
                  <a:pos x="10" y="5"/>
                </a:cxn>
                <a:cxn ang="0">
                  <a:pos x="9" y="2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10" h="104">
                  <a:moveTo>
                    <a:pt x="0" y="5"/>
                  </a:moveTo>
                  <a:lnTo>
                    <a:pt x="0" y="100"/>
                  </a:lnTo>
                  <a:lnTo>
                    <a:pt x="0" y="100"/>
                  </a:lnTo>
                  <a:lnTo>
                    <a:pt x="0" y="102"/>
                  </a:lnTo>
                  <a:lnTo>
                    <a:pt x="1" y="103"/>
                  </a:lnTo>
                  <a:lnTo>
                    <a:pt x="4" y="104"/>
                  </a:lnTo>
                  <a:lnTo>
                    <a:pt x="5" y="104"/>
                  </a:lnTo>
                  <a:lnTo>
                    <a:pt x="7" y="104"/>
                  </a:lnTo>
                  <a:lnTo>
                    <a:pt x="8" y="103"/>
                  </a:lnTo>
                  <a:lnTo>
                    <a:pt x="9" y="102"/>
                  </a:lnTo>
                  <a:lnTo>
                    <a:pt x="10" y="100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7" name="Freeform 180"/>
            <p:cNvSpPr/>
            <p:nvPr/>
          </p:nvSpPr>
          <p:spPr bwMode="auto">
            <a:xfrm>
              <a:off x="4500563" y="2608263"/>
              <a:ext cx="7938" cy="49213"/>
            </a:xfrm>
            <a:custGeom>
              <a:avLst/>
              <a:gdLst/>
              <a:ahLst/>
              <a:cxnLst>
                <a:cxn ang="0">
                  <a:pos x="15" y="88"/>
                </a:cxn>
                <a:cxn ang="0">
                  <a:pos x="15" y="88"/>
                </a:cxn>
                <a:cxn ang="0">
                  <a:pos x="12" y="79"/>
                </a:cxn>
                <a:cxn ang="0">
                  <a:pos x="10" y="68"/>
                </a:cxn>
                <a:cxn ang="0">
                  <a:pos x="9" y="57"/>
                </a:cxn>
                <a:cxn ang="0">
                  <a:pos x="9" y="47"/>
                </a:cxn>
                <a:cxn ang="0">
                  <a:pos x="9" y="25"/>
                </a:cxn>
                <a:cxn ang="0">
                  <a:pos x="10" y="4"/>
                </a:cxn>
                <a:cxn ang="0">
                  <a:pos x="10" y="4"/>
                </a:cxn>
                <a:cxn ang="0">
                  <a:pos x="10" y="2"/>
                </a:cxn>
                <a:cxn ang="0">
                  <a:pos x="9" y="1"/>
                </a:cxn>
                <a:cxn ang="0">
                  <a:pos x="7" y="0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2" y="1"/>
                </a:cxn>
                <a:cxn ang="0">
                  <a:pos x="1" y="2"/>
                </a:cxn>
                <a:cxn ang="0">
                  <a:pos x="1" y="4"/>
                </a:cxn>
                <a:cxn ang="0">
                  <a:pos x="1" y="4"/>
                </a:cxn>
                <a:cxn ang="0">
                  <a:pos x="0" y="26"/>
                </a:cxn>
                <a:cxn ang="0">
                  <a:pos x="0" y="48"/>
                </a:cxn>
                <a:cxn ang="0">
                  <a:pos x="0" y="59"/>
                </a:cxn>
                <a:cxn ang="0">
                  <a:pos x="1" y="69"/>
                </a:cxn>
                <a:cxn ang="0">
                  <a:pos x="3" y="81"/>
                </a:cxn>
                <a:cxn ang="0">
                  <a:pos x="6" y="91"/>
                </a:cxn>
                <a:cxn ang="0">
                  <a:pos x="6" y="91"/>
                </a:cxn>
                <a:cxn ang="0">
                  <a:pos x="7" y="93"/>
                </a:cxn>
                <a:cxn ang="0">
                  <a:pos x="8" y="94"/>
                </a:cxn>
                <a:cxn ang="0">
                  <a:pos x="10" y="94"/>
                </a:cxn>
                <a:cxn ang="0">
                  <a:pos x="12" y="94"/>
                </a:cxn>
                <a:cxn ang="0">
                  <a:pos x="13" y="93"/>
                </a:cxn>
                <a:cxn ang="0">
                  <a:pos x="14" y="92"/>
                </a:cxn>
                <a:cxn ang="0">
                  <a:pos x="15" y="90"/>
                </a:cxn>
                <a:cxn ang="0">
                  <a:pos x="15" y="88"/>
                </a:cxn>
                <a:cxn ang="0">
                  <a:pos x="15" y="88"/>
                </a:cxn>
              </a:cxnLst>
              <a:rect l="0" t="0" r="r" b="b"/>
              <a:pathLst>
                <a:path w="15" h="94">
                  <a:moveTo>
                    <a:pt x="15" y="88"/>
                  </a:moveTo>
                  <a:lnTo>
                    <a:pt x="15" y="88"/>
                  </a:lnTo>
                  <a:lnTo>
                    <a:pt x="12" y="79"/>
                  </a:lnTo>
                  <a:lnTo>
                    <a:pt x="10" y="68"/>
                  </a:lnTo>
                  <a:lnTo>
                    <a:pt x="9" y="57"/>
                  </a:lnTo>
                  <a:lnTo>
                    <a:pt x="9" y="47"/>
                  </a:lnTo>
                  <a:lnTo>
                    <a:pt x="9" y="25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4"/>
                  </a:lnTo>
                  <a:lnTo>
                    <a:pt x="0" y="26"/>
                  </a:lnTo>
                  <a:lnTo>
                    <a:pt x="0" y="48"/>
                  </a:lnTo>
                  <a:lnTo>
                    <a:pt x="0" y="59"/>
                  </a:lnTo>
                  <a:lnTo>
                    <a:pt x="1" y="69"/>
                  </a:lnTo>
                  <a:lnTo>
                    <a:pt x="3" y="81"/>
                  </a:lnTo>
                  <a:lnTo>
                    <a:pt x="6" y="91"/>
                  </a:lnTo>
                  <a:lnTo>
                    <a:pt x="6" y="91"/>
                  </a:lnTo>
                  <a:lnTo>
                    <a:pt x="7" y="93"/>
                  </a:lnTo>
                  <a:lnTo>
                    <a:pt x="8" y="94"/>
                  </a:lnTo>
                  <a:lnTo>
                    <a:pt x="10" y="94"/>
                  </a:lnTo>
                  <a:lnTo>
                    <a:pt x="12" y="94"/>
                  </a:lnTo>
                  <a:lnTo>
                    <a:pt x="13" y="93"/>
                  </a:lnTo>
                  <a:lnTo>
                    <a:pt x="14" y="92"/>
                  </a:lnTo>
                  <a:lnTo>
                    <a:pt x="15" y="90"/>
                  </a:lnTo>
                  <a:lnTo>
                    <a:pt x="15" y="88"/>
                  </a:lnTo>
                  <a:lnTo>
                    <a:pt x="15" y="88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8" name="Freeform 181"/>
            <p:cNvSpPr/>
            <p:nvPr/>
          </p:nvSpPr>
          <p:spPr bwMode="auto">
            <a:xfrm>
              <a:off x="4529138" y="2622550"/>
              <a:ext cx="7938" cy="63500"/>
            </a:xfrm>
            <a:custGeom>
              <a:avLst/>
              <a:gdLst/>
              <a:ahLst/>
              <a:cxnLst>
                <a:cxn ang="0">
                  <a:pos x="6" y="5"/>
                </a:cxn>
                <a:cxn ang="0">
                  <a:pos x="6" y="5"/>
                </a:cxn>
                <a:cxn ang="0">
                  <a:pos x="5" y="18"/>
                </a:cxn>
                <a:cxn ang="0">
                  <a:pos x="3" y="31"/>
                </a:cxn>
                <a:cxn ang="0">
                  <a:pos x="1" y="43"/>
                </a:cxn>
                <a:cxn ang="0">
                  <a:pos x="0" y="57"/>
                </a:cxn>
                <a:cxn ang="0">
                  <a:pos x="0" y="57"/>
                </a:cxn>
                <a:cxn ang="0">
                  <a:pos x="0" y="86"/>
                </a:cxn>
                <a:cxn ang="0">
                  <a:pos x="0" y="114"/>
                </a:cxn>
                <a:cxn ang="0">
                  <a:pos x="0" y="114"/>
                </a:cxn>
                <a:cxn ang="0">
                  <a:pos x="1" y="116"/>
                </a:cxn>
                <a:cxn ang="0">
                  <a:pos x="2" y="117"/>
                </a:cxn>
                <a:cxn ang="0">
                  <a:pos x="3" y="118"/>
                </a:cxn>
                <a:cxn ang="0">
                  <a:pos x="6" y="119"/>
                </a:cxn>
                <a:cxn ang="0">
                  <a:pos x="8" y="118"/>
                </a:cxn>
                <a:cxn ang="0">
                  <a:pos x="9" y="117"/>
                </a:cxn>
                <a:cxn ang="0">
                  <a:pos x="10" y="116"/>
                </a:cxn>
                <a:cxn ang="0">
                  <a:pos x="11" y="114"/>
                </a:cxn>
                <a:cxn ang="0">
                  <a:pos x="11" y="57"/>
                </a:cxn>
                <a:cxn ang="0">
                  <a:pos x="11" y="57"/>
                </a:cxn>
                <a:cxn ang="0">
                  <a:pos x="11" y="43"/>
                </a:cxn>
                <a:cxn ang="0">
                  <a:pos x="13" y="31"/>
                </a:cxn>
                <a:cxn ang="0">
                  <a:pos x="14" y="18"/>
                </a:cxn>
                <a:cxn ang="0">
                  <a:pos x="15" y="5"/>
                </a:cxn>
                <a:cxn ang="0">
                  <a:pos x="15" y="5"/>
                </a:cxn>
                <a:cxn ang="0">
                  <a:pos x="15" y="3"/>
                </a:cxn>
                <a:cxn ang="0">
                  <a:pos x="14" y="1"/>
                </a:cxn>
                <a:cxn ang="0">
                  <a:pos x="12" y="0"/>
                </a:cxn>
                <a:cxn ang="0">
                  <a:pos x="11" y="0"/>
                </a:cxn>
                <a:cxn ang="0">
                  <a:pos x="9" y="0"/>
                </a:cxn>
                <a:cxn ang="0">
                  <a:pos x="8" y="1"/>
                </a:cxn>
                <a:cxn ang="0">
                  <a:pos x="6" y="3"/>
                </a:cxn>
                <a:cxn ang="0">
                  <a:pos x="6" y="5"/>
                </a:cxn>
                <a:cxn ang="0">
                  <a:pos x="6" y="5"/>
                </a:cxn>
              </a:cxnLst>
              <a:rect l="0" t="0" r="r" b="b"/>
              <a:pathLst>
                <a:path w="15" h="119">
                  <a:moveTo>
                    <a:pt x="6" y="5"/>
                  </a:moveTo>
                  <a:lnTo>
                    <a:pt x="6" y="5"/>
                  </a:lnTo>
                  <a:lnTo>
                    <a:pt x="5" y="18"/>
                  </a:lnTo>
                  <a:lnTo>
                    <a:pt x="3" y="31"/>
                  </a:lnTo>
                  <a:lnTo>
                    <a:pt x="1" y="43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0" y="86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16"/>
                  </a:lnTo>
                  <a:lnTo>
                    <a:pt x="2" y="117"/>
                  </a:lnTo>
                  <a:lnTo>
                    <a:pt x="3" y="118"/>
                  </a:lnTo>
                  <a:lnTo>
                    <a:pt x="6" y="119"/>
                  </a:lnTo>
                  <a:lnTo>
                    <a:pt x="8" y="118"/>
                  </a:lnTo>
                  <a:lnTo>
                    <a:pt x="9" y="117"/>
                  </a:lnTo>
                  <a:lnTo>
                    <a:pt x="10" y="116"/>
                  </a:lnTo>
                  <a:lnTo>
                    <a:pt x="11" y="114"/>
                  </a:lnTo>
                  <a:lnTo>
                    <a:pt x="11" y="57"/>
                  </a:lnTo>
                  <a:lnTo>
                    <a:pt x="11" y="57"/>
                  </a:lnTo>
                  <a:lnTo>
                    <a:pt x="11" y="43"/>
                  </a:lnTo>
                  <a:lnTo>
                    <a:pt x="13" y="31"/>
                  </a:lnTo>
                  <a:lnTo>
                    <a:pt x="14" y="18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4" y="1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8" y="1"/>
                  </a:lnTo>
                  <a:lnTo>
                    <a:pt x="6" y="3"/>
                  </a:lnTo>
                  <a:lnTo>
                    <a:pt x="6" y="5"/>
                  </a:lnTo>
                  <a:lnTo>
                    <a:pt x="6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9" name="Freeform 182"/>
            <p:cNvSpPr/>
            <p:nvPr/>
          </p:nvSpPr>
          <p:spPr bwMode="auto">
            <a:xfrm>
              <a:off x="4551363" y="2652713"/>
              <a:ext cx="4763" cy="55563"/>
            </a:xfrm>
            <a:custGeom>
              <a:avLst/>
              <a:gdLst/>
              <a:ahLst/>
              <a:cxnLst>
                <a:cxn ang="0">
                  <a:pos x="11" y="5"/>
                </a:cxn>
                <a:cxn ang="0">
                  <a:pos x="11" y="5"/>
                </a:cxn>
                <a:cxn ang="0">
                  <a:pos x="11" y="3"/>
                </a:cxn>
                <a:cxn ang="0">
                  <a:pos x="10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2" y="3"/>
                </a:cxn>
                <a:cxn ang="0">
                  <a:pos x="2" y="5"/>
                </a:cxn>
                <a:cxn ang="0">
                  <a:pos x="2" y="5"/>
                </a:cxn>
                <a:cxn ang="0">
                  <a:pos x="0" y="53"/>
                </a:cxn>
                <a:cxn ang="0">
                  <a:pos x="0" y="75"/>
                </a:cxn>
                <a:cxn ang="0">
                  <a:pos x="2" y="99"/>
                </a:cxn>
                <a:cxn ang="0">
                  <a:pos x="2" y="99"/>
                </a:cxn>
                <a:cxn ang="0">
                  <a:pos x="2" y="101"/>
                </a:cxn>
                <a:cxn ang="0">
                  <a:pos x="4" y="103"/>
                </a:cxn>
                <a:cxn ang="0">
                  <a:pos x="7" y="104"/>
                </a:cxn>
                <a:cxn ang="0">
                  <a:pos x="9" y="104"/>
                </a:cxn>
                <a:cxn ang="0">
                  <a:pos x="10" y="103"/>
                </a:cxn>
                <a:cxn ang="0">
                  <a:pos x="11" y="101"/>
                </a:cxn>
                <a:cxn ang="0">
                  <a:pos x="11" y="99"/>
                </a:cxn>
                <a:cxn ang="0">
                  <a:pos x="11" y="99"/>
                </a:cxn>
                <a:cxn ang="0">
                  <a:pos x="9" y="75"/>
                </a:cxn>
                <a:cxn ang="0">
                  <a:pos x="9" y="53"/>
                </a:cxn>
                <a:cxn ang="0">
                  <a:pos x="11" y="5"/>
                </a:cxn>
                <a:cxn ang="0">
                  <a:pos x="11" y="5"/>
                </a:cxn>
              </a:cxnLst>
              <a:rect l="0" t="0" r="r" b="b"/>
              <a:pathLst>
                <a:path w="11" h="104">
                  <a:moveTo>
                    <a:pt x="11" y="5"/>
                  </a:moveTo>
                  <a:lnTo>
                    <a:pt x="11" y="5"/>
                  </a:lnTo>
                  <a:lnTo>
                    <a:pt x="11" y="3"/>
                  </a:lnTo>
                  <a:lnTo>
                    <a:pt x="10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3"/>
                  </a:lnTo>
                  <a:lnTo>
                    <a:pt x="2" y="5"/>
                  </a:lnTo>
                  <a:lnTo>
                    <a:pt x="2" y="5"/>
                  </a:lnTo>
                  <a:lnTo>
                    <a:pt x="0" y="53"/>
                  </a:lnTo>
                  <a:lnTo>
                    <a:pt x="0" y="75"/>
                  </a:lnTo>
                  <a:lnTo>
                    <a:pt x="2" y="99"/>
                  </a:lnTo>
                  <a:lnTo>
                    <a:pt x="2" y="99"/>
                  </a:lnTo>
                  <a:lnTo>
                    <a:pt x="2" y="101"/>
                  </a:lnTo>
                  <a:lnTo>
                    <a:pt x="4" y="103"/>
                  </a:lnTo>
                  <a:lnTo>
                    <a:pt x="7" y="104"/>
                  </a:lnTo>
                  <a:lnTo>
                    <a:pt x="9" y="104"/>
                  </a:lnTo>
                  <a:lnTo>
                    <a:pt x="10" y="103"/>
                  </a:lnTo>
                  <a:lnTo>
                    <a:pt x="11" y="101"/>
                  </a:lnTo>
                  <a:lnTo>
                    <a:pt x="11" y="99"/>
                  </a:lnTo>
                  <a:lnTo>
                    <a:pt x="11" y="99"/>
                  </a:lnTo>
                  <a:lnTo>
                    <a:pt x="9" y="75"/>
                  </a:lnTo>
                  <a:lnTo>
                    <a:pt x="9" y="53"/>
                  </a:lnTo>
                  <a:lnTo>
                    <a:pt x="11" y="5"/>
                  </a:lnTo>
                  <a:lnTo>
                    <a:pt x="11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0" name="Freeform 183"/>
            <p:cNvSpPr/>
            <p:nvPr/>
          </p:nvSpPr>
          <p:spPr bwMode="auto">
            <a:xfrm>
              <a:off x="4572000" y="2676525"/>
              <a:ext cx="6350" cy="58738"/>
            </a:xfrm>
            <a:custGeom>
              <a:avLst/>
              <a:gdLst/>
              <a:ahLst/>
              <a:cxnLst>
                <a:cxn ang="0">
                  <a:pos x="10" y="4"/>
                </a:cxn>
                <a:cxn ang="0">
                  <a:pos x="10" y="4"/>
                </a:cxn>
                <a:cxn ang="0">
                  <a:pos x="9" y="2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1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57"/>
                </a:cxn>
                <a:cxn ang="0">
                  <a:pos x="2" y="83"/>
                </a:cxn>
                <a:cxn ang="0">
                  <a:pos x="5" y="109"/>
                </a:cxn>
                <a:cxn ang="0">
                  <a:pos x="5" y="109"/>
                </a:cxn>
                <a:cxn ang="0">
                  <a:pos x="6" y="111"/>
                </a:cxn>
                <a:cxn ang="0">
                  <a:pos x="7" y="112"/>
                </a:cxn>
                <a:cxn ang="0">
                  <a:pos x="10" y="113"/>
                </a:cxn>
                <a:cxn ang="0">
                  <a:pos x="12" y="113"/>
                </a:cxn>
                <a:cxn ang="0">
                  <a:pos x="13" y="112"/>
                </a:cxn>
                <a:cxn ang="0">
                  <a:pos x="14" y="111"/>
                </a:cxn>
                <a:cxn ang="0">
                  <a:pos x="14" y="109"/>
                </a:cxn>
                <a:cxn ang="0">
                  <a:pos x="14" y="109"/>
                </a:cxn>
                <a:cxn ang="0">
                  <a:pos x="12" y="83"/>
                </a:cxn>
                <a:cxn ang="0">
                  <a:pos x="10" y="57"/>
                </a:cxn>
                <a:cxn ang="0">
                  <a:pos x="10" y="4"/>
                </a:cxn>
                <a:cxn ang="0">
                  <a:pos x="10" y="4"/>
                </a:cxn>
              </a:cxnLst>
              <a:rect l="0" t="0" r="r" b="b"/>
              <a:pathLst>
                <a:path w="14" h="113">
                  <a:moveTo>
                    <a:pt x="10" y="4"/>
                  </a:moveTo>
                  <a:lnTo>
                    <a:pt x="10" y="4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57"/>
                  </a:lnTo>
                  <a:lnTo>
                    <a:pt x="2" y="83"/>
                  </a:lnTo>
                  <a:lnTo>
                    <a:pt x="5" y="109"/>
                  </a:lnTo>
                  <a:lnTo>
                    <a:pt x="5" y="109"/>
                  </a:lnTo>
                  <a:lnTo>
                    <a:pt x="6" y="111"/>
                  </a:lnTo>
                  <a:lnTo>
                    <a:pt x="7" y="112"/>
                  </a:lnTo>
                  <a:lnTo>
                    <a:pt x="10" y="113"/>
                  </a:lnTo>
                  <a:lnTo>
                    <a:pt x="12" y="113"/>
                  </a:lnTo>
                  <a:lnTo>
                    <a:pt x="13" y="112"/>
                  </a:lnTo>
                  <a:lnTo>
                    <a:pt x="14" y="111"/>
                  </a:lnTo>
                  <a:lnTo>
                    <a:pt x="14" y="109"/>
                  </a:lnTo>
                  <a:lnTo>
                    <a:pt x="14" y="109"/>
                  </a:lnTo>
                  <a:lnTo>
                    <a:pt x="12" y="83"/>
                  </a:lnTo>
                  <a:lnTo>
                    <a:pt x="10" y="57"/>
                  </a:lnTo>
                  <a:lnTo>
                    <a:pt x="10" y="4"/>
                  </a:lnTo>
                  <a:lnTo>
                    <a:pt x="10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1" name="Freeform 184"/>
            <p:cNvSpPr/>
            <p:nvPr/>
          </p:nvSpPr>
          <p:spPr bwMode="auto">
            <a:xfrm>
              <a:off x="4481513" y="2305050"/>
              <a:ext cx="12700" cy="61913"/>
            </a:xfrm>
            <a:custGeom>
              <a:avLst/>
              <a:gdLst/>
              <a:ahLst/>
              <a:cxnLst>
                <a:cxn ang="0">
                  <a:pos x="21" y="109"/>
                </a:cxn>
                <a:cxn ang="0">
                  <a:pos x="21" y="109"/>
                </a:cxn>
                <a:cxn ang="0">
                  <a:pos x="16" y="105"/>
                </a:cxn>
                <a:cxn ang="0">
                  <a:pos x="13" y="101"/>
                </a:cxn>
                <a:cxn ang="0">
                  <a:pos x="11" y="95"/>
                </a:cxn>
                <a:cxn ang="0">
                  <a:pos x="9" y="89"/>
                </a:cxn>
                <a:cxn ang="0">
                  <a:pos x="9" y="76"/>
                </a:cxn>
                <a:cxn ang="0">
                  <a:pos x="9" y="64"/>
                </a:cxn>
                <a:cxn ang="0">
                  <a:pos x="9" y="64"/>
                </a:cxn>
                <a:cxn ang="0">
                  <a:pos x="10" y="34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1" y="3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0" y="77"/>
                </a:cxn>
                <a:cxn ang="0">
                  <a:pos x="0" y="77"/>
                </a:cxn>
                <a:cxn ang="0">
                  <a:pos x="0" y="89"/>
                </a:cxn>
                <a:cxn ang="0">
                  <a:pos x="1" y="95"/>
                </a:cxn>
                <a:cxn ang="0">
                  <a:pos x="3" y="100"/>
                </a:cxn>
                <a:cxn ang="0">
                  <a:pos x="5" y="105"/>
                </a:cxn>
                <a:cxn ang="0">
                  <a:pos x="8" y="110"/>
                </a:cxn>
                <a:cxn ang="0">
                  <a:pos x="12" y="115"/>
                </a:cxn>
                <a:cxn ang="0">
                  <a:pos x="16" y="118"/>
                </a:cxn>
                <a:cxn ang="0">
                  <a:pos x="16" y="118"/>
                </a:cxn>
                <a:cxn ang="0">
                  <a:pos x="18" y="119"/>
                </a:cxn>
                <a:cxn ang="0">
                  <a:pos x="20" y="119"/>
                </a:cxn>
                <a:cxn ang="0">
                  <a:pos x="21" y="118"/>
                </a:cxn>
                <a:cxn ang="0">
                  <a:pos x="22" y="117"/>
                </a:cxn>
                <a:cxn ang="0">
                  <a:pos x="23" y="115"/>
                </a:cxn>
                <a:cxn ang="0">
                  <a:pos x="23" y="112"/>
                </a:cxn>
                <a:cxn ang="0">
                  <a:pos x="22" y="111"/>
                </a:cxn>
                <a:cxn ang="0">
                  <a:pos x="21" y="109"/>
                </a:cxn>
                <a:cxn ang="0">
                  <a:pos x="21" y="109"/>
                </a:cxn>
              </a:cxnLst>
              <a:rect l="0" t="0" r="r" b="b"/>
              <a:pathLst>
                <a:path w="23" h="119">
                  <a:moveTo>
                    <a:pt x="21" y="109"/>
                  </a:moveTo>
                  <a:lnTo>
                    <a:pt x="21" y="109"/>
                  </a:lnTo>
                  <a:lnTo>
                    <a:pt x="16" y="105"/>
                  </a:lnTo>
                  <a:lnTo>
                    <a:pt x="13" y="101"/>
                  </a:lnTo>
                  <a:lnTo>
                    <a:pt x="11" y="95"/>
                  </a:lnTo>
                  <a:lnTo>
                    <a:pt x="9" y="89"/>
                  </a:lnTo>
                  <a:lnTo>
                    <a:pt x="9" y="76"/>
                  </a:lnTo>
                  <a:lnTo>
                    <a:pt x="9" y="64"/>
                  </a:lnTo>
                  <a:lnTo>
                    <a:pt x="9" y="64"/>
                  </a:lnTo>
                  <a:lnTo>
                    <a:pt x="10" y="3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7"/>
                  </a:lnTo>
                  <a:lnTo>
                    <a:pt x="0" y="77"/>
                  </a:lnTo>
                  <a:lnTo>
                    <a:pt x="0" y="89"/>
                  </a:lnTo>
                  <a:lnTo>
                    <a:pt x="1" y="95"/>
                  </a:lnTo>
                  <a:lnTo>
                    <a:pt x="3" y="100"/>
                  </a:lnTo>
                  <a:lnTo>
                    <a:pt x="5" y="105"/>
                  </a:lnTo>
                  <a:lnTo>
                    <a:pt x="8" y="110"/>
                  </a:lnTo>
                  <a:lnTo>
                    <a:pt x="12" y="115"/>
                  </a:lnTo>
                  <a:lnTo>
                    <a:pt x="16" y="118"/>
                  </a:lnTo>
                  <a:lnTo>
                    <a:pt x="16" y="118"/>
                  </a:lnTo>
                  <a:lnTo>
                    <a:pt x="18" y="119"/>
                  </a:lnTo>
                  <a:lnTo>
                    <a:pt x="20" y="119"/>
                  </a:lnTo>
                  <a:lnTo>
                    <a:pt x="21" y="118"/>
                  </a:lnTo>
                  <a:lnTo>
                    <a:pt x="22" y="117"/>
                  </a:lnTo>
                  <a:lnTo>
                    <a:pt x="23" y="115"/>
                  </a:lnTo>
                  <a:lnTo>
                    <a:pt x="23" y="112"/>
                  </a:lnTo>
                  <a:lnTo>
                    <a:pt x="22" y="111"/>
                  </a:lnTo>
                  <a:lnTo>
                    <a:pt x="21" y="109"/>
                  </a:lnTo>
                  <a:lnTo>
                    <a:pt x="21" y="109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2" name="Freeform 185"/>
            <p:cNvSpPr/>
            <p:nvPr/>
          </p:nvSpPr>
          <p:spPr bwMode="auto">
            <a:xfrm>
              <a:off x="4519613" y="2336800"/>
              <a:ext cx="9525" cy="55563"/>
            </a:xfrm>
            <a:custGeom>
              <a:avLst/>
              <a:gdLst/>
              <a:ahLst/>
              <a:cxnLst>
                <a:cxn ang="0">
                  <a:pos x="9" y="3"/>
                </a:cxn>
                <a:cxn ang="0">
                  <a:pos x="9" y="3"/>
                </a:cxn>
                <a:cxn ang="0">
                  <a:pos x="7" y="15"/>
                </a:cxn>
                <a:cxn ang="0">
                  <a:pos x="4" y="27"/>
                </a:cxn>
                <a:cxn ang="0">
                  <a:pos x="2" y="50"/>
                </a:cxn>
                <a:cxn ang="0">
                  <a:pos x="0" y="75"/>
                </a:cxn>
                <a:cxn ang="0">
                  <a:pos x="0" y="99"/>
                </a:cxn>
                <a:cxn ang="0">
                  <a:pos x="0" y="99"/>
                </a:cxn>
                <a:cxn ang="0">
                  <a:pos x="0" y="101"/>
                </a:cxn>
                <a:cxn ang="0">
                  <a:pos x="1" y="102"/>
                </a:cxn>
                <a:cxn ang="0">
                  <a:pos x="3" y="103"/>
                </a:cxn>
                <a:cxn ang="0">
                  <a:pos x="5" y="104"/>
                </a:cxn>
                <a:cxn ang="0">
                  <a:pos x="6" y="103"/>
                </a:cxn>
                <a:cxn ang="0">
                  <a:pos x="8" y="102"/>
                </a:cxn>
                <a:cxn ang="0">
                  <a:pos x="9" y="101"/>
                </a:cxn>
                <a:cxn ang="0">
                  <a:pos x="9" y="99"/>
                </a:cxn>
                <a:cxn ang="0">
                  <a:pos x="9" y="99"/>
                </a:cxn>
                <a:cxn ang="0">
                  <a:pos x="10" y="75"/>
                </a:cxn>
                <a:cxn ang="0">
                  <a:pos x="11" y="52"/>
                </a:cxn>
                <a:cxn ang="0">
                  <a:pos x="13" y="29"/>
                </a:cxn>
                <a:cxn ang="0">
                  <a:pos x="16" y="17"/>
                </a:cxn>
                <a:cxn ang="0">
                  <a:pos x="18" y="6"/>
                </a:cxn>
                <a:cxn ang="0">
                  <a:pos x="18" y="6"/>
                </a:cxn>
                <a:cxn ang="0">
                  <a:pos x="18" y="4"/>
                </a:cxn>
                <a:cxn ang="0">
                  <a:pos x="18" y="2"/>
                </a:cxn>
                <a:cxn ang="0">
                  <a:pos x="17" y="1"/>
                </a:cxn>
                <a:cxn ang="0">
                  <a:pos x="15" y="0"/>
                </a:cxn>
                <a:cxn ang="0">
                  <a:pos x="13" y="0"/>
                </a:cxn>
                <a:cxn ang="0">
                  <a:pos x="12" y="0"/>
                </a:cxn>
                <a:cxn ang="0">
                  <a:pos x="10" y="1"/>
                </a:cxn>
                <a:cxn ang="0">
                  <a:pos x="9" y="3"/>
                </a:cxn>
                <a:cxn ang="0">
                  <a:pos x="9" y="3"/>
                </a:cxn>
              </a:cxnLst>
              <a:rect l="0" t="0" r="r" b="b"/>
              <a:pathLst>
                <a:path w="18" h="104">
                  <a:moveTo>
                    <a:pt x="9" y="3"/>
                  </a:moveTo>
                  <a:lnTo>
                    <a:pt x="9" y="3"/>
                  </a:lnTo>
                  <a:lnTo>
                    <a:pt x="7" y="15"/>
                  </a:lnTo>
                  <a:lnTo>
                    <a:pt x="4" y="27"/>
                  </a:lnTo>
                  <a:lnTo>
                    <a:pt x="2" y="50"/>
                  </a:lnTo>
                  <a:lnTo>
                    <a:pt x="0" y="75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0" y="101"/>
                  </a:lnTo>
                  <a:lnTo>
                    <a:pt x="1" y="102"/>
                  </a:lnTo>
                  <a:lnTo>
                    <a:pt x="3" y="103"/>
                  </a:lnTo>
                  <a:lnTo>
                    <a:pt x="5" y="104"/>
                  </a:lnTo>
                  <a:lnTo>
                    <a:pt x="6" y="103"/>
                  </a:lnTo>
                  <a:lnTo>
                    <a:pt x="8" y="102"/>
                  </a:lnTo>
                  <a:lnTo>
                    <a:pt x="9" y="101"/>
                  </a:lnTo>
                  <a:lnTo>
                    <a:pt x="9" y="99"/>
                  </a:lnTo>
                  <a:lnTo>
                    <a:pt x="9" y="99"/>
                  </a:lnTo>
                  <a:lnTo>
                    <a:pt x="10" y="75"/>
                  </a:lnTo>
                  <a:lnTo>
                    <a:pt x="11" y="52"/>
                  </a:lnTo>
                  <a:lnTo>
                    <a:pt x="13" y="29"/>
                  </a:lnTo>
                  <a:lnTo>
                    <a:pt x="16" y="17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4"/>
                  </a:lnTo>
                  <a:lnTo>
                    <a:pt x="18" y="2"/>
                  </a:lnTo>
                  <a:lnTo>
                    <a:pt x="17" y="1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9" y="3"/>
                  </a:lnTo>
                  <a:lnTo>
                    <a:pt x="9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3" name="Freeform 186"/>
            <p:cNvSpPr/>
            <p:nvPr/>
          </p:nvSpPr>
          <p:spPr bwMode="auto">
            <a:xfrm>
              <a:off x="4543425" y="2370138"/>
              <a:ext cx="7938" cy="71438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4" y="36"/>
                </a:cxn>
                <a:cxn ang="0">
                  <a:pos x="3" y="68"/>
                </a:cxn>
                <a:cxn ang="0">
                  <a:pos x="1" y="100"/>
                </a:cxn>
                <a:cxn ang="0">
                  <a:pos x="0" y="132"/>
                </a:cxn>
                <a:cxn ang="0">
                  <a:pos x="0" y="132"/>
                </a:cxn>
                <a:cxn ang="0">
                  <a:pos x="0" y="134"/>
                </a:cxn>
                <a:cxn ang="0">
                  <a:pos x="1" y="135"/>
                </a:cxn>
                <a:cxn ang="0">
                  <a:pos x="3" y="136"/>
                </a:cxn>
                <a:cxn ang="0">
                  <a:pos x="4" y="136"/>
                </a:cxn>
                <a:cxn ang="0">
                  <a:pos x="7" y="136"/>
                </a:cxn>
                <a:cxn ang="0">
                  <a:pos x="9" y="135"/>
                </a:cxn>
                <a:cxn ang="0">
                  <a:pos x="10" y="134"/>
                </a:cxn>
                <a:cxn ang="0">
                  <a:pos x="10" y="132"/>
                </a:cxn>
                <a:cxn ang="0">
                  <a:pos x="10" y="132"/>
                </a:cxn>
                <a:cxn ang="0">
                  <a:pos x="11" y="100"/>
                </a:cxn>
                <a:cxn ang="0">
                  <a:pos x="13" y="68"/>
                </a:cxn>
                <a:cxn ang="0">
                  <a:pos x="14" y="36"/>
                </a:cxn>
                <a:cxn ang="0">
                  <a:pos x="15" y="4"/>
                </a:cxn>
                <a:cxn ang="0">
                  <a:pos x="15" y="4"/>
                </a:cxn>
                <a:cxn ang="0">
                  <a:pos x="14" y="2"/>
                </a:cxn>
                <a:cxn ang="0">
                  <a:pos x="13" y="1"/>
                </a:cxn>
                <a:cxn ang="0">
                  <a:pos x="12" y="0"/>
                </a:cxn>
                <a:cxn ang="0">
                  <a:pos x="10" y="0"/>
                </a:cxn>
                <a:cxn ang="0">
                  <a:pos x="8" y="0"/>
                </a:cxn>
                <a:cxn ang="0">
                  <a:pos x="7" y="1"/>
                </a:cxn>
                <a:cxn ang="0">
                  <a:pos x="5" y="2"/>
                </a:cxn>
                <a:cxn ang="0">
                  <a:pos x="5" y="4"/>
                </a:cxn>
                <a:cxn ang="0">
                  <a:pos x="5" y="4"/>
                </a:cxn>
              </a:cxnLst>
              <a:rect l="0" t="0" r="r" b="b"/>
              <a:pathLst>
                <a:path w="15" h="136">
                  <a:moveTo>
                    <a:pt x="5" y="4"/>
                  </a:moveTo>
                  <a:lnTo>
                    <a:pt x="5" y="4"/>
                  </a:lnTo>
                  <a:lnTo>
                    <a:pt x="4" y="36"/>
                  </a:lnTo>
                  <a:lnTo>
                    <a:pt x="3" y="68"/>
                  </a:lnTo>
                  <a:lnTo>
                    <a:pt x="1" y="100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0" y="134"/>
                  </a:lnTo>
                  <a:lnTo>
                    <a:pt x="1" y="135"/>
                  </a:lnTo>
                  <a:lnTo>
                    <a:pt x="3" y="136"/>
                  </a:lnTo>
                  <a:lnTo>
                    <a:pt x="4" y="136"/>
                  </a:lnTo>
                  <a:lnTo>
                    <a:pt x="7" y="136"/>
                  </a:lnTo>
                  <a:lnTo>
                    <a:pt x="9" y="135"/>
                  </a:lnTo>
                  <a:lnTo>
                    <a:pt x="10" y="134"/>
                  </a:lnTo>
                  <a:lnTo>
                    <a:pt x="10" y="132"/>
                  </a:lnTo>
                  <a:lnTo>
                    <a:pt x="10" y="132"/>
                  </a:lnTo>
                  <a:lnTo>
                    <a:pt x="11" y="100"/>
                  </a:lnTo>
                  <a:lnTo>
                    <a:pt x="13" y="68"/>
                  </a:lnTo>
                  <a:lnTo>
                    <a:pt x="14" y="36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4" y="2"/>
                  </a:lnTo>
                  <a:lnTo>
                    <a:pt x="13" y="1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7" y="1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4" name="Freeform 187"/>
            <p:cNvSpPr/>
            <p:nvPr/>
          </p:nvSpPr>
          <p:spPr bwMode="auto">
            <a:xfrm>
              <a:off x="4573588" y="2406650"/>
              <a:ext cx="4763" cy="7143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28"/>
                </a:cxn>
                <a:cxn ang="0">
                  <a:pos x="0" y="128"/>
                </a:cxn>
                <a:cxn ang="0">
                  <a:pos x="0" y="130"/>
                </a:cxn>
                <a:cxn ang="0">
                  <a:pos x="1" y="131"/>
                </a:cxn>
                <a:cxn ang="0">
                  <a:pos x="3" y="132"/>
                </a:cxn>
                <a:cxn ang="0">
                  <a:pos x="5" y="133"/>
                </a:cxn>
                <a:cxn ang="0">
                  <a:pos x="6" y="132"/>
                </a:cxn>
                <a:cxn ang="0">
                  <a:pos x="8" y="131"/>
                </a:cxn>
                <a:cxn ang="0">
                  <a:pos x="9" y="130"/>
                </a:cxn>
                <a:cxn ang="0">
                  <a:pos x="9" y="128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33">
                  <a:moveTo>
                    <a:pt x="0" y="5"/>
                  </a:moveTo>
                  <a:lnTo>
                    <a:pt x="0" y="128"/>
                  </a:lnTo>
                  <a:lnTo>
                    <a:pt x="0" y="128"/>
                  </a:lnTo>
                  <a:lnTo>
                    <a:pt x="0" y="130"/>
                  </a:lnTo>
                  <a:lnTo>
                    <a:pt x="1" y="131"/>
                  </a:lnTo>
                  <a:lnTo>
                    <a:pt x="3" y="132"/>
                  </a:lnTo>
                  <a:lnTo>
                    <a:pt x="5" y="133"/>
                  </a:lnTo>
                  <a:lnTo>
                    <a:pt x="6" y="132"/>
                  </a:lnTo>
                  <a:lnTo>
                    <a:pt x="8" y="131"/>
                  </a:lnTo>
                  <a:lnTo>
                    <a:pt x="9" y="130"/>
                  </a:lnTo>
                  <a:lnTo>
                    <a:pt x="9" y="128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5" name="Freeform 188"/>
            <p:cNvSpPr/>
            <p:nvPr/>
          </p:nvSpPr>
          <p:spPr bwMode="auto">
            <a:xfrm>
              <a:off x="4602163" y="2432050"/>
              <a:ext cx="4763" cy="6508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18"/>
                </a:cxn>
                <a:cxn ang="0">
                  <a:pos x="0" y="118"/>
                </a:cxn>
                <a:cxn ang="0">
                  <a:pos x="0" y="120"/>
                </a:cxn>
                <a:cxn ang="0">
                  <a:pos x="1" y="121"/>
                </a:cxn>
                <a:cxn ang="0">
                  <a:pos x="2" y="123"/>
                </a:cxn>
                <a:cxn ang="0">
                  <a:pos x="4" y="123"/>
                </a:cxn>
                <a:cxn ang="0">
                  <a:pos x="6" y="123"/>
                </a:cxn>
                <a:cxn ang="0">
                  <a:pos x="7" y="121"/>
                </a:cxn>
                <a:cxn ang="0">
                  <a:pos x="8" y="120"/>
                </a:cxn>
                <a:cxn ang="0">
                  <a:pos x="9" y="118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8" y="3"/>
                </a:cxn>
                <a:cxn ang="0">
                  <a:pos x="7" y="1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2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23">
                  <a:moveTo>
                    <a:pt x="0" y="5"/>
                  </a:moveTo>
                  <a:lnTo>
                    <a:pt x="0" y="118"/>
                  </a:lnTo>
                  <a:lnTo>
                    <a:pt x="0" y="118"/>
                  </a:lnTo>
                  <a:lnTo>
                    <a:pt x="0" y="120"/>
                  </a:lnTo>
                  <a:lnTo>
                    <a:pt x="1" y="121"/>
                  </a:lnTo>
                  <a:lnTo>
                    <a:pt x="2" y="123"/>
                  </a:lnTo>
                  <a:lnTo>
                    <a:pt x="4" y="123"/>
                  </a:lnTo>
                  <a:lnTo>
                    <a:pt x="6" y="123"/>
                  </a:lnTo>
                  <a:lnTo>
                    <a:pt x="7" y="121"/>
                  </a:lnTo>
                  <a:lnTo>
                    <a:pt x="8" y="120"/>
                  </a:lnTo>
                  <a:lnTo>
                    <a:pt x="9" y="118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3"/>
                  </a:lnTo>
                  <a:lnTo>
                    <a:pt x="7" y="1"/>
                  </a:lnTo>
                  <a:lnTo>
                    <a:pt x="6" y="1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6" name="Freeform 189"/>
            <p:cNvSpPr/>
            <p:nvPr/>
          </p:nvSpPr>
          <p:spPr bwMode="auto">
            <a:xfrm>
              <a:off x="4624388" y="2457450"/>
              <a:ext cx="4763" cy="6508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19"/>
                </a:cxn>
                <a:cxn ang="0">
                  <a:pos x="0" y="119"/>
                </a:cxn>
                <a:cxn ang="0">
                  <a:pos x="0" y="121"/>
                </a:cxn>
                <a:cxn ang="0">
                  <a:pos x="1" y="122"/>
                </a:cxn>
                <a:cxn ang="0">
                  <a:pos x="3" y="123"/>
                </a:cxn>
                <a:cxn ang="0">
                  <a:pos x="4" y="123"/>
                </a:cxn>
                <a:cxn ang="0">
                  <a:pos x="6" y="123"/>
                </a:cxn>
                <a:cxn ang="0">
                  <a:pos x="8" y="122"/>
                </a:cxn>
                <a:cxn ang="0">
                  <a:pos x="9" y="121"/>
                </a:cxn>
                <a:cxn ang="0">
                  <a:pos x="9" y="119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23">
                  <a:moveTo>
                    <a:pt x="0" y="5"/>
                  </a:moveTo>
                  <a:lnTo>
                    <a:pt x="0" y="119"/>
                  </a:lnTo>
                  <a:lnTo>
                    <a:pt x="0" y="119"/>
                  </a:lnTo>
                  <a:lnTo>
                    <a:pt x="0" y="121"/>
                  </a:lnTo>
                  <a:lnTo>
                    <a:pt x="1" y="122"/>
                  </a:lnTo>
                  <a:lnTo>
                    <a:pt x="3" y="123"/>
                  </a:lnTo>
                  <a:lnTo>
                    <a:pt x="4" y="123"/>
                  </a:lnTo>
                  <a:lnTo>
                    <a:pt x="6" y="123"/>
                  </a:lnTo>
                  <a:lnTo>
                    <a:pt x="8" y="122"/>
                  </a:lnTo>
                  <a:lnTo>
                    <a:pt x="9" y="121"/>
                  </a:lnTo>
                  <a:lnTo>
                    <a:pt x="9" y="119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7" name="Freeform 190"/>
            <p:cNvSpPr/>
            <p:nvPr/>
          </p:nvSpPr>
          <p:spPr bwMode="auto">
            <a:xfrm>
              <a:off x="4651375" y="2482850"/>
              <a:ext cx="7938" cy="73025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5" y="5"/>
                </a:cxn>
                <a:cxn ang="0">
                  <a:pos x="2" y="30"/>
                </a:cxn>
                <a:cxn ang="0">
                  <a:pos x="1" y="42"/>
                </a:cxn>
                <a:cxn ang="0">
                  <a:pos x="0" y="55"/>
                </a:cxn>
                <a:cxn ang="0">
                  <a:pos x="0" y="132"/>
                </a:cxn>
                <a:cxn ang="0">
                  <a:pos x="0" y="132"/>
                </a:cxn>
                <a:cxn ang="0">
                  <a:pos x="1" y="134"/>
                </a:cxn>
                <a:cxn ang="0">
                  <a:pos x="2" y="136"/>
                </a:cxn>
                <a:cxn ang="0">
                  <a:pos x="3" y="137"/>
                </a:cxn>
                <a:cxn ang="0">
                  <a:pos x="5" y="137"/>
                </a:cxn>
                <a:cxn ang="0">
                  <a:pos x="7" y="137"/>
                </a:cxn>
                <a:cxn ang="0">
                  <a:pos x="8" y="136"/>
                </a:cxn>
                <a:cxn ang="0">
                  <a:pos x="9" y="134"/>
                </a:cxn>
                <a:cxn ang="0">
                  <a:pos x="10" y="132"/>
                </a:cxn>
                <a:cxn ang="0">
                  <a:pos x="10" y="62"/>
                </a:cxn>
                <a:cxn ang="0">
                  <a:pos x="10" y="62"/>
                </a:cxn>
                <a:cxn ang="0">
                  <a:pos x="10" y="47"/>
                </a:cxn>
                <a:cxn ang="0">
                  <a:pos x="11" y="33"/>
                </a:cxn>
                <a:cxn ang="0">
                  <a:pos x="14" y="5"/>
                </a:cxn>
                <a:cxn ang="0">
                  <a:pos x="14" y="5"/>
                </a:cxn>
                <a:cxn ang="0">
                  <a:pos x="14" y="3"/>
                </a:cxn>
                <a:cxn ang="0">
                  <a:pos x="13" y="1"/>
                </a:cxn>
                <a:cxn ang="0">
                  <a:pos x="12" y="0"/>
                </a:cxn>
                <a:cxn ang="0">
                  <a:pos x="10" y="0"/>
                </a:cxn>
                <a:cxn ang="0">
                  <a:pos x="7" y="1"/>
                </a:cxn>
                <a:cxn ang="0">
                  <a:pos x="6" y="3"/>
                </a:cxn>
                <a:cxn ang="0">
                  <a:pos x="5" y="5"/>
                </a:cxn>
                <a:cxn ang="0">
                  <a:pos x="5" y="5"/>
                </a:cxn>
              </a:cxnLst>
              <a:rect l="0" t="0" r="r" b="b"/>
              <a:pathLst>
                <a:path w="14" h="137">
                  <a:moveTo>
                    <a:pt x="5" y="5"/>
                  </a:moveTo>
                  <a:lnTo>
                    <a:pt x="5" y="5"/>
                  </a:lnTo>
                  <a:lnTo>
                    <a:pt x="2" y="30"/>
                  </a:lnTo>
                  <a:lnTo>
                    <a:pt x="1" y="42"/>
                  </a:lnTo>
                  <a:lnTo>
                    <a:pt x="0" y="55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1" y="134"/>
                  </a:lnTo>
                  <a:lnTo>
                    <a:pt x="2" y="136"/>
                  </a:lnTo>
                  <a:lnTo>
                    <a:pt x="3" y="137"/>
                  </a:lnTo>
                  <a:lnTo>
                    <a:pt x="5" y="137"/>
                  </a:lnTo>
                  <a:lnTo>
                    <a:pt x="7" y="137"/>
                  </a:lnTo>
                  <a:lnTo>
                    <a:pt x="8" y="136"/>
                  </a:lnTo>
                  <a:lnTo>
                    <a:pt x="9" y="134"/>
                  </a:lnTo>
                  <a:lnTo>
                    <a:pt x="10" y="132"/>
                  </a:lnTo>
                  <a:lnTo>
                    <a:pt x="10" y="62"/>
                  </a:lnTo>
                  <a:lnTo>
                    <a:pt x="10" y="62"/>
                  </a:lnTo>
                  <a:lnTo>
                    <a:pt x="10" y="47"/>
                  </a:lnTo>
                  <a:lnTo>
                    <a:pt x="11" y="33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4" y="3"/>
                  </a:lnTo>
                  <a:lnTo>
                    <a:pt x="13" y="1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7" y="1"/>
                  </a:lnTo>
                  <a:lnTo>
                    <a:pt x="6" y="3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8" name="Freeform 191"/>
            <p:cNvSpPr/>
            <p:nvPr/>
          </p:nvSpPr>
          <p:spPr bwMode="auto">
            <a:xfrm>
              <a:off x="4684713" y="2500313"/>
              <a:ext cx="4763" cy="8731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61"/>
                </a:cxn>
                <a:cxn ang="0">
                  <a:pos x="0" y="161"/>
                </a:cxn>
                <a:cxn ang="0">
                  <a:pos x="0" y="163"/>
                </a:cxn>
                <a:cxn ang="0">
                  <a:pos x="1" y="164"/>
                </a:cxn>
                <a:cxn ang="0">
                  <a:pos x="3" y="165"/>
                </a:cxn>
                <a:cxn ang="0">
                  <a:pos x="5" y="166"/>
                </a:cxn>
                <a:cxn ang="0">
                  <a:pos x="6" y="165"/>
                </a:cxn>
                <a:cxn ang="0">
                  <a:pos x="8" y="164"/>
                </a:cxn>
                <a:cxn ang="0">
                  <a:pos x="9" y="163"/>
                </a:cxn>
                <a:cxn ang="0">
                  <a:pos x="9" y="161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66">
                  <a:moveTo>
                    <a:pt x="0" y="5"/>
                  </a:moveTo>
                  <a:lnTo>
                    <a:pt x="0" y="161"/>
                  </a:lnTo>
                  <a:lnTo>
                    <a:pt x="0" y="161"/>
                  </a:lnTo>
                  <a:lnTo>
                    <a:pt x="0" y="163"/>
                  </a:lnTo>
                  <a:lnTo>
                    <a:pt x="1" y="164"/>
                  </a:lnTo>
                  <a:lnTo>
                    <a:pt x="3" y="165"/>
                  </a:lnTo>
                  <a:lnTo>
                    <a:pt x="5" y="166"/>
                  </a:lnTo>
                  <a:lnTo>
                    <a:pt x="6" y="165"/>
                  </a:lnTo>
                  <a:lnTo>
                    <a:pt x="8" y="164"/>
                  </a:lnTo>
                  <a:lnTo>
                    <a:pt x="9" y="163"/>
                  </a:lnTo>
                  <a:lnTo>
                    <a:pt x="9" y="161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9" name="Freeform 192"/>
            <p:cNvSpPr/>
            <p:nvPr/>
          </p:nvSpPr>
          <p:spPr bwMode="auto">
            <a:xfrm>
              <a:off x="4702175" y="2540000"/>
              <a:ext cx="7938" cy="69850"/>
            </a:xfrm>
            <a:custGeom>
              <a:avLst/>
              <a:gdLst/>
              <a:ahLst/>
              <a:cxnLst>
                <a:cxn ang="0">
                  <a:pos x="6" y="3"/>
                </a:cxn>
                <a:cxn ang="0">
                  <a:pos x="6" y="3"/>
                </a:cxn>
                <a:cxn ang="0">
                  <a:pos x="3" y="19"/>
                </a:cxn>
                <a:cxn ang="0">
                  <a:pos x="1" y="34"/>
                </a:cxn>
                <a:cxn ang="0">
                  <a:pos x="0" y="50"/>
                </a:cxn>
                <a:cxn ang="0">
                  <a:pos x="0" y="65"/>
                </a:cxn>
                <a:cxn ang="0">
                  <a:pos x="1" y="96"/>
                </a:cxn>
                <a:cxn ang="0">
                  <a:pos x="1" y="127"/>
                </a:cxn>
                <a:cxn ang="0">
                  <a:pos x="1" y="127"/>
                </a:cxn>
                <a:cxn ang="0">
                  <a:pos x="2" y="129"/>
                </a:cxn>
                <a:cxn ang="0">
                  <a:pos x="3" y="131"/>
                </a:cxn>
                <a:cxn ang="0">
                  <a:pos x="4" y="132"/>
                </a:cxn>
                <a:cxn ang="0">
                  <a:pos x="6" y="132"/>
                </a:cxn>
                <a:cxn ang="0">
                  <a:pos x="7" y="132"/>
                </a:cxn>
                <a:cxn ang="0">
                  <a:pos x="9" y="131"/>
                </a:cxn>
                <a:cxn ang="0">
                  <a:pos x="10" y="129"/>
                </a:cxn>
                <a:cxn ang="0">
                  <a:pos x="10" y="127"/>
                </a:cxn>
                <a:cxn ang="0">
                  <a:pos x="10" y="127"/>
                </a:cxn>
                <a:cxn ang="0">
                  <a:pos x="10" y="97"/>
                </a:cxn>
                <a:cxn ang="0">
                  <a:pos x="9" y="66"/>
                </a:cxn>
                <a:cxn ang="0">
                  <a:pos x="9" y="51"/>
                </a:cxn>
                <a:cxn ang="0">
                  <a:pos x="10" y="36"/>
                </a:cxn>
                <a:cxn ang="0">
                  <a:pos x="12" y="21"/>
                </a:cxn>
                <a:cxn ang="0">
                  <a:pos x="15" y="5"/>
                </a:cxn>
                <a:cxn ang="0">
                  <a:pos x="15" y="5"/>
                </a:cxn>
                <a:cxn ang="0">
                  <a:pos x="15" y="3"/>
                </a:cxn>
                <a:cxn ang="0">
                  <a:pos x="14" y="2"/>
                </a:cxn>
                <a:cxn ang="0">
                  <a:pos x="13" y="0"/>
                </a:cxn>
                <a:cxn ang="0">
                  <a:pos x="11" y="0"/>
                </a:cxn>
                <a:cxn ang="0">
                  <a:pos x="10" y="0"/>
                </a:cxn>
                <a:cxn ang="0">
                  <a:pos x="8" y="0"/>
                </a:cxn>
                <a:cxn ang="0">
                  <a:pos x="7" y="1"/>
                </a:cxn>
                <a:cxn ang="0">
                  <a:pos x="6" y="3"/>
                </a:cxn>
                <a:cxn ang="0">
                  <a:pos x="6" y="3"/>
                </a:cxn>
              </a:cxnLst>
              <a:rect l="0" t="0" r="r" b="b"/>
              <a:pathLst>
                <a:path w="15" h="132">
                  <a:moveTo>
                    <a:pt x="6" y="3"/>
                  </a:moveTo>
                  <a:lnTo>
                    <a:pt x="6" y="3"/>
                  </a:lnTo>
                  <a:lnTo>
                    <a:pt x="3" y="19"/>
                  </a:lnTo>
                  <a:lnTo>
                    <a:pt x="1" y="34"/>
                  </a:lnTo>
                  <a:lnTo>
                    <a:pt x="0" y="50"/>
                  </a:lnTo>
                  <a:lnTo>
                    <a:pt x="0" y="65"/>
                  </a:lnTo>
                  <a:lnTo>
                    <a:pt x="1" y="96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2" y="129"/>
                  </a:lnTo>
                  <a:lnTo>
                    <a:pt x="3" y="131"/>
                  </a:lnTo>
                  <a:lnTo>
                    <a:pt x="4" y="132"/>
                  </a:lnTo>
                  <a:lnTo>
                    <a:pt x="6" y="132"/>
                  </a:lnTo>
                  <a:lnTo>
                    <a:pt x="7" y="132"/>
                  </a:lnTo>
                  <a:lnTo>
                    <a:pt x="9" y="131"/>
                  </a:lnTo>
                  <a:lnTo>
                    <a:pt x="10" y="129"/>
                  </a:lnTo>
                  <a:lnTo>
                    <a:pt x="10" y="127"/>
                  </a:lnTo>
                  <a:lnTo>
                    <a:pt x="10" y="127"/>
                  </a:lnTo>
                  <a:lnTo>
                    <a:pt x="10" y="97"/>
                  </a:lnTo>
                  <a:lnTo>
                    <a:pt x="9" y="66"/>
                  </a:lnTo>
                  <a:lnTo>
                    <a:pt x="9" y="51"/>
                  </a:lnTo>
                  <a:lnTo>
                    <a:pt x="10" y="36"/>
                  </a:lnTo>
                  <a:lnTo>
                    <a:pt x="12" y="21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4" y="2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7" y="1"/>
                  </a:lnTo>
                  <a:lnTo>
                    <a:pt x="6" y="3"/>
                  </a:lnTo>
                  <a:lnTo>
                    <a:pt x="6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0" name="Freeform 193"/>
            <p:cNvSpPr/>
            <p:nvPr/>
          </p:nvSpPr>
          <p:spPr bwMode="auto">
            <a:xfrm>
              <a:off x="4727575" y="2568575"/>
              <a:ext cx="9525" cy="52388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10" y="3"/>
                </a:cxn>
                <a:cxn ang="0">
                  <a:pos x="3" y="48"/>
                </a:cxn>
                <a:cxn ang="0">
                  <a:pos x="1" y="72"/>
                </a:cxn>
                <a:cxn ang="0">
                  <a:pos x="0" y="95"/>
                </a:cxn>
                <a:cxn ang="0">
                  <a:pos x="0" y="95"/>
                </a:cxn>
                <a:cxn ang="0">
                  <a:pos x="0" y="97"/>
                </a:cxn>
                <a:cxn ang="0">
                  <a:pos x="1" y="98"/>
                </a:cxn>
                <a:cxn ang="0">
                  <a:pos x="3" y="99"/>
                </a:cxn>
                <a:cxn ang="0">
                  <a:pos x="6" y="99"/>
                </a:cxn>
                <a:cxn ang="0">
                  <a:pos x="7" y="99"/>
                </a:cxn>
                <a:cxn ang="0">
                  <a:pos x="9" y="98"/>
                </a:cxn>
                <a:cxn ang="0">
                  <a:pos x="10" y="97"/>
                </a:cxn>
                <a:cxn ang="0">
                  <a:pos x="10" y="95"/>
                </a:cxn>
                <a:cxn ang="0">
                  <a:pos x="10" y="95"/>
                </a:cxn>
                <a:cxn ang="0">
                  <a:pos x="11" y="72"/>
                </a:cxn>
                <a:cxn ang="0">
                  <a:pos x="13" y="50"/>
                </a:cxn>
                <a:cxn ang="0">
                  <a:pos x="19" y="6"/>
                </a:cxn>
                <a:cxn ang="0">
                  <a:pos x="19" y="6"/>
                </a:cxn>
                <a:cxn ang="0">
                  <a:pos x="19" y="4"/>
                </a:cxn>
                <a:cxn ang="0">
                  <a:pos x="18" y="2"/>
                </a:cxn>
                <a:cxn ang="0">
                  <a:pos x="15" y="0"/>
                </a:cxn>
                <a:cxn ang="0">
                  <a:pos x="14" y="0"/>
                </a:cxn>
                <a:cxn ang="0">
                  <a:pos x="12" y="0"/>
                </a:cxn>
                <a:cxn ang="0">
                  <a:pos x="11" y="2"/>
                </a:cxn>
                <a:cxn ang="0">
                  <a:pos x="10" y="3"/>
                </a:cxn>
                <a:cxn ang="0">
                  <a:pos x="10" y="3"/>
                </a:cxn>
              </a:cxnLst>
              <a:rect l="0" t="0" r="r" b="b"/>
              <a:pathLst>
                <a:path w="19" h="99">
                  <a:moveTo>
                    <a:pt x="10" y="3"/>
                  </a:moveTo>
                  <a:lnTo>
                    <a:pt x="10" y="3"/>
                  </a:lnTo>
                  <a:lnTo>
                    <a:pt x="3" y="48"/>
                  </a:lnTo>
                  <a:lnTo>
                    <a:pt x="1" y="72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0" y="97"/>
                  </a:lnTo>
                  <a:lnTo>
                    <a:pt x="1" y="98"/>
                  </a:lnTo>
                  <a:lnTo>
                    <a:pt x="3" y="99"/>
                  </a:lnTo>
                  <a:lnTo>
                    <a:pt x="6" y="99"/>
                  </a:lnTo>
                  <a:lnTo>
                    <a:pt x="7" y="99"/>
                  </a:lnTo>
                  <a:lnTo>
                    <a:pt x="9" y="98"/>
                  </a:lnTo>
                  <a:lnTo>
                    <a:pt x="10" y="97"/>
                  </a:lnTo>
                  <a:lnTo>
                    <a:pt x="10" y="95"/>
                  </a:lnTo>
                  <a:lnTo>
                    <a:pt x="10" y="95"/>
                  </a:lnTo>
                  <a:lnTo>
                    <a:pt x="11" y="72"/>
                  </a:lnTo>
                  <a:lnTo>
                    <a:pt x="13" y="50"/>
                  </a:lnTo>
                  <a:lnTo>
                    <a:pt x="19" y="6"/>
                  </a:lnTo>
                  <a:lnTo>
                    <a:pt x="19" y="6"/>
                  </a:lnTo>
                  <a:lnTo>
                    <a:pt x="19" y="4"/>
                  </a:lnTo>
                  <a:lnTo>
                    <a:pt x="18" y="2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2"/>
                  </a:lnTo>
                  <a:lnTo>
                    <a:pt x="10" y="3"/>
                  </a:lnTo>
                  <a:lnTo>
                    <a:pt x="10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1" name="Freeform 194"/>
            <p:cNvSpPr/>
            <p:nvPr/>
          </p:nvSpPr>
          <p:spPr bwMode="auto">
            <a:xfrm>
              <a:off x="4748213" y="2590800"/>
              <a:ext cx="4763" cy="57150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04"/>
                </a:cxn>
                <a:cxn ang="0">
                  <a:pos x="0" y="104"/>
                </a:cxn>
                <a:cxn ang="0">
                  <a:pos x="0" y="107"/>
                </a:cxn>
                <a:cxn ang="0">
                  <a:pos x="1" y="109"/>
                </a:cxn>
                <a:cxn ang="0">
                  <a:pos x="3" y="109"/>
                </a:cxn>
                <a:cxn ang="0">
                  <a:pos x="4" y="110"/>
                </a:cxn>
                <a:cxn ang="0">
                  <a:pos x="6" y="109"/>
                </a:cxn>
                <a:cxn ang="0">
                  <a:pos x="7" y="109"/>
                </a:cxn>
                <a:cxn ang="0">
                  <a:pos x="9" y="107"/>
                </a:cxn>
                <a:cxn ang="0">
                  <a:pos x="9" y="104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7" y="2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1" y="2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10">
                  <a:moveTo>
                    <a:pt x="0" y="5"/>
                  </a:moveTo>
                  <a:lnTo>
                    <a:pt x="0" y="104"/>
                  </a:lnTo>
                  <a:lnTo>
                    <a:pt x="0" y="104"/>
                  </a:lnTo>
                  <a:lnTo>
                    <a:pt x="0" y="107"/>
                  </a:lnTo>
                  <a:lnTo>
                    <a:pt x="1" y="109"/>
                  </a:lnTo>
                  <a:lnTo>
                    <a:pt x="3" y="109"/>
                  </a:lnTo>
                  <a:lnTo>
                    <a:pt x="4" y="110"/>
                  </a:lnTo>
                  <a:lnTo>
                    <a:pt x="6" y="109"/>
                  </a:lnTo>
                  <a:lnTo>
                    <a:pt x="7" y="109"/>
                  </a:lnTo>
                  <a:lnTo>
                    <a:pt x="9" y="107"/>
                  </a:lnTo>
                  <a:lnTo>
                    <a:pt x="9" y="10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7" y="2"/>
                  </a:lnTo>
                  <a:lnTo>
                    <a:pt x="6" y="1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2" name="Freeform 195"/>
            <p:cNvSpPr/>
            <p:nvPr/>
          </p:nvSpPr>
          <p:spPr bwMode="auto">
            <a:xfrm>
              <a:off x="4641850" y="2751138"/>
              <a:ext cx="7938" cy="26988"/>
            </a:xfrm>
            <a:custGeom>
              <a:avLst/>
              <a:gdLst/>
              <a:ahLst/>
              <a:cxnLst>
                <a:cxn ang="0">
                  <a:pos x="15" y="46"/>
                </a:cxn>
                <a:cxn ang="0">
                  <a:pos x="15" y="46"/>
                </a:cxn>
                <a:cxn ang="0">
                  <a:pos x="12" y="36"/>
                </a:cxn>
                <a:cxn ang="0">
                  <a:pos x="11" y="26"/>
                </a:cxn>
                <a:cxn ang="0">
                  <a:pos x="10" y="5"/>
                </a:cxn>
                <a:cxn ang="0">
                  <a:pos x="10" y="5"/>
                </a:cxn>
                <a:cxn ang="0">
                  <a:pos x="10" y="3"/>
                </a:cxn>
                <a:cxn ang="0">
                  <a:pos x="8" y="1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1" y="27"/>
                </a:cxn>
                <a:cxn ang="0">
                  <a:pos x="2" y="38"/>
                </a:cxn>
                <a:cxn ang="0">
                  <a:pos x="5" y="48"/>
                </a:cxn>
                <a:cxn ang="0">
                  <a:pos x="5" y="48"/>
                </a:cxn>
                <a:cxn ang="0">
                  <a:pos x="6" y="50"/>
                </a:cxn>
                <a:cxn ang="0">
                  <a:pos x="7" y="51"/>
                </a:cxn>
                <a:cxn ang="0">
                  <a:pos x="10" y="51"/>
                </a:cxn>
                <a:cxn ang="0">
                  <a:pos x="11" y="51"/>
                </a:cxn>
                <a:cxn ang="0">
                  <a:pos x="13" y="51"/>
                </a:cxn>
                <a:cxn ang="0">
                  <a:pos x="14" y="49"/>
                </a:cxn>
                <a:cxn ang="0">
                  <a:pos x="15" y="48"/>
                </a:cxn>
                <a:cxn ang="0">
                  <a:pos x="15" y="46"/>
                </a:cxn>
                <a:cxn ang="0">
                  <a:pos x="15" y="46"/>
                </a:cxn>
              </a:cxnLst>
              <a:rect l="0" t="0" r="r" b="b"/>
              <a:pathLst>
                <a:path w="15" h="51">
                  <a:moveTo>
                    <a:pt x="15" y="46"/>
                  </a:moveTo>
                  <a:lnTo>
                    <a:pt x="15" y="46"/>
                  </a:lnTo>
                  <a:lnTo>
                    <a:pt x="12" y="36"/>
                  </a:lnTo>
                  <a:lnTo>
                    <a:pt x="11" y="26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27"/>
                  </a:lnTo>
                  <a:lnTo>
                    <a:pt x="2" y="38"/>
                  </a:lnTo>
                  <a:lnTo>
                    <a:pt x="5" y="48"/>
                  </a:lnTo>
                  <a:lnTo>
                    <a:pt x="5" y="48"/>
                  </a:lnTo>
                  <a:lnTo>
                    <a:pt x="6" y="50"/>
                  </a:lnTo>
                  <a:lnTo>
                    <a:pt x="7" y="51"/>
                  </a:lnTo>
                  <a:lnTo>
                    <a:pt x="10" y="51"/>
                  </a:lnTo>
                  <a:lnTo>
                    <a:pt x="11" y="51"/>
                  </a:lnTo>
                  <a:lnTo>
                    <a:pt x="13" y="51"/>
                  </a:lnTo>
                  <a:lnTo>
                    <a:pt x="14" y="49"/>
                  </a:lnTo>
                  <a:lnTo>
                    <a:pt x="15" y="48"/>
                  </a:lnTo>
                  <a:lnTo>
                    <a:pt x="15" y="46"/>
                  </a:lnTo>
                  <a:lnTo>
                    <a:pt x="15" y="46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3" name="Freeform 196"/>
            <p:cNvSpPr/>
            <p:nvPr/>
          </p:nvSpPr>
          <p:spPr bwMode="auto">
            <a:xfrm>
              <a:off x="4675188" y="2751138"/>
              <a:ext cx="12700" cy="34925"/>
            </a:xfrm>
            <a:custGeom>
              <a:avLst/>
              <a:gdLst/>
              <a:ahLst/>
              <a:cxnLst>
                <a:cxn ang="0">
                  <a:pos x="18" y="39"/>
                </a:cxn>
                <a:cxn ang="0">
                  <a:pos x="18" y="39"/>
                </a:cxn>
                <a:cxn ang="0">
                  <a:pos x="14" y="31"/>
                </a:cxn>
                <a:cxn ang="0">
                  <a:pos x="12" y="23"/>
                </a:cxn>
                <a:cxn ang="0">
                  <a:pos x="9" y="13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8" y="3"/>
                </a:cxn>
                <a:cxn ang="0">
                  <a:pos x="7" y="1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0" y="17"/>
                </a:cxn>
                <a:cxn ang="0">
                  <a:pos x="1" y="24"/>
                </a:cxn>
                <a:cxn ang="0">
                  <a:pos x="3" y="30"/>
                </a:cxn>
                <a:cxn ang="0">
                  <a:pos x="3" y="30"/>
                </a:cxn>
                <a:cxn ang="0">
                  <a:pos x="6" y="38"/>
                </a:cxn>
                <a:cxn ang="0">
                  <a:pos x="9" y="45"/>
                </a:cxn>
                <a:cxn ang="0">
                  <a:pos x="13" y="54"/>
                </a:cxn>
                <a:cxn ang="0">
                  <a:pos x="14" y="62"/>
                </a:cxn>
                <a:cxn ang="0">
                  <a:pos x="14" y="62"/>
                </a:cxn>
                <a:cxn ang="0">
                  <a:pos x="15" y="64"/>
                </a:cxn>
                <a:cxn ang="0">
                  <a:pos x="16" y="65"/>
                </a:cxn>
                <a:cxn ang="0">
                  <a:pos x="18" y="66"/>
                </a:cxn>
                <a:cxn ang="0">
                  <a:pos x="19" y="66"/>
                </a:cxn>
                <a:cxn ang="0">
                  <a:pos x="21" y="66"/>
                </a:cxn>
                <a:cxn ang="0">
                  <a:pos x="22" y="65"/>
                </a:cxn>
                <a:cxn ang="0">
                  <a:pos x="23" y="64"/>
                </a:cxn>
                <a:cxn ang="0">
                  <a:pos x="24" y="62"/>
                </a:cxn>
                <a:cxn ang="0">
                  <a:pos x="24" y="62"/>
                </a:cxn>
                <a:cxn ang="0">
                  <a:pos x="23" y="56"/>
                </a:cxn>
                <a:cxn ang="0">
                  <a:pos x="22" y="49"/>
                </a:cxn>
                <a:cxn ang="0">
                  <a:pos x="18" y="39"/>
                </a:cxn>
                <a:cxn ang="0">
                  <a:pos x="18" y="39"/>
                </a:cxn>
              </a:cxnLst>
              <a:rect l="0" t="0" r="r" b="b"/>
              <a:pathLst>
                <a:path w="24" h="66">
                  <a:moveTo>
                    <a:pt x="18" y="39"/>
                  </a:moveTo>
                  <a:lnTo>
                    <a:pt x="18" y="39"/>
                  </a:lnTo>
                  <a:lnTo>
                    <a:pt x="14" y="31"/>
                  </a:lnTo>
                  <a:lnTo>
                    <a:pt x="12" y="23"/>
                  </a:lnTo>
                  <a:lnTo>
                    <a:pt x="9" y="13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3"/>
                  </a:lnTo>
                  <a:lnTo>
                    <a:pt x="7" y="1"/>
                  </a:lnTo>
                  <a:lnTo>
                    <a:pt x="6" y="1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17"/>
                  </a:lnTo>
                  <a:lnTo>
                    <a:pt x="1" y="24"/>
                  </a:lnTo>
                  <a:lnTo>
                    <a:pt x="3" y="30"/>
                  </a:lnTo>
                  <a:lnTo>
                    <a:pt x="3" y="30"/>
                  </a:lnTo>
                  <a:lnTo>
                    <a:pt x="6" y="38"/>
                  </a:lnTo>
                  <a:lnTo>
                    <a:pt x="9" y="45"/>
                  </a:lnTo>
                  <a:lnTo>
                    <a:pt x="13" y="54"/>
                  </a:lnTo>
                  <a:lnTo>
                    <a:pt x="14" y="62"/>
                  </a:lnTo>
                  <a:lnTo>
                    <a:pt x="14" y="62"/>
                  </a:lnTo>
                  <a:lnTo>
                    <a:pt x="15" y="64"/>
                  </a:lnTo>
                  <a:lnTo>
                    <a:pt x="16" y="65"/>
                  </a:lnTo>
                  <a:lnTo>
                    <a:pt x="18" y="66"/>
                  </a:lnTo>
                  <a:lnTo>
                    <a:pt x="19" y="66"/>
                  </a:lnTo>
                  <a:lnTo>
                    <a:pt x="21" y="66"/>
                  </a:lnTo>
                  <a:lnTo>
                    <a:pt x="22" y="65"/>
                  </a:lnTo>
                  <a:lnTo>
                    <a:pt x="23" y="64"/>
                  </a:lnTo>
                  <a:lnTo>
                    <a:pt x="24" y="62"/>
                  </a:lnTo>
                  <a:lnTo>
                    <a:pt x="24" y="62"/>
                  </a:lnTo>
                  <a:lnTo>
                    <a:pt x="23" y="56"/>
                  </a:lnTo>
                  <a:lnTo>
                    <a:pt x="22" y="49"/>
                  </a:lnTo>
                  <a:lnTo>
                    <a:pt x="18" y="39"/>
                  </a:lnTo>
                  <a:lnTo>
                    <a:pt x="18" y="39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4" name="Freeform 197"/>
            <p:cNvSpPr/>
            <p:nvPr/>
          </p:nvSpPr>
          <p:spPr bwMode="auto">
            <a:xfrm>
              <a:off x="4710113" y="2759075"/>
              <a:ext cx="9525" cy="44450"/>
            </a:xfrm>
            <a:custGeom>
              <a:avLst/>
              <a:gdLst/>
              <a:ahLst/>
              <a:cxnLst>
                <a:cxn ang="0">
                  <a:pos x="10" y="4"/>
                </a:cxn>
                <a:cxn ang="0">
                  <a:pos x="10" y="4"/>
                </a:cxn>
                <a:cxn ang="0">
                  <a:pos x="10" y="2"/>
                </a:cxn>
                <a:cxn ang="0">
                  <a:pos x="9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24"/>
                </a:cxn>
                <a:cxn ang="0">
                  <a:pos x="3" y="44"/>
                </a:cxn>
                <a:cxn ang="0">
                  <a:pos x="6" y="63"/>
                </a:cxn>
                <a:cxn ang="0">
                  <a:pos x="10" y="82"/>
                </a:cxn>
                <a:cxn ang="0">
                  <a:pos x="10" y="82"/>
                </a:cxn>
                <a:cxn ang="0">
                  <a:pos x="11" y="84"/>
                </a:cxn>
                <a:cxn ang="0">
                  <a:pos x="12" y="85"/>
                </a:cxn>
                <a:cxn ang="0">
                  <a:pos x="14" y="85"/>
                </a:cxn>
                <a:cxn ang="0">
                  <a:pos x="16" y="85"/>
                </a:cxn>
                <a:cxn ang="0">
                  <a:pos x="17" y="84"/>
                </a:cxn>
                <a:cxn ang="0">
                  <a:pos x="18" y="83"/>
                </a:cxn>
                <a:cxn ang="0">
                  <a:pos x="19" y="82"/>
                </a:cxn>
                <a:cxn ang="0">
                  <a:pos x="19" y="80"/>
                </a:cxn>
                <a:cxn ang="0">
                  <a:pos x="19" y="80"/>
                </a:cxn>
                <a:cxn ang="0">
                  <a:pos x="16" y="61"/>
                </a:cxn>
                <a:cxn ang="0">
                  <a:pos x="13" y="43"/>
                </a:cxn>
                <a:cxn ang="0">
                  <a:pos x="11" y="24"/>
                </a:cxn>
                <a:cxn ang="0">
                  <a:pos x="10" y="4"/>
                </a:cxn>
                <a:cxn ang="0">
                  <a:pos x="10" y="4"/>
                </a:cxn>
              </a:cxnLst>
              <a:rect l="0" t="0" r="r" b="b"/>
              <a:pathLst>
                <a:path w="19" h="85">
                  <a:moveTo>
                    <a:pt x="10" y="4"/>
                  </a:moveTo>
                  <a:lnTo>
                    <a:pt x="10" y="4"/>
                  </a:lnTo>
                  <a:lnTo>
                    <a:pt x="10" y="2"/>
                  </a:lnTo>
                  <a:lnTo>
                    <a:pt x="9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24"/>
                  </a:lnTo>
                  <a:lnTo>
                    <a:pt x="3" y="44"/>
                  </a:lnTo>
                  <a:lnTo>
                    <a:pt x="6" y="63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11" y="84"/>
                  </a:lnTo>
                  <a:lnTo>
                    <a:pt x="12" y="85"/>
                  </a:lnTo>
                  <a:lnTo>
                    <a:pt x="14" y="85"/>
                  </a:lnTo>
                  <a:lnTo>
                    <a:pt x="16" y="85"/>
                  </a:lnTo>
                  <a:lnTo>
                    <a:pt x="17" y="84"/>
                  </a:lnTo>
                  <a:lnTo>
                    <a:pt x="18" y="83"/>
                  </a:lnTo>
                  <a:lnTo>
                    <a:pt x="19" y="82"/>
                  </a:lnTo>
                  <a:lnTo>
                    <a:pt x="19" y="80"/>
                  </a:lnTo>
                  <a:lnTo>
                    <a:pt x="19" y="80"/>
                  </a:lnTo>
                  <a:lnTo>
                    <a:pt x="16" y="61"/>
                  </a:lnTo>
                  <a:lnTo>
                    <a:pt x="13" y="43"/>
                  </a:lnTo>
                  <a:lnTo>
                    <a:pt x="11" y="24"/>
                  </a:lnTo>
                  <a:lnTo>
                    <a:pt x="10" y="4"/>
                  </a:lnTo>
                  <a:lnTo>
                    <a:pt x="10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5" name="Freeform 198"/>
            <p:cNvSpPr/>
            <p:nvPr/>
          </p:nvSpPr>
          <p:spPr bwMode="auto">
            <a:xfrm>
              <a:off x="4416425" y="2370138"/>
              <a:ext cx="15875" cy="106363"/>
            </a:xfrm>
            <a:custGeom>
              <a:avLst/>
              <a:gdLst/>
              <a:ahLst/>
              <a:cxnLst>
                <a:cxn ang="0">
                  <a:pos x="19" y="3"/>
                </a:cxn>
                <a:cxn ang="0">
                  <a:pos x="19" y="3"/>
                </a:cxn>
                <a:cxn ang="0">
                  <a:pos x="14" y="24"/>
                </a:cxn>
                <a:cxn ang="0">
                  <a:pos x="13" y="34"/>
                </a:cxn>
                <a:cxn ang="0">
                  <a:pos x="13" y="45"/>
                </a:cxn>
                <a:cxn ang="0">
                  <a:pos x="13" y="98"/>
                </a:cxn>
                <a:cxn ang="0">
                  <a:pos x="13" y="98"/>
                </a:cxn>
                <a:cxn ang="0">
                  <a:pos x="13" y="124"/>
                </a:cxn>
                <a:cxn ang="0">
                  <a:pos x="12" y="136"/>
                </a:cxn>
                <a:cxn ang="0">
                  <a:pos x="10" y="149"/>
                </a:cxn>
                <a:cxn ang="0">
                  <a:pos x="10" y="149"/>
                </a:cxn>
                <a:cxn ang="0">
                  <a:pos x="4" y="171"/>
                </a:cxn>
                <a:cxn ang="0">
                  <a:pos x="2" y="183"/>
                </a:cxn>
                <a:cxn ang="0">
                  <a:pos x="0" y="194"/>
                </a:cxn>
                <a:cxn ang="0">
                  <a:pos x="0" y="194"/>
                </a:cxn>
                <a:cxn ang="0">
                  <a:pos x="1" y="196"/>
                </a:cxn>
                <a:cxn ang="0">
                  <a:pos x="2" y="197"/>
                </a:cxn>
                <a:cxn ang="0">
                  <a:pos x="3" y="198"/>
                </a:cxn>
                <a:cxn ang="0">
                  <a:pos x="5" y="199"/>
                </a:cxn>
                <a:cxn ang="0">
                  <a:pos x="6" y="198"/>
                </a:cxn>
                <a:cxn ang="0">
                  <a:pos x="8" y="197"/>
                </a:cxn>
                <a:cxn ang="0">
                  <a:pos x="9" y="196"/>
                </a:cxn>
                <a:cxn ang="0">
                  <a:pos x="10" y="194"/>
                </a:cxn>
                <a:cxn ang="0">
                  <a:pos x="10" y="194"/>
                </a:cxn>
                <a:cxn ang="0">
                  <a:pos x="11" y="182"/>
                </a:cxn>
                <a:cxn ang="0">
                  <a:pos x="14" y="169"/>
                </a:cxn>
                <a:cxn ang="0">
                  <a:pos x="20" y="144"/>
                </a:cxn>
                <a:cxn ang="0">
                  <a:pos x="20" y="144"/>
                </a:cxn>
                <a:cxn ang="0">
                  <a:pos x="22" y="135"/>
                </a:cxn>
                <a:cxn ang="0">
                  <a:pos x="22" y="125"/>
                </a:cxn>
                <a:cxn ang="0">
                  <a:pos x="22" y="105"/>
                </a:cxn>
                <a:cxn ang="0">
                  <a:pos x="22" y="105"/>
                </a:cxn>
                <a:cxn ang="0">
                  <a:pos x="22" y="80"/>
                </a:cxn>
                <a:cxn ang="0">
                  <a:pos x="22" y="55"/>
                </a:cxn>
                <a:cxn ang="0">
                  <a:pos x="23" y="31"/>
                </a:cxn>
                <a:cxn ang="0">
                  <a:pos x="25" y="18"/>
                </a:cxn>
                <a:cxn ang="0">
                  <a:pos x="29" y="6"/>
                </a:cxn>
                <a:cxn ang="0">
                  <a:pos x="29" y="6"/>
                </a:cxn>
                <a:cxn ang="0">
                  <a:pos x="29" y="4"/>
                </a:cxn>
                <a:cxn ang="0">
                  <a:pos x="28" y="2"/>
                </a:cxn>
                <a:cxn ang="0">
                  <a:pos x="27" y="1"/>
                </a:cxn>
                <a:cxn ang="0">
                  <a:pos x="24" y="0"/>
                </a:cxn>
                <a:cxn ang="0">
                  <a:pos x="23" y="0"/>
                </a:cxn>
                <a:cxn ang="0">
                  <a:pos x="21" y="0"/>
                </a:cxn>
                <a:cxn ang="0">
                  <a:pos x="20" y="2"/>
                </a:cxn>
                <a:cxn ang="0">
                  <a:pos x="19" y="3"/>
                </a:cxn>
                <a:cxn ang="0">
                  <a:pos x="19" y="3"/>
                </a:cxn>
              </a:cxnLst>
              <a:rect l="0" t="0" r="r" b="b"/>
              <a:pathLst>
                <a:path w="29" h="199">
                  <a:moveTo>
                    <a:pt x="19" y="3"/>
                  </a:moveTo>
                  <a:lnTo>
                    <a:pt x="19" y="3"/>
                  </a:lnTo>
                  <a:lnTo>
                    <a:pt x="14" y="24"/>
                  </a:lnTo>
                  <a:lnTo>
                    <a:pt x="13" y="34"/>
                  </a:lnTo>
                  <a:lnTo>
                    <a:pt x="13" y="45"/>
                  </a:lnTo>
                  <a:lnTo>
                    <a:pt x="13" y="98"/>
                  </a:lnTo>
                  <a:lnTo>
                    <a:pt x="13" y="98"/>
                  </a:lnTo>
                  <a:lnTo>
                    <a:pt x="13" y="124"/>
                  </a:lnTo>
                  <a:lnTo>
                    <a:pt x="12" y="136"/>
                  </a:lnTo>
                  <a:lnTo>
                    <a:pt x="10" y="149"/>
                  </a:lnTo>
                  <a:lnTo>
                    <a:pt x="10" y="149"/>
                  </a:lnTo>
                  <a:lnTo>
                    <a:pt x="4" y="171"/>
                  </a:lnTo>
                  <a:lnTo>
                    <a:pt x="2" y="183"/>
                  </a:lnTo>
                  <a:lnTo>
                    <a:pt x="0" y="194"/>
                  </a:lnTo>
                  <a:lnTo>
                    <a:pt x="0" y="194"/>
                  </a:lnTo>
                  <a:lnTo>
                    <a:pt x="1" y="196"/>
                  </a:lnTo>
                  <a:lnTo>
                    <a:pt x="2" y="197"/>
                  </a:lnTo>
                  <a:lnTo>
                    <a:pt x="3" y="198"/>
                  </a:lnTo>
                  <a:lnTo>
                    <a:pt x="5" y="199"/>
                  </a:lnTo>
                  <a:lnTo>
                    <a:pt x="6" y="198"/>
                  </a:lnTo>
                  <a:lnTo>
                    <a:pt x="8" y="197"/>
                  </a:lnTo>
                  <a:lnTo>
                    <a:pt x="9" y="196"/>
                  </a:lnTo>
                  <a:lnTo>
                    <a:pt x="10" y="194"/>
                  </a:lnTo>
                  <a:lnTo>
                    <a:pt x="10" y="194"/>
                  </a:lnTo>
                  <a:lnTo>
                    <a:pt x="11" y="182"/>
                  </a:lnTo>
                  <a:lnTo>
                    <a:pt x="14" y="169"/>
                  </a:lnTo>
                  <a:lnTo>
                    <a:pt x="20" y="144"/>
                  </a:lnTo>
                  <a:lnTo>
                    <a:pt x="20" y="144"/>
                  </a:lnTo>
                  <a:lnTo>
                    <a:pt x="22" y="135"/>
                  </a:lnTo>
                  <a:lnTo>
                    <a:pt x="22" y="125"/>
                  </a:lnTo>
                  <a:lnTo>
                    <a:pt x="22" y="105"/>
                  </a:lnTo>
                  <a:lnTo>
                    <a:pt x="22" y="105"/>
                  </a:lnTo>
                  <a:lnTo>
                    <a:pt x="22" y="80"/>
                  </a:lnTo>
                  <a:lnTo>
                    <a:pt x="22" y="55"/>
                  </a:lnTo>
                  <a:lnTo>
                    <a:pt x="23" y="31"/>
                  </a:lnTo>
                  <a:lnTo>
                    <a:pt x="25" y="18"/>
                  </a:lnTo>
                  <a:lnTo>
                    <a:pt x="29" y="6"/>
                  </a:lnTo>
                  <a:lnTo>
                    <a:pt x="29" y="6"/>
                  </a:lnTo>
                  <a:lnTo>
                    <a:pt x="29" y="4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4" y="0"/>
                  </a:lnTo>
                  <a:lnTo>
                    <a:pt x="23" y="0"/>
                  </a:lnTo>
                  <a:lnTo>
                    <a:pt x="21" y="0"/>
                  </a:lnTo>
                  <a:lnTo>
                    <a:pt x="20" y="2"/>
                  </a:lnTo>
                  <a:lnTo>
                    <a:pt x="19" y="3"/>
                  </a:lnTo>
                  <a:lnTo>
                    <a:pt x="19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6" name="Freeform 199"/>
            <p:cNvSpPr/>
            <p:nvPr/>
          </p:nvSpPr>
          <p:spPr bwMode="auto">
            <a:xfrm>
              <a:off x="4464050" y="2424113"/>
              <a:ext cx="19050" cy="88900"/>
            </a:xfrm>
            <a:custGeom>
              <a:avLst/>
              <a:gdLst/>
              <a:ahLst/>
              <a:cxnLst>
                <a:cxn ang="0">
                  <a:pos x="26" y="3"/>
                </a:cxn>
                <a:cxn ang="0">
                  <a:pos x="26" y="3"/>
                </a:cxn>
                <a:cxn ang="0">
                  <a:pos x="18" y="42"/>
                </a:cxn>
                <a:cxn ang="0">
                  <a:pos x="11" y="83"/>
                </a:cxn>
                <a:cxn ang="0">
                  <a:pos x="6" y="123"/>
                </a:cxn>
                <a:cxn ang="0">
                  <a:pos x="0" y="162"/>
                </a:cxn>
                <a:cxn ang="0">
                  <a:pos x="0" y="162"/>
                </a:cxn>
                <a:cxn ang="0">
                  <a:pos x="0" y="164"/>
                </a:cxn>
                <a:cxn ang="0">
                  <a:pos x="2" y="166"/>
                </a:cxn>
                <a:cxn ang="0">
                  <a:pos x="3" y="167"/>
                </a:cxn>
                <a:cxn ang="0">
                  <a:pos x="5" y="167"/>
                </a:cxn>
                <a:cxn ang="0">
                  <a:pos x="8" y="166"/>
                </a:cxn>
                <a:cxn ang="0">
                  <a:pos x="10" y="164"/>
                </a:cxn>
                <a:cxn ang="0">
                  <a:pos x="10" y="162"/>
                </a:cxn>
                <a:cxn ang="0">
                  <a:pos x="10" y="162"/>
                </a:cxn>
                <a:cxn ang="0">
                  <a:pos x="15" y="123"/>
                </a:cxn>
                <a:cxn ang="0">
                  <a:pos x="20" y="84"/>
                </a:cxn>
                <a:cxn ang="0">
                  <a:pos x="26" y="45"/>
                </a:cxn>
                <a:cxn ang="0">
                  <a:pos x="36" y="6"/>
                </a:cxn>
                <a:cxn ang="0">
                  <a:pos x="36" y="6"/>
                </a:cxn>
                <a:cxn ang="0">
                  <a:pos x="36" y="4"/>
                </a:cxn>
                <a:cxn ang="0">
                  <a:pos x="35" y="2"/>
                </a:cxn>
                <a:cxn ang="0">
                  <a:pos x="34" y="1"/>
                </a:cxn>
                <a:cxn ang="0">
                  <a:pos x="31" y="0"/>
                </a:cxn>
                <a:cxn ang="0">
                  <a:pos x="29" y="0"/>
                </a:cxn>
                <a:cxn ang="0">
                  <a:pos x="28" y="0"/>
                </a:cxn>
                <a:cxn ang="0">
                  <a:pos x="26" y="1"/>
                </a:cxn>
                <a:cxn ang="0">
                  <a:pos x="26" y="3"/>
                </a:cxn>
                <a:cxn ang="0">
                  <a:pos x="26" y="3"/>
                </a:cxn>
              </a:cxnLst>
              <a:rect l="0" t="0" r="r" b="b"/>
              <a:pathLst>
                <a:path w="36" h="167">
                  <a:moveTo>
                    <a:pt x="26" y="3"/>
                  </a:moveTo>
                  <a:lnTo>
                    <a:pt x="26" y="3"/>
                  </a:lnTo>
                  <a:lnTo>
                    <a:pt x="18" y="42"/>
                  </a:lnTo>
                  <a:lnTo>
                    <a:pt x="11" y="83"/>
                  </a:lnTo>
                  <a:lnTo>
                    <a:pt x="6" y="123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64"/>
                  </a:lnTo>
                  <a:lnTo>
                    <a:pt x="2" y="166"/>
                  </a:lnTo>
                  <a:lnTo>
                    <a:pt x="3" y="167"/>
                  </a:lnTo>
                  <a:lnTo>
                    <a:pt x="5" y="167"/>
                  </a:lnTo>
                  <a:lnTo>
                    <a:pt x="8" y="166"/>
                  </a:lnTo>
                  <a:lnTo>
                    <a:pt x="10" y="164"/>
                  </a:lnTo>
                  <a:lnTo>
                    <a:pt x="10" y="162"/>
                  </a:lnTo>
                  <a:lnTo>
                    <a:pt x="10" y="162"/>
                  </a:lnTo>
                  <a:lnTo>
                    <a:pt x="15" y="123"/>
                  </a:lnTo>
                  <a:lnTo>
                    <a:pt x="20" y="84"/>
                  </a:lnTo>
                  <a:lnTo>
                    <a:pt x="26" y="45"/>
                  </a:lnTo>
                  <a:lnTo>
                    <a:pt x="36" y="6"/>
                  </a:lnTo>
                  <a:lnTo>
                    <a:pt x="36" y="6"/>
                  </a:lnTo>
                  <a:lnTo>
                    <a:pt x="36" y="4"/>
                  </a:lnTo>
                  <a:lnTo>
                    <a:pt x="35" y="2"/>
                  </a:lnTo>
                  <a:lnTo>
                    <a:pt x="34" y="1"/>
                  </a:lnTo>
                  <a:lnTo>
                    <a:pt x="31" y="0"/>
                  </a:lnTo>
                  <a:lnTo>
                    <a:pt x="29" y="0"/>
                  </a:lnTo>
                  <a:lnTo>
                    <a:pt x="28" y="0"/>
                  </a:lnTo>
                  <a:lnTo>
                    <a:pt x="26" y="1"/>
                  </a:lnTo>
                  <a:lnTo>
                    <a:pt x="26" y="3"/>
                  </a:lnTo>
                  <a:lnTo>
                    <a:pt x="26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7" name="Freeform 200"/>
            <p:cNvSpPr/>
            <p:nvPr/>
          </p:nvSpPr>
          <p:spPr bwMode="auto">
            <a:xfrm>
              <a:off x="4521200" y="2484438"/>
              <a:ext cx="17463" cy="95250"/>
            </a:xfrm>
            <a:custGeom>
              <a:avLst/>
              <a:gdLst/>
              <a:ahLst/>
              <a:cxnLst>
                <a:cxn ang="0">
                  <a:pos x="26" y="5"/>
                </a:cxn>
                <a:cxn ang="0">
                  <a:pos x="26" y="5"/>
                </a:cxn>
                <a:cxn ang="0">
                  <a:pos x="25" y="26"/>
                </a:cxn>
                <a:cxn ang="0">
                  <a:pos x="23" y="46"/>
                </a:cxn>
                <a:cxn ang="0">
                  <a:pos x="20" y="67"/>
                </a:cxn>
                <a:cxn ang="0">
                  <a:pos x="14" y="88"/>
                </a:cxn>
                <a:cxn ang="0">
                  <a:pos x="14" y="88"/>
                </a:cxn>
                <a:cxn ang="0">
                  <a:pos x="11" y="98"/>
                </a:cxn>
                <a:cxn ang="0">
                  <a:pos x="9" y="109"/>
                </a:cxn>
                <a:cxn ang="0">
                  <a:pos x="6" y="131"/>
                </a:cxn>
                <a:cxn ang="0">
                  <a:pos x="3" y="153"/>
                </a:cxn>
                <a:cxn ang="0">
                  <a:pos x="0" y="174"/>
                </a:cxn>
                <a:cxn ang="0">
                  <a:pos x="0" y="174"/>
                </a:cxn>
                <a:cxn ang="0">
                  <a:pos x="0" y="176"/>
                </a:cxn>
                <a:cxn ang="0">
                  <a:pos x="1" y="177"/>
                </a:cxn>
                <a:cxn ang="0">
                  <a:pos x="4" y="179"/>
                </a:cxn>
                <a:cxn ang="0">
                  <a:pos x="6" y="179"/>
                </a:cxn>
                <a:cxn ang="0">
                  <a:pos x="7" y="179"/>
                </a:cxn>
                <a:cxn ang="0">
                  <a:pos x="8" y="178"/>
                </a:cxn>
                <a:cxn ang="0">
                  <a:pos x="9" y="176"/>
                </a:cxn>
                <a:cxn ang="0">
                  <a:pos x="9" y="176"/>
                </a:cxn>
                <a:cxn ang="0">
                  <a:pos x="12" y="155"/>
                </a:cxn>
                <a:cxn ang="0">
                  <a:pos x="15" y="133"/>
                </a:cxn>
                <a:cxn ang="0">
                  <a:pos x="18" y="111"/>
                </a:cxn>
                <a:cxn ang="0">
                  <a:pos x="24" y="91"/>
                </a:cxn>
                <a:cxn ang="0">
                  <a:pos x="24" y="91"/>
                </a:cxn>
                <a:cxn ang="0">
                  <a:pos x="28" y="69"/>
                </a:cxn>
                <a:cxn ang="0">
                  <a:pos x="32" y="48"/>
                </a:cxn>
                <a:cxn ang="0">
                  <a:pos x="34" y="27"/>
                </a:cxn>
                <a:cxn ang="0">
                  <a:pos x="35" y="5"/>
                </a:cxn>
                <a:cxn ang="0">
                  <a:pos x="35" y="5"/>
                </a:cxn>
                <a:cxn ang="0">
                  <a:pos x="34" y="3"/>
                </a:cxn>
                <a:cxn ang="0">
                  <a:pos x="33" y="1"/>
                </a:cxn>
                <a:cxn ang="0">
                  <a:pos x="32" y="0"/>
                </a:cxn>
                <a:cxn ang="0">
                  <a:pos x="30" y="0"/>
                </a:cxn>
                <a:cxn ang="0">
                  <a:pos x="28" y="0"/>
                </a:cxn>
                <a:cxn ang="0">
                  <a:pos x="27" y="1"/>
                </a:cxn>
                <a:cxn ang="0">
                  <a:pos x="26" y="3"/>
                </a:cxn>
                <a:cxn ang="0">
                  <a:pos x="26" y="5"/>
                </a:cxn>
                <a:cxn ang="0">
                  <a:pos x="26" y="5"/>
                </a:cxn>
              </a:cxnLst>
              <a:rect l="0" t="0" r="r" b="b"/>
              <a:pathLst>
                <a:path w="35" h="179">
                  <a:moveTo>
                    <a:pt x="26" y="5"/>
                  </a:moveTo>
                  <a:lnTo>
                    <a:pt x="26" y="5"/>
                  </a:lnTo>
                  <a:lnTo>
                    <a:pt x="25" y="26"/>
                  </a:lnTo>
                  <a:lnTo>
                    <a:pt x="23" y="46"/>
                  </a:lnTo>
                  <a:lnTo>
                    <a:pt x="20" y="67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1" y="98"/>
                  </a:lnTo>
                  <a:lnTo>
                    <a:pt x="9" y="109"/>
                  </a:lnTo>
                  <a:lnTo>
                    <a:pt x="6" y="131"/>
                  </a:lnTo>
                  <a:lnTo>
                    <a:pt x="3" y="153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76"/>
                  </a:lnTo>
                  <a:lnTo>
                    <a:pt x="1" y="177"/>
                  </a:lnTo>
                  <a:lnTo>
                    <a:pt x="4" y="179"/>
                  </a:lnTo>
                  <a:lnTo>
                    <a:pt x="6" y="179"/>
                  </a:lnTo>
                  <a:lnTo>
                    <a:pt x="7" y="179"/>
                  </a:lnTo>
                  <a:lnTo>
                    <a:pt x="8" y="178"/>
                  </a:lnTo>
                  <a:lnTo>
                    <a:pt x="9" y="176"/>
                  </a:lnTo>
                  <a:lnTo>
                    <a:pt x="9" y="176"/>
                  </a:lnTo>
                  <a:lnTo>
                    <a:pt x="12" y="155"/>
                  </a:lnTo>
                  <a:lnTo>
                    <a:pt x="15" y="133"/>
                  </a:lnTo>
                  <a:lnTo>
                    <a:pt x="18" y="111"/>
                  </a:lnTo>
                  <a:lnTo>
                    <a:pt x="24" y="91"/>
                  </a:lnTo>
                  <a:lnTo>
                    <a:pt x="24" y="91"/>
                  </a:lnTo>
                  <a:lnTo>
                    <a:pt x="28" y="69"/>
                  </a:lnTo>
                  <a:lnTo>
                    <a:pt x="32" y="48"/>
                  </a:lnTo>
                  <a:lnTo>
                    <a:pt x="34" y="27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4" y="3"/>
                  </a:lnTo>
                  <a:lnTo>
                    <a:pt x="33" y="1"/>
                  </a:lnTo>
                  <a:lnTo>
                    <a:pt x="32" y="0"/>
                  </a:lnTo>
                  <a:lnTo>
                    <a:pt x="30" y="0"/>
                  </a:lnTo>
                  <a:lnTo>
                    <a:pt x="28" y="0"/>
                  </a:lnTo>
                  <a:lnTo>
                    <a:pt x="27" y="1"/>
                  </a:lnTo>
                  <a:lnTo>
                    <a:pt x="26" y="3"/>
                  </a:lnTo>
                  <a:lnTo>
                    <a:pt x="26" y="5"/>
                  </a:lnTo>
                  <a:lnTo>
                    <a:pt x="26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8" name="Freeform 201"/>
            <p:cNvSpPr/>
            <p:nvPr/>
          </p:nvSpPr>
          <p:spPr bwMode="auto">
            <a:xfrm>
              <a:off x="4570413" y="2508250"/>
              <a:ext cx="12700" cy="41275"/>
            </a:xfrm>
            <a:custGeom>
              <a:avLst/>
              <a:gdLst/>
              <a:ahLst/>
              <a:cxnLst>
                <a:cxn ang="0">
                  <a:pos x="12" y="3"/>
                </a:cxn>
                <a:cxn ang="0">
                  <a:pos x="12" y="3"/>
                </a:cxn>
                <a:cxn ang="0">
                  <a:pos x="8" y="21"/>
                </a:cxn>
                <a:cxn ang="0">
                  <a:pos x="6" y="38"/>
                </a:cxn>
                <a:cxn ang="0">
                  <a:pos x="3" y="56"/>
                </a:cxn>
                <a:cxn ang="0">
                  <a:pos x="0" y="73"/>
                </a:cxn>
                <a:cxn ang="0">
                  <a:pos x="0" y="73"/>
                </a:cxn>
                <a:cxn ang="0">
                  <a:pos x="0" y="76"/>
                </a:cxn>
                <a:cxn ang="0">
                  <a:pos x="1" y="77"/>
                </a:cxn>
                <a:cxn ang="0">
                  <a:pos x="2" y="78"/>
                </a:cxn>
                <a:cxn ang="0">
                  <a:pos x="3" y="79"/>
                </a:cxn>
                <a:cxn ang="0">
                  <a:pos x="5" y="79"/>
                </a:cxn>
                <a:cxn ang="0">
                  <a:pos x="7" y="79"/>
                </a:cxn>
                <a:cxn ang="0">
                  <a:pos x="8" y="78"/>
                </a:cxn>
                <a:cxn ang="0">
                  <a:pos x="9" y="76"/>
                </a:cxn>
                <a:cxn ang="0">
                  <a:pos x="9" y="76"/>
                </a:cxn>
                <a:cxn ang="0">
                  <a:pos x="12" y="58"/>
                </a:cxn>
                <a:cxn ang="0">
                  <a:pos x="14" y="40"/>
                </a:cxn>
                <a:cxn ang="0">
                  <a:pos x="17" y="23"/>
                </a:cxn>
                <a:cxn ang="0">
                  <a:pos x="22" y="6"/>
                </a:cxn>
                <a:cxn ang="0">
                  <a:pos x="22" y="6"/>
                </a:cxn>
                <a:cxn ang="0">
                  <a:pos x="22" y="4"/>
                </a:cxn>
                <a:cxn ang="0">
                  <a:pos x="22" y="2"/>
                </a:cxn>
                <a:cxn ang="0">
                  <a:pos x="21" y="1"/>
                </a:cxn>
                <a:cxn ang="0">
                  <a:pos x="19" y="0"/>
                </a:cxn>
                <a:cxn ang="0">
                  <a:pos x="16" y="0"/>
                </a:cxn>
                <a:cxn ang="0">
                  <a:pos x="15" y="0"/>
                </a:cxn>
                <a:cxn ang="0">
                  <a:pos x="13" y="1"/>
                </a:cxn>
                <a:cxn ang="0">
                  <a:pos x="12" y="3"/>
                </a:cxn>
                <a:cxn ang="0">
                  <a:pos x="12" y="3"/>
                </a:cxn>
              </a:cxnLst>
              <a:rect l="0" t="0" r="r" b="b"/>
              <a:pathLst>
                <a:path w="22" h="79">
                  <a:moveTo>
                    <a:pt x="12" y="3"/>
                  </a:moveTo>
                  <a:lnTo>
                    <a:pt x="12" y="3"/>
                  </a:lnTo>
                  <a:lnTo>
                    <a:pt x="8" y="21"/>
                  </a:lnTo>
                  <a:lnTo>
                    <a:pt x="6" y="38"/>
                  </a:lnTo>
                  <a:lnTo>
                    <a:pt x="3" y="56"/>
                  </a:lnTo>
                  <a:lnTo>
                    <a:pt x="0" y="73"/>
                  </a:lnTo>
                  <a:lnTo>
                    <a:pt x="0" y="73"/>
                  </a:lnTo>
                  <a:lnTo>
                    <a:pt x="0" y="76"/>
                  </a:lnTo>
                  <a:lnTo>
                    <a:pt x="1" y="77"/>
                  </a:lnTo>
                  <a:lnTo>
                    <a:pt x="2" y="78"/>
                  </a:lnTo>
                  <a:lnTo>
                    <a:pt x="3" y="79"/>
                  </a:lnTo>
                  <a:lnTo>
                    <a:pt x="5" y="79"/>
                  </a:lnTo>
                  <a:lnTo>
                    <a:pt x="7" y="79"/>
                  </a:lnTo>
                  <a:lnTo>
                    <a:pt x="8" y="78"/>
                  </a:lnTo>
                  <a:lnTo>
                    <a:pt x="9" y="76"/>
                  </a:lnTo>
                  <a:lnTo>
                    <a:pt x="9" y="76"/>
                  </a:lnTo>
                  <a:lnTo>
                    <a:pt x="12" y="58"/>
                  </a:lnTo>
                  <a:lnTo>
                    <a:pt x="14" y="40"/>
                  </a:lnTo>
                  <a:lnTo>
                    <a:pt x="17" y="23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2" y="4"/>
                  </a:lnTo>
                  <a:lnTo>
                    <a:pt x="22" y="2"/>
                  </a:lnTo>
                  <a:lnTo>
                    <a:pt x="21" y="1"/>
                  </a:lnTo>
                  <a:lnTo>
                    <a:pt x="19" y="0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3" y="1"/>
                  </a:lnTo>
                  <a:lnTo>
                    <a:pt x="12" y="3"/>
                  </a:lnTo>
                  <a:lnTo>
                    <a:pt x="12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9" name="Freeform 202"/>
            <p:cNvSpPr/>
            <p:nvPr/>
          </p:nvSpPr>
          <p:spPr bwMode="auto">
            <a:xfrm>
              <a:off x="4603750" y="2557463"/>
              <a:ext cx="15875" cy="46038"/>
            </a:xfrm>
            <a:custGeom>
              <a:avLst/>
              <a:gdLst/>
              <a:ahLst/>
              <a:cxnLst>
                <a:cxn ang="0">
                  <a:pos x="20" y="3"/>
                </a:cxn>
                <a:cxn ang="0">
                  <a:pos x="20" y="3"/>
                </a:cxn>
                <a:cxn ang="0">
                  <a:pos x="0" y="79"/>
                </a:cxn>
                <a:cxn ang="0">
                  <a:pos x="0" y="79"/>
                </a:cxn>
                <a:cxn ang="0">
                  <a:pos x="0" y="81"/>
                </a:cxn>
                <a:cxn ang="0">
                  <a:pos x="1" y="83"/>
                </a:cxn>
                <a:cxn ang="0">
                  <a:pos x="2" y="84"/>
                </a:cxn>
                <a:cxn ang="0">
                  <a:pos x="4" y="85"/>
                </a:cxn>
                <a:cxn ang="0">
                  <a:pos x="5" y="85"/>
                </a:cxn>
                <a:cxn ang="0">
                  <a:pos x="7" y="85"/>
                </a:cxn>
                <a:cxn ang="0">
                  <a:pos x="8" y="84"/>
                </a:cxn>
                <a:cxn ang="0">
                  <a:pos x="9" y="82"/>
                </a:cxn>
                <a:cxn ang="0">
                  <a:pos x="9" y="82"/>
                </a:cxn>
                <a:cxn ang="0">
                  <a:pos x="28" y="5"/>
                </a:cxn>
                <a:cxn ang="0">
                  <a:pos x="28" y="5"/>
                </a:cxn>
                <a:cxn ang="0">
                  <a:pos x="29" y="3"/>
                </a:cxn>
                <a:cxn ang="0">
                  <a:pos x="28" y="2"/>
                </a:cxn>
                <a:cxn ang="0">
                  <a:pos x="27" y="1"/>
                </a:cxn>
                <a:cxn ang="0">
                  <a:pos x="25" y="0"/>
                </a:cxn>
                <a:cxn ang="0">
                  <a:pos x="23" y="0"/>
                </a:cxn>
                <a:cxn ang="0">
                  <a:pos x="22" y="0"/>
                </a:cxn>
                <a:cxn ang="0">
                  <a:pos x="20" y="1"/>
                </a:cxn>
                <a:cxn ang="0">
                  <a:pos x="20" y="3"/>
                </a:cxn>
                <a:cxn ang="0">
                  <a:pos x="20" y="3"/>
                </a:cxn>
              </a:cxnLst>
              <a:rect l="0" t="0" r="r" b="b"/>
              <a:pathLst>
                <a:path w="29" h="85">
                  <a:moveTo>
                    <a:pt x="20" y="3"/>
                  </a:moveTo>
                  <a:lnTo>
                    <a:pt x="20" y="3"/>
                  </a:lnTo>
                  <a:lnTo>
                    <a:pt x="0" y="79"/>
                  </a:lnTo>
                  <a:lnTo>
                    <a:pt x="0" y="79"/>
                  </a:lnTo>
                  <a:lnTo>
                    <a:pt x="0" y="81"/>
                  </a:lnTo>
                  <a:lnTo>
                    <a:pt x="1" y="83"/>
                  </a:lnTo>
                  <a:lnTo>
                    <a:pt x="2" y="84"/>
                  </a:lnTo>
                  <a:lnTo>
                    <a:pt x="4" y="85"/>
                  </a:lnTo>
                  <a:lnTo>
                    <a:pt x="5" y="85"/>
                  </a:lnTo>
                  <a:lnTo>
                    <a:pt x="7" y="85"/>
                  </a:lnTo>
                  <a:lnTo>
                    <a:pt x="8" y="84"/>
                  </a:lnTo>
                  <a:lnTo>
                    <a:pt x="9" y="82"/>
                  </a:lnTo>
                  <a:lnTo>
                    <a:pt x="9" y="82"/>
                  </a:lnTo>
                  <a:lnTo>
                    <a:pt x="28" y="5"/>
                  </a:lnTo>
                  <a:lnTo>
                    <a:pt x="28" y="5"/>
                  </a:lnTo>
                  <a:lnTo>
                    <a:pt x="29" y="3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5" y="0"/>
                  </a:lnTo>
                  <a:lnTo>
                    <a:pt x="23" y="0"/>
                  </a:lnTo>
                  <a:lnTo>
                    <a:pt x="22" y="0"/>
                  </a:lnTo>
                  <a:lnTo>
                    <a:pt x="20" y="1"/>
                  </a:lnTo>
                  <a:lnTo>
                    <a:pt x="20" y="3"/>
                  </a:lnTo>
                  <a:lnTo>
                    <a:pt x="20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0" name="Freeform 203"/>
            <p:cNvSpPr/>
            <p:nvPr/>
          </p:nvSpPr>
          <p:spPr bwMode="auto">
            <a:xfrm>
              <a:off x="4687888" y="2668588"/>
              <a:ext cx="15875" cy="61913"/>
            </a:xfrm>
            <a:custGeom>
              <a:avLst/>
              <a:gdLst/>
              <a:ahLst/>
              <a:cxnLst>
                <a:cxn ang="0">
                  <a:pos x="19" y="4"/>
                </a:cxn>
                <a:cxn ang="0">
                  <a:pos x="19" y="4"/>
                </a:cxn>
                <a:cxn ang="0">
                  <a:pos x="19" y="12"/>
                </a:cxn>
                <a:cxn ang="0">
                  <a:pos x="17" y="19"/>
                </a:cxn>
                <a:cxn ang="0">
                  <a:pos x="12" y="35"/>
                </a:cxn>
                <a:cxn ang="0">
                  <a:pos x="8" y="50"/>
                </a:cxn>
                <a:cxn ang="0">
                  <a:pos x="7" y="58"/>
                </a:cxn>
                <a:cxn ang="0">
                  <a:pos x="6" y="65"/>
                </a:cxn>
                <a:cxn ang="0">
                  <a:pos x="6" y="65"/>
                </a:cxn>
                <a:cxn ang="0">
                  <a:pos x="6" y="76"/>
                </a:cxn>
                <a:cxn ang="0">
                  <a:pos x="5" y="89"/>
                </a:cxn>
                <a:cxn ang="0">
                  <a:pos x="4" y="99"/>
                </a:cxn>
                <a:cxn ang="0">
                  <a:pos x="0" y="110"/>
                </a:cxn>
                <a:cxn ang="0">
                  <a:pos x="0" y="110"/>
                </a:cxn>
                <a:cxn ang="0">
                  <a:pos x="0" y="112"/>
                </a:cxn>
                <a:cxn ang="0">
                  <a:pos x="0" y="113"/>
                </a:cxn>
                <a:cxn ang="0">
                  <a:pos x="1" y="116"/>
                </a:cxn>
                <a:cxn ang="0">
                  <a:pos x="3" y="116"/>
                </a:cxn>
                <a:cxn ang="0">
                  <a:pos x="6" y="116"/>
                </a:cxn>
                <a:cxn ang="0">
                  <a:pos x="8" y="114"/>
                </a:cxn>
                <a:cxn ang="0">
                  <a:pos x="9" y="112"/>
                </a:cxn>
                <a:cxn ang="0">
                  <a:pos x="9" y="112"/>
                </a:cxn>
                <a:cxn ang="0">
                  <a:pos x="12" y="102"/>
                </a:cxn>
                <a:cxn ang="0">
                  <a:pos x="14" y="92"/>
                </a:cxn>
                <a:cxn ang="0">
                  <a:pos x="15" y="80"/>
                </a:cxn>
                <a:cxn ang="0">
                  <a:pos x="15" y="70"/>
                </a:cxn>
                <a:cxn ang="0">
                  <a:pos x="15" y="70"/>
                </a:cxn>
                <a:cxn ang="0">
                  <a:pos x="17" y="62"/>
                </a:cxn>
                <a:cxn ang="0">
                  <a:pos x="18" y="54"/>
                </a:cxn>
                <a:cxn ang="0">
                  <a:pos x="22" y="37"/>
                </a:cxn>
                <a:cxn ang="0">
                  <a:pos x="26" y="20"/>
                </a:cxn>
                <a:cxn ang="0">
                  <a:pos x="28" y="12"/>
                </a:cxn>
                <a:cxn ang="0">
                  <a:pos x="29" y="4"/>
                </a:cxn>
                <a:cxn ang="0">
                  <a:pos x="29" y="4"/>
                </a:cxn>
                <a:cxn ang="0">
                  <a:pos x="28" y="2"/>
                </a:cxn>
                <a:cxn ang="0">
                  <a:pos x="27" y="1"/>
                </a:cxn>
                <a:cxn ang="0">
                  <a:pos x="26" y="0"/>
                </a:cxn>
                <a:cxn ang="0">
                  <a:pos x="24" y="0"/>
                </a:cxn>
                <a:cxn ang="0">
                  <a:pos x="22" y="0"/>
                </a:cxn>
                <a:cxn ang="0">
                  <a:pos x="21" y="1"/>
                </a:cxn>
                <a:cxn ang="0">
                  <a:pos x="20" y="2"/>
                </a:cxn>
                <a:cxn ang="0">
                  <a:pos x="19" y="4"/>
                </a:cxn>
                <a:cxn ang="0">
                  <a:pos x="19" y="4"/>
                </a:cxn>
              </a:cxnLst>
              <a:rect l="0" t="0" r="r" b="b"/>
              <a:pathLst>
                <a:path w="29" h="116">
                  <a:moveTo>
                    <a:pt x="19" y="4"/>
                  </a:moveTo>
                  <a:lnTo>
                    <a:pt x="19" y="4"/>
                  </a:lnTo>
                  <a:lnTo>
                    <a:pt x="19" y="12"/>
                  </a:lnTo>
                  <a:lnTo>
                    <a:pt x="17" y="19"/>
                  </a:lnTo>
                  <a:lnTo>
                    <a:pt x="12" y="35"/>
                  </a:lnTo>
                  <a:lnTo>
                    <a:pt x="8" y="50"/>
                  </a:lnTo>
                  <a:lnTo>
                    <a:pt x="7" y="58"/>
                  </a:lnTo>
                  <a:lnTo>
                    <a:pt x="6" y="65"/>
                  </a:lnTo>
                  <a:lnTo>
                    <a:pt x="6" y="65"/>
                  </a:lnTo>
                  <a:lnTo>
                    <a:pt x="6" y="76"/>
                  </a:lnTo>
                  <a:lnTo>
                    <a:pt x="5" y="89"/>
                  </a:lnTo>
                  <a:lnTo>
                    <a:pt x="4" y="99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112"/>
                  </a:lnTo>
                  <a:lnTo>
                    <a:pt x="0" y="113"/>
                  </a:lnTo>
                  <a:lnTo>
                    <a:pt x="1" y="116"/>
                  </a:lnTo>
                  <a:lnTo>
                    <a:pt x="3" y="116"/>
                  </a:lnTo>
                  <a:lnTo>
                    <a:pt x="6" y="116"/>
                  </a:lnTo>
                  <a:lnTo>
                    <a:pt x="8" y="114"/>
                  </a:lnTo>
                  <a:lnTo>
                    <a:pt x="9" y="112"/>
                  </a:lnTo>
                  <a:lnTo>
                    <a:pt x="9" y="112"/>
                  </a:lnTo>
                  <a:lnTo>
                    <a:pt x="12" y="102"/>
                  </a:lnTo>
                  <a:lnTo>
                    <a:pt x="14" y="92"/>
                  </a:lnTo>
                  <a:lnTo>
                    <a:pt x="15" y="80"/>
                  </a:lnTo>
                  <a:lnTo>
                    <a:pt x="15" y="70"/>
                  </a:lnTo>
                  <a:lnTo>
                    <a:pt x="15" y="70"/>
                  </a:lnTo>
                  <a:lnTo>
                    <a:pt x="17" y="62"/>
                  </a:lnTo>
                  <a:lnTo>
                    <a:pt x="18" y="54"/>
                  </a:lnTo>
                  <a:lnTo>
                    <a:pt x="22" y="37"/>
                  </a:lnTo>
                  <a:lnTo>
                    <a:pt x="26" y="20"/>
                  </a:lnTo>
                  <a:lnTo>
                    <a:pt x="28" y="12"/>
                  </a:lnTo>
                  <a:lnTo>
                    <a:pt x="29" y="4"/>
                  </a:lnTo>
                  <a:lnTo>
                    <a:pt x="29" y="4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6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21" y="1"/>
                  </a:lnTo>
                  <a:lnTo>
                    <a:pt x="20" y="2"/>
                  </a:lnTo>
                  <a:lnTo>
                    <a:pt x="19" y="4"/>
                  </a:lnTo>
                  <a:lnTo>
                    <a:pt x="19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1" name="Freeform 204"/>
            <p:cNvSpPr/>
            <p:nvPr/>
          </p:nvSpPr>
          <p:spPr bwMode="auto">
            <a:xfrm>
              <a:off x="4714875" y="2657475"/>
              <a:ext cx="11113" cy="61913"/>
            </a:xfrm>
            <a:custGeom>
              <a:avLst/>
              <a:gdLst/>
              <a:ahLst/>
              <a:cxnLst>
                <a:cxn ang="0">
                  <a:pos x="12" y="5"/>
                </a:cxn>
                <a:cxn ang="0">
                  <a:pos x="12" y="5"/>
                </a:cxn>
                <a:cxn ang="0">
                  <a:pos x="10" y="32"/>
                </a:cxn>
                <a:cxn ang="0">
                  <a:pos x="6" y="59"/>
                </a:cxn>
                <a:cxn ang="0">
                  <a:pos x="2" y="86"/>
                </a:cxn>
                <a:cxn ang="0">
                  <a:pos x="0" y="113"/>
                </a:cxn>
                <a:cxn ang="0">
                  <a:pos x="0" y="113"/>
                </a:cxn>
                <a:cxn ang="0">
                  <a:pos x="0" y="115"/>
                </a:cxn>
                <a:cxn ang="0">
                  <a:pos x="1" y="116"/>
                </a:cxn>
                <a:cxn ang="0">
                  <a:pos x="3" y="117"/>
                </a:cxn>
                <a:cxn ang="0">
                  <a:pos x="4" y="117"/>
                </a:cxn>
                <a:cxn ang="0">
                  <a:pos x="6" y="117"/>
                </a:cxn>
                <a:cxn ang="0">
                  <a:pos x="8" y="116"/>
                </a:cxn>
                <a:cxn ang="0">
                  <a:pos x="9" y="115"/>
                </a:cxn>
                <a:cxn ang="0">
                  <a:pos x="9" y="113"/>
                </a:cxn>
                <a:cxn ang="0">
                  <a:pos x="9" y="113"/>
                </a:cxn>
                <a:cxn ang="0">
                  <a:pos x="11" y="86"/>
                </a:cxn>
                <a:cxn ang="0">
                  <a:pos x="15" y="59"/>
                </a:cxn>
                <a:cxn ang="0">
                  <a:pos x="19" y="32"/>
                </a:cxn>
                <a:cxn ang="0">
                  <a:pos x="21" y="5"/>
                </a:cxn>
                <a:cxn ang="0">
                  <a:pos x="21" y="5"/>
                </a:cxn>
                <a:cxn ang="0">
                  <a:pos x="21" y="3"/>
                </a:cxn>
                <a:cxn ang="0">
                  <a:pos x="20" y="2"/>
                </a:cxn>
                <a:cxn ang="0">
                  <a:pos x="19" y="1"/>
                </a:cxn>
                <a:cxn ang="0">
                  <a:pos x="17" y="0"/>
                </a:cxn>
                <a:cxn ang="0">
                  <a:pos x="15" y="1"/>
                </a:cxn>
                <a:cxn ang="0">
                  <a:pos x="14" y="2"/>
                </a:cxn>
                <a:cxn ang="0">
                  <a:pos x="13" y="3"/>
                </a:cxn>
                <a:cxn ang="0">
                  <a:pos x="12" y="5"/>
                </a:cxn>
                <a:cxn ang="0">
                  <a:pos x="12" y="5"/>
                </a:cxn>
              </a:cxnLst>
              <a:rect l="0" t="0" r="r" b="b"/>
              <a:pathLst>
                <a:path w="21" h="117">
                  <a:moveTo>
                    <a:pt x="12" y="5"/>
                  </a:moveTo>
                  <a:lnTo>
                    <a:pt x="12" y="5"/>
                  </a:lnTo>
                  <a:lnTo>
                    <a:pt x="10" y="32"/>
                  </a:lnTo>
                  <a:lnTo>
                    <a:pt x="6" y="59"/>
                  </a:lnTo>
                  <a:lnTo>
                    <a:pt x="2" y="86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0" y="115"/>
                  </a:lnTo>
                  <a:lnTo>
                    <a:pt x="1" y="116"/>
                  </a:lnTo>
                  <a:lnTo>
                    <a:pt x="3" y="117"/>
                  </a:lnTo>
                  <a:lnTo>
                    <a:pt x="4" y="117"/>
                  </a:lnTo>
                  <a:lnTo>
                    <a:pt x="6" y="117"/>
                  </a:lnTo>
                  <a:lnTo>
                    <a:pt x="8" y="116"/>
                  </a:lnTo>
                  <a:lnTo>
                    <a:pt x="9" y="115"/>
                  </a:lnTo>
                  <a:lnTo>
                    <a:pt x="9" y="113"/>
                  </a:lnTo>
                  <a:lnTo>
                    <a:pt x="9" y="113"/>
                  </a:lnTo>
                  <a:lnTo>
                    <a:pt x="11" y="86"/>
                  </a:lnTo>
                  <a:lnTo>
                    <a:pt x="15" y="59"/>
                  </a:lnTo>
                  <a:lnTo>
                    <a:pt x="19" y="32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1" y="3"/>
                  </a:lnTo>
                  <a:lnTo>
                    <a:pt x="20" y="2"/>
                  </a:lnTo>
                  <a:lnTo>
                    <a:pt x="19" y="1"/>
                  </a:lnTo>
                  <a:lnTo>
                    <a:pt x="17" y="0"/>
                  </a:lnTo>
                  <a:lnTo>
                    <a:pt x="15" y="1"/>
                  </a:lnTo>
                  <a:lnTo>
                    <a:pt x="14" y="2"/>
                  </a:lnTo>
                  <a:lnTo>
                    <a:pt x="13" y="3"/>
                  </a:lnTo>
                  <a:lnTo>
                    <a:pt x="12" y="5"/>
                  </a:lnTo>
                  <a:lnTo>
                    <a:pt x="12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2" name="Freeform 206"/>
            <p:cNvSpPr>
              <a:spLocks noEditPoints="1"/>
            </p:cNvSpPr>
            <p:nvPr/>
          </p:nvSpPr>
          <p:spPr bwMode="auto">
            <a:xfrm>
              <a:off x="4249738" y="2249488"/>
              <a:ext cx="555625" cy="574675"/>
            </a:xfrm>
            <a:custGeom>
              <a:avLst/>
              <a:gdLst/>
              <a:ahLst/>
              <a:cxnLst>
                <a:cxn ang="0">
                  <a:pos x="817" y="1056"/>
                </a:cxn>
                <a:cxn ang="0">
                  <a:pos x="716" y="1035"/>
                </a:cxn>
                <a:cxn ang="0">
                  <a:pos x="659" y="1016"/>
                </a:cxn>
                <a:cxn ang="0">
                  <a:pos x="645" y="1010"/>
                </a:cxn>
                <a:cxn ang="0">
                  <a:pos x="623" y="986"/>
                </a:cxn>
                <a:cxn ang="0">
                  <a:pos x="608" y="970"/>
                </a:cxn>
                <a:cxn ang="0">
                  <a:pos x="577" y="929"/>
                </a:cxn>
                <a:cxn ang="0">
                  <a:pos x="513" y="864"/>
                </a:cxn>
                <a:cxn ang="0">
                  <a:pos x="403" y="767"/>
                </a:cxn>
                <a:cxn ang="0">
                  <a:pos x="307" y="683"/>
                </a:cxn>
                <a:cxn ang="0">
                  <a:pos x="222" y="574"/>
                </a:cxn>
                <a:cxn ang="0">
                  <a:pos x="139" y="472"/>
                </a:cxn>
                <a:cxn ang="0">
                  <a:pos x="97" y="439"/>
                </a:cxn>
                <a:cxn ang="0">
                  <a:pos x="31" y="360"/>
                </a:cxn>
                <a:cxn ang="0">
                  <a:pos x="27" y="300"/>
                </a:cxn>
                <a:cxn ang="0">
                  <a:pos x="84" y="371"/>
                </a:cxn>
                <a:cxn ang="0">
                  <a:pos x="141" y="426"/>
                </a:cxn>
                <a:cxn ang="0">
                  <a:pos x="208" y="491"/>
                </a:cxn>
                <a:cxn ang="0">
                  <a:pos x="305" y="624"/>
                </a:cxn>
                <a:cxn ang="0">
                  <a:pos x="398" y="714"/>
                </a:cxn>
                <a:cxn ang="0">
                  <a:pos x="481" y="790"/>
                </a:cxn>
                <a:cxn ang="0">
                  <a:pos x="571" y="872"/>
                </a:cxn>
                <a:cxn ang="0">
                  <a:pos x="646" y="943"/>
                </a:cxn>
                <a:cxn ang="0">
                  <a:pos x="724" y="871"/>
                </a:cxn>
                <a:cxn ang="0">
                  <a:pos x="843" y="787"/>
                </a:cxn>
                <a:cxn ang="0">
                  <a:pos x="981" y="693"/>
                </a:cxn>
                <a:cxn ang="0">
                  <a:pos x="917" y="620"/>
                </a:cxn>
                <a:cxn ang="0">
                  <a:pos x="751" y="446"/>
                </a:cxn>
                <a:cxn ang="0">
                  <a:pos x="583" y="291"/>
                </a:cxn>
                <a:cxn ang="0">
                  <a:pos x="501" y="195"/>
                </a:cxn>
                <a:cxn ang="0">
                  <a:pos x="431" y="116"/>
                </a:cxn>
                <a:cxn ang="0">
                  <a:pos x="378" y="54"/>
                </a:cxn>
                <a:cxn ang="0">
                  <a:pos x="377" y="0"/>
                </a:cxn>
                <a:cxn ang="0">
                  <a:pos x="496" y="134"/>
                </a:cxn>
                <a:cxn ang="0">
                  <a:pos x="631" y="290"/>
                </a:cxn>
                <a:cxn ang="0">
                  <a:pos x="729" y="380"/>
                </a:cxn>
                <a:cxn ang="0">
                  <a:pos x="900" y="546"/>
                </a:cxn>
                <a:cxn ang="0">
                  <a:pos x="980" y="641"/>
                </a:cxn>
                <a:cxn ang="0">
                  <a:pos x="1020" y="678"/>
                </a:cxn>
                <a:cxn ang="0">
                  <a:pos x="1032" y="689"/>
                </a:cxn>
                <a:cxn ang="0">
                  <a:pos x="1037" y="700"/>
                </a:cxn>
                <a:cxn ang="0">
                  <a:pos x="1051" y="800"/>
                </a:cxn>
                <a:cxn ang="0">
                  <a:pos x="1037" y="911"/>
                </a:cxn>
                <a:cxn ang="0">
                  <a:pos x="1029" y="991"/>
                </a:cxn>
                <a:cxn ang="0">
                  <a:pos x="1023" y="1039"/>
                </a:cxn>
                <a:cxn ang="0">
                  <a:pos x="1016" y="1079"/>
                </a:cxn>
                <a:cxn ang="0">
                  <a:pos x="1002" y="1088"/>
                </a:cxn>
                <a:cxn ang="0">
                  <a:pos x="996" y="1087"/>
                </a:cxn>
                <a:cxn ang="0">
                  <a:pos x="954" y="761"/>
                </a:cxn>
                <a:cxn ang="0">
                  <a:pos x="842" y="830"/>
                </a:cxn>
                <a:cxn ang="0">
                  <a:pos x="729" y="917"/>
                </a:cxn>
                <a:cxn ang="0">
                  <a:pos x="672" y="967"/>
                </a:cxn>
                <a:cxn ang="0">
                  <a:pos x="699" y="991"/>
                </a:cxn>
                <a:cxn ang="0">
                  <a:pos x="772" y="1010"/>
                </a:cxn>
                <a:cxn ang="0">
                  <a:pos x="941" y="1046"/>
                </a:cxn>
                <a:cxn ang="0">
                  <a:pos x="989" y="1039"/>
                </a:cxn>
                <a:cxn ang="0">
                  <a:pos x="990" y="1018"/>
                </a:cxn>
                <a:cxn ang="0">
                  <a:pos x="995" y="957"/>
                </a:cxn>
                <a:cxn ang="0">
                  <a:pos x="1010" y="856"/>
                </a:cxn>
                <a:cxn ang="0">
                  <a:pos x="1010" y="734"/>
                </a:cxn>
              </a:cxnLst>
              <a:rect l="0" t="0" r="r" b="b"/>
              <a:pathLst>
                <a:path w="1051" h="1088">
                  <a:moveTo>
                    <a:pt x="991" y="1088"/>
                  </a:moveTo>
                  <a:lnTo>
                    <a:pt x="991" y="1088"/>
                  </a:lnTo>
                  <a:lnTo>
                    <a:pt x="952" y="1084"/>
                  </a:lnTo>
                  <a:lnTo>
                    <a:pt x="911" y="1078"/>
                  </a:lnTo>
                  <a:lnTo>
                    <a:pt x="866" y="1069"/>
                  </a:lnTo>
                  <a:lnTo>
                    <a:pt x="817" y="1056"/>
                  </a:lnTo>
                  <a:lnTo>
                    <a:pt x="817" y="1056"/>
                  </a:lnTo>
                  <a:lnTo>
                    <a:pt x="773" y="1046"/>
                  </a:lnTo>
                  <a:lnTo>
                    <a:pt x="751" y="1041"/>
                  </a:lnTo>
                  <a:lnTo>
                    <a:pt x="728" y="1037"/>
                  </a:lnTo>
                  <a:lnTo>
                    <a:pt x="728" y="1037"/>
                  </a:lnTo>
                  <a:lnTo>
                    <a:pt x="716" y="1035"/>
                  </a:lnTo>
                  <a:lnTo>
                    <a:pt x="706" y="1031"/>
                  </a:lnTo>
                  <a:lnTo>
                    <a:pt x="686" y="1025"/>
                  </a:lnTo>
                  <a:lnTo>
                    <a:pt x="686" y="1025"/>
                  </a:lnTo>
                  <a:lnTo>
                    <a:pt x="673" y="1020"/>
                  </a:lnTo>
                  <a:lnTo>
                    <a:pt x="659" y="1016"/>
                  </a:lnTo>
                  <a:lnTo>
                    <a:pt x="659" y="1016"/>
                  </a:lnTo>
                  <a:lnTo>
                    <a:pt x="654" y="1015"/>
                  </a:lnTo>
                  <a:lnTo>
                    <a:pt x="651" y="1013"/>
                  </a:lnTo>
                  <a:lnTo>
                    <a:pt x="650" y="1012"/>
                  </a:lnTo>
                  <a:lnTo>
                    <a:pt x="649" y="1011"/>
                  </a:lnTo>
                  <a:lnTo>
                    <a:pt x="649" y="1011"/>
                  </a:lnTo>
                  <a:lnTo>
                    <a:pt x="645" y="1010"/>
                  </a:lnTo>
                  <a:lnTo>
                    <a:pt x="645" y="1010"/>
                  </a:lnTo>
                  <a:lnTo>
                    <a:pt x="640" y="1006"/>
                  </a:lnTo>
                  <a:lnTo>
                    <a:pt x="635" y="1001"/>
                  </a:lnTo>
                  <a:lnTo>
                    <a:pt x="628" y="991"/>
                  </a:lnTo>
                  <a:lnTo>
                    <a:pt x="623" y="986"/>
                  </a:lnTo>
                  <a:lnTo>
                    <a:pt x="623" y="986"/>
                  </a:lnTo>
                  <a:lnTo>
                    <a:pt x="620" y="983"/>
                  </a:lnTo>
                  <a:lnTo>
                    <a:pt x="619" y="982"/>
                  </a:lnTo>
                  <a:lnTo>
                    <a:pt x="619" y="982"/>
                  </a:lnTo>
                  <a:lnTo>
                    <a:pt x="614" y="979"/>
                  </a:lnTo>
                  <a:lnTo>
                    <a:pt x="611" y="976"/>
                  </a:lnTo>
                  <a:lnTo>
                    <a:pt x="608" y="970"/>
                  </a:lnTo>
                  <a:lnTo>
                    <a:pt x="608" y="965"/>
                  </a:lnTo>
                  <a:lnTo>
                    <a:pt x="608" y="963"/>
                  </a:lnTo>
                  <a:lnTo>
                    <a:pt x="606" y="961"/>
                  </a:lnTo>
                  <a:lnTo>
                    <a:pt x="606" y="961"/>
                  </a:lnTo>
                  <a:lnTo>
                    <a:pt x="591" y="946"/>
                  </a:lnTo>
                  <a:lnTo>
                    <a:pt x="577" y="929"/>
                  </a:lnTo>
                  <a:lnTo>
                    <a:pt x="577" y="929"/>
                  </a:lnTo>
                  <a:lnTo>
                    <a:pt x="561" y="912"/>
                  </a:lnTo>
                  <a:lnTo>
                    <a:pt x="546" y="895"/>
                  </a:lnTo>
                  <a:lnTo>
                    <a:pt x="529" y="879"/>
                  </a:lnTo>
                  <a:lnTo>
                    <a:pt x="513" y="864"/>
                  </a:lnTo>
                  <a:lnTo>
                    <a:pt x="513" y="864"/>
                  </a:lnTo>
                  <a:lnTo>
                    <a:pt x="490" y="846"/>
                  </a:lnTo>
                  <a:lnTo>
                    <a:pt x="469" y="827"/>
                  </a:lnTo>
                  <a:lnTo>
                    <a:pt x="428" y="789"/>
                  </a:lnTo>
                  <a:lnTo>
                    <a:pt x="428" y="789"/>
                  </a:lnTo>
                  <a:lnTo>
                    <a:pt x="416" y="777"/>
                  </a:lnTo>
                  <a:lnTo>
                    <a:pt x="403" y="767"/>
                  </a:lnTo>
                  <a:lnTo>
                    <a:pt x="378" y="745"/>
                  </a:lnTo>
                  <a:lnTo>
                    <a:pt x="378" y="745"/>
                  </a:lnTo>
                  <a:lnTo>
                    <a:pt x="356" y="729"/>
                  </a:lnTo>
                  <a:lnTo>
                    <a:pt x="336" y="711"/>
                  </a:lnTo>
                  <a:lnTo>
                    <a:pt x="317" y="693"/>
                  </a:lnTo>
                  <a:lnTo>
                    <a:pt x="307" y="683"/>
                  </a:lnTo>
                  <a:lnTo>
                    <a:pt x="299" y="673"/>
                  </a:lnTo>
                  <a:lnTo>
                    <a:pt x="299" y="673"/>
                  </a:lnTo>
                  <a:lnTo>
                    <a:pt x="271" y="638"/>
                  </a:lnTo>
                  <a:lnTo>
                    <a:pt x="271" y="638"/>
                  </a:lnTo>
                  <a:lnTo>
                    <a:pt x="238" y="596"/>
                  </a:lnTo>
                  <a:lnTo>
                    <a:pt x="222" y="574"/>
                  </a:lnTo>
                  <a:lnTo>
                    <a:pt x="207" y="552"/>
                  </a:lnTo>
                  <a:lnTo>
                    <a:pt x="207" y="552"/>
                  </a:lnTo>
                  <a:lnTo>
                    <a:pt x="194" y="534"/>
                  </a:lnTo>
                  <a:lnTo>
                    <a:pt x="178" y="514"/>
                  </a:lnTo>
                  <a:lnTo>
                    <a:pt x="160" y="493"/>
                  </a:lnTo>
                  <a:lnTo>
                    <a:pt x="139" y="472"/>
                  </a:lnTo>
                  <a:lnTo>
                    <a:pt x="139" y="472"/>
                  </a:lnTo>
                  <a:lnTo>
                    <a:pt x="128" y="461"/>
                  </a:lnTo>
                  <a:lnTo>
                    <a:pt x="115" y="453"/>
                  </a:lnTo>
                  <a:lnTo>
                    <a:pt x="115" y="453"/>
                  </a:lnTo>
                  <a:lnTo>
                    <a:pt x="103" y="444"/>
                  </a:lnTo>
                  <a:lnTo>
                    <a:pt x="97" y="439"/>
                  </a:lnTo>
                  <a:lnTo>
                    <a:pt x="92" y="433"/>
                  </a:lnTo>
                  <a:lnTo>
                    <a:pt x="92" y="433"/>
                  </a:lnTo>
                  <a:lnTo>
                    <a:pt x="74" y="414"/>
                  </a:lnTo>
                  <a:lnTo>
                    <a:pt x="57" y="393"/>
                  </a:lnTo>
                  <a:lnTo>
                    <a:pt x="57" y="393"/>
                  </a:lnTo>
                  <a:lnTo>
                    <a:pt x="31" y="360"/>
                  </a:lnTo>
                  <a:lnTo>
                    <a:pt x="16" y="345"/>
                  </a:lnTo>
                  <a:lnTo>
                    <a:pt x="2" y="329"/>
                  </a:lnTo>
                  <a:lnTo>
                    <a:pt x="2" y="329"/>
                  </a:lnTo>
                  <a:lnTo>
                    <a:pt x="0" y="327"/>
                  </a:lnTo>
                  <a:lnTo>
                    <a:pt x="0" y="327"/>
                  </a:lnTo>
                  <a:lnTo>
                    <a:pt x="27" y="300"/>
                  </a:lnTo>
                  <a:lnTo>
                    <a:pt x="27" y="300"/>
                  </a:lnTo>
                  <a:lnTo>
                    <a:pt x="45" y="322"/>
                  </a:lnTo>
                  <a:lnTo>
                    <a:pt x="45" y="322"/>
                  </a:lnTo>
                  <a:lnTo>
                    <a:pt x="68" y="351"/>
                  </a:lnTo>
                  <a:lnTo>
                    <a:pt x="68" y="351"/>
                  </a:lnTo>
                  <a:lnTo>
                    <a:pt x="84" y="371"/>
                  </a:lnTo>
                  <a:lnTo>
                    <a:pt x="102" y="392"/>
                  </a:lnTo>
                  <a:lnTo>
                    <a:pt x="111" y="401"/>
                  </a:lnTo>
                  <a:lnTo>
                    <a:pt x="120" y="411"/>
                  </a:lnTo>
                  <a:lnTo>
                    <a:pt x="131" y="419"/>
                  </a:lnTo>
                  <a:lnTo>
                    <a:pt x="141" y="426"/>
                  </a:lnTo>
                  <a:lnTo>
                    <a:pt x="141" y="426"/>
                  </a:lnTo>
                  <a:lnTo>
                    <a:pt x="151" y="434"/>
                  </a:lnTo>
                  <a:lnTo>
                    <a:pt x="163" y="444"/>
                  </a:lnTo>
                  <a:lnTo>
                    <a:pt x="174" y="454"/>
                  </a:lnTo>
                  <a:lnTo>
                    <a:pt x="186" y="465"/>
                  </a:lnTo>
                  <a:lnTo>
                    <a:pt x="197" y="478"/>
                  </a:lnTo>
                  <a:lnTo>
                    <a:pt x="208" y="491"/>
                  </a:lnTo>
                  <a:lnTo>
                    <a:pt x="219" y="506"/>
                  </a:lnTo>
                  <a:lnTo>
                    <a:pt x="229" y="521"/>
                  </a:lnTo>
                  <a:lnTo>
                    <a:pt x="229" y="521"/>
                  </a:lnTo>
                  <a:lnTo>
                    <a:pt x="261" y="567"/>
                  </a:lnTo>
                  <a:lnTo>
                    <a:pt x="291" y="607"/>
                  </a:lnTo>
                  <a:lnTo>
                    <a:pt x="305" y="624"/>
                  </a:lnTo>
                  <a:lnTo>
                    <a:pt x="319" y="640"/>
                  </a:lnTo>
                  <a:lnTo>
                    <a:pt x="332" y="654"/>
                  </a:lnTo>
                  <a:lnTo>
                    <a:pt x="346" y="668"/>
                  </a:lnTo>
                  <a:lnTo>
                    <a:pt x="346" y="668"/>
                  </a:lnTo>
                  <a:lnTo>
                    <a:pt x="371" y="692"/>
                  </a:lnTo>
                  <a:lnTo>
                    <a:pt x="398" y="714"/>
                  </a:lnTo>
                  <a:lnTo>
                    <a:pt x="398" y="714"/>
                  </a:lnTo>
                  <a:lnTo>
                    <a:pt x="429" y="741"/>
                  </a:lnTo>
                  <a:lnTo>
                    <a:pt x="445" y="755"/>
                  </a:lnTo>
                  <a:lnTo>
                    <a:pt x="459" y="769"/>
                  </a:lnTo>
                  <a:lnTo>
                    <a:pt x="459" y="769"/>
                  </a:lnTo>
                  <a:lnTo>
                    <a:pt x="481" y="790"/>
                  </a:lnTo>
                  <a:lnTo>
                    <a:pt x="504" y="809"/>
                  </a:lnTo>
                  <a:lnTo>
                    <a:pt x="504" y="809"/>
                  </a:lnTo>
                  <a:lnTo>
                    <a:pt x="526" y="828"/>
                  </a:lnTo>
                  <a:lnTo>
                    <a:pt x="548" y="849"/>
                  </a:lnTo>
                  <a:lnTo>
                    <a:pt x="548" y="849"/>
                  </a:lnTo>
                  <a:lnTo>
                    <a:pt x="571" y="872"/>
                  </a:lnTo>
                  <a:lnTo>
                    <a:pt x="594" y="896"/>
                  </a:lnTo>
                  <a:lnTo>
                    <a:pt x="594" y="896"/>
                  </a:lnTo>
                  <a:lnTo>
                    <a:pt x="615" y="920"/>
                  </a:lnTo>
                  <a:lnTo>
                    <a:pt x="638" y="943"/>
                  </a:lnTo>
                  <a:lnTo>
                    <a:pt x="643" y="948"/>
                  </a:lnTo>
                  <a:lnTo>
                    <a:pt x="646" y="943"/>
                  </a:lnTo>
                  <a:lnTo>
                    <a:pt x="646" y="943"/>
                  </a:lnTo>
                  <a:lnTo>
                    <a:pt x="658" y="929"/>
                  </a:lnTo>
                  <a:lnTo>
                    <a:pt x="669" y="917"/>
                  </a:lnTo>
                  <a:lnTo>
                    <a:pt x="682" y="904"/>
                  </a:lnTo>
                  <a:lnTo>
                    <a:pt x="696" y="893"/>
                  </a:lnTo>
                  <a:lnTo>
                    <a:pt x="724" y="871"/>
                  </a:lnTo>
                  <a:lnTo>
                    <a:pt x="753" y="851"/>
                  </a:lnTo>
                  <a:lnTo>
                    <a:pt x="753" y="851"/>
                  </a:lnTo>
                  <a:lnTo>
                    <a:pt x="784" y="829"/>
                  </a:lnTo>
                  <a:lnTo>
                    <a:pt x="784" y="829"/>
                  </a:lnTo>
                  <a:lnTo>
                    <a:pt x="812" y="807"/>
                  </a:lnTo>
                  <a:lnTo>
                    <a:pt x="843" y="787"/>
                  </a:lnTo>
                  <a:lnTo>
                    <a:pt x="906" y="748"/>
                  </a:lnTo>
                  <a:lnTo>
                    <a:pt x="906" y="748"/>
                  </a:lnTo>
                  <a:lnTo>
                    <a:pt x="944" y="725"/>
                  </a:lnTo>
                  <a:lnTo>
                    <a:pt x="980" y="702"/>
                  </a:lnTo>
                  <a:lnTo>
                    <a:pt x="986" y="698"/>
                  </a:lnTo>
                  <a:lnTo>
                    <a:pt x="981" y="693"/>
                  </a:lnTo>
                  <a:lnTo>
                    <a:pt x="981" y="693"/>
                  </a:lnTo>
                  <a:lnTo>
                    <a:pt x="964" y="676"/>
                  </a:lnTo>
                  <a:lnTo>
                    <a:pt x="949" y="660"/>
                  </a:lnTo>
                  <a:lnTo>
                    <a:pt x="920" y="624"/>
                  </a:lnTo>
                  <a:lnTo>
                    <a:pt x="917" y="620"/>
                  </a:lnTo>
                  <a:lnTo>
                    <a:pt x="917" y="620"/>
                  </a:lnTo>
                  <a:lnTo>
                    <a:pt x="882" y="579"/>
                  </a:lnTo>
                  <a:lnTo>
                    <a:pt x="850" y="543"/>
                  </a:lnTo>
                  <a:lnTo>
                    <a:pt x="819" y="510"/>
                  </a:lnTo>
                  <a:lnTo>
                    <a:pt x="789" y="480"/>
                  </a:lnTo>
                  <a:lnTo>
                    <a:pt x="789" y="480"/>
                  </a:lnTo>
                  <a:lnTo>
                    <a:pt x="751" y="446"/>
                  </a:lnTo>
                  <a:lnTo>
                    <a:pt x="712" y="412"/>
                  </a:lnTo>
                  <a:lnTo>
                    <a:pt x="712" y="412"/>
                  </a:lnTo>
                  <a:lnTo>
                    <a:pt x="668" y="372"/>
                  </a:lnTo>
                  <a:lnTo>
                    <a:pt x="624" y="332"/>
                  </a:lnTo>
                  <a:lnTo>
                    <a:pt x="604" y="313"/>
                  </a:lnTo>
                  <a:lnTo>
                    <a:pt x="583" y="291"/>
                  </a:lnTo>
                  <a:lnTo>
                    <a:pt x="564" y="269"/>
                  </a:lnTo>
                  <a:lnTo>
                    <a:pt x="544" y="246"/>
                  </a:lnTo>
                  <a:lnTo>
                    <a:pt x="544" y="246"/>
                  </a:lnTo>
                  <a:lnTo>
                    <a:pt x="522" y="221"/>
                  </a:lnTo>
                  <a:lnTo>
                    <a:pt x="501" y="195"/>
                  </a:lnTo>
                  <a:lnTo>
                    <a:pt x="501" y="195"/>
                  </a:lnTo>
                  <a:lnTo>
                    <a:pt x="475" y="165"/>
                  </a:lnTo>
                  <a:lnTo>
                    <a:pt x="450" y="135"/>
                  </a:lnTo>
                  <a:lnTo>
                    <a:pt x="450" y="135"/>
                  </a:lnTo>
                  <a:lnTo>
                    <a:pt x="441" y="125"/>
                  </a:lnTo>
                  <a:lnTo>
                    <a:pt x="431" y="116"/>
                  </a:lnTo>
                  <a:lnTo>
                    <a:pt x="431" y="116"/>
                  </a:lnTo>
                  <a:lnTo>
                    <a:pt x="422" y="107"/>
                  </a:lnTo>
                  <a:lnTo>
                    <a:pt x="413" y="98"/>
                  </a:lnTo>
                  <a:lnTo>
                    <a:pt x="413" y="98"/>
                  </a:lnTo>
                  <a:lnTo>
                    <a:pt x="400" y="81"/>
                  </a:lnTo>
                  <a:lnTo>
                    <a:pt x="389" y="67"/>
                  </a:lnTo>
                  <a:lnTo>
                    <a:pt x="378" y="54"/>
                  </a:lnTo>
                  <a:lnTo>
                    <a:pt x="366" y="44"/>
                  </a:lnTo>
                  <a:lnTo>
                    <a:pt x="366" y="44"/>
                  </a:lnTo>
                  <a:lnTo>
                    <a:pt x="355" y="33"/>
                  </a:lnTo>
                  <a:lnTo>
                    <a:pt x="346" y="21"/>
                  </a:lnTo>
                  <a:lnTo>
                    <a:pt x="346" y="21"/>
                  </a:lnTo>
                  <a:lnTo>
                    <a:pt x="377" y="0"/>
                  </a:lnTo>
                  <a:lnTo>
                    <a:pt x="377" y="0"/>
                  </a:lnTo>
                  <a:lnTo>
                    <a:pt x="382" y="6"/>
                  </a:lnTo>
                  <a:lnTo>
                    <a:pt x="382" y="6"/>
                  </a:lnTo>
                  <a:lnTo>
                    <a:pt x="433" y="64"/>
                  </a:lnTo>
                  <a:lnTo>
                    <a:pt x="433" y="64"/>
                  </a:lnTo>
                  <a:lnTo>
                    <a:pt x="496" y="134"/>
                  </a:lnTo>
                  <a:lnTo>
                    <a:pt x="527" y="170"/>
                  </a:lnTo>
                  <a:lnTo>
                    <a:pt x="558" y="207"/>
                  </a:lnTo>
                  <a:lnTo>
                    <a:pt x="558" y="207"/>
                  </a:lnTo>
                  <a:lnTo>
                    <a:pt x="585" y="239"/>
                  </a:lnTo>
                  <a:lnTo>
                    <a:pt x="614" y="273"/>
                  </a:lnTo>
                  <a:lnTo>
                    <a:pt x="631" y="290"/>
                  </a:lnTo>
                  <a:lnTo>
                    <a:pt x="647" y="307"/>
                  </a:lnTo>
                  <a:lnTo>
                    <a:pt x="665" y="324"/>
                  </a:lnTo>
                  <a:lnTo>
                    <a:pt x="683" y="341"/>
                  </a:lnTo>
                  <a:lnTo>
                    <a:pt x="683" y="341"/>
                  </a:lnTo>
                  <a:lnTo>
                    <a:pt x="729" y="380"/>
                  </a:lnTo>
                  <a:lnTo>
                    <a:pt x="729" y="380"/>
                  </a:lnTo>
                  <a:lnTo>
                    <a:pt x="765" y="411"/>
                  </a:lnTo>
                  <a:lnTo>
                    <a:pt x="801" y="444"/>
                  </a:lnTo>
                  <a:lnTo>
                    <a:pt x="801" y="444"/>
                  </a:lnTo>
                  <a:lnTo>
                    <a:pt x="836" y="477"/>
                  </a:lnTo>
                  <a:lnTo>
                    <a:pt x="869" y="511"/>
                  </a:lnTo>
                  <a:lnTo>
                    <a:pt x="900" y="546"/>
                  </a:lnTo>
                  <a:lnTo>
                    <a:pt x="930" y="581"/>
                  </a:lnTo>
                  <a:lnTo>
                    <a:pt x="930" y="581"/>
                  </a:lnTo>
                  <a:lnTo>
                    <a:pt x="946" y="600"/>
                  </a:lnTo>
                  <a:lnTo>
                    <a:pt x="946" y="600"/>
                  </a:lnTo>
                  <a:lnTo>
                    <a:pt x="962" y="620"/>
                  </a:lnTo>
                  <a:lnTo>
                    <a:pt x="980" y="641"/>
                  </a:lnTo>
                  <a:lnTo>
                    <a:pt x="998" y="661"/>
                  </a:lnTo>
                  <a:lnTo>
                    <a:pt x="1008" y="669"/>
                  </a:lnTo>
                  <a:lnTo>
                    <a:pt x="1018" y="677"/>
                  </a:lnTo>
                  <a:lnTo>
                    <a:pt x="1019" y="678"/>
                  </a:lnTo>
                  <a:lnTo>
                    <a:pt x="1020" y="678"/>
                  </a:lnTo>
                  <a:lnTo>
                    <a:pt x="1020" y="678"/>
                  </a:lnTo>
                  <a:lnTo>
                    <a:pt x="1025" y="680"/>
                  </a:lnTo>
                  <a:lnTo>
                    <a:pt x="1029" y="684"/>
                  </a:lnTo>
                  <a:lnTo>
                    <a:pt x="1029" y="685"/>
                  </a:lnTo>
                  <a:lnTo>
                    <a:pt x="1030" y="686"/>
                  </a:lnTo>
                  <a:lnTo>
                    <a:pt x="1030" y="686"/>
                  </a:lnTo>
                  <a:lnTo>
                    <a:pt x="1032" y="689"/>
                  </a:lnTo>
                  <a:lnTo>
                    <a:pt x="1035" y="692"/>
                  </a:lnTo>
                  <a:lnTo>
                    <a:pt x="1036" y="695"/>
                  </a:lnTo>
                  <a:lnTo>
                    <a:pt x="1037" y="698"/>
                  </a:lnTo>
                  <a:lnTo>
                    <a:pt x="1037" y="699"/>
                  </a:lnTo>
                  <a:lnTo>
                    <a:pt x="1037" y="700"/>
                  </a:lnTo>
                  <a:lnTo>
                    <a:pt x="1037" y="700"/>
                  </a:lnTo>
                  <a:lnTo>
                    <a:pt x="1041" y="711"/>
                  </a:lnTo>
                  <a:lnTo>
                    <a:pt x="1045" y="723"/>
                  </a:lnTo>
                  <a:lnTo>
                    <a:pt x="1047" y="735"/>
                  </a:lnTo>
                  <a:lnTo>
                    <a:pt x="1049" y="748"/>
                  </a:lnTo>
                  <a:lnTo>
                    <a:pt x="1051" y="774"/>
                  </a:lnTo>
                  <a:lnTo>
                    <a:pt x="1051" y="800"/>
                  </a:lnTo>
                  <a:lnTo>
                    <a:pt x="1050" y="826"/>
                  </a:lnTo>
                  <a:lnTo>
                    <a:pt x="1047" y="851"/>
                  </a:lnTo>
                  <a:lnTo>
                    <a:pt x="1044" y="872"/>
                  </a:lnTo>
                  <a:lnTo>
                    <a:pt x="1040" y="892"/>
                  </a:lnTo>
                  <a:lnTo>
                    <a:pt x="1040" y="892"/>
                  </a:lnTo>
                  <a:lnTo>
                    <a:pt x="1037" y="911"/>
                  </a:lnTo>
                  <a:lnTo>
                    <a:pt x="1035" y="929"/>
                  </a:lnTo>
                  <a:lnTo>
                    <a:pt x="1030" y="967"/>
                  </a:lnTo>
                  <a:lnTo>
                    <a:pt x="1030" y="973"/>
                  </a:lnTo>
                  <a:lnTo>
                    <a:pt x="1030" y="973"/>
                  </a:lnTo>
                  <a:lnTo>
                    <a:pt x="1029" y="991"/>
                  </a:lnTo>
                  <a:lnTo>
                    <a:pt x="1029" y="991"/>
                  </a:lnTo>
                  <a:lnTo>
                    <a:pt x="1029" y="1009"/>
                  </a:lnTo>
                  <a:lnTo>
                    <a:pt x="1028" y="1017"/>
                  </a:lnTo>
                  <a:lnTo>
                    <a:pt x="1026" y="1024"/>
                  </a:lnTo>
                  <a:lnTo>
                    <a:pt x="1026" y="1024"/>
                  </a:lnTo>
                  <a:lnTo>
                    <a:pt x="1024" y="1031"/>
                  </a:lnTo>
                  <a:lnTo>
                    <a:pt x="1023" y="1039"/>
                  </a:lnTo>
                  <a:lnTo>
                    <a:pt x="1023" y="1051"/>
                  </a:lnTo>
                  <a:lnTo>
                    <a:pt x="1023" y="1051"/>
                  </a:lnTo>
                  <a:lnTo>
                    <a:pt x="1023" y="1059"/>
                  </a:lnTo>
                  <a:lnTo>
                    <a:pt x="1021" y="1068"/>
                  </a:lnTo>
                  <a:lnTo>
                    <a:pt x="1019" y="1075"/>
                  </a:lnTo>
                  <a:lnTo>
                    <a:pt x="1016" y="1079"/>
                  </a:lnTo>
                  <a:lnTo>
                    <a:pt x="1013" y="1083"/>
                  </a:lnTo>
                  <a:lnTo>
                    <a:pt x="1013" y="1083"/>
                  </a:lnTo>
                  <a:lnTo>
                    <a:pt x="1010" y="1085"/>
                  </a:lnTo>
                  <a:lnTo>
                    <a:pt x="1008" y="1086"/>
                  </a:lnTo>
                  <a:lnTo>
                    <a:pt x="1005" y="1087"/>
                  </a:lnTo>
                  <a:lnTo>
                    <a:pt x="1002" y="1088"/>
                  </a:lnTo>
                  <a:lnTo>
                    <a:pt x="1002" y="1088"/>
                  </a:lnTo>
                  <a:lnTo>
                    <a:pt x="1002" y="1088"/>
                  </a:lnTo>
                  <a:lnTo>
                    <a:pt x="998" y="1087"/>
                  </a:lnTo>
                  <a:lnTo>
                    <a:pt x="997" y="1087"/>
                  </a:lnTo>
                  <a:lnTo>
                    <a:pt x="996" y="1087"/>
                  </a:lnTo>
                  <a:lnTo>
                    <a:pt x="996" y="1087"/>
                  </a:lnTo>
                  <a:lnTo>
                    <a:pt x="992" y="1088"/>
                  </a:lnTo>
                  <a:lnTo>
                    <a:pt x="991" y="1088"/>
                  </a:lnTo>
                  <a:close/>
                  <a:moveTo>
                    <a:pt x="1002" y="731"/>
                  </a:moveTo>
                  <a:lnTo>
                    <a:pt x="1002" y="731"/>
                  </a:lnTo>
                  <a:lnTo>
                    <a:pt x="954" y="761"/>
                  </a:lnTo>
                  <a:lnTo>
                    <a:pt x="954" y="761"/>
                  </a:lnTo>
                  <a:lnTo>
                    <a:pt x="918" y="784"/>
                  </a:lnTo>
                  <a:lnTo>
                    <a:pt x="918" y="784"/>
                  </a:lnTo>
                  <a:lnTo>
                    <a:pt x="885" y="803"/>
                  </a:lnTo>
                  <a:lnTo>
                    <a:pt x="885" y="803"/>
                  </a:lnTo>
                  <a:lnTo>
                    <a:pt x="856" y="821"/>
                  </a:lnTo>
                  <a:lnTo>
                    <a:pt x="842" y="830"/>
                  </a:lnTo>
                  <a:lnTo>
                    <a:pt x="829" y="839"/>
                  </a:lnTo>
                  <a:lnTo>
                    <a:pt x="819" y="847"/>
                  </a:lnTo>
                  <a:lnTo>
                    <a:pt x="819" y="847"/>
                  </a:lnTo>
                  <a:lnTo>
                    <a:pt x="773" y="881"/>
                  </a:lnTo>
                  <a:lnTo>
                    <a:pt x="729" y="917"/>
                  </a:lnTo>
                  <a:lnTo>
                    <a:pt x="729" y="917"/>
                  </a:lnTo>
                  <a:lnTo>
                    <a:pt x="717" y="925"/>
                  </a:lnTo>
                  <a:lnTo>
                    <a:pt x="717" y="925"/>
                  </a:lnTo>
                  <a:lnTo>
                    <a:pt x="704" y="936"/>
                  </a:lnTo>
                  <a:lnTo>
                    <a:pt x="691" y="948"/>
                  </a:lnTo>
                  <a:lnTo>
                    <a:pt x="678" y="960"/>
                  </a:lnTo>
                  <a:lnTo>
                    <a:pt x="672" y="967"/>
                  </a:lnTo>
                  <a:lnTo>
                    <a:pt x="668" y="974"/>
                  </a:lnTo>
                  <a:lnTo>
                    <a:pt x="664" y="980"/>
                  </a:lnTo>
                  <a:lnTo>
                    <a:pt x="671" y="982"/>
                  </a:lnTo>
                  <a:lnTo>
                    <a:pt x="671" y="982"/>
                  </a:lnTo>
                  <a:lnTo>
                    <a:pt x="699" y="991"/>
                  </a:lnTo>
                  <a:lnTo>
                    <a:pt x="699" y="991"/>
                  </a:lnTo>
                  <a:lnTo>
                    <a:pt x="718" y="996"/>
                  </a:lnTo>
                  <a:lnTo>
                    <a:pt x="738" y="1003"/>
                  </a:lnTo>
                  <a:lnTo>
                    <a:pt x="738" y="1003"/>
                  </a:lnTo>
                  <a:lnTo>
                    <a:pt x="756" y="1007"/>
                  </a:lnTo>
                  <a:lnTo>
                    <a:pt x="772" y="1010"/>
                  </a:lnTo>
                  <a:lnTo>
                    <a:pt x="772" y="1010"/>
                  </a:lnTo>
                  <a:lnTo>
                    <a:pt x="792" y="1014"/>
                  </a:lnTo>
                  <a:lnTo>
                    <a:pt x="811" y="1018"/>
                  </a:lnTo>
                  <a:lnTo>
                    <a:pt x="811" y="1018"/>
                  </a:lnTo>
                  <a:lnTo>
                    <a:pt x="854" y="1028"/>
                  </a:lnTo>
                  <a:lnTo>
                    <a:pt x="897" y="1039"/>
                  </a:lnTo>
                  <a:lnTo>
                    <a:pt x="941" y="1046"/>
                  </a:lnTo>
                  <a:lnTo>
                    <a:pt x="962" y="1049"/>
                  </a:lnTo>
                  <a:lnTo>
                    <a:pt x="984" y="1051"/>
                  </a:lnTo>
                  <a:lnTo>
                    <a:pt x="991" y="1052"/>
                  </a:lnTo>
                  <a:lnTo>
                    <a:pt x="990" y="1045"/>
                  </a:lnTo>
                  <a:lnTo>
                    <a:pt x="990" y="1045"/>
                  </a:lnTo>
                  <a:lnTo>
                    <a:pt x="989" y="1039"/>
                  </a:lnTo>
                  <a:lnTo>
                    <a:pt x="989" y="1039"/>
                  </a:lnTo>
                  <a:lnTo>
                    <a:pt x="987" y="1032"/>
                  </a:lnTo>
                  <a:lnTo>
                    <a:pt x="987" y="1029"/>
                  </a:lnTo>
                  <a:lnTo>
                    <a:pt x="987" y="1027"/>
                  </a:lnTo>
                  <a:lnTo>
                    <a:pt x="987" y="1027"/>
                  </a:lnTo>
                  <a:lnTo>
                    <a:pt x="990" y="1018"/>
                  </a:lnTo>
                  <a:lnTo>
                    <a:pt x="992" y="1008"/>
                  </a:lnTo>
                  <a:lnTo>
                    <a:pt x="993" y="988"/>
                  </a:lnTo>
                  <a:lnTo>
                    <a:pt x="993" y="988"/>
                  </a:lnTo>
                  <a:lnTo>
                    <a:pt x="994" y="974"/>
                  </a:lnTo>
                  <a:lnTo>
                    <a:pt x="994" y="974"/>
                  </a:lnTo>
                  <a:lnTo>
                    <a:pt x="995" y="957"/>
                  </a:lnTo>
                  <a:lnTo>
                    <a:pt x="995" y="957"/>
                  </a:lnTo>
                  <a:lnTo>
                    <a:pt x="998" y="925"/>
                  </a:lnTo>
                  <a:lnTo>
                    <a:pt x="1000" y="910"/>
                  </a:lnTo>
                  <a:lnTo>
                    <a:pt x="1004" y="893"/>
                  </a:lnTo>
                  <a:lnTo>
                    <a:pt x="1004" y="893"/>
                  </a:lnTo>
                  <a:lnTo>
                    <a:pt x="1010" y="856"/>
                  </a:lnTo>
                  <a:lnTo>
                    <a:pt x="1013" y="835"/>
                  </a:lnTo>
                  <a:lnTo>
                    <a:pt x="1015" y="813"/>
                  </a:lnTo>
                  <a:lnTo>
                    <a:pt x="1016" y="793"/>
                  </a:lnTo>
                  <a:lnTo>
                    <a:pt x="1015" y="772"/>
                  </a:lnTo>
                  <a:lnTo>
                    <a:pt x="1014" y="753"/>
                  </a:lnTo>
                  <a:lnTo>
                    <a:pt x="1010" y="734"/>
                  </a:lnTo>
                  <a:lnTo>
                    <a:pt x="1008" y="726"/>
                  </a:lnTo>
                  <a:lnTo>
                    <a:pt x="1002" y="73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3" name="Freeform 207"/>
            <p:cNvSpPr/>
            <p:nvPr/>
          </p:nvSpPr>
          <p:spPr bwMode="auto">
            <a:xfrm>
              <a:off x="4251325" y="2251075"/>
              <a:ext cx="195263" cy="161925"/>
            </a:xfrm>
            <a:custGeom>
              <a:avLst/>
              <a:gdLst/>
              <a:ahLst/>
              <a:cxnLst>
                <a:cxn ang="0">
                  <a:pos x="15" y="307"/>
                </a:cxn>
                <a:cxn ang="0">
                  <a:pos x="9" y="306"/>
                </a:cxn>
                <a:cxn ang="0">
                  <a:pos x="2" y="298"/>
                </a:cxn>
                <a:cxn ang="0">
                  <a:pos x="0" y="293"/>
                </a:cxn>
                <a:cxn ang="0">
                  <a:pos x="2" y="281"/>
                </a:cxn>
                <a:cxn ang="0">
                  <a:pos x="6" y="275"/>
                </a:cxn>
                <a:cxn ang="0">
                  <a:pos x="12" y="272"/>
                </a:cxn>
                <a:cxn ang="0">
                  <a:pos x="18" y="269"/>
                </a:cxn>
                <a:cxn ang="0">
                  <a:pos x="30" y="259"/>
                </a:cxn>
                <a:cxn ang="0">
                  <a:pos x="48" y="238"/>
                </a:cxn>
                <a:cxn ang="0">
                  <a:pos x="59" y="222"/>
                </a:cxn>
                <a:cxn ang="0">
                  <a:pos x="75" y="201"/>
                </a:cxn>
                <a:cxn ang="0">
                  <a:pos x="94" y="180"/>
                </a:cxn>
                <a:cxn ang="0">
                  <a:pos x="136" y="143"/>
                </a:cxn>
                <a:cxn ang="0">
                  <a:pos x="160" y="124"/>
                </a:cxn>
                <a:cxn ang="0">
                  <a:pos x="174" y="112"/>
                </a:cxn>
                <a:cxn ang="0">
                  <a:pos x="224" y="83"/>
                </a:cxn>
                <a:cxn ang="0">
                  <a:pos x="241" y="73"/>
                </a:cxn>
                <a:cxn ang="0">
                  <a:pos x="259" y="63"/>
                </a:cxn>
                <a:cxn ang="0">
                  <a:pos x="305" y="32"/>
                </a:cxn>
                <a:cxn ang="0">
                  <a:pos x="345" y="3"/>
                </a:cxn>
                <a:cxn ang="0">
                  <a:pos x="354" y="0"/>
                </a:cxn>
                <a:cxn ang="0">
                  <a:pos x="359" y="1"/>
                </a:cxn>
                <a:cxn ang="0">
                  <a:pos x="366" y="8"/>
                </a:cxn>
                <a:cxn ang="0">
                  <a:pos x="368" y="12"/>
                </a:cxn>
                <a:cxn ang="0">
                  <a:pos x="369" y="22"/>
                </a:cxn>
                <a:cxn ang="0">
                  <a:pos x="367" y="29"/>
                </a:cxn>
                <a:cxn ang="0">
                  <a:pos x="362" y="35"/>
                </a:cxn>
                <a:cxn ang="0">
                  <a:pos x="339" y="51"/>
                </a:cxn>
                <a:cxn ang="0">
                  <a:pos x="270" y="96"/>
                </a:cxn>
                <a:cxn ang="0">
                  <a:pos x="240" y="115"/>
                </a:cxn>
                <a:cxn ang="0">
                  <a:pos x="180" y="157"/>
                </a:cxn>
                <a:cxn ang="0">
                  <a:pos x="151" y="179"/>
                </a:cxn>
                <a:cxn ang="0">
                  <a:pos x="109" y="218"/>
                </a:cxn>
                <a:cxn ang="0">
                  <a:pos x="78" y="252"/>
                </a:cxn>
                <a:cxn ang="0">
                  <a:pos x="69" y="264"/>
                </a:cxn>
                <a:cxn ang="0">
                  <a:pos x="47" y="290"/>
                </a:cxn>
                <a:cxn ang="0">
                  <a:pos x="35" y="300"/>
                </a:cxn>
                <a:cxn ang="0">
                  <a:pos x="21" y="306"/>
                </a:cxn>
                <a:cxn ang="0">
                  <a:pos x="15" y="307"/>
                </a:cxn>
              </a:cxnLst>
              <a:rect l="0" t="0" r="r" b="b"/>
              <a:pathLst>
                <a:path w="369" h="307">
                  <a:moveTo>
                    <a:pt x="15" y="307"/>
                  </a:moveTo>
                  <a:lnTo>
                    <a:pt x="15" y="307"/>
                  </a:lnTo>
                  <a:lnTo>
                    <a:pt x="12" y="307"/>
                  </a:lnTo>
                  <a:lnTo>
                    <a:pt x="9" y="306"/>
                  </a:lnTo>
                  <a:lnTo>
                    <a:pt x="5" y="303"/>
                  </a:lnTo>
                  <a:lnTo>
                    <a:pt x="2" y="298"/>
                  </a:lnTo>
                  <a:lnTo>
                    <a:pt x="0" y="293"/>
                  </a:lnTo>
                  <a:lnTo>
                    <a:pt x="0" y="293"/>
                  </a:lnTo>
                  <a:lnTo>
                    <a:pt x="0" y="287"/>
                  </a:lnTo>
                  <a:lnTo>
                    <a:pt x="2" y="281"/>
                  </a:lnTo>
                  <a:lnTo>
                    <a:pt x="4" y="277"/>
                  </a:lnTo>
                  <a:lnTo>
                    <a:pt x="6" y="275"/>
                  </a:lnTo>
                  <a:lnTo>
                    <a:pt x="9" y="273"/>
                  </a:lnTo>
                  <a:lnTo>
                    <a:pt x="12" y="272"/>
                  </a:lnTo>
                  <a:lnTo>
                    <a:pt x="12" y="272"/>
                  </a:lnTo>
                  <a:lnTo>
                    <a:pt x="18" y="269"/>
                  </a:lnTo>
                  <a:lnTo>
                    <a:pt x="24" y="265"/>
                  </a:lnTo>
                  <a:lnTo>
                    <a:pt x="30" y="259"/>
                  </a:lnTo>
                  <a:lnTo>
                    <a:pt x="36" y="253"/>
                  </a:lnTo>
                  <a:lnTo>
                    <a:pt x="48" y="238"/>
                  </a:lnTo>
                  <a:lnTo>
                    <a:pt x="59" y="222"/>
                  </a:lnTo>
                  <a:lnTo>
                    <a:pt x="59" y="222"/>
                  </a:lnTo>
                  <a:lnTo>
                    <a:pt x="68" y="210"/>
                  </a:lnTo>
                  <a:lnTo>
                    <a:pt x="75" y="201"/>
                  </a:lnTo>
                  <a:lnTo>
                    <a:pt x="75" y="201"/>
                  </a:lnTo>
                  <a:lnTo>
                    <a:pt x="94" y="180"/>
                  </a:lnTo>
                  <a:lnTo>
                    <a:pt x="114" y="162"/>
                  </a:lnTo>
                  <a:lnTo>
                    <a:pt x="136" y="143"/>
                  </a:lnTo>
                  <a:lnTo>
                    <a:pt x="157" y="126"/>
                  </a:lnTo>
                  <a:lnTo>
                    <a:pt x="160" y="124"/>
                  </a:lnTo>
                  <a:lnTo>
                    <a:pt x="160" y="124"/>
                  </a:lnTo>
                  <a:lnTo>
                    <a:pt x="174" y="112"/>
                  </a:lnTo>
                  <a:lnTo>
                    <a:pt x="190" y="102"/>
                  </a:lnTo>
                  <a:lnTo>
                    <a:pt x="224" y="83"/>
                  </a:lnTo>
                  <a:lnTo>
                    <a:pt x="224" y="83"/>
                  </a:lnTo>
                  <a:lnTo>
                    <a:pt x="241" y="73"/>
                  </a:lnTo>
                  <a:lnTo>
                    <a:pt x="259" y="63"/>
                  </a:lnTo>
                  <a:lnTo>
                    <a:pt x="259" y="63"/>
                  </a:lnTo>
                  <a:lnTo>
                    <a:pt x="283" y="47"/>
                  </a:lnTo>
                  <a:lnTo>
                    <a:pt x="305" y="32"/>
                  </a:lnTo>
                  <a:lnTo>
                    <a:pt x="345" y="3"/>
                  </a:lnTo>
                  <a:lnTo>
                    <a:pt x="345" y="3"/>
                  </a:lnTo>
                  <a:lnTo>
                    <a:pt x="350" y="1"/>
                  </a:lnTo>
                  <a:lnTo>
                    <a:pt x="354" y="0"/>
                  </a:lnTo>
                  <a:lnTo>
                    <a:pt x="354" y="0"/>
                  </a:lnTo>
                  <a:lnTo>
                    <a:pt x="359" y="1"/>
                  </a:lnTo>
                  <a:lnTo>
                    <a:pt x="363" y="4"/>
                  </a:lnTo>
                  <a:lnTo>
                    <a:pt x="366" y="8"/>
                  </a:lnTo>
                  <a:lnTo>
                    <a:pt x="368" y="12"/>
                  </a:lnTo>
                  <a:lnTo>
                    <a:pt x="368" y="12"/>
                  </a:lnTo>
                  <a:lnTo>
                    <a:pt x="369" y="16"/>
                  </a:lnTo>
                  <a:lnTo>
                    <a:pt x="369" y="22"/>
                  </a:lnTo>
                  <a:lnTo>
                    <a:pt x="369" y="25"/>
                  </a:lnTo>
                  <a:lnTo>
                    <a:pt x="367" y="29"/>
                  </a:lnTo>
                  <a:lnTo>
                    <a:pt x="365" y="32"/>
                  </a:lnTo>
                  <a:lnTo>
                    <a:pt x="362" y="35"/>
                  </a:lnTo>
                  <a:lnTo>
                    <a:pt x="362" y="35"/>
                  </a:lnTo>
                  <a:lnTo>
                    <a:pt x="339" y="51"/>
                  </a:lnTo>
                  <a:lnTo>
                    <a:pt x="317" y="67"/>
                  </a:lnTo>
                  <a:lnTo>
                    <a:pt x="270" y="96"/>
                  </a:lnTo>
                  <a:lnTo>
                    <a:pt x="270" y="96"/>
                  </a:lnTo>
                  <a:lnTo>
                    <a:pt x="240" y="115"/>
                  </a:lnTo>
                  <a:lnTo>
                    <a:pt x="210" y="135"/>
                  </a:lnTo>
                  <a:lnTo>
                    <a:pt x="180" y="157"/>
                  </a:lnTo>
                  <a:lnTo>
                    <a:pt x="151" y="179"/>
                  </a:lnTo>
                  <a:lnTo>
                    <a:pt x="151" y="179"/>
                  </a:lnTo>
                  <a:lnTo>
                    <a:pt x="131" y="198"/>
                  </a:lnTo>
                  <a:lnTo>
                    <a:pt x="109" y="218"/>
                  </a:lnTo>
                  <a:lnTo>
                    <a:pt x="88" y="239"/>
                  </a:lnTo>
                  <a:lnTo>
                    <a:pt x="78" y="252"/>
                  </a:lnTo>
                  <a:lnTo>
                    <a:pt x="69" y="264"/>
                  </a:lnTo>
                  <a:lnTo>
                    <a:pt x="69" y="264"/>
                  </a:lnTo>
                  <a:lnTo>
                    <a:pt x="59" y="277"/>
                  </a:lnTo>
                  <a:lnTo>
                    <a:pt x="47" y="290"/>
                  </a:lnTo>
                  <a:lnTo>
                    <a:pt x="42" y="295"/>
                  </a:lnTo>
                  <a:lnTo>
                    <a:pt x="35" y="300"/>
                  </a:lnTo>
                  <a:lnTo>
                    <a:pt x="29" y="304"/>
                  </a:lnTo>
                  <a:lnTo>
                    <a:pt x="21" y="306"/>
                  </a:lnTo>
                  <a:lnTo>
                    <a:pt x="21" y="306"/>
                  </a:lnTo>
                  <a:lnTo>
                    <a:pt x="15" y="307"/>
                  </a:lnTo>
                  <a:lnTo>
                    <a:pt x="15" y="307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4" name="Freeform 208"/>
            <p:cNvSpPr/>
            <p:nvPr/>
          </p:nvSpPr>
          <p:spPr bwMode="auto">
            <a:xfrm>
              <a:off x="4284663" y="2282825"/>
              <a:ext cx="195263" cy="171450"/>
            </a:xfrm>
            <a:custGeom>
              <a:avLst/>
              <a:gdLst/>
              <a:ahLst/>
              <a:cxnLst>
                <a:cxn ang="0">
                  <a:pos x="15" y="323"/>
                </a:cxn>
                <a:cxn ang="0">
                  <a:pos x="6" y="319"/>
                </a:cxn>
                <a:cxn ang="0">
                  <a:pos x="1" y="309"/>
                </a:cxn>
                <a:cxn ang="0">
                  <a:pos x="0" y="306"/>
                </a:cxn>
                <a:cxn ang="0">
                  <a:pos x="0" y="297"/>
                </a:cxn>
                <a:cxn ang="0">
                  <a:pos x="4" y="290"/>
                </a:cxn>
                <a:cxn ang="0">
                  <a:pos x="7" y="287"/>
                </a:cxn>
                <a:cxn ang="0">
                  <a:pos x="15" y="277"/>
                </a:cxn>
                <a:cxn ang="0">
                  <a:pos x="20" y="266"/>
                </a:cxn>
                <a:cxn ang="0">
                  <a:pos x="29" y="253"/>
                </a:cxn>
                <a:cxn ang="0">
                  <a:pos x="48" y="230"/>
                </a:cxn>
                <a:cxn ang="0">
                  <a:pos x="68" y="211"/>
                </a:cxn>
                <a:cxn ang="0">
                  <a:pos x="94" y="190"/>
                </a:cxn>
                <a:cxn ang="0">
                  <a:pos x="126" y="162"/>
                </a:cxn>
                <a:cxn ang="0">
                  <a:pos x="159" y="135"/>
                </a:cxn>
                <a:cxn ang="0">
                  <a:pos x="187" y="111"/>
                </a:cxn>
                <a:cxn ang="0">
                  <a:pos x="236" y="73"/>
                </a:cxn>
                <a:cxn ang="0">
                  <a:pos x="254" y="61"/>
                </a:cxn>
                <a:cxn ang="0">
                  <a:pos x="311" y="23"/>
                </a:cxn>
                <a:cxn ang="0">
                  <a:pos x="344" y="3"/>
                </a:cxn>
                <a:cxn ang="0">
                  <a:pos x="348" y="1"/>
                </a:cxn>
                <a:cxn ang="0">
                  <a:pos x="352" y="0"/>
                </a:cxn>
                <a:cxn ang="0">
                  <a:pos x="358" y="2"/>
                </a:cxn>
                <a:cxn ang="0">
                  <a:pos x="366" y="9"/>
                </a:cxn>
                <a:cxn ang="0">
                  <a:pos x="368" y="14"/>
                </a:cxn>
                <a:cxn ang="0">
                  <a:pos x="369" y="22"/>
                </a:cxn>
                <a:cxn ang="0">
                  <a:pos x="366" y="29"/>
                </a:cxn>
                <a:cxn ang="0">
                  <a:pos x="361" y="35"/>
                </a:cxn>
                <a:cxn ang="0">
                  <a:pos x="325" y="57"/>
                </a:cxn>
                <a:cxn ang="0">
                  <a:pos x="271" y="92"/>
                </a:cxn>
                <a:cxn ang="0">
                  <a:pos x="250" y="107"/>
                </a:cxn>
                <a:cxn ang="0">
                  <a:pos x="190" y="157"/>
                </a:cxn>
                <a:cxn ang="0">
                  <a:pos x="164" y="179"/>
                </a:cxn>
                <a:cxn ang="0">
                  <a:pos x="134" y="203"/>
                </a:cxn>
                <a:cxn ang="0">
                  <a:pos x="102" y="229"/>
                </a:cxn>
                <a:cxn ang="0">
                  <a:pos x="72" y="258"/>
                </a:cxn>
                <a:cxn ang="0">
                  <a:pos x="66" y="264"/>
                </a:cxn>
                <a:cxn ang="0">
                  <a:pos x="51" y="286"/>
                </a:cxn>
                <a:cxn ang="0">
                  <a:pos x="46" y="295"/>
                </a:cxn>
                <a:cxn ang="0">
                  <a:pos x="33" y="312"/>
                </a:cxn>
                <a:cxn ang="0">
                  <a:pos x="24" y="319"/>
                </a:cxn>
                <a:cxn ang="0">
                  <a:pos x="15" y="323"/>
                </a:cxn>
              </a:cxnLst>
              <a:rect l="0" t="0" r="r" b="b"/>
              <a:pathLst>
                <a:path w="369" h="323">
                  <a:moveTo>
                    <a:pt x="15" y="323"/>
                  </a:moveTo>
                  <a:lnTo>
                    <a:pt x="15" y="323"/>
                  </a:lnTo>
                  <a:lnTo>
                    <a:pt x="10" y="322"/>
                  </a:lnTo>
                  <a:lnTo>
                    <a:pt x="6" y="319"/>
                  </a:lnTo>
                  <a:lnTo>
                    <a:pt x="3" y="315"/>
                  </a:lnTo>
                  <a:lnTo>
                    <a:pt x="1" y="309"/>
                  </a:lnTo>
                  <a:lnTo>
                    <a:pt x="1" y="309"/>
                  </a:lnTo>
                  <a:lnTo>
                    <a:pt x="0" y="306"/>
                  </a:lnTo>
                  <a:lnTo>
                    <a:pt x="0" y="300"/>
                  </a:lnTo>
                  <a:lnTo>
                    <a:pt x="0" y="297"/>
                  </a:lnTo>
                  <a:lnTo>
                    <a:pt x="2" y="294"/>
                  </a:lnTo>
                  <a:lnTo>
                    <a:pt x="4" y="290"/>
                  </a:lnTo>
                  <a:lnTo>
                    <a:pt x="7" y="287"/>
                  </a:lnTo>
                  <a:lnTo>
                    <a:pt x="7" y="287"/>
                  </a:lnTo>
                  <a:lnTo>
                    <a:pt x="11" y="283"/>
                  </a:lnTo>
                  <a:lnTo>
                    <a:pt x="15" y="277"/>
                  </a:lnTo>
                  <a:lnTo>
                    <a:pt x="20" y="266"/>
                  </a:lnTo>
                  <a:lnTo>
                    <a:pt x="20" y="266"/>
                  </a:lnTo>
                  <a:lnTo>
                    <a:pt x="24" y="259"/>
                  </a:lnTo>
                  <a:lnTo>
                    <a:pt x="29" y="253"/>
                  </a:lnTo>
                  <a:lnTo>
                    <a:pt x="29" y="253"/>
                  </a:lnTo>
                  <a:lnTo>
                    <a:pt x="48" y="230"/>
                  </a:lnTo>
                  <a:lnTo>
                    <a:pt x="59" y="221"/>
                  </a:lnTo>
                  <a:lnTo>
                    <a:pt x="68" y="211"/>
                  </a:lnTo>
                  <a:lnTo>
                    <a:pt x="68" y="211"/>
                  </a:lnTo>
                  <a:lnTo>
                    <a:pt x="94" y="190"/>
                  </a:lnTo>
                  <a:lnTo>
                    <a:pt x="94" y="190"/>
                  </a:lnTo>
                  <a:lnTo>
                    <a:pt x="126" y="162"/>
                  </a:lnTo>
                  <a:lnTo>
                    <a:pt x="159" y="135"/>
                  </a:lnTo>
                  <a:lnTo>
                    <a:pt x="159" y="135"/>
                  </a:lnTo>
                  <a:lnTo>
                    <a:pt x="187" y="111"/>
                  </a:lnTo>
                  <a:lnTo>
                    <a:pt x="187" y="111"/>
                  </a:lnTo>
                  <a:lnTo>
                    <a:pt x="220" y="85"/>
                  </a:lnTo>
                  <a:lnTo>
                    <a:pt x="236" y="73"/>
                  </a:lnTo>
                  <a:lnTo>
                    <a:pt x="254" y="61"/>
                  </a:lnTo>
                  <a:lnTo>
                    <a:pt x="254" y="61"/>
                  </a:lnTo>
                  <a:lnTo>
                    <a:pt x="282" y="41"/>
                  </a:lnTo>
                  <a:lnTo>
                    <a:pt x="311" y="23"/>
                  </a:lnTo>
                  <a:lnTo>
                    <a:pt x="311" y="23"/>
                  </a:lnTo>
                  <a:lnTo>
                    <a:pt x="344" y="3"/>
                  </a:lnTo>
                  <a:lnTo>
                    <a:pt x="344" y="3"/>
                  </a:lnTo>
                  <a:lnTo>
                    <a:pt x="348" y="1"/>
                  </a:lnTo>
                  <a:lnTo>
                    <a:pt x="352" y="0"/>
                  </a:lnTo>
                  <a:lnTo>
                    <a:pt x="352" y="0"/>
                  </a:lnTo>
                  <a:lnTo>
                    <a:pt x="355" y="1"/>
                  </a:lnTo>
                  <a:lnTo>
                    <a:pt x="358" y="2"/>
                  </a:lnTo>
                  <a:lnTo>
                    <a:pt x="363" y="5"/>
                  </a:lnTo>
                  <a:lnTo>
                    <a:pt x="366" y="9"/>
                  </a:lnTo>
                  <a:lnTo>
                    <a:pt x="368" y="14"/>
                  </a:lnTo>
                  <a:lnTo>
                    <a:pt x="368" y="14"/>
                  </a:lnTo>
                  <a:lnTo>
                    <a:pt x="369" y="17"/>
                  </a:lnTo>
                  <a:lnTo>
                    <a:pt x="369" y="22"/>
                  </a:lnTo>
                  <a:lnTo>
                    <a:pt x="368" y="25"/>
                  </a:lnTo>
                  <a:lnTo>
                    <a:pt x="366" y="29"/>
                  </a:lnTo>
                  <a:lnTo>
                    <a:pt x="364" y="32"/>
                  </a:lnTo>
                  <a:lnTo>
                    <a:pt x="361" y="35"/>
                  </a:lnTo>
                  <a:lnTo>
                    <a:pt x="361" y="35"/>
                  </a:lnTo>
                  <a:lnTo>
                    <a:pt x="325" y="57"/>
                  </a:lnTo>
                  <a:lnTo>
                    <a:pt x="325" y="57"/>
                  </a:lnTo>
                  <a:lnTo>
                    <a:pt x="271" y="92"/>
                  </a:lnTo>
                  <a:lnTo>
                    <a:pt x="271" y="92"/>
                  </a:lnTo>
                  <a:lnTo>
                    <a:pt x="250" y="107"/>
                  </a:lnTo>
                  <a:lnTo>
                    <a:pt x="229" y="123"/>
                  </a:lnTo>
                  <a:lnTo>
                    <a:pt x="190" y="157"/>
                  </a:lnTo>
                  <a:lnTo>
                    <a:pt x="190" y="157"/>
                  </a:lnTo>
                  <a:lnTo>
                    <a:pt x="164" y="179"/>
                  </a:lnTo>
                  <a:lnTo>
                    <a:pt x="164" y="179"/>
                  </a:lnTo>
                  <a:lnTo>
                    <a:pt x="134" y="203"/>
                  </a:lnTo>
                  <a:lnTo>
                    <a:pt x="134" y="203"/>
                  </a:lnTo>
                  <a:lnTo>
                    <a:pt x="102" y="229"/>
                  </a:lnTo>
                  <a:lnTo>
                    <a:pt x="86" y="242"/>
                  </a:lnTo>
                  <a:lnTo>
                    <a:pt x="72" y="258"/>
                  </a:lnTo>
                  <a:lnTo>
                    <a:pt x="72" y="258"/>
                  </a:lnTo>
                  <a:lnTo>
                    <a:pt x="66" y="264"/>
                  </a:lnTo>
                  <a:lnTo>
                    <a:pt x="61" y="271"/>
                  </a:lnTo>
                  <a:lnTo>
                    <a:pt x="51" y="286"/>
                  </a:lnTo>
                  <a:lnTo>
                    <a:pt x="51" y="286"/>
                  </a:lnTo>
                  <a:lnTo>
                    <a:pt x="46" y="295"/>
                  </a:lnTo>
                  <a:lnTo>
                    <a:pt x="40" y="303"/>
                  </a:lnTo>
                  <a:lnTo>
                    <a:pt x="33" y="312"/>
                  </a:lnTo>
                  <a:lnTo>
                    <a:pt x="24" y="319"/>
                  </a:lnTo>
                  <a:lnTo>
                    <a:pt x="24" y="319"/>
                  </a:lnTo>
                  <a:lnTo>
                    <a:pt x="19" y="322"/>
                  </a:lnTo>
                  <a:lnTo>
                    <a:pt x="15" y="323"/>
                  </a:lnTo>
                  <a:lnTo>
                    <a:pt x="15" y="32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5" name="Freeform 209"/>
            <p:cNvSpPr/>
            <p:nvPr/>
          </p:nvSpPr>
          <p:spPr bwMode="auto">
            <a:xfrm>
              <a:off x="4446588" y="2346325"/>
              <a:ext cx="285750" cy="307975"/>
            </a:xfrm>
            <a:custGeom>
              <a:avLst/>
              <a:gdLst/>
              <a:ahLst/>
              <a:cxnLst>
                <a:cxn ang="0">
                  <a:pos x="524" y="583"/>
                </a:cxn>
                <a:cxn ang="0">
                  <a:pos x="515" y="580"/>
                </a:cxn>
                <a:cxn ang="0">
                  <a:pos x="501" y="571"/>
                </a:cxn>
                <a:cxn ang="0">
                  <a:pos x="476" y="549"/>
                </a:cxn>
                <a:cxn ang="0">
                  <a:pos x="437" y="513"/>
                </a:cxn>
                <a:cxn ang="0">
                  <a:pos x="414" y="488"/>
                </a:cxn>
                <a:cxn ang="0">
                  <a:pos x="388" y="460"/>
                </a:cxn>
                <a:cxn ang="0">
                  <a:pos x="339" y="409"/>
                </a:cxn>
                <a:cxn ang="0">
                  <a:pos x="300" y="361"/>
                </a:cxn>
                <a:cxn ang="0">
                  <a:pos x="288" y="344"/>
                </a:cxn>
                <a:cxn ang="0">
                  <a:pos x="246" y="293"/>
                </a:cxn>
                <a:cxn ang="0">
                  <a:pos x="202" y="245"/>
                </a:cxn>
                <a:cxn ang="0">
                  <a:pos x="167" y="208"/>
                </a:cxn>
                <a:cxn ang="0">
                  <a:pos x="134" y="170"/>
                </a:cxn>
                <a:cxn ang="0">
                  <a:pos x="121" y="153"/>
                </a:cxn>
                <a:cxn ang="0">
                  <a:pos x="95" y="121"/>
                </a:cxn>
                <a:cxn ang="0">
                  <a:pos x="54" y="76"/>
                </a:cxn>
                <a:cxn ang="0">
                  <a:pos x="24" y="48"/>
                </a:cxn>
                <a:cxn ang="0">
                  <a:pos x="8" y="36"/>
                </a:cxn>
                <a:cxn ang="0">
                  <a:pos x="3" y="29"/>
                </a:cxn>
                <a:cxn ang="0">
                  <a:pos x="0" y="22"/>
                </a:cxn>
                <a:cxn ang="0">
                  <a:pos x="1" y="13"/>
                </a:cxn>
                <a:cxn ang="0">
                  <a:pos x="4" y="8"/>
                </a:cxn>
                <a:cxn ang="0">
                  <a:pos x="12" y="1"/>
                </a:cxn>
                <a:cxn ang="0">
                  <a:pos x="16" y="0"/>
                </a:cxn>
                <a:cxn ang="0">
                  <a:pos x="25" y="3"/>
                </a:cxn>
                <a:cxn ang="0">
                  <a:pos x="41" y="15"/>
                </a:cxn>
                <a:cxn ang="0">
                  <a:pos x="70" y="41"/>
                </a:cxn>
                <a:cxn ang="0">
                  <a:pos x="110" y="84"/>
                </a:cxn>
                <a:cxn ang="0">
                  <a:pos x="136" y="115"/>
                </a:cxn>
                <a:cxn ang="0">
                  <a:pos x="206" y="198"/>
                </a:cxn>
                <a:cxn ang="0">
                  <a:pos x="290" y="291"/>
                </a:cxn>
                <a:cxn ang="0">
                  <a:pos x="303" y="306"/>
                </a:cxn>
                <a:cxn ang="0">
                  <a:pos x="341" y="353"/>
                </a:cxn>
                <a:cxn ang="0">
                  <a:pos x="371" y="390"/>
                </a:cxn>
                <a:cxn ang="0">
                  <a:pos x="403" y="425"/>
                </a:cxn>
                <a:cxn ang="0">
                  <a:pos x="433" y="457"/>
                </a:cxn>
                <a:cxn ang="0">
                  <a:pos x="457" y="482"/>
                </a:cxn>
                <a:cxn ang="0">
                  <a:pos x="493" y="518"/>
                </a:cxn>
                <a:cxn ang="0">
                  <a:pos x="519" y="540"/>
                </a:cxn>
                <a:cxn ang="0">
                  <a:pos x="532" y="549"/>
                </a:cxn>
                <a:cxn ang="0">
                  <a:pos x="539" y="554"/>
                </a:cxn>
                <a:cxn ang="0">
                  <a:pos x="541" y="560"/>
                </a:cxn>
                <a:cxn ang="0">
                  <a:pos x="541" y="570"/>
                </a:cxn>
                <a:cxn ang="0">
                  <a:pos x="539" y="575"/>
                </a:cxn>
                <a:cxn ang="0">
                  <a:pos x="530" y="582"/>
                </a:cxn>
                <a:cxn ang="0">
                  <a:pos x="524" y="583"/>
                </a:cxn>
              </a:cxnLst>
              <a:rect l="0" t="0" r="r" b="b"/>
              <a:pathLst>
                <a:path w="541" h="583">
                  <a:moveTo>
                    <a:pt x="524" y="583"/>
                  </a:moveTo>
                  <a:lnTo>
                    <a:pt x="524" y="583"/>
                  </a:lnTo>
                  <a:lnTo>
                    <a:pt x="520" y="582"/>
                  </a:lnTo>
                  <a:lnTo>
                    <a:pt x="515" y="580"/>
                  </a:lnTo>
                  <a:lnTo>
                    <a:pt x="515" y="580"/>
                  </a:lnTo>
                  <a:lnTo>
                    <a:pt x="501" y="571"/>
                  </a:lnTo>
                  <a:lnTo>
                    <a:pt x="488" y="560"/>
                  </a:lnTo>
                  <a:lnTo>
                    <a:pt x="476" y="549"/>
                  </a:lnTo>
                  <a:lnTo>
                    <a:pt x="462" y="538"/>
                  </a:lnTo>
                  <a:lnTo>
                    <a:pt x="437" y="513"/>
                  </a:lnTo>
                  <a:lnTo>
                    <a:pt x="414" y="488"/>
                  </a:lnTo>
                  <a:lnTo>
                    <a:pt x="414" y="488"/>
                  </a:lnTo>
                  <a:lnTo>
                    <a:pt x="388" y="460"/>
                  </a:lnTo>
                  <a:lnTo>
                    <a:pt x="388" y="460"/>
                  </a:lnTo>
                  <a:lnTo>
                    <a:pt x="365" y="437"/>
                  </a:lnTo>
                  <a:lnTo>
                    <a:pt x="339" y="409"/>
                  </a:lnTo>
                  <a:lnTo>
                    <a:pt x="313" y="377"/>
                  </a:lnTo>
                  <a:lnTo>
                    <a:pt x="300" y="361"/>
                  </a:lnTo>
                  <a:lnTo>
                    <a:pt x="288" y="344"/>
                  </a:lnTo>
                  <a:lnTo>
                    <a:pt x="288" y="344"/>
                  </a:lnTo>
                  <a:lnTo>
                    <a:pt x="268" y="319"/>
                  </a:lnTo>
                  <a:lnTo>
                    <a:pt x="246" y="293"/>
                  </a:lnTo>
                  <a:lnTo>
                    <a:pt x="224" y="269"/>
                  </a:lnTo>
                  <a:lnTo>
                    <a:pt x="202" y="245"/>
                  </a:lnTo>
                  <a:lnTo>
                    <a:pt x="202" y="245"/>
                  </a:lnTo>
                  <a:lnTo>
                    <a:pt x="167" y="208"/>
                  </a:lnTo>
                  <a:lnTo>
                    <a:pt x="150" y="189"/>
                  </a:lnTo>
                  <a:lnTo>
                    <a:pt x="134" y="170"/>
                  </a:lnTo>
                  <a:lnTo>
                    <a:pt x="134" y="170"/>
                  </a:lnTo>
                  <a:lnTo>
                    <a:pt x="121" y="153"/>
                  </a:lnTo>
                  <a:lnTo>
                    <a:pt x="121" y="153"/>
                  </a:lnTo>
                  <a:lnTo>
                    <a:pt x="95" y="121"/>
                  </a:lnTo>
                  <a:lnTo>
                    <a:pt x="69" y="90"/>
                  </a:lnTo>
                  <a:lnTo>
                    <a:pt x="54" y="76"/>
                  </a:lnTo>
                  <a:lnTo>
                    <a:pt x="40" y="61"/>
                  </a:lnTo>
                  <a:lnTo>
                    <a:pt x="24" y="48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5" y="32"/>
                  </a:lnTo>
                  <a:lnTo>
                    <a:pt x="3" y="29"/>
                  </a:lnTo>
                  <a:lnTo>
                    <a:pt x="0" y="25"/>
                  </a:lnTo>
                  <a:lnTo>
                    <a:pt x="0" y="22"/>
                  </a:lnTo>
                  <a:lnTo>
                    <a:pt x="0" y="17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4" y="8"/>
                  </a:lnTo>
                  <a:lnTo>
                    <a:pt x="7" y="3"/>
                  </a:lnTo>
                  <a:lnTo>
                    <a:pt x="12" y="1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21" y="0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41" y="15"/>
                  </a:lnTo>
                  <a:lnTo>
                    <a:pt x="55" y="28"/>
                  </a:lnTo>
                  <a:lnTo>
                    <a:pt x="70" y="41"/>
                  </a:lnTo>
                  <a:lnTo>
                    <a:pt x="83" y="55"/>
                  </a:lnTo>
                  <a:lnTo>
                    <a:pt x="110" y="84"/>
                  </a:lnTo>
                  <a:lnTo>
                    <a:pt x="136" y="115"/>
                  </a:lnTo>
                  <a:lnTo>
                    <a:pt x="136" y="115"/>
                  </a:lnTo>
                  <a:lnTo>
                    <a:pt x="170" y="156"/>
                  </a:lnTo>
                  <a:lnTo>
                    <a:pt x="206" y="198"/>
                  </a:lnTo>
                  <a:lnTo>
                    <a:pt x="246" y="242"/>
                  </a:lnTo>
                  <a:lnTo>
                    <a:pt x="290" y="291"/>
                  </a:lnTo>
                  <a:lnTo>
                    <a:pt x="290" y="291"/>
                  </a:lnTo>
                  <a:lnTo>
                    <a:pt x="303" y="306"/>
                  </a:lnTo>
                  <a:lnTo>
                    <a:pt x="317" y="322"/>
                  </a:lnTo>
                  <a:lnTo>
                    <a:pt x="341" y="353"/>
                  </a:lnTo>
                  <a:lnTo>
                    <a:pt x="341" y="353"/>
                  </a:lnTo>
                  <a:lnTo>
                    <a:pt x="371" y="390"/>
                  </a:lnTo>
                  <a:lnTo>
                    <a:pt x="387" y="407"/>
                  </a:lnTo>
                  <a:lnTo>
                    <a:pt x="403" y="425"/>
                  </a:lnTo>
                  <a:lnTo>
                    <a:pt x="403" y="425"/>
                  </a:lnTo>
                  <a:lnTo>
                    <a:pt x="433" y="457"/>
                  </a:lnTo>
                  <a:lnTo>
                    <a:pt x="433" y="457"/>
                  </a:lnTo>
                  <a:lnTo>
                    <a:pt x="457" y="482"/>
                  </a:lnTo>
                  <a:lnTo>
                    <a:pt x="481" y="507"/>
                  </a:lnTo>
                  <a:lnTo>
                    <a:pt x="493" y="518"/>
                  </a:lnTo>
                  <a:lnTo>
                    <a:pt x="507" y="529"/>
                  </a:lnTo>
                  <a:lnTo>
                    <a:pt x="519" y="540"/>
                  </a:lnTo>
                  <a:lnTo>
                    <a:pt x="532" y="549"/>
                  </a:lnTo>
                  <a:lnTo>
                    <a:pt x="532" y="549"/>
                  </a:lnTo>
                  <a:lnTo>
                    <a:pt x="537" y="552"/>
                  </a:lnTo>
                  <a:lnTo>
                    <a:pt x="539" y="554"/>
                  </a:lnTo>
                  <a:lnTo>
                    <a:pt x="540" y="557"/>
                  </a:lnTo>
                  <a:lnTo>
                    <a:pt x="541" y="560"/>
                  </a:lnTo>
                  <a:lnTo>
                    <a:pt x="541" y="565"/>
                  </a:lnTo>
                  <a:lnTo>
                    <a:pt x="541" y="570"/>
                  </a:lnTo>
                  <a:lnTo>
                    <a:pt x="541" y="570"/>
                  </a:lnTo>
                  <a:lnTo>
                    <a:pt x="539" y="575"/>
                  </a:lnTo>
                  <a:lnTo>
                    <a:pt x="534" y="579"/>
                  </a:lnTo>
                  <a:lnTo>
                    <a:pt x="530" y="582"/>
                  </a:lnTo>
                  <a:lnTo>
                    <a:pt x="527" y="583"/>
                  </a:lnTo>
                  <a:lnTo>
                    <a:pt x="524" y="583"/>
                  </a:lnTo>
                  <a:lnTo>
                    <a:pt x="524" y="58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6" name="Freeform 210"/>
            <p:cNvSpPr/>
            <p:nvPr/>
          </p:nvSpPr>
          <p:spPr bwMode="auto">
            <a:xfrm>
              <a:off x="4349750" y="2435225"/>
              <a:ext cx="273050" cy="288925"/>
            </a:xfrm>
            <a:custGeom>
              <a:avLst/>
              <a:gdLst/>
              <a:ahLst/>
              <a:cxnLst>
                <a:cxn ang="0">
                  <a:pos x="493" y="546"/>
                </a:cxn>
                <a:cxn ang="0">
                  <a:pos x="481" y="537"/>
                </a:cxn>
                <a:cxn ang="0">
                  <a:pos x="475" y="524"/>
                </a:cxn>
                <a:cxn ang="0">
                  <a:pos x="457" y="505"/>
                </a:cxn>
                <a:cxn ang="0">
                  <a:pos x="444" y="490"/>
                </a:cxn>
                <a:cxn ang="0">
                  <a:pos x="436" y="479"/>
                </a:cxn>
                <a:cxn ang="0">
                  <a:pos x="411" y="452"/>
                </a:cxn>
                <a:cxn ang="0">
                  <a:pos x="402" y="443"/>
                </a:cxn>
                <a:cxn ang="0">
                  <a:pos x="387" y="420"/>
                </a:cxn>
                <a:cxn ang="0">
                  <a:pos x="376" y="410"/>
                </a:cxn>
                <a:cxn ang="0">
                  <a:pos x="345" y="378"/>
                </a:cxn>
                <a:cxn ang="0">
                  <a:pos x="321" y="352"/>
                </a:cxn>
                <a:cxn ang="0">
                  <a:pos x="280" y="313"/>
                </a:cxn>
                <a:cxn ang="0">
                  <a:pos x="252" y="285"/>
                </a:cxn>
                <a:cxn ang="0">
                  <a:pos x="151" y="183"/>
                </a:cxn>
                <a:cxn ang="0">
                  <a:pos x="106" y="136"/>
                </a:cxn>
                <a:cxn ang="0">
                  <a:pos x="64" y="92"/>
                </a:cxn>
                <a:cxn ang="0">
                  <a:pos x="33" y="58"/>
                </a:cxn>
                <a:cxn ang="0">
                  <a:pos x="13" y="39"/>
                </a:cxn>
                <a:cxn ang="0">
                  <a:pos x="3" y="26"/>
                </a:cxn>
                <a:cxn ang="0">
                  <a:pos x="0" y="14"/>
                </a:cxn>
                <a:cxn ang="0">
                  <a:pos x="5" y="6"/>
                </a:cxn>
                <a:cxn ang="0">
                  <a:pos x="19" y="0"/>
                </a:cxn>
                <a:cxn ang="0">
                  <a:pos x="26" y="2"/>
                </a:cxn>
                <a:cxn ang="0">
                  <a:pos x="34" y="8"/>
                </a:cxn>
                <a:cxn ang="0">
                  <a:pos x="72" y="47"/>
                </a:cxn>
                <a:cxn ang="0">
                  <a:pos x="94" y="67"/>
                </a:cxn>
                <a:cxn ang="0">
                  <a:pos x="151" y="133"/>
                </a:cxn>
                <a:cxn ang="0">
                  <a:pos x="191" y="176"/>
                </a:cxn>
                <a:cxn ang="0">
                  <a:pos x="275" y="260"/>
                </a:cxn>
                <a:cxn ang="0">
                  <a:pos x="311" y="293"/>
                </a:cxn>
                <a:cxn ang="0">
                  <a:pos x="364" y="343"/>
                </a:cxn>
                <a:cxn ang="0">
                  <a:pos x="407" y="387"/>
                </a:cxn>
                <a:cxn ang="0">
                  <a:pos x="423" y="411"/>
                </a:cxn>
                <a:cxn ang="0">
                  <a:pos x="440" y="429"/>
                </a:cxn>
                <a:cxn ang="0">
                  <a:pos x="452" y="440"/>
                </a:cxn>
                <a:cxn ang="0">
                  <a:pos x="460" y="452"/>
                </a:cxn>
                <a:cxn ang="0">
                  <a:pos x="481" y="478"/>
                </a:cxn>
                <a:cxn ang="0">
                  <a:pos x="496" y="493"/>
                </a:cxn>
                <a:cxn ang="0">
                  <a:pos x="508" y="510"/>
                </a:cxn>
                <a:cxn ang="0">
                  <a:pos x="512" y="513"/>
                </a:cxn>
                <a:cxn ang="0">
                  <a:pos x="515" y="524"/>
                </a:cxn>
                <a:cxn ang="0">
                  <a:pos x="515" y="533"/>
                </a:cxn>
                <a:cxn ang="0">
                  <a:pos x="510" y="542"/>
                </a:cxn>
                <a:cxn ang="0">
                  <a:pos x="499" y="546"/>
                </a:cxn>
              </a:cxnLst>
              <a:rect l="0" t="0" r="r" b="b"/>
              <a:pathLst>
                <a:path w="515" h="546">
                  <a:moveTo>
                    <a:pt x="499" y="546"/>
                  </a:moveTo>
                  <a:lnTo>
                    <a:pt x="499" y="546"/>
                  </a:lnTo>
                  <a:lnTo>
                    <a:pt x="493" y="546"/>
                  </a:lnTo>
                  <a:lnTo>
                    <a:pt x="488" y="543"/>
                  </a:lnTo>
                  <a:lnTo>
                    <a:pt x="483" y="540"/>
                  </a:lnTo>
                  <a:lnTo>
                    <a:pt x="481" y="537"/>
                  </a:lnTo>
                  <a:lnTo>
                    <a:pt x="480" y="534"/>
                  </a:lnTo>
                  <a:lnTo>
                    <a:pt x="480" y="534"/>
                  </a:lnTo>
                  <a:lnTo>
                    <a:pt x="475" y="524"/>
                  </a:lnTo>
                  <a:lnTo>
                    <a:pt x="470" y="517"/>
                  </a:lnTo>
                  <a:lnTo>
                    <a:pt x="463" y="511"/>
                  </a:lnTo>
                  <a:lnTo>
                    <a:pt x="457" y="505"/>
                  </a:lnTo>
                  <a:lnTo>
                    <a:pt x="457" y="505"/>
                  </a:lnTo>
                  <a:lnTo>
                    <a:pt x="450" y="498"/>
                  </a:lnTo>
                  <a:lnTo>
                    <a:pt x="444" y="490"/>
                  </a:lnTo>
                  <a:lnTo>
                    <a:pt x="444" y="490"/>
                  </a:lnTo>
                  <a:lnTo>
                    <a:pt x="436" y="479"/>
                  </a:lnTo>
                  <a:lnTo>
                    <a:pt x="436" y="479"/>
                  </a:lnTo>
                  <a:lnTo>
                    <a:pt x="425" y="466"/>
                  </a:lnTo>
                  <a:lnTo>
                    <a:pt x="419" y="458"/>
                  </a:lnTo>
                  <a:lnTo>
                    <a:pt x="411" y="452"/>
                  </a:lnTo>
                  <a:lnTo>
                    <a:pt x="411" y="452"/>
                  </a:lnTo>
                  <a:lnTo>
                    <a:pt x="407" y="448"/>
                  </a:lnTo>
                  <a:lnTo>
                    <a:pt x="402" y="443"/>
                  </a:lnTo>
                  <a:lnTo>
                    <a:pt x="395" y="433"/>
                  </a:lnTo>
                  <a:lnTo>
                    <a:pt x="395" y="433"/>
                  </a:lnTo>
                  <a:lnTo>
                    <a:pt x="387" y="420"/>
                  </a:lnTo>
                  <a:lnTo>
                    <a:pt x="382" y="415"/>
                  </a:lnTo>
                  <a:lnTo>
                    <a:pt x="376" y="410"/>
                  </a:lnTo>
                  <a:lnTo>
                    <a:pt x="376" y="410"/>
                  </a:lnTo>
                  <a:lnTo>
                    <a:pt x="367" y="404"/>
                  </a:lnTo>
                  <a:lnTo>
                    <a:pt x="360" y="395"/>
                  </a:lnTo>
                  <a:lnTo>
                    <a:pt x="345" y="378"/>
                  </a:lnTo>
                  <a:lnTo>
                    <a:pt x="345" y="378"/>
                  </a:lnTo>
                  <a:lnTo>
                    <a:pt x="333" y="364"/>
                  </a:lnTo>
                  <a:lnTo>
                    <a:pt x="321" y="352"/>
                  </a:lnTo>
                  <a:lnTo>
                    <a:pt x="321" y="352"/>
                  </a:lnTo>
                  <a:lnTo>
                    <a:pt x="299" y="332"/>
                  </a:lnTo>
                  <a:lnTo>
                    <a:pt x="280" y="313"/>
                  </a:lnTo>
                  <a:lnTo>
                    <a:pt x="280" y="313"/>
                  </a:lnTo>
                  <a:lnTo>
                    <a:pt x="252" y="285"/>
                  </a:lnTo>
                  <a:lnTo>
                    <a:pt x="252" y="285"/>
                  </a:lnTo>
                  <a:lnTo>
                    <a:pt x="225" y="260"/>
                  </a:lnTo>
                  <a:lnTo>
                    <a:pt x="200" y="234"/>
                  </a:lnTo>
                  <a:lnTo>
                    <a:pt x="151" y="183"/>
                  </a:lnTo>
                  <a:lnTo>
                    <a:pt x="151" y="183"/>
                  </a:lnTo>
                  <a:lnTo>
                    <a:pt x="106" y="136"/>
                  </a:lnTo>
                  <a:lnTo>
                    <a:pt x="106" y="136"/>
                  </a:lnTo>
                  <a:lnTo>
                    <a:pt x="87" y="116"/>
                  </a:lnTo>
                  <a:lnTo>
                    <a:pt x="87" y="116"/>
                  </a:lnTo>
                  <a:lnTo>
                    <a:pt x="64" y="92"/>
                  </a:lnTo>
                  <a:lnTo>
                    <a:pt x="40" y="66"/>
                  </a:lnTo>
                  <a:lnTo>
                    <a:pt x="40" y="66"/>
                  </a:lnTo>
                  <a:lnTo>
                    <a:pt x="33" y="58"/>
                  </a:lnTo>
                  <a:lnTo>
                    <a:pt x="24" y="50"/>
                  </a:lnTo>
                  <a:lnTo>
                    <a:pt x="24" y="50"/>
                  </a:lnTo>
                  <a:lnTo>
                    <a:pt x="13" y="39"/>
                  </a:lnTo>
                  <a:lnTo>
                    <a:pt x="8" y="33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1" y="22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5" y="6"/>
                  </a:lnTo>
                  <a:lnTo>
                    <a:pt x="9" y="3"/>
                  </a:lnTo>
                  <a:lnTo>
                    <a:pt x="14" y="1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22" y="1"/>
                  </a:lnTo>
                  <a:lnTo>
                    <a:pt x="26" y="2"/>
                  </a:lnTo>
                  <a:lnTo>
                    <a:pt x="31" y="4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42" y="18"/>
                  </a:lnTo>
                  <a:lnTo>
                    <a:pt x="51" y="29"/>
                  </a:lnTo>
                  <a:lnTo>
                    <a:pt x="72" y="47"/>
                  </a:lnTo>
                  <a:lnTo>
                    <a:pt x="72" y="47"/>
                  </a:lnTo>
                  <a:lnTo>
                    <a:pt x="83" y="57"/>
                  </a:lnTo>
                  <a:lnTo>
                    <a:pt x="94" y="67"/>
                  </a:lnTo>
                  <a:lnTo>
                    <a:pt x="94" y="67"/>
                  </a:lnTo>
                  <a:lnTo>
                    <a:pt x="124" y="100"/>
                  </a:lnTo>
                  <a:lnTo>
                    <a:pt x="151" y="133"/>
                  </a:lnTo>
                  <a:lnTo>
                    <a:pt x="164" y="146"/>
                  </a:lnTo>
                  <a:lnTo>
                    <a:pt x="164" y="146"/>
                  </a:lnTo>
                  <a:lnTo>
                    <a:pt x="191" y="176"/>
                  </a:lnTo>
                  <a:lnTo>
                    <a:pt x="219" y="205"/>
                  </a:lnTo>
                  <a:lnTo>
                    <a:pt x="247" y="232"/>
                  </a:lnTo>
                  <a:lnTo>
                    <a:pt x="275" y="260"/>
                  </a:lnTo>
                  <a:lnTo>
                    <a:pt x="275" y="260"/>
                  </a:lnTo>
                  <a:lnTo>
                    <a:pt x="311" y="293"/>
                  </a:lnTo>
                  <a:lnTo>
                    <a:pt x="311" y="293"/>
                  </a:lnTo>
                  <a:lnTo>
                    <a:pt x="342" y="321"/>
                  </a:lnTo>
                  <a:lnTo>
                    <a:pt x="342" y="321"/>
                  </a:lnTo>
                  <a:lnTo>
                    <a:pt x="364" y="343"/>
                  </a:lnTo>
                  <a:lnTo>
                    <a:pt x="386" y="363"/>
                  </a:lnTo>
                  <a:lnTo>
                    <a:pt x="396" y="375"/>
                  </a:lnTo>
                  <a:lnTo>
                    <a:pt x="407" y="387"/>
                  </a:lnTo>
                  <a:lnTo>
                    <a:pt x="415" y="398"/>
                  </a:lnTo>
                  <a:lnTo>
                    <a:pt x="423" y="411"/>
                  </a:lnTo>
                  <a:lnTo>
                    <a:pt x="423" y="411"/>
                  </a:lnTo>
                  <a:lnTo>
                    <a:pt x="426" y="416"/>
                  </a:lnTo>
                  <a:lnTo>
                    <a:pt x="430" y="421"/>
                  </a:lnTo>
                  <a:lnTo>
                    <a:pt x="440" y="429"/>
                  </a:lnTo>
                  <a:lnTo>
                    <a:pt x="440" y="429"/>
                  </a:lnTo>
                  <a:lnTo>
                    <a:pt x="446" y="435"/>
                  </a:lnTo>
                  <a:lnTo>
                    <a:pt x="452" y="440"/>
                  </a:lnTo>
                  <a:lnTo>
                    <a:pt x="452" y="440"/>
                  </a:lnTo>
                  <a:lnTo>
                    <a:pt x="460" y="452"/>
                  </a:lnTo>
                  <a:lnTo>
                    <a:pt x="460" y="452"/>
                  </a:lnTo>
                  <a:lnTo>
                    <a:pt x="470" y="466"/>
                  </a:lnTo>
                  <a:lnTo>
                    <a:pt x="475" y="472"/>
                  </a:lnTo>
                  <a:lnTo>
                    <a:pt x="481" y="478"/>
                  </a:lnTo>
                  <a:lnTo>
                    <a:pt x="481" y="478"/>
                  </a:lnTo>
                  <a:lnTo>
                    <a:pt x="489" y="486"/>
                  </a:lnTo>
                  <a:lnTo>
                    <a:pt x="496" y="493"/>
                  </a:lnTo>
                  <a:lnTo>
                    <a:pt x="502" y="501"/>
                  </a:lnTo>
                  <a:lnTo>
                    <a:pt x="507" y="509"/>
                  </a:lnTo>
                  <a:lnTo>
                    <a:pt x="508" y="510"/>
                  </a:lnTo>
                  <a:lnTo>
                    <a:pt x="509" y="511"/>
                  </a:lnTo>
                  <a:lnTo>
                    <a:pt x="509" y="511"/>
                  </a:lnTo>
                  <a:lnTo>
                    <a:pt x="512" y="513"/>
                  </a:lnTo>
                  <a:lnTo>
                    <a:pt x="514" y="516"/>
                  </a:lnTo>
                  <a:lnTo>
                    <a:pt x="515" y="520"/>
                  </a:lnTo>
                  <a:lnTo>
                    <a:pt x="515" y="524"/>
                  </a:lnTo>
                  <a:lnTo>
                    <a:pt x="515" y="530"/>
                  </a:lnTo>
                  <a:lnTo>
                    <a:pt x="515" y="530"/>
                  </a:lnTo>
                  <a:lnTo>
                    <a:pt x="515" y="533"/>
                  </a:lnTo>
                  <a:lnTo>
                    <a:pt x="514" y="537"/>
                  </a:lnTo>
                  <a:lnTo>
                    <a:pt x="513" y="540"/>
                  </a:lnTo>
                  <a:lnTo>
                    <a:pt x="510" y="542"/>
                  </a:lnTo>
                  <a:lnTo>
                    <a:pt x="510" y="542"/>
                  </a:lnTo>
                  <a:lnTo>
                    <a:pt x="506" y="545"/>
                  </a:lnTo>
                  <a:lnTo>
                    <a:pt x="499" y="546"/>
                  </a:lnTo>
                  <a:lnTo>
                    <a:pt x="499" y="546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7" name="Freeform 211"/>
            <p:cNvSpPr/>
            <p:nvPr/>
          </p:nvSpPr>
          <p:spPr bwMode="auto">
            <a:xfrm>
              <a:off x="4708525" y="2740025"/>
              <a:ext cx="77788" cy="74613"/>
            </a:xfrm>
            <a:custGeom>
              <a:avLst/>
              <a:gdLst/>
              <a:ahLst/>
              <a:cxnLst>
                <a:cxn ang="0">
                  <a:pos x="116" y="142"/>
                </a:cxn>
                <a:cxn ang="0">
                  <a:pos x="111" y="142"/>
                </a:cxn>
                <a:cxn ang="0">
                  <a:pos x="101" y="140"/>
                </a:cxn>
                <a:cxn ang="0">
                  <a:pos x="90" y="136"/>
                </a:cxn>
                <a:cxn ang="0">
                  <a:pos x="88" y="139"/>
                </a:cxn>
                <a:cxn ang="0">
                  <a:pos x="79" y="141"/>
                </a:cxn>
                <a:cxn ang="0">
                  <a:pos x="77" y="141"/>
                </a:cxn>
                <a:cxn ang="0">
                  <a:pos x="63" y="139"/>
                </a:cxn>
                <a:cxn ang="0">
                  <a:pos x="49" y="136"/>
                </a:cxn>
                <a:cxn ang="0">
                  <a:pos x="42" y="134"/>
                </a:cxn>
                <a:cxn ang="0">
                  <a:pos x="33" y="127"/>
                </a:cxn>
                <a:cxn ang="0">
                  <a:pos x="30" y="129"/>
                </a:cxn>
                <a:cxn ang="0">
                  <a:pos x="21" y="131"/>
                </a:cxn>
                <a:cxn ang="0">
                  <a:pos x="18" y="130"/>
                </a:cxn>
                <a:cxn ang="0">
                  <a:pos x="12" y="127"/>
                </a:cxn>
                <a:cxn ang="0">
                  <a:pos x="7" y="122"/>
                </a:cxn>
                <a:cxn ang="0">
                  <a:pos x="6" y="117"/>
                </a:cxn>
                <a:cxn ang="0">
                  <a:pos x="5" y="115"/>
                </a:cxn>
                <a:cxn ang="0">
                  <a:pos x="1" y="108"/>
                </a:cxn>
                <a:cxn ang="0">
                  <a:pos x="1" y="101"/>
                </a:cxn>
                <a:cxn ang="0">
                  <a:pos x="3" y="95"/>
                </a:cxn>
                <a:cxn ang="0">
                  <a:pos x="13" y="83"/>
                </a:cxn>
                <a:cxn ang="0">
                  <a:pos x="31" y="62"/>
                </a:cxn>
                <a:cxn ang="0">
                  <a:pos x="63" y="34"/>
                </a:cxn>
                <a:cxn ang="0">
                  <a:pos x="92" y="13"/>
                </a:cxn>
                <a:cxn ang="0">
                  <a:pos x="98" y="8"/>
                </a:cxn>
                <a:cxn ang="0">
                  <a:pos x="113" y="1"/>
                </a:cxn>
                <a:cxn ang="0">
                  <a:pos x="121" y="0"/>
                </a:cxn>
                <a:cxn ang="0">
                  <a:pos x="131" y="2"/>
                </a:cxn>
                <a:cxn ang="0">
                  <a:pos x="137" y="5"/>
                </a:cxn>
                <a:cxn ang="0">
                  <a:pos x="143" y="15"/>
                </a:cxn>
                <a:cxn ang="0">
                  <a:pos x="147" y="29"/>
                </a:cxn>
                <a:cxn ang="0">
                  <a:pos x="148" y="35"/>
                </a:cxn>
                <a:cxn ang="0">
                  <a:pos x="147" y="53"/>
                </a:cxn>
                <a:cxn ang="0">
                  <a:pos x="148" y="84"/>
                </a:cxn>
                <a:cxn ang="0">
                  <a:pos x="148" y="100"/>
                </a:cxn>
                <a:cxn ang="0">
                  <a:pos x="146" y="116"/>
                </a:cxn>
                <a:cxn ang="0">
                  <a:pos x="145" y="125"/>
                </a:cxn>
                <a:cxn ang="0">
                  <a:pos x="141" y="132"/>
                </a:cxn>
                <a:cxn ang="0">
                  <a:pos x="136" y="136"/>
                </a:cxn>
                <a:cxn ang="0">
                  <a:pos x="128" y="141"/>
                </a:cxn>
                <a:cxn ang="0">
                  <a:pos x="126" y="141"/>
                </a:cxn>
                <a:cxn ang="0">
                  <a:pos x="121" y="142"/>
                </a:cxn>
                <a:cxn ang="0">
                  <a:pos x="116" y="142"/>
                </a:cxn>
              </a:cxnLst>
              <a:rect l="0" t="0" r="r" b="b"/>
              <a:pathLst>
                <a:path w="148" h="142">
                  <a:moveTo>
                    <a:pt x="116" y="142"/>
                  </a:moveTo>
                  <a:lnTo>
                    <a:pt x="116" y="142"/>
                  </a:lnTo>
                  <a:lnTo>
                    <a:pt x="111" y="142"/>
                  </a:lnTo>
                  <a:lnTo>
                    <a:pt x="111" y="142"/>
                  </a:lnTo>
                  <a:lnTo>
                    <a:pt x="101" y="140"/>
                  </a:lnTo>
                  <a:lnTo>
                    <a:pt x="101" y="140"/>
                  </a:lnTo>
                  <a:lnTo>
                    <a:pt x="93" y="136"/>
                  </a:lnTo>
                  <a:lnTo>
                    <a:pt x="90" y="136"/>
                  </a:lnTo>
                  <a:lnTo>
                    <a:pt x="88" y="139"/>
                  </a:lnTo>
                  <a:lnTo>
                    <a:pt x="88" y="139"/>
                  </a:lnTo>
                  <a:lnTo>
                    <a:pt x="84" y="141"/>
                  </a:lnTo>
                  <a:lnTo>
                    <a:pt x="79" y="141"/>
                  </a:lnTo>
                  <a:lnTo>
                    <a:pt x="79" y="141"/>
                  </a:lnTo>
                  <a:lnTo>
                    <a:pt x="77" y="141"/>
                  </a:lnTo>
                  <a:lnTo>
                    <a:pt x="77" y="141"/>
                  </a:lnTo>
                  <a:lnTo>
                    <a:pt x="63" y="139"/>
                  </a:lnTo>
                  <a:lnTo>
                    <a:pt x="63" y="139"/>
                  </a:lnTo>
                  <a:lnTo>
                    <a:pt x="49" y="136"/>
                  </a:lnTo>
                  <a:lnTo>
                    <a:pt x="49" y="136"/>
                  </a:lnTo>
                  <a:lnTo>
                    <a:pt x="42" y="134"/>
                  </a:lnTo>
                  <a:lnTo>
                    <a:pt x="36" y="130"/>
                  </a:lnTo>
                  <a:lnTo>
                    <a:pt x="33" y="127"/>
                  </a:lnTo>
                  <a:lnTo>
                    <a:pt x="30" y="129"/>
                  </a:lnTo>
                  <a:lnTo>
                    <a:pt x="30" y="129"/>
                  </a:lnTo>
                  <a:lnTo>
                    <a:pt x="25" y="130"/>
                  </a:lnTo>
                  <a:lnTo>
                    <a:pt x="21" y="131"/>
                  </a:lnTo>
                  <a:lnTo>
                    <a:pt x="21" y="131"/>
                  </a:lnTo>
                  <a:lnTo>
                    <a:pt x="18" y="130"/>
                  </a:lnTo>
                  <a:lnTo>
                    <a:pt x="13" y="129"/>
                  </a:lnTo>
                  <a:lnTo>
                    <a:pt x="12" y="127"/>
                  </a:lnTo>
                  <a:lnTo>
                    <a:pt x="10" y="125"/>
                  </a:lnTo>
                  <a:lnTo>
                    <a:pt x="7" y="122"/>
                  </a:lnTo>
                  <a:lnTo>
                    <a:pt x="6" y="119"/>
                  </a:lnTo>
                  <a:lnTo>
                    <a:pt x="6" y="117"/>
                  </a:lnTo>
                  <a:lnTo>
                    <a:pt x="5" y="115"/>
                  </a:lnTo>
                  <a:lnTo>
                    <a:pt x="5" y="115"/>
                  </a:lnTo>
                  <a:lnTo>
                    <a:pt x="2" y="112"/>
                  </a:lnTo>
                  <a:lnTo>
                    <a:pt x="1" y="108"/>
                  </a:lnTo>
                  <a:lnTo>
                    <a:pt x="0" y="104"/>
                  </a:lnTo>
                  <a:lnTo>
                    <a:pt x="1" y="101"/>
                  </a:lnTo>
                  <a:lnTo>
                    <a:pt x="2" y="98"/>
                  </a:lnTo>
                  <a:lnTo>
                    <a:pt x="3" y="95"/>
                  </a:lnTo>
                  <a:lnTo>
                    <a:pt x="3" y="95"/>
                  </a:lnTo>
                  <a:lnTo>
                    <a:pt x="13" y="83"/>
                  </a:lnTo>
                  <a:lnTo>
                    <a:pt x="22" y="72"/>
                  </a:lnTo>
                  <a:lnTo>
                    <a:pt x="31" y="62"/>
                  </a:lnTo>
                  <a:lnTo>
                    <a:pt x="42" y="52"/>
                  </a:lnTo>
                  <a:lnTo>
                    <a:pt x="63" y="34"/>
                  </a:lnTo>
                  <a:lnTo>
                    <a:pt x="87" y="17"/>
                  </a:lnTo>
                  <a:lnTo>
                    <a:pt x="92" y="13"/>
                  </a:lnTo>
                  <a:lnTo>
                    <a:pt x="92" y="13"/>
                  </a:lnTo>
                  <a:lnTo>
                    <a:pt x="98" y="8"/>
                  </a:lnTo>
                  <a:lnTo>
                    <a:pt x="105" y="4"/>
                  </a:lnTo>
                  <a:lnTo>
                    <a:pt x="113" y="1"/>
                  </a:lnTo>
                  <a:lnTo>
                    <a:pt x="121" y="0"/>
                  </a:lnTo>
                  <a:lnTo>
                    <a:pt x="121" y="0"/>
                  </a:lnTo>
                  <a:lnTo>
                    <a:pt x="126" y="1"/>
                  </a:lnTo>
                  <a:lnTo>
                    <a:pt x="131" y="2"/>
                  </a:lnTo>
                  <a:lnTo>
                    <a:pt x="131" y="2"/>
                  </a:lnTo>
                  <a:lnTo>
                    <a:pt x="137" y="5"/>
                  </a:lnTo>
                  <a:lnTo>
                    <a:pt x="141" y="9"/>
                  </a:lnTo>
                  <a:lnTo>
                    <a:pt x="143" y="15"/>
                  </a:lnTo>
                  <a:lnTo>
                    <a:pt x="145" y="20"/>
                  </a:lnTo>
                  <a:lnTo>
                    <a:pt x="147" y="29"/>
                  </a:lnTo>
                  <a:lnTo>
                    <a:pt x="148" y="35"/>
                  </a:lnTo>
                  <a:lnTo>
                    <a:pt x="148" y="35"/>
                  </a:lnTo>
                  <a:lnTo>
                    <a:pt x="147" y="53"/>
                  </a:lnTo>
                  <a:lnTo>
                    <a:pt x="147" y="53"/>
                  </a:lnTo>
                  <a:lnTo>
                    <a:pt x="147" y="81"/>
                  </a:lnTo>
                  <a:lnTo>
                    <a:pt x="148" y="84"/>
                  </a:lnTo>
                  <a:lnTo>
                    <a:pt x="148" y="84"/>
                  </a:lnTo>
                  <a:lnTo>
                    <a:pt x="148" y="100"/>
                  </a:lnTo>
                  <a:lnTo>
                    <a:pt x="147" y="108"/>
                  </a:lnTo>
                  <a:lnTo>
                    <a:pt x="146" y="116"/>
                  </a:lnTo>
                  <a:lnTo>
                    <a:pt x="146" y="116"/>
                  </a:lnTo>
                  <a:lnTo>
                    <a:pt x="145" y="125"/>
                  </a:lnTo>
                  <a:lnTo>
                    <a:pt x="143" y="128"/>
                  </a:lnTo>
                  <a:lnTo>
                    <a:pt x="141" y="132"/>
                  </a:lnTo>
                  <a:lnTo>
                    <a:pt x="139" y="134"/>
                  </a:lnTo>
                  <a:lnTo>
                    <a:pt x="136" y="136"/>
                  </a:lnTo>
                  <a:lnTo>
                    <a:pt x="128" y="141"/>
                  </a:lnTo>
                  <a:lnTo>
                    <a:pt x="128" y="141"/>
                  </a:lnTo>
                  <a:lnTo>
                    <a:pt x="127" y="141"/>
                  </a:lnTo>
                  <a:lnTo>
                    <a:pt x="126" y="141"/>
                  </a:lnTo>
                  <a:lnTo>
                    <a:pt x="126" y="141"/>
                  </a:lnTo>
                  <a:lnTo>
                    <a:pt x="121" y="142"/>
                  </a:lnTo>
                  <a:lnTo>
                    <a:pt x="116" y="142"/>
                  </a:lnTo>
                  <a:lnTo>
                    <a:pt x="116" y="14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8" name="Freeform 212"/>
            <p:cNvSpPr/>
            <p:nvPr/>
          </p:nvSpPr>
          <p:spPr bwMode="auto">
            <a:xfrm>
              <a:off x="4197350" y="2182813"/>
              <a:ext cx="260350" cy="244475"/>
            </a:xfrm>
            <a:custGeom>
              <a:avLst/>
              <a:gdLst/>
              <a:ahLst/>
              <a:cxnLst>
                <a:cxn ang="0">
                  <a:pos x="106" y="462"/>
                </a:cxn>
                <a:cxn ang="0">
                  <a:pos x="96" y="455"/>
                </a:cxn>
                <a:cxn ang="0">
                  <a:pos x="94" y="452"/>
                </a:cxn>
                <a:cxn ang="0">
                  <a:pos x="85" y="442"/>
                </a:cxn>
                <a:cxn ang="0">
                  <a:pos x="76" y="430"/>
                </a:cxn>
                <a:cxn ang="0">
                  <a:pos x="53" y="411"/>
                </a:cxn>
                <a:cxn ang="0">
                  <a:pos x="35" y="386"/>
                </a:cxn>
                <a:cxn ang="0">
                  <a:pos x="15" y="339"/>
                </a:cxn>
                <a:cxn ang="0">
                  <a:pos x="5" y="299"/>
                </a:cxn>
                <a:cxn ang="0">
                  <a:pos x="0" y="253"/>
                </a:cxn>
                <a:cxn ang="0">
                  <a:pos x="3" y="202"/>
                </a:cxn>
                <a:cxn ang="0">
                  <a:pos x="8" y="172"/>
                </a:cxn>
                <a:cxn ang="0">
                  <a:pos x="24" y="124"/>
                </a:cxn>
                <a:cxn ang="0">
                  <a:pos x="48" y="85"/>
                </a:cxn>
                <a:cxn ang="0">
                  <a:pos x="68" y="64"/>
                </a:cxn>
                <a:cxn ang="0">
                  <a:pos x="124" y="25"/>
                </a:cxn>
                <a:cxn ang="0">
                  <a:pos x="193" y="4"/>
                </a:cxn>
                <a:cxn ang="0">
                  <a:pos x="241" y="0"/>
                </a:cxn>
                <a:cxn ang="0">
                  <a:pos x="298" y="5"/>
                </a:cxn>
                <a:cxn ang="0">
                  <a:pos x="352" y="20"/>
                </a:cxn>
                <a:cxn ang="0">
                  <a:pos x="401" y="44"/>
                </a:cxn>
                <a:cxn ang="0">
                  <a:pos x="445" y="76"/>
                </a:cxn>
                <a:cxn ang="0">
                  <a:pos x="480" y="115"/>
                </a:cxn>
                <a:cxn ang="0">
                  <a:pos x="492" y="135"/>
                </a:cxn>
                <a:cxn ang="0">
                  <a:pos x="491" y="146"/>
                </a:cxn>
                <a:cxn ang="0">
                  <a:pos x="483" y="153"/>
                </a:cxn>
                <a:cxn ang="0">
                  <a:pos x="473" y="157"/>
                </a:cxn>
                <a:cxn ang="0">
                  <a:pos x="465" y="154"/>
                </a:cxn>
                <a:cxn ang="0">
                  <a:pos x="458" y="147"/>
                </a:cxn>
                <a:cxn ang="0">
                  <a:pos x="429" y="112"/>
                </a:cxn>
                <a:cxn ang="0">
                  <a:pos x="395" y="85"/>
                </a:cxn>
                <a:cxn ang="0">
                  <a:pos x="356" y="65"/>
                </a:cxn>
                <a:cxn ang="0">
                  <a:pos x="289" y="42"/>
                </a:cxn>
                <a:cxn ang="0">
                  <a:pos x="247" y="34"/>
                </a:cxn>
                <a:cxn ang="0">
                  <a:pos x="219" y="34"/>
                </a:cxn>
                <a:cxn ang="0">
                  <a:pos x="182" y="40"/>
                </a:cxn>
                <a:cxn ang="0">
                  <a:pos x="144" y="53"/>
                </a:cxn>
                <a:cxn ang="0">
                  <a:pos x="109" y="74"/>
                </a:cxn>
                <a:cxn ang="0">
                  <a:pos x="80" y="100"/>
                </a:cxn>
                <a:cxn ang="0">
                  <a:pos x="59" y="133"/>
                </a:cxn>
                <a:cxn ang="0">
                  <a:pos x="48" y="163"/>
                </a:cxn>
                <a:cxn ang="0">
                  <a:pos x="39" y="210"/>
                </a:cxn>
                <a:cxn ang="0">
                  <a:pos x="38" y="259"/>
                </a:cxn>
                <a:cxn ang="0">
                  <a:pos x="45" y="304"/>
                </a:cxn>
                <a:cxn ang="0">
                  <a:pos x="60" y="348"/>
                </a:cxn>
                <a:cxn ang="0">
                  <a:pos x="76" y="373"/>
                </a:cxn>
                <a:cxn ang="0">
                  <a:pos x="101" y="402"/>
                </a:cxn>
                <a:cxn ang="0">
                  <a:pos x="122" y="429"/>
                </a:cxn>
                <a:cxn ang="0">
                  <a:pos x="125" y="431"/>
                </a:cxn>
                <a:cxn ang="0">
                  <a:pos x="131" y="446"/>
                </a:cxn>
                <a:cxn ang="0">
                  <a:pos x="129" y="455"/>
                </a:cxn>
                <a:cxn ang="0">
                  <a:pos x="121" y="462"/>
                </a:cxn>
                <a:cxn ang="0">
                  <a:pos x="110" y="463"/>
                </a:cxn>
              </a:cxnLst>
              <a:rect l="0" t="0" r="r" b="b"/>
              <a:pathLst>
                <a:path w="492" h="463">
                  <a:moveTo>
                    <a:pt x="110" y="463"/>
                  </a:moveTo>
                  <a:lnTo>
                    <a:pt x="110" y="463"/>
                  </a:lnTo>
                  <a:lnTo>
                    <a:pt x="106" y="462"/>
                  </a:lnTo>
                  <a:lnTo>
                    <a:pt x="102" y="461"/>
                  </a:lnTo>
                  <a:lnTo>
                    <a:pt x="98" y="458"/>
                  </a:lnTo>
                  <a:lnTo>
                    <a:pt x="96" y="455"/>
                  </a:lnTo>
                  <a:lnTo>
                    <a:pt x="96" y="455"/>
                  </a:lnTo>
                  <a:lnTo>
                    <a:pt x="94" y="453"/>
                  </a:lnTo>
                  <a:lnTo>
                    <a:pt x="94" y="452"/>
                  </a:lnTo>
                  <a:lnTo>
                    <a:pt x="91" y="450"/>
                  </a:lnTo>
                  <a:lnTo>
                    <a:pt x="91" y="450"/>
                  </a:lnTo>
                  <a:lnTo>
                    <a:pt x="85" y="442"/>
                  </a:lnTo>
                  <a:lnTo>
                    <a:pt x="85" y="442"/>
                  </a:lnTo>
                  <a:lnTo>
                    <a:pt x="80" y="435"/>
                  </a:lnTo>
                  <a:lnTo>
                    <a:pt x="76" y="430"/>
                  </a:lnTo>
                  <a:lnTo>
                    <a:pt x="65" y="421"/>
                  </a:lnTo>
                  <a:lnTo>
                    <a:pt x="65" y="421"/>
                  </a:lnTo>
                  <a:lnTo>
                    <a:pt x="53" y="411"/>
                  </a:lnTo>
                  <a:lnTo>
                    <a:pt x="53" y="411"/>
                  </a:lnTo>
                  <a:lnTo>
                    <a:pt x="44" y="399"/>
                  </a:lnTo>
                  <a:lnTo>
                    <a:pt x="35" y="386"/>
                  </a:lnTo>
                  <a:lnTo>
                    <a:pt x="27" y="370"/>
                  </a:lnTo>
                  <a:lnTo>
                    <a:pt x="21" y="355"/>
                  </a:lnTo>
                  <a:lnTo>
                    <a:pt x="15" y="339"/>
                  </a:lnTo>
                  <a:lnTo>
                    <a:pt x="11" y="325"/>
                  </a:lnTo>
                  <a:lnTo>
                    <a:pt x="5" y="299"/>
                  </a:lnTo>
                  <a:lnTo>
                    <a:pt x="5" y="299"/>
                  </a:lnTo>
                  <a:lnTo>
                    <a:pt x="3" y="285"/>
                  </a:lnTo>
                  <a:lnTo>
                    <a:pt x="0" y="269"/>
                  </a:lnTo>
                  <a:lnTo>
                    <a:pt x="0" y="253"/>
                  </a:lnTo>
                  <a:lnTo>
                    <a:pt x="0" y="235"/>
                  </a:lnTo>
                  <a:lnTo>
                    <a:pt x="0" y="218"/>
                  </a:lnTo>
                  <a:lnTo>
                    <a:pt x="3" y="202"/>
                  </a:lnTo>
                  <a:lnTo>
                    <a:pt x="5" y="186"/>
                  </a:lnTo>
                  <a:lnTo>
                    <a:pt x="8" y="172"/>
                  </a:lnTo>
                  <a:lnTo>
                    <a:pt x="8" y="172"/>
                  </a:lnTo>
                  <a:lnTo>
                    <a:pt x="13" y="154"/>
                  </a:lnTo>
                  <a:lnTo>
                    <a:pt x="18" y="139"/>
                  </a:lnTo>
                  <a:lnTo>
                    <a:pt x="24" y="124"/>
                  </a:lnTo>
                  <a:lnTo>
                    <a:pt x="31" y="110"/>
                  </a:lnTo>
                  <a:lnTo>
                    <a:pt x="39" y="98"/>
                  </a:lnTo>
                  <a:lnTo>
                    <a:pt x="48" y="85"/>
                  </a:lnTo>
                  <a:lnTo>
                    <a:pt x="57" y="74"/>
                  </a:lnTo>
                  <a:lnTo>
                    <a:pt x="68" y="64"/>
                  </a:lnTo>
                  <a:lnTo>
                    <a:pt x="68" y="64"/>
                  </a:lnTo>
                  <a:lnTo>
                    <a:pt x="85" y="49"/>
                  </a:lnTo>
                  <a:lnTo>
                    <a:pt x="105" y="36"/>
                  </a:lnTo>
                  <a:lnTo>
                    <a:pt x="124" y="25"/>
                  </a:lnTo>
                  <a:lnTo>
                    <a:pt x="146" y="16"/>
                  </a:lnTo>
                  <a:lnTo>
                    <a:pt x="169" y="9"/>
                  </a:lnTo>
                  <a:lnTo>
                    <a:pt x="193" y="4"/>
                  </a:lnTo>
                  <a:lnTo>
                    <a:pt x="216" y="1"/>
                  </a:lnTo>
                  <a:lnTo>
                    <a:pt x="241" y="0"/>
                  </a:lnTo>
                  <a:lnTo>
                    <a:pt x="241" y="0"/>
                  </a:lnTo>
                  <a:lnTo>
                    <a:pt x="260" y="1"/>
                  </a:lnTo>
                  <a:lnTo>
                    <a:pt x="279" y="2"/>
                  </a:lnTo>
                  <a:lnTo>
                    <a:pt x="298" y="5"/>
                  </a:lnTo>
                  <a:lnTo>
                    <a:pt x="316" y="9"/>
                  </a:lnTo>
                  <a:lnTo>
                    <a:pt x="334" y="14"/>
                  </a:lnTo>
                  <a:lnTo>
                    <a:pt x="352" y="20"/>
                  </a:lnTo>
                  <a:lnTo>
                    <a:pt x="368" y="27"/>
                  </a:lnTo>
                  <a:lnTo>
                    <a:pt x="385" y="35"/>
                  </a:lnTo>
                  <a:lnTo>
                    <a:pt x="401" y="44"/>
                  </a:lnTo>
                  <a:lnTo>
                    <a:pt x="416" y="54"/>
                  </a:lnTo>
                  <a:lnTo>
                    <a:pt x="430" y="65"/>
                  </a:lnTo>
                  <a:lnTo>
                    <a:pt x="445" y="76"/>
                  </a:lnTo>
                  <a:lnTo>
                    <a:pt x="457" y="88"/>
                  </a:lnTo>
                  <a:lnTo>
                    <a:pt x="469" y="102"/>
                  </a:lnTo>
                  <a:lnTo>
                    <a:pt x="480" y="115"/>
                  </a:lnTo>
                  <a:lnTo>
                    <a:pt x="490" y="130"/>
                  </a:lnTo>
                  <a:lnTo>
                    <a:pt x="490" y="130"/>
                  </a:lnTo>
                  <a:lnTo>
                    <a:pt x="492" y="135"/>
                  </a:lnTo>
                  <a:lnTo>
                    <a:pt x="492" y="139"/>
                  </a:lnTo>
                  <a:lnTo>
                    <a:pt x="492" y="143"/>
                  </a:lnTo>
                  <a:lnTo>
                    <a:pt x="491" y="146"/>
                  </a:lnTo>
                  <a:lnTo>
                    <a:pt x="491" y="146"/>
                  </a:lnTo>
                  <a:lnTo>
                    <a:pt x="487" y="150"/>
                  </a:lnTo>
                  <a:lnTo>
                    <a:pt x="483" y="153"/>
                  </a:lnTo>
                  <a:lnTo>
                    <a:pt x="478" y="155"/>
                  </a:lnTo>
                  <a:lnTo>
                    <a:pt x="473" y="157"/>
                  </a:lnTo>
                  <a:lnTo>
                    <a:pt x="473" y="157"/>
                  </a:lnTo>
                  <a:lnTo>
                    <a:pt x="473" y="157"/>
                  </a:lnTo>
                  <a:lnTo>
                    <a:pt x="469" y="155"/>
                  </a:lnTo>
                  <a:lnTo>
                    <a:pt x="465" y="154"/>
                  </a:lnTo>
                  <a:lnTo>
                    <a:pt x="462" y="151"/>
                  </a:lnTo>
                  <a:lnTo>
                    <a:pt x="458" y="147"/>
                  </a:lnTo>
                  <a:lnTo>
                    <a:pt x="458" y="147"/>
                  </a:lnTo>
                  <a:lnTo>
                    <a:pt x="450" y="135"/>
                  </a:lnTo>
                  <a:lnTo>
                    <a:pt x="439" y="123"/>
                  </a:lnTo>
                  <a:lnTo>
                    <a:pt x="429" y="112"/>
                  </a:lnTo>
                  <a:lnTo>
                    <a:pt x="419" y="102"/>
                  </a:lnTo>
                  <a:lnTo>
                    <a:pt x="407" y="94"/>
                  </a:lnTo>
                  <a:lnTo>
                    <a:pt x="395" y="85"/>
                  </a:lnTo>
                  <a:lnTo>
                    <a:pt x="383" y="77"/>
                  </a:lnTo>
                  <a:lnTo>
                    <a:pt x="369" y="71"/>
                  </a:lnTo>
                  <a:lnTo>
                    <a:pt x="356" y="65"/>
                  </a:lnTo>
                  <a:lnTo>
                    <a:pt x="342" y="59"/>
                  </a:lnTo>
                  <a:lnTo>
                    <a:pt x="316" y="50"/>
                  </a:lnTo>
                  <a:lnTo>
                    <a:pt x="289" y="42"/>
                  </a:lnTo>
                  <a:lnTo>
                    <a:pt x="263" y="36"/>
                  </a:lnTo>
                  <a:lnTo>
                    <a:pt x="263" y="36"/>
                  </a:lnTo>
                  <a:lnTo>
                    <a:pt x="247" y="34"/>
                  </a:lnTo>
                  <a:lnTo>
                    <a:pt x="232" y="33"/>
                  </a:lnTo>
                  <a:lnTo>
                    <a:pt x="232" y="33"/>
                  </a:lnTo>
                  <a:lnTo>
                    <a:pt x="219" y="34"/>
                  </a:lnTo>
                  <a:lnTo>
                    <a:pt x="207" y="35"/>
                  </a:lnTo>
                  <a:lnTo>
                    <a:pt x="195" y="37"/>
                  </a:lnTo>
                  <a:lnTo>
                    <a:pt x="182" y="40"/>
                  </a:lnTo>
                  <a:lnTo>
                    <a:pt x="169" y="44"/>
                  </a:lnTo>
                  <a:lnTo>
                    <a:pt x="156" y="48"/>
                  </a:lnTo>
                  <a:lnTo>
                    <a:pt x="144" y="53"/>
                  </a:lnTo>
                  <a:lnTo>
                    <a:pt x="133" y="59"/>
                  </a:lnTo>
                  <a:lnTo>
                    <a:pt x="120" y="66"/>
                  </a:lnTo>
                  <a:lnTo>
                    <a:pt x="109" y="74"/>
                  </a:lnTo>
                  <a:lnTo>
                    <a:pt x="99" y="82"/>
                  </a:lnTo>
                  <a:lnTo>
                    <a:pt x="89" y="90"/>
                  </a:lnTo>
                  <a:lnTo>
                    <a:pt x="80" y="100"/>
                  </a:lnTo>
                  <a:lnTo>
                    <a:pt x="72" y="110"/>
                  </a:lnTo>
                  <a:lnTo>
                    <a:pt x="66" y="121"/>
                  </a:lnTo>
                  <a:lnTo>
                    <a:pt x="59" y="133"/>
                  </a:lnTo>
                  <a:lnTo>
                    <a:pt x="59" y="133"/>
                  </a:lnTo>
                  <a:lnTo>
                    <a:pt x="53" y="147"/>
                  </a:lnTo>
                  <a:lnTo>
                    <a:pt x="48" y="163"/>
                  </a:lnTo>
                  <a:lnTo>
                    <a:pt x="44" y="178"/>
                  </a:lnTo>
                  <a:lnTo>
                    <a:pt x="41" y="195"/>
                  </a:lnTo>
                  <a:lnTo>
                    <a:pt x="39" y="210"/>
                  </a:lnTo>
                  <a:lnTo>
                    <a:pt x="38" y="227"/>
                  </a:lnTo>
                  <a:lnTo>
                    <a:pt x="37" y="242"/>
                  </a:lnTo>
                  <a:lnTo>
                    <a:pt x="38" y="259"/>
                  </a:lnTo>
                  <a:lnTo>
                    <a:pt x="39" y="274"/>
                  </a:lnTo>
                  <a:lnTo>
                    <a:pt x="42" y="290"/>
                  </a:lnTo>
                  <a:lnTo>
                    <a:pt x="45" y="304"/>
                  </a:lnTo>
                  <a:lnTo>
                    <a:pt x="49" y="320"/>
                  </a:lnTo>
                  <a:lnTo>
                    <a:pt x="54" y="334"/>
                  </a:lnTo>
                  <a:lnTo>
                    <a:pt x="60" y="348"/>
                  </a:lnTo>
                  <a:lnTo>
                    <a:pt x="68" y="361"/>
                  </a:lnTo>
                  <a:lnTo>
                    <a:pt x="76" y="373"/>
                  </a:lnTo>
                  <a:lnTo>
                    <a:pt x="76" y="373"/>
                  </a:lnTo>
                  <a:lnTo>
                    <a:pt x="87" y="389"/>
                  </a:lnTo>
                  <a:lnTo>
                    <a:pt x="101" y="402"/>
                  </a:lnTo>
                  <a:lnTo>
                    <a:pt x="101" y="402"/>
                  </a:lnTo>
                  <a:lnTo>
                    <a:pt x="112" y="416"/>
                  </a:lnTo>
                  <a:lnTo>
                    <a:pt x="121" y="428"/>
                  </a:lnTo>
                  <a:lnTo>
                    <a:pt x="122" y="429"/>
                  </a:lnTo>
                  <a:lnTo>
                    <a:pt x="123" y="430"/>
                  </a:lnTo>
                  <a:lnTo>
                    <a:pt x="123" y="430"/>
                  </a:lnTo>
                  <a:lnTo>
                    <a:pt x="125" y="431"/>
                  </a:lnTo>
                  <a:lnTo>
                    <a:pt x="128" y="434"/>
                  </a:lnTo>
                  <a:lnTo>
                    <a:pt x="130" y="440"/>
                  </a:lnTo>
                  <a:lnTo>
                    <a:pt x="131" y="446"/>
                  </a:lnTo>
                  <a:lnTo>
                    <a:pt x="130" y="451"/>
                  </a:lnTo>
                  <a:lnTo>
                    <a:pt x="130" y="451"/>
                  </a:lnTo>
                  <a:lnTo>
                    <a:pt x="129" y="455"/>
                  </a:lnTo>
                  <a:lnTo>
                    <a:pt x="125" y="458"/>
                  </a:lnTo>
                  <a:lnTo>
                    <a:pt x="123" y="460"/>
                  </a:lnTo>
                  <a:lnTo>
                    <a:pt x="121" y="462"/>
                  </a:lnTo>
                  <a:lnTo>
                    <a:pt x="117" y="463"/>
                  </a:lnTo>
                  <a:lnTo>
                    <a:pt x="114" y="463"/>
                  </a:lnTo>
                  <a:lnTo>
                    <a:pt x="110" y="46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accel="50600" decel="493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7.40741E-7 L -0.90768 -0.00162 " pathEditMode="relative" rAng="0" ptsTypes="AA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9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51" y="457200"/>
            <a:ext cx="294969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8067" y="987426"/>
            <a:ext cx="4629954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951" y="2057400"/>
            <a:ext cx="294969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760" y="365126"/>
            <a:ext cx="788806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760" y="1825625"/>
            <a:ext cx="788806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760" y="6356353"/>
            <a:ext cx="20577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9476" y="6356353"/>
            <a:ext cx="30866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9072" y="6356353"/>
            <a:ext cx="20577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628737" y="365125"/>
            <a:ext cx="7887795" cy="1325563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628737" y="1825625"/>
            <a:ext cx="7887795" cy="435133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-22860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737" y="6356350"/>
            <a:ext cx="20576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9371" y="6356350"/>
            <a:ext cx="30865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8847" y="6356350"/>
            <a:ext cx="20576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file:///C:\Documents%20and%20Settings\Administrator\&#26700;&#38754;\pai\&#27491;&#25991;pai\2018XD-61.eps" TargetMode="External"/><Relationship Id="rId4" Type="http://schemas.openxmlformats.org/officeDocument/2006/relationships/image" Target="../media/image5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2602137"/>
            <a:ext cx="4215398" cy="1474198"/>
          </a:xfrm>
          <a:prstGeom prst="rect">
            <a:avLst/>
          </a:prstGeom>
          <a:solidFill>
            <a:srgbClr val="4B64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350" strike="noStrike" noProof="1"/>
          </a:p>
        </p:txBody>
      </p:sp>
      <p:sp>
        <p:nvSpPr>
          <p:cNvPr id="7170" name="文本框 2"/>
          <p:cNvSpPr txBox="1"/>
          <p:nvPr/>
        </p:nvSpPr>
        <p:spPr>
          <a:xfrm>
            <a:off x="244475" y="600075"/>
            <a:ext cx="6504940" cy="1014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第一轮 基础过关 瞄准考点</a:t>
            </a:r>
          </a:p>
        </p:txBody>
      </p:sp>
      <p:sp>
        <p:nvSpPr>
          <p:cNvPr id="7171" name="文本框 4"/>
          <p:cNvSpPr txBox="1"/>
          <p:nvPr/>
        </p:nvSpPr>
        <p:spPr>
          <a:xfrm>
            <a:off x="4453230" y="2261047"/>
            <a:ext cx="4282082" cy="2308324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第二部分  物质、运动和相互作用</a:t>
            </a:r>
            <a:endParaRPr lang="en-US" altLang="zh-CN" sz="3200" b="1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第</a:t>
            </a:r>
            <a:r>
              <a:rPr lang="en-US" altLang="zh-CN" sz="3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4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讲  质量与密度</a:t>
            </a:r>
          </a:p>
        </p:txBody>
      </p:sp>
      <p:grpSp>
        <p:nvGrpSpPr>
          <p:cNvPr id="7172" name="组合 5"/>
          <p:cNvGrpSpPr/>
          <p:nvPr/>
        </p:nvGrpSpPr>
        <p:grpSpPr>
          <a:xfrm>
            <a:off x="1138952" y="2371124"/>
            <a:ext cx="1936225" cy="1937416"/>
            <a:chOff x="1131485" y="2234042"/>
            <a:chExt cx="1607262" cy="1607262"/>
          </a:xfrm>
        </p:grpSpPr>
        <p:sp>
          <p:nvSpPr>
            <p:cNvPr id="7" name="椭圆 6"/>
            <p:cNvSpPr/>
            <p:nvPr/>
          </p:nvSpPr>
          <p:spPr>
            <a:xfrm>
              <a:off x="1131485" y="2234042"/>
              <a:ext cx="1607262" cy="1607262"/>
            </a:xfrm>
            <a:prstGeom prst="ellipse">
              <a:avLst/>
            </a:prstGeom>
            <a:solidFill>
              <a:srgbClr val="4B649F"/>
            </a:solidFill>
            <a:ln w="19050">
              <a:solidFill>
                <a:srgbClr val="4B64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z="1350" strike="noStrike" noProof="1"/>
            </a:p>
          </p:txBody>
        </p:sp>
        <p:sp>
          <p:nvSpPr>
            <p:cNvPr id="8" name="椭圆 7"/>
            <p:cNvSpPr/>
            <p:nvPr/>
          </p:nvSpPr>
          <p:spPr>
            <a:xfrm>
              <a:off x="1241020" y="2343577"/>
              <a:ext cx="1388192" cy="138819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B64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z="1350" strike="noStrike" noProof="1"/>
            </a:p>
          </p:txBody>
        </p:sp>
        <p:sp>
          <p:nvSpPr>
            <p:cNvPr id="7175" name="KSO_Shape"/>
            <p:cNvSpPr/>
            <p:nvPr/>
          </p:nvSpPr>
          <p:spPr>
            <a:xfrm>
              <a:off x="1480150" y="2597150"/>
              <a:ext cx="909932" cy="881046"/>
            </a:xfrm>
            <a:custGeom>
              <a:avLst/>
              <a:gdLst/>
              <a:ahLst/>
              <a:cxnLst>
                <a:cxn ang="0">
                  <a:pos x="168510" y="73510"/>
                </a:cxn>
                <a:cxn ang="0">
                  <a:pos x="173332" y="73510"/>
                </a:cxn>
                <a:cxn ang="0">
                  <a:pos x="181294" y="88599"/>
                </a:cxn>
                <a:cxn ang="0">
                  <a:pos x="141947" y="147885"/>
                </a:cxn>
                <a:cxn ang="0">
                  <a:pos x="132685" y="152480"/>
                </a:cxn>
                <a:cxn ang="0">
                  <a:pos x="109567" y="152480"/>
                </a:cxn>
                <a:cxn ang="0">
                  <a:pos x="109567" y="171170"/>
                </a:cxn>
                <a:cxn ang="0">
                  <a:pos x="106505" y="176225"/>
                </a:cxn>
                <a:cxn ang="0">
                  <a:pos x="103673" y="176915"/>
                </a:cxn>
                <a:cxn ang="0">
                  <a:pos x="100075" y="175842"/>
                </a:cxn>
                <a:cxn ang="0">
                  <a:pos x="82086" y="163664"/>
                </a:cxn>
                <a:cxn ang="0">
                  <a:pos x="64479" y="175842"/>
                </a:cxn>
                <a:cxn ang="0">
                  <a:pos x="58049" y="176225"/>
                </a:cxn>
                <a:cxn ang="0">
                  <a:pos x="54758" y="171170"/>
                </a:cxn>
                <a:cxn ang="0">
                  <a:pos x="54758" y="124446"/>
                </a:cxn>
                <a:cxn ang="0">
                  <a:pos x="64632" y="104685"/>
                </a:cxn>
                <a:cxn ang="0">
                  <a:pos x="67771" y="103842"/>
                </a:cxn>
                <a:cxn ang="0">
                  <a:pos x="115997" y="103842"/>
                </a:cxn>
                <a:cxn ang="0">
                  <a:pos x="109414" y="128123"/>
                </a:cxn>
                <a:cxn ang="0">
                  <a:pos x="126944" y="128123"/>
                </a:cxn>
                <a:cxn ang="0">
                  <a:pos x="168510" y="73510"/>
                </a:cxn>
                <a:cxn ang="0">
                  <a:pos x="124539" y="2"/>
                </a:cxn>
                <a:cxn ang="0">
                  <a:pos x="167119" y="2806"/>
                </a:cxn>
                <a:cxn ang="0">
                  <a:pos x="174850" y="18047"/>
                </a:cxn>
                <a:cxn ang="0">
                  <a:pos x="126551" y="81080"/>
                </a:cxn>
                <a:cxn ang="0">
                  <a:pos x="117825" y="85215"/>
                </a:cxn>
                <a:cxn ang="0">
                  <a:pos x="45032" y="85215"/>
                </a:cxn>
                <a:cxn ang="0">
                  <a:pos x="23447" y="111715"/>
                </a:cxn>
                <a:cxn ang="0">
                  <a:pos x="36689" y="126956"/>
                </a:cxn>
                <a:cxn ang="0">
                  <a:pos x="42506" y="128105"/>
                </a:cxn>
                <a:cxn ang="0">
                  <a:pos x="42506" y="152460"/>
                </a:cxn>
                <a:cxn ang="0">
                  <a:pos x="1096" y="116693"/>
                </a:cxn>
                <a:cxn ang="0">
                  <a:pos x="1326" y="96474"/>
                </a:cxn>
                <a:cxn ang="0">
                  <a:pos x="55366" y="13682"/>
                </a:cxn>
                <a:cxn ang="0">
                  <a:pos x="71669" y="4645"/>
                </a:cxn>
                <a:cxn ang="0">
                  <a:pos x="124539" y="2"/>
                </a:cxn>
              </a:cxnLst>
              <a:rect l="0" t="0" r="0" b="0"/>
              <a:pathLst>
                <a:path w="8965002" h="8673857">
                  <a:moveTo>
                    <a:pt x="8267042" y="3603669"/>
                  </a:moveTo>
                  <a:cubicBezTo>
                    <a:pt x="8267042" y="3603669"/>
                    <a:pt x="8267042" y="3603669"/>
                    <a:pt x="8503636" y="3603669"/>
                  </a:cubicBezTo>
                  <a:cubicBezTo>
                    <a:pt x="8770275" y="3603669"/>
                    <a:pt x="9115779" y="3885289"/>
                    <a:pt x="8894206" y="4343392"/>
                  </a:cubicBezTo>
                  <a:cubicBezTo>
                    <a:pt x="8894206" y="4343392"/>
                    <a:pt x="8894206" y="4343392"/>
                    <a:pt x="6963891" y="7249712"/>
                  </a:cubicBezTo>
                  <a:cubicBezTo>
                    <a:pt x="6817428" y="7463743"/>
                    <a:pt x="6610877" y="7475008"/>
                    <a:pt x="6509479" y="7475008"/>
                  </a:cubicBezTo>
                  <a:cubicBezTo>
                    <a:pt x="6509479" y="7475008"/>
                    <a:pt x="6509479" y="7475008"/>
                    <a:pt x="5375325" y="7475008"/>
                  </a:cubicBezTo>
                  <a:cubicBezTo>
                    <a:pt x="5375325" y="7475008"/>
                    <a:pt x="5375325" y="7475008"/>
                    <a:pt x="5375325" y="8391212"/>
                  </a:cubicBezTo>
                  <a:cubicBezTo>
                    <a:pt x="5375325" y="8503860"/>
                    <a:pt x="5326504" y="8586469"/>
                    <a:pt x="5225106" y="8639038"/>
                  </a:cubicBezTo>
                  <a:cubicBezTo>
                    <a:pt x="5180040" y="8661567"/>
                    <a:pt x="5131219" y="8672833"/>
                    <a:pt x="5086153" y="8672833"/>
                  </a:cubicBezTo>
                  <a:cubicBezTo>
                    <a:pt x="5026066" y="8672833"/>
                    <a:pt x="4962223" y="8654057"/>
                    <a:pt x="4909646" y="8620263"/>
                  </a:cubicBezTo>
                  <a:cubicBezTo>
                    <a:pt x="4909646" y="8620263"/>
                    <a:pt x="4909646" y="8620263"/>
                    <a:pt x="4027109" y="8023229"/>
                  </a:cubicBezTo>
                  <a:cubicBezTo>
                    <a:pt x="4027109" y="8023229"/>
                    <a:pt x="4027109" y="8023229"/>
                    <a:pt x="3163349" y="8620263"/>
                  </a:cubicBezTo>
                  <a:cubicBezTo>
                    <a:pt x="3069463" y="8684097"/>
                    <a:pt x="2949287" y="8691607"/>
                    <a:pt x="2847889" y="8639038"/>
                  </a:cubicBezTo>
                  <a:cubicBezTo>
                    <a:pt x="2750247" y="8586469"/>
                    <a:pt x="2686404" y="8503860"/>
                    <a:pt x="2686404" y="8391212"/>
                  </a:cubicBezTo>
                  <a:cubicBezTo>
                    <a:pt x="2686404" y="8391212"/>
                    <a:pt x="2686404" y="8391212"/>
                    <a:pt x="2686404" y="6100701"/>
                  </a:cubicBezTo>
                  <a:cubicBezTo>
                    <a:pt x="2686404" y="5559991"/>
                    <a:pt x="2990598" y="5237066"/>
                    <a:pt x="3170860" y="5131928"/>
                  </a:cubicBezTo>
                  <a:cubicBezTo>
                    <a:pt x="3215926" y="5105644"/>
                    <a:pt x="3268503" y="5090624"/>
                    <a:pt x="3324835" y="5090624"/>
                  </a:cubicBezTo>
                  <a:cubicBezTo>
                    <a:pt x="3324835" y="5090624"/>
                    <a:pt x="3324835" y="5090624"/>
                    <a:pt x="5690785" y="5090624"/>
                  </a:cubicBezTo>
                  <a:cubicBezTo>
                    <a:pt x="5371570" y="5406038"/>
                    <a:pt x="5367814" y="5980543"/>
                    <a:pt x="5367814" y="6280938"/>
                  </a:cubicBezTo>
                  <a:cubicBezTo>
                    <a:pt x="5367814" y="6280938"/>
                    <a:pt x="5367814" y="6280938"/>
                    <a:pt x="6227818" y="6280938"/>
                  </a:cubicBezTo>
                  <a:cubicBezTo>
                    <a:pt x="6227818" y="6280938"/>
                    <a:pt x="6227818" y="6280938"/>
                    <a:pt x="8267042" y="3603669"/>
                  </a:cubicBezTo>
                  <a:close/>
                  <a:moveTo>
                    <a:pt x="6109875" y="128"/>
                  </a:moveTo>
                  <a:cubicBezTo>
                    <a:pt x="6829153" y="-2490"/>
                    <a:pt x="7579192" y="34821"/>
                    <a:pt x="8198796" y="137601"/>
                  </a:cubicBezTo>
                  <a:cubicBezTo>
                    <a:pt x="8705745" y="220201"/>
                    <a:pt x="8739542" y="678257"/>
                    <a:pt x="8578069" y="884757"/>
                  </a:cubicBezTo>
                  <a:cubicBezTo>
                    <a:pt x="8578069" y="884757"/>
                    <a:pt x="6234838" y="3955980"/>
                    <a:pt x="6208552" y="3974753"/>
                  </a:cubicBezTo>
                  <a:cubicBezTo>
                    <a:pt x="6107162" y="4098653"/>
                    <a:pt x="5953199" y="4177498"/>
                    <a:pt x="5780461" y="4177498"/>
                  </a:cubicBezTo>
                  <a:cubicBezTo>
                    <a:pt x="5780461" y="4177498"/>
                    <a:pt x="5780461" y="4177498"/>
                    <a:pt x="2209285" y="4177498"/>
                  </a:cubicBezTo>
                  <a:cubicBezTo>
                    <a:pt x="1818747" y="4177498"/>
                    <a:pt x="970076" y="4545444"/>
                    <a:pt x="1150325" y="5476573"/>
                  </a:cubicBezTo>
                  <a:cubicBezTo>
                    <a:pt x="1217918" y="5825746"/>
                    <a:pt x="1465760" y="6103583"/>
                    <a:pt x="1799971" y="6223729"/>
                  </a:cubicBezTo>
                  <a:cubicBezTo>
                    <a:pt x="1875075" y="6253765"/>
                    <a:pt x="2002751" y="6268783"/>
                    <a:pt x="2085365" y="6280047"/>
                  </a:cubicBezTo>
                  <a:cubicBezTo>
                    <a:pt x="2085365" y="6280047"/>
                    <a:pt x="2085365" y="6280047"/>
                    <a:pt x="2085365" y="7473994"/>
                  </a:cubicBezTo>
                  <a:cubicBezTo>
                    <a:pt x="1582171" y="7440203"/>
                    <a:pt x="335451" y="7004675"/>
                    <a:pt x="53813" y="5720619"/>
                  </a:cubicBezTo>
                  <a:cubicBezTo>
                    <a:pt x="-25046" y="5397728"/>
                    <a:pt x="-13780" y="5056063"/>
                    <a:pt x="65078" y="4729417"/>
                  </a:cubicBezTo>
                  <a:cubicBezTo>
                    <a:pt x="282879" y="3283915"/>
                    <a:pt x="2351982" y="944830"/>
                    <a:pt x="2716235" y="670748"/>
                  </a:cubicBezTo>
                  <a:cubicBezTo>
                    <a:pt x="2960321" y="471756"/>
                    <a:pt x="3234449" y="310311"/>
                    <a:pt x="3516088" y="227711"/>
                  </a:cubicBezTo>
                  <a:cubicBezTo>
                    <a:pt x="3797726" y="119767"/>
                    <a:pt x="4911078" y="4491"/>
                    <a:pt x="6109875" y="128"/>
                  </a:cubicBezTo>
                  <a:close/>
                </a:path>
              </a:pathLst>
            </a:custGeom>
            <a:solidFill>
              <a:srgbClr val="4B649F"/>
            </a:solidFill>
            <a:ln w="9525">
              <a:noFill/>
            </a:ln>
          </p:spPr>
          <p:txBody>
            <a:bodyPr/>
            <a:lstStyle/>
            <a:p>
              <a:endParaRPr lang="zh-CN" altLang="en-US" sz="1350"/>
            </a:p>
          </p:txBody>
        </p:sp>
      </p:grpSp>
      <p:pic>
        <p:nvPicPr>
          <p:cNvPr id="7176" name="图片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45300" y="5611362"/>
            <a:ext cx="4399970" cy="12431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screen">
            <a:duotone>
              <a:prstClr val="black"/>
              <a:srgbClr val="005188">
                <a:tint val="45000"/>
                <a:satMod val="400000"/>
              </a:srgbClr>
            </a:duotone>
          </a:blip>
          <a:srcRect l="34511" b="16111"/>
          <a:stretch>
            <a:fillRect/>
          </a:stretch>
        </p:blipFill>
        <p:spPr>
          <a:xfrm flipV="1">
            <a:off x="6153925" y="4456241"/>
            <a:ext cx="2991664" cy="24162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bldLvl="0" animBg="1"/>
      <p:bldP spid="7170" grpId="0"/>
      <p:bldP spid="717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4" y="952739"/>
            <a:ext cx="8531561" cy="45935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zh-CN" altLang="en-US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(5)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根据所测数据计算出鹅卵石的密度为</a:t>
            </a:r>
            <a:r>
              <a:rPr lang="zh-CN" altLang="en-US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g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／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cm</a:t>
            </a:r>
            <a:r>
              <a:rPr lang="en-US" altLang="zh-CN" sz="2800" baseline="30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(6)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若小明在第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(4)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步骤测量过程中，用镊子添加砝码并向右旋动平衡螺母，直到天平平衡，此错误操作将导致所测密度偏</a:t>
            </a:r>
            <a:r>
              <a:rPr lang="zh-CN" altLang="en-US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     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5" name="直接连接符 14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480" y="769441"/>
            <a:ext cx="5824728" cy="2304586"/>
          </a:xfrm>
          <a:prstGeom prst="rect">
            <a:avLst/>
          </a:prstGeom>
        </p:spPr>
      </p:pic>
      <p:sp>
        <p:nvSpPr>
          <p:cNvPr id="11" name="TextBox 16"/>
          <p:cNvSpPr txBox="1"/>
          <p:nvPr/>
        </p:nvSpPr>
        <p:spPr>
          <a:xfrm>
            <a:off x="6540884" y="3396485"/>
            <a:ext cx="977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2.65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" name="TextBox 16"/>
          <p:cNvSpPr txBox="1"/>
          <p:nvPr/>
        </p:nvSpPr>
        <p:spPr>
          <a:xfrm>
            <a:off x="3188084" y="4872860"/>
            <a:ext cx="977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57232" y="1087724"/>
            <a:ext cx="8274779" cy="559383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4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(2018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年第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7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题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、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两种实心物体的质量与体积的关系如图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4-3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甲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所示，把体积相等的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、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物体挂在滑轮组下，若要使它们处于静止状态，则图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4-3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乙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的虚线框内悬挂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物体的个数是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不计摩擦和滑轮的自重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)(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)</a:t>
            </a:r>
          </a:p>
          <a:p>
            <a:pPr fontAlgn="auto">
              <a:lnSpc>
                <a:spcPts val="3860"/>
              </a:lnSpc>
            </a:pP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个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个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C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个     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D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4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个</a:t>
            </a:r>
          </a:p>
        </p:txBody>
      </p:sp>
      <p:sp>
        <p:nvSpPr>
          <p:cNvPr id="9" name="TextBox 16"/>
          <p:cNvSpPr txBox="1"/>
          <p:nvPr/>
        </p:nvSpPr>
        <p:spPr>
          <a:xfrm>
            <a:off x="951278" y="3080108"/>
            <a:ext cx="977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B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5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0857" y="3341718"/>
            <a:ext cx="5367528" cy="26795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0518" y="901359"/>
            <a:ext cx="8274779" cy="56938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3</a:t>
            </a:r>
            <a:r>
              <a:rPr lang="zh-CN" altLang="zh-CN" sz="2800" dirty="0"/>
              <a:t>．</a:t>
            </a:r>
            <a:r>
              <a:rPr lang="en-US" altLang="zh-CN" sz="2800" dirty="0"/>
              <a:t>(2019</a:t>
            </a:r>
            <a:r>
              <a:rPr lang="zh-CN" altLang="zh-CN" sz="2800" dirty="0"/>
              <a:t>年第</a:t>
            </a:r>
            <a:r>
              <a:rPr lang="en-US" altLang="zh-CN" sz="2800" dirty="0"/>
              <a:t>17</a:t>
            </a:r>
            <a:r>
              <a:rPr lang="zh-CN" altLang="zh-CN" sz="2800" dirty="0"/>
              <a:t>题</a:t>
            </a:r>
            <a:r>
              <a:rPr lang="en-US" altLang="zh-CN" sz="2800" dirty="0"/>
              <a:t>)</a:t>
            </a:r>
            <a:r>
              <a:rPr lang="zh-CN" altLang="zh-CN" sz="2800" dirty="0"/>
              <a:t>学校创新实验小组欲测量某矿石的密度，而该矿石形状不规则，无法放入量筒，故选用水、烧杯、天平</a:t>
            </a:r>
            <a:r>
              <a:rPr lang="en-US" altLang="zh-CN" sz="2800" dirty="0"/>
              <a:t>(</a:t>
            </a:r>
            <a:r>
              <a:rPr lang="zh-CN" altLang="zh-CN" sz="2800" dirty="0"/>
              <a:t>带砝码和镊子</a:t>
            </a:r>
            <a:r>
              <a:rPr lang="en-US" altLang="zh-CN" sz="2800" dirty="0"/>
              <a:t>)</a:t>
            </a:r>
            <a:r>
              <a:rPr lang="zh-CN" altLang="zh-CN" sz="2800" dirty="0"/>
              <a:t>、细线、铁架台等器材进行实验，主要过程如下</a:t>
            </a:r>
            <a:r>
              <a:rPr lang="zh-CN" altLang="zh-CN" sz="2800" dirty="0" smtClean="0"/>
              <a:t>：</a:t>
            </a:r>
            <a:endParaRPr lang="en-US" altLang="zh-CN" sz="2800" dirty="0" smtClean="0"/>
          </a:p>
          <a:p>
            <a:endParaRPr lang="en-US" altLang="zh-CN" sz="2800" dirty="0"/>
          </a:p>
          <a:p>
            <a:endParaRPr lang="en-US" altLang="zh-CN" sz="2800" dirty="0" smtClean="0"/>
          </a:p>
          <a:p>
            <a:endParaRPr lang="en-US" altLang="zh-CN" sz="2800" dirty="0"/>
          </a:p>
          <a:p>
            <a:endParaRPr lang="en-US" altLang="zh-CN" sz="2800" dirty="0" smtClean="0"/>
          </a:p>
          <a:p>
            <a:endParaRPr lang="en-US" altLang="zh-CN" sz="2800" dirty="0"/>
          </a:p>
          <a:p>
            <a:endParaRPr lang="en-US" altLang="zh-CN" sz="2800" dirty="0" smtClean="0"/>
          </a:p>
          <a:p>
            <a:endParaRPr lang="en-US" altLang="zh-CN" sz="2800" dirty="0"/>
          </a:p>
          <a:p>
            <a:r>
              <a:rPr lang="en-US" altLang="zh-CN" sz="2800" dirty="0"/>
              <a:t>(1)</a:t>
            </a:r>
            <a:r>
              <a:rPr lang="zh-CN" altLang="zh-CN" sz="2800" dirty="0"/>
              <a:t>将天平放置在水平桌面上，把游码拨至标尺的</a:t>
            </a:r>
            <a:r>
              <a:rPr lang="en-US" altLang="zh-CN" sz="2800" dirty="0"/>
              <a:t>________</a:t>
            </a:r>
            <a:r>
              <a:rPr lang="zh-CN" altLang="zh-CN" sz="2800" dirty="0"/>
              <a:t>处，并调节平衡螺母，使天平平衡。</a:t>
            </a:r>
          </a:p>
        </p:txBody>
      </p:sp>
      <p:sp>
        <p:nvSpPr>
          <p:cNvPr id="9" name="TextBox 16"/>
          <p:cNvSpPr txBox="1"/>
          <p:nvPr/>
        </p:nvSpPr>
        <p:spPr>
          <a:xfrm>
            <a:off x="150668" y="5979509"/>
            <a:ext cx="1888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零刻度线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5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943" y="2877457"/>
            <a:ext cx="7488936" cy="25346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0518" y="901359"/>
            <a:ext cx="8274779" cy="56938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endParaRPr lang="en-US" altLang="zh-CN" sz="2800" dirty="0" smtClean="0"/>
          </a:p>
          <a:p>
            <a:endParaRPr lang="en-US" altLang="zh-CN" sz="2800" dirty="0"/>
          </a:p>
          <a:p>
            <a:endParaRPr lang="en-US" altLang="zh-CN" sz="2800" dirty="0" smtClean="0"/>
          </a:p>
          <a:p>
            <a:endParaRPr lang="en-US" altLang="zh-CN" sz="2800" dirty="0"/>
          </a:p>
          <a:p>
            <a:endParaRPr lang="en-US" altLang="zh-CN" sz="2800" dirty="0" smtClean="0"/>
          </a:p>
          <a:p>
            <a:endParaRPr lang="en-US" altLang="zh-CN" sz="2800" dirty="0"/>
          </a:p>
          <a:p>
            <a:endParaRPr lang="en-US" altLang="zh-CN" sz="2800" dirty="0" smtClean="0"/>
          </a:p>
          <a:p>
            <a:r>
              <a:rPr lang="en-US" altLang="zh-CN" sz="2800" dirty="0" smtClean="0"/>
              <a:t>(</a:t>
            </a:r>
            <a:r>
              <a:rPr lang="en-US" altLang="zh-CN" sz="2800" dirty="0"/>
              <a:t>2)</a:t>
            </a:r>
            <a:r>
              <a:rPr lang="zh-CN" altLang="zh-CN" sz="2800" dirty="0"/>
              <a:t>将有适量水的烧杯放入天平的左盘，先估计烧杯和水的质量，然后用</a:t>
            </a:r>
            <a:r>
              <a:rPr lang="en-US" altLang="zh-CN" sz="2800" dirty="0"/>
              <a:t>____________</a:t>
            </a:r>
            <a:r>
              <a:rPr lang="zh-CN" altLang="zh-CN" sz="2800" dirty="0"/>
              <a:t>往天平的右盘</a:t>
            </a:r>
            <a:r>
              <a:rPr lang="en-US" altLang="zh-CN" sz="2800" dirty="0"/>
              <a:t>____________</a:t>
            </a:r>
            <a:r>
              <a:rPr lang="en-US" altLang="zh-CN" sz="2800" dirty="0">
                <a:latin typeface="+mn-ea"/>
              </a:rPr>
              <a:t>(</a:t>
            </a:r>
            <a:r>
              <a:rPr lang="zh-CN" altLang="zh-CN" sz="2800" dirty="0">
                <a:latin typeface="+mn-ea"/>
              </a:rPr>
              <a:t>选填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从小到大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或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从大到小</a:t>
            </a:r>
            <a:r>
              <a:rPr lang="en-US" altLang="zh-CN" sz="2800" dirty="0">
                <a:latin typeface="+mn-ea"/>
              </a:rPr>
              <a:t>”)</a:t>
            </a:r>
            <a:r>
              <a:rPr lang="zh-CN" altLang="zh-CN" sz="2800" dirty="0">
                <a:latin typeface="+mn-ea"/>
              </a:rPr>
              <a:t>试</a:t>
            </a:r>
            <a:r>
              <a:rPr lang="zh-CN" altLang="zh-CN" sz="2800" dirty="0"/>
              <a:t>加砝码，并移动游码，直至天平平衡，这时右盘中的砝码和游码所在的位置如图</a:t>
            </a:r>
            <a:r>
              <a:rPr lang="en-US" altLang="zh-CN" sz="2800" dirty="0"/>
              <a:t>4</a:t>
            </a:r>
            <a:r>
              <a:rPr lang="zh-CN" altLang="zh-CN" sz="2800" dirty="0"/>
              <a:t>－</a:t>
            </a:r>
            <a:r>
              <a:rPr lang="en-US" altLang="zh-CN" sz="2800" dirty="0"/>
              <a:t>4</a:t>
            </a:r>
            <a:r>
              <a:rPr lang="zh-CN" altLang="zh-CN" sz="2800" dirty="0"/>
              <a:t>甲所示，则烧杯和水</a:t>
            </a:r>
            <a:r>
              <a:rPr lang="zh-CN" altLang="zh-CN" sz="2800" dirty="0" smtClean="0"/>
              <a:t>的总质量为</a:t>
            </a:r>
            <a:r>
              <a:rPr lang="en-US" altLang="zh-CN" sz="2800" dirty="0" smtClean="0"/>
              <a:t>__________g</a:t>
            </a:r>
            <a:r>
              <a:rPr lang="zh-CN" altLang="zh-CN" sz="2800" dirty="0" smtClean="0"/>
              <a:t>。</a:t>
            </a:r>
          </a:p>
        </p:txBody>
      </p:sp>
      <p:sp>
        <p:nvSpPr>
          <p:cNvPr id="9" name="TextBox 16"/>
          <p:cNvSpPr txBox="1"/>
          <p:nvPr/>
        </p:nvSpPr>
        <p:spPr>
          <a:xfrm>
            <a:off x="3479046" y="4342733"/>
            <a:ext cx="1888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镊子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5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8" y="964708"/>
            <a:ext cx="7488936" cy="2534633"/>
          </a:xfrm>
          <a:prstGeom prst="rect">
            <a:avLst/>
          </a:prstGeom>
        </p:spPr>
      </p:pic>
      <p:sp>
        <p:nvSpPr>
          <p:cNvPr id="11" name="TextBox 16"/>
          <p:cNvSpPr txBox="1"/>
          <p:nvPr/>
        </p:nvSpPr>
        <p:spPr>
          <a:xfrm>
            <a:off x="501657" y="4732877"/>
            <a:ext cx="1888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从大到小</a:t>
            </a:r>
          </a:p>
        </p:txBody>
      </p:sp>
      <p:sp>
        <p:nvSpPr>
          <p:cNvPr id="13" name="TextBox 16"/>
          <p:cNvSpPr txBox="1"/>
          <p:nvPr/>
        </p:nvSpPr>
        <p:spPr>
          <a:xfrm>
            <a:off x="2086110" y="5966413"/>
            <a:ext cx="1888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124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22651" y="3514159"/>
            <a:ext cx="8490512" cy="32932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600" dirty="0"/>
              <a:t>(3)</a:t>
            </a:r>
            <a:r>
              <a:rPr lang="zh-CN" altLang="zh-CN" sz="2600" dirty="0"/>
              <a:t>如图</a:t>
            </a:r>
            <a:r>
              <a:rPr lang="en-US" altLang="zh-CN" sz="2600" dirty="0"/>
              <a:t>4</a:t>
            </a:r>
            <a:r>
              <a:rPr lang="zh-CN" altLang="zh-CN" sz="2600" dirty="0"/>
              <a:t>－</a:t>
            </a:r>
            <a:r>
              <a:rPr lang="en-US" altLang="zh-CN" sz="2600" dirty="0"/>
              <a:t>4</a:t>
            </a:r>
            <a:r>
              <a:rPr lang="zh-CN" altLang="zh-CN" sz="2600" dirty="0"/>
              <a:t>乙所示用细线系住矿石，悬挂在铁架台上，让矿石浸没在水中，细线和矿石都没有与烧杯接触，天平重新平衡时，右盘中砝码的总质量及游码指示的质量值总和为</a:t>
            </a:r>
            <a:r>
              <a:rPr lang="en-US" altLang="zh-CN" sz="2600" dirty="0"/>
              <a:t>144 g</a:t>
            </a:r>
            <a:r>
              <a:rPr lang="zh-CN" altLang="zh-CN" sz="2600" dirty="0"/>
              <a:t>，则矿石的体积为</a:t>
            </a:r>
            <a:r>
              <a:rPr lang="en-US" altLang="zh-CN" sz="2600" dirty="0"/>
              <a:t>__________m</a:t>
            </a:r>
            <a:r>
              <a:rPr lang="en-US" altLang="zh-CN" sz="2600" baseline="30000" dirty="0"/>
              <a:t>3</a:t>
            </a:r>
            <a:r>
              <a:rPr lang="zh-CN" altLang="zh-CN" sz="2600" dirty="0"/>
              <a:t>。</a:t>
            </a:r>
            <a:r>
              <a:rPr lang="en-US" altLang="zh-CN" sz="2600" dirty="0"/>
              <a:t>(</a:t>
            </a:r>
            <a:r>
              <a:rPr lang="zh-CN" altLang="zh-CN" sz="2600" i="1" dirty="0"/>
              <a:t>ρ</a:t>
            </a:r>
            <a:r>
              <a:rPr lang="zh-CN" altLang="zh-CN" sz="2600" baseline="-25000" dirty="0"/>
              <a:t>水</a:t>
            </a:r>
            <a:r>
              <a:rPr lang="zh-CN" altLang="zh-CN" sz="2600" dirty="0"/>
              <a:t>＝</a:t>
            </a:r>
            <a:r>
              <a:rPr lang="en-US" altLang="zh-CN" sz="2600" dirty="0"/>
              <a:t>1.0×10</a:t>
            </a:r>
            <a:r>
              <a:rPr lang="en-US" altLang="zh-CN" sz="2600" baseline="30000" dirty="0"/>
              <a:t>3</a:t>
            </a:r>
            <a:r>
              <a:rPr lang="en-US" altLang="zh-CN" sz="2600" dirty="0"/>
              <a:t> kg/m</a:t>
            </a:r>
            <a:r>
              <a:rPr lang="en-US" altLang="zh-CN" sz="2600" baseline="30000" dirty="0"/>
              <a:t>3</a:t>
            </a:r>
            <a:r>
              <a:rPr lang="en-US" altLang="zh-CN" sz="2600" dirty="0"/>
              <a:t>)</a:t>
            </a:r>
            <a:endParaRPr lang="zh-CN" altLang="zh-CN" sz="2600" dirty="0"/>
          </a:p>
          <a:p>
            <a:r>
              <a:rPr lang="en-US" altLang="zh-CN" sz="2600" dirty="0"/>
              <a:t>(4)</a:t>
            </a:r>
            <a:r>
              <a:rPr lang="zh-CN" altLang="zh-CN" sz="2600" dirty="0"/>
              <a:t>如图</a:t>
            </a:r>
            <a:r>
              <a:rPr lang="en-US" altLang="zh-CN" sz="2600" dirty="0"/>
              <a:t>4</a:t>
            </a:r>
            <a:r>
              <a:rPr lang="zh-CN" altLang="zh-CN" sz="2600" dirty="0"/>
              <a:t>－</a:t>
            </a:r>
            <a:r>
              <a:rPr lang="en-US" altLang="zh-CN" sz="2600" dirty="0"/>
              <a:t>4</a:t>
            </a:r>
            <a:r>
              <a:rPr lang="zh-CN" altLang="zh-CN" sz="2600" dirty="0"/>
              <a:t>丙所示，矿石下沉到烧杯底部，天平再次平衡时，右盘中砝码的总质量及游码指示的质量值总和为</a:t>
            </a:r>
            <a:r>
              <a:rPr lang="en-US" altLang="zh-CN" sz="2600" dirty="0"/>
              <a:t>174 g</a:t>
            </a:r>
            <a:r>
              <a:rPr lang="zh-CN" altLang="zh-CN" sz="2600" dirty="0"/>
              <a:t>，则矿石的密度为</a:t>
            </a:r>
            <a:r>
              <a:rPr lang="en-US" altLang="zh-CN" sz="2600" dirty="0"/>
              <a:t>____________kg/m</a:t>
            </a:r>
            <a:r>
              <a:rPr lang="en-US" altLang="zh-CN" sz="2600" baseline="30000" dirty="0"/>
              <a:t>3</a:t>
            </a:r>
            <a:r>
              <a:rPr lang="zh-CN" altLang="zh-CN" sz="2600" dirty="0"/>
              <a:t>。</a:t>
            </a:r>
            <a:endParaRPr lang="en-US" altLang="zh-CN" sz="2600" dirty="0"/>
          </a:p>
        </p:txBody>
      </p:sp>
      <p:sp>
        <p:nvSpPr>
          <p:cNvPr id="18" name="TextBox 16"/>
          <p:cNvSpPr txBox="1"/>
          <p:nvPr/>
        </p:nvSpPr>
        <p:spPr>
          <a:xfrm>
            <a:off x="4274612" y="4710415"/>
            <a:ext cx="1888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2×10</a:t>
            </a:r>
            <a:r>
              <a:rPr lang="en-US" altLang="zh-CN" sz="2800" b="1" baseline="30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-5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9" name="TextBox 16"/>
          <p:cNvSpPr txBox="1"/>
          <p:nvPr/>
        </p:nvSpPr>
        <p:spPr>
          <a:xfrm>
            <a:off x="3850940" y="6228023"/>
            <a:ext cx="1888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2.5×10</a:t>
            </a:r>
            <a:r>
              <a:rPr lang="en-US" altLang="zh-CN" sz="2800" b="1" baseline="30000" dirty="0">
                <a:solidFill>
                  <a:srgbClr val="FF0000"/>
                </a:solidFill>
                <a:ea typeface="楷体" panose="02010609060101010101" pitchFamily="49" charset="-122"/>
              </a:rPr>
              <a:t>3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7" grpId="0" animBg="1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考点一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质量；物质的属性；新材料的特点</a:t>
            </a:r>
            <a:endParaRPr lang="zh-CN" altLang="en-US" sz="3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组合 22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76200" y="946785"/>
            <a:ext cx="8933815" cy="267652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zh-CN" altLang="en-US"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例1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】下列实例与所利用的物质的性质不相符的是（  ）</a:t>
            </a:r>
          </a:p>
          <a:p>
            <a:pPr fontAlgn="auto">
              <a:lnSpc>
                <a:spcPts val="33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A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．划玻璃的刀刃用金刚石做成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——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因为金刚石的硬度大　</a:t>
            </a:r>
          </a:p>
          <a:p>
            <a:pPr fontAlgn="auto">
              <a:lnSpc>
                <a:spcPts val="33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B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．电线的线芯用铜做成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——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因为铜的导电性能好　</a:t>
            </a:r>
          </a:p>
          <a:p>
            <a:pPr fontAlgn="auto">
              <a:lnSpc>
                <a:spcPts val="33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C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．毛皮摩擦过的塑料尺能吸引碎纸屑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——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因为塑料尺有 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磁性　</a:t>
            </a:r>
          </a:p>
          <a:p>
            <a:pPr fontAlgn="auto">
              <a:lnSpc>
                <a:spcPts val="33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D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．水壶的把手用胶木做成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——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因为胶木的导热性差</a:t>
            </a:r>
            <a:endParaRPr lang="zh-CN" altLang="en-US" sz="28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  <a:sym typeface="+mn-ea"/>
            </a:endParaRPr>
          </a:p>
        </p:txBody>
      </p:sp>
      <p:sp>
        <p:nvSpPr>
          <p:cNvPr id="9" name="文本框 16"/>
          <p:cNvSpPr txBox="1"/>
          <p:nvPr/>
        </p:nvSpPr>
        <p:spPr>
          <a:xfrm>
            <a:off x="215731" y="3802975"/>
            <a:ext cx="8490512" cy="267765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解析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en-US" altLang="zh-CN" sz="2400" dirty="0"/>
              <a:t>A.</a:t>
            </a:r>
            <a:r>
              <a:rPr lang="zh-CN" altLang="zh-CN" sz="2400" dirty="0"/>
              <a:t>划玻璃的刀头镶嵌有金刚石，是因为金刚石的硬度大，可以将玻璃划破，此选项符合实际； </a:t>
            </a:r>
            <a:r>
              <a:rPr lang="en-US" altLang="zh-CN" sz="2400" dirty="0"/>
              <a:t>B</a:t>
            </a:r>
            <a:r>
              <a:rPr lang="zh-CN" altLang="zh-CN" sz="2400" dirty="0"/>
              <a:t>．因为铜的导电性能好，电阻小，用来作为输电导线的内芯，此选项符合实际；</a:t>
            </a:r>
            <a:r>
              <a:rPr lang="en-US" altLang="zh-CN" sz="2400" dirty="0"/>
              <a:t>C.</a:t>
            </a:r>
            <a:r>
              <a:rPr lang="zh-CN" altLang="zh-CN" sz="2400" dirty="0"/>
              <a:t>塑料尺本身不具有磁性，塑料尺能吸引碎纸屑是摩擦带电的原因，此选项不符合实际； </a:t>
            </a:r>
            <a:r>
              <a:rPr lang="en-US" altLang="zh-CN" sz="2400" dirty="0"/>
              <a:t>D</a:t>
            </a:r>
            <a:r>
              <a:rPr lang="zh-CN" altLang="zh-CN" sz="2400" dirty="0"/>
              <a:t>．水壶的把手用胶木做成，是因为胶木的导热性能差，人手接触胶木时不会感到烫手，此选项符合实际。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TextBox 16"/>
          <p:cNvSpPr txBox="1"/>
          <p:nvPr/>
        </p:nvSpPr>
        <p:spPr>
          <a:xfrm>
            <a:off x="8286114" y="933517"/>
            <a:ext cx="64611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C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3" name="文本框 16"/>
          <p:cNvSpPr txBox="1"/>
          <p:nvPr/>
        </p:nvSpPr>
        <p:spPr>
          <a:xfrm>
            <a:off x="215731" y="4246798"/>
            <a:ext cx="8490512" cy="1284006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800" dirty="0"/>
              <a:t>思维点拨：本题考查了物质的物理性质的应用，了解物质的特性是正确解题的关键。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23080" y="946732"/>
            <a:ext cx="8411845" cy="574772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 fontAlgn="auto">
              <a:lnSpc>
                <a:spcPts val="3360"/>
              </a:lnSpc>
            </a:pPr>
            <a:endParaRPr lang="en-US" altLang="zh-CN" sz="2800" b="1" dirty="0" smtClean="0">
              <a:solidFill>
                <a:srgbClr val="005188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．为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避免人体肩部受到伤害，专家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建议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人肩负的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书包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总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质量不要超过人体质量的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15%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。根据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建议，你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估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计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中学生肩负的书包总质量通常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不要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超过（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</a:t>
            </a: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A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9 t   B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9 kg   C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9 g   D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9 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mg</a:t>
            </a:r>
          </a:p>
          <a:p>
            <a:pPr>
              <a:lnSpc>
                <a:spcPts val="3660"/>
              </a:lnSpc>
            </a:pP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(2018·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连云港市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清华大学的研究人员发明一种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新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型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陶瓷，既可以像海绵一样变形，也能像陶瓷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一样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隔热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、绝缘，同时具有超轻、高韧性等特点。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这种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材料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适合用来制造下列哪种物品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．自行车的车架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．新型消防服  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C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．输电导线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D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．便携式水果刀</a:t>
            </a:r>
          </a:p>
        </p:txBody>
      </p:sp>
      <p:sp>
        <p:nvSpPr>
          <p:cNvPr id="4" name="矩形 3"/>
          <p:cNvSpPr/>
          <p:nvPr/>
        </p:nvSpPr>
        <p:spPr>
          <a:xfrm>
            <a:off x="7737867" y="2307353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B</a:t>
            </a:r>
            <a:endParaRPr lang="zh-CN" altLang="en-US" dirty="0"/>
          </a:p>
        </p:txBody>
      </p:sp>
      <p:sp>
        <p:nvSpPr>
          <p:cNvPr id="16" name="矩形 15"/>
          <p:cNvSpPr/>
          <p:nvPr/>
        </p:nvSpPr>
        <p:spPr>
          <a:xfrm>
            <a:off x="6195198" y="5117609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B</a:t>
            </a:r>
            <a:endParaRPr lang="zh-CN" altLang="en-US" dirty="0"/>
          </a:p>
        </p:txBody>
      </p:sp>
      <p:grpSp>
        <p:nvGrpSpPr>
          <p:cNvPr id="20" name="组合 1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21" name="直接连接符 20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组合 21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3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4" name="矩形 23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85742" y="808149"/>
            <a:ext cx="8274780" cy="56938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3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枣庄市</a:t>
            </a:r>
            <a:r>
              <a:rPr lang="en-US" altLang="zh-CN" sz="2800" dirty="0"/>
              <a:t>)</a:t>
            </a:r>
            <a:r>
              <a:rPr lang="zh-CN" altLang="zh-CN" sz="2800" dirty="0"/>
              <a:t>用水银温度计测量热水温度时，温度计内水银液面慢慢升高，在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水银液面升高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的过程中，有关温度计内水</a:t>
            </a:r>
            <a:r>
              <a:rPr lang="zh-CN" altLang="zh-CN" sz="2800" dirty="0"/>
              <a:t>银的物理量不变的是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．温度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	B</a:t>
            </a:r>
            <a:r>
              <a:rPr lang="zh-CN" altLang="zh-CN" sz="2800" dirty="0"/>
              <a:t>．体积  </a:t>
            </a:r>
            <a:r>
              <a:rPr lang="en-US" altLang="zh-CN" sz="2800" dirty="0" smtClean="0"/>
              <a:t>	C</a:t>
            </a:r>
            <a:r>
              <a:rPr lang="zh-CN" altLang="zh-CN" sz="2800" dirty="0"/>
              <a:t>．密度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	D</a:t>
            </a:r>
            <a:r>
              <a:rPr lang="zh-CN" altLang="zh-CN" sz="2800" dirty="0"/>
              <a:t>．</a:t>
            </a:r>
            <a:r>
              <a:rPr lang="zh-CN" altLang="zh-CN" sz="2800" dirty="0" smtClean="0"/>
              <a:t>质量</a:t>
            </a:r>
            <a:endParaRPr lang="en-US" altLang="zh-CN" sz="2800" dirty="0" smtClean="0"/>
          </a:p>
          <a:p>
            <a:endParaRPr lang="zh-CN" altLang="zh-CN" sz="2800" dirty="0"/>
          </a:p>
          <a:p>
            <a:r>
              <a:rPr lang="en-US" altLang="zh-CN" sz="2800" dirty="0"/>
              <a:t>4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苏州市</a:t>
            </a:r>
            <a:r>
              <a:rPr lang="en-US" altLang="zh-CN" sz="2800" dirty="0"/>
              <a:t>)</a:t>
            </a:r>
            <a:r>
              <a:rPr lang="zh-CN" altLang="zh-CN" sz="2800" dirty="0"/>
              <a:t>中科院苏州纳米所的科研人员近期研制出一种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超级保温材料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。</a:t>
            </a:r>
            <a:r>
              <a:rPr lang="zh-CN" altLang="zh-CN" sz="2800" dirty="0"/>
              <a:t>实验测试显示，在－</a:t>
            </a:r>
            <a:r>
              <a:rPr lang="en-US" altLang="zh-CN" sz="2800" dirty="0"/>
              <a:t>60 ℃</a:t>
            </a:r>
            <a:r>
              <a:rPr lang="zh-CN" altLang="zh-CN" sz="2800" dirty="0"/>
              <a:t>环境中，其保温能力是棉纤维的</a:t>
            </a:r>
            <a:r>
              <a:rPr lang="en-US" altLang="zh-CN" sz="2800" dirty="0"/>
              <a:t>2.8</a:t>
            </a:r>
            <a:r>
              <a:rPr lang="zh-CN" altLang="zh-CN" sz="2800" dirty="0"/>
              <a:t>倍，这体现了该材料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 smtClean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．导热性差</a:t>
            </a:r>
            <a:r>
              <a:rPr lang="en-US" altLang="zh-CN" sz="2800" dirty="0"/>
              <a:t>  B</a:t>
            </a:r>
            <a:r>
              <a:rPr lang="zh-CN" altLang="zh-CN" sz="2800" dirty="0"/>
              <a:t>．导电性好</a:t>
            </a:r>
            <a:r>
              <a:rPr lang="en-US" altLang="zh-CN" sz="2800" dirty="0"/>
              <a:t>  C</a:t>
            </a:r>
            <a:r>
              <a:rPr lang="zh-CN" altLang="zh-CN" sz="2800" dirty="0"/>
              <a:t>．硬度大</a:t>
            </a:r>
            <a:r>
              <a:rPr lang="en-US" altLang="zh-CN" sz="2800" dirty="0"/>
              <a:t>  D</a:t>
            </a:r>
            <a:r>
              <a:rPr lang="zh-CN" altLang="zh-CN" sz="2800" dirty="0"/>
              <a:t>．密度</a:t>
            </a:r>
            <a:r>
              <a:rPr lang="zh-CN" altLang="zh-CN" sz="2800" dirty="0" smtClean="0"/>
              <a:t>大</a:t>
            </a:r>
            <a:endParaRPr lang="en-US" altLang="zh-CN" sz="2800" dirty="0" smtClean="0"/>
          </a:p>
          <a:p>
            <a:endParaRPr lang="zh-CN" altLang="zh-CN" sz="2800" dirty="0"/>
          </a:p>
          <a:p>
            <a:r>
              <a:rPr lang="en-US" altLang="zh-CN" sz="2800" dirty="0"/>
              <a:t>5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泰州市</a:t>
            </a:r>
            <a:r>
              <a:rPr lang="en-US" altLang="zh-CN" sz="2800" dirty="0"/>
              <a:t>)</a:t>
            </a:r>
            <a:r>
              <a:rPr lang="zh-CN" altLang="zh-CN" sz="2800" dirty="0"/>
              <a:t>撑竿跳高是应用了撑竿的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．延展性好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B</a:t>
            </a:r>
            <a:r>
              <a:rPr lang="zh-CN" altLang="zh-CN" sz="2800" dirty="0"/>
              <a:t>．密度大</a:t>
            </a:r>
            <a:r>
              <a:rPr lang="en-US" altLang="zh-CN" sz="2800" dirty="0"/>
              <a:t>  C</a:t>
            </a:r>
            <a:r>
              <a:rPr lang="zh-CN" altLang="zh-CN" sz="2800" dirty="0"/>
              <a:t>．弹性好</a:t>
            </a:r>
            <a:r>
              <a:rPr lang="en-US" altLang="zh-CN" sz="2800" dirty="0"/>
              <a:t>  D</a:t>
            </a:r>
            <a:r>
              <a:rPr lang="zh-CN" altLang="zh-CN" sz="2800" dirty="0"/>
              <a:t>．硬度大</a:t>
            </a:r>
          </a:p>
        </p:txBody>
      </p:sp>
      <p:sp>
        <p:nvSpPr>
          <p:cNvPr id="9" name="矩形 8"/>
          <p:cNvSpPr/>
          <p:nvPr/>
        </p:nvSpPr>
        <p:spPr>
          <a:xfrm>
            <a:off x="7400127" y="1697224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2108910" y="4274195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1" name="矩形 10"/>
          <p:cNvSpPr/>
          <p:nvPr/>
        </p:nvSpPr>
        <p:spPr>
          <a:xfrm>
            <a:off x="7177951" y="556045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4" y="1248410"/>
            <a:ext cx="8274779" cy="257666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6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．请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在下列数字后面填上合适的单位：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选填“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g”</a:t>
            </a:r>
          </a:p>
          <a:p>
            <a:pPr fontAlgn="auto">
              <a:lnSpc>
                <a:spcPct val="15000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“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kg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”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或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“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t”)</a:t>
            </a:r>
          </a:p>
          <a:p>
            <a:pPr fontAlgn="auto">
              <a:lnSpc>
                <a:spcPct val="15000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(1)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一个鸡蛋的质量大约是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50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____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；</a:t>
            </a:r>
          </a:p>
          <a:p>
            <a:pPr fontAlgn="auto">
              <a:lnSpc>
                <a:spcPct val="15000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(2)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中学生小超的质量大约是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50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____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</a:p>
        </p:txBody>
      </p:sp>
      <p:sp>
        <p:nvSpPr>
          <p:cNvPr id="9" name="矩形 8"/>
          <p:cNvSpPr/>
          <p:nvPr/>
        </p:nvSpPr>
        <p:spPr>
          <a:xfrm>
            <a:off x="5079667" y="2627469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g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5334920" y="3232462"/>
            <a:ext cx="5645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kg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考点二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天平的使用</a:t>
            </a:r>
            <a:endParaRPr lang="zh-CN" altLang="en-US" sz="3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组合 22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380144" y="1926999"/>
          <a:ext cx="8369578" cy="432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9632"/>
                <a:gridCol w="5969946"/>
              </a:tblGrid>
              <a:tr h="6171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</a:rPr>
                        <a:t>质量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</a:rPr>
                        <a:t>物体所含</a:t>
                      </a:r>
                      <a:r>
                        <a:rPr lang="en-US" sz="2800" kern="100" dirty="0">
                          <a:effectLst/>
                        </a:rPr>
                        <a:t>________</a:t>
                      </a:r>
                      <a:r>
                        <a:rPr lang="zh-CN" sz="2800" kern="100" dirty="0">
                          <a:effectLst/>
                        </a:rPr>
                        <a:t>的多少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  <a:tr h="6171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</a:rPr>
                        <a:t>单位及换算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t</a:t>
                      </a:r>
                      <a:r>
                        <a:rPr lang="zh-CN" sz="2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＝</a:t>
                      </a:r>
                      <a:r>
                        <a:rPr lang="en-US" sz="2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2800" kern="1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kg</a:t>
                      </a:r>
                      <a:r>
                        <a:rPr lang="zh-CN" sz="2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＝</a:t>
                      </a:r>
                      <a:r>
                        <a:rPr lang="en-US" sz="2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2800" kern="1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2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</a:t>
                      </a:r>
                      <a:r>
                        <a:rPr lang="zh-CN" sz="2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＝</a:t>
                      </a:r>
                      <a:r>
                        <a:rPr lang="en-US" sz="2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2800" kern="1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en-US" sz="2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mg</a:t>
                      </a:r>
                      <a:endParaRPr lang="zh-CN" sz="28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685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>
                          <a:effectLst/>
                        </a:rPr>
                        <a:t>特点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</a:rPr>
                        <a:t>质量是物体的一种属性，物体的质量不随它的</a:t>
                      </a:r>
                      <a:r>
                        <a:rPr lang="en-US" sz="2800" kern="100" dirty="0" smtClean="0">
                          <a:effectLst/>
                        </a:rPr>
                        <a:t>___________</a:t>
                      </a:r>
                      <a:r>
                        <a:rPr lang="zh-CN" sz="2800" kern="100" dirty="0">
                          <a:effectLst/>
                        </a:rPr>
                        <a:t>、</a:t>
                      </a:r>
                      <a:r>
                        <a:rPr lang="en-US" sz="2800" kern="100" dirty="0" smtClean="0">
                          <a:effectLst/>
                        </a:rPr>
                        <a:t>___________</a:t>
                      </a:r>
                      <a:r>
                        <a:rPr lang="zh-CN" sz="2800" kern="100" dirty="0">
                          <a:effectLst/>
                        </a:rPr>
                        <a:t>、</a:t>
                      </a:r>
                      <a:r>
                        <a:rPr lang="en-US" sz="2800" kern="100" dirty="0">
                          <a:effectLst/>
                        </a:rPr>
                        <a:t>____________</a:t>
                      </a:r>
                      <a:r>
                        <a:rPr lang="zh-CN" sz="2800" kern="100" dirty="0">
                          <a:effectLst/>
                        </a:rPr>
                        <a:t>而改变。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  <a:tr h="6171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</a:rPr>
                        <a:t>工具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</a:rPr>
                        <a:t>天平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1" name="TextBox 40"/>
          <p:cNvSpPr txBox="1"/>
          <p:nvPr/>
        </p:nvSpPr>
        <p:spPr>
          <a:xfrm>
            <a:off x="380146" y="1017267"/>
            <a:ext cx="8275078" cy="4799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．质量和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天平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67023" y="1926999"/>
            <a:ext cx="1311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物质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组合 19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1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23" name="TextBox 16"/>
          <p:cNvSpPr txBox="1"/>
          <p:nvPr/>
        </p:nvSpPr>
        <p:spPr>
          <a:xfrm>
            <a:off x="4517685" y="4086999"/>
            <a:ext cx="1311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形状</a:t>
            </a:r>
          </a:p>
        </p:txBody>
      </p:sp>
      <p:sp>
        <p:nvSpPr>
          <p:cNvPr id="24" name="TextBox 16"/>
          <p:cNvSpPr txBox="1"/>
          <p:nvPr/>
        </p:nvSpPr>
        <p:spPr>
          <a:xfrm>
            <a:off x="6820733" y="4075563"/>
            <a:ext cx="1311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状态</a:t>
            </a:r>
          </a:p>
        </p:txBody>
      </p:sp>
      <p:sp>
        <p:nvSpPr>
          <p:cNvPr id="25" name="TextBox 16"/>
          <p:cNvSpPr txBox="1"/>
          <p:nvPr/>
        </p:nvSpPr>
        <p:spPr>
          <a:xfrm>
            <a:off x="3130092" y="4509266"/>
            <a:ext cx="1311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位置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3" grpId="0"/>
      <p:bldP spid="24" grpId="0"/>
      <p:bldP spid="2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14020" y="987078"/>
            <a:ext cx="8292465" cy="358046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360"/>
              </a:lnSpc>
            </a:pP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zh-CN" altLang="en-US"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例</a:t>
            </a:r>
            <a:r>
              <a:rPr lang="en-US" altLang="zh-CN"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】小王把天平放在水平台面上，将游码拨到零</a:t>
            </a:r>
          </a:p>
          <a:p>
            <a:pPr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刻度线处后，指针静止时出现如图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4-5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甲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的情形，此</a:t>
            </a:r>
          </a:p>
          <a:p>
            <a:pPr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时应向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调节平衡螺母，使天平横梁平衡。由图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4-</a:t>
            </a:r>
          </a:p>
          <a:p>
            <a:pPr>
              <a:lnSpc>
                <a:spcPts val="33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5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乙、丙可知烧杯的质量为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g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，烧杯中液体的质</a:t>
            </a:r>
          </a:p>
          <a:p>
            <a:pPr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量为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g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</a:p>
          <a:p>
            <a:pPr>
              <a:lnSpc>
                <a:spcPts val="3360"/>
              </a:lnSpc>
            </a:pP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360"/>
              </a:lnSpc>
            </a:pP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360"/>
              </a:lnSpc>
            </a:pP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6" name="TextBox 16"/>
          <p:cNvSpPr txBox="1"/>
          <p:nvPr/>
        </p:nvSpPr>
        <p:spPr>
          <a:xfrm>
            <a:off x="1395544" y="1818069"/>
            <a:ext cx="10267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左</a:t>
            </a:r>
          </a:p>
        </p:txBody>
      </p:sp>
      <p:sp>
        <p:nvSpPr>
          <p:cNvPr id="12" name="TextBox 16"/>
          <p:cNvSpPr txBox="1"/>
          <p:nvPr/>
        </p:nvSpPr>
        <p:spPr>
          <a:xfrm>
            <a:off x="4585840" y="2266693"/>
            <a:ext cx="10267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32.4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171166" y="2671180"/>
            <a:ext cx="10267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50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组合 19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1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943" y="3443480"/>
            <a:ext cx="8455245" cy="1955056"/>
          </a:xfrm>
          <a:prstGeom prst="rect">
            <a:avLst/>
          </a:prstGeom>
        </p:spPr>
      </p:pic>
      <p:sp>
        <p:nvSpPr>
          <p:cNvPr id="14" name="文本框 16"/>
          <p:cNvSpPr txBox="1"/>
          <p:nvPr/>
        </p:nvSpPr>
        <p:spPr>
          <a:xfrm>
            <a:off x="314996" y="5398536"/>
            <a:ext cx="8490512" cy="95410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解析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zh-CN" altLang="zh-CN" sz="2800" dirty="0"/>
              <a:t>调节天平平衡的方法是指针向右偏，平衡螺母向左调。天平读数是砝码质量加游码指示的质量。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" name="文本框 16"/>
          <p:cNvSpPr txBox="1"/>
          <p:nvPr/>
        </p:nvSpPr>
        <p:spPr>
          <a:xfrm>
            <a:off x="314996" y="5118296"/>
            <a:ext cx="8490512" cy="156966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zh-CN" altLang="zh-CN" sz="2400" dirty="0"/>
              <a:t>思维点拨</a:t>
            </a:r>
            <a:r>
              <a:rPr lang="zh-CN" altLang="zh-CN" sz="2400" dirty="0" smtClean="0"/>
              <a:t>：</a:t>
            </a:r>
            <a:r>
              <a:rPr lang="zh-CN" altLang="zh-CN" sz="2400" dirty="0"/>
              <a:t>天平的使用规则及注意事项是重点知识，包括放置天平，调节横梁平衡，调节横梁平衡前要将游码移到标尺左端的零刻度线处，左盘放物体，右盘放砝码，向右移动游码的作用，读数等。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6" grpId="0"/>
      <p:bldP spid="14" grpId="0" animBg="1"/>
      <p:bldP spid="14" grpId="1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40700" y="882653"/>
            <a:ext cx="8343265" cy="54043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 fontAlgn="auto">
              <a:lnSpc>
                <a:spcPct val="125000"/>
              </a:lnSpc>
            </a:pPr>
            <a:endParaRPr lang="en-US" altLang="zh-CN" sz="2800" b="1" dirty="0" smtClean="0">
              <a:solidFill>
                <a:srgbClr val="005188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>
              <a:lnSpc>
                <a:spcPct val="125000"/>
              </a:lnSpc>
            </a:pP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.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在用天平测物体质量时，应将天平放在水平桌面</a:t>
            </a:r>
          </a:p>
          <a:p>
            <a:pPr>
              <a:lnSpc>
                <a:spcPct val="12500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上，把游码拨至标尺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   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，发现横梁稳定</a:t>
            </a:r>
          </a:p>
          <a:p>
            <a:pPr>
              <a:lnSpc>
                <a:spcPct val="12500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时指针偏向分度盘的右侧，要使横梁在水平位置</a:t>
            </a:r>
          </a:p>
          <a:p>
            <a:pPr>
              <a:lnSpc>
                <a:spcPct val="12500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平衡，应将平衡螺母往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（选填“左”或“右”）</a:t>
            </a:r>
          </a:p>
          <a:p>
            <a:pPr>
              <a:lnSpc>
                <a:spcPct val="12500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调。同时，根据估计物重，按质量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 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（选</a:t>
            </a:r>
          </a:p>
          <a:p>
            <a:pPr>
              <a:lnSpc>
                <a:spcPct val="12500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填“由小到大”或“由大到小”）的顺序向右盘</a:t>
            </a:r>
          </a:p>
          <a:p>
            <a:pPr>
              <a:lnSpc>
                <a:spcPct val="12500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中增减砝码。在调换砝码时，如果发现添加最小</a:t>
            </a:r>
          </a:p>
          <a:p>
            <a:pPr>
              <a:lnSpc>
                <a:spcPct val="12500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的砝码偏大，而取出最小的砝码又偏小，这时应</a:t>
            </a:r>
          </a:p>
          <a:p>
            <a:pPr>
              <a:lnSpc>
                <a:spcPct val="12500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采取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 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的方法使天平平衡。</a:t>
            </a:r>
          </a:p>
        </p:txBody>
      </p:sp>
      <p:sp>
        <p:nvSpPr>
          <p:cNvPr id="4" name="矩形 3"/>
          <p:cNvSpPr/>
          <p:nvPr/>
        </p:nvSpPr>
        <p:spPr>
          <a:xfrm>
            <a:off x="4108534" y="1978627"/>
            <a:ext cx="19880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/>
                <a:ea typeface="楷体" panose="02010609060101010101" pitchFamily="49" charset="-122"/>
              </a:rPr>
              <a:t>零刻度线处</a:t>
            </a:r>
            <a:endParaRPr lang="zh-CN" altLang="en-US" dirty="0">
              <a:ea typeface="楷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462624" y="3006478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/>
                <a:ea typeface="楷体" panose="02010609060101010101" pitchFamily="49" charset="-122"/>
              </a:rPr>
              <a:t>左</a:t>
            </a:r>
            <a:endParaRPr lang="zh-CN" altLang="en-US" dirty="0">
              <a:ea typeface="楷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343928" y="3529698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/>
                <a:ea typeface="楷体" panose="02010609060101010101" pitchFamily="49" charset="-122"/>
              </a:rPr>
              <a:t>由大到小</a:t>
            </a:r>
            <a:endParaRPr lang="zh-CN" altLang="en-US" dirty="0">
              <a:ea typeface="楷体" panose="0201060906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698716" y="5697247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/>
                <a:ea typeface="楷体" panose="02010609060101010101" pitchFamily="49" charset="-122"/>
              </a:rPr>
              <a:t>移动游码</a:t>
            </a:r>
            <a:endParaRPr lang="zh-CN" altLang="en-US" dirty="0">
              <a:ea typeface="楷体" panose="02010609060101010101" pitchFamily="49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9" grpId="0"/>
      <p:bldP spid="10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73685" y="1060763"/>
            <a:ext cx="8663940" cy="57861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．某托盘天平的全部砝码及标尺如图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4-6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所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示，此天平</a:t>
            </a:r>
          </a:p>
          <a:p>
            <a:pPr>
              <a:lnSpc>
                <a:spcPts val="36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的称量是</a:t>
            </a:r>
            <a:r>
              <a:rPr lang="en-US" altLang="zh-CN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g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。若将此天平调节平衡后测一个物体</a:t>
            </a:r>
          </a:p>
          <a:p>
            <a:pPr>
              <a:lnSpc>
                <a:spcPts val="36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的质量，物体应放在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盘。当加入一定量的砝码后，</a:t>
            </a:r>
          </a:p>
          <a:p>
            <a:pPr>
              <a:lnSpc>
                <a:spcPts val="36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发现天平的指针偏向分度盘的左侧，再加入最小的</a:t>
            </a:r>
          </a:p>
          <a:p>
            <a:pPr>
              <a:lnSpc>
                <a:spcPts val="36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砝码，指针偏向分度盘的右侧，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这时应该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________</a:t>
            </a: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en-US" altLang="zh-CN" sz="2800" u="sng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                                    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</a:t>
            </a:r>
          </a:p>
          <a:p>
            <a:pPr>
              <a:lnSpc>
                <a:spcPts val="36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直至天平平衡。</a:t>
            </a: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en-US" altLang="zh-CN" sz="28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en-US" altLang="zh-CN" sz="28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                        </a:t>
            </a:r>
            <a:endParaRPr lang="zh-CN" altLang="en-US" sz="24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169167" y="1528918"/>
            <a:ext cx="7232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  <a:ea typeface="楷体" panose="02010609060101010101" pitchFamily="49" charset="-122"/>
              </a:rPr>
              <a:t>210</a:t>
            </a:r>
            <a:endParaRPr lang="zh-CN" altLang="en-US" dirty="0"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484233" y="5418890"/>
            <a:ext cx="184731" cy="5087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ts val="3660"/>
              </a:lnSpc>
            </a:pPr>
            <a:endParaRPr lang="en-US" altLang="zh-CN" sz="2800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881290" y="1982607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/>
                <a:ea typeface="楷体" panose="02010609060101010101" pitchFamily="49" charset="-122"/>
              </a:rPr>
              <a:t>左</a:t>
            </a:r>
            <a:endParaRPr lang="zh-CN" altLang="en-US" dirty="0">
              <a:ea typeface="楷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748679" y="3355700"/>
            <a:ext cx="7777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/>
                <a:ea typeface="楷体" panose="02010609060101010101" pitchFamily="49" charset="-122"/>
              </a:rPr>
              <a:t>取下最小砝码（或取下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  <a:ea typeface="楷体" panose="02010609060101010101" pitchFamily="49" charset="-122"/>
              </a:rPr>
              <a:t>5 g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/>
                <a:ea typeface="楷体" panose="02010609060101010101" pitchFamily="49" charset="-122"/>
              </a:rPr>
              <a:t>的砝码）并向右移游码</a:t>
            </a:r>
            <a:endParaRPr lang="zh-CN" altLang="en-US" dirty="0">
              <a:ea typeface="楷体" panose="02010609060101010101" pitchFamily="49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组合 19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1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9046" y="4170083"/>
            <a:ext cx="3449830" cy="24409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73685" y="1060763"/>
            <a:ext cx="8663940" cy="526195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35000"/>
              </a:lnSpc>
            </a:pPr>
            <a:r>
              <a:rPr lang="en-US" altLang="zh-CN" sz="2800" dirty="0"/>
              <a:t>3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贵港市</a:t>
            </a:r>
            <a:r>
              <a:rPr lang="en-US" altLang="zh-CN" sz="2800" dirty="0"/>
              <a:t>)</a:t>
            </a:r>
            <a:r>
              <a:rPr lang="zh-CN" altLang="zh-CN" sz="2800" dirty="0"/>
              <a:t>某同学在用调节好的托盘天平称一物体的质量时，在天平的右盘加减砝码过程中，他发现：当放入质量最小的砝码时，指针偏右；若将这个砝码取出，指针偏左。则要测出物体的质量，该同学下一步的正确操作是：取出质量最小</a:t>
            </a:r>
            <a:r>
              <a:rPr lang="zh-CN" altLang="zh-CN" sz="2800" dirty="0" smtClean="0"/>
              <a:t>的砝码</a:t>
            </a:r>
            <a:r>
              <a:rPr lang="zh-CN" altLang="zh-CN" sz="2800" dirty="0"/>
              <a:t>，</a:t>
            </a:r>
            <a:r>
              <a:rPr lang="en-US" altLang="zh-CN" sz="2800" dirty="0"/>
              <a:t>__________</a:t>
            </a:r>
            <a:r>
              <a:rPr lang="zh-CN" altLang="zh-CN" sz="2800" dirty="0"/>
              <a:t>。天平平衡时，天平右盘中砝码</a:t>
            </a:r>
            <a:r>
              <a:rPr lang="zh-CN" altLang="zh-CN" sz="2800" dirty="0" smtClean="0"/>
              <a:t>的</a:t>
            </a:r>
            <a:endParaRPr lang="en-US" altLang="zh-CN" sz="2800" dirty="0" smtClean="0"/>
          </a:p>
          <a:p>
            <a:pPr>
              <a:lnSpc>
                <a:spcPct val="135000"/>
              </a:lnSpc>
            </a:pPr>
            <a:r>
              <a:rPr lang="zh-CN" altLang="zh-CN" sz="2800" dirty="0" smtClean="0"/>
              <a:t>质量</a:t>
            </a:r>
            <a:r>
              <a:rPr lang="zh-CN" altLang="zh-CN" sz="2800" dirty="0"/>
              <a:t>和游码的位置如图</a:t>
            </a:r>
            <a:r>
              <a:rPr lang="en-US" altLang="zh-CN" sz="2800" dirty="0"/>
              <a:t>4</a:t>
            </a:r>
            <a:r>
              <a:rPr lang="zh-CN" altLang="zh-CN" sz="2800" dirty="0"/>
              <a:t>－</a:t>
            </a:r>
            <a:r>
              <a:rPr lang="en-US" altLang="zh-CN" sz="2800" dirty="0" smtClean="0"/>
              <a:t>7</a:t>
            </a:r>
          </a:p>
          <a:p>
            <a:pPr>
              <a:lnSpc>
                <a:spcPct val="135000"/>
              </a:lnSpc>
            </a:pPr>
            <a:r>
              <a:rPr lang="zh-CN" altLang="zh-CN" sz="2800" dirty="0" smtClean="0"/>
              <a:t>所</a:t>
            </a:r>
            <a:r>
              <a:rPr lang="zh-CN" altLang="zh-CN" sz="2800" dirty="0"/>
              <a:t>示，则该物体的质量</a:t>
            </a:r>
            <a:r>
              <a:rPr lang="zh-CN" altLang="zh-CN" sz="2800" dirty="0" smtClean="0"/>
              <a:t>为</a:t>
            </a:r>
            <a:endParaRPr lang="en-US" altLang="zh-CN" sz="2800" dirty="0" smtClean="0"/>
          </a:p>
          <a:p>
            <a:pPr>
              <a:lnSpc>
                <a:spcPct val="135000"/>
              </a:lnSpc>
            </a:pPr>
            <a:r>
              <a:rPr lang="en-US" altLang="zh-CN" sz="2800" dirty="0" smtClean="0"/>
              <a:t>________</a:t>
            </a:r>
            <a:r>
              <a:rPr lang="en-US" altLang="zh-CN" sz="2800" dirty="0"/>
              <a:t>g</a:t>
            </a:r>
            <a:r>
              <a:rPr lang="zh-CN" altLang="zh-CN" sz="2800" dirty="0"/>
              <a:t>。</a:t>
            </a:r>
            <a:endParaRPr lang="zh-CN" altLang="en-US" sz="24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484233" y="5418890"/>
            <a:ext cx="184731" cy="5087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ts val="3660"/>
              </a:lnSpc>
            </a:pPr>
            <a:endParaRPr lang="en-US" altLang="zh-CN" sz="2800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101250" y="3430129"/>
            <a:ext cx="17534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/>
                <a:ea typeface="楷体" panose="02010609060101010101" pitchFamily="49" charset="-122"/>
              </a:rPr>
              <a:t>移动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/>
                <a:ea typeface="楷体" panose="02010609060101010101" pitchFamily="49" charset="-122"/>
              </a:rPr>
              <a:t>游码</a:t>
            </a:r>
            <a:endParaRPr lang="zh-CN" altLang="en-US" dirty="0">
              <a:ea typeface="楷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17940" y="5673287"/>
            <a:ext cx="15583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  <a:ea typeface="楷体" panose="02010609060101010101" pitchFamily="49" charset="-122"/>
              </a:rPr>
              <a:t>32.6</a:t>
            </a:r>
            <a:endParaRPr lang="zh-CN" altLang="en-US" dirty="0">
              <a:ea typeface="楷体" panose="02010609060101010101" pitchFamily="49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组合 18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0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7648" y="4169306"/>
            <a:ext cx="3967168" cy="22448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58310" y="414830"/>
            <a:ext cx="8274780" cy="540660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 fontAlgn="auto">
              <a:lnSpc>
                <a:spcPts val="3360"/>
              </a:lnSpc>
            </a:pPr>
            <a:endParaRPr lang="en-US" altLang="zh-CN" sz="2800" b="1" dirty="0" smtClean="0">
              <a:solidFill>
                <a:srgbClr val="005188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4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．用托盘天平测量物体的质量，测量过程中向右移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动游码的作用相当于（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）</a:t>
            </a: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．往右盘增加砝码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．往右盘减少砝码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C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．向左调节平衡螺母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D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．向右调节平衡螺母</a:t>
            </a:r>
          </a:p>
          <a:p>
            <a:pPr fontAlgn="auto">
              <a:lnSpc>
                <a:spcPts val="3860"/>
              </a:lnSpc>
            </a:pP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612333" y="1585713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866268"/>
            <a:ext cx="8274780" cy="59708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5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安徽省</a:t>
            </a:r>
            <a:r>
              <a:rPr lang="en-US" altLang="zh-CN" sz="2800" dirty="0"/>
              <a:t>)</a:t>
            </a:r>
            <a:r>
              <a:rPr lang="zh-CN" altLang="zh-CN" sz="2800" dirty="0"/>
              <a:t>小明使用天平测小石块的质量。测量前，他将天平放在水平桌面上，然后进行天平横梁平衡的调节，调节完成后指针静止时的位置和游码的位置如图</a:t>
            </a:r>
            <a:r>
              <a:rPr lang="en-US" altLang="zh-CN" sz="2800" dirty="0"/>
              <a:t>4</a:t>
            </a:r>
            <a:r>
              <a:rPr lang="zh-CN" altLang="zh-CN" sz="2800" dirty="0"/>
              <a:t>－</a:t>
            </a:r>
            <a:r>
              <a:rPr lang="en-US" altLang="zh-CN" sz="2800" dirty="0"/>
              <a:t>8</a:t>
            </a:r>
            <a:r>
              <a:rPr lang="zh-CN" altLang="zh-CN" sz="2800" dirty="0"/>
              <a:t>甲所示</a:t>
            </a:r>
            <a:r>
              <a:rPr lang="zh-CN" altLang="zh-CN" sz="2800" dirty="0" smtClean="0"/>
              <a:t>。</a:t>
            </a:r>
            <a:endParaRPr lang="en-US" altLang="zh-CN" sz="2800" dirty="0" smtClean="0"/>
          </a:p>
          <a:p>
            <a:endParaRPr lang="en-US" altLang="zh-CN" sz="2800" dirty="0"/>
          </a:p>
          <a:p>
            <a:endParaRPr lang="en-US" altLang="zh-CN" sz="2800" dirty="0" smtClean="0"/>
          </a:p>
          <a:p>
            <a:endParaRPr lang="en-US" altLang="zh-CN" sz="2800" dirty="0"/>
          </a:p>
          <a:p>
            <a:endParaRPr lang="en-US" altLang="zh-CN" sz="2800" dirty="0" smtClean="0"/>
          </a:p>
          <a:p>
            <a:endParaRPr lang="zh-CN" altLang="zh-CN" sz="2800" dirty="0"/>
          </a:p>
          <a:p>
            <a:r>
              <a:rPr lang="en-US" altLang="zh-CN" sz="2600" dirty="0"/>
              <a:t> (1)</a:t>
            </a:r>
            <a:r>
              <a:rPr lang="zh-CN" altLang="zh-CN" sz="2600" dirty="0"/>
              <a:t>请你指出小明调节天平横梁平衡的过程中遗漏的操作步骤：</a:t>
            </a:r>
            <a:r>
              <a:rPr lang="en-US" altLang="zh-CN" sz="2600" dirty="0" smtClean="0"/>
              <a:t>__________________________________</a:t>
            </a:r>
            <a:r>
              <a:rPr lang="en-US" altLang="zh-CN" sz="2600" dirty="0"/>
              <a:t>_____</a:t>
            </a:r>
            <a:r>
              <a:rPr lang="en-US" altLang="zh-CN" sz="2600" dirty="0" smtClean="0"/>
              <a:t>____</a:t>
            </a:r>
            <a:r>
              <a:rPr lang="zh-CN" altLang="zh-CN" sz="2600" dirty="0"/>
              <a:t>；</a:t>
            </a:r>
          </a:p>
          <a:p>
            <a:r>
              <a:rPr lang="en-US" altLang="zh-CN" sz="2600" dirty="0"/>
              <a:t>(2)</a:t>
            </a:r>
            <a:r>
              <a:rPr lang="zh-CN" altLang="zh-CN" sz="2600" dirty="0"/>
              <a:t>完成遗漏的操作步骤后，为了调节横梁平衡，他需向</a:t>
            </a:r>
            <a:r>
              <a:rPr lang="en-US" altLang="zh-CN" sz="2600" dirty="0"/>
              <a:t>______</a:t>
            </a:r>
            <a:r>
              <a:rPr lang="en-US" altLang="zh-CN" sz="2600" dirty="0">
                <a:latin typeface="+mn-ea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+mn-ea"/>
                <a:cs typeface="Times New Roman" panose="02020603050405020304" pitchFamily="18" charset="0"/>
              </a:rPr>
              <a:t>选填</a:t>
            </a:r>
            <a:r>
              <a:rPr lang="en-US" altLang="zh-CN" sz="2600" dirty="0">
                <a:latin typeface="+mn-ea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+mn-ea"/>
                <a:cs typeface="Times New Roman" panose="02020603050405020304" pitchFamily="18" charset="0"/>
              </a:rPr>
              <a:t>左</a:t>
            </a:r>
            <a:r>
              <a:rPr lang="en-US" altLang="zh-CN" sz="2600" dirty="0">
                <a:latin typeface="+mn-ea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+mn-ea"/>
                <a:cs typeface="Times New Roman" panose="02020603050405020304" pitchFamily="18" charset="0"/>
              </a:rPr>
              <a:t>或</a:t>
            </a:r>
            <a:r>
              <a:rPr lang="en-US" altLang="zh-CN" sz="2600" dirty="0">
                <a:latin typeface="+mn-ea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+mn-ea"/>
                <a:cs typeface="Times New Roman" panose="02020603050405020304" pitchFamily="18" charset="0"/>
              </a:rPr>
              <a:t>右</a:t>
            </a:r>
            <a:r>
              <a:rPr lang="en-US" altLang="zh-CN" sz="2600" dirty="0">
                <a:latin typeface="+mn-ea"/>
                <a:cs typeface="Times New Roman" panose="02020603050405020304" pitchFamily="18" charset="0"/>
              </a:rPr>
              <a:t>”)</a:t>
            </a:r>
            <a:r>
              <a:rPr lang="zh-CN" altLang="zh-CN" sz="2600" dirty="0">
                <a:latin typeface="+mn-ea"/>
                <a:cs typeface="Times New Roman" panose="02020603050405020304" pitchFamily="18" charset="0"/>
              </a:rPr>
              <a:t>调节</a:t>
            </a:r>
            <a:r>
              <a:rPr lang="zh-CN" altLang="zh-CN" sz="2600" dirty="0"/>
              <a:t>平衡螺母，使指针指到分度盘中央刻度线或在中央刻度线两侧等幅摆动</a:t>
            </a:r>
            <a:r>
              <a:rPr lang="zh-CN" altLang="zh-CN" sz="2600" dirty="0" smtClean="0"/>
              <a:t>；</a:t>
            </a:r>
            <a:endParaRPr lang="zh-CN" altLang="zh-CN" sz="2600" dirty="0"/>
          </a:p>
        </p:txBody>
      </p:sp>
      <p:sp>
        <p:nvSpPr>
          <p:cNvPr id="10" name="矩形 9"/>
          <p:cNvSpPr/>
          <p:nvPr/>
        </p:nvSpPr>
        <p:spPr>
          <a:xfrm>
            <a:off x="2112264" y="5076196"/>
            <a:ext cx="62910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将游码移到标尺左端的零刻度线处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736" y="2678207"/>
            <a:ext cx="6986016" cy="2146991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748679" y="5813812"/>
            <a:ext cx="7162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右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74943" y="4825198"/>
            <a:ext cx="8490512" cy="194950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800" dirty="0"/>
              <a:t>(3)</a:t>
            </a:r>
            <a:r>
              <a:rPr lang="zh-CN" altLang="zh-CN" sz="2800" dirty="0"/>
              <a:t>调节横梁平衡后，小明将小石块放在左盘，在右盘中加减砝码并调节游码在标尺上的位置，直到横梁恢复平衡。这时右盘中的砝码情况和游码在标尺上的位置如图</a:t>
            </a:r>
            <a:r>
              <a:rPr lang="en-US" altLang="zh-CN" sz="2800" dirty="0"/>
              <a:t>4</a:t>
            </a:r>
            <a:r>
              <a:rPr lang="zh-CN" altLang="zh-CN" sz="2800" dirty="0"/>
              <a:t>－</a:t>
            </a:r>
            <a:r>
              <a:rPr lang="en-US" altLang="zh-CN" sz="2800" dirty="0"/>
              <a:t>8</a:t>
            </a:r>
            <a:r>
              <a:rPr lang="zh-CN" altLang="zh-CN" sz="2800" dirty="0"/>
              <a:t>乙所示，则小石块的质量为</a:t>
            </a:r>
            <a:r>
              <a:rPr lang="en-US" altLang="zh-CN" sz="2800" dirty="0"/>
              <a:t>________g</a:t>
            </a:r>
            <a:r>
              <a:rPr lang="zh-CN" altLang="zh-CN" sz="2800" dirty="0"/>
              <a:t>。</a:t>
            </a:r>
          </a:p>
        </p:txBody>
      </p:sp>
      <p:sp>
        <p:nvSpPr>
          <p:cNvPr id="14" name="矩形 13"/>
          <p:cNvSpPr/>
          <p:nvPr/>
        </p:nvSpPr>
        <p:spPr>
          <a:xfrm>
            <a:off x="6832770" y="6251486"/>
            <a:ext cx="17534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  <a:ea typeface="楷体" panose="02010609060101010101" pitchFamily="49" charset="-122"/>
              </a:rPr>
              <a:t>78.4</a:t>
            </a:r>
            <a:endParaRPr lang="zh-CN" altLang="en-US" dirty="0"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 animBg="1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58310" y="882653"/>
            <a:ext cx="8274780" cy="559383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6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在使用托盘天平测量物体质量的实验中：</a:t>
            </a:r>
          </a:p>
          <a:p>
            <a:pPr fontAlgn="auto">
              <a:lnSpc>
                <a:spcPts val="3860"/>
              </a:lnSpc>
            </a:pP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）将托盘天平放在</a:t>
            </a:r>
            <a:r>
              <a:rPr lang="zh-CN" altLang="en-US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    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台面上，将游码移至零刻度线处，发现指针位置如图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4-9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甲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所示，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此时应向</a:t>
            </a:r>
            <a:r>
              <a:rPr lang="zh-CN" altLang="en-US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（选填“左”或“右”）旋动平衡螺母，直到指针静止时指在分度盘的中线处。</a:t>
            </a:r>
          </a:p>
        </p:txBody>
      </p:sp>
      <p:sp>
        <p:nvSpPr>
          <p:cNvPr id="9" name="矩形 8"/>
          <p:cNvSpPr/>
          <p:nvPr/>
        </p:nvSpPr>
        <p:spPr>
          <a:xfrm>
            <a:off x="4041088" y="4277887"/>
            <a:ext cx="9092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水平</a:t>
            </a:r>
          </a:p>
        </p:txBody>
      </p:sp>
      <p:sp>
        <p:nvSpPr>
          <p:cNvPr id="10" name="矩形 9"/>
          <p:cNvSpPr/>
          <p:nvPr/>
        </p:nvSpPr>
        <p:spPr>
          <a:xfrm>
            <a:off x="1960914" y="5324699"/>
            <a:ext cx="5469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右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712" y="1696328"/>
            <a:ext cx="7796869" cy="2301351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358310" y="4125808"/>
            <a:ext cx="8490512" cy="24006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25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500" dirty="0">
                <a:latin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5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）在测量物体质量时，应将物体放在</a:t>
            </a:r>
            <a:r>
              <a:rPr lang="zh-CN" altLang="en-US" sz="25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  </a:t>
            </a:r>
            <a:r>
              <a:rPr lang="zh-CN" altLang="en-US" sz="25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（选填“左”或“右”）盘，</a:t>
            </a:r>
            <a:r>
              <a:rPr lang="en-US" altLang="zh-CN" sz="25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5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往另一个盘增减砝码时要使用</a:t>
            </a:r>
            <a:r>
              <a:rPr lang="zh-CN" altLang="en-US" sz="25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    </a:t>
            </a:r>
            <a:r>
              <a:rPr lang="zh-CN" altLang="en-US" sz="25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</a:p>
          <a:p>
            <a:pPr fontAlgn="auto"/>
            <a:r>
              <a:rPr lang="zh-CN" altLang="en-US" sz="25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500" dirty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5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）多次增减砝码，当加入</a:t>
            </a:r>
            <a:r>
              <a:rPr lang="en-US" altLang="zh-CN" sz="2500" dirty="0">
                <a:latin typeface="宋体" panose="02010600030101010101" pitchFamily="2" charset="-122"/>
                <a:cs typeface="方正静蕾简体" panose="03000509000000000000" pitchFamily="65" charset="-122"/>
              </a:rPr>
              <a:t>5 g</a:t>
            </a:r>
            <a:r>
              <a:rPr lang="zh-CN" altLang="en-US" sz="25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的砝码后，指针静止时，指在分度盘中线左侧附近，此时应移动</a:t>
            </a:r>
            <a:r>
              <a:rPr lang="zh-CN" altLang="en-US" sz="25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  </a:t>
            </a:r>
            <a:r>
              <a:rPr lang="zh-CN" altLang="en-US" sz="25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使横梁恢复平衡。若天平平衡时，盘中砝码和游码的位置如图</a:t>
            </a:r>
            <a:r>
              <a:rPr lang="en-US" altLang="zh-CN" sz="2500" dirty="0">
                <a:latin typeface="宋体" panose="02010600030101010101" pitchFamily="2" charset="-122"/>
                <a:cs typeface="方正静蕾简体" panose="03000509000000000000" pitchFamily="65" charset="-122"/>
              </a:rPr>
              <a:t>4-9</a:t>
            </a:r>
            <a:r>
              <a:rPr lang="zh-CN" altLang="en-US" sz="25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乙所示，则被测物体的质量为</a:t>
            </a:r>
            <a:r>
              <a:rPr lang="zh-CN" altLang="en-US" sz="25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  </a:t>
            </a:r>
            <a:r>
              <a:rPr lang="en-US" altLang="zh-CN" sz="2500" dirty="0">
                <a:latin typeface="宋体" panose="02010600030101010101" pitchFamily="2" charset="-122"/>
                <a:cs typeface="方正静蕾简体" panose="03000509000000000000" pitchFamily="65" charset="-122"/>
              </a:rPr>
              <a:t>g</a:t>
            </a:r>
            <a:r>
              <a:rPr lang="zh-CN" altLang="en-US" sz="25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</a:p>
        </p:txBody>
      </p:sp>
      <p:sp>
        <p:nvSpPr>
          <p:cNvPr id="14" name="矩形 13"/>
          <p:cNvSpPr/>
          <p:nvPr/>
        </p:nvSpPr>
        <p:spPr>
          <a:xfrm>
            <a:off x="6230069" y="4111982"/>
            <a:ext cx="155319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5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左</a:t>
            </a:r>
          </a:p>
        </p:txBody>
      </p:sp>
      <p:sp>
        <p:nvSpPr>
          <p:cNvPr id="15" name="矩形 14"/>
          <p:cNvSpPr/>
          <p:nvPr/>
        </p:nvSpPr>
        <p:spPr>
          <a:xfrm>
            <a:off x="7296218" y="4462657"/>
            <a:ext cx="82907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5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镊子</a:t>
            </a:r>
          </a:p>
        </p:txBody>
      </p:sp>
      <p:sp>
        <p:nvSpPr>
          <p:cNvPr id="20" name="矩形 19"/>
          <p:cNvSpPr/>
          <p:nvPr/>
        </p:nvSpPr>
        <p:spPr>
          <a:xfrm>
            <a:off x="5605562" y="5244005"/>
            <a:ext cx="82907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5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游码</a:t>
            </a:r>
          </a:p>
        </p:txBody>
      </p:sp>
      <p:sp>
        <p:nvSpPr>
          <p:cNvPr id="21" name="矩形 20"/>
          <p:cNvSpPr/>
          <p:nvPr/>
        </p:nvSpPr>
        <p:spPr>
          <a:xfrm>
            <a:off x="3106187" y="6024425"/>
            <a:ext cx="745717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5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78.4</a:t>
            </a:r>
            <a:endParaRPr lang="zh-CN" altLang="en-US" sz="2500" b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3" grpId="0" animBg="1"/>
      <p:bldP spid="14" grpId="0"/>
      <p:bldP spid="15" grpId="0"/>
      <p:bldP spid="20" grpId="0"/>
      <p:bldP spid="2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考点三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密度的概念；密度的测量与应用</a:t>
            </a:r>
            <a:endParaRPr lang="zh-CN" altLang="en-US" sz="3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组合 22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83856" y="992750"/>
            <a:ext cx="8292465" cy="34137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zh-CN" altLang="en-US" sz="24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例</a:t>
            </a:r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】（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2014·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自贡市） 如图</a:t>
            </a:r>
            <a:r>
              <a:rPr lang="en-US" altLang="zh-CN" sz="24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4-10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为探究</a:t>
            </a:r>
            <a:endParaRPr lang="en-US" altLang="zh-CN" sz="24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甲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、乙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两种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物质的质量和体积的关系的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图象。</a:t>
            </a:r>
            <a:endParaRPr lang="en-US" altLang="zh-CN" sz="24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下列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分析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中正确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的是（   ）</a:t>
            </a:r>
          </a:p>
          <a:p>
            <a:pPr>
              <a:lnSpc>
                <a:spcPts val="366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．同种物质的质量跟体积的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比值是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不同的</a:t>
            </a:r>
          </a:p>
          <a:p>
            <a:pPr>
              <a:lnSpc>
                <a:spcPts val="366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．不同物质的质量跟体积的</a:t>
            </a:r>
            <a:r>
              <a:rPr lang="zh-CN" altLang="en-US" sz="24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比值是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相同的</a:t>
            </a:r>
          </a:p>
          <a:p>
            <a:pPr>
              <a:lnSpc>
                <a:spcPts val="366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C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．甲物质的质量跟体积的比值比乙物质的大</a:t>
            </a:r>
          </a:p>
          <a:p>
            <a:pPr>
              <a:lnSpc>
                <a:spcPts val="366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D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．甲物质的质量跟体积的比值比乙物质的小</a:t>
            </a:r>
            <a:endParaRPr lang="zh-CN" altLang="en-US" sz="24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479046" y="2004528"/>
            <a:ext cx="479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C</a:t>
            </a:r>
            <a:endParaRPr lang="zh-CN" altLang="en-US" sz="2400" b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4111" y="1086754"/>
            <a:ext cx="2775881" cy="2356072"/>
          </a:xfrm>
          <a:prstGeom prst="rect">
            <a:avLst/>
          </a:prstGeom>
        </p:spPr>
      </p:pic>
      <p:sp>
        <p:nvSpPr>
          <p:cNvPr id="13" name="文本框 16"/>
          <p:cNvSpPr txBox="1"/>
          <p:nvPr/>
        </p:nvSpPr>
        <p:spPr>
          <a:xfrm>
            <a:off x="284832" y="4630905"/>
            <a:ext cx="8490512" cy="181588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解析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zh-CN" altLang="zh-CN" sz="2800" dirty="0"/>
              <a:t>从图象可知，物质的质量与体积呈线性关系，且图象过原点，说明物质的质量与体积成正比。体积相同时，甲物质的质量大于乙物质的质量，故甲物质的密度大于乙物质的密度。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4" name="文本框 16"/>
          <p:cNvSpPr txBox="1"/>
          <p:nvPr/>
        </p:nvSpPr>
        <p:spPr>
          <a:xfrm>
            <a:off x="284832" y="4569350"/>
            <a:ext cx="8490512" cy="1938992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zh-CN" altLang="zh-CN" sz="2400" dirty="0"/>
              <a:t>思维点拨</a:t>
            </a:r>
            <a:r>
              <a:rPr lang="zh-CN" altLang="zh-CN" sz="2400" dirty="0" smtClean="0"/>
              <a:t>：</a:t>
            </a:r>
            <a:r>
              <a:rPr lang="zh-CN" altLang="zh-CN" sz="2400" dirty="0"/>
              <a:t>此题主要通过质量</a:t>
            </a:r>
            <a:r>
              <a:rPr lang="en-US" altLang="zh-CN" sz="2400" dirty="0"/>
              <a:t>—</a:t>
            </a:r>
            <a:r>
              <a:rPr lang="zh-CN" altLang="zh-CN" sz="2400" dirty="0"/>
              <a:t>体积图象考查学生对密度及其特性的理解和掌握。根据图象或图表探究物质的规律是近两年来出现较多的题目，图象可以使我们建立更多的感性认识，从表象中去探究本质规律，体验知识的形成过程。解有关图象的问题，首先要明确图象中横、纵坐标所表示的物理意义。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3" grpId="1" animBg="1"/>
      <p:bldP spid="1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963617"/>
            <a:ext cx="8149565" cy="45348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/>
              <a:t>1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宜昌市</a:t>
            </a:r>
            <a:r>
              <a:rPr lang="en-US" altLang="zh-CN" sz="2800" dirty="0"/>
              <a:t>)</a:t>
            </a:r>
            <a:r>
              <a:rPr lang="zh-CN" altLang="zh-CN" sz="2800" dirty="0"/>
              <a:t>室内火灾发生时，受困人员应采取弯腰甚至匍匐的姿势撤离，以尽量减少有害气体的吸入。这是因为燃烧产生的有害气体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pPr>
              <a:lnSpc>
                <a:spcPct val="150000"/>
              </a:lnSpc>
            </a:pPr>
            <a:r>
              <a:rPr lang="en-US" altLang="zh-CN" sz="2800" dirty="0"/>
              <a:t>A</a:t>
            </a:r>
            <a:r>
              <a:rPr lang="zh-CN" altLang="zh-CN" sz="2800" dirty="0"/>
              <a:t>．温度较低，密度较大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en-US" altLang="zh-CN" sz="2800" dirty="0" smtClean="0"/>
              <a:t>B</a:t>
            </a:r>
            <a:r>
              <a:rPr lang="zh-CN" altLang="zh-CN" sz="2800" dirty="0"/>
              <a:t>．温度较低，密度较小</a:t>
            </a:r>
          </a:p>
          <a:p>
            <a:pPr>
              <a:lnSpc>
                <a:spcPct val="150000"/>
              </a:lnSpc>
            </a:pPr>
            <a:r>
              <a:rPr lang="en-US" altLang="zh-CN" sz="2800" dirty="0"/>
              <a:t>C</a:t>
            </a:r>
            <a:r>
              <a:rPr lang="zh-CN" altLang="zh-CN" sz="2800" dirty="0"/>
              <a:t>．温度较高，密度较大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en-US" altLang="zh-CN" sz="2800" dirty="0" smtClean="0"/>
              <a:t>D</a:t>
            </a:r>
            <a:r>
              <a:rPr lang="zh-CN" altLang="zh-CN" sz="2800" dirty="0"/>
              <a:t>．温度较高，密度较小</a:t>
            </a:r>
          </a:p>
        </p:txBody>
      </p:sp>
      <p:sp>
        <p:nvSpPr>
          <p:cNvPr id="4" name="矩形 3"/>
          <p:cNvSpPr/>
          <p:nvPr/>
        </p:nvSpPr>
        <p:spPr>
          <a:xfrm>
            <a:off x="6384665" y="2429490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80146" y="1017267"/>
            <a:ext cx="8275078" cy="4799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．质量和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天平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08706" y="2014018"/>
            <a:ext cx="1311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水平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组合 19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1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223213" y="1667695"/>
          <a:ext cx="8778240" cy="4511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49843"/>
                <a:gridCol w="749808"/>
                <a:gridCol w="7178589"/>
              </a:tblGrid>
              <a:tr h="370840">
                <a:tc rowSpan="5">
                  <a:txBody>
                    <a:bodyPr/>
                    <a:lstStyle/>
                    <a:p>
                      <a:r>
                        <a:rPr lang="zh-CN" altLang="zh-CN" sz="27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测</a:t>
                      </a:r>
                      <a:endParaRPr lang="en-US" altLang="zh-CN" sz="27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zh-CN" altLang="zh-CN" sz="27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量</a:t>
                      </a:r>
                      <a:endParaRPr lang="zh-CN" altLang="en-US" sz="2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5">
                  <a:txBody>
                    <a:bodyPr/>
                    <a:lstStyle/>
                    <a:p>
                      <a:r>
                        <a:rPr lang="zh-CN" altLang="zh-CN" sz="27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使</a:t>
                      </a:r>
                      <a:endParaRPr lang="en-US" altLang="zh-CN" sz="27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zh-CN" altLang="zh-CN" sz="27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用</a:t>
                      </a:r>
                    </a:p>
                    <a:p>
                      <a:r>
                        <a:rPr lang="zh-CN" altLang="zh-CN" sz="27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方</a:t>
                      </a:r>
                      <a:endParaRPr lang="en-US" altLang="zh-CN" sz="27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zh-CN" altLang="zh-CN" sz="27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法</a:t>
                      </a:r>
                      <a:endParaRPr lang="zh-CN" altLang="en-US" sz="2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(1)</a:t>
                      </a:r>
                      <a:r>
                        <a:rPr lang="zh-CN" sz="2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看：观察天平的量程和分度值。</a:t>
                      </a:r>
                    </a:p>
                  </a:txBody>
                  <a:tcPr marL="68580" marR="68580" marT="0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7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(2)</a:t>
                      </a:r>
                      <a:r>
                        <a:rPr lang="zh-CN" sz="27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放：将天平放在</a:t>
                      </a:r>
                      <a:r>
                        <a:rPr lang="en-US" sz="27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________</a:t>
                      </a:r>
                      <a:r>
                        <a:rPr lang="zh-CN" sz="27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台上，将游码移到标尺左端的</a:t>
                      </a:r>
                      <a:r>
                        <a:rPr lang="en-US" sz="27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________</a:t>
                      </a:r>
                      <a:r>
                        <a:rPr lang="zh-CN" sz="27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处。</a:t>
                      </a:r>
                    </a:p>
                  </a:txBody>
                  <a:tcPr marL="68580" marR="68580" marT="0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7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(3)</a:t>
                      </a:r>
                      <a:r>
                        <a:rPr lang="zh-CN" sz="27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调：</a:t>
                      </a:r>
                      <a:r>
                        <a:rPr lang="en-US" sz="27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________</a:t>
                      </a:r>
                      <a:r>
                        <a:rPr lang="zh-CN" sz="27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平衡螺母，使指针对准分度盘中央的刻度线。</a:t>
                      </a:r>
                    </a:p>
                  </a:txBody>
                  <a:tcPr marL="68580" marR="68580" marT="0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7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(4)</a:t>
                      </a:r>
                      <a:r>
                        <a:rPr lang="zh-CN" sz="2700" kern="100" dirty="0" smtClean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称：</a:t>
                      </a:r>
                      <a:r>
                        <a:rPr lang="en-US" sz="27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________</a:t>
                      </a:r>
                      <a:r>
                        <a:rPr lang="zh-CN" sz="27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盘放物体，</a:t>
                      </a:r>
                      <a:r>
                        <a:rPr lang="en-US" sz="27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________</a:t>
                      </a:r>
                      <a:r>
                        <a:rPr lang="zh-CN" sz="27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盘放砝码。</a:t>
                      </a:r>
                    </a:p>
                  </a:txBody>
                  <a:tcPr marL="68580" marR="68580" marT="0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7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(5)</a:t>
                      </a:r>
                      <a:r>
                        <a:rPr lang="zh-CN" sz="27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记：被测物体的质量等于砝码总质量和游码</a:t>
                      </a:r>
                      <a:r>
                        <a:rPr lang="en-US" sz="27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________</a:t>
                      </a:r>
                      <a:r>
                        <a:rPr lang="zh-CN" sz="27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之和。</a:t>
                      </a:r>
                    </a:p>
                  </a:txBody>
                  <a:tcPr marL="68580" marR="68580" marT="0" marB="0" anchor="ctr"/>
                </a:tc>
              </a:tr>
              <a:tr h="37084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7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常见值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2700" kern="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中学生的质量约为</a:t>
                      </a:r>
                      <a:r>
                        <a:rPr lang="en-US" altLang="zh-CN" sz="2700" kern="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 kg</a:t>
                      </a:r>
                      <a:r>
                        <a:rPr lang="zh-CN" altLang="zh-CN" sz="2700" kern="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；一瓶矿泉水的质量约为</a:t>
                      </a:r>
                      <a:r>
                        <a:rPr lang="en-US" altLang="zh-CN" sz="2700" kern="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500 g</a:t>
                      </a:r>
                      <a:r>
                        <a:rPr lang="zh-CN" altLang="zh-CN" sz="2700" kern="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；一本物理书质量约为</a:t>
                      </a:r>
                      <a:r>
                        <a:rPr lang="en-US" altLang="zh-CN" sz="2700" kern="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200 g</a:t>
                      </a:r>
                      <a:r>
                        <a:rPr lang="zh-CN" altLang="zh-CN" sz="2700" kern="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；一个苹果的质量约为</a:t>
                      </a:r>
                      <a:r>
                        <a:rPr lang="en-US" altLang="zh-CN" sz="2700" kern="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150 g</a:t>
                      </a:r>
                      <a:r>
                        <a:rPr lang="zh-CN" altLang="zh-CN" sz="2700" kern="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；一个鸡蛋的质量约为</a:t>
                      </a:r>
                      <a:r>
                        <a:rPr lang="en-US" altLang="zh-CN" sz="2700" kern="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 g</a:t>
                      </a:r>
                      <a:r>
                        <a:rPr lang="zh-CN" altLang="zh-CN" sz="2700" kern="1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。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4" name="TextBox 16"/>
          <p:cNvSpPr txBox="1"/>
          <p:nvPr/>
        </p:nvSpPr>
        <p:spPr>
          <a:xfrm>
            <a:off x="3460758" y="2378629"/>
            <a:ext cx="169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零刻度线</a:t>
            </a:r>
          </a:p>
        </p:txBody>
      </p:sp>
      <p:sp>
        <p:nvSpPr>
          <p:cNvPr id="15" name="TextBox 16"/>
          <p:cNvSpPr txBox="1"/>
          <p:nvPr/>
        </p:nvSpPr>
        <p:spPr>
          <a:xfrm>
            <a:off x="2996936" y="2810727"/>
            <a:ext cx="1311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调节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996935" y="3661605"/>
            <a:ext cx="1311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左</a:t>
            </a:r>
          </a:p>
        </p:txBody>
      </p:sp>
      <p:sp>
        <p:nvSpPr>
          <p:cNvPr id="26" name="TextBox 16"/>
          <p:cNvSpPr txBox="1"/>
          <p:nvPr/>
        </p:nvSpPr>
        <p:spPr>
          <a:xfrm>
            <a:off x="6113834" y="3684330"/>
            <a:ext cx="1311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右</a:t>
            </a:r>
          </a:p>
        </p:txBody>
      </p:sp>
      <p:sp>
        <p:nvSpPr>
          <p:cNvPr id="27" name="TextBox 16"/>
          <p:cNvSpPr txBox="1"/>
          <p:nvPr/>
        </p:nvSpPr>
        <p:spPr>
          <a:xfrm>
            <a:off x="1898450" y="4448334"/>
            <a:ext cx="1311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度数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4" grpId="0"/>
      <p:bldP spid="15" grpId="0"/>
      <p:bldP spid="16" grpId="0"/>
      <p:bldP spid="26" grpId="0"/>
      <p:bldP spid="2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963617"/>
            <a:ext cx="8149565" cy="526297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2</a:t>
            </a:r>
            <a:r>
              <a:rPr lang="zh-CN" altLang="zh-CN" sz="2800" dirty="0"/>
              <a:t>．阅读下表信息判断下面的说法，其中正确的</a:t>
            </a:r>
            <a:r>
              <a:rPr lang="zh-CN" altLang="zh-CN" sz="2800" dirty="0" smtClean="0"/>
              <a:t>是</a:t>
            </a:r>
            <a:endParaRPr lang="en-US" altLang="zh-CN" sz="2800" dirty="0" smtClean="0"/>
          </a:p>
          <a:p>
            <a:r>
              <a:rPr lang="en-US" altLang="zh-CN" sz="2800" dirty="0" smtClean="0">
                <a:latin typeface="+mn-ea"/>
              </a:rPr>
              <a:t>(     )</a:t>
            </a:r>
          </a:p>
          <a:p>
            <a:r>
              <a:rPr lang="en-US" altLang="zh-CN" sz="2800" dirty="0" smtClean="0"/>
              <a:t>              </a:t>
            </a:r>
            <a:r>
              <a:rPr lang="zh-CN" altLang="zh-CN" sz="2800" dirty="0" smtClean="0"/>
              <a:t>常温</a:t>
            </a:r>
            <a:r>
              <a:rPr lang="zh-CN" altLang="zh-CN" sz="2800" dirty="0"/>
              <a:t>常压下部分物质的密度</a:t>
            </a:r>
            <a:r>
              <a:rPr lang="en-US" altLang="zh-CN" sz="2800" dirty="0"/>
              <a:t>/(</a:t>
            </a:r>
            <a:r>
              <a:rPr lang="en-US" altLang="zh-CN" sz="2800" dirty="0" err="1"/>
              <a:t>kg·m</a:t>
            </a:r>
            <a:r>
              <a:rPr lang="zh-CN" altLang="zh-CN" sz="2800" baseline="30000" dirty="0"/>
              <a:t>－</a:t>
            </a:r>
            <a:r>
              <a:rPr lang="en-US" altLang="zh-CN" sz="2800" baseline="30000" dirty="0"/>
              <a:t>3</a:t>
            </a:r>
            <a:r>
              <a:rPr lang="en-US" altLang="zh-CN" sz="2800" dirty="0" smtClean="0"/>
              <a:t>)</a:t>
            </a:r>
          </a:p>
          <a:p>
            <a:endParaRPr lang="en-US" altLang="zh-CN" sz="2800" dirty="0"/>
          </a:p>
          <a:p>
            <a:endParaRPr lang="en-US" altLang="zh-CN" sz="2800" dirty="0" smtClean="0"/>
          </a:p>
          <a:p>
            <a:endParaRPr lang="en-US" altLang="zh-CN" sz="2800" dirty="0"/>
          </a:p>
          <a:p>
            <a:endParaRPr lang="en-US" altLang="zh-CN" sz="2800" dirty="0" smtClean="0"/>
          </a:p>
          <a:p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en-US" altLang="zh-CN" sz="2800" dirty="0" smtClean="0"/>
              <a:t>.   </a:t>
            </a:r>
            <a:r>
              <a:rPr lang="zh-CN" altLang="zh-CN" sz="2800" dirty="0" smtClean="0"/>
              <a:t>固体</a:t>
            </a:r>
            <a:r>
              <a:rPr lang="zh-CN" altLang="zh-CN" sz="2800" dirty="0"/>
              <a:t>的密度一定比液体的密度大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r>
              <a:rPr lang="en-US" altLang="zh-CN" sz="2800" dirty="0" smtClean="0"/>
              <a:t>B</a:t>
            </a:r>
            <a:r>
              <a:rPr lang="zh-CN" altLang="zh-CN" sz="2800" dirty="0"/>
              <a:t>．体积相同的植物油和酒精，酒精的质量大</a:t>
            </a:r>
          </a:p>
          <a:p>
            <a:r>
              <a:rPr lang="en-US" altLang="zh-CN" sz="2800" dirty="0"/>
              <a:t>C</a:t>
            </a:r>
            <a:r>
              <a:rPr lang="zh-CN" altLang="zh-CN" sz="2800" dirty="0"/>
              <a:t>．同种物质在不同状态下，其密度一般不同  </a:t>
            </a:r>
            <a:endParaRPr lang="en-US" altLang="zh-CN" sz="2800" dirty="0" smtClean="0"/>
          </a:p>
          <a:p>
            <a:r>
              <a:rPr lang="en-US" altLang="zh-CN" sz="2800" dirty="0" smtClean="0"/>
              <a:t>D</a:t>
            </a:r>
            <a:r>
              <a:rPr lang="zh-CN" altLang="zh-CN" sz="2800" dirty="0"/>
              <a:t>．不同物质的密度一定不同</a:t>
            </a:r>
          </a:p>
        </p:txBody>
      </p:sp>
      <p:sp>
        <p:nvSpPr>
          <p:cNvPr id="4" name="矩形 3"/>
          <p:cNvSpPr/>
          <p:nvPr/>
        </p:nvSpPr>
        <p:spPr>
          <a:xfrm>
            <a:off x="937994" y="1421839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474943" y="2349206"/>
          <a:ext cx="8088179" cy="19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36737"/>
                <a:gridCol w="2039112"/>
                <a:gridCol w="1773936"/>
                <a:gridCol w="2738394"/>
              </a:tblGrid>
              <a:tr h="495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</a:rPr>
                        <a:t>金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</a:rPr>
                        <a:t>19.3×10</a:t>
                      </a:r>
                      <a:r>
                        <a:rPr lang="en-US" sz="2800" kern="100" baseline="30000">
                          <a:effectLst/>
                        </a:rPr>
                        <a:t>3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</a:rPr>
                        <a:t>水银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</a:rPr>
                        <a:t>13.6×10</a:t>
                      </a:r>
                      <a:r>
                        <a:rPr lang="en-US" sz="2800" kern="100" baseline="30000">
                          <a:effectLst/>
                        </a:rPr>
                        <a:t>3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5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</a:rPr>
                        <a:t>钢、铁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</a:rPr>
                        <a:t>7.9×10</a:t>
                      </a:r>
                      <a:r>
                        <a:rPr lang="en-US" sz="2800" kern="100" baseline="30000" dirty="0">
                          <a:effectLst/>
                        </a:rPr>
                        <a:t>3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</a:rPr>
                        <a:t>纯水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</a:rPr>
                        <a:t>1.0×10</a:t>
                      </a:r>
                      <a:r>
                        <a:rPr lang="en-US" sz="2800" kern="100" baseline="30000">
                          <a:effectLst/>
                        </a:rPr>
                        <a:t>3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5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>
                          <a:effectLst/>
                        </a:rPr>
                        <a:t>冰</a:t>
                      </a:r>
                      <a:r>
                        <a:rPr lang="en-US" sz="2800" kern="100">
                          <a:effectLst/>
                        </a:rPr>
                        <a:t>(0 ℃)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</a:rPr>
                        <a:t>0.9×10</a:t>
                      </a:r>
                      <a:r>
                        <a:rPr lang="en-US" sz="2800" kern="100" baseline="30000" dirty="0">
                          <a:effectLst/>
                        </a:rPr>
                        <a:t>3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</a:rPr>
                        <a:t>植物油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</a:rPr>
                        <a:t>0.9×10</a:t>
                      </a:r>
                      <a:r>
                        <a:rPr lang="en-US" sz="2800" kern="100" baseline="30000" dirty="0">
                          <a:effectLst/>
                        </a:rPr>
                        <a:t>3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5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>
                          <a:effectLst/>
                        </a:rPr>
                        <a:t>干松木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</a:rPr>
                        <a:t>0.5×10</a:t>
                      </a:r>
                      <a:r>
                        <a:rPr lang="en-US" sz="2800" kern="100" baseline="30000">
                          <a:effectLst/>
                        </a:rPr>
                        <a:t>3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>
                          <a:effectLst/>
                        </a:rPr>
                        <a:t>酒精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</a:rPr>
                        <a:t>0.8×10</a:t>
                      </a:r>
                      <a:r>
                        <a:rPr lang="en-US" sz="2800" kern="100" baseline="30000" dirty="0">
                          <a:effectLst/>
                        </a:rPr>
                        <a:t>3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80703" y="999197"/>
            <a:ext cx="8184522" cy="531171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如图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4-11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所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示，由不同物质制成的甲、乙两种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实 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心球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的体积相等，此时天平平衡。则制成甲、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乙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两种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球的物质密度之比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为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（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</a:t>
            </a: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A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3∶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4		B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4∶3</a:t>
            </a: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C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2∶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		D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1∶2</a:t>
            </a:r>
          </a:p>
          <a:p>
            <a:pPr>
              <a:lnSpc>
                <a:spcPts val="3660"/>
              </a:lnSpc>
            </a:pP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4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把一杯水放入冰箱的冷冻室中，当水结成冰后，</a:t>
            </a:r>
          </a:p>
          <a:p>
            <a:pPr>
              <a:lnSpc>
                <a:spcPts val="36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体积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，密度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。（以上两空均选填“变</a:t>
            </a:r>
          </a:p>
          <a:p>
            <a:pPr>
              <a:lnSpc>
                <a:spcPts val="36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大”“变小”或“不变”）</a:t>
            </a:r>
          </a:p>
        </p:txBody>
      </p:sp>
      <p:sp>
        <p:nvSpPr>
          <p:cNvPr id="4" name="矩形 3"/>
          <p:cNvSpPr/>
          <p:nvPr/>
        </p:nvSpPr>
        <p:spPr>
          <a:xfrm>
            <a:off x="1230602" y="2425485"/>
            <a:ext cx="4086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  <p:sp>
        <p:nvSpPr>
          <p:cNvPr id="16" name="矩形 15"/>
          <p:cNvSpPr/>
          <p:nvPr/>
        </p:nvSpPr>
        <p:spPr>
          <a:xfrm>
            <a:off x="1731866" y="5149298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/>
                <a:ea typeface="楷体" panose="02010609060101010101" pitchFamily="49" charset="-122"/>
              </a:rPr>
              <a:t>变大</a:t>
            </a:r>
            <a:endParaRPr lang="zh-CN" altLang="en-US" dirty="0">
              <a:ea typeface="楷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604454" y="5184554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/>
                <a:ea typeface="楷体" panose="02010609060101010101" pitchFamily="49" charset="-122"/>
              </a:rPr>
              <a:t>变小</a:t>
            </a:r>
            <a:endParaRPr lang="zh-CN" altLang="en-US" dirty="0">
              <a:ea typeface="楷体" panose="02010609060101010101" pitchFamily="49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8" name="直接连接符 17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组合 18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0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6300" y="2114589"/>
            <a:ext cx="3151900" cy="23093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1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99753" y="1095082"/>
            <a:ext cx="8184522" cy="151580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5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(2018·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菏泽市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小丽用天平和量筒等器材测量小石块的密度。如图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4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－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12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所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示，石块的质量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是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g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，石块的体积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是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cm</a:t>
            </a:r>
            <a:r>
              <a:rPr lang="en-US" altLang="zh-CN" sz="2800" baseline="300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，石块的密度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是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g/cm</a:t>
            </a:r>
            <a:r>
              <a:rPr lang="en-US" altLang="zh-CN" sz="2800" baseline="300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</a:p>
        </p:txBody>
      </p:sp>
      <p:sp>
        <p:nvSpPr>
          <p:cNvPr id="22" name="矩形 21"/>
          <p:cNvSpPr/>
          <p:nvPr/>
        </p:nvSpPr>
        <p:spPr>
          <a:xfrm>
            <a:off x="7477240" y="1523700"/>
            <a:ext cx="8130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27.2</a:t>
            </a:r>
            <a:endParaRPr lang="zh-CN" altLang="en-US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2583278" y="2029633"/>
            <a:ext cx="5469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10</a:t>
            </a:r>
            <a:endParaRPr lang="zh-CN" altLang="en-US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6110280" y="1989633"/>
            <a:ext cx="8130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2.72</a:t>
            </a:r>
            <a:endParaRPr lang="zh-CN" altLang="en-US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8" name="直接连接符 17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组合 18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0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0283" y="2682196"/>
            <a:ext cx="5721181" cy="22884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73685" y="1737057"/>
            <a:ext cx="8663940" cy="29392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6.(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2017·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济宁市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小可为测量酸奶的密度，先借助天平</a:t>
            </a:r>
          </a:p>
          <a:p>
            <a:pPr>
              <a:lnSpc>
                <a:spcPts val="36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测量了一些数据并记录在下表中，则酸奶的密度为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</a:p>
          <a:p>
            <a:pPr>
              <a:lnSpc>
                <a:spcPts val="3660"/>
              </a:lnSpc>
            </a:pPr>
            <a:r>
              <a:rPr lang="zh-CN" altLang="en-US" sz="2800" dirty="0">
                <a:solidFill>
                  <a:schemeClr val="tx1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en-US" altLang="zh-CN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      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kg/m</a:t>
            </a:r>
            <a:r>
              <a:rPr lang="en-US" altLang="zh-CN" sz="2800" baseline="300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，然后观察到盒上标注的净含量为</a:t>
            </a:r>
          </a:p>
          <a:p>
            <a:pPr>
              <a:lnSpc>
                <a:spcPts val="36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230 g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，计算出酸奶的体积为</a:t>
            </a:r>
            <a:r>
              <a:rPr lang="en-US" altLang="zh-CN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mL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</a:p>
          <a:p>
            <a:pPr>
              <a:lnSpc>
                <a:spcPts val="3660"/>
              </a:lnSpc>
            </a:pP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endParaRPr lang="zh-CN" altLang="en-US" sz="28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50569" y="2673982"/>
            <a:ext cx="17123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1.15×10</a:t>
            </a:r>
            <a:r>
              <a:rPr lang="en-US" altLang="zh-CN" sz="2800" b="1" baseline="30000" dirty="0">
                <a:solidFill>
                  <a:srgbClr val="FF0000"/>
                </a:solidFill>
                <a:latin typeface="Times New Roman" panose="02020603050405020304"/>
              </a:rPr>
              <a:t>3</a:t>
            </a:r>
            <a:endParaRPr lang="zh-CN" altLang="en-US" baseline="30000" dirty="0"/>
          </a:p>
        </p:txBody>
      </p:sp>
      <p:sp>
        <p:nvSpPr>
          <p:cNvPr id="16" name="矩形 15"/>
          <p:cNvSpPr/>
          <p:nvPr/>
        </p:nvSpPr>
        <p:spPr>
          <a:xfrm>
            <a:off x="5149354" y="3154162"/>
            <a:ext cx="7232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200</a:t>
            </a:r>
            <a:endParaRPr lang="zh-CN" altLang="en-US" dirty="0"/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186690" y="3854122"/>
          <a:ext cx="8760610" cy="1889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55768"/>
                <a:gridCol w="1939441"/>
                <a:gridCol w="2174093"/>
                <a:gridCol w="2991308"/>
              </a:tblGrid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方正静蕾简体" panose="03000509000000000000" pitchFamily="65" charset="-122"/>
                        </a:rPr>
                        <a:t>测量步骤</a:t>
                      </a:r>
                      <a:endParaRPr lang="zh-CN" altLang="en-US" sz="28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方正静蕾简体" panose="03000509000000000000" pitchFamily="65" charset="-122"/>
                        </a:rPr>
                        <a:t>①测整盒酸奶的质量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方正静蕾简体" panose="03000509000000000000" pitchFamily="65" charset="-122"/>
                        </a:rPr>
                        <a:t>②喝掉部分酸奶后，测质量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8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方正静蕾简体" panose="03000509000000000000" pitchFamily="65" charset="-122"/>
                        </a:rPr>
                        <a:t>③用纯净水将喝掉的酸奶补齐后，测质量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方正静蕾简体" panose="03000509000000000000" pitchFamily="65" charset="-122"/>
                        </a:rPr>
                        <a:t>测量数据</a:t>
                      </a:r>
                      <a:endParaRPr lang="zh-CN" altLang="en-US" sz="28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方正静蕾简体" panose="03000509000000000000" pitchFamily="65" charset="-122"/>
                        </a:rPr>
                        <a:t>238.7 g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方正静蕾简体" panose="03000509000000000000" pitchFamily="65" charset="-122"/>
                        </a:rPr>
                        <a:t>151.3 g</a:t>
                      </a:r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方正静蕾简体" panose="03000509000000000000" pitchFamily="65" charset="-122"/>
                        </a:rPr>
                        <a:t>227.3 g</a:t>
                      </a:r>
                      <a:endParaRPr lang="zh-CN" altLang="en-US" sz="2800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方正静蕾简体" panose="03000509000000000000" pitchFamily="65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57726" y="882653"/>
            <a:ext cx="8274780" cy="59093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．为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测量某种液体的密度，小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明利用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天平和量杯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测量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了液体和量杯的总质量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及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液体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的体积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，得到了几组数据并绘出了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m-V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图象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endParaRPr lang="en-US" altLang="zh-CN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如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图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4-13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所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示。下列说法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正</a:t>
            </a:r>
            <a:endParaRPr lang="en-US" altLang="zh-CN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确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的是（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A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．该液体的密度为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g/cm</a:t>
            </a:r>
            <a:r>
              <a:rPr lang="en-US" altLang="zh-CN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pPr fontAlgn="auto">
              <a:lnSpc>
                <a:spcPct val="150000"/>
              </a:lnSpc>
            </a:pP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B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．该液体的密度为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1.25 g/cm</a:t>
            </a:r>
            <a:r>
              <a:rPr lang="en-US" altLang="zh-CN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pPr fontAlgn="auto">
              <a:lnSpc>
                <a:spcPct val="150000"/>
              </a:lnSpc>
            </a:pP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C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．量杯的质量为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 g</a:t>
            </a:r>
          </a:p>
          <a:p>
            <a:pPr fontAlgn="auto">
              <a:lnSpc>
                <a:spcPct val="150000"/>
              </a:lnSpc>
            </a:pP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D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 cm</a:t>
            </a:r>
            <a:r>
              <a:rPr lang="en-US" altLang="zh-CN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的该液体的质量为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 g</a:t>
            </a:r>
          </a:p>
        </p:txBody>
      </p:sp>
      <p:sp>
        <p:nvSpPr>
          <p:cNvPr id="9" name="矩形 8"/>
          <p:cNvSpPr/>
          <p:nvPr/>
        </p:nvSpPr>
        <p:spPr>
          <a:xfrm>
            <a:off x="1728195" y="358680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3792" y="2467667"/>
            <a:ext cx="3675260" cy="27359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2" y="1248410"/>
            <a:ext cx="8274780" cy="509370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8.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学习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质量和密度的知识后，小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明同学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想用天平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、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量筒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和水完成下列实践课题，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你认为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能够完成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的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是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）</a:t>
            </a: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①测量牛奶的密度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②鉴别金戒指的真伪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③测定一捆铜导线的长度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④鉴定铜球是空心的还是实心的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⑤测定一大堆大头针的数目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．①②   </a:t>
            </a:r>
            <a:r>
              <a:rPr lang="zh-CN" altLang="en-US" sz="44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  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．①②④   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C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．①②④⑤  	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D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．①②③④⑤</a:t>
            </a:r>
          </a:p>
        </p:txBody>
      </p:sp>
      <p:sp>
        <p:nvSpPr>
          <p:cNvPr id="9" name="矩形 8"/>
          <p:cNvSpPr/>
          <p:nvPr/>
        </p:nvSpPr>
        <p:spPr>
          <a:xfrm>
            <a:off x="1893364" y="2268699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2" y="1248410"/>
            <a:ext cx="8274780" cy="30931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9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某瓶氧气的密度是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5 kg/m</a:t>
            </a:r>
            <a:r>
              <a:rPr lang="en-US" altLang="zh-CN" sz="2800" baseline="30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，给人供氧用去了氧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气质量的一半，则瓶内剩余氧气的密度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是</a:t>
            </a:r>
            <a:r>
              <a:rPr lang="en-US" altLang="zh-CN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kg/m</a:t>
            </a:r>
            <a:r>
              <a:rPr lang="en-US" altLang="zh-CN" sz="2800" baseline="30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。容积是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10 L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的瓶子装满了煤油，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已知煤油的密度是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0.8×10</a:t>
            </a:r>
            <a:r>
              <a:rPr lang="en-US" altLang="zh-CN" sz="2800" baseline="30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kg/m</a:t>
            </a:r>
            <a:r>
              <a:rPr lang="en-US" altLang="zh-CN" sz="2800" baseline="30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，则瓶内煤油的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质量是</a:t>
            </a:r>
            <a:r>
              <a:rPr lang="en-US" altLang="zh-CN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kg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；将煤油倒去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4 kg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后，瓶内剩余煤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油的密度是</a:t>
            </a:r>
            <a:r>
              <a:rPr lang="en-US" altLang="zh-CN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     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kg/m</a:t>
            </a:r>
            <a:r>
              <a:rPr lang="en-US" altLang="zh-CN" sz="2800" baseline="30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</a:p>
        </p:txBody>
      </p:sp>
      <p:sp>
        <p:nvSpPr>
          <p:cNvPr id="9" name="矩形 8"/>
          <p:cNvSpPr/>
          <p:nvPr/>
        </p:nvSpPr>
        <p:spPr>
          <a:xfrm>
            <a:off x="1401020" y="2267320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2.5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284746" y="3226005"/>
            <a:ext cx="3658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8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744336" y="3690610"/>
            <a:ext cx="14734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0.8×10</a:t>
            </a:r>
            <a:r>
              <a:rPr lang="en-US" altLang="zh-CN" sz="2800" b="1" baseline="30000" dirty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3</a:t>
            </a:r>
            <a:endParaRPr lang="zh-CN" altLang="en-US" sz="2800" b="1" baseline="30000" dirty="0">
              <a:solidFill>
                <a:srgbClr val="FF0000"/>
              </a:solidFill>
              <a:ea typeface="楷体" panose="02010609060101010101" pitchFamily="49" charset="-122"/>
              <a:sym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2" y="1248410"/>
            <a:ext cx="8274780" cy="397031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10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盐城市</a:t>
            </a:r>
            <a:r>
              <a:rPr lang="en-US" altLang="zh-CN" sz="2800" dirty="0"/>
              <a:t>)</a:t>
            </a:r>
            <a:r>
              <a:rPr lang="zh-CN" altLang="zh-CN" sz="2800" dirty="0"/>
              <a:t>小明用饮料吸管制作了一只如图</a:t>
            </a:r>
            <a:r>
              <a:rPr lang="en-US" altLang="zh-CN" sz="2800" dirty="0"/>
              <a:t>4</a:t>
            </a:r>
            <a:r>
              <a:rPr lang="zh-CN" altLang="zh-CN" sz="2800" dirty="0"/>
              <a:t>－</a:t>
            </a:r>
            <a:r>
              <a:rPr lang="en-US" altLang="zh-CN" sz="2800" dirty="0"/>
              <a:t>14</a:t>
            </a:r>
            <a:r>
              <a:rPr lang="zh-CN" altLang="zh-CN" sz="2800" dirty="0"/>
              <a:t>所示的简易密度计，将其放入水中时，密度计不能直立，应</a:t>
            </a:r>
            <a:r>
              <a:rPr lang="en-US" altLang="zh-CN" sz="2800" dirty="0"/>
              <a:t>________</a:t>
            </a:r>
            <a:r>
              <a:rPr lang="en-US" altLang="zh-CN" sz="2800" dirty="0">
                <a:latin typeface="+mn-ea"/>
              </a:rPr>
              <a:t>(</a:t>
            </a:r>
            <a:r>
              <a:rPr lang="zh-CN" altLang="zh-CN" sz="2800" dirty="0">
                <a:latin typeface="+mn-ea"/>
              </a:rPr>
              <a:t>选填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增加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或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减少</a:t>
            </a:r>
            <a:r>
              <a:rPr lang="en-US" altLang="zh-CN" sz="2800" dirty="0">
                <a:latin typeface="+mn-ea"/>
              </a:rPr>
              <a:t>”)</a:t>
            </a:r>
            <a:r>
              <a:rPr lang="zh-CN" altLang="zh-CN" sz="2800" dirty="0">
                <a:latin typeface="+mn-ea"/>
              </a:rPr>
              <a:t>吸管</a:t>
            </a:r>
            <a:r>
              <a:rPr lang="zh-CN" altLang="zh-CN" sz="2800" dirty="0"/>
              <a:t>中铁丝质量。改进后，用它分别测量水和盐水的密度时，吸管浸入液体的深度分别为</a:t>
            </a:r>
            <a:r>
              <a:rPr lang="en-US" altLang="zh-CN" sz="2800" i="1" dirty="0"/>
              <a:t>h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和</a:t>
            </a:r>
            <a:r>
              <a:rPr lang="en-US" altLang="zh-CN" sz="2800" i="1" dirty="0"/>
              <a:t>h</a:t>
            </a:r>
            <a:r>
              <a:rPr lang="en-US" altLang="zh-CN" sz="2800" baseline="-25000" dirty="0"/>
              <a:t>2</a:t>
            </a:r>
            <a:r>
              <a:rPr lang="zh-CN" altLang="zh-CN" sz="2800" dirty="0" smtClean="0"/>
              <a:t>，</a:t>
            </a:r>
            <a:endParaRPr lang="en-US" altLang="zh-CN" sz="2800" dirty="0" smtClean="0"/>
          </a:p>
          <a:p>
            <a:r>
              <a:rPr lang="zh-CN" altLang="zh-CN" sz="2800" dirty="0" smtClean="0"/>
              <a:t>则</a:t>
            </a:r>
            <a:r>
              <a:rPr lang="en-US" altLang="zh-CN" sz="2800" i="1" dirty="0"/>
              <a:t>h</a:t>
            </a:r>
            <a:r>
              <a:rPr lang="en-US" altLang="zh-CN" sz="2800" baseline="-25000" dirty="0"/>
              <a:t>1</a:t>
            </a:r>
            <a:r>
              <a:rPr lang="en-US" altLang="zh-CN" sz="2800" dirty="0"/>
              <a:t>________</a:t>
            </a:r>
            <a:r>
              <a:rPr lang="en-US" altLang="zh-CN" sz="2800" i="1" dirty="0"/>
              <a:t>h</a:t>
            </a:r>
            <a:r>
              <a:rPr lang="en-US" altLang="zh-CN" sz="2800" baseline="-25000" dirty="0"/>
              <a:t>2</a:t>
            </a:r>
            <a:r>
              <a:rPr lang="en-US" altLang="zh-CN" sz="2800" dirty="0">
                <a:latin typeface="+mn-ea"/>
              </a:rPr>
              <a:t>(</a:t>
            </a:r>
            <a:r>
              <a:rPr lang="zh-CN" altLang="zh-CN" sz="2800" dirty="0"/>
              <a:t>选填“＞”“＜”</a:t>
            </a:r>
            <a:r>
              <a:rPr lang="zh-CN" altLang="zh-CN" sz="2800" dirty="0" smtClean="0"/>
              <a:t>或</a:t>
            </a:r>
            <a:endParaRPr lang="en-US" altLang="zh-CN" sz="2800" dirty="0" smtClean="0"/>
          </a:p>
          <a:p>
            <a:r>
              <a:rPr lang="zh-CN" altLang="zh-CN" sz="2800" dirty="0" smtClean="0"/>
              <a:t>“＝”</a:t>
            </a:r>
            <a:r>
              <a:rPr lang="en-US" altLang="zh-CN" sz="2800" dirty="0">
                <a:latin typeface="+mn-ea"/>
              </a:rPr>
              <a:t>)</a:t>
            </a:r>
            <a:r>
              <a:rPr lang="zh-CN" altLang="zh-CN" sz="2800" dirty="0"/>
              <a:t>，用它测量可乐密度时，</a:t>
            </a:r>
            <a:r>
              <a:rPr lang="zh-CN" altLang="zh-CN" sz="2800" dirty="0" smtClean="0"/>
              <a:t>吸管</a:t>
            </a:r>
            <a:endParaRPr lang="en-US" altLang="zh-CN" sz="2800" dirty="0" smtClean="0"/>
          </a:p>
          <a:p>
            <a:r>
              <a:rPr lang="zh-CN" altLang="zh-CN" sz="2800" dirty="0" smtClean="0"/>
              <a:t>上</a:t>
            </a:r>
            <a:r>
              <a:rPr lang="zh-CN" altLang="zh-CN" sz="2800" dirty="0"/>
              <a:t>“沾”上许多小气泡，测得的</a:t>
            </a:r>
            <a:r>
              <a:rPr lang="zh-CN" altLang="zh-CN" sz="2800" dirty="0" smtClean="0"/>
              <a:t>密度</a:t>
            </a:r>
            <a:endParaRPr lang="en-US" altLang="zh-CN" sz="2800" dirty="0" smtClean="0"/>
          </a:p>
          <a:p>
            <a:r>
              <a:rPr lang="zh-CN" altLang="zh-CN" sz="2800" dirty="0" smtClean="0"/>
              <a:t>偏</a:t>
            </a:r>
            <a:r>
              <a:rPr lang="en-US" altLang="zh-CN" sz="2800" dirty="0"/>
              <a:t>__________</a:t>
            </a:r>
            <a:r>
              <a:rPr lang="zh-CN" altLang="zh-CN" sz="2800" dirty="0"/>
              <a:t>。</a:t>
            </a:r>
          </a:p>
        </p:txBody>
      </p:sp>
      <p:sp>
        <p:nvSpPr>
          <p:cNvPr id="9" name="矩形 8"/>
          <p:cNvSpPr/>
          <p:nvPr/>
        </p:nvSpPr>
        <p:spPr>
          <a:xfrm>
            <a:off x="2487916" y="2079889"/>
            <a:ext cx="19822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增加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  <a:sym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3372" y="3005015"/>
            <a:ext cx="2350619" cy="3565650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1485157" y="3387698"/>
            <a:ext cx="19822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latin typeface="+mn-ea"/>
                <a:sym typeface="+mn-ea"/>
              </a:rPr>
              <a:t>＞</a:t>
            </a:r>
            <a:endParaRPr lang="zh-CN" altLang="en-US" sz="28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360156" y="4628017"/>
            <a:ext cx="19822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1020883"/>
            <a:ext cx="8274780" cy="440120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11</a:t>
            </a:r>
            <a:r>
              <a:rPr lang="zh-CN" altLang="zh-CN" sz="2800" dirty="0"/>
              <a:t>．</a:t>
            </a:r>
            <a:r>
              <a:rPr lang="en-US" altLang="zh-CN" sz="2800" dirty="0"/>
              <a:t>(2018·</a:t>
            </a:r>
            <a:r>
              <a:rPr lang="zh-CN" altLang="zh-CN" sz="2800" dirty="0"/>
              <a:t>易杰原创</a:t>
            </a:r>
            <a:r>
              <a:rPr lang="en-US" altLang="zh-CN" sz="2800" dirty="0"/>
              <a:t>)</a:t>
            </a:r>
            <a:r>
              <a:rPr lang="zh-CN" altLang="zh-CN" sz="2800" dirty="0"/>
              <a:t>小明同学为测量图</a:t>
            </a:r>
            <a:r>
              <a:rPr lang="en-US" altLang="zh-CN" sz="2800" dirty="0"/>
              <a:t>4</a:t>
            </a:r>
            <a:r>
              <a:rPr lang="zh-CN" altLang="zh-CN" sz="2800" dirty="0"/>
              <a:t>－</a:t>
            </a:r>
            <a:r>
              <a:rPr lang="en-US" altLang="zh-CN" sz="2800" dirty="0"/>
              <a:t>15</a:t>
            </a:r>
            <a:r>
              <a:rPr lang="zh-CN" altLang="zh-CN" sz="2800" dirty="0"/>
              <a:t>中酸奶的密度，先借助天平测量了整盒酸奶的质量为</a:t>
            </a:r>
            <a:r>
              <a:rPr lang="en-US" altLang="zh-CN" sz="2800" dirty="0"/>
              <a:t>138 g</a:t>
            </a:r>
            <a:r>
              <a:rPr lang="zh-CN" altLang="zh-CN" sz="2800" dirty="0"/>
              <a:t>，喝掉部分酸奶后再测其质量为</a:t>
            </a:r>
            <a:r>
              <a:rPr lang="en-US" altLang="zh-CN" sz="2800" dirty="0"/>
              <a:t>92 g</a:t>
            </a:r>
            <a:r>
              <a:rPr lang="zh-CN" altLang="zh-CN" sz="2800" dirty="0" smtClean="0"/>
              <a:t>，此时</a:t>
            </a:r>
            <a:r>
              <a:rPr lang="zh-CN" altLang="zh-CN" sz="2800" dirty="0"/>
              <a:t>剩余酸奶的密度</a:t>
            </a:r>
            <a:r>
              <a:rPr lang="en-US" altLang="zh-CN" sz="2800" dirty="0">
                <a:latin typeface="+mn-ea"/>
              </a:rPr>
              <a:t>________(</a:t>
            </a:r>
            <a:r>
              <a:rPr lang="zh-CN" altLang="zh-CN" sz="2800" dirty="0">
                <a:latin typeface="+mn-ea"/>
              </a:rPr>
              <a:t>选填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大于</a:t>
            </a:r>
            <a:r>
              <a:rPr lang="en-US" altLang="zh-CN" sz="2800" dirty="0">
                <a:latin typeface="+mn-ea"/>
              </a:rPr>
              <a:t>”“</a:t>
            </a:r>
            <a:r>
              <a:rPr lang="zh-CN" altLang="zh-CN" sz="2800" dirty="0">
                <a:latin typeface="+mn-ea"/>
              </a:rPr>
              <a:t>小于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或“等于”</a:t>
            </a:r>
            <a:r>
              <a:rPr lang="en-US" altLang="zh-CN" sz="2800" dirty="0">
                <a:latin typeface="+mn-ea"/>
              </a:rPr>
              <a:t>)</a:t>
            </a:r>
            <a:r>
              <a:rPr lang="zh-CN" altLang="zh-CN" sz="2800" dirty="0"/>
              <a:t>原来酸奶的密度。若用纯水将喝掉的</a:t>
            </a:r>
            <a:r>
              <a:rPr lang="zh-CN" altLang="zh-CN" sz="2800" dirty="0" smtClean="0"/>
              <a:t>酸</a:t>
            </a:r>
            <a:endParaRPr lang="en-US" altLang="zh-CN" sz="2800" dirty="0" smtClean="0"/>
          </a:p>
          <a:p>
            <a:r>
              <a:rPr lang="zh-CN" altLang="zh-CN" sz="2800" dirty="0" smtClean="0"/>
              <a:t>奶</a:t>
            </a:r>
            <a:r>
              <a:rPr lang="zh-CN" altLang="zh-CN" sz="2800" dirty="0"/>
              <a:t>补至原来的高度，再测量其总</a:t>
            </a:r>
            <a:r>
              <a:rPr lang="zh-CN" altLang="zh-CN" sz="2800" dirty="0" smtClean="0"/>
              <a:t>质量</a:t>
            </a:r>
            <a:endParaRPr lang="en-US" altLang="zh-CN" sz="2800" dirty="0" smtClean="0"/>
          </a:p>
          <a:p>
            <a:r>
              <a:rPr lang="zh-CN" altLang="zh-CN" sz="2800" dirty="0" smtClean="0"/>
              <a:t>为</a:t>
            </a:r>
            <a:r>
              <a:rPr lang="en-US" altLang="zh-CN" sz="2800" dirty="0"/>
              <a:t>132 g</a:t>
            </a:r>
            <a:r>
              <a:rPr lang="zh-CN" altLang="zh-CN" sz="2800" dirty="0"/>
              <a:t>，则酸奶的密度为</a:t>
            </a:r>
            <a:r>
              <a:rPr lang="en-US" altLang="zh-CN" sz="2800" dirty="0" smtClean="0"/>
              <a:t>________</a:t>
            </a:r>
          </a:p>
          <a:p>
            <a:r>
              <a:rPr lang="en-US" altLang="zh-CN" sz="2800" dirty="0" smtClean="0"/>
              <a:t>kg/m</a:t>
            </a:r>
            <a:r>
              <a:rPr lang="en-US" altLang="zh-CN" sz="2800" baseline="30000" dirty="0" smtClean="0"/>
              <a:t>3</a:t>
            </a:r>
            <a:r>
              <a:rPr lang="zh-CN" altLang="zh-CN" sz="2800" dirty="0"/>
              <a:t>，若加入的纯水超过原有酸奶</a:t>
            </a:r>
            <a:r>
              <a:rPr lang="zh-CN" altLang="zh-CN" sz="2800" dirty="0" smtClean="0"/>
              <a:t>的</a:t>
            </a:r>
            <a:endParaRPr lang="en-US" altLang="zh-CN" sz="2800" dirty="0" smtClean="0"/>
          </a:p>
          <a:p>
            <a:r>
              <a:rPr lang="zh-CN" altLang="zh-CN" sz="2800" dirty="0" smtClean="0"/>
              <a:t>高度</a:t>
            </a:r>
            <a:r>
              <a:rPr lang="zh-CN" altLang="zh-CN" sz="2800" dirty="0"/>
              <a:t>，则测量出的酸奶密度比真实</a:t>
            </a:r>
            <a:r>
              <a:rPr lang="zh-CN" altLang="zh-CN" sz="2800" dirty="0" smtClean="0"/>
              <a:t>值</a:t>
            </a:r>
            <a:endParaRPr lang="en-US" altLang="zh-CN" sz="2800" dirty="0" smtClean="0"/>
          </a:p>
          <a:p>
            <a:r>
              <a:rPr lang="en-US" altLang="zh-CN" sz="2800" dirty="0" smtClean="0">
                <a:latin typeface="+mn-ea"/>
              </a:rPr>
              <a:t>________(</a:t>
            </a:r>
            <a:r>
              <a:rPr lang="zh-CN" altLang="zh-CN" sz="2800" dirty="0">
                <a:latin typeface="+mn-ea"/>
              </a:rPr>
              <a:t>选填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偏大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或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偏小</a:t>
            </a:r>
            <a:r>
              <a:rPr lang="en-US" altLang="zh-CN" sz="2800" dirty="0">
                <a:latin typeface="+mn-ea"/>
              </a:rPr>
              <a:t>”)</a:t>
            </a:r>
            <a:r>
              <a:rPr lang="zh-CN" altLang="zh-CN" sz="2800" dirty="0">
                <a:latin typeface="+mn-ea"/>
              </a:rPr>
              <a:t>。</a:t>
            </a:r>
          </a:p>
        </p:txBody>
      </p:sp>
      <p:sp>
        <p:nvSpPr>
          <p:cNvPr id="9" name="矩形 8"/>
          <p:cNvSpPr/>
          <p:nvPr/>
        </p:nvSpPr>
        <p:spPr>
          <a:xfrm>
            <a:off x="1496786" y="2280412"/>
            <a:ext cx="19822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等于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8299" y="3072384"/>
            <a:ext cx="2585831" cy="2831039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4502114" y="3612388"/>
            <a:ext cx="19822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1.15×10</a:t>
            </a:r>
            <a:r>
              <a:rPr lang="en-US" altLang="zh-CN" sz="2800" b="1" baseline="30000" dirty="0" smtClean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3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  <a:sym typeface="+mn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748679" y="4877926"/>
            <a:ext cx="19822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偏小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2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2" y="1248410"/>
            <a:ext cx="8274780" cy="259301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12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．小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明用天平、烧杯和量筒测牛奶的密度，如图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4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－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16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从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左向右表示了他主要的操作过程，调节天平平衡时，指针偏左，应将平衡螺母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向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移动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，测出牛奶密度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为</a:t>
            </a:r>
            <a:r>
              <a:rPr lang="en-US" altLang="zh-CN" sz="28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kg/m</a:t>
            </a:r>
            <a:r>
              <a:rPr lang="en-US" altLang="zh-CN" sz="2800" baseline="300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，测出的密度比牛奶的实际密度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偏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852192" y="2192402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右</a:t>
            </a:r>
          </a:p>
        </p:txBody>
      </p:sp>
      <p:sp>
        <p:nvSpPr>
          <p:cNvPr id="17" name="矩形 16"/>
          <p:cNvSpPr/>
          <p:nvPr/>
        </p:nvSpPr>
        <p:spPr>
          <a:xfrm>
            <a:off x="1890554" y="2715622"/>
            <a:ext cx="18325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1.224×10</a:t>
            </a:r>
            <a:r>
              <a:rPr lang="en-US" altLang="zh-CN" sz="2800" b="1" baseline="30000" dirty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3</a:t>
            </a:r>
            <a:endParaRPr lang="zh-CN" altLang="en-US" sz="2800" b="1" baseline="30000" dirty="0">
              <a:solidFill>
                <a:srgbClr val="FF0000"/>
              </a:solidFill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942969" y="3195682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大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组合 18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0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462" y="3964146"/>
            <a:ext cx="7589520" cy="16425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80146" y="1017267"/>
            <a:ext cx="8275078" cy="441659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．质量和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天平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endParaRPr lang="en-US" altLang="zh-CN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r>
              <a:rPr lang="zh-CN" altLang="zh-CN" sz="2800" dirty="0"/>
              <a:t>注意</a:t>
            </a:r>
            <a:r>
              <a:rPr lang="zh-CN" altLang="zh-CN" sz="2800" dirty="0" smtClean="0"/>
              <a:t>：</a:t>
            </a:r>
            <a:endParaRPr lang="en-US" altLang="zh-CN" sz="2800" dirty="0" smtClean="0"/>
          </a:p>
          <a:p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zh-CN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调节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好天平在使用过程中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再动平衡螺母。</a:t>
            </a:r>
          </a:p>
          <a:p>
            <a:r>
              <a:rPr lang="zh-CN" altLang="en-US" sz="2800" dirty="0" smtClean="0">
                <a:latin typeface="+mn-ea"/>
                <a:cs typeface="Times New Roman" panose="02020603050405020304" pitchFamily="18" charset="0"/>
              </a:rPr>
              <a:t>（</a:t>
            </a:r>
            <a:r>
              <a:rPr lang="en-US" altLang="zh-CN" sz="2800" dirty="0" smtClean="0">
                <a:latin typeface="+mn-ea"/>
                <a:cs typeface="Times New Roman" panose="02020603050405020304" pitchFamily="18" charset="0"/>
              </a:rPr>
              <a:t>2</a:t>
            </a:r>
            <a:r>
              <a:rPr lang="zh-CN" altLang="en-US" sz="2800" dirty="0" smtClean="0">
                <a:latin typeface="+mn-ea"/>
                <a:cs typeface="Times New Roman" panose="02020603050405020304" pitchFamily="18" charset="0"/>
              </a:rPr>
              <a:t>）</a:t>
            </a:r>
            <a:r>
              <a:rPr lang="zh-CN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添加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砝码先估计称量物大小，先从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砝码加起。</a:t>
            </a:r>
          </a:p>
          <a:p>
            <a:r>
              <a:rPr lang="zh-CN" altLang="en-US" sz="2800" dirty="0" smtClean="0">
                <a:latin typeface="+mn-ea"/>
                <a:cs typeface="Times New Roman" panose="02020603050405020304" pitchFamily="18" charset="0"/>
              </a:rPr>
              <a:t>（</a:t>
            </a:r>
            <a:r>
              <a:rPr lang="en-US" altLang="zh-CN" sz="2800" dirty="0" smtClean="0">
                <a:latin typeface="+mn-ea"/>
                <a:cs typeface="Times New Roman" panose="02020603050405020304" pitchFamily="18" charset="0"/>
              </a:rPr>
              <a:t>3</a:t>
            </a:r>
            <a:r>
              <a:rPr lang="zh-CN" altLang="en-US" sz="2800" dirty="0" smtClean="0">
                <a:latin typeface="+mn-ea"/>
                <a:cs typeface="Times New Roman" panose="02020603050405020304" pitchFamily="18" charset="0"/>
              </a:rPr>
              <a:t>）</a:t>
            </a:r>
            <a:r>
              <a:rPr lang="zh-CN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取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用砝码必须用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，称量完毕，取下的砝码应放回砝码盒中，把游码移回零点。</a:t>
            </a:r>
          </a:p>
          <a:p>
            <a:pPr fontAlgn="auto">
              <a:lnSpc>
                <a:spcPts val="3360"/>
              </a:lnSpc>
            </a:pP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组合 19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1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25" name="TextBox 16"/>
          <p:cNvSpPr txBox="1"/>
          <p:nvPr/>
        </p:nvSpPr>
        <p:spPr>
          <a:xfrm>
            <a:off x="5214924" y="2256248"/>
            <a:ext cx="1311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不能</a:t>
            </a:r>
          </a:p>
        </p:txBody>
      </p:sp>
      <p:sp>
        <p:nvSpPr>
          <p:cNvPr id="13" name="TextBox 16"/>
          <p:cNvSpPr txBox="1"/>
          <p:nvPr/>
        </p:nvSpPr>
        <p:spPr>
          <a:xfrm>
            <a:off x="6656628" y="3103592"/>
            <a:ext cx="1311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最大</a:t>
            </a:r>
          </a:p>
        </p:txBody>
      </p:sp>
      <p:sp>
        <p:nvSpPr>
          <p:cNvPr id="14" name="TextBox 16"/>
          <p:cNvSpPr txBox="1"/>
          <p:nvPr/>
        </p:nvSpPr>
        <p:spPr>
          <a:xfrm>
            <a:off x="3861988" y="3972272"/>
            <a:ext cx="1311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镊子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3" grpId="0"/>
      <p:bldP spid="1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57232" y="1073691"/>
            <a:ext cx="8274780" cy="559383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4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16</a:t>
            </a:r>
            <a:r>
              <a:rPr lang="zh-CN" altLang="en-US" sz="24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．有</a:t>
            </a:r>
            <a:r>
              <a:rPr lang="zh-CN" altLang="en-US" sz="24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四个颜色相同的实心球，其中一个与其他三个材料不同。为找出这个球，测得如下数据</a:t>
            </a:r>
            <a:r>
              <a:rPr lang="zh-CN" altLang="en-US" sz="24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en-US" altLang="zh-CN" sz="24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4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4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4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4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(1)</a:t>
            </a:r>
            <a:r>
              <a:rPr lang="zh-CN" altLang="en-US" sz="2400" dirty="0">
                <a:latin typeface="宋体" panose="02010600030101010101" pitchFamily="2" charset="-122"/>
                <a:cs typeface="方正静蕾简体" panose="03000509000000000000" pitchFamily="65" charset="-122"/>
              </a:rPr>
              <a:t>通过计算处理数据可以完成任务，则表格中</a:t>
            </a:r>
            <a:r>
              <a:rPr lang="en-US" altLang="zh-CN" sz="24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(a)</a:t>
            </a:r>
            <a:r>
              <a:rPr lang="zh-CN" altLang="en-US" sz="24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处的</a:t>
            </a:r>
            <a:r>
              <a:rPr lang="zh-CN" altLang="en-US" sz="24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内容</a:t>
            </a:r>
            <a:endParaRPr lang="en-US" altLang="zh-CN" sz="24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4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zh-CN" altLang="en-US" sz="24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为</a:t>
            </a:r>
            <a:r>
              <a:rPr lang="en-US" altLang="zh-CN" sz="24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       </a:t>
            </a:r>
            <a:r>
              <a:rPr lang="zh-CN" altLang="en-US" sz="24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zh-CN" altLang="en-US" sz="24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4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(2)</a:t>
            </a:r>
            <a:r>
              <a:rPr lang="zh-CN" altLang="en-US" sz="2400" dirty="0">
                <a:latin typeface="宋体" panose="02010600030101010101" pitchFamily="2" charset="-122"/>
                <a:cs typeface="方正静蕾简体" panose="03000509000000000000" pitchFamily="65" charset="-122"/>
              </a:rPr>
              <a:t>除计算外，还可以</a:t>
            </a:r>
            <a:r>
              <a:rPr lang="zh-CN" altLang="en-US" sz="24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通过</a:t>
            </a:r>
            <a:r>
              <a:rPr lang="en-US" altLang="zh-CN" sz="24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</a:t>
            </a:r>
            <a:r>
              <a:rPr lang="zh-CN" altLang="en-US" sz="24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方法</a:t>
            </a:r>
            <a:r>
              <a:rPr lang="zh-CN" altLang="en-US" sz="24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，更加形象直观的处理数据，找出这个球。</a:t>
            </a:r>
          </a:p>
          <a:p>
            <a:pPr fontAlgn="auto">
              <a:lnSpc>
                <a:spcPts val="3860"/>
              </a:lnSpc>
            </a:pPr>
            <a:r>
              <a:rPr lang="en-US" altLang="zh-CN" sz="24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(3)</a:t>
            </a:r>
            <a:r>
              <a:rPr lang="zh-CN" altLang="en-US" sz="24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分析可知，标号</a:t>
            </a:r>
            <a:r>
              <a:rPr lang="zh-CN" altLang="en-US" sz="24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为</a:t>
            </a:r>
            <a:r>
              <a:rPr lang="en-US" altLang="zh-CN" sz="24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zh-CN" altLang="en-US" sz="24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的</a:t>
            </a:r>
            <a:r>
              <a:rPr lang="zh-CN" altLang="en-US" sz="24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球与其他三个球材料不同</a:t>
            </a:r>
            <a:r>
              <a:rPr lang="zh-CN" altLang="en-US" sz="24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zh-CN" altLang="en-US" sz="24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>
                <a:extLst>
                  <a:ext uri="{FF2B5EF4-FFF2-40B4-BE49-F238E27FC236}">
                    <ele xmlns="" attr="{B5F7EB48-8DBD-4321-A086-A4032D429A04}"/>
                  </a:ext>
                </a:extLst>
              </p:cNvPr>
              <p:cNvSpPr/>
              <p:nvPr/>
            </p:nvSpPr>
            <p:spPr>
              <a:xfrm>
                <a:off x="705199" y="4119920"/>
                <a:ext cx="2615395" cy="8467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4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楷体" panose="02010609060101010101" pitchFamily="49" charset="-122"/>
                              <a:sym typeface="+mn-ea"/>
                            </a:rPr>
                          </m:ctrlPr>
                        </m:fPr>
                        <m:num>
                          <m:r>
                            <a:rPr lang="zh-CN" altLang="en-US" sz="24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sym typeface="+mn-ea"/>
                            </a:rPr>
                            <m:t>质量</m:t>
                          </m:r>
                        </m:num>
                        <m:den>
                          <m:r>
                            <a:rPr lang="zh-CN" altLang="en-US" sz="24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  <a:sym typeface="+mn-ea"/>
                            </a:rPr>
                            <m:t>体积</m:t>
                          </m:r>
                        </m:den>
                      </m:f>
                      <m:r>
                        <a:rPr lang="en-US" altLang="zh-CN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sym typeface="+mn-ea"/>
                        </a:rPr>
                        <m:t>/(</m:t>
                      </m:r>
                      <m:r>
                        <a:rPr lang="en-US" altLang="zh-CN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sym typeface="+mn-ea"/>
                        </a:rPr>
                        <m:t>𝒈</m:t>
                      </m:r>
                      <m:r>
                        <a:rPr lang="en-US" altLang="zh-CN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sym typeface="+mn-ea"/>
                        </a:rPr>
                        <m:t>·</m:t>
                      </m:r>
                      <m:r>
                        <a:rPr lang="en-US" altLang="zh-CN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sym typeface="+mn-ea"/>
                        </a:rPr>
                        <m:t>𝒄𝒎</m:t>
                      </m:r>
                      <m:r>
                        <a:rPr lang="zh-CN" altLang="en-US" sz="2400" b="1" i="1" baseline="3000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sym typeface="+mn-ea"/>
                        </a:rPr>
                        <m:t>－</m:t>
                      </m:r>
                      <m:r>
                        <a:rPr lang="en-US" altLang="zh-CN" sz="2400" b="1" i="1" baseline="3000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sym typeface="+mn-ea"/>
                        </a:rPr>
                        <m:t>𝟑</m:t>
                      </m:r>
                      <m:r>
                        <a:rPr lang="en-US" altLang="zh-CN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sym typeface="+mn-ea"/>
                        </a:rPr>
                        <m:t>)</m:t>
                      </m:r>
                    </m:oMath>
                  </m:oMathPara>
                </a14:m>
                <a:endPara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endParaRPr>
              </a:p>
            </p:txBody>
          </p:sp>
        </mc:Choice>
        <mc:Fallback xmlns="">
          <p:sp>
            <p:nvSpPr>
              <p:cNvPr id="10" name="矩形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199" y="4119920"/>
                <a:ext cx="2615395" cy="84677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  <a:endParaRPr lang="zh-CN" altLang="en-US">
                  <a:noFill/>
                </a:endParaRPr>
              </a:p>
            </p:txBody>
          </p:sp>
        </mc:Fallback>
      </mc:AlternateContent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1993861" y="2100633"/>
          <a:ext cx="5149983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08760"/>
                <a:gridCol w="802773"/>
                <a:gridCol w="914400"/>
                <a:gridCol w="942975"/>
                <a:gridCol w="981075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球的标号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A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B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C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D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体积</a:t>
                      </a: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Courier New" panose="02070309020205020404" pitchFamily="49" charset="0"/>
                        </a:rPr>
                        <a:t>/cm</a:t>
                      </a:r>
                      <a:r>
                        <a:rPr lang="en-US" sz="2400" kern="100" baseline="30000"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Courier New" panose="02070309020205020404" pitchFamily="49" charset="0"/>
                        </a:rPr>
                        <a:t>3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5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8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12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18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质量</a:t>
                      </a: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Courier New" panose="02070309020205020404" pitchFamily="49" charset="0"/>
                        </a:rPr>
                        <a:t>/g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10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20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24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36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(a)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24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zh-CN" sz="24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6" name="矩形 15">
                <a:extLst>
                  <a:ext uri="{FF2B5EF4-FFF2-40B4-BE49-F238E27FC236}">
                    <ele xmlns="" attr="{B5F7EB48-8DBD-4321-A086-A4032D429A04}"/>
                  </a:ext>
                </a:extLst>
              </p:cNvPr>
              <p:cNvSpPr/>
              <p:nvPr/>
            </p:nvSpPr>
            <p:spPr>
              <a:xfrm>
                <a:off x="3962878" y="5081945"/>
                <a:ext cx="126348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sym typeface="+mn-ea"/>
                        </a:rPr>
                        <m:t>画图象</m:t>
                      </m:r>
                    </m:oMath>
                  </m:oMathPara>
                </a14:m>
                <a:endPara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endParaRPr>
              </a:p>
            </p:txBody>
          </p:sp>
        </mc:Choice>
        <mc:Fallback xmlns="">
          <p:sp>
            <p:nvSpPr>
              <p:cNvPr id="16" name="矩形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878" y="5081945"/>
                <a:ext cx="1263487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14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  <a:endParaRPr lang="zh-CN" altLang="en-US">
                  <a:noFill/>
                </a:endParaRP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矩形 18">
                <a:extLst>
                  <a:ext uri="{FF2B5EF4-FFF2-40B4-BE49-F238E27FC236}">
                    <ele xmlns="" attr="{B5F7EB48-8DBD-4321-A086-A4032D429A04}"/>
                  </a:ext>
                </a:extLst>
              </p:cNvPr>
              <p:cNvSpPr/>
              <p:nvPr/>
            </p:nvSpPr>
            <p:spPr>
              <a:xfrm>
                <a:off x="3399903" y="6055712"/>
                <a:ext cx="56297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sym typeface="+mn-ea"/>
                        </a:rPr>
                        <m:t>𝐁</m:t>
                      </m:r>
                    </m:oMath>
                  </m:oMathPara>
                </a14:m>
                <a:endPara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endParaRPr>
              </a:p>
            </p:txBody>
          </p:sp>
        </mc:Choice>
        <mc:Fallback xmlns="">
          <p:sp>
            <p:nvSpPr>
              <p:cNvPr id="19" name="矩形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9903" y="6055712"/>
                <a:ext cx="562975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  <a:endParaRPr lang="zh-CN" altLang="en-US">
                  <a:noFill/>
                </a:endParaRPr>
              </a:p>
            </p:txBody>
          </p:sp>
        </mc:Fallback>
      </mc:AlternateContent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0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  <p:bldP spid="1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94886" y="930021"/>
            <a:ext cx="8274780" cy="56938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14</a:t>
            </a:r>
            <a:r>
              <a:rPr lang="zh-CN" altLang="zh-CN" sz="2800" dirty="0"/>
              <a:t>．在测量小石块密度实验中</a:t>
            </a:r>
            <a:r>
              <a:rPr lang="zh-CN" altLang="zh-CN" sz="2800" dirty="0" smtClean="0"/>
              <a:t>：</a:t>
            </a:r>
            <a:endParaRPr lang="en-US" altLang="zh-CN" sz="2800" dirty="0" smtClean="0"/>
          </a:p>
          <a:p>
            <a:endParaRPr lang="en-US" altLang="zh-CN" sz="2800" dirty="0"/>
          </a:p>
          <a:p>
            <a:endParaRPr lang="en-US" altLang="zh-CN" sz="2800" dirty="0" smtClean="0"/>
          </a:p>
          <a:p>
            <a:endParaRPr lang="en-US" altLang="zh-CN" sz="2800" dirty="0"/>
          </a:p>
          <a:p>
            <a:endParaRPr lang="en-US" altLang="zh-CN" sz="2800" dirty="0" smtClean="0"/>
          </a:p>
          <a:p>
            <a:endParaRPr lang="en-US" altLang="zh-CN" sz="2800" dirty="0"/>
          </a:p>
          <a:p>
            <a:endParaRPr lang="zh-CN" altLang="zh-CN" sz="2800" dirty="0"/>
          </a:p>
          <a:p>
            <a:r>
              <a:rPr lang="en-US" altLang="zh-CN" sz="2800" dirty="0"/>
              <a:t>(1)</a:t>
            </a:r>
            <a:r>
              <a:rPr lang="zh-CN" altLang="zh-CN" sz="2800" dirty="0"/>
              <a:t>小李同学首先用天平测出石块的质量，天平平衡时右盘砝码和游码位置如图</a:t>
            </a:r>
            <a:r>
              <a:rPr lang="en-US" altLang="zh-CN" sz="2800" dirty="0"/>
              <a:t>4</a:t>
            </a:r>
            <a:r>
              <a:rPr lang="zh-CN" altLang="zh-CN" sz="2800" dirty="0"/>
              <a:t>－</a:t>
            </a:r>
            <a:r>
              <a:rPr lang="en-US" altLang="zh-CN" sz="2800" dirty="0"/>
              <a:t>17</a:t>
            </a:r>
            <a:r>
              <a:rPr lang="zh-CN" altLang="zh-CN" sz="2800" dirty="0"/>
              <a:t>甲所示。则石块的质量为</a:t>
            </a:r>
            <a:r>
              <a:rPr lang="en-US" altLang="zh-CN" sz="2800" dirty="0"/>
              <a:t>________g</a:t>
            </a:r>
            <a:r>
              <a:rPr lang="zh-CN" altLang="zh-CN" sz="2800" dirty="0"/>
              <a:t>。</a:t>
            </a:r>
          </a:p>
          <a:p>
            <a:r>
              <a:rPr lang="en-US" altLang="zh-CN" sz="2800" dirty="0"/>
              <a:t> (2)</a:t>
            </a:r>
            <a:r>
              <a:rPr lang="zh-CN" altLang="zh-CN" sz="2800" dirty="0"/>
              <a:t>为了测量出石块的体积，小李同学先往量筒中加入一定量的水，如图</a:t>
            </a:r>
            <a:r>
              <a:rPr lang="en-US" altLang="zh-CN" sz="2800" dirty="0"/>
              <a:t>4</a:t>
            </a:r>
            <a:r>
              <a:rPr lang="zh-CN" altLang="zh-CN" sz="2800" dirty="0"/>
              <a:t>－</a:t>
            </a:r>
            <a:r>
              <a:rPr lang="en-US" altLang="zh-CN" sz="2800" dirty="0"/>
              <a:t>17</a:t>
            </a:r>
            <a:r>
              <a:rPr lang="zh-CN" altLang="zh-CN" sz="2800" dirty="0"/>
              <a:t>乙所示。他的操作合理吗？为什么？答：</a:t>
            </a:r>
            <a:r>
              <a:rPr lang="en-US" altLang="zh-CN" sz="2800" dirty="0" smtClean="0"/>
              <a:t>__________</a:t>
            </a:r>
            <a:r>
              <a:rPr lang="en-US" altLang="zh-CN" sz="2800" dirty="0"/>
              <a:t>___</a:t>
            </a:r>
            <a:r>
              <a:rPr lang="en-US" altLang="zh-CN" sz="2800" dirty="0" smtClean="0"/>
              <a:t>___________</a:t>
            </a:r>
            <a:r>
              <a:rPr lang="zh-CN" altLang="zh-CN" sz="2800" dirty="0"/>
              <a:t>。</a:t>
            </a:r>
          </a:p>
        </p:txBody>
      </p:sp>
      <p:sp>
        <p:nvSpPr>
          <p:cNvPr id="9" name="矩形 8"/>
          <p:cNvSpPr/>
          <p:nvPr/>
        </p:nvSpPr>
        <p:spPr>
          <a:xfrm>
            <a:off x="1478861" y="4733163"/>
            <a:ext cx="12186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43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  <a:sym typeface="+mn-ea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4792" y="1550167"/>
            <a:ext cx="4992624" cy="2338712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2788920" y="6028563"/>
            <a:ext cx="41111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不合理，量筒装水太多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94886" y="930021"/>
            <a:ext cx="8274780" cy="56938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(3)</a:t>
            </a:r>
            <a:r>
              <a:rPr lang="zh-CN" altLang="zh-CN" sz="2800" dirty="0"/>
              <a:t>四个小组测量出的石块密度如下表所示</a:t>
            </a:r>
            <a:r>
              <a:rPr lang="zh-CN" altLang="zh-CN" sz="2800" dirty="0" smtClean="0"/>
              <a:t>：</a:t>
            </a:r>
            <a:endParaRPr lang="en-US" altLang="zh-CN" sz="2800" dirty="0" smtClean="0"/>
          </a:p>
          <a:p>
            <a:endParaRPr lang="en-US" altLang="zh-CN" sz="2800" dirty="0"/>
          </a:p>
          <a:p>
            <a:endParaRPr lang="en-US" altLang="zh-CN" sz="2800" dirty="0" smtClean="0"/>
          </a:p>
          <a:p>
            <a:endParaRPr lang="en-US" altLang="zh-CN" sz="2800" dirty="0"/>
          </a:p>
          <a:p>
            <a:endParaRPr lang="en-US" altLang="zh-CN" sz="2800" dirty="0" smtClean="0"/>
          </a:p>
          <a:p>
            <a:endParaRPr lang="en-US" altLang="zh-CN" sz="2800" dirty="0"/>
          </a:p>
          <a:p>
            <a:endParaRPr lang="zh-CN" altLang="zh-CN" sz="2800" dirty="0"/>
          </a:p>
          <a:p>
            <a:r>
              <a:rPr lang="zh-CN" altLang="zh-CN" sz="2800" dirty="0"/>
              <a:t>其中错误的是第</a:t>
            </a:r>
            <a:r>
              <a:rPr lang="en-US" altLang="zh-CN" sz="2800" dirty="0"/>
              <a:t>________</a:t>
            </a:r>
            <a:r>
              <a:rPr lang="zh-CN" altLang="zh-CN" sz="2800" dirty="0"/>
              <a:t>组的测量结果。</a:t>
            </a:r>
          </a:p>
          <a:p>
            <a:r>
              <a:rPr lang="en-US" altLang="zh-CN" sz="2800" dirty="0"/>
              <a:t>(4)</a:t>
            </a:r>
            <a:r>
              <a:rPr lang="zh-CN" altLang="zh-CN" sz="2800" dirty="0"/>
              <a:t>对实验进行评估时，下列分析正确的是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．放置天平的操作台面不水平，测出的质量偏大</a:t>
            </a:r>
          </a:p>
          <a:p>
            <a:r>
              <a:rPr lang="en-US" altLang="zh-CN" sz="2800" dirty="0"/>
              <a:t>B</a:t>
            </a:r>
            <a:r>
              <a:rPr lang="zh-CN" altLang="zh-CN" sz="2800" dirty="0"/>
              <a:t>．放置天平的操作台面不水平，测出的质量偏小</a:t>
            </a:r>
          </a:p>
          <a:p>
            <a:r>
              <a:rPr lang="en-US" altLang="zh-CN" sz="2800" dirty="0"/>
              <a:t>C</a:t>
            </a:r>
            <a:r>
              <a:rPr lang="zh-CN" altLang="zh-CN" sz="2800" dirty="0"/>
              <a:t>．先测石块体积，后测石块质量，测出的密度偏小</a:t>
            </a:r>
          </a:p>
          <a:p>
            <a:r>
              <a:rPr lang="en-US" altLang="zh-CN" sz="2800" dirty="0"/>
              <a:t>D</a:t>
            </a:r>
            <a:r>
              <a:rPr lang="zh-CN" altLang="zh-CN" sz="2800" dirty="0"/>
              <a:t>．先测石块体积，后测石块质量，测出的密度偏大</a:t>
            </a:r>
          </a:p>
        </p:txBody>
      </p:sp>
      <p:sp>
        <p:nvSpPr>
          <p:cNvPr id="9" name="矩形 8"/>
          <p:cNvSpPr/>
          <p:nvPr/>
        </p:nvSpPr>
        <p:spPr>
          <a:xfrm>
            <a:off x="3313657" y="3943730"/>
            <a:ext cx="12186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三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202470" y="1591848"/>
          <a:ext cx="8612346" cy="23518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75820"/>
                <a:gridCol w="1930353"/>
                <a:gridCol w="1930353"/>
                <a:gridCol w="2375820"/>
              </a:tblGrid>
              <a:tr h="11759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>
                          <a:effectLst/>
                        </a:rPr>
                        <a:t>第一组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>
                          <a:effectLst/>
                        </a:rPr>
                        <a:t>第二组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>
                          <a:effectLst/>
                        </a:rPr>
                        <a:t>第三组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>
                          <a:effectLst/>
                        </a:rPr>
                        <a:t>第四组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59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</a:rPr>
                        <a:t>2.5×10</a:t>
                      </a:r>
                      <a:r>
                        <a:rPr lang="en-US" sz="2800" kern="100" baseline="30000">
                          <a:effectLst/>
                        </a:rPr>
                        <a:t>3</a:t>
                      </a:r>
                      <a:r>
                        <a:rPr lang="en-US" sz="2800" kern="100">
                          <a:effectLst/>
                        </a:rPr>
                        <a:t> kg/m</a:t>
                      </a:r>
                      <a:r>
                        <a:rPr lang="en-US" sz="2800" kern="100" baseline="30000">
                          <a:effectLst/>
                        </a:rPr>
                        <a:t>3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</a:rPr>
                        <a:t>2.6 g/cm</a:t>
                      </a:r>
                      <a:r>
                        <a:rPr lang="en-US" sz="2800" kern="100" baseline="30000">
                          <a:effectLst/>
                        </a:rPr>
                        <a:t>3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</a:rPr>
                        <a:t>1.0</a:t>
                      </a:r>
                      <a:r>
                        <a:rPr lang="zh-CN" sz="2800" kern="100">
                          <a:effectLst/>
                        </a:rPr>
                        <a:t>×</a:t>
                      </a:r>
                      <a:r>
                        <a:rPr lang="en-US" sz="2800" kern="100">
                          <a:effectLst/>
                        </a:rPr>
                        <a:t>10</a:t>
                      </a:r>
                      <a:r>
                        <a:rPr lang="en-US" sz="2800" kern="100" baseline="30000">
                          <a:effectLst/>
                        </a:rPr>
                        <a:t>2</a:t>
                      </a:r>
                      <a:r>
                        <a:rPr lang="en-US" sz="2800" kern="100">
                          <a:effectLst/>
                        </a:rPr>
                        <a:t> kg/m</a:t>
                      </a:r>
                      <a:r>
                        <a:rPr lang="en-US" sz="2800" kern="100" baseline="30000">
                          <a:effectLst/>
                        </a:rPr>
                        <a:t>3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</a:rPr>
                        <a:t>2.5 g/cm</a:t>
                      </a:r>
                      <a:r>
                        <a:rPr lang="en-US" sz="2800" kern="100" baseline="30000" dirty="0">
                          <a:effectLst/>
                        </a:rPr>
                        <a:t>3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矩形 12"/>
          <p:cNvSpPr/>
          <p:nvPr/>
        </p:nvSpPr>
        <p:spPr>
          <a:xfrm>
            <a:off x="7105369" y="4343947"/>
            <a:ext cx="12186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D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431463" y="178382"/>
            <a:ext cx="8274780" cy="768350"/>
            <a:chOff x="431463" y="178382"/>
            <a:chExt cx="8274780" cy="768350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61043" y="178382"/>
              <a:ext cx="2487106" cy="768350"/>
              <a:chOff x="461043" y="178382"/>
              <a:chExt cx="2487106" cy="768350"/>
            </a:xfrm>
          </p:grpSpPr>
          <p:sp>
            <p:nvSpPr>
              <p:cNvPr id="8" name="文本占位符 2"/>
              <p:cNvSpPr txBox="1"/>
              <p:nvPr/>
            </p:nvSpPr>
            <p:spPr>
              <a:xfrm>
                <a:off x="894514" y="292685"/>
                <a:ext cx="205363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考点回顾</a:t>
                </a: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461043" y="178382"/>
                <a:ext cx="48831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K</a:t>
                </a:r>
              </a:p>
            </p:txBody>
          </p:sp>
        </p:grpSp>
      </p:grpSp>
      <p:sp>
        <p:nvSpPr>
          <p:cNvPr id="41" name="TextBox 40"/>
          <p:cNvSpPr txBox="1"/>
          <p:nvPr/>
        </p:nvSpPr>
        <p:spPr>
          <a:xfrm>
            <a:off x="377825" y="1285875"/>
            <a:ext cx="8328025" cy="353943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 smtClean="0">
                <a:latin typeface="+mn-ea"/>
              </a:rPr>
              <a:t>    </a:t>
            </a:r>
            <a:r>
              <a:rPr lang="zh-CN" altLang="zh-CN" sz="2800" dirty="0" smtClean="0">
                <a:latin typeface="+mn-ea"/>
              </a:rPr>
              <a:t>本</a:t>
            </a:r>
            <a:r>
              <a:rPr lang="zh-CN" altLang="zh-CN" sz="2800" dirty="0">
                <a:latin typeface="+mn-ea"/>
              </a:rPr>
              <a:t>讲理解要求的考点：</a:t>
            </a:r>
            <a:r>
              <a:rPr lang="zh-CN" altLang="zh-CN" sz="2800" u="sng" dirty="0">
                <a:latin typeface="+mn-ea"/>
              </a:rPr>
              <a:t>密度的概念</a:t>
            </a:r>
            <a:r>
              <a:rPr lang="zh-CN" altLang="zh-CN" sz="2800" dirty="0">
                <a:latin typeface="+mn-ea"/>
              </a:rPr>
              <a:t>；</a:t>
            </a:r>
            <a:r>
              <a:rPr lang="zh-CN" altLang="zh-CN" sz="2800" u="sng" dirty="0">
                <a:latin typeface="+mn-ea"/>
              </a:rPr>
              <a:t>密度知识的简单应用</a:t>
            </a:r>
            <a:r>
              <a:rPr lang="zh-CN" altLang="zh-CN" sz="2800" dirty="0">
                <a:latin typeface="+mn-ea"/>
              </a:rPr>
              <a:t>。操作要求的考点：</a:t>
            </a:r>
            <a:r>
              <a:rPr lang="zh-CN" altLang="zh-CN" sz="2800" u="sng" dirty="0">
                <a:latin typeface="+mn-ea"/>
              </a:rPr>
              <a:t>固体和液体质量、密度的测量</a:t>
            </a:r>
            <a:r>
              <a:rPr lang="zh-CN" altLang="zh-CN" sz="2800" dirty="0">
                <a:latin typeface="+mn-ea"/>
              </a:rPr>
              <a:t>。认识要求的考点：物质的属性；物质的组成；了解新材料的特点。近三年中考题型以选择题、填空题、实验题、基础计算为主，其中</a:t>
            </a:r>
            <a:r>
              <a:rPr lang="zh-CN" altLang="zh-CN" sz="2800" u="sng" dirty="0">
                <a:latin typeface="+mn-ea"/>
              </a:rPr>
              <a:t>天平使用</a:t>
            </a:r>
            <a:r>
              <a:rPr lang="zh-CN" altLang="zh-CN" sz="2800" dirty="0">
                <a:latin typeface="+mn-ea"/>
              </a:rPr>
              <a:t>、</a:t>
            </a:r>
            <a:r>
              <a:rPr lang="zh-CN" altLang="zh-CN" sz="2800" u="sng" dirty="0">
                <a:latin typeface="+mn-ea"/>
              </a:rPr>
              <a:t>密度测量</a:t>
            </a:r>
            <a:r>
              <a:rPr lang="zh-CN" altLang="zh-CN" sz="2800" dirty="0">
                <a:latin typeface="+mn-ea"/>
              </a:rPr>
              <a:t>、</a:t>
            </a:r>
            <a:r>
              <a:rPr lang="zh-CN" altLang="zh-CN" sz="2800" u="sng" dirty="0">
                <a:latin typeface="+mn-ea"/>
              </a:rPr>
              <a:t>密度简单计算</a:t>
            </a:r>
            <a:r>
              <a:rPr lang="zh-CN" altLang="zh-CN" sz="2800" dirty="0">
                <a:latin typeface="+mn-ea"/>
              </a:rPr>
              <a:t>为每年必考知识。本讲分值大约是</a:t>
            </a:r>
            <a:r>
              <a:rPr lang="en-US" altLang="zh-CN" sz="2800" dirty="0">
                <a:latin typeface="+mn-ea"/>
              </a:rPr>
              <a:t>5</a:t>
            </a:r>
            <a:r>
              <a:rPr lang="zh-CN" altLang="zh-CN" sz="2800" dirty="0">
                <a:latin typeface="+mn-ea"/>
              </a:rPr>
              <a:t>分。</a:t>
            </a:r>
            <a:r>
              <a:rPr lang="en-US" altLang="zh-CN" sz="2800" dirty="0" smtClean="0">
                <a:latin typeface="+mn-ea"/>
              </a:rPr>
              <a:t>2020</a:t>
            </a:r>
            <a:r>
              <a:rPr lang="zh-CN" altLang="zh-CN" sz="2800" dirty="0" smtClean="0">
                <a:latin typeface="+mn-ea"/>
              </a:rPr>
              <a:t>年</a:t>
            </a:r>
            <a:r>
              <a:rPr lang="zh-CN" altLang="zh-CN" sz="2800" dirty="0">
                <a:latin typeface="+mn-ea"/>
              </a:rPr>
              <a:t>预测：</a:t>
            </a:r>
            <a:r>
              <a:rPr lang="zh-CN" altLang="zh-CN" sz="2800" u="sng" dirty="0">
                <a:latin typeface="+mn-ea"/>
              </a:rPr>
              <a:t>天平、量筒的使用及读数</a:t>
            </a:r>
            <a:r>
              <a:rPr lang="zh-CN" altLang="zh-CN" sz="2800" dirty="0">
                <a:latin typeface="+mn-ea"/>
              </a:rPr>
              <a:t>；</a:t>
            </a:r>
            <a:r>
              <a:rPr lang="zh-CN" altLang="zh-CN" sz="2800" u="sng" dirty="0">
                <a:latin typeface="+mn-ea"/>
              </a:rPr>
              <a:t>密度简单计算</a:t>
            </a:r>
            <a:r>
              <a:rPr lang="zh-CN" altLang="zh-CN" sz="2800">
                <a:latin typeface="+mn-ea"/>
              </a:rPr>
              <a:t>；</a:t>
            </a:r>
            <a:r>
              <a:rPr lang="zh-CN" altLang="zh-CN" sz="2800" u="sng" smtClean="0">
                <a:latin typeface="+mn-ea"/>
              </a:rPr>
              <a:t>密度</a:t>
            </a:r>
            <a:r>
              <a:rPr lang="zh-CN" altLang="en-US" sz="2800" u="sng" smtClean="0">
                <a:latin typeface="+mn-ea"/>
              </a:rPr>
              <a:t>、</a:t>
            </a:r>
            <a:r>
              <a:rPr lang="zh-CN" altLang="zh-CN" sz="2800" u="sng" smtClean="0">
                <a:latin typeface="+mn-ea"/>
              </a:rPr>
              <a:t>压强</a:t>
            </a:r>
            <a:r>
              <a:rPr lang="zh-CN" altLang="en-US" sz="2800" u="sng" smtClean="0">
                <a:latin typeface="+mn-ea"/>
              </a:rPr>
              <a:t>、浮力</a:t>
            </a:r>
            <a:r>
              <a:rPr lang="zh-CN" altLang="zh-CN" sz="2800" u="sng" smtClean="0">
                <a:latin typeface="+mn-ea"/>
              </a:rPr>
              <a:t>综合</a:t>
            </a:r>
            <a:r>
              <a:rPr lang="zh-CN" altLang="zh-CN" sz="2800" dirty="0">
                <a:latin typeface="+mn-ea"/>
              </a:rPr>
              <a:t>；</a:t>
            </a:r>
            <a:r>
              <a:rPr lang="zh-CN" altLang="zh-CN" sz="2800" u="sng" dirty="0">
                <a:latin typeface="+mn-ea"/>
              </a:rPr>
              <a:t>新材料应用</a:t>
            </a:r>
            <a:r>
              <a:rPr lang="zh-CN" altLang="zh-CN" sz="2800" dirty="0">
                <a:latin typeface="+mn-ea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05837" y="1108403"/>
            <a:ext cx="8300406" cy="59093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．密度</a:t>
            </a: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zh-CN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概念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：单位体积的某种物质的质量叫这种物质的密度。密度是物质的一种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，不同物质密度一般不同。</a:t>
            </a: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zh-CN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公式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r>
              <a:rPr lang="zh-CN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单位：</a:t>
            </a:r>
            <a:endParaRPr lang="en-US" altLang="zh-CN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或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zh-CN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掌握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－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zh-CN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图象求密度</a:t>
            </a:r>
            <a:r>
              <a:rPr lang="zh-CN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CN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+mn-ea"/>
                <a:cs typeface="Times New Roman" panose="02020603050405020304" pitchFamily="18" charset="0"/>
              </a:rPr>
              <a:t>(</a:t>
            </a:r>
            <a:r>
              <a:rPr lang="zh-CN" altLang="zh-CN" sz="2800" dirty="0" smtClean="0">
                <a:latin typeface="+mn-ea"/>
                <a:cs typeface="Times New Roman" panose="02020603050405020304" pitchFamily="18" charset="0"/>
              </a:rPr>
              <a:t>见右</a:t>
            </a:r>
            <a:r>
              <a:rPr lang="zh-CN" altLang="zh-CN" sz="2800" dirty="0">
                <a:latin typeface="+mn-ea"/>
                <a:cs typeface="Times New Roman" panose="02020603050405020304" pitchFamily="18" charset="0"/>
              </a:rPr>
              <a:t>图</a:t>
            </a:r>
            <a:r>
              <a:rPr lang="en-US" altLang="zh-CN" sz="2800" dirty="0" smtClean="0">
                <a:latin typeface="+mn-ea"/>
                <a:cs typeface="Times New Roman" panose="02020603050405020304" pitchFamily="18" charset="0"/>
              </a:rPr>
              <a:t>)</a:t>
            </a:r>
          </a:p>
          <a:p>
            <a:pPr fontAlgn="auto">
              <a:lnSpc>
                <a:spcPct val="150000"/>
              </a:lnSpc>
            </a:pPr>
            <a:endParaRPr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pic>
        <p:nvPicPr>
          <p:cNvPr id="1026" name="Picture 2" descr="C:\Documents and Settings\Administrator\桌面\pai\正文pai\2018XD-61.eps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270" y="3685031"/>
            <a:ext cx="2551978" cy="2458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组合 8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1" name="TextBox 16"/>
          <p:cNvSpPr txBox="1"/>
          <p:nvPr/>
        </p:nvSpPr>
        <p:spPr>
          <a:xfrm>
            <a:off x="4958892" y="2466560"/>
            <a:ext cx="1311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特性</a:t>
            </a:r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/>
        </p:nvGraphicFramePr>
        <p:xfrm>
          <a:off x="3019847" y="3316925"/>
          <a:ext cx="906526" cy="969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Equation" r:id="rId6" imgW="8839200" imgH="9448800" progId="Equation.DSMT4">
                  <p:embed/>
                </p:oleObj>
              </mc:Choice>
              <mc:Fallback>
                <p:oleObj name="Equation" r:id="rId6" imgW="8839200" imgH="9448800" progId="Equation.DSMT4">
                  <p:embed/>
                  <p:pic>
                    <p:nvPicPr>
                      <p:cNvPr id="0" name="图片 1029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019847" y="3316925"/>
                        <a:ext cx="906526" cy="9690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6"/>
          <p:cNvSpPr txBox="1"/>
          <p:nvPr/>
        </p:nvSpPr>
        <p:spPr>
          <a:xfrm>
            <a:off x="859332" y="4390974"/>
            <a:ext cx="1311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kg/m</a:t>
            </a:r>
            <a:r>
              <a:rPr lang="en-US" altLang="zh-CN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5" name="TextBox 16"/>
          <p:cNvSpPr txBox="1"/>
          <p:nvPr/>
        </p:nvSpPr>
        <p:spPr>
          <a:xfrm>
            <a:off x="3300940" y="4398009"/>
            <a:ext cx="1311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g/cm</a:t>
            </a:r>
            <a:r>
              <a:rPr lang="en-US" altLang="zh-CN" sz="2800" b="1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05837" y="1108403"/>
            <a:ext cx="8300406" cy="532453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8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．密度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）掌握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用天平和量筒测固体和液体密度的方法。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①测固体密度的基本方法是：用天平测出固体的质量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，在量筒中倒入适量水，读出体积为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，再将固体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浸没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水中，测出总体积为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，固体密度为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＝</a:t>
            </a:r>
            <a:r>
              <a:rPr lang="en-US" altLang="zh-CN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ts val="3360"/>
              </a:lnSpc>
            </a:pPr>
            <a:endParaRPr lang="en-US" altLang="zh-CN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ts val="3360"/>
              </a:lnSpc>
            </a:pPr>
            <a:r>
              <a:rPr lang="zh-CN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②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测液体密度的基本方法是：用天平测出烧杯和液体的总质量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zh-C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，将烧杯中液体的一部分倒入量筒，测出这部分液体的体积为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，再用天平测量烧杯和剩余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液</a:t>
            </a:r>
            <a:endParaRPr lang="en-US" altLang="zh-CN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ts val="3360"/>
              </a:lnSpc>
            </a:pPr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体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的总质量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zh-C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，液体密度</a:t>
            </a:r>
            <a:r>
              <a:rPr lang="en-US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＝</a:t>
            </a:r>
            <a:r>
              <a:rPr lang="en-US" altLang="zh-CN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zh-CN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ts val="3360"/>
              </a:lnSpc>
            </a:pPr>
            <a:endParaRPr sz="28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29"/>
              <p:cNvSpPr txBox="1"/>
              <p:nvPr/>
            </p:nvSpPr>
            <p:spPr>
              <a:xfrm>
                <a:off x="7134707" y="2784493"/>
                <a:ext cx="1837844" cy="8348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8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楷体" panose="02010609060101010101" pitchFamily="49" charset="-122"/>
                            </a:rPr>
                          </m:ctrlPr>
                        </m:fPr>
                        <m:num>
                          <m:r>
                            <a:rPr lang="en-US" altLang="zh-CN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</a:rPr>
                            <m:t>𝒎</m:t>
                          </m:r>
                        </m:num>
                        <m:den>
                          <m:r>
                            <a:rPr lang="en-US" altLang="zh-CN" sz="28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</a:rPr>
                            <m:t>𝑽</m:t>
                          </m:r>
                          <m:r>
                            <a:rPr lang="en-US" altLang="zh-CN" sz="2800" b="1" i="1" baseline="-250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</a:rPr>
                            <m:t>𝟐</m:t>
                          </m:r>
                          <m:r>
                            <a:rPr lang="zh-CN" altLang="en-US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</a:rPr>
                            <m:t>－</m:t>
                          </m:r>
                          <m:r>
                            <a:rPr lang="en-US" altLang="zh-CN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</a:rPr>
                            <m:t>𝑽</m:t>
                          </m:r>
                          <m:r>
                            <a:rPr lang="en-US" altLang="zh-CN" sz="2800" b="1" i="1" baseline="-250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zh-CN" altLang="en-US" sz="2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</mc:Choice>
        <mc:Fallback xmlns="">
          <p:sp>
            <p:nvSpPr>
              <p:cNvPr id="9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4707" y="2784493"/>
                <a:ext cx="1837844" cy="834844"/>
              </a:xfrm>
              <a:prstGeom prst="rect">
                <a:avLst/>
              </a:prstGeom>
              <a:blipFill rotWithShape="1">
                <a:blip r:embed="rId3"/>
                <a:stretch>
                  <a:fillRect b="-36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  <a:endParaRPr lang="zh-CN" altLang="en-US">
                  <a:noFill/>
                </a:endParaRP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29"/>
              <p:cNvSpPr txBox="1"/>
              <p:nvPr/>
            </p:nvSpPr>
            <p:spPr>
              <a:xfrm>
                <a:off x="4934432" y="4969645"/>
                <a:ext cx="1837844" cy="8348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8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  <a:ea typeface="楷体" panose="02010609060101010101" pitchFamily="49" charset="-122"/>
                            </a:rPr>
                          </m:ctrlPr>
                        </m:fPr>
                        <m:num>
                          <m:r>
                            <a:rPr lang="en-US" altLang="zh-CN" sz="28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</a:rPr>
                            <m:t>𝒎</m:t>
                          </m:r>
                          <m:r>
                            <a:rPr lang="en-US" altLang="zh-CN" sz="2800" b="1" i="1" baseline="-2500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</a:rPr>
                            <m:t>𝟏</m:t>
                          </m:r>
                          <m:r>
                            <a:rPr lang="zh-CN" altLang="en-US" sz="28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</a:rPr>
                            <m:t>－</m:t>
                          </m:r>
                          <m:r>
                            <a:rPr lang="en-US" altLang="zh-CN" sz="28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</a:rPr>
                            <m:t>𝒎</m:t>
                          </m:r>
                          <m:r>
                            <a:rPr lang="en-US" altLang="zh-CN" sz="2800" b="1" i="1" baseline="-2500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</a:rPr>
                            <m:t>𝟐</m:t>
                          </m:r>
                        </m:num>
                        <m:den>
                          <m:r>
                            <a:rPr lang="en-US" altLang="zh-CN" sz="28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楷体" panose="02010609060101010101" pitchFamily="49" charset="-122"/>
                            </a:rPr>
                            <m:t>𝑽</m:t>
                          </m:r>
                        </m:den>
                      </m:f>
                    </m:oMath>
                  </m:oMathPara>
                </a14:m>
                <a:endParaRPr lang="zh-CN" altLang="en-US" sz="2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</mc:Choice>
        <mc:Fallback xmlns="">
          <p:sp>
            <p:nvSpPr>
              <p:cNvPr id="1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4432" y="4969645"/>
                <a:ext cx="1837844" cy="83484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  <a:endParaRPr lang="zh-CN" altLang="en-US">
                  <a:noFill/>
                </a:endParaRPr>
              </a:p>
            </p:txBody>
          </p:sp>
        </mc:Fallback>
      </mc:AlternateContent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06138" y="1037030"/>
            <a:ext cx="8668310" cy="483108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3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．物质属性、新材料</a:t>
            </a:r>
          </a:p>
          <a:p>
            <a:pPr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（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）物质属性：磁性、导电性、导热性、硬度、延  </a:t>
            </a:r>
          </a:p>
          <a:p>
            <a:pPr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展性。</a:t>
            </a:r>
          </a:p>
          <a:p>
            <a:pPr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（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）新材料：</a:t>
            </a:r>
          </a:p>
          <a:p>
            <a:pPr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①纳米材料，微粒小到纳米尺寸的材料。（纳米</a:t>
            </a:r>
          </a:p>
          <a:p>
            <a:pPr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是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单位，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 nm=10</a:t>
            </a:r>
            <a:r>
              <a:rPr lang="en-US" altLang="zh-CN" sz="2800" baseline="300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-9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m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</a:t>
            </a:r>
          </a:p>
          <a:p>
            <a:pPr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②半导体材料，导电性能介于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       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之间。  </a:t>
            </a:r>
          </a:p>
          <a:p>
            <a:pPr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（如锗、硅、砷化镓等）</a:t>
            </a:r>
          </a:p>
          <a:p>
            <a:pPr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③超导材料，当温度降至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4.2 K(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相当于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-269 ℃)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时，   </a:t>
            </a:r>
          </a:p>
          <a:p>
            <a:pPr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汞的电阻会突然接近于</a:t>
            </a:r>
            <a:r>
              <a:rPr lang="zh-CN" altLang="en-US" sz="2800" u="sng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，材料这种性质称为超</a:t>
            </a:r>
          </a:p>
          <a:p>
            <a:pPr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导性。</a:t>
            </a:r>
            <a:endParaRPr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966125" y="3114317"/>
            <a:ext cx="14379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长度</a:t>
            </a:r>
          </a:p>
        </p:txBody>
      </p:sp>
      <p:sp>
        <p:nvSpPr>
          <p:cNvPr id="34" name="TextBox 16"/>
          <p:cNvSpPr txBox="1"/>
          <p:nvPr/>
        </p:nvSpPr>
        <p:spPr>
          <a:xfrm>
            <a:off x="5169161" y="3529289"/>
            <a:ext cx="2983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导体和绝缘体</a:t>
            </a:r>
          </a:p>
        </p:txBody>
      </p:sp>
      <p:sp>
        <p:nvSpPr>
          <p:cNvPr id="35" name="TextBox 16"/>
          <p:cNvSpPr txBox="1"/>
          <p:nvPr/>
        </p:nvSpPr>
        <p:spPr>
          <a:xfrm>
            <a:off x="4334799" y="4840112"/>
            <a:ext cx="8173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零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4" grpId="0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4" y="952739"/>
            <a:ext cx="8531561" cy="409342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．（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2017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年第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18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题）小明用天平、烧杯、油性笔及足量的水测量一块鹅卵石的密度，实验步骤如下：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(1)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将天平放在水平桌面上，把游码拨至标尺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，发现横梁稳定时指针偏向分度盘的右侧，要使横梁在水平位置平衡，应将平衡螺母往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(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选填“左”或“右”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调。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(2)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用调好的天平测出鹅卵石的质量是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31.8 g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，空烧杯的质量是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90 g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0" name="TextBox 16"/>
          <p:cNvSpPr txBox="1"/>
          <p:nvPr/>
        </p:nvSpPr>
        <p:spPr>
          <a:xfrm>
            <a:off x="7164137" y="1904680"/>
            <a:ext cx="17108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零刻度处</a:t>
            </a:r>
          </a:p>
        </p:txBody>
      </p:sp>
      <p:sp>
        <p:nvSpPr>
          <p:cNvPr id="12" name="TextBox 16"/>
          <p:cNvSpPr txBox="1"/>
          <p:nvPr/>
        </p:nvSpPr>
        <p:spPr>
          <a:xfrm>
            <a:off x="5406584" y="2900565"/>
            <a:ext cx="1044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左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5" name="直接连接符 14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4" y="952739"/>
            <a:ext cx="8531561" cy="559383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zh-CN" altLang="en-US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6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(3)</a:t>
            </a:r>
            <a:r>
              <a:rPr lang="zh-CN" altLang="en-US" sz="26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如图</a:t>
            </a:r>
            <a:r>
              <a:rPr lang="en-US" altLang="zh-CN" sz="26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4-2</a:t>
            </a:r>
            <a:r>
              <a:rPr lang="zh-CN" altLang="en-US" sz="26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甲</a:t>
            </a:r>
            <a:r>
              <a:rPr lang="zh-CN" altLang="en-US" sz="26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所示，把鹅卵石轻轻放入烧杯中，往烧杯倒入适量的水，用油性笔在烧杯壁记下此时水面位置为</a:t>
            </a:r>
            <a:r>
              <a:rPr lang="en-US" altLang="zh-CN" sz="2600" dirty="0">
                <a:latin typeface="宋体" panose="02010600030101010101" pitchFamily="2" charset="-122"/>
                <a:cs typeface="方正静蕾简体" panose="03000509000000000000" pitchFamily="65" charset="-122"/>
              </a:rPr>
              <a:t>M</a:t>
            </a:r>
            <a:r>
              <a:rPr lang="zh-CN" altLang="en-US" sz="26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，然后放在天平左盘，如图</a:t>
            </a:r>
            <a:r>
              <a:rPr lang="en-US" altLang="zh-CN" sz="2600" dirty="0">
                <a:latin typeface="宋体" panose="02010600030101010101" pitchFamily="2" charset="-122"/>
                <a:cs typeface="方正静蕾简体" panose="03000509000000000000" pitchFamily="65" charset="-122"/>
              </a:rPr>
              <a:t>4-4</a:t>
            </a:r>
            <a:r>
              <a:rPr lang="zh-CN" altLang="en-US" sz="26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丙所示，杯、水和鹅卵石的总质量为</a:t>
            </a:r>
            <a:r>
              <a:rPr lang="zh-CN" altLang="en-US" sz="26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  </a:t>
            </a:r>
            <a:r>
              <a:rPr lang="en-US" altLang="zh-CN" sz="2600" dirty="0">
                <a:latin typeface="宋体" panose="02010600030101010101" pitchFamily="2" charset="-122"/>
                <a:cs typeface="方正静蕾简体" panose="03000509000000000000" pitchFamily="65" charset="-122"/>
              </a:rPr>
              <a:t>g</a:t>
            </a:r>
            <a:r>
              <a:rPr lang="zh-CN" altLang="en-US" sz="26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en-US" altLang="zh-CN" sz="26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860"/>
              </a:lnSpc>
            </a:pPr>
            <a:r>
              <a:rPr lang="en-US" altLang="zh-CN" sz="26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(4)</a:t>
            </a:r>
            <a:r>
              <a:rPr lang="zh-CN" altLang="en-US" sz="26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将鹅卵石从水中取出后，再往烧杯中缓慢加水，使水面上升至记号</a:t>
            </a:r>
            <a:r>
              <a:rPr lang="en-US" altLang="zh-CN" sz="2600" dirty="0">
                <a:latin typeface="宋体" panose="02010600030101010101" pitchFamily="2" charset="-122"/>
                <a:cs typeface="方正静蕾简体" panose="03000509000000000000" pitchFamily="65" charset="-122"/>
              </a:rPr>
              <a:t>M</a:t>
            </a:r>
            <a:r>
              <a:rPr lang="zh-CN" altLang="en-US" sz="26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，如图</a:t>
            </a:r>
            <a:r>
              <a:rPr lang="en-US" altLang="zh-CN" sz="2600" dirty="0">
                <a:latin typeface="宋体" panose="02010600030101010101" pitchFamily="2" charset="-122"/>
                <a:cs typeface="方正静蕾简体" panose="03000509000000000000" pitchFamily="65" charset="-122"/>
              </a:rPr>
              <a:t>4-4</a:t>
            </a:r>
            <a:r>
              <a:rPr lang="zh-CN" altLang="en-US" sz="26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乙所示，用天平测出杯和水的总质量为</a:t>
            </a:r>
            <a:r>
              <a:rPr lang="en-US" altLang="zh-CN" sz="26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142 g</a:t>
            </a:r>
            <a:r>
              <a:rPr lang="zh-CN" altLang="en-US" sz="26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，此时杯中水的体积为</a:t>
            </a:r>
            <a:r>
              <a:rPr lang="zh-CN" altLang="en-US" sz="2600" u="sng" dirty="0">
                <a:latin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en-US" altLang="zh-CN" sz="2600" dirty="0">
                <a:latin typeface="宋体" panose="02010600030101010101" pitchFamily="2" charset="-122"/>
                <a:cs typeface="方正静蕾简体" panose="03000509000000000000" pitchFamily="65" charset="-122"/>
              </a:rPr>
              <a:t>cm</a:t>
            </a:r>
            <a:r>
              <a:rPr lang="en-US" altLang="zh-CN" sz="2600" baseline="30000" dirty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6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en-US" altLang="zh-CN" sz="26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5" name="直接连接符 14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480" y="769441"/>
            <a:ext cx="5824728" cy="2304586"/>
          </a:xfrm>
          <a:prstGeom prst="rect">
            <a:avLst/>
          </a:prstGeom>
        </p:spPr>
      </p:pic>
      <p:sp>
        <p:nvSpPr>
          <p:cNvPr id="9" name="TextBox 16"/>
          <p:cNvSpPr txBox="1"/>
          <p:nvPr/>
        </p:nvSpPr>
        <p:spPr>
          <a:xfrm>
            <a:off x="699072" y="4426559"/>
            <a:ext cx="17108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161.8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0" name="TextBox 16"/>
          <p:cNvSpPr txBox="1"/>
          <p:nvPr/>
        </p:nvSpPr>
        <p:spPr>
          <a:xfrm>
            <a:off x="5042709" y="5867279"/>
            <a:ext cx="977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52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洪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3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4E67C8"/>
      </a:accent6>
      <a:hlink>
        <a:srgbClr val="56C7AA"/>
      </a:hlink>
      <a:folHlink>
        <a:srgbClr val="59A8D1"/>
      </a:folHlink>
    </a:clrScheme>
    <a:fontScheme name="自定义 3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6281</Words>
  <Application>Microsoft Office PowerPoint</Application>
  <PresentationFormat>自定义</PresentationFormat>
  <Paragraphs>541</Paragraphs>
  <Slides>44</Slides>
  <Notes>42</Notes>
  <HiddenSlides>0</HiddenSlides>
  <MMClips>0</MMClips>
  <ScaleCrop>false</ScaleCrop>
  <HeadingPairs>
    <vt:vector size="6" baseType="variant"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44</vt:i4>
      </vt:variant>
    </vt:vector>
  </HeadingPairs>
  <TitlesOfParts>
    <vt:vector size="47" baseType="lpstr">
      <vt:lpstr>Office 主题</vt:lpstr>
      <vt:lpstr>1_Office 主题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2</cp:revision>
  <dcterms:created xsi:type="dcterms:W3CDTF">2016-09-10T02:18:00Z</dcterms:created>
  <dcterms:modified xsi:type="dcterms:W3CDTF">2020-04-18T09:57:18Z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2052-11.3.0.8775</vt:lpwstr>
  </property>
</Properties>
</file>