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559" r:id="rId2"/>
    <p:sldId id="560" r:id="rId3"/>
    <p:sldId id="578" r:id="rId4"/>
    <p:sldId id="561" r:id="rId5"/>
    <p:sldId id="562" r:id="rId6"/>
    <p:sldId id="563" r:id="rId7"/>
    <p:sldId id="564" r:id="rId8"/>
    <p:sldId id="579" r:id="rId9"/>
    <p:sldId id="565" r:id="rId10"/>
    <p:sldId id="566" r:id="rId11"/>
    <p:sldId id="567" r:id="rId12"/>
    <p:sldId id="568" r:id="rId13"/>
    <p:sldId id="580" r:id="rId14"/>
    <p:sldId id="569" r:id="rId15"/>
    <p:sldId id="570" r:id="rId16"/>
    <p:sldId id="571" r:id="rId17"/>
    <p:sldId id="572" r:id="rId18"/>
    <p:sldId id="573" r:id="rId19"/>
    <p:sldId id="574" r:id="rId20"/>
    <p:sldId id="575" r:id="rId21"/>
    <p:sldId id="576" r:id="rId22"/>
    <p:sldId id="577" r:id="rId23"/>
  </p:sldIdLst>
  <p:sldSz cx="9144000" cy="5143500" type="screen16x9"/>
  <p:notesSz cx="6858000" cy="9144000"/>
  <p:embeddedFontLst>
    <p:embeddedFont>
      <p:font typeface="Tahoma" panose="020B0604030504040204" pitchFamily="34" charset="0"/>
      <p:regular r:id="rId26"/>
      <p:bold r:id="rId27"/>
    </p:embeddedFont>
    <p:embeddedFont>
      <p:font typeface="黑体" panose="02010609060101010101" pitchFamily="49" charset="-122"/>
      <p:regular r:id="rId28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2"/>
        <p:guide pos="28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216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6306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3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slide" Target="slide6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&#25506;&#31350;%20%20%20%20%20%20%20%20%20&#29289;&#36136;&#30340;&#30340;&#29076;&#21270;&#35268;&#24459;.doc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79712" y="771550"/>
            <a:ext cx="52337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latin typeface="+mj-ea"/>
                <a:ea typeface="+mj-ea"/>
              </a:rPr>
              <a:t>第</a:t>
            </a:r>
            <a:r>
              <a:rPr lang="en-US" altLang="zh-CN" sz="4800" b="1" dirty="0">
                <a:latin typeface="+mj-ea"/>
                <a:ea typeface="+mj-ea"/>
              </a:rPr>
              <a:t>5</a:t>
            </a:r>
            <a:r>
              <a:rPr lang="zh-CN" altLang="en-US" sz="4800" b="1" dirty="0">
                <a:latin typeface="+mj-ea"/>
                <a:ea typeface="+mj-ea"/>
              </a:rPr>
              <a:t>章 物态变化</a:t>
            </a:r>
            <a:endParaRPr lang="en-US" altLang="zh-CN" sz="4800" b="1" dirty="0">
              <a:latin typeface="+mj-ea"/>
              <a:ea typeface="+mj-ea"/>
            </a:endParaRPr>
          </a:p>
          <a:p>
            <a:pPr algn="ctr"/>
            <a:endParaRPr lang="en-US" altLang="zh-CN" sz="4000" b="1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latin typeface="+mj-ea"/>
                <a:ea typeface="+mj-ea"/>
              </a:rPr>
              <a:t>第</a:t>
            </a:r>
            <a:r>
              <a:rPr lang="en-US" altLang="zh-CN" sz="4400" b="1" dirty="0">
                <a:latin typeface="+mj-ea"/>
                <a:ea typeface="+mj-ea"/>
              </a:rPr>
              <a:t>2</a:t>
            </a:r>
            <a:r>
              <a:rPr lang="zh-CN" altLang="en-US" sz="4400" b="1" dirty="0">
                <a:latin typeface="+mj-ea"/>
                <a:ea typeface="+mj-ea"/>
              </a:rPr>
              <a:t>节 熔化和凝固</a:t>
            </a:r>
            <a:endParaRPr lang="en-US" altLang="zh-CN" sz="4400" b="1" dirty="0">
              <a:latin typeface="+mj-ea"/>
              <a:ea typeface="+mj-ea"/>
            </a:endParaRPr>
          </a:p>
          <a:p>
            <a:pPr algn="ctr"/>
            <a:endParaRPr lang="zh-CN" altLang="en-US" sz="4400" b="1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课时 熔化</a:t>
            </a:r>
            <a:endParaRPr lang="en-US" altLang="zh-CN" sz="4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8"/>
          <p:cNvGrpSpPr/>
          <p:nvPr/>
        </p:nvGrpSpPr>
        <p:grpSpPr bwMode="auto">
          <a:xfrm>
            <a:off x="461163" y="1643056"/>
            <a:ext cx="8316912" cy="1662112"/>
            <a:chOff x="657" y="2976"/>
            <a:chExt cx="5216" cy="1189"/>
          </a:xfrm>
        </p:grpSpPr>
        <p:grpSp>
          <p:nvGrpSpPr>
            <p:cNvPr id="4" name="Group 61"/>
            <p:cNvGrpSpPr/>
            <p:nvPr/>
          </p:nvGrpSpPr>
          <p:grpSpPr bwMode="auto">
            <a:xfrm>
              <a:off x="657" y="2976"/>
              <a:ext cx="5218" cy="1189"/>
              <a:chOff x="703" y="2976"/>
              <a:chExt cx="5057" cy="1189"/>
            </a:xfrm>
          </p:grpSpPr>
          <p:pic>
            <p:nvPicPr>
              <p:cNvPr id="12" name="Picture 28" descr="橡胶"/>
              <p:cNvPicPr>
                <a:picLocks noChangeAspect="1" noChangeArrowheads="1"/>
              </p:cNvPicPr>
              <p:nvPr/>
            </p:nvPicPr>
            <p:blipFill>
              <a:blip r:embed="rId2"/>
              <a:srcRect r="21989"/>
              <a:stretch>
                <a:fillRect/>
              </a:stretch>
            </p:blipFill>
            <p:spPr bwMode="auto">
              <a:xfrm>
                <a:off x="1709" y="3012"/>
                <a:ext cx="907" cy="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" name="Rectangle 29"/>
              <p:cNvSpPr>
                <a:spLocks noChangeArrowheads="1"/>
              </p:cNvSpPr>
              <p:nvPr/>
            </p:nvSpPr>
            <p:spPr bwMode="auto">
              <a:xfrm>
                <a:off x="1882" y="3834"/>
                <a:ext cx="484" cy="32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kumimoji="1" lang="zh-CN" altLang="en-US" sz="2400" b="1">
                    <a:latin typeface="Times New Roman" panose="02020603050405020304" pitchFamily="18" charset="0"/>
                  </a:rPr>
                  <a:t>橡胶</a:t>
                </a:r>
              </a:p>
            </p:txBody>
          </p:sp>
          <p:sp>
            <p:nvSpPr>
              <p:cNvPr id="14" name="Rectangle 32"/>
              <p:cNvSpPr>
                <a:spLocks noChangeArrowheads="1"/>
              </p:cNvSpPr>
              <p:nvPr/>
            </p:nvSpPr>
            <p:spPr bwMode="auto">
              <a:xfrm>
                <a:off x="2880" y="3838"/>
                <a:ext cx="484" cy="32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kumimoji="1" lang="zh-CN" altLang="en-US" sz="2400" b="1">
                    <a:latin typeface="Times New Roman" panose="02020603050405020304" pitchFamily="18" charset="0"/>
                  </a:rPr>
                  <a:t>塑料</a:t>
                </a:r>
              </a:p>
            </p:txBody>
          </p:sp>
          <p:pic>
            <p:nvPicPr>
              <p:cNvPr id="15" name="Picture 34" descr="蜂蜡"/>
              <p:cNvPicPr>
                <a:picLocks noChangeAspect="1" noChangeArrowheads="1"/>
              </p:cNvPicPr>
              <p:nvPr/>
            </p:nvPicPr>
            <p:blipFill>
              <a:blip r:embed="rId3"/>
              <a:srcRect l="7166" r="7478"/>
              <a:stretch>
                <a:fillRect/>
              </a:stretch>
            </p:blipFill>
            <p:spPr bwMode="auto">
              <a:xfrm>
                <a:off x="703" y="2976"/>
                <a:ext cx="907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" name="Rectangle 35"/>
              <p:cNvSpPr>
                <a:spLocks noChangeArrowheads="1"/>
              </p:cNvSpPr>
              <p:nvPr/>
            </p:nvSpPr>
            <p:spPr bwMode="auto">
              <a:xfrm>
                <a:off x="839" y="3822"/>
                <a:ext cx="485" cy="32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kumimoji="1" lang="zh-CN" altLang="en-US" sz="2400" b="1">
                    <a:latin typeface="Times New Roman" panose="02020603050405020304" pitchFamily="18" charset="0"/>
                  </a:rPr>
                  <a:t>松香</a:t>
                </a:r>
              </a:p>
            </p:txBody>
          </p:sp>
          <p:graphicFrame>
            <p:nvGraphicFramePr>
              <p:cNvPr id="17" name="Object 37"/>
              <p:cNvGraphicFramePr>
                <a:graphicFrameLocks noChangeAspect="1"/>
              </p:cNvGraphicFramePr>
              <p:nvPr/>
            </p:nvGraphicFramePr>
            <p:xfrm>
              <a:off x="3742" y="2976"/>
              <a:ext cx="952" cy="8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位图图像" r:id="rId4" imgW="1104900" imgH="1390650" progId="PBrush">
                      <p:embed/>
                    </p:oleObj>
                  </mc:Choice>
                  <mc:Fallback>
                    <p:oleObj name="位图图像" r:id="rId4" imgW="1104900" imgH="1390650" progId="PBrush">
                      <p:embed/>
                      <p:pic>
                        <p:nvPicPr>
                          <p:cNvPr id="0" name="Object 37" descr="image11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>
                            <a:lum bright="6000"/>
                          </a:blip>
                          <a:srcRect b="20464"/>
                          <a:stretch>
                            <a:fillRect/>
                          </a:stretch>
                        </p:blipFill>
                        <p:spPr>
                          <a:xfrm>
                            <a:off x="3742" y="2976"/>
                            <a:ext cx="952" cy="872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8" name="Rectangle 38"/>
              <p:cNvSpPr>
                <a:spLocks noChangeArrowheads="1"/>
              </p:cNvSpPr>
              <p:nvPr/>
            </p:nvSpPr>
            <p:spPr bwMode="auto">
              <a:xfrm>
                <a:off x="3716" y="3838"/>
                <a:ext cx="857" cy="32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kumimoji="1" lang="zh-CN" altLang="en-US" sz="2400" b="1">
                    <a:latin typeface="Times New Roman" panose="02020603050405020304" pitchFamily="18" charset="0"/>
                  </a:rPr>
                  <a:t>有机玻璃</a:t>
                </a:r>
              </a:p>
            </p:txBody>
          </p:sp>
          <p:pic>
            <p:nvPicPr>
              <p:cNvPr id="19" name="Picture 55" descr="200807251038441860_1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4808" y="2976"/>
                <a:ext cx="952" cy="8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" name="Picture 59" descr="u=2148164647,779130205&amp;fm=0&amp;gp=24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2699" y="2976"/>
                <a:ext cx="907" cy="8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" name="Picture 67" descr="163832228_s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57" y="2976"/>
              <a:ext cx="953" cy="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Rectangle 60"/>
          <p:cNvSpPr>
            <a:spLocks noChangeArrowheads="1"/>
          </p:cNvSpPr>
          <p:nvPr/>
        </p:nvSpPr>
        <p:spPr bwMode="auto">
          <a:xfrm>
            <a:off x="7500958" y="2900368"/>
            <a:ext cx="118745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400" b="1" dirty="0">
                <a:latin typeface="Times New Roman" panose="02020603050405020304" pitchFamily="18" charset="0"/>
              </a:rPr>
              <a:t>沥青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944377" y="1131590"/>
            <a:ext cx="1358265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400" b="1" dirty="0">
                <a:solidFill>
                  <a:srgbClr val="1726B5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熔点</a:t>
            </a: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2411760" y="1995686"/>
            <a:ext cx="4896544" cy="24622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不同的晶体熔点不同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熔点是晶体的一种特性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冰：</a:t>
            </a:r>
            <a:r>
              <a:rPr kumimoji="1" lang="en-US" altLang="zh-CN" sz="2800" dirty="0"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0</a:t>
            </a:r>
            <a:r>
              <a:rPr kumimoji="1"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℃　　海波：</a:t>
            </a:r>
            <a:r>
              <a:rPr kumimoji="1" lang="en-US" altLang="zh-CN" sz="2800" dirty="0">
                <a:latin typeface="Times New Roman" pitchFamily="18" charset="0"/>
                <a:ea typeface="+mn-ea"/>
                <a:cs typeface="Times New Roman" pitchFamily="18" charset="0"/>
              </a:rPr>
              <a:t>48℃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钨：</a:t>
            </a:r>
            <a:r>
              <a:rPr kumimoji="1" lang="en-US" altLang="zh-CN" sz="2800" dirty="0">
                <a:latin typeface="Times New Roman" pitchFamily="18" charset="0"/>
                <a:ea typeface="+mn-ea"/>
                <a:cs typeface="Times New Roman" pitchFamily="18" charset="0"/>
              </a:rPr>
              <a:t>3410 ℃</a:t>
            </a:r>
            <a:r>
              <a:rPr kumimoji="1"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（金属中最高）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utoUpdateAnimBg="0"/>
      <p:bldP spid="25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6"/>
          <p:cNvSpPr/>
          <p:nvPr/>
        </p:nvSpPr>
        <p:spPr bwMode="auto">
          <a:xfrm>
            <a:off x="857754" y="1792543"/>
            <a:ext cx="181610" cy="1983105"/>
          </a:xfrm>
          <a:prstGeom prst="leftBrace">
            <a:avLst>
              <a:gd name="adj1" fmla="val 57969"/>
              <a:gd name="adj2" fmla="val 50000"/>
            </a:avLst>
          </a:prstGeom>
          <a:noFill/>
          <a:ln w="1905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966628" y="1574730"/>
            <a:ext cx="5329238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0070C0"/>
                </a:solidFill>
                <a:latin typeface="Tahoma" panose="020B0604030504040204" pitchFamily="34" charset="0"/>
              </a:rPr>
              <a:t>晶体</a:t>
            </a:r>
            <a:r>
              <a:rPr kumimoji="1" lang="zh-CN" altLang="en-US" sz="2400" b="1" dirty="0">
                <a:solidFill>
                  <a:srgbClr val="0070C0"/>
                </a:solidFill>
                <a:latin typeface="Tahoma" panose="020B0604030504040204" pitchFamily="34" charset="0"/>
              </a:rPr>
              <a:t>：</a:t>
            </a:r>
            <a:r>
              <a:rPr kumimoji="1" lang="zh-CN" altLang="en-US" sz="2800" dirty="0">
                <a:latin typeface="Tahoma" panose="020B0604030504040204" pitchFamily="34" charset="0"/>
              </a:rPr>
              <a:t>具有</a:t>
            </a:r>
            <a:r>
              <a:rPr kumimoji="1" lang="zh-CN" altLang="en-US" sz="2800" dirty="0">
                <a:solidFill>
                  <a:srgbClr val="000000"/>
                </a:solidFill>
                <a:latin typeface="Tahoma" panose="020B0604030504040204" pitchFamily="34" charset="0"/>
              </a:rPr>
              <a:t>一定</a:t>
            </a:r>
            <a:r>
              <a:rPr kumimoji="1" lang="zh-CN" altLang="en-US" sz="2800" dirty="0">
                <a:latin typeface="Tahoma" panose="020B0604030504040204" pitchFamily="34" charset="0"/>
              </a:rPr>
              <a:t>的熔化温度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966628" y="2873623"/>
            <a:ext cx="604837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0070C0"/>
                </a:solidFill>
                <a:latin typeface="Tahoma" panose="020B0604030504040204" pitchFamily="34" charset="0"/>
              </a:rPr>
              <a:t>非晶体：</a:t>
            </a:r>
            <a:r>
              <a:rPr kumimoji="1" lang="zh-CN" altLang="en-US" sz="2800" dirty="0">
                <a:latin typeface="Tahoma" panose="020B0604030504040204" pitchFamily="34" charset="0"/>
              </a:rPr>
              <a:t>没有一定的熔化温度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001553" y="2297360"/>
            <a:ext cx="77057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dirty="0">
                <a:solidFill>
                  <a:srgbClr val="000000"/>
                </a:solidFill>
                <a:latin typeface="Tahoma" panose="020B0604030504040204" pitchFamily="34" charset="0"/>
              </a:rPr>
              <a:t>冰、海波、萘、明矾、石膏、水晶、石英、金属、蓝矾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1039364" y="3527363"/>
            <a:ext cx="577596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>
                <a:solidFill>
                  <a:srgbClr val="000000"/>
                </a:solidFill>
                <a:latin typeface="Tahoma" panose="020B0604030504040204" pitchFamily="34" charset="0"/>
              </a:rPr>
              <a:t>松香、蜂蜡、玻璃、橡胶、塑料、沥青等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 autoUpdateAnimBg="0"/>
      <p:bldP spid="11" grpId="0" autoUpdateAnimBg="0"/>
      <p:bldP spid="12" grpId="0" autoUpdateAnimBg="0"/>
      <p:bldP spid="1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/>
          <p:cNvSpPr txBox="1">
            <a:spLocks noChangeArrowheads="1"/>
          </p:cNvSpPr>
          <p:nvPr/>
        </p:nvSpPr>
        <p:spPr bwMode="auto">
          <a:xfrm>
            <a:off x="1619672" y="2283718"/>
            <a:ext cx="4176464" cy="14773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 b="1" dirty="0">
                <a:latin typeface="Times New Roman" pitchFamily="18" charset="0"/>
                <a:ea typeface="+mn-ea"/>
                <a:cs typeface="Times New Roman" pitchFamily="18" charset="0"/>
              </a:rPr>
              <a:t>① </a:t>
            </a:r>
            <a:r>
              <a:rPr kumimoji="1" lang="zh-CN" altLang="en-US" sz="36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不达到不熔化</a:t>
            </a:r>
          </a:p>
          <a:p>
            <a:pPr>
              <a:spcBef>
                <a:spcPct val="50000"/>
              </a:spcBef>
            </a:pPr>
            <a:r>
              <a:rPr kumimoji="1" lang="zh-CN" altLang="en-US" sz="3600" b="1" dirty="0">
                <a:latin typeface="Times New Roman" pitchFamily="18" charset="0"/>
                <a:ea typeface="+mn-ea"/>
                <a:cs typeface="Times New Roman" pitchFamily="18" charset="0"/>
              </a:rPr>
              <a:t>② </a:t>
            </a:r>
            <a:r>
              <a:rPr kumimoji="1" lang="zh-CN" altLang="en-US" sz="36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达到了而不变</a:t>
            </a:r>
          </a:p>
        </p:txBody>
      </p:sp>
      <p:sp>
        <p:nvSpPr>
          <p:cNvPr id="3" name="Text Box 16"/>
          <p:cNvSpPr txBox="1">
            <a:spLocks noChangeArrowheads="1"/>
          </p:cNvSpPr>
          <p:nvPr/>
        </p:nvSpPr>
        <p:spPr bwMode="auto">
          <a:xfrm>
            <a:off x="964383" y="1203598"/>
            <a:ext cx="568863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dirty="0">
                <a:latin typeface="Times New Roman" pitchFamily="18" charset="0"/>
                <a:ea typeface="+mn-ea"/>
                <a:cs typeface="Times New Roman" pitchFamily="18" charset="0"/>
              </a:rPr>
              <a:t>正确理解 </a:t>
            </a:r>
            <a:r>
              <a:rPr kumimoji="1" lang="zh-CN" altLang="en-US" sz="32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“ 一定 ”</a:t>
            </a:r>
            <a:r>
              <a:rPr kumimoji="1" lang="zh-CN" altLang="en-US" sz="3200" dirty="0">
                <a:latin typeface="Times New Roman" pitchFamily="18" charset="0"/>
                <a:ea typeface="+mn-ea"/>
                <a:cs typeface="Times New Roman" pitchFamily="18" charset="0"/>
              </a:rPr>
              <a:t> 的含义：</a:t>
            </a:r>
          </a:p>
        </p:txBody>
      </p:sp>
    </p:spTree>
    <p:extLst>
      <p:ext uri="{BB962C8B-B14F-4D97-AF65-F5344CB8AC3E}">
        <p14:creationId xmlns:p14="http://schemas.microsoft.com/office/powerpoint/2010/main" val="193145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shi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6680" y="964565"/>
            <a:ext cx="2280285" cy="3754120"/>
          </a:xfrm>
          <a:prstGeom prst="rect">
            <a:avLst/>
          </a:prstGeom>
          <a:noFill/>
        </p:spPr>
      </p:pic>
      <p:sp>
        <p:nvSpPr>
          <p:cNvPr id="11" name="Line 4"/>
          <p:cNvSpPr>
            <a:spLocks noChangeShapeType="1"/>
          </p:cNvSpPr>
          <p:nvPr/>
        </p:nvSpPr>
        <p:spPr bwMode="auto">
          <a:xfrm flipV="1">
            <a:off x="3917950" y="1221105"/>
            <a:ext cx="1734185" cy="98933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pic>
        <p:nvPicPr>
          <p:cNvPr id="12" name="Picture 5" descr="2005316132567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9140" y="1486535"/>
            <a:ext cx="2174875" cy="1631315"/>
          </a:xfrm>
          <a:prstGeom prst="rect">
            <a:avLst/>
          </a:prstGeom>
          <a:noFill/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5689266" y="3236897"/>
            <a:ext cx="3236784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800">
                <a:solidFill>
                  <a:schemeClr val="tx1"/>
                </a:solidFill>
                <a:latin typeface="+mj-ea"/>
                <a:ea typeface="+mj-ea"/>
              </a:rPr>
              <a:t>海波</a:t>
            </a:r>
            <a:r>
              <a:rPr kumimoji="1" lang="en-US" altLang="zh-CN" sz="280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kumimoji="1" lang="zh-CN" altLang="en-US" sz="2800">
                <a:solidFill>
                  <a:schemeClr val="tx1"/>
                </a:solidFill>
                <a:latin typeface="+mj-ea"/>
                <a:ea typeface="+mj-ea"/>
              </a:rPr>
              <a:t>硫代硫酸钠）</a:t>
            </a:r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 flipH="1">
            <a:off x="2353293" y="3236897"/>
            <a:ext cx="1081088" cy="6492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254743" y="3688700"/>
            <a:ext cx="109728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400">
                <a:solidFill>
                  <a:schemeClr val="tx1"/>
                </a:solidFill>
                <a:latin typeface="+mj-ea"/>
                <a:ea typeface="+mj-ea"/>
              </a:rPr>
              <a:t>陶土网</a:t>
            </a:r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 flipH="1">
            <a:off x="2249471" y="2301860"/>
            <a:ext cx="10080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5587348" y="910257"/>
            <a:ext cx="10985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400">
                <a:solidFill>
                  <a:schemeClr val="tx1"/>
                </a:solidFill>
                <a:latin typeface="+mj-ea"/>
                <a:ea typeface="+mj-ea"/>
              </a:rPr>
              <a:t>试管夹</a:t>
            </a: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1076308" y="2073577"/>
            <a:ext cx="10985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400">
                <a:solidFill>
                  <a:schemeClr val="tx1"/>
                </a:solidFill>
                <a:latin typeface="+mj-ea"/>
                <a:ea typeface="+mj-ea"/>
              </a:rPr>
              <a:t>铁架台</a:t>
            </a:r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H="1">
            <a:off x="1937385" y="1539240"/>
            <a:ext cx="1785620" cy="18605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1254743" y="1550655"/>
            <a:ext cx="793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400">
                <a:solidFill>
                  <a:schemeClr val="tx1"/>
                </a:solidFill>
                <a:latin typeface="+mj-ea"/>
                <a:ea typeface="+mj-ea"/>
              </a:rPr>
              <a:t>铁圈</a:t>
            </a:r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 flipV="1">
            <a:off x="3741721" y="2210420"/>
            <a:ext cx="2087562" cy="72231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 flipH="1">
            <a:off x="1870376" y="2302177"/>
            <a:ext cx="1871662" cy="6477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1076626" y="2735247"/>
            <a:ext cx="793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400">
                <a:solidFill>
                  <a:schemeClr val="tx1"/>
                </a:solidFill>
                <a:latin typeface="+mj-ea"/>
                <a:ea typeface="+mj-ea"/>
              </a:rPr>
              <a:t>试管</a:t>
            </a:r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>
            <a:off x="3975083" y="2949560"/>
            <a:ext cx="2159000" cy="13684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6165833" y="4102402"/>
            <a:ext cx="8953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800">
                <a:solidFill>
                  <a:schemeClr val="tx1"/>
                </a:solidFill>
                <a:latin typeface="+mj-ea"/>
                <a:ea typeface="+mj-ea"/>
              </a:rPr>
              <a:t>烧杯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Group 54"/>
          <p:cNvGraphicFramePr>
            <a:graphicFrameLocks noGrp="1"/>
          </p:cNvGraphicFramePr>
          <p:nvPr/>
        </p:nvGraphicFramePr>
        <p:xfrm>
          <a:off x="615978" y="1883735"/>
          <a:ext cx="7956550" cy="1759585"/>
        </p:xfrm>
        <a:graphic>
          <a:graphicData uri="http://schemas.openxmlformats.org/drawingml/2006/table">
            <a:tbl>
              <a:tblPr/>
              <a:tblGrid>
                <a:gridCol w="1466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8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4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6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4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时间</a:t>
                      </a: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/</a:t>
                      </a: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分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7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温度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/℃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46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49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56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物质状态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2"/>
          <p:cNvSpPr>
            <a:spLocks noChangeShapeType="1"/>
          </p:cNvSpPr>
          <p:nvPr/>
        </p:nvSpPr>
        <p:spPr bwMode="auto">
          <a:xfrm rot="10800000">
            <a:off x="844550" y="1131570"/>
            <a:ext cx="635" cy="317436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 flipV="1">
            <a:off x="844550" y="3410922"/>
            <a:ext cx="4956175" cy="15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6117908" y="4265314"/>
            <a:ext cx="1385887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b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时间</a:t>
            </a:r>
            <a:r>
              <a:rPr lang="en-US" altLang="zh-CN" sz="2800" b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lang="zh-CN" altLang="en-US" sz="2800" b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分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712788" y="4252297"/>
            <a:ext cx="331787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0</a:t>
            </a:r>
          </a:p>
        </p:txBody>
      </p:sp>
      <p:sp>
        <p:nvSpPr>
          <p:cNvPr id="28" name="Text Box 21"/>
          <p:cNvSpPr txBox="1">
            <a:spLocks noChangeArrowheads="1"/>
          </p:cNvSpPr>
          <p:nvPr/>
        </p:nvSpPr>
        <p:spPr bwMode="auto">
          <a:xfrm>
            <a:off x="1106488" y="4252297"/>
            <a:ext cx="265112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1636713" y="4252297"/>
            <a:ext cx="396875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>
            <a:off x="2100263" y="4252297"/>
            <a:ext cx="396875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2555875" y="4245947"/>
            <a:ext cx="33020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3091180" y="4252595"/>
            <a:ext cx="46672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</a:p>
        </p:txBody>
      </p:sp>
      <p:sp>
        <p:nvSpPr>
          <p:cNvPr id="33" name="Text Box 26"/>
          <p:cNvSpPr txBox="1">
            <a:spLocks noChangeArrowheads="1"/>
          </p:cNvSpPr>
          <p:nvPr/>
        </p:nvSpPr>
        <p:spPr bwMode="auto">
          <a:xfrm>
            <a:off x="3489325" y="4252297"/>
            <a:ext cx="593725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</a:p>
        </p:txBody>
      </p:sp>
      <p:sp>
        <p:nvSpPr>
          <p:cNvPr id="34" name="Text Box 27"/>
          <p:cNvSpPr txBox="1">
            <a:spLocks noChangeArrowheads="1"/>
          </p:cNvSpPr>
          <p:nvPr/>
        </p:nvSpPr>
        <p:spPr bwMode="auto">
          <a:xfrm>
            <a:off x="4016375" y="4264997"/>
            <a:ext cx="593725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7</a:t>
            </a:r>
          </a:p>
        </p:txBody>
      </p:sp>
      <p:sp>
        <p:nvSpPr>
          <p:cNvPr id="41" name="Text Box 34"/>
          <p:cNvSpPr txBox="1">
            <a:spLocks noChangeArrowheads="1"/>
          </p:cNvSpPr>
          <p:nvPr/>
        </p:nvSpPr>
        <p:spPr bwMode="auto">
          <a:xfrm>
            <a:off x="4545013" y="4252297"/>
            <a:ext cx="593725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8</a:t>
            </a:r>
          </a:p>
        </p:txBody>
      </p:sp>
      <p:sp>
        <p:nvSpPr>
          <p:cNvPr id="42" name="Text Box 35"/>
          <p:cNvSpPr txBox="1">
            <a:spLocks noChangeArrowheads="1"/>
          </p:cNvSpPr>
          <p:nvPr/>
        </p:nvSpPr>
        <p:spPr bwMode="auto">
          <a:xfrm>
            <a:off x="5076825" y="4245947"/>
            <a:ext cx="592138" cy="520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9</a:t>
            </a:r>
          </a:p>
        </p:txBody>
      </p:sp>
      <p:sp>
        <p:nvSpPr>
          <p:cNvPr id="43" name="Text Box 36"/>
          <p:cNvSpPr txBox="1">
            <a:spLocks noChangeArrowheads="1"/>
          </p:cNvSpPr>
          <p:nvPr/>
        </p:nvSpPr>
        <p:spPr bwMode="auto">
          <a:xfrm>
            <a:off x="5580063" y="4245947"/>
            <a:ext cx="59372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10</a:t>
            </a:r>
          </a:p>
        </p:txBody>
      </p:sp>
      <p:sp>
        <p:nvSpPr>
          <p:cNvPr id="44" name="Line 37"/>
          <p:cNvSpPr>
            <a:spLocks noChangeShapeType="1"/>
          </p:cNvSpPr>
          <p:nvPr/>
        </p:nvSpPr>
        <p:spPr bwMode="auto">
          <a:xfrm>
            <a:off x="844550" y="2546052"/>
            <a:ext cx="4956175" cy="127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9" name="Oval 42"/>
          <p:cNvSpPr>
            <a:spLocks noChangeArrowheads="1"/>
          </p:cNvSpPr>
          <p:nvPr/>
        </p:nvSpPr>
        <p:spPr bwMode="auto">
          <a:xfrm>
            <a:off x="779463" y="3349009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1" name="Rectangle 116"/>
          <p:cNvSpPr>
            <a:spLocks noChangeArrowheads="1"/>
          </p:cNvSpPr>
          <p:nvPr/>
        </p:nvSpPr>
        <p:spPr bwMode="auto">
          <a:xfrm>
            <a:off x="2939415" y="838200"/>
            <a:ext cx="286194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海波熔化的图像</a:t>
            </a:r>
          </a:p>
        </p:txBody>
      </p:sp>
      <p:sp>
        <p:nvSpPr>
          <p:cNvPr id="65" name="Text Box 120"/>
          <p:cNvSpPr txBox="1">
            <a:spLocks noChangeArrowheads="1"/>
          </p:cNvSpPr>
          <p:nvPr/>
        </p:nvSpPr>
        <p:spPr bwMode="auto">
          <a:xfrm>
            <a:off x="5580063" y="1118572"/>
            <a:ext cx="4074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en-US" altLang="zh-CN" sz="2400" i="1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</a:t>
            </a:r>
          </a:p>
        </p:txBody>
      </p:sp>
      <p:sp>
        <p:nvSpPr>
          <p:cNvPr id="66" name="Text Box 121"/>
          <p:cNvSpPr txBox="1">
            <a:spLocks noChangeArrowheads="1"/>
          </p:cNvSpPr>
          <p:nvPr/>
        </p:nvSpPr>
        <p:spPr bwMode="auto">
          <a:xfrm>
            <a:off x="6732240" y="1084525"/>
            <a:ext cx="1787669" cy="317009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en-US" altLang="zh-CN" sz="2500" i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  <a:r>
              <a:rPr lang="en-US" altLang="zh-CN" sz="25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—</a:t>
            </a:r>
            <a:r>
              <a:rPr lang="en-US" altLang="zh-CN" sz="2500" i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  <a:r>
              <a:rPr lang="zh-CN" altLang="en-US" sz="25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：</a:t>
            </a:r>
          </a:p>
          <a:p>
            <a:pPr fontAlgn="base">
              <a:buFontTx/>
              <a:buNone/>
            </a:pPr>
            <a:r>
              <a:rPr lang="zh-CN" altLang="en-US" sz="25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固态</a:t>
            </a:r>
          </a:p>
          <a:p>
            <a:pPr fontAlgn="base">
              <a:buFontTx/>
              <a:buNone/>
            </a:pPr>
            <a:endParaRPr lang="zh-CN" altLang="en-US" sz="25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>
              <a:buFontTx/>
              <a:buNone/>
            </a:pPr>
            <a:r>
              <a:rPr lang="en-US" altLang="zh-CN" sz="2500" i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  <a:r>
              <a:rPr lang="en-US" altLang="zh-CN" sz="25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—</a:t>
            </a:r>
            <a:r>
              <a:rPr lang="en-US" altLang="zh-CN" sz="2500" i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lang="zh-CN" altLang="en-US" sz="25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：</a:t>
            </a:r>
          </a:p>
          <a:p>
            <a:pPr fontAlgn="base">
              <a:buFontTx/>
              <a:buNone/>
            </a:pPr>
            <a:r>
              <a:rPr lang="zh-CN" altLang="en-US" sz="25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固液混合态</a:t>
            </a:r>
          </a:p>
          <a:p>
            <a:pPr fontAlgn="base">
              <a:buFontTx/>
              <a:buNone/>
            </a:pPr>
            <a:endParaRPr lang="zh-CN" altLang="en-US" sz="25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fontAlgn="base">
              <a:buFontTx/>
              <a:buNone/>
            </a:pPr>
            <a:r>
              <a:rPr lang="en-US" altLang="zh-CN" sz="2500" i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lang="en-US" altLang="zh-CN" sz="25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—</a:t>
            </a:r>
            <a:r>
              <a:rPr lang="en-US" altLang="zh-CN" sz="2500" i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</a:t>
            </a:r>
            <a:r>
              <a:rPr lang="zh-CN" altLang="en-US" sz="25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：</a:t>
            </a:r>
          </a:p>
          <a:p>
            <a:pPr fontAlgn="base">
              <a:buFontTx/>
              <a:buNone/>
            </a:pPr>
            <a:r>
              <a:rPr lang="zh-CN" altLang="en-US" sz="25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液态</a:t>
            </a:r>
            <a:endParaRPr lang="en-US" altLang="zh-CN" sz="2500" b="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17" name="组合 68"/>
          <p:cNvGrpSpPr/>
          <p:nvPr/>
        </p:nvGrpSpPr>
        <p:grpSpPr>
          <a:xfrm>
            <a:off x="250825" y="1131570"/>
            <a:ext cx="6408738" cy="3480454"/>
            <a:chOff x="395" y="-252"/>
            <a:chExt cx="10093" cy="5481"/>
          </a:xfrm>
        </p:grpSpPr>
        <p:sp>
          <p:nvSpPr>
            <p:cNvPr id="4" name="Line 33"/>
            <p:cNvSpPr>
              <a:spLocks noChangeShapeType="1"/>
            </p:cNvSpPr>
            <p:nvPr/>
          </p:nvSpPr>
          <p:spPr bwMode="auto">
            <a:xfrm>
              <a:off x="7493" y="499"/>
              <a:ext cx="2" cy="425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1" name="Line 4"/>
            <p:cNvSpPr>
              <a:spLocks noChangeShapeType="1"/>
            </p:cNvSpPr>
            <p:nvPr/>
          </p:nvSpPr>
          <p:spPr bwMode="auto">
            <a:xfrm flipH="1">
              <a:off x="2090" y="525"/>
              <a:ext cx="20" cy="42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2" name="Line 5"/>
            <p:cNvSpPr>
              <a:spLocks noChangeShapeType="1"/>
            </p:cNvSpPr>
            <p:nvPr/>
          </p:nvSpPr>
          <p:spPr bwMode="auto">
            <a:xfrm flipH="1">
              <a:off x="2872" y="525"/>
              <a:ext cx="18" cy="42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3" name="Line 6"/>
            <p:cNvSpPr>
              <a:spLocks noChangeShapeType="1"/>
            </p:cNvSpPr>
            <p:nvPr/>
          </p:nvSpPr>
          <p:spPr bwMode="auto">
            <a:xfrm flipH="1">
              <a:off x="3597" y="525"/>
              <a:ext cx="23" cy="424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4" name="Line 7"/>
            <p:cNvSpPr>
              <a:spLocks noChangeShapeType="1"/>
            </p:cNvSpPr>
            <p:nvPr/>
          </p:nvSpPr>
          <p:spPr bwMode="auto">
            <a:xfrm flipH="1">
              <a:off x="4371" y="525"/>
              <a:ext cx="11" cy="422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5" name="Line 8"/>
            <p:cNvSpPr>
              <a:spLocks noChangeShapeType="1"/>
            </p:cNvSpPr>
            <p:nvPr/>
          </p:nvSpPr>
          <p:spPr bwMode="auto">
            <a:xfrm flipH="1">
              <a:off x="5125" y="525"/>
              <a:ext cx="56" cy="423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 flipH="1">
              <a:off x="5885" y="525"/>
              <a:ext cx="25" cy="422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40" name="Line 33"/>
            <p:cNvSpPr>
              <a:spLocks noChangeShapeType="1"/>
            </p:cNvSpPr>
            <p:nvPr/>
          </p:nvSpPr>
          <p:spPr bwMode="auto">
            <a:xfrm>
              <a:off x="9134" y="525"/>
              <a:ext cx="2" cy="422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grpSp>
          <p:nvGrpSpPr>
            <p:cNvPr id="18" name="组合 67"/>
            <p:cNvGrpSpPr/>
            <p:nvPr/>
          </p:nvGrpSpPr>
          <p:grpSpPr>
            <a:xfrm>
              <a:off x="395" y="-252"/>
              <a:ext cx="3093" cy="5481"/>
              <a:chOff x="395" y="-252"/>
              <a:chExt cx="3093" cy="5481"/>
            </a:xfrm>
          </p:grpSpPr>
          <p:sp>
            <p:nvSpPr>
              <p:cNvPr id="25" name="Text Box 18"/>
              <p:cNvSpPr txBox="1">
                <a:spLocks noChangeArrowheads="1"/>
              </p:cNvSpPr>
              <p:nvPr/>
            </p:nvSpPr>
            <p:spPr bwMode="auto">
              <a:xfrm>
                <a:off x="1303" y="-252"/>
                <a:ext cx="2185" cy="82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50000"/>
                  </a:spcBef>
                  <a:buFontTx/>
                  <a:buNone/>
                </a:pPr>
                <a:r>
                  <a:rPr lang="zh-CN" altLang="en-US" sz="2800" b="0">
                    <a:solidFill>
                      <a:srgbClr val="0000CC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温度</a:t>
                </a:r>
                <a:r>
                  <a:rPr lang="en-US" altLang="zh-CN" sz="2800" b="0">
                    <a:solidFill>
                      <a:srgbClr val="0000CC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/℃</a:t>
                </a:r>
              </a:p>
            </p:txBody>
          </p:sp>
          <p:sp>
            <p:nvSpPr>
              <p:cNvPr id="36" name="Text Box 29"/>
              <p:cNvSpPr txBox="1">
                <a:spLocks noChangeArrowheads="1"/>
              </p:cNvSpPr>
              <p:nvPr/>
            </p:nvSpPr>
            <p:spPr bwMode="auto">
              <a:xfrm>
                <a:off x="498" y="4405"/>
                <a:ext cx="1040" cy="82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buFontTx/>
                  <a:buNone/>
                </a:pPr>
                <a:r>
                  <a:rPr lang="en-US" altLang="zh-CN" sz="2800" b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30</a:t>
                </a:r>
              </a:p>
            </p:txBody>
          </p:sp>
          <p:sp>
            <p:nvSpPr>
              <p:cNvPr id="37" name="Text Box 30"/>
              <p:cNvSpPr txBox="1">
                <a:spLocks noChangeArrowheads="1"/>
              </p:cNvSpPr>
              <p:nvPr/>
            </p:nvSpPr>
            <p:spPr bwMode="auto">
              <a:xfrm>
                <a:off x="395" y="3048"/>
                <a:ext cx="1040" cy="81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buFontTx/>
                  <a:buNone/>
                </a:pPr>
                <a:r>
                  <a:rPr lang="en-US" altLang="zh-CN" sz="2800" b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40</a:t>
                </a:r>
              </a:p>
            </p:txBody>
          </p:sp>
          <p:sp>
            <p:nvSpPr>
              <p:cNvPr id="47" name="Text Box 40"/>
              <p:cNvSpPr txBox="1">
                <a:spLocks noChangeArrowheads="1"/>
              </p:cNvSpPr>
              <p:nvPr/>
            </p:nvSpPr>
            <p:spPr bwMode="auto">
              <a:xfrm>
                <a:off x="395" y="1580"/>
                <a:ext cx="1040" cy="81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buFontTx/>
                  <a:buNone/>
                </a:pPr>
                <a:r>
                  <a:rPr lang="en-US" altLang="zh-CN" sz="2800" b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50</a:t>
                </a:r>
              </a:p>
            </p:txBody>
          </p:sp>
          <p:sp>
            <p:nvSpPr>
              <p:cNvPr id="48" name="Text Box 41"/>
              <p:cNvSpPr txBox="1">
                <a:spLocks noChangeArrowheads="1"/>
              </p:cNvSpPr>
              <p:nvPr/>
            </p:nvSpPr>
            <p:spPr bwMode="auto">
              <a:xfrm>
                <a:off x="510" y="108"/>
                <a:ext cx="1040" cy="81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buFontTx/>
                  <a:buNone/>
                </a:pPr>
                <a:r>
                  <a:rPr lang="en-US" altLang="zh-CN" sz="2800" b="0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60</a:t>
                </a:r>
              </a:p>
            </p:txBody>
          </p:sp>
        </p:grpSp>
        <p:sp>
          <p:nvSpPr>
            <p:cNvPr id="3" name="Line 33"/>
            <p:cNvSpPr>
              <a:spLocks noChangeShapeType="1"/>
            </p:cNvSpPr>
            <p:nvPr/>
          </p:nvSpPr>
          <p:spPr bwMode="auto">
            <a:xfrm>
              <a:off x="8317" y="499"/>
              <a:ext cx="2" cy="42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5" name="Line 33"/>
            <p:cNvSpPr>
              <a:spLocks noChangeShapeType="1"/>
            </p:cNvSpPr>
            <p:nvPr/>
          </p:nvSpPr>
          <p:spPr bwMode="auto">
            <a:xfrm>
              <a:off x="6663" y="535"/>
              <a:ext cx="2" cy="422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grpSp>
          <p:nvGrpSpPr>
            <p:cNvPr id="19" name="组合 66"/>
            <p:cNvGrpSpPr/>
            <p:nvPr/>
          </p:nvGrpSpPr>
          <p:grpSpPr>
            <a:xfrm>
              <a:off x="1303" y="448"/>
              <a:ext cx="9185" cy="4312"/>
              <a:chOff x="1303" y="448"/>
              <a:chExt cx="9185" cy="4312"/>
            </a:xfrm>
          </p:grpSpPr>
          <p:sp>
            <p:nvSpPr>
              <p:cNvPr id="10" name="Line 3"/>
              <p:cNvSpPr>
                <a:spLocks noChangeShapeType="1"/>
              </p:cNvSpPr>
              <p:nvPr/>
            </p:nvSpPr>
            <p:spPr bwMode="auto">
              <a:xfrm flipV="1">
                <a:off x="1330" y="4758"/>
                <a:ext cx="9158" cy="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2" name="Line 15"/>
              <p:cNvSpPr>
                <a:spLocks noChangeShapeType="1"/>
              </p:cNvSpPr>
              <p:nvPr/>
            </p:nvSpPr>
            <p:spPr bwMode="auto">
              <a:xfrm flipV="1">
                <a:off x="1330" y="4018"/>
                <a:ext cx="7805" cy="3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4" name="Line 17"/>
              <p:cNvSpPr>
                <a:spLocks noChangeShapeType="1"/>
              </p:cNvSpPr>
              <p:nvPr/>
            </p:nvSpPr>
            <p:spPr bwMode="auto">
              <a:xfrm>
                <a:off x="1330" y="2633"/>
                <a:ext cx="7805" cy="2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45" name="Line 38"/>
              <p:cNvSpPr>
                <a:spLocks noChangeShapeType="1"/>
              </p:cNvSpPr>
              <p:nvPr/>
            </p:nvSpPr>
            <p:spPr bwMode="auto">
              <a:xfrm>
                <a:off x="1330" y="1183"/>
                <a:ext cx="7805" cy="2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46" name="Line 39"/>
              <p:cNvSpPr>
                <a:spLocks noChangeShapeType="1"/>
              </p:cNvSpPr>
              <p:nvPr/>
            </p:nvSpPr>
            <p:spPr bwMode="auto">
              <a:xfrm>
                <a:off x="1331" y="499"/>
                <a:ext cx="7805" cy="2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0" name="Freeform 53"/>
              <p:cNvSpPr/>
              <p:nvPr/>
            </p:nvSpPr>
            <p:spPr bwMode="auto">
              <a:xfrm>
                <a:off x="1303" y="448"/>
                <a:ext cx="7920" cy="2835"/>
              </a:xfrm>
              <a:custGeom>
                <a:avLst/>
                <a:gdLst/>
                <a:ahLst/>
                <a:cxnLst>
                  <a:cxn ang="0">
                    <a:pos x="0" y="1315"/>
                  </a:cxn>
                  <a:cxn ang="0">
                    <a:pos x="317" y="1089"/>
                  </a:cxn>
                  <a:cxn ang="0">
                    <a:pos x="680" y="953"/>
                  </a:cxn>
                  <a:cxn ang="0">
                    <a:pos x="998" y="771"/>
                  </a:cxn>
                  <a:cxn ang="0">
                    <a:pos x="1315" y="771"/>
                  </a:cxn>
                  <a:cxn ang="0">
                    <a:pos x="1406" y="771"/>
                  </a:cxn>
                  <a:cxn ang="0">
                    <a:pos x="1633" y="771"/>
                  </a:cxn>
                  <a:cxn ang="0">
                    <a:pos x="1996" y="771"/>
                  </a:cxn>
                  <a:cxn ang="0">
                    <a:pos x="2313" y="680"/>
                  </a:cxn>
                  <a:cxn ang="0">
                    <a:pos x="2721" y="544"/>
                  </a:cxn>
                  <a:cxn ang="0">
                    <a:pos x="3039" y="272"/>
                  </a:cxn>
                  <a:cxn ang="0">
                    <a:pos x="3402" y="0"/>
                  </a:cxn>
                </a:cxnLst>
                <a:rect l="0" t="0" r="r" b="b"/>
                <a:pathLst>
                  <a:path w="3402" h="1315">
                    <a:moveTo>
                      <a:pt x="0" y="1315"/>
                    </a:moveTo>
                    <a:cubicBezTo>
                      <a:pt x="102" y="1232"/>
                      <a:pt x="204" y="1149"/>
                      <a:pt x="317" y="1089"/>
                    </a:cubicBezTo>
                    <a:cubicBezTo>
                      <a:pt x="430" y="1029"/>
                      <a:pt x="567" y="1006"/>
                      <a:pt x="680" y="953"/>
                    </a:cubicBezTo>
                    <a:cubicBezTo>
                      <a:pt x="793" y="900"/>
                      <a:pt x="892" y="801"/>
                      <a:pt x="998" y="771"/>
                    </a:cubicBezTo>
                    <a:cubicBezTo>
                      <a:pt x="1104" y="741"/>
                      <a:pt x="1247" y="771"/>
                      <a:pt x="1315" y="771"/>
                    </a:cubicBezTo>
                    <a:cubicBezTo>
                      <a:pt x="1383" y="771"/>
                      <a:pt x="1353" y="771"/>
                      <a:pt x="1406" y="771"/>
                    </a:cubicBezTo>
                    <a:cubicBezTo>
                      <a:pt x="1459" y="771"/>
                      <a:pt x="1535" y="771"/>
                      <a:pt x="1633" y="771"/>
                    </a:cubicBezTo>
                    <a:cubicBezTo>
                      <a:pt x="1731" y="771"/>
                      <a:pt x="1883" y="786"/>
                      <a:pt x="1996" y="771"/>
                    </a:cubicBezTo>
                    <a:cubicBezTo>
                      <a:pt x="2109" y="756"/>
                      <a:pt x="2192" y="718"/>
                      <a:pt x="2313" y="680"/>
                    </a:cubicBezTo>
                    <a:cubicBezTo>
                      <a:pt x="2434" y="642"/>
                      <a:pt x="2600" y="612"/>
                      <a:pt x="2721" y="544"/>
                    </a:cubicBezTo>
                    <a:cubicBezTo>
                      <a:pt x="2842" y="476"/>
                      <a:pt x="2926" y="363"/>
                      <a:pt x="3039" y="272"/>
                    </a:cubicBezTo>
                    <a:cubicBezTo>
                      <a:pt x="3152" y="181"/>
                      <a:pt x="3334" y="45"/>
                      <a:pt x="340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2" name="Text Box 117"/>
              <p:cNvSpPr txBox="1">
                <a:spLocks noChangeArrowheads="1"/>
              </p:cNvSpPr>
              <p:nvPr/>
            </p:nvSpPr>
            <p:spPr bwMode="auto">
              <a:xfrm>
                <a:off x="1303" y="3240"/>
                <a:ext cx="586" cy="7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pPr fontAlgn="base">
                  <a:buFontTx/>
                  <a:buNone/>
                </a:pPr>
                <a:r>
                  <a:rPr lang="en-US" altLang="zh-CN" sz="2400" i="1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A</a:t>
                </a:r>
              </a:p>
            </p:txBody>
          </p:sp>
          <p:sp>
            <p:nvSpPr>
              <p:cNvPr id="63" name="Text Box 118"/>
              <p:cNvSpPr txBox="1">
                <a:spLocks noChangeArrowheads="1"/>
              </p:cNvSpPr>
              <p:nvPr/>
            </p:nvSpPr>
            <p:spPr bwMode="auto">
              <a:xfrm>
                <a:off x="3531" y="1358"/>
                <a:ext cx="586" cy="7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pPr fontAlgn="base">
                  <a:buFontTx/>
                  <a:buNone/>
                </a:pPr>
                <a:r>
                  <a:rPr lang="en-US" altLang="zh-CN" sz="2400" i="1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B</a:t>
                </a:r>
              </a:p>
            </p:txBody>
          </p:sp>
          <p:sp>
            <p:nvSpPr>
              <p:cNvPr id="64" name="Text Box 119"/>
              <p:cNvSpPr txBox="1">
                <a:spLocks noChangeArrowheads="1"/>
              </p:cNvSpPr>
              <p:nvPr/>
            </p:nvSpPr>
            <p:spPr bwMode="auto">
              <a:xfrm>
                <a:off x="5793" y="1347"/>
                <a:ext cx="614" cy="7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pPr fontAlgn="base">
                  <a:buFontTx/>
                  <a:buNone/>
                </a:pPr>
                <a:r>
                  <a:rPr lang="en-US" altLang="zh-CN" sz="2400" i="1">
                    <a:solidFill>
                      <a:schemeClr val="tx1"/>
                    </a:solidFill>
                    <a:latin typeface="Times New Roman" pitchFamily="18" charset="0"/>
                    <a:ea typeface="+mn-ea"/>
                    <a:cs typeface="Times New Roman" pitchFamily="18" charset="0"/>
                  </a:rPr>
                  <a:t>C</a:t>
                </a:r>
              </a:p>
            </p:txBody>
          </p:sp>
          <p:sp>
            <p:nvSpPr>
              <p:cNvPr id="58" name="Oval 51"/>
              <p:cNvSpPr>
                <a:spLocks noChangeArrowheads="1"/>
              </p:cNvSpPr>
              <p:nvPr/>
            </p:nvSpPr>
            <p:spPr bwMode="auto">
              <a:xfrm>
                <a:off x="8250" y="1010"/>
                <a:ext cx="155" cy="19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56" name="Oval 49"/>
              <p:cNvSpPr>
                <a:spLocks noChangeArrowheads="1"/>
              </p:cNvSpPr>
              <p:nvPr/>
            </p:nvSpPr>
            <p:spPr bwMode="auto">
              <a:xfrm>
                <a:off x="6585" y="1883"/>
                <a:ext cx="158" cy="19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</p:grpSp>
      <p:sp>
        <p:nvSpPr>
          <p:cNvPr id="50" name="Oval 43"/>
          <p:cNvSpPr>
            <a:spLocks noChangeArrowheads="1"/>
          </p:cNvSpPr>
          <p:nvPr/>
        </p:nvSpPr>
        <p:spPr bwMode="auto">
          <a:xfrm>
            <a:off x="1273175" y="3027064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3" name="Oval 46"/>
          <p:cNvSpPr>
            <a:spLocks noChangeArrowheads="1"/>
          </p:cNvSpPr>
          <p:nvPr/>
        </p:nvSpPr>
        <p:spPr bwMode="auto">
          <a:xfrm>
            <a:off x="2729548" y="2603837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4" name="Oval 47"/>
          <p:cNvSpPr>
            <a:spLocks noChangeArrowheads="1"/>
          </p:cNvSpPr>
          <p:nvPr/>
        </p:nvSpPr>
        <p:spPr bwMode="auto">
          <a:xfrm>
            <a:off x="3222625" y="2556847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5" name="Oval 48"/>
          <p:cNvSpPr>
            <a:spLocks noChangeArrowheads="1"/>
          </p:cNvSpPr>
          <p:nvPr/>
        </p:nvSpPr>
        <p:spPr bwMode="auto">
          <a:xfrm>
            <a:off x="3716973" y="2558752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7" name="Oval 50"/>
          <p:cNvSpPr>
            <a:spLocks noChangeArrowheads="1"/>
          </p:cNvSpPr>
          <p:nvPr/>
        </p:nvSpPr>
        <p:spPr bwMode="auto">
          <a:xfrm>
            <a:off x="4708525" y="2302847"/>
            <a:ext cx="100013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9" name="Oval 52"/>
          <p:cNvSpPr>
            <a:spLocks noChangeArrowheads="1"/>
          </p:cNvSpPr>
          <p:nvPr/>
        </p:nvSpPr>
        <p:spPr bwMode="auto">
          <a:xfrm>
            <a:off x="5767388" y="1563072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1" name="Oval 44"/>
          <p:cNvSpPr>
            <a:spLocks noChangeArrowheads="1"/>
          </p:cNvSpPr>
          <p:nvPr/>
        </p:nvSpPr>
        <p:spPr bwMode="auto">
          <a:xfrm>
            <a:off x="1779588" y="2814339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2" name="Oval 45"/>
          <p:cNvSpPr>
            <a:spLocks noChangeArrowheads="1"/>
          </p:cNvSpPr>
          <p:nvPr/>
        </p:nvSpPr>
        <p:spPr bwMode="auto">
          <a:xfrm>
            <a:off x="2242185" y="2558752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bldLvl="0" animBg="1"/>
      <p:bldP spid="65" grpId="0" bldLvl="0" animBg="1"/>
      <p:bldP spid="50" grpId="0" bldLvl="0" animBg="1"/>
      <p:bldP spid="53" grpId="0" bldLvl="0" animBg="1"/>
      <p:bldP spid="54" grpId="0" bldLvl="0" animBg="1"/>
      <p:bldP spid="55" grpId="0" bldLvl="0" animBg="1"/>
      <p:bldP spid="57" grpId="0" bldLvl="0" animBg="1"/>
      <p:bldP spid="59" grpId="0" bldLvl="0" animBg="1"/>
      <p:bldP spid="51" grpId="0" bldLvl="0" animBg="1"/>
      <p:bldP spid="52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459293"/>
              </p:ext>
            </p:extLst>
          </p:nvPr>
        </p:nvGraphicFramePr>
        <p:xfrm>
          <a:off x="539721" y="1929439"/>
          <a:ext cx="7956550" cy="1759585"/>
        </p:xfrm>
        <a:graphic>
          <a:graphicData uri="http://schemas.openxmlformats.org/drawingml/2006/table">
            <a:tbl>
              <a:tblPr/>
              <a:tblGrid>
                <a:gridCol w="1466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8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4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6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4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8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时间</a:t>
                      </a: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</a:t>
                      </a: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分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温度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/℃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69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物质状态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固液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2"/>
          <p:cNvSpPr>
            <a:spLocks noChangeShapeType="1"/>
          </p:cNvSpPr>
          <p:nvPr/>
        </p:nvSpPr>
        <p:spPr bwMode="auto">
          <a:xfrm rot="10800000">
            <a:off x="2149475" y="1186180"/>
            <a:ext cx="12700" cy="319976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Line 3"/>
          <p:cNvSpPr>
            <a:spLocks noChangeShapeType="1"/>
          </p:cNvSpPr>
          <p:nvPr/>
        </p:nvSpPr>
        <p:spPr bwMode="auto">
          <a:xfrm flipV="1">
            <a:off x="2162204" y="4398982"/>
            <a:ext cx="5815013" cy="15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 flipV="1">
            <a:off x="2162204" y="3914477"/>
            <a:ext cx="4956175" cy="190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 flipV="1">
            <a:off x="2162204" y="3482677"/>
            <a:ext cx="4956175" cy="15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>
            <a:off x="2162204" y="3035002"/>
            <a:ext cx="4956175" cy="174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2097405" y="1196975"/>
            <a:ext cx="14732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b="0">
                <a:solidFill>
                  <a:srgbClr val="0000CC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温度</a:t>
            </a:r>
            <a:r>
              <a:rPr lang="en-US" altLang="zh-CN" sz="2800" b="0">
                <a:solidFill>
                  <a:srgbClr val="0000CC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/℃</a:t>
            </a: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7491442" y="4324369"/>
            <a:ext cx="1385887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b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时间</a:t>
            </a:r>
            <a:r>
              <a:rPr lang="en-US" altLang="zh-CN" sz="2800" b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lang="zh-CN" altLang="en-US" sz="2800" b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分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2030442" y="4324052"/>
            <a:ext cx="331787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0</a:t>
            </a:r>
          </a:p>
        </p:txBody>
      </p:sp>
      <p:sp>
        <p:nvSpPr>
          <p:cNvPr id="28" name="Text Box 21"/>
          <p:cNvSpPr txBox="1">
            <a:spLocks noChangeArrowheads="1"/>
          </p:cNvSpPr>
          <p:nvPr/>
        </p:nvSpPr>
        <p:spPr bwMode="auto">
          <a:xfrm>
            <a:off x="2424142" y="4324052"/>
            <a:ext cx="265112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2954367" y="4324052"/>
            <a:ext cx="396875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>
            <a:off x="3417917" y="4324052"/>
            <a:ext cx="396875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3873529" y="4317702"/>
            <a:ext cx="33020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4408805" y="4324350"/>
            <a:ext cx="38036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</a:p>
        </p:txBody>
      </p:sp>
      <p:sp>
        <p:nvSpPr>
          <p:cNvPr id="33" name="Text Box 26"/>
          <p:cNvSpPr txBox="1">
            <a:spLocks noChangeArrowheads="1"/>
          </p:cNvSpPr>
          <p:nvPr/>
        </p:nvSpPr>
        <p:spPr bwMode="auto">
          <a:xfrm>
            <a:off x="4806950" y="4324350"/>
            <a:ext cx="41084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</a:p>
        </p:txBody>
      </p:sp>
      <p:sp>
        <p:nvSpPr>
          <p:cNvPr id="34" name="Text Box 27"/>
          <p:cNvSpPr txBox="1">
            <a:spLocks noChangeArrowheads="1"/>
          </p:cNvSpPr>
          <p:nvPr/>
        </p:nvSpPr>
        <p:spPr bwMode="auto">
          <a:xfrm>
            <a:off x="5334000" y="4337050"/>
            <a:ext cx="41084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7</a:t>
            </a:r>
          </a:p>
        </p:txBody>
      </p:sp>
      <p:sp>
        <p:nvSpPr>
          <p:cNvPr id="37" name="Text Box 30"/>
          <p:cNvSpPr txBox="1">
            <a:spLocks noChangeArrowheads="1"/>
          </p:cNvSpPr>
          <p:nvPr/>
        </p:nvSpPr>
        <p:spPr bwMode="auto">
          <a:xfrm>
            <a:off x="1497042" y="4166889"/>
            <a:ext cx="6604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40</a:t>
            </a:r>
          </a:p>
        </p:txBody>
      </p:sp>
      <p:sp>
        <p:nvSpPr>
          <p:cNvPr id="40" name="Line 33"/>
          <p:cNvSpPr>
            <a:spLocks noChangeShapeType="1"/>
          </p:cNvSpPr>
          <p:nvPr/>
        </p:nvSpPr>
        <p:spPr bwMode="auto">
          <a:xfrm>
            <a:off x="7118350" y="1701800"/>
            <a:ext cx="635" cy="26987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1" name="Text Box 34"/>
          <p:cNvSpPr txBox="1">
            <a:spLocks noChangeArrowheads="1"/>
          </p:cNvSpPr>
          <p:nvPr/>
        </p:nvSpPr>
        <p:spPr bwMode="auto">
          <a:xfrm>
            <a:off x="5862955" y="4324350"/>
            <a:ext cx="40322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8</a:t>
            </a:r>
          </a:p>
        </p:txBody>
      </p:sp>
      <p:sp>
        <p:nvSpPr>
          <p:cNvPr id="42" name="Text Box 35"/>
          <p:cNvSpPr txBox="1">
            <a:spLocks noChangeArrowheads="1"/>
          </p:cNvSpPr>
          <p:nvPr/>
        </p:nvSpPr>
        <p:spPr bwMode="auto">
          <a:xfrm>
            <a:off x="6394450" y="4318000"/>
            <a:ext cx="42481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9</a:t>
            </a:r>
          </a:p>
        </p:txBody>
      </p:sp>
      <p:sp>
        <p:nvSpPr>
          <p:cNvPr id="43" name="Text Box 36"/>
          <p:cNvSpPr txBox="1">
            <a:spLocks noChangeArrowheads="1"/>
          </p:cNvSpPr>
          <p:nvPr/>
        </p:nvSpPr>
        <p:spPr bwMode="auto">
          <a:xfrm>
            <a:off x="6897717" y="4317702"/>
            <a:ext cx="59372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10</a:t>
            </a:r>
          </a:p>
        </p:txBody>
      </p:sp>
      <p:sp>
        <p:nvSpPr>
          <p:cNvPr id="44" name="Line 37"/>
          <p:cNvSpPr>
            <a:spLocks noChangeShapeType="1"/>
          </p:cNvSpPr>
          <p:nvPr/>
        </p:nvSpPr>
        <p:spPr bwMode="auto">
          <a:xfrm>
            <a:off x="2162204" y="2546052"/>
            <a:ext cx="4956175" cy="127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5" name="Line 38"/>
          <p:cNvSpPr>
            <a:spLocks noChangeShapeType="1"/>
          </p:cNvSpPr>
          <p:nvPr/>
        </p:nvSpPr>
        <p:spPr bwMode="auto">
          <a:xfrm>
            <a:off x="2162204" y="2114252"/>
            <a:ext cx="4956175" cy="142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6" name="Line 39"/>
          <p:cNvSpPr>
            <a:spLocks noChangeShapeType="1"/>
          </p:cNvSpPr>
          <p:nvPr/>
        </p:nvSpPr>
        <p:spPr bwMode="auto">
          <a:xfrm>
            <a:off x="2162204" y="1682452"/>
            <a:ext cx="4956175" cy="142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7" name="Text Box 40"/>
          <p:cNvSpPr txBox="1">
            <a:spLocks noChangeArrowheads="1"/>
          </p:cNvSpPr>
          <p:nvPr/>
        </p:nvSpPr>
        <p:spPr bwMode="auto">
          <a:xfrm>
            <a:off x="1568479" y="3303289"/>
            <a:ext cx="6604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50</a:t>
            </a:r>
          </a:p>
        </p:txBody>
      </p:sp>
      <p:sp>
        <p:nvSpPr>
          <p:cNvPr id="48" name="Oval 41"/>
          <p:cNvSpPr>
            <a:spLocks noChangeArrowheads="1"/>
          </p:cNvSpPr>
          <p:nvPr/>
        </p:nvSpPr>
        <p:spPr bwMode="auto">
          <a:xfrm>
            <a:off x="2097117" y="4331989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8" name="Oval 51"/>
          <p:cNvSpPr>
            <a:spLocks noChangeArrowheads="1"/>
          </p:cNvSpPr>
          <p:nvPr/>
        </p:nvSpPr>
        <p:spPr bwMode="auto">
          <a:xfrm>
            <a:off x="7085042" y="1450677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9" name="Rectangle 114"/>
          <p:cNvSpPr>
            <a:spLocks noChangeArrowheads="1"/>
          </p:cNvSpPr>
          <p:nvPr/>
        </p:nvSpPr>
        <p:spPr bwMode="auto">
          <a:xfrm>
            <a:off x="3665855" y="929005"/>
            <a:ext cx="287909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石蜡熔化的图像</a:t>
            </a:r>
          </a:p>
        </p:txBody>
      </p:sp>
      <p:sp>
        <p:nvSpPr>
          <p:cNvPr id="60" name="Text Box 115"/>
          <p:cNvSpPr txBox="1">
            <a:spLocks noChangeArrowheads="1"/>
          </p:cNvSpPr>
          <p:nvPr/>
        </p:nvSpPr>
        <p:spPr bwMode="auto">
          <a:xfrm>
            <a:off x="1641504" y="2366664"/>
            <a:ext cx="6604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60</a:t>
            </a:r>
          </a:p>
        </p:txBody>
      </p:sp>
      <p:sp>
        <p:nvSpPr>
          <p:cNvPr id="61" name="Text Box 116"/>
          <p:cNvSpPr txBox="1">
            <a:spLocks noChangeArrowheads="1"/>
          </p:cNvSpPr>
          <p:nvPr/>
        </p:nvSpPr>
        <p:spPr bwMode="auto">
          <a:xfrm>
            <a:off x="1641187" y="1507827"/>
            <a:ext cx="66040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2800" b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70</a:t>
            </a:r>
          </a:p>
        </p:txBody>
      </p:sp>
      <p:sp>
        <p:nvSpPr>
          <p:cNvPr id="62" name="Freeform 117"/>
          <p:cNvSpPr/>
          <p:nvPr/>
        </p:nvSpPr>
        <p:spPr bwMode="auto">
          <a:xfrm>
            <a:off x="2149187" y="1508144"/>
            <a:ext cx="4968875" cy="2879725"/>
          </a:xfrm>
          <a:custGeom>
            <a:avLst/>
            <a:gdLst/>
            <a:ahLst/>
            <a:cxnLst>
              <a:cxn ang="0">
                <a:pos x="0" y="1814"/>
              </a:cxn>
              <a:cxn ang="0">
                <a:pos x="272" y="1588"/>
              </a:cxn>
              <a:cxn ang="0">
                <a:pos x="635" y="1452"/>
              </a:cxn>
              <a:cxn ang="0">
                <a:pos x="908" y="1225"/>
              </a:cxn>
              <a:cxn ang="0">
                <a:pos x="1225" y="1134"/>
              </a:cxn>
              <a:cxn ang="0">
                <a:pos x="1543" y="907"/>
              </a:cxn>
              <a:cxn ang="0">
                <a:pos x="1860" y="635"/>
              </a:cxn>
              <a:cxn ang="0">
                <a:pos x="2132" y="544"/>
              </a:cxn>
              <a:cxn ang="0">
                <a:pos x="2495" y="363"/>
              </a:cxn>
              <a:cxn ang="0">
                <a:pos x="2813" y="182"/>
              </a:cxn>
              <a:cxn ang="0">
                <a:pos x="3130" y="0"/>
              </a:cxn>
            </a:cxnLst>
            <a:rect l="0" t="0" r="r" b="b"/>
            <a:pathLst>
              <a:path w="3130" h="1814">
                <a:moveTo>
                  <a:pt x="0" y="1814"/>
                </a:moveTo>
                <a:cubicBezTo>
                  <a:pt x="83" y="1731"/>
                  <a:pt x="166" y="1648"/>
                  <a:pt x="272" y="1588"/>
                </a:cubicBezTo>
                <a:cubicBezTo>
                  <a:pt x="378" y="1528"/>
                  <a:pt x="529" y="1512"/>
                  <a:pt x="635" y="1452"/>
                </a:cubicBezTo>
                <a:cubicBezTo>
                  <a:pt x="741" y="1392"/>
                  <a:pt x="810" y="1278"/>
                  <a:pt x="908" y="1225"/>
                </a:cubicBezTo>
                <a:cubicBezTo>
                  <a:pt x="1006" y="1172"/>
                  <a:pt x="1119" y="1187"/>
                  <a:pt x="1225" y="1134"/>
                </a:cubicBezTo>
                <a:cubicBezTo>
                  <a:pt x="1331" y="1081"/>
                  <a:pt x="1437" y="990"/>
                  <a:pt x="1543" y="907"/>
                </a:cubicBezTo>
                <a:cubicBezTo>
                  <a:pt x="1649" y="824"/>
                  <a:pt x="1762" y="696"/>
                  <a:pt x="1860" y="635"/>
                </a:cubicBezTo>
                <a:cubicBezTo>
                  <a:pt x="1958" y="574"/>
                  <a:pt x="2026" y="589"/>
                  <a:pt x="2132" y="544"/>
                </a:cubicBezTo>
                <a:cubicBezTo>
                  <a:pt x="2238" y="499"/>
                  <a:pt x="2381" y="423"/>
                  <a:pt x="2495" y="363"/>
                </a:cubicBezTo>
                <a:cubicBezTo>
                  <a:pt x="2609" y="303"/>
                  <a:pt x="2707" y="242"/>
                  <a:pt x="2813" y="182"/>
                </a:cubicBezTo>
                <a:cubicBezTo>
                  <a:pt x="2919" y="122"/>
                  <a:pt x="3077" y="30"/>
                  <a:pt x="313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Line 33"/>
          <p:cNvSpPr>
            <a:spLocks noChangeShapeType="1"/>
          </p:cNvSpPr>
          <p:nvPr/>
        </p:nvSpPr>
        <p:spPr bwMode="auto">
          <a:xfrm>
            <a:off x="6590030" y="1682750"/>
            <a:ext cx="635" cy="26987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Line 33"/>
          <p:cNvSpPr>
            <a:spLocks noChangeShapeType="1"/>
          </p:cNvSpPr>
          <p:nvPr/>
        </p:nvSpPr>
        <p:spPr bwMode="auto">
          <a:xfrm>
            <a:off x="6075680" y="1696720"/>
            <a:ext cx="635" cy="26987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Line 33"/>
          <p:cNvSpPr>
            <a:spLocks noChangeShapeType="1"/>
          </p:cNvSpPr>
          <p:nvPr/>
        </p:nvSpPr>
        <p:spPr bwMode="auto">
          <a:xfrm>
            <a:off x="5548630" y="1701800"/>
            <a:ext cx="635" cy="26987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3" name="Line 33"/>
          <p:cNvSpPr>
            <a:spLocks noChangeShapeType="1"/>
          </p:cNvSpPr>
          <p:nvPr/>
        </p:nvSpPr>
        <p:spPr bwMode="auto">
          <a:xfrm>
            <a:off x="5069205" y="1681480"/>
            <a:ext cx="635" cy="26987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4" name="Line 33"/>
          <p:cNvSpPr>
            <a:spLocks noChangeShapeType="1"/>
          </p:cNvSpPr>
          <p:nvPr/>
        </p:nvSpPr>
        <p:spPr bwMode="auto">
          <a:xfrm>
            <a:off x="2607945" y="1687195"/>
            <a:ext cx="635" cy="26987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5" name="Line 33"/>
          <p:cNvSpPr>
            <a:spLocks noChangeShapeType="1"/>
          </p:cNvSpPr>
          <p:nvPr/>
        </p:nvSpPr>
        <p:spPr bwMode="auto">
          <a:xfrm>
            <a:off x="4572635" y="1700530"/>
            <a:ext cx="635" cy="26987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6" name="Line 33"/>
          <p:cNvSpPr>
            <a:spLocks noChangeShapeType="1"/>
          </p:cNvSpPr>
          <p:nvPr/>
        </p:nvSpPr>
        <p:spPr bwMode="auto">
          <a:xfrm>
            <a:off x="4095750" y="1680845"/>
            <a:ext cx="635" cy="26987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7" name="Line 33"/>
          <p:cNvSpPr>
            <a:spLocks noChangeShapeType="1"/>
          </p:cNvSpPr>
          <p:nvPr/>
        </p:nvSpPr>
        <p:spPr bwMode="auto">
          <a:xfrm>
            <a:off x="3616325" y="1694180"/>
            <a:ext cx="635" cy="26987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8" name="Line 33"/>
          <p:cNvSpPr>
            <a:spLocks noChangeShapeType="1"/>
          </p:cNvSpPr>
          <p:nvPr/>
        </p:nvSpPr>
        <p:spPr bwMode="auto">
          <a:xfrm>
            <a:off x="3130550" y="1681480"/>
            <a:ext cx="635" cy="26987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9" name="Oval 42"/>
          <p:cNvSpPr>
            <a:spLocks noChangeArrowheads="1"/>
          </p:cNvSpPr>
          <p:nvPr/>
        </p:nvSpPr>
        <p:spPr bwMode="auto">
          <a:xfrm>
            <a:off x="2559079" y="3979247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0" name="Oval 43"/>
          <p:cNvSpPr>
            <a:spLocks noChangeArrowheads="1"/>
          </p:cNvSpPr>
          <p:nvPr/>
        </p:nvSpPr>
        <p:spPr bwMode="auto">
          <a:xfrm>
            <a:off x="3081367" y="3755727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1" name="Oval 44"/>
          <p:cNvSpPr>
            <a:spLocks noChangeArrowheads="1"/>
          </p:cNvSpPr>
          <p:nvPr/>
        </p:nvSpPr>
        <p:spPr bwMode="auto">
          <a:xfrm>
            <a:off x="3567459" y="3360439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2" name="Oval 45"/>
          <p:cNvSpPr>
            <a:spLocks noChangeArrowheads="1"/>
          </p:cNvSpPr>
          <p:nvPr/>
        </p:nvSpPr>
        <p:spPr bwMode="auto">
          <a:xfrm>
            <a:off x="4046567" y="3231852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3" name="Oval 46"/>
          <p:cNvSpPr>
            <a:spLocks noChangeArrowheads="1"/>
          </p:cNvSpPr>
          <p:nvPr/>
        </p:nvSpPr>
        <p:spPr bwMode="auto">
          <a:xfrm>
            <a:off x="4523769" y="2885777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4" name="Oval 47"/>
          <p:cNvSpPr>
            <a:spLocks noChangeArrowheads="1"/>
          </p:cNvSpPr>
          <p:nvPr/>
        </p:nvSpPr>
        <p:spPr bwMode="auto">
          <a:xfrm>
            <a:off x="5037167" y="2458739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5" name="Oval 48"/>
          <p:cNvSpPr>
            <a:spLocks noChangeArrowheads="1"/>
          </p:cNvSpPr>
          <p:nvPr/>
        </p:nvSpPr>
        <p:spPr bwMode="auto">
          <a:xfrm>
            <a:off x="5499129" y="2315864"/>
            <a:ext cx="100013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6" name="Oval 49"/>
          <p:cNvSpPr>
            <a:spLocks noChangeArrowheads="1"/>
          </p:cNvSpPr>
          <p:nvPr/>
        </p:nvSpPr>
        <p:spPr bwMode="auto">
          <a:xfrm>
            <a:off x="6026179" y="2026939"/>
            <a:ext cx="100013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7" name="Oval 50"/>
          <p:cNvSpPr>
            <a:spLocks noChangeArrowheads="1"/>
          </p:cNvSpPr>
          <p:nvPr/>
        </p:nvSpPr>
        <p:spPr bwMode="auto">
          <a:xfrm>
            <a:off x="6541164" y="1718964"/>
            <a:ext cx="98425" cy="1238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bldLvl="0" animBg="1"/>
      <p:bldP spid="58" grpId="0" bldLvl="0" animBg="1"/>
      <p:bldP spid="62" grpId="0" bldLvl="0" animBg="1"/>
      <p:bldP spid="49" grpId="0" bldLvl="0" animBg="1"/>
      <p:bldP spid="50" grpId="0" bldLvl="0" animBg="1"/>
      <p:bldP spid="51" grpId="0" bldLvl="0" animBg="1"/>
      <p:bldP spid="52" grpId="0" bldLvl="0" animBg="1"/>
      <p:bldP spid="53" grpId="0" bldLvl="0" animBg="1"/>
      <p:bldP spid="54" grpId="0" bldLvl="0" animBg="1"/>
      <p:bldP spid="55" grpId="0" bldLvl="0" animBg="1"/>
      <p:bldP spid="56" grpId="0" bldLvl="0" animBg="1"/>
      <p:bldP spid="57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"/>
          <p:cNvGrpSpPr/>
          <p:nvPr/>
        </p:nvGrpSpPr>
        <p:grpSpPr bwMode="auto">
          <a:xfrm>
            <a:off x="179388" y="1101744"/>
            <a:ext cx="4373562" cy="3373438"/>
            <a:chOff x="113" y="1163"/>
            <a:chExt cx="2755" cy="2125"/>
          </a:xfrm>
        </p:grpSpPr>
        <p:sp>
          <p:nvSpPr>
            <p:cNvPr id="10" name="Line 3"/>
            <p:cNvSpPr>
              <a:spLocks noChangeShapeType="1"/>
            </p:cNvSpPr>
            <p:nvPr/>
          </p:nvSpPr>
          <p:spPr bwMode="auto">
            <a:xfrm flipH="1">
              <a:off x="2569" y="1397"/>
              <a:ext cx="0" cy="17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4"/>
            <p:cNvSpPr>
              <a:spLocks noChangeShapeType="1"/>
            </p:cNvSpPr>
            <p:nvPr/>
          </p:nvSpPr>
          <p:spPr bwMode="auto">
            <a:xfrm flipV="1">
              <a:off x="375" y="2363"/>
              <a:ext cx="2205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5"/>
            <p:cNvSpPr>
              <a:spLocks noChangeShapeType="1"/>
            </p:cNvSpPr>
            <p:nvPr/>
          </p:nvSpPr>
          <p:spPr bwMode="auto">
            <a:xfrm flipV="1">
              <a:off x="375" y="2493"/>
              <a:ext cx="2191" cy="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7"/>
            <p:cNvSpPr>
              <a:spLocks noChangeShapeType="1"/>
            </p:cNvSpPr>
            <p:nvPr/>
          </p:nvSpPr>
          <p:spPr bwMode="auto">
            <a:xfrm>
              <a:off x="375" y="1676"/>
              <a:ext cx="21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>
              <a:off x="375" y="1806"/>
              <a:ext cx="2200" cy="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10"/>
            <p:cNvSpPr>
              <a:spLocks noChangeShapeType="1"/>
            </p:cNvSpPr>
            <p:nvPr/>
          </p:nvSpPr>
          <p:spPr bwMode="auto">
            <a:xfrm>
              <a:off x="375" y="1536"/>
              <a:ext cx="21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Text Box 12"/>
            <p:cNvSpPr txBox="1">
              <a:spLocks noChangeArrowheads="1"/>
            </p:cNvSpPr>
            <p:nvPr/>
          </p:nvSpPr>
          <p:spPr bwMode="auto">
            <a:xfrm>
              <a:off x="385" y="1163"/>
              <a:ext cx="605" cy="23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lang="zh-CN" altLang="en-US" sz="1800" b="0">
                  <a:solidFill>
                    <a:schemeClr val="tx1"/>
                  </a:solidFill>
                  <a:ea typeface="宋体" panose="02010600030101010101" pitchFamily="2" charset="-122"/>
                </a:rPr>
                <a:t>温度℃</a:t>
              </a:r>
            </a:p>
          </p:txBody>
        </p:sp>
        <p:sp>
          <p:nvSpPr>
            <p:cNvPr id="20" name="Text Box 13"/>
            <p:cNvSpPr txBox="1">
              <a:spLocks noChangeArrowheads="1"/>
            </p:cNvSpPr>
            <p:nvPr/>
          </p:nvSpPr>
          <p:spPr bwMode="auto">
            <a:xfrm>
              <a:off x="113" y="3076"/>
              <a:ext cx="363" cy="21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lang="en-US" altLang="zh-CN" sz="1600" b="0">
                  <a:solidFill>
                    <a:schemeClr val="tx1"/>
                  </a:solidFill>
                  <a:ea typeface="宋体" panose="02010600030101010101" pitchFamily="2" charset="-122"/>
                </a:rPr>
                <a:t>42</a:t>
              </a:r>
            </a:p>
          </p:txBody>
        </p:sp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113" y="2792"/>
              <a:ext cx="363" cy="21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lang="en-US" altLang="zh-CN" sz="1600" b="0">
                  <a:solidFill>
                    <a:schemeClr val="tx1"/>
                  </a:solidFill>
                  <a:ea typeface="宋体" panose="02010600030101010101" pitchFamily="2" charset="-122"/>
                </a:rPr>
                <a:t>44</a:t>
              </a:r>
            </a:p>
          </p:txBody>
        </p:sp>
        <p:sp>
          <p:nvSpPr>
            <p:cNvPr id="22" name="Text Box 15"/>
            <p:cNvSpPr txBox="1">
              <a:spLocks noChangeArrowheads="1"/>
            </p:cNvSpPr>
            <p:nvPr/>
          </p:nvSpPr>
          <p:spPr bwMode="auto">
            <a:xfrm>
              <a:off x="113" y="2531"/>
              <a:ext cx="363" cy="21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lang="en-US" altLang="zh-CN" sz="1600" b="0">
                  <a:solidFill>
                    <a:schemeClr val="tx1"/>
                  </a:solidFill>
                  <a:ea typeface="宋体" panose="02010600030101010101" pitchFamily="2" charset="-122"/>
                </a:rPr>
                <a:t>46</a:t>
              </a:r>
            </a:p>
          </p:txBody>
        </p:sp>
        <p:sp>
          <p:nvSpPr>
            <p:cNvPr id="23" name="Text Box 16"/>
            <p:cNvSpPr txBox="1">
              <a:spLocks noChangeArrowheads="1"/>
            </p:cNvSpPr>
            <p:nvPr/>
          </p:nvSpPr>
          <p:spPr bwMode="auto">
            <a:xfrm>
              <a:off x="113" y="2246"/>
              <a:ext cx="363" cy="21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lang="en-US" altLang="zh-CN" sz="1600" b="0">
                  <a:solidFill>
                    <a:schemeClr val="tx1"/>
                  </a:solidFill>
                  <a:ea typeface="宋体" panose="02010600030101010101" pitchFamily="2" charset="-122"/>
                </a:rPr>
                <a:t>48</a:t>
              </a:r>
            </a:p>
          </p:txBody>
        </p:sp>
        <p:sp>
          <p:nvSpPr>
            <p:cNvPr id="24" name="Text Box 17"/>
            <p:cNvSpPr txBox="1">
              <a:spLocks noChangeArrowheads="1"/>
            </p:cNvSpPr>
            <p:nvPr/>
          </p:nvSpPr>
          <p:spPr bwMode="auto">
            <a:xfrm>
              <a:off x="113" y="1974"/>
              <a:ext cx="363" cy="21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lang="en-US" altLang="zh-CN" sz="1600" b="0">
                  <a:solidFill>
                    <a:schemeClr val="tx1"/>
                  </a:solidFill>
                  <a:ea typeface="宋体" panose="02010600030101010101" pitchFamily="2" charset="-122"/>
                </a:rPr>
                <a:t>50</a:t>
              </a:r>
            </a:p>
          </p:txBody>
        </p:sp>
        <p:sp>
          <p:nvSpPr>
            <p:cNvPr id="25" name="Text Box 18"/>
            <p:cNvSpPr txBox="1">
              <a:spLocks noChangeArrowheads="1"/>
            </p:cNvSpPr>
            <p:nvPr/>
          </p:nvSpPr>
          <p:spPr bwMode="auto">
            <a:xfrm>
              <a:off x="113" y="1708"/>
              <a:ext cx="363" cy="21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lang="en-US" altLang="zh-CN" sz="1600" b="0">
                  <a:solidFill>
                    <a:schemeClr val="tx1"/>
                  </a:solidFill>
                  <a:ea typeface="宋体" panose="02010600030101010101" pitchFamily="2" charset="-122"/>
                </a:rPr>
                <a:t>52</a:t>
              </a:r>
            </a:p>
          </p:txBody>
        </p:sp>
        <p:sp>
          <p:nvSpPr>
            <p:cNvPr id="26" name="Text Box 19"/>
            <p:cNvSpPr txBox="1">
              <a:spLocks noChangeArrowheads="1"/>
            </p:cNvSpPr>
            <p:nvPr/>
          </p:nvSpPr>
          <p:spPr bwMode="auto">
            <a:xfrm>
              <a:off x="113" y="1429"/>
              <a:ext cx="363" cy="21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lang="en-US" altLang="zh-CN" sz="1600" b="0">
                  <a:solidFill>
                    <a:schemeClr val="tx1"/>
                  </a:solidFill>
                  <a:ea typeface="宋体" panose="02010600030101010101" pitchFamily="2" charset="-122"/>
                </a:rPr>
                <a:t>54</a:t>
              </a:r>
            </a:p>
          </p:txBody>
        </p:sp>
        <p:sp>
          <p:nvSpPr>
            <p:cNvPr id="28" name="Line 21"/>
            <p:cNvSpPr>
              <a:spLocks noChangeShapeType="1"/>
            </p:cNvSpPr>
            <p:nvPr/>
          </p:nvSpPr>
          <p:spPr bwMode="auto">
            <a:xfrm>
              <a:off x="375" y="3037"/>
              <a:ext cx="221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22"/>
            <p:cNvSpPr>
              <a:spLocks noChangeShapeType="1"/>
            </p:cNvSpPr>
            <p:nvPr/>
          </p:nvSpPr>
          <p:spPr bwMode="auto">
            <a:xfrm>
              <a:off x="375" y="2895"/>
              <a:ext cx="2200" cy="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23"/>
            <p:cNvSpPr>
              <a:spLocks noChangeShapeType="1"/>
            </p:cNvSpPr>
            <p:nvPr/>
          </p:nvSpPr>
          <p:spPr bwMode="auto">
            <a:xfrm>
              <a:off x="375" y="2765"/>
              <a:ext cx="2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24"/>
            <p:cNvSpPr>
              <a:spLocks noChangeShapeType="1"/>
            </p:cNvSpPr>
            <p:nvPr/>
          </p:nvSpPr>
          <p:spPr bwMode="auto">
            <a:xfrm>
              <a:off x="375" y="2635"/>
              <a:ext cx="21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Line 25"/>
            <p:cNvSpPr>
              <a:spLocks noChangeShapeType="1"/>
            </p:cNvSpPr>
            <p:nvPr/>
          </p:nvSpPr>
          <p:spPr bwMode="auto">
            <a:xfrm>
              <a:off x="375" y="2220"/>
              <a:ext cx="2205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26"/>
            <p:cNvSpPr>
              <a:spLocks noChangeShapeType="1"/>
            </p:cNvSpPr>
            <p:nvPr/>
          </p:nvSpPr>
          <p:spPr bwMode="auto">
            <a:xfrm>
              <a:off x="375" y="2081"/>
              <a:ext cx="2196" cy="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27"/>
            <p:cNvSpPr>
              <a:spLocks noChangeShapeType="1"/>
            </p:cNvSpPr>
            <p:nvPr/>
          </p:nvSpPr>
          <p:spPr bwMode="auto">
            <a:xfrm>
              <a:off x="375" y="1948"/>
              <a:ext cx="2205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Line 28"/>
            <p:cNvSpPr>
              <a:spLocks noChangeShapeType="1"/>
            </p:cNvSpPr>
            <p:nvPr/>
          </p:nvSpPr>
          <p:spPr bwMode="auto">
            <a:xfrm>
              <a:off x="375" y="1405"/>
              <a:ext cx="2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Line 38"/>
            <p:cNvSpPr>
              <a:spLocks noChangeShapeType="1"/>
            </p:cNvSpPr>
            <p:nvPr/>
          </p:nvSpPr>
          <p:spPr bwMode="auto">
            <a:xfrm>
              <a:off x="373" y="3179"/>
              <a:ext cx="249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Line 39"/>
            <p:cNvSpPr>
              <a:spLocks noChangeShapeType="1"/>
            </p:cNvSpPr>
            <p:nvPr/>
          </p:nvSpPr>
          <p:spPr bwMode="auto">
            <a:xfrm flipV="1">
              <a:off x="361" y="1265"/>
              <a:ext cx="12" cy="19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Oval 40"/>
            <p:cNvSpPr>
              <a:spLocks noChangeArrowheads="1"/>
            </p:cNvSpPr>
            <p:nvPr/>
          </p:nvSpPr>
          <p:spPr bwMode="auto">
            <a:xfrm>
              <a:off x="340" y="3158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8" name="Freeform 41"/>
          <p:cNvSpPr/>
          <p:nvPr/>
        </p:nvSpPr>
        <p:spPr bwMode="auto">
          <a:xfrm>
            <a:off x="595313" y="1652289"/>
            <a:ext cx="3527425" cy="2663825"/>
          </a:xfrm>
          <a:custGeom>
            <a:avLst/>
            <a:gdLst/>
            <a:ahLst/>
            <a:cxnLst>
              <a:cxn ang="0">
                <a:pos x="0" y="1678"/>
              </a:cxn>
              <a:cxn ang="0">
                <a:pos x="181" y="1406"/>
              </a:cxn>
              <a:cxn ang="0">
                <a:pos x="544" y="953"/>
              </a:cxn>
              <a:cxn ang="0">
                <a:pos x="1043" y="862"/>
              </a:cxn>
              <a:cxn ang="0">
                <a:pos x="1542" y="862"/>
              </a:cxn>
              <a:cxn ang="0">
                <a:pos x="1724" y="771"/>
              </a:cxn>
              <a:cxn ang="0">
                <a:pos x="1860" y="590"/>
              </a:cxn>
              <a:cxn ang="0">
                <a:pos x="2222" y="0"/>
              </a:cxn>
            </a:cxnLst>
            <a:rect l="0" t="0" r="r" b="b"/>
            <a:pathLst>
              <a:path w="2222" h="1678">
                <a:moveTo>
                  <a:pt x="0" y="1678"/>
                </a:moveTo>
                <a:cubicBezTo>
                  <a:pt x="45" y="1602"/>
                  <a:pt x="90" y="1527"/>
                  <a:pt x="181" y="1406"/>
                </a:cubicBezTo>
                <a:cubicBezTo>
                  <a:pt x="272" y="1285"/>
                  <a:pt x="400" y="1044"/>
                  <a:pt x="544" y="953"/>
                </a:cubicBezTo>
                <a:cubicBezTo>
                  <a:pt x="688" y="862"/>
                  <a:pt x="877" y="877"/>
                  <a:pt x="1043" y="862"/>
                </a:cubicBezTo>
                <a:cubicBezTo>
                  <a:pt x="1209" y="847"/>
                  <a:pt x="1429" y="877"/>
                  <a:pt x="1542" y="862"/>
                </a:cubicBezTo>
                <a:cubicBezTo>
                  <a:pt x="1655" y="847"/>
                  <a:pt x="1671" y="816"/>
                  <a:pt x="1724" y="771"/>
                </a:cubicBezTo>
                <a:cubicBezTo>
                  <a:pt x="1777" y="726"/>
                  <a:pt x="1777" y="718"/>
                  <a:pt x="1860" y="590"/>
                </a:cubicBezTo>
                <a:cubicBezTo>
                  <a:pt x="1943" y="462"/>
                  <a:pt x="2082" y="231"/>
                  <a:pt x="2222" y="0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49" name="Text Box 42"/>
          <p:cNvSpPr txBox="1">
            <a:spLocks noChangeArrowheads="1"/>
          </p:cNvSpPr>
          <p:nvPr/>
        </p:nvSpPr>
        <p:spPr bwMode="auto">
          <a:xfrm>
            <a:off x="415925" y="4308494"/>
            <a:ext cx="503238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0</a:t>
            </a:r>
          </a:p>
        </p:txBody>
      </p:sp>
      <p:sp>
        <p:nvSpPr>
          <p:cNvPr id="50" name="Text Box 43"/>
          <p:cNvSpPr txBox="1">
            <a:spLocks noChangeArrowheads="1"/>
          </p:cNvSpPr>
          <p:nvPr/>
        </p:nvSpPr>
        <p:spPr bwMode="auto">
          <a:xfrm>
            <a:off x="992188" y="4308494"/>
            <a:ext cx="503237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51" name="Text Box 44"/>
          <p:cNvSpPr txBox="1">
            <a:spLocks noChangeArrowheads="1"/>
          </p:cNvSpPr>
          <p:nvPr/>
        </p:nvSpPr>
        <p:spPr bwMode="auto">
          <a:xfrm>
            <a:off x="1538288" y="4308494"/>
            <a:ext cx="503237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4</a:t>
            </a:r>
          </a:p>
        </p:txBody>
      </p:sp>
      <p:sp>
        <p:nvSpPr>
          <p:cNvPr id="52" name="Text Box 45"/>
          <p:cNvSpPr txBox="1">
            <a:spLocks noChangeArrowheads="1"/>
          </p:cNvSpPr>
          <p:nvPr/>
        </p:nvSpPr>
        <p:spPr bwMode="auto">
          <a:xfrm>
            <a:off x="2052638" y="4308494"/>
            <a:ext cx="503237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6</a:t>
            </a:r>
          </a:p>
        </p:txBody>
      </p:sp>
      <p:sp>
        <p:nvSpPr>
          <p:cNvPr id="53" name="Text Box 46"/>
          <p:cNvSpPr txBox="1">
            <a:spLocks noChangeArrowheads="1"/>
          </p:cNvSpPr>
          <p:nvPr/>
        </p:nvSpPr>
        <p:spPr bwMode="auto">
          <a:xfrm>
            <a:off x="2597150" y="4308494"/>
            <a:ext cx="503238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8</a:t>
            </a:r>
          </a:p>
        </p:txBody>
      </p:sp>
      <p:sp>
        <p:nvSpPr>
          <p:cNvPr id="54" name="Text Box 47"/>
          <p:cNvSpPr txBox="1">
            <a:spLocks noChangeArrowheads="1"/>
          </p:cNvSpPr>
          <p:nvPr/>
        </p:nvSpPr>
        <p:spPr bwMode="auto">
          <a:xfrm>
            <a:off x="3059113" y="4308494"/>
            <a:ext cx="576262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10</a:t>
            </a:r>
          </a:p>
        </p:txBody>
      </p:sp>
      <p:sp>
        <p:nvSpPr>
          <p:cNvPr id="55" name="Text Box 48"/>
          <p:cNvSpPr txBox="1">
            <a:spLocks noChangeArrowheads="1"/>
          </p:cNvSpPr>
          <p:nvPr/>
        </p:nvSpPr>
        <p:spPr bwMode="auto">
          <a:xfrm>
            <a:off x="3635375" y="4308475"/>
            <a:ext cx="443865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12</a:t>
            </a:r>
          </a:p>
        </p:txBody>
      </p:sp>
      <p:sp>
        <p:nvSpPr>
          <p:cNvPr id="57" name="Text Box 50"/>
          <p:cNvSpPr txBox="1">
            <a:spLocks noChangeArrowheads="1"/>
          </p:cNvSpPr>
          <p:nvPr/>
        </p:nvSpPr>
        <p:spPr bwMode="auto">
          <a:xfrm>
            <a:off x="3945255" y="4307224"/>
            <a:ext cx="936625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1800" b="0">
                <a:solidFill>
                  <a:schemeClr val="tx1"/>
                </a:solidFill>
                <a:ea typeface="宋体" panose="02010600030101010101" pitchFamily="2" charset="-122"/>
              </a:rPr>
              <a:t>时间</a:t>
            </a: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/</a:t>
            </a:r>
            <a:r>
              <a:rPr lang="zh-CN" altLang="en-US" sz="1800" b="0">
                <a:solidFill>
                  <a:schemeClr val="tx1"/>
                </a:solidFill>
                <a:ea typeface="宋体" panose="02010600030101010101" pitchFamily="2" charset="-122"/>
              </a:rPr>
              <a:t>分</a:t>
            </a:r>
          </a:p>
        </p:txBody>
      </p:sp>
      <p:sp>
        <p:nvSpPr>
          <p:cNvPr id="58" name="Text Box 51"/>
          <p:cNvSpPr txBox="1">
            <a:spLocks noChangeArrowheads="1"/>
          </p:cNvSpPr>
          <p:nvPr/>
        </p:nvSpPr>
        <p:spPr bwMode="auto">
          <a:xfrm>
            <a:off x="4643755" y="4092575"/>
            <a:ext cx="478155" cy="337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40</a:t>
            </a:r>
          </a:p>
        </p:txBody>
      </p:sp>
      <p:sp>
        <p:nvSpPr>
          <p:cNvPr id="59" name="Text Box 52"/>
          <p:cNvSpPr txBox="1">
            <a:spLocks noChangeArrowheads="1"/>
          </p:cNvSpPr>
          <p:nvPr/>
        </p:nvSpPr>
        <p:spPr bwMode="auto">
          <a:xfrm>
            <a:off x="4645025" y="3672205"/>
            <a:ext cx="476250" cy="337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42</a:t>
            </a:r>
          </a:p>
        </p:txBody>
      </p:sp>
      <p:sp>
        <p:nvSpPr>
          <p:cNvPr id="60" name="Text Box 53"/>
          <p:cNvSpPr txBox="1">
            <a:spLocks noChangeArrowheads="1"/>
          </p:cNvSpPr>
          <p:nvPr/>
        </p:nvSpPr>
        <p:spPr bwMode="auto">
          <a:xfrm>
            <a:off x="4645025" y="3257569"/>
            <a:ext cx="576263" cy="33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44</a:t>
            </a:r>
          </a:p>
        </p:txBody>
      </p:sp>
      <p:sp>
        <p:nvSpPr>
          <p:cNvPr id="61" name="Text Box 54"/>
          <p:cNvSpPr txBox="1">
            <a:spLocks noChangeArrowheads="1"/>
          </p:cNvSpPr>
          <p:nvPr/>
        </p:nvSpPr>
        <p:spPr bwMode="auto">
          <a:xfrm>
            <a:off x="4645025" y="2805131"/>
            <a:ext cx="576263" cy="33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46</a:t>
            </a:r>
          </a:p>
        </p:txBody>
      </p:sp>
      <p:sp>
        <p:nvSpPr>
          <p:cNvPr id="62" name="Text Box 55"/>
          <p:cNvSpPr txBox="1">
            <a:spLocks noChangeArrowheads="1"/>
          </p:cNvSpPr>
          <p:nvPr/>
        </p:nvSpPr>
        <p:spPr bwMode="auto">
          <a:xfrm>
            <a:off x="4645025" y="2373331"/>
            <a:ext cx="576263" cy="33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48</a:t>
            </a:r>
          </a:p>
        </p:txBody>
      </p:sp>
      <p:sp>
        <p:nvSpPr>
          <p:cNvPr id="63" name="Text Box 56"/>
          <p:cNvSpPr txBox="1">
            <a:spLocks noChangeArrowheads="1"/>
          </p:cNvSpPr>
          <p:nvPr/>
        </p:nvSpPr>
        <p:spPr bwMode="auto">
          <a:xfrm>
            <a:off x="4645025" y="1951056"/>
            <a:ext cx="576263" cy="33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50</a:t>
            </a:r>
          </a:p>
        </p:txBody>
      </p:sp>
      <p:sp>
        <p:nvSpPr>
          <p:cNvPr id="64" name="Text Box 57"/>
          <p:cNvSpPr txBox="1">
            <a:spLocks noChangeArrowheads="1"/>
          </p:cNvSpPr>
          <p:nvPr/>
        </p:nvSpPr>
        <p:spPr bwMode="auto">
          <a:xfrm>
            <a:off x="4645025" y="1508144"/>
            <a:ext cx="576263" cy="33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52</a:t>
            </a:r>
          </a:p>
        </p:txBody>
      </p:sp>
      <p:sp>
        <p:nvSpPr>
          <p:cNvPr id="66" name="Text Box 59"/>
          <p:cNvSpPr txBox="1">
            <a:spLocks noChangeArrowheads="1"/>
          </p:cNvSpPr>
          <p:nvPr/>
        </p:nvSpPr>
        <p:spPr bwMode="auto">
          <a:xfrm>
            <a:off x="4881880" y="4308475"/>
            <a:ext cx="28956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0</a:t>
            </a:r>
          </a:p>
        </p:txBody>
      </p:sp>
      <p:sp>
        <p:nvSpPr>
          <p:cNvPr id="67" name="Text Box 60"/>
          <p:cNvSpPr txBox="1">
            <a:spLocks noChangeArrowheads="1"/>
          </p:cNvSpPr>
          <p:nvPr/>
        </p:nvSpPr>
        <p:spPr bwMode="auto">
          <a:xfrm>
            <a:off x="5457825" y="4308475"/>
            <a:ext cx="27559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68" name="Text Box 61"/>
          <p:cNvSpPr txBox="1">
            <a:spLocks noChangeArrowheads="1"/>
          </p:cNvSpPr>
          <p:nvPr/>
        </p:nvSpPr>
        <p:spPr bwMode="auto">
          <a:xfrm>
            <a:off x="6003925" y="4308475"/>
            <a:ext cx="27559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4</a:t>
            </a:r>
          </a:p>
        </p:txBody>
      </p:sp>
      <p:sp>
        <p:nvSpPr>
          <p:cNvPr id="69" name="Text Box 62"/>
          <p:cNvSpPr txBox="1">
            <a:spLocks noChangeArrowheads="1"/>
          </p:cNvSpPr>
          <p:nvPr/>
        </p:nvSpPr>
        <p:spPr bwMode="auto">
          <a:xfrm>
            <a:off x="6518275" y="4308475"/>
            <a:ext cx="267335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6</a:t>
            </a:r>
          </a:p>
        </p:txBody>
      </p:sp>
      <p:sp>
        <p:nvSpPr>
          <p:cNvPr id="70" name="Text Box 63"/>
          <p:cNvSpPr txBox="1">
            <a:spLocks noChangeArrowheads="1"/>
          </p:cNvSpPr>
          <p:nvPr/>
        </p:nvSpPr>
        <p:spPr bwMode="auto">
          <a:xfrm>
            <a:off x="7063105" y="4308475"/>
            <a:ext cx="30480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8</a:t>
            </a:r>
          </a:p>
        </p:txBody>
      </p:sp>
      <p:sp>
        <p:nvSpPr>
          <p:cNvPr id="71" name="Text Box 64"/>
          <p:cNvSpPr txBox="1">
            <a:spLocks noChangeArrowheads="1"/>
          </p:cNvSpPr>
          <p:nvPr/>
        </p:nvSpPr>
        <p:spPr bwMode="auto">
          <a:xfrm>
            <a:off x="7524750" y="4308475"/>
            <a:ext cx="47879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10</a:t>
            </a:r>
          </a:p>
        </p:txBody>
      </p:sp>
      <p:sp>
        <p:nvSpPr>
          <p:cNvPr id="72" name="Text Box 68"/>
          <p:cNvSpPr txBox="1">
            <a:spLocks noChangeArrowheads="1"/>
          </p:cNvSpPr>
          <p:nvPr/>
        </p:nvSpPr>
        <p:spPr bwMode="auto">
          <a:xfrm>
            <a:off x="1538605" y="1071245"/>
            <a:ext cx="257937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1800" dirty="0">
                <a:solidFill>
                  <a:schemeClr val="tx1"/>
                </a:solidFill>
                <a:ea typeface="宋体" panose="02010600030101010101" pitchFamily="2" charset="-122"/>
              </a:rPr>
              <a:t>海波的熔化图像</a:t>
            </a:r>
          </a:p>
        </p:txBody>
      </p:sp>
      <p:sp>
        <p:nvSpPr>
          <p:cNvPr id="73" name="Text Box 69"/>
          <p:cNvSpPr txBox="1">
            <a:spLocks noChangeArrowheads="1"/>
          </p:cNvSpPr>
          <p:nvPr/>
        </p:nvSpPr>
        <p:spPr bwMode="auto">
          <a:xfrm>
            <a:off x="6080760" y="1009015"/>
            <a:ext cx="192278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chemeClr val="tx1"/>
                </a:solidFill>
                <a:ea typeface="宋体" panose="02010600030101010101" pitchFamily="2" charset="-122"/>
              </a:rPr>
              <a:t>石蜡的熔化图像</a:t>
            </a:r>
          </a:p>
        </p:txBody>
      </p:sp>
      <p:grpSp>
        <p:nvGrpSpPr>
          <p:cNvPr id="13" name="Group 71"/>
          <p:cNvGrpSpPr/>
          <p:nvPr/>
        </p:nvGrpSpPr>
        <p:grpSpPr bwMode="auto">
          <a:xfrm>
            <a:off x="827088" y="1660544"/>
            <a:ext cx="3294062" cy="2251075"/>
            <a:chOff x="521" y="1525"/>
            <a:chExt cx="2075" cy="1418"/>
          </a:xfrm>
        </p:grpSpPr>
        <p:sp>
          <p:nvSpPr>
            <p:cNvPr id="76" name="Oval 72"/>
            <p:cNvSpPr>
              <a:spLocks noChangeArrowheads="1"/>
            </p:cNvSpPr>
            <p:nvPr/>
          </p:nvSpPr>
          <p:spPr bwMode="auto">
            <a:xfrm>
              <a:off x="521" y="2898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" name="Oval 73"/>
            <p:cNvSpPr>
              <a:spLocks noChangeArrowheads="1"/>
            </p:cNvSpPr>
            <p:nvPr/>
          </p:nvSpPr>
          <p:spPr bwMode="auto">
            <a:xfrm>
              <a:off x="690" y="2647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8" name="Oval 74"/>
            <p:cNvSpPr>
              <a:spLocks noChangeArrowheads="1"/>
            </p:cNvSpPr>
            <p:nvPr/>
          </p:nvSpPr>
          <p:spPr bwMode="auto">
            <a:xfrm>
              <a:off x="860" y="2468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9" name="Oval 75"/>
            <p:cNvSpPr>
              <a:spLocks noChangeArrowheads="1"/>
            </p:cNvSpPr>
            <p:nvPr/>
          </p:nvSpPr>
          <p:spPr bwMode="auto">
            <a:xfrm>
              <a:off x="1044" y="2387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0" name="Oval 76"/>
            <p:cNvSpPr>
              <a:spLocks noChangeArrowheads="1"/>
            </p:cNvSpPr>
            <p:nvPr/>
          </p:nvSpPr>
          <p:spPr bwMode="auto">
            <a:xfrm>
              <a:off x="1202" y="2375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1" name="Oval 77"/>
            <p:cNvSpPr>
              <a:spLocks noChangeArrowheads="1"/>
            </p:cNvSpPr>
            <p:nvPr/>
          </p:nvSpPr>
          <p:spPr bwMode="auto">
            <a:xfrm>
              <a:off x="1362" y="2365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" name="Oval 78"/>
            <p:cNvSpPr>
              <a:spLocks noChangeArrowheads="1"/>
            </p:cNvSpPr>
            <p:nvPr/>
          </p:nvSpPr>
          <p:spPr bwMode="auto">
            <a:xfrm>
              <a:off x="1543" y="2363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701" y="2375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869" y="2375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2030" y="2296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2200" y="2070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2368" y="1809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2550" y="1525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5" name="Group 85"/>
          <p:cNvGrpSpPr/>
          <p:nvPr/>
        </p:nvGrpSpPr>
        <p:grpSpPr bwMode="auto">
          <a:xfrm>
            <a:off x="5274945" y="1580851"/>
            <a:ext cx="2249488" cy="2668588"/>
            <a:chOff x="2880" y="4763"/>
            <a:chExt cx="1417" cy="1681"/>
          </a:xfrm>
        </p:grpSpPr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2880" y="6399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3049" y="6320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" name="Oval 88"/>
            <p:cNvSpPr>
              <a:spLocks noChangeArrowheads="1"/>
            </p:cNvSpPr>
            <p:nvPr/>
          </p:nvSpPr>
          <p:spPr bwMode="auto">
            <a:xfrm>
              <a:off x="3219" y="6229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" name="Oval 89"/>
            <p:cNvSpPr>
              <a:spLocks noChangeArrowheads="1"/>
            </p:cNvSpPr>
            <p:nvPr/>
          </p:nvSpPr>
          <p:spPr bwMode="auto">
            <a:xfrm>
              <a:off x="3380" y="6105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3549" y="5957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3697" y="5797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3875" y="5570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4048" y="5232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4251" y="4763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8" name="Group 95"/>
          <p:cNvGrpSpPr/>
          <p:nvPr/>
        </p:nvGrpSpPr>
        <p:grpSpPr bwMode="auto">
          <a:xfrm>
            <a:off x="5003800" y="1117619"/>
            <a:ext cx="3671887" cy="3203575"/>
            <a:chOff x="1168" y="4865"/>
            <a:chExt cx="2313" cy="2018"/>
          </a:xfrm>
        </p:grpSpPr>
        <p:sp>
          <p:nvSpPr>
            <p:cNvPr id="101" name="Line 97"/>
            <p:cNvSpPr>
              <a:spLocks noChangeShapeType="1"/>
            </p:cNvSpPr>
            <p:nvPr/>
          </p:nvSpPr>
          <p:spPr bwMode="auto">
            <a:xfrm>
              <a:off x="1203" y="6042"/>
              <a:ext cx="2023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Line 98"/>
            <p:cNvSpPr>
              <a:spLocks noChangeShapeType="1"/>
            </p:cNvSpPr>
            <p:nvPr/>
          </p:nvSpPr>
          <p:spPr bwMode="auto">
            <a:xfrm flipV="1">
              <a:off x="1203" y="6182"/>
              <a:ext cx="2018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Line 102"/>
            <p:cNvSpPr>
              <a:spLocks noChangeShapeType="1"/>
            </p:cNvSpPr>
            <p:nvPr/>
          </p:nvSpPr>
          <p:spPr bwMode="auto">
            <a:xfrm flipV="1">
              <a:off x="1203" y="5491"/>
              <a:ext cx="2018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Text Box 105"/>
            <p:cNvSpPr txBox="1">
              <a:spLocks noChangeArrowheads="1"/>
            </p:cNvSpPr>
            <p:nvPr/>
          </p:nvSpPr>
          <p:spPr bwMode="auto">
            <a:xfrm>
              <a:off x="1200" y="4865"/>
              <a:ext cx="590" cy="23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buFontTx/>
                <a:buNone/>
              </a:pPr>
              <a:r>
                <a:rPr lang="zh-CN" altLang="en-US" sz="1800" b="0">
                  <a:solidFill>
                    <a:schemeClr val="tx1"/>
                  </a:solidFill>
                  <a:ea typeface="宋体" panose="02010600030101010101" pitchFamily="2" charset="-122"/>
                </a:rPr>
                <a:t>温度℃</a:t>
              </a:r>
            </a:p>
          </p:txBody>
        </p:sp>
        <p:sp>
          <p:nvSpPr>
            <p:cNvPr id="110" name="Line 106"/>
            <p:cNvSpPr>
              <a:spLocks noChangeShapeType="1"/>
            </p:cNvSpPr>
            <p:nvPr/>
          </p:nvSpPr>
          <p:spPr bwMode="auto">
            <a:xfrm>
              <a:off x="1203" y="6717"/>
              <a:ext cx="2018" cy="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Line 107"/>
            <p:cNvSpPr>
              <a:spLocks noChangeShapeType="1"/>
            </p:cNvSpPr>
            <p:nvPr/>
          </p:nvSpPr>
          <p:spPr bwMode="auto">
            <a:xfrm flipV="1">
              <a:off x="1203" y="6580"/>
              <a:ext cx="2033" cy="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Line 108"/>
            <p:cNvSpPr>
              <a:spLocks noChangeShapeType="1"/>
            </p:cNvSpPr>
            <p:nvPr/>
          </p:nvSpPr>
          <p:spPr bwMode="auto">
            <a:xfrm>
              <a:off x="1203" y="6449"/>
              <a:ext cx="2033" cy="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Line 109"/>
            <p:cNvSpPr>
              <a:spLocks noChangeShapeType="1"/>
            </p:cNvSpPr>
            <p:nvPr/>
          </p:nvSpPr>
          <p:spPr bwMode="auto">
            <a:xfrm>
              <a:off x="1203" y="6315"/>
              <a:ext cx="2018" cy="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Line 110"/>
            <p:cNvSpPr>
              <a:spLocks noChangeShapeType="1"/>
            </p:cNvSpPr>
            <p:nvPr/>
          </p:nvSpPr>
          <p:spPr bwMode="auto">
            <a:xfrm flipV="1">
              <a:off x="1200" y="5906"/>
              <a:ext cx="2025" cy="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Line 112"/>
            <p:cNvSpPr>
              <a:spLocks noChangeShapeType="1"/>
            </p:cNvSpPr>
            <p:nvPr/>
          </p:nvSpPr>
          <p:spPr bwMode="auto">
            <a:xfrm flipV="1">
              <a:off x="1210" y="5629"/>
              <a:ext cx="2006" cy="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" name="Line 123"/>
            <p:cNvSpPr>
              <a:spLocks noChangeShapeType="1"/>
            </p:cNvSpPr>
            <p:nvPr/>
          </p:nvSpPr>
          <p:spPr bwMode="auto">
            <a:xfrm>
              <a:off x="1201" y="6859"/>
              <a:ext cx="2280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" name="Line 124"/>
            <p:cNvSpPr>
              <a:spLocks noChangeShapeType="1"/>
            </p:cNvSpPr>
            <p:nvPr/>
          </p:nvSpPr>
          <p:spPr bwMode="auto">
            <a:xfrm flipV="1">
              <a:off x="1189" y="4954"/>
              <a:ext cx="4" cy="1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68" y="6838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0" name="Freeform 126"/>
          <p:cNvSpPr/>
          <p:nvPr/>
        </p:nvSpPr>
        <p:spPr bwMode="auto">
          <a:xfrm>
            <a:off x="5003800" y="1536401"/>
            <a:ext cx="2520950" cy="2736850"/>
          </a:xfrm>
          <a:custGeom>
            <a:avLst/>
            <a:gdLst/>
            <a:ahLst/>
            <a:cxnLst>
              <a:cxn ang="0">
                <a:pos x="0" y="1724"/>
              </a:cxn>
              <a:cxn ang="0">
                <a:pos x="227" y="1679"/>
              </a:cxn>
              <a:cxn ang="0">
                <a:pos x="408" y="1588"/>
              </a:cxn>
              <a:cxn ang="0">
                <a:pos x="726" y="1361"/>
              </a:cxn>
              <a:cxn ang="0">
                <a:pos x="1043" y="1044"/>
              </a:cxn>
              <a:cxn ang="0">
                <a:pos x="1225" y="817"/>
              </a:cxn>
              <a:cxn ang="0">
                <a:pos x="1361" y="499"/>
              </a:cxn>
              <a:cxn ang="0">
                <a:pos x="1588" y="0"/>
              </a:cxn>
            </a:cxnLst>
            <a:rect l="0" t="0" r="r" b="b"/>
            <a:pathLst>
              <a:path w="1588" h="1724">
                <a:moveTo>
                  <a:pt x="0" y="1724"/>
                </a:moveTo>
                <a:cubicBezTo>
                  <a:pt x="79" y="1713"/>
                  <a:pt x="159" y="1702"/>
                  <a:pt x="227" y="1679"/>
                </a:cubicBezTo>
                <a:cubicBezTo>
                  <a:pt x="295" y="1656"/>
                  <a:pt x="325" y="1641"/>
                  <a:pt x="408" y="1588"/>
                </a:cubicBezTo>
                <a:cubicBezTo>
                  <a:pt x="491" y="1535"/>
                  <a:pt x="620" y="1452"/>
                  <a:pt x="726" y="1361"/>
                </a:cubicBezTo>
                <a:cubicBezTo>
                  <a:pt x="832" y="1270"/>
                  <a:pt x="960" y="1135"/>
                  <a:pt x="1043" y="1044"/>
                </a:cubicBezTo>
                <a:cubicBezTo>
                  <a:pt x="1126" y="953"/>
                  <a:pt x="1172" y="908"/>
                  <a:pt x="1225" y="817"/>
                </a:cubicBezTo>
                <a:cubicBezTo>
                  <a:pt x="1278" y="726"/>
                  <a:pt x="1301" y="635"/>
                  <a:pt x="1361" y="499"/>
                </a:cubicBezTo>
                <a:cubicBezTo>
                  <a:pt x="1421" y="363"/>
                  <a:pt x="1504" y="181"/>
                  <a:pt x="1588" y="0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 flipH="1">
            <a:off x="3795713" y="147766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 flipH="1">
            <a:off x="863283" y="147766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1131888" y="147766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74" name="Line 3"/>
          <p:cNvSpPr>
            <a:spLocks noChangeShapeType="1"/>
          </p:cNvSpPr>
          <p:nvPr/>
        </p:nvSpPr>
        <p:spPr bwMode="auto">
          <a:xfrm flipH="1">
            <a:off x="1401763" y="1485919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31" name="Line 3"/>
          <p:cNvSpPr>
            <a:spLocks noChangeShapeType="1"/>
          </p:cNvSpPr>
          <p:nvPr/>
        </p:nvSpPr>
        <p:spPr bwMode="auto">
          <a:xfrm flipH="1">
            <a:off x="1693228" y="1485919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32" name="Line 3"/>
          <p:cNvSpPr>
            <a:spLocks noChangeShapeType="1"/>
          </p:cNvSpPr>
          <p:nvPr/>
        </p:nvSpPr>
        <p:spPr bwMode="auto">
          <a:xfrm flipH="1">
            <a:off x="1944688" y="1485919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33" name="Line 3"/>
          <p:cNvSpPr>
            <a:spLocks noChangeShapeType="1"/>
          </p:cNvSpPr>
          <p:nvPr/>
        </p:nvSpPr>
        <p:spPr bwMode="auto">
          <a:xfrm flipH="1">
            <a:off x="2198688" y="1485919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34" name="Line 3"/>
          <p:cNvSpPr>
            <a:spLocks noChangeShapeType="1"/>
          </p:cNvSpPr>
          <p:nvPr/>
        </p:nvSpPr>
        <p:spPr bwMode="auto">
          <a:xfrm flipH="1">
            <a:off x="2485708" y="147766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35" name="Line 3"/>
          <p:cNvSpPr>
            <a:spLocks noChangeShapeType="1"/>
          </p:cNvSpPr>
          <p:nvPr/>
        </p:nvSpPr>
        <p:spPr bwMode="auto">
          <a:xfrm flipH="1">
            <a:off x="2736533" y="147766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36" name="Line 3"/>
          <p:cNvSpPr>
            <a:spLocks noChangeShapeType="1"/>
          </p:cNvSpPr>
          <p:nvPr/>
        </p:nvSpPr>
        <p:spPr bwMode="auto">
          <a:xfrm flipH="1">
            <a:off x="3003233" y="147766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37" name="Line 3"/>
          <p:cNvSpPr>
            <a:spLocks noChangeShapeType="1"/>
          </p:cNvSpPr>
          <p:nvPr/>
        </p:nvSpPr>
        <p:spPr bwMode="auto">
          <a:xfrm flipH="1">
            <a:off x="3259138" y="147004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38" name="Line 3"/>
          <p:cNvSpPr>
            <a:spLocks noChangeShapeType="1"/>
          </p:cNvSpPr>
          <p:nvPr/>
        </p:nvSpPr>
        <p:spPr bwMode="auto">
          <a:xfrm flipH="1">
            <a:off x="3528378" y="147766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39" name="Text Box 48"/>
          <p:cNvSpPr txBox="1">
            <a:spLocks noChangeArrowheads="1"/>
          </p:cNvSpPr>
          <p:nvPr/>
        </p:nvSpPr>
        <p:spPr bwMode="auto">
          <a:xfrm>
            <a:off x="8047355" y="4269105"/>
            <a:ext cx="443865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12</a:t>
            </a:r>
          </a:p>
        </p:txBody>
      </p:sp>
      <p:sp>
        <p:nvSpPr>
          <p:cNvPr id="141" name="Line 97"/>
          <p:cNvSpPr>
            <a:spLocks noChangeShapeType="1"/>
          </p:cNvSpPr>
          <p:nvPr/>
        </p:nvSpPr>
        <p:spPr bwMode="auto">
          <a:xfrm>
            <a:off x="5056823" y="2554941"/>
            <a:ext cx="3211512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2" name="Line 97"/>
          <p:cNvSpPr>
            <a:spLocks noChangeShapeType="1"/>
          </p:cNvSpPr>
          <p:nvPr/>
        </p:nvSpPr>
        <p:spPr bwMode="auto">
          <a:xfrm>
            <a:off x="5054283" y="1911051"/>
            <a:ext cx="3211512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3" name="Line 97"/>
          <p:cNvSpPr>
            <a:spLocks noChangeShapeType="1"/>
          </p:cNvSpPr>
          <p:nvPr/>
        </p:nvSpPr>
        <p:spPr bwMode="auto">
          <a:xfrm>
            <a:off x="5043488" y="1688801"/>
            <a:ext cx="3211512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4" name="Line 97"/>
          <p:cNvSpPr>
            <a:spLocks noChangeShapeType="1"/>
          </p:cNvSpPr>
          <p:nvPr/>
        </p:nvSpPr>
        <p:spPr bwMode="auto">
          <a:xfrm>
            <a:off x="5046028" y="1460201"/>
            <a:ext cx="3211512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5" name="Text Box 50"/>
          <p:cNvSpPr txBox="1">
            <a:spLocks noChangeArrowheads="1"/>
          </p:cNvSpPr>
          <p:nvPr/>
        </p:nvSpPr>
        <p:spPr bwMode="auto">
          <a:xfrm>
            <a:off x="8255000" y="3949719"/>
            <a:ext cx="936625" cy="366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1800" b="0">
                <a:solidFill>
                  <a:schemeClr val="tx1"/>
                </a:solidFill>
                <a:ea typeface="宋体" panose="02010600030101010101" pitchFamily="2" charset="-122"/>
              </a:rPr>
              <a:t>时间</a:t>
            </a:r>
            <a:r>
              <a:rPr lang="en-US" altLang="zh-CN" sz="1800" b="0">
                <a:solidFill>
                  <a:schemeClr val="tx1"/>
                </a:solidFill>
                <a:ea typeface="宋体" panose="02010600030101010101" pitchFamily="2" charset="-122"/>
              </a:rPr>
              <a:t>/</a:t>
            </a:r>
            <a:r>
              <a:rPr lang="zh-CN" altLang="en-US" sz="1800" b="0">
                <a:solidFill>
                  <a:schemeClr val="tx1"/>
                </a:solidFill>
                <a:ea typeface="宋体" panose="02010600030101010101" pitchFamily="2" charset="-122"/>
              </a:rPr>
              <a:t>分</a:t>
            </a:r>
          </a:p>
        </p:txBody>
      </p:sp>
      <p:sp>
        <p:nvSpPr>
          <p:cNvPr id="146" name="Line 3"/>
          <p:cNvSpPr>
            <a:spLocks noChangeShapeType="1"/>
          </p:cNvSpPr>
          <p:nvPr/>
        </p:nvSpPr>
        <p:spPr bwMode="auto">
          <a:xfrm flipH="1">
            <a:off x="5311458" y="144464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7" name="Line 3"/>
          <p:cNvSpPr>
            <a:spLocks noChangeShapeType="1"/>
          </p:cNvSpPr>
          <p:nvPr/>
        </p:nvSpPr>
        <p:spPr bwMode="auto">
          <a:xfrm flipH="1">
            <a:off x="6178233" y="145480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8" name="Line 3"/>
          <p:cNvSpPr>
            <a:spLocks noChangeShapeType="1"/>
          </p:cNvSpPr>
          <p:nvPr/>
        </p:nvSpPr>
        <p:spPr bwMode="auto">
          <a:xfrm flipH="1">
            <a:off x="5595303" y="146369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49" name="Line 3"/>
          <p:cNvSpPr>
            <a:spLocks noChangeShapeType="1"/>
          </p:cNvSpPr>
          <p:nvPr/>
        </p:nvSpPr>
        <p:spPr bwMode="auto">
          <a:xfrm flipH="1">
            <a:off x="5886133" y="1460519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50" name="Line 3"/>
          <p:cNvSpPr>
            <a:spLocks noChangeShapeType="1"/>
          </p:cNvSpPr>
          <p:nvPr/>
        </p:nvSpPr>
        <p:spPr bwMode="auto">
          <a:xfrm flipH="1">
            <a:off x="6446838" y="1460519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51" name="Line 3"/>
          <p:cNvSpPr>
            <a:spLocks noChangeShapeType="1"/>
          </p:cNvSpPr>
          <p:nvPr/>
        </p:nvSpPr>
        <p:spPr bwMode="auto">
          <a:xfrm flipH="1">
            <a:off x="7763828" y="1460519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52" name="Line 3"/>
          <p:cNvSpPr>
            <a:spLocks noChangeShapeType="1"/>
          </p:cNvSpPr>
          <p:nvPr/>
        </p:nvSpPr>
        <p:spPr bwMode="auto">
          <a:xfrm flipH="1">
            <a:off x="6681788" y="1460519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53" name="Line 3"/>
          <p:cNvSpPr>
            <a:spLocks noChangeShapeType="1"/>
          </p:cNvSpPr>
          <p:nvPr/>
        </p:nvSpPr>
        <p:spPr bwMode="auto">
          <a:xfrm flipH="1">
            <a:off x="6928168" y="1460519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54" name="Line 3"/>
          <p:cNvSpPr>
            <a:spLocks noChangeShapeType="1"/>
          </p:cNvSpPr>
          <p:nvPr/>
        </p:nvSpPr>
        <p:spPr bwMode="auto">
          <a:xfrm flipH="1">
            <a:off x="7215188" y="144972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55" name="Line 3"/>
          <p:cNvSpPr>
            <a:spLocks noChangeShapeType="1"/>
          </p:cNvSpPr>
          <p:nvPr/>
        </p:nvSpPr>
        <p:spPr bwMode="auto">
          <a:xfrm flipH="1">
            <a:off x="7490143" y="1460519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57" name="Line 3"/>
          <p:cNvSpPr>
            <a:spLocks noChangeShapeType="1"/>
          </p:cNvSpPr>
          <p:nvPr/>
        </p:nvSpPr>
        <p:spPr bwMode="auto">
          <a:xfrm flipH="1">
            <a:off x="8003223" y="145480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58" name="Line 3"/>
          <p:cNvSpPr>
            <a:spLocks noChangeShapeType="1"/>
          </p:cNvSpPr>
          <p:nvPr/>
        </p:nvSpPr>
        <p:spPr bwMode="auto">
          <a:xfrm flipH="1">
            <a:off x="8262938" y="1454804"/>
            <a:ext cx="0" cy="283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bldLvl="0" animBg="1"/>
      <p:bldP spid="130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395536" y="1288794"/>
            <a:ext cx="8513445" cy="279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atinLnBrk="0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了解晶体和非晶体的区别。知道一些物质的熔点。知道熔化的含义。认识熔化是吸热过程，了解熔化曲线的物理含义。</a:t>
            </a:r>
          </a:p>
          <a:p>
            <a:pPr latinLnBrk="0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zh-CN" altLang="en-US" sz="2400" dirty="0">
                <a:latin typeface="Times New Roman" pitchFamily="18" charset="0"/>
                <a:ea typeface="+mn-ea"/>
                <a:cs typeface="Times New Roman" pitchFamily="18" charset="0"/>
              </a:rPr>
              <a:t>．经历固体熔化的实验探究过程，学习实验探究的基本思路和方法。了解图像是一种比较直观的表示物理量变化的方法。学习根据实验数据作出物理图像的方法。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403648" y="1419622"/>
            <a:ext cx="5263346" cy="1649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3600" b="1" dirty="0">
                <a:latin typeface="Times New Roman" pitchFamily="18" charset="0"/>
                <a:cs typeface="Times New Roman" pitchFamily="18" charset="0"/>
              </a:rPr>
              <a:t>如何区别晶体和非晶体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3600" b="1" dirty="0">
                <a:latin typeface="Times New Roman" pitchFamily="18" charset="0"/>
                <a:cs typeface="Times New Roman" pitchFamily="18" charset="0"/>
              </a:rPr>
              <a:t>晶体熔化的特点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419872" y="1923678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12264" y="1923678"/>
            <a:ext cx="6416119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algn="just">
              <a:lnSpc>
                <a:spcPct val="150000"/>
              </a:lnSpc>
            </a:pPr>
            <a:r>
              <a:rPr kumimoji="1" lang="en-US" altLang="zh-CN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54629" y="1350924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尝试将生活和自然界中的一些现象与物质的熔点联系起来，将所学知识与生产、生活相结合。关注自然现象，产生乐于探究自然现象的兴趣和欲望。</a:t>
            </a:r>
            <a:endParaRPr lang="zh-CN" altLang="zh-CN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35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475656" y="1642745"/>
            <a:ext cx="63847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600" b="1" dirty="0"/>
              <a:t>固态和液态之间的互相变化。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2"/>
          <p:cNvGrpSpPr/>
          <p:nvPr/>
        </p:nvGrpSpPr>
        <p:grpSpPr bwMode="auto">
          <a:xfrm>
            <a:off x="4355976" y="1203598"/>
            <a:ext cx="4264727" cy="3312368"/>
            <a:chOff x="3833" y="0"/>
            <a:chExt cx="2038" cy="1389"/>
          </a:xfrm>
        </p:grpSpPr>
        <p:pic>
          <p:nvPicPr>
            <p:cNvPr id="14" name="Picture 39" descr="20071109132324276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33" y="0"/>
              <a:ext cx="1043" cy="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40" descr="009_1"/>
            <p:cNvPicPr>
              <a:picLocks noChangeAspect="1" noChangeArrowheads="1"/>
            </p:cNvPicPr>
            <p:nvPr/>
          </p:nvPicPr>
          <p:blipFill>
            <a:blip r:embed="rId3"/>
            <a:srcRect l="11827" t="19716" r="6082" b="13124"/>
            <a:stretch>
              <a:fillRect/>
            </a:stretch>
          </p:blipFill>
          <p:spPr bwMode="auto">
            <a:xfrm>
              <a:off x="3833" y="754"/>
              <a:ext cx="1043" cy="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41" descr="1104f120119"/>
            <p:cNvPicPr>
              <a:picLocks noChangeAspect="1" noChangeArrowheads="1"/>
            </p:cNvPicPr>
            <p:nvPr/>
          </p:nvPicPr>
          <p:blipFill>
            <a:blip r:embed="rId4"/>
            <a:srcRect l="51401" t="24977" r="16867" b="10469"/>
            <a:stretch>
              <a:fillRect/>
            </a:stretch>
          </p:blipFill>
          <p:spPr bwMode="auto">
            <a:xfrm>
              <a:off x="4931" y="0"/>
              <a:ext cx="940" cy="1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Text Box 4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899592" y="1275606"/>
            <a:ext cx="2232248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</a:rPr>
              <a:t>一、熔化</a:t>
            </a:r>
            <a:endParaRPr kumimoji="1" lang="en-US" altLang="zh-CN" sz="3200" b="1" dirty="0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kumimoji="1" lang="en-US" altLang="zh-CN" sz="3200" b="1" dirty="0">
                <a:latin typeface="Times New Roman" panose="02020603050405020304" pitchFamily="18" charset="0"/>
              </a:rPr>
              <a:t>1.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概念 </a:t>
            </a:r>
          </a:p>
        </p:txBody>
      </p:sp>
      <p:sp>
        <p:nvSpPr>
          <p:cNvPr id="18" name="Text Box 5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899591" y="2706624"/>
            <a:ext cx="336613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latin typeface="Times New Roman" panose="02020603050405020304" pitchFamily="18" charset="0"/>
              </a:rPr>
              <a:t>2.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常见的熔化现象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69622" y="1275606"/>
            <a:ext cx="407225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latin typeface="Times New Roman" pitchFamily="18" charset="0"/>
                <a:ea typeface="+mn-ea"/>
                <a:cs typeface="Times New Roman" pitchFamily="18" charset="0"/>
              </a:rPr>
              <a:t>3.</a:t>
            </a:r>
            <a:r>
              <a:rPr kumimoji="1"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熔化需要什么条件？</a:t>
            </a:r>
          </a:p>
        </p:txBody>
      </p:sp>
      <p:sp>
        <p:nvSpPr>
          <p:cNvPr id="21" name="Text Box 33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938305" y="1891050"/>
            <a:ext cx="3488739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2800" b="1" dirty="0">
                <a:solidFill>
                  <a:srgbClr val="0000CC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海波熔化条件：</a:t>
            </a:r>
          </a:p>
        </p:txBody>
      </p:sp>
      <p:sp>
        <p:nvSpPr>
          <p:cNvPr id="22" name="Text Box 34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908070" y="2440057"/>
            <a:ext cx="339529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2800" b="1" dirty="0">
                <a:solidFill>
                  <a:srgbClr val="0000CC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石蜡熔化条件：</a:t>
            </a:r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3326185" y="1891050"/>
            <a:ext cx="4198143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28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持续吸热</a:t>
            </a:r>
            <a:r>
              <a:rPr kumimoji="1" lang="zh-CN" sz="28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；</a:t>
            </a:r>
            <a:r>
              <a:rPr kumimoji="1" lang="zh-CN" altLang="en-US" sz="28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温度达到熔点 </a:t>
            </a:r>
          </a:p>
        </p:txBody>
      </p:sp>
      <p:sp>
        <p:nvSpPr>
          <p:cNvPr id="24" name="Rectangle 36"/>
          <p:cNvSpPr>
            <a:spLocks noChangeArrowheads="1"/>
          </p:cNvSpPr>
          <p:nvPr/>
        </p:nvSpPr>
        <p:spPr bwMode="auto">
          <a:xfrm>
            <a:off x="3324550" y="2476214"/>
            <a:ext cx="271719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28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持续吸热 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908070" y="2999434"/>
            <a:ext cx="372554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latin typeface="Times New Roman" pitchFamily="18" charset="0"/>
                <a:ea typeface="+mn-ea"/>
                <a:cs typeface="Times New Roman" pitchFamily="18" charset="0"/>
              </a:rPr>
              <a:t>4.</a:t>
            </a:r>
            <a:r>
              <a:rPr kumimoji="1"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熔化有什么规律？</a:t>
            </a: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938305" y="3723878"/>
            <a:ext cx="722820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latin typeface="Times New Roman" pitchFamily="18" charset="0"/>
                <a:ea typeface="+mn-ea"/>
                <a:cs typeface="Times New Roman" pitchFamily="18" charset="0"/>
              </a:rPr>
              <a:t>比较：海波和石蜡在熔化过程中的异同。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4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6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942285" y="1203598"/>
            <a:ext cx="7920880" cy="26776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</a:rPr>
              <a:t>学生活动：</a:t>
            </a:r>
            <a:endParaRPr kumimoji="1" lang="en-US" altLang="zh-CN" sz="3200" b="1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</a:rPr>
              <a:t>探究：</a:t>
            </a:r>
            <a:r>
              <a:rPr kumimoji="1" lang="zh-CN" altLang="en-US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硫代硫酸钠（海波）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和</a:t>
            </a:r>
            <a:r>
              <a:rPr kumimoji="1" lang="zh-CN" altLang="en-US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石蜡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的熔化过程                  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>
                <a:latin typeface="Times New Roman" panose="02020603050405020304" pitchFamily="18" charset="0"/>
              </a:rPr>
              <a:t>                         （见实验报告）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1"/>
          <p:cNvSpPr txBox="1">
            <a:spLocks noChangeArrowheads="1"/>
          </p:cNvSpPr>
          <p:nvPr/>
        </p:nvSpPr>
        <p:spPr bwMode="auto">
          <a:xfrm>
            <a:off x="951915" y="2139702"/>
            <a:ext cx="7868557" cy="21236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3200" b="1" dirty="0">
                <a:latin typeface="Times New Roman" panose="02020603050405020304" pitchFamily="18" charset="0"/>
              </a:rPr>
              <a:t>不同处：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Times New Roman" panose="02020603050405020304" pitchFamily="18" charset="0"/>
              </a:rPr>
              <a:t>海波</a:t>
            </a:r>
            <a:r>
              <a:rPr kumimoji="1"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具有一定的熔化温度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，熔化时温度保持不变。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Times New Roman" panose="02020603050405020304" pitchFamily="18" charset="0"/>
              </a:rPr>
              <a:t>石蜡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没有一定的熔化温度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，熔化时温度逐渐上升。</a:t>
            </a:r>
          </a:p>
        </p:txBody>
      </p:sp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951915" y="1419622"/>
            <a:ext cx="611981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800" b="1" dirty="0">
                <a:latin typeface="Times New Roman" panose="02020603050405020304" pitchFamily="18" charset="0"/>
              </a:rPr>
              <a:t>相同处：熔化都需要</a:t>
            </a:r>
            <a:r>
              <a:rPr kumimoji="1"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吸热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64047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2"/>
          <p:cNvSpPr txBox="1">
            <a:spLocks noChangeArrowheads="1"/>
          </p:cNvSpPr>
          <p:nvPr/>
        </p:nvSpPr>
        <p:spPr bwMode="auto">
          <a:xfrm>
            <a:off x="1041091" y="2356230"/>
            <a:ext cx="18415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kumimoji="1" lang="zh-CN" altLang="zh-CN" sz="2400" b="1">
              <a:latin typeface="Times New Roman" panose="02020603050405020304" pitchFamily="18" charset="0"/>
            </a:endParaRPr>
          </a:p>
        </p:txBody>
      </p:sp>
      <p:sp>
        <p:nvSpPr>
          <p:cNvPr id="46" name="Text Box 5"/>
          <p:cNvSpPr txBox="1">
            <a:spLocks noChangeArrowheads="1"/>
          </p:cNvSpPr>
          <p:nvPr/>
        </p:nvSpPr>
        <p:spPr bwMode="auto">
          <a:xfrm>
            <a:off x="960451" y="1635646"/>
            <a:ext cx="5761038" cy="528637"/>
          </a:xfrm>
          <a:prstGeom prst="rect">
            <a:avLst/>
          </a:prstGeom>
          <a:solidFill>
            <a:schemeClr val="bg1"/>
          </a:solidFill>
          <a:ln w="9525">
            <a:solidFill>
              <a:srgbClr val="FF3300"/>
            </a:solidFill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800" b="1" dirty="0">
                <a:latin typeface="Times New Roman" panose="02020603050405020304" pitchFamily="18" charset="0"/>
              </a:rPr>
              <a:t>熔化时具有固定的熔化温度</a:t>
            </a:r>
            <a:r>
              <a:rPr kumimoji="1" lang="en-US" altLang="zh-CN" sz="2800" b="1" dirty="0">
                <a:latin typeface="Times New Roman" panose="02020603050405020304" pitchFamily="18" charset="0"/>
              </a:rPr>
              <a:t>(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有熔点</a:t>
            </a:r>
            <a:r>
              <a:rPr kumimoji="1" lang="en-US" altLang="zh-CN" sz="2800" b="1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47" name="Text Box 7"/>
          <p:cNvSpPr txBox="1">
            <a:spLocks noChangeArrowheads="1"/>
          </p:cNvSpPr>
          <p:nvPr/>
        </p:nvSpPr>
        <p:spPr bwMode="auto">
          <a:xfrm>
            <a:off x="988703" y="4229480"/>
            <a:ext cx="5761038" cy="528637"/>
          </a:xfrm>
          <a:prstGeom prst="rect">
            <a:avLst/>
          </a:prstGeom>
          <a:solidFill>
            <a:schemeClr val="bg1"/>
          </a:solidFill>
          <a:ln w="9525">
            <a:solidFill>
              <a:srgbClr val="FF3300"/>
            </a:solidFill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800" b="1">
                <a:latin typeface="Times New Roman" panose="02020603050405020304" pitchFamily="18" charset="0"/>
              </a:rPr>
              <a:t>熔化时没有固定的熔化温度</a:t>
            </a:r>
            <a:r>
              <a:rPr kumimoji="1" lang="en-US" altLang="zh-CN" sz="2800" b="1">
                <a:latin typeface="Times New Roman" panose="02020603050405020304" pitchFamily="18" charset="0"/>
              </a:rPr>
              <a:t>(</a:t>
            </a:r>
            <a:r>
              <a:rPr kumimoji="1" lang="zh-CN" altLang="en-US" sz="2800" b="1">
                <a:latin typeface="Times New Roman" panose="02020603050405020304" pitchFamily="18" charset="0"/>
              </a:rPr>
              <a:t>无熔点</a:t>
            </a:r>
            <a:r>
              <a:rPr kumimoji="1" lang="en-US" altLang="zh-CN" sz="2800" b="1">
                <a:latin typeface="Times New Roman" panose="02020603050405020304" pitchFamily="18" charset="0"/>
              </a:rPr>
              <a:t>) </a:t>
            </a:r>
            <a:r>
              <a:rPr kumimoji="1" lang="zh-CN" altLang="en-US" sz="2400" b="1">
                <a:latin typeface="Times New Roman" panose="02020603050405020304" pitchFamily="18" charset="0"/>
              </a:rPr>
              <a:t>　　</a:t>
            </a:r>
          </a:p>
        </p:txBody>
      </p:sp>
      <p:sp>
        <p:nvSpPr>
          <p:cNvPr id="48" name="Text Box 46"/>
          <p:cNvSpPr txBox="1">
            <a:spLocks noChangeArrowheads="1"/>
          </p:cNvSpPr>
          <p:nvPr/>
        </p:nvSpPr>
        <p:spPr bwMode="auto">
          <a:xfrm>
            <a:off x="52078" y="2586417"/>
            <a:ext cx="592138" cy="106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kumimoji="1" lang="zh-CN" altLang="en-US" sz="3200" b="1">
                <a:latin typeface="Times New Roman" panose="02020603050405020304" pitchFamily="18" charset="0"/>
              </a:rPr>
              <a:t>物</a:t>
            </a:r>
          </a:p>
          <a:p>
            <a:r>
              <a:rPr kumimoji="1" lang="zh-CN" altLang="en-US" sz="3200" b="1">
                <a:latin typeface="Times New Roman" panose="02020603050405020304" pitchFamily="18" charset="0"/>
              </a:rPr>
              <a:t>体</a:t>
            </a:r>
          </a:p>
        </p:txBody>
      </p:sp>
      <p:sp>
        <p:nvSpPr>
          <p:cNvPr id="49" name="AutoShape 47"/>
          <p:cNvSpPr/>
          <p:nvPr/>
        </p:nvSpPr>
        <p:spPr bwMode="auto">
          <a:xfrm>
            <a:off x="556903" y="1781555"/>
            <a:ext cx="431800" cy="2735262"/>
          </a:xfrm>
          <a:prstGeom prst="leftBrace">
            <a:avLst>
              <a:gd name="adj1" fmla="val 52788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endParaRPr lang="zh-CN" altLang="zh-CN"/>
          </a:p>
        </p:txBody>
      </p:sp>
      <p:sp>
        <p:nvSpPr>
          <p:cNvPr id="50" name="Rectangle 4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856102" y="1642313"/>
            <a:ext cx="1703705" cy="521970"/>
          </a:xfrm>
          <a:prstGeom prst="rect">
            <a:avLst/>
          </a:prstGeom>
          <a:solidFill>
            <a:srgbClr val="CCFF99"/>
          </a:solidFill>
          <a:ln w="9525">
            <a:solidFill>
              <a:srgbClr val="FF3300"/>
            </a:solidFill>
            <a:miter lim="800000"/>
          </a:ln>
        </p:spPr>
        <p:txBody>
          <a:bodyPr wrap="square">
            <a:spAutoFit/>
          </a:bodyPr>
          <a:lstStyle/>
          <a:p>
            <a:r>
              <a:rPr kumimoji="1" lang="en-US" altLang="zh-CN" sz="2800" b="1">
                <a:latin typeface="Times New Roman" panose="02020603050405020304" pitchFamily="18" charset="0"/>
              </a:rPr>
              <a:t>——</a:t>
            </a:r>
            <a:r>
              <a:rPr kumimoji="1" lang="zh-CN" altLang="en-US" sz="2800" b="1">
                <a:latin typeface="Times New Roman" panose="02020603050405020304" pitchFamily="18" charset="0"/>
              </a:rPr>
              <a:t>晶体 </a:t>
            </a:r>
          </a:p>
        </p:txBody>
      </p:sp>
      <p:sp>
        <p:nvSpPr>
          <p:cNvPr id="51" name="Rectangle 49"/>
          <p:cNvSpPr>
            <a:spLocks noChangeArrowheads="1"/>
          </p:cNvSpPr>
          <p:nvPr/>
        </p:nvSpPr>
        <p:spPr bwMode="auto">
          <a:xfrm>
            <a:off x="6821178" y="4243767"/>
            <a:ext cx="2101215" cy="521970"/>
          </a:xfrm>
          <a:prstGeom prst="rect">
            <a:avLst/>
          </a:prstGeom>
          <a:solidFill>
            <a:srgbClr val="CCFF99"/>
          </a:solidFill>
          <a:ln w="9525">
            <a:solidFill>
              <a:srgbClr val="FF3300"/>
            </a:solidFill>
            <a:miter lim="800000"/>
          </a:ln>
        </p:spPr>
        <p:txBody>
          <a:bodyPr wrap="square">
            <a:spAutoFit/>
          </a:bodyPr>
          <a:lstStyle/>
          <a:p>
            <a:r>
              <a:rPr kumimoji="1" lang="en-US" altLang="zh-CN" sz="2800" b="1" dirty="0">
                <a:latin typeface="Times New Roman" panose="02020603050405020304" pitchFamily="18" charset="0"/>
              </a:rPr>
              <a:t>——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非晶体 </a:t>
            </a:r>
          </a:p>
        </p:txBody>
      </p:sp>
      <p:grpSp>
        <p:nvGrpSpPr>
          <p:cNvPr id="3" name="Group 53"/>
          <p:cNvGrpSpPr/>
          <p:nvPr/>
        </p:nvGrpSpPr>
        <p:grpSpPr bwMode="auto">
          <a:xfrm>
            <a:off x="922658" y="2305428"/>
            <a:ext cx="8062951" cy="1759441"/>
            <a:chOff x="657" y="1344"/>
            <a:chExt cx="4991" cy="1158"/>
          </a:xfrm>
        </p:grpSpPr>
        <p:pic>
          <p:nvPicPr>
            <p:cNvPr id="53" name="Picture 12" descr="金属"/>
            <p:cNvPicPr>
              <a:picLocks noChangeAspect="1" noChangeArrowheads="1"/>
            </p:cNvPicPr>
            <p:nvPr/>
          </p:nvPicPr>
          <p:blipFill>
            <a:blip r:embed="rId3"/>
            <a:srcRect b="4411"/>
            <a:stretch>
              <a:fillRect/>
            </a:stretch>
          </p:blipFill>
          <p:spPr bwMode="auto">
            <a:xfrm>
              <a:off x="3606" y="1344"/>
              <a:ext cx="862" cy="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" name="Text Box 13"/>
            <p:cNvSpPr txBox="1">
              <a:spLocks noChangeArrowheads="1"/>
            </p:cNvSpPr>
            <p:nvPr/>
          </p:nvSpPr>
          <p:spPr bwMode="auto">
            <a:xfrm>
              <a:off x="3784" y="2201"/>
              <a:ext cx="502" cy="30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zh-CN" altLang="en-US" sz="2400" b="1" dirty="0">
                  <a:latin typeface="Times New Roman" panose="02020603050405020304" pitchFamily="18" charset="0"/>
                </a:rPr>
                <a:t>金属</a:t>
              </a:r>
            </a:p>
          </p:txBody>
        </p:sp>
        <p:pic>
          <p:nvPicPr>
            <p:cNvPr id="55" name="Picture 18" descr="水晶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62" y="1344"/>
              <a:ext cx="908" cy="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6" name="Rectangle 19"/>
            <p:cNvSpPr>
              <a:spLocks noChangeArrowheads="1"/>
            </p:cNvSpPr>
            <p:nvPr/>
          </p:nvSpPr>
          <p:spPr bwMode="auto">
            <a:xfrm>
              <a:off x="2780" y="2201"/>
              <a:ext cx="493" cy="30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400" b="1" dirty="0">
                  <a:latin typeface="Times New Roman" panose="02020603050405020304" pitchFamily="18" charset="0"/>
                </a:rPr>
                <a:t>水晶</a:t>
              </a:r>
            </a:p>
          </p:txBody>
        </p:sp>
        <p:pic>
          <p:nvPicPr>
            <p:cNvPr id="57" name="Picture 21" descr="石膏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537" y="1344"/>
              <a:ext cx="935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" name="Text Box 22"/>
            <p:cNvSpPr txBox="1">
              <a:spLocks noChangeArrowheads="1"/>
            </p:cNvSpPr>
            <p:nvPr/>
          </p:nvSpPr>
          <p:spPr bwMode="auto">
            <a:xfrm>
              <a:off x="1743" y="2182"/>
              <a:ext cx="493" cy="30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400" b="1">
                  <a:latin typeface="Times New Roman" panose="02020603050405020304" pitchFamily="18" charset="0"/>
                </a:rPr>
                <a:t>石膏</a:t>
              </a:r>
            </a:p>
          </p:txBody>
        </p:sp>
        <p:pic>
          <p:nvPicPr>
            <p:cNvPr id="59" name="Picture 24" descr="28681_2387469601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57" y="1344"/>
              <a:ext cx="772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Rectangle 25"/>
            <p:cNvSpPr>
              <a:spLocks noChangeArrowheads="1"/>
            </p:cNvSpPr>
            <p:nvPr/>
          </p:nvSpPr>
          <p:spPr bwMode="auto">
            <a:xfrm>
              <a:off x="759" y="2129"/>
              <a:ext cx="557" cy="34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dirty="0"/>
                <a:t>明矾</a:t>
              </a:r>
            </a:p>
          </p:txBody>
        </p:sp>
        <p:pic>
          <p:nvPicPr>
            <p:cNvPr id="61" name="Picture 51" descr="200892417313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537" y="1348"/>
              <a:ext cx="1111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" name="Text Box 52"/>
            <p:cNvSpPr txBox="1">
              <a:spLocks noChangeArrowheads="1"/>
            </p:cNvSpPr>
            <p:nvPr/>
          </p:nvSpPr>
          <p:spPr bwMode="auto">
            <a:xfrm>
              <a:off x="4891" y="2180"/>
              <a:ext cx="493" cy="30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400" b="1" dirty="0">
                  <a:latin typeface="Times New Roman" panose="02020603050405020304" pitchFamily="18" charset="0"/>
                </a:rPr>
                <a:t>石英</a:t>
              </a:r>
            </a:p>
          </p:txBody>
        </p:sp>
      </p:grpSp>
      <p:sp>
        <p:nvSpPr>
          <p:cNvPr id="21" name="Text Box 43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983700" y="980880"/>
            <a:ext cx="4164363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</a:rPr>
              <a:t>二、晶体和非晶体</a:t>
            </a:r>
            <a:endParaRPr kumimoji="1" lang="en-US" altLang="zh-CN" sz="32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/>
      <p:bldP spid="49" grpId="0" animBg="1"/>
      <p:bldP spid="50" grpId="0" bldLvl="0" animBg="1"/>
      <p:bldP spid="51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930</Words>
  <Application>Microsoft Office PowerPoint</Application>
  <PresentationFormat>全屏显示(16:9)</PresentationFormat>
  <Paragraphs>221</Paragraphs>
  <Slides>22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1" baseType="lpstr">
      <vt:lpstr>黑体</vt:lpstr>
      <vt:lpstr>宋体</vt:lpstr>
      <vt:lpstr>Calibri</vt:lpstr>
      <vt:lpstr>Times New Roman</vt:lpstr>
      <vt:lpstr>Arial</vt:lpstr>
      <vt:lpstr>Tahoma</vt:lpstr>
      <vt:lpstr>Wingdings</vt:lpstr>
      <vt:lpstr>自定义设计方案</vt:lpstr>
      <vt:lpstr>位图图像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dcterms:created xsi:type="dcterms:W3CDTF">2018-11-06T06:39:00Z</dcterms:created>
  <dcterms:modified xsi:type="dcterms:W3CDTF">2026-08-14T23:18:36Z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