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5" r:id="rId1"/>
  </p:sldMasterIdLst>
  <p:sldIdLst>
    <p:sldId id="258" r:id="rId2"/>
    <p:sldId id="268" r:id="rId3"/>
    <p:sldId id="270" r:id="rId4"/>
    <p:sldId id="275" r:id="rId5"/>
    <p:sldId id="277" r:id="rId6"/>
    <p:sldId id="271" r:id="rId7"/>
    <p:sldId id="278" r:id="rId8"/>
    <p:sldId id="284" r:id="rId9"/>
    <p:sldId id="274" r:id="rId10"/>
    <p:sldId id="285" r:id="rId11"/>
    <p:sldId id="272" r:id="rId12"/>
    <p:sldId id="273" r:id="rId13"/>
    <p:sldId id="276" r:id="rId14"/>
    <p:sldId id="280" r:id="rId15"/>
    <p:sldId id="281" r:id="rId16"/>
    <p:sldId id="282" r:id="rId17"/>
    <p:sldId id="283" r:id="rId1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6AD"/>
    <a:srgbClr val="C50023"/>
    <a:srgbClr val="F1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641" autoAdjust="0"/>
  </p:normalViewPr>
  <p:slideViewPr>
    <p:cSldViewPr snapToGrid="0">
      <p:cViewPr>
        <p:scale>
          <a:sx n="66" d="100"/>
          <a:sy n="66" d="100"/>
        </p:scale>
        <p:origin x="-2256" y="-9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5" Type="http://schemas.openxmlformats.org/officeDocument/2006/relationships/image" Target="../media/image13.emf"/><Relationship Id="rId4"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3"/>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ransition>
    <p:zoom/>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pitchFamily="2" charset="-122"/>
        </a:defRPr>
      </a:lvl2pPr>
      <a:lvl3pPr algn="ctr" rtl="0" eaLnBrk="1" fontAlgn="base" hangingPunct="1">
        <a:spcBef>
          <a:spcPct val="0"/>
        </a:spcBef>
        <a:spcAft>
          <a:spcPct val="0"/>
        </a:spcAft>
        <a:defRPr sz="4400">
          <a:solidFill>
            <a:schemeClr val="tx2"/>
          </a:solidFill>
          <a:latin typeface="Arial" charset="0"/>
          <a:ea typeface="宋体" pitchFamily="2" charset="-122"/>
        </a:defRPr>
      </a:lvl3pPr>
      <a:lvl4pPr algn="ctr" rtl="0" eaLnBrk="1" fontAlgn="base" hangingPunct="1">
        <a:spcBef>
          <a:spcPct val="0"/>
        </a:spcBef>
        <a:spcAft>
          <a:spcPct val="0"/>
        </a:spcAft>
        <a:defRPr sz="4400">
          <a:solidFill>
            <a:schemeClr val="tx2"/>
          </a:solidFill>
          <a:latin typeface="Arial" charset="0"/>
          <a:ea typeface="宋体" pitchFamily="2" charset="-122"/>
        </a:defRPr>
      </a:lvl4pPr>
      <a:lvl5pPr algn="ctr" rtl="0" eaLnBrk="1" fontAlgn="base" hangingPunct="1">
        <a:spcBef>
          <a:spcPct val="0"/>
        </a:spcBef>
        <a:spcAft>
          <a:spcPct val="0"/>
        </a:spcAft>
        <a:defRPr sz="4400">
          <a:solidFill>
            <a:schemeClr val="tx2"/>
          </a:solidFill>
          <a:latin typeface="Arial" charset="0"/>
          <a:ea typeface="宋体" pitchFamily="2" charset="-122"/>
        </a:defRPr>
      </a:lvl5pPr>
      <a:lvl6pPr marL="457200" algn="ctr" rtl="0" eaLnBrk="1" fontAlgn="base" hangingPunct="1">
        <a:spcBef>
          <a:spcPct val="0"/>
        </a:spcBef>
        <a:spcAft>
          <a:spcPct val="0"/>
        </a:spcAft>
        <a:defRPr sz="4400">
          <a:solidFill>
            <a:schemeClr val="tx2"/>
          </a:solidFill>
          <a:latin typeface="Arial" charset="0"/>
          <a:ea typeface="宋体" pitchFamily="2" charset="-122"/>
        </a:defRPr>
      </a:lvl6pPr>
      <a:lvl7pPr marL="914400" algn="ctr" rtl="0" eaLnBrk="1" fontAlgn="base" hangingPunct="1">
        <a:spcBef>
          <a:spcPct val="0"/>
        </a:spcBef>
        <a:spcAft>
          <a:spcPct val="0"/>
        </a:spcAft>
        <a:defRPr sz="4400">
          <a:solidFill>
            <a:schemeClr val="tx2"/>
          </a:solidFill>
          <a:latin typeface="Arial" charset="0"/>
          <a:ea typeface="宋体" pitchFamily="2" charset="-122"/>
        </a:defRPr>
      </a:lvl7pPr>
      <a:lvl8pPr marL="1371600" algn="ctr" rtl="0" eaLnBrk="1" fontAlgn="base" hangingPunct="1">
        <a:spcBef>
          <a:spcPct val="0"/>
        </a:spcBef>
        <a:spcAft>
          <a:spcPct val="0"/>
        </a:spcAft>
        <a:defRPr sz="4400">
          <a:solidFill>
            <a:schemeClr val="tx2"/>
          </a:solidFill>
          <a:latin typeface="Arial" charset="0"/>
          <a:ea typeface="宋体" pitchFamily="2" charset="-122"/>
        </a:defRPr>
      </a:lvl8pPr>
      <a:lvl9pPr marL="1828800" algn="ctr" rtl="0" eaLnBrk="1" fontAlgn="base" hangingPunct="1">
        <a:spcBef>
          <a:spcPct val="0"/>
        </a:spcBef>
        <a:spcAft>
          <a:spcPct val="0"/>
        </a:spcAft>
        <a:defRPr sz="44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package" Target="../embeddings/Microsoft_Word___2.docx"/><Relationship Id="rId13" Type="http://schemas.openxmlformats.org/officeDocument/2006/relationships/oleObject" Target="../embeddings/oleObject4.bin"/><Relationship Id="rId18" Type="http://schemas.openxmlformats.org/officeDocument/2006/relationships/image" Target="../media/image13.emf"/><Relationship Id="rId3" Type="http://schemas.openxmlformats.org/officeDocument/2006/relationships/image" Target="../media/image3.jpeg"/><Relationship Id="rId7" Type="http://schemas.openxmlformats.org/officeDocument/2006/relationships/oleObject" Target="../embeddings/oleObject2.bin"/><Relationship Id="rId12" Type="http://schemas.openxmlformats.org/officeDocument/2006/relationships/image" Target="../media/image11.emf"/><Relationship Id="rId17" Type="http://schemas.openxmlformats.org/officeDocument/2006/relationships/package" Target="../embeddings/Microsoft_Word___5.docx"/><Relationship Id="rId2" Type="http://schemas.openxmlformats.org/officeDocument/2006/relationships/slideLayout" Target="../slideLayouts/slideLayout1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9.emf"/><Relationship Id="rId11" Type="http://schemas.openxmlformats.org/officeDocument/2006/relationships/package" Target="../embeddings/Microsoft_Word___3.docx"/><Relationship Id="rId5" Type="http://schemas.openxmlformats.org/officeDocument/2006/relationships/package" Target="../embeddings/Microsoft_Word___1.docx"/><Relationship Id="rId15" Type="http://schemas.openxmlformats.org/officeDocument/2006/relationships/image" Target="../media/image12.emf"/><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10.emf"/><Relationship Id="rId14" Type="http://schemas.openxmlformats.org/officeDocument/2006/relationships/package" Target="../embeddings/Microsoft_Word___4.docx"/></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file:///J:\&#35838;&#20214;\&#25945;&#31185;&#20061;&#19979;&#23398;&#32451;&#32771;&#20570;&#35838;&#20214;\7ZW16.EPS" TargetMode="External"/><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file:///J:\18&#31179;&#25945;&#31185;&#29289;&#29702;&#20061;&#20840;&#23398;&#32451;&#32771;PPT&#21644;word\18&#31179;&#25945;&#31185;&#29289;&#29702;&#20061;&#20840;&#23398;&#32451;&#32771;PPT\18JK640.EPS" TargetMode="External"/><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slide" Target="slide11.xml"/><Relationship Id="rId5" Type="http://schemas.openxmlformats.org/officeDocument/2006/relationships/image" Target="../media/image4.jpeg"/><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file:///J:\18&#31179;&#25945;&#31185;&#29289;&#29702;&#20061;&#20840;&#23398;&#32451;&#32771;PPT&#21644;word\18&#31179;&#25945;&#31185;&#29289;&#29702;&#20061;&#20840;&#23398;&#32451;&#32771;PPT\18JK637.EPS" TargetMode="Externa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file:///J:\18&#31179;&#25945;&#31185;&#29289;&#29702;&#20061;&#20840;&#23398;&#32451;&#32771;PPT&#21644;word\18&#31179;&#25945;&#31185;&#29289;&#29702;&#20061;&#20840;&#23398;&#32451;&#32771;PPT\18JK638.EPS" TargetMode="External"/><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file:///J:\18&#31179;&#25945;&#31185;&#29289;&#29702;&#20061;&#20840;&#23398;&#32451;&#32771;PPT&#21644;word\18&#31179;&#25945;&#31185;&#29289;&#29702;&#20061;&#20840;&#23398;&#32451;&#32771;PPT\18JK639.EP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2279812" y="2046514"/>
            <a:ext cx="7584952" cy="2123658"/>
          </a:xfrm>
          <a:prstGeom prst="rect">
            <a:avLst/>
          </a:prstGeom>
          <a:noFill/>
        </p:spPr>
        <p:txBody>
          <a:bodyPr wrap="square" rtlCol="0">
            <a:spAutoFit/>
          </a:bodyPr>
          <a:lstStyle/>
          <a:p>
            <a:pPr algn="ctr"/>
            <a:r>
              <a:rPr lang="zh-CN" altLang="en-US" sz="6600" b="1" dirty="0" smtClean="0">
                <a:latin typeface="微软雅黑" panose="020B0503020204020204" charset="-122"/>
                <a:ea typeface="微软雅黑" panose="020B0503020204020204" charset="-122"/>
              </a:rPr>
              <a:t>第十一章　物理学与能源技术</a:t>
            </a:r>
            <a:endParaRPr lang="zh-CN" altLang="en-US" sz="6600" dirty="0">
              <a:latin typeface="微软雅黑" panose="020B0503020204020204" charset="-122"/>
              <a:ea typeface="微软雅黑" panose="020B0503020204020204" charset="-122"/>
            </a:endParaRPr>
          </a:p>
        </p:txBody>
      </p:sp>
      <p:pic>
        <p:nvPicPr>
          <p:cNvPr id="7" name="Picture 4"/>
          <p:cNvPicPr>
            <a:picLocks noChangeAspect="1"/>
          </p:cNvPicPr>
          <p:nvPr/>
        </p:nvPicPr>
        <p:blipFill>
          <a:blip r:embed="rId2" cstate="print"/>
          <a:stretch>
            <a:fillRect/>
          </a:stretch>
        </p:blipFill>
        <p:spPr>
          <a:xfrm>
            <a:off x="1417394" y="2271939"/>
            <a:ext cx="379412" cy="112712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3"/>
            <a:ext cx="178606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能　源</a:t>
            </a:r>
          </a:p>
        </p:txBody>
      </p:sp>
      <p:sp>
        <p:nvSpPr>
          <p:cNvPr id="3" name="Rectangle 13"/>
          <p:cNvSpPr>
            <a:spLocks noChangeArrowheads="1"/>
          </p:cNvSpPr>
          <p:nvPr/>
        </p:nvSpPr>
        <p:spPr bwMode="auto">
          <a:xfrm>
            <a:off x="579526" y="2400671"/>
            <a:ext cx="10776335" cy="1772793"/>
          </a:xfrm>
          <a:prstGeom prst="rect">
            <a:avLst/>
          </a:prstGeom>
          <a:noFill/>
          <a:ln w="9525">
            <a:noFill/>
            <a:miter lim="800000"/>
          </a:ln>
        </p:spPr>
        <p:txBody>
          <a:bodyPr wrap="square" anchor="ctr">
            <a:spAutoFit/>
          </a:bodyPr>
          <a:lstStyle/>
          <a:p>
            <a:pPr eaLnBrk="0" hangingPunct="0">
              <a:lnSpc>
                <a:spcPct val="140000"/>
              </a:lnSpc>
            </a:pPr>
            <a:r>
              <a:rPr lang="en-US" altLang="zh-CN"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解析</a:t>
            </a:r>
            <a:r>
              <a:rPr lang="en-US" altLang="zh-CN"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solidFill>
                  <a:srgbClr val="000000"/>
                </a:solidFill>
                <a:latin typeface="仿宋" panose="02010609060101010101" pitchFamily="49" charset="-122"/>
                <a:ea typeface="仿宋" panose="02010609060101010101" pitchFamily="49" charset="-122"/>
                <a:cs typeface="Times New Roman" panose="02020603050405020304" pitchFamily="18" charset="0"/>
              </a:rPr>
              <a:t>在利用潮汐发电的过程中，能量的转化情况是海水的动能传递给发电机，通过发电机转化为电能；图中代表落潮发电；与火力发电相比，潮汐发电的优点是环保，无污染。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2"/>
          <p:cNvGrpSpPr/>
          <p:nvPr/>
        </p:nvGrpSpPr>
        <p:grpSpPr>
          <a:xfrm>
            <a:off x="116206" y="1045212"/>
            <a:ext cx="3166111" cy="675005"/>
            <a:chOff x="183" y="1646"/>
            <a:chExt cx="4986" cy="1063"/>
          </a:xfrm>
        </p:grpSpPr>
        <p:pic>
          <p:nvPicPr>
            <p:cNvPr id="9" name="图片 8" descr="图标-02"/>
            <p:cNvPicPr>
              <a:picLocks noChangeAspect="1"/>
            </p:cNvPicPr>
            <p:nvPr/>
          </p:nvPicPr>
          <p:blipFill>
            <a:blip r:embed="rId3" cstate="print"/>
            <a:stretch>
              <a:fillRect/>
            </a:stretch>
          </p:blipFill>
          <p:spPr>
            <a:xfrm>
              <a:off x="183" y="1646"/>
              <a:ext cx="4986" cy="1063"/>
            </a:xfrm>
            <a:prstGeom prst="rect">
              <a:avLst/>
            </a:prstGeom>
          </p:spPr>
        </p:pic>
        <p:sp>
          <p:nvSpPr>
            <p:cNvPr id="4" name="文本框 3"/>
            <p:cNvSpPr txBox="1"/>
            <p:nvPr/>
          </p:nvSpPr>
          <p:spPr>
            <a:xfrm>
              <a:off x="878" y="1767"/>
              <a:ext cx="2553" cy="824"/>
            </a:xfrm>
            <a:prstGeom prst="rect">
              <a:avLst/>
            </a:prstGeom>
            <a:noFill/>
          </p:spPr>
          <p:txBody>
            <a:bodyPr wrap="none" rtlCol="0">
              <a:spAutoFit/>
            </a:bodyPr>
            <a:lstStyle/>
            <a:p>
              <a:pPr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课堂小结</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13" name="Rectangle 5"/>
          <p:cNvSpPr/>
          <p:nvPr/>
        </p:nvSpPr>
        <p:spPr>
          <a:xfrm>
            <a:off x="1174115" y="110493"/>
            <a:ext cx="178606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能　源</a:t>
            </a:r>
          </a:p>
        </p:txBody>
      </p:sp>
      <p:graphicFrame>
        <p:nvGraphicFramePr>
          <p:cNvPr id="1026" name="Object 2"/>
          <p:cNvGraphicFramePr>
            <a:graphicFrameLocks noChangeAspect="1"/>
          </p:cNvGraphicFramePr>
          <p:nvPr/>
        </p:nvGraphicFramePr>
        <p:xfrm>
          <a:off x="952328" y="3747958"/>
          <a:ext cx="949325" cy="590550"/>
        </p:xfrm>
        <a:graphic>
          <a:graphicData uri="http://schemas.openxmlformats.org/presentationml/2006/ole">
            <mc:AlternateContent xmlns:mc="http://schemas.openxmlformats.org/markup-compatibility/2006">
              <mc:Choice xmlns:v="urn:schemas-microsoft-com:vml" Requires="v">
                <p:oleObj spid="_x0000_s1031" name="文档" r:id="rId5" imgW="955749" imgH="594339" progId="Word.Document.12">
                  <p:embed/>
                </p:oleObj>
              </mc:Choice>
              <mc:Fallback>
                <p:oleObj name="文档" r:id="rId5" imgW="955749" imgH="594339" progId="Word.Document.12">
                  <p:embed/>
                  <p:pic>
                    <p:nvPicPr>
                      <p:cNvPr id="0" name="Picture 1" descr="image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328" y="3747958"/>
                        <a:ext cx="94932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7"/>
          <p:cNvGrpSpPr/>
          <p:nvPr/>
        </p:nvGrpSpPr>
        <p:grpSpPr bwMode="auto">
          <a:xfrm>
            <a:off x="1722912" y="2879125"/>
            <a:ext cx="504825" cy="2516574"/>
            <a:chOff x="1973" y="1842"/>
            <a:chExt cx="318" cy="862"/>
          </a:xfrm>
        </p:grpSpPr>
        <p:sp>
          <p:nvSpPr>
            <p:cNvPr id="8" name="Line 8"/>
            <p:cNvSpPr>
              <a:spLocks noChangeShapeType="1"/>
            </p:cNvSpPr>
            <p:nvPr/>
          </p:nvSpPr>
          <p:spPr bwMode="auto">
            <a:xfrm>
              <a:off x="1973" y="2251"/>
              <a:ext cx="136" cy="0"/>
            </a:xfrm>
            <a:prstGeom prst="line">
              <a:avLst/>
            </a:prstGeom>
            <a:noFill/>
            <a:ln w="9525">
              <a:solidFill>
                <a:schemeClr val="tx1"/>
              </a:solidFill>
              <a:round/>
            </a:ln>
            <a:effectLst/>
          </p:spPr>
          <p:txBody>
            <a:bodyPr wrap="none" anchor="ctr">
              <a:spAutoFit/>
            </a:bodyPr>
            <a:lstStyle/>
            <a:p>
              <a:endParaRPr lang="zh-CN" altLang="en-US">
                <a:latin typeface="宋体" panose="02010600030101010101" pitchFamily="2" charset="-122"/>
                <a:ea typeface="宋体" panose="02010600030101010101" pitchFamily="2" charset="-122"/>
              </a:endParaRPr>
            </a:p>
          </p:txBody>
        </p:sp>
        <p:sp>
          <p:nvSpPr>
            <p:cNvPr id="10" name="Line 9"/>
            <p:cNvSpPr>
              <a:spLocks noChangeShapeType="1"/>
            </p:cNvSpPr>
            <p:nvPr/>
          </p:nvSpPr>
          <p:spPr bwMode="auto">
            <a:xfrm>
              <a:off x="2109" y="1842"/>
              <a:ext cx="0" cy="862"/>
            </a:xfrm>
            <a:prstGeom prst="line">
              <a:avLst/>
            </a:prstGeom>
            <a:noFill/>
            <a:ln w="9525">
              <a:solidFill>
                <a:schemeClr val="tx1"/>
              </a:solidFill>
              <a:round/>
            </a:ln>
            <a:effectLst/>
          </p:spPr>
          <p:txBody>
            <a:bodyPr wrap="none" anchor="ctr">
              <a:spAutoFit/>
            </a:bodyPr>
            <a:lstStyle/>
            <a:p>
              <a:endParaRPr lang="zh-CN" altLang="en-US">
                <a:latin typeface="宋体" panose="02010600030101010101" pitchFamily="2" charset="-122"/>
                <a:ea typeface="宋体" panose="02010600030101010101" pitchFamily="2" charset="-122"/>
              </a:endParaRPr>
            </a:p>
          </p:txBody>
        </p:sp>
        <p:sp>
          <p:nvSpPr>
            <p:cNvPr id="11" name="Line 10"/>
            <p:cNvSpPr>
              <a:spLocks noChangeShapeType="1"/>
            </p:cNvSpPr>
            <p:nvPr/>
          </p:nvSpPr>
          <p:spPr bwMode="auto">
            <a:xfrm>
              <a:off x="2109" y="1842"/>
              <a:ext cx="182" cy="0"/>
            </a:xfrm>
            <a:prstGeom prst="line">
              <a:avLst/>
            </a:prstGeom>
            <a:noFill/>
            <a:ln w="9525">
              <a:solidFill>
                <a:schemeClr val="tx1"/>
              </a:solidFill>
              <a:round/>
            </a:ln>
            <a:effectLst/>
          </p:spPr>
          <p:txBody>
            <a:bodyPr wrap="none" anchor="ctr">
              <a:spAutoFit/>
            </a:bodyPr>
            <a:lstStyle/>
            <a:p>
              <a:endParaRPr lang="zh-CN" altLang="en-US">
                <a:latin typeface="宋体" panose="02010600030101010101" pitchFamily="2" charset="-122"/>
                <a:ea typeface="宋体" panose="02010600030101010101" pitchFamily="2" charset="-122"/>
              </a:endParaRPr>
            </a:p>
          </p:txBody>
        </p:sp>
        <p:sp>
          <p:nvSpPr>
            <p:cNvPr id="12" name="Line 11"/>
            <p:cNvSpPr>
              <a:spLocks noChangeShapeType="1"/>
            </p:cNvSpPr>
            <p:nvPr/>
          </p:nvSpPr>
          <p:spPr bwMode="auto">
            <a:xfrm>
              <a:off x="2109" y="2251"/>
              <a:ext cx="181" cy="0"/>
            </a:xfrm>
            <a:prstGeom prst="line">
              <a:avLst/>
            </a:prstGeom>
            <a:noFill/>
            <a:ln w="9525">
              <a:solidFill>
                <a:schemeClr val="tx1"/>
              </a:solidFill>
              <a:round/>
            </a:ln>
            <a:effectLst/>
          </p:spPr>
          <p:txBody>
            <a:bodyPr wrap="none" anchor="ctr">
              <a:spAutoFit/>
            </a:bodyPr>
            <a:lstStyle/>
            <a:p>
              <a:endParaRPr lang="zh-CN" altLang="en-US">
                <a:latin typeface="宋体" panose="02010600030101010101" pitchFamily="2" charset="-122"/>
                <a:ea typeface="宋体" panose="02010600030101010101" pitchFamily="2" charset="-122"/>
              </a:endParaRPr>
            </a:p>
          </p:txBody>
        </p:sp>
        <p:sp>
          <p:nvSpPr>
            <p:cNvPr id="14" name="Line 12"/>
            <p:cNvSpPr>
              <a:spLocks noChangeShapeType="1"/>
            </p:cNvSpPr>
            <p:nvPr/>
          </p:nvSpPr>
          <p:spPr bwMode="auto">
            <a:xfrm>
              <a:off x="2109" y="2704"/>
              <a:ext cx="181" cy="0"/>
            </a:xfrm>
            <a:prstGeom prst="line">
              <a:avLst/>
            </a:prstGeom>
            <a:noFill/>
            <a:ln w="9525">
              <a:solidFill>
                <a:schemeClr val="tx1"/>
              </a:solidFill>
              <a:round/>
            </a:ln>
            <a:effectLst/>
          </p:spPr>
          <p:txBody>
            <a:bodyPr wrap="none" anchor="ctr">
              <a:spAutoFit/>
            </a:bodyPr>
            <a:lstStyle/>
            <a:p>
              <a:endParaRPr lang="zh-CN" altLang="en-US">
                <a:latin typeface="宋体" panose="02010600030101010101" pitchFamily="2" charset="-122"/>
                <a:ea typeface="宋体" panose="02010600030101010101" pitchFamily="2" charset="-122"/>
              </a:endParaRPr>
            </a:p>
          </p:txBody>
        </p:sp>
      </p:grpSp>
      <p:graphicFrame>
        <p:nvGraphicFramePr>
          <p:cNvPr id="1027" name="Object 3"/>
          <p:cNvGraphicFramePr>
            <a:graphicFrameLocks noChangeAspect="1"/>
          </p:cNvGraphicFramePr>
          <p:nvPr/>
        </p:nvGraphicFramePr>
        <p:xfrm>
          <a:off x="2262145" y="2586424"/>
          <a:ext cx="3194051" cy="590550"/>
        </p:xfrm>
        <a:graphic>
          <a:graphicData uri="http://schemas.openxmlformats.org/presentationml/2006/ole">
            <mc:AlternateContent xmlns:mc="http://schemas.openxmlformats.org/markup-compatibility/2006">
              <mc:Choice xmlns:v="urn:schemas-microsoft-com:vml" Requires="v">
                <p:oleObj spid="_x0000_s1032" name="文档" r:id="rId8" imgW="3200465" imgH="594339" progId="Word.Document.12">
                  <p:embed/>
                </p:oleObj>
              </mc:Choice>
              <mc:Fallback>
                <p:oleObj name="文档" r:id="rId8" imgW="3200465" imgH="594339" progId="Word.Document.12">
                  <p:embed/>
                  <p:pic>
                    <p:nvPicPr>
                      <p:cNvPr id="0" name="Picture 3" descr="image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2145" y="2586424"/>
                        <a:ext cx="3194051"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2249788" y="3710888"/>
          <a:ext cx="2859088" cy="590550"/>
        </p:xfrm>
        <a:graphic>
          <a:graphicData uri="http://schemas.openxmlformats.org/presentationml/2006/ole">
            <mc:AlternateContent xmlns:mc="http://schemas.openxmlformats.org/markup-compatibility/2006">
              <mc:Choice xmlns:v="urn:schemas-microsoft-com:vml" Requires="v">
                <p:oleObj spid="_x0000_s1033" name="文档" r:id="rId11" imgW="2864370" imgH="594339" progId="Word.Document.12">
                  <p:embed/>
                </p:oleObj>
              </mc:Choice>
              <mc:Fallback>
                <p:oleObj name="文档" r:id="rId11" imgW="2864370" imgH="594339" progId="Word.Document.12">
                  <p:embed/>
                  <p:pic>
                    <p:nvPicPr>
                      <p:cNvPr id="0" name="Picture 4" descr="image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49788" y="3710888"/>
                        <a:ext cx="2859088"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2286859" y="4831021"/>
          <a:ext cx="2152651" cy="982662"/>
        </p:xfrm>
        <a:graphic>
          <a:graphicData uri="http://schemas.openxmlformats.org/presentationml/2006/ole">
            <mc:AlternateContent xmlns:mc="http://schemas.openxmlformats.org/markup-compatibility/2006">
              <mc:Choice xmlns:v="urn:schemas-microsoft-com:vml" Requires="v">
                <p:oleObj spid="_x0000_s1034" name="文档" r:id="rId14" imgW="2158713" imgH="990685" progId="Word.Document.12">
                  <p:embed/>
                </p:oleObj>
              </mc:Choice>
              <mc:Fallback>
                <p:oleObj name="文档" r:id="rId14" imgW="2158713" imgH="990685" progId="Word.Document.12">
                  <p:embed/>
                  <p:pic>
                    <p:nvPicPr>
                      <p:cNvPr id="0" name="Picture 5" descr="image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859" y="4831021"/>
                        <a:ext cx="2152651" cy="982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 name="Group 13"/>
          <p:cNvGrpSpPr/>
          <p:nvPr/>
        </p:nvGrpSpPr>
        <p:grpSpPr bwMode="auto">
          <a:xfrm flipH="1">
            <a:off x="4789511" y="4092032"/>
            <a:ext cx="857527" cy="1357298"/>
            <a:chOff x="1111" y="3249"/>
            <a:chExt cx="318" cy="862"/>
          </a:xfrm>
          <a:solidFill>
            <a:schemeClr val="bg1"/>
          </a:solidFill>
        </p:grpSpPr>
        <p:sp>
          <p:nvSpPr>
            <p:cNvPr id="17" name="Line 14"/>
            <p:cNvSpPr>
              <a:spLocks noChangeShapeType="1"/>
            </p:cNvSpPr>
            <p:nvPr/>
          </p:nvSpPr>
          <p:spPr bwMode="auto">
            <a:xfrm>
              <a:off x="1111" y="3658"/>
              <a:ext cx="136" cy="0"/>
            </a:xfrm>
            <a:prstGeom prst="line">
              <a:avLst/>
            </a:prstGeom>
            <a:grpFill/>
            <a:ln w="9525">
              <a:solidFill>
                <a:schemeClr val="tx1"/>
              </a:solidFill>
              <a:round/>
            </a:ln>
            <a:effectLst/>
          </p:spPr>
          <p:txBody>
            <a:bodyPr wrap="none" anchor="ctr">
              <a:spAutoFit/>
            </a:bodyPr>
            <a:lstStyle/>
            <a:p>
              <a:endParaRPr lang="zh-CN" altLang="en-US" b="1">
                <a:latin typeface="宋体" panose="02010600030101010101" pitchFamily="2" charset="-122"/>
                <a:ea typeface="宋体" panose="02010600030101010101" pitchFamily="2" charset="-122"/>
              </a:endParaRPr>
            </a:p>
          </p:txBody>
        </p:sp>
        <p:sp>
          <p:nvSpPr>
            <p:cNvPr id="18" name="Line 15"/>
            <p:cNvSpPr>
              <a:spLocks noChangeShapeType="1"/>
            </p:cNvSpPr>
            <p:nvPr/>
          </p:nvSpPr>
          <p:spPr bwMode="auto">
            <a:xfrm>
              <a:off x="1247" y="3249"/>
              <a:ext cx="0" cy="862"/>
            </a:xfrm>
            <a:prstGeom prst="line">
              <a:avLst/>
            </a:prstGeom>
            <a:grpFill/>
            <a:ln w="9525">
              <a:solidFill>
                <a:schemeClr val="tx1"/>
              </a:solidFill>
              <a:round/>
            </a:ln>
            <a:effectLst/>
          </p:spPr>
          <p:txBody>
            <a:bodyPr anchor="ctr">
              <a:spAutoFit/>
            </a:bodyPr>
            <a:lstStyle/>
            <a:p>
              <a:endParaRPr lang="zh-CN" altLang="en-US" b="1">
                <a:latin typeface="宋体" panose="02010600030101010101" pitchFamily="2" charset="-122"/>
                <a:ea typeface="宋体" panose="02010600030101010101" pitchFamily="2" charset="-122"/>
              </a:endParaRPr>
            </a:p>
          </p:txBody>
        </p:sp>
        <p:sp>
          <p:nvSpPr>
            <p:cNvPr id="19" name="Line 16"/>
            <p:cNvSpPr>
              <a:spLocks noChangeShapeType="1"/>
            </p:cNvSpPr>
            <p:nvPr/>
          </p:nvSpPr>
          <p:spPr bwMode="auto">
            <a:xfrm>
              <a:off x="1247" y="3249"/>
              <a:ext cx="182" cy="0"/>
            </a:xfrm>
            <a:prstGeom prst="line">
              <a:avLst/>
            </a:prstGeom>
            <a:grpFill/>
            <a:ln w="9525">
              <a:solidFill>
                <a:schemeClr val="tx1"/>
              </a:solidFill>
              <a:round/>
            </a:ln>
            <a:effectLst/>
          </p:spPr>
          <p:txBody>
            <a:bodyPr wrap="none" anchor="ctr">
              <a:spAutoFit/>
            </a:bodyPr>
            <a:lstStyle/>
            <a:p>
              <a:endParaRPr lang="zh-CN" altLang="en-US" b="1">
                <a:latin typeface="宋体" panose="02010600030101010101" pitchFamily="2" charset="-122"/>
                <a:ea typeface="宋体" panose="02010600030101010101" pitchFamily="2" charset="-122"/>
              </a:endParaRPr>
            </a:p>
          </p:txBody>
        </p:sp>
        <p:sp>
          <p:nvSpPr>
            <p:cNvPr id="20" name="Line 17"/>
            <p:cNvSpPr>
              <a:spLocks noChangeShapeType="1"/>
            </p:cNvSpPr>
            <p:nvPr/>
          </p:nvSpPr>
          <p:spPr bwMode="auto">
            <a:xfrm>
              <a:off x="1247" y="4110"/>
              <a:ext cx="181" cy="0"/>
            </a:xfrm>
            <a:prstGeom prst="line">
              <a:avLst/>
            </a:prstGeom>
            <a:grpFill/>
            <a:ln w="9525">
              <a:solidFill>
                <a:schemeClr val="tx1"/>
              </a:solidFill>
              <a:round/>
            </a:ln>
            <a:effectLst/>
          </p:spPr>
          <p:txBody>
            <a:bodyPr wrap="none" anchor="ctr">
              <a:spAutoFit/>
            </a:bodyPr>
            <a:lstStyle/>
            <a:p>
              <a:endParaRPr lang="zh-CN" altLang="en-US" b="1">
                <a:latin typeface="宋体" panose="02010600030101010101" pitchFamily="2" charset="-122"/>
                <a:ea typeface="宋体" panose="02010600030101010101" pitchFamily="2" charset="-122"/>
              </a:endParaRPr>
            </a:p>
          </p:txBody>
        </p:sp>
      </p:grpSp>
      <p:graphicFrame>
        <p:nvGraphicFramePr>
          <p:cNvPr id="1030" name="Object 6"/>
          <p:cNvGraphicFramePr>
            <a:graphicFrameLocks noChangeAspect="1"/>
          </p:cNvGraphicFramePr>
          <p:nvPr/>
        </p:nvGraphicFramePr>
        <p:xfrm>
          <a:off x="5709682" y="4225539"/>
          <a:ext cx="1516063" cy="982662"/>
        </p:xfrm>
        <a:graphic>
          <a:graphicData uri="http://schemas.openxmlformats.org/presentationml/2006/ole">
            <mc:AlternateContent xmlns:mc="http://schemas.openxmlformats.org/markup-compatibility/2006">
              <mc:Choice xmlns:v="urn:schemas-microsoft-com:vml" Requires="v">
                <p:oleObj spid="_x0000_s1035" name="文档" r:id="rId17" imgW="1522866" imgH="990685" progId="Word.Document.12">
                  <p:embed/>
                </p:oleObj>
              </mc:Choice>
              <mc:Fallback>
                <p:oleObj name="文档" r:id="rId17" imgW="1522866" imgH="990685" progId="Word.Document.12">
                  <p:embed/>
                  <p:pic>
                    <p:nvPicPr>
                      <p:cNvPr id="0" name="Picture 6" descr="image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09682" y="4225539"/>
                        <a:ext cx="1516063" cy="982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ppt_x"/>
                                          </p:val>
                                        </p:tav>
                                        <p:tav tm="100000">
                                          <p:val>
                                            <p:strVal val="#ppt_x"/>
                                          </p:val>
                                        </p:tav>
                                      </p:tavLst>
                                    </p:anim>
                                    <p:anim calcmode="lin" valueType="num">
                                      <p:cBhvr additive="base">
                                        <p:cTn id="18" dur="500" fill="hold"/>
                                        <p:tgtEl>
                                          <p:spTgt spid="102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additive="base">
                                        <p:cTn id="22" dur="500" fill="hold"/>
                                        <p:tgtEl>
                                          <p:spTgt spid="1028"/>
                                        </p:tgtEl>
                                        <p:attrNameLst>
                                          <p:attrName>ppt_x</p:attrName>
                                        </p:attrNameLst>
                                      </p:cBhvr>
                                      <p:tavLst>
                                        <p:tav tm="0">
                                          <p:val>
                                            <p:strVal val="#ppt_x"/>
                                          </p:val>
                                        </p:tav>
                                        <p:tav tm="100000">
                                          <p:val>
                                            <p:strVal val="#ppt_x"/>
                                          </p:val>
                                        </p:tav>
                                      </p:tavLst>
                                    </p:anim>
                                    <p:anim calcmode="lin" valueType="num">
                                      <p:cBhvr additive="base">
                                        <p:cTn id="23" dur="500" fill="hold"/>
                                        <p:tgtEl>
                                          <p:spTgt spid="102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029"/>
                                        </p:tgtEl>
                                        <p:attrNameLst>
                                          <p:attrName>style.visibility</p:attrName>
                                        </p:attrNameLst>
                                      </p:cBhvr>
                                      <p:to>
                                        <p:strVal val="visible"/>
                                      </p:to>
                                    </p:set>
                                    <p:anim calcmode="lin" valueType="num">
                                      <p:cBhvr additive="base">
                                        <p:cTn id="27" dur="500" fill="hold"/>
                                        <p:tgtEl>
                                          <p:spTgt spid="1029"/>
                                        </p:tgtEl>
                                        <p:attrNameLst>
                                          <p:attrName>ppt_x</p:attrName>
                                        </p:attrNameLst>
                                      </p:cBhvr>
                                      <p:tavLst>
                                        <p:tav tm="0">
                                          <p:val>
                                            <p:strVal val="#ppt_x"/>
                                          </p:val>
                                        </p:tav>
                                        <p:tav tm="100000">
                                          <p:val>
                                            <p:strVal val="#ppt_x"/>
                                          </p:val>
                                        </p:tav>
                                      </p:tavLst>
                                    </p:anim>
                                    <p:anim calcmode="lin" valueType="num">
                                      <p:cBhvr additive="base">
                                        <p:cTn id="28" dur="500" fill="hold"/>
                                        <p:tgtEl>
                                          <p:spTgt spid="102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additive="base">
                                        <p:cTn id="37" dur="500" fill="hold"/>
                                        <p:tgtEl>
                                          <p:spTgt spid="1030"/>
                                        </p:tgtEl>
                                        <p:attrNameLst>
                                          <p:attrName>ppt_x</p:attrName>
                                        </p:attrNameLst>
                                      </p:cBhvr>
                                      <p:tavLst>
                                        <p:tav tm="0">
                                          <p:val>
                                            <p:strVal val="#ppt_x"/>
                                          </p:val>
                                        </p:tav>
                                        <p:tav tm="100000">
                                          <p:val>
                                            <p:strVal val="#ppt_x"/>
                                          </p:val>
                                        </p:tav>
                                      </p:tavLst>
                                    </p:anim>
                                    <p:anim calcmode="lin" valueType="num">
                                      <p:cBhvr additive="base">
                                        <p:cTn id="3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598403" y="2121673"/>
            <a:ext cx="10856312" cy="2169825"/>
          </a:xfrm>
          <a:prstGeom prst="rect">
            <a:avLst/>
          </a:prstGeom>
          <a:noFill/>
          <a:ln w="9525">
            <a:noFill/>
            <a:miter lim="800000"/>
          </a:ln>
          <a:effectLst/>
        </p:spPr>
        <p:txBody>
          <a:bodyPr wrap="square" anchor="ctr">
            <a:spAutoFit/>
          </a:bodyPr>
          <a:lstStyle/>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1</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．人类生存离不开能源。在太阳能、石油、水能、煤炭中，属于不可再生能源的是</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________________</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；属于清洁型能源的是</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____________________</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a:t>
            </a:r>
          </a:p>
        </p:txBody>
      </p:sp>
      <p:grpSp>
        <p:nvGrpSpPr>
          <p:cNvPr id="15" name="组合 14"/>
          <p:cNvGrpSpPr/>
          <p:nvPr/>
        </p:nvGrpSpPr>
        <p:grpSpPr>
          <a:xfrm>
            <a:off x="87683" y="956711"/>
            <a:ext cx="3106455" cy="696726"/>
            <a:chOff x="37578" y="944185"/>
            <a:chExt cx="3106455" cy="696726"/>
          </a:xfrm>
        </p:grpSpPr>
        <p:pic>
          <p:nvPicPr>
            <p:cNvPr id="10" name="图片 9" descr="图标-03"/>
            <p:cNvPicPr>
              <a:picLocks noChangeAspect="1"/>
            </p:cNvPicPr>
            <p:nvPr/>
          </p:nvPicPr>
          <p:blipFill>
            <a:blip r:embed="rId2" cstate="print"/>
            <a:stretch>
              <a:fillRect/>
            </a:stretch>
          </p:blipFill>
          <p:spPr>
            <a:xfrm>
              <a:off x="37578" y="944185"/>
              <a:ext cx="3106455" cy="696726"/>
            </a:xfrm>
            <a:prstGeom prst="rect">
              <a:avLst/>
            </a:prstGeom>
          </p:spPr>
        </p:pic>
        <p:sp>
          <p:nvSpPr>
            <p:cNvPr id="3" name="文本框 2"/>
            <p:cNvSpPr txBox="1"/>
            <p:nvPr/>
          </p:nvSpPr>
          <p:spPr>
            <a:xfrm>
              <a:off x="458662" y="1064895"/>
              <a:ext cx="1620957" cy="523220"/>
            </a:xfrm>
            <a:prstGeom prst="rect">
              <a:avLst/>
            </a:prstGeom>
            <a:noFill/>
          </p:spPr>
          <p:txBody>
            <a:bodyPr wrap="none" rtlCol="0">
              <a:spAutoFit/>
            </a:bodyPr>
            <a:lstStyle/>
            <a:p>
              <a:pPr lvl="0"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课堂反馈</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9" name="Rectangle 5"/>
          <p:cNvSpPr/>
          <p:nvPr/>
        </p:nvSpPr>
        <p:spPr>
          <a:xfrm>
            <a:off x="1174115" y="110493"/>
            <a:ext cx="178606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能　源</a:t>
            </a:r>
          </a:p>
        </p:txBody>
      </p:sp>
      <p:sp>
        <p:nvSpPr>
          <p:cNvPr id="7" name="Rectangle 19"/>
          <p:cNvSpPr>
            <a:spLocks noChangeArrowheads="1"/>
          </p:cNvSpPr>
          <p:nvPr/>
        </p:nvSpPr>
        <p:spPr bwMode="auto">
          <a:xfrm>
            <a:off x="1209033" y="3583118"/>
            <a:ext cx="2040943" cy="461665"/>
          </a:xfrm>
          <a:prstGeom prst="rect">
            <a:avLst/>
          </a:prstGeom>
        </p:spPr>
        <p:txBody>
          <a:bodyPr wrap="none" anchor="ctr">
            <a:spAutoFit/>
          </a:bodyPr>
          <a:lstStyle/>
          <a:p>
            <a:pPr eaLnBrk="0" hangingPunct="0"/>
            <a:r>
              <a:rPr lang="zh-CN" altLang="en-US" sz="2400" b="1" dirty="0">
                <a:solidFill>
                  <a:srgbClr val="FF0000"/>
                </a:solidFill>
                <a:latin typeface="宋体" panose="02010600030101010101" pitchFamily="2" charset="-122"/>
                <a:ea typeface="宋体" panose="02010600030101010101" pitchFamily="2" charset="-122"/>
              </a:rPr>
              <a:t>太阳能、水能</a:t>
            </a:r>
          </a:p>
        </p:txBody>
      </p:sp>
      <p:sp>
        <p:nvSpPr>
          <p:cNvPr id="8" name="Rectangle 20"/>
          <p:cNvSpPr>
            <a:spLocks noChangeArrowheads="1"/>
          </p:cNvSpPr>
          <p:nvPr/>
        </p:nvSpPr>
        <p:spPr bwMode="auto">
          <a:xfrm>
            <a:off x="4690419" y="2855442"/>
            <a:ext cx="1731564" cy="461665"/>
          </a:xfrm>
          <a:prstGeom prst="rect">
            <a:avLst/>
          </a:prstGeom>
        </p:spPr>
        <p:txBody>
          <a:bodyPr wrap="none">
            <a:spAutoFit/>
          </a:bodyPr>
          <a:lstStyle/>
          <a:p>
            <a:pPr eaLnBrk="0" hangingPunct="0"/>
            <a:r>
              <a:rPr lang="zh-CN" altLang="en-US" sz="2400" b="1" dirty="0">
                <a:solidFill>
                  <a:srgbClr val="FF0000"/>
                </a:solidFill>
                <a:latin typeface="宋体" panose="02010600030101010101" pitchFamily="2" charset="-122"/>
                <a:ea typeface="宋体" panose="02010600030101010101" pitchFamily="2" charset="-122"/>
              </a:rPr>
              <a:t>石油、煤炭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plus(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5"/>
          <p:cNvSpPr/>
          <p:nvPr/>
        </p:nvSpPr>
        <p:spPr>
          <a:xfrm>
            <a:off x="1174115" y="110493"/>
            <a:ext cx="178606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能　源</a:t>
            </a:r>
          </a:p>
        </p:txBody>
      </p:sp>
      <p:grpSp>
        <p:nvGrpSpPr>
          <p:cNvPr id="3" name="组合 2"/>
          <p:cNvGrpSpPr/>
          <p:nvPr/>
        </p:nvGrpSpPr>
        <p:grpSpPr>
          <a:xfrm>
            <a:off x="576820" y="1078559"/>
            <a:ext cx="10828467" cy="5305829"/>
            <a:chOff x="477966" y="1609897"/>
            <a:chExt cx="10828466" cy="5305829"/>
          </a:xfrm>
        </p:grpSpPr>
        <p:sp>
          <p:nvSpPr>
            <p:cNvPr id="4" name="Rectangle 10"/>
            <p:cNvSpPr>
              <a:spLocks noChangeArrowheads="1"/>
            </p:cNvSpPr>
            <p:nvPr/>
          </p:nvSpPr>
          <p:spPr bwMode="auto">
            <a:xfrm>
              <a:off x="477966" y="1609897"/>
              <a:ext cx="10828466" cy="2862322"/>
            </a:xfrm>
            <a:prstGeom prst="rect">
              <a:avLst/>
            </a:prstGeom>
            <a:noFill/>
            <a:ln w="9525">
              <a:noFill/>
              <a:miter lim="800000"/>
            </a:ln>
            <a:effectLst/>
          </p:spPr>
          <p:txBody>
            <a:bodyPr wrap="square" anchor="ctr">
              <a:spAutoFit/>
            </a:bodyPr>
            <a:lstStyle/>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2</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．波浪蕴含着巨大的能量，如果将波浪具有的能量充分利用，将会节省大量的煤炭、石油等资源。波浪具有能量，它属于</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选填“可再生”或“不可再生”</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能源。波浪发电装置如图</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9</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1</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所示，它将波浪具有的</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能转化成电能</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endParaRPr lang="zh-CN" altLang="en-US" sz="3000" b="1" dirty="0">
                <a:latin typeface="宋体" panose="02010600030101010101" pitchFamily="2" charset="-122"/>
                <a:ea typeface="宋体" panose="02010600030101010101" pitchFamily="2" charset="-122"/>
                <a:cs typeface="Times New Roman" panose="02020603050405020304" pitchFamily="18" charset="0"/>
              </a:endParaRPr>
            </a:p>
          </p:txBody>
        </p:sp>
        <p:pic>
          <p:nvPicPr>
            <p:cNvPr id="5" name="Picture 10" descr="J:\课件\教科九下学练考做课件\7ZW16.EPS"/>
            <p:cNvPicPr>
              <a:picLocks noChangeAspect="1" noChangeArrowheads="1"/>
            </p:cNvPicPr>
            <p:nvPr/>
          </p:nvPicPr>
          <p:blipFill>
            <a:blip r:embed="rId2" r:link="rId3"/>
            <a:srcRect/>
            <a:stretch>
              <a:fillRect/>
            </a:stretch>
          </p:blipFill>
          <p:spPr bwMode="auto">
            <a:xfrm>
              <a:off x="4767770" y="4623747"/>
              <a:ext cx="1728788" cy="1449388"/>
            </a:xfrm>
            <a:prstGeom prst="rect">
              <a:avLst/>
            </a:prstGeom>
            <a:noFill/>
          </p:spPr>
        </p:pic>
        <p:sp>
          <p:nvSpPr>
            <p:cNvPr id="6" name="Rectangle 12"/>
            <p:cNvSpPr>
              <a:spLocks noChangeArrowheads="1"/>
            </p:cNvSpPr>
            <p:nvPr/>
          </p:nvSpPr>
          <p:spPr bwMode="auto">
            <a:xfrm>
              <a:off x="4895588" y="6130896"/>
              <a:ext cx="1345240" cy="784830"/>
            </a:xfrm>
            <a:prstGeom prst="rect">
              <a:avLst/>
            </a:prstGeom>
            <a:noFill/>
            <a:ln w="9525">
              <a:noFill/>
              <a:miter lim="800000"/>
            </a:ln>
            <a:effectLst/>
          </p:spPr>
          <p:txBody>
            <a:bodyPr wrap="none" anchor="ctr">
              <a:spAutoFit/>
            </a:bodyPr>
            <a:lstStyle/>
            <a:p>
              <a:pPr>
                <a:lnSpc>
                  <a:spcPct val="150000"/>
                </a:lnSpc>
              </a:pPr>
              <a:r>
                <a:rPr lang="zh-CN" altLang="en-US" sz="3000" b="1" dirty="0">
                  <a:latin typeface="宋体" panose="02010600030101010101" pitchFamily="2" charset="-122"/>
                  <a:ea typeface="宋体" panose="02010600030101010101" pitchFamily="2" charset="-122"/>
                  <a:cs typeface="Times New Roman" panose="02020603050405020304" pitchFamily="18" charset="0"/>
                </a:rPr>
                <a:t>图</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9</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1</a:t>
              </a:r>
            </a:p>
          </p:txBody>
        </p:sp>
      </p:grpSp>
      <p:sp>
        <p:nvSpPr>
          <p:cNvPr id="7" name="Rectangle 11"/>
          <p:cNvSpPr>
            <a:spLocks noChangeArrowheads="1"/>
          </p:cNvSpPr>
          <p:nvPr/>
        </p:nvSpPr>
        <p:spPr bwMode="auto">
          <a:xfrm>
            <a:off x="6803254" y="3247470"/>
            <a:ext cx="803425" cy="461665"/>
          </a:xfrm>
          <a:prstGeom prst="rect">
            <a:avLst/>
          </a:prstGeom>
          <a:noFill/>
          <a:ln w="9525">
            <a:noFill/>
            <a:miter lim="800000"/>
          </a:ln>
          <a:effectLst/>
        </p:spPr>
        <p:txBody>
          <a:bodyPr wrap="none" anchor="ctr">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机械</a:t>
            </a:r>
            <a:endParaRPr lang="zh-CN" altLang="en-US" sz="2400" b="1" dirty="0">
              <a:solidFill>
                <a:srgbClr val="FF0000"/>
              </a:solidFill>
              <a:latin typeface="宋体" panose="02010600030101010101" pitchFamily="2" charset="-122"/>
              <a:ea typeface="宋体" panose="02010600030101010101" pitchFamily="2" charset="-122"/>
            </a:endParaRPr>
          </a:p>
        </p:txBody>
      </p:sp>
      <p:sp>
        <p:nvSpPr>
          <p:cNvPr id="8" name="Rectangle 12"/>
          <p:cNvSpPr>
            <a:spLocks noChangeArrowheads="1"/>
          </p:cNvSpPr>
          <p:nvPr/>
        </p:nvSpPr>
        <p:spPr bwMode="auto">
          <a:xfrm>
            <a:off x="967475" y="2615945"/>
            <a:ext cx="1112805" cy="461665"/>
          </a:xfrm>
          <a:prstGeom prst="rect">
            <a:avLst/>
          </a:prstGeom>
          <a:noFill/>
          <a:ln w="9525">
            <a:noFill/>
            <a:miter lim="800000"/>
          </a:ln>
          <a:effectLst/>
        </p:spPr>
        <p:txBody>
          <a:bodyPr wrap="none">
            <a:spAutoFit/>
          </a:bodyPr>
          <a:lstStyle/>
          <a:p>
            <a:pPr eaLnBrk="0" hangingPunct="0"/>
            <a:r>
              <a:rPr lang="zh-CN" altLang="en-US" sz="2400" b="1" dirty="0">
                <a:solidFill>
                  <a:srgbClr val="FF0000"/>
                </a:solidFill>
                <a:latin typeface="宋体" panose="02010600030101010101" pitchFamily="2" charset="-122"/>
                <a:ea typeface="宋体" panose="02010600030101010101" pitchFamily="2" charset="-122"/>
              </a:rPr>
              <a:t>可再生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5"/>
          <p:cNvSpPr/>
          <p:nvPr/>
        </p:nvSpPr>
        <p:spPr>
          <a:xfrm>
            <a:off x="1174115" y="110493"/>
            <a:ext cx="178606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能　源</a:t>
            </a:r>
          </a:p>
        </p:txBody>
      </p:sp>
      <p:sp>
        <p:nvSpPr>
          <p:cNvPr id="3" name="Rectangle 10"/>
          <p:cNvSpPr>
            <a:spLocks noChangeArrowheads="1"/>
          </p:cNvSpPr>
          <p:nvPr/>
        </p:nvSpPr>
        <p:spPr bwMode="auto">
          <a:xfrm>
            <a:off x="576821" y="1671683"/>
            <a:ext cx="10754327" cy="2169825"/>
          </a:xfrm>
          <a:prstGeom prst="rect">
            <a:avLst/>
          </a:prstGeom>
          <a:noFill/>
          <a:ln w="9525">
            <a:noFill/>
            <a:miter lim="800000"/>
          </a:ln>
          <a:effectLst/>
        </p:spPr>
        <p:txBody>
          <a:bodyPr wrap="square" anchor="ctr">
            <a:spAutoFit/>
          </a:bodyPr>
          <a:lstStyle/>
          <a:p>
            <a:pPr>
              <a:lnSpc>
                <a:spcPct val="150000"/>
              </a:lnSpc>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．下面给出的四组能源中，均为可再生能源的一组是</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　　</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a:t>
            </a:r>
          </a:p>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A</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．太阳能、水能、风能  </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B</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．天然气、石油、氢能</a:t>
            </a:r>
          </a:p>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C</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．地热能、石油、煤炭  </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D</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．潮汐能、氢能、石油</a:t>
            </a:r>
          </a:p>
        </p:txBody>
      </p:sp>
      <p:sp>
        <p:nvSpPr>
          <p:cNvPr id="6" name="Rectangle 13"/>
          <p:cNvSpPr>
            <a:spLocks noChangeArrowheads="1"/>
          </p:cNvSpPr>
          <p:nvPr/>
        </p:nvSpPr>
        <p:spPr bwMode="auto">
          <a:xfrm>
            <a:off x="10104652" y="1768692"/>
            <a:ext cx="340158" cy="461665"/>
          </a:xfrm>
          <a:prstGeom prst="rect">
            <a:avLst/>
          </a:prstGeom>
          <a:noFill/>
          <a:ln w="9525">
            <a:noFill/>
            <a:miter lim="800000"/>
          </a:ln>
          <a:effectLst/>
        </p:spPr>
        <p:txBody>
          <a:bodyPr wrap="none" anchor="ctr">
            <a:spAutoFit/>
          </a:bodyPr>
          <a:lstStyle/>
          <a:p>
            <a:pPr eaLnBrk="0" hangingPunct="0"/>
            <a:r>
              <a:rPr lang="en-US" altLang="zh-CN" sz="2400" b="1" dirty="0" smtClean="0">
                <a:solidFill>
                  <a:srgbClr val="FF0000"/>
                </a:solidFill>
                <a:latin typeface="宋体" panose="02010600030101010101" pitchFamily="2" charset="-122"/>
                <a:ea typeface="宋体" panose="02010600030101010101" pitchFamily="2" charset="-122"/>
              </a:rPr>
              <a:t>A</a:t>
            </a:r>
            <a:endParaRPr lang="en-US" altLang="zh-CN" sz="24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5"/>
          <p:cNvSpPr/>
          <p:nvPr/>
        </p:nvSpPr>
        <p:spPr>
          <a:xfrm>
            <a:off x="1174115" y="110493"/>
            <a:ext cx="178606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能　源</a:t>
            </a:r>
          </a:p>
        </p:txBody>
      </p:sp>
      <p:sp>
        <p:nvSpPr>
          <p:cNvPr id="3" name="Text Box 3"/>
          <p:cNvSpPr txBox="1">
            <a:spLocks noChangeArrowheads="1"/>
          </p:cNvSpPr>
          <p:nvPr/>
        </p:nvSpPr>
        <p:spPr bwMode="auto">
          <a:xfrm>
            <a:off x="663232" y="1858363"/>
            <a:ext cx="10655557" cy="2169825"/>
          </a:xfrm>
          <a:prstGeom prst="rect">
            <a:avLst/>
          </a:prstGeom>
          <a:noFill/>
          <a:ln w="9525">
            <a:noFill/>
            <a:miter lim="800000"/>
          </a:ln>
          <a:effectLst/>
        </p:spPr>
        <p:txBody>
          <a:bodyPr wrap="square">
            <a:spAutoFit/>
          </a:bodyPr>
          <a:lstStyle/>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4</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．下列能源中，既是一次能源又是可再生能源的是(　　)</a:t>
            </a:r>
          </a:p>
          <a:p>
            <a:pPr>
              <a:lnSpc>
                <a:spcPct val="150000"/>
              </a:lnSpc>
            </a:pPr>
            <a:r>
              <a:rPr lang="zh-CN" altLang="en-US" sz="3000" b="1" dirty="0">
                <a:latin typeface="宋体" panose="02010600030101010101" pitchFamily="2" charset="-122"/>
                <a:ea typeface="宋体" panose="02010600030101010101" pitchFamily="2" charset="-122"/>
                <a:cs typeface="Times New Roman" panose="02020603050405020304" pitchFamily="18" charset="0"/>
              </a:rPr>
              <a:t>A．核能　　　　　　　B．石油</a:t>
            </a:r>
          </a:p>
          <a:p>
            <a:pPr>
              <a:lnSpc>
                <a:spcPct val="150000"/>
              </a:lnSpc>
            </a:pPr>
            <a:r>
              <a:rPr lang="zh-CN" altLang="en-US" sz="3000" b="1" dirty="0">
                <a:latin typeface="宋体" panose="02010600030101010101" pitchFamily="2" charset="-122"/>
                <a:ea typeface="宋体" panose="02010600030101010101" pitchFamily="2" charset="-122"/>
                <a:cs typeface="Times New Roman" panose="02020603050405020304" pitchFamily="18" charset="0"/>
              </a:rPr>
              <a:t>C．煤                D．风能</a:t>
            </a:r>
          </a:p>
        </p:txBody>
      </p:sp>
      <p:sp>
        <p:nvSpPr>
          <p:cNvPr id="4" name="Rectangle 4"/>
          <p:cNvSpPr>
            <a:spLocks noChangeArrowheads="1"/>
          </p:cNvSpPr>
          <p:nvPr/>
        </p:nvSpPr>
        <p:spPr bwMode="auto">
          <a:xfrm>
            <a:off x="9771877" y="1966871"/>
            <a:ext cx="340158" cy="461665"/>
          </a:xfrm>
          <a:prstGeom prst="rect">
            <a:avLst/>
          </a:prstGeom>
        </p:spPr>
        <p:txBody>
          <a:bodyPr wrap="none" anchor="ctr">
            <a:spAutoFit/>
          </a:bodyPr>
          <a:lstStyle/>
          <a:p>
            <a:pPr eaLnBrk="0" hangingPunct="0"/>
            <a:r>
              <a:rPr lang="zh-CN" altLang="en-US" sz="2400" b="1" dirty="0">
                <a:solidFill>
                  <a:srgbClr val="FF0000"/>
                </a:solidFill>
                <a:latin typeface="宋体" panose="02010600030101010101" pitchFamily="2" charset="-122"/>
                <a:ea typeface="宋体" panose="02010600030101010101" pitchFamily="2" charset="-122"/>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5"/>
          <p:cNvSpPr/>
          <p:nvPr/>
        </p:nvSpPr>
        <p:spPr>
          <a:xfrm>
            <a:off x="1174115" y="110493"/>
            <a:ext cx="178606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能　源</a:t>
            </a:r>
          </a:p>
        </p:txBody>
      </p:sp>
      <p:sp>
        <p:nvSpPr>
          <p:cNvPr id="3" name="Rectangle 5"/>
          <p:cNvSpPr>
            <a:spLocks noChangeArrowheads="1"/>
          </p:cNvSpPr>
          <p:nvPr/>
        </p:nvSpPr>
        <p:spPr bwMode="auto">
          <a:xfrm>
            <a:off x="234644" y="946451"/>
            <a:ext cx="11747287" cy="5632311"/>
          </a:xfrm>
          <a:prstGeom prst="rect">
            <a:avLst/>
          </a:prstGeom>
          <a:noFill/>
          <a:ln w="9525">
            <a:noFill/>
            <a:miter lim="800000"/>
          </a:ln>
          <a:effectLst/>
        </p:spPr>
        <p:txBody>
          <a:bodyPr wrap="square" anchor="ctr">
            <a:spAutoFit/>
          </a:bodyPr>
          <a:lstStyle/>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5</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．关于能源的开发和利用，下列说法中不正确的是</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　　</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a:t>
            </a:r>
          </a:p>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A</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．煤是可再生能源，以煤为主要燃料的火力发电容易造成环境污染</a:t>
            </a:r>
          </a:p>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B</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．核能是不可再生能源，开发和利用核能是人类获取能源的一个新途径</a:t>
            </a:r>
          </a:p>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C</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．太阳能是取之不尽的能源，可直接利用且不会污染环境，开发前景广阔</a:t>
            </a:r>
          </a:p>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D</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．人类的生存离不开能源，社会的进步和美好生活是以消耗大量能源为代价的，我们要珍惜能源</a:t>
            </a:r>
          </a:p>
        </p:txBody>
      </p:sp>
      <p:sp>
        <p:nvSpPr>
          <p:cNvPr id="4" name="Rectangle 6"/>
          <p:cNvSpPr>
            <a:spLocks noChangeArrowheads="1"/>
          </p:cNvSpPr>
          <p:nvPr/>
        </p:nvSpPr>
        <p:spPr bwMode="auto">
          <a:xfrm>
            <a:off x="9343596" y="1096750"/>
            <a:ext cx="340158" cy="461665"/>
          </a:xfrm>
          <a:prstGeom prst="rect">
            <a:avLst/>
          </a:prstGeom>
          <a:noFill/>
          <a:ln w="9525">
            <a:noFill/>
            <a:miter lim="800000"/>
          </a:ln>
          <a:effectLst/>
        </p:spPr>
        <p:txBody>
          <a:bodyPr wrap="none" anchor="ctr">
            <a:spAutoFit/>
          </a:bodyPr>
          <a:lstStyle/>
          <a:p>
            <a:pPr eaLnBrk="0" hangingPunct="0"/>
            <a:r>
              <a:rPr lang="en-US" altLang="zh-CN" sz="2400" b="1" dirty="0">
                <a:solidFill>
                  <a:srgbClr val="FF0000"/>
                </a:solidFill>
                <a:latin typeface="宋体" panose="02010600030101010101" pitchFamily="2" charset="-122"/>
                <a:ea typeface="宋体" panose="02010600030101010101" pitchFamily="2" charset="-122"/>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5"/>
          <p:cNvSpPr/>
          <p:nvPr/>
        </p:nvSpPr>
        <p:spPr>
          <a:xfrm>
            <a:off x="1174115" y="110493"/>
            <a:ext cx="178606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能　源</a:t>
            </a:r>
          </a:p>
        </p:txBody>
      </p:sp>
      <p:grpSp>
        <p:nvGrpSpPr>
          <p:cNvPr id="6" name="组合 5"/>
          <p:cNvGrpSpPr/>
          <p:nvPr/>
        </p:nvGrpSpPr>
        <p:grpSpPr>
          <a:xfrm>
            <a:off x="630195" y="1037968"/>
            <a:ext cx="10799805" cy="4878006"/>
            <a:chOff x="630194" y="1037968"/>
            <a:chExt cx="10799805" cy="4878006"/>
          </a:xfrm>
        </p:grpSpPr>
        <p:sp>
          <p:nvSpPr>
            <p:cNvPr id="15362" name="Rectangle 2"/>
            <p:cNvSpPr>
              <a:spLocks noChangeArrowheads="1"/>
            </p:cNvSpPr>
            <p:nvPr/>
          </p:nvSpPr>
          <p:spPr bwMode="auto">
            <a:xfrm>
              <a:off x="630194" y="1037968"/>
              <a:ext cx="10799805" cy="2169825"/>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6</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．如图</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C11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2</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所示为某街道的风光互补路灯，这种路灯所利用的能源有</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，使用这些能源的优点是</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写一条即可</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p>
          </p:txBody>
        </p:sp>
        <p:pic>
          <p:nvPicPr>
            <p:cNvPr id="15361" name="Picture 1" descr="J:\18秋教科物理九全学练考PPT和word\18秋教科物理九全学练考PPT\18JK640.EPS"/>
            <p:cNvPicPr>
              <a:picLocks noChangeAspect="1" noChangeArrowheads="1"/>
            </p:cNvPicPr>
            <p:nvPr/>
          </p:nvPicPr>
          <p:blipFill>
            <a:blip r:embed="rId2" r:link="rId3"/>
            <a:srcRect/>
            <a:stretch>
              <a:fillRect/>
            </a:stretch>
          </p:blipFill>
          <p:spPr bwMode="auto">
            <a:xfrm>
              <a:off x="4967416" y="3274540"/>
              <a:ext cx="1717932" cy="1767016"/>
            </a:xfrm>
            <a:prstGeom prst="rect">
              <a:avLst/>
            </a:prstGeom>
            <a:noFill/>
          </p:spPr>
        </p:pic>
        <p:sp>
          <p:nvSpPr>
            <p:cNvPr id="15363" name="Rectangle 3"/>
            <p:cNvSpPr>
              <a:spLocks noChangeArrowheads="1"/>
            </p:cNvSpPr>
            <p:nvPr/>
          </p:nvSpPr>
          <p:spPr bwMode="auto">
            <a:xfrm>
              <a:off x="4559643" y="5131144"/>
              <a:ext cx="2313454" cy="784830"/>
            </a:xfrm>
            <a:prstGeom prst="rect">
              <a:avLst/>
            </a:prstGeom>
            <a:noFill/>
            <a:ln w="9525">
              <a:noFill/>
              <a:miter lim="800000"/>
            </a:ln>
            <a:effectLst/>
          </p:spPr>
          <p:txBody>
            <a:bodyPr vert="horz" wrap="non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图</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C11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2</a:t>
              </a:r>
            </a:p>
          </p:txBody>
        </p:sp>
      </p:grpSp>
      <p:sp>
        <p:nvSpPr>
          <p:cNvPr id="7" name="矩形 6"/>
          <p:cNvSpPr/>
          <p:nvPr/>
        </p:nvSpPr>
        <p:spPr>
          <a:xfrm>
            <a:off x="3341982" y="1810952"/>
            <a:ext cx="2040943"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太阳能和风能</a:t>
            </a:r>
            <a:endParaRPr lang="zh-CN" altLang="en-US" sz="2400" b="1" dirty="0">
              <a:solidFill>
                <a:srgbClr val="FF0000"/>
              </a:solidFill>
              <a:latin typeface="宋体" panose="02010600030101010101" pitchFamily="2" charset="-122"/>
              <a:ea typeface="宋体" panose="02010600030101010101" pitchFamily="2" charset="-122"/>
            </a:endParaRPr>
          </a:p>
        </p:txBody>
      </p:sp>
      <p:sp>
        <p:nvSpPr>
          <p:cNvPr id="8" name="矩形 7"/>
          <p:cNvSpPr/>
          <p:nvPr/>
        </p:nvSpPr>
        <p:spPr>
          <a:xfrm>
            <a:off x="1389614" y="2515287"/>
            <a:ext cx="111280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无污染</a:t>
            </a:r>
            <a:endParaRPr lang="zh-CN" altLang="en-US" sz="24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7" name="Rectangle 5"/>
          <p:cNvSpPr/>
          <p:nvPr/>
        </p:nvSpPr>
        <p:spPr>
          <a:xfrm>
            <a:off x="3714589" y="1174733"/>
            <a:ext cx="3488455" cy="1107996"/>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sz="6600" b="1" dirty="0" smtClean="0">
                <a:latin typeface="微软雅黑" panose="020B0503020204020204" charset="-122"/>
                <a:ea typeface="微软雅黑" panose="020B0503020204020204" charset="-122"/>
              </a:rPr>
              <a:t>3.</a:t>
            </a:r>
            <a:r>
              <a:rPr lang="zh-CN" altLang="en-US" sz="6600" b="1" dirty="0" smtClean="0">
                <a:latin typeface="微软雅黑" panose="020B0503020204020204" charset="-122"/>
                <a:ea typeface="微软雅黑" panose="020B0503020204020204" charset="-122"/>
              </a:rPr>
              <a:t>能　源</a:t>
            </a:r>
          </a:p>
        </p:txBody>
      </p:sp>
      <p:grpSp>
        <p:nvGrpSpPr>
          <p:cNvPr id="3" name="组合 2"/>
          <p:cNvGrpSpPr/>
          <p:nvPr/>
        </p:nvGrpSpPr>
        <p:grpSpPr>
          <a:xfrm>
            <a:off x="3279141" y="2348584"/>
            <a:ext cx="5051425" cy="1007745"/>
            <a:chOff x="5164" y="4732"/>
            <a:chExt cx="7955" cy="1587"/>
          </a:xfrm>
        </p:grpSpPr>
        <p:pic>
          <p:nvPicPr>
            <p:cNvPr id="9" name="图片 8" descr="图标-02">
              <a:hlinkClick r:id="rId2" action="ppaction://hlinksldjump"/>
            </p:cNvPr>
            <p:cNvPicPr>
              <a:picLocks noChangeAspect="1"/>
            </p:cNvPicPr>
            <p:nvPr/>
          </p:nvPicPr>
          <p:blipFill>
            <a:blip r:embed="rId3" cstate="print"/>
            <a:stretch>
              <a:fillRect/>
            </a:stretch>
          </p:blipFill>
          <p:spPr>
            <a:xfrm>
              <a:off x="5164" y="4732"/>
              <a:ext cx="7955" cy="1587"/>
            </a:xfrm>
            <a:prstGeom prst="rect">
              <a:avLst/>
            </a:prstGeom>
          </p:spPr>
        </p:pic>
        <p:sp>
          <p:nvSpPr>
            <p:cNvPr id="4" name="文本框 3">
              <a:hlinkClick r:id="rId2" action="ppaction://hlinksldjump"/>
            </p:cNvPr>
            <p:cNvSpPr txBox="1"/>
            <p:nvPr/>
          </p:nvSpPr>
          <p:spPr>
            <a:xfrm>
              <a:off x="5980" y="4920"/>
              <a:ext cx="3845" cy="1212"/>
            </a:xfrm>
            <a:prstGeom prst="rect">
              <a:avLst/>
            </a:prstGeom>
            <a:noFill/>
          </p:spPr>
          <p:txBody>
            <a:bodyPr wrap="none" rtlCol="0">
              <a:spAutoFit/>
            </a:bodyPr>
            <a:lstStyle/>
            <a:p>
              <a:pPr algn="l"/>
              <a:r>
                <a:rPr lang="zh-CN" altLang="en-US" sz="44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导学设计</a:t>
              </a:r>
              <a:endParaRPr lang="zh-CN" altLang="en-US" sz="44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grpSp>
        <p:nvGrpSpPr>
          <p:cNvPr id="6" name="组合 5"/>
          <p:cNvGrpSpPr/>
          <p:nvPr/>
        </p:nvGrpSpPr>
        <p:grpSpPr>
          <a:xfrm>
            <a:off x="2998917" y="3284731"/>
            <a:ext cx="4682041" cy="1038225"/>
            <a:chOff x="4926" y="6850"/>
            <a:chExt cx="9349" cy="1635"/>
          </a:xfrm>
        </p:grpSpPr>
        <p:pic>
          <p:nvPicPr>
            <p:cNvPr id="10" name="图片 9" descr="图标-03">
              <a:hlinkClick r:id="rId4" action="ppaction://hlinksldjump"/>
            </p:cNvPr>
            <p:cNvPicPr>
              <a:picLocks noChangeAspect="1"/>
            </p:cNvPicPr>
            <p:nvPr/>
          </p:nvPicPr>
          <p:blipFill>
            <a:blip r:embed="rId5" cstate="print"/>
            <a:stretch>
              <a:fillRect/>
            </a:stretch>
          </p:blipFill>
          <p:spPr>
            <a:xfrm>
              <a:off x="4926" y="6850"/>
              <a:ext cx="9349" cy="1635"/>
            </a:xfrm>
            <a:prstGeom prst="rect">
              <a:avLst/>
            </a:prstGeom>
          </p:spPr>
        </p:pic>
        <p:sp>
          <p:nvSpPr>
            <p:cNvPr id="5" name="文本框 4">
              <a:hlinkClick r:id="rId4" action="ppaction://hlinksldjump"/>
            </p:cNvPr>
            <p:cNvSpPr txBox="1"/>
            <p:nvPr/>
          </p:nvSpPr>
          <p:spPr>
            <a:xfrm>
              <a:off x="5980" y="7119"/>
              <a:ext cx="4876" cy="1212"/>
            </a:xfrm>
            <a:prstGeom prst="rect">
              <a:avLst/>
            </a:prstGeom>
            <a:noFill/>
          </p:spPr>
          <p:txBody>
            <a:bodyPr wrap="none" rtlCol="0">
              <a:spAutoFit/>
            </a:bodyPr>
            <a:lstStyle/>
            <a:p>
              <a:pPr lvl="0" algn="l"/>
              <a:r>
                <a:rPr lang="zh-CN" altLang="en-US" sz="44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应用示例</a:t>
              </a:r>
              <a:endParaRPr lang="zh-CN" altLang="en-US" sz="44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2" name="Rectangle 5"/>
          <p:cNvSpPr/>
          <p:nvPr/>
        </p:nvSpPr>
        <p:spPr>
          <a:xfrm>
            <a:off x="1081088" y="110493"/>
            <a:ext cx="5519460"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dirty="0" smtClean="0">
                <a:latin typeface="微软雅黑" panose="020B0503020204020204" charset="-122"/>
                <a:ea typeface="微软雅黑" panose="020B0503020204020204" charset="-122"/>
              </a:rPr>
              <a:t>第十一章　物理学与能源技术</a:t>
            </a:r>
            <a:endParaRPr lang="zh-CN" altLang="en-US" b="1" dirty="0">
              <a:latin typeface="微软雅黑" panose="020B0503020204020204" charset="-122"/>
              <a:ea typeface="微软雅黑" panose="020B0503020204020204" charset="-122"/>
            </a:endParaRPr>
          </a:p>
        </p:txBody>
      </p:sp>
      <p:grpSp>
        <p:nvGrpSpPr>
          <p:cNvPr id="11" name="组合 10"/>
          <p:cNvGrpSpPr/>
          <p:nvPr/>
        </p:nvGrpSpPr>
        <p:grpSpPr>
          <a:xfrm>
            <a:off x="2570917" y="4200706"/>
            <a:ext cx="5051425" cy="1007745"/>
            <a:chOff x="5164" y="4732"/>
            <a:chExt cx="7955" cy="1587"/>
          </a:xfrm>
        </p:grpSpPr>
        <p:pic>
          <p:nvPicPr>
            <p:cNvPr id="12" name="图片 11" descr="图标-02">
              <a:hlinkClick r:id="rId2" action="ppaction://hlinksldjump"/>
            </p:cNvPr>
            <p:cNvPicPr>
              <a:picLocks noChangeAspect="1"/>
            </p:cNvPicPr>
            <p:nvPr/>
          </p:nvPicPr>
          <p:blipFill>
            <a:blip r:embed="rId3" cstate="print"/>
            <a:stretch>
              <a:fillRect/>
            </a:stretch>
          </p:blipFill>
          <p:spPr>
            <a:xfrm>
              <a:off x="5164" y="4732"/>
              <a:ext cx="7955" cy="1587"/>
            </a:xfrm>
            <a:prstGeom prst="rect">
              <a:avLst/>
            </a:prstGeom>
          </p:spPr>
        </p:pic>
        <p:sp>
          <p:nvSpPr>
            <p:cNvPr id="13" name="文本框 3">
              <a:hlinkClick r:id="rId6" action="ppaction://hlinksldjump"/>
            </p:cNvPr>
            <p:cNvSpPr txBox="1"/>
            <p:nvPr/>
          </p:nvSpPr>
          <p:spPr>
            <a:xfrm>
              <a:off x="5980" y="4920"/>
              <a:ext cx="3845" cy="1212"/>
            </a:xfrm>
            <a:prstGeom prst="rect">
              <a:avLst/>
            </a:prstGeom>
            <a:noFill/>
          </p:spPr>
          <p:txBody>
            <a:bodyPr wrap="none" rtlCol="0">
              <a:spAutoFit/>
            </a:bodyPr>
            <a:lstStyle/>
            <a:p>
              <a:pPr algn="l"/>
              <a:r>
                <a:rPr lang="zh-CN" altLang="en-US" sz="44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课堂小结</a:t>
              </a:r>
              <a:endParaRPr lang="zh-CN" altLang="en-US" sz="44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grpSp>
        <p:nvGrpSpPr>
          <p:cNvPr id="17" name="组合 16"/>
          <p:cNvGrpSpPr/>
          <p:nvPr/>
        </p:nvGrpSpPr>
        <p:grpSpPr>
          <a:xfrm>
            <a:off x="2279941" y="5083056"/>
            <a:ext cx="4682041" cy="1038225"/>
            <a:chOff x="4926" y="6850"/>
            <a:chExt cx="9349" cy="1635"/>
          </a:xfrm>
        </p:grpSpPr>
        <p:pic>
          <p:nvPicPr>
            <p:cNvPr id="18" name="图片 17" descr="图标-03">
              <a:hlinkClick r:id="rId4" action="ppaction://hlinksldjump"/>
            </p:cNvPr>
            <p:cNvPicPr>
              <a:picLocks noChangeAspect="1"/>
            </p:cNvPicPr>
            <p:nvPr/>
          </p:nvPicPr>
          <p:blipFill>
            <a:blip r:embed="rId5" cstate="print"/>
            <a:stretch>
              <a:fillRect/>
            </a:stretch>
          </p:blipFill>
          <p:spPr>
            <a:xfrm>
              <a:off x="4926" y="6850"/>
              <a:ext cx="9349" cy="1635"/>
            </a:xfrm>
            <a:prstGeom prst="rect">
              <a:avLst/>
            </a:prstGeom>
          </p:spPr>
        </p:pic>
        <p:sp>
          <p:nvSpPr>
            <p:cNvPr id="19" name="文本框 4">
              <a:hlinkClick r:id="rId7" action="ppaction://hlinksldjump"/>
            </p:cNvPr>
            <p:cNvSpPr txBox="1"/>
            <p:nvPr/>
          </p:nvSpPr>
          <p:spPr>
            <a:xfrm>
              <a:off x="5980" y="7119"/>
              <a:ext cx="4876" cy="1212"/>
            </a:xfrm>
            <a:prstGeom prst="rect">
              <a:avLst/>
            </a:prstGeom>
            <a:noFill/>
          </p:spPr>
          <p:txBody>
            <a:bodyPr wrap="none" rtlCol="0">
              <a:spAutoFit/>
            </a:bodyPr>
            <a:lstStyle/>
            <a:p>
              <a:pPr lvl="0" algn="l"/>
              <a:r>
                <a:rPr lang="zh-CN" altLang="en-US" sz="44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课堂反馈</a:t>
              </a:r>
              <a:endParaRPr lang="zh-CN" altLang="en-US" sz="44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116206" y="1045212"/>
            <a:ext cx="3166111" cy="675005"/>
            <a:chOff x="183" y="1646"/>
            <a:chExt cx="4986" cy="1063"/>
          </a:xfrm>
        </p:grpSpPr>
        <p:pic>
          <p:nvPicPr>
            <p:cNvPr id="9" name="图片 8" descr="图标-02"/>
            <p:cNvPicPr>
              <a:picLocks noChangeAspect="1"/>
            </p:cNvPicPr>
            <p:nvPr/>
          </p:nvPicPr>
          <p:blipFill>
            <a:blip r:embed="rId2" cstate="print"/>
            <a:stretch>
              <a:fillRect/>
            </a:stretch>
          </p:blipFill>
          <p:spPr>
            <a:xfrm>
              <a:off x="183" y="1646"/>
              <a:ext cx="4986" cy="1063"/>
            </a:xfrm>
            <a:prstGeom prst="rect">
              <a:avLst/>
            </a:prstGeom>
          </p:spPr>
        </p:pic>
        <p:sp>
          <p:nvSpPr>
            <p:cNvPr id="4" name="文本框 3"/>
            <p:cNvSpPr txBox="1"/>
            <p:nvPr/>
          </p:nvSpPr>
          <p:spPr>
            <a:xfrm>
              <a:off x="878" y="1767"/>
              <a:ext cx="2553" cy="824"/>
            </a:xfrm>
            <a:prstGeom prst="rect">
              <a:avLst/>
            </a:prstGeom>
            <a:noFill/>
          </p:spPr>
          <p:txBody>
            <a:bodyPr wrap="none" rtlCol="0">
              <a:spAutoFit/>
            </a:bodyPr>
            <a:lstStyle/>
            <a:p>
              <a:pPr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导学设计</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6161" name="Rectangle 10"/>
          <p:cNvSpPr/>
          <p:nvPr/>
        </p:nvSpPr>
        <p:spPr>
          <a:xfrm>
            <a:off x="633729" y="1785282"/>
            <a:ext cx="2815194"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zh-CN" sz="2400" b="1" dirty="0" smtClean="0">
                <a:solidFill>
                  <a:srgbClr val="F1AF00"/>
                </a:solidFill>
                <a:latin typeface="宋体" panose="02010600030101010101" pitchFamily="2" charset="-122"/>
                <a:ea typeface="宋体" panose="02010600030101010101" pitchFamily="2" charset="-122"/>
              </a:rPr>
              <a:t>学点</a:t>
            </a:r>
            <a:r>
              <a:rPr lang="en-US" altLang="zh-CN" sz="2400" b="1" dirty="0" smtClean="0">
                <a:solidFill>
                  <a:srgbClr val="F1AF00"/>
                </a:solidFill>
                <a:latin typeface="宋体" panose="02010600030101010101" pitchFamily="2" charset="-122"/>
                <a:ea typeface="宋体" panose="02010600030101010101" pitchFamily="2" charset="-122"/>
              </a:rPr>
              <a:t>1</a:t>
            </a:r>
            <a:r>
              <a:rPr lang="zh-CN" altLang="zh-CN" sz="2400" b="1" dirty="0" smtClean="0">
                <a:solidFill>
                  <a:srgbClr val="F1AF00"/>
                </a:solidFill>
                <a:latin typeface="宋体" panose="02010600030101010101" pitchFamily="2" charset="-122"/>
                <a:ea typeface="宋体" panose="02010600030101010101" pitchFamily="2" charset="-122"/>
              </a:rPr>
              <a:t>　能源的分类</a:t>
            </a:r>
            <a:endParaRPr lang="zh-CN" altLang="en-US" sz="2400" b="1" dirty="0">
              <a:solidFill>
                <a:srgbClr val="F1AF00"/>
              </a:solidFill>
              <a:latin typeface="宋体" panose="02010600030101010101" pitchFamily="2" charset="-122"/>
              <a:ea typeface="宋体" panose="02010600030101010101" pitchFamily="2" charset="-122"/>
            </a:endParaRPr>
          </a:p>
        </p:txBody>
      </p:sp>
      <p:pic>
        <p:nvPicPr>
          <p:cNvPr id="7" name="Picture 4"/>
          <p:cNvPicPr>
            <a:picLocks noChangeAspect="1"/>
          </p:cNvPicPr>
          <p:nvPr/>
        </p:nvPicPr>
        <p:blipFill>
          <a:blip r:embed="rId3" cstate="print"/>
          <a:stretch>
            <a:fillRect/>
          </a:stretch>
        </p:blipFill>
        <p:spPr>
          <a:xfrm>
            <a:off x="473077" y="1785925"/>
            <a:ext cx="84455" cy="414020"/>
          </a:xfrm>
          <a:prstGeom prst="rect">
            <a:avLst/>
          </a:prstGeom>
          <a:noFill/>
          <a:ln w="9525">
            <a:noFill/>
          </a:ln>
        </p:spPr>
      </p:pic>
      <p:sp>
        <p:nvSpPr>
          <p:cNvPr id="13" name="Rectangle 5"/>
          <p:cNvSpPr/>
          <p:nvPr/>
        </p:nvSpPr>
        <p:spPr>
          <a:xfrm>
            <a:off x="1174115" y="110493"/>
            <a:ext cx="178606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能　源</a:t>
            </a:r>
          </a:p>
        </p:txBody>
      </p:sp>
      <p:sp>
        <p:nvSpPr>
          <p:cNvPr id="7169" name="Rectangle 1"/>
          <p:cNvSpPr>
            <a:spLocks noChangeArrowheads="1"/>
          </p:cNvSpPr>
          <p:nvPr/>
        </p:nvSpPr>
        <p:spPr bwMode="auto">
          <a:xfrm>
            <a:off x="386367" y="2115593"/>
            <a:ext cx="11384924" cy="4616648"/>
          </a:xfrm>
          <a:prstGeom prst="rect">
            <a:avLst/>
          </a:prstGeom>
          <a:noFill/>
          <a:ln w="9525">
            <a:noFill/>
            <a:miter lim="800000"/>
          </a:ln>
          <a:effectLst/>
        </p:spPr>
        <p:txBody>
          <a:bodyPr vert="horz" wrap="square" lIns="91440" tIns="45720" rIns="91440" bIns="45720" numCol="1" anchor="ctr" anchorCtr="0" compatLnSpc="1">
            <a:spAutoFit/>
          </a:bodyPr>
          <a:lstStyle/>
          <a:p>
            <a:pPr marR="0" fontAlgn="base">
              <a:lnSpc>
                <a:spcPct val="140000"/>
              </a:lnSpc>
              <a:spcBef>
                <a:spcPct val="0"/>
              </a:spcBef>
              <a:spcAft>
                <a:spcPct val="0"/>
              </a:spcAft>
              <a:buClrTx/>
              <a:buSzTx/>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阅读教材</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P46</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P47</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内容，完成下列问题：</a:t>
            </a:r>
          </a:p>
          <a:p>
            <a:pPr marR="0" fontAlgn="base">
              <a:lnSpc>
                <a:spcPct val="140000"/>
              </a:lnSpc>
              <a:spcBef>
                <a:spcPct val="0"/>
              </a:spcBef>
              <a:spcAft>
                <a:spcPct val="0"/>
              </a:spcAft>
              <a:buClrTx/>
              <a:buSzTx/>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：像煤、天然气、汽油、水流、风、电、太阳光等能够</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的物质资源，我们把它们都叫作能源。</a:t>
            </a:r>
          </a:p>
          <a:p>
            <a:pPr marR="0" fontAlgn="base">
              <a:lnSpc>
                <a:spcPct val="140000"/>
              </a:lnSpc>
              <a:spcBef>
                <a:spcPct val="0"/>
              </a:spcBef>
              <a:spcAft>
                <a:spcPct val="0"/>
              </a:spcAft>
              <a:buClrTx/>
              <a:buSzTx/>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2</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：一次能源是指</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，而不改变其</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的能源 。如：煤、石油、天然气、水能、风能、核能、海洋能、生物能等；二次能源是</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经过加工，转换成另一种形态的能源。如：沼气、汽油、柴油、焦炭、煤气、蒸汽、电力等。 </a:t>
            </a:r>
          </a:p>
        </p:txBody>
      </p:sp>
      <p:sp>
        <p:nvSpPr>
          <p:cNvPr id="10" name="矩形 9"/>
          <p:cNvSpPr/>
          <p:nvPr/>
        </p:nvSpPr>
        <p:spPr>
          <a:xfrm>
            <a:off x="817127" y="3489034"/>
            <a:ext cx="1422184"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提供能量</a:t>
            </a:r>
            <a:endParaRPr lang="zh-CN" altLang="en-US" sz="2400" b="1" dirty="0">
              <a:solidFill>
                <a:srgbClr val="FF0000"/>
              </a:solidFill>
              <a:latin typeface="宋体" panose="02010600030101010101" pitchFamily="2" charset="-122"/>
              <a:ea typeface="宋体" panose="02010600030101010101" pitchFamily="2" charset="-122"/>
            </a:endParaRPr>
          </a:p>
        </p:txBody>
      </p:sp>
      <p:sp>
        <p:nvSpPr>
          <p:cNvPr id="11" name="矩形 10"/>
          <p:cNvSpPr/>
          <p:nvPr/>
        </p:nvSpPr>
        <p:spPr>
          <a:xfrm>
            <a:off x="4384575" y="4081463"/>
            <a:ext cx="2659702"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从自然界直接取得</a:t>
            </a:r>
            <a:endParaRPr lang="zh-CN" altLang="en-US" sz="2400" b="1" dirty="0">
              <a:solidFill>
                <a:srgbClr val="FF0000"/>
              </a:solidFill>
              <a:latin typeface="宋体" panose="02010600030101010101" pitchFamily="2" charset="-122"/>
              <a:ea typeface="宋体" panose="02010600030101010101" pitchFamily="2" charset="-122"/>
            </a:endParaRPr>
          </a:p>
        </p:txBody>
      </p:sp>
      <p:sp>
        <p:nvSpPr>
          <p:cNvPr id="12" name="矩形 11"/>
          <p:cNvSpPr/>
          <p:nvPr/>
        </p:nvSpPr>
        <p:spPr>
          <a:xfrm>
            <a:off x="9755066" y="4068584"/>
            <a:ext cx="1422184"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基本形态</a:t>
            </a:r>
            <a:endParaRPr lang="zh-CN" altLang="en-US" sz="2400" b="1" dirty="0">
              <a:solidFill>
                <a:srgbClr val="FF0000"/>
              </a:solidFill>
              <a:latin typeface="宋体" panose="02010600030101010101" pitchFamily="2" charset="-122"/>
              <a:ea typeface="宋体" panose="02010600030101010101" pitchFamily="2" charset="-122"/>
            </a:endParaRPr>
          </a:p>
        </p:txBody>
      </p:sp>
      <p:sp>
        <p:nvSpPr>
          <p:cNvPr id="14" name="矩形 13"/>
          <p:cNvSpPr/>
          <p:nvPr/>
        </p:nvSpPr>
        <p:spPr>
          <a:xfrm>
            <a:off x="4101239" y="5356471"/>
            <a:ext cx="1422184"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一次能源</a:t>
            </a:r>
            <a:endParaRPr lang="zh-CN" altLang="en-US" sz="24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61"/>
                                        </p:tgtEl>
                                        <p:attrNameLst>
                                          <p:attrName>style.visibility</p:attrName>
                                        </p:attrNameLst>
                                      </p:cBhvr>
                                      <p:to>
                                        <p:strVal val="visible"/>
                                      </p:to>
                                    </p:set>
                                    <p:anim calcmode="lin" valueType="num">
                                      <p:cBhvr additive="base">
                                        <p:cTn id="7" dur="500" fill="hold"/>
                                        <p:tgtEl>
                                          <p:spTgt spid="6161"/>
                                        </p:tgtEl>
                                        <p:attrNameLst>
                                          <p:attrName>ppt_x</p:attrName>
                                        </p:attrNameLst>
                                      </p:cBhvr>
                                      <p:tavLst>
                                        <p:tav tm="0">
                                          <p:val>
                                            <p:strVal val="0-#ppt_w/2"/>
                                          </p:val>
                                        </p:tav>
                                        <p:tav tm="100000">
                                          <p:val>
                                            <p:strVal val="#ppt_x"/>
                                          </p:val>
                                        </p:tav>
                                      </p:tavLst>
                                    </p:anim>
                                    <p:anim calcmode="lin" valueType="num">
                                      <p:cBhvr additive="base">
                                        <p:cTn id="8" dur="500" fill="hold"/>
                                        <p:tgtEl>
                                          <p:spTgt spid="61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7169"/>
                                        </p:tgtEl>
                                        <p:attrNameLst>
                                          <p:attrName>style.visibility</p:attrName>
                                        </p:attrNameLst>
                                      </p:cBhvr>
                                      <p:to>
                                        <p:strVal val="visible"/>
                                      </p:to>
                                    </p:set>
                                    <p:animEffect transition="in" filter="diamond(in)">
                                      <p:cBhvr>
                                        <p:cTn id="12" dur="2000"/>
                                        <p:tgtEl>
                                          <p:spTgt spid="716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amond(in)">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p:bldP spid="7169" grpId="0"/>
      <p:bldP spid="10" grpId="0"/>
      <p:bldP spid="11"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3"/>
            <a:ext cx="178606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能　源</a:t>
            </a:r>
          </a:p>
        </p:txBody>
      </p:sp>
      <p:sp>
        <p:nvSpPr>
          <p:cNvPr id="6145" name="Rectangle 1"/>
          <p:cNvSpPr>
            <a:spLocks noChangeArrowheads="1"/>
          </p:cNvSpPr>
          <p:nvPr/>
        </p:nvSpPr>
        <p:spPr bwMode="auto">
          <a:xfrm>
            <a:off x="553792" y="902625"/>
            <a:ext cx="10856891" cy="5632311"/>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：常规能源是指当前被广泛利用的一次能源，如：</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等；新能源是目前尚未广泛利用而正在积极研究以便推广利用的一次能源，如：</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____________________________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等。 </a:t>
            </a: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4</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：可再生能源是能够不断得到补充以供使用的一次能源。如：</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等；不可再生能源是须经地质年代</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亿万年</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才能形成而短期内无法再生的一次能源，如：</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等 。 </a:t>
            </a:r>
          </a:p>
        </p:txBody>
      </p:sp>
      <p:sp>
        <p:nvSpPr>
          <p:cNvPr id="6146" name="Rectangle 2"/>
          <p:cNvSpPr>
            <a:spLocks noChangeArrowheads="1"/>
          </p:cNvSpPr>
          <p:nvPr/>
        </p:nvSpPr>
        <p:spPr bwMode="auto">
          <a:xfrm>
            <a:off x="669702" y="1734494"/>
            <a:ext cx="3587842"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indent="0" eaLnBrk="0" fontAlgn="base" hangingPunct="0">
              <a:lnSpc>
                <a:spcPct val="100000"/>
              </a:lnSpc>
              <a:spcBef>
                <a:spcPct val="0"/>
              </a:spcBef>
              <a:spcAft>
                <a:spcPct val="0"/>
              </a:spcAft>
              <a:buClrTx/>
              <a:buSzTx/>
            </a:pPr>
            <a:r>
              <a:rPr lang="zh-CN" altLang="zh-CN" sz="2400" b="1" dirty="0" smtClean="0">
                <a:solidFill>
                  <a:srgbClr val="FF0000"/>
                </a:solidFill>
                <a:latin typeface="宋体" panose="02010600030101010101" pitchFamily="2" charset="-122"/>
                <a:ea typeface="宋体" panose="02010600030101010101" pitchFamily="2" charset="-122"/>
              </a:rPr>
              <a:t>煤、石油、天然气、水能</a:t>
            </a:r>
            <a:endParaRPr lang="zh-CN" altLang="en-US" sz="2400" b="1" dirty="0" smtClean="0">
              <a:solidFill>
                <a:srgbClr val="FF0000"/>
              </a:solidFill>
              <a:latin typeface="宋体" panose="02010600030101010101" pitchFamily="2" charset="-122"/>
              <a:ea typeface="宋体" panose="02010600030101010101" pitchFamily="2" charset="-122"/>
            </a:endParaRPr>
          </a:p>
        </p:txBody>
      </p:sp>
      <p:sp>
        <p:nvSpPr>
          <p:cNvPr id="5" name="Rectangle 2"/>
          <p:cNvSpPr>
            <a:spLocks noChangeArrowheads="1"/>
          </p:cNvSpPr>
          <p:nvPr/>
        </p:nvSpPr>
        <p:spPr bwMode="auto">
          <a:xfrm>
            <a:off x="618185" y="3138292"/>
            <a:ext cx="5599610"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indent="0" eaLnBrk="0" fontAlgn="base" hangingPunct="0">
              <a:lnSpc>
                <a:spcPct val="100000"/>
              </a:lnSpc>
              <a:spcBef>
                <a:spcPct val="0"/>
              </a:spcBef>
              <a:spcAft>
                <a:spcPct val="0"/>
              </a:spcAft>
              <a:buClrTx/>
              <a:buSzTx/>
            </a:pPr>
            <a:r>
              <a:rPr lang="zh-CN" altLang="en-US" sz="2400" b="1" dirty="0" smtClean="0">
                <a:solidFill>
                  <a:srgbClr val="FF0000"/>
                </a:solidFill>
                <a:latin typeface="宋体" panose="02010600030101010101" pitchFamily="2" charset="-122"/>
                <a:ea typeface="宋体" panose="02010600030101010101" pitchFamily="2" charset="-122"/>
              </a:rPr>
              <a:t>核能、地热能、海洋能、太阳能、风能 </a:t>
            </a:r>
          </a:p>
        </p:txBody>
      </p:sp>
      <p:sp>
        <p:nvSpPr>
          <p:cNvPr id="6" name="Rectangle 2"/>
          <p:cNvSpPr>
            <a:spLocks noChangeArrowheads="1"/>
          </p:cNvSpPr>
          <p:nvPr/>
        </p:nvSpPr>
        <p:spPr bwMode="auto">
          <a:xfrm>
            <a:off x="1506828" y="4464815"/>
            <a:ext cx="6991016"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indent="0" eaLnBrk="0" fontAlgn="base" hangingPunct="0">
              <a:lnSpc>
                <a:spcPct val="100000"/>
              </a:lnSpc>
              <a:spcBef>
                <a:spcPct val="0"/>
              </a:spcBef>
              <a:spcAft>
                <a:spcPct val="0"/>
              </a:spcAft>
              <a:buClrTx/>
              <a:buSzTx/>
            </a:pPr>
            <a:r>
              <a:rPr lang="zh-CN" altLang="en-US" sz="2400" b="1" dirty="0" smtClean="0">
                <a:solidFill>
                  <a:srgbClr val="FF0000"/>
                </a:solidFill>
                <a:latin typeface="宋体" panose="02010600030101010101" pitchFamily="2" charset="-122"/>
                <a:ea typeface="宋体" panose="02010600030101010101" pitchFamily="2" charset="-122"/>
              </a:rPr>
              <a:t>太阳能、地热能、水能、风能、生物质能、海洋能</a:t>
            </a:r>
          </a:p>
        </p:txBody>
      </p:sp>
      <p:sp>
        <p:nvSpPr>
          <p:cNvPr id="7" name="Rectangle 2"/>
          <p:cNvSpPr>
            <a:spLocks noChangeArrowheads="1"/>
          </p:cNvSpPr>
          <p:nvPr/>
        </p:nvSpPr>
        <p:spPr bwMode="auto">
          <a:xfrm>
            <a:off x="2910626" y="5868613"/>
            <a:ext cx="3587842"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indent="0" eaLnBrk="0" fontAlgn="base" hangingPunct="0">
              <a:lnSpc>
                <a:spcPct val="100000"/>
              </a:lnSpc>
              <a:spcBef>
                <a:spcPct val="0"/>
              </a:spcBef>
              <a:spcAft>
                <a:spcPct val="0"/>
              </a:spcAft>
              <a:buClrTx/>
              <a:buSzTx/>
            </a:pPr>
            <a:r>
              <a:rPr lang="zh-CN" altLang="en-US" sz="2400" b="1" dirty="0" smtClean="0">
                <a:solidFill>
                  <a:srgbClr val="FF0000"/>
                </a:solidFill>
                <a:latin typeface="宋体" panose="02010600030101010101" pitchFamily="2" charset="-122"/>
                <a:ea typeface="宋体" panose="02010600030101010101" pitchFamily="2" charset="-122"/>
              </a:rPr>
              <a:t>煤、石油、天然气、核能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diamond(in)">
                                      <p:cBhvr>
                                        <p:cTn id="7" dur="2000"/>
                                        <p:tgtEl>
                                          <p:spTgt spid="614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diamond(in)">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P spid="6146"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61" name="Rectangle 10"/>
          <p:cNvSpPr/>
          <p:nvPr/>
        </p:nvSpPr>
        <p:spPr>
          <a:xfrm>
            <a:off x="483418" y="1096350"/>
            <a:ext cx="4052713"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zh-CN" sz="2400" b="1" dirty="0" smtClean="0">
                <a:solidFill>
                  <a:srgbClr val="F1AF00"/>
                </a:solidFill>
                <a:latin typeface="宋体" panose="02010600030101010101" pitchFamily="2" charset="-122"/>
                <a:ea typeface="宋体" panose="02010600030101010101" pitchFamily="2" charset="-122"/>
              </a:rPr>
              <a:t>学点</a:t>
            </a:r>
            <a:r>
              <a:rPr lang="en-US" altLang="zh-CN" sz="2400" b="1" dirty="0" smtClean="0">
                <a:solidFill>
                  <a:srgbClr val="F1AF00"/>
                </a:solidFill>
                <a:latin typeface="宋体" panose="02010600030101010101" pitchFamily="2" charset="-122"/>
                <a:ea typeface="宋体" panose="02010600030101010101" pitchFamily="2" charset="-122"/>
              </a:rPr>
              <a:t>2</a:t>
            </a:r>
            <a:r>
              <a:rPr lang="zh-CN" altLang="zh-CN" sz="2400" b="1" dirty="0" smtClean="0">
                <a:solidFill>
                  <a:srgbClr val="F1AF00"/>
                </a:solidFill>
                <a:latin typeface="宋体" panose="02010600030101010101" pitchFamily="2" charset="-122"/>
                <a:ea typeface="宋体" panose="02010600030101010101" pitchFamily="2" charset="-122"/>
              </a:rPr>
              <a:t>　世界能源储量及需求</a:t>
            </a:r>
            <a:endParaRPr lang="zh-CN" altLang="en-US" sz="2400" b="1" dirty="0">
              <a:solidFill>
                <a:srgbClr val="F1AF00"/>
              </a:solidFill>
              <a:latin typeface="宋体" panose="02010600030101010101" pitchFamily="2" charset="-122"/>
              <a:ea typeface="宋体" panose="02010600030101010101" pitchFamily="2" charset="-122"/>
            </a:endParaRPr>
          </a:p>
        </p:txBody>
      </p:sp>
      <p:pic>
        <p:nvPicPr>
          <p:cNvPr id="7" name="Picture 4"/>
          <p:cNvPicPr>
            <a:picLocks noChangeAspect="1"/>
          </p:cNvPicPr>
          <p:nvPr/>
        </p:nvPicPr>
        <p:blipFill>
          <a:blip r:embed="rId2" cstate="print"/>
          <a:stretch>
            <a:fillRect/>
          </a:stretch>
        </p:blipFill>
        <p:spPr>
          <a:xfrm>
            <a:off x="322765" y="1096993"/>
            <a:ext cx="84455" cy="414020"/>
          </a:xfrm>
          <a:prstGeom prst="rect">
            <a:avLst/>
          </a:prstGeom>
          <a:noFill/>
          <a:ln w="9525">
            <a:noFill/>
          </a:ln>
        </p:spPr>
      </p:pic>
      <p:sp>
        <p:nvSpPr>
          <p:cNvPr id="13" name="Rectangle 5"/>
          <p:cNvSpPr/>
          <p:nvPr/>
        </p:nvSpPr>
        <p:spPr>
          <a:xfrm>
            <a:off x="1174115" y="110493"/>
            <a:ext cx="178606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能　源</a:t>
            </a:r>
          </a:p>
        </p:txBody>
      </p:sp>
      <p:sp>
        <p:nvSpPr>
          <p:cNvPr id="5121" name="Rectangle 1"/>
          <p:cNvSpPr>
            <a:spLocks noChangeArrowheads="1"/>
          </p:cNvSpPr>
          <p:nvPr/>
        </p:nvSpPr>
        <p:spPr bwMode="auto">
          <a:xfrm>
            <a:off x="566672" y="1736787"/>
            <a:ext cx="10779617" cy="4247317"/>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阅读教材</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P48</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内容，完成下列问题：</a:t>
            </a: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受经济发展和人口增长的影响，世界一次能源消费量</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p>
          <a:p>
            <a:pPr marR="0" lvl="0" indent="0" fontAlgn="base">
              <a:lnSpc>
                <a:spcPct val="150000"/>
              </a:lnSpc>
              <a:spcBef>
                <a:spcPct val="0"/>
              </a:spcBef>
              <a:spcAft>
                <a:spcPct val="0"/>
              </a:spcAft>
              <a:buClrTx/>
              <a:buSzTx/>
              <a:buFontTx/>
              <a:buNone/>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(2)</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世界能源消费结构趋向</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，但地区差异仍然很大。</a:t>
            </a:r>
          </a:p>
          <a:p>
            <a:pPr marR="0" lvl="0" indent="0" fontAlgn="base">
              <a:lnSpc>
                <a:spcPct val="150000"/>
              </a:lnSpc>
              <a:spcBef>
                <a:spcPct val="0"/>
              </a:spcBef>
              <a:spcAft>
                <a:spcPct val="0"/>
              </a:spcAft>
              <a:buClrTx/>
              <a:buSzTx/>
              <a:buFontTx/>
              <a:buNone/>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，以减少对传统能源的依赖程度，是世界各国面临的重要任务。 </a:t>
            </a:r>
          </a:p>
        </p:txBody>
      </p:sp>
      <p:sp>
        <p:nvSpPr>
          <p:cNvPr id="6" name="矩形 5"/>
          <p:cNvSpPr/>
          <p:nvPr/>
        </p:nvSpPr>
        <p:spPr>
          <a:xfrm>
            <a:off x="1021316" y="3244336"/>
            <a:ext cx="1422184"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迅速增长</a:t>
            </a:r>
            <a:endParaRPr lang="zh-CN" altLang="en-US" sz="2400" b="1" dirty="0">
              <a:solidFill>
                <a:srgbClr val="FF0000"/>
              </a:solidFill>
              <a:latin typeface="宋体" panose="02010600030101010101" pitchFamily="2" charset="-122"/>
              <a:ea typeface="宋体" panose="02010600030101010101" pitchFamily="2" charset="-122"/>
            </a:endParaRPr>
          </a:p>
        </p:txBody>
      </p:sp>
      <p:sp>
        <p:nvSpPr>
          <p:cNvPr id="8" name="矩形 7"/>
          <p:cNvSpPr/>
          <p:nvPr/>
        </p:nvSpPr>
        <p:spPr>
          <a:xfrm>
            <a:off x="5425891" y="3952674"/>
            <a:ext cx="1112805"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优质化</a:t>
            </a:r>
            <a:endParaRPr lang="zh-CN" altLang="en-US" sz="2400" b="1" dirty="0">
              <a:solidFill>
                <a:srgbClr val="FF0000"/>
              </a:solidFill>
              <a:latin typeface="宋体" panose="02010600030101010101" pitchFamily="2" charset="-122"/>
              <a:ea typeface="宋体" panose="02010600030101010101" pitchFamily="2" charset="-122"/>
            </a:endParaRPr>
          </a:p>
        </p:txBody>
      </p:sp>
      <p:sp>
        <p:nvSpPr>
          <p:cNvPr id="9" name="矩形 8"/>
          <p:cNvSpPr/>
          <p:nvPr/>
        </p:nvSpPr>
        <p:spPr>
          <a:xfrm>
            <a:off x="1407683" y="4622376"/>
            <a:ext cx="1731564" cy="461665"/>
          </a:xfrm>
          <a:prstGeom prst="rect">
            <a:avLst/>
          </a:prstGeom>
        </p:spPr>
        <p:txBody>
          <a:bodyPr wrap="none">
            <a:spAutoFit/>
          </a:bodyPr>
          <a:lstStyle/>
          <a:p>
            <a:pPr eaLnBrk="0" hangingPunct="0"/>
            <a:r>
              <a:rPr lang="zh-CN" altLang="zh-CN" sz="2400" b="1" dirty="0" smtClean="0">
                <a:solidFill>
                  <a:srgbClr val="FF0000"/>
                </a:solidFill>
                <a:latin typeface="宋体" panose="02010600030101010101" pitchFamily="2" charset="-122"/>
                <a:ea typeface="宋体" panose="02010600030101010101" pitchFamily="2" charset="-122"/>
              </a:rPr>
              <a:t>研发新能源</a:t>
            </a:r>
            <a:endParaRPr lang="zh-CN" altLang="en-US" sz="24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61"/>
                                        </p:tgtEl>
                                        <p:attrNameLst>
                                          <p:attrName>style.visibility</p:attrName>
                                        </p:attrNameLst>
                                      </p:cBhvr>
                                      <p:to>
                                        <p:strVal val="visible"/>
                                      </p:to>
                                    </p:set>
                                    <p:anim calcmode="lin" valueType="num">
                                      <p:cBhvr additive="base">
                                        <p:cTn id="7" dur="500" fill="hold"/>
                                        <p:tgtEl>
                                          <p:spTgt spid="6161"/>
                                        </p:tgtEl>
                                        <p:attrNameLst>
                                          <p:attrName>ppt_x</p:attrName>
                                        </p:attrNameLst>
                                      </p:cBhvr>
                                      <p:tavLst>
                                        <p:tav tm="0">
                                          <p:val>
                                            <p:strVal val="0-#ppt_w/2"/>
                                          </p:val>
                                        </p:tav>
                                        <p:tav tm="100000">
                                          <p:val>
                                            <p:strVal val="#ppt_x"/>
                                          </p:val>
                                        </p:tav>
                                      </p:tavLst>
                                    </p:anim>
                                    <p:anim calcmode="lin" valueType="num">
                                      <p:cBhvr additive="base">
                                        <p:cTn id="8" dur="500" fill="hold"/>
                                        <p:tgtEl>
                                          <p:spTgt spid="61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5121"/>
                                        </p:tgtEl>
                                        <p:attrNameLst>
                                          <p:attrName>style.visibility</p:attrName>
                                        </p:attrNameLst>
                                      </p:cBhvr>
                                      <p:to>
                                        <p:strVal val="visible"/>
                                      </p:to>
                                    </p:set>
                                    <p:animEffect transition="in" filter="diamond(in)">
                                      <p:cBhvr>
                                        <p:cTn id="12" dur="2000"/>
                                        <p:tgtEl>
                                          <p:spTgt spid="512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p:bldP spid="5121" grpId="0"/>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9"/>
          <p:cNvSpPr/>
          <p:nvPr/>
        </p:nvSpPr>
        <p:spPr>
          <a:xfrm>
            <a:off x="746445" y="1945108"/>
            <a:ext cx="2969083" cy="646331"/>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nSpc>
                <a:spcPct val="150000"/>
              </a:lnSpc>
              <a:spcBef>
                <a:spcPct val="0"/>
              </a:spcBef>
              <a:buNone/>
            </a:pPr>
            <a:r>
              <a:rPr lang="zh-CN" altLang="zh-CN" sz="2400" b="1" dirty="0" smtClean="0">
                <a:solidFill>
                  <a:srgbClr val="00A6AD"/>
                </a:solidFill>
                <a:latin typeface="宋体" panose="02010600030101010101" pitchFamily="2" charset="-122"/>
                <a:ea typeface="宋体" panose="02010600030101010101" pitchFamily="2" charset="-122"/>
              </a:rPr>
              <a:t>类型一　能源的分类</a:t>
            </a:r>
            <a:endParaRPr lang="zh-CN" altLang="en-US" sz="2400" b="1" dirty="0">
              <a:solidFill>
                <a:srgbClr val="00A6AD"/>
              </a:solidFill>
              <a:latin typeface="宋体" panose="02010600030101010101" pitchFamily="2" charset="-122"/>
              <a:ea typeface="宋体" panose="02010600030101010101" pitchFamily="2" charset="-122"/>
            </a:endParaRPr>
          </a:p>
        </p:txBody>
      </p:sp>
      <p:pic>
        <p:nvPicPr>
          <p:cNvPr id="7" name="Picture 4"/>
          <p:cNvPicPr>
            <a:picLocks noChangeAspect="1"/>
          </p:cNvPicPr>
          <p:nvPr/>
        </p:nvPicPr>
        <p:blipFill>
          <a:blip r:embed="rId2" cstate="print"/>
          <a:stretch>
            <a:fillRect/>
          </a:stretch>
        </p:blipFill>
        <p:spPr>
          <a:xfrm>
            <a:off x="473077" y="2036445"/>
            <a:ext cx="84455" cy="414020"/>
          </a:xfrm>
          <a:prstGeom prst="rect">
            <a:avLst/>
          </a:prstGeom>
          <a:noFill/>
          <a:ln w="9525">
            <a:noFill/>
          </a:ln>
        </p:spPr>
      </p:pic>
      <p:sp>
        <p:nvSpPr>
          <p:cNvPr id="9" name="Rectangle 5"/>
          <p:cNvSpPr/>
          <p:nvPr/>
        </p:nvSpPr>
        <p:spPr>
          <a:xfrm>
            <a:off x="1174115" y="110493"/>
            <a:ext cx="178606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能　源</a:t>
            </a:r>
          </a:p>
        </p:txBody>
      </p:sp>
      <p:grpSp>
        <p:nvGrpSpPr>
          <p:cNvPr id="12" name="组合 11"/>
          <p:cNvGrpSpPr/>
          <p:nvPr/>
        </p:nvGrpSpPr>
        <p:grpSpPr>
          <a:xfrm>
            <a:off x="87683" y="956711"/>
            <a:ext cx="3106455" cy="696726"/>
            <a:chOff x="37578" y="944185"/>
            <a:chExt cx="3106455" cy="696726"/>
          </a:xfrm>
        </p:grpSpPr>
        <p:pic>
          <p:nvPicPr>
            <p:cNvPr id="13" name="图片 12" descr="图标-03"/>
            <p:cNvPicPr>
              <a:picLocks noChangeAspect="1"/>
            </p:cNvPicPr>
            <p:nvPr/>
          </p:nvPicPr>
          <p:blipFill>
            <a:blip r:embed="rId3" cstate="print"/>
            <a:stretch>
              <a:fillRect/>
            </a:stretch>
          </p:blipFill>
          <p:spPr>
            <a:xfrm>
              <a:off x="37578" y="944185"/>
              <a:ext cx="3106455" cy="696726"/>
            </a:xfrm>
            <a:prstGeom prst="rect">
              <a:avLst/>
            </a:prstGeom>
          </p:spPr>
        </p:pic>
        <p:sp>
          <p:nvSpPr>
            <p:cNvPr id="14" name="文本框 2"/>
            <p:cNvSpPr txBox="1"/>
            <p:nvPr/>
          </p:nvSpPr>
          <p:spPr>
            <a:xfrm>
              <a:off x="458662" y="1064895"/>
              <a:ext cx="1620957" cy="523220"/>
            </a:xfrm>
            <a:prstGeom prst="rect">
              <a:avLst/>
            </a:prstGeom>
            <a:noFill/>
          </p:spPr>
          <p:txBody>
            <a:bodyPr wrap="none" rtlCol="0">
              <a:spAutoFit/>
            </a:bodyPr>
            <a:lstStyle/>
            <a:p>
              <a:pPr lvl="0"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应用示例</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grpSp>
        <p:nvGrpSpPr>
          <p:cNvPr id="11" name="组合 10"/>
          <p:cNvGrpSpPr/>
          <p:nvPr/>
        </p:nvGrpSpPr>
        <p:grpSpPr>
          <a:xfrm>
            <a:off x="531341" y="2533135"/>
            <a:ext cx="10898659" cy="4199414"/>
            <a:chOff x="531340" y="2533135"/>
            <a:chExt cx="10898659" cy="4199414"/>
          </a:xfrm>
        </p:grpSpPr>
        <p:sp>
          <p:nvSpPr>
            <p:cNvPr id="5122" name="Rectangle 2"/>
            <p:cNvSpPr>
              <a:spLocks noChangeArrowheads="1"/>
            </p:cNvSpPr>
            <p:nvPr/>
          </p:nvSpPr>
          <p:spPr bwMode="auto">
            <a:xfrm>
              <a:off x="531340" y="2533135"/>
              <a:ext cx="10898659" cy="2169825"/>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en-US" sz="3000" b="1"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例</a:t>
              </a:r>
              <a:r>
                <a:rPr lang="en-US" altLang="zh-CN" sz="3000" b="1"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1 </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物理小组的同学们调查发现，北京地区存在几种不同类型的发电站，如图</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2</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所示，下列发电站发电过程中，利用不可再生能源发电的是</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　　</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a:t>
              </a:r>
            </a:p>
          </p:txBody>
        </p:sp>
        <p:pic>
          <p:nvPicPr>
            <p:cNvPr id="5121" name="Picture 1" descr="J:\18秋教科物理九全学练考PPT和word\18秋教科物理九全学练考PPT\18JK637.EPS"/>
            <p:cNvPicPr>
              <a:picLocks noChangeAspect="1" noChangeArrowheads="1"/>
            </p:cNvPicPr>
            <p:nvPr/>
          </p:nvPicPr>
          <p:blipFill>
            <a:blip r:embed="rId4" r:link="rId5"/>
            <a:srcRect/>
            <a:stretch>
              <a:fillRect/>
            </a:stretch>
          </p:blipFill>
          <p:spPr bwMode="auto">
            <a:xfrm>
              <a:off x="2940908" y="4670854"/>
              <a:ext cx="5596644" cy="1248032"/>
            </a:xfrm>
            <a:prstGeom prst="rect">
              <a:avLst/>
            </a:prstGeom>
            <a:noFill/>
          </p:spPr>
        </p:pic>
        <p:sp>
          <p:nvSpPr>
            <p:cNvPr id="5123" name="Rectangle 3"/>
            <p:cNvSpPr>
              <a:spLocks noChangeArrowheads="1"/>
            </p:cNvSpPr>
            <p:nvPr/>
          </p:nvSpPr>
          <p:spPr bwMode="auto">
            <a:xfrm>
              <a:off x="4473145" y="5947719"/>
              <a:ext cx="2313454" cy="784830"/>
            </a:xfrm>
            <a:prstGeom prst="rect">
              <a:avLst/>
            </a:prstGeom>
            <a:noFill/>
            <a:ln w="9525">
              <a:noFill/>
              <a:miter lim="800000"/>
            </a:ln>
            <a:effectLst/>
          </p:spPr>
          <p:txBody>
            <a:bodyPr vert="horz" wrap="non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图</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2 </a:t>
              </a:r>
            </a:p>
          </p:txBody>
        </p:sp>
      </p:grpSp>
      <p:sp>
        <p:nvSpPr>
          <p:cNvPr id="15" name="Rectangle 51"/>
          <p:cNvSpPr>
            <a:spLocks noChangeArrowheads="1"/>
          </p:cNvSpPr>
          <p:nvPr/>
        </p:nvSpPr>
        <p:spPr bwMode="auto">
          <a:xfrm>
            <a:off x="4040643" y="3967685"/>
            <a:ext cx="340158" cy="461665"/>
          </a:xfrm>
          <a:prstGeom prst="rect">
            <a:avLst/>
          </a:prstGeom>
          <a:noFill/>
          <a:ln w="9525" algn="ctr">
            <a:noFill/>
            <a:miter lim="800000"/>
          </a:ln>
        </p:spPr>
        <p:txBody>
          <a:bodyPr wrap="none" anchor="ctr">
            <a:spAutoFit/>
          </a:bodyPr>
          <a:lstStyle/>
          <a:p>
            <a:pPr eaLnBrk="0" hangingPunct="0">
              <a:buFontTx/>
              <a:buNone/>
            </a:pPr>
            <a:r>
              <a:rPr lang="en-US" altLang="zh-CN" sz="2400" b="1" dirty="0">
                <a:solidFill>
                  <a:srgbClr val="FF0000"/>
                </a:solidFill>
                <a:latin typeface="宋体" panose="02010600030101010101" pitchFamily="2" charset="-122"/>
                <a:ea typeface="宋体" panose="02010600030101010101" pitchFamily="2" charset="-122"/>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3"/>
            <a:ext cx="178606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能　源</a:t>
            </a:r>
          </a:p>
        </p:txBody>
      </p:sp>
      <p:sp>
        <p:nvSpPr>
          <p:cNvPr id="3" name="Rectangle 13"/>
          <p:cNvSpPr>
            <a:spLocks noChangeArrowheads="1"/>
          </p:cNvSpPr>
          <p:nvPr/>
        </p:nvSpPr>
        <p:spPr bwMode="auto">
          <a:xfrm>
            <a:off x="567170" y="1992898"/>
            <a:ext cx="10776335" cy="1772793"/>
          </a:xfrm>
          <a:prstGeom prst="rect">
            <a:avLst/>
          </a:prstGeom>
          <a:noFill/>
          <a:ln w="9525">
            <a:noFill/>
            <a:miter lim="800000"/>
          </a:ln>
        </p:spPr>
        <p:txBody>
          <a:bodyPr wrap="square" anchor="ctr">
            <a:spAutoFit/>
          </a:bodyPr>
          <a:lstStyle/>
          <a:p>
            <a:pPr algn="l" eaLnBrk="0" hangingPunct="0">
              <a:lnSpc>
                <a:spcPct val="140000"/>
              </a:lnSpc>
              <a:buFontTx/>
              <a:buNone/>
            </a:pPr>
            <a:r>
              <a:rPr lang="en-US" altLang="zh-CN"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解析</a:t>
            </a:r>
            <a:r>
              <a:rPr lang="en-US" altLang="zh-CN" sz="2600" b="1"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solidFill>
                  <a:srgbClr val="000000"/>
                </a:solidFill>
                <a:latin typeface="仿宋" panose="02010609060101010101" pitchFamily="49" charset="-122"/>
                <a:ea typeface="仿宋" panose="02010609060101010101" pitchFamily="49" charset="-122"/>
                <a:cs typeface="Times New Roman" panose="02020603050405020304" pitchFamily="18" charset="0"/>
              </a:rPr>
              <a:t>天然气是化石能源，会越用越少，不可能在短时间内得到补充，是不可再生能源；太阳能、风能、水能可以源源不断地得到，是可再生能源。所以利用不可再生能源发电的是燃气发电。</a:t>
            </a:r>
            <a:endParaRPr lang="zh-CN" altLang="en-US" sz="2600" b="1" dirty="0">
              <a:solidFill>
                <a:srgbClr val="000000"/>
              </a:solidFill>
              <a:latin typeface="仿宋" panose="02010609060101010101" pitchFamily="49" charset="-122"/>
              <a:ea typeface="仿宋"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3"/>
            <a:ext cx="178606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能　源</a:t>
            </a:r>
          </a:p>
        </p:txBody>
      </p:sp>
      <p:grpSp>
        <p:nvGrpSpPr>
          <p:cNvPr id="7" name="组合 6"/>
          <p:cNvGrpSpPr/>
          <p:nvPr/>
        </p:nvGrpSpPr>
        <p:grpSpPr>
          <a:xfrm>
            <a:off x="568413" y="1112110"/>
            <a:ext cx="8101145" cy="4411363"/>
            <a:chOff x="568411" y="1112108"/>
            <a:chExt cx="8101145" cy="4411363"/>
          </a:xfrm>
        </p:grpSpPr>
        <p:sp>
          <p:nvSpPr>
            <p:cNvPr id="21506" name="Rectangle 2"/>
            <p:cNvSpPr>
              <a:spLocks noChangeArrowheads="1"/>
            </p:cNvSpPr>
            <p:nvPr/>
          </p:nvSpPr>
          <p:spPr bwMode="auto">
            <a:xfrm>
              <a:off x="568411" y="1112108"/>
              <a:ext cx="4206601" cy="652486"/>
            </a:xfrm>
            <a:prstGeom prst="rect">
              <a:avLst/>
            </a:prstGeom>
            <a:noFill/>
            <a:ln w="9525">
              <a:noFill/>
              <a:miter lim="800000"/>
            </a:ln>
            <a:effectLst/>
          </p:spPr>
          <p:txBody>
            <a:bodyPr vert="horz" wrap="none" lIns="91440" tIns="45720" rIns="91440" bIns="45720" numCol="1" anchor="ctr" anchorCtr="0" compatLnSpc="1">
              <a:spAutoFit/>
            </a:bodyPr>
            <a:lstStyle/>
            <a:p>
              <a:pPr marR="0" lvl="0" indent="0" eaLnBrk="0" fontAlgn="base" hangingPunct="0">
                <a:lnSpc>
                  <a:spcPct val="140000"/>
                </a:lnSpc>
                <a:spcBef>
                  <a:spcPct val="0"/>
                </a:spcBef>
                <a:spcAft>
                  <a:spcPct val="0"/>
                </a:spcAft>
                <a:buClrTx/>
                <a:buSzTx/>
              </a:pPr>
              <a:r>
                <a:rPr lang="en-US" altLang="zh-CN" sz="2600" b="1" dirty="0" smtClean="0">
                  <a:solidFill>
                    <a:srgbClr val="00B0F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solidFill>
                    <a:srgbClr val="00B0F0"/>
                  </a:solidFill>
                  <a:latin typeface="黑体" panose="02010609060101010101" pitchFamily="49" charset="-122"/>
                  <a:ea typeface="黑体" panose="02010609060101010101" pitchFamily="49" charset="-122"/>
                  <a:cs typeface="Times New Roman" panose="02020603050405020304" pitchFamily="18" charset="0"/>
                </a:rPr>
                <a:t>易混辨析</a:t>
              </a:r>
              <a:r>
                <a:rPr lang="en-US" altLang="zh-CN" sz="2600" b="1" dirty="0" smtClean="0">
                  <a:solidFill>
                    <a:srgbClr val="00B0F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solidFill>
                    <a:srgbClr val="000000"/>
                  </a:solidFill>
                  <a:latin typeface="仿宋" panose="02010609060101010101" pitchFamily="49" charset="-122"/>
                  <a:ea typeface="仿宋" panose="02010609060101010101" pitchFamily="49" charset="-122"/>
                  <a:cs typeface="Times New Roman" panose="02020603050405020304" pitchFamily="18" charset="0"/>
                </a:rPr>
                <a:t>能源的可再生性</a:t>
              </a:r>
            </a:p>
          </p:txBody>
        </p:sp>
        <p:pic>
          <p:nvPicPr>
            <p:cNvPr id="21505" name="Picture 1" descr="J:\18秋教科物理九全学练考PPT和word\18秋教科物理九全学练考PPT\18JK638.EPS"/>
            <p:cNvPicPr>
              <a:picLocks noChangeAspect="1" noChangeArrowheads="1"/>
            </p:cNvPicPr>
            <p:nvPr/>
          </p:nvPicPr>
          <p:blipFill>
            <a:blip r:embed="rId2" r:link="rId3"/>
            <a:srcRect/>
            <a:stretch>
              <a:fillRect/>
            </a:stretch>
          </p:blipFill>
          <p:spPr bwMode="auto">
            <a:xfrm>
              <a:off x="2879123" y="1977081"/>
              <a:ext cx="5790433" cy="354639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9"/>
          <p:cNvSpPr/>
          <p:nvPr/>
        </p:nvSpPr>
        <p:spPr>
          <a:xfrm>
            <a:off x="746445" y="1074254"/>
            <a:ext cx="2350323" cy="646331"/>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nSpc>
                <a:spcPct val="150000"/>
              </a:lnSpc>
              <a:spcBef>
                <a:spcPct val="0"/>
              </a:spcBef>
              <a:buNone/>
            </a:pPr>
            <a:r>
              <a:rPr lang="zh-CN" altLang="zh-CN" sz="2400" b="1" dirty="0" smtClean="0">
                <a:solidFill>
                  <a:srgbClr val="00A6AD"/>
                </a:solidFill>
                <a:latin typeface="宋体" panose="02010600030101010101" pitchFamily="2" charset="-122"/>
                <a:ea typeface="宋体" panose="02010600030101010101" pitchFamily="2" charset="-122"/>
              </a:rPr>
              <a:t>类型二　新能源</a:t>
            </a:r>
          </a:p>
        </p:txBody>
      </p:sp>
      <p:pic>
        <p:nvPicPr>
          <p:cNvPr id="7" name="Picture 4"/>
          <p:cNvPicPr>
            <a:picLocks noChangeAspect="1"/>
          </p:cNvPicPr>
          <p:nvPr/>
        </p:nvPicPr>
        <p:blipFill>
          <a:blip r:embed="rId2" cstate="print"/>
          <a:stretch>
            <a:fillRect/>
          </a:stretch>
        </p:blipFill>
        <p:spPr>
          <a:xfrm>
            <a:off x="473077" y="1197203"/>
            <a:ext cx="84455" cy="414020"/>
          </a:xfrm>
          <a:prstGeom prst="rect">
            <a:avLst/>
          </a:prstGeom>
          <a:noFill/>
          <a:ln w="9525">
            <a:noFill/>
          </a:ln>
        </p:spPr>
      </p:pic>
      <p:sp>
        <p:nvSpPr>
          <p:cNvPr id="9" name="Rectangle 5"/>
          <p:cNvSpPr/>
          <p:nvPr/>
        </p:nvSpPr>
        <p:spPr>
          <a:xfrm>
            <a:off x="1174115" y="110493"/>
            <a:ext cx="178606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能　源</a:t>
            </a:r>
          </a:p>
        </p:txBody>
      </p:sp>
      <p:grpSp>
        <p:nvGrpSpPr>
          <p:cNvPr id="8" name="组合 7"/>
          <p:cNvGrpSpPr/>
          <p:nvPr/>
        </p:nvGrpSpPr>
        <p:grpSpPr>
          <a:xfrm>
            <a:off x="568411" y="1519882"/>
            <a:ext cx="11022227" cy="4939814"/>
            <a:chOff x="568410" y="1519881"/>
            <a:chExt cx="11022227" cy="4939814"/>
          </a:xfrm>
        </p:grpSpPr>
        <p:sp>
          <p:nvSpPr>
            <p:cNvPr id="3074" name="Rectangle 2"/>
            <p:cNvSpPr>
              <a:spLocks noChangeArrowheads="1"/>
            </p:cNvSpPr>
            <p:nvPr/>
          </p:nvSpPr>
          <p:spPr bwMode="auto">
            <a:xfrm>
              <a:off x="568410" y="1519881"/>
              <a:ext cx="11022227" cy="4939814"/>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en-US" sz="3000" b="1"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例</a:t>
              </a:r>
              <a:r>
                <a:rPr lang="en-US" altLang="zh-CN" sz="3000" b="1"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2 </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潮汐是月球、太阳对地球的引力作用而产生的。每天的涨潮与落潮蕴含着巨大的能量，可以用来发电。在利用潮汐发电的过程中，能量的转化是海水的动能传递给发电机，通过发电机转化为电能；如图</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所示代表的是</a:t>
              </a:r>
              <a:endParaRPr lang="en-US" altLang="zh-CN" sz="3000" b="1" dirty="0" smtClean="0">
                <a:latin typeface="宋体" panose="02010600030101010101" pitchFamily="2" charset="-122"/>
                <a:ea typeface="宋体" panose="02010600030101010101" pitchFamily="2" charset="-122"/>
                <a:cs typeface="Times New Roman" panose="02020603050405020304" pitchFamily="18" charset="0"/>
              </a:endParaRPr>
            </a:p>
            <a:p>
              <a:pPr marR="0" lvl="0" indent="0" fontAlgn="base">
                <a:lnSpc>
                  <a:spcPct val="150000"/>
                </a:lnSpc>
                <a:spcBef>
                  <a:spcPct val="0"/>
                </a:spcBef>
                <a:spcAft>
                  <a:spcPct val="0"/>
                </a:spcAft>
                <a:buClrTx/>
                <a:buSzTx/>
                <a:buFontTx/>
                <a:buNone/>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选填“涨潮”或“落潮”</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a:t>
              </a: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发电；与火力发电相比，潮汐发电的优</a:t>
              </a:r>
              <a:endParaRPr lang="en-US" altLang="zh-CN" sz="3000" b="1" dirty="0" smtClean="0">
                <a:latin typeface="宋体" panose="02010600030101010101" pitchFamily="2" charset="-122"/>
                <a:ea typeface="宋体" panose="02010600030101010101" pitchFamily="2" charset="-122"/>
                <a:cs typeface="Times New Roman" panose="02020603050405020304" pitchFamily="18" charset="0"/>
              </a:endParaRP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点是</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p>
          </p:txBody>
        </p:sp>
        <p:pic>
          <p:nvPicPr>
            <p:cNvPr id="3073" name="Picture 1" descr="J:\18秋教科物理九全学练考PPT和word\18秋教科物理九全学练考PPT\18JK639.EPS"/>
            <p:cNvPicPr>
              <a:picLocks noChangeAspect="1" noChangeArrowheads="1"/>
            </p:cNvPicPr>
            <p:nvPr/>
          </p:nvPicPr>
          <p:blipFill>
            <a:blip r:embed="rId3" r:link="rId4"/>
            <a:srcRect/>
            <a:stretch>
              <a:fillRect/>
            </a:stretch>
          </p:blipFill>
          <p:spPr bwMode="auto">
            <a:xfrm>
              <a:off x="7797114" y="3781167"/>
              <a:ext cx="2861978" cy="1198606"/>
            </a:xfrm>
            <a:prstGeom prst="rect">
              <a:avLst/>
            </a:prstGeom>
            <a:noFill/>
          </p:spPr>
        </p:pic>
        <p:sp>
          <p:nvSpPr>
            <p:cNvPr id="3075" name="Rectangle 3"/>
            <p:cNvSpPr>
              <a:spLocks noChangeArrowheads="1"/>
            </p:cNvSpPr>
            <p:nvPr/>
          </p:nvSpPr>
          <p:spPr bwMode="auto">
            <a:xfrm>
              <a:off x="8130746" y="4952228"/>
              <a:ext cx="2119491" cy="784830"/>
            </a:xfrm>
            <a:prstGeom prst="rect">
              <a:avLst/>
            </a:prstGeom>
            <a:noFill/>
            <a:ln w="9525">
              <a:noFill/>
              <a:miter lim="800000"/>
            </a:ln>
            <a:effectLst/>
          </p:spPr>
          <p:txBody>
            <a:bodyPr vert="horz" wrap="non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图</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p>
          </p:txBody>
        </p:sp>
      </p:grpSp>
      <p:sp>
        <p:nvSpPr>
          <p:cNvPr id="10" name="矩形 9"/>
          <p:cNvSpPr/>
          <p:nvPr/>
        </p:nvSpPr>
        <p:spPr>
          <a:xfrm>
            <a:off x="1134589" y="4430586"/>
            <a:ext cx="80342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落潮</a:t>
            </a:r>
            <a:endParaRPr lang="zh-CN" altLang="en-US" sz="2400" b="1" dirty="0">
              <a:solidFill>
                <a:srgbClr val="FF0000"/>
              </a:solidFill>
              <a:latin typeface="宋体" panose="02010600030101010101" pitchFamily="2" charset="-122"/>
              <a:ea typeface="宋体" panose="02010600030101010101" pitchFamily="2" charset="-122"/>
            </a:endParaRPr>
          </a:p>
        </p:txBody>
      </p:sp>
      <p:sp>
        <p:nvSpPr>
          <p:cNvPr id="11" name="矩形 10"/>
          <p:cNvSpPr/>
          <p:nvPr/>
        </p:nvSpPr>
        <p:spPr>
          <a:xfrm>
            <a:off x="1789495" y="5802185"/>
            <a:ext cx="111280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无污染</a:t>
            </a:r>
            <a:endParaRPr lang="zh-CN" altLang="en-US" sz="24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theme/theme1.xml><?xml version="1.0" encoding="utf-8"?>
<a:theme xmlns:a="http://schemas.openxmlformats.org/drawingml/2006/main" name="主题1">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2800" b="0" i="0" u="none" strike="noStrike" cap="none" normalizeH="0" baseline="0" smtClean="0">
            <a:ln>
              <a:noFill/>
            </a:ln>
            <a:solidFill>
              <a:srgbClr val="FF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2800" b="0" i="0" u="none" strike="noStrike" cap="none" normalizeH="0" baseline="0" smtClean="0">
            <a:ln>
              <a:noFill/>
            </a:ln>
            <a:solidFill>
              <a:srgbClr val="FF0000"/>
            </a:solidFill>
            <a:effectLst/>
            <a:latin typeface="Times New Roman" pitchFamily="18" charset="0"/>
            <a:ea typeface="宋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主题1</Template>
  <TotalTime>3</TotalTime>
  <Words>868</Words>
  <Application>Microsoft Office PowerPoint</Application>
  <PresentationFormat>自定义</PresentationFormat>
  <Paragraphs>88</Paragraphs>
  <Slides>17</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17</vt:i4>
      </vt:variant>
    </vt:vector>
  </HeadingPairs>
  <TitlesOfParts>
    <vt:vector size="19" baseType="lpstr">
      <vt:lpstr>主题1</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
  <cp:keywords/>
  <dc:description/>
  <cp:lastModifiedBy>User</cp:lastModifiedBy>
  <cp:revision>1</cp:revision>
  <dcterms:created xsi:type="dcterms:W3CDTF">2018-02-07T00:47:00Z</dcterms:created>
  <dcterms:modified xsi:type="dcterms:W3CDTF">2020-02-29T02:31:13Z</dcterms:modified>
  <cp:category/>
</cp:coreProperties>
</file>