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33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3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59.png"/><Relationship Id="rId10" Type="http://schemas.openxmlformats.org/officeDocument/2006/relationships/image" Target="../media/image70.png"/><Relationship Id="rId4" Type="http://schemas.openxmlformats.org/officeDocument/2006/relationships/image" Target="../media/image61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9.png"/><Relationship Id="rId5" Type="http://schemas.openxmlformats.org/officeDocument/2006/relationships/image" Target="../media/image75.png"/><Relationship Id="rId10" Type="http://schemas.openxmlformats.org/officeDocument/2006/relationships/image" Target="../media/image76.png"/><Relationship Id="rId4" Type="http://schemas.openxmlformats.org/officeDocument/2006/relationships/image" Target="../media/image56.png"/><Relationship Id="rId9" Type="http://schemas.openxmlformats.org/officeDocument/2006/relationships/image" Target="../media/image71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11" Type="http://schemas.openxmlformats.org/officeDocument/2006/relationships/image" Target="../media/image68.png"/><Relationship Id="rId5" Type="http://schemas.openxmlformats.org/officeDocument/2006/relationships/image" Target="../media/image72.png"/><Relationship Id="rId10" Type="http://schemas.openxmlformats.org/officeDocument/2006/relationships/image" Target="../media/image83.png"/><Relationship Id="rId4" Type="http://schemas.openxmlformats.org/officeDocument/2006/relationships/image" Target="../media/image61.png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57550" y="2019300"/>
          <a:ext cx="5591175" cy="2590800"/>
          <a:chOff x="3257550" y="2019300"/>
          <a:chExt cx="5591175" cy="2590800"/>
        </a:xfrm>
      </p:grpSpPr>
      <p:sp>
        <p:nvSpPr>
          <p:cNvPr id="2" name="文本框 1"/>
          <p:cNvSpPr txBox="1"/>
          <p:nvPr/>
        </p:nvSpPr>
        <p:spPr>
          <a:xfrm>
            <a:off x="2051720" y="2120389"/>
            <a:ext cx="4824536" cy="730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10.2 </a:t>
            </a:r>
            <a:r>
              <a:rPr lang="en-US" sz="44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阿基米德原理</a:t>
            </a:r>
            <a:endParaRPr lang="en-US" sz="44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52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43925" cy="4610100"/>
          <a:chOff x="381000" y="266700"/>
          <a:chExt cx="8543925" cy="46101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1" y="1155700"/>
            <a:ext cx="770071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浮力与排开的液体有什么关系？可以怎样表述浮力的大小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1" y="1905000"/>
            <a:ext cx="73437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浮力大小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，跟它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浸在液体中的体积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液体的密度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有关。浸在液体中的体积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越大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、液体的密度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越大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，浮力就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1" y="46355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猜想一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7751" y="5499100"/>
            <a:ext cx="11906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61975" y="1143000"/>
            <a:ext cx="419100" cy="558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" y="4673600"/>
            <a:ext cx="419100" cy="558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66875" y="3416300"/>
            <a:ext cx="30962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物体浸在液体中的体积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43500" y="34290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排开液体的体积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00200" y="3403600"/>
            <a:ext cx="30289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5076826" y="3390901"/>
            <a:ext cx="21621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4762500" y="3403600"/>
            <a:ext cx="2667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38376" y="4635500"/>
            <a:ext cx="638238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浮力大小可能与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排开液体的体积+液体的密度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8374" y="5499100"/>
            <a:ext cx="66541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浮力大小可能与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排开液体的体积×液体的密度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2651" y="4673600"/>
            <a:ext cx="6468745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2152650" y="5511800"/>
            <a:ext cx="6739830" cy="369332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1043306" y="1917701"/>
            <a:ext cx="73247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3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 bldLvl="0" animBg="1"/>
      <p:bldP spid="13" grpId="0" animBg="1"/>
      <p:bldP spid="14" grpId="0"/>
      <p:bldP spid="15" grpId="0"/>
      <p:bldP spid="16" grpId="0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15375" cy="5029200"/>
          <a:chOff x="381000" y="266700"/>
          <a:chExt cx="8715375" cy="5029200"/>
        </a:xfrm>
      </p:grpSpPr>
      <p:sp>
        <p:nvSpPr>
          <p:cNvPr id="2" name="文本框 1"/>
          <p:cNvSpPr txBox="1"/>
          <p:nvPr/>
        </p:nvSpPr>
        <p:spPr>
          <a:xfrm>
            <a:off x="1152526" y="1066800"/>
            <a:ext cx="1762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进一步分析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0922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5801" y="1816100"/>
            <a:ext cx="7858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猜想一，体积和密度由于单位不同，直接相加结果无意义，所以可以被排除掉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0" y="3251200"/>
            <a:ext cx="79248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猜想二是体积×密度，而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1" y="1841501"/>
            <a:ext cx="80105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09600" y="3213101"/>
            <a:ext cx="80010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3810001" y="3263901"/>
            <a:ext cx="15335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762375" y="3200400"/>
            <a:ext cx="1516856" cy="711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6751" y="3784600"/>
            <a:ext cx="79343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体的质量，仍然不是力，因此需要乘一个系数，设系数为k，即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326" y="4356101"/>
            <a:ext cx="22955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4292600"/>
            <a:ext cx="2374106" cy="711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43525" y="3251200"/>
            <a:ext cx="32004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结果是质量，即排开液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76576" y="4330700"/>
            <a:ext cx="54959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进一步猜想这个k可能就是重力常数g，因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751" y="4851400"/>
            <a:ext cx="78962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为m×g才是力（G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=mg），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这样等号两边单位才能统一为力的单位。所以猜想浮力可能等于排开液体的重力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476875" y="4610101"/>
            <a:ext cx="3238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086725" cy="4905375"/>
          <a:chOff x="381000" y="266700"/>
          <a:chExt cx="8086725" cy="49053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探究实验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7300" y="11557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实验探究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14625" y="1155700"/>
            <a:ext cx="47345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浮力大小与物体排开液体重力的关系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300" y="18288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实验步骤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5375" y="2501900"/>
            <a:ext cx="68402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（1）溢水杯中装满水，用调节好的弹簧测力计测出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5876" y="3200401"/>
            <a:ext cx="1802765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物体的重力G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1601" y="3200400"/>
            <a:ext cx="2905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并将数据填入记录表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81325" y="32004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86125" y="32004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小桶的重力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33925" y="3225801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6300" y="3162301"/>
            <a:ext cx="476250" cy="708025"/>
          </a:xfrm>
          <a:prstGeom prst="rect">
            <a:avLst/>
          </a:prstGeom>
        </p:spPr>
      </p:pic>
      <p:pic>
        <p:nvPicPr>
          <p:cNvPr id="14" name="图片 13" descr="C:\Users\Administrator\Desktop\图片2_副本.png图片2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17370" y="3772747"/>
            <a:ext cx="3026410" cy="2944707"/>
          </a:xfrm>
          <a:prstGeom prst="rect">
            <a:avLst/>
          </a:prstGeom>
        </p:spPr>
      </p:pic>
      <p:pic>
        <p:nvPicPr>
          <p:cNvPr id="15" name="图片 14" descr="C:\Users\Administrator\Desktop\图片2_副本.png图片2_副本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48250" y="3759200"/>
            <a:ext cx="3037840" cy="2958253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1266825" y="3771900"/>
            <a:ext cx="16764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>
            <a:off x="3305175" y="3771900"/>
            <a:ext cx="18669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652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bldLvl="0" animBg="1"/>
      <p:bldP spid="15" grpId="0" bldLvl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190500"/>
          <a:ext cx="8353425" cy="5181600"/>
          <a:chOff x="381000" y="190500"/>
          <a:chExt cx="8353425" cy="5181600"/>
        </a:xfrm>
      </p:grpSpPr>
      <p:sp>
        <p:nvSpPr>
          <p:cNvPr id="2" name="文本框 1"/>
          <p:cNvSpPr txBox="1"/>
          <p:nvPr/>
        </p:nvSpPr>
        <p:spPr>
          <a:xfrm>
            <a:off x="638175" y="8763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实验步骤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4191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2540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探究实验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0601" y="1422400"/>
            <a:ext cx="75342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（2）用弹簧测力计拉着物体慢慢浸入溢水杯的水中，读出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14750" y="19939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并填入记录表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5" y="1993901"/>
            <a:ext cx="24955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弹簧测力计的示数F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71576" y="2590800"/>
            <a:ext cx="25241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990601" y="2667000"/>
            <a:ext cx="331914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（3）用弹簧测力计测出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48125" y="2641600"/>
            <a:ext cx="2628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小桶和溢出水的重力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8450" y="2667001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600825" y="2603501"/>
            <a:ext cx="485775" cy="70802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029076" y="3238500"/>
            <a:ext cx="30765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7134226" y="2667000"/>
            <a:ext cx="120713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并填入记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62050" y="32512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录表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0601" y="3797300"/>
            <a:ext cx="660573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（4）用不同物体、不同液体再做几次实验。</a:t>
            </a:r>
          </a:p>
        </p:txBody>
      </p:sp>
      <p:pic>
        <p:nvPicPr>
          <p:cNvPr id="17" name="图片 16" descr="C:\Users\Administrator\Desktop\图片2_副本.png图片2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95500" y="4356100"/>
            <a:ext cx="2214880" cy="2265680"/>
          </a:xfrm>
          <a:prstGeom prst="rect">
            <a:avLst/>
          </a:prstGeom>
        </p:spPr>
      </p:pic>
      <p:pic>
        <p:nvPicPr>
          <p:cNvPr id="18" name="图片 17" descr="C:\Users\Administrator\Desktop\图片2_副本.png图片2_副本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57725" y="4355254"/>
            <a:ext cx="2429510" cy="24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5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190500"/>
          <a:ext cx="8610600" cy="4648200"/>
          <a:chOff x="381000" y="190500"/>
          <a:chExt cx="8610600" cy="4648200"/>
        </a:xfrm>
      </p:grpSpPr>
      <p:sp>
        <p:nvSpPr>
          <p:cNvPr id="2" name="文本框 1"/>
          <p:cNvSpPr txBox="1"/>
          <p:nvPr/>
        </p:nvSpPr>
        <p:spPr>
          <a:xfrm>
            <a:off x="619125" y="9779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实验数据表格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4191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2540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探究实验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0150" y="50800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" y="51181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47876" y="5080000"/>
            <a:ext cx="6294269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浸在液体中的物体受到向上的浮力，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浮力的大小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等于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物体排开液体的重力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816100"/>
            <a:ext cx="8001000" cy="297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38601" y="27178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0.05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38601" y="32512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0.15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38601" y="37846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0.25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77151" y="27178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0.05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77151" y="32512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0.15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77151" y="3784600"/>
            <a:ext cx="504825" cy="2986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0.25</a:t>
            </a:r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838575" y="1714500"/>
            <a:ext cx="845970" cy="31750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496175" y="1689100"/>
            <a:ext cx="84597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724900" cy="4352925"/>
          <a:chOff x="381000" y="266700"/>
          <a:chExt cx="8724900" cy="4352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实验讨论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2500" y="1206500"/>
            <a:ext cx="77724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在探究过程中如果溢水杯中的水没有加满，会造成什么影响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0" y="12319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5850" y="2146300"/>
            <a:ext cx="71056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提示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：如果溢水杯中的水没有加满，当物体浸没在水中时，溢水杯中的水面上升至满杯时才会有水溢出，从而使溢出的水的体积小于物体排开的水的体积。故要求溢水杯中的水一定要加满。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4425" y="4686300"/>
            <a:ext cx="69723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答案：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会使所测物体排开的水的体积减小，从而计算出来的浮力偏小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6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24825" cy="4083844"/>
          <a:chOff x="381000" y="266700"/>
          <a:chExt cx="8124825" cy="4083844"/>
        </a:xfrm>
      </p:grpSpPr>
      <p:sp>
        <p:nvSpPr>
          <p:cNvPr id="2" name="文本框 1"/>
          <p:cNvSpPr txBox="1"/>
          <p:nvPr/>
        </p:nvSpPr>
        <p:spPr>
          <a:xfrm>
            <a:off x="1362075" y="1143000"/>
            <a:ext cx="67056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在测量排开液体的重力时，能否倒出水再测出空桶的重力？为什么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实验讨论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675" y="11811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2075" y="2806700"/>
            <a:ext cx="67627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提示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：桶内的水不能全部倒净，内壁会附有水珠，使测出的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1300" y="33655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偏大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67175" y="3365500"/>
            <a:ext cx="32004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偏小，故不可以这么做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62076" y="4762500"/>
            <a:ext cx="531685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答案：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不能。小桶内壁上会沾有水珠，使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4385" y="47371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偏小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76475" y="3352801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228851" y="3289301"/>
            <a:ext cx="485775" cy="708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81400" y="3352801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533775" y="3289301"/>
            <a:ext cx="476250" cy="7080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43675" y="4800601"/>
            <a:ext cx="457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561" y="4737101"/>
            <a:ext cx="485775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658225" cy="4419600"/>
          <a:chOff x="381000" y="266700"/>
          <a:chExt cx="8658225" cy="4419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阿基米德原理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2500" y="1206500"/>
            <a:ext cx="13525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1、内容：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319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9800" y="1206500"/>
            <a:ext cx="60960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浸在液体中的物体受到向上的浮力，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浮力的大小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等于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物体排开液体的重力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2501" y="2832100"/>
            <a:ext cx="22193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2、数学表达式：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2501" y="4102100"/>
            <a:ext cx="1647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3、导出式：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2500" y="5245100"/>
            <a:ext cx="19240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4、适用范围：</a:t>
            </a:r>
          </a:p>
        </p:txBody>
      </p:sp>
      <p:pic>
        <p:nvPicPr>
          <p:cNvPr id="10" name="图片 9" descr="C:\Users\Administrator\Desktop\图片2_副本.png图片2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58741" y="2324100"/>
            <a:ext cx="3533775" cy="41046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38525" y="2857501"/>
            <a:ext cx="1066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390901" y="2794000"/>
            <a:ext cx="1109663" cy="711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95650" y="2857500"/>
            <a:ext cx="12954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2600325" y="4089401"/>
            <a:ext cx="3028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1" y="4025900"/>
            <a:ext cx="3031331" cy="711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33650" y="4102100"/>
            <a:ext cx="32194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3038475" y="52578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液体和气体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14650" y="5257800"/>
            <a:ext cx="16954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6781800" cy="5143500"/>
          <a:chOff x="381000" y="266700"/>
          <a:chExt cx="6781800" cy="5143500"/>
        </a:xfrm>
      </p:grpSpPr>
      <p:sp>
        <p:nvSpPr>
          <p:cNvPr id="2" name="文本框 1"/>
          <p:cNvSpPr txBox="1"/>
          <p:nvPr/>
        </p:nvSpPr>
        <p:spPr>
          <a:xfrm>
            <a:off x="1438275" y="1193800"/>
            <a:ext cx="13525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1、公式：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5716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原理的讨论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2065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0351" y="1219201"/>
            <a:ext cx="16859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52725" y="1155700"/>
            <a:ext cx="1752600" cy="711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33575" y="2082801"/>
            <a:ext cx="419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85950" y="2019301"/>
            <a:ext cx="438150" cy="70802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1" y="2311400"/>
            <a:ext cx="561975" cy="279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14675" y="21463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液体的密度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9225" y="2171701"/>
            <a:ext cx="819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181601" y="2108200"/>
            <a:ext cx="823913" cy="7112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629151" y="2311400"/>
            <a:ext cx="561975" cy="2794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14675" y="3009900"/>
            <a:ext cx="2628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物体排开液体的体积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1" y="3162300"/>
            <a:ext cx="561975" cy="279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353176" y="2984501"/>
            <a:ext cx="428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6305551" y="2921001"/>
            <a:ext cx="447675" cy="70802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743576" y="3162300"/>
            <a:ext cx="561975" cy="2794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819400" y="39624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95750" y="39624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不一定等于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33576" y="29845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1885951" y="2921001"/>
            <a:ext cx="485775" cy="7080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590926" y="39751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8"/>
          <a:stretch>
            <a:fillRect/>
          </a:stretch>
        </p:blipFill>
        <p:spPr>
          <a:xfrm>
            <a:off x="3543301" y="3911601"/>
            <a:ext cx="485775" cy="7080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43551" y="39751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/>
          <p:nvPr/>
        </p:nvPicPr>
        <p:blipFill>
          <a:blip r:embed="rId9"/>
          <a:stretch>
            <a:fillRect/>
          </a:stretch>
        </p:blipFill>
        <p:spPr>
          <a:xfrm>
            <a:off x="5495926" y="3911601"/>
            <a:ext cx="485775" cy="708025"/>
          </a:xfrm>
          <a:prstGeom prst="rect">
            <a:avLst/>
          </a:prstGeom>
        </p:spPr>
      </p:pic>
      <p:pic>
        <p:nvPicPr>
          <p:cNvPr id="28" name="图片 27" descr="C:\Users\Administrator\Desktop\图片2_副本.png图片2_副本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114550" y="4502151"/>
            <a:ext cx="2286000" cy="2286000"/>
          </a:xfrm>
          <a:prstGeom prst="rect">
            <a:avLst/>
          </a:prstGeom>
        </p:spPr>
      </p:pic>
      <p:pic>
        <p:nvPicPr>
          <p:cNvPr id="29" name="图片 28" descr="C:\Users\Administrator\Desktop\图片2_副本.png图片2_副本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400868" y="4516544"/>
            <a:ext cx="2256790" cy="22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  <p:bldP spid="2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496175" cy="4400550"/>
          <a:chOff x="381000" y="266700"/>
          <a:chExt cx="7496175" cy="4400550"/>
        </a:xfrm>
      </p:grpSpPr>
      <p:sp>
        <p:nvSpPr>
          <p:cNvPr id="2" name="文本框 1"/>
          <p:cNvSpPr txBox="1"/>
          <p:nvPr/>
        </p:nvSpPr>
        <p:spPr>
          <a:xfrm>
            <a:off x="1333501" y="1397000"/>
            <a:ext cx="504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5716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原理的讨论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6775" y="14224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2601" y="1422401"/>
            <a:ext cx="16859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04975" y="1358900"/>
            <a:ext cx="1752600" cy="711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81525" y="1397000"/>
            <a:ext cx="914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决定式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33775" y="177800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1828800" y="2552700"/>
            <a:ext cx="247142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表明浮力大小只和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8751" y="2552700"/>
            <a:ext cx="225742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有关，浮力大小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8801" y="3098800"/>
            <a:ext cx="56673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物体的形状、密度、浸没在液体中的深度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及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物体在液体中是否运动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等因素无关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28800" y="4711701"/>
            <a:ext cx="55816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同一物体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浸没在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不同的液体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中时，由于液体的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密度ρ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不同，所受的</a:t>
            </a: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浮力也不同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71950" y="2540001"/>
            <a:ext cx="4191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124325" y="2476501"/>
            <a:ext cx="438150" cy="708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752975" y="25654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705351" y="2501901"/>
            <a:ext cx="485775" cy="7080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00575" y="25527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</a:t>
            </a:r>
          </a:p>
        </p:txBody>
      </p:sp>
    </p:spTree>
    <p:extLst>
      <p:ext uri="{BB962C8B-B14F-4D97-AF65-F5344CB8AC3E}">
        <p14:creationId xmlns:p14="http://schemas.microsoft.com/office/powerpoint/2010/main" val="881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05250"/>
          <a:chOff x="381000" y="266700"/>
          <a:chExt cx="9134475" cy="39052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4450" y="1765300"/>
            <a:ext cx="6209878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会正确使用弹簧测力计或量筒等测量仪器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14450" y="2927351"/>
            <a:ext cx="750602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理解阿基米德原理，能运用阿基米德原理进行简单计算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14450" y="4089400"/>
            <a:ext cx="70866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掌握探究阿基米德原理的过程，知道使用控制变量法来研究问题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85825" y="18415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876300" y="2997200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876300" y="41656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15350" cy="4953000"/>
          <a:chOff x="381000" y="266700"/>
          <a:chExt cx="8515350" cy="4953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5716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原理的推导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0" y="1079500"/>
            <a:ext cx="64579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浮力产生的根本原因是什么？能否从这个角度推导出阿基米德原理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47725" y="11303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1600" y="2273300"/>
            <a:ext cx="24003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边长为L的立方体位于水面下h深处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6200" y="2286000"/>
            <a:ext cx="32004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四个侧面所受压力关系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91350" y="2298701"/>
            <a:ext cx="781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943726" y="2235200"/>
            <a:ext cx="809625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91000" y="2844800"/>
            <a:ext cx="344043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上、下两面所受压力关系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1000" y="3619501"/>
            <a:ext cx="1638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376" y="3556000"/>
            <a:ext cx="1509713" cy="7112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91000" y="4241801"/>
            <a:ext cx="1733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143375" y="4178300"/>
            <a:ext cx="1652588" cy="711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381125" y="3365500"/>
            <a:ext cx="2171768" cy="31750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1838325" y="3733801"/>
            <a:ext cx="1809750" cy="2476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91000" y="4889501"/>
            <a:ext cx="20002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4143376" y="4826000"/>
            <a:ext cx="2024063" cy="711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86500" y="5143501"/>
            <a:ext cx="2228850" cy="369332"/>
          </a:xfrm>
          <a:prstGeom prst="rect">
            <a:avLst/>
          </a:prstGeom>
          <a:solidFill>
            <a:srgbClr val="FFD732">
              <a:alpha val="100000"/>
            </a:srgbClr>
          </a:solidFill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6381751" y="5207000"/>
            <a:ext cx="21050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浮力是液体对物体的压力的合力</a:t>
            </a:r>
            <a:endParaRPr lang="en-US" sz="23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21" name="图片 20"/>
          <p:cNvPicPr/>
          <p:nvPr/>
        </p:nvPicPr>
        <p:blipFill>
          <a:blip r:embed="rId9"/>
          <a:stretch>
            <a:fillRect/>
          </a:stretch>
        </p:blipFill>
        <p:spPr>
          <a:xfrm>
            <a:off x="1438276" y="5232400"/>
            <a:ext cx="771525" cy="3302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2486025" y="5232400"/>
            <a:ext cx="762000" cy="3302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11"/>
          <a:stretch>
            <a:fillRect/>
          </a:stretch>
        </p:blipFill>
        <p:spPr>
          <a:xfrm>
            <a:off x="2047876" y="3683001"/>
            <a:ext cx="981075" cy="130810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12"/>
          <a:stretch>
            <a:fillRect/>
          </a:stretch>
        </p:blipFill>
        <p:spPr>
          <a:xfrm>
            <a:off x="2257425" y="5499101"/>
            <a:ext cx="819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96300" cy="4953000"/>
          <a:chOff x="381000" y="266700"/>
          <a:chExt cx="8496300" cy="4953000"/>
        </a:xfrm>
      </p:grpSpPr>
      <p:sp>
        <p:nvSpPr>
          <p:cNvPr id="2" name="文本框 1"/>
          <p:cNvSpPr txBox="1"/>
          <p:nvPr/>
        </p:nvSpPr>
        <p:spPr>
          <a:xfrm>
            <a:off x="1257301" y="1054100"/>
            <a:ext cx="61626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浮力产生的根本原因是什么？能否从这个角度推导出阿基米德原理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8675" y="1028700"/>
            <a:ext cx="419100" cy="558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15716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原理的推导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1600" y="2273300"/>
            <a:ext cx="24003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边长为L的立方体位于水面下h深处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381125" y="3365500"/>
            <a:ext cx="2171768" cy="31750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1838325" y="3733801"/>
            <a:ext cx="1809750" cy="24765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1438276" y="5232400"/>
            <a:ext cx="771525" cy="330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2486025" y="5232400"/>
            <a:ext cx="762000" cy="3302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2047876" y="3683001"/>
            <a:ext cx="981075" cy="13081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257425" y="5499101"/>
            <a:ext cx="819150" cy="11049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05275" y="3962401"/>
            <a:ext cx="20002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9"/>
          <a:stretch>
            <a:fillRect/>
          </a:stretch>
        </p:blipFill>
        <p:spPr>
          <a:xfrm>
            <a:off x="4057651" y="3898900"/>
            <a:ext cx="2024063" cy="7112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86225" y="2286000"/>
            <a:ext cx="23431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10"/>
          <a:stretch>
            <a:fillRect/>
          </a:stretch>
        </p:blipFill>
        <p:spPr>
          <a:xfrm>
            <a:off x="4038601" y="2222500"/>
            <a:ext cx="2366963" cy="711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86226" y="2895600"/>
            <a:ext cx="30194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11"/>
          <a:stretch>
            <a:fillRect/>
          </a:stretch>
        </p:blipFill>
        <p:spPr>
          <a:xfrm>
            <a:off x="4038600" y="2832100"/>
            <a:ext cx="3038475" cy="711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57700" y="4622800"/>
            <a:ext cx="33337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12"/>
          <a:stretch>
            <a:fillRect/>
          </a:stretch>
        </p:blipFill>
        <p:spPr>
          <a:xfrm>
            <a:off x="4410076" y="4559300"/>
            <a:ext cx="3281363" cy="7112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57700" y="5334000"/>
            <a:ext cx="40386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/>
          <p:nvPr/>
        </p:nvPicPr>
        <p:blipFill>
          <a:blip r:embed="rId13"/>
          <a:stretch>
            <a:fillRect/>
          </a:stretch>
        </p:blipFill>
        <p:spPr>
          <a:xfrm>
            <a:off x="4410075" y="5270500"/>
            <a:ext cx="403145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72425" cy="4543425"/>
          <a:chOff x="381000" y="266700"/>
          <a:chExt cx="7972425" cy="4543425"/>
        </a:xfrm>
      </p:grpSpPr>
      <p:sp>
        <p:nvSpPr>
          <p:cNvPr id="2" name="文本框 1"/>
          <p:cNvSpPr txBox="1"/>
          <p:nvPr/>
        </p:nvSpPr>
        <p:spPr>
          <a:xfrm>
            <a:off x="1524001" y="1257300"/>
            <a:ext cx="6410325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有一个重7N的铁球，当它浸没在水中时受到多大的浮力？g取10 N/kg。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4000" y="2476500"/>
            <a:ext cx="63436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解：根据阿基米德原理，铁球受到的浮力等于它排开的水所受的重力，即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001" y="3657600"/>
            <a:ext cx="64484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中，它排开的水的体积等于铁球的体积，而铁球的体积可以由体积、质量、密度的关系式V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=m/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ρ求出。根据阿基米德原理，铁球受到的浮力与它排开的水所受的重力相等，即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4876" y="5410201"/>
            <a:ext cx="16478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1" y="5346700"/>
            <a:ext cx="1509713" cy="71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38650" y="3098801"/>
            <a:ext cx="8382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91025" y="3035300"/>
            <a:ext cx="895350" cy="711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24475" y="3035300"/>
            <a:ext cx="2628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由于铁球浸没在水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5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72475" cy="4457700"/>
          <a:chOff x="381000" y="266700"/>
          <a:chExt cx="8372475" cy="4457700"/>
        </a:xfrm>
      </p:grpSpPr>
      <p:sp>
        <p:nvSpPr>
          <p:cNvPr id="2" name="文本框 1"/>
          <p:cNvSpPr txBox="1"/>
          <p:nvPr/>
        </p:nvSpPr>
        <p:spPr>
          <a:xfrm>
            <a:off x="1219201" y="1422400"/>
            <a:ext cx="643826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1、浸在液体中的物体,受到的浮力大小取决于：（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1473200"/>
            <a:ext cx="419100" cy="558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9576" y="1422400"/>
            <a:ext cx="536575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8101" y="1422400"/>
            <a:ext cx="238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8726" y="2438400"/>
            <a:ext cx="39719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A、物体的体积和液体的密度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8725" y="3429000"/>
            <a:ext cx="50863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B、物体的密度和物体浸入液体的深度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8725" y="4470400"/>
            <a:ext cx="50863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C、物体浸入液体的体积和液体的密度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8725" y="5384800"/>
            <a:ext cx="71056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D、物体的质量、体积、浸入液体的深度及形状等因素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337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277225" cy="4772025"/>
          <a:chOff x="381000" y="266700"/>
          <a:chExt cx="8277225" cy="4772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 descr="C:\Users\Administrator\Desktop\图片2_副本.png图片2_副本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80915" y="3055620"/>
            <a:ext cx="3801110" cy="38438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6325" y="1155700"/>
            <a:ext cx="72009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体积相同的铜、铁、铝浸没水中，哪个物体受的浮力大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1025" y="11938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6325" y="36068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9726" y="27559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相等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1576" y="27686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23951" y="2705101"/>
            <a:ext cx="485775" cy="7080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57275" y="1143000"/>
            <a:ext cx="12001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3924300" y="1168400"/>
            <a:ext cx="6096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3705225" y="2768601"/>
            <a:ext cx="1104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2705100"/>
            <a:ext cx="1123950" cy="7112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524000" y="1905001"/>
            <a:ext cx="209550" cy="7493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4133850" y="1905001"/>
            <a:ext cx="209550" cy="7493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81226" y="3568701"/>
            <a:ext cx="962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2133600" y="3505200"/>
            <a:ext cx="1016794" cy="711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371600" y="36576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8"/>
          <a:stretch>
            <a:fillRect/>
          </a:stretch>
        </p:blipFill>
        <p:spPr>
          <a:xfrm>
            <a:off x="1323976" y="3594100"/>
            <a:ext cx="645319" cy="71120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1962151" y="4267200"/>
            <a:ext cx="1438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1076326" y="53213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/>
          <p:nvPr/>
        </p:nvPicPr>
        <p:blipFill>
          <a:blip r:embed="rId9"/>
          <a:stretch>
            <a:fillRect/>
          </a:stretch>
        </p:blipFill>
        <p:spPr>
          <a:xfrm>
            <a:off x="1028701" y="5257800"/>
            <a:ext cx="638175" cy="7112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476501" y="53213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2428876" y="5257800"/>
            <a:ext cx="652463" cy="7112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86200" y="53467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/>
          <p:nvPr/>
        </p:nvPicPr>
        <p:blipFill>
          <a:blip r:embed="rId11"/>
          <a:stretch>
            <a:fillRect/>
          </a:stretch>
        </p:blipFill>
        <p:spPr>
          <a:xfrm>
            <a:off x="3838575" y="5283200"/>
            <a:ext cx="681038" cy="71120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1638300" y="5842000"/>
            <a:ext cx="771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直接连接符 28"/>
          <p:cNvCxnSpPr/>
          <p:nvPr/>
        </p:nvCxnSpPr>
        <p:spPr>
          <a:xfrm>
            <a:off x="3067051" y="5842000"/>
            <a:ext cx="771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图片 29"/>
          <p:cNvPicPr/>
          <p:nvPr/>
        </p:nvPicPr>
        <p:blipFill>
          <a:blip r:embed="rId6"/>
          <a:stretch>
            <a:fillRect/>
          </a:stretch>
        </p:blipFill>
        <p:spPr>
          <a:xfrm>
            <a:off x="2562225" y="4546601"/>
            <a:ext cx="209550" cy="7493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686426" y="27686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2" name="图片 31"/>
          <p:cNvPicPr/>
          <p:nvPr/>
        </p:nvPicPr>
        <p:blipFill>
          <a:blip r:embed="rId12"/>
          <a:stretch>
            <a:fillRect/>
          </a:stretch>
        </p:blipFill>
        <p:spPr>
          <a:xfrm>
            <a:off x="5638801" y="2705101"/>
            <a:ext cx="485775" cy="70802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162676" y="2755900"/>
            <a:ext cx="6191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相等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14425" y="2781300"/>
            <a:ext cx="37338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35" name="图片 34"/>
          <p:cNvPicPr/>
          <p:nvPr/>
        </p:nvPicPr>
        <p:blipFill>
          <a:blip r:embed="rId13"/>
          <a:stretch>
            <a:fillRect/>
          </a:stretch>
        </p:blipFill>
        <p:spPr>
          <a:xfrm>
            <a:off x="4981575" y="2959101"/>
            <a:ext cx="581025" cy="2921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876425" y="5257800"/>
            <a:ext cx="2667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362325" y="5257800"/>
            <a:ext cx="2667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101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582025" cy="4626769"/>
          <a:chOff x="381000" y="266700"/>
          <a:chExt cx="8582025" cy="4626769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162550" y="2184401"/>
            <a:ext cx="3076575" cy="2628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8225" y="1155700"/>
            <a:ext cx="75438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3、如图，A、B两个物体的体积相等，哪个受到的浮力大？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" y="11811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8300" y="36576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33575" y="37084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85951" y="3644900"/>
            <a:ext cx="645319" cy="7112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524126" y="4318000"/>
            <a:ext cx="1438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790825" y="4673601"/>
            <a:ext cx="209550" cy="749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57851" y="3086100"/>
            <a:ext cx="6953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7077075" y="3086100"/>
            <a:ext cx="6762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1819276" y="24130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771651" y="2349500"/>
            <a:ext cx="595313" cy="711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24225" y="2413001"/>
            <a:ext cx="571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276601" y="2349500"/>
            <a:ext cx="595313" cy="7112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362200" y="2997200"/>
            <a:ext cx="10858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2762250" y="2413001"/>
            <a:ext cx="342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8"/>
          <a:stretch>
            <a:fillRect/>
          </a:stretch>
        </p:blipFill>
        <p:spPr>
          <a:xfrm>
            <a:off x="2714626" y="2349501"/>
            <a:ext cx="238125" cy="70802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9"/>
          <a:stretch>
            <a:fillRect/>
          </a:stretch>
        </p:blipFill>
        <p:spPr>
          <a:xfrm>
            <a:off x="4143376" y="2641601"/>
            <a:ext cx="771525" cy="3937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828801" y="54991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/>
          <p:nvPr/>
        </p:nvPicPr>
        <p:blipFill>
          <a:blip r:embed="rId10"/>
          <a:stretch>
            <a:fillRect/>
          </a:stretch>
        </p:blipFill>
        <p:spPr>
          <a:xfrm>
            <a:off x="1781175" y="5435600"/>
            <a:ext cx="631031" cy="7112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2381250" y="6108700"/>
            <a:ext cx="10858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文本框 24"/>
          <p:cNvSpPr txBox="1"/>
          <p:nvPr/>
        </p:nvSpPr>
        <p:spPr>
          <a:xfrm>
            <a:off x="2743200" y="5524501"/>
            <a:ext cx="342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6" name="图片 25"/>
          <p:cNvPicPr/>
          <p:nvPr/>
        </p:nvPicPr>
        <p:blipFill>
          <a:blip r:embed="rId8"/>
          <a:stretch>
            <a:fillRect/>
          </a:stretch>
        </p:blipFill>
        <p:spPr>
          <a:xfrm>
            <a:off x="2695576" y="5461001"/>
            <a:ext cx="238125" cy="70802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467100" y="5499101"/>
            <a:ext cx="571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8" name="图片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3419475" y="5435600"/>
            <a:ext cx="616744" cy="7112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695576" y="3695701"/>
            <a:ext cx="1076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0" name="图片 29"/>
          <p:cNvPicPr/>
          <p:nvPr/>
        </p:nvPicPr>
        <p:blipFill>
          <a:blip r:embed="rId12"/>
          <a:stretch>
            <a:fillRect/>
          </a:stretch>
        </p:blipFill>
        <p:spPr>
          <a:xfrm>
            <a:off x="2647950" y="3632200"/>
            <a:ext cx="113109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75272" cy="5305425"/>
          <a:chOff x="381000" y="266700"/>
          <a:chExt cx="8875272" cy="5305425"/>
        </a:xfrm>
      </p:grpSpPr>
      <p:pic>
        <p:nvPicPr>
          <p:cNvPr id="2" name="图片 1" descr="C:\Users\Administrator\Desktop\图片2_副本.png图片2_副本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05500" y="1703071"/>
            <a:ext cx="2969772" cy="2969260"/>
          </a:xfrm>
          <a:prstGeom prst="rect">
            <a:avLst/>
          </a:prstGeom>
        </p:spPr>
      </p:pic>
      <p:pic>
        <p:nvPicPr>
          <p:cNvPr id="3" name="图片 2" descr="C:\Users\Administrator\Desktop\图片2_副本.png图片2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05500" y="4001771"/>
            <a:ext cx="2969772" cy="2969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61975" y="11938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6325" y="1168401"/>
            <a:ext cx="7391400" cy="824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4、如图所示，A、B两个金属块的体积相等，哪个受到的浮力大？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3125" y="1714501"/>
            <a:ext cx="1504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1" y="1651000"/>
            <a:ext cx="1316831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38300" y="30734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33575" y="31242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885951" y="3060700"/>
            <a:ext cx="645319" cy="7112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524126" y="3733800"/>
            <a:ext cx="1438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2695576" y="3111501"/>
            <a:ext cx="1076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647950" y="3048000"/>
            <a:ext cx="1131094" cy="711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28801" y="51435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/>
          <p:nvPr/>
        </p:nvPicPr>
        <p:blipFill>
          <a:blip r:embed="rId8"/>
          <a:stretch>
            <a:fillRect/>
          </a:stretch>
        </p:blipFill>
        <p:spPr>
          <a:xfrm>
            <a:off x="1781175" y="5080000"/>
            <a:ext cx="631031" cy="7112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381250" y="5753100"/>
            <a:ext cx="10858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文本框 18"/>
          <p:cNvSpPr txBox="1"/>
          <p:nvPr/>
        </p:nvSpPr>
        <p:spPr>
          <a:xfrm>
            <a:off x="3467100" y="5143501"/>
            <a:ext cx="571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3419475" y="5080000"/>
            <a:ext cx="616744" cy="7112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743200" y="5168901"/>
            <a:ext cx="342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/>
          <p:nvPr/>
        </p:nvPicPr>
        <p:blipFill>
          <a:blip r:embed="rId10"/>
          <a:stretch>
            <a:fillRect/>
          </a:stretch>
        </p:blipFill>
        <p:spPr>
          <a:xfrm>
            <a:off x="2695576" y="5105401"/>
            <a:ext cx="238125" cy="70802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11"/>
          <a:stretch>
            <a:fillRect/>
          </a:stretch>
        </p:blipFill>
        <p:spPr>
          <a:xfrm>
            <a:off x="2743201" y="4038601"/>
            <a:ext cx="257175" cy="9017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686301" y="2755901"/>
            <a:ext cx="581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12"/>
          <a:stretch>
            <a:fillRect/>
          </a:stretch>
        </p:blipFill>
        <p:spPr>
          <a:xfrm>
            <a:off x="4638676" y="2692400"/>
            <a:ext cx="595313" cy="7112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62600" y="2755901"/>
            <a:ext cx="5715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/>
          <p:nvPr/>
        </p:nvPicPr>
        <p:blipFill>
          <a:blip r:embed="rId13"/>
          <a:stretch>
            <a:fillRect/>
          </a:stretch>
        </p:blipFill>
        <p:spPr>
          <a:xfrm>
            <a:off x="5514976" y="2692400"/>
            <a:ext cx="595313" cy="7112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295901" y="2755901"/>
            <a:ext cx="276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9" name="图片 28"/>
          <p:cNvPicPr/>
          <p:nvPr/>
        </p:nvPicPr>
        <p:blipFill>
          <a:blip r:embed="rId14"/>
          <a:stretch>
            <a:fillRect/>
          </a:stretch>
        </p:blipFill>
        <p:spPr>
          <a:xfrm>
            <a:off x="5248275" y="2692401"/>
            <a:ext cx="266700" cy="708025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11"/>
          <a:stretch>
            <a:fillRect/>
          </a:stretch>
        </p:blipFill>
        <p:spPr>
          <a:xfrm>
            <a:off x="5467351" y="1968501"/>
            <a:ext cx="200025" cy="6985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467985" y="1168400"/>
            <a:ext cx="12192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2" name="文本框 31"/>
          <p:cNvSpPr txBox="1"/>
          <p:nvPr/>
        </p:nvSpPr>
        <p:spPr>
          <a:xfrm>
            <a:off x="2114551" y="1727200"/>
            <a:ext cx="15335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4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bldLvl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10625" cy="4733925"/>
          <a:chOff x="381000" y="266700"/>
          <a:chExt cx="8810625" cy="4733925"/>
        </a:xfrm>
      </p:grpSpPr>
      <p:pic>
        <p:nvPicPr>
          <p:cNvPr id="2" name="图片 1" descr="C:\Users\Administrator\Desktop\图片2_副本.png图片2_副本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57851" y="2113281"/>
            <a:ext cx="3152775" cy="3152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025" y="1193800"/>
            <a:ext cx="77152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5、质量相等的实心铜球和铝球浸没水中,哪个球受的浮力大？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6250" y="12319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4476" y="2413000"/>
            <a:ext cx="88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m相等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4500" y="43688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09775" y="4419601"/>
            <a:ext cx="6286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962151" y="4356100"/>
            <a:ext cx="645319" cy="7112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600326" y="5029200"/>
            <a:ext cx="1438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2771776" y="4406901"/>
            <a:ext cx="10763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724150" y="4343400"/>
            <a:ext cx="1131094" cy="711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62175" y="5740400"/>
            <a:ext cx="21336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球受的浮力大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33550" y="57404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铝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619251" y="6311900"/>
            <a:ext cx="5619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3381375" y="2438401"/>
            <a:ext cx="10477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3333750" y="2374900"/>
            <a:ext cx="909638" cy="7112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67250" y="2438401"/>
            <a:ext cx="1104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619625" y="2374900"/>
            <a:ext cx="1123950" cy="7112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381125" y="1206500"/>
            <a:ext cx="12001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2857500" y="1206500"/>
            <a:ext cx="20002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3" name="文本框 22"/>
          <p:cNvSpPr txBox="1"/>
          <p:nvPr/>
        </p:nvSpPr>
        <p:spPr>
          <a:xfrm>
            <a:off x="1428751" y="2463800"/>
            <a:ext cx="30384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4" name="文本框 23"/>
          <p:cNvSpPr txBox="1"/>
          <p:nvPr/>
        </p:nvSpPr>
        <p:spPr>
          <a:xfrm>
            <a:off x="4848226" y="1193800"/>
            <a:ext cx="5810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5" name="图片 24"/>
          <p:cNvPicPr/>
          <p:nvPr/>
        </p:nvPicPr>
        <p:blipFill>
          <a:blip r:embed="rId8"/>
          <a:stretch>
            <a:fillRect/>
          </a:stretch>
        </p:blipFill>
        <p:spPr>
          <a:xfrm>
            <a:off x="1828801" y="1866900"/>
            <a:ext cx="161925" cy="5842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8"/>
          <a:stretch>
            <a:fillRect/>
          </a:stretch>
        </p:blipFill>
        <p:spPr>
          <a:xfrm>
            <a:off x="3781426" y="1866900"/>
            <a:ext cx="161925" cy="58420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8"/>
          <a:stretch>
            <a:fillRect/>
          </a:stretch>
        </p:blipFill>
        <p:spPr>
          <a:xfrm>
            <a:off x="5048250" y="1866901"/>
            <a:ext cx="152400" cy="571500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8"/>
          <a:stretch>
            <a:fillRect/>
          </a:stretch>
        </p:blipFill>
        <p:spPr>
          <a:xfrm>
            <a:off x="2847975" y="3149600"/>
            <a:ext cx="171450" cy="58420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8"/>
          <a:stretch>
            <a:fillRect/>
          </a:stretch>
        </p:blipFill>
        <p:spPr>
          <a:xfrm>
            <a:off x="2847975" y="5156201"/>
            <a:ext cx="171450" cy="5969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066926" y="37084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1" name="图片 30"/>
          <p:cNvPicPr/>
          <p:nvPr/>
        </p:nvPicPr>
        <p:blipFill>
          <a:blip r:embed="rId9"/>
          <a:stretch>
            <a:fillRect/>
          </a:stretch>
        </p:blipFill>
        <p:spPr>
          <a:xfrm>
            <a:off x="2019300" y="3644901"/>
            <a:ext cx="476250" cy="7080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362326" y="3721101"/>
            <a:ext cx="466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3" name="图片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3314700" y="3657601"/>
            <a:ext cx="476250" cy="708025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2571751" y="4241800"/>
            <a:ext cx="771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文本框 34"/>
          <p:cNvSpPr txBox="1"/>
          <p:nvPr/>
        </p:nvSpPr>
        <p:spPr>
          <a:xfrm>
            <a:off x="2790825" y="3683001"/>
            <a:ext cx="3429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6" name="图片 35"/>
          <p:cNvPicPr/>
          <p:nvPr/>
        </p:nvPicPr>
        <p:blipFill>
          <a:blip r:embed="rId11"/>
          <a:stretch>
            <a:fillRect/>
          </a:stretch>
        </p:blipFill>
        <p:spPr>
          <a:xfrm>
            <a:off x="2743201" y="3619501"/>
            <a:ext cx="238125" cy="7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95825"/>
          <a:chOff x="381000" y="266700"/>
          <a:chExt cx="9134475" cy="4695825"/>
        </a:xfrm>
      </p:grpSpPr>
      <p:sp>
        <p:nvSpPr>
          <p:cNvPr id="2" name="文本框 1"/>
          <p:cNvSpPr txBox="1"/>
          <p:nvPr/>
        </p:nvSpPr>
        <p:spPr>
          <a:xfrm>
            <a:off x="1028700" y="1130300"/>
            <a:ext cx="751586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6、甲、乙两个实心金属球，它们质量相同，其密度分别为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42925" y="1168400"/>
            <a:ext cx="419100" cy="558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8701" y="1778001"/>
            <a:ext cx="37052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81076" y="1714500"/>
            <a:ext cx="3609975" cy="711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24400" y="1790700"/>
            <a:ext cx="37719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甲球挂在甲弹簧测力计下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8225" y="2438400"/>
            <a:ext cx="75057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乙球挂在乙弹簧测力计下，并且让金属球全部没入水中，这时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52700" y="2997200"/>
            <a:ext cx="342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2057400" y="2997200"/>
            <a:ext cx="4381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AC</a:t>
            </a:r>
            <a:b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</a:b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7751" y="3670300"/>
            <a:ext cx="5191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A、甲、乙两球所受到的浮力之比为2:1；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7750" y="4343400"/>
            <a:ext cx="51625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B、甲、乙两球所受到的浮力之比为1:2；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47750" y="5016500"/>
            <a:ext cx="57531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C、甲、乙两个弹簧测力计的示数之比为8:9；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7750" y="5702300"/>
            <a:ext cx="611505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D、甲、乙两个弹簧测力计的示数之比为11:12。</a:t>
            </a:r>
          </a:p>
        </p:txBody>
      </p:sp>
    </p:spTree>
    <p:extLst>
      <p:ext uri="{BB962C8B-B14F-4D97-AF65-F5344CB8AC3E}">
        <p14:creationId xmlns:p14="http://schemas.microsoft.com/office/powerpoint/2010/main" val="171002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53375" cy="3609975"/>
          <a:chOff x="381000" y="266700"/>
          <a:chExt cx="7953375" cy="3609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0175" y="2019300"/>
            <a:ext cx="65532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北京“水立方”中游泳池的水深设计比一般标准游泳池深了0.5m。有人说，水的深度越深，其产生的浮力就越大，因此，各国运动员在“水立方”的比赛成绩普遍提高就不足为奇了。你认为他的说法正确吗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391629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43325"/>
          <a:chOff x="381000" y="266700"/>
          <a:chExt cx="9134475" cy="37433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24892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2336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4525" y="1371600"/>
            <a:ext cx="205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阿基米德原理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66900" y="3390900"/>
            <a:ext cx="616148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探索阿基米德原理的实验设计及操作过程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66900" y="4432300"/>
            <a:ext cx="4073252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对阿基米德原理的理解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50" y="3467100"/>
            <a:ext cx="323850" cy="4318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50" y="4521200"/>
            <a:ext cx="323850" cy="431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50" y="14605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800975" cy="3924300"/>
          <a:chOff x="381000" y="266700"/>
          <a:chExt cx="7800975" cy="3924300"/>
        </a:xfrm>
      </p:grpSpPr>
      <p:sp>
        <p:nvSpPr>
          <p:cNvPr id="2" name="文本框 1"/>
          <p:cNvSpPr txBox="1"/>
          <p:nvPr/>
        </p:nvSpPr>
        <p:spPr>
          <a:xfrm>
            <a:off x="1619251" y="1879600"/>
            <a:ext cx="61817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2、请比较以下浮力的大小。(1)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同样重的两个铜块甲和乙，甲浸没在水中，乙浸没在煤油中，哪个受到的浮力大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？(2)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同样重的铝块和钢块，都浸没在煤油中，哪个受到的浮力大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？(3)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同样重的铝块和铜块，铜块浸没在煤油中，铝块浸没在水中，哪个受到的浮力大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809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81975" cy="2419350"/>
          <a:chOff x="381000" y="266700"/>
          <a:chExt cx="8181975" cy="24193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8226" y="1358900"/>
            <a:ext cx="45053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3、一个在节日放飞的气球，体积是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34025" y="1371601"/>
            <a:ext cx="8763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1" y="1308100"/>
            <a:ext cx="881063" cy="71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7275" y="1968500"/>
            <a:ext cx="71247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在地面附近受到的浮力有多大？设地面附近气温是0℃，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气压是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1750" y="13843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这个气球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4525" y="2578101"/>
            <a:ext cx="11620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866901" y="2514600"/>
            <a:ext cx="1159669" cy="711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14675" y="25273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空气的密度是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33975" y="2578101"/>
            <a:ext cx="16192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086350" y="2514600"/>
            <a:ext cx="1423988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81975" cy="2247900"/>
          <a:chOff x="381000" y="266700"/>
          <a:chExt cx="8181975" cy="22479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0151" y="1308100"/>
            <a:ext cx="69818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4、在弹簧测力计下悬挂一个金属零件，示数是7.5N。当把零件浸没在密度为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67175" y="1854201"/>
            <a:ext cx="18097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19551" y="1790700"/>
            <a:ext cx="1774031" cy="711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19775" y="18542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的油中时，测力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0150" y="2438400"/>
            <a:ext cx="610815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计的示数是6.6N，金属零件的体积有多大？</a:t>
            </a:r>
          </a:p>
        </p:txBody>
      </p:sp>
    </p:spTree>
    <p:extLst>
      <p:ext uri="{BB962C8B-B14F-4D97-AF65-F5344CB8AC3E}">
        <p14:creationId xmlns:p14="http://schemas.microsoft.com/office/powerpoint/2010/main" val="365865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15300" cy="3162300"/>
          <a:chOff x="381000" y="266700"/>
          <a:chExt cx="8115300" cy="3162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课本练习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0" y="1295400"/>
            <a:ext cx="699135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5、某同学用阿基米德原理测量一种未知液体的密度：他把一个铁块用细绳悬挂在弹簧测力计的挂钩上，铁块在空气中时弹簧测力计的示数是4.74N，把铁块浸没在该液体中时弹簧测力计的示数是4.11N，该液体的密度是多少？铁的密度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5226" y="3568701"/>
            <a:ext cx="21050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24630" y="3568700"/>
            <a:ext cx="185975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1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020050" cy="4333875"/>
          <a:chOff x="381000" y="266700"/>
          <a:chExt cx="8020050" cy="4333875"/>
        </a:xfrm>
      </p:grpSpPr>
      <p:sp>
        <p:nvSpPr>
          <p:cNvPr id="2" name="文本框 1"/>
          <p:cNvSpPr txBox="1"/>
          <p:nvPr/>
        </p:nvSpPr>
        <p:spPr>
          <a:xfrm>
            <a:off x="1247775" y="1511300"/>
            <a:ext cx="2628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一、阿基米德原理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6572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9276" y="2247900"/>
            <a:ext cx="620077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浸在液体中的物体受到向上的浮力，浮力的大小等于物体排开液体的重力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8251" y="3848100"/>
            <a:ext cx="2638424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二、数学表达式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7300" y="51308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三、适用范围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8025" y="5130800"/>
            <a:ext cx="14859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气体和液体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3725" y="5143500"/>
            <a:ext cx="16764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3552825" y="3835401"/>
            <a:ext cx="3028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1" y="3771900"/>
            <a:ext cx="3031331" cy="711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67100" y="3848100"/>
            <a:ext cx="32194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0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7991475" cy="4448175"/>
          <a:chOff x="381000" y="266700"/>
          <a:chExt cx="7991475" cy="44481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浮力及其测量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8726" y="1282700"/>
            <a:ext cx="176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什么是浮力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1" y="1282701"/>
            <a:ext cx="447675" cy="596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6351" y="2120900"/>
            <a:ext cx="412432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液体和气体对浸在其中的物体有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5575" y="2120900"/>
            <a:ext cx="16230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填方向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14951" y="2692400"/>
            <a:ext cx="13049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1228725" y="2918460"/>
            <a:ext cx="459486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的托力，物理学中把这个托力叫做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91275" y="29464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00676" y="2120900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竖直向上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00701" y="3505200"/>
            <a:ext cx="809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5734051" y="2933700"/>
            <a:ext cx="61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浮力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352551" y="4000501"/>
            <a:ext cx="2466975" cy="1917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943475" y="3962401"/>
            <a:ext cx="2457450" cy="1968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188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91525" cy="4295775"/>
          <a:chOff x="381000" y="266700"/>
          <a:chExt cx="8391525" cy="4295775"/>
        </a:xfrm>
      </p:grpSpPr>
      <p:sp>
        <p:nvSpPr>
          <p:cNvPr id="2" name="文本框 1"/>
          <p:cNvSpPr txBox="1"/>
          <p:nvPr/>
        </p:nvSpPr>
        <p:spPr>
          <a:xfrm>
            <a:off x="1114425" y="1270000"/>
            <a:ext cx="6953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如果给你一只弹簧测力计和一些水，如何测出石块在水中受到的浮力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浮力及其测量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95400"/>
            <a:ext cx="438150" cy="584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375" y="2819400"/>
            <a:ext cx="32575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(1)、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你观察到的现象是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4375" y="3911600"/>
            <a:ext cx="4972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(2)、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你观察到的现象能说明什么问题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26" y="4940300"/>
            <a:ext cx="4619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浸在水中的物体受到了浮力的作用</a:t>
            </a:r>
            <a:r>
              <a:rPr lang="en-US" sz="2300" u="none" spc="0" dirty="0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096125" y="2247900"/>
            <a:ext cx="1295400" cy="34798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3790950" y="3441700"/>
            <a:ext cx="29337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6753225" y="28956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19526" y="2819400"/>
            <a:ext cx="3088005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弹簧测力计的系数变小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9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343900" cy="4314825"/>
          <a:chOff x="381000" y="266700"/>
          <a:chExt cx="8343900" cy="4314825"/>
        </a:xfrm>
      </p:grpSpPr>
      <p:sp>
        <p:nvSpPr>
          <p:cNvPr id="2" name="文本框 1"/>
          <p:cNvSpPr txBox="1"/>
          <p:nvPr/>
        </p:nvSpPr>
        <p:spPr>
          <a:xfrm>
            <a:off x="1009651" y="1397000"/>
            <a:ext cx="72485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通过上面的实验，我们可以找到一种用弹簧测力计测量浮力大小的方法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18764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浮力及其测量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4224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9575" y="3238500"/>
            <a:ext cx="5314553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(1)、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在这种方法中，浮力的大小等于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126" y="4368800"/>
            <a:ext cx="2933699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(2)、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这种方法叫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400676" y="3784600"/>
            <a:ext cx="13811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048500" y="2273300"/>
            <a:ext cx="1295400" cy="3479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86401" y="3200401"/>
            <a:ext cx="1228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38776" y="3136900"/>
            <a:ext cx="1281113" cy="711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62750" y="32385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91000" y="4368800"/>
            <a:ext cx="34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838451" y="4965700"/>
            <a:ext cx="13811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3095625" y="4381500"/>
            <a:ext cx="914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称重法</a:t>
            </a:r>
            <a:endParaRPr lang="en-US" sz="2300" u="none" spc="0" dirty="0">
              <a:solidFill>
                <a:srgbClr val="FFD732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4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162925" cy="5162550"/>
          <a:chOff x="381000" y="266700"/>
          <a:chExt cx="8162925" cy="5162550"/>
        </a:xfrm>
      </p:grpSpPr>
      <p:sp>
        <p:nvSpPr>
          <p:cNvPr id="2" name="文本框 1"/>
          <p:cNvSpPr txBox="1"/>
          <p:nvPr/>
        </p:nvSpPr>
        <p:spPr>
          <a:xfrm>
            <a:off x="1628775" y="1219200"/>
            <a:ext cx="65341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两千多年以前，希腊学者阿基米德为了鉴定金王冠是否是纯金的，要测量王冠的体积，冥思苦想了很久都没有结果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阿基米德的启示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5825" y="1270000"/>
            <a:ext cx="533400" cy="711200"/>
          </a:xfrm>
          <a:prstGeom prst="rect">
            <a:avLst/>
          </a:prstGeom>
        </p:spPr>
      </p:pic>
      <p:pic>
        <p:nvPicPr>
          <p:cNvPr id="6" name="图片 5" descr="C:\Users\Administrator\Desktop\图片3_副本.png图片3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71776" y="3463291"/>
            <a:ext cx="3590925" cy="29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8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448675" cy="4343400"/>
          <a:chOff x="381000" y="266700"/>
          <a:chExt cx="8448675" cy="4343400"/>
        </a:xfrm>
      </p:grpSpPr>
      <p:sp>
        <p:nvSpPr>
          <p:cNvPr id="2" name="文本框 1"/>
          <p:cNvSpPr txBox="1"/>
          <p:nvPr/>
        </p:nvSpPr>
        <p:spPr>
          <a:xfrm>
            <a:off x="1447799" y="1320800"/>
            <a:ext cx="4724401" cy="309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一天，他跨进盛满水的浴缸洗澡时，看见浴缸里的水向外溢，他忽然想到：</a:t>
            </a:r>
            <a:r>
              <a:rPr lang="en-US" sz="23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物体浸在液体中的体积，不就是物体排开液体的体积吗？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他兴奋地跳出澡盆，连衣服都顾不得穿上就跑了出去，大声喊着“尤里卡！尤里卡！”（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意思是“找到了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”。）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21812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阿基米德的启示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" y="1308100"/>
            <a:ext cx="533400" cy="711200"/>
          </a:xfrm>
          <a:prstGeom prst="rect">
            <a:avLst/>
          </a:prstGeom>
        </p:spPr>
      </p:pic>
      <p:pic>
        <p:nvPicPr>
          <p:cNvPr id="6" name="图片 5" descr="C:\Users\Administrator\Desktop\图片2_副本.png图片2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44208" y="1484784"/>
            <a:ext cx="2276475" cy="33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3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8896350" cy="4657725"/>
          <a:chOff x="381000" y="266700"/>
          <a:chExt cx="8896350" cy="4657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1266825" cy="3981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做做想想</a:t>
            </a:r>
            <a:endParaRPr lang="en-US" sz="24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7726" y="1231900"/>
            <a:ext cx="80486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将易拉罐按入装满水的烧杯中，感受浮力与排开的液体的关系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6" y="2298700"/>
            <a:ext cx="2905125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物体浸在液体中的体积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962775" y="2336800"/>
            <a:ext cx="1600200" cy="2590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50" y="1282700"/>
            <a:ext cx="419100" cy="558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800" y="2311400"/>
            <a:ext cx="20574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排开液体的体积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3925" y="3467100"/>
            <a:ext cx="4343400" cy="82400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回顾：浮力大小与哪些因素有关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28625" y="3505200"/>
            <a:ext cx="419100" cy="558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3451" y="2324100"/>
            <a:ext cx="30765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4429126" y="2311401"/>
            <a:ext cx="21621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124325" y="2273300"/>
            <a:ext cx="26670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2975" y="4445000"/>
            <a:ext cx="5753100" cy="126643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浮力大小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，跟它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浸在液体中的体积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和</a:t>
            </a:r>
            <a:r>
              <a:rPr lang="en-US" sz="2300" u="none" spc="0" dirty="0" err="1">
                <a:solidFill>
                  <a:srgbClr val="FFD732">
                    <a:alpha val="100000"/>
                  </a:srgbClr>
                </a:solidFill>
                <a:latin typeface="黑体" pitchFamily="49" charset="-122"/>
              </a:rPr>
              <a:t>液体的密度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有关。浸在液体中的体积越大、液体的密度越大，浮力就越大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6300" y="4470401"/>
            <a:ext cx="58864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1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693</Words>
  <Application>Microsoft Office PowerPoint</Application>
  <PresentationFormat>全屏显示(4:3)</PresentationFormat>
  <Paragraphs>194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2020-04-28T13:33:39Z</dcterms:created>
  <dcterms:modified xsi:type="dcterms:W3CDTF">2020-04-29T06:58:28Z</dcterms:modified>
</cp:coreProperties>
</file>