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12192000"/>
  <p:custDataLst>
    <p:tags r:id="rId30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tags" Target="tags/tag1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image" Target="../media/image13.jpeg" /><Relationship Id="rId6" Type="http://schemas.openxmlformats.org/officeDocument/2006/relationships/image" Target="../media/image14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8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6.jpeg" /><Relationship Id="rId4" Type="http://schemas.openxmlformats.org/officeDocument/2006/relationships/image" Target="../media/image17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8.jpeg" /><Relationship Id="rId4" Type="http://schemas.openxmlformats.org/officeDocument/2006/relationships/image" Target="../media/image19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18.xml" TargetMode="Internal" /><Relationship Id="rId8" Type="http://schemas.openxmlformats.org/officeDocument/2006/relationships/slide" Target="slide22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1.png" /><Relationship Id="rId4" Type="http://schemas.openxmlformats.org/officeDocument/2006/relationships/image" Target="../media/image22.jpeg" /><Relationship Id="rId5" Type="http://schemas.openxmlformats.org/officeDocument/2006/relationships/image" Target="../media/image23.jpeg" /><Relationship Id="rId6" Type="http://schemas.openxmlformats.org/officeDocument/2006/relationships/image" Target="../media/image24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5.jpeg" /><Relationship Id="rId4" Type="http://schemas.openxmlformats.org/officeDocument/2006/relationships/image" Target="../media/image26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7.pn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30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31.png" /><Relationship Id="rId4" Type="http://schemas.openxmlformats.org/officeDocument/2006/relationships/image" Target="../media/image32.jpeg" /><Relationship Id="rId5" Type="http://schemas.openxmlformats.org/officeDocument/2006/relationships/image" Target="../media/image33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8.jpeg" /><Relationship Id="rId4" Type="http://schemas.openxmlformats.org/officeDocument/2006/relationships/image" Target="../media/image9.png" /><Relationship Id="rId5" Type="http://schemas.openxmlformats.org/officeDocument/2006/relationships/image" Target="../media/image10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707ec645b.fixed?vcp=1&amp;pid=58bc74f9f&amp;color=0,0,0&amp;vtp=1&amp;bbb=1" title=""/>
          <p:cNvSpPr/>
          <p:nvPr/>
        </p:nvSpPr>
        <p:spPr>
          <a:xfrm>
            <a:off x="0" y="71323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707ec645b.fixed?vcp=1&amp;pid=58bc74f9f&amp;color=0,0,0&amp;vtp=1&amp;bbb=1" title=""/>
          <p:cNvSpPr/>
          <p:nvPr/>
        </p:nvSpPr>
        <p:spPr>
          <a:xfrm>
            <a:off x="0" y="177393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物质、运动和相互作用</a:t>
            </a:r>
            <a:endParaRPr lang="en-US" altLang="zh-CN" sz="5500"/>
          </a:p>
        </p:txBody>
      </p:sp>
      <p:sp>
        <p:nvSpPr>
          <p:cNvPr id="4" name="C_3_BD#707ec645b.fixed?vcp=1&amp;pid=58bc74f9f&amp;color=0,0,0&amp;vtp=1&amp;bbb=1" title=""/>
          <p:cNvSpPr/>
          <p:nvPr/>
        </p:nvSpPr>
        <p:spPr>
          <a:xfrm>
            <a:off x="0" y="270662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第8讲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力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弹力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重力</a:t>
            </a:r>
            <a:endParaRPr lang="en-US" altLang="zh-CN" sz="5500"/>
          </a:p>
        </p:txBody>
      </p:sp>
      <p:sp>
        <p:nvSpPr>
          <p:cNvPr id="5" name="C_3#707ec645b" title=""/>
          <p:cNvSpPr/>
          <p:nvPr/>
        </p:nvSpPr>
        <p:spPr>
          <a:xfrm>
            <a:off x="1956816" y="373989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C_3#707ec645b.fixed?vcp=1&amp;pid=58bc74f9f&amp;color=0,0,0&amp;vtp=1&amp;bbb=1" title=""/>
          <p:cNvSpPr/>
          <p:nvPr/>
        </p:nvSpPr>
        <p:spPr>
          <a:xfrm>
            <a:off x="3090672" y="5330952"/>
            <a:ext cx="1938528" cy="40233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第一轮</a:t>
            </a:r>
            <a:endParaRPr lang="en-US" altLang="zh-CN" sz="2000"/>
          </a:p>
        </p:txBody>
      </p:sp>
      <p:sp>
        <p:nvSpPr>
          <p:cNvPr id="7" name="C_3#707ec645b.fixed?vcp=1&amp;pid=58bc74f9f&amp;color=0,0,0&amp;vtp=1&amp;bbb=1" title=""/>
          <p:cNvSpPr/>
          <p:nvPr/>
        </p:nvSpPr>
        <p:spPr>
          <a:xfrm>
            <a:off x="6153912" y="5330952"/>
            <a:ext cx="1938528" cy="40233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第二部分</a:t>
            </a:r>
            <a:endParaRPr lang="en-US" altLang="zh-CN" sz="2000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3af64bc46?vcp=1&amp;pid=00dd9411b&amp;color=0,0,0&amp;vtp=1&amp;bt=1&amp;bbb=1&amp;hb=1" title=""/>
          <p:cNvSpPr/>
          <p:nvPr/>
        </p:nvSpPr>
        <p:spPr>
          <a:xfrm>
            <a:off x="932688" y="185899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弹力与重力的区别：弹力是由于物体发生弹性形变而产生的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力，如拉力、压力、推力、支持力都属于弹力，弹力的方向与物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体的形变方向有关；重力是由于地球吸引而产生的力，重力的方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向总是竖直向下的。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058b8b56.fixed?vcp=1&amp;pid=707ec645b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6058b8b56.fixed?vcp=1&amp;pid=707ec645b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6058b8b56.fixed?vcp=1&amp;pid=707ec645b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acf8c28b?vcp=1&amp;pid=6058b8b56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acf8c28b?vcp=1&amp;pid=6058b8b56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力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弹力</a:t>
            </a:r>
            <a:endParaRPr lang="en-US" altLang="zh-CN" sz="100"/>
          </a:p>
        </p:txBody>
      </p:sp>
      <p:pic>
        <p:nvPicPr>
          <p:cNvPr id="4" name="C_5_BD#0acf8c28b?vcp=1&amp;pid=6058b8b56&amp;color=0,0,0&amp;tib=255,255,255&amp;iip=5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378" y="810742"/>
            <a:ext cx="1143000" cy="466344"/>
          </a:xfrm>
          <a:prstGeom prst="rect">
            <a:avLst/>
          </a:prstGeom>
        </p:spPr>
      </p:pic>
      <p:sp>
        <p:nvSpPr>
          <p:cNvPr id="5" name="QC_6_BD.27_1#556314747?vcp=1&amp;vop=1&amp;vis=1&amp;pid=0acf8c28b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运动员投篮时，将篮球投出去的力的施力物体是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28_1#556314747.bracket?vcp=1&amp;vop=1&amp;vis=1&amp;pid=0acf8c28b&amp;color=0,0,0&amp;vpa=27&amp;vtp=1" title=""/>
          <p:cNvSpPr/>
          <p:nvPr/>
        </p:nvSpPr>
        <p:spPr>
          <a:xfrm>
            <a:off x="1209707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7" name="QC_6_BD.27_2#556314747.choices?vcp=1&amp;vop=1&amp;vis=1&amp;pid=0acf8c28b&amp;color=0,0,0&amp;vtp=1&amp;bbb=1" title=""/>
          <p:cNvSpPr/>
          <p:nvPr/>
        </p:nvSpPr>
        <p:spPr>
          <a:xfrm>
            <a:off x="932688" y="262804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557780"/>
                <a:tab pos="5076825"/>
                <a:tab pos="76219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A.地球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B.篮球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C.篮筐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D.运动员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9_1#83e3eb342?vcp=1&amp;vop=1&amp;vis=1&amp;pid=0acf8c28b&amp;color=0,0,0&amp;vtp=1&amp;bt=1&amp;bbb=1&amp;hb=1" title=""/>
          <p:cNvSpPr/>
          <p:nvPr/>
        </p:nvSpPr>
        <p:spPr>
          <a:xfrm>
            <a:off x="932688" y="162556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（2024·宜宾）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如下列四幅图所示的测量工具中，属于测量力的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0_1#83e3eb342.bracket?vcp=1&amp;vop=1&amp;vis=1&amp;pid=0acf8c28b&amp;color=0,0,0&amp;vpa=28&amp;vtp=1" title=""/>
          <p:cNvSpPr/>
          <p:nvPr/>
        </p:nvSpPr>
        <p:spPr>
          <a:xfrm>
            <a:off x="1566894" y="225993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29_2#83e3eb342.choices?vcp=1&amp;vop=1&amp;vis=1&amp;pid=0acf8c28b&amp;color=0,0,0&amp;vtp=1&amp;bbb=1" title=""/>
          <p:cNvSpPr/>
          <p:nvPr/>
        </p:nvSpPr>
        <p:spPr>
          <a:xfrm>
            <a:off x="932689" y="2968720"/>
            <a:ext cx="10323320" cy="2258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20200"/>
              </a:lnSpc>
              <a:tabLst>
                <a:tab pos="2275205"/>
                <a:tab pos="5197475"/>
                <a:tab pos="8145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99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99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99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112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29_2#83e3eb342.choice_image?vcp=1&amp;vop=1&amp;vis=1&amp;pid=0acf8c28b&amp;color=0,0,0&amp;tib=255,255,255&amp;iip=6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1656" y="3229896"/>
            <a:ext cx="1554480" cy="20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29_2#83e3eb342.choice_image?vcp=1&amp;vop=1&amp;vis=1&amp;pid=0acf8c28b&amp;color=0,0,0&amp;tib=255,255,255&amp;iip=7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37936" y="3979704"/>
            <a:ext cx="2276856" cy="12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29_2#83e3eb342.choice_image?vcp=1&amp;vop=1&amp;vis=1&amp;pid=0acf8c28b&amp;color=0,0,0&amp;tib=255,255,255&amp;iip=8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6906" y="3815112"/>
            <a:ext cx="2286000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29_2#83e3eb342.choice_image?vcp=1&amp;vop=1&amp;vis=1&amp;pid=0acf8c28b&amp;color=0,0,0&amp;tib=255,255,255&amp;iip=9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7497" y="2959005"/>
            <a:ext cx="1709928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1_1#e480e0a4a?iti=1&amp;htil=1&amp;vcp=1&amp;vop=1&amp;vis=1&amp;pid=0acf8c28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2992" y="971518"/>
            <a:ext cx="3483864" cy="331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1_2#e480e0a4a?iti=1&amp;htil=1&amp;vcp=1&amp;vop=1&amp;vis=1&amp;pid=0acf8c28b&amp;color=0,0,0&amp;vtp=1&amp;bbb=1" title=""/>
          <p:cNvSpPr/>
          <p:nvPr/>
        </p:nvSpPr>
        <p:spPr>
          <a:xfrm>
            <a:off x="8968518" y="4408646"/>
            <a:ext cx="9128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图8-1</a:t>
            </a:r>
            <a:endParaRPr lang="en-US" altLang="zh-CN" sz="2800"/>
          </a:p>
        </p:txBody>
      </p:sp>
      <p:sp>
        <p:nvSpPr>
          <p:cNvPr id="4" name="QC_6_BD.31_3#e480e0a4a?htil=1&amp;vcp=1&amp;vop=1&amp;vis=1&amp;pid=0acf8c28b&amp;color=0,0,0&amp;vtp=1&amp;bt=1&amp;bbb=1&amp;hb=1" title=""/>
          <p:cNvSpPr/>
          <p:nvPr/>
        </p:nvSpPr>
        <p:spPr>
          <a:xfrm>
            <a:off x="932688" y="944086"/>
            <a:ext cx="6702552" cy="2449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（2024·山西）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如图8-1所示为运动员撑竿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跳高的场景。他通过助跑将撑竿压弯后起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跳，越过横杆，松手后撑竿恢复原状。下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2_1#e480e0a4a.bracket?vcp=1&amp;vop=1&amp;vis=1&amp;pid=0acf8c28b&amp;color=0,0,0&amp;vpa=29&amp;vtp=1" title=""/>
          <p:cNvSpPr/>
          <p:nvPr/>
        </p:nvSpPr>
        <p:spPr>
          <a:xfrm>
            <a:off x="3722719" y="2835815"/>
            <a:ext cx="495300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31_4#e480e0a4a.choices?htil=1&amp;vcp=1&amp;vop=1&amp;vis=1&amp;pid=0acf8c28b&amp;color=0,0,0&amp;vtp=1&amp;bbb=1" title=""/>
          <p:cNvSpPr/>
          <p:nvPr/>
        </p:nvSpPr>
        <p:spPr>
          <a:xfrm>
            <a:off x="932688" y="3388582"/>
            <a:ext cx="670255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A.助跑时运动员相对于地面是静止的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B.压弯撑竿说明力能改变物体的形状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C.运动员鞋底的花纹是为了减小摩擦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D.松手后运动员仍然受撑竿的作用力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e85af39f4?vcp=1&amp;pid=6058b8b56&amp;color=0,0,0&amp;tib=255,255,255&amp;iip=10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e85af39f4?vcp=1&amp;pid=6058b8b56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重力</a:t>
            </a:r>
            <a:endParaRPr lang="en-US" altLang="zh-CN" sz="100"/>
          </a:p>
        </p:txBody>
      </p:sp>
      <p:sp>
        <p:nvSpPr>
          <p:cNvPr id="4" name="QC_6_BD.33_1#80b769ff4?vcp=1&amp;vop=1&amp;vis=1&amp;pid=e85af39f4&amp;color=0,0,0&amp;vtp=1&amp;bbb=1&amp;hb=1" title=""/>
          <p:cNvSpPr/>
          <p:nvPr/>
        </p:nvSpPr>
        <p:spPr>
          <a:xfrm>
            <a:off x="932688" y="1351063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（2023·扬州）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若地球上的物体所受的重力突然消失：①物体将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没有质量；②摩擦力将不存在；③火焰的形状是球形的；④瀑布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将消失。其中正确的是(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4_1#80b769ff4.bracket?vcp=1&amp;vop=1&amp;vis=1&amp;pid=e85af39f4&amp;color=0,0,0&amp;vpa=30&amp;vtp=1" title=""/>
          <p:cNvSpPr/>
          <p:nvPr/>
        </p:nvSpPr>
        <p:spPr>
          <a:xfrm>
            <a:off x="4781581" y="26331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6_BD.33_2#80b769ff4.choices?vcp=1&amp;vop=1&amp;vis=1&amp;pid=e85af39f4&amp;color=0,0,0&amp;vtp=1&amp;bbb=1" title=""/>
          <p:cNvSpPr/>
          <p:nvPr/>
        </p:nvSpPr>
        <p:spPr>
          <a:xfrm>
            <a:off x="932688" y="32687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A.①②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B.②③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C.③④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D.①④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5_1#71415f34f?iti=2&amp;htil=2&amp;vcp=1&amp;vop=1&amp;vis=1&amp;pid=e85af39f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78893" y="1344644"/>
            <a:ext cx="2020824" cy="349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5_2#71415f34f?iti=2&amp;htil=2&amp;vcp=1&amp;vop=1&amp;vis=1&amp;pid=e85af39f4&amp;color=0,0,0&amp;vtp=1&amp;bbb=1" title=""/>
          <p:cNvSpPr/>
          <p:nvPr/>
        </p:nvSpPr>
        <p:spPr>
          <a:xfrm>
            <a:off x="9732899" y="4964652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35_3#71415f34f?htil=2&amp;vcp=1&amp;vop=1&amp;vis=1&amp;pid=e85af39f4&amp;color=0,0,0&amp;vtp=1&amp;bt=1&amp;bbb=1&amp;hb=1" title=""/>
              <p:cNvSpPr/>
              <p:nvPr/>
            </p:nvSpPr>
            <p:spPr>
              <a:xfrm>
                <a:off x="932688" y="1326356"/>
                <a:ext cx="8165592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（2025·乐山）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如图8-2所示，将一物体竖直悬挂在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弹簧测力计的挂钩上，物体静止时弹簧测力计的示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；把弹簧测力计倒过来，将此物体竖直挂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在弹簧测力计的拉环上，物体静止时弹簧测力计的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35_3#71415f34f?htil=2&amp;vcp=1&amp;vop=1&amp;vis=1&amp;pid=e85af39f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26356"/>
                <a:ext cx="8165592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6" t="-15" r="-505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36_1#71415f34f.blank?vcp=1&amp;vop=1&amp;vis=1&amp;pid=e85af39f4&amp;color=0,0,0&amp;vpa=31&amp;vtp=1&amp;bbb=1" title=""/>
          <p:cNvSpPr/>
          <p:nvPr/>
        </p:nvSpPr>
        <p:spPr>
          <a:xfrm>
            <a:off x="1619282" y="2591276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2.2</a:t>
            </a:r>
            <a:endParaRPr lang="en-US" altLang="zh-CN" sz="2800"/>
          </a:p>
        </p:txBody>
      </p:sp>
      <p:sp>
        <p:nvSpPr>
          <p:cNvPr id="6" name="QB_6_AN.37_1#71415f34f.blank?vcp=1&amp;vop=1&amp;vis=1&amp;pid=e85af39f4&amp;color=0,0,0&amp;vpa=32&amp;vtp=1&amp;bbb=1" title=""/>
          <p:cNvSpPr/>
          <p:nvPr/>
        </p:nvSpPr>
        <p:spPr>
          <a:xfrm>
            <a:off x="2014569" y="3865721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8_1#46694dacd?iti=3&amp;htil=3&amp;vcp=1&amp;vop=1&amp;vis=1&amp;pid=e85af39f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4152" y="1274286"/>
            <a:ext cx="3163824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8_2#46694dacd?iti=3&amp;htil=3&amp;vcp=1&amp;vop=1&amp;vis=1&amp;pid=e85af39f4&amp;color=0,0,0&amp;vtp=1&amp;bbb=1" title=""/>
          <p:cNvSpPr/>
          <p:nvPr/>
        </p:nvSpPr>
        <p:spPr>
          <a:xfrm>
            <a:off x="9199658" y="287347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图8-3</a:t>
            </a:r>
            <a:endParaRPr lang="en-US" altLang="zh-CN" sz="2800"/>
          </a:p>
        </p:txBody>
      </p:sp>
      <p:sp>
        <p:nvSpPr>
          <p:cNvPr id="4" name="QB_6_BD.38_3#46694dacd?htil=3&amp;vcp=1&amp;vop=1&amp;vis=1&amp;pid=e85af39f4&amp;color=0,0,0&amp;vtp=1&amp;bt=1&amp;bbb=1&amp;hb=1&amp;hs=1" title=""/>
          <p:cNvSpPr/>
          <p:nvPr/>
        </p:nvSpPr>
        <p:spPr>
          <a:xfrm>
            <a:off x="932688" y="1255998"/>
            <a:ext cx="702259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（2025·眉山）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2025年4月30日，神舟十九号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返回舱在东风着陆场成功着陆，神舟十九号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载人飞行任务取得圆满成功！返回舱回收着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陆阶段，减速伞拉出并降速，如图8-3甲所示，</a:t>
            </a:r>
            <a:endParaRPr lang="en-US" altLang="zh-CN" sz="2800"/>
          </a:p>
        </p:txBody>
      </p:sp>
      <p:sp>
        <p:nvSpPr>
          <p:cNvPr id="5" name="QB_6_AN.39_1#46694dacd.blank?vcp=1&amp;vop=1&amp;vis=1&amp;pid=e85af39f4&amp;color=0,0,0&amp;vpa=33&amp;vtp=1&amp;bbb=1" title=""/>
          <p:cNvSpPr/>
          <p:nvPr/>
        </p:nvSpPr>
        <p:spPr>
          <a:xfrm>
            <a:off x="4872069" y="372437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</a:t>
            </a:r>
            <a:endParaRPr lang="en-US" altLang="zh-CN" sz="2800"/>
          </a:p>
        </p:txBody>
      </p:sp>
      <p:sp>
        <p:nvSpPr>
          <p:cNvPr id="6" name="QB_6_AN.40_1#46694dacd.blank?vcp=1&amp;vop=1&amp;vis=1&amp;pid=e85af39f4&amp;color=0,0,0&amp;vpa=34&amp;vtp=1&amp;bbb=1" title=""/>
          <p:cNvSpPr/>
          <p:nvPr/>
        </p:nvSpPr>
        <p:spPr>
          <a:xfrm>
            <a:off x="8990807" y="4998815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运动状态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6_BD.38_3#46694dacd?htil=3&amp;vcp=1&amp;vop=1&amp;vis=1&amp;pid=e85af39f4&amp;color=0,0,0&amp;vtp=1&amp;bt=1&amp;bbb=1&amp;hb=1&amp;hs=1" title=""/>
              <p:cNvSpPr/>
              <p:nvPr/>
            </p:nvSpPr>
            <p:spPr>
              <a:xfrm>
                <a:off x="932688" y="3754850"/>
                <a:ext cx="10320018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以伞为参照物，返回舱是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的。在返回舱距离地面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左右时，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反推发动机点火，如图8-3乙所示，将返回舱的速度降低到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，实现平稳着陆，说明力可以改变物体的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6_BD.38_3#46694dacd?htil=3&amp;vcp=1&amp;vop=1&amp;vis=1&amp;pid=e85af39f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54850"/>
                <a:ext cx="10320018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5" t="-5" r="-3841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5c55f78b.fixed?vcp=1&amp;pid=707ec645b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45c55f78b.fixed?vcp=1&amp;pid=707ec645b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45c55f78b.fixed?vcp=1&amp;pid=707ec645b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41_1#a8a836a0c?vcp=1&amp;vop=1&amp;vis=1&amp;pid=45c55f78b&amp;color=0,0,0&amp;vtp=1&amp;bt=1&amp;bbb=1&amp;hb=1" title=""/>
          <p:cNvSpPr/>
          <p:nvPr/>
        </p:nvSpPr>
        <p:spPr>
          <a:xfrm>
            <a:off x="932688" y="127200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.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（2024·山东）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如图8-4所示，滑旱冰时小明用力推墙，他便向后退，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说明力的作用是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的；使小明后退的力的施力物体是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spc="-50"/>
          </a:p>
        </p:txBody>
      </p:sp>
      <p:sp>
        <p:nvSpPr>
          <p:cNvPr id="3" name="QB_5_AN.42_1#a8a836a0c.blank?vcp=1&amp;vop=1&amp;vis=1&amp;pid=45c55f78b&amp;color=0,0,0&amp;vpa=35&amp;vtp=1&amp;bbb=1" title=""/>
          <p:cNvSpPr/>
          <p:nvPr/>
        </p:nvSpPr>
        <p:spPr>
          <a:xfrm>
            <a:off x="3389344" y="1868265"/>
            <a:ext cx="9540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相互</a:t>
            </a:r>
            <a:endParaRPr lang="en-US" altLang="zh-CN" sz="2800" spc="-50"/>
          </a:p>
        </p:txBody>
      </p:sp>
      <p:sp>
        <p:nvSpPr>
          <p:cNvPr id="4" name="QB_5_AN.44_1#a8a836a0c.blank?vcp=1&amp;vop=1&amp;vis=1&amp;pid=45c55f78b&amp;color=0,0,0&amp;vpa=36&amp;vtp=1" title=""/>
          <p:cNvSpPr/>
          <p:nvPr/>
        </p:nvSpPr>
        <p:spPr>
          <a:xfrm>
            <a:off x="9693307" y="1868265"/>
            <a:ext cx="6032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墙</a:t>
            </a:r>
            <a:endParaRPr lang="en-US" altLang="zh-CN" sz="2800" spc="-50"/>
          </a:p>
        </p:txBody>
      </p:sp>
      <p:pic>
        <p:nvPicPr>
          <p:cNvPr id="5" name="QB_5_BD.43_1#a8a836a0c?iti=4&amp;vcp=1&amp;vop=1&amp;vis=1&amp;pid=45c55f78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2896" y="2609437"/>
            <a:ext cx="2423160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43_2#a8a836a0c?iti=4&amp;vcp=1&amp;vop=1&amp;vis=1&amp;pid=45c55f78b&amp;color=0,0,0&amp;vtp=1&amp;bbb=1" title=""/>
          <p:cNvSpPr/>
          <p:nvPr/>
        </p:nvSpPr>
        <p:spPr>
          <a:xfrm>
            <a:off x="5638070" y="5013293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707ec645b?lid=a4f732791&amp;cid=a4f732791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707ec645b?lid=a4f732791&amp;cid=a4f732791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707ec645b?lid=a4f732791&amp;cid=a4f732791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707ec645b?lid=73a819191&amp;cid=73a819191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707ec645b?lid=73a819191&amp;cid=73a819191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707ec645b?lid=73a819191&amp;cid=73a819191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707ec645b?lid=6058b8b56&amp;cid=6058b8b56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707ec645b?lid=6058b8b56&amp;cid=6058b8b56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707ec645b?lid=6058b8b56&amp;cid=6058b8b56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707ec645b?lid=45c55f78b&amp;cid=45c55f78b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707ec645b?lid=45c55f78b&amp;cid=45c55f78b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707ec645b?lid=45c55f78b&amp;cid=45c55f78b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707ec645b?lid=8764d10cf&amp;cid=8764d10cf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707ec645b?lid=8764d10cf&amp;cid=8764d10cf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707ec645b?lid=8764d10cf&amp;cid=8764d10cf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707ec645b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707ec645b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707ec645b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45_1#3c1b6ec90?vcp=1&amp;vop=1&amp;vis=1&amp;pid=45c55f78b&amp;color=0,0,0&amp;vtp=1&amp;bt=1&amp;bbb=1&amp;hb=1" title=""/>
              <p:cNvSpPr/>
              <p:nvPr/>
            </p:nvSpPr>
            <p:spPr>
              <a:xfrm>
                <a:off x="932688" y="152752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（2023·山东）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如图8-5所示，一个小球在竖直挡板的作用下静止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在斜面上，请作出小球所受重力的示意图（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为小球的重心）。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45_1#3c1b6ec90?vcp=1&amp;vop=1&amp;vis=1&amp;pid=45c55f78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2752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2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45_2#3c1b6ec90?iti=5&amp;htil=4&amp;vcp=1&amp;vop=1&amp;vis=1&amp;pid=45c55f78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0552" y="2765393"/>
            <a:ext cx="2679192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5_3#3c1b6ec90?iti=5&amp;htil=4&amp;vcp=1&amp;vop=1&amp;vis=1&amp;pid=45c55f78b&amp;color=0,0,0&amp;vtp=1&amp;bbb=1" title=""/>
          <p:cNvSpPr/>
          <p:nvPr/>
        </p:nvSpPr>
        <p:spPr>
          <a:xfrm>
            <a:off x="3013742" y="4753959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图8-5</a:t>
            </a:r>
            <a:endParaRPr lang="en-US" altLang="zh-CN" sz="2800"/>
          </a:p>
        </p:txBody>
      </p:sp>
      <p:sp>
        <p:nvSpPr>
          <p:cNvPr id="5" name="QO_5_AN.46_1#3c1b6ec90?htil=4&amp;vcp=1&amp;vop=1&amp;vis=1&amp;pid=45c55f78b&amp;color=0,0,0&amp;vtp=1&amp;bbb=1" title=""/>
          <p:cNvSpPr/>
          <p:nvPr/>
        </p:nvSpPr>
        <p:spPr>
          <a:xfrm>
            <a:off x="6089904" y="2737961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46_2#3c1b6ec90?htil=4&amp;vcp=1&amp;vop=1&amp;vis=1&amp;pid=45c55f78b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7224" y="3428143"/>
            <a:ext cx="2322576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442700" y="11747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47_1#6e0785749?vcp=1&amp;vop=1&amp;vis=1&amp;pid=45c55f78b&amp;color=0,0,0&amp;vtp=1&amp;bt=1&amp;bbb=1&amp;hb=1" title=""/>
          <p:cNvSpPr/>
          <p:nvPr/>
        </p:nvSpPr>
        <p:spPr>
          <a:xfrm>
            <a:off x="932688" y="149945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（2025·新疆）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如图8-6所示，请在图中画出空中飞行的篮球所受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重力的示意图。</a:t>
            </a:r>
            <a:endParaRPr lang="en-US" altLang="zh-CN" sz="2800"/>
          </a:p>
        </p:txBody>
      </p:sp>
      <p:pic>
        <p:nvPicPr>
          <p:cNvPr id="3" name="QO_5_BD.47_2#6e0785749?iti=6&amp;htil=5&amp;vcp=1&amp;vop=1&amp;vis=1&amp;pid=45c55f78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688" y="2839180"/>
            <a:ext cx="5074920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7_3#6e0785749?iti=6&amp;htil=5&amp;vcp=1&amp;vop=1&amp;vis=1&amp;pid=45c55f78b&amp;color=0,0,0&amp;vtp=1&amp;bbb=1" title=""/>
          <p:cNvSpPr/>
          <p:nvPr/>
        </p:nvSpPr>
        <p:spPr>
          <a:xfrm>
            <a:off x="3013742" y="478202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图8-6</a:t>
            </a:r>
            <a:endParaRPr lang="en-US" altLang="zh-CN" sz="2800"/>
          </a:p>
        </p:txBody>
      </p:sp>
      <p:sp>
        <p:nvSpPr>
          <p:cNvPr id="5" name="QO_5_AN.48_1#6e0785749?htil=5&amp;vcp=1&amp;vop=1&amp;vis=1&amp;pid=45c55f78b&amp;color=0,0,0&amp;vtp=1&amp;bbb=1" title=""/>
          <p:cNvSpPr/>
          <p:nvPr/>
        </p:nvSpPr>
        <p:spPr>
          <a:xfrm>
            <a:off x="6089904" y="2775172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48_2#6e0785749?htil=5&amp;vcp=1&amp;vop=1&amp;vis=1&amp;pid=45c55f78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465354"/>
            <a:ext cx="4233672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764d10cf.fixed?vcp=1&amp;pid=707ec645b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8764d10cf.fixed?vcp=1&amp;pid=707ec645b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8764d10cf.fixed?vcp=1&amp;pid=707ec645b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49_1#12a2b950b?vcp=1&amp;vop=1&amp;vis=1&amp;pid=8764d10cf&amp;color=0,0,0&amp;vtp=1&amp;bt=1&amp;bbb=1&amp;hb=1" title=""/>
              <p:cNvSpPr/>
              <p:nvPr/>
            </p:nvSpPr>
            <p:spPr>
              <a:xfrm>
                <a:off x="932688" y="110410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如图8-7，苹果静止在水平面上，请在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点画出苹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果所受重力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和支持力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的示意图。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49_1#12a2b950b?vcp=1&amp;vop=1&amp;vis=1&amp;pid=8764d10c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0410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49_2#12a2b950b?iti=7&amp;htil=6&amp;vcp=1&amp;vop=1&amp;vis=1&amp;pid=8764d10c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6816" y="3642201"/>
            <a:ext cx="3026664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9_3#12a2b950b?iti=7&amp;htil=6&amp;vcp=1&amp;vop=1&amp;vis=1&amp;pid=8764d10cf&amp;color=0,0,0&amp;vtp=1&amp;bbb=1" title=""/>
          <p:cNvSpPr/>
          <p:nvPr/>
        </p:nvSpPr>
        <p:spPr>
          <a:xfrm>
            <a:off x="3013742" y="5177377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图8-7</a:t>
            </a:r>
            <a:endParaRPr lang="en-US" altLang="zh-CN" sz="2800"/>
          </a:p>
        </p:txBody>
      </p:sp>
      <p:sp>
        <p:nvSpPr>
          <p:cNvPr id="5" name="QO_5_AN.50_1#12a2b950b?htil=6&amp;vcp=1&amp;vop=1&amp;vis=1&amp;pid=8764d10cf&amp;color=0,0,0&amp;vtp=1&amp;bbb=1" title=""/>
          <p:cNvSpPr/>
          <p:nvPr/>
        </p:nvSpPr>
        <p:spPr>
          <a:xfrm>
            <a:off x="6089904" y="2310987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50_2#12a2b950b?htil=6&amp;vcp=1&amp;vop=1&amp;vis=1&amp;pid=8764d10cf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5472" y="3001169"/>
            <a:ext cx="292608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1_1#ecfb620fc?vcp=1&amp;vop=1&amp;vis=1&amp;pid=8764d10cf&amp;color=0,0,0&amp;vtp=1&amp;bt=1&amp;bbb=1&amp;hb=1" title=""/>
              <p:cNvSpPr/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我国研制的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𝐂𝐑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动车组样车，运营时速可达400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公里。样车行驶时，以车厢为参照物，轨道是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（选填“运动”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或“静止”）的，样车刹车时受阻力作用减速，说明力可以改变物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，司机由于具有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会向前倾。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51_1#ecfb620fc?vcp=1&amp;vop=1&amp;vis=1&amp;pid=8764d10c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1308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52_1#ecfb620fc.blank?vcp=1&amp;vop=1&amp;vis=1&amp;pid=8764d10cf&amp;color=0,0,0&amp;vpa=37&amp;vtp=1&amp;bbb=1" title=""/>
          <p:cNvSpPr/>
          <p:nvPr/>
        </p:nvSpPr>
        <p:spPr>
          <a:xfrm>
            <a:off x="8086757" y="280260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</a:t>
            </a:r>
            <a:endParaRPr lang="en-US" altLang="zh-CN" sz="2800"/>
          </a:p>
        </p:txBody>
      </p:sp>
      <p:sp>
        <p:nvSpPr>
          <p:cNvPr id="4" name="QB_5_AN.53_1#ecfb620fc.blank?vcp=1&amp;vop=1&amp;vis=1&amp;pid=8764d10cf&amp;color=0,0,0&amp;vpa=38&amp;vtp=1&amp;bbb=1" title=""/>
          <p:cNvSpPr/>
          <p:nvPr/>
        </p:nvSpPr>
        <p:spPr>
          <a:xfrm>
            <a:off x="1657382" y="4077049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运动状态</a:t>
            </a:r>
            <a:endParaRPr lang="en-US" altLang="zh-CN" sz="2800"/>
          </a:p>
        </p:txBody>
      </p:sp>
      <p:sp>
        <p:nvSpPr>
          <p:cNvPr id="5" name="QB_5_AN.54_1#ecfb620fc.blank?vcp=1&amp;vop=1&amp;vis=1&amp;pid=8764d10cf&amp;color=0,0,0&amp;vpa=39&amp;vtp=1&amp;bbb=1" title=""/>
          <p:cNvSpPr/>
          <p:nvPr/>
        </p:nvSpPr>
        <p:spPr>
          <a:xfrm>
            <a:off x="5935694" y="407704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惯性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55_1#b6b73e6f1?vcp=1&amp;vop=1&amp;vis=1&amp;pid=8764d10cf&amp;color=0,0,0&amp;vtp=1&amp;bt=1&amp;bbb=1&amp;hb=1" title=""/>
          <p:cNvSpPr/>
          <p:nvPr/>
        </p:nvSpPr>
        <p:spPr>
          <a:xfrm>
            <a:off x="932688" y="21853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广东生产的无人驾驶电动垂直起降航空器首飞成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功，彰显了我国科技在城市空中交通领域的领先地位。航空器可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用于高空摄影、旅游观光等，航空器通过旋转旋翼对空气施加向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下的力，从而获得升力，这说明了力的作用是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的。</a:t>
            </a:r>
            <a:endParaRPr lang="en-US" altLang="zh-CN" sz="2800"/>
          </a:p>
        </p:txBody>
      </p:sp>
      <p:sp>
        <p:nvSpPr>
          <p:cNvPr id="3" name="QB_5_AN.56_1#b6b73e6f1.blank?vcp=1&amp;vop=1&amp;vis=1&amp;pid=8764d10cf&amp;color=0,0,0&amp;vpa=40&amp;vtp=1&amp;bbb=1" title=""/>
          <p:cNvSpPr/>
          <p:nvPr/>
        </p:nvSpPr>
        <p:spPr>
          <a:xfrm>
            <a:off x="8086757" y="407704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相互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57_1#558fc5b2e?vcp=1&amp;vop=1&amp;vis=1&amp;pid=8764d10cf&amp;color=0,0,0&amp;vtp=1&amp;bt=1&amp;bbb=1&amp;hb=1" title=""/>
              <p:cNvSpPr/>
              <p:nvPr/>
            </p:nvSpPr>
            <p:spPr>
              <a:xfrm>
                <a:off x="932688" y="113611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如图8-8所示，物体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保持静止，画出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所受重力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和拉力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的示意图。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57_1#558fc5b2e?vcp=1&amp;vop=1&amp;vis=1&amp;pid=8764d10c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3611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57_2#558fc5b2e?iti=8&amp;htil=7&amp;vcp=1&amp;vop=1&amp;vis=1&amp;pid=8764d10c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2384" y="2553303"/>
            <a:ext cx="804672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57_3#558fc5b2e?iti=8&amp;htil=7&amp;vcp=1&amp;vop=1&amp;vis=1&amp;pid=8764d10cf&amp;color=0,0,0&amp;vtp=1&amp;bbb=1" title=""/>
          <p:cNvSpPr/>
          <p:nvPr/>
        </p:nvSpPr>
        <p:spPr>
          <a:xfrm>
            <a:off x="3018314" y="5145373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图8-8</a:t>
            </a:r>
            <a:endParaRPr lang="en-US" altLang="zh-CN" sz="2800"/>
          </a:p>
        </p:txBody>
      </p:sp>
      <p:sp>
        <p:nvSpPr>
          <p:cNvPr id="5" name="QO_5_AN.58_1#558fc5b2e?htil=7&amp;vcp=1&amp;vop=1&amp;vis=1&amp;pid=8764d10cf&amp;color=0,0,0&amp;vtp=1&amp;bbb=1" title=""/>
          <p:cNvSpPr/>
          <p:nvPr/>
        </p:nvSpPr>
        <p:spPr>
          <a:xfrm>
            <a:off x="6089904" y="2342991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58_2#558fc5b2e?htil=7&amp;vcp=1&amp;vop=1&amp;vis=1&amp;pid=8764d10cf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033173"/>
            <a:ext cx="493776" cy="26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4f732791.fixed?vcp=1&amp;pid=707ec645b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a4f732791.fixed?vcp=1&amp;pid=707ec645b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a4f732791.fixed?vcp=1&amp;pid=707ec645b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62eb83f0e?colgroup=4,22&amp;vcp=1&amp;pid=a4f732791&amp;color=0,0,0&amp;vtp=1&amp;bt=1&amp;bbb=1&amp;hb=1" title=""/>
          <p:cNvGraphicFramePr>
            <a:graphicFrameLocks noGrp="1"/>
          </p:cNvGraphicFramePr>
          <p:nvPr/>
        </p:nvGraphicFramePr>
        <p:xfrm>
          <a:off x="932688" y="1458214"/>
          <a:ext cx="10259568" cy="3941573"/>
        </p:xfrm>
        <a:graphic>
          <a:graphicData uri="http://schemas.openxmlformats.org/drawingml/2006/table">
            <a:tbl>
              <a:tblPr/>
              <a:tblGrid>
                <a:gridCol w="1847088"/>
                <a:gridCol w="1847088"/>
                <a:gridCol w="2359152"/>
                <a:gridCol w="2359152"/>
                <a:gridCol w="1847088"/>
              </a:tblGrid>
              <a:tr h="16886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1.能用示意图描述力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会测量力的大小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2.通过常见事例或实验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了解重力和弹力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认识力的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作用效果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重力作图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力的相互作用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重力作图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73a819191.fixed?vcp=1&amp;pid=707ec645b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73a819191.fixed?vcp=1&amp;pid=707ec645b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73a819191.fixed?vcp=1&amp;pid=707ec645b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32502f97?vcp=1&amp;pid=73a819191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a32502f97?vcp=1&amp;pid=73a81919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力</a:t>
            </a:r>
            <a:endParaRPr lang="en-US" altLang="zh-CN" sz="100">
              <a:solidFill>
                <a:srgbClr val="000000"/>
              </a:solidFill>
            </a:endParaRPr>
          </a:p>
        </p:txBody>
      </p:sp>
      <p:sp>
        <p:nvSpPr>
          <p:cNvPr id="4" name="P_6_BD#c31a06e77?vcp=1&amp;pid=a32502f97&amp;color=0,0,0&amp;vtp=1&amp;bbb=1&amp;hb=1" title=""/>
          <p:cNvSpPr/>
          <p:nvPr/>
        </p:nvSpPr>
        <p:spPr>
          <a:xfrm>
            <a:off x="932688" y="1351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1.力是物体对物体的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，物体间力的作用是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2.作用效果：（1）力使物体改变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。（2）力使物体改变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3.物理学中，力的单位是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，符号是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P_6_AN.1_1#c31a06e77.blank?vcp=1&amp;pid=a32502f97&amp;color=0,0,0&amp;vpa=1&amp;vtp=1&amp;bbb=1" title=""/>
          <p:cNvSpPr/>
          <p:nvPr/>
        </p:nvSpPr>
        <p:spPr>
          <a:xfrm>
            <a:off x="4067206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作用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c31a06e77.blank?vcp=1&amp;pid=a32502f97&amp;color=0,0,0&amp;vpa=2&amp;vtp=1&amp;bbb=1" title=""/>
          <p:cNvSpPr/>
          <p:nvPr/>
        </p:nvSpPr>
        <p:spPr>
          <a:xfrm>
            <a:off x="8348695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相互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3_1#c31a06e77.blank?vcp=1&amp;pid=a32502f97&amp;color=0,0,0&amp;vpa=3&amp;vtp=1&amp;bbb=1" title=""/>
          <p:cNvSpPr/>
          <p:nvPr/>
        </p:nvSpPr>
        <p:spPr>
          <a:xfrm>
            <a:off x="6030944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形状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_1#c31a06e77.blank?vcp=1&amp;pid=a32502f97&amp;color=0,0,0&amp;vpa=4&amp;vtp=1&amp;bbb=1" title=""/>
          <p:cNvSpPr/>
          <p:nvPr/>
        </p:nvSpPr>
        <p:spPr>
          <a:xfrm>
            <a:off x="943007" y="26159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运动状态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5_1#c31a06e77.blank?vcp=1&amp;pid=a32502f97&amp;color=0,0,0&amp;vpa=5&amp;vtp=1&amp;bbb=1" title=""/>
          <p:cNvSpPr/>
          <p:nvPr/>
        </p:nvSpPr>
        <p:spPr>
          <a:xfrm>
            <a:off x="4781581" y="32427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牛顿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0" name="P_6_AN.6_1#c31a06e77.blank?vcp=1&amp;pid=a32502f97&amp;color=0,0,0&amp;vpa=6&amp;vtp=1&amp;bbb=1" title=""/>
              <p:cNvSpPr/>
              <p:nvPr/>
            </p:nvSpPr>
            <p:spPr>
              <a:xfrm>
                <a:off x="7328725" y="3370171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6_1#c31a06e77.blank?vcp=1&amp;pid=a32502f97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8725" y="3370171"/>
                <a:ext cx="427038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4" t="-55" r="119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c31a06e77?vcp=1&amp;pid=a32502f97&amp;color=0,0,0&amp;vtp=1&amp;bt=1&amp;bbb=1&amp;hb=1" title=""/>
          <p:cNvSpPr/>
          <p:nvPr/>
        </p:nvSpPr>
        <p:spPr>
          <a:xfrm>
            <a:off x="932688" y="187804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4.力的作用效果跟力的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有关，它们被称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为力的三要素。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5.力的三要素可用力的示意图表示：用一条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来表示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表示力的大小，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表示力的方向，线段的起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点（或终点）表示力的作用点。</a:t>
            </a:r>
            <a:endParaRPr lang="en-US" altLang="zh-CN" sz="2800"/>
          </a:p>
        </p:txBody>
      </p:sp>
      <p:sp>
        <p:nvSpPr>
          <p:cNvPr id="3" name="P_6_AN.7_1#c31a06e77.blank?vcp=1&amp;pid=a32502f97&amp;color=0,0,0&amp;vpa=7&amp;vtp=1&amp;bbb=1" title=""/>
          <p:cNvSpPr/>
          <p:nvPr/>
        </p:nvSpPr>
        <p:spPr>
          <a:xfrm>
            <a:off x="4424394" y="18475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大小</a:t>
            </a:r>
            <a:endParaRPr lang="en-US" altLang="zh-CN" sz="2800"/>
          </a:p>
        </p:txBody>
      </p:sp>
      <p:sp>
        <p:nvSpPr>
          <p:cNvPr id="4" name="P_6_AN.8_1#c31a06e77.blank?vcp=1&amp;pid=a32502f97&amp;color=0,0,0&amp;vpa=8&amp;vtp=1&amp;bbb=1" title=""/>
          <p:cNvSpPr/>
          <p:nvPr/>
        </p:nvSpPr>
        <p:spPr>
          <a:xfrm>
            <a:off x="5848381" y="18475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方向</a:t>
            </a:r>
            <a:endParaRPr lang="en-US" altLang="zh-CN" sz="2800"/>
          </a:p>
        </p:txBody>
      </p:sp>
      <p:sp>
        <p:nvSpPr>
          <p:cNvPr id="5" name="P_6_AN.9_1#c31a06e77.blank?vcp=1&amp;pid=a32502f97&amp;color=0,0,0&amp;vpa=9&amp;vtp=1&amp;bbb=1" title=""/>
          <p:cNvSpPr/>
          <p:nvPr/>
        </p:nvSpPr>
        <p:spPr>
          <a:xfrm>
            <a:off x="7272370" y="184756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作用点</a:t>
            </a:r>
            <a:endParaRPr lang="en-US" altLang="zh-CN" sz="2800"/>
          </a:p>
        </p:txBody>
      </p:sp>
      <p:sp>
        <p:nvSpPr>
          <p:cNvPr id="6" name="P_6_AN.10_1#c31a06e77.blank?vcp=1&amp;pid=a32502f97&amp;color=0,0,0&amp;vpa=10&amp;vtp=1&amp;bbb=1" title=""/>
          <p:cNvSpPr/>
          <p:nvPr/>
        </p:nvSpPr>
        <p:spPr>
          <a:xfrm>
            <a:off x="7639082" y="3142964"/>
            <a:ext cx="24018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带箭头的线段</a:t>
            </a:r>
            <a:endParaRPr lang="en-US" altLang="zh-CN" sz="2800"/>
          </a:p>
        </p:txBody>
      </p:sp>
      <p:sp>
        <p:nvSpPr>
          <p:cNvPr id="7" name="P_6_AN.11_1#c31a06e77.blank?vcp=1&amp;pid=a32502f97&amp;color=0,0,0&amp;vpa=11&amp;vtp=1&amp;bbb=1" title=""/>
          <p:cNvSpPr/>
          <p:nvPr/>
        </p:nvSpPr>
        <p:spPr>
          <a:xfrm>
            <a:off x="1657382" y="379066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线段长度</a:t>
            </a:r>
            <a:endParaRPr lang="en-US" altLang="zh-CN" sz="2800"/>
          </a:p>
        </p:txBody>
      </p:sp>
      <p:sp>
        <p:nvSpPr>
          <p:cNvPr id="8" name="P_6_AN.12_1#c31a06e77.blank?vcp=1&amp;pid=a32502f97&amp;color=0,0,0&amp;vpa=12&amp;vtp=1&amp;bbb=1" title=""/>
          <p:cNvSpPr/>
          <p:nvPr/>
        </p:nvSpPr>
        <p:spPr>
          <a:xfrm>
            <a:off x="5935694" y="37906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箭头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d842ca15c?vcp=1&amp;pid=73a819191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d842ca15c?vcp=1&amp;pid=73a81919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弹力</a:t>
            </a:r>
            <a:endParaRPr lang="en-US" altLang="zh-CN" sz="100"/>
          </a:p>
        </p:txBody>
      </p:sp>
      <p:sp>
        <p:nvSpPr>
          <p:cNvPr id="4" name="P_6_BD#bb972538d?vcp=1&amp;pid=d842ca15c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6.物体由于发生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而产生的力，叫作弹力；平时我们所说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的拉力、压力、推力、支持力均属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7.力的测量工具是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。弹簧测力计是利用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的原理制成的。弹簧测力计的使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用：（1）使用前要校零，即要使指针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。（2）要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看清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P_6_AN.13_1#bb972538d.blank?vcp=1&amp;pid=d842ca15c&amp;color=0,0,0&amp;vpa=13&amp;vtp=1&amp;bbb=1" title=""/>
          <p:cNvSpPr/>
          <p:nvPr/>
        </p:nvSpPr>
        <p:spPr>
          <a:xfrm>
            <a:off x="3352831" y="13205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弹性形变</a:t>
            </a:r>
            <a:endParaRPr lang="en-US" altLang="zh-CN" sz="2800"/>
          </a:p>
        </p:txBody>
      </p:sp>
      <p:sp>
        <p:nvSpPr>
          <p:cNvPr id="6" name="P_6_AN.14_1#bb972538d.blank?vcp=1&amp;pid=d842ca15c&amp;color=0,0,0&amp;vpa=14&amp;vtp=1" title=""/>
          <p:cNvSpPr/>
          <p:nvPr/>
        </p:nvSpPr>
        <p:spPr>
          <a:xfrm>
            <a:off x="6300819" y="19682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弹</a:t>
            </a:r>
            <a:endParaRPr lang="en-US" altLang="zh-CN" sz="2800"/>
          </a:p>
        </p:txBody>
      </p:sp>
      <p:sp>
        <p:nvSpPr>
          <p:cNvPr id="7" name="P_6_AN.15_1#bb972538d.blank?vcp=1&amp;pid=d842ca15c&amp;color=0,0,0&amp;vpa=15&amp;vtp=1&amp;bbb=1" title=""/>
          <p:cNvSpPr/>
          <p:nvPr/>
        </p:nvSpPr>
        <p:spPr>
          <a:xfrm>
            <a:off x="3710019" y="26159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测力计</a:t>
            </a:r>
            <a:endParaRPr lang="en-US" altLang="zh-CN" sz="2800"/>
          </a:p>
        </p:txBody>
      </p:sp>
      <p:sp>
        <p:nvSpPr>
          <p:cNvPr id="8" name="P_6_AN.16_1#bb972538d.blank?vcp=1&amp;pid=d842ca15c&amp;color=0,0,0&amp;vpa=16&amp;vtp=1&amp;bbb=1&amp;hb=1" title=""/>
          <p:cNvSpPr/>
          <p:nvPr/>
        </p:nvSpPr>
        <p:spPr>
          <a:xfrm>
            <a:off x="932689" y="2615983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在弹性限度内，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弹簧的伸长量与拉力大小成正比</a:t>
            </a:r>
            <a:endParaRPr lang="en-US" altLang="zh-CN" sz="2800"/>
          </a:p>
        </p:txBody>
      </p:sp>
      <p:sp>
        <p:nvSpPr>
          <p:cNvPr id="9" name="P_6_AN.17_1#bb972538d.blank?vcp=1&amp;pid=d842ca15c&amp;color=0,0,0&amp;vpa=17&amp;vtp=1&amp;bbb=1" title=""/>
          <p:cNvSpPr/>
          <p:nvPr/>
        </p:nvSpPr>
        <p:spPr>
          <a:xfrm>
            <a:off x="6835807" y="3911383"/>
            <a:ext cx="24018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指在零刻度线</a:t>
            </a:r>
            <a:endParaRPr lang="en-US" altLang="zh-CN" sz="2800"/>
          </a:p>
        </p:txBody>
      </p:sp>
      <p:sp>
        <p:nvSpPr>
          <p:cNvPr id="10" name="P_6_AN.18_1#bb972538d.blank?vcp=1&amp;pid=d842ca15c&amp;color=0,0,0&amp;vpa=18&amp;vtp=1&amp;bbb=1" title=""/>
          <p:cNvSpPr/>
          <p:nvPr/>
        </p:nvSpPr>
        <p:spPr>
          <a:xfrm>
            <a:off x="1657382" y="4538128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测量范围</a:t>
            </a:r>
            <a:endParaRPr lang="en-US" altLang="zh-CN" sz="2800"/>
          </a:p>
        </p:txBody>
      </p:sp>
      <p:sp>
        <p:nvSpPr>
          <p:cNvPr id="11" name="P_6_AN.19_1#bb972538d.blank?vcp=1&amp;pid=d842ca15c&amp;color=0,0,0&amp;vpa=19&amp;vtp=1&amp;bbb=1" title=""/>
          <p:cNvSpPr/>
          <p:nvPr/>
        </p:nvSpPr>
        <p:spPr>
          <a:xfrm>
            <a:off x="3792569" y="4538128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分度值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0dd9411b?vcp=1&amp;pid=73a819191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0dd9411b?vcp=1&amp;pid=73a81919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重力</a:t>
            </a:r>
            <a:endParaRPr lang="en-US" altLang="zh-CN" sz="100">
              <a:solidFill>
                <a:srgbClr val="000000"/>
              </a:solidFill>
            </a:endParaRPr>
          </a:p>
        </p:txBody>
      </p:sp>
      <p:sp>
        <p:nvSpPr>
          <p:cNvPr id="4" name="P_6_BD#3af64bc46?vcp=1&amp;pid=00dd9411b&amp;color=0,0,0&amp;vtp=1&amp;bbb=1&amp;hb=1" title=""/>
          <p:cNvSpPr/>
          <p:nvPr/>
        </p:nvSpPr>
        <p:spPr>
          <a:xfrm>
            <a:off x="932688" y="1351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8.由于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而使物体受到的力叫作重力，用符号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表示。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9.重力的方向总是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的；重力在物体上的等效作用点叫作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；质地均匀、外形规则的物体重心在物体的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重力的大小跟物体的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成正比，关系式为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P_6_AN.20_1#3af64bc46.blank?vcp=1&amp;pid=00dd9411b&amp;color=0,0,0&amp;vpa=20&amp;vtp=1&amp;bbb=1" title=""/>
          <p:cNvSpPr/>
          <p:nvPr/>
        </p:nvSpPr>
        <p:spPr>
          <a:xfrm>
            <a:off x="1924082" y="1320583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地球的吸引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21_1#3af64bc46.blank?vcp=1&amp;pid=00dd9411b&amp;color=0,0,0&amp;vpa=21&amp;vtp=1&amp;bbb=1" title=""/>
              <p:cNvSpPr/>
              <p:nvPr/>
            </p:nvSpPr>
            <p:spPr>
              <a:xfrm>
                <a:off x="9824276" y="1445995"/>
                <a:ext cx="41910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21_1#3af64bc46.blank?vcp=1&amp;pid=00dd9411b&amp;color=0,0,0&amp;vpa=2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4276" y="1445995"/>
                <a:ext cx="419100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6" t="-24" r="46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_6_AN.22_1#3af64bc46.blank?vcp=1&amp;pid=00dd9411b&amp;color=0,0,0&amp;vpa=22&amp;vtp=1&amp;bbb=1" title=""/>
          <p:cNvSpPr/>
          <p:nvPr/>
        </p:nvSpPr>
        <p:spPr>
          <a:xfrm>
            <a:off x="3710019" y="19682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竖直向下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23_1#3af64bc46.blank?vcp=1&amp;pid=00dd9411b&amp;color=0,0,0&amp;vpa=23&amp;vtp=1&amp;bbb=1" title=""/>
          <p:cNvSpPr/>
          <p:nvPr/>
        </p:nvSpPr>
        <p:spPr>
          <a:xfrm>
            <a:off x="943007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重心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24_1#3af64bc46.blank?vcp=1&amp;pid=00dd9411b&amp;color=0,0,0&amp;vpa=24&amp;vtp=1&amp;bbb=1" title=""/>
          <p:cNvSpPr/>
          <p:nvPr/>
        </p:nvSpPr>
        <p:spPr>
          <a:xfrm>
            <a:off x="8796370" y="26159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几何中心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25_1#3af64bc46.blank?vcp=1&amp;pid=00dd9411b&amp;color=0,0,0&amp;vpa=25&amp;vtp=1&amp;bbb=1" title=""/>
          <p:cNvSpPr/>
          <p:nvPr/>
        </p:nvSpPr>
        <p:spPr>
          <a:xfrm>
            <a:off x="4157694" y="32427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1" name="P_6_AN.26_1#3af64bc46.blank?vcp=1&amp;pid=00dd9411b&amp;color=0,0,0&amp;vpa=26&amp;vtp=1&amp;bbb=1" title=""/>
              <p:cNvSpPr/>
              <p:nvPr/>
            </p:nvSpPr>
            <p:spPr>
              <a:xfrm>
                <a:off x="8146289" y="3369156"/>
                <a:ext cx="145332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26_1#3af64bc46.blank?vcp=1&amp;pid=00dd9411b&amp;color=0,0,0&amp;vpa=2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289" y="3369156"/>
                <a:ext cx="145332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35" t="-117" r="22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164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思源黑体 CN Medium</vt:lpstr>
      <vt:lpstr>微软雅黑</vt:lpstr>
      <vt:lpstr>字魂45号-冰宇雅宋</vt:lpstr>
      <vt:lpstr>楷体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2026-02-06T23:36:52Z</cp:lastPrinted>
  <dcterms:created xsi:type="dcterms:W3CDTF">2026-02-06T23:36:52Z</dcterms:created>
  <dcterms:modified xsi:type="dcterms:W3CDTF">2026-02-06T15:36:52Z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