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68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72EDC-1BFB-4320-A3F8-E32F2BB80749}" type="datetimeFigureOut">
              <a:rPr lang="zh-CN" altLang="en-US" smtClean="0"/>
              <a:pPr/>
              <a:t>2020/3/13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75A90-9B85-46A8-81D9-EBC0DE58B5D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7288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24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285E3E-9C56-4C66-B0D0-93EB041E7F26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22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E6DC5E2-C309-4F2E-B887-896B88F91764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150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D2FB4C-3543-448B-ADCF-9AD2A6278E29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969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3AEE9BE-7E1E-498F-B584-60C36511FD34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301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F056F46-E472-4771-B17D-6F7FF09B0222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3.png"/><Relationship Id="rId4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3" descr="road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39950"/>
            <a:ext cx="9144000" cy="300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87"/>
          <p:cNvGrpSpPr>
            <a:grpSpLocks/>
          </p:cNvGrpSpPr>
          <p:nvPr/>
        </p:nvGrpSpPr>
        <p:grpSpPr bwMode="auto">
          <a:xfrm>
            <a:off x="2589213" y="3035300"/>
            <a:ext cx="3779837" cy="1577975"/>
            <a:chOff x="6240567" y="2900570"/>
            <a:chExt cx="3915294" cy="1916713"/>
          </a:xfrm>
        </p:grpSpPr>
        <p:grpSp>
          <p:nvGrpSpPr>
            <p:cNvPr id="3" name="组合 72"/>
            <p:cNvGrpSpPr>
              <a:grpSpLocks/>
            </p:cNvGrpSpPr>
            <p:nvPr/>
          </p:nvGrpSpPr>
          <p:grpSpPr bwMode="auto">
            <a:xfrm>
              <a:off x="6341196" y="2900570"/>
              <a:ext cx="3814665" cy="1916713"/>
              <a:chOff x="6341196" y="2900570"/>
              <a:chExt cx="3814665" cy="1916713"/>
            </a:xfrm>
          </p:grpSpPr>
          <p:sp>
            <p:nvSpPr>
              <p:cNvPr id="94" name="文本框 79"/>
              <p:cNvSpPr txBox="1"/>
              <p:nvPr/>
            </p:nvSpPr>
            <p:spPr>
              <a:xfrm>
                <a:off x="6340874" y="2900570"/>
                <a:ext cx="3814987" cy="190514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>
                  <a:defRPr sz="3200" b="1">
                    <a:solidFill>
                      <a:srgbClr val="F5841C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dirty="0" smtClean="0">
                    <a:solidFill>
                      <a:schemeClr val="accent3"/>
                    </a:solidFill>
                  </a:rPr>
                  <a:t>新课标沪科版</a:t>
                </a:r>
                <a:r>
                  <a:rPr lang="en-US" altLang="zh-CN" dirty="0" smtClean="0">
                    <a:solidFill>
                      <a:schemeClr val="accent3"/>
                    </a:solidFill>
                  </a:rPr>
                  <a:t>·</a:t>
                </a:r>
                <a:r>
                  <a:rPr lang="zh-CN" altLang="en-US" dirty="0" smtClean="0">
                    <a:solidFill>
                      <a:schemeClr val="accent3"/>
                    </a:solidFill>
                  </a:rPr>
                  <a:t>物理</a:t>
                </a:r>
                <a:endParaRPr lang="en-US" altLang="zh-CN" dirty="0" smtClean="0">
                  <a:solidFill>
                    <a:schemeClr val="accent3"/>
                  </a:solidFill>
                </a:endParaRPr>
              </a:p>
              <a:p>
                <a:pPr algn="ctr"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dirty="0" smtClean="0">
                    <a:solidFill>
                      <a:srgbClr val="FF0000"/>
                    </a:solidFill>
                  </a:rPr>
                  <a:t> 九年级下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95" name="圆角矩形 94"/>
              <p:cNvSpPr/>
              <p:nvPr/>
            </p:nvSpPr>
            <p:spPr>
              <a:xfrm>
                <a:off x="6409938" y="3087614"/>
                <a:ext cx="3694947" cy="1729669"/>
              </a:xfrm>
              <a:prstGeom prst="roundRect">
                <a:avLst/>
              </a:prstGeom>
              <a:noFill/>
              <a:ln w="6350">
                <a:solidFill>
                  <a:srgbClr val="A0BF0D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grpSp>
          <p:nvGrpSpPr>
            <p:cNvPr id="4" name="组合 45"/>
            <p:cNvGrpSpPr>
              <a:grpSpLocks/>
            </p:cNvGrpSpPr>
            <p:nvPr/>
          </p:nvGrpSpPr>
          <p:grpSpPr bwMode="auto">
            <a:xfrm rot="2731254">
              <a:off x="6341934" y="2879007"/>
              <a:ext cx="109793" cy="312528"/>
              <a:chOff x="4454660" y="3810474"/>
              <a:chExt cx="406107" cy="1155987"/>
            </a:xfrm>
          </p:grpSpPr>
          <p:sp>
            <p:nvSpPr>
              <p:cNvPr id="9226" name="Freeform 16"/>
              <p:cNvSpPr>
                <a:spLocks/>
              </p:cNvSpPr>
              <p:nvPr/>
            </p:nvSpPr>
            <p:spPr bwMode="auto">
              <a:xfrm flipV="1">
                <a:off x="4459674" y="3810474"/>
                <a:ext cx="396080" cy="564858"/>
              </a:xfrm>
              <a:custGeom>
                <a:avLst/>
                <a:gdLst>
                  <a:gd name="T0" fmla="*/ 148399 w 758"/>
                  <a:gd name="T1" fmla="*/ 564858 h 1081"/>
                  <a:gd name="T2" fmla="*/ 396080 w 758"/>
                  <a:gd name="T3" fmla="*/ 0 h 1081"/>
                  <a:gd name="T4" fmla="*/ 0 w 758"/>
                  <a:gd name="T5" fmla="*/ 150489 h 1081"/>
                  <a:gd name="T6" fmla="*/ 148399 w 758"/>
                  <a:gd name="T7" fmla="*/ 564858 h 108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58"/>
                  <a:gd name="T13" fmla="*/ 0 h 1081"/>
                  <a:gd name="T14" fmla="*/ 758 w 758"/>
                  <a:gd name="T15" fmla="*/ 1081 h 108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58" h="1081">
                    <a:moveTo>
                      <a:pt x="284" y="1081"/>
                    </a:moveTo>
                    <a:lnTo>
                      <a:pt x="758" y="0"/>
                    </a:lnTo>
                    <a:lnTo>
                      <a:pt x="0" y="288"/>
                    </a:lnTo>
                    <a:lnTo>
                      <a:pt x="284" y="1081"/>
                    </a:lnTo>
                    <a:close/>
                  </a:path>
                </a:pathLst>
              </a:custGeom>
              <a:solidFill>
                <a:srgbClr val="31909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27" name="Freeform 30"/>
              <p:cNvSpPr>
                <a:spLocks/>
              </p:cNvSpPr>
              <p:nvPr/>
            </p:nvSpPr>
            <p:spPr bwMode="auto">
              <a:xfrm rot="-6303818">
                <a:off x="4522923" y="4261161"/>
                <a:ext cx="275725" cy="329602"/>
              </a:xfrm>
              <a:custGeom>
                <a:avLst/>
                <a:gdLst>
                  <a:gd name="T0" fmla="*/ 0 w 261"/>
                  <a:gd name="T1" fmla="*/ 0 h 312"/>
                  <a:gd name="T2" fmla="*/ 125714 w 261"/>
                  <a:gd name="T3" fmla="*/ 329602 h 312"/>
                  <a:gd name="T4" fmla="*/ 125714 w 261"/>
                  <a:gd name="T5" fmla="*/ 329602 h 312"/>
                  <a:gd name="T6" fmla="*/ 275725 w 261"/>
                  <a:gd name="T7" fmla="*/ 0 h 312"/>
                  <a:gd name="T8" fmla="*/ 0 w 261"/>
                  <a:gd name="T9" fmla="*/ 0 h 3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1"/>
                  <a:gd name="T16" fmla="*/ 0 h 312"/>
                  <a:gd name="T17" fmla="*/ 261 w 261"/>
                  <a:gd name="T18" fmla="*/ 312 h 3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1" h="312">
                    <a:moveTo>
                      <a:pt x="0" y="0"/>
                    </a:moveTo>
                    <a:lnTo>
                      <a:pt x="119" y="312"/>
                    </a:lnTo>
                    <a:lnTo>
                      <a:pt x="26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0BF0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28" name="Freeform 12"/>
              <p:cNvSpPr>
                <a:spLocks/>
              </p:cNvSpPr>
              <p:nvPr/>
            </p:nvSpPr>
            <p:spPr bwMode="auto">
              <a:xfrm rot="7160246">
                <a:off x="4384500" y="4490194"/>
                <a:ext cx="546427" cy="406107"/>
              </a:xfrm>
              <a:custGeom>
                <a:avLst/>
                <a:gdLst>
                  <a:gd name="T0" fmla="*/ 400474 w 1067"/>
                  <a:gd name="T1" fmla="*/ 0 h 793"/>
                  <a:gd name="T2" fmla="*/ 0 w 1067"/>
                  <a:gd name="T3" fmla="*/ 147489 h 793"/>
                  <a:gd name="T4" fmla="*/ 546427 w 1067"/>
                  <a:gd name="T5" fmla="*/ 406107 h 793"/>
                  <a:gd name="T6" fmla="*/ 400474 w 1067"/>
                  <a:gd name="T7" fmla="*/ 0 h 79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67"/>
                  <a:gd name="T13" fmla="*/ 0 h 793"/>
                  <a:gd name="T14" fmla="*/ 1067 w 1067"/>
                  <a:gd name="T15" fmla="*/ 793 h 79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67" h="793">
                    <a:moveTo>
                      <a:pt x="782" y="0"/>
                    </a:moveTo>
                    <a:lnTo>
                      <a:pt x="0" y="288"/>
                    </a:lnTo>
                    <a:lnTo>
                      <a:pt x="1067" y="793"/>
                    </a:lnTo>
                    <a:lnTo>
                      <a:pt x="782" y="0"/>
                    </a:lnTo>
                    <a:close/>
                  </a:path>
                </a:pathLst>
              </a:custGeom>
              <a:solidFill>
                <a:srgbClr val="FDB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96" name="文本框 78"/>
          <p:cNvSpPr txBox="1"/>
          <p:nvPr/>
        </p:nvSpPr>
        <p:spPr>
          <a:xfrm>
            <a:off x="3017838" y="2343150"/>
            <a:ext cx="2908300" cy="62388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F5841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dirty="0" smtClean="0">
                <a:solidFill>
                  <a:schemeClr val="accent1">
                    <a:lumMod val="75000"/>
                  </a:schemeClr>
                </a:solidFill>
              </a:rPr>
              <a:t>学科素养课件</a:t>
            </a:r>
            <a:endParaRPr lang="zh-CN" alt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4" name="Picture 5" descr="cloudandb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2425" y="39688"/>
            <a:ext cx="6226175" cy="99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" name="Picture 4" descr="cloud_ballon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96213" y="5143500"/>
            <a:ext cx="842962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57 -0.10209 C -0.02722 -0.10602 -0.03307 -0.11204 -0.03932 -0.1169 C -0.04271 -0.11945 -0.04636 -0.12037 -0.04974 -0.12246 C -0.05091 -0.12315 -0.05169 -0.12546 -0.05287 -0.12616 C -0.05417 -0.12709 -0.06354 -0.12963 -0.06432 -0.12986 C -0.07162 -0.13241 -0.07761 -0.13588 -0.08516 -0.13727 C -0.08972 -0.13935 -0.09414 -0.1419 -0.0987 -0.14468 C -0.10222 -0.14676 -0.10391 -0.1456 -0.10703 -0.14838 C -0.11289 -0.15347 -0.11823 -0.15857 -0.12474 -0.16134 C -0.12578 -0.1625 -0.12669 -0.16412 -0.12787 -0.16505 C -0.12891 -0.16597 -0.13008 -0.16597 -0.13099 -0.1669 C -0.1375 -0.17338 -0.14258 -0.18125 -0.14974 -0.18542 C -0.15287 -0.19097 -0.15599 -0.19653 -0.15912 -0.20209 C -0.16081 -0.20509 -0.16341 -0.20533 -0.16537 -0.20764 C -0.16849 -0.21597 -0.17383 -0.22269 -0.17787 -0.22986 C -0.18399 -0.24074 -0.18998 -0.25139 -0.19557 -0.2632 C -0.20365 -0.28033 -0.20729 -0.30556 -0.2112 -0.32616 C -0.21211 -0.33773 -0.2138 -0.34815 -0.21537 -0.35949 C -0.21563 -0.38634 -0.2125 -0.44815 -0.21953 -0.48542 C -0.2224 -0.53079 -0.22149 -0.57037 -0.23307 -0.61134 C -0.23503 -0.61806 -0.23672 -0.62778 -0.23932 -0.63357 C -0.24675 -0.6507 -0.24297 -0.63982 -0.2487 -0.64838 C -0.25248 -0.65394 -0.25638 -0.66227 -0.2612 -0.66505 C -0.27448 -0.67292 -0.28659 -0.67639 -0.30078 -0.67801 C -0.32878 -0.69468 -0.36094 -0.68056 -0.39037 -0.67616 C -0.41211 -0.6632 -0.42669 -0.67824 -0.44349 -0.69468 C -0.44623 -0.69722 -0.44961 -0.69815 -0.45182 -0.70209 C -0.45547 -0.70857 -0.45821 -0.71088 -0.46328 -0.7132 C -0.46732 -0.72037 -0.4724 -0.72153 -0.47682 -0.72801 C -0.48099 -0.73426 -0.48451 -0.73704 -0.48932 -0.74283 C -0.49141 -0.74537 -0.4944 -0.74445 -0.49662 -0.74653 C -0.50313 -0.75301 -0.50612 -0.75625 -0.51328 -0.75949 C -0.51862 -0.76574 -0.52578 -0.76783 -0.53203 -0.7706 C -0.54219 -0.78264 -0.57383 -0.77778 -0.57787 -0.77801 C -0.58867 -0.78449 -0.57656 -0.77801 -0.60391 -0.77801 C -0.65287 -0.77801 -0.70182 -0.77917 -0.75078 -0.77986 C -0.76094 -0.78588 -0.76992 -0.79722 -0.77995 -0.80394 C -0.78334 -0.80625 -0.78568 -0.81134 -0.78932 -0.81134 " pathEditMode="relative" ptsTypes="fffffffffffffffffffffffffffffffffffffA">
                                      <p:cBhvr>
                                        <p:cTn id="25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885825" y="346075"/>
            <a:ext cx="7502525" cy="173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zh-CN" altLang="en-US" sz="5400" b="1">
                <a:solidFill>
                  <a:schemeClr val="accent1"/>
                </a:solidFill>
                <a:latin typeface="隶书"/>
                <a:ea typeface="隶书"/>
                <a:cs typeface="隶书"/>
              </a:rPr>
              <a:t>第十九章</a:t>
            </a:r>
          </a:p>
          <a:p>
            <a:pPr algn="ctr"/>
            <a:r>
              <a:rPr lang="zh-CN" altLang="en-US" sz="5400" b="1">
                <a:solidFill>
                  <a:schemeClr val="accent1"/>
                </a:solidFill>
                <a:latin typeface="隶书"/>
                <a:ea typeface="隶书"/>
                <a:cs typeface="隶书"/>
              </a:rPr>
              <a:t>走进信息时代</a:t>
            </a:r>
          </a:p>
        </p:txBody>
      </p:sp>
      <p:sp>
        <p:nvSpPr>
          <p:cNvPr id="64" name="文本框 78"/>
          <p:cNvSpPr txBox="1">
            <a:spLocks noChangeArrowheads="1"/>
          </p:cNvSpPr>
          <p:nvPr/>
        </p:nvSpPr>
        <p:spPr bwMode="auto">
          <a:xfrm>
            <a:off x="2176463" y="2236788"/>
            <a:ext cx="52165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3300" b="1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第二节　让信息“飞”起来</a:t>
            </a:r>
          </a:p>
        </p:txBody>
      </p:sp>
      <p:pic>
        <p:nvPicPr>
          <p:cNvPr id="25" name="Picture 12" descr="clouds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2450" y="3101975"/>
            <a:ext cx="477043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0" descr="field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900" y="3838575"/>
            <a:ext cx="8916988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1" descr="server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59075" y="3294063"/>
            <a:ext cx="3560763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2450451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231775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电磁波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971600" y="3435846"/>
            <a:ext cx="704195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000" b="1" dirty="0">
                <a:latin typeface="Calibri" pitchFamily="34" charset="0"/>
              </a:rPr>
              <a:t>隐形飞机是一种先进的军用飞机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zh-CN" sz="2000" b="1" dirty="0">
                <a:latin typeface="Calibri" pitchFamily="34" charset="0"/>
              </a:rPr>
              <a:t>可以防止被雷达发现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zh-CN" sz="2000" b="1" dirty="0">
                <a:latin typeface="Calibri" pitchFamily="34" charset="0"/>
              </a:rPr>
              <a:t>隐形飞机主要用的是吸收电磁波的材料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zh-CN" sz="2000" b="1" dirty="0">
                <a:latin typeface="Calibri" pitchFamily="34" charset="0"/>
              </a:rPr>
              <a:t>它能减少飞机对电磁波的反射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zh-CN" sz="2000" b="1" dirty="0">
                <a:latin typeface="Calibri" pitchFamily="34" charset="0"/>
              </a:rPr>
              <a:t>使雷达很难发现它</a:t>
            </a:r>
            <a:r>
              <a:rPr lang="en-US" altLang="zh-CN" sz="2000" b="1" i="1" dirty="0">
                <a:latin typeface="Calibri" pitchFamily="34" charset="0"/>
              </a:rPr>
              <a:t>.</a:t>
            </a:r>
            <a:endParaRPr lang="zh-CN" altLang="zh-CN" sz="2000" b="1" dirty="0">
              <a:latin typeface="Calibri" pitchFamily="34" charset="0"/>
            </a:endParaRP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图片 17" descr="图片6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6063" y="827088"/>
            <a:ext cx="15970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mt311.jpg" descr="id:2147503180;FounderC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2612" y="615275"/>
            <a:ext cx="3681635" cy="265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2450451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231775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电磁波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615950" y="823913"/>
            <a:ext cx="8024813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b="1" dirty="0">
                <a:latin typeface="Calibri" pitchFamily="34" charset="0"/>
              </a:rPr>
              <a:t>波段的划分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latin typeface="Calibri" pitchFamily="34" charset="0"/>
              </a:rPr>
              <a:t>由于辐射强度随频率的减小而急剧下降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en-US" sz="2000" b="1" dirty="0">
                <a:latin typeface="Calibri" pitchFamily="34" charset="0"/>
              </a:rPr>
              <a:t>因此波长为几百千米</a:t>
            </a:r>
            <a:r>
              <a:rPr lang="en-US" altLang="zh-CN" sz="2000" b="1" dirty="0">
                <a:latin typeface="Calibri" pitchFamily="34" charset="0"/>
              </a:rPr>
              <a:t>(105</a:t>
            </a:r>
            <a:r>
              <a:rPr lang="zh-CN" altLang="en-US" sz="2000" b="1" dirty="0">
                <a:latin typeface="Calibri" pitchFamily="34" charset="0"/>
              </a:rPr>
              <a:t>米</a:t>
            </a:r>
            <a:r>
              <a:rPr lang="en-US" altLang="zh-CN" sz="2000" b="1" dirty="0">
                <a:latin typeface="Calibri" pitchFamily="34" charset="0"/>
              </a:rPr>
              <a:t>)</a:t>
            </a:r>
            <a:r>
              <a:rPr lang="zh-CN" altLang="en-US" sz="2000" b="1" dirty="0">
                <a:latin typeface="Calibri" pitchFamily="34" charset="0"/>
              </a:rPr>
              <a:t>的低频电磁波强度很弱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en-US" sz="2000" b="1" dirty="0">
                <a:latin typeface="Calibri" pitchFamily="34" charset="0"/>
              </a:rPr>
              <a:t>通常不为人们注意</a:t>
            </a:r>
            <a:r>
              <a:rPr lang="en-US" altLang="zh-CN" sz="2000" b="1" dirty="0">
                <a:latin typeface="Calibri" pitchFamily="34" charset="0"/>
              </a:rPr>
              <a:t>.</a:t>
            </a:r>
            <a:r>
              <a:rPr lang="zh-CN" altLang="en-US" sz="2000" b="1" dirty="0">
                <a:latin typeface="Calibri" pitchFamily="34" charset="0"/>
              </a:rPr>
              <a:t>实际生活中用的无线电波是从波长约几千米</a:t>
            </a:r>
            <a:r>
              <a:rPr lang="en-US" altLang="zh-CN" sz="2000" b="1" dirty="0">
                <a:latin typeface="Calibri" pitchFamily="34" charset="0"/>
              </a:rPr>
              <a:t>(</a:t>
            </a:r>
            <a:r>
              <a:rPr lang="zh-CN" altLang="en-US" sz="2000" b="1" dirty="0">
                <a:latin typeface="Calibri" pitchFamily="34" charset="0"/>
              </a:rPr>
              <a:t>频率为几百千赫</a:t>
            </a:r>
            <a:r>
              <a:rPr lang="en-US" altLang="zh-CN" sz="2000" b="1" dirty="0">
                <a:latin typeface="Calibri" pitchFamily="34" charset="0"/>
              </a:rPr>
              <a:t>)</a:t>
            </a:r>
            <a:r>
              <a:rPr lang="zh-CN" altLang="en-US" sz="2000" b="1" dirty="0">
                <a:latin typeface="Calibri" pitchFamily="34" charset="0"/>
              </a:rPr>
              <a:t>开</a:t>
            </a:r>
            <a:r>
              <a:rPr lang="zh-CN" altLang="zh-CN" sz="2000" b="1" dirty="0">
                <a:latin typeface="Calibri" pitchFamily="34" charset="0"/>
              </a:rPr>
              <a:t>始</a:t>
            </a:r>
            <a:r>
              <a:rPr lang="en-US" altLang="zh-CN" sz="2000" b="1" i="1" dirty="0">
                <a:latin typeface="Calibri" pitchFamily="34" charset="0"/>
              </a:rPr>
              <a:t>.</a:t>
            </a:r>
            <a:r>
              <a:rPr lang="zh-CN" altLang="zh-CN" sz="2000" b="1" dirty="0">
                <a:latin typeface="Calibri" pitchFamily="34" charset="0"/>
              </a:rPr>
              <a:t>波长</a:t>
            </a:r>
            <a:r>
              <a:rPr lang="en-US" altLang="zh-CN" sz="2000" b="1" dirty="0">
                <a:latin typeface="Calibri" pitchFamily="34" charset="0"/>
              </a:rPr>
              <a:t>3000</a:t>
            </a:r>
            <a:r>
              <a:rPr lang="zh-CN" altLang="zh-CN" sz="2000" b="1" dirty="0">
                <a:latin typeface="Calibri" pitchFamily="34" charset="0"/>
              </a:rPr>
              <a:t>米</a:t>
            </a:r>
            <a:r>
              <a:rPr lang="en-US" altLang="zh-CN" sz="2000" b="1" i="1" dirty="0">
                <a:latin typeface="Calibri" pitchFamily="34" charset="0"/>
              </a:rPr>
              <a:t>~</a:t>
            </a:r>
            <a:r>
              <a:rPr lang="en-US" altLang="zh-CN" sz="2000" b="1" dirty="0">
                <a:latin typeface="Calibri" pitchFamily="34" charset="0"/>
              </a:rPr>
              <a:t>50</a:t>
            </a:r>
            <a:r>
              <a:rPr lang="zh-CN" altLang="zh-CN" sz="2000" b="1" dirty="0">
                <a:latin typeface="Calibri" pitchFamily="34" charset="0"/>
              </a:rPr>
              <a:t>米</a:t>
            </a:r>
            <a:r>
              <a:rPr lang="en-US" altLang="zh-CN" sz="2000" b="1" dirty="0">
                <a:latin typeface="Calibri" pitchFamily="34" charset="0"/>
              </a:rPr>
              <a:t>(</a:t>
            </a:r>
            <a:r>
              <a:rPr lang="zh-CN" altLang="zh-CN" sz="2000" b="1" dirty="0">
                <a:latin typeface="Calibri" pitchFamily="34" charset="0"/>
              </a:rPr>
              <a:t>频率</a:t>
            </a:r>
            <a:r>
              <a:rPr lang="en-US" altLang="zh-CN" sz="2000" b="1" dirty="0">
                <a:latin typeface="Calibri" pitchFamily="34" charset="0"/>
              </a:rPr>
              <a:t>100</a:t>
            </a:r>
            <a:r>
              <a:rPr lang="zh-CN" altLang="zh-CN" sz="2000" b="1" dirty="0">
                <a:latin typeface="Calibri" pitchFamily="34" charset="0"/>
              </a:rPr>
              <a:t>千赫</a:t>
            </a:r>
            <a:r>
              <a:rPr lang="en-US" altLang="zh-CN" sz="2000" b="1" i="1" dirty="0">
                <a:latin typeface="Calibri" pitchFamily="34" charset="0"/>
              </a:rPr>
              <a:t>~</a:t>
            </a:r>
            <a:r>
              <a:rPr lang="en-US" altLang="zh-CN" sz="2000" b="1" dirty="0">
                <a:latin typeface="Calibri" pitchFamily="34" charset="0"/>
              </a:rPr>
              <a:t>6</a:t>
            </a:r>
            <a:r>
              <a:rPr lang="zh-CN" altLang="zh-CN" sz="2000" b="1" dirty="0">
                <a:latin typeface="Calibri" pitchFamily="34" charset="0"/>
              </a:rPr>
              <a:t>兆赫</a:t>
            </a:r>
            <a:r>
              <a:rPr lang="en-US" altLang="zh-CN" sz="2000" b="1" dirty="0">
                <a:latin typeface="Calibri" pitchFamily="34" charset="0"/>
              </a:rPr>
              <a:t>)</a:t>
            </a:r>
            <a:r>
              <a:rPr lang="zh-CN" altLang="zh-CN" sz="2000" b="1" dirty="0">
                <a:latin typeface="Calibri" pitchFamily="34" charset="0"/>
              </a:rPr>
              <a:t>的属于中波</a:t>
            </a:r>
            <a:r>
              <a:rPr lang="en-US" altLang="zh-CN" sz="2000" b="1" dirty="0">
                <a:latin typeface="Calibri" pitchFamily="34" charset="0"/>
              </a:rPr>
              <a:t>;</a:t>
            </a:r>
            <a:r>
              <a:rPr lang="zh-CN" altLang="zh-CN" sz="2000" b="1" dirty="0">
                <a:latin typeface="Calibri" pitchFamily="34" charset="0"/>
              </a:rPr>
              <a:t>波长</a:t>
            </a:r>
            <a:r>
              <a:rPr lang="en-US" altLang="zh-CN" sz="2000" b="1" dirty="0">
                <a:latin typeface="Calibri" pitchFamily="34" charset="0"/>
              </a:rPr>
              <a:t>50</a:t>
            </a:r>
            <a:r>
              <a:rPr lang="zh-CN" altLang="zh-CN" sz="2000" b="1" dirty="0">
                <a:latin typeface="Calibri" pitchFamily="34" charset="0"/>
              </a:rPr>
              <a:t>米</a:t>
            </a:r>
            <a:r>
              <a:rPr lang="en-US" altLang="zh-CN" sz="2000" b="1" i="1" dirty="0">
                <a:latin typeface="Calibri" pitchFamily="34" charset="0"/>
              </a:rPr>
              <a:t>~</a:t>
            </a:r>
            <a:r>
              <a:rPr lang="en-US" altLang="zh-CN" sz="2000" b="1" dirty="0">
                <a:latin typeface="Calibri" pitchFamily="34" charset="0"/>
              </a:rPr>
              <a:t>10</a:t>
            </a:r>
            <a:r>
              <a:rPr lang="zh-CN" altLang="zh-CN" sz="2000" b="1" dirty="0">
                <a:latin typeface="Calibri" pitchFamily="34" charset="0"/>
              </a:rPr>
              <a:t>米</a:t>
            </a:r>
            <a:r>
              <a:rPr lang="en-US" altLang="zh-CN" sz="2000" b="1" dirty="0">
                <a:latin typeface="Calibri" pitchFamily="34" charset="0"/>
              </a:rPr>
              <a:t>(</a:t>
            </a:r>
            <a:r>
              <a:rPr lang="zh-CN" altLang="zh-CN" sz="2000" b="1" dirty="0">
                <a:latin typeface="Calibri" pitchFamily="34" charset="0"/>
              </a:rPr>
              <a:t>频率</a:t>
            </a:r>
            <a:r>
              <a:rPr lang="en-US" altLang="zh-CN" sz="2000" b="1" dirty="0">
                <a:latin typeface="Calibri" pitchFamily="34" charset="0"/>
              </a:rPr>
              <a:t>6</a:t>
            </a:r>
            <a:r>
              <a:rPr lang="zh-CN" altLang="zh-CN" sz="2000" b="1" dirty="0">
                <a:latin typeface="Calibri" pitchFamily="34" charset="0"/>
              </a:rPr>
              <a:t>兆赫</a:t>
            </a:r>
            <a:r>
              <a:rPr lang="en-US" altLang="zh-CN" sz="2000" b="1" i="1" dirty="0">
                <a:latin typeface="Calibri" pitchFamily="34" charset="0"/>
              </a:rPr>
              <a:t>~</a:t>
            </a:r>
            <a:r>
              <a:rPr lang="en-US" altLang="zh-CN" sz="2000" b="1" dirty="0">
                <a:latin typeface="Calibri" pitchFamily="34" charset="0"/>
              </a:rPr>
              <a:t>30</a:t>
            </a:r>
            <a:r>
              <a:rPr lang="zh-CN" altLang="zh-CN" sz="2000" b="1" dirty="0">
                <a:latin typeface="Calibri" pitchFamily="34" charset="0"/>
              </a:rPr>
              <a:t>兆赫</a:t>
            </a:r>
            <a:r>
              <a:rPr lang="en-US" altLang="zh-CN" sz="2000" b="1" dirty="0">
                <a:latin typeface="Calibri" pitchFamily="34" charset="0"/>
              </a:rPr>
              <a:t>)</a:t>
            </a:r>
            <a:r>
              <a:rPr lang="zh-CN" altLang="zh-CN" sz="2000" b="1" dirty="0">
                <a:latin typeface="Calibri" pitchFamily="34" charset="0"/>
              </a:rPr>
              <a:t>的为短波</a:t>
            </a:r>
            <a:r>
              <a:rPr lang="en-US" altLang="zh-CN" sz="2000" b="1" dirty="0">
                <a:latin typeface="Calibri" pitchFamily="34" charset="0"/>
              </a:rPr>
              <a:t>;</a:t>
            </a:r>
            <a:r>
              <a:rPr lang="zh-CN" altLang="zh-CN" sz="2000" b="1" dirty="0">
                <a:latin typeface="Calibri" pitchFamily="34" charset="0"/>
              </a:rPr>
              <a:t>波长</a:t>
            </a:r>
            <a:r>
              <a:rPr lang="en-US" altLang="zh-CN" sz="2000" b="1" dirty="0">
                <a:latin typeface="Calibri" pitchFamily="34" charset="0"/>
              </a:rPr>
              <a:t>10</a:t>
            </a:r>
            <a:r>
              <a:rPr lang="zh-CN" altLang="zh-CN" sz="2000" b="1" dirty="0">
                <a:latin typeface="Calibri" pitchFamily="34" charset="0"/>
              </a:rPr>
              <a:t>米</a:t>
            </a:r>
            <a:r>
              <a:rPr lang="en-US" altLang="zh-CN" sz="2000" b="1" i="1" dirty="0">
                <a:latin typeface="Calibri" pitchFamily="34" charset="0"/>
              </a:rPr>
              <a:t>~</a:t>
            </a:r>
            <a:r>
              <a:rPr lang="en-US" altLang="zh-CN" sz="2000" b="1" dirty="0">
                <a:latin typeface="Calibri" pitchFamily="34" charset="0"/>
              </a:rPr>
              <a:t>1</a:t>
            </a:r>
            <a:r>
              <a:rPr lang="zh-CN" altLang="zh-CN" sz="2000" b="1" dirty="0">
                <a:latin typeface="Calibri" pitchFamily="34" charset="0"/>
              </a:rPr>
              <a:t>厘米</a:t>
            </a:r>
            <a:r>
              <a:rPr lang="en-US" altLang="zh-CN" sz="2000" b="1" dirty="0">
                <a:latin typeface="Calibri" pitchFamily="34" charset="0"/>
              </a:rPr>
              <a:t>(</a:t>
            </a:r>
            <a:r>
              <a:rPr lang="zh-CN" altLang="zh-CN" sz="2000" b="1" dirty="0">
                <a:latin typeface="Calibri" pitchFamily="34" charset="0"/>
              </a:rPr>
              <a:t>频率</a:t>
            </a:r>
            <a:r>
              <a:rPr lang="en-US" altLang="zh-CN" sz="2000" b="1" dirty="0">
                <a:latin typeface="Calibri" pitchFamily="34" charset="0"/>
              </a:rPr>
              <a:t>30</a:t>
            </a:r>
            <a:r>
              <a:rPr lang="zh-CN" altLang="zh-CN" sz="2000" b="1" dirty="0">
                <a:latin typeface="Calibri" pitchFamily="34" charset="0"/>
              </a:rPr>
              <a:t>兆赫</a:t>
            </a:r>
            <a:r>
              <a:rPr lang="en-US" altLang="zh-CN" sz="2000" b="1" i="1" dirty="0">
                <a:latin typeface="Calibri" pitchFamily="34" charset="0"/>
              </a:rPr>
              <a:t>~</a:t>
            </a:r>
            <a:r>
              <a:rPr lang="en-US" altLang="zh-CN" sz="2000" b="1" dirty="0">
                <a:latin typeface="Calibri" pitchFamily="34" charset="0"/>
              </a:rPr>
              <a:t>3</a:t>
            </a:r>
            <a:r>
              <a:rPr lang="zh-CN" altLang="zh-CN" sz="2000" b="1" dirty="0">
                <a:latin typeface="Calibri" pitchFamily="34" charset="0"/>
              </a:rPr>
              <a:t>万兆赫</a:t>
            </a:r>
            <a:r>
              <a:rPr lang="en-US" altLang="zh-CN" sz="2000" b="1" dirty="0">
                <a:latin typeface="Calibri" pitchFamily="34" charset="0"/>
              </a:rPr>
              <a:t>)</a:t>
            </a:r>
            <a:r>
              <a:rPr lang="zh-CN" altLang="zh-CN" sz="2000" b="1" dirty="0">
                <a:latin typeface="Calibri" pitchFamily="34" charset="0"/>
              </a:rPr>
              <a:t>甚至达到</a:t>
            </a:r>
            <a:r>
              <a:rPr lang="en-US" altLang="zh-CN" sz="2000" b="1" dirty="0">
                <a:latin typeface="Calibri" pitchFamily="34" charset="0"/>
              </a:rPr>
              <a:t>1</a:t>
            </a:r>
            <a:r>
              <a:rPr lang="zh-CN" altLang="zh-CN" sz="2000" b="1" dirty="0">
                <a:latin typeface="Calibri" pitchFamily="34" charset="0"/>
              </a:rPr>
              <a:t>毫米</a:t>
            </a:r>
            <a:r>
              <a:rPr lang="en-US" altLang="zh-CN" sz="2000" b="1" dirty="0">
                <a:latin typeface="Calibri" pitchFamily="34" charset="0"/>
              </a:rPr>
              <a:t>(</a:t>
            </a:r>
            <a:r>
              <a:rPr lang="zh-CN" altLang="zh-CN" sz="2000" b="1" dirty="0">
                <a:latin typeface="Calibri" pitchFamily="34" charset="0"/>
              </a:rPr>
              <a:t>频率为</a:t>
            </a:r>
            <a:r>
              <a:rPr lang="en-US" altLang="zh-CN" sz="2000" b="1" dirty="0">
                <a:latin typeface="Calibri" pitchFamily="34" charset="0"/>
              </a:rPr>
              <a:t>3</a:t>
            </a:r>
            <a:r>
              <a:rPr lang="zh-CN" altLang="zh-CN" sz="2000" b="1" dirty="0">
                <a:latin typeface="Calibri" pitchFamily="34" charset="0"/>
              </a:rPr>
              <a:t>十万兆赫</a:t>
            </a:r>
            <a:r>
              <a:rPr lang="en-US" altLang="zh-CN" sz="2000" b="1" dirty="0">
                <a:latin typeface="Calibri" pitchFamily="34" charset="0"/>
              </a:rPr>
              <a:t>)</a:t>
            </a:r>
            <a:r>
              <a:rPr lang="zh-CN" altLang="zh-CN" sz="2000" b="1" dirty="0">
                <a:latin typeface="Calibri" pitchFamily="34" charset="0"/>
              </a:rPr>
              <a:t>以下的为超短波</a:t>
            </a:r>
            <a:r>
              <a:rPr lang="en-US" altLang="zh-CN" sz="2000" b="1" dirty="0">
                <a:latin typeface="Calibri" pitchFamily="34" charset="0"/>
              </a:rPr>
              <a:t>(</a:t>
            </a:r>
            <a:r>
              <a:rPr lang="zh-CN" altLang="zh-CN" sz="2000" b="1" dirty="0">
                <a:latin typeface="Calibri" pitchFamily="34" charset="0"/>
              </a:rPr>
              <a:t>或微波</a:t>
            </a:r>
            <a:r>
              <a:rPr lang="en-US" altLang="zh-CN" sz="2000" b="1" dirty="0">
                <a:latin typeface="Calibri" pitchFamily="34" charset="0"/>
              </a:rPr>
              <a:t>)</a:t>
            </a:r>
            <a:r>
              <a:rPr lang="en-US" altLang="zh-CN" sz="2000" b="1" i="1" dirty="0">
                <a:latin typeface="Calibri" pitchFamily="34" charset="0"/>
              </a:rPr>
              <a:t>.</a:t>
            </a:r>
            <a:r>
              <a:rPr lang="zh-CN" altLang="zh-CN" sz="2000" b="1" dirty="0">
                <a:latin typeface="Calibri" pitchFamily="34" charset="0"/>
              </a:rPr>
              <a:t>有时按照波长的数量级大小也常出现米波、分米波、厘米波、毫米波等名称</a:t>
            </a:r>
            <a:r>
              <a:rPr lang="en-US" altLang="zh-CN" sz="2000" b="1" i="1" dirty="0">
                <a:latin typeface="Calibri" pitchFamily="34" charset="0"/>
              </a:rPr>
              <a:t>.</a:t>
            </a:r>
            <a:r>
              <a:rPr lang="zh-CN" altLang="zh-CN" sz="2000" b="1" dirty="0">
                <a:latin typeface="Calibri" pitchFamily="34" charset="0"/>
              </a:rPr>
              <a:t>中波和短波用于无线电广播和通信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zh-CN" sz="2000" b="1" dirty="0">
                <a:latin typeface="Calibri" pitchFamily="34" charset="0"/>
              </a:rPr>
              <a:t>微波用于电视和无线电定位技术</a:t>
            </a:r>
            <a:r>
              <a:rPr lang="en-US" altLang="zh-CN" sz="2000" b="1" dirty="0">
                <a:latin typeface="Calibri" pitchFamily="34" charset="0"/>
              </a:rPr>
              <a:t>(</a:t>
            </a:r>
            <a:r>
              <a:rPr lang="zh-CN" altLang="zh-CN" sz="2000" b="1" dirty="0">
                <a:latin typeface="Calibri" pitchFamily="34" charset="0"/>
              </a:rPr>
              <a:t>雷达</a:t>
            </a:r>
            <a:r>
              <a:rPr lang="en-US" altLang="zh-CN" sz="2000" b="1" dirty="0">
                <a:latin typeface="Calibri" pitchFamily="34" charset="0"/>
              </a:rPr>
              <a:t>)</a:t>
            </a:r>
            <a:r>
              <a:rPr lang="en-US" altLang="zh-CN" sz="2000" b="1" i="1" dirty="0">
                <a:latin typeface="Calibri" pitchFamily="34" charset="0"/>
              </a:rPr>
              <a:t>.</a:t>
            </a:r>
            <a:endParaRPr lang="zh-CN" altLang="zh-CN" sz="2000" b="1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zh-CN" altLang="en-US" sz="2000" b="1" dirty="0">
              <a:latin typeface="Calibri" pitchFamily="34" charset="0"/>
            </a:endParaRP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图片 11" descr="图片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11213"/>
            <a:ext cx="1547813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2749031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266541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波的特征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773238" y="1504950"/>
            <a:ext cx="661518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Calibri" pitchFamily="34" charset="0"/>
              </a:rPr>
              <a:t>电磁污染主要表现在三个方面</a:t>
            </a:r>
            <a:r>
              <a:rPr lang="en-US" altLang="zh-CN" sz="2400" b="1" dirty="0">
                <a:latin typeface="Calibri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Calibri" pitchFamily="34" charset="0"/>
              </a:rPr>
              <a:t>1.</a:t>
            </a:r>
            <a:r>
              <a:rPr lang="zh-CN" altLang="en-US" sz="2400" b="1" dirty="0">
                <a:latin typeface="Calibri" pitchFamily="34" charset="0"/>
              </a:rPr>
              <a:t>影响电子设备正常工作</a:t>
            </a:r>
            <a:r>
              <a:rPr lang="en-US" altLang="zh-CN" sz="2400" b="1" dirty="0">
                <a:latin typeface="Calibri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Calibri" pitchFamily="34" charset="0"/>
              </a:rPr>
              <a:t>2.</a:t>
            </a:r>
            <a:r>
              <a:rPr lang="zh-CN" altLang="en-US" sz="2400" b="1" dirty="0">
                <a:latin typeface="Calibri" pitchFamily="34" charset="0"/>
              </a:rPr>
              <a:t>电磁波对人体有极大危害</a:t>
            </a:r>
            <a:r>
              <a:rPr lang="en-US" altLang="zh-CN" sz="2400" b="1" dirty="0">
                <a:latin typeface="Calibri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Calibri" pitchFamily="34" charset="0"/>
              </a:rPr>
              <a:t>3.</a:t>
            </a:r>
            <a:r>
              <a:rPr lang="zh-CN" altLang="en-US" sz="2400" b="1" dirty="0">
                <a:latin typeface="Calibri" pitchFamily="34" charset="0"/>
              </a:rPr>
              <a:t>可能引发炸药或爆炸性混合物发生爆炸</a:t>
            </a:r>
            <a:r>
              <a:rPr lang="en-US" altLang="zh-CN" sz="2400" b="1" dirty="0">
                <a:latin typeface="Calibri" pitchFamily="34" charset="0"/>
              </a:rPr>
              <a:t>.</a:t>
            </a: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图片 11" descr="图片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11213"/>
            <a:ext cx="1547813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2749031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266541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波的特征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773238" y="1504950"/>
            <a:ext cx="5895975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Calibri" pitchFamily="34" charset="0"/>
              </a:rPr>
              <a:t>减轻电磁波污染的危害</a:t>
            </a:r>
            <a:r>
              <a:rPr lang="en-US" altLang="zh-CN" sz="2000">
                <a:latin typeface="Calibri" pitchFamily="34" charset="0"/>
              </a:rPr>
              <a:t>,</a:t>
            </a:r>
            <a:r>
              <a:rPr lang="zh-CN" altLang="en-US" sz="2000">
                <a:latin typeface="Calibri" pitchFamily="34" charset="0"/>
              </a:rPr>
              <a:t>总的原则有二</a:t>
            </a:r>
            <a:r>
              <a:rPr lang="en-US" altLang="zh-CN" sz="2000">
                <a:latin typeface="Calibri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zh-CN" altLang="en-US" sz="2000">
                <a:latin typeface="Calibri" pitchFamily="34" charset="0"/>
              </a:rPr>
              <a:t>其一</a:t>
            </a:r>
            <a:r>
              <a:rPr lang="en-US" altLang="zh-CN" sz="2000">
                <a:latin typeface="Calibri" pitchFamily="34" charset="0"/>
              </a:rPr>
              <a:t>,</a:t>
            </a:r>
            <a:r>
              <a:rPr lang="zh-CN" altLang="en-US" sz="2000">
                <a:latin typeface="Calibri" pitchFamily="34" charset="0"/>
              </a:rPr>
              <a:t>由于工作需要不能远离电磁波发射源的</a:t>
            </a:r>
            <a:r>
              <a:rPr lang="en-US" altLang="zh-CN" sz="2000">
                <a:latin typeface="Calibri" pitchFamily="34" charset="0"/>
              </a:rPr>
              <a:t>,</a:t>
            </a:r>
            <a:r>
              <a:rPr lang="zh-CN" altLang="en-US" sz="2000">
                <a:latin typeface="Calibri" pitchFamily="34" charset="0"/>
              </a:rPr>
              <a:t>必须采取屏蔽防护的办法</a:t>
            </a:r>
            <a:r>
              <a:rPr lang="en-US" altLang="zh-CN" sz="2000">
                <a:latin typeface="Calibri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000">
                <a:latin typeface="Calibri" pitchFamily="34" charset="0"/>
              </a:rPr>
              <a:t>其二</a:t>
            </a:r>
            <a:r>
              <a:rPr lang="en-US" altLang="zh-CN" sz="2000">
                <a:latin typeface="Calibri" pitchFamily="34" charset="0"/>
              </a:rPr>
              <a:t>,</a:t>
            </a:r>
            <a:r>
              <a:rPr lang="zh-CN" altLang="en-US" sz="2000">
                <a:latin typeface="Calibri" pitchFamily="34" charset="0"/>
              </a:rPr>
              <a:t>尽量增大人体与电磁波发射源的距离</a:t>
            </a:r>
            <a:r>
              <a:rPr lang="en-US" altLang="zh-CN" sz="2000">
                <a:latin typeface="Calibri" pitchFamily="34" charset="0"/>
              </a:rPr>
              <a:t>.</a:t>
            </a: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图片 11" descr="图片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11213"/>
            <a:ext cx="1547813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2749031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266541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波的特征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773238" y="1504950"/>
            <a:ext cx="5895975" cy="234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>
                <a:latin typeface="Calibri" pitchFamily="34" charset="0"/>
              </a:rPr>
              <a:t>1.</a:t>
            </a:r>
            <a:r>
              <a:rPr lang="zh-CN" altLang="en-US" sz="2000">
                <a:latin typeface="Calibri" pitchFamily="34" charset="0"/>
              </a:rPr>
              <a:t>频率不同的电磁波在同种介质中的传播速度一定</a:t>
            </a:r>
            <a:r>
              <a:rPr lang="en-US" altLang="zh-CN" sz="2000">
                <a:latin typeface="Calibri" pitchFamily="34" charset="0"/>
              </a:rPr>
              <a:t>,</a:t>
            </a:r>
            <a:r>
              <a:rPr lang="zh-CN" altLang="en-US" sz="2000">
                <a:latin typeface="Calibri" pitchFamily="34" charset="0"/>
              </a:rPr>
              <a:t>与波长、频率无关</a:t>
            </a:r>
            <a:r>
              <a:rPr lang="en-US" altLang="zh-CN" sz="2000">
                <a:latin typeface="Calibri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latin typeface="Calibri" pitchFamily="34" charset="0"/>
              </a:rPr>
              <a:t>2.</a:t>
            </a:r>
            <a:r>
              <a:rPr lang="zh-CN" altLang="en-US" sz="2000">
                <a:latin typeface="Calibri" pitchFamily="34" charset="0"/>
              </a:rPr>
              <a:t>从传播的角度来讲</a:t>
            </a:r>
            <a:r>
              <a:rPr lang="en-US" altLang="zh-CN" sz="2000">
                <a:latin typeface="Calibri" pitchFamily="34" charset="0"/>
              </a:rPr>
              <a:t>,</a:t>
            </a:r>
            <a:r>
              <a:rPr lang="zh-CN" altLang="en-US" sz="2000">
                <a:latin typeface="Calibri" pitchFamily="34" charset="0"/>
              </a:rPr>
              <a:t>电磁波可在真空中传播</a:t>
            </a:r>
            <a:r>
              <a:rPr lang="en-US" altLang="zh-CN" sz="2000">
                <a:latin typeface="Calibri" pitchFamily="34" charset="0"/>
              </a:rPr>
              <a:t>,</a:t>
            </a:r>
            <a:r>
              <a:rPr lang="zh-CN" altLang="en-US" sz="2000">
                <a:latin typeface="Calibri" pitchFamily="34" charset="0"/>
              </a:rPr>
              <a:t>不需要介质</a:t>
            </a:r>
            <a:r>
              <a:rPr lang="en-US" altLang="zh-CN" sz="2000">
                <a:latin typeface="Calibri" pitchFamily="34" charset="0"/>
              </a:rPr>
              <a:t>,</a:t>
            </a:r>
            <a:r>
              <a:rPr lang="zh-CN" altLang="en-US" sz="2000">
                <a:latin typeface="Calibri" pitchFamily="34" charset="0"/>
              </a:rPr>
              <a:t>而声音是不能在真空中传播的</a:t>
            </a:r>
            <a:r>
              <a:rPr lang="en-US" altLang="zh-CN" sz="2000">
                <a:latin typeface="Calibri" pitchFamily="34" charset="0"/>
              </a:rPr>
              <a:t>,</a:t>
            </a:r>
            <a:r>
              <a:rPr lang="zh-CN" altLang="en-US" sz="2000">
                <a:latin typeface="Calibri" pitchFamily="34" charset="0"/>
              </a:rPr>
              <a:t>二者在空气中的传播速度相差甚远</a:t>
            </a:r>
            <a:r>
              <a:rPr lang="en-US" altLang="zh-CN" sz="2000">
                <a:latin typeface="Calibri" pitchFamily="34" charset="0"/>
              </a:rPr>
              <a:t>.</a:t>
            </a: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79400" y="952500"/>
            <a:ext cx="1316038" cy="5222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>
                <a:latin typeface="华文行楷" pitchFamily="2" charset="-122"/>
                <a:ea typeface="华文行楷" pitchFamily="2" charset="-122"/>
              </a:rPr>
              <a:t>易错点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2749031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266541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波的特征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773238" y="1504950"/>
            <a:ext cx="589597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Calibri" pitchFamily="34" charset="0"/>
              </a:rPr>
              <a:t>电磁波的波速</a:t>
            </a:r>
            <a:r>
              <a:rPr lang="en-US" altLang="zh-CN" sz="2000">
                <a:latin typeface="Calibri" pitchFamily="34" charset="0"/>
              </a:rPr>
              <a:t>(</a:t>
            </a:r>
            <a:r>
              <a:rPr lang="en-US" altLang="zh-CN" sz="2000" i="1">
                <a:latin typeface="Calibri" pitchFamily="34" charset="0"/>
              </a:rPr>
              <a:t>c</a:t>
            </a:r>
            <a:r>
              <a:rPr lang="en-US" altLang="zh-CN" sz="2000">
                <a:latin typeface="Calibri" pitchFamily="34" charset="0"/>
              </a:rPr>
              <a:t>)</a:t>
            </a:r>
            <a:r>
              <a:rPr lang="zh-CN" altLang="en-US" sz="2000">
                <a:latin typeface="Calibri" pitchFamily="34" charset="0"/>
              </a:rPr>
              <a:t>、波长</a:t>
            </a:r>
            <a:r>
              <a:rPr lang="en-US" altLang="zh-CN" sz="2000">
                <a:latin typeface="Calibri" pitchFamily="34" charset="0"/>
              </a:rPr>
              <a:t>(</a:t>
            </a:r>
            <a:r>
              <a:rPr lang="en-US" altLang="zh-CN" sz="2000" i="1">
                <a:latin typeface="Calibri" pitchFamily="34" charset="0"/>
              </a:rPr>
              <a:t>λ</a:t>
            </a:r>
            <a:r>
              <a:rPr lang="en-US" altLang="zh-CN" sz="2000">
                <a:latin typeface="Calibri" pitchFamily="34" charset="0"/>
              </a:rPr>
              <a:t>)</a:t>
            </a:r>
            <a:r>
              <a:rPr lang="zh-CN" altLang="en-US" sz="2000">
                <a:latin typeface="Calibri" pitchFamily="34" charset="0"/>
              </a:rPr>
              <a:t>、频率</a:t>
            </a:r>
            <a:r>
              <a:rPr lang="en-US" altLang="zh-CN" sz="2000">
                <a:latin typeface="Calibri" pitchFamily="34" charset="0"/>
              </a:rPr>
              <a:t>(</a:t>
            </a:r>
            <a:r>
              <a:rPr lang="en-US" altLang="zh-CN" sz="2000" i="1">
                <a:latin typeface="Calibri" pitchFamily="34" charset="0"/>
              </a:rPr>
              <a:t>ν</a:t>
            </a:r>
            <a:r>
              <a:rPr lang="en-US" altLang="zh-CN" sz="2000">
                <a:latin typeface="Calibri" pitchFamily="34" charset="0"/>
              </a:rPr>
              <a:t>)</a:t>
            </a:r>
            <a:r>
              <a:rPr lang="zh-CN" altLang="en-US" sz="2000">
                <a:latin typeface="Calibri" pitchFamily="34" charset="0"/>
              </a:rPr>
              <a:t>三者的关系是</a:t>
            </a:r>
            <a:r>
              <a:rPr lang="en-US" altLang="zh-CN" sz="2000" i="1">
                <a:latin typeface="Calibri" pitchFamily="34" charset="0"/>
              </a:rPr>
              <a:t>c</a:t>
            </a:r>
            <a:r>
              <a:rPr lang="en-US" altLang="zh-CN" sz="2000">
                <a:latin typeface="Calibri" pitchFamily="34" charset="0"/>
              </a:rPr>
              <a:t>=</a:t>
            </a:r>
            <a:r>
              <a:rPr lang="en-US" altLang="zh-CN" sz="2000" i="1">
                <a:latin typeface="Calibri" pitchFamily="34" charset="0"/>
              </a:rPr>
              <a:t>λν</a:t>
            </a:r>
            <a:r>
              <a:rPr lang="en-US" altLang="zh-CN" sz="2000">
                <a:latin typeface="Calibri" pitchFamily="34" charset="0"/>
              </a:rPr>
              <a:t>.</a:t>
            </a:r>
            <a:r>
              <a:rPr lang="zh-CN" altLang="en-US" sz="2000">
                <a:latin typeface="Calibri" pitchFamily="34" charset="0"/>
              </a:rPr>
              <a:t>只要知道其中任意两个</a:t>
            </a:r>
            <a:r>
              <a:rPr lang="en-US" altLang="zh-CN" sz="2000">
                <a:latin typeface="Calibri" pitchFamily="34" charset="0"/>
              </a:rPr>
              <a:t>,</a:t>
            </a:r>
            <a:r>
              <a:rPr lang="zh-CN" altLang="en-US" sz="2000">
                <a:latin typeface="Calibri" pitchFamily="34" charset="0"/>
              </a:rPr>
              <a:t>就可用此公式计算出第三个</a:t>
            </a:r>
            <a:r>
              <a:rPr lang="en-US" altLang="zh-CN" sz="2000">
                <a:latin typeface="Calibri" pitchFamily="34" charset="0"/>
              </a:rPr>
              <a:t>.</a:t>
            </a: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图片 10" descr="图片7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5888" y="773113"/>
            <a:ext cx="15970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885825" y="346075"/>
            <a:ext cx="7502525" cy="173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zh-CN" altLang="en-US" sz="5400" b="1">
                <a:solidFill>
                  <a:schemeClr val="accent1"/>
                </a:solidFill>
                <a:latin typeface="隶书"/>
                <a:ea typeface="隶书"/>
                <a:cs typeface="隶书"/>
              </a:rPr>
              <a:t>第十九章</a:t>
            </a:r>
          </a:p>
          <a:p>
            <a:pPr algn="ctr"/>
            <a:r>
              <a:rPr lang="zh-CN" altLang="en-US" sz="5400" b="1">
                <a:solidFill>
                  <a:schemeClr val="accent1"/>
                </a:solidFill>
                <a:latin typeface="隶书"/>
                <a:ea typeface="隶书"/>
                <a:cs typeface="隶书"/>
              </a:rPr>
              <a:t>走进信息时代</a:t>
            </a:r>
          </a:p>
        </p:txBody>
      </p:sp>
      <p:sp>
        <p:nvSpPr>
          <p:cNvPr id="64" name="文本框 78"/>
          <p:cNvSpPr txBox="1">
            <a:spLocks noChangeArrowheads="1"/>
          </p:cNvSpPr>
          <p:nvPr/>
        </p:nvSpPr>
        <p:spPr bwMode="auto">
          <a:xfrm>
            <a:off x="2344738" y="2236788"/>
            <a:ext cx="52165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3300" b="1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第三节　踏上信息高速公路</a:t>
            </a:r>
          </a:p>
        </p:txBody>
      </p:sp>
      <p:pic>
        <p:nvPicPr>
          <p:cNvPr id="25" name="Picture 12" descr="clouds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2450" y="3101975"/>
            <a:ext cx="477043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0" descr="field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900" y="3838575"/>
            <a:ext cx="8916988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1" descr="server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59075" y="3294063"/>
            <a:ext cx="3560763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2" y="0"/>
            <a:ext cx="2095888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1971675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光纤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441797" y="3219822"/>
            <a:ext cx="849694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Calibri" pitchFamily="34" charset="0"/>
              </a:rPr>
              <a:t>光是比微波频率高得多的电磁波</a:t>
            </a:r>
            <a:r>
              <a:rPr lang="en-US" altLang="zh-CN" sz="2400" b="1" dirty="0">
                <a:latin typeface="Calibri" pitchFamily="34" charset="0"/>
              </a:rPr>
              <a:t>.</a:t>
            </a:r>
            <a:r>
              <a:rPr lang="zh-CN" altLang="en-US" sz="2400" b="1" dirty="0">
                <a:latin typeface="Calibri" pitchFamily="34" charset="0"/>
              </a:rPr>
              <a:t>光通信的“高速公路”更宽广</a:t>
            </a:r>
            <a:r>
              <a:rPr lang="en-US" altLang="zh-CN" sz="2400" b="1" dirty="0">
                <a:latin typeface="Calibri" pitchFamily="34" charset="0"/>
              </a:rPr>
              <a:t>.</a:t>
            </a:r>
            <a:r>
              <a:rPr lang="zh-CN" altLang="en-US" sz="2400" b="1" dirty="0">
                <a:latin typeface="Calibri" pitchFamily="34" charset="0"/>
              </a:rPr>
              <a:t>利用频率单一、方向高度集中的激光进行通信</a:t>
            </a:r>
            <a:r>
              <a:rPr lang="en-US" altLang="zh-CN" sz="2400" b="1" dirty="0">
                <a:latin typeface="Calibri" pitchFamily="34" charset="0"/>
              </a:rPr>
              <a:t>,</a:t>
            </a:r>
            <a:r>
              <a:rPr lang="zh-CN" altLang="en-US" sz="2400" b="1" dirty="0">
                <a:latin typeface="Calibri" pitchFamily="34" charset="0"/>
              </a:rPr>
              <a:t>效果很好</a:t>
            </a:r>
            <a:r>
              <a:rPr lang="en-US" altLang="zh-CN" sz="2400" b="1" dirty="0">
                <a:latin typeface="Calibri" pitchFamily="34" charset="0"/>
              </a:rPr>
              <a:t>.</a:t>
            </a: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图片 17" descr="图片6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6063" y="827088"/>
            <a:ext cx="15970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n25.jpg" descr="id:2147503588;FounderC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71800" y="606709"/>
            <a:ext cx="4138078" cy="2324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2" y="0"/>
            <a:ext cx="2095888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1971675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光纤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2678113" y="4211638"/>
            <a:ext cx="64658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zh-CN" sz="2000">
                <a:latin typeface="Calibri" pitchFamily="34" charset="0"/>
              </a:rPr>
              <a:t>各种各样的光导纤维</a:t>
            </a: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图片 17" descr="图片6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6063" y="827088"/>
            <a:ext cx="15970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mt328.jpg" descr="id:2147503595;FounderC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46388" y="1209675"/>
            <a:ext cx="2254250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885825" y="346075"/>
            <a:ext cx="7502525" cy="173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zh-CN" altLang="en-US" sz="5400" b="1" dirty="0">
                <a:solidFill>
                  <a:srgbClr val="FF0000"/>
                </a:solidFill>
                <a:latin typeface="隶书"/>
                <a:ea typeface="隶书"/>
                <a:cs typeface="隶书"/>
              </a:rPr>
              <a:t>第十九章</a:t>
            </a:r>
          </a:p>
          <a:p>
            <a:pPr algn="ctr"/>
            <a:r>
              <a:rPr lang="zh-CN" altLang="en-US" sz="5400" b="1" dirty="0">
                <a:solidFill>
                  <a:srgbClr val="FF0000"/>
                </a:solidFill>
                <a:latin typeface="隶书"/>
                <a:ea typeface="隶书"/>
                <a:cs typeface="隶书"/>
              </a:rPr>
              <a:t>走进信息时代</a:t>
            </a:r>
          </a:p>
        </p:txBody>
      </p:sp>
      <p:sp>
        <p:nvSpPr>
          <p:cNvPr id="64" name="文本框 78"/>
          <p:cNvSpPr txBox="1">
            <a:spLocks noChangeArrowheads="1"/>
          </p:cNvSpPr>
          <p:nvPr/>
        </p:nvSpPr>
        <p:spPr bwMode="auto">
          <a:xfrm>
            <a:off x="2857500" y="2227263"/>
            <a:ext cx="35242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3300" b="1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第一节　感受信息</a:t>
            </a:r>
          </a:p>
        </p:txBody>
      </p:sp>
      <p:pic>
        <p:nvPicPr>
          <p:cNvPr id="25" name="Picture 12" descr="clouds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2450" y="3101975"/>
            <a:ext cx="477043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0" descr="field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900" y="3838575"/>
            <a:ext cx="8916988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1" descr="server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59075" y="3294063"/>
            <a:ext cx="3560763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2" y="0"/>
            <a:ext cx="2095888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1971675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光纤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3131840" y="3271192"/>
            <a:ext cx="38267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zh-CN" sz="2400" b="1" dirty="0">
                <a:latin typeface="Calibri" pitchFamily="34" charset="0"/>
              </a:rPr>
              <a:t>光在光导纤维中传播</a:t>
            </a: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图片 17" descr="图片6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6063" y="827088"/>
            <a:ext cx="15970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MT329.EPS" descr="id:2147503602;FounderC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11760" y="1419622"/>
            <a:ext cx="4792858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3411503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335756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现代电信网络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790700" y="3502025"/>
            <a:ext cx="6419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zh-CN" sz="2400" b="1" dirty="0">
                <a:latin typeface="Calibri" pitchFamily="34" charset="0"/>
              </a:rPr>
              <a:t>通信卫星大多相对地球“静止”</a:t>
            </a:r>
            <a:r>
              <a:rPr lang="en-US" altLang="zh-CN" sz="2400" b="1" dirty="0">
                <a:latin typeface="Calibri" pitchFamily="34" charset="0"/>
              </a:rPr>
              <a:t>,</a:t>
            </a:r>
            <a:r>
              <a:rPr lang="zh-CN" altLang="zh-CN" sz="2400" b="1" dirty="0">
                <a:latin typeface="Calibri" pitchFamily="34" charset="0"/>
              </a:rPr>
              <a:t>即为同步卫星</a:t>
            </a:r>
            <a:r>
              <a:rPr lang="en-US" altLang="zh-CN" sz="2400" b="1" i="1" dirty="0">
                <a:latin typeface="Calibri" pitchFamily="34" charset="0"/>
              </a:rPr>
              <a:t>.</a:t>
            </a:r>
            <a:endParaRPr lang="zh-CN" altLang="zh-CN" sz="2400" b="1" dirty="0">
              <a:latin typeface="Calibri" pitchFamily="34" charset="0"/>
            </a:endParaRP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图片 17" descr="图片6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6063" y="827088"/>
            <a:ext cx="15970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n18.jpg" descr="id:2147503659;FounderC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98788" y="1059582"/>
            <a:ext cx="3635200" cy="2261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3411503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335756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现代电信网络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3643537" y="3687970"/>
            <a:ext cx="39951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zh-CN" sz="2800" b="1" dirty="0">
                <a:latin typeface="Calibri" pitchFamily="34" charset="0"/>
              </a:rPr>
              <a:t>中国北斗卫星导航系统</a:t>
            </a: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图片 17" descr="图片6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6063" y="827088"/>
            <a:ext cx="15970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2" name="n13.jpg" descr="id:2147503666;FounderC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5896" y="591344"/>
            <a:ext cx="3807172" cy="2853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3411503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335756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现代电信网络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417638" y="3175000"/>
            <a:ext cx="6765925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000" b="1" dirty="0">
                <a:latin typeface="Calibri" pitchFamily="34" charset="0"/>
              </a:rPr>
              <a:t>微波属于电磁波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zh-CN" sz="2000" b="1" dirty="0">
                <a:latin typeface="Calibri" pitchFamily="34" charset="0"/>
              </a:rPr>
              <a:t>在同一介质中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zh-CN" sz="2000" b="1" dirty="0">
                <a:latin typeface="Calibri" pitchFamily="34" charset="0"/>
              </a:rPr>
              <a:t>波速是一个定值</a:t>
            </a:r>
            <a:r>
              <a:rPr lang="en-US" altLang="zh-CN" sz="2000" b="1" dirty="0">
                <a:latin typeface="Calibri" pitchFamily="34" charset="0"/>
              </a:rPr>
              <a:t>;</a:t>
            </a:r>
            <a:r>
              <a:rPr lang="zh-CN" altLang="zh-CN" sz="2000" b="1" dirty="0">
                <a:latin typeface="Calibri" pitchFamily="34" charset="0"/>
              </a:rPr>
              <a:t>微波的性质接近光波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zh-CN" sz="2000" b="1" dirty="0">
                <a:latin typeface="Calibri" pitchFamily="34" charset="0"/>
              </a:rPr>
              <a:t>大致沿直线传播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zh-CN" sz="2000" b="1" dirty="0">
                <a:latin typeface="Calibri" pitchFamily="34" charset="0"/>
              </a:rPr>
              <a:t>不能沿地球表面绕射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zh-CN" sz="2000" b="1" dirty="0">
                <a:latin typeface="Calibri" pitchFamily="34" charset="0"/>
              </a:rPr>
              <a:t>只能借助于微波中继站</a:t>
            </a:r>
            <a:r>
              <a:rPr lang="en-US" altLang="zh-CN" sz="2000" b="1" i="1" dirty="0">
                <a:latin typeface="Calibri" pitchFamily="34" charset="0"/>
              </a:rPr>
              <a:t>.</a:t>
            </a:r>
            <a:endParaRPr lang="zh-CN" altLang="zh-CN" sz="2000" b="1" dirty="0">
              <a:latin typeface="Calibri" pitchFamily="34" charset="0"/>
            </a:endParaRP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图片 17" descr="图片6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6063" y="827088"/>
            <a:ext cx="15970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mt332.jpg" descr="id:2147503673;FounderC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24225" y="1033463"/>
            <a:ext cx="2628900" cy="198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3411503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335756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现代电信网络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017588" y="1533525"/>
            <a:ext cx="743585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000" b="1" dirty="0">
                <a:latin typeface="Calibri" pitchFamily="34" charset="0"/>
              </a:rPr>
              <a:t>微波的应用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latin typeface="Calibri" pitchFamily="34" charset="0"/>
              </a:rPr>
              <a:t>1</a:t>
            </a:r>
            <a:r>
              <a:rPr lang="en-US" altLang="zh-CN" sz="2000" b="1" i="1" dirty="0">
                <a:latin typeface="Calibri" pitchFamily="34" charset="0"/>
              </a:rPr>
              <a:t>.</a:t>
            </a:r>
            <a:r>
              <a:rPr lang="zh-CN" altLang="zh-CN" sz="2000" b="1" dirty="0">
                <a:latin typeface="Calibri" pitchFamily="34" charset="0"/>
              </a:rPr>
              <a:t>微波主要用于电视广播、移动通信、雷达、导航、加热等方面</a:t>
            </a:r>
            <a:r>
              <a:rPr lang="en-US" altLang="zh-CN" sz="2000" b="1" i="1" dirty="0">
                <a:latin typeface="Calibri" pitchFamily="34" charset="0"/>
              </a:rPr>
              <a:t>.</a:t>
            </a:r>
            <a:endParaRPr lang="zh-CN" altLang="zh-CN" sz="2000" b="1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latin typeface="Calibri" pitchFamily="34" charset="0"/>
              </a:rPr>
              <a:t>2</a:t>
            </a:r>
            <a:r>
              <a:rPr lang="en-US" altLang="zh-CN" sz="2000" b="1" i="1" dirty="0">
                <a:latin typeface="Calibri" pitchFamily="34" charset="0"/>
              </a:rPr>
              <a:t>.</a:t>
            </a:r>
            <a:r>
              <a:rPr lang="zh-CN" altLang="zh-CN" sz="2000" b="1" dirty="0">
                <a:latin typeface="Calibri" pitchFamily="34" charset="0"/>
              </a:rPr>
              <a:t>微波大致沿直线传播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zh-CN" sz="2000" b="1" dirty="0">
                <a:latin typeface="Calibri" pitchFamily="34" charset="0"/>
              </a:rPr>
              <a:t>微波通信像接力赛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zh-CN" sz="2000" b="1" dirty="0">
                <a:latin typeface="Calibri" pitchFamily="34" charset="0"/>
              </a:rPr>
              <a:t>每隔五十千米左右修建一座很高的微波中继站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zh-CN" sz="2000" b="1" dirty="0">
                <a:latin typeface="Calibri" pitchFamily="34" charset="0"/>
              </a:rPr>
              <a:t>接收并放大信号后继续传送</a:t>
            </a:r>
            <a:r>
              <a:rPr lang="en-US" altLang="zh-CN" sz="2000" b="1" i="1" dirty="0">
                <a:latin typeface="Calibri" pitchFamily="34" charset="0"/>
              </a:rPr>
              <a:t>.</a:t>
            </a:r>
            <a:endParaRPr lang="zh-CN" altLang="zh-CN" sz="2000" b="1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latin typeface="Calibri" pitchFamily="34" charset="0"/>
              </a:rPr>
              <a:t>3</a:t>
            </a:r>
            <a:r>
              <a:rPr lang="en-US" altLang="zh-CN" sz="2000" b="1" i="1" dirty="0">
                <a:latin typeface="Calibri" pitchFamily="34" charset="0"/>
              </a:rPr>
              <a:t>.</a:t>
            </a:r>
            <a:r>
              <a:rPr lang="zh-CN" altLang="zh-CN" sz="2000" b="1" dirty="0">
                <a:latin typeface="Calibri" pitchFamily="34" charset="0"/>
              </a:rPr>
              <a:t>微波遇到障碍物会发生反射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zh-CN" sz="2000" b="1" dirty="0">
                <a:latin typeface="Calibri" pitchFamily="34" charset="0"/>
              </a:rPr>
              <a:t>人们根据这一原理制成了雷达</a:t>
            </a:r>
            <a:r>
              <a:rPr lang="en-US" altLang="zh-CN" sz="2000" b="1" i="1" dirty="0">
                <a:latin typeface="Calibri" pitchFamily="34" charset="0"/>
              </a:rPr>
              <a:t>.</a:t>
            </a:r>
            <a:endParaRPr lang="zh-CN" altLang="zh-CN" sz="2000" b="1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latin typeface="Calibri" pitchFamily="34" charset="0"/>
              </a:rPr>
              <a:t>4</a:t>
            </a:r>
            <a:r>
              <a:rPr lang="en-US" altLang="zh-CN" sz="2000" b="1" i="1" dirty="0">
                <a:latin typeface="Calibri" pitchFamily="34" charset="0"/>
              </a:rPr>
              <a:t>.</a:t>
            </a:r>
            <a:r>
              <a:rPr lang="zh-CN" altLang="zh-CN" sz="2000" b="1" dirty="0">
                <a:latin typeface="Calibri" pitchFamily="34" charset="0"/>
              </a:rPr>
              <a:t>某些频率的微波还能加剧水和脂肪分子的热运动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zh-CN" sz="2000" b="1" dirty="0">
                <a:latin typeface="Calibri" pitchFamily="34" charset="0"/>
              </a:rPr>
              <a:t>使物体温度升高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zh-CN" sz="2000" b="1" dirty="0">
                <a:latin typeface="Calibri" pitchFamily="34" charset="0"/>
              </a:rPr>
              <a:t>微波炉就是根据这一原理制成的</a:t>
            </a:r>
            <a:r>
              <a:rPr lang="en-US" altLang="zh-CN" sz="2000" b="1" i="1" dirty="0">
                <a:latin typeface="Calibri" pitchFamily="34" charset="0"/>
              </a:rPr>
              <a:t>.</a:t>
            </a:r>
            <a:endParaRPr lang="zh-CN" altLang="zh-CN" sz="2000" b="1" dirty="0">
              <a:latin typeface="Calibri" pitchFamily="34" charset="0"/>
            </a:endParaRP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C:\Users\Administrator\Desktop\生活中的物理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5425" y="982663"/>
            <a:ext cx="1858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2450451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231775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互联网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017588" y="1673225"/>
            <a:ext cx="7435850" cy="1691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Calibri" pitchFamily="34" charset="0"/>
              </a:rPr>
              <a:t>月球能反射微波</a:t>
            </a:r>
            <a:r>
              <a:rPr lang="en-US" altLang="zh-CN" sz="2400" b="1" dirty="0">
                <a:latin typeface="Calibri" pitchFamily="34" charset="0"/>
              </a:rPr>
              <a:t>,</a:t>
            </a:r>
            <a:r>
              <a:rPr lang="zh-CN" altLang="en-US" sz="2400" b="1" dirty="0">
                <a:latin typeface="Calibri" pitchFamily="34" charset="0"/>
              </a:rPr>
              <a:t>但是由于月球离我们太远</a:t>
            </a:r>
            <a:r>
              <a:rPr lang="en-US" altLang="zh-CN" sz="2400" b="1" dirty="0">
                <a:latin typeface="Calibri" pitchFamily="34" charset="0"/>
              </a:rPr>
              <a:t>,</a:t>
            </a:r>
            <a:r>
              <a:rPr lang="zh-CN" altLang="en-US" sz="2400" b="1" dirty="0">
                <a:latin typeface="Calibri" pitchFamily="34" charset="0"/>
              </a:rPr>
              <a:t>不但传输信号延迟时间太长</a:t>
            </a:r>
            <a:r>
              <a:rPr lang="en-US" altLang="zh-CN" sz="2400" b="1" dirty="0">
                <a:latin typeface="Calibri" pitchFamily="34" charset="0"/>
              </a:rPr>
              <a:t>,</a:t>
            </a:r>
            <a:r>
              <a:rPr lang="zh-CN" altLang="en-US" sz="2400" b="1" dirty="0">
                <a:latin typeface="Calibri" pitchFamily="34" charset="0"/>
              </a:rPr>
              <a:t>信号衰减也较严重</a:t>
            </a:r>
            <a:r>
              <a:rPr lang="en-US" altLang="zh-CN" sz="2400" b="1" dirty="0">
                <a:latin typeface="Calibri" pitchFamily="34" charset="0"/>
              </a:rPr>
              <a:t>,</a:t>
            </a:r>
            <a:r>
              <a:rPr lang="zh-CN" altLang="en-US" sz="2400" b="1" dirty="0">
                <a:latin typeface="Calibri" pitchFamily="34" charset="0"/>
              </a:rPr>
              <a:t>失真厉害</a:t>
            </a:r>
            <a:r>
              <a:rPr lang="en-US" altLang="zh-CN" sz="2400" b="1" dirty="0">
                <a:latin typeface="Calibri" pitchFamily="34" charset="0"/>
              </a:rPr>
              <a:t>,</a:t>
            </a:r>
            <a:r>
              <a:rPr lang="zh-CN" altLang="en-US" sz="2400" b="1" dirty="0">
                <a:latin typeface="Calibri" pitchFamily="34" charset="0"/>
              </a:rPr>
              <a:t>故不能用月球作为微波中继站</a:t>
            </a:r>
            <a:r>
              <a:rPr lang="en-US" altLang="zh-CN" sz="2400" b="1" dirty="0">
                <a:latin typeface="Calibri" pitchFamily="34" charset="0"/>
              </a:rPr>
              <a:t>.</a:t>
            </a: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图片 9" descr="图片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" y="838200"/>
            <a:ext cx="1547813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2" y="0"/>
            <a:ext cx="243179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231775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互联网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017588" y="1509713"/>
            <a:ext cx="7435850" cy="279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Calibri" pitchFamily="34" charset="0"/>
              </a:rPr>
              <a:t>网络通信的特点</a:t>
            </a:r>
            <a:r>
              <a:rPr lang="en-US" altLang="zh-CN" sz="2400" b="1" dirty="0">
                <a:latin typeface="Calibri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Calibri" pitchFamily="34" charset="0"/>
              </a:rPr>
              <a:t>(1)</a:t>
            </a:r>
            <a:r>
              <a:rPr lang="zh-CN" altLang="en-US" sz="2400" b="1" dirty="0">
                <a:latin typeface="Calibri" pitchFamily="34" charset="0"/>
              </a:rPr>
              <a:t>覆盖面最广</a:t>
            </a:r>
            <a:r>
              <a:rPr lang="en-US" altLang="zh-CN" sz="2400" b="1" dirty="0">
                <a:latin typeface="Calibri" pitchFamily="34" charset="0"/>
              </a:rPr>
              <a:t>,</a:t>
            </a:r>
            <a:r>
              <a:rPr lang="zh-CN" altLang="en-US" sz="2400" b="1" dirty="0">
                <a:latin typeface="Calibri" pitchFamily="34" charset="0"/>
              </a:rPr>
              <a:t>规模最大</a:t>
            </a:r>
            <a:r>
              <a:rPr lang="en-US" altLang="zh-CN" sz="2400" b="1" dirty="0">
                <a:latin typeface="Calibri" pitchFamily="34" charset="0"/>
              </a:rPr>
              <a:t>,</a:t>
            </a:r>
            <a:r>
              <a:rPr lang="zh-CN" altLang="en-US" sz="2400" b="1" dirty="0">
                <a:latin typeface="Calibri" pitchFamily="34" charset="0"/>
              </a:rPr>
              <a:t>信息资源最丰富</a:t>
            </a:r>
            <a:r>
              <a:rPr lang="en-US" altLang="zh-CN" sz="2400" b="1" dirty="0">
                <a:latin typeface="Calibri" pitchFamily="34" charset="0"/>
              </a:rPr>
              <a:t>.</a:t>
            </a:r>
            <a:r>
              <a:rPr lang="zh-CN" altLang="en-US" sz="2400" b="1" dirty="0">
                <a:latin typeface="Calibri" pitchFamily="34" charset="0"/>
              </a:rPr>
              <a:t>资源共享</a:t>
            </a:r>
            <a:r>
              <a:rPr lang="en-US" altLang="zh-CN" sz="2400" b="1" dirty="0">
                <a:latin typeface="Calibri" pitchFamily="34" charset="0"/>
              </a:rPr>
              <a:t>,</a:t>
            </a:r>
            <a:r>
              <a:rPr lang="zh-CN" altLang="en-US" sz="2400" b="1" dirty="0">
                <a:latin typeface="Calibri" pitchFamily="34" charset="0"/>
              </a:rPr>
              <a:t>传输速度快</a:t>
            </a:r>
            <a:r>
              <a:rPr lang="en-US" altLang="zh-CN" sz="2400" b="1" dirty="0">
                <a:latin typeface="Calibri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Calibri" pitchFamily="34" charset="0"/>
              </a:rPr>
              <a:t>(2)</a:t>
            </a:r>
            <a:r>
              <a:rPr lang="zh-CN" altLang="en-US" sz="2400" b="1" dirty="0">
                <a:latin typeface="Calibri" pitchFamily="34" charset="0"/>
              </a:rPr>
              <a:t>易受黑客攻击</a:t>
            </a:r>
            <a:r>
              <a:rPr lang="en-US" altLang="zh-CN" sz="2400" b="1" dirty="0">
                <a:latin typeface="Calibri" pitchFamily="34" charset="0"/>
              </a:rPr>
              <a:t>,</a:t>
            </a:r>
            <a:r>
              <a:rPr lang="zh-CN" altLang="en-US" sz="2400" b="1" dirty="0">
                <a:latin typeface="Calibri" pitchFamily="34" charset="0"/>
              </a:rPr>
              <a:t>给单位和个人造成损失</a:t>
            </a:r>
            <a:r>
              <a:rPr lang="en-US" altLang="zh-CN" sz="2400" b="1" dirty="0">
                <a:latin typeface="Calibri" pitchFamily="34" charset="0"/>
              </a:rPr>
              <a:t>,</a:t>
            </a:r>
            <a:r>
              <a:rPr lang="zh-CN" altLang="en-US" sz="2400" b="1" dirty="0">
                <a:latin typeface="Calibri" pitchFamily="34" charset="0"/>
              </a:rPr>
              <a:t>有害信息能够迅速传播</a:t>
            </a:r>
            <a:r>
              <a:rPr lang="en-US" altLang="zh-CN" sz="2400" b="1" dirty="0">
                <a:latin typeface="Calibri" pitchFamily="34" charset="0"/>
              </a:rPr>
              <a:t>.</a:t>
            </a: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图片 9" descr="图片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" y="838200"/>
            <a:ext cx="1547813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2" y="0"/>
            <a:ext cx="243179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231775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互联网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839788" y="3240088"/>
            <a:ext cx="7435850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>
                <a:latin typeface="Calibri" pitchFamily="34" charset="0"/>
              </a:rPr>
              <a:t>随着通信技术的发展</a:t>
            </a:r>
            <a:r>
              <a:rPr lang="en-US" altLang="zh-CN" sz="2000" b="1">
                <a:latin typeface="Calibri" pitchFamily="34" charset="0"/>
              </a:rPr>
              <a:t>,</a:t>
            </a:r>
            <a:r>
              <a:rPr lang="zh-CN" altLang="en-US" sz="2000" b="1">
                <a:latin typeface="Calibri" pitchFamily="34" charset="0"/>
              </a:rPr>
              <a:t>现在已经可以在很短的时间内传送很大的信息量</a:t>
            </a:r>
            <a:r>
              <a:rPr lang="en-US" altLang="zh-CN" sz="2000" b="1">
                <a:latin typeface="Calibri" pitchFamily="34" charset="0"/>
              </a:rPr>
              <a:t>,</a:t>
            </a:r>
            <a:r>
              <a:rPr lang="zh-CN" altLang="en-US" sz="2000" b="1">
                <a:latin typeface="Calibri" pitchFamily="34" charset="0"/>
              </a:rPr>
              <a:t>信息传送的速度越来越快</a:t>
            </a:r>
            <a:r>
              <a:rPr lang="en-US" altLang="zh-CN" sz="2000" b="1">
                <a:latin typeface="Calibri" pitchFamily="34" charset="0"/>
              </a:rPr>
              <a:t>,</a:t>
            </a:r>
            <a:r>
              <a:rPr lang="zh-CN" altLang="en-US" sz="2000" b="1">
                <a:latin typeface="Calibri" pitchFamily="34" charset="0"/>
              </a:rPr>
              <a:t>能够满足电视等活动画面的需要</a:t>
            </a:r>
            <a:r>
              <a:rPr lang="en-US" altLang="zh-CN" sz="2000" b="1">
                <a:latin typeface="Calibri" pitchFamily="34" charset="0"/>
              </a:rPr>
              <a:t>,</a:t>
            </a:r>
            <a:r>
              <a:rPr lang="zh-CN" altLang="en-US" sz="2000" b="1">
                <a:latin typeface="Calibri" pitchFamily="34" charset="0"/>
              </a:rPr>
              <a:t>我们已经可以轻松地在网上看电视了</a:t>
            </a:r>
            <a:r>
              <a:rPr lang="en-US" altLang="zh-CN" sz="2000" b="1">
                <a:latin typeface="Calibri" pitchFamily="34" charset="0"/>
              </a:rPr>
              <a:t>.</a:t>
            </a: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图片 10" descr="图片6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538" y="771525"/>
            <a:ext cx="15970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2" name="mt333.jpg" descr="id:2147503730;FounderC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87824" y="771525"/>
            <a:ext cx="3547318" cy="218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2" y="0"/>
            <a:ext cx="243179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231775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互联网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876300" y="1803400"/>
            <a:ext cx="7437438" cy="1137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Calibri" pitchFamily="34" charset="0"/>
              </a:rPr>
              <a:t>写信人通过因特网把信件发到收件人的邮箱</a:t>
            </a:r>
            <a:r>
              <a:rPr lang="en-US" altLang="zh-CN" sz="2400" b="1" dirty="0">
                <a:latin typeface="Calibri" pitchFamily="34" charset="0"/>
              </a:rPr>
              <a:t>,</a:t>
            </a:r>
            <a:r>
              <a:rPr lang="zh-CN" altLang="en-US" sz="2400" b="1" dirty="0">
                <a:latin typeface="Calibri" pitchFamily="34" charset="0"/>
              </a:rPr>
              <a:t>收件人可在任何时候打开自己的邮箱查看邮件</a:t>
            </a:r>
            <a:r>
              <a:rPr lang="en-US" altLang="zh-CN" sz="2400" b="1" dirty="0">
                <a:latin typeface="Calibri" pitchFamily="34" charset="0"/>
              </a:rPr>
              <a:t>.</a:t>
            </a: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图片 12" descr="图片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" y="838200"/>
            <a:ext cx="1547813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文本框 78"/>
          <p:cNvSpPr txBox="1"/>
          <p:nvPr/>
        </p:nvSpPr>
        <p:spPr>
          <a:xfrm>
            <a:off x="3711968" y="2078424"/>
            <a:ext cx="2123477" cy="655252"/>
          </a:xfrm>
          <a:prstGeom prst="rect">
            <a:avLst/>
          </a:prstGeom>
          <a:noFill/>
        </p:spPr>
        <p:txBody>
          <a:bodyPr spcFirstLastPara="1" wrap="none" lIns="68580" tIns="34290" rIns="68580" bIns="34290">
            <a:prstTxWarp prst="textArchUp">
              <a:avLst/>
            </a:prstTxWarp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F5841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5400" dirty="0" smtClean="0">
                <a:solidFill>
                  <a:schemeClr val="accent5"/>
                </a:solidFill>
              </a:rPr>
              <a:t>谢    谢</a:t>
            </a:r>
            <a:endParaRPr lang="zh-CN" altLang="en-US" sz="5400" dirty="0">
              <a:solidFill>
                <a:schemeClr val="accent5"/>
              </a:solidFill>
            </a:endParaRPr>
          </a:p>
        </p:txBody>
      </p:sp>
      <p:pic>
        <p:nvPicPr>
          <p:cNvPr id="44" name="Picture 4" descr="clouds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05475" y="123825"/>
            <a:ext cx="3228975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3" descr="field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076700"/>
            <a:ext cx="91836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4" descr="cloud_ballon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96213" y="5143500"/>
            <a:ext cx="842962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4" descr="clouds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514350"/>
            <a:ext cx="513397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10" descr="together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54300" y="3448050"/>
            <a:ext cx="4251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2" descr="C:\Users\Administrator\Desktop\兔子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76925" y="4352925"/>
            <a:ext cx="8001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84 -0.24838 C 0.03346 -0.25232 0.02799 -0.25787 0.02213 -0.2625 C 0.01888 -0.26505 0.01549 -0.26597 0.01237 -0.26783 C 0.0112 -0.26852 0.01041 -0.27084 0.00937 -0.27153 C 0.0082 -0.27222 -0.00065 -0.27477 -0.00143 -0.275 C -0.00834 -0.27732 -0.01393 -0.28079 -0.0211 -0.28195 C -0.02539 -0.28403 -0.02956 -0.28634 -0.03386 -0.28912 C -0.03711 -0.29097 -0.03867 -0.29005 -0.04167 -0.29259 C -0.04714 -0.29746 -0.05222 -0.30232 -0.05834 -0.30486 C -0.05925 -0.30602 -0.06016 -0.30764 -0.0612 -0.30857 C -0.06224 -0.30949 -0.06328 -0.30949 -0.06419 -0.31019 C -0.07031 -0.31644 -0.07513 -0.32384 -0.0819 -0.32801 C -0.08477 -0.3331 -0.08776 -0.33843 -0.09076 -0.34375 C -0.09232 -0.34676 -0.09479 -0.34699 -0.09662 -0.34908 C -0.09948 -0.35695 -0.10456 -0.36343 -0.10834 -0.37037 C -0.11406 -0.38056 -0.11979 -0.39074 -0.125 -0.40209 C -0.13268 -0.41829 -0.13607 -0.44236 -0.13972 -0.46204 C -0.14063 -0.47315 -0.14219 -0.4831 -0.14362 -0.49375 C -0.14388 -0.51945 -0.14102 -0.57824 -0.14753 -0.61389 C -0.15026 -0.65695 -0.14948 -0.69468 -0.16029 -0.7338 C -0.16224 -0.74028 -0.1638 -0.74954 -0.16628 -0.75509 C -0.17318 -0.7713 -0.16966 -0.76088 -0.175 -0.76921 C -0.17865 -0.77431 -0.18229 -0.78241 -0.18685 -0.78496 C -0.19935 -0.79259 -0.21068 -0.79584 -0.22409 -0.79746 C -0.25052 -0.8132 -0.28073 -0.79977 -0.30847 -0.7956 C -0.32891 -0.78334 -0.34271 -0.79769 -0.35847 -0.8132 C -0.36107 -0.81574 -0.36432 -0.81644 -0.36641 -0.82037 C -0.36979 -0.82639 -0.3724 -0.82871 -0.37709 -0.83079 C -0.38099 -0.83773 -0.38568 -0.83889 -0.38985 -0.84491 C -0.39375 -0.85093 -0.39714 -0.85371 -0.40169 -0.85903 C -0.40365 -0.86158 -0.40638 -0.86065 -0.40847 -0.86273 C -0.41472 -0.86875 -0.41745 -0.87199 -0.42422 -0.875 C -0.4293 -0.88102 -0.43594 -0.88287 -0.44193 -0.88565 C -0.45143 -0.89699 -0.48125 -0.89236 -0.48503 -0.89259 C -0.49518 -0.89884 -0.48386 -0.89259 -0.50951 -0.89259 C -0.55573 -0.89259 -0.60182 -0.89375 -0.64792 -0.89445 C -0.65742 -0.90023 -0.66589 -0.91088 -0.67539 -0.91736 C -0.67852 -0.91968 -0.68073 -0.92431 -0.68412 -0.92431 " pathEditMode="relative" rAng="0" ptsTypes="fffffffffffffffffffffffffffffffffffffA">
                                      <p:cBhvr>
                                        <p:cTn id="2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200" y="-33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04 0.01759 C -0.05638 0.01134 -0.05586 0.00416 -0.05938 -0.00463 C -0.06029 -0.00671 -0.06159 -0.0081 -0.0625 -0.01019 C -0.06706 -0.0206 -0.06836 -0.03033 -0.075 -0.03611 C -0.08464 -0.03033 -0.09271 -0.02685 -0.1 -0.01389 C -0.10195 -0.00324 -0.10039 0.00926 -0.10313 0.01944 C -0.10404 0.02291 -0.10938 0.02315 -0.10938 0.02338 C -0.11498 0.02199 -0.1207 0.02222 -0.12604 0.01944 C -0.12722 0.01875 -0.12761 0.01597 -0.12813 0.01389 C -0.13307 -0.00671 -0.12266 0.02407 -0.13333 -0.00463 C -0.13477 -0.00857 -0.13503 -0.01366 -0.13646 -0.01759 C -0.13867 -0.02338 -0.14154 -0.02847 -0.14375 -0.03426 C -0.1444 -0.03611 -0.14466 -0.03912 -0.14583 -0.03982 C -0.15013 -0.04236 -0.14805 -0.04051 -0.15208 -0.04537 C -0.16315 -0.04468 -0.17435 -0.04584 -0.18542 -0.04352 C -0.18672 -0.04329 -0.18724 -0.04005 -0.1875 -0.03796 C -0.18841 -0.02871 -0.18737 -0.01921 -0.18854 -0.01019 C -0.18906 -0.00579 -0.19128 -0.00278 -0.19271 0.00092 C -0.1957 0.00879 -0.19623 0.01643 -0.2 0.02315 C -0.20169 0.03241 -0.20534 0.0368 -0.21042 0.03981 C -0.21862 0.03773 -0.22214 0.03704 -0.22917 0.0287 C -0.23125 0.02616 -0.23542 0.02129 -0.23542 0.02153 C -0.23685 0.01759 -0.23815 0.01389 -0.23958 0.01018 C -0.24505 -0.00417 -0.24219 -0.02477 -0.25104 -0.03611 C -0.25404 -0.03982 -0.25599 -0.04028 -0.25938 -0.04167 C -0.26914 -0.04097 -0.27891 -0.04213 -0.28854 -0.03982 C -0.29219 -0.03889 -0.2918 -0.03056 -0.29271 -0.02685 C -0.29518 -0.0169 -0.29857 -0.01412 -0.30208 -0.00463 C -0.30352 -0.00093 -0.3043 0.0037 -0.30625 0.00648 C -0.31133 0.01342 -0.31693 0.01597 -0.32292 0.01944 C -0.32852 0.02268 -0.33281 0.03079 -0.33854 0.03426 C -0.34037 0.03403 -0.34974 0.0331 -0.35313 0.03055 C -0.35625 0.02824 -0.35768 0.025 -0.36146 0.025 " pathEditMode="relative" rAng="0" ptsTypes="ffffffffffffffffffffffffffffffffA">
                                      <p:cBhvr>
                                        <p:cTn id="5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00" y="-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4232597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404971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信息的记录和存储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3146034" y="4131413"/>
            <a:ext cx="31119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zh-CN" sz="2400" b="1" dirty="0">
                <a:latin typeface="Calibri" pitchFamily="34" charset="0"/>
              </a:rPr>
              <a:t>存世最早的牛骨刻辞</a:t>
            </a: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图片 17" descr="图片6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6063" y="827088"/>
            <a:ext cx="15970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mt304.jpg" descr="id:2147502852;FounderC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26562" y="1059582"/>
            <a:ext cx="2750864" cy="2835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4232597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404971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信息的记录和存储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736600" y="1439863"/>
            <a:ext cx="7912100" cy="332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000" b="1" dirty="0">
                <a:latin typeface="Calibri" pitchFamily="34" charset="0"/>
              </a:rPr>
              <a:t>信息存储材料的沿革</a:t>
            </a:r>
            <a:r>
              <a:rPr lang="en-US" altLang="zh-CN" sz="2000" b="1" dirty="0">
                <a:latin typeface="Calibri" pitchFamily="34" charset="0"/>
              </a:rPr>
              <a:t>:</a:t>
            </a:r>
            <a:endParaRPr lang="zh-CN" altLang="zh-CN" sz="2000" b="1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2000" b="1" dirty="0">
                <a:latin typeface="Calibri" pitchFamily="34" charset="0"/>
              </a:rPr>
              <a:t>信息存储材料在</a:t>
            </a:r>
            <a:r>
              <a:rPr lang="en-US" altLang="zh-CN" sz="2000" b="1" dirty="0">
                <a:latin typeface="Calibri" pitchFamily="34" charset="0"/>
              </a:rPr>
              <a:t>50</a:t>
            </a:r>
            <a:r>
              <a:rPr lang="zh-CN" altLang="zh-CN" sz="2000" b="1" dirty="0">
                <a:latin typeface="Calibri" pitchFamily="34" charset="0"/>
              </a:rPr>
              <a:t>年前至今一直是以磁记录为主</a:t>
            </a:r>
            <a:r>
              <a:rPr lang="en-US" altLang="zh-CN" sz="2000" b="1" i="1" dirty="0">
                <a:latin typeface="Calibri" pitchFamily="34" charset="0"/>
              </a:rPr>
              <a:t>.</a:t>
            </a:r>
            <a:r>
              <a:rPr lang="zh-CN" altLang="zh-CN" sz="2000" b="1" dirty="0">
                <a:latin typeface="Calibri" pitchFamily="34" charset="0"/>
              </a:rPr>
              <a:t>磁盘的记录密度已超过</a:t>
            </a:r>
            <a:r>
              <a:rPr lang="en-US" altLang="zh-CN" sz="2000" b="1" dirty="0">
                <a:latin typeface="Calibri" pitchFamily="34" charset="0"/>
              </a:rPr>
              <a:t>108</a:t>
            </a:r>
            <a:r>
              <a:rPr lang="zh-CN" altLang="zh-CN" sz="2000" b="1" dirty="0">
                <a:latin typeface="Calibri" pitchFamily="34" charset="0"/>
              </a:rPr>
              <a:t>位</a:t>
            </a:r>
            <a:r>
              <a:rPr lang="en-US" altLang="zh-CN" sz="2000" b="1" i="1" dirty="0">
                <a:latin typeface="Calibri" pitchFamily="34" charset="0"/>
              </a:rPr>
              <a:t>/</a:t>
            </a:r>
            <a:r>
              <a:rPr lang="zh-CN" altLang="zh-CN" sz="2000" b="1" dirty="0">
                <a:latin typeface="Calibri" pitchFamily="34" charset="0"/>
              </a:rPr>
              <a:t>厘米</a:t>
            </a:r>
            <a:r>
              <a:rPr lang="en-US" altLang="zh-CN" sz="2000" b="1" baseline="30000" dirty="0">
                <a:latin typeface="Calibri" pitchFamily="34" charset="0"/>
              </a:rPr>
              <a:t>2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zh-CN" sz="2000" b="1" dirty="0">
                <a:latin typeface="Calibri" pitchFamily="34" charset="0"/>
              </a:rPr>
              <a:t>磁带为</a:t>
            </a:r>
            <a:r>
              <a:rPr lang="en-US" altLang="zh-CN" sz="2000" b="1" dirty="0">
                <a:latin typeface="Calibri" pitchFamily="34" charset="0"/>
              </a:rPr>
              <a:t>0</a:t>
            </a:r>
            <a:r>
              <a:rPr lang="en-US" altLang="zh-CN" sz="2000" b="1" i="1" dirty="0">
                <a:latin typeface="Calibri" pitchFamily="34" charset="0"/>
              </a:rPr>
              <a:t>.</a:t>
            </a:r>
            <a:r>
              <a:rPr lang="en-US" altLang="zh-CN" sz="2000" b="1" dirty="0">
                <a:latin typeface="Calibri" pitchFamily="34" charset="0"/>
              </a:rPr>
              <a:t>2×108</a:t>
            </a:r>
            <a:r>
              <a:rPr lang="en-US" altLang="zh-CN" sz="2000" b="1" i="1" dirty="0">
                <a:latin typeface="Calibri" pitchFamily="34" charset="0"/>
              </a:rPr>
              <a:t>.</a:t>
            </a:r>
            <a:r>
              <a:rPr lang="zh-CN" altLang="zh-CN" sz="2000" b="1" dirty="0">
                <a:latin typeface="Calibri" pitchFamily="34" charset="0"/>
              </a:rPr>
              <a:t>磁盘和磁带都是将磁粉(γ-Fe</a:t>
            </a:r>
            <a:r>
              <a:rPr lang="zh-CN" altLang="zh-CN" sz="2000" b="1" baseline="-25000" dirty="0">
                <a:latin typeface="Calibri" pitchFamily="34" charset="0"/>
              </a:rPr>
              <a:t>2</a:t>
            </a:r>
            <a:r>
              <a:rPr lang="zh-CN" altLang="zh-CN" sz="2000" b="1" dirty="0">
                <a:latin typeface="Calibri" pitchFamily="34" charset="0"/>
              </a:rPr>
              <a:t>O</a:t>
            </a:r>
            <a:r>
              <a:rPr lang="zh-CN" altLang="zh-CN" sz="2000" b="1" baseline="-25000" dirty="0">
                <a:latin typeface="Calibri" pitchFamily="34" charset="0"/>
              </a:rPr>
              <a:t>3</a:t>
            </a:r>
            <a:r>
              <a:rPr lang="zh-CN" altLang="zh-CN" sz="2000" b="1" dirty="0">
                <a:latin typeface="Calibri" pitchFamily="34" charset="0"/>
              </a:rPr>
              <a:t>铁氧体)涂在磁盘或有机膜上而成,产品的成本低,稳定性好.60年代发展出CrO</a:t>
            </a:r>
            <a:r>
              <a:rPr lang="zh-CN" altLang="zh-CN" sz="2000" b="1" baseline="-25000" dirty="0">
                <a:latin typeface="Calibri" pitchFamily="34" charset="0"/>
              </a:rPr>
              <a:t>2</a:t>
            </a:r>
            <a:r>
              <a:rPr lang="zh-CN" altLang="zh-CN" sz="2000" b="1" dirty="0">
                <a:latin typeface="Calibri" pitchFamily="34" charset="0"/>
              </a:rPr>
              <a:t>和以(Co</a:t>
            </a:r>
            <a:r>
              <a:rPr lang="zh-CN" altLang="zh-CN" sz="2000" b="1" baseline="30000" dirty="0">
                <a:latin typeface="Calibri" pitchFamily="34" charset="0"/>
              </a:rPr>
              <a:t>+</a:t>
            </a:r>
            <a:r>
              <a:rPr lang="zh-CN" altLang="zh-CN" sz="2000" b="1" dirty="0">
                <a:latin typeface="Calibri" pitchFamily="34" charset="0"/>
              </a:rPr>
              <a:t>+)改性的氧化铁粉是记录密度更高的材料.70年代发展出超微细铁粉(0.2μ×0.02μ),到80年代钡铁氧体(BaO·6Fe</a:t>
            </a:r>
            <a:r>
              <a:rPr lang="zh-CN" altLang="zh-CN" sz="2000" b="1" baseline="-25000" dirty="0">
                <a:latin typeface="Calibri" pitchFamily="34" charset="0"/>
              </a:rPr>
              <a:t>2</a:t>
            </a:r>
            <a:r>
              <a:rPr lang="zh-CN" altLang="zh-CN" sz="2000" b="1" dirty="0">
                <a:latin typeface="Calibri" pitchFamily="34" charset="0"/>
              </a:rPr>
              <a:t>O</a:t>
            </a:r>
            <a:r>
              <a:rPr lang="zh-CN" altLang="zh-CN" sz="2000" b="1" baseline="-25000" dirty="0">
                <a:latin typeface="Calibri" pitchFamily="34" charset="0"/>
              </a:rPr>
              <a:t>3</a:t>
            </a:r>
            <a:r>
              <a:rPr lang="zh-CN" altLang="zh-CN" sz="2000" b="1" dirty="0">
                <a:latin typeface="Calibri" pitchFamily="34" charset="0"/>
              </a:rPr>
              <a:t>)的超微细粉(涂于0.1 μ直径和0.01 μ厚度圆盘)都具有良好的磁记录性能.</a:t>
            </a: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图片 10" descr="图片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11213"/>
            <a:ext cx="1547813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2" y="0"/>
            <a:ext cx="3131586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3011488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信息的传播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044575" y="3213100"/>
            <a:ext cx="74158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zh-CN" sz="2400" b="1" dirty="0">
                <a:latin typeface="Calibri" pitchFamily="34" charset="0"/>
              </a:rPr>
              <a:t>古代传递信息</a:t>
            </a:r>
            <a:r>
              <a:rPr lang="en-US" altLang="zh-CN" sz="2400" b="1" dirty="0">
                <a:latin typeface="Calibri" pitchFamily="34" charset="0"/>
              </a:rPr>
              <a:t>:</a:t>
            </a:r>
            <a:r>
              <a:rPr lang="zh-CN" altLang="zh-CN" sz="2400" b="1" dirty="0">
                <a:latin typeface="Calibri" pitchFamily="34" charset="0"/>
              </a:rPr>
              <a:t>飞鸽传书、烽火戏诸侯、家书抵万金等</a:t>
            </a:r>
            <a:r>
              <a:rPr lang="en-US" altLang="zh-CN" sz="2400" b="1" i="1" dirty="0">
                <a:latin typeface="Calibri" pitchFamily="34" charset="0"/>
              </a:rPr>
              <a:t>.</a:t>
            </a:r>
            <a:endParaRPr lang="zh-CN" altLang="zh-CN" sz="2400" b="1" dirty="0">
              <a:latin typeface="Calibri" pitchFamily="34" charset="0"/>
            </a:endParaRP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图片 17" descr="图片6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6063" y="827088"/>
            <a:ext cx="15970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mt305.jpg" descr="id:2147502895;FounderC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1247" y="858539"/>
            <a:ext cx="4377470" cy="2045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2" y="0"/>
            <a:ext cx="3131586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3011488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信息的传播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371600" y="1682750"/>
            <a:ext cx="7088832" cy="1691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 dirty="0">
                <a:latin typeface="Calibri" pitchFamily="34" charset="0"/>
              </a:rPr>
              <a:t>在人类历史上</a:t>
            </a:r>
            <a:r>
              <a:rPr lang="en-US" altLang="zh-CN" sz="2400" b="1" dirty="0">
                <a:latin typeface="Calibri" pitchFamily="34" charset="0"/>
              </a:rPr>
              <a:t>,</a:t>
            </a:r>
            <a:r>
              <a:rPr lang="zh-CN" altLang="zh-CN" sz="2400" b="1" dirty="0">
                <a:latin typeface="Calibri" pitchFamily="34" charset="0"/>
              </a:rPr>
              <a:t>信息及其传播过程共经过五次巨大变革</a:t>
            </a:r>
            <a:r>
              <a:rPr lang="en-US" altLang="zh-CN" sz="2400" b="1" dirty="0">
                <a:latin typeface="Calibri" pitchFamily="34" charset="0"/>
              </a:rPr>
              <a:t>,</a:t>
            </a:r>
            <a:r>
              <a:rPr lang="zh-CN" altLang="zh-CN" sz="2400" b="1" dirty="0">
                <a:latin typeface="Calibri" pitchFamily="34" charset="0"/>
              </a:rPr>
              <a:t>分别是语言的诞生、文字的诞生、印刷术的诞生、电磁波的诞生和应用以及计算机技术的应用</a:t>
            </a:r>
            <a:r>
              <a:rPr lang="en-US" altLang="zh-CN" sz="2400" b="1" i="1" dirty="0">
                <a:latin typeface="Calibri" pitchFamily="34" charset="0"/>
              </a:rPr>
              <a:t>.</a:t>
            </a:r>
            <a:endParaRPr lang="zh-CN" altLang="zh-CN" sz="2400" b="1" dirty="0">
              <a:latin typeface="Calibri" pitchFamily="34" charset="0"/>
            </a:endParaRP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图片 11" descr="图片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11213"/>
            <a:ext cx="1547813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2" y="0"/>
            <a:ext cx="3131586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3011488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信息的传播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539552" y="1458913"/>
            <a:ext cx="8705850" cy="583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 dirty="0">
                <a:latin typeface="Calibri" pitchFamily="34" charset="0"/>
              </a:rPr>
              <a:t>女孩说话的声音是如何传到男孩耳朵中的</a:t>
            </a:r>
            <a:r>
              <a:rPr lang="en-US" altLang="zh-CN" sz="2400" b="1" dirty="0">
                <a:latin typeface="Calibri" pitchFamily="34" charset="0"/>
              </a:rPr>
              <a:t>?</a:t>
            </a: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C:\Users\Administrator\Desktop\生活中的物理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5263" y="879475"/>
            <a:ext cx="1717675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mt307.jpg" descr="id:2147502923;FounderC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6762" y="2246314"/>
            <a:ext cx="3377165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mt308.jpg" descr="id:2147502930;FounderCE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64075" y="2246313"/>
            <a:ext cx="3678238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2" y="0"/>
            <a:ext cx="3131586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3011488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信息的传播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438150" y="1393825"/>
            <a:ext cx="870585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 b="1" dirty="0">
                <a:latin typeface="Calibri" pitchFamily="34" charset="0"/>
              </a:rPr>
              <a:t>                                           古代信息传递的方式</a:t>
            </a:r>
            <a:r>
              <a:rPr lang="en-US" altLang="zh-CN" sz="2000" b="1" dirty="0">
                <a:latin typeface="Calibri" pitchFamily="34" charset="0"/>
              </a:rPr>
              <a:t>:</a:t>
            </a:r>
          </a:p>
          <a:p>
            <a:r>
              <a:rPr lang="en-US" altLang="zh-CN" sz="2000" b="1" dirty="0">
                <a:latin typeface="Calibri" pitchFamily="34" charset="0"/>
              </a:rPr>
              <a:t>1.</a:t>
            </a:r>
            <a:r>
              <a:rPr lang="zh-CN" altLang="en-US" sz="2000" b="1" dirty="0">
                <a:latin typeface="Calibri" pitchFamily="34" charset="0"/>
              </a:rPr>
              <a:t>用鸟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en-US" sz="2000" b="1" dirty="0">
                <a:latin typeface="Calibri" pitchFamily="34" charset="0"/>
              </a:rPr>
              <a:t>例如鸽子做传输工具</a:t>
            </a:r>
            <a:r>
              <a:rPr lang="en-US" altLang="zh-CN" sz="2000" b="1" dirty="0">
                <a:latin typeface="Calibri" pitchFamily="34" charset="0"/>
              </a:rPr>
              <a:t>.</a:t>
            </a:r>
          </a:p>
          <a:p>
            <a:r>
              <a:rPr lang="en-US" altLang="zh-CN" sz="2000" b="1" dirty="0">
                <a:latin typeface="Calibri" pitchFamily="34" charset="0"/>
              </a:rPr>
              <a:t>2.</a:t>
            </a:r>
            <a:r>
              <a:rPr lang="zh-CN" altLang="en-US" sz="2000" b="1" dirty="0">
                <a:latin typeface="Calibri" pitchFamily="34" charset="0"/>
              </a:rPr>
              <a:t>以特殊声音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en-US" sz="2000" b="1" dirty="0">
                <a:latin typeface="Calibri" pitchFamily="34" charset="0"/>
              </a:rPr>
              <a:t>如钟声、鼓声、鞭炮声等</a:t>
            </a:r>
            <a:r>
              <a:rPr lang="en-US" altLang="zh-CN" sz="2000" b="1" dirty="0">
                <a:latin typeface="Calibri" pitchFamily="34" charset="0"/>
              </a:rPr>
              <a:t>.</a:t>
            </a:r>
          </a:p>
          <a:p>
            <a:r>
              <a:rPr lang="en-US" altLang="zh-CN" sz="2000" b="1" dirty="0">
                <a:latin typeface="Calibri" pitchFamily="34" charset="0"/>
              </a:rPr>
              <a:t>3.</a:t>
            </a:r>
            <a:r>
              <a:rPr lang="zh-CN" altLang="en-US" sz="2000" b="1" dirty="0">
                <a:latin typeface="Calibri" pitchFamily="34" charset="0"/>
              </a:rPr>
              <a:t>以灯光、火光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en-US" sz="2000" b="1" dirty="0">
                <a:latin typeface="Calibri" pitchFamily="34" charset="0"/>
              </a:rPr>
              <a:t>如孔明灯、烽火台等</a:t>
            </a:r>
            <a:r>
              <a:rPr lang="en-US" altLang="zh-CN" sz="2000" b="1" dirty="0">
                <a:latin typeface="Calibri" pitchFamily="34" charset="0"/>
              </a:rPr>
              <a:t>.</a:t>
            </a:r>
          </a:p>
          <a:p>
            <a:r>
              <a:rPr lang="en-US" altLang="zh-CN" sz="2000" b="1" dirty="0">
                <a:latin typeface="Calibri" pitchFamily="34" charset="0"/>
              </a:rPr>
              <a:t>4.</a:t>
            </a:r>
            <a:r>
              <a:rPr lang="zh-CN" altLang="en-US" sz="2000" b="1" dirty="0">
                <a:latin typeface="Calibri" pitchFamily="34" charset="0"/>
              </a:rPr>
              <a:t>还有其他记号、摆设等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en-US" sz="2000" b="1" dirty="0">
                <a:latin typeface="Calibri" pitchFamily="34" charset="0"/>
              </a:rPr>
              <a:t>如诱敌的记号</a:t>
            </a:r>
            <a:r>
              <a:rPr lang="en-US" altLang="zh-CN" sz="2000" b="1" dirty="0">
                <a:latin typeface="Calibri" pitchFamily="34" charset="0"/>
              </a:rPr>
              <a:t>.</a:t>
            </a:r>
          </a:p>
          <a:p>
            <a:r>
              <a:rPr lang="zh-CN" altLang="en-US" sz="2000" b="1" dirty="0">
                <a:latin typeface="Calibri" pitchFamily="34" charset="0"/>
              </a:rPr>
              <a:t>现代信息传递的方式</a:t>
            </a:r>
            <a:r>
              <a:rPr lang="en-US" altLang="zh-CN" sz="2000" b="1" dirty="0">
                <a:latin typeface="Calibri" pitchFamily="34" charset="0"/>
              </a:rPr>
              <a:t>:</a:t>
            </a:r>
          </a:p>
          <a:p>
            <a:r>
              <a:rPr lang="en-US" altLang="zh-CN" sz="2000" b="1" dirty="0">
                <a:latin typeface="Calibri" pitchFamily="34" charset="0"/>
              </a:rPr>
              <a:t>1.</a:t>
            </a:r>
            <a:r>
              <a:rPr lang="zh-CN" altLang="en-US" sz="2000" b="1" dirty="0">
                <a:latin typeface="Calibri" pitchFamily="34" charset="0"/>
              </a:rPr>
              <a:t>有线通讯传输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en-US" sz="2000" b="1" dirty="0">
                <a:latin typeface="Calibri" pitchFamily="34" charset="0"/>
              </a:rPr>
              <a:t>如电话、传真、电报、电视等</a:t>
            </a:r>
            <a:r>
              <a:rPr lang="en-US" altLang="zh-CN" sz="2000" b="1" dirty="0">
                <a:latin typeface="Calibri" pitchFamily="34" charset="0"/>
              </a:rPr>
              <a:t>.</a:t>
            </a:r>
          </a:p>
          <a:p>
            <a:r>
              <a:rPr lang="en-US" altLang="zh-CN" sz="2000" b="1" dirty="0">
                <a:latin typeface="Calibri" pitchFamily="34" charset="0"/>
              </a:rPr>
              <a:t>2.</a:t>
            </a:r>
            <a:r>
              <a:rPr lang="zh-CN" altLang="en-US" sz="2000" b="1" dirty="0">
                <a:latin typeface="Calibri" pitchFamily="34" charset="0"/>
              </a:rPr>
              <a:t>无线通讯传输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en-US" sz="2000" b="1" dirty="0">
                <a:latin typeface="Calibri" pitchFamily="34" charset="0"/>
              </a:rPr>
              <a:t>如对讲机、</a:t>
            </a:r>
            <a:r>
              <a:rPr lang="en-US" altLang="zh-CN" sz="2000" b="1" dirty="0">
                <a:latin typeface="Calibri" pitchFamily="34" charset="0"/>
              </a:rPr>
              <a:t>BP</a:t>
            </a:r>
            <a:r>
              <a:rPr lang="zh-CN" altLang="en-US" sz="2000" b="1" dirty="0">
                <a:latin typeface="Calibri" pitchFamily="34" charset="0"/>
              </a:rPr>
              <a:t>机</a:t>
            </a:r>
            <a:r>
              <a:rPr lang="en-US" altLang="zh-CN" sz="2000" b="1" dirty="0">
                <a:latin typeface="Calibri" pitchFamily="34" charset="0"/>
              </a:rPr>
              <a:t>(</a:t>
            </a:r>
            <a:r>
              <a:rPr lang="zh-CN" altLang="en-US" sz="2000" b="1" dirty="0">
                <a:latin typeface="Calibri" pitchFamily="34" charset="0"/>
              </a:rPr>
              <a:t>已淘汰</a:t>
            </a:r>
            <a:r>
              <a:rPr lang="en-US" altLang="zh-CN" sz="2000" b="1" dirty="0">
                <a:latin typeface="Calibri" pitchFamily="34" charset="0"/>
              </a:rPr>
              <a:t>)</a:t>
            </a:r>
            <a:r>
              <a:rPr lang="zh-CN" altLang="en-US" sz="2000" b="1" dirty="0">
                <a:latin typeface="Calibri" pitchFamily="34" charset="0"/>
              </a:rPr>
              <a:t>、移动电话、收音机等</a:t>
            </a:r>
            <a:r>
              <a:rPr lang="en-US" altLang="zh-CN" sz="2000" b="1" dirty="0">
                <a:latin typeface="Calibri" pitchFamily="34" charset="0"/>
              </a:rPr>
              <a:t>.</a:t>
            </a:r>
          </a:p>
          <a:p>
            <a:r>
              <a:rPr lang="en-US" altLang="zh-CN" sz="2000" b="1" dirty="0">
                <a:latin typeface="Calibri" pitchFamily="34" charset="0"/>
              </a:rPr>
              <a:t>3.</a:t>
            </a:r>
            <a:r>
              <a:rPr lang="zh-CN" altLang="en-US" sz="2000" b="1" dirty="0">
                <a:latin typeface="Calibri" pitchFamily="34" charset="0"/>
              </a:rPr>
              <a:t>数字通讯传输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en-US" sz="2000" b="1" dirty="0">
                <a:latin typeface="Calibri" pitchFamily="34" charset="0"/>
              </a:rPr>
              <a:t>联网的电脑、数字电视等</a:t>
            </a:r>
            <a:r>
              <a:rPr lang="en-US" altLang="zh-CN" sz="2000" b="1" dirty="0">
                <a:latin typeface="Calibri" pitchFamily="34" charset="0"/>
              </a:rPr>
              <a:t>.</a:t>
            </a:r>
          </a:p>
          <a:p>
            <a:r>
              <a:rPr lang="en-US" altLang="zh-CN" sz="2000" b="1" dirty="0">
                <a:latin typeface="Calibri" pitchFamily="34" charset="0"/>
              </a:rPr>
              <a:t>4.</a:t>
            </a:r>
            <a:r>
              <a:rPr lang="zh-CN" altLang="en-US" sz="2000" b="1" dirty="0">
                <a:latin typeface="Calibri" pitchFamily="34" charset="0"/>
              </a:rPr>
              <a:t>纸张通讯传输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en-US" sz="2000" b="1" dirty="0">
                <a:latin typeface="Calibri" pitchFamily="34" charset="0"/>
              </a:rPr>
              <a:t>如杂志、报纸等</a:t>
            </a:r>
            <a:r>
              <a:rPr lang="en-US" altLang="zh-CN" sz="2000" b="1" dirty="0">
                <a:latin typeface="Calibri" pitchFamily="34" charset="0"/>
              </a:rPr>
              <a:t>.</a:t>
            </a: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44488" y="960438"/>
            <a:ext cx="1438275" cy="4619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>
                <a:latin typeface="华文行楷" pitchFamily="2" charset="-122"/>
                <a:ea typeface="华文行楷" pitchFamily="2" charset="-122"/>
              </a:rPr>
              <a:t>想想议议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2" y="0"/>
            <a:ext cx="3131586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3011488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信息的传播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438150" y="1393825"/>
            <a:ext cx="8472488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latin typeface="Calibri" pitchFamily="34" charset="0"/>
              </a:rPr>
              <a:t>1</a:t>
            </a:r>
            <a:r>
              <a:rPr lang="en-US" altLang="zh-CN" sz="2000" b="1" i="1" dirty="0">
                <a:latin typeface="Calibri" pitchFamily="34" charset="0"/>
              </a:rPr>
              <a:t>.</a:t>
            </a:r>
            <a:r>
              <a:rPr lang="zh-CN" altLang="zh-CN" sz="2000" b="1" dirty="0">
                <a:latin typeface="Calibri" pitchFamily="34" charset="0"/>
              </a:rPr>
              <a:t>话筒将声信号转化为电信号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zh-CN" sz="2000" b="1" dirty="0">
                <a:latin typeface="Calibri" pitchFamily="34" charset="0"/>
              </a:rPr>
              <a:t>实质是将机械能转化为电能</a:t>
            </a:r>
            <a:r>
              <a:rPr lang="en-US" altLang="zh-CN" sz="2000" b="1" dirty="0">
                <a:latin typeface="Calibri" pitchFamily="34" charset="0"/>
              </a:rPr>
              <a:t>;</a:t>
            </a:r>
            <a:r>
              <a:rPr lang="zh-CN" altLang="zh-CN" sz="2000" b="1" dirty="0">
                <a:latin typeface="Calibri" pitchFamily="34" charset="0"/>
              </a:rPr>
              <a:t>听筒是将电信号转化为声信号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zh-CN" sz="2000" b="1" dirty="0">
                <a:latin typeface="Calibri" pitchFamily="34" charset="0"/>
              </a:rPr>
              <a:t>实质是将电能转化为机械能</a:t>
            </a:r>
            <a:r>
              <a:rPr lang="en-US" altLang="zh-CN" sz="2000" b="1" i="1" dirty="0">
                <a:latin typeface="Calibri" pitchFamily="34" charset="0"/>
              </a:rPr>
              <a:t>.</a:t>
            </a:r>
            <a:endParaRPr lang="zh-CN" altLang="zh-CN" sz="2000" b="1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latin typeface="Calibri" pitchFamily="34" charset="0"/>
              </a:rPr>
              <a:t>2</a:t>
            </a:r>
            <a:r>
              <a:rPr lang="en-US" altLang="zh-CN" sz="2000" b="1" i="1" dirty="0">
                <a:latin typeface="Calibri" pitchFamily="34" charset="0"/>
              </a:rPr>
              <a:t>.</a:t>
            </a:r>
            <a:r>
              <a:rPr lang="zh-CN" altLang="zh-CN" sz="2000" b="1" dirty="0">
                <a:latin typeface="Calibri" pitchFamily="34" charset="0"/>
              </a:rPr>
              <a:t>话筒是把忽高忽低的声音变为变化的电流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zh-CN" sz="2000" b="1" dirty="0">
                <a:latin typeface="Calibri" pitchFamily="34" charset="0"/>
              </a:rPr>
              <a:t>结构与麦克风相似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zh-CN" sz="2000" b="1" dirty="0">
                <a:latin typeface="Calibri" pitchFamily="34" charset="0"/>
              </a:rPr>
              <a:t>主要原理是电磁感应现象</a:t>
            </a:r>
            <a:r>
              <a:rPr lang="en-US" altLang="zh-CN" sz="2000" b="1" dirty="0">
                <a:latin typeface="Calibri" pitchFamily="34" charset="0"/>
              </a:rPr>
              <a:t>;</a:t>
            </a:r>
            <a:r>
              <a:rPr lang="zh-CN" altLang="zh-CN" sz="2000" b="1" dirty="0">
                <a:latin typeface="Calibri" pitchFamily="34" charset="0"/>
              </a:rPr>
              <a:t>听筒是把变化的电流还原为声音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zh-CN" sz="2000" b="1" dirty="0">
                <a:latin typeface="Calibri" pitchFamily="34" charset="0"/>
              </a:rPr>
              <a:t>结构与扬声器相似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zh-CN" sz="2000" b="1" dirty="0">
                <a:latin typeface="Calibri" pitchFamily="34" charset="0"/>
              </a:rPr>
              <a:t>主要原理为通电导体在磁场中受力运动</a:t>
            </a:r>
            <a:r>
              <a:rPr lang="en-US" altLang="zh-CN" sz="2000" b="1" i="1" dirty="0">
                <a:latin typeface="Calibri" pitchFamily="34" charset="0"/>
              </a:rPr>
              <a:t>.</a:t>
            </a:r>
            <a:endParaRPr lang="zh-CN" altLang="zh-CN" sz="2000" b="1" dirty="0">
              <a:latin typeface="Calibri" pitchFamily="34" charset="0"/>
            </a:endParaRP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图片 9" descr="图片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11213"/>
            <a:ext cx="1547813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1316</Words>
  <Application>Microsoft Office PowerPoint</Application>
  <PresentationFormat>全屏显示(16:9)</PresentationFormat>
  <Paragraphs>92</Paragraphs>
  <Slides>29</Slides>
  <Notes>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0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User</cp:lastModifiedBy>
  <cp:revision>5</cp:revision>
  <dcterms:created xsi:type="dcterms:W3CDTF">2020-02-27T09:21:44Z</dcterms:created>
  <dcterms:modified xsi:type="dcterms:W3CDTF">2020-03-13T00:39:03Z</dcterms:modified>
</cp:coreProperties>
</file>