
<file path=[Content_Types].xml><?xml version="1.0" encoding="utf-8"?>
<Types xmlns="http://schemas.openxmlformats.org/package/2006/content-types">
  <Default Extension="wav" ContentType="audio/x-wav"/>
  <Default Extension="png" ContentType="image/png"/>
  <Default Extension="jpeg" ContentType="image/jpeg"/>
  <Default Extension="JPG" ContentType="image/.jpg"/>
  <Default Extension="gif" ContentType="image/gif"/>
  <Default Extension="mp3" ContentType="audio/mp3"/>
  <Default Extension="mp4" ContentType="video/mp4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606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4" Type="http://schemas.openxmlformats.org/officeDocument/2006/relationships/tableStyles" Target="tableStyles.xml"/><Relationship Id="rId33" Type="http://schemas.openxmlformats.org/officeDocument/2006/relationships/viewProps" Target="viewProps.xml"/><Relationship Id="rId32" Type="http://schemas.openxmlformats.org/officeDocument/2006/relationships/presProps" Target="presProps.xml"/><Relationship Id="rId31" Type="http://schemas.openxmlformats.org/officeDocument/2006/relationships/slide" Target="slides/slide29.xml"/><Relationship Id="rId30" Type="http://schemas.openxmlformats.org/officeDocument/2006/relationships/slide" Target="slides/slide28.xml"/><Relationship Id="rId3" Type="http://schemas.openxmlformats.org/officeDocument/2006/relationships/slide" Target="slides/slide1.xml"/><Relationship Id="rId29" Type="http://schemas.openxmlformats.org/officeDocument/2006/relationships/slide" Target="slides/slide27.xml"/><Relationship Id="rId28" Type="http://schemas.openxmlformats.org/officeDocument/2006/relationships/slide" Target="slides/slide26.xml"/><Relationship Id="rId27" Type="http://schemas.openxmlformats.org/officeDocument/2006/relationships/slide" Target="slides/slide25.xml"/><Relationship Id="rId26" Type="http://schemas.openxmlformats.org/officeDocument/2006/relationships/slide" Target="slides/slide24.xml"/><Relationship Id="rId25" Type="http://schemas.openxmlformats.org/officeDocument/2006/relationships/slide" Target="slides/slide23.xml"/><Relationship Id="rId24" Type="http://schemas.openxmlformats.org/officeDocument/2006/relationships/slide" Target="slides/slide22.xml"/><Relationship Id="rId23" Type="http://schemas.openxmlformats.org/officeDocument/2006/relationships/slide" Target="slides/slide21.xml"/><Relationship Id="rId22" Type="http://schemas.openxmlformats.org/officeDocument/2006/relationships/slide" Target="slides/slide20.xml"/><Relationship Id="rId21" Type="http://schemas.openxmlformats.org/officeDocument/2006/relationships/slide" Target="slides/slide19.xml"/><Relationship Id="rId20" Type="http://schemas.openxmlformats.org/officeDocument/2006/relationships/slide" Target="slides/slide18.xml"/><Relationship Id="rId2" Type="http://schemas.openxmlformats.org/officeDocument/2006/relationships/theme" Target="theme/theme1.xml"/><Relationship Id="rId19" Type="http://schemas.openxmlformats.org/officeDocument/2006/relationships/slide" Target="slides/slide17.xml"/><Relationship Id="rId18" Type="http://schemas.openxmlformats.org/officeDocument/2006/relationships/slide" Target="slides/slide16.xml"/><Relationship Id="rId17" Type="http://schemas.openxmlformats.org/officeDocument/2006/relationships/slide" Target="slides/slide15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0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9" Type="http://schemas.openxmlformats.org/officeDocument/2006/relationships/slideLayout" Target="../slideLayouts/slideLayout29.xml"/><Relationship Id="rId28" Type="http://schemas.openxmlformats.org/officeDocument/2006/relationships/slideLayout" Target="../slideLayouts/slideLayout28.xml"/><Relationship Id="rId27" Type="http://schemas.openxmlformats.org/officeDocument/2006/relationships/slideLayout" Target="../slideLayouts/slideLayout27.xml"/><Relationship Id="rId26" Type="http://schemas.openxmlformats.org/officeDocument/2006/relationships/slideLayout" Target="../slideLayouts/slideLayout26.xml"/><Relationship Id="rId25" Type="http://schemas.openxmlformats.org/officeDocument/2006/relationships/slideLayout" Target="../slideLayouts/slideLayout25.xml"/><Relationship Id="rId24" Type="http://schemas.openxmlformats.org/officeDocument/2006/relationships/slideLayout" Target="../slideLayouts/slideLayout24.xml"/><Relationship Id="rId23" Type="http://schemas.openxmlformats.org/officeDocument/2006/relationships/slideLayout" Target="../slideLayouts/slideLayout23.xml"/><Relationship Id="rId22" Type="http://schemas.openxmlformats.org/officeDocument/2006/relationships/slideLayout" Target="../slideLayouts/slideLayout22.xml"/><Relationship Id="rId21" Type="http://schemas.openxmlformats.org/officeDocument/2006/relationships/slideLayout" Target="../slideLayouts/slideLayout21.xml"/><Relationship Id="rId20" Type="http://schemas.openxmlformats.org/officeDocument/2006/relationships/slideLayout" Target="../slideLayouts/slideLayout20.xml"/><Relationship Id="rId2" Type="http://schemas.openxmlformats.org/officeDocument/2006/relationships/slideLayout" Target="../slideLayouts/slideLayout2.xml"/><Relationship Id="rId19" Type="http://schemas.openxmlformats.org/officeDocument/2006/relationships/slideLayout" Target="../slideLayouts/slideLayout19.xml"/><Relationship Id="rId18" Type="http://schemas.openxmlformats.org/officeDocument/2006/relationships/slideLayout" Target="../slideLayouts/slideLayout18.xml"/><Relationship Id="rId17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  <p:sldLayoutId id="2147483670" r:id="rId22"/>
    <p:sldLayoutId id="2147483671" r:id="rId23"/>
    <p:sldLayoutId id="2147483672" r:id="rId24"/>
    <p:sldLayoutId id="2147483673" r:id="rId25"/>
    <p:sldLayoutId id="2147483674" r:id="rId26"/>
    <p:sldLayoutId id="2147483675" r:id="rId27"/>
    <p:sldLayoutId id="2147483676" r:id="rId28"/>
    <p:sldLayoutId id="2147483677" r:id="rId2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9" Type="http://schemas.openxmlformats.org/officeDocument/2006/relationships/image" Target="../media/image9.png"/><Relationship Id="rId8" Type="http://schemas.openxmlformats.org/officeDocument/2006/relationships/image" Target="../media/image8.png"/><Relationship Id="rId7" Type="http://schemas.openxmlformats.org/officeDocument/2006/relationships/image" Target="../media/image7.png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0" Type="http://schemas.openxmlformats.org/officeDocument/2006/relationships/slideLayout" Target="../slideLayouts/slideLayout1.xml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.xml"/><Relationship Id="rId8" Type="http://schemas.microsoft.com/office/2007/relationships/media" Target="../media/media2.mp3"/><Relationship Id="rId7" Type="http://schemas.openxmlformats.org/officeDocument/2006/relationships/audio" Target="../media/media2.mp3"/><Relationship Id="rId6" Type="http://schemas.openxmlformats.org/officeDocument/2006/relationships/image" Target="../media/image12.png"/><Relationship Id="rId5" Type="http://schemas.microsoft.com/office/2007/relationships/media" Target="../media/media1.mp3"/><Relationship Id="rId4" Type="http://schemas.openxmlformats.org/officeDocument/2006/relationships/audio" Target="../media/media1.mp3"/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3.xml"/><Relationship Id="rId6" Type="http://schemas.openxmlformats.org/officeDocument/2006/relationships/slide" Target="slide20.xml"/><Relationship Id="rId5" Type="http://schemas.openxmlformats.org/officeDocument/2006/relationships/image" Target="../media/image15.png"/><Relationship Id="rId4" Type="http://schemas.openxmlformats.org/officeDocument/2006/relationships/slide" Target="slide19.xml"/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9" Type="http://schemas.openxmlformats.org/officeDocument/2006/relationships/image" Target="../media/image18.GIF"/><Relationship Id="rId8" Type="http://schemas.openxmlformats.org/officeDocument/2006/relationships/image" Target="../media/image17.png"/><Relationship Id="rId7" Type="http://schemas.openxmlformats.org/officeDocument/2006/relationships/image" Target="../media/image16.png"/><Relationship Id="rId6" Type="http://schemas.microsoft.com/office/2007/relationships/media" Target="../media/media4.mp3"/><Relationship Id="rId5" Type="http://schemas.openxmlformats.org/officeDocument/2006/relationships/audio" Target="../media/media4.mp3"/><Relationship Id="rId4" Type="http://schemas.openxmlformats.org/officeDocument/2006/relationships/image" Target="../media/image12.png"/><Relationship Id="rId3" Type="http://schemas.microsoft.com/office/2007/relationships/media" Target="../media/media3.mp3"/><Relationship Id="rId2" Type="http://schemas.openxmlformats.org/officeDocument/2006/relationships/audio" Target="../media/media3.mp3"/><Relationship Id="rId13" Type="http://schemas.openxmlformats.org/officeDocument/2006/relationships/slideLayout" Target="../slideLayouts/slideLayout4.xml"/><Relationship Id="rId12" Type="http://schemas.openxmlformats.org/officeDocument/2006/relationships/slide" Target="slide21.xml"/><Relationship Id="rId11" Type="http://schemas.openxmlformats.org/officeDocument/2006/relationships/image" Target="../media/image20.GIF"/><Relationship Id="rId10" Type="http://schemas.openxmlformats.org/officeDocument/2006/relationships/image" Target="../media/image19.png"/><Relationship Id="rId1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5.xml"/><Relationship Id="rId3" Type="http://schemas.openxmlformats.org/officeDocument/2006/relationships/image" Target="../media/image22.png"/><Relationship Id="rId2" Type="http://schemas.openxmlformats.org/officeDocument/2006/relationships/image" Target="../media/image21.GIF"/><Relationship Id="rId1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6.xml"/><Relationship Id="rId3" Type="http://schemas.openxmlformats.org/officeDocument/2006/relationships/image" Target="../media/image24.png"/><Relationship Id="rId2" Type="http://schemas.openxmlformats.org/officeDocument/2006/relationships/image" Target="../media/image23.GIF"/><Relationship Id="rId1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7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8.xml"/><Relationship Id="rId3" Type="http://schemas.openxmlformats.org/officeDocument/2006/relationships/image" Target="../media/image22.png"/><Relationship Id="rId2" Type="http://schemas.openxmlformats.org/officeDocument/2006/relationships/image" Target="../media/image21.GIF"/><Relationship Id="rId1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9.xml"/><Relationship Id="rId4" Type="http://schemas.openxmlformats.org/officeDocument/2006/relationships/slide" Target="slide22.xml"/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10.xml"/><Relationship Id="rId5" Type="http://schemas.openxmlformats.org/officeDocument/2006/relationships/image" Target="../media/image32.GIF"/><Relationship Id="rId4" Type="http://schemas.openxmlformats.org/officeDocument/2006/relationships/slide" Target="slide24.xml"/><Relationship Id="rId3" Type="http://schemas.openxmlformats.org/officeDocument/2006/relationships/image" Target="../media/image31.png"/><Relationship Id="rId2" Type="http://schemas.openxmlformats.org/officeDocument/2006/relationships/slide" Target="slide23.xml"/><Relationship Id="rId1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11.xml"/><Relationship Id="rId5" Type="http://schemas.openxmlformats.org/officeDocument/2006/relationships/image" Target="../media/image34.jpeg"/><Relationship Id="rId4" Type="http://schemas.openxmlformats.org/officeDocument/2006/relationships/slide" Target="slide26.xml"/><Relationship Id="rId3" Type="http://schemas.openxmlformats.org/officeDocument/2006/relationships/slide" Target="slide25.xml"/><Relationship Id="rId2" Type="http://schemas.openxmlformats.org/officeDocument/2006/relationships/image" Target="../media/image33.jpeg"/><Relationship Id="rId1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9" Type="http://schemas.openxmlformats.org/officeDocument/2006/relationships/image" Target="../media/image36.GIF"/><Relationship Id="rId8" Type="http://schemas.openxmlformats.org/officeDocument/2006/relationships/image" Target="../media/image35.png"/><Relationship Id="rId7" Type="http://schemas.openxmlformats.org/officeDocument/2006/relationships/image" Target="../media/image16.png"/><Relationship Id="rId6" Type="http://schemas.microsoft.com/office/2007/relationships/media" Target="../media/media6.mp3"/><Relationship Id="rId5" Type="http://schemas.openxmlformats.org/officeDocument/2006/relationships/audio" Target="../media/media6.mp3"/><Relationship Id="rId4" Type="http://schemas.openxmlformats.org/officeDocument/2006/relationships/image" Target="../media/image12.png"/><Relationship Id="rId3" Type="http://schemas.microsoft.com/office/2007/relationships/media" Target="../media/media5.mp3"/><Relationship Id="rId2" Type="http://schemas.openxmlformats.org/officeDocument/2006/relationships/audio" Target="../media/media5.mp3"/><Relationship Id="rId14" Type="http://schemas.openxmlformats.org/officeDocument/2006/relationships/slideLayout" Target="../slideLayouts/slideLayout12.xml"/><Relationship Id="rId13" Type="http://schemas.openxmlformats.org/officeDocument/2006/relationships/slide" Target="slide27.xml"/><Relationship Id="rId12" Type="http://schemas.openxmlformats.org/officeDocument/2006/relationships/image" Target="../media/image38.GIF"/><Relationship Id="rId11" Type="http://schemas.openxmlformats.org/officeDocument/2006/relationships/image" Target="../media/image37.png"/><Relationship Id="rId10" Type="http://schemas.openxmlformats.org/officeDocument/2006/relationships/image" Target="../media/image19.png"/><Relationship Id="rId1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image" Target="../media/image39.png"/><Relationship Id="rId1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4.xml"/><Relationship Id="rId1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7" Type="http://schemas.openxmlformats.org/officeDocument/2006/relationships/image" Target="../media/image43.png"/><Relationship Id="rId6" Type="http://schemas.microsoft.com/office/2007/relationships/media" Target="../media/media7.mp3"/><Relationship Id="rId5" Type="http://schemas.openxmlformats.org/officeDocument/2006/relationships/audio" Target="../media/media7.mp3"/><Relationship Id="rId4" Type="http://schemas.openxmlformats.org/officeDocument/2006/relationships/image" Target="../media/image42.png"/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image" Target="../media/image1.png"/></Relationships>
</file>

<file path=ppt/slides/_rels/slide1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6.xml"/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image" Target="../media/image1.png"/></Relationships>
</file>

<file path=ppt/slides/_rels/slide17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7.xml"/><Relationship Id="rId4" Type="http://schemas.openxmlformats.org/officeDocument/2006/relationships/audio" Target="../media/audio1.wav"/><Relationship Id="rId3" Type="http://schemas.openxmlformats.org/officeDocument/2006/relationships/image" Target="../media/image46.png"/><Relationship Id="rId2" Type="http://schemas.openxmlformats.org/officeDocument/2006/relationships/slide" Target="slide28.xml"/><Relationship Id="rId1" Type="http://schemas.openxmlformats.org/officeDocument/2006/relationships/image" Target="../media/image1.png"/></Relationships>
</file>

<file path=ppt/slides/_rels/slide18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18.xml"/><Relationship Id="rId8" Type="http://schemas.openxmlformats.org/officeDocument/2006/relationships/audio" Target="../media/audio1.wav"/><Relationship Id="rId7" Type="http://schemas.openxmlformats.org/officeDocument/2006/relationships/image" Target="../media/image49.png"/><Relationship Id="rId6" Type="http://schemas.openxmlformats.org/officeDocument/2006/relationships/slide" Target="slide29.xml"/><Relationship Id="rId5" Type="http://schemas.openxmlformats.org/officeDocument/2006/relationships/image" Target="../media/image48.png"/><Relationship Id="rId4" Type="http://schemas.microsoft.com/office/2007/relationships/media" Target="../media/media8.mp4"/><Relationship Id="rId3" Type="http://schemas.openxmlformats.org/officeDocument/2006/relationships/video" Target="../media/media8.mp4"/><Relationship Id="rId2" Type="http://schemas.openxmlformats.org/officeDocument/2006/relationships/image" Target="../media/image47.png"/><Relationship Id="rId1" Type="http://schemas.openxmlformats.org/officeDocument/2006/relationships/image" Target="../media/image1.png"/></Relationships>
</file>

<file path=ppt/slides/_rels/slide19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19.xml"/><Relationship Id="rId6" Type="http://schemas.openxmlformats.org/officeDocument/2006/relationships/image" Target="../media/image50.png"/><Relationship Id="rId5" Type="http://schemas.microsoft.com/office/2007/relationships/media" Target="../media/media9.mp4"/><Relationship Id="rId4" Type="http://schemas.openxmlformats.org/officeDocument/2006/relationships/video" Target="../media/media9.mp4"/><Relationship Id="rId3" Type="http://schemas.openxmlformats.org/officeDocument/2006/relationships/slide" Target="slide3.xml"/><Relationship Id="rId2" Type="http://schemas.openxmlformats.org/officeDocument/2006/relationships/image" Target="../media/image47.png"/><Relationship Id="rId1" Type="http://schemas.openxmlformats.org/officeDocument/2006/relationships/image" Target="../media/image1.png"/></Relationships>
</file>

<file path=ppt/slides/_rels/slide20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0.xml"/><Relationship Id="rId6" Type="http://schemas.openxmlformats.org/officeDocument/2006/relationships/image" Target="../media/image51.png"/><Relationship Id="rId5" Type="http://schemas.microsoft.com/office/2007/relationships/media" Target="../media/media10.mp4"/><Relationship Id="rId4" Type="http://schemas.openxmlformats.org/officeDocument/2006/relationships/video" Target="../media/media10.mp4"/><Relationship Id="rId3" Type="http://schemas.openxmlformats.org/officeDocument/2006/relationships/slide" Target="slide3.xml"/><Relationship Id="rId2" Type="http://schemas.openxmlformats.org/officeDocument/2006/relationships/image" Target="../media/image47.png"/><Relationship Id="rId1" Type="http://schemas.openxmlformats.org/officeDocument/2006/relationships/image" Target="../media/image1.png"/></Relationships>
</file>

<file path=ppt/slides/_rels/slide21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1.xml"/><Relationship Id="rId6" Type="http://schemas.openxmlformats.org/officeDocument/2006/relationships/image" Target="../media/image52.png"/><Relationship Id="rId5" Type="http://schemas.microsoft.com/office/2007/relationships/media" Target="../media/media11.mp4"/><Relationship Id="rId4" Type="http://schemas.openxmlformats.org/officeDocument/2006/relationships/video" Target="../media/media11.mp4"/><Relationship Id="rId3" Type="http://schemas.openxmlformats.org/officeDocument/2006/relationships/slide" Target="slide4.xml"/><Relationship Id="rId2" Type="http://schemas.openxmlformats.org/officeDocument/2006/relationships/image" Target="../media/image47.png"/><Relationship Id="rId1" Type="http://schemas.openxmlformats.org/officeDocument/2006/relationships/image" Target="../media/image1.png"/></Relationships>
</file>

<file path=ppt/slides/_rels/slide22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2.xml"/><Relationship Id="rId6" Type="http://schemas.openxmlformats.org/officeDocument/2006/relationships/image" Target="../media/image50.png"/><Relationship Id="rId5" Type="http://schemas.microsoft.com/office/2007/relationships/media" Target="../media/media12.mp4"/><Relationship Id="rId4" Type="http://schemas.openxmlformats.org/officeDocument/2006/relationships/video" Target="../media/media12.mp4"/><Relationship Id="rId3" Type="http://schemas.openxmlformats.org/officeDocument/2006/relationships/slide" Target="slide9.xml"/><Relationship Id="rId2" Type="http://schemas.openxmlformats.org/officeDocument/2006/relationships/image" Target="../media/image47.png"/><Relationship Id="rId1" Type="http://schemas.openxmlformats.org/officeDocument/2006/relationships/image" Target="../media/image1.png"/></Relationships>
</file>

<file path=ppt/slides/_rels/slide23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3.xml"/><Relationship Id="rId6" Type="http://schemas.openxmlformats.org/officeDocument/2006/relationships/image" Target="../media/image53.png"/><Relationship Id="rId5" Type="http://schemas.microsoft.com/office/2007/relationships/media" Target="../media/media13.mp4"/><Relationship Id="rId4" Type="http://schemas.openxmlformats.org/officeDocument/2006/relationships/video" Target="../media/media13.mp4"/><Relationship Id="rId3" Type="http://schemas.openxmlformats.org/officeDocument/2006/relationships/slide" Target="slide10.xml"/><Relationship Id="rId2" Type="http://schemas.openxmlformats.org/officeDocument/2006/relationships/image" Target="../media/image47.png"/><Relationship Id="rId1" Type="http://schemas.openxmlformats.org/officeDocument/2006/relationships/image" Target="../media/image1.png"/></Relationships>
</file>

<file path=ppt/slides/_rels/slide24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4.xml"/><Relationship Id="rId6" Type="http://schemas.openxmlformats.org/officeDocument/2006/relationships/image" Target="../media/image54.png"/><Relationship Id="rId5" Type="http://schemas.microsoft.com/office/2007/relationships/media" Target="../media/media14.mp4"/><Relationship Id="rId4" Type="http://schemas.openxmlformats.org/officeDocument/2006/relationships/video" Target="../media/media14.mp4"/><Relationship Id="rId3" Type="http://schemas.openxmlformats.org/officeDocument/2006/relationships/slide" Target="slide10.xml"/><Relationship Id="rId2" Type="http://schemas.openxmlformats.org/officeDocument/2006/relationships/image" Target="../media/image47.png"/><Relationship Id="rId1" Type="http://schemas.openxmlformats.org/officeDocument/2006/relationships/image" Target="../media/image1.png"/></Relationships>
</file>

<file path=ppt/slides/_rels/slide25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5.xml"/><Relationship Id="rId6" Type="http://schemas.openxmlformats.org/officeDocument/2006/relationships/image" Target="../media/image55.png"/><Relationship Id="rId5" Type="http://schemas.microsoft.com/office/2007/relationships/media" Target="../media/media15.mp4"/><Relationship Id="rId4" Type="http://schemas.openxmlformats.org/officeDocument/2006/relationships/video" Target="../media/media15.mp4"/><Relationship Id="rId3" Type="http://schemas.openxmlformats.org/officeDocument/2006/relationships/slide" Target="slide11.xml"/><Relationship Id="rId2" Type="http://schemas.openxmlformats.org/officeDocument/2006/relationships/image" Target="../media/image47.png"/><Relationship Id="rId1" Type="http://schemas.openxmlformats.org/officeDocument/2006/relationships/image" Target="../media/image1.png"/></Relationships>
</file>

<file path=ppt/slides/_rels/slide26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6.xml"/><Relationship Id="rId6" Type="http://schemas.openxmlformats.org/officeDocument/2006/relationships/image" Target="../media/image56.png"/><Relationship Id="rId5" Type="http://schemas.microsoft.com/office/2007/relationships/media" Target="../media/media16.mp4"/><Relationship Id="rId4" Type="http://schemas.openxmlformats.org/officeDocument/2006/relationships/video" Target="../media/media16.mp4"/><Relationship Id="rId3" Type="http://schemas.openxmlformats.org/officeDocument/2006/relationships/slide" Target="slide11.xml"/><Relationship Id="rId2" Type="http://schemas.openxmlformats.org/officeDocument/2006/relationships/image" Target="../media/image47.png"/><Relationship Id="rId1" Type="http://schemas.openxmlformats.org/officeDocument/2006/relationships/image" Target="../media/image1.png"/></Relationships>
</file>

<file path=ppt/slides/_rels/slide27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7.xml"/><Relationship Id="rId6" Type="http://schemas.openxmlformats.org/officeDocument/2006/relationships/image" Target="../media/image57.png"/><Relationship Id="rId5" Type="http://schemas.microsoft.com/office/2007/relationships/media" Target="../media/media17.mp4"/><Relationship Id="rId4" Type="http://schemas.openxmlformats.org/officeDocument/2006/relationships/video" Target="../media/media17.mp4"/><Relationship Id="rId3" Type="http://schemas.openxmlformats.org/officeDocument/2006/relationships/slide" Target="slide12.xml"/><Relationship Id="rId2" Type="http://schemas.openxmlformats.org/officeDocument/2006/relationships/image" Target="../media/image47.png"/><Relationship Id="rId1" Type="http://schemas.openxmlformats.org/officeDocument/2006/relationships/image" Target="../media/image1.png"/></Relationships>
</file>

<file path=ppt/slides/_rels/slide28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8.xml"/><Relationship Id="rId6" Type="http://schemas.openxmlformats.org/officeDocument/2006/relationships/audio" Target="../media/audio1.wav"/><Relationship Id="rId5" Type="http://schemas.openxmlformats.org/officeDocument/2006/relationships/image" Target="../media/image61.png"/><Relationship Id="rId4" Type="http://schemas.openxmlformats.org/officeDocument/2006/relationships/slide" Target="slide18.xml"/><Relationship Id="rId3" Type="http://schemas.openxmlformats.org/officeDocument/2006/relationships/image" Target="../media/image60.jpeg"/><Relationship Id="rId2" Type="http://schemas.openxmlformats.org/officeDocument/2006/relationships/image" Target="../media/image59.jpeg"/><Relationship Id="rId1" Type="http://schemas.openxmlformats.org/officeDocument/2006/relationships/image" Target="../media/image58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9.xml"/><Relationship Id="rId2" Type="http://schemas.openxmlformats.org/officeDocument/2006/relationships/image" Target="../media/image60.jpeg"/><Relationship Id="rId1" Type="http://schemas.openxmlformats.org/officeDocument/2006/relationships/image" Target="../media/image5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856" y="3059982"/>
            <a:ext cx="11734800" cy="2766470"/>
          </a:xfrm>
          <a:prstGeom prst="rect">
            <a:avLst/>
          </a:prstGeom>
        </p:spPr>
      </p:pic>
      <p:pic>
        <p:nvPicPr>
          <p:cNvPr id="3" name="图片2"/>
          <p:cNvPicPr>
            <a:picLocks noChangeAspect="1"/>
          </p:cNvPicPr>
          <p:nvPr/>
        </p:nvPicPr>
        <p:blipFill>
          <a:blip r:embed="rId3"/>
          <a:srcRect r="97" b="88827"/>
          <a:stretch>
            <a:fillRect/>
          </a:stretch>
        </p:blipFill>
        <p:spPr>
          <a:xfrm>
            <a:off x="221590" y="214017"/>
            <a:ext cx="11734876" cy="662788"/>
          </a:xfrm>
          <a:prstGeom prst="rect">
            <a:avLst/>
          </a:prstGeom>
        </p:spPr>
      </p:pic>
      <p:pic>
        <p:nvPicPr>
          <p:cNvPr id="4" name="图片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88470" y="3631261"/>
            <a:ext cx="1592101" cy="1062203"/>
          </a:xfrm>
          <a:prstGeom prst="rect">
            <a:avLst/>
          </a:prstGeom>
        </p:spPr>
      </p:pic>
      <p:pic>
        <p:nvPicPr>
          <p:cNvPr id="5" name="图片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98052" y="5054970"/>
            <a:ext cx="1992973" cy="1328146"/>
          </a:xfrm>
          <a:prstGeom prst="rect">
            <a:avLst/>
          </a:prstGeom>
        </p:spPr>
      </p:pic>
      <p:pic>
        <p:nvPicPr>
          <p:cNvPr id="6" name="图片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85354" y="2423864"/>
            <a:ext cx="2589476" cy="1724360"/>
          </a:xfrm>
          <a:prstGeom prst="rect">
            <a:avLst/>
          </a:prstGeom>
        </p:spPr>
      </p:pic>
      <p:pic>
        <p:nvPicPr>
          <p:cNvPr id="7" name="图片6"/>
          <p:cNvPicPr>
            <a:picLocks noChangeAspect="1"/>
          </p:cNvPicPr>
          <p:nvPr/>
        </p:nvPicPr>
        <p:blipFill>
          <a:blip r:embed="rId7"/>
          <a:srcRect r="16502"/>
          <a:stretch>
            <a:fillRect/>
          </a:stretch>
        </p:blipFill>
        <p:spPr>
          <a:xfrm>
            <a:off x="9996164" y="3568960"/>
            <a:ext cx="1959864" cy="1567501"/>
          </a:xfrm>
          <a:prstGeom prst="rect">
            <a:avLst/>
          </a:prstGeom>
        </p:spPr>
      </p:pic>
      <p:pic>
        <p:nvPicPr>
          <p:cNvPr id="8" name="图片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553325" y="4337648"/>
            <a:ext cx="2673306" cy="1780183"/>
          </a:xfrm>
          <a:prstGeom prst="rect">
            <a:avLst/>
          </a:prstGeom>
        </p:spPr>
      </p:pic>
      <p:sp>
        <p:nvSpPr>
          <p:cNvPr id="9" name="形状1"/>
          <p:cNvSpPr txBox="1"/>
          <p:nvPr/>
        </p:nvSpPr>
        <p:spPr>
          <a:xfrm>
            <a:off x="222285" y="876691"/>
            <a:ext cx="11733895" cy="1293181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ctr"/>
            <a:r>
              <a:rPr lang="zh-CN" altLang="en-US" sz="4000" b="1" i="0" dirty="0">
                <a:solidFill>
                  <a:srgbClr val="FFFFFF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第二章　声现象</a:t>
            </a:r>
            <a:endParaRPr lang="zh-CN" altLang="en-US" sz="4000" b="1" i="0" dirty="0">
              <a:solidFill>
                <a:srgbClr val="FFFFFF">
                  <a:alpha val="100000"/>
                </a:srgb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algn="ctr">
              <a:lnSpc>
                <a:spcPts val="5800"/>
              </a:lnSpc>
            </a:pPr>
            <a:r>
              <a:rPr lang="zh-CN" altLang="en-US" sz="5000" b="1" i="0" dirty="0">
                <a:solidFill>
                  <a:srgbClr val="FFFFFF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第2节　声音的特性</a:t>
            </a:r>
            <a:endParaRPr lang="zh-CN" altLang="en-US" sz="5000" b="1" i="0" dirty="0">
              <a:solidFill>
                <a:srgbClr val="FFFFFF">
                  <a:alpha val="100000"/>
                </a:srgb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10" name="图片8"/>
          <p:cNvPicPr>
            <a:picLocks noChangeAspect="1"/>
          </p:cNvPicPr>
          <p:nvPr/>
        </p:nvPicPr>
        <p:blipFill>
          <a:blip r:embed="rId9"/>
          <a:srcRect l="3311" t="38246" r="5703" b="9141"/>
          <a:stretch>
            <a:fillRect/>
          </a:stretch>
        </p:blipFill>
        <p:spPr>
          <a:xfrm rot="888000">
            <a:off x="190986" y="3138488"/>
            <a:ext cx="1021032" cy="58227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形状1"/>
          <p:cNvSpPr txBox="1"/>
          <p:nvPr/>
        </p:nvSpPr>
        <p:spPr>
          <a:xfrm>
            <a:off x="152400" y="171450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讲授新课</a:t>
            </a:r>
            <a:endParaRPr lang="zh-CN" altLang="en-US" sz="2000" b="1" i="0" dirty="0">
              <a:solidFill>
                <a:srgbClr val="FFFFFF">
                  <a:alpha val="100000"/>
                </a:srgbClr>
              </a:solidFill>
              <a:latin typeface="Arial" panose="020B0604020202020204"/>
              <a:ea typeface="Arial" panose="020B0604020202020204"/>
            </a:endParaRPr>
          </a:p>
        </p:txBody>
      </p:sp>
      <p:grpSp>
        <p:nvGrpSpPr>
          <p:cNvPr id="3" name="组合1"/>
          <p:cNvGrpSpPr/>
          <p:nvPr/>
        </p:nvGrpSpPr>
        <p:grpSpPr>
          <a:xfrm>
            <a:off x="416719" y="284959"/>
            <a:ext cx="1552165" cy="835022"/>
            <a:chOff x="0" y="0"/>
            <a:chExt cx="1552165" cy="835022"/>
          </a:xfrm>
        </p:grpSpPr>
        <p:sp>
          <p:nvSpPr>
            <p:cNvPr id="4" name="形状4"/>
            <p:cNvSpPr txBox="1"/>
            <p:nvPr/>
          </p:nvSpPr>
          <p:spPr>
            <a:xfrm>
              <a:off x="559908" y="0"/>
              <a:ext cx="979646" cy="760847"/>
            </a:xfrm>
            <a:custGeom>
              <a:avLst/>
              <a:gdLst>
                <a:gd name="connsiteX0" fmla="*/ 0 w 979646"/>
                <a:gd name="connsiteY0" fmla="*/ 760847 h 760847"/>
                <a:gd name="connsiteX1" fmla="*/ 979646 w 979646"/>
                <a:gd name="connsiteY1" fmla="*/ 760847 h 760847"/>
                <a:gd name="connsiteX2" fmla="*/ 0 w 979646"/>
                <a:gd name="connsiteY2" fmla="*/ 760847 h 760847"/>
                <a:gd name="connsiteX0-1" fmla="*/ 0 w 979646"/>
                <a:gd name="connsiteY0-2" fmla="*/ 0 h 760847"/>
                <a:gd name="connsiteX1-3" fmla="*/ 355 w 979646"/>
                <a:gd name="connsiteY1-4" fmla="*/ 0 h 760847"/>
                <a:gd name="connsiteX2-5" fmla="*/ 0 w 979646"/>
                <a:gd name="connsiteY2-6" fmla="*/ 0 h 760847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979646" h="760848">
                  <a:moveTo>
                    <a:pt x="0" y="760847"/>
                  </a:moveTo>
                  <a:lnTo>
                    <a:pt x="979646" y="760847"/>
                  </a:lnTo>
                  <a:lnTo>
                    <a:pt x="0" y="760847"/>
                  </a:lnTo>
                  <a:close/>
                </a:path>
                <a:path w="979646" h="760848">
                  <a:moveTo>
                    <a:pt x="0" y="0"/>
                  </a:moveTo>
                  <a:lnTo>
                    <a:pt x="355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5" name="形状5"/>
            <p:cNvSpPr txBox="1"/>
            <p:nvPr/>
          </p:nvSpPr>
          <p:spPr>
            <a:xfrm>
              <a:off x="0" y="287849"/>
              <a:ext cx="524361" cy="481867"/>
            </a:xfrm>
            <a:custGeom>
              <a:avLst/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14288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6" name="形状6"/>
            <p:cNvSpPr txBox="1"/>
            <p:nvPr/>
          </p:nvSpPr>
          <p:spPr>
            <a:xfrm>
              <a:off x="361847" y="237127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4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7" name="形状7"/>
            <p:cNvSpPr txBox="1"/>
            <p:nvPr/>
          </p:nvSpPr>
          <p:spPr>
            <a:xfrm>
              <a:off x="557374" y="273901"/>
              <a:ext cx="994791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音调</a:t>
              </a:r>
              <a:endParaRPr lang="zh-CN" altLang="en-US" sz="28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8" name="形状8"/>
            <p:cNvSpPr txBox="1"/>
            <p:nvPr/>
          </p:nvSpPr>
          <p:spPr>
            <a:xfrm>
              <a:off x="0" y="286581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一</a:t>
              </a:r>
              <a:endParaRPr lang="zh-CN" altLang="en-US" sz="28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pic>
        <p:nvPicPr>
          <p:cNvPr id="9" name="图片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7640" y="1285875"/>
            <a:ext cx="3800694" cy="3467100"/>
          </a:xfrm>
          <a:prstGeom prst="roundRect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0" name="图片2"/>
          <p:cNvPicPr>
            <a:picLocks noChangeAspect="1"/>
          </p:cNvPicPr>
          <p:nvPr/>
        </p:nvPicPr>
        <p:blipFill>
          <a:blip r:embed="rId3"/>
          <a:srcRect l="10625" r="15500"/>
          <a:stretch>
            <a:fillRect/>
          </a:stretch>
        </p:blipFill>
        <p:spPr>
          <a:xfrm>
            <a:off x="7050110" y="1285904"/>
            <a:ext cx="3842769" cy="3467290"/>
          </a:xfrm>
          <a:prstGeom prst="roundRect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1" name="形状2"/>
          <p:cNvSpPr txBox="1"/>
          <p:nvPr/>
        </p:nvSpPr>
        <p:spPr>
          <a:xfrm>
            <a:off x="1076325" y="5172075"/>
            <a:ext cx="6381750" cy="581025"/>
          </a:xfrm>
          <a:prstGeom prst="rect">
            <a:avLst/>
          </a:prstGeom>
          <a:solidFill>
            <a:srgbClr val="FFFFFF">
              <a:alpha val="0"/>
            </a:srgbClr>
          </a:solidFill>
          <a:ln w="2857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6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思考：这两首歌有什么区别呢？</a:t>
            </a:r>
            <a:endParaRPr lang="zh-CN" altLang="en-US" sz="26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2" name="形状3"/>
          <p:cNvSpPr txBox="1"/>
          <p:nvPr/>
        </p:nvSpPr>
        <p:spPr>
          <a:xfrm>
            <a:off x="1076325" y="5867400"/>
            <a:ext cx="6810375" cy="590550"/>
          </a:xfrm>
          <a:prstGeom prst="rect">
            <a:avLst/>
          </a:prstGeom>
          <a:solidFill>
            <a:srgbClr val="FFFFFF">
              <a:alpha val="0"/>
            </a:srgbClr>
          </a:solidFill>
          <a:ln w="2857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6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物理学中把声音的高低，叫做</a:t>
            </a:r>
            <a:r>
              <a:rPr lang="zh-CN" altLang="en-US" sz="26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音调</a:t>
            </a:r>
            <a:r>
              <a:rPr lang="zh-CN" altLang="en-US" sz="26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。</a:t>
            </a:r>
            <a:endParaRPr lang="zh-CN" altLang="en-US" sz="26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5" name="2.2.1 阿宝~2">
            <a:hlinkClick r:id="" action="ppaction://media"/>
          </p:cNvPr>
          <p:cNvPicPr/>
          <p:nvPr>
            <a:audi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975735" y="4257675"/>
            <a:ext cx="495300" cy="495300"/>
          </a:xfrm>
          <a:prstGeom prst="rect">
            <a:avLst/>
          </a:prstGeom>
        </p:spPr>
      </p:pic>
      <p:pic>
        <p:nvPicPr>
          <p:cNvPr id="16" name="2.2.1 腾格尔~1">
            <a:hlinkClick r:id="" action="ppaction://media"/>
          </p:cNvPr>
          <p:cNvPicPr/>
          <p:nvPr>
            <a:audioFile r:link="rId7"/>
            <p:extLst>
              <p:ext uri="{DAA4B4D4-6D71-4841-9C94-3DE7FCFB9230}">
                <p14:media xmlns:p14="http://schemas.microsoft.com/office/powerpoint/2010/main" r:embed="rId8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083800" y="4257675"/>
            <a:ext cx="495300" cy="4953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14" dur="9142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3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26" dur="14837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37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>
                <p:cTn id="38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/>
          <p:cNvPicPr>
            <a:picLocks noChangeAspect="1"/>
          </p:cNvPicPr>
          <p:nvPr/>
        </p:nvPicPr>
        <p:blipFill>
          <a:blip r:embed="rId2"/>
          <a:srcRect t="5196" b="2204"/>
          <a:stretch>
            <a:fillRect/>
          </a:stretch>
        </p:blipFill>
        <p:spPr>
          <a:xfrm>
            <a:off x="2138610" y="4811335"/>
            <a:ext cx="2752687" cy="1548574"/>
          </a:xfrm>
          <a:prstGeom prst="roundRect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3" name="图片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53488" y="2395785"/>
            <a:ext cx="2762919" cy="1551686"/>
          </a:xfrm>
          <a:prstGeom prst="roundRect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4" name="文本1">
            <a:hlinkClick r:id="rId4" action="ppaction://hlinksldjump"/>
          </p:cNvPr>
          <p:cNvSpPr txBox="1"/>
          <p:nvPr/>
        </p:nvSpPr>
        <p:spPr>
          <a:xfrm>
            <a:off x="2058133" y="1717453"/>
            <a:ext cx="1409700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hlinkClick r:id="rId4" action="ppaction://hlinksldjump"/>
              </a:rPr>
              <a:t>钢尺实验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hlinkClick r:id="rId4" action="ppaction://hlinksldjump"/>
            </a:endParaRPr>
          </a:p>
        </p:txBody>
      </p:sp>
      <p:sp>
        <p:nvSpPr>
          <p:cNvPr id="5" name="形状1"/>
          <p:cNvSpPr txBox="1"/>
          <p:nvPr/>
        </p:nvSpPr>
        <p:spPr>
          <a:xfrm>
            <a:off x="410004" y="1760058"/>
            <a:ext cx="1648739" cy="540677"/>
          </a:xfrm>
          <a:custGeom>
            <a:avLst/>
            <a:gdLst>
              <a:gd name="connsiteX0" fmla="*/ 824370 w 1648739"/>
              <a:gd name="connsiteY0" fmla="*/ 0 h 540677"/>
              <a:gd name="connsiteX1" fmla="*/ 1279656 w 1648739"/>
              <a:gd name="connsiteY1" fmla="*/ 0 h 540677"/>
              <a:gd name="connsiteX2" fmla="*/ 1648739 w 1648739"/>
              <a:gd name="connsiteY2" fmla="*/ 419642 h 540677"/>
              <a:gd name="connsiteX3" fmla="*/ 369083 w 1648739"/>
              <a:gd name="connsiteY3" fmla="*/ 540677 h 540677"/>
              <a:gd name="connsiteX4" fmla="*/ 0 w 1648739"/>
              <a:gd name="connsiteY4" fmla="*/ 121035 h 5406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48739" h="540677">
                <a:moveTo>
                  <a:pt x="824370" y="0"/>
                </a:moveTo>
                <a:cubicBezTo>
                  <a:pt x="1279656" y="0"/>
                  <a:pt x="1648739" y="121035"/>
                  <a:pt x="1648739" y="270339"/>
                </a:cubicBezTo>
                <a:cubicBezTo>
                  <a:pt x="1648739" y="419642"/>
                  <a:pt x="1279656" y="540677"/>
                  <a:pt x="824370" y="540677"/>
                </a:cubicBezTo>
                <a:cubicBezTo>
                  <a:pt x="369083" y="540677"/>
                  <a:pt x="0" y="419642"/>
                  <a:pt x="0" y="270339"/>
                </a:cubicBezTo>
                <a:cubicBezTo>
                  <a:pt x="0" y="121035"/>
                  <a:pt x="369083" y="0"/>
                  <a:pt x="824370" y="0"/>
                </a:cubicBezTo>
                <a:close/>
              </a:path>
            </a:pathLst>
          </a:custGeom>
          <a:solidFill>
            <a:srgbClr val="99CCFF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活动1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" name="形状2"/>
          <p:cNvSpPr txBox="1"/>
          <p:nvPr/>
        </p:nvSpPr>
        <p:spPr>
          <a:xfrm>
            <a:off x="152400" y="171450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讲授新课</a:t>
            </a:r>
            <a:endParaRPr lang="zh-CN" altLang="en-US" sz="2000" b="1" i="0" dirty="0">
              <a:solidFill>
                <a:srgbClr val="FFFFFF">
                  <a:alpha val="100000"/>
                </a:srgbClr>
              </a:solidFill>
              <a:latin typeface="Arial" panose="020B0604020202020204"/>
              <a:ea typeface="Arial" panose="020B0604020202020204"/>
            </a:endParaRPr>
          </a:p>
        </p:txBody>
      </p:sp>
      <p:grpSp>
        <p:nvGrpSpPr>
          <p:cNvPr id="7" name="组合1"/>
          <p:cNvGrpSpPr/>
          <p:nvPr/>
        </p:nvGrpSpPr>
        <p:grpSpPr>
          <a:xfrm>
            <a:off x="416719" y="284959"/>
            <a:ext cx="1552165" cy="835022"/>
            <a:chOff x="0" y="0"/>
            <a:chExt cx="1552165" cy="835022"/>
          </a:xfrm>
        </p:grpSpPr>
        <p:sp>
          <p:nvSpPr>
            <p:cNvPr id="8" name="形状4"/>
            <p:cNvSpPr txBox="1"/>
            <p:nvPr/>
          </p:nvSpPr>
          <p:spPr>
            <a:xfrm>
              <a:off x="559908" y="0"/>
              <a:ext cx="979646" cy="760847"/>
            </a:xfrm>
            <a:custGeom>
              <a:avLst/>
              <a:gdLst>
                <a:gd name="connsiteX0" fmla="*/ 0 w 979646"/>
                <a:gd name="connsiteY0" fmla="*/ 760847 h 760847"/>
                <a:gd name="connsiteX1" fmla="*/ 979646 w 979646"/>
                <a:gd name="connsiteY1" fmla="*/ 760847 h 760847"/>
                <a:gd name="connsiteX2" fmla="*/ 0 w 979646"/>
                <a:gd name="connsiteY2" fmla="*/ 760847 h 760847"/>
                <a:gd name="connsiteX0-1" fmla="*/ 0 w 979646"/>
                <a:gd name="connsiteY0-2" fmla="*/ 0 h 760847"/>
                <a:gd name="connsiteX1-3" fmla="*/ 355 w 979646"/>
                <a:gd name="connsiteY1-4" fmla="*/ 0 h 760847"/>
                <a:gd name="connsiteX2-5" fmla="*/ 0 w 979646"/>
                <a:gd name="connsiteY2-6" fmla="*/ 0 h 760847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979646" h="760848">
                  <a:moveTo>
                    <a:pt x="0" y="760847"/>
                  </a:moveTo>
                  <a:lnTo>
                    <a:pt x="979646" y="760847"/>
                  </a:lnTo>
                  <a:lnTo>
                    <a:pt x="0" y="760847"/>
                  </a:lnTo>
                  <a:close/>
                </a:path>
                <a:path w="979646" h="760848">
                  <a:moveTo>
                    <a:pt x="0" y="0"/>
                  </a:moveTo>
                  <a:lnTo>
                    <a:pt x="355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9" name="形状5"/>
            <p:cNvSpPr txBox="1"/>
            <p:nvPr/>
          </p:nvSpPr>
          <p:spPr>
            <a:xfrm>
              <a:off x="0" y="287849"/>
              <a:ext cx="524361" cy="481867"/>
            </a:xfrm>
            <a:custGeom>
              <a:avLst/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10" name="形状6"/>
            <p:cNvSpPr txBox="1"/>
            <p:nvPr/>
          </p:nvSpPr>
          <p:spPr>
            <a:xfrm>
              <a:off x="361847" y="237127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4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11" name="形状7"/>
            <p:cNvSpPr txBox="1"/>
            <p:nvPr/>
          </p:nvSpPr>
          <p:spPr>
            <a:xfrm>
              <a:off x="557374" y="273901"/>
              <a:ext cx="994791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音调</a:t>
              </a:r>
              <a:endParaRPr lang="zh-CN" altLang="en-US" sz="28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2" name="形状8"/>
            <p:cNvSpPr txBox="1"/>
            <p:nvPr/>
          </p:nvSpPr>
          <p:spPr>
            <a:xfrm>
              <a:off x="0" y="286581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一</a:t>
              </a:r>
              <a:endParaRPr lang="zh-CN" altLang="en-US" sz="28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pic>
        <p:nvPicPr>
          <p:cNvPr id="13" name="Flash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93794" y="4907937"/>
            <a:ext cx="639127" cy="639127"/>
          </a:xfrm>
          <a:prstGeom prst="rect">
            <a:avLst/>
          </a:prstGeom>
        </p:spPr>
      </p:pic>
      <p:sp>
        <p:nvSpPr>
          <p:cNvPr id="14" name="文本2">
            <a:hlinkClick r:id="rId6" action="ppaction://hlinksldjump"/>
          </p:cNvPr>
          <p:cNvSpPr txBox="1"/>
          <p:nvPr/>
        </p:nvSpPr>
        <p:spPr>
          <a:xfrm>
            <a:off x="2058343" y="4124106"/>
            <a:ext cx="2324100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hlinkClick r:id="rId6" action="ppaction://hlinksldjump"/>
              </a:rPr>
              <a:t>滑片的快慢实验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hlinkClick r:id="rId6" action="ppaction://hlinksldjump"/>
            </a:endParaRPr>
          </a:p>
        </p:txBody>
      </p:sp>
      <p:sp>
        <p:nvSpPr>
          <p:cNvPr id="15" name="形状3"/>
          <p:cNvSpPr txBox="1"/>
          <p:nvPr/>
        </p:nvSpPr>
        <p:spPr>
          <a:xfrm>
            <a:off x="409661" y="4167416"/>
            <a:ext cx="1648739" cy="540677"/>
          </a:xfrm>
          <a:custGeom>
            <a:avLst/>
            <a:gdLst>
              <a:gd name="connsiteX0" fmla="*/ 824370 w 1648739"/>
              <a:gd name="connsiteY0" fmla="*/ 0 h 540677"/>
              <a:gd name="connsiteX1" fmla="*/ 1279656 w 1648739"/>
              <a:gd name="connsiteY1" fmla="*/ 0 h 540677"/>
              <a:gd name="connsiteX2" fmla="*/ 1648739 w 1648739"/>
              <a:gd name="connsiteY2" fmla="*/ 419642 h 540677"/>
              <a:gd name="connsiteX3" fmla="*/ 369083 w 1648739"/>
              <a:gd name="connsiteY3" fmla="*/ 540677 h 540677"/>
              <a:gd name="connsiteX4" fmla="*/ 0 w 1648739"/>
              <a:gd name="connsiteY4" fmla="*/ 121035 h 5406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48739" h="540677">
                <a:moveTo>
                  <a:pt x="824370" y="0"/>
                </a:moveTo>
                <a:cubicBezTo>
                  <a:pt x="1279656" y="0"/>
                  <a:pt x="1648739" y="121035"/>
                  <a:pt x="1648739" y="270339"/>
                </a:cubicBezTo>
                <a:cubicBezTo>
                  <a:pt x="1648739" y="419642"/>
                  <a:pt x="1279656" y="540677"/>
                  <a:pt x="824370" y="540677"/>
                </a:cubicBezTo>
                <a:cubicBezTo>
                  <a:pt x="369083" y="540677"/>
                  <a:pt x="0" y="419642"/>
                  <a:pt x="0" y="270339"/>
                </a:cubicBezTo>
                <a:cubicBezTo>
                  <a:pt x="0" y="121035"/>
                  <a:pt x="369083" y="0"/>
                  <a:pt x="824370" y="0"/>
                </a:cubicBezTo>
                <a:close/>
              </a:path>
            </a:pathLst>
          </a:custGeom>
          <a:solidFill>
            <a:srgbClr val="99CCFF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活动2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6" name="文本3"/>
          <p:cNvSpPr txBox="1"/>
          <p:nvPr/>
        </p:nvSpPr>
        <p:spPr>
          <a:xfrm>
            <a:off x="409527" y="1124893"/>
            <a:ext cx="3795427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1.探究影响音调高低的因素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3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3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4" grpId="0" animBg="1"/>
      <p:bldP spid="2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低频音叉声音">
            <a:hlinkClick r:id="" action="ppaction://media"/>
          </p:cNvPr>
          <p:cNvPicPr/>
          <p:nvPr>
            <a:audi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603500" y="2988945"/>
            <a:ext cx="495300" cy="495300"/>
          </a:xfrm>
          <a:prstGeom prst="rect">
            <a:avLst/>
          </a:prstGeom>
        </p:spPr>
      </p:pic>
      <p:pic>
        <p:nvPicPr>
          <p:cNvPr id="32" name="高频音叉声音">
            <a:hlinkClick r:id="" action="ppaction://media"/>
          </p:cNvPr>
          <p:cNvPicPr/>
          <p:nvPr>
            <a:audioFile r:link="rId5"/>
            <p:extLst>
              <p:ext uri="{DAA4B4D4-6D71-4841-9C94-3DE7FCFB9230}">
                <p14:media xmlns:p14="http://schemas.microsoft.com/office/powerpoint/2010/main" r:embed="rId6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603500" y="4398010"/>
            <a:ext cx="495300" cy="495300"/>
          </a:xfrm>
          <a:prstGeom prst="rect">
            <a:avLst/>
          </a:prstGeom>
        </p:spPr>
      </p:pic>
      <p:grpSp>
        <p:nvGrpSpPr>
          <p:cNvPr id="2" name="组合1"/>
          <p:cNvGrpSpPr/>
          <p:nvPr/>
        </p:nvGrpSpPr>
        <p:grpSpPr>
          <a:xfrm>
            <a:off x="1953270" y="2895790"/>
            <a:ext cx="7262812" cy="2066925"/>
            <a:chOff x="0" y="0"/>
            <a:chExt cx="7262812" cy="2066925"/>
          </a:xfrm>
        </p:grpSpPr>
        <p:pic>
          <p:nvPicPr>
            <p:cNvPr id="3" name="图片1"/>
            <p:cNvPicPr>
              <a:picLocks noChangeAspect="1"/>
            </p:cNvPicPr>
            <p:nvPr/>
          </p:nvPicPr>
          <p:blipFill>
            <a:blip r:embed="rId7"/>
            <a:srcRect t="35082"/>
            <a:stretch>
              <a:fillRect/>
            </a:stretch>
          </p:blipFill>
          <p:spPr>
            <a:xfrm>
              <a:off x="0" y="0"/>
              <a:ext cx="7262812" cy="2066925"/>
            </a:xfrm>
            <a:prstGeom prst="rect">
              <a:avLst/>
            </a:prstGeom>
          </p:spPr>
        </p:pic>
        <p:pic>
          <p:nvPicPr>
            <p:cNvPr id="4" name="Flash1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4658372" y="588522"/>
              <a:ext cx="609600" cy="609600"/>
            </a:xfrm>
            <a:prstGeom prst="rect">
              <a:avLst/>
            </a:prstGeom>
          </p:spPr>
        </p:pic>
      </p:grpSp>
      <p:grpSp>
        <p:nvGrpSpPr>
          <p:cNvPr id="21" name="组合5"/>
          <p:cNvGrpSpPr/>
          <p:nvPr/>
        </p:nvGrpSpPr>
        <p:grpSpPr>
          <a:xfrm>
            <a:off x="352492" y="3934873"/>
            <a:ext cx="5566782" cy="1422268"/>
            <a:chOff x="0" y="0"/>
            <a:chExt cx="5566782" cy="1422268"/>
          </a:xfrm>
        </p:grpSpPr>
        <p:pic>
          <p:nvPicPr>
            <p:cNvPr id="22" name="图片4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1637700" y="0"/>
              <a:ext cx="3929082" cy="1421787"/>
            </a:xfrm>
            <a:prstGeom prst="rect">
              <a:avLst/>
            </a:prstGeom>
            <a:ln w="95250">
              <a:solidFill>
                <a:srgbClr val="FFFFFF">
                  <a:alpha val="100000"/>
                </a:srgbClr>
              </a:solidFill>
            </a:ln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pic>
          <p:nvPicPr>
            <p:cNvPr id="23" name="图片5"/>
            <p:cNvPicPr>
              <a:picLocks noChangeAspect="1"/>
            </p:cNvPicPr>
            <p:nvPr/>
          </p:nvPicPr>
          <p:blipFill>
            <a:blip r:embed="rId10"/>
            <a:srcRect t="50274"/>
            <a:stretch>
              <a:fillRect/>
            </a:stretch>
          </p:blipFill>
          <p:spPr>
            <a:xfrm>
              <a:off x="0" y="19"/>
              <a:ext cx="1486051" cy="1422249"/>
            </a:xfrm>
            <a:prstGeom prst="rect">
              <a:avLst/>
            </a:prstGeom>
            <a:ln w="95250">
              <a:solidFill>
                <a:srgbClr val="FFFFFF">
                  <a:alpha val="100000"/>
                </a:srgbClr>
              </a:solidFill>
            </a:ln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</p:grpSp>
      <p:grpSp>
        <p:nvGrpSpPr>
          <p:cNvPr id="7" name="组合2"/>
          <p:cNvGrpSpPr/>
          <p:nvPr/>
        </p:nvGrpSpPr>
        <p:grpSpPr>
          <a:xfrm>
            <a:off x="352492" y="2502608"/>
            <a:ext cx="5563619" cy="1422320"/>
            <a:chOff x="0" y="0"/>
            <a:chExt cx="5563619" cy="1422320"/>
          </a:xfrm>
        </p:grpSpPr>
        <p:pic>
          <p:nvPicPr>
            <p:cNvPr id="8" name="图片2"/>
            <p:cNvPicPr>
              <a:picLocks noChangeAspect="1"/>
            </p:cNvPicPr>
            <p:nvPr/>
          </p:nvPicPr>
          <p:blipFill>
            <a:blip r:embed="rId10"/>
            <a:srcRect b="49542"/>
            <a:stretch>
              <a:fillRect/>
            </a:stretch>
          </p:blipFill>
          <p:spPr>
            <a:xfrm>
              <a:off x="0" y="76"/>
              <a:ext cx="1486052" cy="1422244"/>
            </a:xfrm>
            <a:prstGeom prst="rect">
              <a:avLst/>
            </a:prstGeom>
            <a:ln w="95250">
              <a:solidFill>
                <a:srgbClr val="FFFFFF">
                  <a:alpha val="100000"/>
                </a:srgbClr>
              </a:solidFill>
            </a:ln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pic>
          <p:nvPicPr>
            <p:cNvPr id="9" name="图片3"/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1641024" y="0"/>
              <a:ext cx="3922595" cy="1421835"/>
            </a:xfrm>
            <a:prstGeom prst="rect">
              <a:avLst/>
            </a:prstGeom>
            <a:ln w="95250">
              <a:solidFill>
                <a:srgbClr val="FFFFFF">
                  <a:alpha val="100000"/>
                </a:srgbClr>
              </a:solidFill>
            </a:ln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</p:grpSp>
      <p:sp>
        <p:nvSpPr>
          <p:cNvPr id="10" name="形状1"/>
          <p:cNvSpPr txBox="1"/>
          <p:nvPr/>
        </p:nvSpPr>
        <p:spPr>
          <a:xfrm>
            <a:off x="152400" y="171450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讲授新课</a:t>
            </a:r>
            <a:endParaRPr lang="zh-CN" altLang="en-US" sz="2000" b="1" i="0" dirty="0">
              <a:solidFill>
                <a:srgbClr val="FFFFFF">
                  <a:alpha val="100000"/>
                </a:srgbClr>
              </a:solidFill>
              <a:latin typeface="Arial" panose="020B0604020202020204"/>
              <a:ea typeface="Arial" panose="020B0604020202020204"/>
            </a:endParaRPr>
          </a:p>
        </p:txBody>
      </p:sp>
      <p:grpSp>
        <p:nvGrpSpPr>
          <p:cNvPr id="11" name="组合3"/>
          <p:cNvGrpSpPr/>
          <p:nvPr/>
        </p:nvGrpSpPr>
        <p:grpSpPr>
          <a:xfrm>
            <a:off x="416719" y="284959"/>
            <a:ext cx="1552165" cy="835022"/>
            <a:chOff x="0" y="0"/>
            <a:chExt cx="1552165" cy="835022"/>
          </a:xfrm>
        </p:grpSpPr>
        <p:sp>
          <p:nvSpPr>
            <p:cNvPr id="12" name="形状3"/>
            <p:cNvSpPr txBox="1"/>
            <p:nvPr/>
          </p:nvSpPr>
          <p:spPr>
            <a:xfrm>
              <a:off x="559908" y="0"/>
              <a:ext cx="979646" cy="760847"/>
            </a:xfrm>
            <a:custGeom>
              <a:avLst/>
              <a:gdLst>
                <a:gd name="connsiteX0" fmla="*/ 0 w 979646"/>
                <a:gd name="connsiteY0" fmla="*/ 760847 h 760847"/>
                <a:gd name="connsiteX1" fmla="*/ 979646 w 979646"/>
                <a:gd name="connsiteY1" fmla="*/ 760847 h 760847"/>
                <a:gd name="connsiteX2" fmla="*/ 0 w 979646"/>
                <a:gd name="connsiteY2" fmla="*/ 760847 h 760847"/>
                <a:gd name="connsiteX0-1" fmla="*/ 0 w 979646"/>
                <a:gd name="connsiteY0-2" fmla="*/ 0 h 760847"/>
                <a:gd name="connsiteX1-3" fmla="*/ 355 w 979646"/>
                <a:gd name="connsiteY1-4" fmla="*/ 0 h 760847"/>
                <a:gd name="connsiteX2-5" fmla="*/ 0 w 979646"/>
                <a:gd name="connsiteY2-6" fmla="*/ 0 h 760847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979646" h="760848">
                  <a:moveTo>
                    <a:pt x="0" y="760847"/>
                  </a:moveTo>
                  <a:lnTo>
                    <a:pt x="979646" y="760847"/>
                  </a:lnTo>
                  <a:lnTo>
                    <a:pt x="0" y="760847"/>
                  </a:lnTo>
                  <a:close/>
                </a:path>
                <a:path w="979646" h="760848">
                  <a:moveTo>
                    <a:pt x="0" y="0"/>
                  </a:moveTo>
                  <a:lnTo>
                    <a:pt x="355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13" name="形状4"/>
            <p:cNvSpPr txBox="1"/>
            <p:nvPr/>
          </p:nvSpPr>
          <p:spPr>
            <a:xfrm>
              <a:off x="0" y="287849"/>
              <a:ext cx="524361" cy="481867"/>
            </a:xfrm>
            <a:custGeom>
              <a:avLst/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14" name="形状5"/>
            <p:cNvSpPr txBox="1"/>
            <p:nvPr/>
          </p:nvSpPr>
          <p:spPr>
            <a:xfrm>
              <a:off x="361847" y="237127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4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15" name="形状6"/>
            <p:cNvSpPr txBox="1"/>
            <p:nvPr/>
          </p:nvSpPr>
          <p:spPr>
            <a:xfrm>
              <a:off x="557374" y="273901"/>
              <a:ext cx="994791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音调</a:t>
              </a:r>
              <a:endParaRPr lang="zh-CN" altLang="en-US" sz="28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6" name="形状7"/>
            <p:cNvSpPr txBox="1"/>
            <p:nvPr/>
          </p:nvSpPr>
          <p:spPr>
            <a:xfrm>
              <a:off x="0" y="286581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一</a:t>
              </a:r>
              <a:endParaRPr lang="zh-CN" altLang="en-US" sz="28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pSp>
        <p:nvGrpSpPr>
          <p:cNvPr id="17" name="组合4"/>
          <p:cNvGrpSpPr/>
          <p:nvPr/>
        </p:nvGrpSpPr>
        <p:grpSpPr>
          <a:xfrm>
            <a:off x="410004" y="1717024"/>
            <a:ext cx="5400160" cy="592773"/>
            <a:chOff x="0" y="0"/>
            <a:chExt cx="5400160" cy="592773"/>
          </a:xfrm>
        </p:grpSpPr>
        <p:sp>
          <p:nvSpPr>
            <p:cNvPr id="18" name="文本8"/>
            <p:cNvSpPr txBox="1"/>
            <p:nvPr/>
          </p:nvSpPr>
          <p:spPr>
            <a:xfrm>
              <a:off x="1648139" y="0"/>
              <a:ext cx="3752021" cy="592773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2400" b="0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hlinkClick r:id="rId12" action="ppaction://hlinksldjump"/>
                </a:rPr>
                <a:t>比较不同音调声音的波形</a:t>
              </a:r>
              <a:endPara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hlinkClick r:id="rId12" action="ppaction://hlinksldjump"/>
              </a:endParaRPr>
            </a:p>
          </p:txBody>
        </p:sp>
        <p:sp>
          <p:nvSpPr>
            <p:cNvPr id="19" name="形状8"/>
            <p:cNvSpPr txBox="1"/>
            <p:nvPr/>
          </p:nvSpPr>
          <p:spPr>
            <a:xfrm>
              <a:off x="0" y="43034"/>
              <a:ext cx="1648739" cy="540677"/>
            </a:xfrm>
            <a:custGeom>
              <a:avLst/>
              <a:gdLst>
                <a:gd name="connsiteX0" fmla="*/ 824370 w 1648739"/>
                <a:gd name="connsiteY0" fmla="*/ 0 h 540677"/>
                <a:gd name="connsiteX1" fmla="*/ 1279656 w 1648739"/>
                <a:gd name="connsiteY1" fmla="*/ 0 h 540677"/>
                <a:gd name="connsiteX2" fmla="*/ 1648739 w 1648739"/>
                <a:gd name="connsiteY2" fmla="*/ 419642 h 540677"/>
                <a:gd name="connsiteX3" fmla="*/ 369083 w 1648739"/>
                <a:gd name="connsiteY3" fmla="*/ 540677 h 540677"/>
                <a:gd name="connsiteX4" fmla="*/ 0 w 1648739"/>
                <a:gd name="connsiteY4" fmla="*/ 121035 h 540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48739" h="540677">
                  <a:moveTo>
                    <a:pt x="824370" y="0"/>
                  </a:moveTo>
                  <a:cubicBezTo>
                    <a:pt x="1279656" y="0"/>
                    <a:pt x="1648739" y="121035"/>
                    <a:pt x="1648739" y="270339"/>
                  </a:cubicBezTo>
                  <a:cubicBezTo>
                    <a:pt x="1648739" y="419642"/>
                    <a:pt x="1279656" y="540677"/>
                    <a:pt x="824370" y="540677"/>
                  </a:cubicBezTo>
                  <a:cubicBezTo>
                    <a:pt x="369083" y="540677"/>
                    <a:pt x="0" y="419642"/>
                    <a:pt x="0" y="270339"/>
                  </a:cubicBezTo>
                  <a:cubicBezTo>
                    <a:pt x="0" y="121035"/>
                    <a:pt x="369083" y="0"/>
                    <a:pt x="824370" y="0"/>
                  </a:cubicBezTo>
                  <a:close/>
                </a:path>
              </a:pathLst>
            </a:custGeom>
            <a:solidFill>
              <a:srgbClr val="99CCFF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2400" b="0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活动3</a:t>
              </a:r>
              <a:endPara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20" name="文本1"/>
          <p:cNvSpPr txBox="1"/>
          <p:nvPr/>
        </p:nvSpPr>
        <p:spPr>
          <a:xfrm>
            <a:off x="409642" y="1124560"/>
            <a:ext cx="3795427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1.探究影响音调高低的因素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4" name="形状2"/>
          <p:cNvSpPr txBox="1"/>
          <p:nvPr/>
        </p:nvSpPr>
        <p:spPr>
          <a:xfrm>
            <a:off x="264890" y="5590175"/>
            <a:ext cx="1057313" cy="483232"/>
          </a:xfrm>
          <a:custGeom>
            <a:avLst/>
            <a:gdLst>
              <a:gd name="connsiteX0" fmla="*/ 80539 w 1057313"/>
              <a:gd name="connsiteY0" fmla="*/ 0 h 483232"/>
              <a:gd name="connsiteX1" fmla="*/ 976774 w 1057313"/>
              <a:gd name="connsiteY1" fmla="*/ 0 h 483232"/>
              <a:gd name="connsiteX2" fmla="*/ 1021255 w 1057313"/>
              <a:gd name="connsiteY2" fmla="*/ 0 h 483232"/>
              <a:gd name="connsiteX3" fmla="*/ 1057313 w 1057313"/>
              <a:gd name="connsiteY3" fmla="*/ 402693 h 483232"/>
              <a:gd name="connsiteX4" fmla="*/ 1057313 w 1057313"/>
              <a:gd name="connsiteY4" fmla="*/ 447173 h 483232"/>
              <a:gd name="connsiteX5" fmla="*/ 80539 w 1057313"/>
              <a:gd name="connsiteY5" fmla="*/ 483232 h 483232"/>
              <a:gd name="connsiteX6" fmla="*/ 59178 w 1057313"/>
              <a:gd name="connsiteY6" fmla="*/ 483232 h 483232"/>
              <a:gd name="connsiteX7" fmla="*/ 8485 w 1057313"/>
              <a:gd name="connsiteY7" fmla="*/ 444539 h 483232"/>
              <a:gd name="connsiteX8" fmla="*/ 0 w 1057313"/>
              <a:gd name="connsiteY8" fmla="*/ 80539 h 483232"/>
              <a:gd name="connsiteX9" fmla="*/ 0 w 1057313"/>
              <a:gd name="connsiteY9" fmla="*/ 36058 h 483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57313" h="483232">
                <a:moveTo>
                  <a:pt x="80539" y="0"/>
                </a:moveTo>
                <a:lnTo>
                  <a:pt x="976774" y="0"/>
                </a:lnTo>
                <a:cubicBezTo>
                  <a:pt x="1021255" y="0"/>
                  <a:pt x="1057313" y="36058"/>
                  <a:pt x="1057313" y="80539"/>
                </a:cubicBezTo>
                <a:lnTo>
                  <a:pt x="1057313" y="402693"/>
                </a:lnTo>
                <a:cubicBezTo>
                  <a:pt x="1057313" y="447173"/>
                  <a:pt x="1021255" y="483232"/>
                  <a:pt x="976774" y="483232"/>
                </a:cubicBezTo>
                <a:lnTo>
                  <a:pt x="80539" y="483232"/>
                </a:lnTo>
                <a:cubicBezTo>
                  <a:pt x="59178" y="483232"/>
                  <a:pt x="38693" y="474747"/>
                  <a:pt x="23589" y="459643"/>
                </a:cubicBezTo>
                <a:cubicBezTo>
                  <a:pt x="8485" y="444539"/>
                  <a:pt x="0" y="424053"/>
                  <a:pt x="0" y="402693"/>
                </a:cubicBezTo>
                <a:lnTo>
                  <a:pt x="0" y="80539"/>
                </a:lnTo>
                <a:cubicBezTo>
                  <a:pt x="0" y="36058"/>
                  <a:pt x="36058" y="0"/>
                  <a:pt x="80539" y="0"/>
                </a:cubicBezTo>
                <a:close/>
              </a:path>
            </a:pathLst>
          </a:custGeom>
          <a:solidFill>
            <a:srgbClr val="A5FFFF">
              <a:alpha val="100000"/>
            </a:srgbClr>
          </a:solidFill>
          <a:ln w="14288">
            <a:solidFill>
              <a:srgbClr val="2DCACA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ctr"/>
            <a:r>
              <a:rPr lang="zh-CN" altLang="en-US" sz="2400" b="1" i="0" dirty="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小结:</a:t>
            </a:r>
            <a:endParaRPr lang="zh-CN" altLang="en-US" sz="2400" b="1" i="0" dirty="0">
              <a:solidFill>
                <a:srgbClr val="FF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5" name="文本2"/>
          <p:cNvSpPr txBox="1"/>
          <p:nvPr/>
        </p:nvSpPr>
        <p:spPr>
          <a:xfrm>
            <a:off x="1329471" y="5506536"/>
            <a:ext cx="4947031" cy="615547"/>
          </a:xfrm>
          <a:prstGeom prst="rect">
            <a:avLst/>
          </a:prstGeom>
          <a:noFill/>
        </p:spPr>
        <p:txBody>
          <a:bodyPr anchor="ctr"/>
          <a:lstStyle/>
          <a:p>
            <a:pPr marL="0" algn="l">
              <a:lnSpc>
                <a:spcPts val="3300"/>
              </a:lnSpc>
            </a:pP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1. 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振动</a:t>
            </a:r>
            <a:r>
              <a:rPr lang="zh-CN" altLang="en-US" sz="2400" b="0" i="0" dirty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慢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，波形_____，音调_____；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6" name="文本3"/>
          <p:cNvSpPr txBox="1"/>
          <p:nvPr/>
        </p:nvSpPr>
        <p:spPr>
          <a:xfrm>
            <a:off x="1329490" y="6011123"/>
            <a:ext cx="4947031" cy="615547"/>
          </a:xfrm>
          <a:prstGeom prst="rect">
            <a:avLst/>
          </a:prstGeom>
          <a:noFill/>
        </p:spPr>
        <p:txBody>
          <a:bodyPr anchor="ctr"/>
          <a:lstStyle/>
          <a:p>
            <a:pPr marL="0" algn="l">
              <a:lnSpc>
                <a:spcPts val="3300"/>
              </a:lnSpc>
            </a:pP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2. 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振动</a:t>
            </a:r>
            <a:r>
              <a:rPr lang="zh-CN" altLang="en-US" sz="2400" b="0" i="0" dirty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快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，波形_____，音调_____。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7" name="文本4"/>
          <p:cNvSpPr txBox="1"/>
          <p:nvPr/>
        </p:nvSpPr>
        <p:spPr>
          <a:xfrm>
            <a:off x="3539785" y="5506622"/>
            <a:ext cx="800100" cy="615547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300"/>
              </a:lnSpc>
            </a:pPr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稀疏</a:t>
            </a:r>
            <a:endParaRPr lang="zh-CN" altLang="en-US" sz="2400" b="0" i="0" dirty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8" name="文本5"/>
          <p:cNvSpPr txBox="1"/>
          <p:nvPr/>
        </p:nvSpPr>
        <p:spPr>
          <a:xfrm>
            <a:off x="5276640" y="5506545"/>
            <a:ext cx="495300" cy="615547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300"/>
              </a:lnSpc>
            </a:pPr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低</a:t>
            </a:r>
            <a:endParaRPr lang="zh-CN" altLang="en-US" sz="2400" b="0" i="0" dirty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9" name="文本6"/>
          <p:cNvSpPr txBox="1"/>
          <p:nvPr/>
        </p:nvSpPr>
        <p:spPr>
          <a:xfrm>
            <a:off x="3539852" y="6005236"/>
            <a:ext cx="800100" cy="615547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300"/>
              </a:lnSpc>
            </a:pPr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密集</a:t>
            </a:r>
            <a:endParaRPr lang="zh-CN" altLang="en-US" sz="2400" b="0" i="0" dirty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0" name="文本7"/>
          <p:cNvSpPr txBox="1"/>
          <p:nvPr/>
        </p:nvSpPr>
        <p:spPr>
          <a:xfrm>
            <a:off x="5276650" y="6011237"/>
            <a:ext cx="495300" cy="615547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300"/>
              </a:lnSpc>
            </a:pPr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高</a:t>
            </a:r>
            <a:endParaRPr lang="zh-CN" altLang="en-US" sz="2400" b="0" i="0" dirty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nimEffect transition="out" filter="fade">
                                      <p:cBhvr>
                                        <p:cTn id="12" dur="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3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23" dur="3239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3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35" dur="3239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8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0" dur="136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36" fill="hold">
                                          <p:stCondLst>
                                            <p:cond delay="13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36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46" decel="50000" autoRev="1" fill="hold">
                                          <p:stCondLst>
                                            <p:cond delay="13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40" fill="hold">
                                          <p:stCondLst>
                                            <p:cond delay="25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3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3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3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3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3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3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5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  <p:audio>
              <p:cMediaNode>
                <p:cTn id="76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32"/>
                </p:tgtEl>
              </p:cMediaNode>
            </p:audio>
          </p:childTnLst>
        </p:cTn>
      </p:par>
    </p:tnLst>
    <p:bldLst>
      <p:bldP spid="2" grpId="0" animBg="1"/>
      <p:bldP spid="7" grpId="0" animBg="1"/>
      <p:bldP spid="2" grpId="1" animBg="1"/>
      <p:bldP spid="21" grpId="0" animBg="1"/>
      <p:bldP spid="24" grpId="0" animBg="1"/>
      <p:bldP spid="25" grpId="0" animBg="1"/>
      <p:bldP spid="27" grpId="0" animBg="1"/>
      <p:bldP spid="28" grpId="0" animBg="1"/>
      <p:bldP spid="26" grpId="0" animBg="1"/>
      <p:bldP spid="29" grpId="0" animBg="1"/>
      <p:bldP spid="3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1"/>
          <p:cNvSpPr txBox="1"/>
          <p:nvPr/>
        </p:nvSpPr>
        <p:spPr>
          <a:xfrm>
            <a:off x="220942" y="1577626"/>
            <a:ext cx="11182350" cy="1323585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400"/>
              </a:lnSpc>
            </a:pPr>
            <a:r>
              <a:rPr lang="zh-CN" altLang="en-US" sz="26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  一只苍蝇从你身边飞过，你能听到它发出的叫声。可是一只蝴蝶从你耳旁飞过，你却听不见有声音，这是为什么？</a:t>
            </a:r>
            <a:endParaRPr lang="zh-CN" altLang="en-US" sz="26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形状1"/>
          <p:cNvSpPr txBox="1"/>
          <p:nvPr/>
        </p:nvSpPr>
        <p:spPr>
          <a:xfrm>
            <a:off x="225819" y="1129903"/>
            <a:ext cx="1885950" cy="442912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>
              <a:lnSpc>
                <a:spcPts val="3600"/>
              </a:lnSpc>
            </a:pPr>
            <a:r>
              <a:rPr lang="zh-CN" altLang="en-US" sz="26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思考：</a:t>
            </a:r>
            <a:endParaRPr lang="zh-CN" altLang="en-US" sz="26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文本2"/>
          <p:cNvSpPr txBox="1"/>
          <p:nvPr/>
        </p:nvSpPr>
        <p:spPr>
          <a:xfrm>
            <a:off x="-181" y="6858467"/>
            <a:ext cx="11868150" cy="827850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2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过渡：翅膀振动的快慢不一样，我们知道苍蝇翅膀振动快，到底有多快，蝴蝶翅膀振动慢，是多慢呢？为了准确描述发声体的振动快慢，我们引入一个物理量——频率。</a:t>
            </a:r>
            <a:endParaRPr lang="zh-CN" altLang="en-US" sz="2200" b="0" i="0" dirty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5" name="图片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6277" y="2987452"/>
            <a:ext cx="3607308" cy="2893066"/>
          </a:xfrm>
          <a:prstGeom prst="ellipse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6" name="图片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3308" y="2983785"/>
            <a:ext cx="3612013" cy="2901010"/>
          </a:xfrm>
          <a:prstGeom prst="ellipse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7" name="形状2"/>
          <p:cNvSpPr txBox="1"/>
          <p:nvPr/>
        </p:nvSpPr>
        <p:spPr>
          <a:xfrm>
            <a:off x="152400" y="171450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讲授新课</a:t>
            </a:r>
            <a:endParaRPr lang="zh-CN" altLang="en-US" sz="2000" b="1" i="0" dirty="0">
              <a:solidFill>
                <a:srgbClr val="FFFFFF">
                  <a:alpha val="100000"/>
                </a:srgbClr>
              </a:solidFill>
              <a:latin typeface="Arial" panose="020B0604020202020204"/>
              <a:ea typeface="Arial" panose="020B0604020202020204"/>
            </a:endParaRPr>
          </a:p>
        </p:txBody>
      </p:sp>
      <p:grpSp>
        <p:nvGrpSpPr>
          <p:cNvPr id="8" name="组合1"/>
          <p:cNvGrpSpPr/>
          <p:nvPr/>
        </p:nvGrpSpPr>
        <p:grpSpPr>
          <a:xfrm>
            <a:off x="416719" y="284959"/>
            <a:ext cx="1552165" cy="835022"/>
            <a:chOff x="0" y="0"/>
            <a:chExt cx="1552165" cy="835022"/>
          </a:xfrm>
        </p:grpSpPr>
        <p:sp>
          <p:nvSpPr>
            <p:cNvPr id="9" name="形状3"/>
            <p:cNvSpPr txBox="1"/>
            <p:nvPr/>
          </p:nvSpPr>
          <p:spPr>
            <a:xfrm>
              <a:off x="559908" y="0"/>
              <a:ext cx="979646" cy="760847"/>
            </a:xfrm>
            <a:custGeom>
              <a:avLst/>
              <a:gdLst>
                <a:gd name="connsiteX0" fmla="*/ 0 w 979646"/>
                <a:gd name="connsiteY0" fmla="*/ 760847 h 760847"/>
                <a:gd name="connsiteX1" fmla="*/ 979646 w 979646"/>
                <a:gd name="connsiteY1" fmla="*/ 760847 h 760847"/>
                <a:gd name="connsiteX2" fmla="*/ 0 w 979646"/>
                <a:gd name="connsiteY2" fmla="*/ 760847 h 760847"/>
                <a:gd name="connsiteX0-1" fmla="*/ 0 w 979646"/>
                <a:gd name="connsiteY0-2" fmla="*/ 0 h 760847"/>
                <a:gd name="connsiteX1-3" fmla="*/ 355 w 979646"/>
                <a:gd name="connsiteY1-4" fmla="*/ 0 h 760847"/>
                <a:gd name="connsiteX2-5" fmla="*/ 0 w 979646"/>
                <a:gd name="connsiteY2-6" fmla="*/ 0 h 760847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979646" h="760848">
                  <a:moveTo>
                    <a:pt x="0" y="760847"/>
                  </a:moveTo>
                  <a:lnTo>
                    <a:pt x="979646" y="760847"/>
                  </a:lnTo>
                  <a:lnTo>
                    <a:pt x="0" y="760847"/>
                  </a:lnTo>
                  <a:close/>
                </a:path>
                <a:path w="979646" h="760848">
                  <a:moveTo>
                    <a:pt x="0" y="0"/>
                  </a:moveTo>
                  <a:lnTo>
                    <a:pt x="355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10" name="形状4"/>
            <p:cNvSpPr txBox="1"/>
            <p:nvPr/>
          </p:nvSpPr>
          <p:spPr>
            <a:xfrm>
              <a:off x="0" y="287849"/>
              <a:ext cx="524361" cy="481867"/>
            </a:xfrm>
            <a:custGeom>
              <a:avLst/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11" name="形状5"/>
            <p:cNvSpPr txBox="1"/>
            <p:nvPr/>
          </p:nvSpPr>
          <p:spPr>
            <a:xfrm>
              <a:off x="361847" y="237127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4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12" name="形状6"/>
            <p:cNvSpPr txBox="1"/>
            <p:nvPr/>
          </p:nvSpPr>
          <p:spPr>
            <a:xfrm>
              <a:off x="557374" y="273901"/>
              <a:ext cx="994791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音调</a:t>
              </a:r>
              <a:endParaRPr lang="zh-CN" altLang="en-US" sz="28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3" name="形状7"/>
            <p:cNvSpPr txBox="1"/>
            <p:nvPr/>
          </p:nvSpPr>
          <p:spPr>
            <a:xfrm>
              <a:off x="0" y="286581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一</a:t>
              </a:r>
              <a:endParaRPr lang="zh-CN" altLang="en-US" sz="28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6987" y="3790781"/>
            <a:ext cx="3600450" cy="1152525"/>
          </a:xfrm>
          <a:prstGeom prst="rect">
            <a:avLst/>
          </a:prstGeom>
        </p:spPr>
      </p:pic>
      <p:sp>
        <p:nvSpPr>
          <p:cNvPr id="3" name="形状1"/>
          <p:cNvSpPr txBox="1"/>
          <p:nvPr/>
        </p:nvSpPr>
        <p:spPr>
          <a:xfrm>
            <a:off x="983012" y="3352631"/>
            <a:ext cx="7769225" cy="522288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800" b="0" i="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___________________________________</a:t>
            </a:r>
            <a:endParaRPr lang="zh-CN" altLang="en-US" sz="2800" b="0" i="0" dirty="0">
              <a:solidFill>
                <a:srgbClr val="000000">
                  <a:alpha val="100000"/>
                </a:srgbClr>
              </a:solidFill>
              <a:latin typeface="Arial" panose="020B0604020202020204"/>
              <a:ea typeface="Arial" panose="020B0604020202020204"/>
            </a:endParaRPr>
          </a:p>
        </p:txBody>
      </p:sp>
      <p:sp>
        <p:nvSpPr>
          <p:cNvPr id="4" name="形状2"/>
          <p:cNvSpPr txBox="1"/>
          <p:nvPr/>
        </p:nvSpPr>
        <p:spPr>
          <a:xfrm>
            <a:off x="979837" y="4506744"/>
            <a:ext cx="7772400" cy="522287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800" b="0" i="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___________________________________</a:t>
            </a:r>
            <a:endParaRPr lang="zh-CN" altLang="en-US" sz="2800" b="0" i="0" dirty="0">
              <a:solidFill>
                <a:srgbClr val="000000">
                  <a:alpha val="100000"/>
                </a:srgbClr>
              </a:solidFill>
              <a:latin typeface="Arial" panose="020B0604020202020204"/>
              <a:ea typeface="Arial" panose="020B0604020202020204"/>
            </a:endParaRPr>
          </a:p>
        </p:txBody>
      </p:sp>
      <p:sp>
        <p:nvSpPr>
          <p:cNvPr id="5" name="形状3"/>
          <p:cNvSpPr txBox="1"/>
          <p:nvPr/>
        </p:nvSpPr>
        <p:spPr>
          <a:xfrm>
            <a:off x="1052865" y="4859166"/>
            <a:ext cx="347348" cy="523875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1</a:t>
            </a:r>
            <a:endParaRPr lang="zh-CN" altLang="en-US" sz="2800" b="0" i="0" dirty="0">
              <a:solidFill>
                <a:srgbClr val="FFFFFF">
                  <a:alpha val="100000"/>
                </a:srgbClr>
              </a:solidFill>
              <a:latin typeface="Arial" panose="020B0604020202020204"/>
              <a:ea typeface="Arial" panose="020B0604020202020204"/>
            </a:endParaRPr>
          </a:p>
        </p:txBody>
      </p:sp>
      <p:sp>
        <p:nvSpPr>
          <p:cNvPr id="6" name="形状4"/>
          <p:cNvSpPr txBox="1"/>
          <p:nvPr/>
        </p:nvSpPr>
        <p:spPr>
          <a:xfrm>
            <a:off x="1427556" y="4859166"/>
            <a:ext cx="347224" cy="523875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2</a:t>
            </a:r>
            <a:endParaRPr lang="zh-CN" altLang="en-US" sz="2800" b="0" i="0" dirty="0">
              <a:solidFill>
                <a:srgbClr val="FFFFFF">
                  <a:alpha val="100000"/>
                </a:srgbClr>
              </a:solidFill>
              <a:latin typeface="Arial" panose="020B0604020202020204"/>
              <a:ea typeface="Arial" panose="020B0604020202020204"/>
            </a:endParaRPr>
          </a:p>
        </p:txBody>
      </p:sp>
      <p:sp>
        <p:nvSpPr>
          <p:cNvPr id="7" name="形状5"/>
          <p:cNvSpPr txBox="1"/>
          <p:nvPr/>
        </p:nvSpPr>
        <p:spPr>
          <a:xfrm>
            <a:off x="1802123" y="4859166"/>
            <a:ext cx="347348" cy="523875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3</a:t>
            </a:r>
            <a:endParaRPr lang="zh-CN" altLang="en-US" sz="2800" b="0" i="0" dirty="0">
              <a:solidFill>
                <a:srgbClr val="FFFFFF">
                  <a:alpha val="100000"/>
                </a:srgbClr>
              </a:solidFill>
              <a:latin typeface="Arial" panose="020B0604020202020204"/>
              <a:ea typeface="Arial" panose="020B0604020202020204"/>
            </a:endParaRPr>
          </a:p>
        </p:txBody>
      </p:sp>
      <p:sp>
        <p:nvSpPr>
          <p:cNvPr id="8" name="形状6"/>
          <p:cNvSpPr txBox="1"/>
          <p:nvPr/>
        </p:nvSpPr>
        <p:spPr>
          <a:xfrm>
            <a:off x="2176814" y="4859166"/>
            <a:ext cx="347224" cy="523875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4</a:t>
            </a:r>
            <a:endParaRPr lang="zh-CN" altLang="en-US" sz="2800" b="0" i="0" dirty="0">
              <a:solidFill>
                <a:srgbClr val="FFFFFF">
                  <a:alpha val="100000"/>
                </a:srgbClr>
              </a:solidFill>
              <a:latin typeface="Arial" panose="020B0604020202020204"/>
              <a:ea typeface="Arial" panose="020B0604020202020204"/>
            </a:endParaRPr>
          </a:p>
        </p:txBody>
      </p:sp>
      <p:sp>
        <p:nvSpPr>
          <p:cNvPr id="9" name="形状7"/>
          <p:cNvSpPr txBox="1"/>
          <p:nvPr/>
        </p:nvSpPr>
        <p:spPr>
          <a:xfrm>
            <a:off x="2551381" y="4859166"/>
            <a:ext cx="347462" cy="523875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5</a:t>
            </a:r>
            <a:endParaRPr lang="zh-CN" altLang="en-US" sz="2800" b="0" i="0" dirty="0">
              <a:solidFill>
                <a:srgbClr val="FFFFFF">
                  <a:alpha val="100000"/>
                </a:srgbClr>
              </a:solidFill>
              <a:latin typeface="Arial" panose="020B0604020202020204"/>
              <a:ea typeface="Arial" panose="020B0604020202020204"/>
            </a:endParaRPr>
          </a:p>
        </p:txBody>
      </p:sp>
      <p:sp>
        <p:nvSpPr>
          <p:cNvPr id="10" name="形状8"/>
          <p:cNvSpPr txBox="1"/>
          <p:nvPr/>
        </p:nvSpPr>
        <p:spPr>
          <a:xfrm>
            <a:off x="3300877" y="4859166"/>
            <a:ext cx="347110" cy="523875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7</a:t>
            </a:r>
            <a:endParaRPr lang="zh-CN" altLang="en-US" sz="2800" b="0" i="0" dirty="0">
              <a:solidFill>
                <a:srgbClr val="FFFFFF">
                  <a:alpha val="100000"/>
                </a:srgbClr>
              </a:solidFill>
              <a:latin typeface="Arial" panose="020B0604020202020204"/>
              <a:ea typeface="Arial" panose="020B0604020202020204"/>
            </a:endParaRPr>
          </a:p>
        </p:txBody>
      </p:sp>
      <p:sp>
        <p:nvSpPr>
          <p:cNvPr id="11" name="形状9"/>
          <p:cNvSpPr txBox="1"/>
          <p:nvPr/>
        </p:nvSpPr>
        <p:spPr>
          <a:xfrm>
            <a:off x="3675330" y="4859166"/>
            <a:ext cx="347110" cy="523875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8</a:t>
            </a:r>
            <a:endParaRPr lang="zh-CN" altLang="en-US" sz="2800" b="0" i="0" dirty="0">
              <a:solidFill>
                <a:srgbClr val="FFFFFF">
                  <a:alpha val="100000"/>
                </a:srgbClr>
              </a:solidFill>
              <a:latin typeface="Arial" panose="020B0604020202020204"/>
              <a:ea typeface="Arial" panose="020B0604020202020204"/>
            </a:endParaRPr>
          </a:p>
        </p:txBody>
      </p:sp>
      <p:sp>
        <p:nvSpPr>
          <p:cNvPr id="12" name="形状10"/>
          <p:cNvSpPr txBox="1"/>
          <p:nvPr/>
        </p:nvSpPr>
        <p:spPr>
          <a:xfrm>
            <a:off x="4049782" y="4859156"/>
            <a:ext cx="399736" cy="523875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9</a:t>
            </a:r>
            <a:endParaRPr lang="zh-CN" altLang="en-US" sz="2800" b="0" i="0" dirty="0">
              <a:solidFill>
                <a:srgbClr val="FFFFFF">
                  <a:alpha val="100000"/>
                </a:srgbClr>
              </a:solidFill>
              <a:latin typeface="Arial" panose="020B0604020202020204"/>
              <a:ea typeface="Arial" panose="020B0604020202020204"/>
            </a:endParaRPr>
          </a:p>
        </p:txBody>
      </p:sp>
      <p:sp>
        <p:nvSpPr>
          <p:cNvPr id="13" name="形状11"/>
          <p:cNvSpPr txBox="1"/>
          <p:nvPr/>
        </p:nvSpPr>
        <p:spPr>
          <a:xfrm>
            <a:off x="2926186" y="4859166"/>
            <a:ext cx="347348" cy="523875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6</a:t>
            </a:r>
            <a:endParaRPr lang="zh-CN" altLang="en-US" sz="2800" b="0" i="0" dirty="0">
              <a:solidFill>
                <a:srgbClr val="FFFFFF">
                  <a:alpha val="100000"/>
                </a:srgbClr>
              </a:solidFill>
              <a:latin typeface="Arial" panose="020B0604020202020204"/>
              <a:ea typeface="Arial" panose="020B0604020202020204"/>
            </a:endParaRPr>
          </a:p>
        </p:txBody>
      </p:sp>
      <p:sp>
        <p:nvSpPr>
          <p:cNvPr id="14" name="形状12"/>
          <p:cNvSpPr txBox="1"/>
          <p:nvPr/>
        </p:nvSpPr>
        <p:spPr>
          <a:xfrm>
            <a:off x="4320873" y="4859166"/>
            <a:ext cx="606742" cy="523875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10</a:t>
            </a:r>
            <a:endParaRPr lang="zh-CN" altLang="en-US" sz="2800" b="0" i="0" dirty="0">
              <a:solidFill>
                <a:srgbClr val="FFFFFF">
                  <a:alpha val="100000"/>
                </a:srgbClr>
              </a:solidFill>
              <a:latin typeface="Arial" panose="020B0604020202020204"/>
              <a:ea typeface="Arial" panose="020B0604020202020204"/>
            </a:endParaRPr>
          </a:p>
        </p:txBody>
      </p:sp>
      <p:sp>
        <p:nvSpPr>
          <p:cNvPr id="15" name="文本1"/>
          <p:cNvSpPr txBox="1"/>
          <p:nvPr/>
        </p:nvSpPr>
        <p:spPr>
          <a:xfrm>
            <a:off x="2369944" y="2927658"/>
            <a:ext cx="1063625" cy="695325"/>
          </a:xfrm>
          <a:prstGeom prst="rect">
            <a:avLst/>
          </a:prstGeom>
          <a:noFill/>
        </p:spPr>
        <p:txBody>
          <a:bodyPr anchor="t"/>
          <a:lstStyle/>
          <a:p>
            <a:pPr marL="0" algn="ctr"/>
            <a:r>
              <a:rPr lang="zh-CN" altLang="en-US" sz="2800" b="0" i="0" dirty="0">
                <a:solidFill>
                  <a:srgbClr val="FFFFFF">
                    <a:alpha val="100000"/>
                  </a:srgbClr>
                </a:solidFill>
                <a:latin typeface="Comic Sans MS" panose="030F0702030302020204"/>
                <a:ea typeface="Comic Sans MS" panose="030F0702030302020204"/>
              </a:rPr>
              <a:t>1</a:t>
            </a:r>
            <a:r>
              <a:rPr lang="zh-CN" altLang="en-US" sz="2800" b="0" i="0" dirty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秒</a:t>
            </a:r>
            <a:endParaRPr lang="zh-CN" altLang="en-US" sz="2800" b="0" i="0" dirty="0">
              <a:solidFill>
                <a:srgbClr val="FFFFFF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6" name="形状13"/>
          <p:cNvSpPr txBox="1"/>
          <p:nvPr/>
        </p:nvSpPr>
        <p:spPr>
          <a:xfrm>
            <a:off x="5449195" y="4107085"/>
            <a:ext cx="2051371" cy="519112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800" b="0" i="0" dirty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频率</a:t>
            </a:r>
            <a:r>
              <a:rPr lang="zh-CN" altLang="en-US" sz="2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:10 Hz</a:t>
            </a:r>
            <a:endParaRPr lang="zh-CN" altLang="en-US" sz="2800" b="0" i="0" dirty="0">
              <a:solidFill>
                <a:srgbClr val="FFFFFF">
                  <a:alpha val="100000"/>
                </a:srgbClr>
              </a:solidFill>
              <a:latin typeface="Arial" panose="020B0604020202020204"/>
              <a:ea typeface="Arial" panose="020B0604020202020204"/>
            </a:endParaRPr>
          </a:p>
        </p:txBody>
      </p:sp>
      <p:pic>
        <p:nvPicPr>
          <p:cNvPr id="17" name="形状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8424" y="3424069"/>
            <a:ext cx="3455988" cy="288925"/>
          </a:xfrm>
          <a:prstGeom prst="rect">
            <a:avLst/>
          </a:prstGeom>
        </p:spPr>
      </p:pic>
      <p:sp>
        <p:nvSpPr>
          <p:cNvPr id="18" name="形状15"/>
          <p:cNvSpPr txBox="1"/>
          <p:nvPr/>
        </p:nvSpPr>
        <p:spPr>
          <a:xfrm>
            <a:off x="1320022" y="6072322"/>
            <a:ext cx="7197357" cy="662393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➋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. 振动得越快，则频率越_____，音调越_____。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9" name="文本2"/>
          <p:cNvSpPr txBox="1"/>
          <p:nvPr/>
        </p:nvSpPr>
        <p:spPr>
          <a:xfrm>
            <a:off x="615725" y="1548746"/>
            <a:ext cx="6071902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⑴ 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物理意义：描述物体振动快慢的物理量。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0" name="文本3"/>
          <p:cNvSpPr txBox="1"/>
          <p:nvPr/>
        </p:nvSpPr>
        <p:spPr>
          <a:xfrm>
            <a:off x="615725" y="2038150"/>
            <a:ext cx="5121656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⑵ 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定义：物体在1秒内振动的次数。 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1" name="文本4"/>
          <p:cNvSpPr txBox="1"/>
          <p:nvPr/>
        </p:nvSpPr>
        <p:spPr>
          <a:xfrm>
            <a:off x="615734" y="2527545"/>
            <a:ext cx="5075936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⑶ 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单位：赫兹，简称赫,符号为Ｈz。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2" name="文本5"/>
          <p:cNvSpPr txBox="1"/>
          <p:nvPr/>
        </p:nvSpPr>
        <p:spPr>
          <a:xfrm>
            <a:off x="1315250" y="5335343"/>
            <a:ext cx="6597079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➊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. 振动得越慢，则频率越_____，音调越_____；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3" name="文本6"/>
          <p:cNvSpPr txBox="1"/>
          <p:nvPr/>
        </p:nvSpPr>
        <p:spPr>
          <a:xfrm>
            <a:off x="5022818" y="5978623"/>
            <a:ext cx="495300" cy="608864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200"/>
              </a:lnSpc>
            </a:pPr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大</a:t>
            </a:r>
            <a:endParaRPr lang="zh-CN" altLang="en-US" sz="2400" b="0" i="0" dirty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4" name="文本7"/>
          <p:cNvSpPr txBox="1"/>
          <p:nvPr/>
        </p:nvSpPr>
        <p:spPr>
          <a:xfrm>
            <a:off x="6941287" y="5978700"/>
            <a:ext cx="495300" cy="608864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200"/>
              </a:lnSpc>
            </a:pPr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高</a:t>
            </a:r>
            <a:endParaRPr lang="zh-CN" altLang="en-US" sz="2400" b="0" i="0" dirty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5" name="文本8"/>
          <p:cNvSpPr txBox="1"/>
          <p:nvPr/>
        </p:nvSpPr>
        <p:spPr>
          <a:xfrm>
            <a:off x="5022809" y="5345059"/>
            <a:ext cx="495300" cy="608864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200"/>
              </a:lnSpc>
            </a:pPr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小</a:t>
            </a:r>
            <a:endParaRPr lang="zh-CN" altLang="en-US" sz="2400" b="0" i="0" dirty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6" name="文本9"/>
          <p:cNvSpPr txBox="1"/>
          <p:nvPr/>
        </p:nvSpPr>
        <p:spPr>
          <a:xfrm>
            <a:off x="6941048" y="5344935"/>
            <a:ext cx="495300" cy="608864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200"/>
              </a:lnSpc>
            </a:pPr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低</a:t>
            </a:r>
            <a:endParaRPr lang="zh-CN" altLang="en-US" sz="2400" b="0" i="0" dirty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7" name="形状16"/>
          <p:cNvSpPr txBox="1"/>
          <p:nvPr/>
        </p:nvSpPr>
        <p:spPr>
          <a:xfrm>
            <a:off x="152400" y="171450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讲授新课</a:t>
            </a:r>
            <a:endParaRPr lang="zh-CN" altLang="en-US" sz="2000" b="1" i="0" dirty="0">
              <a:solidFill>
                <a:srgbClr val="FFFFFF">
                  <a:alpha val="100000"/>
                </a:srgbClr>
              </a:solidFill>
              <a:latin typeface="Arial" panose="020B0604020202020204"/>
              <a:ea typeface="Arial" panose="020B0604020202020204"/>
            </a:endParaRPr>
          </a:p>
        </p:txBody>
      </p:sp>
      <p:grpSp>
        <p:nvGrpSpPr>
          <p:cNvPr id="28" name="组合1"/>
          <p:cNvGrpSpPr/>
          <p:nvPr/>
        </p:nvGrpSpPr>
        <p:grpSpPr>
          <a:xfrm>
            <a:off x="416719" y="284959"/>
            <a:ext cx="1552165" cy="835022"/>
            <a:chOff x="0" y="0"/>
            <a:chExt cx="1552165" cy="835022"/>
          </a:xfrm>
        </p:grpSpPr>
        <p:sp>
          <p:nvSpPr>
            <p:cNvPr id="29" name="形状18"/>
            <p:cNvSpPr txBox="1"/>
            <p:nvPr/>
          </p:nvSpPr>
          <p:spPr>
            <a:xfrm>
              <a:off x="559908" y="0"/>
              <a:ext cx="979646" cy="760847"/>
            </a:xfrm>
            <a:custGeom>
              <a:avLst/>
              <a:gdLst>
                <a:gd name="connsiteX0" fmla="*/ 0 w 979646"/>
                <a:gd name="connsiteY0" fmla="*/ 760847 h 760847"/>
                <a:gd name="connsiteX1" fmla="*/ 979646 w 979646"/>
                <a:gd name="connsiteY1" fmla="*/ 760847 h 760847"/>
                <a:gd name="connsiteX2" fmla="*/ 0 w 979646"/>
                <a:gd name="connsiteY2" fmla="*/ 760847 h 760847"/>
                <a:gd name="connsiteX0-1" fmla="*/ 0 w 979646"/>
                <a:gd name="connsiteY0-2" fmla="*/ 0 h 760847"/>
                <a:gd name="connsiteX1-3" fmla="*/ 355 w 979646"/>
                <a:gd name="connsiteY1-4" fmla="*/ 0 h 760847"/>
                <a:gd name="connsiteX2-5" fmla="*/ 0 w 979646"/>
                <a:gd name="connsiteY2-6" fmla="*/ 0 h 760847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979646" h="760848">
                  <a:moveTo>
                    <a:pt x="0" y="760847"/>
                  </a:moveTo>
                  <a:lnTo>
                    <a:pt x="979646" y="760847"/>
                  </a:lnTo>
                  <a:lnTo>
                    <a:pt x="0" y="760847"/>
                  </a:lnTo>
                  <a:close/>
                </a:path>
                <a:path w="979646" h="760848">
                  <a:moveTo>
                    <a:pt x="0" y="0"/>
                  </a:moveTo>
                  <a:lnTo>
                    <a:pt x="355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30" name="形状19"/>
            <p:cNvSpPr txBox="1"/>
            <p:nvPr/>
          </p:nvSpPr>
          <p:spPr>
            <a:xfrm>
              <a:off x="0" y="287849"/>
              <a:ext cx="524361" cy="481867"/>
            </a:xfrm>
            <a:custGeom>
              <a:avLst/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31" name="形状20"/>
            <p:cNvSpPr txBox="1"/>
            <p:nvPr/>
          </p:nvSpPr>
          <p:spPr>
            <a:xfrm>
              <a:off x="361847" y="237127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4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32" name="形状21"/>
            <p:cNvSpPr txBox="1"/>
            <p:nvPr/>
          </p:nvSpPr>
          <p:spPr>
            <a:xfrm>
              <a:off x="557374" y="273901"/>
              <a:ext cx="994791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音调</a:t>
              </a:r>
              <a:endParaRPr lang="zh-CN" altLang="en-US" sz="28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33" name="形状22"/>
            <p:cNvSpPr txBox="1"/>
            <p:nvPr/>
          </p:nvSpPr>
          <p:spPr>
            <a:xfrm>
              <a:off x="0" y="286581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一</a:t>
              </a:r>
              <a:endParaRPr lang="zh-CN" altLang="en-US" sz="28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34" name="文本10"/>
          <p:cNvSpPr txBox="1"/>
          <p:nvPr/>
        </p:nvSpPr>
        <p:spPr>
          <a:xfrm>
            <a:off x="420110" y="1059218"/>
            <a:ext cx="1142428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2. 频率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5" name="形状17"/>
          <p:cNvSpPr txBox="1"/>
          <p:nvPr/>
        </p:nvSpPr>
        <p:spPr>
          <a:xfrm>
            <a:off x="260585" y="5407352"/>
            <a:ext cx="1048026" cy="483232"/>
          </a:xfrm>
          <a:custGeom>
            <a:avLst/>
            <a:gdLst>
              <a:gd name="connsiteX0" fmla="*/ 80539 w 1048026"/>
              <a:gd name="connsiteY0" fmla="*/ 0 h 483232"/>
              <a:gd name="connsiteX1" fmla="*/ 967488 w 1048026"/>
              <a:gd name="connsiteY1" fmla="*/ 0 h 483232"/>
              <a:gd name="connsiteX2" fmla="*/ 1011968 w 1048026"/>
              <a:gd name="connsiteY2" fmla="*/ 0 h 483232"/>
              <a:gd name="connsiteX3" fmla="*/ 1048026 w 1048026"/>
              <a:gd name="connsiteY3" fmla="*/ 402693 h 483232"/>
              <a:gd name="connsiteX4" fmla="*/ 1048026 w 1048026"/>
              <a:gd name="connsiteY4" fmla="*/ 447173 h 483232"/>
              <a:gd name="connsiteX5" fmla="*/ 80539 w 1048026"/>
              <a:gd name="connsiteY5" fmla="*/ 483232 h 483232"/>
              <a:gd name="connsiteX6" fmla="*/ 59178 w 1048026"/>
              <a:gd name="connsiteY6" fmla="*/ 483232 h 483232"/>
              <a:gd name="connsiteX7" fmla="*/ 8485 w 1048026"/>
              <a:gd name="connsiteY7" fmla="*/ 444539 h 483232"/>
              <a:gd name="connsiteX8" fmla="*/ 0 w 1048026"/>
              <a:gd name="connsiteY8" fmla="*/ 80539 h 483232"/>
              <a:gd name="connsiteX9" fmla="*/ 0 w 1048026"/>
              <a:gd name="connsiteY9" fmla="*/ 36058 h 483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8026" h="483232">
                <a:moveTo>
                  <a:pt x="80539" y="0"/>
                </a:moveTo>
                <a:lnTo>
                  <a:pt x="967488" y="0"/>
                </a:lnTo>
                <a:cubicBezTo>
                  <a:pt x="1011968" y="0"/>
                  <a:pt x="1048026" y="36058"/>
                  <a:pt x="1048026" y="80539"/>
                </a:cubicBezTo>
                <a:lnTo>
                  <a:pt x="1048026" y="402693"/>
                </a:lnTo>
                <a:cubicBezTo>
                  <a:pt x="1048026" y="447173"/>
                  <a:pt x="1011968" y="483232"/>
                  <a:pt x="967488" y="483232"/>
                </a:cubicBezTo>
                <a:lnTo>
                  <a:pt x="80539" y="483232"/>
                </a:lnTo>
                <a:cubicBezTo>
                  <a:pt x="59178" y="483232"/>
                  <a:pt x="38693" y="474747"/>
                  <a:pt x="23589" y="459643"/>
                </a:cubicBezTo>
                <a:cubicBezTo>
                  <a:pt x="8485" y="444539"/>
                  <a:pt x="0" y="424053"/>
                  <a:pt x="0" y="402693"/>
                </a:cubicBezTo>
                <a:lnTo>
                  <a:pt x="0" y="80539"/>
                </a:lnTo>
                <a:cubicBezTo>
                  <a:pt x="0" y="36058"/>
                  <a:pt x="36058" y="0"/>
                  <a:pt x="80539" y="0"/>
                </a:cubicBezTo>
                <a:close/>
              </a:path>
            </a:pathLst>
          </a:custGeom>
          <a:solidFill>
            <a:srgbClr val="A5FFFF">
              <a:alpha val="100000"/>
            </a:srgbClr>
          </a:solidFill>
          <a:ln w="14288">
            <a:solidFill>
              <a:srgbClr val="2DCACA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ctr"/>
            <a:r>
              <a:rPr lang="zh-CN" altLang="en-US" sz="2400" b="1" i="0" dirty="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小结:</a:t>
            </a:r>
            <a:endParaRPr lang="zh-CN" altLang="en-US" sz="2400" b="1" i="0" dirty="0">
              <a:solidFill>
                <a:srgbClr val="FF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500">
        <p:fad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3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3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3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3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3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3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3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3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3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3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3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3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3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3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3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8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07" dur="136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136" fill="hold">
                                          <p:stCondLst>
                                            <p:cond delay="13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36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46" decel="50000" autoRev="1" fill="hold">
                                          <p:stCondLst>
                                            <p:cond delay="13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40" fill="hold">
                                          <p:stCondLst>
                                            <p:cond delay="25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6" dur="3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3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3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3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3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19" grpId="0" animBg="1"/>
      <p:bldP spid="20" grpId="0" animBg="1"/>
      <p:bldP spid="21" grpId="0" animBg="1"/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7" grpId="0" animBg="1"/>
      <p:bldP spid="16" grpId="0" animBg="1"/>
      <p:bldP spid="35" grpId="0" animBg="1"/>
      <p:bldP spid="22" grpId="0" animBg="1"/>
      <p:bldP spid="25" grpId="0" animBg="1"/>
      <p:bldP spid="26" grpId="0" animBg="1"/>
      <p:bldP spid="18" grpId="0" animBg="1"/>
      <p:bldP spid="23" grpId="0" animBg="1"/>
      <p:bldP spid="2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1"/>
          <p:cNvGrpSpPr/>
          <p:nvPr/>
        </p:nvGrpSpPr>
        <p:grpSpPr>
          <a:xfrm>
            <a:off x="142875" y="2850176"/>
            <a:ext cx="11921575" cy="1202754"/>
            <a:chOff x="0" y="0"/>
            <a:chExt cx="11921575" cy="1202754"/>
          </a:xfrm>
        </p:grpSpPr>
        <p:sp>
          <p:nvSpPr>
            <p:cNvPr id="3" name="形状16"/>
            <p:cNvSpPr txBox="1"/>
            <p:nvPr/>
          </p:nvSpPr>
          <p:spPr>
            <a:xfrm>
              <a:off x="140903" y="0"/>
              <a:ext cx="11658600" cy="533400"/>
            </a:xfrm>
            <a:prstGeom prst="rect">
              <a:avLst/>
            </a:prstGeom>
            <a:solidFill>
              <a:srgbClr val="FFFFD9">
                <a:alpha val="100000"/>
              </a:srgbClr>
            </a:solidFill>
            <a:ln w="9525">
              <a:solidFill>
                <a:srgbClr val="000000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4" name="文本4"/>
            <p:cNvSpPr txBox="1"/>
            <p:nvPr/>
          </p:nvSpPr>
          <p:spPr>
            <a:xfrm>
              <a:off x="0" y="480289"/>
              <a:ext cx="1157700" cy="613004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4300"/>
                </a:lnSpc>
              </a:pPr>
              <a:r>
                <a:rPr lang="zh-CN" altLang="en-US" sz="2800" b="0" i="0" dirty="0">
                  <a:solidFill>
                    <a:srgbClr val="FFFFFF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</a:rPr>
                <a:t>10</a:t>
              </a:r>
              <a:r>
                <a:rPr lang="zh-CN" altLang="en-US" sz="3725" b="0" i="0" baseline="30000" dirty="0">
                  <a:solidFill>
                    <a:srgbClr val="FFFFFF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</a:rPr>
                <a:t>-4</a:t>
              </a:r>
              <a:r>
                <a:rPr lang="zh-CN" altLang="en-US" sz="2800" b="0" i="0" dirty="0">
                  <a:solidFill>
                    <a:srgbClr val="FFFFFF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</a:rPr>
                <a:t>Hz</a:t>
              </a:r>
              <a:endParaRPr lang="zh-CN" altLang="en-US" sz="2800" b="0" i="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endParaRPr>
            </a:p>
          </p:txBody>
        </p:sp>
        <p:sp>
          <p:nvSpPr>
            <p:cNvPr id="5" name="文本5"/>
            <p:cNvSpPr txBox="1"/>
            <p:nvPr/>
          </p:nvSpPr>
          <p:spPr>
            <a:xfrm>
              <a:off x="10724378" y="589750"/>
              <a:ext cx="1197197" cy="613004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4300"/>
                </a:lnSpc>
              </a:pPr>
              <a:r>
                <a:rPr lang="zh-CN" altLang="en-US" sz="2800" b="0" i="0" dirty="0">
                  <a:solidFill>
                    <a:srgbClr val="FFFFFF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</a:rPr>
                <a:t>10</a:t>
              </a:r>
              <a:r>
                <a:rPr lang="zh-CN" altLang="en-US" sz="3725" b="0" i="0" baseline="30000" dirty="0">
                  <a:solidFill>
                    <a:srgbClr val="FFFFFF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</a:rPr>
                <a:t>12</a:t>
              </a:r>
              <a:r>
                <a:rPr lang="zh-CN" altLang="en-US" sz="2800" b="0" i="0" dirty="0">
                  <a:solidFill>
                    <a:srgbClr val="FFFFFF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</a:rPr>
                <a:t>Hz</a:t>
              </a:r>
              <a:endParaRPr lang="zh-CN" altLang="en-US" sz="2800" b="0" i="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endParaRPr>
            </a:p>
          </p:txBody>
        </p:sp>
      </p:grpSp>
      <p:sp>
        <p:nvSpPr>
          <p:cNvPr id="6" name="形状1"/>
          <p:cNvSpPr txBox="1"/>
          <p:nvPr/>
        </p:nvSpPr>
        <p:spPr>
          <a:xfrm>
            <a:off x="285750" y="2845414"/>
            <a:ext cx="2914650" cy="533400"/>
          </a:xfrm>
          <a:prstGeom prst="rect">
            <a:avLst/>
          </a:prstGeom>
          <a:solidFill>
            <a:srgbClr val="FF9966">
              <a:alpha val="100000"/>
            </a:srgbClr>
          </a:solidFill>
          <a:ln w="9525">
            <a:solidFill>
              <a:srgbClr val="000000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ctr"/>
          </a:p>
        </p:txBody>
      </p:sp>
      <p:pic>
        <p:nvPicPr>
          <p:cNvPr id="7" name="图片1"/>
          <p:cNvPicPr>
            <a:picLocks noChangeAspect="1"/>
          </p:cNvPicPr>
          <p:nvPr/>
        </p:nvPicPr>
        <p:blipFill>
          <a:blip r:embed="rId2"/>
          <a:srcRect l="8307" t="44151" r="9230" b="26132"/>
          <a:stretch>
            <a:fillRect/>
          </a:stretch>
        </p:blipFill>
        <p:spPr>
          <a:xfrm>
            <a:off x="2171700" y="3715728"/>
            <a:ext cx="7505700" cy="2808922"/>
          </a:xfrm>
          <a:prstGeom prst="rect">
            <a:avLst/>
          </a:prstGeom>
        </p:spPr>
      </p:pic>
      <p:sp>
        <p:nvSpPr>
          <p:cNvPr id="8" name="形状2"/>
          <p:cNvSpPr txBox="1"/>
          <p:nvPr/>
        </p:nvSpPr>
        <p:spPr>
          <a:xfrm>
            <a:off x="3181350" y="2845414"/>
            <a:ext cx="4648200" cy="533400"/>
          </a:xfrm>
          <a:prstGeom prst="rect">
            <a:avLst/>
          </a:prstGeom>
          <a:solidFill>
            <a:srgbClr val="FFFFF7">
              <a:alpha val="100000"/>
            </a:srgbClr>
          </a:solidFill>
          <a:ln w="9525">
            <a:solidFill>
              <a:srgbClr val="000000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ctr"/>
          </a:p>
        </p:txBody>
      </p:sp>
      <p:pic>
        <p:nvPicPr>
          <p:cNvPr id="9" name="形状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29751" y="2525285"/>
            <a:ext cx="4134630" cy="324750"/>
          </a:xfrm>
          <a:prstGeom prst="rect">
            <a:avLst/>
          </a:prstGeom>
        </p:spPr>
      </p:pic>
      <p:pic>
        <p:nvPicPr>
          <p:cNvPr id="10" name="形状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0608" y="2532188"/>
            <a:ext cx="2905884" cy="312126"/>
          </a:xfrm>
          <a:prstGeom prst="rect">
            <a:avLst/>
          </a:prstGeom>
        </p:spPr>
      </p:pic>
      <p:pic>
        <p:nvPicPr>
          <p:cNvPr id="11" name="形状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5736" y="2530002"/>
            <a:ext cx="4639429" cy="316498"/>
          </a:xfrm>
          <a:prstGeom prst="rect">
            <a:avLst/>
          </a:prstGeom>
        </p:spPr>
      </p:pic>
      <p:sp>
        <p:nvSpPr>
          <p:cNvPr id="12" name="形状6"/>
          <p:cNvSpPr txBox="1"/>
          <p:nvPr/>
        </p:nvSpPr>
        <p:spPr>
          <a:xfrm>
            <a:off x="3248025" y="2125042"/>
            <a:ext cx="4695825" cy="488394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ctr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人耳能听到的频率范围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3" name="形状7"/>
          <p:cNvSpPr txBox="1"/>
          <p:nvPr/>
        </p:nvSpPr>
        <p:spPr>
          <a:xfrm>
            <a:off x="9223686" y="2125042"/>
            <a:ext cx="1714500" cy="488271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超声波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" name="形状8"/>
          <p:cNvSpPr txBox="1"/>
          <p:nvPr/>
        </p:nvSpPr>
        <p:spPr>
          <a:xfrm>
            <a:off x="7839075" y="2845414"/>
            <a:ext cx="4114800" cy="533400"/>
          </a:xfrm>
          <a:prstGeom prst="rect">
            <a:avLst/>
          </a:prstGeom>
          <a:solidFill>
            <a:srgbClr val="FFFF00">
              <a:alpha val="70000"/>
            </a:srgbClr>
          </a:solidFill>
          <a:ln w="9525">
            <a:solidFill>
              <a:srgbClr val="000000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ctr"/>
          </a:p>
        </p:txBody>
      </p:sp>
      <p:sp>
        <p:nvSpPr>
          <p:cNvPr id="15" name="形状9"/>
          <p:cNvSpPr txBox="1"/>
          <p:nvPr/>
        </p:nvSpPr>
        <p:spPr>
          <a:xfrm>
            <a:off x="1157211" y="2125042"/>
            <a:ext cx="1278255" cy="437798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次声波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6" name="形状10"/>
          <p:cNvSpPr txBox="1"/>
          <p:nvPr/>
        </p:nvSpPr>
        <p:spPr>
          <a:xfrm>
            <a:off x="3095625" y="3340714"/>
            <a:ext cx="1143000" cy="45720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20Hz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</p:txBody>
      </p:sp>
      <p:sp>
        <p:nvSpPr>
          <p:cNvPr id="17" name="形状11"/>
          <p:cNvSpPr txBox="1"/>
          <p:nvPr/>
        </p:nvSpPr>
        <p:spPr>
          <a:xfrm>
            <a:off x="6391275" y="3388339"/>
            <a:ext cx="1562100" cy="45720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20000Hz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</p:txBody>
      </p:sp>
      <p:sp>
        <p:nvSpPr>
          <p:cNvPr id="18" name="形状13"/>
          <p:cNvSpPr txBox="1"/>
          <p:nvPr/>
        </p:nvSpPr>
        <p:spPr>
          <a:xfrm>
            <a:off x="3181350" y="2845414"/>
            <a:ext cx="9525" cy="3648275"/>
          </a:xfrm>
          <a:prstGeom prst="line">
            <a:avLst/>
          </a:prstGeom>
          <a:solidFill>
            <a:srgbClr val="000000">
              <a:alpha val="0"/>
            </a:srgbClr>
          </a:solidFill>
          <a:ln w="38100">
            <a:solidFill>
              <a:srgbClr val="FF0000">
                <a:alpha val="100000"/>
              </a:srgbClr>
            </a:solidFill>
          </a:ln>
        </p:spPr>
        <p:txBody>
          <a:bodyPr anchor="ctr"/>
          <a:lstStyle/>
          <a:p>
            <a:pPr marL="0" algn="ctr"/>
          </a:p>
        </p:txBody>
      </p:sp>
      <p:sp>
        <p:nvSpPr>
          <p:cNvPr id="19" name="形状14"/>
          <p:cNvSpPr txBox="1"/>
          <p:nvPr/>
        </p:nvSpPr>
        <p:spPr>
          <a:xfrm flipH="1">
            <a:off x="7848600" y="2864464"/>
            <a:ext cx="9525" cy="3648275"/>
          </a:xfrm>
          <a:prstGeom prst="line">
            <a:avLst/>
          </a:prstGeom>
          <a:solidFill>
            <a:srgbClr val="000000">
              <a:alpha val="0"/>
            </a:srgbClr>
          </a:solidFill>
          <a:ln w="38100">
            <a:solidFill>
              <a:srgbClr val="FF0000">
                <a:alpha val="100000"/>
              </a:srgbClr>
            </a:solidFill>
          </a:ln>
        </p:spPr>
        <p:txBody>
          <a:bodyPr anchor="ctr"/>
          <a:lstStyle/>
          <a:p>
            <a:pPr marL="0" algn="ctr"/>
          </a:p>
        </p:txBody>
      </p:sp>
      <p:sp>
        <p:nvSpPr>
          <p:cNvPr id="20" name="形状15"/>
          <p:cNvSpPr txBox="1"/>
          <p:nvPr/>
        </p:nvSpPr>
        <p:spPr>
          <a:xfrm>
            <a:off x="152400" y="171450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讲授新课</a:t>
            </a:r>
            <a:endParaRPr lang="zh-CN" altLang="en-US" sz="2000" b="1" i="0" dirty="0">
              <a:solidFill>
                <a:srgbClr val="FFFFFF">
                  <a:alpha val="100000"/>
                </a:srgbClr>
              </a:solidFill>
              <a:latin typeface="Arial" panose="020B0604020202020204"/>
              <a:ea typeface="Arial" panose="020B0604020202020204"/>
            </a:endParaRPr>
          </a:p>
        </p:txBody>
      </p:sp>
      <p:grpSp>
        <p:nvGrpSpPr>
          <p:cNvPr id="21" name="组合2"/>
          <p:cNvGrpSpPr/>
          <p:nvPr/>
        </p:nvGrpSpPr>
        <p:grpSpPr>
          <a:xfrm>
            <a:off x="416719" y="284959"/>
            <a:ext cx="1552165" cy="835022"/>
            <a:chOff x="0" y="0"/>
            <a:chExt cx="1552165" cy="835022"/>
          </a:xfrm>
        </p:grpSpPr>
        <p:sp>
          <p:nvSpPr>
            <p:cNvPr id="22" name="形状17"/>
            <p:cNvSpPr txBox="1"/>
            <p:nvPr/>
          </p:nvSpPr>
          <p:spPr>
            <a:xfrm>
              <a:off x="559908" y="0"/>
              <a:ext cx="979646" cy="760847"/>
            </a:xfrm>
            <a:custGeom>
              <a:avLst/>
              <a:gdLst>
                <a:gd name="connsiteX0" fmla="*/ 0 w 979646"/>
                <a:gd name="connsiteY0" fmla="*/ 760847 h 760847"/>
                <a:gd name="connsiteX1" fmla="*/ 979646 w 979646"/>
                <a:gd name="connsiteY1" fmla="*/ 760847 h 760847"/>
                <a:gd name="connsiteX2" fmla="*/ 0 w 979646"/>
                <a:gd name="connsiteY2" fmla="*/ 760847 h 760847"/>
                <a:gd name="connsiteX0-1" fmla="*/ 0 w 979646"/>
                <a:gd name="connsiteY0-2" fmla="*/ 0 h 760847"/>
                <a:gd name="connsiteX1-3" fmla="*/ 355 w 979646"/>
                <a:gd name="connsiteY1-4" fmla="*/ 0 h 760847"/>
                <a:gd name="connsiteX2-5" fmla="*/ 0 w 979646"/>
                <a:gd name="connsiteY2-6" fmla="*/ 0 h 760847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979646" h="760848">
                  <a:moveTo>
                    <a:pt x="0" y="760847"/>
                  </a:moveTo>
                  <a:lnTo>
                    <a:pt x="979646" y="760847"/>
                  </a:lnTo>
                  <a:lnTo>
                    <a:pt x="0" y="760847"/>
                  </a:lnTo>
                  <a:close/>
                </a:path>
                <a:path w="979646" h="760848">
                  <a:moveTo>
                    <a:pt x="0" y="0"/>
                  </a:moveTo>
                  <a:lnTo>
                    <a:pt x="355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23" name="形状18"/>
            <p:cNvSpPr txBox="1"/>
            <p:nvPr/>
          </p:nvSpPr>
          <p:spPr>
            <a:xfrm>
              <a:off x="0" y="287849"/>
              <a:ext cx="524361" cy="481867"/>
            </a:xfrm>
            <a:custGeom>
              <a:avLst/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24" name="形状19"/>
            <p:cNvSpPr txBox="1"/>
            <p:nvPr/>
          </p:nvSpPr>
          <p:spPr>
            <a:xfrm>
              <a:off x="361847" y="237127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4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25" name="形状20"/>
            <p:cNvSpPr txBox="1"/>
            <p:nvPr/>
          </p:nvSpPr>
          <p:spPr>
            <a:xfrm>
              <a:off x="557374" y="273901"/>
              <a:ext cx="994791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音调</a:t>
              </a:r>
              <a:endParaRPr lang="zh-CN" altLang="en-US" sz="28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6" name="形状21"/>
            <p:cNvSpPr txBox="1"/>
            <p:nvPr/>
          </p:nvSpPr>
          <p:spPr>
            <a:xfrm>
              <a:off x="0" y="286581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一</a:t>
              </a:r>
              <a:endParaRPr lang="zh-CN" altLang="en-US" sz="28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27" name="文本2"/>
          <p:cNvSpPr txBox="1"/>
          <p:nvPr/>
        </p:nvSpPr>
        <p:spPr>
          <a:xfrm>
            <a:off x="409708" y="1124845"/>
            <a:ext cx="1142429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2. 频率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8" name="文本3"/>
          <p:cNvSpPr txBox="1"/>
          <p:nvPr/>
        </p:nvSpPr>
        <p:spPr>
          <a:xfrm>
            <a:off x="711691" y="1583496"/>
            <a:ext cx="6368193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⑷ 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声波的频率范围：在10</a:t>
            </a:r>
            <a:r>
              <a:rPr lang="zh-CN" altLang="en-US" sz="2400" b="0" i="0" baseline="3000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-4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Hz到10</a:t>
            </a:r>
            <a:r>
              <a:rPr lang="zh-CN" altLang="en-US" sz="2400" b="0" i="0" baseline="3000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12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Hz之间。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3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  <p:bldP spid="18" grpId="0" animBg="1"/>
      <p:bldP spid="19" grpId="0" animBg="1"/>
      <p:bldP spid="8" grpId="0" animBg="1"/>
      <p:bldP spid="11" grpId="0" animBg="1"/>
      <p:bldP spid="12" grpId="0" animBg="1"/>
      <p:bldP spid="16" grpId="0" animBg="1"/>
      <p:bldP spid="17" grpId="0" animBg="1"/>
      <p:bldP spid="6" grpId="0" animBg="1"/>
      <p:bldP spid="10" grpId="0" animBg="1"/>
      <p:bldP spid="15" grpId="0" animBg="1"/>
      <p:bldP spid="14" grpId="0" animBg="1"/>
      <p:bldP spid="9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1"/>
          <p:cNvSpPr txBox="1"/>
          <p:nvPr/>
        </p:nvSpPr>
        <p:spPr>
          <a:xfrm>
            <a:off x="220942" y="1577626"/>
            <a:ext cx="11182350" cy="1323585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400"/>
              </a:lnSpc>
            </a:pPr>
            <a:r>
              <a:rPr lang="zh-CN" altLang="en-US" sz="26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  一只苍蝇从你身边飞过，你能听到它发出的叫声。可是一只蝴蝶从你耳旁飞过，你却听不见有声音，这是为什么？</a:t>
            </a:r>
            <a:endParaRPr lang="zh-CN" altLang="en-US" sz="26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形状1"/>
          <p:cNvSpPr txBox="1"/>
          <p:nvPr/>
        </p:nvSpPr>
        <p:spPr>
          <a:xfrm>
            <a:off x="225819" y="1129903"/>
            <a:ext cx="1885950" cy="442912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>
              <a:lnSpc>
                <a:spcPts val="3600"/>
              </a:lnSpc>
            </a:pPr>
            <a:r>
              <a:rPr lang="zh-CN" altLang="en-US" sz="26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思考：</a:t>
            </a:r>
            <a:endParaRPr lang="zh-CN" altLang="en-US" sz="26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形状2"/>
          <p:cNvSpPr txBox="1"/>
          <p:nvPr/>
        </p:nvSpPr>
        <p:spPr>
          <a:xfrm>
            <a:off x="152400" y="171450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讲授新课</a:t>
            </a:r>
            <a:endParaRPr lang="zh-CN" altLang="en-US" sz="2000" b="1" i="0" dirty="0">
              <a:solidFill>
                <a:srgbClr val="FFFFFF">
                  <a:alpha val="100000"/>
                </a:srgbClr>
              </a:solidFill>
              <a:latin typeface="Arial" panose="020B0604020202020204"/>
              <a:ea typeface="Arial" panose="020B0604020202020204"/>
            </a:endParaRPr>
          </a:p>
        </p:txBody>
      </p:sp>
      <p:grpSp>
        <p:nvGrpSpPr>
          <p:cNvPr id="5" name="组合1"/>
          <p:cNvGrpSpPr/>
          <p:nvPr/>
        </p:nvGrpSpPr>
        <p:grpSpPr>
          <a:xfrm>
            <a:off x="416719" y="284959"/>
            <a:ext cx="1552165" cy="835022"/>
            <a:chOff x="0" y="0"/>
            <a:chExt cx="1552165" cy="835022"/>
          </a:xfrm>
        </p:grpSpPr>
        <p:sp>
          <p:nvSpPr>
            <p:cNvPr id="6" name="形状3"/>
            <p:cNvSpPr txBox="1"/>
            <p:nvPr/>
          </p:nvSpPr>
          <p:spPr>
            <a:xfrm>
              <a:off x="559908" y="0"/>
              <a:ext cx="979646" cy="760847"/>
            </a:xfrm>
            <a:custGeom>
              <a:avLst/>
              <a:gdLst>
                <a:gd name="connsiteX0" fmla="*/ 0 w 979646"/>
                <a:gd name="connsiteY0" fmla="*/ 760847 h 760847"/>
                <a:gd name="connsiteX1" fmla="*/ 979646 w 979646"/>
                <a:gd name="connsiteY1" fmla="*/ 760847 h 760847"/>
                <a:gd name="connsiteX2" fmla="*/ 0 w 979646"/>
                <a:gd name="connsiteY2" fmla="*/ 760847 h 760847"/>
                <a:gd name="connsiteX0-1" fmla="*/ 0 w 979646"/>
                <a:gd name="connsiteY0-2" fmla="*/ 0 h 760847"/>
                <a:gd name="connsiteX1-3" fmla="*/ 355 w 979646"/>
                <a:gd name="connsiteY1-4" fmla="*/ 0 h 760847"/>
                <a:gd name="connsiteX2-5" fmla="*/ 0 w 979646"/>
                <a:gd name="connsiteY2-6" fmla="*/ 0 h 760847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979646" h="760848">
                  <a:moveTo>
                    <a:pt x="0" y="760847"/>
                  </a:moveTo>
                  <a:lnTo>
                    <a:pt x="979646" y="760847"/>
                  </a:lnTo>
                  <a:lnTo>
                    <a:pt x="0" y="760847"/>
                  </a:lnTo>
                  <a:close/>
                </a:path>
                <a:path w="979646" h="760848">
                  <a:moveTo>
                    <a:pt x="0" y="0"/>
                  </a:moveTo>
                  <a:lnTo>
                    <a:pt x="355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7" name="形状4"/>
            <p:cNvSpPr txBox="1"/>
            <p:nvPr/>
          </p:nvSpPr>
          <p:spPr>
            <a:xfrm>
              <a:off x="0" y="287849"/>
              <a:ext cx="524361" cy="481867"/>
            </a:xfrm>
            <a:custGeom>
              <a:avLst/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8" name="形状5"/>
            <p:cNvSpPr txBox="1"/>
            <p:nvPr/>
          </p:nvSpPr>
          <p:spPr>
            <a:xfrm>
              <a:off x="361847" y="237127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4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9" name="形状6"/>
            <p:cNvSpPr txBox="1"/>
            <p:nvPr/>
          </p:nvSpPr>
          <p:spPr>
            <a:xfrm>
              <a:off x="557374" y="273901"/>
              <a:ext cx="994791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音调</a:t>
              </a:r>
              <a:endParaRPr lang="zh-CN" altLang="en-US" sz="28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0" name="形状7"/>
            <p:cNvSpPr txBox="1"/>
            <p:nvPr/>
          </p:nvSpPr>
          <p:spPr>
            <a:xfrm>
              <a:off x="0" y="286581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一</a:t>
              </a:r>
              <a:endParaRPr lang="zh-CN" altLang="en-US" sz="28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11" name="文本2"/>
          <p:cNvSpPr txBox="1"/>
          <p:nvPr/>
        </p:nvSpPr>
        <p:spPr>
          <a:xfrm>
            <a:off x="6642154" y="5762130"/>
            <a:ext cx="3824764" cy="786858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600"/>
              </a:lnSpc>
            </a:pPr>
            <a:r>
              <a:rPr lang="zh-CN" altLang="en-US" sz="2600" b="1" i="0" dirty="0">
                <a:solidFill>
                  <a:srgbClr val="FFFFFF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</a:rPr>
              <a:t>振动频率为</a:t>
            </a:r>
            <a:r>
              <a:rPr lang="zh-CN" altLang="en-US" sz="2600" b="1" i="0" dirty="0">
                <a:solidFill>
                  <a:srgbClr val="FF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</a:rPr>
              <a:t>300—400HZ</a:t>
            </a:r>
            <a:endParaRPr lang="zh-CN" altLang="en-US" sz="2600" b="1" i="0" dirty="0">
              <a:solidFill>
                <a:srgbClr val="FF0000">
                  <a:alpha val="100000"/>
                </a:srgbClr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" name="文本3"/>
          <p:cNvSpPr txBox="1"/>
          <p:nvPr/>
        </p:nvSpPr>
        <p:spPr>
          <a:xfrm>
            <a:off x="1677305" y="5762282"/>
            <a:ext cx="3207068" cy="786858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600"/>
              </a:lnSpc>
            </a:pPr>
            <a:r>
              <a:rPr lang="zh-CN" altLang="en-US" sz="2600" b="1" i="0" dirty="0">
                <a:solidFill>
                  <a:srgbClr val="FFFFFF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</a:rPr>
              <a:t>振动频率</a:t>
            </a:r>
            <a:r>
              <a:rPr lang="zh-CN" altLang="en-US" sz="2600" b="1" i="0" dirty="0">
                <a:solidFill>
                  <a:srgbClr val="FF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</a:rPr>
              <a:t>小于10HZ</a:t>
            </a:r>
            <a:endParaRPr lang="zh-CN" altLang="en-US" sz="2600" b="1" i="0" dirty="0">
              <a:solidFill>
                <a:srgbClr val="FF0000">
                  <a:alpha val="100000"/>
                </a:srgbClr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pic>
        <p:nvPicPr>
          <p:cNvPr id="13" name="图片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6277" y="2987452"/>
            <a:ext cx="3607308" cy="2893066"/>
          </a:xfrm>
          <a:prstGeom prst="ellipse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4" name="图片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3308" y="2983785"/>
            <a:ext cx="3612013" cy="2901010"/>
          </a:xfrm>
          <a:prstGeom prst="ellipse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1"/>
          <p:cNvSpPr txBox="1"/>
          <p:nvPr/>
        </p:nvSpPr>
        <p:spPr>
          <a:xfrm>
            <a:off x="6901224" y="5612778"/>
            <a:ext cx="4699381" cy="713457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发声体越</a:t>
            </a:r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短（少）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，音调越____。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文本2"/>
          <p:cNvSpPr txBox="1"/>
          <p:nvPr/>
        </p:nvSpPr>
        <p:spPr>
          <a:xfrm>
            <a:off x="6901377" y="4382329"/>
            <a:ext cx="3848100" cy="713457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音调与发声体的</a:t>
            </a:r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长短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有关：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文本3"/>
          <p:cNvSpPr txBox="1"/>
          <p:nvPr/>
        </p:nvSpPr>
        <p:spPr>
          <a:xfrm>
            <a:off x="6901339" y="4976717"/>
            <a:ext cx="4699381" cy="713457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发声体越</a:t>
            </a:r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长（多）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，音调越____，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文本4"/>
          <p:cNvSpPr txBox="1"/>
          <p:nvPr/>
        </p:nvSpPr>
        <p:spPr>
          <a:xfrm>
            <a:off x="10706643" y="4976422"/>
            <a:ext cx="495300" cy="713457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低</a:t>
            </a:r>
            <a:endParaRPr lang="zh-CN" altLang="en-US" sz="2400" b="0" i="0" dirty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" name="文本5"/>
          <p:cNvSpPr txBox="1"/>
          <p:nvPr/>
        </p:nvSpPr>
        <p:spPr>
          <a:xfrm>
            <a:off x="10706662" y="5612435"/>
            <a:ext cx="495300" cy="713457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高</a:t>
            </a:r>
            <a:endParaRPr lang="zh-CN" altLang="en-US" sz="2400" b="0" i="0" dirty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7" name="图片1"/>
          <p:cNvPicPr>
            <a:picLocks noChangeAspect="1"/>
          </p:cNvPicPr>
          <p:nvPr/>
        </p:nvPicPr>
        <p:blipFill>
          <a:blip r:embed="rId2"/>
          <a:srcRect l="15166" t="30187" r="13749" b="9812"/>
          <a:stretch>
            <a:fillRect/>
          </a:stretch>
        </p:blipFill>
        <p:spPr>
          <a:xfrm>
            <a:off x="2252758" y="2395452"/>
            <a:ext cx="2758088" cy="1551746"/>
          </a:xfrm>
          <a:prstGeom prst="roundRect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8" name="形状1"/>
          <p:cNvSpPr txBox="1"/>
          <p:nvPr/>
        </p:nvSpPr>
        <p:spPr>
          <a:xfrm>
            <a:off x="409832" y="1667037"/>
            <a:ext cx="1648739" cy="540677"/>
          </a:xfrm>
          <a:custGeom>
            <a:avLst/>
            <a:gdLst>
              <a:gd name="connsiteX0" fmla="*/ 824370 w 1648739"/>
              <a:gd name="connsiteY0" fmla="*/ 0 h 540677"/>
              <a:gd name="connsiteX1" fmla="*/ 1279656 w 1648739"/>
              <a:gd name="connsiteY1" fmla="*/ 0 h 540677"/>
              <a:gd name="connsiteX2" fmla="*/ 1648739 w 1648739"/>
              <a:gd name="connsiteY2" fmla="*/ 419642 h 540677"/>
              <a:gd name="connsiteX3" fmla="*/ 369083 w 1648739"/>
              <a:gd name="connsiteY3" fmla="*/ 540677 h 540677"/>
              <a:gd name="connsiteX4" fmla="*/ 0 w 1648739"/>
              <a:gd name="connsiteY4" fmla="*/ 121035 h 5406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48739" h="540677">
                <a:moveTo>
                  <a:pt x="824370" y="0"/>
                </a:moveTo>
                <a:cubicBezTo>
                  <a:pt x="1279656" y="0"/>
                  <a:pt x="1648739" y="121035"/>
                  <a:pt x="1648739" y="270339"/>
                </a:cubicBezTo>
                <a:cubicBezTo>
                  <a:pt x="1648739" y="419642"/>
                  <a:pt x="1279656" y="540677"/>
                  <a:pt x="824370" y="540677"/>
                </a:cubicBezTo>
                <a:cubicBezTo>
                  <a:pt x="369083" y="540677"/>
                  <a:pt x="0" y="419642"/>
                  <a:pt x="0" y="270339"/>
                </a:cubicBezTo>
                <a:cubicBezTo>
                  <a:pt x="0" y="121035"/>
                  <a:pt x="369083" y="0"/>
                  <a:pt x="824370" y="0"/>
                </a:cubicBezTo>
                <a:close/>
              </a:path>
            </a:pathLst>
          </a:custGeom>
          <a:solidFill>
            <a:srgbClr val="99CCFF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活动4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" name="形状2"/>
          <p:cNvSpPr txBox="1"/>
          <p:nvPr/>
        </p:nvSpPr>
        <p:spPr>
          <a:xfrm>
            <a:off x="152400" y="171450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讲授新课</a:t>
            </a:r>
            <a:endParaRPr lang="zh-CN" altLang="en-US" sz="2000" b="1" i="0" dirty="0">
              <a:solidFill>
                <a:srgbClr val="FFFFFF">
                  <a:alpha val="100000"/>
                </a:srgbClr>
              </a:solidFill>
              <a:latin typeface="Arial" panose="020B0604020202020204"/>
              <a:ea typeface="Arial" panose="020B0604020202020204"/>
            </a:endParaRPr>
          </a:p>
        </p:txBody>
      </p:sp>
      <p:grpSp>
        <p:nvGrpSpPr>
          <p:cNvPr id="10" name="组合1"/>
          <p:cNvGrpSpPr/>
          <p:nvPr/>
        </p:nvGrpSpPr>
        <p:grpSpPr>
          <a:xfrm>
            <a:off x="416719" y="284959"/>
            <a:ext cx="1552165" cy="835022"/>
            <a:chOff x="0" y="0"/>
            <a:chExt cx="1552165" cy="835022"/>
          </a:xfrm>
        </p:grpSpPr>
        <p:sp>
          <p:nvSpPr>
            <p:cNvPr id="11" name="形状4"/>
            <p:cNvSpPr txBox="1"/>
            <p:nvPr/>
          </p:nvSpPr>
          <p:spPr>
            <a:xfrm>
              <a:off x="559908" y="0"/>
              <a:ext cx="979646" cy="760847"/>
            </a:xfrm>
            <a:custGeom>
              <a:avLst/>
              <a:gdLst>
                <a:gd name="connsiteX0" fmla="*/ 0 w 979646"/>
                <a:gd name="connsiteY0" fmla="*/ 760847 h 760847"/>
                <a:gd name="connsiteX1" fmla="*/ 979646 w 979646"/>
                <a:gd name="connsiteY1" fmla="*/ 760847 h 760847"/>
                <a:gd name="connsiteX2" fmla="*/ 0 w 979646"/>
                <a:gd name="connsiteY2" fmla="*/ 760847 h 760847"/>
                <a:gd name="connsiteX0-1" fmla="*/ 0 w 979646"/>
                <a:gd name="connsiteY0-2" fmla="*/ 0 h 760847"/>
                <a:gd name="connsiteX1-3" fmla="*/ 355 w 979646"/>
                <a:gd name="connsiteY1-4" fmla="*/ 0 h 760847"/>
                <a:gd name="connsiteX2-5" fmla="*/ 0 w 979646"/>
                <a:gd name="connsiteY2-6" fmla="*/ 0 h 760847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979646" h="760848">
                  <a:moveTo>
                    <a:pt x="0" y="760847"/>
                  </a:moveTo>
                  <a:lnTo>
                    <a:pt x="979646" y="760847"/>
                  </a:lnTo>
                  <a:lnTo>
                    <a:pt x="0" y="760847"/>
                  </a:lnTo>
                  <a:close/>
                </a:path>
                <a:path w="979646" h="760848">
                  <a:moveTo>
                    <a:pt x="0" y="0"/>
                  </a:moveTo>
                  <a:lnTo>
                    <a:pt x="355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12" name="形状5"/>
            <p:cNvSpPr txBox="1"/>
            <p:nvPr/>
          </p:nvSpPr>
          <p:spPr>
            <a:xfrm>
              <a:off x="0" y="287849"/>
              <a:ext cx="524361" cy="481867"/>
            </a:xfrm>
            <a:custGeom>
              <a:avLst/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13" name="形状6"/>
            <p:cNvSpPr txBox="1"/>
            <p:nvPr/>
          </p:nvSpPr>
          <p:spPr>
            <a:xfrm>
              <a:off x="361847" y="237127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4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14" name="形状7"/>
            <p:cNvSpPr txBox="1"/>
            <p:nvPr/>
          </p:nvSpPr>
          <p:spPr>
            <a:xfrm>
              <a:off x="557374" y="273901"/>
              <a:ext cx="994791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音调</a:t>
              </a:r>
              <a:endParaRPr lang="zh-CN" altLang="en-US" sz="28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5" name="形状8"/>
            <p:cNvSpPr txBox="1"/>
            <p:nvPr/>
          </p:nvSpPr>
          <p:spPr>
            <a:xfrm>
              <a:off x="0" y="286581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一</a:t>
              </a:r>
              <a:endParaRPr lang="zh-CN" altLang="en-US" sz="28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pic>
        <p:nvPicPr>
          <p:cNvPr id="16" name="图片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4066" y="4836747"/>
            <a:ext cx="2758326" cy="1551556"/>
          </a:xfrm>
          <a:prstGeom prst="roundRect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7" name="文本7"/>
          <p:cNvSpPr txBox="1"/>
          <p:nvPr/>
        </p:nvSpPr>
        <p:spPr>
          <a:xfrm>
            <a:off x="410013" y="1048464"/>
            <a:ext cx="5334124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3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. 探究</a:t>
            </a:r>
            <a:r>
              <a:rPr lang="zh-CN" altLang="en-US" sz="2400" b="0" i="0" dirty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音调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与发声体的</a:t>
            </a:r>
            <a:r>
              <a:rPr lang="zh-CN" altLang="en-US" sz="2400" b="0" i="0" dirty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结构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的关系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8" name="形状3"/>
          <p:cNvSpPr txBox="1"/>
          <p:nvPr/>
        </p:nvSpPr>
        <p:spPr>
          <a:xfrm rot="5400000">
            <a:off x="3446393" y="4194248"/>
            <a:ext cx="577225" cy="400641"/>
          </a:xfrm>
          <a:custGeom>
            <a:avLst/>
            <a:gdLst>
              <a:gd name="connsiteX0" fmla="*/ 336840 w 577225"/>
              <a:gd name="connsiteY0" fmla="*/ 0 h 400641"/>
              <a:gd name="connsiteX1" fmla="*/ 577225 w 577225"/>
              <a:gd name="connsiteY1" fmla="*/ 200320 h 400641"/>
              <a:gd name="connsiteX2" fmla="*/ 336840 w 577225"/>
              <a:gd name="connsiteY2" fmla="*/ 400641 h 400641"/>
              <a:gd name="connsiteX3" fmla="*/ 336840 w 577225"/>
              <a:gd name="connsiteY3" fmla="*/ 267094 h 400641"/>
              <a:gd name="connsiteX4" fmla="*/ 0 w 577225"/>
              <a:gd name="connsiteY4" fmla="*/ 267094 h 400641"/>
              <a:gd name="connsiteX5" fmla="*/ 0 w 577225"/>
              <a:gd name="connsiteY5" fmla="*/ 133547 h 400641"/>
              <a:gd name="connsiteX6" fmla="*/ 336840 w 577225"/>
              <a:gd name="connsiteY6" fmla="*/ 133547 h 400641"/>
              <a:gd name="connsiteX7" fmla="*/ 336840 w 577225"/>
              <a:gd name="connsiteY7" fmla="*/ 0 h 400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77225" h="400641">
                <a:moveTo>
                  <a:pt x="336840" y="0"/>
                </a:moveTo>
                <a:lnTo>
                  <a:pt x="577225" y="200320"/>
                </a:lnTo>
                <a:lnTo>
                  <a:pt x="336840" y="400641"/>
                </a:lnTo>
                <a:lnTo>
                  <a:pt x="336840" y="267094"/>
                </a:lnTo>
                <a:lnTo>
                  <a:pt x="0" y="267094"/>
                </a:lnTo>
                <a:lnTo>
                  <a:pt x="0" y="133547"/>
                </a:lnTo>
                <a:lnTo>
                  <a:pt x="336840" y="133547"/>
                </a:lnTo>
                <a:lnTo>
                  <a:pt x="33684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</a:p>
        </p:txBody>
      </p:sp>
      <p:sp>
        <p:nvSpPr>
          <p:cNvPr id="19" name="文本8">
            <a:hlinkClick r:id="rId4" action="ppaction://hlinksldjump"/>
          </p:cNvPr>
          <p:cNvSpPr txBox="1"/>
          <p:nvPr/>
        </p:nvSpPr>
        <p:spPr>
          <a:xfrm>
            <a:off x="2058744" y="1640986"/>
            <a:ext cx="2933700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从排箫与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hlinkClick r:id="rId4" action="ppaction://hlinksldjump"/>
              </a:rPr>
              <a:t>神奇的瓶子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hlinkClick r:id="rId4" action="ppaction://hlinksldjump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3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3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3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3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9" grpId="0" animBg="1"/>
      <p:bldP spid="7" grpId="0" animBg="1"/>
      <p:bldP spid="18" grpId="0" animBg="1"/>
      <p:bldP spid="16" grpId="0" animBg="1"/>
      <p:bldP spid="3" grpId="0" animBg="1"/>
      <p:bldP spid="4" grpId="0" animBg="1"/>
      <p:bldP spid="5" grpId="0" animBg="1"/>
      <p:bldP spid="2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1"/>
          <p:cNvSpPr txBox="1"/>
          <p:nvPr/>
        </p:nvSpPr>
        <p:spPr>
          <a:xfrm>
            <a:off x="6838950" y="2856749"/>
            <a:ext cx="3784981" cy="713457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发声体越</a:t>
            </a:r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细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，音调越____。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文本2"/>
          <p:cNvSpPr txBox="1"/>
          <p:nvPr/>
        </p:nvSpPr>
        <p:spPr>
          <a:xfrm>
            <a:off x="6838950" y="1688363"/>
            <a:ext cx="3848100" cy="713457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音调与发声体的</a:t>
            </a:r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粗细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有关：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文本3"/>
          <p:cNvSpPr txBox="1"/>
          <p:nvPr/>
        </p:nvSpPr>
        <p:spPr>
          <a:xfrm>
            <a:off x="6838950" y="2218212"/>
            <a:ext cx="3784981" cy="713457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发声体越</a:t>
            </a:r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粗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，音调越____，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文本4"/>
          <p:cNvSpPr txBox="1"/>
          <p:nvPr/>
        </p:nvSpPr>
        <p:spPr>
          <a:xfrm>
            <a:off x="9678562" y="2196770"/>
            <a:ext cx="520700" cy="757042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400"/>
              </a:lnSpc>
            </a:pPr>
            <a:r>
              <a:rPr lang="zh-CN" altLang="en-US" sz="26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低</a:t>
            </a:r>
            <a:endParaRPr lang="zh-CN" altLang="en-US" sz="2600" b="0" i="0" dirty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" name="文本5"/>
          <p:cNvSpPr txBox="1"/>
          <p:nvPr/>
        </p:nvSpPr>
        <p:spPr>
          <a:xfrm>
            <a:off x="9678000" y="2834954"/>
            <a:ext cx="520700" cy="757042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400"/>
              </a:lnSpc>
            </a:pPr>
            <a:r>
              <a:rPr lang="zh-CN" altLang="en-US" sz="26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高</a:t>
            </a:r>
            <a:endParaRPr lang="zh-CN" altLang="en-US" sz="2600" b="0" i="0" dirty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7" name="文本6"/>
          <p:cNvSpPr txBox="1"/>
          <p:nvPr/>
        </p:nvSpPr>
        <p:spPr>
          <a:xfrm>
            <a:off x="6838960" y="5002709"/>
            <a:ext cx="3784981" cy="713457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发声体越</a:t>
            </a:r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紧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，音调越____。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" name="文本7"/>
          <p:cNvSpPr txBox="1"/>
          <p:nvPr/>
        </p:nvSpPr>
        <p:spPr>
          <a:xfrm>
            <a:off x="6838960" y="3783509"/>
            <a:ext cx="3848100" cy="713457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音调与发声体的松紧有关：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" name="文本8"/>
          <p:cNvSpPr txBox="1"/>
          <p:nvPr/>
        </p:nvSpPr>
        <p:spPr>
          <a:xfrm>
            <a:off x="6838960" y="4355009"/>
            <a:ext cx="3784981" cy="713457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发声体越</a:t>
            </a:r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松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，音调越____，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" name="文本9"/>
          <p:cNvSpPr txBox="1"/>
          <p:nvPr/>
        </p:nvSpPr>
        <p:spPr>
          <a:xfrm>
            <a:off x="9678038" y="4333313"/>
            <a:ext cx="520700" cy="757042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400"/>
              </a:lnSpc>
            </a:pPr>
            <a:r>
              <a:rPr lang="zh-CN" altLang="en-US" sz="26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低</a:t>
            </a:r>
            <a:endParaRPr lang="zh-CN" altLang="en-US" sz="2600" b="0" i="0" dirty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1" name="文本10"/>
          <p:cNvSpPr txBox="1"/>
          <p:nvPr/>
        </p:nvSpPr>
        <p:spPr>
          <a:xfrm>
            <a:off x="9678219" y="4981061"/>
            <a:ext cx="520700" cy="757042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400"/>
              </a:lnSpc>
            </a:pPr>
            <a:r>
              <a:rPr lang="zh-CN" altLang="en-US" sz="26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高</a:t>
            </a:r>
            <a:endParaRPr lang="zh-CN" altLang="en-US" sz="2600" b="0" i="0" dirty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2" name="形状1"/>
          <p:cNvSpPr txBox="1"/>
          <p:nvPr/>
        </p:nvSpPr>
        <p:spPr>
          <a:xfrm>
            <a:off x="409966" y="3603190"/>
            <a:ext cx="1648739" cy="540677"/>
          </a:xfrm>
          <a:custGeom>
            <a:avLst/>
            <a:gdLst>
              <a:gd name="connsiteX0" fmla="*/ 824370 w 1648739"/>
              <a:gd name="connsiteY0" fmla="*/ 0 h 540677"/>
              <a:gd name="connsiteX1" fmla="*/ 1279656 w 1648739"/>
              <a:gd name="connsiteY1" fmla="*/ 0 h 540677"/>
              <a:gd name="connsiteX2" fmla="*/ 1648739 w 1648739"/>
              <a:gd name="connsiteY2" fmla="*/ 419642 h 540677"/>
              <a:gd name="connsiteX3" fmla="*/ 369083 w 1648739"/>
              <a:gd name="connsiteY3" fmla="*/ 540677 h 540677"/>
              <a:gd name="connsiteX4" fmla="*/ 0 w 1648739"/>
              <a:gd name="connsiteY4" fmla="*/ 121035 h 5406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48739" h="540677">
                <a:moveTo>
                  <a:pt x="824370" y="0"/>
                </a:moveTo>
                <a:cubicBezTo>
                  <a:pt x="1279656" y="0"/>
                  <a:pt x="1648739" y="121035"/>
                  <a:pt x="1648739" y="270339"/>
                </a:cubicBezTo>
                <a:cubicBezTo>
                  <a:pt x="1648739" y="419642"/>
                  <a:pt x="1279656" y="540677"/>
                  <a:pt x="824370" y="540677"/>
                </a:cubicBezTo>
                <a:cubicBezTo>
                  <a:pt x="369083" y="540677"/>
                  <a:pt x="0" y="419642"/>
                  <a:pt x="0" y="270339"/>
                </a:cubicBezTo>
                <a:cubicBezTo>
                  <a:pt x="0" y="121035"/>
                  <a:pt x="369083" y="0"/>
                  <a:pt x="824370" y="0"/>
                </a:cubicBezTo>
                <a:close/>
              </a:path>
            </a:pathLst>
          </a:custGeom>
          <a:solidFill>
            <a:srgbClr val="99CCFF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活动6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3" name="形状2"/>
          <p:cNvSpPr txBox="1"/>
          <p:nvPr/>
        </p:nvSpPr>
        <p:spPr>
          <a:xfrm>
            <a:off x="409661" y="1512062"/>
            <a:ext cx="1648739" cy="540677"/>
          </a:xfrm>
          <a:custGeom>
            <a:avLst/>
            <a:gdLst>
              <a:gd name="connsiteX0" fmla="*/ 824370 w 1648739"/>
              <a:gd name="connsiteY0" fmla="*/ 0 h 540677"/>
              <a:gd name="connsiteX1" fmla="*/ 1279656 w 1648739"/>
              <a:gd name="connsiteY1" fmla="*/ 0 h 540677"/>
              <a:gd name="connsiteX2" fmla="*/ 1648739 w 1648739"/>
              <a:gd name="connsiteY2" fmla="*/ 419642 h 540677"/>
              <a:gd name="connsiteX3" fmla="*/ 369083 w 1648739"/>
              <a:gd name="connsiteY3" fmla="*/ 540677 h 540677"/>
              <a:gd name="connsiteX4" fmla="*/ 0 w 1648739"/>
              <a:gd name="connsiteY4" fmla="*/ 121035 h 5406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48739" h="540677">
                <a:moveTo>
                  <a:pt x="824370" y="0"/>
                </a:moveTo>
                <a:cubicBezTo>
                  <a:pt x="1279656" y="0"/>
                  <a:pt x="1648739" y="121035"/>
                  <a:pt x="1648739" y="270339"/>
                </a:cubicBezTo>
                <a:cubicBezTo>
                  <a:pt x="1648739" y="419642"/>
                  <a:pt x="1279656" y="540677"/>
                  <a:pt x="824370" y="540677"/>
                </a:cubicBezTo>
                <a:cubicBezTo>
                  <a:pt x="369083" y="540677"/>
                  <a:pt x="0" y="419642"/>
                  <a:pt x="0" y="270339"/>
                </a:cubicBezTo>
                <a:cubicBezTo>
                  <a:pt x="0" y="121035"/>
                  <a:pt x="369083" y="0"/>
                  <a:pt x="824370" y="0"/>
                </a:cubicBezTo>
                <a:close/>
              </a:path>
            </a:pathLst>
          </a:custGeom>
          <a:solidFill>
            <a:srgbClr val="99CCFF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活动5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" name="形状3"/>
          <p:cNvSpPr txBox="1"/>
          <p:nvPr/>
        </p:nvSpPr>
        <p:spPr>
          <a:xfrm>
            <a:off x="152400" y="171450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讲授新课</a:t>
            </a:r>
            <a:endParaRPr lang="zh-CN" altLang="en-US" sz="2000" b="1" i="0" dirty="0">
              <a:solidFill>
                <a:srgbClr val="FFFFFF">
                  <a:alpha val="100000"/>
                </a:srgbClr>
              </a:solidFill>
              <a:latin typeface="Arial" panose="020B0604020202020204"/>
              <a:ea typeface="Arial" panose="020B0604020202020204"/>
            </a:endParaRPr>
          </a:p>
        </p:txBody>
      </p:sp>
      <p:grpSp>
        <p:nvGrpSpPr>
          <p:cNvPr id="15" name="组合1"/>
          <p:cNvGrpSpPr/>
          <p:nvPr/>
        </p:nvGrpSpPr>
        <p:grpSpPr>
          <a:xfrm>
            <a:off x="416719" y="284959"/>
            <a:ext cx="1552165" cy="835022"/>
            <a:chOff x="0" y="0"/>
            <a:chExt cx="1552165" cy="835022"/>
          </a:xfrm>
        </p:grpSpPr>
        <p:sp>
          <p:nvSpPr>
            <p:cNvPr id="16" name="形状5"/>
            <p:cNvSpPr txBox="1"/>
            <p:nvPr/>
          </p:nvSpPr>
          <p:spPr>
            <a:xfrm>
              <a:off x="559908" y="0"/>
              <a:ext cx="979646" cy="760847"/>
            </a:xfrm>
            <a:custGeom>
              <a:avLst/>
              <a:gdLst>
                <a:gd name="connsiteX0" fmla="*/ 0 w 979646"/>
                <a:gd name="connsiteY0" fmla="*/ 760847 h 760847"/>
                <a:gd name="connsiteX1" fmla="*/ 979646 w 979646"/>
                <a:gd name="connsiteY1" fmla="*/ 760847 h 760847"/>
                <a:gd name="connsiteX2" fmla="*/ 0 w 979646"/>
                <a:gd name="connsiteY2" fmla="*/ 760847 h 760847"/>
                <a:gd name="connsiteX0-1" fmla="*/ 0 w 979646"/>
                <a:gd name="connsiteY0-2" fmla="*/ 0 h 760847"/>
                <a:gd name="connsiteX1-3" fmla="*/ 355 w 979646"/>
                <a:gd name="connsiteY1-4" fmla="*/ 0 h 760847"/>
                <a:gd name="connsiteX2-5" fmla="*/ 0 w 979646"/>
                <a:gd name="connsiteY2-6" fmla="*/ 0 h 760847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979646" h="760848">
                  <a:moveTo>
                    <a:pt x="0" y="760847"/>
                  </a:moveTo>
                  <a:lnTo>
                    <a:pt x="979646" y="760847"/>
                  </a:lnTo>
                  <a:lnTo>
                    <a:pt x="0" y="760847"/>
                  </a:lnTo>
                  <a:close/>
                </a:path>
                <a:path w="979646" h="760848">
                  <a:moveTo>
                    <a:pt x="0" y="0"/>
                  </a:moveTo>
                  <a:lnTo>
                    <a:pt x="355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17" name="形状6"/>
            <p:cNvSpPr txBox="1"/>
            <p:nvPr/>
          </p:nvSpPr>
          <p:spPr>
            <a:xfrm>
              <a:off x="0" y="287849"/>
              <a:ext cx="524361" cy="481867"/>
            </a:xfrm>
            <a:custGeom>
              <a:avLst/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18" name="形状7"/>
            <p:cNvSpPr txBox="1"/>
            <p:nvPr/>
          </p:nvSpPr>
          <p:spPr>
            <a:xfrm>
              <a:off x="361847" y="237127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4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19" name="形状8"/>
            <p:cNvSpPr txBox="1"/>
            <p:nvPr/>
          </p:nvSpPr>
          <p:spPr>
            <a:xfrm>
              <a:off x="557374" y="273901"/>
              <a:ext cx="994791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音调</a:t>
              </a:r>
              <a:endParaRPr lang="zh-CN" altLang="en-US" sz="28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0" name="形状9"/>
            <p:cNvSpPr txBox="1"/>
            <p:nvPr/>
          </p:nvSpPr>
          <p:spPr>
            <a:xfrm>
              <a:off x="0" y="286581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一</a:t>
              </a:r>
              <a:endParaRPr lang="zh-CN" altLang="en-US" sz="28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21" name="文本11"/>
          <p:cNvSpPr txBox="1"/>
          <p:nvPr/>
        </p:nvSpPr>
        <p:spPr>
          <a:xfrm>
            <a:off x="410013" y="1044305"/>
            <a:ext cx="5334124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3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. 探究</a:t>
            </a:r>
            <a:r>
              <a:rPr lang="zh-CN" altLang="en-US" sz="2400" b="0" i="0" dirty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音调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与发声体的</a:t>
            </a:r>
            <a:r>
              <a:rPr lang="zh-CN" altLang="en-US" sz="2400" b="0" i="0" dirty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结构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的关系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2" name="文本20">
            <a:hlinkClick r:id="rId2" action="ppaction://hlinksldjump"/>
          </p:cNvPr>
          <p:cNvSpPr txBox="1"/>
          <p:nvPr/>
        </p:nvSpPr>
        <p:spPr>
          <a:xfrm>
            <a:off x="2062753" y="1469683"/>
            <a:ext cx="2324100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hlinkClick r:id="rId2" action="ppaction://hlinksldjump"/>
              </a:rPr>
              <a:t>不同粗细的琴弦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hlinkClick r:id="rId2" action="ppaction://hlinksldjump"/>
            </a:endParaRPr>
          </a:p>
        </p:txBody>
      </p:sp>
      <p:pic>
        <p:nvPicPr>
          <p:cNvPr id="23" name="图片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08845" y="2061769"/>
            <a:ext cx="2760936" cy="1551461"/>
          </a:xfrm>
          <a:prstGeom prst="roundRect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4" name="文本21">
            <a:hlinkClick r:id="rId4" action="ppaction://hlinksldjump"/>
          </p:cNvPr>
          <p:cNvSpPr txBox="1"/>
          <p:nvPr/>
        </p:nvSpPr>
        <p:spPr>
          <a:xfrm>
            <a:off x="2062648" y="3584229"/>
            <a:ext cx="2324100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hlinkClick r:id="rId4" action="ppaction://hlinksldjump"/>
              </a:rPr>
              <a:t>不同松紧的琴弦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hlinkClick r:id="rId4" action="ppaction://hlinksldjump"/>
            </a:endParaRPr>
          </a:p>
        </p:txBody>
      </p:sp>
      <p:pic>
        <p:nvPicPr>
          <p:cNvPr id="25" name="图片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10178" y="4187970"/>
            <a:ext cx="2758754" cy="1551794"/>
          </a:xfrm>
          <a:prstGeom prst="roundRect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6" name="形状4"/>
          <p:cNvSpPr txBox="1"/>
          <p:nvPr/>
        </p:nvSpPr>
        <p:spPr>
          <a:xfrm>
            <a:off x="265328" y="5744728"/>
            <a:ext cx="1048026" cy="483232"/>
          </a:xfrm>
          <a:custGeom>
            <a:avLst/>
            <a:gdLst>
              <a:gd name="connsiteX0" fmla="*/ 80539 w 1048026"/>
              <a:gd name="connsiteY0" fmla="*/ 0 h 483232"/>
              <a:gd name="connsiteX1" fmla="*/ 967488 w 1048026"/>
              <a:gd name="connsiteY1" fmla="*/ 0 h 483232"/>
              <a:gd name="connsiteX2" fmla="*/ 1011968 w 1048026"/>
              <a:gd name="connsiteY2" fmla="*/ 0 h 483232"/>
              <a:gd name="connsiteX3" fmla="*/ 1048026 w 1048026"/>
              <a:gd name="connsiteY3" fmla="*/ 402693 h 483232"/>
              <a:gd name="connsiteX4" fmla="*/ 1048026 w 1048026"/>
              <a:gd name="connsiteY4" fmla="*/ 447173 h 483232"/>
              <a:gd name="connsiteX5" fmla="*/ 80539 w 1048026"/>
              <a:gd name="connsiteY5" fmla="*/ 483232 h 483232"/>
              <a:gd name="connsiteX6" fmla="*/ 59178 w 1048026"/>
              <a:gd name="connsiteY6" fmla="*/ 483232 h 483232"/>
              <a:gd name="connsiteX7" fmla="*/ 8485 w 1048026"/>
              <a:gd name="connsiteY7" fmla="*/ 444539 h 483232"/>
              <a:gd name="connsiteX8" fmla="*/ 0 w 1048026"/>
              <a:gd name="connsiteY8" fmla="*/ 80539 h 483232"/>
              <a:gd name="connsiteX9" fmla="*/ 0 w 1048026"/>
              <a:gd name="connsiteY9" fmla="*/ 36058 h 483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8026" h="483232">
                <a:moveTo>
                  <a:pt x="80539" y="0"/>
                </a:moveTo>
                <a:lnTo>
                  <a:pt x="967488" y="0"/>
                </a:lnTo>
                <a:cubicBezTo>
                  <a:pt x="1011968" y="0"/>
                  <a:pt x="1048026" y="36058"/>
                  <a:pt x="1048026" y="80539"/>
                </a:cubicBezTo>
                <a:lnTo>
                  <a:pt x="1048026" y="402693"/>
                </a:lnTo>
                <a:cubicBezTo>
                  <a:pt x="1048026" y="447173"/>
                  <a:pt x="1011968" y="483232"/>
                  <a:pt x="967488" y="483232"/>
                </a:cubicBezTo>
                <a:lnTo>
                  <a:pt x="80539" y="483232"/>
                </a:lnTo>
                <a:cubicBezTo>
                  <a:pt x="59178" y="483232"/>
                  <a:pt x="38693" y="474747"/>
                  <a:pt x="23589" y="459643"/>
                </a:cubicBezTo>
                <a:cubicBezTo>
                  <a:pt x="8485" y="444539"/>
                  <a:pt x="0" y="424053"/>
                  <a:pt x="0" y="402693"/>
                </a:cubicBezTo>
                <a:lnTo>
                  <a:pt x="0" y="80539"/>
                </a:lnTo>
                <a:cubicBezTo>
                  <a:pt x="0" y="36058"/>
                  <a:pt x="36058" y="0"/>
                  <a:pt x="80539" y="0"/>
                </a:cubicBezTo>
                <a:close/>
              </a:path>
            </a:pathLst>
          </a:custGeom>
          <a:solidFill>
            <a:srgbClr val="A5FFFF">
              <a:alpha val="100000"/>
            </a:srgbClr>
          </a:solidFill>
          <a:ln w="14288">
            <a:solidFill>
              <a:srgbClr val="2DCACA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ctr"/>
            <a:r>
              <a:rPr lang="zh-CN" altLang="en-US" sz="2400" b="1" i="0" dirty="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小结:</a:t>
            </a:r>
            <a:endParaRPr lang="zh-CN" altLang="en-US" sz="2400" b="1" i="0" dirty="0">
              <a:solidFill>
                <a:srgbClr val="FF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7" name="文本12"/>
          <p:cNvSpPr txBox="1"/>
          <p:nvPr/>
        </p:nvSpPr>
        <p:spPr>
          <a:xfrm>
            <a:off x="1319794" y="5671890"/>
            <a:ext cx="6576092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1. 发声体越____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，越____，越_____，音调越</a:t>
            </a:r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高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；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8" name="文本13"/>
          <p:cNvSpPr txBox="1"/>
          <p:nvPr/>
        </p:nvSpPr>
        <p:spPr>
          <a:xfrm>
            <a:off x="1319813" y="6176477"/>
            <a:ext cx="6576092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2. 发声体越____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，越____，越_____，音调越</a:t>
            </a:r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低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。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9" name="文本14"/>
          <p:cNvSpPr txBox="1"/>
          <p:nvPr/>
        </p:nvSpPr>
        <p:spPr>
          <a:xfrm>
            <a:off x="2964266" y="5643001"/>
            <a:ext cx="520700" cy="650973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300"/>
              </a:lnSpc>
            </a:pPr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短</a:t>
            </a:r>
            <a:endParaRPr lang="zh-CN" altLang="en-US" sz="2400" b="0" i="0" dirty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0" name="文本15"/>
          <p:cNvSpPr txBox="1"/>
          <p:nvPr/>
        </p:nvSpPr>
        <p:spPr>
          <a:xfrm>
            <a:off x="4147195" y="5679196"/>
            <a:ext cx="520700" cy="615547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300"/>
              </a:lnSpc>
            </a:pPr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细</a:t>
            </a:r>
            <a:endParaRPr lang="zh-CN" altLang="en-US" sz="2400" b="0" i="0" dirty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1" name="文本16"/>
          <p:cNvSpPr txBox="1"/>
          <p:nvPr/>
        </p:nvSpPr>
        <p:spPr>
          <a:xfrm>
            <a:off x="5330133" y="5661222"/>
            <a:ext cx="520700" cy="615547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300"/>
              </a:lnSpc>
            </a:pPr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紧</a:t>
            </a:r>
            <a:endParaRPr lang="zh-CN" altLang="en-US" sz="2400" b="0" i="0" dirty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2" name="文本17"/>
          <p:cNvSpPr txBox="1"/>
          <p:nvPr/>
        </p:nvSpPr>
        <p:spPr>
          <a:xfrm>
            <a:off x="2964571" y="6118146"/>
            <a:ext cx="520700" cy="650973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300"/>
              </a:lnSpc>
            </a:pPr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长</a:t>
            </a:r>
            <a:endParaRPr lang="zh-CN" altLang="en-US" sz="2400" b="0" i="0" dirty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3" name="文本18"/>
          <p:cNvSpPr txBox="1"/>
          <p:nvPr/>
        </p:nvSpPr>
        <p:spPr>
          <a:xfrm>
            <a:off x="4147128" y="6165313"/>
            <a:ext cx="520700" cy="615547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300"/>
              </a:lnSpc>
            </a:pPr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粗</a:t>
            </a:r>
            <a:endParaRPr lang="zh-CN" altLang="en-US" sz="2400" b="0" i="0" dirty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4" name="文本19"/>
          <p:cNvSpPr txBox="1"/>
          <p:nvPr/>
        </p:nvSpPr>
        <p:spPr>
          <a:xfrm>
            <a:off x="5329961" y="6166161"/>
            <a:ext cx="520700" cy="615547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300"/>
              </a:lnSpc>
            </a:pPr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松</a:t>
            </a:r>
            <a:endParaRPr lang="zh-CN" altLang="en-US" sz="2400" b="0" i="0" dirty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3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3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3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3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3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3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3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3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3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8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87" dur="136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36" fill="hold">
                                          <p:stCondLst>
                                            <p:cond delay="13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36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46" decel="50000" autoRev="1" fill="hold">
                                          <p:stCondLst>
                                            <p:cond delay="13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40" fill="hold">
                                          <p:stCondLst>
                                            <p:cond delay="25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6" dur="3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1" dur="3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6" dur="3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1" dur="3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6" dur="3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1" dur="3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6" dur="3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1" dur="3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22" grpId="0" animBg="1"/>
      <p:bldP spid="23" grpId="0" animBg="1"/>
      <p:bldP spid="3" grpId="0" animBg="1"/>
      <p:bldP spid="4" grpId="0" animBg="1"/>
      <p:bldP spid="5" grpId="0" animBg="1"/>
      <p:bldP spid="2" grpId="0" animBg="1"/>
      <p:bldP spid="6" grpId="0" animBg="1"/>
      <p:bldP spid="12" grpId="0" animBg="1"/>
      <p:bldP spid="24" grpId="0" animBg="1"/>
      <p:bldP spid="25" grpId="0" animBg="1"/>
      <p:bldP spid="8" grpId="0" animBg="1"/>
      <p:bldP spid="9" grpId="0" animBg="1"/>
      <p:bldP spid="10" grpId="0" animBg="1"/>
      <p:bldP spid="7" grpId="0" animBg="1"/>
      <p:bldP spid="11" grpId="0" animBg="1"/>
      <p:bldP spid="26" grpId="0" animBg="1"/>
      <p:bldP spid="27" grpId="0" animBg="1"/>
      <p:bldP spid="29" grpId="0" animBg="1"/>
      <p:bldP spid="30" grpId="0" animBg="1"/>
      <p:bldP spid="31" grpId="0" animBg="1"/>
      <p:bldP spid="28" grpId="0" animBg="1"/>
      <p:bldP spid="32" grpId="0" animBg="1"/>
      <p:bldP spid="33" grpId="0" animBg="1"/>
      <p:bldP spid="3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1270" y="2319909"/>
            <a:ext cx="2747543" cy="1545495"/>
          </a:xfrm>
          <a:prstGeom prst="roundRect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3" name="形状1"/>
          <p:cNvSpPr txBox="1"/>
          <p:nvPr/>
        </p:nvSpPr>
        <p:spPr>
          <a:xfrm>
            <a:off x="1990725" y="466563"/>
            <a:ext cx="4552950" cy="561975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>
              <a:lnSpc>
                <a:spcPts val="4600"/>
              </a:lnSpc>
            </a:pPr>
            <a:r>
              <a:rPr lang="zh-CN" altLang="en-US" sz="3100" b="1" i="0" dirty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：声音的大小（强弱）</a:t>
            </a:r>
            <a:endParaRPr lang="zh-CN" altLang="en-US" sz="3100" b="1" i="0" dirty="0">
              <a:solidFill>
                <a:srgbClr val="FFFFFF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4" name="形状2"/>
          <p:cNvSpPr txBox="1"/>
          <p:nvPr/>
        </p:nvSpPr>
        <p:spPr>
          <a:xfrm>
            <a:off x="152400" y="171450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讲授新课</a:t>
            </a:r>
            <a:endParaRPr lang="zh-CN" altLang="en-US" sz="2000" b="1" i="0" dirty="0">
              <a:solidFill>
                <a:srgbClr val="FFFFFF">
                  <a:alpha val="100000"/>
                </a:srgbClr>
              </a:solidFill>
              <a:latin typeface="Arial" panose="020B0604020202020204"/>
              <a:ea typeface="Arial" panose="020B0604020202020204"/>
            </a:endParaRPr>
          </a:p>
        </p:txBody>
      </p:sp>
      <p:grpSp>
        <p:nvGrpSpPr>
          <p:cNvPr id="5" name="组合1"/>
          <p:cNvGrpSpPr/>
          <p:nvPr/>
        </p:nvGrpSpPr>
        <p:grpSpPr>
          <a:xfrm>
            <a:off x="410159" y="284959"/>
            <a:ext cx="1613125" cy="850755"/>
            <a:chOff x="0" y="0"/>
            <a:chExt cx="1613125" cy="850755"/>
          </a:xfrm>
        </p:grpSpPr>
        <p:sp>
          <p:nvSpPr>
            <p:cNvPr id="6" name="形状3"/>
            <p:cNvSpPr txBox="1"/>
            <p:nvPr/>
          </p:nvSpPr>
          <p:spPr>
            <a:xfrm>
              <a:off x="559908" y="0"/>
              <a:ext cx="995839" cy="760847"/>
            </a:xfrm>
            <a:custGeom>
              <a:avLst/>
              <a:gdLst>
                <a:gd name="connsiteX0" fmla="*/ 0 w 995839"/>
                <a:gd name="connsiteY0" fmla="*/ 760848 h 760847"/>
                <a:gd name="connsiteX1" fmla="*/ 995839 w 995839"/>
                <a:gd name="connsiteY1" fmla="*/ 760848 h 760847"/>
                <a:gd name="connsiteX2" fmla="*/ 0 w 995839"/>
                <a:gd name="connsiteY2" fmla="*/ 760848 h 760847"/>
                <a:gd name="connsiteX0-1" fmla="*/ 0 w 995839"/>
                <a:gd name="connsiteY0-2" fmla="*/ 0 h 760847"/>
                <a:gd name="connsiteX1-3" fmla="*/ 361 w 995839"/>
                <a:gd name="connsiteY1-4" fmla="*/ 0 h 760847"/>
                <a:gd name="connsiteX2-5" fmla="*/ 0 w 995839"/>
                <a:gd name="connsiteY2-6" fmla="*/ 0 h 760847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995839" h="760848">
                  <a:moveTo>
                    <a:pt x="0" y="760848"/>
                  </a:moveTo>
                  <a:lnTo>
                    <a:pt x="995839" y="760848"/>
                  </a:lnTo>
                  <a:lnTo>
                    <a:pt x="0" y="760848"/>
                  </a:lnTo>
                  <a:close/>
                </a:path>
                <a:path w="995839" h="760848">
                  <a:moveTo>
                    <a:pt x="0" y="0"/>
                  </a:moveTo>
                  <a:lnTo>
                    <a:pt x="361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7" name="形状4"/>
            <p:cNvSpPr txBox="1"/>
            <p:nvPr/>
          </p:nvSpPr>
          <p:spPr>
            <a:xfrm>
              <a:off x="0" y="287849"/>
              <a:ext cx="524361" cy="481867"/>
            </a:xfrm>
            <a:custGeom>
              <a:avLst/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14288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8" name="形状5"/>
            <p:cNvSpPr txBox="1"/>
            <p:nvPr/>
          </p:nvSpPr>
          <p:spPr>
            <a:xfrm>
              <a:off x="361847" y="237127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4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9" name="形状6"/>
            <p:cNvSpPr txBox="1"/>
            <p:nvPr/>
          </p:nvSpPr>
          <p:spPr>
            <a:xfrm>
              <a:off x="557374" y="273901"/>
              <a:ext cx="1055751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响度</a:t>
              </a:r>
              <a:endParaRPr lang="zh-CN" altLang="en-US" sz="28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0" name="形状7"/>
            <p:cNvSpPr txBox="1"/>
            <p:nvPr/>
          </p:nvSpPr>
          <p:spPr>
            <a:xfrm>
              <a:off x="1664" y="302314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二</a:t>
              </a:r>
              <a:endParaRPr lang="zh-CN" altLang="en-US" sz="28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pSp>
        <p:nvGrpSpPr>
          <p:cNvPr id="11" name="组合2"/>
          <p:cNvGrpSpPr/>
          <p:nvPr/>
        </p:nvGrpSpPr>
        <p:grpSpPr>
          <a:xfrm>
            <a:off x="255641" y="1632166"/>
            <a:ext cx="5099657" cy="592773"/>
            <a:chOff x="0" y="0"/>
            <a:chExt cx="5099657" cy="592773"/>
          </a:xfrm>
        </p:grpSpPr>
        <p:sp>
          <p:nvSpPr>
            <p:cNvPr id="12" name="文本2"/>
            <p:cNvSpPr txBox="1"/>
            <p:nvPr/>
          </p:nvSpPr>
          <p:spPr>
            <a:xfrm>
              <a:off x="1648626" y="0"/>
              <a:ext cx="3451031" cy="592773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2400" b="0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hlinkClick r:id="rId3" action="ppaction://hlinksldjump"/>
                </a:rPr>
                <a:t>音叉撞击乒乓球实验</a:t>
              </a:r>
              <a:endPara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hlinkClick r:id="rId3" action="ppaction://hlinksldjump"/>
              </a:endParaRPr>
            </a:p>
          </p:txBody>
        </p:sp>
        <p:sp>
          <p:nvSpPr>
            <p:cNvPr id="13" name="形状8"/>
            <p:cNvSpPr txBox="1"/>
            <p:nvPr/>
          </p:nvSpPr>
          <p:spPr>
            <a:xfrm>
              <a:off x="0" y="42891"/>
              <a:ext cx="1648739" cy="540677"/>
            </a:xfrm>
            <a:custGeom>
              <a:avLst/>
              <a:gdLst>
                <a:gd name="connsiteX0" fmla="*/ 824370 w 1648739"/>
                <a:gd name="connsiteY0" fmla="*/ 0 h 540677"/>
                <a:gd name="connsiteX1" fmla="*/ 1279656 w 1648739"/>
                <a:gd name="connsiteY1" fmla="*/ 0 h 540677"/>
                <a:gd name="connsiteX2" fmla="*/ 1648739 w 1648739"/>
                <a:gd name="connsiteY2" fmla="*/ 419642 h 540677"/>
                <a:gd name="connsiteX3" fmla="*/ 369083 w 1648739"/>
                <a:gd name="connsiteY3" fmla="*/ 540677 h 540677"/>
                <a:gd name="connsiteX4" fmla="*/ 0 w 1648739"/>
                <a:gd name="connsiteY4" fmla="*/ 121035 h 540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48739" h="540677">
                  <a:moveTo>
                    <a:pt x="824370" y="0"/>
                  </a:moveTo>
                  <a:cubicBezTo>
                    <a:pt x="1279656" y="0"/>
                    <a:pt x="1648739" y="121035"/>
                    <a:pt x="1648739" y="270339"/>
                  </a:cubicBezTo>
                  <a:cubicBezTo>
                    <a:pt x="1648739" y="419642"/>
                    <a:pt x="1279656" y="540677"/>
                    <a:pt x="824370" y="540677"/>
                  </a:cubicBezTo>
                  <a:cubicBezTo>
                    <a:pt x="369083" y="540677"/>
                    <a:pt x="0" y="419642"/>
                    <a:pt x="0" y="270339"/>
                  </a:cubicBezTo>
                  <a:cubicBezTo>
                    <a:pt x="0" y="121035"/>
                    <a:pt x="369083" y="0"/>
                    <a:pt x="824370" y="0"/>
                  </a:cubicBezTo>
                  <a:close/>
                </a:path>
              </a:pathLst>
            </a:custGeom>
            <a:solidFill>
              <a:srgbClr val="99CCFF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2400" b="0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活动7</a:t>
              </a:r>
              <a:endPara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pSp>
        <p:nvGrpSpPr>
          <p:cNvPr id="14" name="组合3"/>
          <p:cNvGrpSpPr/>
          <p:nvPr/>
        </p:nvGrpSpPr>
        <p:grpSpPr>
          <a:xfrm>
            <a:off x="255794" y="3965658"/>
            <a:ext cx="3656838" cy="626300"/>
            <a:chOff x="0" y="0"/>
            <a:chExt cx="3656838" cy="626300"/>
          </a:xfrm>
        </p:grpSpPr>
        <p:sp>
          <p:nvSpPr>
            <p:cNvPr id="15" name="形状9"/>
            <p:cNvSpPr txBox="1"/>
            <p:nvPr/>
          </p:nvSpPr>
          <p:spPr>
            <a:xfrm>
              <a:off x="0" y="61150"/>
              <a:ext cx="1658426" cy="503711"/>
            </a:xfrm>
            <a:custGeom>
              <a:avLst/>
              <a:gdLst>
                <a:gd name="connsiteX0" fmla="*/ 829213 w 1658426"/>
                <a:gd name="connsiteY0" fmla="*/ 0 h 503711"/>
                <a:gd name="connsiteX1" fmla="*/ 1287175 w 1658426"/>
                <a:gd name="connsiteY1" fmla="*/ 0 h 503711"/>
                <a:gd name="connsiteX2" fmla="*/ 1658426 w 1658426"/>
                <a:gd name="connsiteY2" fmla="*/ 390951 h 503711"/>
                <a:gd name="connsiteX3" fmla="*/ 371251 w 1658426"/>
                <a:gd name="connsiteY3" fmla="*/ 503711 h 503711"/>
                <a:gd name="connsiteX4" fmla="*/ 0 w 1658426"/>
                <a:gd name="connsiteY4" fmla="*/ 112759 h 503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58426" h="503711">
                  <a:moveTo>
                    <a:pt x="829213" y="0"/>
                  </a:moveTo>
                  <a:cubicBezTo>
                    <a:pt x="1287175" y="0"/>
                    <a:pt x="1658426" y="112759"/>
                    <a:pt x="1658426" y="251855"/>
                  </a:cubicBezTo>
                  <a:cubicBezTo>
                    <a:pt x="1658426" y="390951"/>
                    <a:pt x="1287175" y="503711"/>
                    <a:pt x="829213" y="503711"/>
                  </a:cubicBezTo>
                  <a:cubicBezTo>
                    <a:pt x="371251" y="503711"/>
                    <a:pt x="0" y="390951"/>
                    <a:pt x="0" y="251855"/>
                  </a:cubicBezTo>
                  <a:cubicBezTo>
                    <a:pt x="0" y="112759"/>
                    <a:pt x="371251" y="0"/>
                    <a:pt x="829213" y="0"/>
                  </a:cubicBezTo>
                  <a:close/>
                </a:path>
              </a:pathLst>
            </a:custGeom>
            <a:solidFill>
              <a:srgbClr val="99CCFF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6" name="形状10"/>
            <p:cNvSpPr txBox="1"/>
            <p:nvPr/>
          </p:nvSpPr>
          <p:spPr>
            <a:xfrm>
              <a:off x="352" y="61245"/>
              <a:ext cx="1657560" cy="50330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2400" b="0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活动8</a:t>
              </a:r>
              <a:endPara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7" name="文本3"/>
            <p:cNvSpPr txBox="1"/>
            <p:nvPr/>
          </p:nvSpPr>
          <p:spPr>
            <a:xfrm>
              <a:off x="1658369" y="0"/>
              <a:ext cx="1998469" cy="626300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2400" b="0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hlinkClick r:id="rId4" action="ppaction://hlinksldjump"/>
                </a:rPr>
                <a:t>蹦跶的石子</a:t>
              </a:r>
              <a:endPara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hlinkClick r:id="rId4" action="ppaction://hlinksldjump"/>
              </a:endParaRPr>
            </a:p>
          </p:txBody>
        </p:sp>
      </p:grpSp>
      <p:sp>
        <p:nvSpPr>
          <p:cNvPr id="18" name="文本1"/>
          <p:cNvSpPr txBox="1"/>
          <p:nvPr/>
        </p:nvSpPr>
        <p:spPr>
          <a:xfrm>
            <a:off x="410013" y="1048464"/>
            <a:ext cx="3885628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1. 探究影响响度大小的因素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9" name="图片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81298" y="4686929"/>
            <a:ext cx="2762517" cy="1545412"/>
          </a:xfrm>
          <a:prstGeom prst="roundRect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3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3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3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3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8" grpId="0" animBg="1"/>
      <p:bldP spid="11" grpId="0" animBg="1"/>
      <p:bldP spid="2" grpId="0" animBg="1"/>
      <p:bldP spid="14" grpId="0" animBg="1"/>
      <p:bldP spid="1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2.2.3 响度小波形图">
            <a:hlinkClick r:id="" action="ppaction://media"/>
          </p:cNvPr>
          <p:cNvPicPr/>
          <p:nvPr>
            <a:audi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825750" y="2954655"/>
            <a:ext cx="495300" cy="495300"/>
          </a:xfrm>
          <a:prstGeom prst="rect">
            <a:avLst/>
          </a:prstGeom>
        </p:spPr>
      </p:pic>
      <p:pic>
        <p:nvPicPr>
          <p:cNvPr id="34" name="2.2.3 音叉响度小波形声音">
            <a:hlinkClick r:id="" action="ppaction://media"/>
          </p:cNvPr>
          <p:cNvPicPr/>
          <p:nvPr>
            <a:audioFile r:link="rId5"/>
            <p:extLst>
              <p:ext uri="{DAA4B4D4-6D71-4841-9C94-3DE7FCFB9230}">
                <p14:media xmlns:p14="http://schemas.microsoft.com/office/powerpoint/2010/main" r:embed="rId6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825750" y="4529455"/>
            <a:ext cx="495300" cy="495300"/>
          </a:xfrm>
          <a:prstGeom prst="rect">
            <a:avLst/>
          </a:prstGeom>
        </p:spPr>
      </p:pic>
      <p:grpSp>
        <p:nvGrpSpPr>
          <p:cNvPr id="2" name="组合1"/>
          <p:cNvGrpSpPr/>
          <p:nvPr/>
        </p:nvGrpSpPr>
        <p:grpSpPr>
          <a:xfrm>
            <a:off x="1953270" y="2895790"/>
            <a:ext cx="7262812" cy="2066925"/>
            <a:chOff x="0" y="0"/>
            <a:chExt cx="7262812" cy="2066925"/>
          </a:xfrm>
        </p:grpSpPr>
        <p:pic>
          <p:nvPicPr>
            <p:cNvPr id="3" name="图片1"/>
            <p:cNvPicPr>
              <a:picLocks noChangeAspect="1"/>
            </p:cNvPicPr>
            <p:nvPr/>
          </p:nvPicPr>
          <p:blipFill>
            <a:blip r:embed="rId7"/>
            <a:srcRect t="35082"/>
            <a:stretch>
              <a:fillRect/>
            </a:stretch>
          </p:blipFill>
          <p:spPr>
            <a:xfrm>
              <a:off x="0" y="0"/>
              <a:ext cx="7262812" cy="2066925"/>
            </a:xfrm>
            <a:prstGeom prst="rect">
              <a:avLst/>
            </a:prstGeom>
          </p:spPr>
        </p:pic>
        <p:pic>
          <p:nvPicPr>
            <p:cNvPr id="4" name="Flash1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4663709" y="563423"/>
              <a:ext cx="609600" cy="609600"/>
            </a:xfrm>
            <a:prstGeom prst="rect">
              <a:avLst/>
            </a:prstGeom>
          </p:spPr>
        </p:pic>
      </p:grpSp>
      <p:grpSp>
        <p:nvGrpSpPr>
          <p:cNvPr id="29" name="组合5"/>
          <p:cNvGrpSpPr/>
          <p:nvPr/>
        </p:nvGrpSpPr>
        <p:grpSpPr>
          <a:xfrm>
            <a:off x="353016" y="4028113"/>
            <a:ext cx="5566972" cy="1424670"/>
            <a:chOff x="0" y="0"/>
            <a:chExt cx="5566972" cy="1424670"/>
          </a:xfrm>
        </p:grpSpPr>
        <p:pic>
          <p:nvPicPr>
            <p:cNvPr id="30" name="图片4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1641081" y="0"/>
              <a:ext cx="3925891" cy="1421787"/>
            </a:xfrm>
            <a:prstGeom prst="rect">
              <a:avLst/>
            </a:prstGeom>
            <a:ln w="95250">
              <a:solidFill>
                <a:srgbClr val="FFFFFF">
                  <a:alpha val="100000"/>
                </a:srgbClr>
              </a:solidFill>
            </a:ln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pic>
          <p:nvPicPr>
            <p:cNvPr id="31" name="图片5"/>
            <p:cNvPicPr>
              <a:picLocks noChangeAspect="1"/>
            </p:cNvPicPr>
            <p:nvPr/>
          </p:nvPicPr>
          <p:blipFill>
            <a:blip r:embed="rId10"/>
            <a:srcRect t="50274"/>
            <a:stretch>
              <a:fillRect/>
            </a:stretch>
          </p:blipFill>
          <p:spPr>
            <a:xfrm>
              <a:off x="0" y="2421"/>
              <a:ext cx="1486051" cy="1422249"/>
            </a:xfrm>
            <a:prstGeom prst="rect">
              <a:avLst/>
            </a:prstGeom>
            <a:ln w="95250">
              <a:solidFill>
                <a:srgbClr val="FFFFFF">
                  <a:alpha val="100000"/>
                </a:srgbClr>
              </a:solidFill>
            </a:ln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</p:grpSp>
      <p:grpSp>
        <p:nvGrpSpPr>
          <p:cNvPr id="23" name="组合4"/>
          <p:cNvGrpSpPr/>
          <p:nvPr/>
        </p:nvGrpSpPr>
        <p:grpSpPr>
          <a:xfrm>
            <a:off x="353023" y="2478883"/>
            <a:ext cx="5566555" cy="1422369"/>
            <a:chOff x="0" y="0"/>
            <a:chExt cx="5566555" cy="1422369"/>
          </a:xfrm>
        </p:grpSpPr>
        <p:pic>
          <p:nvPicPr>
            <p:cNvPr id="24" name="图片2"/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0" y="0"/>
              <a:ext cx="1484991" cy="1422244"/>
            </a:xfrm>
            <a:prstGeom prst="rect">
              <a:avLst/>
            </a:prstGeom>
            <a:ln w="95250">
              <a:solidFill>
                <a:srgbClr val="FFFFFF">
                  <a:alpha val="100000"/>
                </a:srgbClr>
              </a:solidFill>
            </a:ln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pic>
          <p:nvPicPr>
            <p:cNvPr id="25" name="图片3"/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1640579" y="534"/>
              <a:ext cx="3925976" cy="1421835"/>
            </a:xfrm>
            <a:prstGeom prst="rect">
              <a:avLst/>
            </a:prstGeom>
            <a:ln w="95250">
              <a:solidFill>
                <a:srgbClr val="FFFFFF">
                  <a:alpha val="100000"/>
                </a:srgbClr>
              </a:solidFill>
            </a:ln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</p:grpSp>
      <p:grpSp>
        <p:nvGrpSpPr>
          <p:cNvPr id="5" name="组合2"/>
          <p:cNvGrpSpPr/>
          <p:nvPr/>
        </p:nvGrpSpPr>
        <p:grpSpPr>
          <a:xfrm>
            <a:off x="402441" y="1640748"/>
            <a:ext cx="6028810" cy="626300"/>
            <a:chOff x="0" y="0"/>
            <a:chExt cx="6028810" cy="626300"/>
          </a:xfrm>
        </p:grpSpPr>
        <p:sp>
          <p:nvSpPr>
            <p:cNvPr id="6" name="文本8"/>
            <p:cNvSpPr txBox="1"/>
            <p:nvPr/>
          </p:nvSpPr>
          <p:spPr>
            <a:xfrm>
              <a:off x="1648139" y="0"/>
              <a:ext cx="4380671" cy="626300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2400" b="0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hlinkClick r:id="rId13" action="ppaction://hlinksldjump"/>
                </a:rPr>
                <a:t>比较不同</a:t>
              </a:r>
              <a:r>
                <a:rPr lang="zh-CN" altLang="en-US" sz="2400" b="0" i="0" dirty="0">
                  <a:solidFill>
                    <a:srgbClr val="FFEE00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hlinkClick r:id="rId13" action="ppaction://hlinksldjump"/>
                </a:rPr>
                <a:t>响度</a:t>
              </a:r>
              <a:r>
                <a:rPr lang="zh-CN" altLang="en-US" sz="2400" b="0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hlinkClick r:id="rId13" action="ppaction://hlinksldjump"/>
                </a:rPr>
                <a:t>声音的</a:t>
              </a:r>
              <a:r>
                <a:rPr lang="zh-CN" altLang="en-US" sz="2400" b="0" i="0" dirty="0">
                  <a:solidFill>
                    <a:srgbClr val="FFEE00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hlinkClick r:id="rId13" action="ppaction://hlinksldjump"/>
                </a:rPr>
                <a:t>波形</a:t>
              </a:r>
              <a:endParaRPr lang="zh-CN" altLang="en-US" sz="2400" b="0" i="0" dirty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hlinkClick r:id="rId13" action="ppaction://hlinksldjump"/>
              </a:endParaRPr>
            </a:p>
          </p:txBody>
        </p:sp>
        <p:sp>
          <p:nvSpPr>
            <p:cNvPr id="7" name="形状4"/>
            <p:cNvSpPr txBox="1"/>
            <p:nvPr/>
          </p:nvSpPr>
          <p:spPr>
            <a:xfrm>
              <a:off x="0" y="43034"/>
              <a:ext cx="1648739" cy="540677"/>
            </a:xfrm>
            <a:custGeom>
              <a:avLst/>
              <a:gdLst>
                <a:gd name="connsiteX0" fmla="*/ 824370 w 1648739"/>
                <a:gd name="connsiteY0" fmla="*/ 0 h 540677"/>
                <a:gd name="connsiteX1" fmla="*/ 1279656 w 1648739"/>
                <a:gd name="connsiteY1" fmla="*/ 0 h 540677"/>
                <a:gd name="connsiteX2" fmla="*/ 1648739 w 1648739"/>
                <a:gd name="connsiteY2" fmla="*/ 419642 h 540677"/>
                <a:gd name="connsiteX3" fmla="*/ 369083 w 1648739"/>
                <a:gd name="connsiteY3" fmla="*/ 540677 h 540677"/>
                <a:gd name="connsiteX4" fmla="*/ 0 w 1648739"/>
                <a:gd name="connsiteY4" fmla="*/ 121035 h 540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48739" h="540677">
                  <a:moveTo>
                    <a:pt x="824370" y="0"/>
                  </a:moveTo>
                  <a:cubicBezTo>
                    <a:pt x="1279656" y="0"/>
                    <a:pt x="1648739" y="121035"/>
                    <a:pt x="1648739" y="270339"/>
                  </a:cubicBezTo>
                  <a:cubicBezTo>
                    <a:pt x="1648739" y="419642"/>
                    <a:pt x="1279656" y="540677"/>
                    <a:pt x="824370" y="540677"/>
                  </a:cubicBezTo>
                  <a:cubicBezTo>
                    <a:pt x="369083" y="540677"/>
                    <a:pt x="0" y="419642"/>
                    <a:pt x="0" y="270339"/>
                  </a:cubicBezTo>
                  <a:cubicBezTo>
                    <a:pt x="0" y="121035"/>
                    <a:pt x="369083" y="0"/>
                    <a:pt x="824370" y="0"/>
                  </a:cubicBezTo>
                  <a:close/>
                </a:path>
              </a:pathLst>
            </a:custGeom>
            <a:solidFill>
              <a:srgbClr val="99CCFF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2400" b="0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活动9</a:t>
              </a:r>
              <a:endPara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8" name="文本1"/>
          <p:cNvSpPr txBox="1"/>
          <p:nvPr/>
        </p:nvSpPr>
        <p:spPr>
          <a:xfrm>
            <a:off x="410013" y="1048464"/>
            <a:ext cx="3885628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1. 探究影响响度大小的因素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" name="形状1"/>
          <p:cNvSpPr txBox="1"/>
          <p:nvPr/>
        </p:nvSpPr>
        <p:spPr>
          <a:xfrm>
            <a:off x="417136" y="5586184"/>
            <a:ext cx="1057313" cy="483232"/>
          </a:xfrm>
          <a:custGeom>
            <a:avLst/>
            <a:gdLst>
              <a:gd name="connsiteX0" fmla="*/ 80539 w 1057313"/>
              <a:gd name="connsiteY0" fmla="*/ 0 h 483232"/>
              <a:gd name="connsiteX1" fmla="*/ 976774 w 1057313"/>
              <a:gd name="connsiteY1" fmla="*/ 0 h 483232"/>
              <a:gd name="connsiteX2" fmla="*/ 1021255 w 1057313"/>
              <a:gd name="connsiteY2" fmla="*/ 0 h 483232"/>
              <a:gd name="connsiteX3" fmla="*/ 1057313 w 1057313"/>
              <a:gd name="connsiteY3" fmla="*/ 402693 h 483232"/>
              <a:gd name="connsiteX4" fmla="*/ 1057313 w 1057313"/>
              <a:gd name="connsiteY4" fmla="*/ 447173 h 483232"/>
              <a:gd name="connsiteX5" fmla="*/ 80539 w 1057313"/>
              <a:gd name="connsiteY5" fmla="*/ 483232 h 483232"/>
              <a:gd name="connsiteX6" fmla="*/ 59178 w 1057313"/>
              <a:gd name="connsiteY6" fmla="*/ 483232 h 483232"/>
              <a:gd name="connsiteX7" fmla="*/ 8485 w 1057313"/>
              <a:gd name="connsiteY7" fmla="*/ 444539 h 483232"/>
              <a:gd name="connsiteX8" fmla="*/ 0 w 1057313"/>
              <a:gd name="connsiteY8" fmla="*/ 80539 h 483232"/>
              <a:gd name="connsiteX9" fmla="*/ 0 w 1057313"/>
              <a:gd name="connsiteY9" fmla="*/ 36058 h 483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57313" h="483232">
                <a:moveTo>
                  <a:pt x="80539" y="0"/>
                </a:moveTo>
                <a:lnTo>
                  <a:pt x="976774" y="0"/>
                </a:lnTo>
                <a:cubicBezTo>
                  <a:pt x="1021255" y="0"/>
                  <a:pt x="1057313" y="36058"/>
                  <a:pt x="1057313" y="80539"/>
                </a:cubicBezTo>
                <a:lnTo>
                  <a:pt x="1057313" y="402693"/>
                </a:lnTo>
                <a:cubicBezTo>
                  <a:pt x="1057313" y="447173"/>
                  <a:pt x="1021255" y="483232"/>
                  <a:pt x="976774" y="483232"/>
                </a:cubicBezTo>
                <a:lnTo>
                  <a:pt x="80539" y="483232"/>
                </a:lnTo>
                <a:cubicBezTo>
                  <a:pt x="59178" y="483232"/>
                  <a:pt x="38693" y="474747"/>
                  <a:pt x="23589" y="459643"/>
                </a:cubicBezTo>
                <a:cubicBezTo>
                  <a:pt x="8485" y="444539"/>
                  <a:pt x="0" y="424053"/>
                  <a:pt x="0" y="402693"/>
                </a:cubicBezTo>
                <a:lnTo>
                  <a:pt x="0" y="80539"/>
                </a:lnTo>
                <a:cubicBezTo>
                  <a:pt x="0" y="36058"/>
                  <a:pt x="36058" y="0"/>
                  <a:pt x="80539" y="0"/>
                </a:cubicBezTo>
                <a:close/>
              </a:path>
            </a:pathLst>
          </a:custGeom>
          <a:solidFill>
            <a:srgbClr val="A5FFFF">
              <a:alpha val="100000"/>
            </a:srgbClr>
          </a:solidFill>
          <a:ln w="14288">
            <a:solidFill>
              <a:srgbClr val="2DCACA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ctr"/>
            <a:r>
              <a:rPr lang="zh-CN" altLang="en-US" sz="2400" b="1" i="0" dirty="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小结:</a:t>
            </a:r>
            <a:endParaRPr lang="zh-CN" altLang="en-US" sz="2400" b="1" i="0" dirty="0">
              <a:solidFill>
                <a:srgbClr val="FF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" name="文本2"/>
          <p:cNvSpPr txBox="1"/>
          <p:nvPr/>
        </p:nvSpPr>
        <p:spPr>
          <a:xfrm>
            <a:off x="1481716" y="5502554"/>
            <a:ext cx="4673791" cy="615547"/>
          </a:xfrm>
          <a:prstGeom prst="rect">
            <a:avLst/>
          </a:prstGeom>
          <a:noFill/>
        </p:spPr>
        <p:txBody>
          <a:bodyPr anchor="ctr"/>
          <a:lstStyle/>
          <a:p>
            <a:pPr marL="0" algn="l">
              <a:lnSpc>
                <a:spcPts val="3300"/>
              </a:lnSpc>
            </a:pP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1. 用力</a:t>
            </a:r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大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，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振幅____，响度____；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1" name="文本3"/>
          <p:cNvSpPr txBox="1"/>
          <p:nvPr/>
        </p:nvSpPr>
        <p:spPr>
          <a:xfrm>
            <a:off x="1457935" y="6007141"/>
            <a:ext cx="4692269" cy="615547"/>
          </a:xfrm>
          <a:prstGeom prst="rect">
            <a:avLst/>
          </a:prstGeom>
          <a:noFill/>
        </p:spPr>
        <p:txBody>
          <a:bodyPr anchor="ctr"/>
          <a:lstStyle/>
          <a:p>
            <a:pPr marL="0" algn="l">
              <a:lnSpc>
                <a:spcPts val="3300"/>
              </a:lnSpc>
            </a:pP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用力</a:t>
            </a:r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小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，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振幅____，响度____。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2" name="文本4"/>
          <p:cNvSpPr txBox="1"/>
          <p:nvPr/>
        </p:nvSpPr>
        <p:spPr>
          <a:xfrm>
            <a:off x="3773708" y="5502392"/>
            <a:ext cx="495300" cy="615547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300"/>
              </a:lnSpc>
            </a:pPr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大</a:t>
            </a:r>
            <a:endParaRPr lang="zh-CN" altLang="en-US" sz="2400" b="0" i="0" dirty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3" name="文本5"/>
          <p:cNvSpPr txBox="1"/>
          <p:nvPr/>
        </p:nvSpPr>
        <p:spPr>
          <a:xfrm>
            <a:off x="5223460" y="5520309"/>
            <a:ext cx="495300" cy="615547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300"/>
              </a:lnSpc>
            </a:pPr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大</a:t>
            </a:r>
            <a:endParaRPr lang="zh-CN" altLang="en-US" sz="2400" b="0" i="0" dirty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" name="文本6"/>
          <p:cNvSpPr txBox="1"/>
          <p:nvPr/>
        </p:nvSpPr>
        <p:spPr>
          <a:xfrm>
            <a:off x="3773927" y="6007370"/>
            <a:ext cx="495300" cy="615547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300"/>
              </a:lnSpc>
            </a:pPr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小</a:t>
            </a:r>
            <a:endParaRPr lang="zh-CN" altLang="en-US" sz="2400" b="0" i="0" dirty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" name="形状2"/>
          <p:cNvSpPr txBox="1"/>
          <p:nvPr/>
        </p:nvSpPr>
        <p:spPr>
          <a:xfrm>
            <a:off x="152400" y="171450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讲授新课</a:t>
            </a:r>
            <a:endParaRPr lang="zh-CN" altLang="en-US" sz="2000" b="1" i="0" dirty="0">
              <a:solidFill>
                <a:srgbClr val="FFFFFF">
                  <a:alpha val="100000"/>
                </a:srgbClr>
              </a:solidFill>
              <a:latin typeface="Arial" panose="020B0604020202020204"/>
              <a:ea typeface="Arial" panose="020B0604020202020204"/>
            </a:endParaRPr>
          </a:p>
        </p:txBody>
      </p:sp>
      <p:grpSp>
        <p:nvGrpSpPr>
          <p:cNvPr id="16" name="组合3"/>
          <p:cNvGrpSpPr/>
          <p:nvPr/>
        </p:nvGrpSpPr>
        <p:grpSpPr>
          <a:xfrm>
            <a:off x="410159" y="284959"/>
            <a:ext cx="1613125" cy="850755"/>
            <a:chOff x="0" y="0"/>
            <a:chExt cx="1613125" cy="850755"/>
          </a:xfrm>
        </p:grpSpPr>
        <p:sp>
          <p:nvSpPr>
            <p:cNvPr id="17" name="形状5"/>
            <p:cNvSpPr txBox="1"/>
            <p:nvPr/>
          </p:nvSpPr>
          <p:spPr>
            <a:xfrm>
              <a:off x="559908" y="0"/>
              <a:ext cx="995839" cy="760847"/>
            </a:xfrm>
            <a:custGeom>
              <a:avLst/>
              <a:gdLst>
                <a:gd name="connsiteX0" fmla="*/ 0 w 995839"/>
                <a:gd name="connsiteY0" fmla="*/ 760848 h 760847"/>
                <a:gd name="connsiteX1" fmla="*/ 995839 w 995839"/>
                <a:gd name="connsiteY1" fmla="*/ 760848 h 760847"/>
                <a:gd name="connsiteX2" fmla="*/ 0 w 995839"/>
                <a:gd name="connsiteY2" fmla="*/ 760848 h 760847"/>
                <a:gd name="connsiteX0-1" fmla="*/ 0 w 995839"/>
                <a:gd name="connsiteY0-2" fmla="*/ 0 h 760847"/>
                <a:gd name="connsiteX1-3" fmla="*/ 361 w 995839"/>
                <a:gd name="connsiteY1-4" fmla="*/ 0 h 760847"/>
                <a:gd name="connsiteX2-5" fmla="*/ 0 w 995839"/>
                <a:gd name="connsiteY2-6" fmla="*/ 0 h 760847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995839" h="760848">
                  <a:moveTo>
                    <a:pt x="0" y="760848"/>
                  </a:moveTo>
                  <a:lnTo>
                    <a:pt x="995839" y="760848"/>
                  </a:lnTo>
                  <a:lnTo>
                    <a:pt x="0" y="760848"/>
                  </a:lnTo>
                  <a:close/>
                </a:path>
                <a:path w="995839" h="760848">
                  <a:moveTo>
                    <a:pt x="0" y="0"/>
                  </a:moveTo>
                  <a:lnTo>
                    <a:pt x="361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18" name="形状6"/>
            <p:cNvSpPr txBox="1"/>
            <p:nvPr/>
          </p:nvSpPr>
          <p:spPr>
            <a:xfrm>
              <a:off x="0" y="287849"/>
              <a:ext cx="524361" cy="481867"/>
            </a:xfrm>
            <a:custGeom>
              <a:avLst/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19" name="形状7"/>
            <p:cNvSpPr txBox="1"/>
            <p:nvPr/>
          </p:nvSpPr>
          <p:spPr>
            <a:xfrm>
              <a:off x="361847" y="237127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4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20" name="形状8"/>
            <p:cNvSpPr txBox="1"/>
            <p:nvPr/>
          </p:nvSpPr>
          <p:spPr>
            <a:xfrm>
              <a:off x="557374" y="273901"/>
              <a:ext cx="1055751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响度</a:t>
              </a:r>
              <a:endParaRPr lang="zh-CN" altLang="en-US" sz="28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1" name="形状9"/>
            <p:cNvSpPr txBox="1"/>
            <p:nvPr/>
          </p:nvSpPr>
          <p:spPr>
            <a:xfrm>
              <a:off x="1664" y="302314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二</a:t>
              </a:r>
              <a:endParaRPr lang="zh-CN" altLang="en-US" sz="28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26" name="文本7"/>
          <p:cNvSpPr txBox="1"/>
          <p:nvPr/>
        </p:nvSpPr>
        <p:spPr>
          <a:xfrm>
            <a:off x="5223498" y="6007627"/>
            <a:ext cx="495300" cy="615547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300"/>
              </a:lnSpc>
            </a:pPr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小</a:t>
            </a:r>
            <a:endParaRPr lang="zh-CN" altLang="en-US" sz="2400" b="0" i="0" dirty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5" name="圆角矩形标注 34"/>
          <p:cNvSpPr/>
          <p:nvPr/>
        </p:nvSpPr>
        <p:spPr>
          <a:xfrm>
            <a:off x="6155690" y="3624580"/>
            <a:ext cx="4672330" cy="1108075"/>
          </a:xfrm>
          <a:prstGeom prst="wedgeRoundRectCallout">
            <a:avLst>
              <a:gd name="adj1" fmla="val -59024"/>
              <a:gd name="adj2" fmla="val -126905"/>
              <a:gd name="adj3" fmla="val 16667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altLang="en-US" sz="260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振幅</a:t>
            </a:r>
            <a:r>
              <a:rPr lang="zh-CN" altLang="en-US" sz="260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：物体</a:t>
            </a:r>
            <a:r>
              <a:rPr lang="zh-CN" altLang="en-US" sz="260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振动的幅度</a:t>
            </a:r>
            <a:r>
              <a:rPr lang="zh-CN" altLang="en-US" sz="260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，振动时，偏离原来位置的最大距离。</a:t>
            </a:r>
            <a:endParaRPr lang="zh-CN" altLang="en-US" sz="260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nimEffect transition="out" filter="fade">
                                      <p:cBhvr>
                                        <p:cTn id="17" dur="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3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29" dur="3369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3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41" dur="3448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4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8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2" dur="136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36" fill="hold">
                                          <p:stCondLst>
                                            <p:cond delay="13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36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46" decel="50000" autoRev="1" fill="hold">
                                          <p:stCondLst>
                                            <p:cond delay="13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40" fill="hold">
                                          <p:stCondLst>
                                            <p:cond delay="25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3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3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3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3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3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6" dur="3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87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32"/>
                </p:tgtEl>
              </p:cMediaNode>
            </p:audio>
            <p:audio>
              <p:cMediaNode>
                <p:cTn id="88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34"/>
                </p:tgtEl>
              </p:cMediaNode>
            </p:audio>
          </p:childTnLst>
        </p:cTn>
      </p:par>
    </p:tnLst>
    <p:bldLst>
      <p:bldP spid="5" grpId="0" animBg="1"/>
      <p:bldP spid="2" grpId="0" animBg="1"/>
      <p:bldP spid="2" grpId="1" animBg="1"/>
      <p:bldP spid="23" grpId="0" animBg="1"/>
      <p:bldP spid="29" grpId="0" animBg="1"/>
      <p:bldP spid="9" grpId="0" animBg="1"/>
      <p:bldP spid="10" grpId="0" animBg="1"/>
      <p:bldP spid="12" grpId="0" animBg="1"/>
      <p:bldP spid="13" grpId="0" animBg="1"/>
      <p:bldP spid="11" grpId="0" animBg="1"/>
      <p:bldP spid="14" grpId="0" animBg="1"/>
      <p:bldP spid="26" grpId="0" animBg="1"/>
      <p:bldP spid="35" grpId="0" bldLvl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1"/>
          <p:cNvSpPr txBox="1"/>
          <p:nvPr/>
        </p:nvSpPr>
        <p:spPr>
          <a:xfrm>
            <a:off x="402869" y="5310470"/>
            <a:ext cx="8573072" cy="615547"/>
          </a:xfrm>
          <a:prstGeom prst="rect">
            <a:avLst/>
          </a:prstGeom>
          <a:noFill/>
        </p:spPr>
        <p:txBody>
          <a:bodyPr anchor="ctr"/>
          <a:lstStyle/>
          <a:p>
            <a:pPr marL="0" algn="l">
              <a:lnSpc>
                <a:spcPts val="3300"/>
              </a:lnSpc>
            </a:pP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2. 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影响响度大小的因素：发声体的______、与发声体的______。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形状1"/>
          <p:cNvSpPr txBox="1"/>
          <p:nvPr/>
        </p:nvSpPr>
        <p:spPr>
          <a:xfrm>
            <a:off x="6828939" y="5943314"/>
            <a:ext cx="2847975" cy="581025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>
              <a:lnSpc>
                <a:spcPts val="3300"/>
              </a:lnSpc>
            </a:pPr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实例：听诊器</a:t>
            </a:r>
            <a:endParaRPr lang="zh-CN" altLang="en-US" sz="2400" b="0" i="0" dirty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形状2"/>
          <p:cNvSpPr txBox="1"/>
          <p:nvPr/>
        </p:nvSpPr>
        <p:spPr>
          <a:xfrm>
            <a:off x="152400" y="171450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讲授新课</a:t>
            </a:r>
            <a:endParaRPr lang="zh-CN" altLang="en-US" sz="2000" b="1" i="0" dirty="0">
              <a:solidFill>
                <a:srgbClr val="FFFFFF">
                  <a:alpha val="100000"/>
                </a:srgbClr>
              </a:solidFill>
              <a:latin typeface="Arial" panose="020B0604020202020204"/>
              <a:ea typeface="Arial" panose="020B0604020202020204"/>
            </a:endParaRPr>
          </a:p>
        </p:txBody>
      </p:sp>
      <p:grpSp>
        <p:nvGrpSpPr>
          <p:cNvPr id="5" name="组合1"/>
          <p:cNvGrpSpPr/>
          <p:nvPr/>
        </p:nvGrpSpPr>
        <p:grpSpPr>
          <a:xfrm>
            <a:off x="410159" y="284959"/>
            <a:ext cx="1613125" cy="850755"/>
            <a:chOff x="0" y="0"/>
            <a:chExt cx="1613125" cy="850755"/>
          </a:xfrm>
        </p:grpSpPr>
        <p:sp>
          <p:nvSpPr>
            <p:cNvPr id="6" name="形状4"/>
            <p:cNvSpPr txBox="1"/>
            <p:nvPr/>
          </p:nvSpPr>
          <p:spPr>
            <a:xfrm>
              <a:off x="559908" y="0"/>
              <a:ext cx="995839" cy="760847"/>
            </a:xfrm>
            <a:custGeom>
              <a:avLst/>
              <a:gdLst>
                <a:gd name="connsiteX0" fmla="*/ 0 w 995839"/>
                <a:gd name="connsiteY0" fmla="*/ 760848 h 760847"/>
                <a:gd name="connsiteX1" fmla="*/ 995839 w 995839"/>
                <a:gd name="connsiteY1" fmla="*/ 760848 h 760847"/>
                <a:gd name="connsiteX2" fmla="*/ 0 w 995839"/>
                <a:gd name="connsiteY2" fmla="*/ 760848 h 760847"/>
                <a:gd name="connsiteX0-1" fmla="*/ 0 w 995839"/>
                <a:gd name="connsiteY0-2" fmla="*/ 0 h 760847"/>
                <a:gd name="connsiteX1-3" fmla="*/ 361 w 995839"/>
                <a:gd name="connsiteY1-4" fmla="*/ 0 h 760847"/>
                <a:gd name="connsiteX2-5" fmla="*/ 0 w 995839"/>
                <a:gd name="connsiteY2-6" fmla="*/ 0 h 760847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995839" h="760848">
                  <a:moveTo>
                    <a:pt x="0" y="760848"/>
                  </a:moveTo>
                  <a:lnTo>
                    <a:pt x="995839" y="760848"/>
                  </a:lnTo>
                  <a:lnTo>
                    <a:pt x="0" y="760848"/>
                  </a:lnTo>
                  <a:close/>
                </a:path>
                <a:path w="995839" h="760848">
                  <a:moveTo>
                    <a:pt x="0" y="0"/>
                  </a:moveTo>
                  <a:lnTo>
                    <a:pt x="361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7" name="形状5"/>
            <p:cNvSpPr txBox="1"/>
            <p:nvPr/>
          </p:nvSpPr>
          <p:spPr>
            <a:xfrm>
              <a:off x="0" y="287849"/>
              <a:ext cx="524361" cy="481867"/>
            </a:xfrm>
            <a:custGeom>
              <a:avLst/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8" name="形状6"/>
            <p:cNvSpPr txBox="1"/>
            <p:nvPr/>
          </p:nvSpPr>
          <p:spPr>
            <a:xfrm>
              <a:off x="361847" y="237127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4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9" name="形状7"/>
            <p:cNvSpPr txBox="1"/>
            <p:nvPr/>
          </p:nvSpPr>
          <p:spPr>
            <a:xfrm>
              <a:off x="557374" y="273901"/>
              <a:ext cx="1055751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响度</a:t>
              </a:r>
              <a:endParaRPr lang="zh-CN" altLang="en-US" sz="28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0" name="形状8"/>
            <p:cNvSpPr txBox="1"/>
            <p:nvPr/>
          </p:nvSpPr>
          <p:spPr>
            <a:xfrm>
              <a:off x="1664" y="302314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二</a:t>
              </a:r>
              <a:endParaRPr lang="zh-CN" altLang="en-US" sz="28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11" name="文本2"/>
          <p:cNvSpPr txBox="1"/>
          <p:nvPr/>
        </p:nvSpPr>
        <p:spPr>
          <a:xfrm>
            <a:off x="5000196" y="5292995"/>
            <a:ext cx="850900" cy="650973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300"/>
              </a:lnSpc>
            </a:pPr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振幅</a:t>
            </a:r>
            <a:endParaRPr lang="zh-CN" altLang="en-US" sz="2400" b="0" i="0" dirty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2" name="文本3"/>
          <p:cNvSpPr txBox="1"/>
          <p:nvPr/>
        </p:nvSpPr>
        <p:spPr>
          <a:xfrm>
            <a:off x="7773333" y="5292614"/>
            <a:ext cx="850900" cy="650973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300"/>
              </a:lnSpc>
            </a:pPr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距离</a:t>
            </a:r>
            <a:endParaRPr lang="zh-CN" altLang="en-US" sz="2400" b="0" i="0" dirty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3" name="文本4"/>
          <p:cNvSpPr txBox="1"/>
          <p:nvPr/>
        </p:nvSpPr>
        <p:spPr>
          <a:xfrm>
            <a:off x="409975" y="5818194"/>
            <a:ext cx="3580828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3</a:t>
            </a: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. 增大响度的主要方法：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" name="文本5"/>
          <p:cNvSpPr txBox="1"/>
          <p:nvPr/>
        </p:nvSpPr>
        <p:spPr>
          <a:xfrm>
            <a:off x="4006263" y="5806135"/>
            <a:ext cx="2839022" cy="615547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300"/>
              </a:lnSpc>
            </a:pPr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减小声音的______。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" name="文本6"/>
          <p:cNvSpPr txBox="1"/>
          <p:nvPr/>
        </p:nvSpPr>
        <p:spPr>
          <a:xfrm>
            <a:off x="410013" y="1048464"/>
            <a:ext cx="3885628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1. 探究影响响度大小的因素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16" name="组合2"/>
          <p:cNvGrpSpPr/>
          <p:nvPr/>
        </p:nvGrpSpPr>
        <p:grpSpPr>
          <a:xfrm>
            <a:off x="409775" y="1641234"/>
            <a:ext cx="4304024" cy="592773"/>
            <a:chOff x="0" y="0"/>
            <a:chExt cx="4304024" cy="592773"/>
          </a:xfrm>
        </p:grpSpPr>
        <p:sp>
          <p:nvSpPr>
            <p:cNvPr id="17" name="文本8"/>
            <p:cNvSpPr txBox="1"/>
            <p:nvPr/>
          </p:nvSpPr>
          <p:spPr>
            <a:xfrm>
              <a:off x="1749295" y="0"/>
              <a:ext cx="2554729" cy="592773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2400" b="0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呼叫远处的人</a:t>
              </a:r>
              <a:endPara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8" name="形状9"/>
            <p:cNvSpPr txBox="1"/>
            <p:nvPr/>
          </p:nvSpPr>
          <p:spPr>
            <a:xfrm>
              <a:off x="0" y="43034"/>
              <a:ext cx="1749704" cy="540677"/>
            </a:xfrm>
            <a:custGeom>
              <a:avLst/>
              <a:gdLst>
                <a:gd name="connsiteX0" fmla="*/ 874852 w 1749704"/>
                <a:gd name="connsiteY0" fmla="*/ 0 h 540677"/>
                <a:gd name="connsiteX1" fmla="*/ 1358020 w 1749704"/>
                <a:gd name="connsiteY1" fmla="*/ 0 h 540677"/>
                <a:gd name="connsiteX2" fmla="*/ 1749705 w 1749704"/>
                <a:gd name="connsiteY2" fmla="*/ 419642 h 540677"/>
                <a:gd name="connsiteX3" fmla="*/ 391685 w 1749704"/>
                <a:gd name="connsiteY3" fmla="*/ 540677 h 540677"/>
                <a:gd name="connsiteX4" fmla="*/ 0 w 1749704"/>
                <a:gd name="connsiteY4" fmla="*/ 121035 h 540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49704" h="540677">
                  <a:moveTo>
                    <a:pt x="874852" y="0"/>
                  </a:moveTo>
                  <a:cubicBezTo>
                    <a:pt x="1358020" y="0"/>
                    <a:pt x="1749705" y="121035"/>
                    <a:pt x="1749704" y="270339"/>
                  </a:cubicBezTo>
                  <a:cubicBezTo>
                    <a:pt x="1749705" y="419642"/>
                    <a:pt x="1358020" y="540677"/>
                    <a:pt x="874852" y="540677"/>
                  </a:cubicBezTo>
                  <a:cubicBezTo>
                    <a:pt x="391685" y="540677"/>
                    <a:pt x="0" y="419642"/>
                    <a:pt x="0" y="270339"/>
                  </a:cubicBezTo>
                  <a:cubicBezTo>
                    <a:pt x="0" y="121035"/>
                    <a:pt x="391685" y="0"/>
                    <a:pt x="874852" y="0"/>
                  </a:cubicBezTo>
                  <a:close/>
                </a:path>
              </a:pathLst>
            </a:custGeom>
            <a:solidFill>
              <a:srgbClr val="99CCFF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2400" b="0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活动10</a:t>
              </a:r>
              <a:endPara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pic>
        <p:nvPicPr>
          <p:cNvPr id="19" name="图片1"/>
          <p:cNvPicPr>
            <a:picLocks noChangeAspect="1"/>
          </p:cNvPicPr>
          <p:nvPr/>
        </p:nvPicPr>
        <p:blipFill>
          <a:blip r:embed="rId2"/>
          <a:srcRect t="14351"/>
          <a:stretch>
            <a:fillRect/>
          </a:stretch>
        </p:blipFill>
        <p:spPr>
          <a:xfrm>
            <a:off x="2147573" y="2494550"/>
            <a:ext cx="3305499" cy="1865214"/>
          </a:xfrm>
          <a:prstGeom prst="roundRect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0" name="形状3"/>
          <p:cNvSpPr txBox="1"/>
          <p:nvPr/>
        </p:nvSpPr>
        <p:spPr>
          <a:xfrm>
            <a:off x="264747" y="4802810"/>
            <a:ext cx="1036596" cy="483232"/>
          </a:xfrm>
          <a:custGeom>
            <a:avLst/>
            <a:gdLst>
              <a:gd name="connsiteX0" fmla="*/ 80539 w 1036596"/>
              <a:gd name="connsiteY0" fmla="*/ 0 h 483232"/>
              <a:gd name="connsiteX1" fmla="*/ 956058 w 1036596"/>
              <a:gd name="connsiteY1" fmla="*/ 0 h 483232"/>
              <a:gd name="connsiteX2" fmla="*/ 977418 w 1036596"/>
              <a:gd name="connsiteY2" fmla="*/ 0 h 483232"/>
              <a:gd name="connsiteX3" fmla="*/ 1028111 w 1036596"/>
              <a:gd name="connsiteY3" fmla="*/ 38693 h 483232"/>
              <a:gd name="connsiteX4" fmla="*/ 1036596 w 1036596"/>
              <a:gd name="connsiteY4" fmla="*/ 402693 h 483232"/>
              <a:gd name="connsiteX5" fmla="*/ 1036596 w 1036596"/>
              <a:gd name="connsiteY5" fmla="*/ 424053 h 483232"/>
              <a:gd name="connsiteX6" fmla="*/ 997903 w 1036596"/>
              <a:gd name="connsiteY6" fmla="*/ 474747 h 483232"/>
              <a:gd name="connsiteX7" fmla="*/ 80539 w 1036596"/>
              <a:gd name="connsiteY7" fmla="*/ 483232 h 483232"/>
              <a:gd name="connsiteX8" fmla="*/ 59178 w 1036596"/>
              <a:gd name="connsiteY8" fmla="*/ 483232 h 483232"/>
              <a:gd name="connsiteX9" fmla="*/ 8485 w 1036596"/>
              <a:gd name="connsiteY9" fmla="*/ 444539 h 483232"/>
              <a:gd name="connsiteX10" fmla="*/ 0 w 1036596"/>
              <a:gd name="connsiteY10" fmla="*/ 80539 h 483232"/>
              <a:gd name="connsiteX11" fmla="*/ 0 w 1036596"/>
              <a:gd name="connsiteY11" fmla="*/ 36058 h 483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036596" h="483232">
                <a:moveTo>
                  <a:pt x="80539" y="0"/>
                </a:moveTo>
                <a:lnTo>
                  <a:pt x="956058" y="0"/>
                </a:lnTo>
                <a:cubicBezTo>
                  <a:pt x="977418" y="0"/>
                  <a:pt x="997903" y="8485"/>
                  <a:pt x="1013007" y="23589"/>
                </a:cubicBezTo>
                <a:cubicBezTo>
                  <a:pt x="1028111" y="38693"/>
                  <a:pt x="1036596" y="59178"/>
                  <a:pt x="1036596" y="80539"/>
                </a:cubicBezTo>
                <a:lnTo>
                  <a:pt x="1036596" y="402693"/>
                </a:lnTo>
                <a:cubicBezTo>
                  <a:pt x="1036596" y="424053"/>
                  <a:pt x="1028111" y="444539"/>
                  <a:pt x="1013007" y="459643"/>
                </a:cubicBezTo>
                <a:cubicBezTo>
                  <a:pt x="997903" y="474747"/>
                  <a:pt x="977418" y="483232"/>
                  <a:pt x="956058" y="483232"/>
                </a:cubicBezTo>
                <a:lnTo>
                  <a:pt x="80539" y="483232"/>
                </a:lnTo>
                <a:cubicBezTo>
                  <a:pt x="59178" y="483232"/>
                  <a:pt x="38693" y="474747"/>
                  <a:pt x="23589" y="459643"/>
                </a:cubicBezTo>
                <a:cubicBezTo>
                  <a:pt x="8485" y="444539"/>
                  <a:pt x="0" y="424053"/>
                  <a:pt x="0" y="402693"/>
                </a:cubicBezTo>
                <a:lnTo>
                  <a:pt x="0" y="80539"/>
                </a:lnTo>
                <a:cubicBezTo>
                  <a:pt x="0" y="36058"/>
                  <a:pt x="36058" y="0"/>
                  <a:pt x="80539" y="0"/>
                </a:cubicBezTo>
                <a:close/>
              </a:path>
            </a:pathLst>
          </a:custGeom>
          <a:solidFill>
            <a:srgbClr val="A5FFFF">
              <a:alpha val="100000"/>
            </a:srgbClr>
          </a:solidFill>
          <a:ln w="14288">
            <a:solidFill>
              <a:srgbClr val="2DCACA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ctr"/>
            <a:r>
              <a:rPr lang="zh-CN" altLang="en-US" sz="2400" b="1" i="0" dirty="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小结:</a:t>
            </a:r>
            <a:endParaRPr lang="zh-CN" altLang="en-US" sz="2400" b="1" i="0" dirty="0">
              <a:solidFill>
                <a:srgbClr val="FF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1" name="文本7"/>
          <p:cNvSpPr txBox="1"/>
          <p:nvPr/>
        </p:nvSpPr>
        <p:spPr>
          <a:xfrm>
            <a:off x="5601595" y="5806792"/>
            <a:ext cx="850900" cy="615547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300"/>
              </a:lnSpc>
            </a:pPr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发散</a:t>
            </a:r>
            <a:endParaRPr lang="zh-CN" altLang="en-US" sz="2400" b="0" i="0" dirty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8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7" dur="136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36" fill="hold">
                                          <p:stCondLst>
                                            <p:cond delay="13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36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46" decel="50000" autoRev="1" fill="hold">
                                          <p:stCondLst>
                                            <p:cond delay="13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40" fill="hold">
                                          <p:stCondLst>
                                            <p:cond delay="25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3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3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3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3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3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6" dur="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9" grpId="0" animBg="1"/>
      <p:bldP spid="20" grpId="0" animBg="1"/>
      <p:bldP spid="2" grpId="0" animBg="1"/>
      <p:bldP spid="11" grpId="0" animBg="1"/>
      <p:bldP spid="12" grpId="0" animBg="1"/>
      <p:bldP spid="13" grpId="0" animBg="1"/>
      <p:bldP spid="14" grpId="0" animBg="1"/>
      <p:bldP spid="21" grpId="0" animBg="1"/>
      <p:bldP spid="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1"/>
          <p:cNvGrpSpPr/>
          <p:nvPr/>
        </p:nvGrpSpPr>
        <p:grpSpPr>
          <a:xfrm>
            <a:off x="506609" y="3352376"/>
            <a:ext cx="3084876" cy="2150877"/>
            <a:chOff x="0" y="0"/>
            <a:chExt cx="3084876" cy="2150877"/>
          </a:xfrm>
        </p:grpSpPr>
        <p:sp>
          <p:nvSpPr>
            <p:cNvPr id="3" name="形状8"/>
            <p:cNvSpPr txBox="1"/>
            <p:nvPr/>
          </p:nvSpPr>
          <p:spPr>
            <a:xfrm>
              <a:off x="0" y="9096"/>
              <a:ext cx="3084876" cy="214178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19050">
              <a:solidFill>
                <a:srgbClr val="FFFFFF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  <a:r>
                <a:rPr lang="zh-CN" altLang="en-US" sz="1800" b="0" i="0" dirty="0">
                  <a:solidFill>
                    <a:srgbClr val="FFFFD9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D9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4" name="形状9"/>
            <p:cNvSpPr txBox="1"/>
            <p:nvPr/>
          </p:nvSpPr>
          <p:spPr>
            <a:xfrm>
              <a:off x="716" y="0"/>
              <a:ext cx="3066254" cy="2130586"/>
            </a:xfrm>
            <a:custGeom>
              <a:avLst/>
              <a:gdLst>
                <a:gd name="connsiteX0" fmla="*/ 0 w 3066254"/>
                <a:gd name="connsiteY0" fmla="*/ 733772 h 2130586"/>
                <a:gd name="connsiteX1" fmla="*/ 81949 w 3066254"/>
                <a:gd name="connsiteY1" fmla="*/ 540878 h 2130586"/>
                <a:gd name="connsiteX2" fmla="*/ 573642 w 3066254"/>
                <a:gd name="connsiteY2" fmla="*/ 387894 h 2130586"/>
                <a:gd name="connsiteX3" fmla="*/ 1215575 w 3066254"/>
                <a:gd name="connsiteY3" fmla="*/ 2117283 h 2130586"/>
                <a:gd name="connsiteX4" fmla="*/ 1802875 w 3066254"/>
                <a:gd name="connsiteY4" fmla="*/ 35364 h 2130586"/>
                <a:gd name="connsiteX5" fmla="*/ 2376518 w 3066254"/>
                <a:gd name="connsiteY5" fmla="*/ 2130586 h 2130586"/>
                <a:gd name="connsiteX6" fmla="*/ 2875040 w 3066254"/>
                <a:gd name="connsiteY6" fmla="*/ -217393 h 2130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66254" h="2130586" fill="none">
                  <a:moveTo>
                    <a:pt x="0" y="733772"/>
                  </a:moveTo>
                  <a:cubicBezTo>
                    <a:pt x="81949" y="540878"/>
                    <a:pt x="163898" y="-170832"/>
                    <a:pt x="368770" y="108531"/>
                  </a:cubicBezTo>
                  <a:cubicBezTo>
                    <a:pt x="573642" y="387894"/>
                    <a:pt x="805831" y="2117283"/>
                    <a:pt x="1010703" y="2117283"/>
                  </a:cubicBezTo>
                  <a:cubicBezTo>
                    <a:pt x="1215575" y="2117283"/>
                    <a:pt x="1393131" y="35364"/>
                    <a:pt x="1598003" y="35364"/>
                  </a:cubicBezTo>
                  <a:cubicBezTo>
                    <a:pt x="1802875" y="35364"/>
                    <a:pt x="1925799" y="2123935"/>
                    <a:pt x="2151158" y="2130586"/>
                  </a:cubicBezTo>
                  <a:cubicBezTo>
                    <a:pt x="2376518" y="2130586"/>
                    <a:pt x="2465296" y="341333"/>
                    <a:pt x="2670168" y="61970"/>
                  </a:cubicBezTo>
                  <a:cubicBezTo>
                    <a:pt x="2875040" y="-217393"/>
                    <a:pt x="2991134" y="527575"/>
                    <a:pt x="3066254" y="713817"/>
                  </a:cubicBezTo>
                </a:path>
              </a:pathLst>
            </a:custGeom>
            <a:ln w="23812">
              <a:solidFill>
                <a:srgbClr val="FFFFFF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  <a:r>
                <a:rPr lang="zh-CN" altLang="en-US" sz="1800" b="0" i="0" dirty="0">
                  <a:solidFill>
                    <a:srgbClr val="FFFFD9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D9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</p:grpSp>
      <p:grpSp>
        <p:nvGrpSpPr>
          <p:cNvPr id="5" name="组合2"/>
          <p:cNvGrpSpPr/>
          <p:nvPr/>
        </p:nvGrpSpPr>
        <p:grpSpPr>
          <a:xfrm>
            <a:off x="8556269" y="3350250"/>
            <a:ext cx="3087384" cy="2149827"/>
            <a:chOff x="0" y="0"/>
            <a:chExt cx="3087384" cy="2149827"/>
          </a:xfrm>
        </p:grpSpPr>
        <p:sp>
          <p:nvSpPr>
            <p:cNvPr id="6" name="形状10"/>
            <p:cNvSpPr txBox="1"/>
            <p:nvPr/>
          </p:nvSpPr>
          <p:spPr>
            <a:xfrm>
              <a:off x="0" y="0"/>
              <a:ext cx="3087384" cy="2142129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19050">
              <a:solidFill>
                <a:srgbClr val="FFFFFF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  <a:r>
                <a:rPr lang="zh-CN" altLang="en-US" sz="1800" b="0" i="0" dirty="0">
                  <a:solidFill>
                    <a:srgbClr val="FFFFD9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D9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7" name="形状11"/>
            <p:cNvSpPr txBox="1"/>
            <p:nvPr/>
          </p:nvSpPr>
          <p:spPr>
            <a:xfrm>
              <a:off x="38709" y="2100"/>
              <a:ext cx="3048675" cy="2147727"/>
            </a:xfrm>
            <a:custGeom>
              <a:avLst/>
              <a:gdLst>
                <a:gd name="connsiteX0" fmla="*/ 0 w 3048675"/>
                <a:gd name="connsiteY0" fmla="*/ 2127717 h 2147727"/>
                <a:gd name="connsiteX1" fmla="*/ 34102 w 3048675"/>
                <a:gd name="connsiteY1" fmla="*/ 1980979 h 2147727"/>
                <a:gd name="connsiteX2" fmla="*/ 409218 w 3048675"/>
                <a:gd name="connsiteY2" fmla="*/ 366861 h 2147727"/>
                <a:gd name="connsiteX3" fmla="*/ 716132 w 3048675"/>
                <a:gd name="connsiteY3" fmla="*/ 2134387 h 2147727"/>
                <a:gd name="connsiteX4" fmla="*/ 968483 w 3048675"/>
                <a:gd name="connsiteY4" fmla="*/ 13355 h 2147727"/>
                <a:gd name="connsiteX5" fmla="*/ 1268576 w 3048675"/>
                <a:gd name="connsiteY5" fmla="*/ 2121047 h 2147727"/>
                <a:gd name="connsiteX6" fmla="*/ 1493646 w 3048675"/>
                <a:gd name="connsiteY6" fmla="*/ 40035 h 2147727"/>
                <a:gd name="connsiteX7" fmla="*/ 1902864 w 3048675"/>
                <a:gd name="connsiteY7" fmla="*/ 2141057 h 2147727"/>
                <a:gd name="connsiteX8" fmla="*/ 2141575 w 3048675"/>
                <a:gd name="connsiteY8" fmla="*/ -6654 h 2147727"/>
                <a:gd name="connsiteX9" fmla="*/ 2564434 w 3048675"/>
                <a:gd name="connsiteY9" fmla="*/ 2107708 h 2147727"/>
                <a:gd name="connsiteX10" fmla="*/ 2864527 w 3048675"/>
                <a:gd name="connsiteY10" fmla="*/ -260111 h 2147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048675" h="2147727" fill="none">
                  <a:moveTo>
                    <a:pt x="0" y="2127717"/>
                  </a:moveTo>
                  <a:cubicBezTo>
                    <a:pt x="34102" y="1980979"/>
                    <a:pt x="225070" y="-273451"/>
                    <a:pt x="320554" y="46705"/>
                  </a:cubicBezTo>
                  <a:cubicBezTo>
                    <a:pt x="409218" y="366861"/>
                    <a:pt x="511523" y="2141057"/>
                    <a:pt x="613827" y="2141057"/>
                  </a:cubicBezTo>
                  <a:cubicBezTo>
                    <a:pt x="716132" y="2134387"/>
                    <a:pt x="750233" y="26695"/>
                    <a:pt x="859358" y="20025"/>
                  </a:cubicBezTo>
                  <a:cubicBezTo>
                    <a:pt x="968483" y="13355"/>
                    <a:pt x="1057147" y="2114378"/>
                    <a:pt x="1166272" y="2121047"/>
                  </a:cubicBezTo>
                  <a:cubicBezTo>
                    <a:pt x="1268576" y="2121047"/>
                    <a:pt x="1248115" y="26695"/>
                    <a:pt x="1370881" y="33365"/>
                  </a:cubicBezTo>
                  <a:cubicBezTo>
                    <a:pt x="1493646" y="40035"/>
                    <a:pt x="1650513" y="2134387"/>
                    <a:pt x="1780099" y="2141057"/>
                  </a:cubicBezTo>
                  <a:cubicBezTo>
                    <a:pt x="1902864" y="2141057"/>
                    <a:pt x="1882403" y="6686"/>
                    <a:pt x="2011989" y="16"/>
                  </a:cubicBezTo>
                  <a:cubicBezTo>
                    <a:pt x="2141575" y="-6654"/>
                    <a:pt x="2298442" y="2127717"/>
                    <a:pt x="2434848" y="2121047"/>
                  </a:cubicBezTo>
                  <a:cubicBezTo>
                    <a:pt x="2564434" y="2107708"/>
                    <a:pt x="2537153" y="360191"/>
                    <a:pt x="2700840" y="53375"/>
                  </a:cubicBezTo>
                  <a:cubicBezTo>
                    <a:pt x="2864527" y="-260111"/>
                    <a:pt x="2946371" y="2087698"/>
                    <a:pt x="3048675" y="2147727"/>
                  </a:cubicBezTo>
                </a:path>
              </a:pathLst>
            </a:custGeom>
            <a:ln w="23812">
              <a:solidFill>
                <a:srgbClr val="FFFFFF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  <a:r>
                <a:rPr lang="zh-CN" altLang="en-US" sz="1800" b="0" i="0" dirty="0">
                  <a:solidFill>
                    <a:srgbClr val="FFFFD9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D9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</p:grpSp>
      <p:grpSp>
        <p:nvGrpSpPr>
          <p:cNvPr id="8" name="组合3"/>
          <p:cNvGrpSpPr/>
          <p:nvPr/>
        </p:nvGrpSpPr>
        <p:grpSpPr>
          <a:xfrm>
            <a:off x="4531769" y="3350000"/>
            <a:ext cx="3085593" cy="2142826"/>
            <a:chOff x="0" y="0"/>
            <a:chExt cx="3085593" cy="2142826"/>
          </a:xfrm>
        </p:grpSpPr>
        <p:sp>
          <p:nvSpPr>
            <p:cNvPr id="9" name="形状12"/>
            <p:cNvSpPr txBox="1"/>
            <p:nvPr/>
          </p:nvSpPr>
          <p:spPr>
            <a:xfrm>
              <a:off x="0" y="0"/>
              <a:ext cx="3085593" cy="2142826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19050">
              <a:solidFill>
                <a:srgbClr val="FFFFFF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  <a:r>
                <a:rPr lang="zh-CN" altLang="en-US" sz="1800" b="0" i="0" dirty="0">
                  <a:solidFill>
                    <a:srgbClr val="FFFFD9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D9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10" name="形状13"/>
            <p:cNvSpPr txBox="1"/>
            <p:nvPr/>
          </p:nvSpPr>
          <p:spPr>
            <a:xfrm>
              <a:off x="0" y="332519"/>
              <a:ext cx="3066966" cy="1358080"/>
            </a:xfrm>
            <a:custGeom>
              <a:avLst/>
              <a:gdLst>
                <a:gd name="connsiteX0" fmla="*/ 0 w 3066966"/>
                <a:gd name="connsiteY0" fmla="*/ 405146 h 1358080"/>
                <a:gd name="connsiteX1" fmla="*/ 81968 w 3066966"/>
                <a:gd name="connsiteY1" fmla="*/ 218557 h 1358080"/>
                <a:gd name="connsiteX2" fmla="*/ 614759 w 3066966"/>
                <a:gd name="connsiteY2" fmla="*/ 385154 h 1358080"/>
                <a:gd name="connsiteX3" fmla="*/ 1202196 w 3066966"/>
                <a:gd name="connsiteY3" fmla="*/ 1358080 h 1358080"/>
                <a:gd name="connsiteX4" fmla="*/ 1796463 w 3066966"/>
                <a:gd name="connsiteY4" fmla="*/ 31968 h 1358080"/>
                <a:gd name="connsiteX5" fmla="*/ 2370239 w 3066966"/>
                <a:gd name="connsiteY5" fmla="*/ 1324761 h 1358080"/>
                <a:gd name="connsiteX6" fmla="*/ 2786909 w 3066966"/>
                <a:gd name="connsiteY6" fmla="*/ -181276 h 13580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66966" h="1358080" fill="none">
                  <a:moveTo>
                    <a:pt x="0" y="405146"/>
                  </a:moveTo>
                  <a:cubicBezTo>
                    <a:pt x="81968" y="218557"/>
                    <a:pt x="211750" y="-167948"/>
                    <a:pt x="409840" y="105271"/>
                  </a:cubicBezTo>
                  <a:cubicBezTo>
                    <a:pt x="614759" y="385154"/>
                    <a:pt x="792356" y="1358080"/>
                    <a:pt x="997276" y="1358080"/>
                  </a:cubicBezTo>
                  <a:cubicBezTo>
                    <a:pt x="1202196" y="1358080"/>
                    <a:pt x="1386624" y="38632"/>
                    <a:pt x="1591544" y="38632"/>
                  </a:cubicBezTo>
                  <a:cubicBezTo>
                    <a:pt x="1796463" y="31968"/>
                    <a:pt x="1919415" y="1324761"/>
                    <a:pt x="2144827" y="1324761"/>
                  </a:cubicBezTo>
                  <a:cubicBezTo>
                    <a:pt x="2370239" y="1324761"/>
                    <a:pt x="2377069" y="378490"/>
                    <a:pt x="2581989" y="98607"/>
                  </a:cubicBezTo>
                  <a:cubicBezTo>
                    <a:pt x="2786909" y="-181276"/>
                    <a:pt x="2991829" y="205229"/>
                    <a:pt x="3066966" y="385154"/>
                  </a:cubicBezTo>
                </a:path>
              </a:pathLst>
            </a:custGeom>
            <a:ln w="23812">
              <a:solidFill>
                <a:srgbClr val="FFFFFF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  <a:r>
                <a:rPr lang="zh-CN" altLang="en-US" sz="1800" b="0" i="0" dirty="0">
                  <a:solidFill>
                    <a:srgbClr val="FFFFD9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D9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</p:grpSp>
      <p:sp>
        <p:nvSpPr>
          <p:cNvPr id="11" name="形状1"/>
          <p:cNvSpPr txBox="1"/>
          <p:nvPr/>
        </p:nvSpPr>
        <p:spPr>
          <a:xfrm>
            <a:off x="402565" y="1339625"/>
            <a:ext cx="11010900" cy="1162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>
              <a:lnSpc>
                <a:spcPts val="4400"/>
              </a:lnSpc>
            </a:pPr>
            <a:r>
              <a:rPr lang="zh-CN" altLang="en-US" sz="26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练习：</a:t>
            </a:r>
            <a:r>
              <a:rPr lang="zh-CN" altLang="en-US" sz="26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如图所示的是几种声音输入到示波器上显示的波形，其中音调相同的是</a:t>
            </a:r>
            <a:r>
              <a:rPr lang="zh-CN" altLang="en-US" sz="2600" b="0" i="0" u="sng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       </a:t>
            </a:r>
            <a:r>
              <a:rPr lang="zh-CN" altLang="en-US" sz="26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；响度相同的是</a:t>
            </a:r>
            <a:r>
              <a:rPr lang="zh-CN" altLang="en-US" sz="2600" b="0" i="0" u="sng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       </a:t>
            </a:r>
            <a:r>
              <a:rPr lang="zh-CN" altLang="en-US" sz="26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。</a:t>
            </a:r>
            <a:endParaRPr lang="zh-CN" altLang="en-US" sz="26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2" name="形状2"/>
          <p:cNvSpPr txBox="1"/>
          <p:nvPr/>
        </p:nvSpPr>
        <p:spPr>
          <a:xfrm>
            <a:off x="1790786" y="5805221"/>
            <a:ext cx="514464" cy="5143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800" b="0" i="0" dirty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甲</a:t>
            </a:r>
            <a:endParaRPr lang="zh-CN" altLang="en-US" sz="2800" b="0" i="0" dirty="0">
              <a:solidFill>
                <a:srgbClr val="FFFFFF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3" name="形状3"/>
          <p:cNvSpPr txBox="1"/>
          <p:nvPr/>
        </p:nvSpPr>
        <p:spPr>
          <a:xfrm>
            <a:off x="5789809" y="5839225"/>
            <a:ext cx="568642" cy="5143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800" b="0" i="0" dirty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乙</a:t>
            </a:r>
            <a:endParaRPr lang="zh-CN" altLang="en-US" sz="2800" b="0" i="0" dirty="0">
              <a:solidFill>
                <a:srgbClr val="FFFFFF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4" name="形状4"/>
          <p:cNvSpPr txBox="1"/>
          <p:nvPr/>
        </p:nvSpPr>
        <p:spPr>
          <a:xfrm>
            <a:off x="9842516" y="5805287"/>
            <a:ext cx="514350" cy="5143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800" b="0" i="0" dirty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丙</a:t>
            </a:r>
            <a:endParaRPr lang="zh-CN" altLang="en-US" sz="2800" b="0" i="0" dirty="0">
              <a:solidFill>
                <a:srgbClr val="FFFFFF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5" name="形状5"/>
          <p:cNvSpPr txBox="1"/>
          <p:nvPr/>
        </p:nvSpPr>
        <p:spPr>
          <a:xfrm>
            <a:off x="1179138" y="1987963"/>
            <a:ext cx="1552575" cy="5143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6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甲、乙</a:t>
            </a:r>
            <a:endParaRPr lang="zh-CN" altLang="en-US" sz="2600" b="0" i="0" dirty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6" name="形状6"/>
          <p:cNvSpPr txBox="1"/>
          <p:nvPr/>
        </p:nvSpPr>
        <p:spPr>
          <a:xfrm>
            <a:off x="4607881" y="1988048"/>
            <a:ext cx="1562100" cy="5143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6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甲、丙</a:t>
            </a:r>
            <a:endParaRPr lang="zh-CN" altLang="en-US" sz="2600" b="0" i="0" dirty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" name="形状7"/>
          <p:cNvSpPr txBox="1"/>
          <p:nvPr/>
        </p:nvSpPr>
        <p:spPr>
          <a:xfrm>
            <a:off x="152400" y="171450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讲授新课</a:t>
            </a:r>
            <a:endParaRPr lang="zh-CN" altLang="en-US" sz="2000" b="1" i="0" dirty="0">
              <a:solidFill>
                <a:srgbClr val="FFFFFF">
                  <a:alpha val="100000"/>
                </a:srgbClr>
              </a:solidFill>
              <a:latin typeface="Arial" panose="020B0604020202020204"/>
              <a:ea typeface="Arial" panose="020B0604020202020204"/>
            </a:endParaRPr>
          </a:p>
        </p:txBody>
      </p:sp>
      <p:grpSp>
        <p:nvGrpSpPr>
          <p:cNvPr id="18" name="组合4"/>
          <p:cNvGrpSpPr/>
          <p:nvPr/>
        </p:nvGrpSpPr>
        <p:grpSpPr>
          <a:xfrm>
            <a:off x="410159" y="284959"/>
            <a:ext cx="1613125" cy="850755"/>
            <a:chOff x="0" y="0"/>
            <a:chExt cx="1613125" cy="850755"/>
          </a:xfrm>
        </p:grpSpPr>
        <p:sp>
          <p:nvSpPr>
            <p:cNvPr id="19" name="形状14"/>
            <p:cNvSpPr txBox="1"/>
            <p:nvPr/>
          </p:nvSpPr>
          <p:spPr>
            <a:xfrm>
              <a:off x="559908" y="0"/>
              <a:ext cx="995839" cy="760847"/>
            </a:xfrm>
            <a:custGeom>
              <a:avLst/>
              <a:gdLst>
                <a:gd name="connsiteX0" fmla="*/ 0 w 995839"/>
                <a:gd name="connsiteY0" fmla="*/ 760848 h 760847"/>
                <a:gd name="connsiteX1" fmla="*/ 995839 w 995839"/>
                <a:gd name="connsiteY1" fmla="*/ 760848 h 760847"/>
                <a:gd name="connsiteX2" fmla="*/ 0 w 995839"/>
                <a:gd name="connsiteY2" fmla="*/ 760848 h 760847"/>
                <a:gd name="connsiteX0-1" fmla="*/ 0 w 995839"/>
                <a:gd name="connsiteY0-2" fmla="*/ 0 h 760847"/>
                <a:gd name="connsiteX1-3" fmla="*/ 361 w 995839"/>
                <a:gd name="connsiteY1-4" fmla="*/ 0 h 760847"/>
                <a:gd name="connsiteX2-5" fmla="*/ 0 w 995839"/>
                <a:gd name="connsiteY2-6" fmla="*/ 0 h 760847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995839" h="760848">
                  <a:moveTo>
                    <a:pt x="0" y="760848"/>
                  </a:moveTo>
                  <a:lnTo>
                    <a:pt x="995839" y="760848"/>
                  </a:lnTo>
                  <a:lnTo>
                    <a:pt x="0" y="760848"/>
                  </a:lnTo>
                  <a:close/>
                </a:path>
                <a:path w="995839" h="760848">
                  <a:moveTo>
                    <a:pt x="0" y="0"/>
                  </a:moveTo>
                  <a:lnTo>
                    <a:pt x="361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20" name="形状15"/>
            <p:cNvSpPr txBox="1"/>
            <p:nvPr/>
          </p:nvSpPr>
          <p:spPr>
            <a:xfrm>
              <a:off x="0" y="287849"/>
              <a:ext cx="524361" cy="481867"/>
            </a:xfrm>
            <a:custGeom>
              <a:avLst/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21" name="形状16"/>
            <p:cNvSpPr txBox="1"/>
            <p:nvPr/>
          </p:nvSpPr>
          <p:spPr>
            <a:xfrm>
              <a:off x="361847" y="237127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4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22" name="形状17"/>
            <p:cNvSpPr txBox="1"/>
            <p:nvPr/>
          </p:nvSpPr>
          <p:spPr>
            <a:xfrm>
              <a:off x="557374" y="273901"/>
              <a:ext cx="1055751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响度</a:t>
              </a:r>
              <a:endParaRPr lang="zh-CN" altLang="en-US" sz="28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3" name="形状18"/>
            <p:cNvSpPr txBox="1"/>
            <p:nvPr/>
          </p:nvSpPr>
          <p:spPr>
            <a:xfrm>
              <a:off x="1664" y="302314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二</a:t>
              </a:r>
              <a:endParaRPr lang="zh-CN" altLang="en-US" sz="28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形状1"/>
          <p:cNvSpPr txBox="1"/>
          <p:nvPr/>
        </p:nvSpPr>
        <p:spPr>
          <a:xfrm>
            <a:off x="152400" y="171450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讲授新课</a:t>
            </a:r>
            <a:endParaRPr lang="zh-CN" altLang="en-US" sz="2000" b="1" i="0" dirty="0">
              <a:solidFill>
                <a:srgbClr val="FFFFFF">
                  <a:alpha val="100000"/>
                </a:srgbClr>
              </a:solidFill>
              <a:latin typeface="Arial" panose="020B0604020202020204"/>
              <a:ea typeface="Arial" panose="020B0604020202020204"/>
            </a:endParaRPr>
          </a:p>
        </p:txBody>
      </p:sp>
      <p:grpSp>
        <p:nvGrpSpPr>
          <p:cNvPr id="3" name="组合1"/>
          <p:cNvGrpSpPr/>
          <p:nvPr/>
        </p:nvGrpSpPr>
        <p:grpSpPr>
          <a:xfrm>
            <a:off x="410159" y="284959"/>
            <a:ext cx="1562643" cy="850754"/>
            <a:chOff x="0" y="0"/>
            <a:chExt cx="1562643" cy="850754"/>
          </a:xfrm>
        </p:grpSpPr>
        <p:sp>
          <p:nvSpPr>
            <p:cNvPr id="4" name="形状2"/>
            <p:cNvSpPr txBox="1"/>
            <p:nvPr/>
          </p:nvSpPr>
          <p:spPr>
            <a:xfrm>
              <a:off x="559908" y="0"/>
              <a:ext cx="968216" cy="760847"/>
            </a:xfrm>
            <a:custGeom>
              <a:avLst/>
              <a:gdLst>
                <a:gd name="connsiteX0" fmla="*/ 0 w 968216"/>
                <a:gd name="connsiteY0" fmla="*/ 760847 h 760847"/>
                <a:gd name="connsiteX1" fmla="*/ 968216 w 968216"/>
                <a:gd name="connsiteY1" fmla="*/ 760847 h 760847"/>
                <a:gd name="connsiteX2" fmla="*/ 0 w 968216"/>
                <a:gd name="connsiteY2" fmla="*/ 760847 h 760847"/>
                <a:gd name="connsiteX0-1" fmla="*/ 0 w 968216"/>
                <a:gd name="connsiteY0-2" fmla="*/ 0 h 760847"/>
                <a:gd name="connsiteX1-3" fmla="*/ 351 w 968216"/>
                <a:gd name="connsiteY1-4" fmla="*/ 0 h 760847"/>
                <a:gd name="connsiteX2-5" fmla="*/ 0 w 968216"/>
                <a:gd name="connsiteY2-6" fmla="*/ 0 h 760847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968216" h="760847">
                  <a:moveTo>
                    <a:pt x="0" y="760847"/>
                  </a:moveTo>
                  <a:lnTo>
                    <a:pt x="968216" y="760847"/>
                  </a:lnTo>
                  <a:lnTo>
                    <a:pt x="0" y="760847"/>
                  </a:lnTo>
                  <a:close/>
                </a:path>
                <a:path w="968216" h="760847">
                  <a:moveTo>
                    <a:pt x="0" y="0"/>
                  </a:moveTo>
                  <a:lnTo>
                    <a:pt x="351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5" name="形状3"/>
            <p:cNvSpPr txBox="1"/>
            <p:nvPr/>
          </p:nvSpPr>
          <p:spPr>
            <a:xfrm>
              <a:off x="0" y="287849"/>
              <a:ext cx="524361" cy="481867"/>
            </a:xfrm>
            <a:custGeom>
              <a:avLst/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14288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6" name="形状4"/>
            <p:cNvSpPr txBox="1"/>
            <p:nvPr/>
          </p:nvSpPr>
          <p:spPr>
            <a:xfrm>
              <a:off x="361847" y="237127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4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7" name="形状5"/>
            <p:cNvSpPr txBox="1"/>
            <p:nvPr/>
          </p:nvSpPr>
          <p:spPr>
            <a:xfrm>
              <a:off x="557374" y="273901"/>
              <a:ext cx="1005269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音色</a:t>
              </a:r>
              <a:endParaRPr lang="zh-CN" altLang="en-US" sz="28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8" name="形状6"/>
            <p:cNvSpPr txBox="1"/>
            <p:nvPr/>
          </p:nvSpPr>
          <p:spPr>
            <a:xfrm>
              <a:off x="1663" y="302313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三</a:t>
              </a:r>
              <a:endParaRPr lang="zh-CN" altLang="en-US" sz="28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pSp>
        <p:nvGrpSpPr>
          <p:cNvPr id="9" name="组合2"/>
          <p:cNvGrpSpPr/>
          <p:nvPr/>
        </p:nvGrpSpPr>
        <p:grpSpPr>
          <a:xfrm>
            <a:off x="361950" y="676275"/>
            <a:ext cx="10791825" cy="5038725"/>
            <a:chOff x="0" y="0"/>
            <a:chExt cx="10791825" cy="5038725"/>
          </a:xfrm>
        </p:grpSpPr>
        <p:pic>
          <p:nvPicPr>
            <p:cNvPr id="10" name="图片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1762125"/>
              <a:ext cx="2933700" cy="3276600"/>
            </a:xfrm>
            <a:prstGeom prst="rect">
              <a:avLst/>
            </a:prstGeom>
          </p:spPr>
        </p:pic>
        <p:pic>
          <p:nvPicPr>
            <p:cNvPr id="11" name="图片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695700" y="0"/>
              <a:ext cx="4419600" cy="3457575"/>
            </a:xfrm>
            <a:prstGeom prst="rect">
              <a:avLst/>
            </a:prstGeom>
          </p:spPr>
        </p:pic>
        <p:pic>
          <p:nvPicPr>
            <p:cNvPr id="12" name="图片3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972175" y="2628900"/>
              <a:ext cx="4819650" cy="2057400"/>
            </a:xfrm>
            <a:prstGeom prst="rect">
              <a:avLst/>
            </a:prstGeom>
          </p:spPr>
        </p:pic>
      </p:grpSp>
      <p:sp>
        <p:nvSpPr>
          <p:cNvPr id="13" name="文本1"/>
          <p:cNvSpPr txBox="1"/>
          <p:nvPr/>
        </p:nvSpPr>
        <p:spPr>
          <a:xfrm>
            <a:off x="933450" y="5715000"/>
            <a:ext cx="10029825" cy="722757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300" b="0" i="0" dirty="0">
                <a:solidFill>
                  <a:srgbClr val="FFFFFF">
                    <a:alpha val="100000"/>
                  </a:srgbClr>
                </a:solidFill>
                <a:latin typeface="Microsoft YaHei UI" panose="020B0503020204020204" charset="-122"/>
                <a:ea typeface="Microsoft YaHei UI" panose="020B0503020204020204" charset="-122"/>
              </a:rPr>
              <a:t>我们能分辨不同乐器发声，是因为它们的音色不同。</a:t>
            </a:r>
            <a:endParaRPr lang="zh-CN" altLang="en-US" sz="3300" b="0" i="0" dirty="0">
              <a:solidFill>
                <a:srgbClr val="FFFFFF">
                  <a:alpha val="100000"/>
                </a:srgbClr>
              </a:solidFill>
              <a:latin typeface="Microsoft YaHei UI" panose="020B0503020204020204" charset="-122"/>
              <a:ea typeface="Microsoft YaHei UI" panose="020B0503020204020204" charset="-122"/>
            </a:endParaRPr>
          </a:p>
        </p:txBody>
      </p:sp>
      <p:pic>
        <p:nvPicPr>
          <p:cNvPr id="14" name="音频1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739323" y="1185291"/>
            <a:ext cx="609600" cy="609600"/>
          </a:xfrm>
          <a:prstGeom prst="rect">
            <a:avLst/>
          </a:prstGeom>
        </p:spPr>
      </p:pic>
      <p:sp>
        <p:nvSpPr>
          <p:cNvPr id="15" name="文本2"/>
          <p:cNvSpPr txBox="1"/>
          <p:nvPr/>
        </p:nvSpPr>
        <p:spPr>
          <a:xfrm>
            <a:off x="723900" y="1114425"/>
            <a:ext cx="2200275" cy="751473"/>
          </a:xfrm>
          <a:prstGeom prst="rect">
            <a:avLst/>
          </a:prstGeom>
          <a:noFill/>
        </p:spPr>
        <p:txBody>
          <a:bodyPr anchor="ctr"/>
          <a:lstStyle/>
          <a:p>
            <a:pPr marL="0" algn="l">
              <a:lnSpc>
                <a:spcPts val="4400"/>
              </a:lnSpc>
            </a:pPr>
            <a:r>
              <a:rPr lang="zh-CN" altLang="en-US" sz="3600" b="0" i="0" dirty="0">
                <a:solidFill>
                  <a:srgbClr val="FFFFFF">
                    <a:alpha val="100000"/>
                  </a:srgbClr>
                </a:solidFill>
                <a:effectLst>
                  <a:reflection blurRad="6350" stA="40000" endA="300" endPos="70000" dist="76200" dir="5400000" sy="-100000" algn="bl" rotWithShape="0"/>
                </a:effectLst>
                <a:latin typeface="Arial" panose="020B0604020202020204"/>
                <a:ea typeface="Arial" panose="020B0604020202020204"/>
              </a:rPr>
              <a:t>听乐辨器</a:t>
            </a:r>
            <a:endParaRPr lang="zh-CN" altLang="en-US" sz="3600" b="0" i="0" dirty="0">
              <a:solidFill>
                <a:srgbClr val="FFFFFF">
                  <a:alpha val="100000"/>
                </a:srgbClr>
              </a:solidFill>
              <a:effectLst>
                <a:reflection blurRad="6350" stA="40000" endA="300" endPos="70000" dist="76200" dir="5400000" sy="-100000" algn="bl" rotWithShape="0"/>
              </a:effectLst>
              <a:latin typeface="Arial" panose="020B0604020202020204"/>
              <a:ea typeface="Arial" panose="020B0604020202020204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9" grpId="0" animBg="1"/>
      <p:bldP spid="1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/>
          <p:cNvPicPr>
            <a:picLocks noChangeAspect="1"/>
          </p:cNvPicPr>
          <p:nvPr/>
        </p:nvPicPr>
        <p:blipFill>
          <a:blip r:embed="rId2"/>
          <a:srcRect t="26158"/>
          <a:stretch>
            <a:fillRect/>
          </a:stretch>
        </p:blipFill>
        <p:spPr>
          <a:xfrm>
            <a:off x="304800" y="2085975"/>
            <a:ext cx="11553825" cy="2476500"/>
          </a:xfrm>
          <a:prstGeom prst="rect">
            <a:avLst/>
          </a:prstGeom>
        </p:spPr>
      </p:pic>
      <p:pic>
        <p:nvPicPr>
          <p:cNvPr id="3" name="Flash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68558" y="1067829"/>
            <a:ext cx="609600" cy="609600"/>
          </a:xfrm>
          <a:prstGeom prst="rect">
            <a:avLst/>
          </a:prstGeom>
        </p:spPr>
      </p:pic>
      <p:sp>
        <p:nvSpPr>
          <p:cNvPr id="4" name="文本1"/>
          <p:cNvSpPr txBox="1"/>
          <p:nvPr/>
        </p:nvSpPr>
        <p:spPr>
          <a:xfrm>
            <a:off x="1264425" y="4971631"/>
            <a:ext cx="9635728" cy="1433378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800"/>
              </a:lnSpc>
            </a:pPr>
            <a:r>
              <a:rPr lang="zh-CN" altLang="en-US" sz="3300" b="0" i="0" dirty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发声体的</a:t>
            </a:r>
            <a:r>
              <a:rPr lang="zh-CN" altLang="en-US" sz="3300" b="0" i="0" dirty="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材料</a:t>
            </a:r>
            <a:r>
              <a:rPr lang="zh-CN" altLang="en-US" sz="3300" b="0" i="0" dirty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、</a:t>
            </a:r>
            <a:r>
              <a:rPr lang="zh-CN" altLang="en-US" sz="3300" b="0" i="0" dirty="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结构</a:t>
            </a:r>
            <a:r>
              <a:rPr lang="zh-CN" altLang="en-US" sz="3300" b="0" i="0" dirty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不同，发出声音的音色就不同。</a:t>
            </a:r>
            <a:r>
              <a:rPr lang="zh-CN" altLang="en-US" sz="3300" b="1" i="0" dirty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音色是声音的一种特性，由物体本身决定。</a:t>
            </a:r>
            <a:endParaRPr lang="zh-CN" altLang="en-US" sz="3300" b="1" i="0" dirty="0">
              <a:solidFill>
                <a:srgbClr val="FFFFFF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grpSp>
        <p:nvGrpSpPr>
          <p:cNvPr id="5" name="组合1"/>
          <p:cNvGrpSpPr/>
          <p:nvPr/>
        </p:nvGrpSpPr>
        <p:grpSpPr>
          <a:xfrm>
            <a:off x="255641" y="1204636"/>
            <a:ext cx="6252039" cy="567804"/>
            <a:chOff x="0" y="0"/>
            <a:chExt cx="6252039" cy="567804"/>
          </a:xfrm>
        </p:grpSpPr>
        <p:sp>
          <p:nvSpPr>
            <p:cNvPr id="6" name="文本2"/>
            <p:cNvSpPr txBox="1"/>
            <p:nvPr/>
          </p:nvSpPr>
          <p:spPr>
            <a:xfrm>
              <a:off x="1860890" y="0"/>
              <a:ext cx="4391149" cy="538162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2400" b="1" i="0" dirty="0">
                  <a:solidFill>
                    <a:srgbClr val="FFFFFF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比较不同音色声音的波形</a:t>
              </a:r>
              <a:endParaRPr lang="zh-CN" altLang="en-US" sz="2400" b="1" i="0" dirty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endParaRPr>
            </a:p>
          </p:txBody>
        </p:sp>
        <p:sp>
          <p:nvSpPr>
            <p:cNvPr id="7" name="形状2"/>
            <p:cNvSpPr txBox="1"/>
            <p:nvPr/>
          </p:nvSpPr>
          <p:spPr>
            <a:xfrm>
              <a:off x="0" y="27127"/>
              <a:ext cx="1861147" cy="540677"/>
            </a:xfrm>
            <a:custGeom>
              <a:avLst/>
              <a:gdLst>
                <a:gd name="connsiteX0" fmla="*/ 930573 w 1861147"/>
                <a:gd name="connsiteY0" fmla="*/ 0 h 540677"/>
                <a:gd name="connsiteX1" fmla="*/ 1444515 w 1861147"/>
                <a:gd name="connsiteY1" fmla="*/ 0 h 540677"/>
                <a:gd name="connsiteX2" fmla="*/ 1861147 w 1861147"/>
                <a:gd name="connsiteY2" fmla="*/ 419642 h 540677"/>
                <a:gd name="connsiteX3" fmla="*/ 416632 w 1861147"/>
                <a:gd name="connsiteY3" fmla="*/ 540677 h 540677"/>
                <a:gd name="connsiteX4" fmla="*/ 0 w 1861147"/>
                <a:gd name="connsiteY4" fmla="*/ 121035 h 540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61147" h="540677">
                  <a:moveTo>
                    <a:pt x="930573" y="0"/>
                  </a:moveTo>
                  <a:cubicBezTo>
                    <a:pt x="1444515" y="0"/>
                    <a:pt x="1861147" y="121035"/>
                    <a:pt x="1861147" y="270339"/>
                  </a:cubicBezTo>
                  <a:cubicBezTo>
                    <a:pt x="1861147" y="419642"/>
                    <a:pt x="1444515" y="540677"/>
                    <a:pt x="930573" y="540677"/>
                  </a:cubicBezTo>
                  <a:cubicBezTo>
                    <a:pt x="416632" y="540677"/>
                    <a:pt x="0" y="419642"/>
                    <a:pt x="0" y="270339"/>
                  </a:cubicBezTo>
                  <a:cubicBezTo>
                    <a:pt x="0" y="121035"/>
                    <a:pt x="416632" y="0"/>
                    <a:pt x="930573" y="0"/>
                  </a:cubicBezTo>
                  <a:close/>
                </a:path>
              </a:pathLst>
            </a:custGeom>
            <a:solidFill>
              <a:srgbClr val="99CCFF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2400" b="1" i="0" dirty="0">
                  <a:solidFill>
                    <a:srgbClr val="FFFFFF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活动10</a:t>
              </a:r>
              <a:endParaRPr lang="zh-CN" altLang="en-US" sz="2400" b="1" i="0" dirty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endParaRPr>
            </a:p>
          </p:txBody>
        </p:sp>
      </p:grpSp>
      <p:sp>
        <p:nvSpPr>
          <p:cNvPr id="8" name="形状1"/>
          <p:cNvSpPr txBox="1"/>
          <p:nvPr/>
        </p:nvSpPr>
        <p:spPr>
          <a:xfrm>
            <a:off x="152400" y="171450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讲授新课</a:t>
            </a:r>
            <a:endParaRPr lang="zh-CN" altLang="en-US" sz="2000" b="1" i="0" dirty="0">
              <a:solidFill>
                <a:srgbClr val="FFFFFF">
                  <a:alpha val="100000"/>
                </a:srgbClr>
              </a:solidFill>
              <a:latin typeface="Arial" panose="020B0604020202020204"/>
              <a:ea typeface="Arial" panose="020B0604020202020204"/>
            </a:endParaRPr>
          </a:p>
        </p:txBody>
      </p:sp>
      <p:grpSp>
        <p:nvGrpSpPr>
          <p:cNvPr id="9" name="组合2"/>
          <p:cNvGrpSpPr/>
          <p:nvPr/>
        </p:nvGrpSpPr>
        <p:grpSpPr>
          <a:xfrm>
            <a:off x="410159" y="284959"/>
            <a:ext cx="1562643" cy="850754"/>
            <a:chOff x="0" y="0"/>
            <a:chExt cx="1562643" cy="850754"/>
          </a:xfrm>
        </p:grpSpPr>
        <p:sp>
          <p:nvSpPr>
            <p:cNvPr id="10" name="形状3"/>
            <p:cNvSpPr txBox="1"/>
            <p:nvPr/>
          </p:nvSpPr>
          <p:spPr>
            <a:xfrm>
              <a:off x="559908" y="0"/>
              <a:ext cx="968216" cy="760847"/>
            </a:xfrm>
            <a:custGeom>
              <a:avLst/>
              <a:gdLst>
                <a:gd name="connsiteX0" fmla="*/ 0 w 968216"/>
                <a:gd name="connsiteY0" fmla="*/ 760847 h 760847"/>
                <a:gd name="connsiteX1" fmla="*/ 968216 w 968216"/>
                <a:gd name="connsiteY1" fmla="*/ 760847 h 760847"/>
                <a:gd name="connsiteX2" fmla="*/ 0 w 968216"/>
                <a:gd name="connsiteY2" fmla="*/ 760847 h 760847"/>
                <a:gd name="connsiteX0-1" fmla="*/ 0 w 968216"/>
                <a:gd name="connsiteY0-2" fmla="*/ 0 h 760847"/>
                <a:gd name="connsiteX1-3" fmla="*/ 351 w 968216"/>
                <a:gd name="connsiteY1-4" fmla="*/ 0 h 760847"/>
                <a:gd name="connsiteX2-5" fmla="*/ 0 w 968216"/>
                <a:gd name="connsiteY2-6" fmla="*/ 0 h 760847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968216" h="760847">
                  <a:moveTo>
                    <a:pt x="0" y="760847"/>
                  </a:moveTo>
                  <a:lnTo>
                    <a:pt x="968216" y="760847"/>
                  </a:lnTo>
                  <a:lnTo>
                    <a:pt x="0" y="760847"/>
                  </a:lnTo>
                  <a:close/>
                </a:path>
                <a:path w="968216" h="760847">
                  <a:moveTo>
                    <a:pt x="0" y="0"/>
                  </a:moveTo>
                  <a:lnTo>
                    <a:pt x="351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11" name="形状4"/>
            <p:cNvSpPr txBox="1"/>
            <p:nvPr/>
          </p:nvSpPr>
          <p:spPr>
            <a:xfrm>
              <a:off x="0" y="287849"/>
              <a:ext cx="524361" cy="481867"/>
            </a:xfrm>
            <a:custGeom>
              <a:avLst/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12" name="形状5"/>
            <p:cNvSpPr txBox="1"/>
            <p:nvPr/>
          </p:nvSpPr>
          <p:spPr>
            <a:xfrm>
              <a:off x="361847" y="237127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4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13" name="形状6"/>
            <p:cNvSpPr txBox="1"/>
            <p:nvPr/>
          </p:nvSpPr>
          <p:spPr>
            <a:xfrm>
              <a:off x="557374" y="273901"/>
              <a:ext cx="1005269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音色</a:t>
              </a:r>
              <a:endParaRPr lang="zh-CN" altLang="en-US" sz="28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4" name="形状7"/>
            <p:cNvSpPr txBox="1"/>
            <p:nvPr/>
          </p:nvSpPr>
          <p:spPr>
            <a:xfrm>
              <a:off x="1663" y="302313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三</a:t>
              </a:r>
              <a:endParaRPr lang="zh-CN" altLang="en-US" sz="28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表格1"/>
          <p:cNvGraphicFramePr>
            <a:graphicFrameLocks noGrp="1"/>
          </p:cNvGraphicFramePr>
          <p:nvPr/>
        </p:nvGraphicFramePr>
        <p:xfrm>
          <a:off x="278349" y="1509846"/>
          <a:ext cx="11512549" cy="48399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8872"/>
                <a:gridCol w="1754294"/>
                <a:gridCol w="4732937"/>
                <a:gridCol w="4166446"/>
              </a:tblGrid>
              <a:tr h="595945">
                <a:tc>
                  <a:txBody>
                    <a:bodyPr/>
                    <a:lstStyle/>
                    <a:p>
                      <a:pPr marL="0" algn="l">
                        <a:lnSpc>
                          <a:spcPts val="2800"/>
                        </a:lnSpc>
                      </a:pPr>
                      <a:r>
                        <a:rPr lang="zh-CN" altLang="en-US" sz="2400" b="1" i="0" dirty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 </a:t>
                      </a:r>
                      <a:endParaRPr lang="zh-CN" altLang="en-US" sz="2400" b="1" i="0" dirty="0">
                        <a:solidFill>
                          <a:srgbClr val="FFFFFF">
                            <a:alpha val="100000"/>
                          </a:srgbClr>
                        </a:solidFill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anchor="t">
                    <a:lnL w="19050" cap="flat">
                      <a:solidFill>
                        <a:srgbClr val="FFEE00">
                          <a:alpha val="100000"/>
                        </a:srgbClr>
                      </a:solidFill>
                    </a:lnL>
                    <a:lnR w="19050" cap="flat">
                      <a:solidFill>
                        <a:srgbClr val="FFEE00">
                          <a:alpha val="100000"/>
                        </a:srgbClr>
                      </a:solidFill>
                    </a:lnR>
                    <a:lnT w="19050" cap="flat">
                      <a:solidFill>
                        <a:srgbClr val="FFEE00">
                          <a:alpha val="100000"/>
                        </a:srgbClr>
                      </a:solidFill>
                    </a:lnT>
                    <a:lnB w="19050" cap="flat">
                      <a:solidFill>
                        <a:srgbClr val="FFEE00">
                          <a:alpha val="100000"/>
                        </a:srgbClr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marL="0" algn="ctr">
                        <a:lnSpc>
                          <a:spcPts val="2800"/>
                        </a:lnSpc>
                      </a:pPr>
                      <a:r>
                        <a:rPr lang="zh-CN" altLang="en-US" sz="2400" b="1" i="0" dirty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 定义</a:t>
                      </a:r>
                      <a:endParaRPr lang="zh-CN" altLang="en-US" sz="2400" b="1" i="0" dirty="0">
                        <a:solidFill>
                          <a:srgbClr val="FFFFFF">
                            <a:alpha val="100000"/>
                          </a:srgbClr>
                        </a:solidFill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 anchor="ctr">
                    <a:lnL w="19050" cap="flat">
                      <a:solidFill>
                        <a:srgbClr val="FFEE00">
                          <a:alpha val="100000"/>
                        </a:srgbClr>
                      </a:solidFill>
                    </a:lnL>
                    <a:lnR w="19050" cap="flat">
                      <a:solidFill>
                        <a:srgbClr val="FFEE00">
                          <a:alpha val="100000"/>
                        </a:srgbClr>
                      </a:solidFill>
                    </a:lnR>
                    <a:lnT w="19050" cap="flat">
                      <a:solidFill>
                        <a:srgbClr val="FFEE00">
                          <a:alpha val="100000"/>
                        </a:srgbClr>
                      </a:solidFill>
                    </a:lnT>
                    <a:lnB w="19050" cap="flat">
                      <a:solidFill>
                        <a:srgbClr val="FFEE00">
                          <a:alpha val="100000"/>
                        </a:srgbClr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marL="0" algn="ctr">
                        <a:lnSpc>
                          <a:spcPts val="2800"/>
                        </a:lnSpc>
                      </a:pPr>
                      <a:r>
                        <a:rPr lang="zh-CN" altLang="en-US" sz="2400" b="1" i="0" dirty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     决定因素</a:t>
                      </a:r>
                      <a:endParaRPr lang="zh-CN" altLang="en-US" sz="2400" b="1" i="0" dirty="0">
                        <a:solidFill>
                          <a:srgbClr val="FFFFFF">
                            <a:alpha val="100000"/>
                          </a:srgbClr>
                        </a:solidFill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 anchor="ctr">
                    <a:lnL w="19050" cap="flat">
                      <a:solidFill>
                        <a:srgbClr val="FFEE00">
                          <a:alpha val="100000"/>
                        </a:srgbClr>
                      </a:solidFill>
                    </a:lnL>
                    <a:lnR w="19050" cap="flat">
                      <a:solidFill>
                        <a:srgbClr val="FFEE00">
                          <a:alpha val="100000"/>
                        </a:srgbClr>
                      </a:solidFill>
                    </a:lnR>
                    <a:lnT w="19050" cap="flat">
                      <a:solidFill>
                        <a:srgbClr val="FFEE00">
                          <a:alpha val="100000"/>
                        </a:srgbClr>
                      </a:solidFill>
                    </a:lnT>
                    <a:lnB w="19050" cap="flat">
                      <a:solidFill>
                        <a:srgbClr val="FFEE00">
                          <a:alpha val="100000"/>
                        </a:srgbClr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marL="0" algn="ctr">
                        <a:lnSpc>
                          <a:spcPts val="2800"/>
                        </a:lnSpc>
                      </a:pPr>
                      <a:r>
                        <a:rPr lang="zh-CN" altLang="en-US" sz="2400" b="1" i="0" dirty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    听感表现</a:t>
                      </a:r>
                      <a:endParaRPr lang="zh-CN" altLang="en-US" sz="2400" b="1" i="0" dirty="0">
                        <a:solidFill>
                          <a:srgbClr val="FFFFFF">
                            <a:alpha val="100000"/>
                          </a:srgbClr>
                        </a:solidFill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 anchor="ctr">
                    <a:lnL w="19050" cap="flat">
                      <a:solidFill>
                        <a:srgbClr val="FFEE00">
                          <a:alpha val="100000"/>
                        </a:srgbClr>
                      </a:solidFill>
                    </a:lnL>
                    <a:lnR w="19050" cap="flat">
                      <a:solidFill>
                        <a:srgbClr val="FFEE00">
                          <a:alpha val="100000"/>
                        </a:srgbClr>
                      </a:solidFill>
                    </a:lnR>
                    <a:lnT w="19050" cap="flat">
                      <a:solidFill>
                        <a:srgbClr val="FFEE00">
                          <a:alpha val="100000"/>
                        </a:srgbClr>
                      </a:solidFill>
                    </a:lnT>
                    <a:lnB w="19050" cap="flat">
                      <a:solidFill>
                        <a:srgbClr val="FFEE00">
                          <a:alpha val="100000"/>
                        </a:srgbClr>
                      </a:solidFill>
                    </a:lnB>
                  </a:tcPr>
                </a:tc>
              </a:tr>
              <a:tr h="1409792">
                <a:tc>
                  <a:txBody>
                    <a:bodyPr/>
                    <a:lstStyle/>
                    <a:p>
                      <a:pPr marL="0" algn="ctr">
                        <a:lnSpc>
                          <a:spcPts val="2800"/>
                        </a:lnSpc>
                      </a:pPr>
                      <a:r>
                        <a:rPr lang="zh-CN" altLang="en-US" sz="2400" b="1" i="0" dirty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音</a:t>
                      </a:r>
                      <a:endParaRPr lang="zh-CN" altLang="en-US" sz="2400" b="1" i="0" dirty="0">
                        <a:solidFill>
                          <a:srgbClr val="FFFFFF">
                            <a:alpha val="100000"/>
                          </a:srgbClr>
                        </a:solidFill>
                        <a:latin typeface="黑体" panose="02010609060101010101" charset="-122"/>
                        <a:ea typeface="黑体" panose="02010609060101010101" charset="-122"/>
                      </a:endParaRPr>
                    </a:p>
                    <a:p>
                      <a:pPr marL="0" algn="ctr">
                        <a:lnSpc>
                          <a:spcPts val="2800"/>
                        </a:lnSpc>
                      </a:pPr>
                      <a:r>
                        <a:rPr lang="zh-CN" altLang="en-US" sz="2400" b="1" i="0" dirty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调</a:t>
                      </a:r>
                      <a:endParaRPr lang="zh-CN" altLang="en-US" sz="2400" b="1" i="0" dirty="0">
                        <a:solidFill>
                          <a:srgbClr val="FFFFFF">
                            <a:alpha val="100000"/>
                          </a:srgbClr>
                        </a:solidFill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 anchor="ctr">
                    <a:lnL w="19050" cap="flat">
                      <a:solidFill>
                        <a:srgbClr val="FFEE00">
                          <a:alpha val="100000"/>
                        </a:srgbClr>
                      </a:solidFill>
                    </a:lnL>
                    <a:lnR w="19050" cap="flat">
                      <a:solidFill>
                        <a:srgbClr val="FFEE00">
                          <a:alpha val="100000"/>
                        </a:srgbClr>
                      </a:solidFill>
                    </a:lnR>
                    <a:lnT w="19050" cap="flat">
                      <a:solidFill>
                        <a:srgbClr val="FFEE00">
                          <a:alpha val="100000"/>
                        </a:srgbClr>
                      </a:solidFill>
                    </a:lnT>
                    <a:lnB w="19050" cap="flat">
                      <a:solidFill>
                        <a:srgbClr val="FFEE00">
                          <a:alpha val="100000"/>
                        </a:srgbClr>
                      </a:solidFill>
                    </a:lnB>
                    <a:solidFill>
                      <a:srgbClr val="FFFFFF">
                        <a:alpha val="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/>
                    </a:p>
                  </a:txBody>
                  <a:tcPr anchor="t">
                    <a:lnL w="19050" cap="flat">
                      <a:solidFill>
                        <a:srgbClr val="FFEE00">
                          <a:alpha val="100000"/>
                        </a:srgbClr>
                      </a:solidFill>
                    </a:lnL>
                    <a:lnR w="19050" cap="flat">
                      <a:solidFill>
                        <a:srgbClr val="FFEE00">
                          <a:alpha val="100000"/>
                        </a:srgbClr>
                      </a:solidFill>
                    </a:lnR>
                    <a:lnT w="19050" cap="flat">
                      <a:solidFill>
                        <a:srgbClr val="FFEE00">
                          <a:alpha val="100000"/>
                        </a:srgbClr>
                      </a:solidFill>
                    </a:lnT>
                    <a:lnB w="19050" cap="flat">
                      <a:solidFill>
                        <a:srgbClr val="FFEE00">
                          <a:alpha val="100000"/>
                        </a:srgbClr>
                      </a:solidFill>
                    </a:lnB>
                    <a:solidFill>
                      <a:srgbClr val="FFFFFF">
                        <a:alpha val="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/>
                    </a:p>
                  </a:txBody>
                  <a:tcPr anchor="t">
                    <a:lnL w="19050" cap="flat">
                      <a:solidFill>
                        <a:srgbClr val="FFEE00">
                          <a:alpha val="100000"/>
                        </a:srgbClr>
                      </a:solidFill>
                    </a:lnL>
                    <a:lnR w="19050" cap="flat">
                      <a:solidFill>
                        <a:srgbClr val="FFEE00">
                          <a:alpha val="100000"/>
                        </a:srgbClr>
                      </a:solidFill>
                    </a:lnR>
                    <a:lnT w="19050" cap="flat">
                      <a:solidFill>
                        <a:srgbClr val="FFEE00">
                          <a:alpha val="100000"/>
                        </a:srgbClr>
                      </a:solidFill>
                    </a:lnT>
                    <a:lnB w="19050" cap="flat">
                      <a:solidFill>
                        <a:srgbClr val="FFEE00">
                          <a:alpha val="100000"/>
                        </a:srgbClr>
                      </a:solidFill>
                    </a:lnB>
                    <a:solidFill>
                      <a:srgbClr val="FFFFFF">
                        <a:alpha val="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/>
                    </a:p>
                  </a:txBody>
                  <a:tcPr anchor="t">
                    <a:lnL w="19050" cap="flat">
                      <a:solidFill>
                        <a:srgbClr val="FFEE00">
                          <a:alpha val="100000"/>
                        </a:srgbClr>
                      </a:solidFill>
                    </a:lnL>
                    <a:lnR w="19050" cap="flat">
                      <a:solidFill>
                        <a:srgbClr val="FFEE00">
                          <a:alpha val="100000"/>
                        </a:srgbClr>
                      </a:solidFill>
                    </a:lnR>
                    <a:lnT w="19050" cap="flat">
                      <a:solidFill>
                        <a:srgbClr val="FFEE00">
                          <a:alpha val="100000"/>
                        </a:srgbClr>
                      </a:solidFill>
                    </a:lnT>
                    <a:lnB w="19050" cap="flat">
                      <a:solidFill>
                        <a:srgbClr val="FFEE00">
                          <a:alpha val="100000"/>
                        </a:srgbClr>
                      </a:solidFill>
                    </a:lnB>
                    <a:solidFill>
                      <a:srgbClr val="FFFFFF">
                        <a:alpha val="0"/>
                      </a:srgbClr>
                    </a:solidFill>
                  </a:tcPr>
                </a:tc>
              </a:tr>
              <a:tr h="1417125">
                <a:tc>
                  <a:txBody>
                    <a:bodyPr/>
                    <a:lstStyle/>
                    <a:p>
                      <a:pPr marL="0" algn="ctr">
                        <a:lnSpc>
                          <a:spcPts val="2800"/>
                        </a:lnSpc>
                      </a:pPr>
                      <a:r>
                        <a:rPr lang="zh-CN" altLang="en-US" sz="2400" b="1" i="0" dirty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响</a:t>
                      </a:r>
                      <a:endParaRPr lang="zh-CN" altLang="en-US" sz="2400" b="1" i="0" dirty="0">
                        <a:solidFill>
                          <a:srgbClr val="FFFFFF">
                            <a:alpha val="100000"/>
                          </a:srgbClr>
                        </a:solidFill>
                        <a:latin typeface="黑体" panose="02010609060101010101" charset="-122"/>
                        <a:ea typeface="黑体" panose="02010609060101010101" charset="-122"/>
                      </a:endParaRPr>
                    </a:p>
                    <a:p>
                      <a:pPr marL="0" algn="ctr">
                        <a:lnSpc>
                          <a:spcPts val="2800"/>
                        </a:lnSpc>
                      </a:pPr>
                      <a:r>
                        <a:rPr lang="zh-CN" altLang="en-US" sz="2400" b="1" i="0" dirty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度</a:t>
                      </a:r>
                      <a:endParaRPr lang="zh-CN" altLang="en-US" sz="2400" b="1" i="0" dirty="0">
                        <a:solidFill>
                          <a:srgbClr val="FFFFFF">
                            <a:alpha val="100000"/>
                          </a:srgbClr>
                        </a:solidFill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 anchor="ctr">
                    <a:lnL w="19050" cap="flat">
                      <a:solidFill>
                        <a:srgbClr val="FFEE00">
                          <a:alpha val="100000"/>
                        </a:srgbClr>
                      </a:solidFill>
                    </a:lnL>
                    <a:lnR w="19050" cap="flat">
                      <a:solidFill>
                        <a:srgbClr val="FFEE00">
                          <a:alpha val="100000"/>
                        </a:srgbClr>
                      </a:solidFill>
                    </a:lnR>
                    <a:lnT w="19050" cap="flat">
                      <a:solidFill>
                        <a:srgbClr val="FFEE00">
                          <a:alpha val="100000"/>
                        </a:srgbClr>
                      </a:solidFill>
                    </a:lnT>
                    <a:lnB w="19050" cap="flat">
                      <a:solidFill>
                        <a:srgbClr val="FFEE00">
                          <a:alpha val="100000"/>
                        </a:srgbClr>
                      </a:solidFill>
                    </a:lnB>
                    <a:solidFill>
                      <a:srgbClr val="FFFFFF">
                        <a:alpha val="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/>
                    </a:p>
                  </a:txBody>
                  <a:tcPr anchor="t">
                    <a:lnL w="19050" cap="flat">
                      <a:solidFill>
                        <a:srgbClr val="FFEE00">
                          <a:alpha val="100000"/>
                        </a:srgbClr>
                      </a:solidFill>
                    </a:lnL>
                    <a:lnR w="19050" cap="flat">
                      <a:solidFill>
                        <a:srgbClr val="FFEE00">
                          <a:alpha val="100000"/>
                        </a:srgbClr>
                      </a:solidFill>
                    </a:lnR>
                    <a:lnT w="19050" cap="flat">
                      <a:solidFill>
                        <a:srgbClr val="FFEE00">
                          <a:alpha val="100000"/>
                        </a:srgbClr>
                      </a:solidFill>
                    </a:lnT>
                    <a:lnB w="19050" cap="flat">
                      <a:solidFill>
                        <a:srgbClr val="FFEE00">
                          <a:alpha val="100000"/>
                        </a:srgbClr>
                      </a:solidFill>
                    </a:lnB>
                    <a:solidFill>
                      <a:srgbClr val="FFFFFF">
                        <a:alpha val="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/>
                    </a:p>
                  </a:txBody>
                  <a:tcPr anchor="t">
                    <a:lnL w="19050" cap="flat">
                      <a:solidFill>
                        <a:srgbClr val="FFEE00">
                          <a:alpha val="100000"/>
                        </a:srgbClr>
                      </a:solidFill>
                    </a:lnL>
                    <a:lnR w="19050" cap="flat">
                      <a:solidFill>
                        <a:srgbClr val="FFEE00">
                          <a:alpha val="100000"/>
                        </a:srgbClr>
                      </a:solidFill>
                    </a:lnR>
                    <a:lnT w="19050" cap="flat">
                      <a:solidFill>
                        <a:srgbClr val="FFEE00">
                          <a:alpha val="100000"/>
                        </a:srgbClr>
                      </a:solidFill>
                    </a:lnT>
                    <a:lnB w="19050" cap="flat">
                      <a:solidFill>
                        <a:srgbClr val="FFEE00">
                          <a:alpha val="100000"/>
                        </a:srgbClr>
                      </a:solidFill>
                    </a:lnB>
                    <a:solidFill>
                      <a:srgbClr val="FFFFFF">
                        <a:alpha val="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/>
                    </a:p>
                  </a:txBody>
                  <a:tcPr anchor="t">
                    <a:lnL w="19050" cap="flat">
                      <a:solidFill>
                        <a:srgbClr val="FFEE00">
                          <a:alpha val="100000"/>
                        </a:srgbClr>
                      </a:solidFill>
                    </a:lnL>
                    <a:lnR w="19050" cap="flat">
                      <a:solidFill>
                        <a:srgbClr val="FFEE00">
                          <a:alpha val="100000"/>
                        </a:srgbClr>
                      </a:solidFill>
                    </a:lnR>
                    <a:lnT w="19050" cap="flat">
                      <a:solidFill>
                        <a:srgbClr val="FFEE00">
                          <a:alpha val="100000"/>
                        </a:srgbClr>
                      </a:solidFill>
                    </a:lnT>
                    <a:lnB w="19050" cap="flat">
                      <a:solidFill>
                        <a:srgbClr val="FFEE00">
                          <a:alpha val="100000"/>
                        </a:srgbClr>
                      </a:solidFill>
                    </a:lnB>
                    <a:solidFill>
                      <a:srgbClr val="FFFFFF">
                        <a:alpha val="0"/>
                      </a:srgbClr>
                    </a:solidFill>
                  </a:tcPr>
                </a:tc>
              </a:tr>
              <a:tr h="1417124">
                <a:tc>
                  <a:txBody>
                    <a:bodyPr/>
                    <a:lstStyle/>
                    <a:p>
                      <a:pPr marL="0" algn="ctr">
                        <a:lnSpc>
                          <a:spcPts val="2800"/>
                        </a:lnSpc>
                      </a:pPr>
                      <a:r>
                        <a:rPr lang="zh-CN" altLang="en-US" sz="2400" b="1" i="0" dirty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音</a:t>
                      </a:r>
                      <a:endParaRPr lang="zh-CN" altLang="en-US" sz="2400" b="1" i="0" dirty="0">
                        <a:solidFill>
                          <a:srgbClr val="FFFFFF">
                            <a:alpha val="100000"/>
                          </a:srgbClr>
                        </a:solidFill>
                        <a:latin typeface="黑体" panose="02010609060101010101" charset="-122"/>
                        <a:ea typeface="黑体" panose="02010609060101010101" charset="-122"/>
                      </a:endParaRPr>
                    </a:p>
                    <a:p>
                      <a:pPr marL="0" algn="ctr">
                        <a:lnSpc>
                          <a:spcPts val="2800"/>
                        </a:lnSpc>
                      </a:pPr>
                      <a:r>
                        <a:rPr lang="zh-CN" altLang="en-US" sz="2400" b="1" i="0" dirty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色</a:t>
                      </a:r>
                      <a:endParaRPr lang="zh-CN" altLang="en-US" sz="2400" b="1" i="0" dirty="0">
                        <a:solidFill>
                          <a:srgbClr val="FFFFFF">
                            <a:alpha val="100000"/>
                          </a:srgbClr>
                        </a:solidFill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 anchor="ctr">
                    <a:lnL w="19050" cap="flat">
                      <a:solidFill>
                        <a:srgbClr val="FFEE00">
                          <a:alpha val="100000"/>
                        </a:srgbClr>
                      </a:solidFill>
                    </a:lnL>
                    <a:lnR w="19050" cap="flat">
                      <a:solidFill>
                        <a:srgbClr val="FFEE00">
                          <a:alpha val="100000"/>
                        </a:srgbClr>
                      </a:solidFill>
                    </a:lnR>
                    <a:lnT w="19050" cap="flat">
                      <a:solidFill>
                        <a:srgbClr val="FFEE00">
                          <a:alpha val="100000"/>
                        </a:srgbClr>
                      </a:solidFill>
                    </a:lnT>
                    <a:lnB w="19050" cap="flat">
                      <a:solidFill>
                        <a:srgbClr val="FFEE00">
                          <a:alpha val="100000"/>
                        </a:srgbClr>
                      </a:solidFill>
                    </a:lnB>
                    <a:solidFill>
                      <a:srgbClr val="FFFFFF">
                        <a:alpha val="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/>
                    </a:p>
                  </a:txBody>
                  <a:tcPr anchor="t">
                    <a:lnL w="19050" cap="flat">
                      <a:solidFill>
                        <a:srgbClr val="FFEE00">
                          <a:alpha val="100000"/>
                        </a:srgbClr>
                      </a:solidFill>
                    </a:lnL>
                    <a:lnR w="19050" cap="flat">
                      <a:solidFill>
                        <a:srgbClr val="FFEE00">
                          <a:alpha val="100000"/>
                        </a:srgbClr>
                      </a:solidFill>
                    </a:lnR>
                    <a:lnT w="19050" cap="flat">
                      <a:solidFill>
                        <a:srgbClr val="FFEE00">
                          <a:alpha val="100000"/>
                        </a:srgbClr>
                      </a:solidFill>
                    </a:lnT>
                    <a:lnB w="19050" cap="flat">
                      <a:solidFill>
                        <a:srgbClr val="FFEE00">
                          <a:alpha val="100000"/>
                        </a:srgbClr>
                      </a:solidFill>
                    </a:lnB>
                    <a:solidFill>
                      <a:srgbClr val="FFFFFF">
                        <a:alpha val="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/>
                    </a:p>
                  </a:txBody>
                  <a:tcPr anchor="t">
                    <a:lnL w="19050" cap="flat">
                      <a:solidFill>
                        <a:srgbClr val="FFEE00">
                          <a:alpha val="100000"/>
                        </a:srgbClr>
                      </a:solidFill>
                    </a:lnL>
                    <a:lnR w="19050" cap="flat">
                      <a:solidFill>
                        <a:srgbClr val="FFEE00">
                          <a:alpha val="100000"/>
                        </a:srgbClr>
                      </a:solidFill>
                    </a:lnR>
                    <a:lnT w="19050" cap="flat">
                      <a:solidFill>
                        <a:srgbClr val="FFEE00">
                          <a:alpha val="100000"/>
                        </a:srgbClr>
                      </a:solidFill>
                    </a:lnT>
                    <a:lnB w="19050" cap="flat">
                      <a:solidFill>
                        <a:srgbClr val="FFEE00">
                          <a:alpha val="100000"/>
                        </a:srgbClr>
                      </a:solidFill>
                    </a:lnB>
                    <a:solidFill>
                      <a:srgbClr val="FFFFFF">
                        <a:alpha val="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/>
                    </a:p>
                  </a:txBody>
                  <a:tcPr anchor="t">
                    <a:lnL w="19050" cap="flat">
                      <a:solidFill>
                        <a:srgbClr val="FFEE00">
                          <a:alpha val="100000"/>
                        </a:srgbClr>
                      </a:solidFill>
                    </a:lnL>
                    <a:lnR w="19050" cap="flat">
                      <a:solidFill>
                        <a:srgbClr val="FFEE00">
                          <a:alpha val="100000"/>
                        </a:srgbClr>
                      </a:solidFill>
                    </a:lnR>
                    <a:lnT w="19050" cap="flat">
                      <a:solidFill>
                        <a:srgbClr val="FFEE00">
                          <a:alpha val="100000"/>
                        </a:srgbClr>
                      </a:solidFill>
                    </a:lnT>
                    <a:lnB w="19050" cap="flat">
                      <a:solidFill>
                        <a:srgbClr val="FFEE00">
                          <a:alpha val="100000"/>
                        </a:srgbClr>
                      </a:solidFill>
                    </a:lnB>
                    <a:solidFill>
                      <a:srgbClr val="FFFFFF">
                        <a:alpha val="0"/>
                      </a:srgbClr>
                    </a:solidFill>
                  </a:tcPr>
                </a:tc>
              </a:tr>
            </a:tbl>
          </a:graphicData>
        </a:graphic>
      </p:graphicFrame>
      <p:sp>
        <p:nvSpPr>
          <p:cNvPr id="3" name="形状1"/>
          <p:cNvSpPr txBox="1"/>
          <p:nvPr/>
        </p:nvSpPr>
        <p:spPr>
          <a:xfrm>
            <a:off x="1302515" y="2448487"/>
            <a:ext cx="1611506" cy="784784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>
              <a:lnSpc>
                <a:spcPts val="2800"/>
              </a:lnSpc>
            </a:pPr>
            <a:r>
              <a:rPr lang="zh-CN" altLang="en-US" sz="2400" b="1" i="0" dirty="0">
                <a:solidFill>
                  <a:srgbClr val="FFFFFF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</a:rPr>
              <a:t>声音的高低</a:t>
            </a:r>
            <a:endParaRPr lang="zh-CN" altLang="en-US" sz="2400" b="1" i="0" dirty="0">
              <a:solidFill>
                <a:srgbClr val="FFFFFF">
                  <a:alpha val="100000"/>
                </a:srgbClr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4" name="形状2"/>
          <p:cNvSpPr txBox="1"/>
          <p:nvPr/>
        </p:nvSpPr>
        <p:spPr>
          <a:xfrm>
            <a:off x="3166253" y="2448277"/>
            <a:ext cx="3428686" cy="954091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>
              <a:lnSpc>
                <a:spcPts val="2800"/>
              </a:lnSpc>
            </a:pPr>
            <a:r>
              <a:rPr lang="zh-CN" altLang="en-US" sz="2400" b="1" i="0" dirty="0">
                <a:solidFill>
                  <a:srgbClr val="FFFFFF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</a:rPr>
              <a:t>由振动</a:t>
            </a:r>
            <a:r>
              <a:rPr lang="zh-CN" altLang="en-US" sz="2400" b="1" i="0" dirty="0">
                <a:solidFill>
                  <a:srgbClr val="FFEE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</a:rPr>
              <a:t>频率</a:t>
            </a:r>
            <a:r>
              <a:rPr lang="zh-CN" altLang="en-US" sz="2400" b="1" i="0" dirty="0">
                <a:solidFill>
                  <a:srgbClr val="FFFFFF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</a:rPr>
              <a:t>决定</a:t>
            </a:r>
            <a:endParaRPr lang="zh-CN" altLang="en-US" sz="2400" b="1" i="0" dirty="0">
              <a:solidFill>
                <a:srgbClr val="FFFFFF">
                  <a:alpha val="100000"/>
                </a:srgbClr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pPr marL="0" algn="l">
              <a:lnSpc>
                <a:spcPts val="2800"/>
              </a:lnSpc>
            </a:pPr>
            <a:r>
              <a:rPr lang="zh-CN" altLang="en-US" sz="2400" b="1" i="0" dirty="0">
                <a:solidFill>
                  <a:srgbClr val="FFFFFF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</a:rPr>
              <a:t>频率越</a:t>
            </a:r>
            <a:r>
              <a:rPr lang="zh-CN" altLang="en-US" sz="2400" b="1" i="0" dirty="0">
                <a:solidFill>
                  <a:srgbClr val="FFEE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</a:rPr>
              <a:t>大</a:t>
            </a:r>
            <a:r>
              <a:rPr lang="zh-CN" altLang="en-US" sz="2400" b="1" i="0" dirty="0">
                <a:solidFill>
                  <a:srgbClr val="FFFFFF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</a:rPr>
              <a:t>，音调越</a:t>
            </a:r>
            <a:r>
              <a:rPr lang="zh-CN" altLang="en-US" sz="2400" b="1" i="0" dirty="0">
                <a:solidFill>
                  <a:srgbClr val="FFEE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</a:rPr>
              <a:t>高</a:t>
            </a:r>
            <a:r>
              <a:rPr lang="zh-CN" altLang="en-US" sz="2400" b="1" i="0" dirty="0">
                <a:solidFill>
                  <a:srgbClr val="FFFFFF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</a:rPr>
              <a:t>。</a:t>
            </a:r>
            <a:endParaRPr lang="zh-CN" altLang="en-US" sz="2400" b="1" i="0" dirty="0">
              <a:solidFill>
                <a:srgbClr val="FFFFFF">
                  <a:alpha val="100000"/>
                </a:srgbClr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5" name="形状3"/>
          <p:cNvSpPr txBox="1"/>
          <p:nvPr/>
        </p:nvSpPr>
        <p:spPr>
          <a:xfrm>
            <a:off x="7624743" y="2448316"/>
            <a:ext cx="4075433" cy="954091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>
              <a:lnSpc>
                <a:spcPts val="2800"/>
              </a:lnSpc>
            </a:pPr>
            <a:r>
              <a:rPr lang="zh-CN" altLang="en-US" sz="2400" b="1" i="0" dirty="0">
                <a:solidFill>
                  <a:srgbClr val="FFFFFF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</a:rPr>
              <a:t>音调高：声音清脆、尖细音调低：声音粗犷、低沉</a:t>
            </a:r>
            <a:endParaRPr lang="zh-CN" altLang="en-US" sz="2400" b="1" i="0" dirty="0">
              <a:solidFill>
                <a:srgbClr val="FFFFFF">
                  <a:alpha val="100000"/>
                </a:srgbClr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6" name="形状4"/>
          <p:cNvSpPr txBox="1"/>
          <p:nvPr/>
        </p:nvSpPr>
        <p:spPr>
          <a:xfrm>
            <a:off x="1260253" y="3910441"/>
            <a:ext cx="1525587" cy="954088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>
              <a:lnSpc>
                <a:spcPts val="2800"/>
              </a:lnSpc>
            </a:pPr>
            <a:r>
              <a:rPr lang="zh-CN" altLang="en-US" sz="2400" b="1" i="0" dirty="0">
                <a:solidFill>
                  <a:srgbClr val="FFFFFF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</a:rPr>
              <a:t>声音的强弱</a:t>
            </a:r>
            <a:endParaRPr lang="zh-CN" altLang="en-US" sz="2400" b="1" i="0" dirty="0">
              <a:solidFill>
                <a:srgbClr val="FFFFFF">
                  <a:alpha val="100000"/>
                </a:srgbClr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7" name="形状5"/>
          <p:cNvSpPr txBox="1"/>
          <p:nvPr/>
        </p:nvSpPr>
        <p:spPr>
          <a:xfrm>
            <a:off x="7760075" y="3910374"/>
            <a:ext cx="3208334" cy="954091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>
              <a:lnSpc>
                <a:spcPts val="2800"/>
              </a:lnSpc>
            </a:pPr>
            <a:r>
              <a:rPr lang="zh-CN" altLang="en-US" sz="2400" b="1" i="0" dirty="0">
                <a:solidFill>
                  <a:srgbClr val="FFFFFF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</a:rPr>
              <a:t>响度大：震耳欲聋;</a:t>
            </a:r>
            <a:endParaRPr lang="zh-CN" altLang="en-US" sz="2400" b="1" i="0" dirty="0">
              <a:solidFill>
                <a:srgbClr val="FFFFFF">
                  <a:alpha val="100000"/>
                </a:srgbClr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pPr marL="0" algn="l">
              <a:lnSpc>
                <a:spcPts val="2800"/>
              </a:lnSpc>
            </a:pPr>
            <a:r>
              <a:rPr lang="zh-CN" altLang="en-US" sz="2400" b="1" i="0" dirty="0">
                <a:solidFill>
                  <a:srgbClr val="FFFFFF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</a:rPr>
              <a:t>响度小：轻声耳语。</a:t>
            </a:r>
            <a:endParaRPr lang="zh-CN" altLang="en-US" sz="2400" b="1" i="0" dirty="0">
              <a:solidFill>
                <a:srgbClr val="FFFFFF">
                  <a:alpha val="100000"/>
                </a:srgbClr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8" name="形状6"/>
          <p:cNvSpPr txBox="1"/>
          <p:nvPr/>
        </p:nvSpPr>
        <p:spPr>
          <a:xfrm>
            <a:off x="1131932" y="5239836"/>
            <a:ext cx="1781175" cy="954091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>
              <a:lnSpc>
                <a:spcPts val="2800"/>
              </a:lnSpc>
            </a:pPr>
            <a:r>
              <a:rPr lang="zh-CN" altLang="en-US" sz="2400" b="1" i="0" dirty="0">
                <a:solidFill>
                  <a:srgbClr val="FFFFFF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</a:rPr>
              <a:t>对声音品质的感觉</a:t>
            </a:r>
            <a:endParaRPr lang="zh-CN" altLang="en-US" sz="2400" b="1" i="0" dirty="0">
              <a:solidFill>
                <a:srgbClr val="FFFFFF">
                  <a:alpha val="100000"/>
                </a:srgbClr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9" name="形状7"/>
          <p:cNvSpPr txBox="1"/>
          <p:nvPr/>
        </p:nvSpPr>
        <p:spPr>
          <a:xfrm>
            <a:off x="3031541" y="5239407"/>
            <a:ext cx="4754562" cy="954088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>
              <a:lnSpc>
                <a:spcPts val="2800"/>
              </a:lnSpc>
            </a:pPr>
            <a:r>
              <a:rPr lang="zh-CN" altLang="en-US" sz="2400" b="1" i="0" dirty="0">
                <a:solidFill>
                  <a:srgbClr val="FFFFFF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</a:rPr>
              <a:t>发声体的</a:t>
            </a:r>
            <a:r>
              <a:rPr lang="zh-CN" altLang="en-US" sz="2400" b="1" i="0" dirty="0">
                <a:solidFill>
                  <a:srgbClr val="FFEE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</a:rPr>
              <a:t>材料</a:t>
            </a:r>
            <a:r>
              <a:rPr lang="zh-CN" altLang="en-US" sz="2400" b="1" i="0" dirty="0">
                <a:solidFill>
                  <a:srgbClr val="FFFFFF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</a:rPr>
              <a:t>、</a:t>
            </a:r>
            <a:r>
              <a:rPr lang="zh-CN" altLang="en-US" sz="2400" b="1" i="0" dirty="0">
                <a:solidFill>
                  <a:srgbClr val="FFEE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</a:rPr>
              <a:t>结构</a:t>
            </a:r>
            <a:r>
              <a:rPr lang="zh-CN" altLang="en-US" sz="2400" b="1" i="0" dirty="0">
                <a:solidFill>
                  <a:srgbClr val="FFFFFF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</a:rPr>
              <a:t>。</a:t>
            </a:r>
            <a:endParaRPr lang="zh-CN" altLang="en-US" sz="2400" b="1" i="0" dirty="0">
              <a:solidFill>
                <a:srgbClr val="FFFFFF">
                  <a:alpha val="100000"/>
                </a:srgbClr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0" name="形状8"/>
          <p:cNvSpPr txBox="1"/>
          <p:nvPr/>
        </p:nvSpPr>
        <p:spPr>
          <a:xfrm>
            <a:off x="7732424" y="5239702"/>
            <a:ext cx="3963038" cy="954091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>
              <a:lnSpc>
                <a:spcPts val="2800"/>
              </a:lnSpc>
            </a:pPr>
            <a:r>
              <a:rPr lang="zh-CN" altLang="en-US" sz="2400" b="1" i="0" dirty="0">
                <a:solidFill>
                  <a:srgbClr val="FFFFFF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</a:rPr>
              <a:t>分辨不同发声体发出的声音的重要特征。</a:t>
            </a:r>
            <a:endParaRPr lang="zh-CN" altLang="en-US" sz="2400" b="1" i="0" dirty="0">
              <a:solidFill>
                <a:srgbClr val="FFFFFF">
                  <a:alpha val="100000"/>
                </a:srgbClr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1" name="形状9"/>
          <p:cNvSpPr txBox="1"/>
          <p:nvPr/>
        </p:nvSpPr>
        <p:spPr>
          <a:xfrm>
            <a:off x="4065613" y="709165"/>
            <a:ext cx="2990850" cy="519112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l">
              <a:lnSpc>
                <a:spcPts val="3900"/>
              </a:lnSpc>
            </a:pPr>
            <a:r>
              <a:rPr lang="zh-CN" altLang="en-US" sz="3300" b="1" i="0" dirty="0">
                <a:solidFill>
                  <a:srgbClr val="FFFFFF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声音的三要素</a:t>
            </a:r>
            <a:endParaRPr lang="zh-CN" altLang="en-US" sz="3300" b="1" i="0" dirty="0">
              <a:solidFill>
                <a:srgbClr val="FFFFFF">
                  <a:alpha val="100000"/>
                </a:srgb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" name="形状10"/>
          <p:cNvSpPr txBox="1"/>
          <p:nvPr/>
        </p:nvSpPr>
        <p:spPr>
          <a:xfrm>
            <a:off x="174974" y="209560"/>
            <a:ext cx="853440" cy="398459"/>
          </a:xfrm>
          <a:prstGeom prst="rect">
            <a:avLst/>
          </a:prstGeom>
          <a:solidFill>
            <a:srgbClr val="FFFFFF">
              <a:alpha val="0"/>
            </a:srgbClr>
          </a:solidFill>
          <a:ln w="14288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总结</a:t>
            </a:r>
            <a:endParaRPr lang="zh-CN" altLang="en-US" sz="2000" b="1" i="0" dirty="0">
              <a:solidFill>
                <a:srgbClr val="FFFFFF">
                  <a:alpha val="100000"/>
                </a:srgbClr>
              </a:solidFill>
              <a:latin typeface="Arial" panose="020B0604020202020204"/>
              <a:ea typeface="Arial" panose="020B0604020202020204"/>
            </a:endParaRPr>
          </a:p>
        </p:txBody>
      </p:sp>
      <p:sp>
        <p:nvSpPr>
          <p:cNvPr id="13" name="形状11"/>
          <p:cNvSpPr txBox="1"/>
          <p:nvPr/>
        </p:nvSpPr>
        <p:spPr>
          <a:xfrm>
            <a:off x="3132220" y="3910765"/>
            <a:ext cx="4857750" cy="95250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>
              <a:lnSpc>
                <a:spcPts val="2800"/>
              </a:lnSpc>
            </a:pPr>
            <a:r>
              <a:rPr lang="zh-CN" altLang="en-US" sz="2400" b="1" i="0" dirty="0">
                <a:solidFill>
                  <a:srgbClr val="FFFFFF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</a:rPr>
              <a:t>﻿由振动</a:t>
            </a:r>
            <a:r>
              <a:rPr lang="zh-CN" altLang="en-US" sz="2400" b="1" i="0" dirty="0">
                <a:solidFill>
                  <a:srgbClr val="FFEE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</a:rPr>
              <a:t>幅度</a:t>
            </a:r>
            <a:r>
              <a:rPr lang="zh-CN" altLang="en-US" sz="2400" b="1" i="0" dirty="0">
                <a:solidFill>
                  <a:srgbClr val="FFFFFF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</a:rPr>
              <a:t>决定</a:t>
            </a:r>
            <a:endParaRPr lang="zh-CN" altLang="en-US" sz="2400" b="1" i="0" dirty="0">
              <a:solidFill>
                <a:srgbClr val="FFFFFF">
                  <a:alpha val="100000"/>
                </a:srgbClr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pPr marL="0" algn="l">
              <a:lnSpc>
                <a:spcPts val="2800"/>
              </a:lnSpc>
            </a:pPr>
            <a:r>
              <a:rPr lang="zh-CN" altLang="en-US" sz="2400" b="1" i="0" dirty="0">
                <a:solidFill>
                  <a:srgbClr val="FFFFFF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</a:rPr>
              <a:t>振幅越</a:t>
            </a:r>
            <a:r>
              <a:rPr lang="zh-CN" altLang="en-US" sz="2400" b="1" i="0" dirty="0">
                <a:solidFill>
                  <a:srgbClr val="FFEE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</a:rPr>
              <a:t>大</a:t>
            </a:r>
            <a:r>
              <a:rPr lang="zh-CN" altLang="en-US" sz="2400" b="1" i="0" dirty="0">
                <a:solidFill>
                  <a:srgbClr val="FFFFFF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</a:rPr>
              <a:t>，响度越</a:t>
            </a:r>
            <a:r>
              <a:rPr lang="zh-CN" altLang="en-US" sz="2400" b="1" i="0" dirty="0">
                <a:solidFill>
                  <a:srgbClr val="FFEE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</a:rPr>
              <a:t>大</a:t>
            </a:r>
            <a:r>
              <a:rPr lang="zh-CN" altLang="en-US" sz="2400" b="1" i="0" dirty="0">
                <a:solidFill>
                  <a:srgbClr val="FFFFFF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</a:rPr>
              <a:t>。</a:t>
            </a:r>
            <a:endParaRPr lang="zh-CN" altLang="en-US" sz="2400" b="1" i="0" dirty="0">
              <a:solidFill>
                <a:srgbClr val="FFFFFF">
                  <a:alpha val="100000"/>
                </a:srgbClr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pic>
        <p:nvPicPr>
          <p:cNvPr id="60" name="图片 59" descr="例题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20145" y="6058535"/>
            <a:ext cx="618490" cy="58356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1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13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1"/>
          <p:cNvGrpSpPr/>
          <p:nvPr/>
        </p:nvGrpSpPr>
        <p:grpSpPr>
          <a:xfrm>
            <a:off x="1150334" y="317449"/>
            <a:ext cx="10598210" cy="6223978"/>
            <a:chOff x="0" y="0"/>
            <a:chExt cx="10598210" cy="6223978"/>
          </a:xfrm>
        </p:grpSpPr>
        <p:pic>
          <p:nvPicPr>
            <p:cNvPr id="3" name="图片1"/>
            <p:cNvPicPr>
              <a:picLocks noChangeAspect="1"/>
            </p:cNvPicPr>
            <p:nvPr/>
          </p:nvPicPr>
          <p:blipFill>
            <a:blip r:embed="rId2"/>
            <a:srcRect l="11500" t="6533" r="11299" b="29600"/>
            <a:stretch>
              <a:fillRect/>
            </a:stretch>
          </p:blipFill>
          <p:spPr>
            <a:xfrm>
              <a:off x="0" y="0"/>
              <a:ext cx="10598210" cy="6223978"/>
            </a:xfrm>
            <a:prstGeom prst="rect">
              <a:avLst/>
            </a:prstGeom>
          </p:spPr>
        </p:pic>
        <p:sp>
          <p:nvSpPr>
            <p:cNvPr id="4" name="形状2"/>
            <p:cNvSpPr txBox="1"/>
            <p:nvPr/>
          </p:nvSpPr>
          <p:spPr>
            <a:xfrm>
              <a:off x="604323" y="476012"/>
              <a:ext cx="9359292" cy="5269105"/>
            </a:xfrm>
            <a:prstGeom prst="rect">
              <a:avLst/>
            </a:prstGeom>
            <a:solidFill>
              <a:srgbClr val="100F0F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</p:grpSp>
      <p:sp>
        <p:nvSpPr>
          <p:cNvPr id="5" name="文本1"/>
          <p:cNvSpPr txBox="1"/>
          <p:nvPr/>
        </p:nvSpPr>
        <p:spPr>
          <a:xfrm>
            <a:off x="454028" y="2279847"/>
            <a:ext cx="553053" cy="2299652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800" b="1" i="0" dirty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课堂小结</a:t>
            </a:r>
            <a:endParaRPr lang="zh-CN" altLang="en-US" sz="2800" b="1" i="0" dirty="0">
              <a:solidFill>
                <a:srgbClr val="FFFFFF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6" name="视频1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34160" y="782145"/>
            <a:ext cx="9516532" cy="5353050"/>
          </a:xfrm>
          <a:prstGeom prst="rect">
            <a:avLst/>
          </a:prstGeom>
        </p:spPr>
      </p:pic>
      <p:pic>
        <p:nvPicPr>
          <p:cNvPr id="33" name="图片 32" descr="练习">
            <a:hlinkClick r:id="rId6" action="ppaction://hlinksldjump"/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320145" y="6058535"/>
            <a:ext cx="618490" cy="58356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1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1"/>
          <p:cNvGrpSpPr/>
          <p:nvPr/>
        </p:nvGrpSpPr>
        <p:grpSpPr>
          <a:xfrm>
            <a:off x="1150334" y="317449"/>
            <a:ext cx="10598210" cy="6223978"/>
            <a:chOff x="0" y="0"/>
            <a:chExt cx="10598210" cy="6223978"/>
          </a:xfrm>
        </p:grpSpPr>
        <p:pic>
          <p:nvPicPr>
            <p:cNvPr id="3" name="图片1"/>
            <p:cNvPicPr>
              <a:picLocks noChangeAspect="1"/>
            </p:cNvPicPr>
            <p:nvPr/>
          </p:nvPicPr>
          <p:blipFill>
            <a:blip r:embed="rId2"/>
            <a:srcRect l="11500" t="6533" r="11299" b="29600"/>
            <a:stretch>
              <a:fillRect/>
            </a:stretch>
          </p:blipFill>
          <p:spPr>
            <a:xfrm>
              <a:off x="0" y="0"/>
              <a:ext cx="10598210" cy="6223978"/>
            </a:xfrm>
            <a:prstGeom prst="rect">
              <a:avLst/>
            </a:prstGeom>
          </p:spPr>
        </p:pic>
        <p:sp>
          <p:nvSpPr>
            <p:cNvPr id="4" name="形状2"/>
            <p:cNvSpPr txBox="1"/>
            <p:nvPr/>
          </p:nvSpPr>
          <p:spPr>
            <a:xfrm>
              <a:off x="604323" y="476012"/>
              <a:ext cx="9359292" cy="5269105"/>
            </a:xfrm>
            <a:prstGeom prst="rect">
              <a:avLst/>
            </a:prstGeom>
            <a:solidFill>
              <a:srgbClr val="100F0F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</p:grpSp>
      <p:sp>
        <p:nvSpPr>
          <p:cNvPr id="5" name="形状1">
            <a:hlinkClick r:id="rId3" action="ppaction://hlinksldjump"/>
          </p:cNvPr>
          <p:cNvSpPr txBox="1"/>
          <p:nvPr/>
        </p:nvSpPr>
        <p:spPr>
          <a:xfrm>
            <a:off x="223276" y="1865119"/>
            <a:ext cx="878081" cy="3068564"/>
          </a:xfrm>
          <a:custGeom>
            <a:avLst/>
            <a:gdLst>
              <a:gd name="connsiteX0" fmla="*/ 210739 w 878081"/>
              <a:gd name="connsiteY0" fmla="*/ 0 h 3068564"/>
              <a:gd name="connsiteX1" fmla="*/ 807835 w 878081"/>
              <a:gd name="connsiteY1" fmla="*/ 0 h 3068564"/>
              <a:gd name="connsiteX2" fmla="*/ 832931 w 878081"/>
              <a:gd name="connsiteY2" fmla="*/ 0 h 3068564"/>
              <a:gd name="connsiteX3" fmla="*/ 881218 w 878081"/>
              <a:gd name="connsiteY3" fmla="*/ 56858 h 3068564"/>
              <a:gd name="connsiteX4" fmla="*/ 856122 w 878081"/>
              <a:gd name="connsiteY4" fmla="*/ 127104 h 3068564"/>
              <a:gd name="connsiteX5" fmla="*/ 737588 w 878081"/>
              <a:gd name="connsiteY5" fmla="*/ 140493 h 3068564"/>
              <a:gd name="connsiteX6" fmla="*/ 737588 w 878081"/>
              <a:gd name="connsiteY6" fmla="*/ 2998318 h 3068564"/>
              <a:gd name="connsiteX7" fmla="*/ 737588 w 878081"/>
              <a:gd name="connsiteY7" fmla="*/ 3016948 h 3068564"/>
              <a:gd name="connsiteX8" fmla="*/ 703840 w 878081"/>
              <a:gd name="connsiteY8" fmla="*/ 3061163 h 3068564"/>
              <a:gd name="connsiteX9" fmla="*/ 70246 w 878081"/>
              <a:gd name="connsiteY9" fmla="*/ 3068564 h 3068564"/>
              <a:gd name="connsiteX10" fmla="*/ 31485 w 878081"/>
              <a:gd name="connsiteY10" fmla="*/ 3068516 h 3068564"/>
              <a:gd name="connsiteX11" fmla="*/ 87 w 878081"/>
              <a:gd name="connsiteY11" fmla="*/ 2959556 h 3068564"/>
              <a:gd name="connsiteX12" fmla="*/ 140493 w 878081"/>
              <a:gd name="connsiteY12" fmla="*/ 2928072 h 3068564"/>
              <a:gd name="connsiteX13" fmla="*/ 140493 w 878081"/>
              <a:gd name="connsiteY13" fmla="*/ 70246 h 3068564"/>
              <a:gd name="connsiteX14" fmla="*/ 140493 w 878081"/>
              <a:gd name="connsiteY14" fmla="*/ 31450 h 3068564"/>
              <a:gd name="connsiteX0-1" fmla="*/ 210739 w 878081"/>
              <a:gd name="connsiteY0-2" fmla="*/ 0 h 3068564"/>
              <a:gd name="connsiteX1-3" fmla="*/ 807835 w 878081"/>
              <a:gd name="connsiteY1-4" fmla="*/ 0 h 3068564"/>
              <a:gd name="connsiteX2-5" fmla="*/ 832931 w 878081"/>
              <a:gd name="connsiteY2-6" fmla="*/ 0 h 3068564"/>
              <a:gd name="connsiteX3-7" fmla="*/ 881218 w 878081"/>
              <a:gd name="connsiteY3-8" fmla="*/ 56858 h 3068564"/>
              <a:gd name="connsiteX4-9" fmla="*/ 856122 w 878081"/>
              <a:gd name="connsiteY4-10" fmla="*/ 127104 h 3068564"/>
              <a:gd name="connsiteX5-11" fmla="*/ 210739 w 878081"/>
              <a:gd name="connsiteY5-12" fmla="*/ 140493 h 3068564"/>
              <a:gd name="connsiteX6-13" fmla="*/ 235836 w 878081"/>
              <a:gd name="connsiteY6-14" fmla="*/ 140493 h 3068564"/>
              <a:gd name="connsiteX7-15" fmla="*/ 284123 w 878081"/>
              <a:gd name="connsiteY7-16" fmla="*/ 83635 h 3068564"/>
              <a:gd name="connsiteX8-17" fmla="*/ 259026 w 878081"/>
              <a:gd name="connsiteY8-18" fmla="*/ 13389 h 3068564"/>
              <a:gd name="connsiteX0-19" fmla="*/ 210739 w 878081"/>
              <a:gd name="connsiteY0-20" fmla="*/ 70246 h 3068564"/>
              <a:gd name="connsiteX1-21" fmla="*/ 280986 w 878081"/>
              <a:gd name="connsiteY1-22" fmla="*/ 70246 h 3068564"/>
              <a:gd name="connsiteX2-23" fmla="*/ 280986 w 878081"/>
              <a:gd name="connsiteY2-24" fmla="*/ 109043 h 3068564"/>
              <a:gd name="connsiteX3-25" fmla="*/ 191341 w 878081"/>
              <a:gd name="connsiteY3-26" fmla="*/ 140493 h 3068564"/>
              <a:gd name="connsiteX4-27" fmla="*/ 175616 w 878081"/>
              <a:gd name="connsiteY4-28" fmla="*/ 85972 h 3068564"/>
              <a:gd name="connsiteX0-29" fmla="*/ 70246 w 878081"/>
              <a:gd name="connsiteY0-30" fmla="*/ 2928072 h 3068564"/>
              <a:gd name="connsiteX1-31" fmla="*/ 140493 w 878081"/>
              <a:gd name="connsiteY1-32" fmla="*/ 2928072 h 3068564"/>
              <a:gd name="connsiteX2-33" fmla="*/ 140493 w 878081"/>
              <a:gd name="connsiteY2-34" fmla="*/ 2998318 h 3068564"/>
              <a:gd name="connsiteX3-35" fmla="*/ 140493 w 878081"/>
              <a:gd name="connsiteY3-36" fmla="*/ 3026730 h 3068564"/>
              <a:gd name="connsiteX4-37" fmla="*/ 70879 w 878081"/>
              <a:gd name="connsiteY4-38" fmla="*/ 3074090 h 3068564"/>
              <a:gd name="connsiteX5-39" fmla="*/ 484 w 878081"/>
              <a:gd name="connsiteY5-40" fmla="*/ 3027900 h 3068564"/>
              <a:gd name="connsiteX6-41" fmla="*/ 16220 w 878081"/>
              <a:gd name="connsiteY6-42" fmla="*/ 2945187 h 3068564"/>
              <a:gd name="connsiteX0-43" fmla="*/ 70246 w 878081"/>
              <a:gd name="connsiteY0-44" fmla="*/ 2928072 h 3068564"/>
              <a:gd name="connsiteX1-45" fmla="*/ 89612 w 878081"/>
              <a:gd name="connsiteY1-46" fmla="*/ 2928118 h 3068564"/>
              <a:gd name="connsiteX2-47" fmla="*/ 105286 w 878081"/>
              <a:gd name="connsiteY2-48" fmla="*/ 2982560 h 3068564"/>
              <a:gd name="connsiteX3-49" fmla="*/ 140493 w 878081"/>
              <a:gd name="connsiteY3-50" fmla="*/ 2998318 h 3068564"/>
              <a:gd name="connsiteX4-51" fmla="*/ 140493 w 878081"/>
              <a:gd name="connsiteY4-52" fmla="*/ 3026730 h 3068564"/>
              <a:gd name="connsiteX5-53" fmla="*/ 70879 w 878081"/>
              <a:gd name="connsiteY5-54" fmla="*/ 3074090 h 3068564"/>
              <a:gd name="connsiteX6-55" fmla="*/ 484 w 878081"/>
              <a:gd name="connsiteY6-56" fmla="*/ 3027900 h 3068564"/>
              <a:gd name="connsiteX7-57" fmla="*/ 16220 w 878081"/>
              <a:gd name="connsiteY7-58" fmla="*/ 2945187 h 3068564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</a:cxnLst>
            <a:rect l="l" t="t" r="r" b="b"/>
            <a:pathLst>
              <a:path w="878083" h="3068567">
                <a:moveTo>
                  <a:pt x="210739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737588" y="140493"/>
                </a:lnTo>
                <a:lnTo>
                  <a:pt x="737588" y="2998318"/>
                </a:lnTo>
                <a:cubicBezTo>
                  <a:pt x="737588" y="3016948"/>
                  <a:pt x="730187" y="3034816"/>
                  <a:pt x="717014" y="3047990"/>
                </a:cubicBezTo>
                <a:cubicBezTo>
                  <a:pt x="703840" y="3061163"/>
                  <a:pt x="685972" y="3068564"/>
                  <a:pt x="667342" y="3068564"/>
                </a:cubicBezTo>
                <a:lnTo>
                  <a:pt x="70246" y="3068564"/>
                </a:lnTo>
                <a:cubicBezTo>
                  <a:pt x="31485" y="3068516"/>
                  <a:pt x="87" y="3037080"/>
                  <a:pt x="87" y="2998318"/>
                </a:cubicBezTo>
                <a:cubicBezTo>
                  <a:pt x="87" y="2959556"/>
                  <a:pt x="31485" y="2928120"/>
                  <a:pt x="70246" y="2928072"/>
                </a:cubicBezTo>
                <a:lnTo>
                  <a:pt x="140493" y="2928072"/>
                </a:lnTo>
                <a:lnTo>
                  <a:pt x="140493" y="70246"/>
                </a:lnTo>
                <a:cubicBezTo>
                  <a:pt x="140493" y="31450"/>
                  <a:pt x="171943" y="0"/>
                  <a:pt x="210739" y="0"/>
                </a:cubicBezTo>
                <a:close/>
              </a:path>
              <a:path w="878083" h="3068567">
                <a:moveTo>
                  <a:pt x="210739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210739" y="140493"/>
                </a:lnTo>
                <a:cubicBezTo>
                  <a:pt x="235836" y="140493"/>
                  <a:pt x="259026" y="127104"/>
                  <a:pt x="271575" y="105370"/>
                </a:cubicBezTo>
                <a:cubicBezTo>
                  <a:pt x="284123" y="83635"/>
                  <a:pt x="284123" y="56858"/>
                  <a:pt x="271575" y="35123"/>
                </a:cubicBezTo>
                <a:cubicBezTo>
                  <a:pt x="259026" y="13389"/>
                  <a:pt x="235836" y="0"/>
                  <a:pt x="210739" y="0"/>
                </a:cubicBezTo>
                <a:close/>
              </a:path>
              <a:path w="878083" h="3068567">
                <a:moveTo>
                  <a:pt x="210739" y="70246"/>
                </a:moveTo>
                <a:lnTo>
                  <a:pt x="280986" y="70246"/>
                </a:lnTo>
                <a:cubicBezTo>
                  <a:pt x="280986" y="109043"/>
                  <a:pt x="249536" y="140493"/>
                  <a:pt x="210739" y="140493"/>
                </a:cubicBezTo>
                <a:cubicBezTo>
                  <a:pt x="191341" y="140493"/>
                  <a:pt x="175616" y="124768"/>
                  <a:pt x="175616" y="105370"/>
                </a:cubicBezTo>
                <a:cubicBezTo>
                  <a:pt x="175616" y="85972"/>
                  <a:pt x="191341" y="70246"/>
                  <a:pt x="210739" y="70246"/>
                </a:cubicBezTo>
                <a:close/>
              </a:path>
              <a:path w="878083" h="3068567">
                <a:moveTo>
                  <a:pt x="70246" y="2928072"/>
                </a:moveTo>
                <a:lnTo>
                  <a:pt x="140493" y="2928072"/>
                </a:lnTo>
                <a:lnTo>
                  <a:pt x="140493" y="2998318"/>
                </a:lnTo>
                <a:cubicBezTo>
                  <a:pt x="140493" y="3026730"/>
                  <a:pt x="123378" y="3052345"/>
                  <a:pt x="97129" y="3063217"/>
                </a:cubicBezTo>
                <a:cubicBezTo>
                  <a:pt x="70879" y="3074090"/>
                  <a:pt x="40665" y="3068080"/>
                  <a:pt x="20575" y="3047990"/>
                </a:cubicBezTo>
                <a:cubicBezTo>
                  <a:pt x="484" y="3027900"/>
                  <a:pt x="-5526" y="2997685"/>
                  <a:pt x="5347" y="2971436"/>
                </a:cubicBezTo>
                <a:cubicBezTo>
                  <a:pt x="16220" y="2945187"/>
                  <a:pt x="41834" y="2928072"/>
                  <a:pt x="70246" y="2928072"/>
                </a:cubicBezTo>
                <a:close/>
              </a:path>
              <a:path w="878083" h="3068567">
                <a:moveTo>
                  <a:pt x="70246" y="2928072"/>
                </a:moveTo>
                <a:cubicBezTo>
                  <a:pt x="89612" y="2928118"/>
                  <a:pt x="105286" y="2943830"/>
                  <a:pt x="105286" y="2963195"/>
                </a:cubicBezTo>
                <a:cubicBezTo>
                  <a:pt x="105286" y="2982560"/>
                  <a:pt x="89612" y="2998272"/>
                  <a:pt x="70246" y="2998318"/>
                </a:cubicBezTo>
                <a:lnTo>
                  <a:pt x="140493" y="2998318"/>
                </a:lnTo>
                <a:cubicBezTo>
                  <a:pt x="140493" y="3026730"/>
                  <a:pt x="123378" y="3052345"/>
                  <a:pt x="97129" y="3063217"/>
                </a:cubicBezTo>
                <a:cubicBezTo>
                  <a:pt x="70879" y="3074090"/>
                  <a:pt x="40665" y="3068080"/>
                  <a:pt x="20575" y="3047990"/>
                </a:cubicBezTo>
                <a:cubicBezTo>
                  <a:pt x="484" y="3027900"/>
                  <a:pt x="-5526" y="2997685"/>
                  <a:pt x="5347" y="2971436"/>
                </a:cubicBezTo>
                <a:cubicBezTo>
                  <a:pt x="16220" y="2945187"/>
                  <a:pt x="41834" y="2928072"/>
                  <a:pt x="70246" y="2928072"/>
                </a:cubicBezTo>
                <a:close/>
              </a:path>
            </a:pathLst>
          </a:custGeom>
          <a:solidFill>
            <a:srgbClr val="C3C3C7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  <a:effectLst>
            <a:outerShdw blurRad="76200" sx="104000" sy="104000" algn="ctr" rotWithShape="0">
              <a:srgbClr val="000000">
                <a:alpha val="45000"/>
              </a:srgbClr>
            </a:outerShdw>
          </a:effectLst>
        </p:spPr>
        <p:txBody>
          <a:bodyPr anchor="ctr"/>
          <a:lstStyle/>
          <a:p>
            <a:pPr marL="0" algn="ctr"/>
            <a:r>
              <a:rPr lang="zh-CN" altLang="en-US" sz="3000" b="0" i="0" dirty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钢尺实验</a:t>
            </a:r>
            <a:endParaRPr lang="zh-CN" altLang="en-US" sz="3000" b="0" i="0" dirty="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6" name="视频1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749257" y="783993"/>
            <a:ext cx="9420025" cy="5298764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1"/>
          <p:cNvGrpSpPr/>
          <p:nvPr/>
        </p:nvGrpSpPr>
        <p:grpSpPr>
          <a:xfrm>
            <a:off x="1150334" y="317449"/>
            <a:ext cx="10598210" cy="6223978"/>
            <a:chOff x="0" y="0"/>
            <a:chExt cx="10598210" cy="6223978"/>
          </a:xfrm>
        </p:grpSpPr>
        <p:pic>
          <p:nvPicPr>
            <p:cNvPr id="3" name="图片1"/>
            <p:cNvPicPr>
              <a:picLocks noChangeAspect="1"/>
            </p:cNvPicPr>
            <p:nvPr/>
          </p:nvPicPr>
          <p:blipFill>
            <a:blip r:embed="rId2"/>
            <a:srcRect l="11500" t="6533" r="11299" b="29600"/>
            <a:stretch>
              <a:fillRect/>
            </a:stretch>
          </p:blipFill>
          <p:spPr>
            <a:xfrm>
              <a:off x="0" y="0"/>
              <a:ext cx="10598210" cy="6223978"/>
            </a:xfrm>
            <a:prstGeom prst="rect">
              <a:avLst/>
            </a:prstGeom>
          </p:spPr>
        </p:pic>
        <p:sp>
          <p:nvSpPr>
            <p:cNvPr id="4" name="形状2"/>
            <p:cNvSpPr txBox="1"/>
            <p:nvPr/>
          </p:nvSpPr>
          <p:spPr>
            <a:xfrm>
              <a:off x="604323" y="476012"/>
              <a:ext cx="9359292" cy="5269105"/>
            </a:xfrm>
            <a:prstGeom prst="rect">
              <a:avLst/>
            </a:prstGeom>
            <a:solidFill>
              <a:srgbClr val="100F0F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</p:grpSp>
      <p:sp>
        <p:nvSpPr>
          <p:cNvPr id="5" name="形状1">
            <a:hlinkClick r:id="rId3" action="ppaction://hlinksldjump"/>
          </p:cNvPr>
          <p:cNvSpPr txBox="1"/>
          <p:nvPr/>
        </p:nvSpPr>
        <p:spPr>
          <a:xfrm>
            <a:off x="235172" y="1597952"/>
            <a:ext cx="878081" cy="3686737"/>
          </a:xfrm>
          <a:custGeom>
            <a:avLst/>
            <a:gdLst>
              <a:gd name="connsiteX0" fmla="*/ 210739 w 878081"/>
              <a:gd name="connsiteY0" fmla="*/ 0 h 3686737"/>
              <a:gd name="connsiteX1" fmla="*/ 807835 w 878081"/>
              <a:gd name="connsiteY1" fmla="*/ 0 h 3686737"/>
              <a:gd name="connsiteX2" fmla="*/ 832931 w 878081"/>
              <a:gd name="connsiteY2" fmla="*/ 0 h 3686737"/>
              <a:gd name="connsiteX3" fmla="*/ 881218 w 878081"/>
              <a:gd name="connsiteY3" fmla="*/ 56858 h 3686737"/>
              <a:gd name="connsiteX4" fmla="*/ 856122 w 878081"/>
              <a:gd name="connsiteY4" fmla="*/ 127104 h 3686737"/>
              <a:gd name="connsiteX5" fmla="*/ 737588 w 878081"/>
              <a:gd name="connsiteY5" fmla="*/ 140493 h 3686737"/>
              <a:gd name="connsiteX6" fmla="*/ 737588 w 878081"/>
              <a:gd name="connsiteY6" fmla="*/ 3616491 h 3686737"/>
              <a:gd name="connsiteX7" fmla="*/ 737588 w 878081"/>
              <a:gd name="connsiteY7" fmla="*/ 3655286 h 3686737"/>
              <a:gd name="connsiteX8" fmla="*/ 70247 w 878081"/>
              <a:gd name="connsiteY8" fmla="*/ 3686737 h 3686737"/>
              <a:gd name="connsiteX9" fmla="*/ 31485 w 878081"/>
              <a:gd name="connsiteY9" fmla="*/ 3686688 h 3686737"/>
              <a:gd name="connsiteX10" fmla="*/ 87 w 878081"/>
              <a:gd name="connsiteY10" fmla="*/ 3577728 h 3686737"/>
              <a:gd name="connsiteX11" fmla="*/ 140493 w 878081"/>
              <a:gd name="connsiteY11" fmla="*/ 3546244 h 3686737"/>
              <a:gd name="connsiteX12" fmla="*/ 140493 w 878081"/>
              <a:gd name="connsiteY12" fmla="*/ 70247 h 3686737"/>
              <a:gd name="connsiteX13" fmla="*/ 140493 w 878081"/>
              <a:gd name="connsiteY13" fmla="*/ 31450 h 3686737"/>
              <a:gd name="connsiteX0-1" fmla="*/ 210739 w 878081"/>
              <a:gd name="connsiteY0-2" fmla="*/ 0 h 3686737"/>
              <a:gd name="connsiteX1-3" fmla="*/ 807835 w 878081"/>
              <a:gd name="connsiteY1-4" fmla="*/ 0 h 3686737"/>
              <a:gd name="connsiteX2-5" fmla="*/ 832931 w 878081"/>
              <a:gd name="connsiteY2-6" fmla="*/ 0 h 3686737"/>
              <a:gd name="connsiteX3-7" fmla="*/ 881218 w 878081"/>
              <a:gd name="connsiteY3-8" fmla="*/ 56858 h 3686737"/>
              <a:gd name="connsiteX4-9" fmla="*/ 856122 w 878081"/>
              <a:gd name="connsiteY4-10" fmla="*/ 127104 h 3686737"/>
              <a:gd name="connsiteX5-11" fmla="*/ 210739 w 878081"/>
              <a:gd name="connsiteY5-12" fmla="*/ 140493 h 3686737"/>
              <a:gd name="connsiteX6-13" fmla="*/ 235836 w 878081"/>
              <a:gd name="connsiteY6-14" fmla="*/ 140493 h 3686737"/>
              <a:gd name="connsiteX7-15" fmla="*/ 284123 w 878081"/>
              <a:gd name="connsiteY7-16" fmla="*/ 83635 h 3686737"/>
              <a:gd name="connsiteX8-17" fmla="*/ 259026 w 878081"/>
              <a:gd name="connsiteY8-18" fmla="*/ 13389 h 3686737"/>
              <a:gd name="connsiteX0-19" fmla="*/ 210739 w 878081"/>
              <a:gd name="connsiteY0-20" fmla="*/ 70246 h 3686737"/>
              <a:gd name="connsiteX1-21" fmla="*/ 280986 w 878081"/>
              <a:gd name="connsiteY1-22" fmla="*/ 70246 h 3686737"/>
              <a:gd name="connsiteX2-23" fmla="*/ 280986 w 878081"/>
              <a:gd name="connsiteY2-24" fmla="*/ 109043 h 3686737"/>
              <a:gd name="connsiteX3-25" fmla="*/ 191341 w 878081"/>
              <a:gd name="connsiteY3-26" fmla="*/ 140493 h 3686737"/>
              <a:gd name="connsiteX4-27" fmla="*/ 175616 w 878081"/>
              <a:gd name="connsiteY4-28" fmla="*/ 85972 h 3686737"/>
              <a:gd name="connsiteX0-29" fmla="*/ 70246 w 878081"/>
              <a:gd name="connsiteY0-30" fmla="*/ 3546244 h 3686737"/>
              <a:gd name="connsiteX1-31" fmla="*/ 140493 w 878081"/>
              <a:gd name="connsiteY1-32" fmla="*/ 3546244 h 3686737"/>
              <a:gd name="connsiteX2-33" fmla="*/ 140493 w 878081"/>
              <a:gd name="connsiteY2-34" fmla="*/ 3616491 h 3686737"/>
              <a:gd name="connsiteX3-35" fmla="*/ 140493 w 878081"/>
              <a:gd name="connsiteY3-36" fmla="*/ 3655287 h 3686737"/>
              <a:gd name="connsiteX4-37" fmla="*/ 31450 w 878081"/>
              <a:gd name="connsiteY4-38" fmla="*/ 3686737 h 3686737"/>
              <a:gd name="connsiteX5-39" fmla="*/ 0 w 878081"/>
              <a:gd name="connsiteY5-40" fmla="*/ 3577694 h 3686737"/>
              <a:gd name="connsiteX0-41" fmla="*/ 70246 w 878081"/>
              <a:gd name="connsiteY0-42" fmla="*/ 3546244 h 3686737"/>
              <a:gd name="connsiteX1-43" fmla="*/ 89645 w 878081"/>
              <a:gd name="connsiteY1-44" fmla="*/ 3546244 h 3686737"/>
              <a:gd name="connsiteX2-45" fmla="*/ 105370 w 878081"/>
              <a:gd name="connsiteY2-46" fmla="*/ 3600765 h 3686737"/>
              <a:gd name="connsiteX3-47" fmla="*/ 140493 w 878081"/>
              <a:gd name="connsiteY3-48" fmla="*/ 3616491 h 3686737"/>
              <a:gd name="connsiteX4-49" fmla="*/ 140493 w 878081"/>
              <a:gd name="connsiteY4-50" fmla="*/ 3655287 h 3686737"/>
              <a:gd name="connsiteX5-51" fmla="*/ 31450 w 878081"/>
              <a:gd name="connsiteY5-52" fmla="*/ 3686737 h 3686737"/>
              <a:gd name="connsiteX6-53" fmla="*/ 0 w 878081"/>
              <a:gd name="connsiteY6-54" fmla="*/ 3577694 h 3686737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</a:cxnLst>
            <a:rect l="l" t="t" r="r" b="b"/>
            <a:pathLst>
              <a:path w="878081" h="3686737">
                <a:moveTo>
                  <a:pt x="210739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737588" y="140493"/>
                </a:lnTo>
                <a:lnTo>
                  <a:pt x="737588" y="3616491"/>
                </a:lnTo>
                <a:cubicBezTo>
                  <a:pt x="737588" y="3655286"/>
                  <a:pt x="706138" y="3686737"/>
                  <a:pt x="667342" y="3686737"/>
                </a:cubicBezTo>
                <a:lnTo>
                  <a:pt x="70247" y="3686737"/>
                </a:lnTo>
                <a:cubicBezTo>
                  <a:pt x="31485" y="3686688"/>
                  <a:pt x="87" y="3655252"/>
                  <a:pt x="87" y="3616490"/>
                </a:cubicBezTo>
                <a:cubicBezTo>
                  <a:pt x="87" y="3577728"/>
                  <a:pt x="31485" y="3546292"/>
                  <a:pt x="70247" y="3546244"/>
                </a:cubicBezTo>
                <a:lnTo>
                  <a:pt x="140493" y="3546244"/>
                </a:lnTo>
                <a:lnTo>
                  <a:pt x="140493" y="70247"/>
                </a:lnTo>
                <a:cubicBezTo>
                  <a:pt x="140493" y="31450"/>
                  <a:pt x="171943" y="0"/>
                  <a:pt x="210739" y="0"/>
                </a:cubicBezTo>
                <a:close/>
              </a:path>
              <a:path w="878081" h="3686737">
                <a:moveTo>
                  <a:pt x="210739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210739" y="140493"/>
                </a:lnTo>
                <a:cubicBezTo>
                  <a:pt x="235836" y="140493"/>
                  <a:pt x="259026" y="127104"/>
                  <a:pt x="271575" y="105370"/>
                </a:cubicBezTo>
                <a:cubicBezTo>
                  <a:pt x="284123" y="83635"/>
                  <a:pt x="284123" y="56858"/>
                  <a:pt x="271575" y="35123"/>
                </a:cubicBezTo>
                <a:cubicBezTo>
                  <a:pt x="259026" y="13389"/>
                  <a:pt x="235836" y="0"/>
                  <a:pt x="210739" y="0"/>
                </a:cubicBezTo>
                <a:close/>
              </a:path>
              <a:path w="878081" h="3686737">
                <a:moveTo>
                  <a:pt x="210739" y="70246"/>
                </a:moveTo>
                <a:lnTo>
                  <a:pt x="280986" y="70246"/>
                </a:lnTo>
                <a:cubicBezTo>
                  <a:pt x="280986" y="109043"/>
                  <a:pt x="249536" y="140493"/>
                  <a:pt x="210739" y="140493"/>
                </a:cubicBezTo>
                <a:cubicBezTo>
                  <a:pt x="191341" y="140493"/>
                  <a:pt x="175616" y="124768"/>
                  <a:pt x="175616" y="105370"/>
                </a:cubicBezTo>
                <a:cubicBezTo>
                  <a:pt x="175616" y="85972"/>
                  <a:pt x="191341" y="70246"/>
                  <a:pt x="210739" y="70246"/>
                </a:cubicBezTo>
                <a:close/>
              </a:path>
              <a:path w="878081" h="3686737">
                <a:moveTo>
                  <a:pt x="70246" y="3546244"/>
                </a:moveTo>
                <a:lnTo>
                  <a:pt x="140493" y="3546244"/>
                </a:lnTo>
                <a:lnTo>
                  <a:pt x="140493" y="3616491"/>
                </a:lnTo>
                <a:cubicBezTo>
                  <a:pt x="140493" y="3655287"/>
                  <a:pt x="109042" y="3686737"/>
                  <a:pt x="70246" y="3686737"/>
                </a:cubicBezTo>
                <a:cubicBezTo>
                  <a:pt x="31450" y="3686737"/>
                  <a:pt x="0" y="3655286"/>
                  <a:pt x="0" y="3616491"/>
                </a:cubicBezTo>
                <a:cubicBezTo>
                  <a:pt x="0" y="3577694"/>
                  <a:pt x="31450" y="3546244"/>
                  <a:pt x="70246" y="3546244"/>
                </a:cubicBezTo>
                <a:close/>
              </a:path>
              <a:path w="878081" h="3686737">
                <a:moveTo>
                  <a:pt x="70246" y="3546244"/>
                </a:moveTo>
                <a:cubicBezTo>
                  <a:pt x="89645" y="3546244"/>
                  <a:pt x="105370" y="3561969"/>
                  <a:pt x="105370" y="3581367"/>
                </a:cubicBezTo>
                <a:cubicBezTo>
                  <a:pt x="105370" y="3600765"/>
                  <a:pt x="89645" y="3616491"/>
                  <a:pt x="70246" y="3616491"/>
                </a:cubicBezTo>
                <a:lnTo>
                  <a:pt x="140493" y="3616491"/>
                </a:lnTo>
                <a:cubicBezTo>
                  <a:pt x="140493" y="3655287"/>
                  <a:pt x="109042" y="3686737"/>
                  <a:pt x="70246" y="3686737"/>
                </a:cubicBezTo>
                <a:cubicBezTo>
                  <a:pt x="31450" y="3686737"/>
                  <a:pt x="0" y="3655286"/>
                  <a:pt x="0" y="3616491"/>
                </a:cubicBezTo>
                <a:cubicBezTo>
                  <a:pt x="0" y="3577694"/>
                  <a:pt x="31450" y="3546244"/>
                  <a:pt x="70246" y="3546244"/>
                </a:cubicBezTo>
                <a:close/>
              </a:path>
            </a:pathLst>
          </a:custGeom>
          <a:solidFill>
            <a:srgbClr val="C3C3C7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  <a:effectLst>
            <a:outerShdw blurRad="76200" sx="104000" sy="104000" algn="ctr" rotWithShape="0">
              <a:srgbClr val="000000">
                <a:alpha val="45000"/>
              </a:srgbClr>
            </a:outerShdw>
          </a:effectLst>
        </p:spPr>
        <p:txBody>
          <a:bodyPr anchor="ctr"/>
          <a:lstStyle/>
          <a:p>
            <a:pPr marL="0" algn="ctr"/>
            <a:r>
              <a:rPr lang="zh-CN" altLang="en-US" sz="3000" b="0" i="0" dirty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划片的快慢实验</a:t>
            </a:r>
            <a:endParaRPr lang="zh-CN" altLang="en-US" sz="3000" b="0" i="0" dirty="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6" name="视频1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725454" y="795890"/>
            <a:ext cx="9406471" cy="5291138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1"/>
          <p:cNvGrpSpPr/>
          <p:nvPr/>
        </p:nvGrpSpPr>
        <p:grpSpPr>
          <a:xfrm>
            <a:off x="1150334" y="317449"/>
            <a:ext cx="10598210" cy="6223978"/>
            <a:chOff x="0" y="0"/>
            <a:chExt cx="10598210" cy="6223978"/>
          </a:xfrm>
        </p:grpSpPr>
        <p:pic>
          <p:nvPicPr>
            <p:cNvPr id="3" name="图片1"/>
            <p:cNvPicPr>
              <a:picLocks noChangeAspect="1"/>
            </p:cNvPicPr>
            <p:nvPr/>
          </p:nvPicPr>
          <p:blipFill>
            <a:blip r:embed="rId2"/>
            <a:srcRect l="11500" t="6533" r="11299" b="29600"/>
            <a:stretch>
              <a:fillRect/>
            </a:stretch>
          </p:blipFill>
          <p:spPr>
            <a:xfrm>
              <a:off x="0" y="0"/>
              <a:ext cx="10598210" cy="6223978"/>
            </a:xfrm>
            <a:prstGeom prst="rect">
              <a:avLst/>
            </a:prstGeom>
          </p:spPr>
        </p:pic>
        <p:sp>
          <p:nvSpPr>
            <p:cNvPr id="4" name="形状2"/>
            <p:cNvSpPr txBox="1"/>
            <p:nvPr/>
          </p:nvSpPr>
          <p:spPr>
            <a:xfrm>
              <a:off x="604323" y="476012"/>
              <a:ext cx="9359292" cy="5269105"/>
            </a:xfrm>
            <a:prstGeom prst="rect">
              <a:avLst/>
            </a:prstGeom>
            <a:solidFill>
              <a:srgbClr val="100F0F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</p:grpSp>
      <p:sp>
        <p:nvSpPr>
          <p:cNvPr id="5" name="形状1">
            <a:hlinkClick r:id="rId3" action="ppaction://hlinksldjump"/>
          </p:cNvPr>
          <p:cNvSpPr txBox="1"/>
          <p:nvPr/>
        </p:nvSpPr>
        <p:spPr>
          <a:xfrm>
            <a:off x="273091" y="941670"/>
            <a:ext cx="878081" cy="4976422"/>
          </a:xfrm>
          <a:custGeom>
            <a:avLst/>
            <a:gdLst>
              <a:gd name="connsiteX0" fmla="*/ 210739 w 878081"/>
              <a:gd name="connsiteY0" fmla="*/ 0 h 4976422"/>
              <a:gd name="connsiteX1" fmla="*/ 807835 w 878081"/>
              <a:gd name="connsiteY1" fmla="*/ 0 h 4976422"/>
              <a:gd name="connsiteX2" fmla="*/ 832931 w 878081"/>
              <a:gd name="connsiteY2" fmla="*/ 0 h 4976422"/>
              <a:gd name="connsiteX3" fmla="*/ 881218 w 878081"/>
              <a:gd name="connsiteY3" fmla="*/ 56858 h 4976422"/>
              <a:gd name="connsiteX4" fmla="*/ 856122 w 878081"/>
              <a:gd name="connsiteY4" fmla="*/ 127104 h 4976422"/>
              <a:gd name="connsiteX5" fmla="*/ 737588 w 878081"/>
              <a:gd name="connsiteY5" fmla="*/ 140493 h 4976422"/>
              <a:gd name="connsiteX6" fmla="*/ 737588 w 878081"/>
              <a:gd name="connsiteY6" fmla="*/ 4906176 h 4976422"/>
              <a:gd name="connsiteX7" fmla="*/ 737588 w 878081"/>
              <a:gd name="connsiteY7" fmla="*/ 4944971 h 4976422"/>
              <a:gd name="connsiteX8" fmla="*/ 70246 w 878081"/>
              <a:gd name="connsiteY8" fmla="*/ 4976422 h 4976422"/>
              <a:gd name="connsiteX9" fmla="*/ 31485 w 878081"/>
              <a:gd name="connsiteY9" fmla="*/ 4976374 h 4976422"/>
              <a:gd name="connsiteX10" fmla="*/ 87 w 878081"/>
              <a:gd name="connsiteY10" fmla="*/ 4867414 h 4976422"/>
              <a:gd name="connsiteX11" fmla="*/ 140493 w 878081"/>
              <a:gd name="connsiteY11" fmla="*/ 4835929 h 4976422"/>
              <a:gd name="connsiteX12" fmla="*/ 140493 w 878081"/>
              <a:gd name="connsiteY12" fmla="*/ 70247 h 4976422"/>
              <a:gd name="connsiteX13" fmla="*/ 140493 w 878081"/>
              <a:gd name="connsiteY13" fmla="*/ 31450 h 4976422"/>
              <a:gd name="connsiteX0-1" fmla="*/ 210739 w 878081"/>
              <a:gd name="connsiteY0-2" fmla="*/ 0 h 4976422"/>
              <a:gd name="connsiteX1-3" fmla="*/ 807835 w 878081"/>
              <a:gd name="connsiteY1-4" fmla="*/ 0 h 4976422"/>
              <a:gd name="connsiteX2-5" fmla="*/ 832931 w 878081"/>
              <a:gd name="connsiteY2-6" fmla="*/ 0 h 4976422"/>
              <a:gd name="connsiteX3-7" fmla="*/ 881218 w 878081"/>
              <a:gd name="connsiteY3-8" fmla="*/ 56858 h 4976422"/>
              <a:gd name="connsiteX4-9" fmla="*/ 856122 w 878081"/>
              <a:gd name="connsiteY4-10" fmla="*/ 127104 h 4976422"/>
              <a:gd name="connsiteX5-11" fmla="*/ 210739 w 878081"/>
              <a:gd name="connsiteY5-12" fmla="*/ 140493 h 4976422"/>
              <a:gd name="connsiteX6-13" fmla="*/ 235836 w 878081"/>
              <a:gd name="connsiteY6-14" fmla="*/ 140493 h 4976422"/>
              <a:gd name="connsiteX7-15" fmla="*/ 284123 w 878081"/>
              <a:gd name="connsiteY7-16" fmla="*/ 83635 h 4976422"/>
              <a:gd name="connsiteX8-17" fmla="*/ 259026 w 878081"/>
              <a:gd name="connsiteY8-18" fmla="*/ 13389 h 4976422"/>
              <a:gd name="connsiteX0-19" fmla="*/ 210739 w 878081"/>
              <a:gd name="connsiteY0-20" fmla="*/ 70246 h 4976422"/>
              <a:gd name="connsiteX1-21" fmla="*/ 280986 w 878081"/>
              <a:gd name="connsiteY1-22" fmla="*/ 70246 h 4976422"/>
              <a:gd name="connsiteX2-23" fmla="*/ 280986 w 878081"/>
              <a:gd name="connsiteY2-24" fmla="*/ 109043 h 4976422"/>
              <a:gd name="connsiteX3-25" fmla="*/ 191341 w 878081"/>
              <a:gd name="connsiteY3-26" fmla="*/ 140493 h 4976422"/>
              <a:gd name="connsiteX4-27" fmla="*/ 175616 w 878081"/>
              <a:gd name="connsiteY4-28" fmla="*/ 85972 h 4976422"/>
              <a:gd name="connsiteX0-29" fmla="*/ 70246 w 878081"/>
              <a:gd name="connsiteY0-30" fmla="*/ 4835929 h 4976422"/>
              <a:gd name="connsiteX1-31" fmla="*/ 140493 w 878081"/>
              <a:gd name="connsiteY1-32" fmla="*/ 4835929 h 4976422"/>
              <a:gd name="connsiteX2-33" fmla="*/ 140493 w 878081"/>
              <a:gd name="connsiteY2-34" fmla="*/ 4906176 h 4976422"/>
              <a:gd name="connsiteX3-35" fmla="*/ 140493 w 878081"/>
              <a:gd name="connsiteY3-36" fmla="*/ 4944971 h 4976422"/>
              <a:gd name="connsiteX4-37" fmla="*/ 31450 w 878081"/>
              <a:gd name="connsiteY4-38" fmla="*/ 4976422 h 4976422"/>
              <a:gd name="connsiteX5-39" fmla="*/ 0 w 878081"/>
              <a:gd name="connsiteY5-40" fmla="*/ 4867379 h 4976422"/>
              <a:gd name="connsiteX0-41" fmla="*/ 70246 w 878081"/>
              <a:gd name="connsiteY0-42" fmla="*/ 4835929 h 4976422"/>
              <a:gd name="connsiteX1-43" fmla="*/ 89645 w 878081"/>
              <a:gd name="connsiteY1-44" fmla="*/ 4835929 h 4976422"/>
              <a:gd name="connsiteX2-45" fmla="*/ 105370 w 878081"/>
              <a:gd name="connsiteY2-46" fmla="*/ 4890450 h 4976422"/>
              <a:gd name="connsiteX3-47" fmla="*/ 140493 w 878081"/>
              <a:gd name="connsiteY3-48" fmla="*/ 4906176 h 4976422"/>
              <a:gd name="connsiteX4-49" fmla="*/ 140493 w 878081"/>
              <a:gd name="connsiteY4-50" fmla="*/ 4944971 h 4976422"/>
              <a:gd name="connsiteX5-51" fmla="*/ 31450 w 878081"/>
              <a:gd name="connsiteY5-52" fmla="*/ 4976422 h 4976422"/>
              <a:gd name="connsiteX6-53" fmla="*/ 0 w 878081"/>
              <a:gd name="connsiteY6-54" fmla="*/ 4867379 h 4976422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</a:cxnLst>
            <a:rect l="l" t="t" r="r" b="b"/>
            <a:pathLst>
              <a:path w="878081" h="4976422">
                <a:moveTo>
                  <a:pt x="210739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737588" y="140493"/>
                </a:lnTo>
                <a:lnTo>
                  <a:pt x="737588" y="4906176"/>
                </a:lnTo>
                <a:cubicBezTo>
                  <a:pt x="737588" y="4944971"/>
                  <a:pt x="706138" y="4976421"/>
                  <a:pt x="667342" y="4976422"/>
                </a:cubicBezTo>
                <a:lnTo>
                  <a:pt x="70246" y="4976422"/>
                </a:lnTo>
                <a:cubicBezTo>
                  <a:pt x="31485" y="4976374"/>
                  <a:pt x="87" y="4944938"/>
                  <a:pt x="87" y="4906176"/>
                </a:cubicBezTo>
                <a:cubicBezTo>
                  <a:pt x="87" y="4867414"/>
                  <a:pt x="31485" y="4835977"/>
                  <a:pt x="70246" y="4835929"/>
                </a:cubicBezTo>
                <a:lnTo>
                  <a:pt x="140493" y="4835929"/>
                </a:lnTo>
                <a:lnTo>
                  <a:pt x="140493" y="70247"/>
                </a:lnTo>
                <a:cubicBezTo>
                  <a:pt x="140493" y="31450"/>
                  <a:pt x="171943" y="0"/>
                  <a:pt x="210739" y="0"/>
                </a:cubicBezTo>
                <a:close/>
              </a:path>
              <a:path w="878081" h="4976422">
                <a:moveTo>
                  <a:pt x="210739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210739" y="140493"/>
                </a:lnTo>
                <a:cubicBezTo>
                  <a:pt x="235836" y="140493"/>
                  <a:pt x="259026" y="127104"/>
                  <a:pt x="271575" y="105370"/>
                </a:cubicBezTo>
                <a:cubicBezTo>
                  <a:pt x="284123" y="83635"/>
                  <a:pt x="284123" y="56858"/>
                  <a:pt x="271575" y="35123"/>
                </a:cubicBezTo>
                <a:cubicBezTo>
                  <a:pt x="259026" y="13389"/>
                  <a:pt x="235836" y="0"/>
                  <a:pt x="210739" y="0"/>
                </a:cubicBezTo>
                <a:close/>
              </a:path>
              <a:path w="878081" h="4976422">
                <a:moveTo>
                  <a:pt x="210739" y="70246"/>
                </a:moveTo>
                <a:lnTo>
                  <a:pt x="280986" y="70246"/>
                </a:lnTo>
                <a:cubicBezTo>
                  <a:pt x="280986" y="109043"/>
                  <a:pt x="249536" y="140493"/>
                  <a:pt x="210739" y="140493"/>
                </a:cubicBezTo>
                <a:cubicBezTo>
                  <a:pt x="191341" y="140493"/>
                  <a:pt x="175616" y="124768"/>
                  <a:pt x="175616" y="105370"/>
                </a:cubicBezTo>
                <a:cubicBezTo>
                  <a:pt x="175616" y="85972"/>
                  <a:pt x="191341" y="70246"/>
                  <a:pt x="210739" y="70246"/>
                </a:cubicBezTo>
                <a:close/>
              </a:path>
              <a:path w="878081" h="4976422">
                <a:moveTo>
                  <a:pt x="70246" y="4835929"/>
                </a:moveTo>
                <a:lnTo>
                  <a:pt x="140493" y="4835929"/>
                </a:lnTo>
                <a:lnTo>
                  <a:pt x="140493" y="4906176"/>
                </a:lnTo>
                <a:cubicBezTo>
                  <a:pt x="140493" y="4944971"/>
                  <a:pt x="109042" y="4976422"/>
                  <a:pt x="70246" y="4976422"/>
                </a:cubicBezTo>
                <a:cubicBezTo>
                  <a:pt x="31450" y="4976422"/>
                  <a:pt x="0" y="4944971"/>
                  <a:pt x="0" y="4906176"/>
                </a:cubicBezTo>
                <a:cubicBezTo>
                  <a:pt x="0" y="4867379"/>
                  <a:pt x="31450" y="4835929"/>
                  <a:pt x="70246" y="4835929"/>
                </a:cubicBezTo>
                <a:close/>
              </a:path>
              <a:path w="878081" h="4976422">
                <a:moveTo>
                  <a:pt x="70246" y="4835929"/>
                </a:moveTo>
                <a:cubicBezTo>
                  <a:pt x="89645" y="4835929"/>
                  <a:pt x="105370" y="4851654"/>
                  <a:pt x="105370" y="4871052"/>
                </a:cubicBezTo>
                <a:cubicBezTo>
                  <a:pt x="105370" y="4890450"/>
                  <a:pt x="89645" y="4906176"/>
                  <a:pt x="70246" y="4906176"/>
                </a:cubicBezTo>
                <a:lnTo>
                  <a:pt x="140493" y="4906176"/>
                </a:lnTo>
                <a:cubicBezTo>
                  <a:pt x="140493" y="4944971"/>
                  <a:pt x="109042" y="4976422"/>
                  <a:pt x="70246" y="4976422"/>
                </a:cubicBezTo>
                <a:cubicBezTo>
                  <a:pt x="31450" y="4976422"/>
                  <a:pt x="0" y="4944971"/>
                  <a:pt x="0" y="4906176"/>
                </a:cubicBezTo>
                <a:cubicBezTo>
                  <a:pt x="0" y="4867379"/>
                  <a:pt x="31450" y="4835929"/>
                  <a:pt x="70246" y="4835929"/>
                </a:cubicBezTo>
                <a:close/>
              </a:path>
            </a:pathLst>
          </a:custGeom>
          <a:solidFill>
            <a:srgbClr val="C3C3C7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  <a:effectLst>
            <a:outerShdw blurRad="76200" sx="104000" sy="104000" algn="ctr" rotWithShape="0">
              <a:srgbClr val="000000">
                <a:alpha val="45000"/>
              </a:srgbClr>
            </a:outerShdw>
          </a:effectLst>
        </p:spPr>
        <p:txBody>
          <a:bodyPr anchor="ctr"/>
          <a:lstStyle/>
          <a:p>
            <a:pPr marL="0" algn="ctr"/>
            <a:r>
              <a:rPr lang="zh-CN" altLang="en-US" sz="3000" b="0" i="0" dirty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不同音调声音的波形</a:t>
            </a:r>
            <a:endParaRPr lang="zh-CN" altLang="en-US" sz="3000" b="0" i="0" dirty="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6" name="视频1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731378" y="781860"/>
            <a:ext cx="9423397" cy="5300662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1"/>
          <p:cNvGrpSpPr/>
          <p:nvPr/>
        </p:nvGrpSpPr>
        <p:grpSpPr>
          <a:xfrm>
            <a:off x="1150334" y="317449"/>
            <a:ext cx="10598210" cy="6223978"/>
            <a:chOff x="0" y="0"/>
            <a:chExt cx="10598210" cy="6223978"/>
          </a:xfrm>
        </p:grpSpPr>
        <p:pic>
          <p:nvPicPr>
            <p:cNvPr id="3" name="图片1"/>
            <p:cNvPicPr>
              <a:picLocks noChangeAspect="1"/>
            </p:cNvPicPr>
            <p:nvPr/>
          </p:nvPicPr>
          <p:blipFill>
            <a:blip r:embed="rId2"/>
            <a:srcRect l="11500" t="6533" r="11299" b="29600"/>
            <a:stretch>
              <a:fillRect/>
            </a:stretch>
          </p:blipFill>
          <p:spPr>
            <a:xfrm>
              <a:off x="0" y="0"/>
              <a:ext cx="10598210" cy="6223978"/>
            </a:xfrm>
            <a:prstGeom prst="rect">
              <a:avLst/>
            </a:prstGeom>
          </p:spPr>
        </p:pic>
        <p:sp>
          <p:nvSpPr>
            <p:cNvPr id="4" name="形状2"/>
            <p:cNvSpPr txBox="1"/>
            <p:nvPr/>
          </p:nvSpPr>
          <p:spPr>
            <a:xfrm>
              <a:off x="604323" y="476012"/>
              <a:ext cx="9359292" cy="5269105"/>
            </a:xfrm>
            <a:prstGeom prst="rect">
              <a:avLst/>
            </a:prstGeom>
            <a:solidFill>
              <a:srgbClr val="100F0F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</p:grpSp>
      <p:sp>
        <p:nvSpPr>
          <p:cNvPr id="5" name="形状1">
            <a:hlinkClick r:id="rId3" action="ppaction://hlinksldjump"/>
          </p:cNvPr>
          <p:cNvSpPr txBox="1"/>
          <p:nvPr/>
        </p:nvSpPr>
        <p:spPr>
          <a:xfrm>
            <a:off x="235172" y="1597952"/>
            <a:ext cx="878081" cy="3686737"/>
          </a:xfrm>
          <a:custGeom>
            <a:avLst/>
            <a:gdLst>
              <a:gd name="connsiteX0" fmla="*/ 210739 w 878081"/>
              <a:gd name="connsiteY0" fmla="*/ 0 h 3686737"/>
              <a:gd name="connsiteX1" fmla="*/ 807835 w 878081"/>
              <a:gd name="connsiteY1" fmla="*/ 0 h 3686737"/>
              <a:gd name="connsiteX2" fmla="*/ 832931 w 878081"/>
              <a:gd name="connsiteY2" fmla="*/ 0 h 3686737"/>
              <a:gd name="connsiteX3" fmla="*/ 881218 w 878081"/>
              <a:gd name="connsiteY3" fmla="*/ 56858 h 3686737"/>
              <a:gd name="connsiteX4" fmla="*/ 856122 w 878081"/>
              <a:gd name="connsiteY4" fmla="*/ 127104 h 3686737"/>
              <a:gd name="connsiteX5" fmla="*/ 737588 w 878081"/>
              <a:gd name="connsiteY5" fmla="*/ 140493 h 3686737"/>
              <a:gd name="connsiteX6" fmla="*/ 737588 w 878081"/>
              <a:gd name="connsiteY6" fmla="*/ 3616491 h 3686737"/>
              <a:gd name="connsiteX7" fmla="*/ 737588 w 878081"/>
              <a:gd name="connsiteY7" fmla="*/ 3655286 h 3686737"/>
              <a:gd name="connsiteX8" fmla="*/ 70247 w 878081"/>
              <a:gd name="connsiteY8" fmla="*/ 3686737 h 3686737"/>
              <a:gd name="connsiteX9" fmla="*/ 31485 w 878081"/>
              <a:gd name="connsiteY9" fmla="*/ 3686688 h 3686737"/>
              <a:gd name="connsiteX10" fmla="*/ 87 w 878081"/>
              <a:gd name="connsiteY10" fmla="*/ 3577728 h 3686737"/>
              <a:gd name="connsiteX11" fmla="*/ 140493 w 878081"/>
              <a:gd name="connsiteY11" fmla="*/ 3546244 h 3686737"/>
              <a:gd name="connsiteX12" fmla="*/ 140493 w 878081"/>
              <a:gd name="connsiteY12" fmla="*/ 70247 h 3686737"/>
              <a:gd name="connsiteX13" fmla="*/ 140493 w 878081"/>
              <a:gd name="connsiteY13" fmla="*/ 31450 h 3686737"/>
              <a:gd name="connsiteX0-1" fmla="*/ 210739 w 878081"/>
              <a:gd name="connsiteY0-2" fmla="*/ 0 h 3686737"/>
              <a:gd name="connsiteX1-3" fmla="*/ 807835 w 878081"/>
              <a:gd name="connsiteY1-4" fmla="*/ 0 h 3686737"/>
              <a:gd name="connsiteX2-5" fmla="*/ 832931 w 878081"/>
              <a:gd name="connsiteY2-6" fmla="*/ 0 h 3686737"/>
              <a:gd name="connsiteX3-7" fmla="*/ 881218 w 878081"/>
              <a:gd name="connsiteY3-8" fmla="*/ 56858 h 3686737"/>
              <a:gd name="connsiteX4-9" fmla="*/ 856122 w 878081"/>
              <a:gd name="connsiteY4-10" fmla="*/ 127104 h 3686737"/>
              <a:gd name="connsiteX5-11" fmla="*/ 210739 w 878081"/>
              <a:gd name="connsiteY5-12" fmla="*/ 140493 h 3686737"/>
              <a:gd name="connsiteX6-13" fmla="*/ 235836 w 878081"/>
              <a:gd name="connsiteY6-14" fmla="*/ 140493 h 3686737"/>
              <a:gd name="connsiteX7-15" fmla="*/ 284123 w 878081"/>
              <a:gd name="connsiteY7-16" fmla="*/ 83635 h 3686737"/>
              <a:gd name="connsiteX8-17" fmla="*/ 259026 w 878081"/>
              <a:gd name="connsiteY8-18" fmla="*/ 13389 h 3686737"/>
              <a:gd name="connsiteX0-19" fmla="*/ 210739 w 878081"/>
              <a:gd name="connsiteY0-20" fmla="*/ 70246 h 3686737"/>
              <a:gd name="connsiteX1-21" fmla="*/ 280986 w 878081"/>
              <a:gd name="connsiteY1-22" fmla="*/ 70246 h 3686737"/>
              <a:gd name="connsiteX2-23" fmla="*/ 280986 w 878081"/>
              <a:gd name="connsiteY2-24" fmla="*/ 109043 h 3686737"/>
              <a:gd name="connsiteX3-25" fmla="*/ 191341 w 878081"/>
              <a:gd name="connsiteY3-26" fmla="*/ 140493 h 3686737"/>
              <a:gd name="connsiteX4-27" fmla="*/ 175616 w 878081"/>
              <a:gd name="connsiteY4-28" fmla="*/ 85972 h 3686737"/>
              <a:gd name="connsiteX0-29" fmla="*/ 70246 w 878081"/>
              <a:gd name="connsiteY0-30" fmla="*/ 3546244 h 3686737"/>
              <a:gd name="connsiteX1-31" fmla="*/ 140493 w 878081"/>
              <a:gd name="connsiteY1-32" fmla="*/ 3546244 h 3686737"/>
              <a:gd name="connsiteX2-33" fmla="*/ 140493 w 878081"/>
              <a:gd name="connsiteY2-34" fmla="*/ 3616491 h 3686737"/>
              <a:gd name="connsiteX3-35" fmla="*/ 140493 w 878081"/>
              <a:gd name="connsiteY3-36" fmla="*/ 3655287 h 3686737"/>
              <a:gd name="connsiteX4-37" fmla="*/ 31450 w 878081"/>
              <a:gd name="connsiteY4-38" fmla="*/ 3686737 h 3686737"/>
              <a:gd name="connsiteX5-39" fmla="*/ 0 w 878081"/>
              <a:gd name="connsiteY5-40" fmla="*/ 3577694 h 3686737"/>
              <a:gd name="connsiteX0-41" fmla="*/ 70246 w 878081"/>
              <a:gd name="connsiteY0-42" fmla="*/ 3546244 h 3686737"/>
              <a:gd name="connsiteX1-43" fmla="*/ 89645 w 878081"/>
              <a:gd name="connsiteY1-44" fmla="*/ 3546244 h 3686737"/>
              <a:gd name="connsiteX2-45" fmla="*/ 105370 w 878081"/>
              <a:gd name="connsiteY2-46" fmla="*/ 3600765 h 3686737"/>
              <a:gd name="connsiteX3-47" fmla="*/ 140493 w 878081"/>
              <a:gd name="connsiteY3-48" fmla="*/ 3616491 h 3686737"/>
              <a:gd name="connsiteX4-49" fmla="*/ 140493 w 878081"/>
              <a:gd name="connsiteY4-50" fmla="*/ 3655287 h 3686737"/>
              <a:gd name="connsiteX5-51" fmla="*/ 31450 w 878081"/>
              <a:gd name="connsiteY5-52" fmla="*/ 3686737 h 3686737"/>
              <a:gd name="connsiteX6-53" fmla="*/ 0 w 878081"/>
              <a:gd name="connsiteY6-54" fmla="*/ 3577694 h 3686737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</a:cxnLst>
            <a:rect l="l" t="t" r="r" b="b"/>
            <a:pathLst>
              <a:path w="878081" h="3686737">
                <a:moveTo>
                  <a:pt x="210739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737588" y="140493"/>
                </a:lnTo>
                <a:lnTo>
                  <a:pt x="737588" y="3616491"/>
                </a:lnTo>
                <a:cubicBezTo>
                  <a:pt x="737588" y="3655286"/>
                  <a:pt x="706138" y="3686737"/>
                  <a:pt x="667342" y="3686737"/>
                </a:cubicBezTo>
                <a:lnTo>
                  <a:pt x="70247" y="3686737"/>
                </a:lnTo>
                <a:cubicBezTo>
                  <a:pt x="31485" y="3686688"/>
                  <a:pt x="87" y="3655252"/>
                  <a:pt x="87" y="3616490"/>
                </a:cubicBezTo>
                <a:cubicBezTo>
                  <a:pt x="87" y="3577728"/>
                  <a:pt x="31485" y="3546292"/>
                  <a:pt x="70247" y="3546244"/>
                </a:cubicBezTo>
                <a:lnTo>
                  <a:pt x="140493" y="3546244"/>
                </a:lnTo>
                <a:lnTo>
                  <a:pt x="140493" y="70247"/>
                </a:lnTo>
                <a:cubicBezTo>
                  <a:pt x="140493" y="31450"/>
                  <a:pt x="171943" y="0"/>
                  <a:pt x="210739" y="0"/>
                </a:cubicBezTo>
                <a:close/>
              </a:path>
              <a:path w="878081" h="3686737">
                <a:moveTo>
                  <a:pt x="210739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210739" y="140493"/>
                </a:lnTo>
                <a:cubicBezTo>
                  <a:pt x="235836" y="140493"/>
                  <a:pt x="259026" y="127104"/>
                  <a:pt x="271575" y="105370"/>
                </a:cubicBezTo>
                <a:cubicBezTo>
                  <a:pt x="284123" y="83635"/>
                  <a:pt x="284123" y="56858"/>
                  <a:pt x="271575" y="35123"/>
                </a:cubicBezTo>
                <a:cubicBezTo>
                  <a:pt x="259026" y="13389"/>
                  <a:pt x="235836" y="0"/>
                  <a:pt x="210739" y="0"/>
                </a:cubicBezTo>
                <a:close/>
              </a:path>
              <a:path w="878081" h="3686737">
                <a:moveTo>
                  <a:pt x="210739" y="70246"/>
                </a:moveTo>
                <a:lnTo>
                  <a:pt x="280986" y="70246"/>
                </a:lnTo>
                <a:cubicBezTo>
                  <a:pt x="280986" y="109043"/>
                  <a:pt x="249536" y="140493"/>
                  <a:pt x="210739" y="140493"/>
                </a:cubicBezTo>
                <a:cubicBezTo>
                  <a:pt x="191341" y="140493"/>
                  <a:pt x="175616" y="124768"/>
                  <a:pt x="175616" y="105370"/>
                </a:cubicBezTo>
                <a:cubicBezTo>
                  <a:pt x="175616" y="85972"/>
                  <a:pt x="191341" y="70246"/>
                  <a:pt x="210739" y="70246"/>
                </a:cubicBezTo>
                <a:close/>
              </a:path>
              <a:path w="878081" h="3686737">
                <a:moveTo>
                  <a:pt x="70246" y="3546244"/>
                </a:moveTo>
                <a:lnTo>
                  <a:pt x="140493" y="3546244"/>
                </a:lnTo>
                <a:lnTo>
                  <a:pt x="140493" y="3616491"/>
                </a:lnTo>
                <a:cubicBezTo>
                  <a:pt x="140493" y="3655287"/>
                  <a:pt x="109042" y="3686737"/>
                  <a:pt x="70246" y="3686737"/>
                </a:cubicBezTo>
                <a:cubicBezTo>
                  <a:pt x="31450" y="3686737"/>
                  <a:pt x="0" y="3655286"/>
                  <a:pt x="0" y="3616491"/>
                </a:cubicBezTo>
                <a:cubicBezTo>
                  <a:pt x="0" y="3577694"/>
                  <a:pt x="31450" y="3546244"/>
                  <a:pt x="70246" y="3546244"/>
                </a:cubicBezTo>
                <a:close/>
              </a:path>
              <a:path w="878081" h="3686737">
                <a:moveTo>
                  <a:pt x="70246" y="3546244"/>
                </a:moveTo>
                <a:cubicBezTo>
                  <a:pt x="89645" y="3546244"/>
                  <a:pt x="105370" y="3561969"/>
                  <a:pt x="105370" y="3581367"/>
                </a:cubicBezTo>
                <a:cubicBezTo>
                  <a:pt x="105370" y="3600765"/>
                  <a:pt x="89645" y="3616491"/>
                  <a:pt x="70246" y="3616491"/>
                </a:cubicBezTo>
                <a:lnTo>
                  <a:pt x="140493" y="3616491"/>
                </a:lnTo>
                <a:cubicBezTo>
                  <a:pt x="140493" y="3655287"/>
                  <a:pt x="109042" y="3686737"/>
                  <a:pt x="70246" y="3686737"/>
                </a:cubicBezTo>
                <a:cubicBezTo>
                  <a:pt x="31450" y="3686737"/>
                  <a:pt x="0" y="3655286"/>
                  <a:pt x="0" y="3616491"/>
                </a:cubicBezTo>
                <a:cubicBezTo>
                  <a:pt x="0" y="3577694"/>
                  <a:pt x="31450" y="3546244"/>
                  <a:pt x="70246" y="3546244"/>
                </a:cubicBezTo>
                <a:close/>
              </a:path>
            </a:pathLst>
          </a:custGeom>
          <a:solidFill>
            <a:srgbClr val="C3C3C7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  <a:effectLst>
            <a:outerShdw blurRad="76200" sx="104000" sy="104000" algn="ctr" rotWithShape="0">
              <a:srgbClr val="000000">
                <a:alpha val="45000"/>
              </a:srgbClr>
            </a:outerShdw>
          </a:effectLst>
        </p:spPr>
        <p:txBody>
          <a:bodyPr anchor="ctr"/>
          <a:lstStyle/>
          <a:p>
            <a:pPr marL="0" algn="ctr"/>
            <a:r>
              <a:rPr lang="zh-CN" altLang="en-US" sz="3000" b="0" i="0" dirty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神奇的瓶子</a:t>
            </a:r>
            <a:endParaRPr lang="zh-CN" altLang="en-US" sz="3000" b="0" i="0" dirty="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6" name="视频1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746704" y="793937"/>
            <a:ext cx="9405442" cy="5290561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1"/>
          <p:cNvGrpSpPr/>
          <p:nvPr/>
        </p:nvGrpSpPr>
        <p:grpSpPr>
          <a:xfrm>
            <a:off x="1150334" y="317449"/>
            <a:ext cx="10598210" cy="6223978"/>
            <a:chOff x="0" y="0"/>
            <a:chExt cx="10598210" cy="6223978"/>
          </a:xfrm>
        </p:grpSpPr>
        <p:pic>
          <p:nvPicPr>
            <p:cNvPr id="3" name="图片2"/>
            <p:cNvPicPr>
              <a:picLocks noChangeAspect="1"/>
            </p:cNvPicPr>
            <p:nvPr/>
          </p:nvPicPr>
          <p:blipFill>
            <a:blip r:embed="rId2"/>
            <a:srcRect l="11500" t="6533" r="11299" b="29600"/>
            <a:stretch>
              <a:fillRect/>
            </a:stretch>
          </p:blipFill>
          <p:spPr>
            <a:xfrm>
              <a:off x="0" y="0"/>
              <a:ext cx="10598210" cy="6223978"/>
            </a:xfrm>
            <a:prstGeom prst="rect">
              <a:avLst/>
            </a:prstGeom>
          </p:spPr>
        </p:pic>
        <p:sp>
          <p:nvSpPr>
            <p:cNvPr id="4" name="形状2"/>
            <p:cNvSpPr txBox="1"/>
            <p:nvPr/>
          </p:nvSpPr>
          <p:spPr>
            <a:xfrm>
              <a:off x="604323" y="476012"/>
              <a:ext cx="9359292" cy="5269105"/>
            </a:xfrm>
            <a:prstGeom prst="rect">
              <a:avLst/>
            </a:prstGeom>
            <a:solidFill>
              <a:srgbClr val="100F0F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</p:grpSp>
      <p:sp>
        <p:nvSpPr>
          <p:cNvPr id="5" name="形状1">
            <a:hlinkClick r:id="rId3" action="ppaction://hlinksldjump"/>
          </p:cNvPr>
          <p:cNvSpPr txBox="1"/>
          <p:nvPr/>
        </p:nvSpPr>
        <p:spPr>
          <a:xfrm>
            <a:off x="272863" y="1727197"/>
            <a:ext cx="878081" cy="3404797"/>
          </a:xfrm>
          <a:custGeom>
            <a:avLst/>
            <a:gdLst>
              <a:gd name="connsiteX0" fmla="*/ 210739 w 878081"/>
              <a:gd name="connsiteY0" fmla="*/ 0 h 3404797"/>
              <a:gd name="connsiteX1" fmla="*/ 807835 w 878081"/>
              <a:gd name="connsiteY1" fmla="*/ 0 h 3404797"/>
              <a:gd name="connsiteX2" fmla="*/ 832931 w 878081"/>
              <a:gd name="connsiteY2" fmla="*/ 0 h 3404797"/>
              <a:gd name="connsiteX3" fmla="*/ 881218 w 878081"/>
              <a:gd name="connsiteY3" fmla="*/ 56858 h 3404797"/>
              <a:gd name="connsiteX4" fmla="*/ 856122 w 878081"/>
              <a:gd name="connsiteY4" fmla="*/ 127104 h 3404797"/>
              <a:gd name="connsiteX5" fmla="*/ 737588 w 878081"/>
              <a:gd name="connsiteY5" fmla="*/ 140493 h 3404797"/>
              <a:gd name="connsiteX6" fmla="*/ 737588 w 878081"/>
              <a:gd name="connsiteY6" fmla="*/ 3334551 h 3404797"/>
              <a:gd name="connsiteX7" fmla="*/ 737588 w 878081"/>
              <a:gd name="connsiteY7" fmla="*/ 3353181 h 3404797"/>
              <a:gd name="connsiteX8" fmla="*/ 703840 w 878081"/>
              <a:gd name="connsiteY8" fmla="*/ 3397396 h 3404797"/>
              <a:gd name="connsiteX9" fmla="*/ 70246 w 878081"/>
              <a:gd name="connsiteY9" fmla="*/ 3404797 h 3404797"/>
              <a:gd name="connsiteX10" fmla="*/ 31450 w 878081"/>
              <a:gd name="connsiteY10" fmla="*/ 3404797 h 3404797"/>
              <a:gd name="connsiteX11" fmla="*/ 0 w 878081"/>
              <a:gd name="connsiteY11" fmla="*/ 3295754 h 3404797"/>
              <a:gd name="connsiteX12" fmla="*/ 140493 w 878081"/>
              <a:gd name="connsiteY12" fmla="*/ 3264304 h 3404797"/>
              <a:gd name="connsiteX13" fmla="*/ 140493 w 878081"/>
              <a:gd name="connsiteY13" fmla="*/ 70247 h 3404797"/>
              <a:gd name="connsiteX14" fmla="*/ 140493 w 878081"/>
              <a:gd name="connsiteY14" fmla="*/ 31450 h 3404797"/>
              <a:gd name="connsiteX0-1" fmla="*/ 210739 w 878081"/>
              <a:gd name="connsiteY0-2" fmla="*/ 0 h 3404797"/>
              <a:gd name="connsiteX1-3" fmla="*/ 807835 w 878081"/>
              <a:gd name="connsiteY1-4" fmla="*/ 0 h 3404797"/>
              <a:gd name="connsiteX2-5" fmla="*/ 832931 w 878081"/>
              <a:gd name="connsiteY2-6" fmla="*/ 0 h 3404797"/>
              <a:gd name="connsiteX3-7" fmla="*/ 881218 w 878081"/>
              <a:gd name="connsiteY3-8" fmla="*/ 56858 h 3404797"/>
              <a:gd name="connsiteX4-9" fmla="*/ 856122 w 878081"/>
              <a:gd name="connsiteY4-10" fmla="*/ 127104 h 3404797"/>
              <a:gd name="connsiteX5-11" fmla="*/ 210739 w 878081"/>
              <a:gd name="connsiteY5-12" fmla="*/ 140493 h 3404797"/>
              <a:gd name="connsiteX6-13" fmla="*/ 235836 w 878081"/>
              <a:gd name="connsiteY6-14" fmla="*/ 140493 h 3404797"/>
              <a:gd name="connsiteX7-15" fmla="*/ 284123 w 878081"/>
              <a:gd name="connsiteY7-16" fmla="*/ 83635 h 3404797"/>
              <a:gd name="connsiteX8-17" fmla="*/ 259026 w 878081"/>
              <a:gd name="connsiteY8-18" fmla="*/ 13389 h 3404797"/>
              <a:gd name="connsiteX0-19" fmla="*/ 210739 w 878081"/>
              <a:gd name="connsiteY0-20" fmla="*/ 70246 h 3404797"/>
              <a:gd name="connsiteX1-21" fmla="*/ 280986 w 878081"/>
              <a:gd name="connsiteY1-22" fmla="*/ 70246 h 3404797"/>
              <a:gd name="connsiteX2-23" fmla="*/ 280986 w 878081"/>
              <a:gd name="connsiteY2-24" fmla="*/ 109043 h 3404797"/>
              <a:gd name="connsiteX3-25" fmla="*/ 191341 w 878081"/>
              <a:gd name="connsiteY3-26" fmla="*/ 140493 h 3404797"/>
              <a:gd name="connsiteX4-27" fmla="*/ 175616 w 878081"/>
              <a:gd name="connsiteY4-28" fmla="*/ 85972 h 3404797"/>
              <a:gd name="connsiteX0-29" fmla="*/ 70246 w 878081"/>
              <a:gd name="connsiteY0-30" fmla="*/ 3264304 h 3404797"/>
              <a:gd name="connsiteX1-31" fmla="*/ 140493 w 878081"/>
              <a:gd name="connsiteY1-32" fmla="*/ 3264304 h 3404797"/>
              <a:gd name="connsiteX2-33" fmla="*/ 140493 w 878081"/>
              <a:gd name="connsiteY2-34" fmla="*/ 3334551 h 3404797"/>
              <a:gd name="connsiteX3-35" fmla="*/ 140493 w 878081"/>
              <a:gd name="connsiteY3-36" fmla="*/ 3373346 h 3404797"/>
              <a:gd name="connsiteX4-37" fmla="*/ 31450 w 878081"/>
              <a:gd name="connsiteY4-38" fmla="*/ 3404797 h 3404797"/>
              <a:gd name="connsiteX5-39" fmla="*/ 0 w 878081"/>
              <a:gd name="connsiteY5-40" fmla="*/ 3295754 h 3404797"/>
              <a:gd name="connsiteX0-41" fmla="*/ 70246 w 878081"/>
              <a:gd name="connsiteY0-42" fmla="*/ 3264304 h 3404797"/>
              <a:gd name="connsiteX1-43" fmla="*/ 89645 w 878081"/>
              <a:gd name="connsiteY1-44" fmla="*/ 3264304 h 3404797"/>
              <a:gd name="connsiteX2-45" fmla="*/ 105370 w 878081"/>
              <a:gd name="connsiteY2-46" fmla="*/ 3318825 h 3404797"/>
              <a:gd name="connsiteX3-47" fmla="*/ 140493 w 878081"/>
              <a:gd name="connsiteY3-48" fmla="*/ 3334551 h 3404797"/>
              <a:gd name="connsiteX4-49" fmla="*/ 140493 w 878081"/>
              <a:gd name="connsiteY4-50" fmla="*/ 3373346 h 3404797"/>
              <a:gd name="connsiteX5-51" fmla="*/ 31450 w 878081"/>
              <a:gd name="connsiteY5-52" fmla="*/ 3404797 h 3404797"/>
              <a:gd name="connsiteX6-53" fmla="*/ 0 w 878081"/>
              <a:gd name="connsiteY6-54" fmla="*/ 3295754 h 3404797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</a:cxnLst>
            <a:rect l="l" t="t" r="r" b="b"/>
            <a:pathLst>
              <a:path w="878081" h="3404797">
                <a:moveTo>
                  <a:pt x="210739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737588" y="140493"/>
                </a:lnTo>
                <a:lnTo>
                  <a:pt x="737588" y="3334551"/>
                </a:lnTo>
                <a:cubicBezTo>
                  <a:pt x="737588" y="3353181"/>
                  <a:pt x="730187" y="3371049"/>
                  <a:pt x="717014" y="3384223"/>
                </a:cubicBezTo>
                <a:cubicBezTo>
                  <a:pt x="703840" y="3397396"/>
                  <a:pt x="685972" y="3404797"/>
                  <a:pt x="667342" y="3404797"/>
                </a:cubicBezTo>
                <a:lnTo>
                  <a:pt x="70246" y="3404797"/>
                </a:lnTo>
                <a:cubicBezTo>
                  <a:pt x="31450" y="3404797"/>
                  <a:pt x="0" y="3373347"/>
                  <a:pt x="0" y="3334551"/>
                </a:cubicBezTo>
                <a:cubicBezTo>
                  <a:pt x="0" y="3295754"/>
                  <a:pt x="31450" y="3264304"/>
                  <a:pt x="70246" y="3264304"/>
                </a:cubicBezTo>
                <a:lnTo>
                  <a:pt x="140493" y="3264304"/>
                </a:lnTo>
                <a:lnTo>
                  <a:pt x="140493" y="70247"/>
                </a:lnTo>
                <a:cubicBezTo>
                  <a:pt x="140493" y="31450"/>
                  <a:pt x="171943" y="0"/>
                  <a:pt x="210739" y="0"/>
                </a:cubicBezTo>
                <a:close/>
              </a:path>
              <a:path w="878081" h="3404797">
                <a:moveTo>
                  <a:pt x="210739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210739" y="140493"/>
                </a:lnTo>
                <a:cubicBezTo>
                  <a:pt x="235836" y="140493"/>
                  <a:pt x="259026" y="127104"/>
                  <a:pt x="271575" y="105370"/>
                </a:cubicBezTo>
                <a:cubicBezTo>
                  <a:pt x="284123" y="83635"/>
                  <a:pt x="284123" y="56858"/>
                  <a:pt x="271575" y="35123"/>
                </a:cubicBezTo>
                <a:cubicBezTo>
                  <a:pt x="259026" y="13389"/>
                  <a:pt x="235836" y="0"/>
                  <a:pt x="210739" y="0"/>
                </a:cubicBezTo>
                <a:close/>
              </a:path>
              <a:path w="878081" h="3404797">
                <a:moveTo>
                  <a:pt x="210739" y="70246"/>
                </a:moveTo>
                <a:lnTo>
                  <a:pt x="280986" y="70246"/>
                </a:lnTo>
                <a:cubicBezTo>
                  <a:pt x="280986" y="109043"/>
                  <a:pt x="249536" y="140493"/>
                  <a:pt x="210739" y="140493"/>
                </a:cubicBezTo>
                <a:cubicBezTo>
                  <a:pt x="191341" y="140493"/>
                  <a:pt x="175616" y="124768"/>
                  <a:pt x="175616" y="105370"/>
                </a:cubicBezTo>
                <a:cubicBezTo>
                  <a:pt x="175616" y="85972"/>
                  <a:pt x="191341" y="70246"/>
                  <a:pt x="210739" y="70246"/>
                </a:cubicBezTo>
                <a:close/>
              </a:path>
              <a:path w="878081" h="3404797">
                <a:moveTo>
                  <a:pt x="70246" y="3264304"/>
                </a:moveTo>
                <a:lnTo>
                  <a:pt x="140493" y="3264304"/>
                </a:lnTo>
                <a:lnTo>
                  <a:pt x="140493" y="3334551"/>
                </a:lnTo>
                <a:cubicBezTo>
                  <a:pt x="140493" y="3373346"/>
                  <a:pt x="109042" y="3404797"/>
                  <a:pt x="70246" y="3404797"/>
                </a:cubicBezTo>
                <a:cubicBezTo>
                  <a:pt x="31450" y="3404797"/>
                  <a:pt x="0" y="3373346"/>
                  <a:pt x="0" y="3334550"/>
                </a:cubicBezTo>
                <a:cubicBezTo>
                  <a:pt x="0" y="3295754"/>
                  <a:pt x="31450" y="3264304"/>
                  <a:pt x="70246" y="3264304"/>
                </a:cubicBezTo>
                <a:close/>
              </a:path>
              <a:path w="878081" h="3404797">
                <a:moveTo>
                  <a:pt x="70246" y="3264304"/>
                </a:moveTo>
                <a:cubicBezTo>
                  <a:pt x="89645" y="3264304"/>
                  <a:pt x="105370" y="3280029"/>
                  <a:pt x="105370" y="3299427"/>
                </a:cubicBezTo>
                <a:cubicBezTo>
                  <a:pt x="105370" y="3318825"/>
                  <a:pt x="89645" y="3334551"/>
                  <a:pt x="70246" y="3334551"/>
                </a:cubicBezTo>
                <a:lnTo>
                  <a:pt x="140493" y="3334551"/>
                </a:lnTo>
                <a:cubicBezTo>
                  <a:pt x="140493" y="3373346"/>
                  <a:pt x="109042" y="3404797"/>
                  <a:pt x="70246" y="3404797"/>
                </a:cubicBezTo>
                <a:cubicBezTo>
                  <a:pt x="31450" y="3404797"/>
                  <a:pt x="0" y="3373346"/>
                  <a:pt x="0" y="3334550"/>
                </a:cubicBezTo>
                <a:cubicBezTo>
                  <a:pt x="0" y="3295754"/>
                  <a:pt x="31450" y="3264304"/>
                  <a:pt x="70246" y="3264304"/>
                </a:cubicBezTo>
                <a:close/>
              </a:path>
            </a:pathLst>
          </a:custGeom>
          <a:solidFill>
            <a:srgbClr val="C3C3C7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  <a:effectLst>
            <a:outerShdw blurRad="76200" sx="104000" sy="104000" algn="ctr" rotWithShape="0">
              <a:srgbClr val="000000">
                <a:alpha val="45000"/>
              </a:srgbClr>
            </a:outerShdw>
          </a:effectLst>
        </p:spPr>
        <p:txBody>
          <a:bodyPr anchor="ctr"/>
          <a:lstStyle/>
          <a:p>
            <a:pPr marL="0" algn="ctr"/>
            <a:r>
              <a:rPr lang="zh-CN" altLang="en-US" sz="3000" b="0" i="0" dirty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不同粗细琴弦</a:t>
            </a:r>
            <a:endParaRPr lang="zh-CN" altLang="en-US" sz="3000" b="0" i="0" dirty="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6" name="视频1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725378" y="774382"/>
            <a:ext cx="9419349" cy="529838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1"/>
          <p:cNvGrpSpPr/>
          <p:nvPr/>
        </p:nvGrpSpPr>
        <p:grpSpPr>
          <a:xfrm>
            <a:off x="1150334" y="317449"/>
            <a:ext cx="10598210" cy="6223978"/>
            <a:chOff x="0" y="0"/>
            <a:chExt cx="10598210" cy="6223978"/>
          </a:xfrm>
        </p:grpSpPr>
        <p:pic>
          <p:nvPicPr>
            <p:cNvPr id="3" name="图片2"/>
            <p:cNvPicPr>
              <a:picLocks noChangeAspect="1"/>
            </p:cNvPicPr>
            <p:nvPr/>
          </p:nvPicPr>
          <p:blipFill>
            <a:blip r:embed="rId2"/>
            <a:srcRect l="11500" t="6533" r="11299" b="29600"/>
            <a:stretch>
              <a:fillRect/>
            </a:stretch>
          </p:blipFill>
          <p:spPr>
            <a:xfrm>
              <a:off x="0" y="0"/>
              <a:ext cx="10598210" cy="6223978"/>
            </a:xfrm>
            <a:prstGeom prst="rect">
              <a:avLst/>
            </a:prstGeom>
          </p:spPr>
        </p:pic>
        <p:sp>
          <p:nvSpPr>
            <p:cNvPr id="4" name="形状2"/>
            <p:cNvSpPr txBox="1"/>
            <p:nvPr/>
          </p:nvSpPr>
          <p:spPr>
            <a:xfrm>
              <a:off x="604323" y="476012"/>
              <a:ext cx="9359292" cy="5269105"/>
            </a:xfrm>
            <a:prstGeom prst="rect">
              <a:avLst/>
            </a:prstGeom>
            <a:solidFill>
              <a:srgbClr val="100F0F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</p:grpSp>
      <p:sp>
        <p:nvSpPr>
          <p:cNvPr id="5" name="形状1">
            <a:hlinkClick r:id="rId3" action="ppaction://hlinksldjump"/>
          </p:cNvPr>
          <p:cNvSpPr txBox="1"/>
          <p:nvPr/>
        </p:nvSpPr>
        <p:spPr>
          <a:xfrm>
            <a:off x="272863" y="1675066"/>
            <a:ext cx="878081" cy="3509572"/>
          </a:xfrm>
          <a:custGeom>
            <a:avLst/>
            <a:gdLst>
              <a:gd name="connsiteX0" fmla="*/ 210739 w 878081"/>
              <a:gd name="connsiteY0" fmla="*/ 0 h 3509572"/>
              <a:gd name="connsiteX1" fmla="*/ 807835 w 878081"/>
              <a:gd name="connsiteY1" fmla="*/ 0 h 3509572"/>
              <a:gd name="connsiteX2" fmla="*/ 832931 w 878081"/>
              <a:gd name="connsiteY2" fmla="*/ 0 h 3509572"/>
              <a:gd name="connsiteX3" fmla="*/ 881218 w 878081"/>
              <a:gd name="connsiteY3" fmla="*/ 56858 h 3509572"/>
              <a:gd name="connsiteX4" fmla="*/ 856122 w 878081"/>
              <a:gd name="connsiteY4" fmla="*/ 127104 h 3509572"/>
              <a:gd name="connsiteX5" fmla="*/ 737588 w 878081"/>
              <a:gd name="connsiteY5" fmla="*/ 140493 h 3509572"/>
              <a:gd name="connsiteX6" fmla="*/ 737588 w 878081"/>
              <a:gd name="connsiteY6" fmla="*/ 3439326 h 3509572"/>
              <a:gd name="connsiteX7" fmla="*/ 737588 w 878081"/>
              <a:gd name="connsiteY7" fmla="*/ 3457956 h 3509572"/>
              <a:gd name="connsiteX8" fmla="*/ 703840 w 878081"/>
              <a:gd name="connsiteY8" fmla="*/ 3502171 h 3509572"/>
              <a:gd name="connsiteX9" fmla="*/ 70246 w 878081"/>
              <a:gd name="connsiteY9" fmla="*/ 3509572 h 3509572"/>
              <a:gd name="connsiteX10" fmla="*/ 31450 w 878081"/>
              <a:gd name="connsiteY10" fmla="*/ 3509572 h 3509572"/>
              <a:gd name="connsiteX11" fmla="*/ 0 w 878081"/>
              <a:gd name="connsiteY11" fmla="*/ 3400529 h 3509572"/>
              <a:gd name="connsiteX12" fmla="*/ 140493 w 878081"/>
              <a:gd name="connsiteY12" fmla="*/ 3369079 h 3509572"/>
              <a:gd name="connsiteX13" fmla="*/ 140493 w 878081"/>
              <a:gd name="connsiteY13" fmla="*/ 70246 h 3509572"/>
              <a:gd name="connsiteX14" fmla="*/ 140493 w 878081"/>
              <a:gd name="connsiteY14" fmla="*/ 31450 h 3509572"/>
              <a:gd name="connsiteX0-1" fmla="*/ 210739 w 878081"/>
              <a:gd name="connsiteY0-2" fmla="*/ 0 h 3509572"/>
              <a:gd name="connsiteX1-3" fmla="*/ 807835 w 878081"/>
              <a:gd name="connsiteY1-4" fmla="*/ 0 h 3509572"/>
              <a:gd name="connsiteX2-5" fmla="*/ 832931 w 878081"/>
              <a:gd name="connsiteY2-6" fmla="*/ 0 h 3509572"/>
              <a:gd name="connsiteX3-7" fmla="*/ 881218 w 878081"/>
              <a:gd name="connsiteY3-8" fmla="*/ 56858 h 3509572"/>
              <a:gd name="connsiteX4-9" fmla="*/ 856122 w 878081"/>
              <a:gd name="connsiteY4-10" fmla="*/ 127104 h 3509572"/>
              <a:gd name="connsiteX5-11" fmla="*/ 210739 w 878081"/>
              <a:gd name="connsiteY5-12" fmla="*/ 140493 h 3509572"/>
              <a:gd name="connsiteX6-13" fmla="*/ 235836 w 878081"/>
              <a:gd name="connsiteY6-14" fmla="*/ 140493 h 3509572"/>
              <a:gd name="connsiteX7-15" fmla="*/ 284123 w 878081"/>
              <a:gd name="connsiteY7-16" fmla="*/ 83635 h 3509572"/>
              <a:gd name="connsiteX8-17" fmla="*/ 259026 w 878081"/>
              <a:gd name="connsiteY8-18" fmla="*/ 13389 h 3509572"/>
              <a:gd name="connsiteX0-19" fmla="*/ 210739 w 878081"/>
              <a:gd name="connsiteY0-20" fmla="*/ 70246 h 3509572"/>
              <a:gd name="connsiteX1-21" fmla="*/ 280986 w 878081"/>
              <a:gd name="connsiteY1-22" fmla="*/ 70246 h 3509572"/>
              <a:gd name="connsiteX2-23" fmla="*/ 280986 w 878081"/>
              <a:gd name="connsiteY2-24" fmla="*/ 109043 h 3509572"/>
              <a:gd name="connsiteX3-25" fmla="*/ 191341 w 878081"/>
              <a:gd name="connsiteY3-26" fmla="*/ 140493 h 3509572"/>
              <a:gd name="connsiteX4-27" fmla="*/ 175616 w 878081"/>
              <a:gd name="connsiteY4-28" fmla="*/ 85972 h 3509572"/>
              <a:gd name="connsiteX0-29" fmla="*/ 70246 w 878081"/>
              <a:gd name="connsiteY0-30" fmla="*/ 3369079 h 3509572"/>
              <a:gd name="connsiteX1-31" fmla="*/ 140493 w 878081"/>
              <a:gd name="connsiteY1-32" fmla="*/ 3369079 h 3509572"/>
              <a:gd name="connsiteX2-33" fmla="*/ 140493 w 878081"/>
              <a:gd name="connsiteY2-34" fmla="*/ 3439326 h 3509572"/>
              <a:gd name="connsiteX3-35" fmla="*/ 140493 w 878081"/>
              <a:gd name="connsiteY3-36" fmla="*/ 3478121 h 3509572"/>
              <a:gd name="connsiteX4-37" fmla="*/ 31450 w 878081"/>
              <a:gd name="connsiteY4-38" fmla="*/ 3509572 h 3509572"/>
              <a:gd name="connsiteX5-39" fmla="*/ 0 w 878081"/>
              <a:gd name="connsiteY5-40" fmla="*/ 3400529 h 3509572"/>
              <a:gd name="connsiteX0-41" fmla="*/ 70246 w 878081"/>
              <a:gd name="connsiteY0-42" fmla="*/ 3369079 h 3509572"/>
              <a:gd name="connsiteX1-43" fmla="*/ 89645 w 878081"/>
              <a:gd name="connsiteY1-44" fmla="*/ 3369079 h 3509572"/>
              <a:gd name="connsiteX2-45" fmla="*/ 105370 w 878081"/>
              <a:gd name="connsiteY2-46" fmla="*/ 3423600 h 3509572"/>
              <a:gd name="connsiteX3-47" fmla="*/ 140493 w 878081"/>
              <a:gd name="connsiteY3-48" fmla="*/ 3439326 h 3509572"/>
              <a:gd name="connsiteX4-49" fmla="*/ 140493 w 878081"/>
              <a:gd name="connsiteY4-50" fmla="*/ 3478121 h 3509572"/>
              <a:gd name="connsiteX5-51" fmla="*/ 31450 w 878081"/>
              <a:gd name="connsiteY5-52" fmla="*/ 3509572 h 3509572"/>
              <a:gd name="connsiteX6-53" fmla="*/ 0 w 878081"/>
              <a:gd name="connsiteY6-54" fmla="*/ 3400529 h 3509572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</a:cxnLst>
            <a:rect l="l" t="t" r="r" b="b"/>
            <a:pathLst>
              <a:path w="878081" h="3509572">
                <a:moveTo>
                  <a:pt x="210739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737588" y="140493"/>
                </a:lnTo>
                <a:lnTo>
                  <a:pt x="737588" y="3439326"/>
                </a:lnTo>
                <a:cubicBezTo>
                  <a:pt x="737588" y="3457956"/>
                  <a:pt x="730187" y="3475824"/>
                  <a:pt x="717014" y="3488998"/>
                </a:cubicBezTo>
                <a:cubicBezTo>
                  <a:pt x="703840" y="3502171"/>
                  <a:pt x="685972" y="3509572"/>
                  <a:pt x="667342" y="3509572"/>
                </a:cubicBezTo>
                <a:lnTo>
                  <a:pt x="70246" y="3509572"/>
                </a:lnTo>
                <a:cubicBezTo>
                  <a:pt x="31450" y="3509572"/>
                  <a:pt x="0" y="3478122"/>
                  <a:pt x="0" y="3439326"/>
                </a:cubicBezTo>
                <a:cubicBezTo>
                  <a:pt x="0" y="3400529"/>
                  <a:pt x="31450" y="3369079"/>
                  <a:pt x="70246" y="3369079"/>
                </a:cubicBezTo>
                <a:lnTo>
                  <a:pt x="140493" y="3369079"/>
                </a:lnTo>
                <a:lnTo>
                  <a:pt x="140493" y="70246"/>
                </a:lnTo>
                <a:cubicBezTo>
                  <a:pt x="140493" y="31450"/>
                  <a:pt x="171943" y="0"/>
                  <a:pt x="210739" y="0"/>
                </a:cubicBezTo>
                <a:close/>
              </a:path>
              <a:path w="878081" h="3509572">
                <a:moveTo>
                  <a:pt x="210739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210739" y="140493"/>
                </a:lnTo>
                <a:cubicBezTo>
                  <a:pt x="235836" y="140493"/>
                  <a:pt x="259026" y="127104"/>
                  <a:pt x="271575" y="105370"/>
                </a:cubicBezTo>
                <a:cubicBezTo>
                  <a:pt x="284123" y="83635"/>
                  <a:pt x="284123" y="56858"/>
                  <a:pt x="271575" y="35123"/>
                </a:cubicBezTo>
                <a:cubicBezTo>
                  <a:pt x="259026" y="13389"/>
                  <a:pt x="235836" y="0"/>
                  <a:pt x="210739" y="0"/>
                </a:cubicBezTo>
                <a:close/>
              </a:path>
              <a:path w="878081" h="3509572">
                <a:moveTo>
                  <a:pt x="210739" y="70246"/>
                </a:moveTo>
                <a:lnTo>
                  <a:pt x="280986" y="70246"/>
                </a:lnTo>
                <a:cubicBezTo>
                  <a:pt x="280986" y="109043"/>
                  <a:pt x="249536" y="140493"/>
                  <a:pt x="210739" y="140493"/>
                </a:cubicBezTo>
                <a:cubicBezTo>
                  <a:pt x="191341" y="140493"/>
                  <a:pt x="175616" y="124768"/>
                  <a:pt x="175616" y="105370"/>
                </a:cubicBezTo>
                <a:cubicBezTo>
                  <a:pt x="175616" y="85972"/>
                  <a:pt x="191341" y="70246"/>
                  <a:pt x="210739" y="70246"/>
                </a:cubicBezTo>
                <a:close/>
              </a:path>
              <a:path w="878081" h="3509572">
                <a:moveTo>
                  <a:pt x="70246" y="3369079"/>
                </a:moveTo>
                <a:lnTo>
                  <a:pt x="140493" y="3369079"/>
                </a:lnTo>
                <a:lnTo>
                  <a:pt x="140493" y="3439326"/>
                </a:lnTo>
                <a:cubicBezTo>
                  <a:pt x="140493" y="3478121"/>
                  <a:pt x="109042" y="3509572"/>
                  <a:pt x="70246" y="3509572"/>
                </a:cubicBezTo>
                <a:cubicBezTo>
                  <a:pt x="31450" y="3509572"/>
                  <a:pt x="0" y="3478121"/>
                  <a:pt x="0" y="3439325"/>
                </a:cubicBezTo>
                <a:cubicBezTo>
                  <a:pt x="0" y="3400529"/>
                  <a:pt x="31450" y="3369079"/>
                  <a:pt x="70246" y="3369079"/>
                </a:cubicBezTo>
                <a:close/>
              </a:path>
              <a:path w="878081" h="3509572">
                <a:moveTo>
                  <a:pt x="70246" y="3369079"/>
                </a:moveTo>
                <a:cubicBezTo>
                  <a:pt x="89645" y="3369079"/>
                  <a:pt x="105370" y="3384804"/>
                  <a:pt x="105370" y="3404202"/>
                </a:cubicBezTo>
                <a:cubicBezTo>
                  <a:pt x="105370" y="3423600"/>
                  <a:pt x="89645" y="3439326"/>
                  <a:pt x="70246" y="3439326"/>
                </a:cubicBezTo>
                <a:lnTo>
                  <a:pt x="140493" y="3439326"/>
                </a:lnTo>
                <a:cubicBezTo>
                  <a:pt x="140493" y="3478121"/>
                  <a:pt x="109042" y="3509572"/>
                  <a:pt x="70246" y="3509572"/>
                </a:cubicBezTo>
                <a:cubicBezTo>
                  <a:pt x="31450" y="3509572"/>
                  <a:pt x="0" y="3478121"/>
                  <a:pt x="0" y="3439325"/>
                </a:cubicBezTo>
                <a:cubicBezTo>
                  <a:pt x="0" y="3400529"/>
                  <a:pt x="31450" y="3369079"/>
                  <a:pt x="70246" y="3369079"/>
                </a:cubicBezTo>
                <a:close/>
              </a:path>
            </a:pathLst>
          </a:custGeom>
          <a:solidFill>
            <a:srgbClr val="C3C3C7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  <a:effectLst>
            <a:outerShdw blurRad="76200" sx="104000" sy="104000" algn="ctr" rotWithShape="0">
              <a:srgbClr val="000000">
                <a:alpha val="45000"/>
              </a:srgbClr>
            </a:outerShdw>
          </a:effectLst>
        </p:spPr>
        <p:txBody>
          <a:bodyPr anchor="ctr"/>
          <a:lstStyle/>
          <a:p>
            <a:pPr marL="0" algn="ctr"/>
            <a:r>
              <a:rPr lang="zh-CN" altLang="en-US" sz="3000" b="0" i="0" dirty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不同松紧琴弦</a:t>
            </a:r>
            <a:endParaRPr lang="zh-CN" altLang="en-US" sz="3000" b="0" i="0" dirty="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6" name="视频1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725320" y="772173"/>
            <a:ext cx="9432731" cy="530591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1"/>
          <p:cNvGrpSpPr/>
          <p:nvPr/>
        </p:nvGrpSpPr>
        <p:grpSpPr>
          <a:xfrm>
            <a:off x="1150334" y="317449"/>
            <a:ext cx="10598210" cy="6223978"/>
            <a:chOff x="0" y="0"/>
            <a:chExt cx="10598210" cy="6223978"/>
          </a:xfrm>
        </p:grpSpPr>
        <p:pic>
          <p:nvPicPr>
            <p:cNvPr id="3" name="图片1"/>
            <p:cNvPicPr>
              <a:picLocks noChangeAspect="1"/>
            </p:cNvPicPr>
            <p:nvPr/>
          </p:nvPicPr>
          <p:blipFill>
            <a:blip r:embed="rId2"/>
            <a:srcRect l="11500" t="6533" r="11299" b="29600"/>
            <a:stretch>
              <a:fillRect/>
            </a:stretch>
          </p:blipFill>
          <p:spPr>
            <a:xfrm>
              <a:off x="0" y="0"/>
              <a:ext cx="10598210" cy="6223978"/>
            </a:xfrm>
            <a:prstGeom prst="rect">
              <a:avLst/>
            </a:prstGeom>
          </p:spPr>
        </p:pic>
        <p:sp>
          <p:nvSpPr>
            <p:cNvPr id="4" name="形状2"/>
            <p:cNvSpPr txBox="1"/>
            <p:nvPr/>
          </p:nvSpPr>
          <p:spPr>
            <a:xfrm>
              <a:off x="604323" y="476012"/>
              <a:ext cx="9359292" cy="5269105"/>
            </a:xfrm>
            <a:prstGeom prst="rect">
              <a:avLst/>
            </a:prstGeom>
            <a:solidFill>
              <a:srgbClr val="100F0F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</p:grpSp>
      <p:sp>
        <p:nvSpPr>
          <p:cNvPr id="5" name="形状1">
            <a:hlinkClick r:id="rId3" action="ppaction://hlinksldjump"/>
          </p:cNvPr>
          <p:cNvSpPr txBox="1"/>
          <p:nvPr/>
        </p:nvSpPr>
        <p:spPr>
          <a:xfrm>
            <a:off x="235172" y="1470022"/>
            <a:ext cx="878081" cy="3919147"/>
          </a:xfrm>
          <a:custGeom>
            <a:avLst/>
            <a:gdLst>
              <a:gd name="connsiteX0" fmla="*/ 210739 w 878081"/>
              <a:gd name="connsiteY0" fmla="*/ 0 h 3919147"/>
              <a:gd name="connsiteX1" fmla="*/ 807835 w 878081"/>
              <a:gd name="connsiteY1" fmla="*/ 0 h 3919147"/>
              <a:gd name="connsiteX2" fmla="*/ 832931 w 878081"/>
              <a:gd name="connsiteY2" fmla="*/ 0 h 3919147"/>
              <a:gd name="connsiteX3" fmla="*/ 881218 w 878081"/>
              <a:gd name="connsiteY3" fmla="*/ 56858 h 3919147"/>
              <a:gd name="connsiteX4" fmla="*/ 856122 w 878081"/>
              <a:gd name="connsiteY4" fmla="*/ 127104 h 3919147"/>
              <a:gd name="connsiteX5" fmla="*/ 737588 w 878081"/>
              <a:gd name="connsiteY5" fmla="*/ 140493 h 3919147"/>
              <a:gd name="connsiteX6" fmla="*/ 737588 w 878081"/>
              <a:gd name="connsiteY6" fmla="*/ 3848901 h 3919147"/>
              <a:gd name="connsiteX7" fmla="*/ 737588 w 878081"/>
              <a:gd name="connsiteY7" fmla="*/ 3867531 h 3919147"/>
              <a:gd name="connsiteX8" fmla="*/ 703840 w 878081"/>
              <a:gd name="connsiteY8" fmla="*/ 3911746 h 3919147"/>
              <a:gd name="connsiteX9" fmla="*/ 70246 w 878081"/>
              <a:gd name="connsiteY9" fmla="*/ 3919147 h 3919147"/>
              <a:gd name="connsiteX10" fmla="*/ 31450 w 878081"/>
              <a:gd name="connsiteY10" fmla="*/ 3919147 h 3919147"/>
              <a:gd name="connsiteX11" fmla="*/ 0 w 878081"/>
              <a:gd name="connsiteY11" fmla="*/ 3810104 h 3919147"/>
              <a:gd name="connsiteX12" fmla="*/ 140493 w 878081"/>
              <a:gd name="connsiteY12" fmla="*/ 3778654 h 3919147"/>
              <a:gd name="connsiteX13" fmla="*/ 140493 w 878081"/>
              <a:gd name="connsiteY13" fmla="*/ 70246 h 3919147"/>
              <a:gd name="connsiteX14" fmla="*/ 140493 w 878081"/>
              <a:gd name="connsiteY14" fmla="*/ 31450 h 3919147"/>
              <a:gd name="connsiteX0-1" fmla="*/ 210739 w 878081"/>
              <a:gd name="connsiteY0-2" fmla="*/ 0 h 3919147"/>
              <a:gd name="connsiteX1-3" fmla="*/ 807835 w 878081"/>
              <a:gd name="connsiteY1-4" fmla="*/ 0 h 3919147"/>
              <a:gd name="connsiteX2-5" fmla="*/ 832931 w 878081"/>
              <a:gd name="connsiteY2-6" fmla="*/ 0 h 3919147"/>
              <a:gd name="connsiteX3-7" fmla="*/ 881218 w 878081"/>
              <a:gd name="connsiteY3-8" fmla="*/ 56858 h 3919147"/>
              <a:gd name="connsiteX4-9" fmla="*/ 856122 w 878081"/>
              <a:gd name="connsiteY4-10" fmla="*/ 127104 h 3919147"/>
              <a:gd name="connsiteX5-11" fmla="*/ 210739 w 878081"/>
              <a:gd name="connsiteY5-12" fmla="*/ 140493 h 3919147"/>
              <a:gd name="connsiteX6-13" fmla="*/ 235836 w 878081"/>
              <a:gd name="connsiteY6-14" fmla="*/ 140493 h 3919147"/>
              <a:gd name="connsiteX7-15" fmla="*/ 284123 w 878081"/>
              <a:gd name="connsiteY7-16" fmla="*/ 83635 h 3919147"/>
              <a:gd name="connsiteX8-17" fmla="*/ 259026 w 878081"/>
              <a:gd name="connsiteY8-18" fmla="*/ 13389 h 3919147"/>
              <a:gd name="connsiteX0-19" fmla="*/ 210739 w 878081"/>
              <a:gd name="connsiteY0-20" fmla="*/ 70246 h 3919147"/>
              <a:gd name="connsiteX1-21" fmla="*/ 280986 w 878081"/>
              <a:gd name="connsiteY1-22" fmla="*/ 70246 h 3919147"/>
              <a:gd name="connsiteX2-23" fmla="*/ 280986 w 878081"/>
              <a:gd name="connsiteY2-24" fmla="*/ 109043 h 3919147"/>
              <a:gd name="connsiteX3-25" fmla="*/ 191341 w 878081"/>
              <a:gd name="connsiteY3-26" fmla="*/ 140493 h 3919147"/>
              <a:gd name="connsiteX4-27" fmla="*/ 175616 w 878081"/>
              <a:gd name="connsiteY4-28" fmla="*/ 85972 h 3919147"/>
              <a:gd name="connsiteX0-29" fmla="*/ 70246 w 878081"/>
              <a:gd name="connsiteY0-30" fmla="*/ 3778654 h 3919147"/>
              <a:gd name="connsiteX1-31" fmla="*/ 140493 w 878081"/>
              <a:gd name="connsiteY1-32" fmla="*/ 3778654 h 3919147"/>
              <a:gd name="connsiteX2-33" fmla="*/ 140493 w 878081"/>
              <a:gd name="connsiteY2-34" fmla="*/ 3848901 h 3919147"/>
              <a:gd name="connsiteX3-35" fmla="*/ 140493 w 878081"/>
              <a:gd name="connsiteY3-36" fmla="*/ 3887696 h 3919147"/>
              <a:gd name="connsiteX4-37" fmla="*/ 31450 w 878081"/>
              <a:gd name="connsiteY4-38" fmla="*/ 3919147 h 3919147"/>
              <a:gd name="connsiteX5-39" fmla="*/ 0 w 878081"/>
              <a:gd name="connsiteY5-40" fmla="*/ 3810104 h 3919147"/>
              <a:gd name="connsiteX0-41" fmla="*/ 70246 w 878081"/>
              <a:gd name="connsiteY0-42" fmla="*/ 3778654 h 3919147"/>
              <a:gd name="connsiteX1-43" fmla="*/ 89645 w 878081"/>
              <a:gd name="connsiteY1-44" fmla="*/ 3778654 h 3919147"/>
              <a:gd name="connsiteX2-45" fmla="*/ 105370 w 878081"/>
              <a:gd name="connsiteY2-46" fmla="*/ 3833175 h 3919147"/>
              <a:gd name="connsiteX3-47" fmla="*/ 140493 w 878081"/>
              <a:gd name="connsiteY3-48" fmla="*/ 3848901 h 3919147"/>
              <a:gd name="connsiteX4-49" fmla="*/ 140493 w 878081"/>
              <a:gd name="connsiteY4-50" fmla="*/ 3887696 h 3919147"/>
              <a:gd name="connsiteX5-51" fmla="*/ 31450 w 878081"/>
              <a:gd name="connsiteY5-52" fmla="*/ 3919147 h 3919147"/>
              <a:gd name="connsiteX6-53" fmla="*/ 0 w 878081"/>
              <a:gd name="connsiteY6-54" fmla="*/ 3810104 h 3919147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</a:cxnLst>
            <a:rect l="l" t="t" r="r" b="b"/>
            <a:pathLst>
              <a:path w="878081" h="3919147">
                <a:moveTo>
                  <a:pt x="210739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737588" y="140493"/>
                </a:lnTo>
                <a:lnTo>
                  <a:pt x="737588" y="3848901"/>
                </a:lnTo>
                <a:cubicBezTo>
                  <a:pt x="737588" y="3867531"/>
                  <a:pt x="730187" y="3885399"/>
                  <a:pt x="717014" y="3898573"/>
                </a:cubicBezTo>
                <a:cubicBezTo>
                  <a:pt x="703840" y="3911746"/>
                  <a:pt x="685972" y="3919147"/>
                  <a:pt x="667342" y="3919147"/>
                </a:cubicBezTo>
                <a:lnTo>
                  <a:pt x="70246" y="3919147"/>
                </a:lnTo>
                <a:cubicBezTo>
                  <a:pt x="31450" y="3919147"/>
                  <a:pt x="0" y="3887697"/>
                  <a:pt x="0" y="3848901"/>
                </a:cubicBezTo>
                <a:cubicBezTo>
                  <a:pt x="0" y="3810104"/>
                  <a:pt x="31450" y="3778654"/>
                  <a:pt x="70246" y="3778654"/>
                </a:cubicBezTo>
                <a:lnTo>
                  <a:pt x="140493" y="3778654"/>
                </a:lnTo>
                <a:lnTo>
                  <a:pt x="140493" y="70246"/>
                </a:lnTo>
                <a:cubicBezTo>
                  <a:pt x="140493" y="31450"/>
                  <a:pt x="171943" y="0"/>
                  <a:pt x="210739" y="0"/>
                </a:cubicBezTo>
                <a:close/>
              </a:path>
              <a:path w="878081" h="3919147">
                <a:moveTo>
                  <a:pt x="210739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210739" y="140493"/>
                </a:lnTo>
                <a:cubicBezTo>
                  <a:pt x="235836" y="140493"/>
                  <a:pt x="259026" y="127104"/>
                  <a:pt x="271575" y="105370"/>
                </a:cubicBezTo>
                <a:cubicBezTo>
                  <a:pt x="284123" y="83635"/>
                  <a:pt x="284123" y="56858"/>
                  <a:pt x="271575" y="35123"/>
                </a:cubicBezTo>
                <a:cubicBezTo>
                  <a:pt x="259026" y="13389"/>
                  <a:pt x="235836" y="0"/>
                  <a:pt x="210739" y="0"/>
                </a:cubicBezTo>
                <a:close/>
              </a:path>
              <a:path w="878081" h="3919147">
                <a:moveTo>
                  <a:pt x="210739" y="70246"/>
                </a:moveTo>
                <a:lnTo>
                  <a:pt x="280986" y="70246"/>
                </a:lnTo>
                <a:cubicBezTo>
                  <a:pt x="280986" y="109043"/>
                  <a:pt x="249536" y="140493"/>
                  <a:pt x="210739" y="140493"/>
                </a:cubicBezTo>
                <a:cubicBezTo>
                  <a:pt x="191341" y="140493"/>
                  <a:pt x="175616" y="124768"/>
                  <a:pt x="175616" y="105370"/>
                </a:cubicBezTo>
                <a:cubicBezTo>
                  <a:pt x="175616" y="85972"/>
                  <a:pt x="191341" y="70246"/>
                  <a:pt x="210739" y="70246"/>
                </a:cubicBezTo>
                <a:close/>
              </a:path>
              <a:path w="878081" h="3919147">
                <a:moveTo>
                  <a:pt x="70246" y="3778654"/>
                </a:moveTo>
                <a:lnTo>
                  <a:pt x="140493" y="3778654"/>
                </a:lnTo>
                <a:lnTo>
                  <a:pt x="140493" y="3848901"/>
                </a:lnTo>
                <a:cubicBezTo>
                  <a:pt x="140493" y="3887696"/>
                  <a:pt x="109042" y="3919147"/>
                  <a:pt x="70246" y="3919147"/>
                </a:cubicBezTo>
                <a:cubicBezTo>
                  <a:pt x="31450" y="3919147"/>
                  <a:pt x="0" y="3887696"/>
                  <a:pt x="0" y="3848900"/>
                </a:cubicBezTo>
                <a:cubicBezTo>
                  <a:pt x="0" y="3810104"/>
                  <a:pt x="31450" y="3778654"/>
                  <a:pt x="70246" y="3778654"/>
                </a:cubicBezTo>
                <a:close/>
              </a:path>
              <a:path w="878081" h="3919147">
                <a:moveTo>
                  <a:pt x="70246" y="3778654"/>
                </a:moveTo>
                <a:cubicBezTo>
                  <a:pt x="89645" y="3778654"/>
                  <a:pt x="105370" y="3794379"/>
                  <a:pt x="105370" y="3813777"/>
                </a:cubicBezTo>
                <a:cubicBezTo>
                  <a:pt x="105370" y="3833175"/>
                  <a:pt x="89645" y="3848901"/>
                  <a:pt x="70246" y="3848901"/>
                </a:cubicBezTo>
                <a:lnTo>
                  <a:pt x="140493" y="3848901"/>
                </a:lnTo>
                <a:cubicBezTo>
                  <a:pt x="140493" y="3887696"/>
                  <a:pt x="109042" y="3919147"/>
                  <a:pt x="70246" y="3919147"/>
                </a:cubicBezTo>
                <a:cubicBezTo>
                  <a:pt x="31450" y="3919147"/>
                  <a:pt x="0" y="3887696"/>
                  <a:pt x="0" y="3848900"/>
                </a:cubicBezTo>
                <a:cubicBezTo>
                  <a:pt x="0" y="3810104"/>
                  <a:pt x="31450" y="3778654"/>
                  <a:pt x="70246" y="3778654"/>
                </a:cubicBezTo>
                <a:close/>
              </a:path>
            </a:pathLst>
          </a:custGeom>
          <a:solidFill>
            <a:srgbClr val="C3C3C7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  <a:effectLst>
            <a:outerShdw blurRad="76200" sx="104000" sy="104000" algn="ctr" rotWithShape="0">
              <a:srgbClr val="000000">
                <a:alpha val="45000"/>
              </a:srgbClr>
            </a:outerShdw>
          </a:effectLst>
        </p:spPr>
        <p:txBody>
          <a:bodyPr anchor="ctr"/>
          <a:lstStyle/>
          <a:p>
            <a:pPr marL="0" algn="ctr"/>
            <a:r>
              <a:rPr lang="zh-CN" altLang="en-US" sz="3000" b="0" i="0" dirty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影响响度的因素</a:t>
            </a:r>
            <a:endParaRPr lang="zh-CN" altLang="en-US" sz="3000" b="0" i="0" dirty="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6" name="视频1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732988" y="776478"/>
            <a:ext cx="9433255" cy="5306206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1"/>
          <p:cNvGrpSpPr/>
          <p:nvPr/>
        </p:nvGrpSpPr>
        <p:grpSpPr>
          <a:xfrm>
            <a:off x="1150334" y="317449"/>
            <a:ext cx="10598210" cy="6223978"/>
            <a:chOff x="0" y="0"/>
            <a:chExt cx="10598210" cy="6223978"/>
          </a:xfrm>
        </p:grpSpPr>
        <p:pic>
          <p:nvPicPr>
            <p:cNvPr id="3" name="图片1"/>
            <p:cNvPicPr>
              <a:picLocks noChangeAspect="1"/>
            </p:cNvPicPr>
            <p:nvPr/>
          </p:nvPicPr>
          <p:blipFill>
            <a:blip r:embed="rId2"/>
            <a:srcRect l="11500" t="6533" r="11299" b="29600"/>
            <a:stretch>
              <a:fillRect/>
            </a:stretch>
          </p:blipFill>
          <p:spPr>
            <a:xfrm>
              <a:off x="0" y="0"/>
              <a:ext cx="10598210" cy="6223978"/>
            </a:xfrm>
            <a:prstGeom prst="rect">
              <a:avLst/>
            </a:prstGeom>
          </p:spPr>
        </p:pic>
        <p:sp>
          <p:nvSpPr>
            <p:cNvPr id="4" name="形状2"/>
            <p:cNvSpPr txBox="1"/>
            <p:nvPr/>
          </p:nvSpPr>
          <p:spPr>
            <a:xfrm>
              <a:off x="604323" y="476012"/>
              <a:ext cx="9359292" cy="5269105"/>
            </a:xfrm>
            <a:prstGeom prst="rect">
              <a:avLst/>
            </a:prstGeom>
            <a:solidFill>
              <a:srgbClr val="100F0F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</p:grpSp>
      <p:sp>
        <p:nvSpPr>
          <p:cNvPr id="5" name="形状1">
            <a:hlinkClick r:id="rId3" action="ppaction://hlinksldjump"/>
          </p:cNvPr>
          <p:cNvSpPr txBox="1"/>
          <p:nvPr/>
        </p:nvSpPr>
        <p:spPr>
          <a:xfrm>
            <a:off x="235172" y="1597952"/>
            <a:ext cx="878081" cy="3686737"/>
          </a:xfrm>
          <a:custGeom>
            <a:avLst/>
            <a:gdLst>
              <a:gd name="connsiteX0" fmla="*/ 210739 w 878081"/>
              <a:gd name="connsiteY0" fmla="*/ 0 h 3686737"/>
              <a:gd name="connsiteX1" fmla="*/ 807835 w 878081"/>
              <a:gd name="connsiteY1" fmla="*/ 0 h 3686737"/>
              <a:gd name="connsiteX2" fmla="*/ 832931 w 878081"/>
              <a:gd name="connsiteY2" fmla="*/ 0 h 3686737"/>
              <a:gd name="connsiteX3" fmla="*/ 881218 w 878081"/>
              <a:gd name="connsiteY3" fmla="*/ 56858 h 3686737"/>
              <a:gd name="connsiteX4" fmla="*/ 856122 w 878081"/>
              <a:gd name="connsiteY4" fmla="*/ 127104 h 3686737"/>
              <a:gd name="connsiteX5" fmla="*/ 737588 w 878081"/>
              <a:gd name="connsiteY5" fmla="*/ 140493 h 3686737"/>
              <a:gd name="connsiteX6" fmla="*/ 737588 w 878081"/>
              <a:gd name="connsiteY6" fmla="*/ 3616491 h 3686737"/>
              <a:gd name="connsiteX7" fmla="*/ 737588 w 878081"/>
              <a:gd name="connsiteY7" fmla="*/ 3655286 h 3686737"/>
              <a:gd name="connsiteX8" fmla="*/ 70247 w 878081"/>
              <a:gd name="connsiteY8" fmla="*/ 3686737 h 3686737"/>
              <a:gd name="connsiteX9" fmla="*/ 31485 w 878081"/>
              <a:gd name="connsiteY9" fmla="*/ 3686688 h 3686737"/>
              <a:gd name="connsiteX10" fmla="*/ 87 w 878081"/>
              <a:gd name="connsiteY10" fmla="*/ 3577728 h 3686737"/>
              <a:gd name="connsiteX11" fmla="*/ 140493 w 878081"/>
              <a:gd name="connsiteY11" fmla="*/ 3546244 h 3686737"/>
              <a:gd name="connsiteX12" fmla="*/ 140493 w 878081"/>
              <a:gd name="connsiteY12" fmla="*/ 70247 h 3686737"/>
              <a:gd name="connsiteX13" fmla="*/ 140493 w 878081"/>
              <a:gd name="connsiteY13" fmla="*/ 31450 h 3686737"/>
              <a:gd name="connsiteX0-1" fmla="*/ 210739 w 878081"/>
              <a:gd name="connsiteY0-2" fmla="*/ 0 h 3686737"/>
              <a:gd name="connsiteX1-3" fmla="*/ 807835 w 878081"/>
              <a:gd name="connsiteY1-4" fmla="*/ 0 h 3686737"/>
              <a:gd name="connsiteX2-5" fmla="*/ 832931 w 878081"/>
              <a:gd name="connsiteY2-6" fmla="*/ 0 h 3686737"/>
              <a:gd name="connsiteX3-7" fmla="*/ 881218 w 878081"/>
              <a:gd name="connsiteY3-8" fmla="*/ 56858 h 3686737"/>
              <a:gd name="connsiteX4-9" fmla="*/ 856122 w 878081"/>
              <a:gd name="connsiteY4-10" fmla="*/ 127104 h 3686737"/>
              <a:gd name="connsiteX5-11" fmla="*/ 210739 w 878081"/>
              <a:gd name="connsiteY5-12" fmla="*/ 140493 h 3686737"/>
              <a:gd name="connsiteX6-13" fmla="*/ 235836 w 878081"/>
              <a:gd name="connsiteY6-14" fmla="*/ 140493 h 3686737"/>
              <a:gd name="connsiteX7-15" fmla="*/ 284123 w 878081"/>
              <a:gd name="connsiteY7-16" fmla="*/ 83635 h 3686737"/>
              <a:gd name="connsiteX8-17" fmla="*/ 259026 w 878081"/>
              <a:gd name="connsiteY8-18" fmla="*/ 13389 h 3686737"/>
              <a:gd name="connsiteX0-19" fmla="*/ 210739 w 878081"/>
              <a:gd name="connsiteY0-20" fmla="*/ 70246 h 3686737"/>
              <a:gd name="connsiteX1-21" fmla="*/ 280986 w 878081"/>
              <a:gd name="connsiteY1-22" fmla="*/ 70246 h 3686737"/>
              <a:gd name="connsiteX2-23" fmla="*/ 280986 w 878081"/>
              <a:gd name="connsiteY2-24" fmla="*/ 109043 h 3686737"/>
              <a:gd name="connsiteX3-25" fmla="*/ 191341 w 878081"/>
              <a:gd name="connsiteY3-26" fmla="*/ 140493 h 3686737"/>
              <a:gd name="connsiteX4-27" fmla="*/ 175616 w 878081"/>
              <a:gd name="connsiteY4-28" fmla="*/ 85972 h 3686737"/>
              <a:gd name="connsiteX0-29" fmla="*/ 70246 w 878081"/>
              <a:gd name="connsiteY0-30" fmla="*/ 3546244 h 3686737"/>
              <a:gd name="connsiteX1-31" fmla="*/ 140493 w 878081"/>
              <a:gd name="connsiteY1-32" fmla="*/ 3546244 h 3686737"/>
              <a:gd name="connsiteX2-33" fmla="*/ 140493 w 878081"/>
              <a:gd name="connsiteY2-34" fmla="*/ 3616491 h 3686737"/>
              <a:gd name="connsiteX3-35" fmla="*/ 140493 w 878081"/>
              <a:gd name="connsiteY3-36" fmla="*/ 3655287 h 3686737"/>
              <a:gd name="connsiteX4-37" fmla="*/ 31450 w 878081"/>
              <a:gd name="connsiteY4-38" fmla="*/ 3686737 h 3686737"/>
              <a:gd name="connsiteX5-39" fmla="*/ 0 w 878081"/>
              <a:gd name="connsiteY5-40" fmla="*/ 3577694 h 3686737"/>
              <a:gd name="connsiteX0-41" fmla="*/ 70246 w 878081"/>
              <a:gd name="connsiteY0-42" fmla="*/ 3546244 h 3686737"/>
              <a:gd name="connsiteX1-43" fmla="*/ 89645 w 878081"/>
              <a:gd name="connsiteY1-44" fmla="*/ 3546244 h 3686737"/>
              <a:gd name="connsiteX2-45" fmla="*/ 105370 w 878081"/>
              <a:gd name="connsiteY2-46" fmla="*/ 3600765 h 3686737"/>
              <a:gd name="connsiteX3-47" fmla="*/ 140493 w 878081"/>
              <a:gd name="connsiteY3-48" fmla="*/ 3616491 h 3686737"/>
              <a:gd name="connsiteX4-49" fmla="*/ 140493 w 878081"/>
              <a:gd name="connsiteY4-50" fmla="*/ 3655287 h 3686737"/>
              <a:gd name="connsiteX5-51" fmla="*/ 31450 w 878081"/>
              <a:gd name="connsiteY5-52" fmla="*/ 3686737 h 3686737"/>
              <a:gd name="connsiteX6-53" fmla="*/ 0 w 878081"/>
              <a:gd name="connsiteY6-54" fmla="*/ 3577694 h 3686737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</a:cxnLst>
            <a:rect l="l" t="t" r="r" b="b"/>
            <a:pathLst>
              <a:path w="878081" h="3686737">
                <a:moveTo>
                  <a:pt x="210739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737588" y="140493"/>
                </a:lnTo>
                <a:lnTo>
                  <a:pt x="737588" y="3616491"/>
                </a:lnTo>
                <a:cubicBezTo>
                  <a:pt x="737588" y="3655286"/>
                  <a:pt x="706138" y="3686737"/>
                  <a:pt x="667342" y="3686737"/>
                </a:cubicBezTo>
                <a:lnTo>
                  <a:pt x="70247" y="3686737"/>
                </a:lnTo>
                <a:cubicBezTo>
                  <a:pt x="31485" y="3686688"/>
                  <a:pt x="87" y="3655252"/>
                  <a:pt x="87" y="3616490"/>
                </a:cubicBezTo>
                <a:cubicBezTo>
                  <a:pt x="87" y="3577728"/>
                  <a:pt x="31485" y="3546292"/>
                  <a:pt x="70247" y="3546244"/>
                </a:cubicBezTo>
                <a:lnTo>
                  <a:pt x="140493" y="3546244"/>
                </a:lnTo>
                <a:lnTo>
                  <a:pt x="140493" y="70247"/>
                </a:lnTo>
                <a:cubicBezTo>
                  <a:pt x="140493" y="31450"/>
                  <a:pt x="171943" y="0"/>
                  <a:pt x="210739" y="0"/>
                </a:cubicBezTo>
                <a:close/>
              </a:path>
              <a:path w="878081" h="3686737">
                <a:moveTo>
                  <a:pt x="210739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210739" y="140493"/>
                </a:lnTo>
                <a:cubicBezTo>
                  <a:pt x="235836" y="140493"/>
                  <a:pt x="259026" y="127104"/>
                  <a:pt x="271575" y="105370"/>
                </a:cubicBezTo>
                <a:cubicBezTo>
                  <a:pt x="284123" y="83635"/>
                  <a:pt x="284123" y="56858"/>
                  <a:pt x="271575" y="35123"/>
                </a:cubicBezTo>
                <a:cubicBezTo>
                  <a:pt x="259026" y="13389"/>
                  <a:pt x="235836" y="0"/>
                  <a:pt x="210739" y="0"/>
                </a:cubicBezTo>
                <a:close/>
              </a:path>
              <a:path w="878081" h="3686737">
                <a:moveTo>
                  <a:pt x="210739" y="70246"/>
                </a:moveTo>
                <a:lnTo>
                  <a:pt x="280986" y="70246"/>
                </a:lnTo>
                <a:cubicBezTo>
                  <a:pt x="280986" y="109043"/>
                  <a:pt x="249536" y="140493"/>
                  <a:pt x="210739" y="140493"/>
                </a:cubicBezTo>
                <a:cubicBezTo>
                  <a:pt x="191341" y="140493"/>
                  <a:pt x="175616" y="124768"/>
                  <a:pt x="175616" y="105370"/>
                </a:cubicBezTo>
                <a:cubicBezTo>
                  <a:pt x="175616" y="85972"/>
                  <a:pt x="191341" y="70246"/>
                  <a:pt x="210739" y="70246"/>
                </a:cubicBezTo>
                <a:close/>
              </a:path>
              <a:path w="878081" h="3686737">
                <a:moveTo>
                  <a:pt x="70246" y="3546244"/>
                </a:moveTo>
                <a:lnTo>
                  <a:pt x="140493" y="3546244"/>
                </a:lnTo>
                <a:lnTo>
                  <a:pt x="140493" y="3616491"/>
                </a:lnTo>
                <a:cubicBezTo>
                  <a:pt x="140493" y="3655287"/>
                  <a:pt x="109042" y="3686737"/>
                  <a:pt x="70246" y="3686737"/>
                </a:cubicBezTo>
                <a:cubicBezTo>
                  <a:pt x="31450" y="3686737"/>
                  <a:pt x="0" y="3655286"/>
                  <a:pt x="0" y="3616491"/>
                </a:cubicBezTo>
                <a:cubicBezTo>
                  <a:pt x="0" y="3577694"/>
                  <a:pt x="31450" y="3546244"/>
                  <a:pt x="70246" y="3546244"/>
                </a:cubicBezTo>
                <a:close/>
              </a:path>
              <a:path w="878081" h="3686737">
                <a:moveTo>
                  <a:pt x="70246" y="3546244"/>
                </a:moveTo>
                <a:cubicBezTo>
                  <a:pt x="89645" y="3546244"/>
                  <a:pt x="105370" y="3561969"/>
                  <a:pt x="105370" y="3581367"/>
                </a:cubicBezTo>
                <a:cubicBezTo>
                  <a:pt x="105370" y="3600765"/>
                  <a:pt x="89645" y="3616491"/>
                  <a:pt x="70246" y="3616491"/>
                </a:cubicBezTo>
                <a:lnTo>
                  <a:pt x="140493" y="3616491"/>
                </a:lnTo>
                <a:cubicBezTo>
                  <a:pt x="140493" y="3655287"/>
                  <a:pt x="109042" y="3686737"/>
                  <a:pt x="70246" y="3686737"/>
                </a:cubicBezTo>
                <a:cubicBezTo>
                  <a:pt x="31450" y="3686737"/>
                  <a:pt x="0" y="3655286"/>
                  <a:pt x="0" y="3616491"/>
                </a:cubicBezTo>
                <a:cubicBezTo>
                  <a:pt x="0" y="3577694"/>
                  <a:pt x="31450" y="3546244"/>
                  <a:pt x="70246" y="3546244"/>
                </a:cubicBezTo>
                <a:close/>
              </a:path>
            </a:pathLst>
          </a:custGeom>
          <a:solidFill>
            <a:srgbClr val="C3C3C7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  <a:effectLst>
            <a:outerShdw blurRad="76200" sx="104000" sy="104000" algn="ctr" rotWithShape="0">
              <a:srgbClr val="000000">
                <a:alpha val="45000"/>
              </a:srgbClr>
            </a:outerShdw>
          </a:effectLst>
        </p:spPr>
        <p:txBody>
          <a:bodyPr anchor="ctr"/>
          <a:lstStyle/>
          <a:p>
            <a:pPr marL="0" algn="ctr"/>
            <a:r>
              <a:rPr lang="zh-CN" altLang="en-US" sz="3000" b="0" i="0" dirty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蹦跶的石子</a:t>
            </a:r>
            <a:endParaRPr lang="zh-CN" altLang="en-US" sz="3000" b="0" i="0" dirty="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6" name="视频1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750390" y="767458"/>
            <a:ext cx="9400746" cy="5287920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1"/>
          <p:cNvGrpSpPr/>
          <p:nvPr/>
        </p:nvGrpSpPr>
        <p:grpSpPr>
          <a:xfrm>
            <a:off x="1150334" y="317449"/>
            <a:ext cx="10598210" cy="6223978"/>
            <a:chOff x="0" y="0"/>
            <a:chExt cx="10598210" cy="6223978"/>
          </a:xfrm>
        </p:grpSpPr>
        <p:pic>
          <p:nvPicPr>
            <p:cNvPr id="3" name="图片1"/>
            <p:cNvPicPr>
              <a:picLocks noChangeAspect="1"/>
            </p:cNvPicPr>
            <p:nvPr/>
          </p:nvPicPr>
          <p:blipFill>
            <a:blip r:embed="rId2"/>
            <a:srcRect l="11500" t="6533" r="11299" b="29600"/>
            <a:stretch>
              <a:fillRect/>
            </a:stretch>
          </p:blipFill>
          <p:spPr>
            <a:xfrm>
              <a:off x="0" y="0"/>
              <a:ext cx="10598210" cy="6223978"/>
            </a:xfrm>
            <a:prstGeom prst="rect">
              <a:avLst/>
            </a:prstGeom>
          </p:spPr>
        </p:pic>
        <p:sp>
          <p:nvSpPr>
            <p:cNvPr id="4" name="形状3"/>
            <p:cNvSpPr txBox="1"/>
            <p:nvPr/>
          </p:nvSpPr>
          <p:spPr>
            <a:xfrm>
              <a:off x="604323" y="476012"/>
              <a:ext cx="9359292" cy="5269105"/>
            </a:xfrm>
            <a:prstGeom prst="rect">
              <a:avLst/>
            </a:prstGeom>
            <a:solidFill>
              <a:srgbClr val="100F0F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</p:grpSp>
      <p:sp>
        <p:nvSpPr>
          <p:cNvPr id="5" name="形状2">
            <a:hlinkClick r:id="rId3" action="ppaction://hlinksldjump"/>
          </p:cNvPr>
          <p:cNvSpPr txBox="1"/>
          <p:nvPr/>
        </p:nvSpPr>
        <p:spPr>
          <a:xfrm>
            <a:off x="273091" y="941670"/>
            <a:ext cx="878081" cy="4976422"/>
          </a:xfrm>
          <a:custGeom>
            <a:avLst/>
            <a:gdLst>
              <a:gd name="connsiteX0" fmla="*/ 210739 w 878081"/>
              <a:gd name="connsiteY0" fmla="*/ 0 h 4976422"/>
              <a:gd name="connsiteX1" fmla="*/ 807835 w 878081"/>
              <a:gd name="connsiteY1" fmla="*/ 0 h 4976422"/>
              <a:gd name="connsiteX2" fmla="*/ 832931 w 878081"/>
              <a:gd name="connsiteY2" fmla="*/ 0 h 4976422"/>
              <a:gd name="connsiteX3" fmla="*/ 881218 w 878081"/>
              <a:gd name="connsiteY3" fmla="*/ 56858 h 4976422"/>
              <a:gd name="connsiteX4" fmla="*/ 856122 w 878081"/>
              <a:gd name="connsiteY4" fmla="*/ 127104 h 4976422"/>
              <a:gd name="connsiteX5" fmla="*/ 737588 w 878081"/>
              <a:gd name="connsiteY5" fmla="*/ 140493 h 4976422"/>
              <a:gd name="connsiteX6" fmla="*/ 737588 w 878081"/>
              <a:gd name="connsiteY6" fmla="*/ 4906176 h 4976422"/>
              <a:gd name="connsiteX7" fmla="*/ 737588 w 878081"/>
              <a:gd name="connsiteY7" fmla="*/ 4944971 h 4976422"/>
              <a:gd name="connsiteX8" fmla="*/ 70246 w 878081"/>
              <a:gd name="connsiteY8" fmla="*/ 4976422 h 4976422"/>
              <a:gd name="connsiteX9" fmla="*/ 31485 w 878081"/>
              <a:gd name="connsiteY9" fmla="*/ 4976374 h 4976422"/>
              <a:gd name="connsiteX10" fmla="*/ 87 w 878081"/>
              <a:gd name="connsiteY10" fmla="*/ 4867414 h 4976422"/>
              <a:gd name="connsiteX11" fmla="*/ 140493 w 878081"/>
              <a:gd name="connsiteY11" fmla="*/ 4835929 h 4976422"/>
              <a:gd name="connsiteX12" fmla="*/ 140493 w 878081"/>
              <a:gd name="connsiteY12" fmla="*/ 70247 h 4976422"/>
              <a:gd name="connsiteX13" fmla="*/ 140493 w 878081"/>
              <a:gd name="connsiteY13" fmla="*/ 31450 h 4976422"/>
              <a:gd name="connsiteX0-1" fmla="*/ 210739 w 878081"/>
              <a:gd name="connsiteY0-2" fmla="*/ 0 h 4976422"/>
              <a:gd name="connsiteX1-3" fmla="*/ 807835 w 878081"/>
              <a:gd name="connsiteY1-4" fmla="*/ 0 h 4976422"/>
              <a:gd name="connsiteX2-5" fmla="*/ 832931 w 878081"/>
              <a:gd name="connsiteY2-6" fmla="*/ 0 h 4976422"/>
              <a:gd name="connsiteX3-7" fmla="*/ 881218 w 878081"/>
              <a:gd name="connsiteY3-8" fmla="*/ 56858 h 4976422"/>
              <a:gd name="connsiteX4-9" fmla="*/ 856122 w 878081"/>
              <a:gd name="connsiteY4-10" fmla="*/ 127104 h 4976422"/>
              <a:gd name="connsiteX5-11" fmla="*/ 210739 w 878081"/>
              <a:gd name="connsiteY5-12" fmla="*/ 140493 h 4976422"/>
              <a:gd name="connsiteX6-13" fmla="*/ 235836 w 878081"/>
              <a:gd name="connsiteY6-14" fmla="*/ 140493 h 4976422"/>
              <a:gd name="connsiteX7-15" fmla="*/ 284123 w 878081"/>
              <a:gd name="connsiteY7-16" fmla="*/ 83635 h 4976422"/>
              <a:gd name="connsiteX8-17" fmla="*/ 259026 w 878081"/>
              <a:gd name="connsiteY8-18" fmla="*/ 13389 h 4976422"/>
              <a:gd name="connsiteX0-19" fmla="*/ 210739 w 878081"/>
              <a:gd name="connsiteY0-20" fmla="*/ 70246 h 4976422"/>
              <a:gd name="connsiteX1-21" fmla="*/ 280986 w 878081"/>
              <a:gd name="connsiteY1-22" fmla="*/ 70246 h 4976422"/>
              <a:gd name="connsiteX2-23" fmla="*/ 280986 w 878081"/>
              <a:gd name="connsiteY2-24" fmla="*/ 109043 h 4976422"/>
              <a:gd name="connsiteX3-25" fmla="*/ 191341 w 878081"/>
              <a:gd name="connsiteY3-26" fmla="*/ 140493 h 4976422"/>
              <a:gd name="connsiteX4-27" fmla="*/ 175616 w 878081"/>
              <a:gd name="connsiteY4-28" fmla="*/ 85972 h 4976422"/>
              <a:gd name="connsiteX0-29" fmla="*/ 70246 w 878081"/>
              <a:gd name="connsiteY0-30" fmla="*/ 4835929 h 4976422"/>
              <a:gd name="connsiteX1-31" fmla="*/ 140493 w 878081"/>
              <a:gd name="connsiteY1-32" fmla="*/ 4835929 h 4976422"/>
              <a:gd name="connsiteX2-33" fmla="*/ 140493 w 878081"/>
              <a:gd name="connsiteY2-34" fmla="*/ 4906176 h 4976422"/>
              <a:gd name="connsiteX3-35" fmla="*/ 140493 w 878081"/>
              <a:gd name="connsiteY3-36" fmla="*/ 4944971 h 4976422"/>
              <a:gd name="connsiteX4-37" fmla="*/ 31450 w 878081"/>
              <a:gd name="connsiteY4-38" fmla="*/ 4976422 h 4976422"/>
              <a:gd name="connsiteX5-39" fmla="*/ 0 w 878081"/>
              <a:gd name="connsiteY5-40" fmla="*/ 4867379 h 4976422"/>
              <a:gd name="connsiteX0-41" fmla="*/ 70246 w 878081"/>
              <a:gd name="connsiteY0-42" fmla="*/ 4835929 h 4976422"/>
              <a:gd name="connsiteX1-43" fmla="*/ 89645 w 878081"/>
              <a:gd name="connsiteY1-44" fmla="*/ 4835929 h 4976422"/>
              <a:gd name="connsiteX2-45" fmla="*/ 105370 w 878081"/>
              <a:gd name="connsiteY2-46" fmla="*/ 4890450 h 4976422"/>
              <a:gd name="connsiteX3-47" fmla="*/ 140493 w 878081"/>
              <a:gd name="connsiteY3-48" fmla="*/ 4906176 h 4976422"/>
              <a:gd name="connsiteX4-49" fmla="*/ 140493 w 878081"/>
              <a:gd name="connsiteY4-50" fmla="*/ 4944971 h 4976422"/>
              <a:gd name="connsiteX5-51" fmla="*/ 31450 w 878081"/>
              <a:gd name="connsiteY5-52" fmla="*/ 4976422 h 4976422"/>
              <a:gd name="connsiteX6-53" fmla="*/ 0 w 878081"/>
              <a:gd name="connsiteY6-54" fmla="*/ 4867379 h 4976422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</a:cxnLst>
            <a:rect l="l" t="t" r="r" b="b"/>
            <a:pathLst>
              <a:path w="878081" h="4976422">
                <a:moveTo>
                  <a:pt x="210739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737588" y="140493"/>
                </a:lnTo>
                <a:lnTo>
                  <a:pt x="737588" y="4906176"/>
                </a:lnTo>
                <a:cubicBezTo>
                  <a:pt x="737588" y="4944971"/>
                  <a:pt x="706138" y="4976421"/>
                  <a:pt x="667342" y="4976422"/>
                </a:cubicBezTo>
                <a:lnTo>
                  <a:pt x="70246" y="4976422"/>
                </a:lnTo>
                <a:cubicBezTo>
                  <a:pt x="31485" y="4976374"/>
                  <a:pt x="87" y="4944938"/>
                  <a:pt x="87" y="4906176"/>
                </a:cubicBezTo>
                <a:cubicBezTo>
                  <a:pt x="87" y="4867414"/>
                  <a:pt x="31485" y="4835977"/>
                  <a:pt x="70246" y="4835929"/>
                </a:cubicBezTo>
                <a:lnTo>
                  <a:pt x="140493" y="4835929"/>
                </a:lnTo>
                <a:lnTo>
                  <a:pt x="140493" y="70247"/>
                </a:lnTo>
                <a:cubicBezTo>
                  <a:pt x="140493" y="31450"/>
                  <a:pt x="171943" y="0"/>
                  <a:pt x="210739" y="0"/>
                </a:cubicBezTo>
                <a:close/>
              </a:path>
              <a:path w="878081" h="4976422">
                <a:moveTo>
                  <a:pt x="210739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210739" y="140493"/>
                </a:lnTo>
                <a:cubicBezTo>
                  <a:pt x="235836" y="140493"/>
                  <a:pt x="259026" y="127104"/>
                  <a:pt x="271575" y="105370"/>
                </a:cubicBezTo>
                <a:cubicBezTo>
                  <a:pt x="284123" y="83635"/>
                  <a:pt x="284123" y="56858"/>
                  <a:pt x="271575" y="35123"/>
                </a:cubicBezTo>
                <a:cubicBezTo>
                  <a:pt x="259026" y="13389"/>
                  <a:pt x="235836" y="0"/>
                  <a:pt x="210739" y="0"/>
                </a:cubicBezTo>
                <a:close/>
              </a:path>
              <a:path w="878081" h="4976422">
                <a:moveTo>
                  <a:pt x="210739" y="70246"/>
                </a:moveTo>
                <a:lnTo>
                  <a:pt x="280986" y="70246"/>
                </a:lnTo>
                <a:cubicBezTo>
                  <a:pt x="280986" y="109043"/>
                  <a:pt x="249536" y="140493"/>
                  <a:pt x="210739" y="140493"/>
                </a:cubicBezTo>
                <a:cubicBezTo>
                  <a:pt x="191341" y="140493"/>
                  <a:pt x="175616" y="124768"/>
                  <a:pt x="175616" y="105370"/>
                </a:cubicBezTo>
                <a:cubicBezTo>
                  <a:pt x="175616" y="85972"/>
                  <a:pt x="191341" y="70246"/>
                  <a:pt x="210739" y="70246"/>
                </a:cubicBezTo>
                <a:close/>
              </a:path>
              <a:path w="878081" h="4976422">
                <a:moveTo>
                  <a:pt x="70246" y="4835929"/>
                </a:moveTo>
                <a:lnTo>
                  <a:pt x="140493" y="4835929"/>
                </a:lnTo>
                <a:lnTo>
                  <a:pt x="140493" y="4906176"/>
                </a:lnTo>
                <a:cubicBezTo>
                  <a:pt x="140493" y="4944971"/>
                  <a:pt x="109042" y="4976422"/>
                  <a:pt x="70246" y="4976422"/>
                </a:cubicBezTo>
                <a:cubicBezTo>
                  <a:pt x="31450" y="4976422"/>
                  <a:pt x="0" y="4944971"/>
                  <a:pt x="0" y="4906176"/>
                </a:cubicBezTo>
                <a:cubicBezTo>
                  <a:pt x="0" y="4867379"/>
                  <a:pt x="31450" y="4835929"/>
                  <a:pt x="70246" y="4835929"/>
                </a:cubicBezTo>
                <a:close/>
              </a:path>
              <a:path w="878081" h="4976422">
                <a:moveTo>
                  <a:pt x="70246" y="4835929"/>
                </a:moveTo>
                <a:cubicBezTo>
                  <a:pt x="89645" y="4835929"/>
                  <a:pt x="105370" y="4851654"/>
                  <a:pt x="105370" y="4871052"/>
                </a:cubicBezTo>
                <a:cubicBezTo>
                  <a:pt x="105370" y="4890450"/>
                  <a:pt x="89645" y="4906176"/>
                  <a:pt x="70246" y="4906176"/>
                </a:cubicBezTo>
                <a:lnTo>
                  <a:pt x="140493" y="4906176"/>
                </a:lnTo>
                <a:cubicBezTo>
                  <a:pt x="140493" y="4944971"/>
                  <a:pt x="109042" y="4976422"/>
                  <a:pt x="70246" y="4976422"/>
                </a:cubicBezTo>
                <a:cubicBezTo>
                  <a:pt x="31450" y="4976422"/>
                  <a:pt x="0" y="4944971"/>
                  <a:pt x="0" y="4906176"/>
                </a:cubicBezTo>
                <a:cubicBezTo>
                  <a:pt x="0" y="4867379"/>
                  <a:pt x="31450" y="4835929"/>
                  <a:pt x="70246" y="4835929"/>
                </a:cubicBezTo>
                <a:close/>
              </a:path>
            </a:pathLst>
          </a:custGeom>
          <a:solidFill>
            <a:srgbClr val="C3C3C7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  <a:effectLst>
            <a:outerShdw blurRad="76200" sx="104000" sy="104000" algn="ctr" rotWithShape="0">
              <a:srgbClr val="000000">
                <a:alpha val="45000"/>
              </a:srgbClr>
            </a:outerShdw>
          </a:effectLst>
        </p:spPr>
        <p:txBody>
          <a:bodyPr anchor="ctr"/>
          <a:lstStyle/>
          <a:p>
            <a:pPr marL="0" algn="ctr"/>
            <a:r>
              <a:rPr lang="zh-CN" altLang="en-US" sz="3000" b="0" i="0" dirty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不同响度声音的波形</a:t>
            </a:r>
            <a:endParaRPr lang="zh-CN" altLang="en-US" sz="3000" b="0" i="0" dirty="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6" name="视频1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731378" y="781860"/>
            <a:ext cx="9406471" cy="5291138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形状4"/>
          <p:cNvSpPr txBox="1"/>
          <p:nvPr/>
        </p:nvSpPr>
        <p:spPr>
          <a:xfrm>
            <a:off x="3951970" y="-352"/>
            <a:ext cx="4289298" cy="359026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500" b="0" i="0" dirty="0">
                <a:ln w="4762">
                  <a:solidFill>
                    <a:srgbClr val="236BAD">
                      <a:alpha val="100000"/>
                    </a:srgbClr>
                  </a:solidFill>
                </a:ln>
                <a:solidFill>
                  <a:srgbClr val="FFFFFF">
                    <a:alpha val="100000"/>
                  </a:srgbClr>
                </a:solidFill>
                <a:effectLst>
                  <a:glow rad="38100">
                    <a:srgbClr val="81C4FF">
                      <a:alpha val="100000"/>
                    </a:srgbClr>
                  </a:glow>
                  <a:outerShdw blurRad="9525" dir="13500000" sy="23000" kx="1200000" algn="br" rotWithShape="0">
                    <a:srgbClr val="236BAD">
                      <a:alpha val="100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rPr>
              <a:t>典例解析</a:t>
            </a:r>
            <a:endParaRPr lang="zh-CN" altLang="en-US" sz="2500" b="0" i="0" dirty="0">
              <a:ln w="4762">
                <a:solidFill>
                  <a:srgbClr val="236BAD">
                    <a:alpha val="100000"/>
                  </a:srgbClr>
                </a:solidFill>
              </a:ln>
              <a:solidFill>
                <a:srgbClr val="FFFFFF">
                  <a:alpha val="100000"/>
                </a:srgbClr>
              </a:solidFill>
              <a:effectLst>
                <a:glow rad="38100">
                  <a:srgbClr val="81C4FF">
                    <a:alpha val="100000"/>
                  </a:srgbClr>
                </a:glow>
                <a:outerShdw blurRad="9525" dir="13500000" sy="23000" kx="1200000" algn="br" rotWithShape="0">
                  <a:srgbClr val="236BAD">
                    <a:alpha val="100000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9" name="形状5"/>
          <p:cNvSpPr txBox="1"/>
          <p:nvPr/>
        </p:nvSpPr>
        <p:spPr>
          <a:xfrm>
            <a:off x="284150" y="362788"/>
            <a:ext cx="855145" cy="376066"/>
          </a:xfrm>
          <a:custGeom>
            <a:avLst/>
            <a:gdLst>
              <a:gd name="connsiteX0" fmla="*/ 62678 w 855145"/>
              <a:gd name="connsiteY0" fmla="*/ 0 h 376066"/>
              <a:gd name="connsiteX1" fmla="*/ 792467 w 855145"/>
              <a:gd name="connsiteY1" fmla="*/ 0 h 376066"/>
              <a:gd name="connsiteX2" fmla="*/ 827083 w 855145"/>
              <a:gd name="connsiteY2" fmla="*/ 0 h 376066"/>
              <a:gd name="connsiteX3" fmla="*/ 855145 w 855145"/>
              <a:gd name="connsiteY3" fmla="*/ 313388 h 376066"/>
              <a:gd name="connsiteX4" fmla="*/ 855145 w 855145"/>
              <a:gd name="connsiteY4" fmla="*/ 348004 h 376066"/>
              <a:gd name="connsiteX5" fmla="*/ 62678 w 855145"/>
              <a:gd name="connsiteY5" fmla="*/ 376066 h 376066"/>
              <a:gd name="connsiteX6" fmla="*/ 28062 w 855145"/>
              <a:gd name="connsiteY6" fmla="*/ 376066 h 376066"/>
              <a:gd name="connsiteX7" fmla="*/ 0 w 855145"/>
              <a:gd name="connsiteY7" fmla="*/ 62678 h 376066"/>
              <a:gd name="connsiteX8" fmla="*/ 0 w 855145"/>
              <a:gd name="connsiteY8" fmla="*/ 28062 h 3760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5145" h="376066">
                <a:moveTo>
                  <a:pt x="62678" y="0"/>
                </a:moveTo>
                <a:lnTo>
                  <a:pt x="792467" y="0"/>
                </a:lnTo>
                <a:cubicBezTo>
                  <a:pt x="827083" y="0"/>
                  <a:pt x="855145" y="28062"/>
                  <a:pt x="855145" y="62678"/>
                </a:cubicBezTo>
                <a:lnTo>
                  <a:pt x="855145" y="313388"/>
                </a:lnTo>
                <a:cubicBezTo>
                  <a:pt x="855145" y="348004"/>
                  <a:pt x="827083" y="376066"/>
                  <a:pt x="792467" y="376066"/>
                </a:cubicBezTo>
                <a:lnTo>
                  <a:pt x="62678" y="376066"/>
                </a:lnTo>
                <a:cubicBezTo>
                  <a:pt x="28062" y="376066"/>
                  <a:pt x="0" y="348004"/>
                  <a:pt x="0" y="313388"/>
                </a:cubicBezTo>
                <a:lnTo>
                  <a:pt x="0" y="62678"/>
                </a:lnTo>
                <a:cubicBezTo>
                  <a:pt x="0" y="28062"/>
                  <a:pt x="28062" y="0"/>
                  <a:pt x="62678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0" i="0" dirty="0">
                <a:ln w="5953">
                  <a:solidFill>
                    <a:srgbClr val="2E75B6">
                      <a:alpha val="100000"/>
                    </a:srgbClr>
                  </a:solidFill>
                </a:ln>
                <a:solidFill>
                  <a:srgbClr val="000000">
                    <a:alpha val="100000"/>
                  </a:srgbClr>
                </a:solidFill>
                <a:effectLst>
                  <a:glow rad="47625">
                    <a:srgbClr val="81C4FF">
                      <a:alpha val="100000"/>
                    </a:srgbClr>
                  </a:glow>
                </a:effectLst>
                <a:latin typeface="黑体" panose="02010609060101010101" charset="-122"/>
                <a:ea typeface="黑体" panose="02010609060101010101" charset="-122"/>
              </a:rPr>
              <a:t>例 1</a:t>
            </a:r>
            <a:endParaRPr lang="zh-CN" altLang="en-US" sz="2400" b="0" i="0" dirty="0">
              <a:ln w="5953">
                <a:solidFill>
                  <a:srgbClr val="2E75B6">
                    <a:alpha val="100000"/>
                  </a:srgbClr>
                </a:solidFill>
              </a:ln>
              <a:solidFill>
                <a:srgbClr val="000000">
                  <a:alpha val="100000"/>
                </a:srgbClr>
              </a:solidFill>
              <a:effectLst>
                <a:glow rad="47625">
                  <a:srgbClr val="81C4FF">
                    <a:alpha val="100000"/>
                  </a:srgbClr>
                </a:glo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0" name="形状6"/>
          <p:cNvSpPr txBox="1"/>
          <p:nvPr/>
        </p:nvSpPr>
        <p:spPr>
          <a:xfrm>
            <a:off x="6189650" y="363579"/>
            <a:ext cx="855145" cy="376066"/>
          </a:xfrm>
          <a:custGeom>
            <a:avLst/>
            <a:gdLst>
              <a:gd name="connsiteX0" fmla="*/ 62678 w 855145"/>
              <a:gd name="connsiteY0" fmla="*/ 0 h 376066"/>
              <a:gd name="connsiteX1" fmla="*/ 792467 w 855145"/>
              <a:gd name="connsiteY1" fmla="*/ 0 h 376066"/>
              <a:gd name="connsiteX2" fmla="*/ 827083 w 855145"/>
              <a:gd name="connsiteY2" fmla="*/ 0 h 376066"/>
              <a:gd name="connsiteX3" fmla="*/ 855145 w 855145"/>
              <a:gd name="connsiteY3" fmla="*/ 313388 h 376066"/>
              <a:gd name="connsiteX4" fmla="*/ 855145 w 855145"/>
              <a:gd name="connsiteY4" fmla="*/ 348004 h 376066"/>
              <a:gd name="connsiteX5" fmla="*/ 62678 w 855145"/>
              <a:gd name="connsiteY5" fmla="*/ 376066 h 376066"/>
              <a:gd name="connsiteX6" fmla="*/ 28062 w 855145"/>
              <a:gd name="connsiteY6" fmla="*/ 376066 h 376066"/>
              <a:gd name="connsiteX7" fmla="*/ 0 w 855145"/>
              <a:gd name="connsiteY7" fmla="*/ 62678 h 376066"/>
              <a:gd name="connsiteX8" fmla="*/ 0 w 855145"/>
              <a:gd name="connsiteY8" fmla="*/ 28062 h 3760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5145" h="376066">
                <a:moveTo>
                  <a:pt x="62678" y="0"/>
                </a:moveTo>
                <a:lnTo>
                  <a:pt x="792467" y="0"/>
                </a:lnTo>
                <a:cubicBezTo>
                  <a:pt x="827083" y="0"/>
                  <a:pt x="855145" y="28062"/>
                  <a:pt x="855145" y="62678"/>
                </a:cubicBezTo>
                <a:lnTo>
                  <a:pt x="855145" y="313388"/>
                </a:lnTo>
                <a:cubicBezTo>
                  <a:pt x="855145" y="348004"/>
                  <a:pt x="827083" y="376066"/>
                  <a:pt x="792467" y="376066"/>
                </a:cubicBezTo>
                <a:lnTo>
                  <a:pt x="62678" y="376066"/>
                </a:lnTo>
                <a:cubicBezTo>
                  <a:pt x="28062" y="376066"/>
                  <a:pt x="0" y="348004"/>
                  <a:pt x="0" y="313388"/>
                </a:cubicBezTo>
                <a:lnTo>
                  <a:pt x="0" y="62678"/>
                </a:lnTo>
                <a:cubicBezTo>
                  <a:pt x="0" y="28062"/>
                  <a:pt x="28062" y="0"/>
                  <a:pt x="62678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0" i="0" dirty="0">
                <a:ln w="5953">
                  <a:solidFill>
                    <a:srgbClr val="2E75B6">
                      <a:alpha val="100000"/>
                    </a:srgbClr>
                  </a:solidFill>
                </a:ln>
                <a:solidFill>
                  <a:srgbClr val="000000">
                    <a:alpha val="100000"/>
                  </a:srgbClr>
                </a:solidFill>
                <a:effectLst>
                  <a:glow rad="47625">
                    <a:srgbClr val="81C4FF">
                      <a:alpha val="100000"/>
                    </a:srgbClr>
                  </a:glow>
                </a:effectLst>
                <a:latin typeface="黑体" panose="02010609060101010101" charset="-122"/>
                <a:ea typeface="黑体" panose="02010609060101010101" charset="-122"/>
              </a:rPr>
              <a:t>例 2</a:t>
            </a:r>
            <a:endParaRPr lang="zh-CN" altLang="en-US" sz="2400" b="0" i="0" dirty="0">
              <a:ln w="5953">
                <a:solidFill>
                  <a:srgbClr val="2E75B6">
                    <a:alpha val="100000"/>
                  </a:srgbClr>
                </a:solidFill>
              </a:ln>
              <a:solidFill>
                <a:srgbClr val="000000">
                  <a:alpha val="100000"/>
                </a:srgbClr>
              </a:solidFill>
              <a:effectLst>
                <a:glow rad="47625">
                  <a:srgbClr val="81C4FF">
                    <a:alpha val="100000"/>
                  </a:srgbClr>
                </a:glo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1" name="文本1"/>
          <p:cNvSpPr txBox="1"/>
          <p:nvPr/>
        </p:nvSpPr>
        <p:spPr>
          <a:xfrm>
            <a:off x="224342" y="138792"/>
            <a:ext cx="5780484" cy="2069341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 dirty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     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小明用相同的玻璃瓶灌入不同高度的水制作水瓶琴，如图所示，并用小木棒敲击瓶口，为同学们演奏美妙乐曲。下列说法正确的是(    )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2" name="文本2"/>
          <p:cNvSpPr txBox="1"/>
          <p:nvPr/>
        </p:nvSpPr>
        <p:spPr>
          <a:xfrm>
            <a:off x="261176" y="2104187"/>
            <a:ext cx="5743575" cy="2902267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500"/>
              </a:lnSpc>
            </a:pP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A.敲击水瓶琴发出的乐曲声是由空气振动产生的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B.敲击时最左侧瓶子发出声音的音调最高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C.用不同的力敲击同一个瓶口可以改变声音的音调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D.同学们听到的乐曲声是通过空气传播的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13" name="图片1"/>
          <p:cNvPicPr>
            <a:picLocks noChangeAspect="1"/>
          </p:cNvPicPr>
          <p:nvPr/>
        </p:nvPicPr>
        <p:blipFill>
          <a:blip r:embed="rId2"/>
          <a:srcRect l="61717" t="41273" r="18936" b="53685"/>
          <a:stretch>
            <a:fillRect/>
          </a:stretch>
        </p:blipFill>
        <p:spPr>
          <a:xfrm>
            <a:off x="1450515" y="4968024"/>
            <a:ext cx="3365725" cy="1220419"/>
          </a:xfrm>
          <a:prstGeom prst="rect">
            <a:avLst/>
          </a:prstGeom>
        </p:spPr>
      </p:pic>
      <p:sp>
        <p:nvSpPr>
          <p:cNvPr id="14" name="文本3"/>
          <p:cNvSpPr txBox="1"/>
          <p:nvPr/>
        </p:nvSpPr>
        <p:spPr>
          <a:xfrm>
            <a:off x="6157903" y="138789"/>
            <a:ext cx="5780484" cy="1617380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 dirty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     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图中甲、乙、丙分别为音叉、钢琴与长笛发出的C调1(do)的波形图。关于波形图的理解正确的是(    )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5" name="文本4"/>
          <p:cNvSpPr txBox="1"/>
          <p:nvPr/>
        </p:nvSpPr>
        <p:spPr>
          <a:xfrm>
            <a:off x="6194870" y="1596638"/>
            <a:ext cx="5743575" cy="3806190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500"/>
              </a:lnSpc>
            </a:pP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A.通过比较波形图的高低可以比较声音的音调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B.通过比较波形图的疏密程度可以比较声音的音色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C.通过比较波形图的形状可以比较声音的响度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D.比较甲、乙、丙可知，三种乐器发出的声音音调和响度相同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16" name="图片2"/>
          <p:cNvPicPr>
            <a:picLocks noChangeAspect="1"/>
          </p:cNvPicPr>
          <p:nvPr/>
        </p:nvPicPr>
        <p:blipFill>
          <a:blip r:embed="rId3"/>
          <a:srcRect l="10429" t="32517" r="53496" b="59139"/>
          <a:stretch>
            <a:fillRect/>
          </a:stretch>
        </p:blipFill>
        <p:spPr>
          <a:xfrm>
            <a:off x="7223350" y="5274974"/>
            <a:ext cx="3057630" cy="981113"/>
          </a:xfrm>
          <a:prstGeom prst="rect">
            <a:avLst/>
          </a:prstGeom>
        </p:spPr>
      </p:pic>
      <p:pic>
        <p:nvPicPr>
          <p:cNvPr id="26" name="图片 25" descr="返回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322685" y="6058535"/>
            <a:ext cx="615950" cy="58356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1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形状4"/>
          <p:cNvSpPr txBox="1"/>
          <p:nvPr/>
        </p:nvSpPr>
        <p:spPr>
          <a:xfrm>
            <a:off x="3951970" y="-352"/>
            <a:ext cx="4289298" cy="359026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500" b="0" i="0" dirty="0">
                <a:ln w="4762">
                  <a:solidFill>
                    <a:srgbClr val="236BAD">
                      <a:alpha val="100000"/>
                    </a:srgbClr>
                  </a:solidFill>
                </a:ln>
                <a:solidFill>
                  <a:srgbClr val="FFFFFF">
                    <a:alpha val="100000"/>
                  </a:srgbClr>
                </a:solidFill>
                <a:effectLst>
                  <a:glow rad="38100">
                    <a:srgbClr val="81C4FF">
                      <a:alpha val="100000"/>
                    </a:srgbClr>
                  </a:glow>
                  <a:outerShdw blurRad="9525" dir="13500000" sy="23000" kx="1200000" algn="br" rotWithShape="0">
                    <a:srgbClr val="236BAD">
                      <a:alpha val="100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rPr>
              <a:t>随堂练习</a:t>
            </a:r>
            <a:endParaRPr lang="zh-CN" altLang="en-US" sz="2500" b="0" i="0" dirty="0">
              <a:ln w="4762">
                <a:solidFill>
                  <a:srgbClr val="236BAD">
                    <a:alpha val="100000"/>
                  </a:srgbClr>
                </a:solidFill>
              </a:ln>
              <a:solidFill>
                <a:srgbClr val="FFFFFF">
                  <a:alpha val="100000"/>
                </a:srgbClr>
              </a:solidFill>
              <a:effectLst>
                <a:glow rad="38100">
                  <a:srgbClr val="81C4FF">
                    <a:alpha val="100000"/>
                  </a:srgbClr>
                </a:glow>
                <a:outerShdw blurRad="9525" dir="13500000" sy="23000" kx="1200000" algn="br" rotWithShape="0">
                  <a:srgbClr val="236BAD">
                    <a:alpha val="100000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6" name="形状5"/>
          <p:cNvSpPr txBox="1"/>
          <p:nvPr/>
        </p:nvSpPr>
        <p:spPr>
          <a:xfrm>
            <a:off x="6189059" y="362902"/>
            <a:ext cx="1721920" cy="376066"/>
          </a:xfrm>
          <a:custGeom>
            <a:avLst/>
            <a:gdLst>
              <a:gd name="connsiteX0" fmla="*/ 62678 w 1721920"/>
              <a:gd name="connsiteY0" fmla="*/ 0 h 376066"/>
              <a:gd name="connsiteX1" fmla="*/ 1659242 w 1721920"/>
              <a:gd name="connsiteY1" fmla="*/ 0 h 376066"/>
              <a:gd name="connsiteX2" fmla="*/ 1675865 w 1721920"/>
              <a:gd name="connsiteY2" fmla="*/ 0 h 376066"/>
              <a:gd name="connsiteX3" fmla="*/ 1715317 w 1721920"/>
              <a:gd name="connsiteY3" fmla="*/ 30112 h 376066"/>
              <a:gd name="connsiteX4" fmla="*/ 1721920 w 1721920"/>
              <a:gd name="connsiteY4" fmla="*/ 313388 h 376066"/>
              <a:gd name="connsiteX5" fmla="*/ 1721920 w 1721920"/>
              <a:gd name="connsiteY5" fmla="*/ 330012 h 376066"/>
              <a:gd name="connsiteX6" fmla="*/ 1691808 w 1721920"/>
              <a:gd name="connsiteY6" fmla="*/ 369463 h 376066"/>
              <a:gd name="connsiteX7" fmla="*/ 62678 w 1721920"/>
              <a:gd name="connsiteY7" fmla="*/ 376066 h 376066"/>
              <a:gd name="connsiteX8" fmla="*/ 28062 w 1721920"/>
              <a:gd name="connsiteY8" fmla="*/ 376066 h 376066"/>
              <a:gd name="connsiteX9" fmla="*/ 0 w 1721920"/>
              <a:gd name="connsiteY9" fmla="*/ 62678 h 376066"/>
              <a:gd name="connsiteX10" fmla="*/ 0 w 1721920"/>
              <a:gd name="connsiteY10" fmla="*/ 28062 h 3760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721920" h="376066">
                <a:moveTo>
                  <a:pt x="62678" y="0"/>
                </a:moveTo>
                <a:lnTo>
                  <a:pt x="1659242" y="0"/>
                </a:lnTo>
                <a:cubicBezTo>
                  <a:pt x="1675865" y="0"/>
                  <a:pt x="1691808" y="6603"/>
                  <a:pt x="1703562" y="18358"/>
                </a:cubicBezTo>
                <a:cubicBezTo>
                  <a:pt x="1715317" y="30112"/>
                  <a:pt x="1721920" y="46055"/>
                  <a:pt x="1721920" y="62678"/>
                </a:cubicBezTo>
                <a:lnTo>
                  <a:pt x="1721920" y="313388"/>
                </a:lnTo>
                <a:cubicBezTo>
                  <a:pt x="1721920" y="330012"/>
                  <a:pt x="1715317" y="345954"/>
                  <a:pt x="1703562" y="357708"/>
                </a:cubicBezTo>
                <a:cubicBezTo>
                  <a:pt x="1691808" y="369463"/>
                  <a:pt x="1675865" y="376066"/>
                  <a:pt x="1659242" y="376066"/>
                </a:cubicBezTo>
                <a:lnTo>
                  <a:pt x="62678" y="376066"/>
                </a:lnTo>
                <a:cubicBezTo>
                  <a:pt x="28062" y="376066"/>
                  <a:pt x="0" y="348004"/>
                  <a:pt x="0" y="313388"/>
                </a:cubicBezTo>
                <a:lnTo>
                  <a:pt x="0" y="62678"/>
                </a:lnTo>
                <a:cubicBezTo>
                  <a:pt x="0" y="28062"/>
                  <a:pt x="28062" y="0"/>
                  <a:pt x="62678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0" i="0" dirty="0">
                <a:ln w="5953">
                  <a:solidFill>
                    <a:srgbClr val="2E75B6">
                      <a:alpha val="100000"/>
                    </a:srgbClr>
                  </a:solidFill>
                </a:ln>
                <a:solidFill>
                  <a:srgbClr val="000000">
                    <a:alpha val="100000"/>
                  </a:srgbClr>
                </a:solidFill>
                <a:effectLst>
                  <a:glow rad="47625">
                    <a:srgbClr val="81C4FF">
                      <a:alpha val="100000"/>
                    </a:srgbClr>
                  </a:glow>
                </a:effectLst>
                <a:latin typeface="黑体" panose="02010609060101010101" charset="-122"/>
                <a:ea typeface="黑体" panose="02010609060101010101" charset="-122"/>
              </a:rPr>
              <a:t>变式训练 2</a:t>
            </a:r>
            <a:endParaRPr lang="zh-CN" altLang="en-US" sz="2400" b="0" i="0" dirty="0">
              <a:ln w="5953">
                <a:solidFill>
                  <a:srgbClr val="2E75B6">
                    <a:alpha val="100000"/>
                  </a:srgbClr>
                </a:solidFill>
              </a:ln>
              <a:solidFill>
                <a:srgbClr val="000000">
                  <a:alpha val="100000"/>
                </a:srgbClr>
              </a:solidFill>
              <a:effectLst>
                <a:glow rad="47625">
                  <a:srgbClr val="81C4FF">
                    <a:alpha val="100000"/>
                  </a:srgbClr>
                </a:glo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7" name="形状6"/>
          <p:cNvSpPr txBox="1"/>
          <p:nvPr/>
        </p:nvSpPr>
        <p:spPr>
          <a:xfrm>
            <a:off x="265900" y="363103"/>
            <a:ext cx="1721920" cy="376066"/>
          </a:xfrm>
          <a:custGeom>
            <a:avLst/>
            <a:gdLst>
              <a:gd name="connsiteX0" fmla="*/ 62678 w 1721920"/>
              <a:gd name="connsiteY0" fmla="*/ 0 h 376066"/>
              <a:gd name="connsiteX1" fmla="*/ 1659242 w 1721920"/>
              <a:gd name="connsiteY1" fmla="*/ 0 h 376066"/>
              <a:gd name="connsiteX2" fmla="*/ 1675865 w 1721920"/>
              <a:gd name="connsiteY2" fmla="*/ 0 h 376066"/>
              <a:gd name="connsiteX3" fmla="*/ 1715317 w 1721920"/>
              <a:gd name="connsiteY3" fmla="*/ 30112 h 376066"/>
              <a:gd name="connsiteX4" fmla="*/ 1721920 w 1721920"/>
              <a:gd name="connsiteY4" fmla="*/ 313388 h 376066"/>
              <a:gd name="connsiteX5" fmla="*/ 1721920 w 1721920"/>
              <a:gd name="connsiteY5" fmla="*/ 330012 h 376066"/>
              <a:gd name="connsiteX6" fmla="*/ 1691808 w 1721920"/>
              <a:gd name="connsiteY6" fmla="*/ 369463 h 376066"/>
              <a:gd name="connsiteX7" fmla="*/ 62678 w 1721920"/>
              <a:gd name="connsiteY7" fmla="*/ 376066 h 376066"/>
              <a:gd name="connsiteX8" fmla="*/ 28062 w 1721920"/>
              <a:gd name="connsiteY8" fmla="*/ 376066 h 376066"/>
              <a:gd name="connsiteX9" fmla="*/ 0 w 1721920"/>
              <a:gd name="connsiteY9" fmla="*/ 62678 h 376066"/>
              <a:gd name="connsiteX10" fmla="*/ 0 w 1721920"/>
              <a:gd name="connsiteY10" fmla="*/ 28062 h 3760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721920" h="376066">
                <a:moveTo>
                  <a:pt x="62678" y="0"/>
                </a:moveTo>
                <a:lnTo>
                  <a:pt x="1659242" y="0"/>
                </a:lnTo>
                <a:cubicBezTo>
                  <a:pt x="1675865" y="0"/>
                  <a:pt x="1691808" y="6603"/>
                  <a:pt x="1703562" y="18358"/>
                </a:cubicBezTo>
                <a:cubicBezTo>
                  <a:pt x="1715317" y="30112"/>
                  <a:pt x="1721920" y="46055"/>
                  <a:pt x="1721920" y="62678"/>
                </a:cubicBezTo>
                <a:lnTo>
                  <a:pt x="1721920" y="313388"/>
                </a:lnTo>
                <a:cubicBezTo>
                  <a:pt x="1721920" y="330012"/>
                  <a:pt x="1715317" y="345954"/>
                  <a:pt x="1703562" y="357708"/>
                </a:cubicBezTo>
                <a:cubicBezTo>
                  <a:pt x="1691808" y="369463"/>
                  <a:pt x="1675865" y="376066"/>
                  <a:pt x="1659242" y="376066"/>
                </a:cubicBezTo>
                <a:lnTo>
                  <a:pt x="62678" y="376066"/>
                </a:lnTo>
                <a:cubicBezTo>
                  <a:pt x="28062" y="376066"/>
                  <a:pt x="0" y="348004"/>
                  <a:pt x="0" y="313388"/>
                </a:cubicBezTo>
                <a:lnTo>
                  <a:pt x="0" y="62678"/>
                </a:lnTo>
                <a:cubicBezTo>
                  <a:pt x="0" y="28062"/>
                  <a:pt x="28062" y="0"/>
                  <a:pt x="62678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0" i="0" dirty="0">
                <a:ln w="5953">
                  <a:solidFill>
                    <a:srgbClr val="2E75B6">
                      <a:alpha val="100000"/>
                    </a:srgbClr>
                  </a:solidFill>
                </a:ln>
                <a:solidFill>
                  <a:srgbClr val="000000">
                    <a:alpha val="100000"/>
                  </a:srgbClr>
                </a:solidFill>
                <a:effectLst>
                  <a:glow rad="47625">
                    <a:srgbClr val="81C4FF">
                      <a:alpha val="100000"/>
                    </a:srgbClr>
                  </a:glow>
                </a:effectLst>
                <a:latin typeface="黑体" panose="02010609060101010101" charset="-122"/>
                <a:ea typeface="黑体" panose="02010609060101010101" charset="-122"/>
              </a:rPr>
              <a:t>变式训练 1</a:t>
            </a:r>
            <a:endParaRPr lang="zh-CN" altLang="en-US" sz="2400" b="0" i="0" dirty="0">
              <a:ln w="5953">
                <a:solidFill>
                  <a:srgbClr val="2E75B6">
                    <a:alpha val="100000"/>
                  </a:srgbClr>
                </a:solidFill>
              </a:ln>
              <a:solidFill>
                <a:srgbClr val="000000">
                  <a:alpha val="100000"/>
                </a:srgbClr>
              </a:solidFill>
              <a:effectLst>
                <a:glow rad="47625">
                  <a:srgbClr val="81C4FF">
                    <a:alpha val="100000"/>
                  </a:srgbClr>
                </a:glo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8" name="文本1"/>
          <p:cNvSpPr txBox="1"/>
          <p:nvPr/>
        </p:nvSpPr>
        <p:spPr>
          <a:xfrm>
            <a:off x="265700" y="144742"/>
            <a:ext cx="5780484" cy="3449513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 dirty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             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制作一组长度不同的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PVC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管，用胶板拍击管口就能演奏简单的音乐。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PVC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管发出的声音是由空气</a:t>
            </a:r>
            <a:r>
              <a:rPr lang="zh-CN" altLang="en-US" sz="2400" b="0" i="0" u="sng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  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产生的；拍击不同长度的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PVC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管，发出声音的</a:t>
            </a:r>
            <a:r>
              <a:rPr lang="zh-CN" altLang="en-US" sz="2400" b="0" i="0" u="sng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不同；由于和其他乐器的材料、结构不同，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PVC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管发出声音的</a:t>
            </a:r>
            <a:r>
              <a:rPr lang="zh-CN" altLang="en-US" sz="2400" b="0" i="0" u="sng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不同。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9" name="文本2"/>
          <p:cNvSpPr txBox="1"/>
          <p:nvPr/>
        </p:nvSpPr>
        <p:spPr>
          <a:xfrm>
            <a:off x="6157608" y="144742"/>
            <a:ext cx="5780484" cy="2521302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 dirty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             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观察如图所示声波的波形图，反映出声音的不同特征。从声音的特征的三个因素看，甲、乙的</a:t>
            </a:r>
            <a:r>
              <a:rPr lang="zh-CN" altLang="en-US" sz="2400" b="0" i="0" u="sng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不同，甲、丙的</a:t>
            </a:r>
            <a:r>
              <a:rPr lang="zh-CN" altLang="en-US" sz="2400" b="0" i="0" u="sng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不同，甲、丁的</a:t>
            </a:r>
            <a:r>
              <a:rPr lang="zh-CN" altLang="en-US" sz="2400" b="0" i="0" u="sng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 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不同。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10" name="图片1"/>
          <p:cNvPicPr>
            <a:picLocks noChangeAspect="1"/>
          </p:cNvPicPr>
          <p:nvPr/>
        </p:nvPicPr>
        <p:blipFill>
          <a:blip r:embed="rId2"/>
          <a:srcRect l="49693" t="51120" r="14233" b="40536"/>
          <a:stretch>
            <a:fillRect/>
          </a:stretch>
        </p:blipFill>
        <p:spPr>
          <a:xfrm>
            <a:off x="6237008" y="2714644"/>
            <a:ext cx="5313655" cy="1705013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2275</Words>
  <PresentationFormat>宽屏</PresentationFormat>
  <Paragraphs>545</Paragraphs>
  <Slides>29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13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29</vt:i4>
      </vt:variant>
    </vt:vector>
  </HeadingPairs>
  <TitlesOfParts>
    <vt:vector size="43" baseType="lpstr">
      <vt:lpstr>Arial</vt:lpstr>
      <vt:lpstr>宋体</vt:lpstr>
      <vt:lpstr>Wingdings</vt:lpstr>
      <vt:lpstr>楷体</vt:lpstr>
      <vt:lpstr>Arial</vt:lpstr>
      <vt:lpstr>微软雅黑</vt:lpstr>
      <vt:lpstr>Comic Sans MS</vt:lpstr>
      <vt:lpstr>Times New Roman</vt:lpstr>
      <vt:lpstr>黑体</vt:lpstr>
      <vt:lpstr>Arial Unicode MS</vt:lpstr>
      <vt:lpstr>Calibri</vt:lpstr>
      <vt:lpstr>Microsoft YaHei UI</vt:lpstr>
      <vt:lpstr>等线</vt:lpstr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2025-06-30T02:36:00Z</dcterms:created>
  <dcterms:modified xsi:type="dcterms:W3CDTF">2025-06-30T02:54:02Z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pplicationName">
    <vt:lpwstr>EasiNote5</vt:lpwstr>
  </property>
  <property fmtid="{D5CDD505-2E9C-101B-9397-08002B2CF9AE}" pid="3" name="ApplicationVersion">
    <vt:lpwstr>5.2.4.8933</vt:lpwstr>
  </property>
  <property fmtid="{D5CDD505-2E9C-101B-9397-08002B2CF9AE}" pid="4" name="EasiNoteCoursewareInfo">
    <vt:lpwstr>1ce45ecc-8c57-4514-b8f9-fd0aa11c7dde:600</vt:lpwstr>
  </property>
  <property fmtid="{D5CDD505-2E9C-101B-9397-08002B2CF9AE}" pid="5" name="EasiNoteDocumentName">
    <vt:lpwstr>2.2 声音的特性</vt:lpwstr>
  </property>
  <property fmtid="{D5CDD505-2E9C-101B-9397-08002B2CF9AE}" pid="6" name="EasiNoteAuthor">
    <vt:lpwstr>bd3f1691b77640718202ded2e3c70d82</vt:lpwstr>
  </property>
  <property fmtid="{D5CDD505-2E9C-101B-9397-08002B2CF9AE}" pid="7" name="EasiNoteUpstreamCoursewareInfo_0">
    <vt:lpwstr>1ce45ecc-8c57-4514-b8f9-fd0aa11c7dde</vt:lpwstr>
  </property>
  <property fmtid="{D5CDD505-2E9C-101B-9397-08002B2CF9AE}" pid="8" name="ICV">
    <vt:lpwstr>D63AFD1239F7428CAA425754F2578C3D_12</vt:lpwstr>
  </property>
  <property fmtid="{D5CDD505-2E9C-101B-9397-08002B2CF9AE}" pid="9" name="KSOProductBuildVer">
    <vt:lpwstr>2052-12.1.0.21541</vt:lpwstr>
  </property>
</Properties>
</file>