
<file path=[Content_Types].xml><?xml version="1.0" encoding="utf-8"?>
<Types xmlns="http://schemas.openxmlformats.org/package/2006/content-types">
  <Default Extension="wav" ContentType="audio/x-wav"/>
  <Default Extension="png" ContentType="image/png"/>
  <Default Extension="jpeg" ContentType="image/jpeg"/>
  <Default Extension="JPG" ContentType="image/.jpg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png"/><Relationship Id="rId8" Type="http://schemas.openxmlformats.org/officeDocument/2006/relationships/image" Target="../media/image8.png"/><Relationship Id="rId7" Type="http://schemas.openxmlformats.org/officeDocument/2006/relationships/image" Target="../media/image7.png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3" Type="http://schemas.openxmlformats.org/officeDocument/2006/relationships/slideLayout" Target="../slideLayouts/slideLayout1.xml"/><Relationship Id="rId12" Type="http://schemas.openxmlformats.org/officeDocument/2006/relationships/audio" Target="../media/audio1.wav"/><Relationship Id="rId11" Type="http://schemas.openxmlformats.org/officeDocument/2006/relationships/image" Target="../media/image10.png"/><Relationship Id="rId10" Type="http://schemas.openxmlformats.org/officeDocument/2006/relationships/slide" Target="slide8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slide" Target="slide9.xml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jpeg"/><Relationship Id="rId8" Type="http://schemas.openxmlformats.org/officeDocument/2006/relationships/image" Target="../media/image17.jpeg"/><Relationship Id="rId7" Type="http://schemas.openxmlformats.org/officeDocument/2006/relationships/image" Target="../media/image16.jpeg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2" Type="http://schemas.openxmlformats.org/officeDocument/2006/relationships/slideLayout" Target="../slideLayouts/slideLayout3.xml"/><Relationship Id="rId11" Type="http://schemas.openxmlformats.org/officeDocument/2006/relationships/image" Target="../media/image20.jpeg"/><Relationship Id="rId10" Type="http://schemas.openxmlformats.org/officeDocument/2006/relationships/image" Target="../media/image19.jpe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21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29.png"/><Relationship Id="rId8" Type="http://schemas.openxmlformats.org/officeDocument/2006/relationships/image" Target="../media/image28.png"/><Relationship Id="rId7" Type="http://schemas.openxmlformats.org/officeDocument/2006/relationships/image" Target="../media/image27.png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6" Type="http://schemas.openxmlformats.org/officeDocument/2006/relationships/slideLayout" Target="../slideLayouts/slideLayout6.xml"/><Relationship Id="rId15" Type="http://schemas.openxmlformats.org/officeDocument/2006/relationships/audio" Target="../media/audio2.wav"/><Relationship Id="rId14" Type="http://schemas.openxmlformats.org/officeDocument/2006/relationships/image" Target="../media/image33.png"/><Relationship Id="rId13" Type="http://schemas.openxmlformats.org/officeDocument/2006/relationships/slide" Target="slide10.xml"/><Relationship Id="rId12" Type="http://schemas.openxmlformats.org/officeDocument/2006/relationships/image" Target="../media/image32.png"/><Relationship Id="rId11" Type="http://schemas.openxmlformats.org/officeDocument/2006/relationships/image" Target="../media/image31.png"/><Relationship Id="rId10" Type="http://schemas.openxmlformats.org/officeDocument/2006/relationships/image" Target="../media/image30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audio" Target="../media/audio2.wav"/><Relationship Id="rId7" Type="http://schemas.openxmlformats.org/officeDocument/2006/relationships/image" Target="../media/image36.png"/><Relationship Id="rId6" Type="http://schemas.openxmlformats.org/officeDocument/2006/relationships/slide" Target="slide12.xml"/><Relationship Id="rId5" Type="http://schemas.openxmlformats.org/officeDocument/2006/relationships/image" Target="../media/image35.png"/><Relationship Id="rId4" Type="http://schemas.microsoft.com/office/2007/relationships/media" Target="../media/media1.mp4"/><Relationship Id="rId3" Type="http://schemas.openxmlformats.org/officeDocument/2006/relationships/video" Target="../media/media1.mp4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image" Target="../media/image38.png"/><Relationship Id="rId8" Type="http://schemas.microsoft.com/office/2007/relationships/media" Target="../media/media3.mp3"/><Relationship Id="rId7" Type="http://schemas.openxmlformats.org/officeDocument/2006/relationships/audio" Target="../media/media3.mp3"/><Relationship Id="rId6" Type="http://schemas.openxmlformats.org/officeDocument/2006/relationships/image" Target="../media/image37.png"/><Relationship Id="rId5" Type="http://schemas.microsoft.com/office/2007/relationships/media" Target="../media/media2.mp4"/><Relationship Id="rId4" Type="http://schemas.openxmlformats.org/officeDocument/2006/relationships/video" Target="../media/media2.mp4"/><Relationship Id="rId3" Type="http://schemas.openxmlformats.org/officeDocument/2006/relationships/slide" Target="slide1.xml"/><Relationship Id="rId2" Type="http://schemas.openxmlformats.org/officeDocument/2006/relationships/image" Target="../media/image34.png"/><Relationship Id="rId10" Type="http://schemas.openxmlformats.org/officeDocument/2006/relationships/slideLayout" Target="../slideLayouts/slideLayout8.xml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9.xml"/><Relationship Id="rId6" Type="http://schemas.openxmlformats.org/officeDocument/2006/relationships/image" Target="../media/image39.png"/><Relationship Id="rId5" Type="http://schemas.microsoft.com/office/2007/relationships/media" Target="../media/media4.mp4"/><Relationship Id="rId4" Type="http://schemas.openxmlformats.org/officeDocument/2006/relationships/video" Target="../media/media4.mp4"/><Relationship Id="rId3" Type="http://schemas.openxmlformats.org/officeDocument/2006/relationships/slide" Target="slide2.xml"/><Relationship Id="rId2" Type="http://schemas.openxmlformats.org/officeDocument/2006/relationships/image" Target="../media/image34.pn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image" Target="../media/image41.jpeg"/><Relationship Id="rId1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1.xml"/><Relationship Id="rId4" Type="http://schemas.openxmlformats.org/officeDocument/2006/relationships/audio" Target="../media/audio2.wav"/><Relationship Id="rId3" Type="http://schemas.openxmlformats.org/officeDocument/2006/relationships/image" Target="../media/image42.png"/><Relationship Id="rId2" Type="http://schemas.openxmlformats.org/officeDocument/2006/relationships/slide" Target="slide7.xml"/><Relationship Id="rId1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41.jpeg"/><Relationship Id="rId1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image" Target="../media/image43.jpeg"/><Relationship Id="rId1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56" y="3059982"/>
            <a:ext cx="11734800" cy="2766470"/>
          </a:xfrm>
          <a:prstGeom prst="rect">
            <a:avLst/>
          </a:prstGeom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3"/>
          <a:srcRect r="97" b="88827"/>
          <a:stretch>
            <a:fillRect/>
          </a:stretch>
        </p:blipFill>
        <p:spPr>
          <a:xfrm>
            <a:off x="221590" y="214017"/>
            <a:ext cx="11734876" cy="662788"/>
          </a:xfrm>
          <a:prstGeom prst="rect">
            <a:avLst/>
          </a:prstGeom>
        </p:spPr>
      </p:pic>
      <p:pic>
        <p:nvPicPr>
          <p:cNvPr id="4" name="图片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470" y="3631261"/>
            <a:ext cx="1592101" cy="1062203"/>
          </a:xfrm>
          <a:prstGeom prst="rect">
            <a:avLst/>
          </a:prstGeom>
        </p:spPr>
      </p:pic>
      <p:pic>
        <p:nvPicPr>
          <p:cNvPr id="5" name="图片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052" y="5054970"/>
            <a:ext cx="1992973" cy="1328146"/>
          </a:xfrm>
          <a:prstGeom prst="rect">
            <a:avLst/>
          </a:prstGeom>
        </p:spPr>
      </p:pic>
      <p:pic>
        <p:nvPicPr>
          <p:cNvPr id="6" name="图片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5354" y="2423864"/>
            <a:ext cx="2589476" cy="1724360"/>
          </a:xfrm>
          <a:prstGeom prst="rect">
            <a:avLst/>
          </a:prstGeom>
        </p:spPr>
      </p:pic>
      <p:pic>
        <p:nvPicPr>
          <p:cNvPr id="7" name="图片6"/>
          <p:cNvPicPr>
            <a:picLocks noChangeAspect="1"/>
          </p:cNvPicPr>
          <p:nvPr/>
        </p:nvPicPr>
        <p:blipFill>
          <a:blip r:embed="rId7"/>
          <a:srcRect r="16502"/>
          <a:stretch>
            <a:fillRect/>
          </a:stretch>
        </p:blipFill>
        <p:spPr>
          <a:xfrm>
            <a:off x="9996164" y="3568960"/>
            <a:ext cx="1959864" cy="1567501"/>
          </a:xfrm>
          <a:prstGeom prst="rect">
            <a:avLst/>
          </a:prstGeom>
        </p:spPr>
      </p:pic>
      <p:pic>
        <p:nvPicPr>
          <p:cNvPr id="8" name="图片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325" y="4337648"/>
            <a:ext cx="2673306" cy="1780183"/>
          </a:xfrm>
          <a:prstGeom prst="rect">
            <a:avLst/>
          </a:prstGeom>
        </p:spPr>
      </p:pic>
      <p:sp>
        <p:nvSpPr>
          <p:cNvPr id="9" name="形状1"/>
          <p:cNvSpPr txBox="1"/>
          <p:nvPr/>
        </p:nvSpPr>
        <p:spPr>
          <a:xfrm>
            <a:off x="222285" y="876691"/>
            <a:ext cx="11733895" cy="1293181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ctr"/>
            <a:r>
              <a:rPr lang="zh-CN" altLang="en-US" sz="40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第二章  声现象</a:t>
            </a:r>
            <a:endParaRPr lang="zh-CN" altLang="en-US" sz="40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algn="ctr"/>
            <a:r>
              <a:rPr lang="zh-CN" altLang="en-US" sz="48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第4节  噪声的危害和控制</a:t>
            </a:r>
            <a:endParaRPr lang="zh-CN" altLang="en-US" sz="4800" b="1" i="0" dirty="0">
              <a:solidFill>
                <a:srgbClr val="FFFFFF">
                  <a:alpha val="100000"/>
                </a:srgb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" name="图片8"/>
          <p:cNvPicPr>
            <a:picLocks noChangeAspect="1"/>
          </p:cNvPicPr>
          <p:nvPr/>
        </p:nvPicPr>
        <p:blipFill>
          <a:blip r:embed="rId9"/>
          <a:srcRect l="3311" t="38246" r="5703" b="9141"/>
          <a:stretch>
            <a:fillRect/>
          </a:stretch>
        </p:blipFill>
        <p:spPr>
          <a:xfrm rot="888000">
            <a:off x="190986" y="3138488"/>
            <a:ext cx="1021032" cy="582273"/>
          </a:xfrm>
          <a:prstGeom prst="rect">
            <a:avLst/>
          </a:prstGeom>
        </p:spPr>
      </p:pic>
      <p:pic>
        <p:nvPicPr>
          <p:cNvPr id="11" name="图片9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9344000">
            <a:off x="7017763" y="3941797"/>
            <a:ext cx="822198" cy="822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照相机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707346" y="1774203"/>
            <a:ext cx="7734300" cy="540988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⑴ 物理学角度：发声体做________振动时发出的声音。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407460" y="1182443"/>
            <a:ext cx="2361628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噪声的定义：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3">
            <a:hlinkClick r:id="rId2" action="ppaction://hlinksldjump"/>
          </p:cNvPr>
          <p:cNvSpPr txBox="1"/>
          <p:nvPr/>
        </p:nvSpPr>
        <p:spPr>
          <a:xfrm>
            <a:off x="4262285" y="1722482"/>
            <a:ext cx="11049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hlinkClick r:id="rId2" action="ppaction://hlinksldjump"/>
              </a:rPr>
              <a:t>无规则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hlinkClick r:id="rId2" action="ppaction://hlinksldjump"/>
            </a:endParaRPr>
          </a:p>
        </p:txBody>
      </p:sp>
      <p:sp>
        <p:nvSpPr>
          <p:cNvPr id="5" name="形状1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6" name="组合1"/>
          <p:cNvGrpSpPr/>
          <p:nvPr/>
        </p:nvGrpSpPr>
        <p:grpSpPr>
          <a:xfrm>
            <a:off x="416719" y="284969"/>
            <a:ext cx="2681830" cy="835012"/>
            <a:chOff x="0" y="0"/>
            <a:chExt cx="2681830" cy="835012"/>
          </a:xfrm>
        </p:grpSpPr>
        <p:sp>
          <p:nvSpPr>
            <p:cNvPr id="7" name="形状2"/>
            <p:cNvSpPr txBox="1"/>
            <p:nvPr/>
          </p:nvSpPr>
          <p:spPr>
            <a:xfrm>
              <a:off x="559908" y="0"/>
              <a:ext cx="2097881" cy="760847"/>
            </a:xfrm>
            <a:custGeom>
              <a:avLst/>
              <a:gdLst>
                <a:gd name="connsiteX0" fmla="*/ 0 w 2097881"/>
                <a:gd name="connsiteY0" fmla="*/ 760847 h 760847"/>
                <a:gd name="connsiteX1" fmla="*/ 2097881 w 2097881"/>
                <a:gd name="connsiteY1" fmla="*/ 760847 h 760847"/>
                <a:gd name="connsiteX2" fmla="*/ 0 w 2097881"/>
                <a:gd name="connsiteY2" fmla="*/ 760847 h 760847"/>
                <a:gd name="connsiteX0-1" fmla="*/ 0 w 2097881"/>
                <a:gd name="connsiteY0-2" fmla="*/ 0 h 760847"/>
                <a:gd name="connsiteX1-3" fmla="*/ 761 w 2097881"/>
                <a:gd name="connsiteY1-4" fmla="*/ 0 h 760847"/>
                <a:gd name="connsiteX2-5" fmla="*/ 0 w 2097881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97881" h="760847">
                  <a:moveTo>
                    <a:pt x="0" y="760847"/>
                  </a:moveTo>
                  <a:lnTo>
                    <a:pt x="2097881" y="760847"/>
                  </a:lnTo>
                  <a:lnTo>
                    <a:pt x="0" y="760847"/>
                  </a:lnTo>
                  <a:close/>
                </a:path>
                <a:path w="2097881" h="760847">
                  <a:moveTo>
                    <a:pt x="0" y="0"/>
                  </a:moveTo>
                  <a:lnTo>
                    <a:pt x="76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3"/>
            <p:cNvSpPr txBox="1"/>
            <p:nvPr/>
          </p:nvSpPr>
          <p:spPr>
            <a:xfrm>
              <a:off x="0" y="28783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4"/>
            <p:cNvSpPr txBox="1"/>
            <p:nvPr/>
          </p:nvSpPr>
          <p:spPr>
            <a:xfrm>
              <a:off x="361847" y="23711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0" name="形状5"/>
            <p:cNvSpPr txBox="1"/>
            <p:nvPr/>
          </p:nvSpPr>
          <p:spPr>
            <a:xfrm>
              <a:off x="557374" y="273901"/>
              <a:ext cx="212445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噪声的来源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形状6"/>
            <p:cNvSpPr txBox="1"/>
            <p:nvPr/>
          </p:nvSpPr>
          <p:spPr>
            <a:xfrm>
              <a:off x="0" y="28657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2" name="文本4"/>
          <p:cNvSpPr txBox="1"/>
          <p:nvPr/>
        </p:nvSpPr>
        <p:spPr>
          <a:xfrm>
            <a:off x="707584" y="2314756"/>
            <a:ext cx="10210800" cy="891476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⑵ 环境保护角度：凡是妨碍人们正常______、______和______的声音，以及对人们要听的声音产生______的声音。</a:t>
            </a:r>
            <a:endParaRPr lang="zh-CN" altLang="en-US" sz="2400" b="0" i="0" dirty="0">
              <a:solidFill>
                <a:srgbClr val="FFFFFF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13" name="文本5"/>
          <p:cNvSpPr txBox="1"/>
          <p:nvPr/>
        </p:nvSpPr>
        <p:spPr>
          <a:xfrm>
            <a:off x="5725916" y="2248243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休息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6"/>
          <p:cNvSpPr txBox="1"/>
          <p:nvPr/>
        </p:nvSpPr>
        <p:spPr>
          <a:xfrm>
            <a:off x="7071455" y="2248224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学习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7"/>
          <p:cNvSpPr txBox="1"/>
          <p:nvPr/>
        </p:nvSpPr>
        <p:spPr>
          <a:xfrm>
            <a:off x="8231238" y="2248205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工作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8"/>
          <p:cNvSpPr txBox="1"/>
          <p:nvPr/>
        </p:nvSpPr>
        <p:spPr>
          <a:xfrm>
            <a:off x="4174379" y="2613450"/>
            <a:ext cx="800100" cy="59277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4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干扰</a:t>
            </a:r>
            <a:endParaRPr lang="zh-CN" altLang="en-US" sz="24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4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280549" y="1881807"/>
            <a:ext cx="5787092" cy="4537050"/>
            <a:chOff x="0" y="0"/>
            <a:chExt cx="5787092" cy="4537050"/>
          </a:xfrm>
        </p:grpSpPr>
        <p:sp>
          <p:nvSpPr>
            <p:cNvPr id="3" name="形状2"/>
            <p:cNvSpPr txBox="1"/>
            <p:nvPr/>
          </p:nvSpPr>
          <p:spPr>
            <a:xfrm>
              <a:off x="613775" y="0"/>
              <a:ext cx="5173317" cy="4537050"/>
            </a:xfrm>
            <a:custGeom>
              <a:avLst/>
              <a:gdLst>
                <a:gd name="connsiteX0" fmla="*/ 434228 w 5173317"/>
                <a:gd name="connsiteY0" fmla="*/ 0 h 4537050"/>
                <a:gd name="connsiteX1" fmla="*/ 4739089 w 5173317"/>
                <a:gd name="connsiteY1" fmla="*/ 0 h 4537050"/>
                <a:gd name="connsiteX2" fmla="*/ 4854253 w 5173317"/>
                <a:gd name="connsiteY2" fmla="*/ 0 h 4537050"/>
                <a:gd name="connsiteX3" fmla="*/ 5127568 w 5173317"/>
                <a:gd name="connsiteY3" fmla="*/ 208616 h 4537050"/>
                <a:gd name="connsiteX4" fmla="*/ 5173317 w 5173317"/>
                <a:gd name="connsiteY4" fmla="*/ 4102822 h 4537050"/>
                <a:gd name="connsiteX5" fmla="*/ 5173317 w 5173317"/>
                <a:gd name="connsiteY5" fmla="*/ 4217986 h 4537050"/>
                <a:gd name="connsiteX6" fmla="*/ 4964700 w 5173317"/>
                <a:gd name="connsiteY6" fmla="*/ 4491301 h 4537050"/>
                <a:gd name="connsiteX7" fmla="*/ 434228 w 5173317"/>
                <a:gd name="connsiteY7" fmla="*/ 4537050 h 4537050"/>
                <a:gd name="connsiteX8" fmla="*/ 194410 w 5173317"/>
                <a:gd name="connsiteY8" fmla="*/ 4537050 h 4537050"/>
                <a:gd name="connsiteX9" fmla="*/ 0 w 5173317"/>
                <a:gd name="connsiteY9" fmla="*/ 434228 h 4537050"/>
                <a:gd name="connsiteX10" fmla="*/ 0 w 5173317"/>
                <a:gd name="connsiteY10" fmla="*/ 194410 h 453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3317" h="4537050">
                  <a:moveTo>
                    <a:pt x="434228" y="0"/>
                  </a:moveTo>
                  <a:lnTo>
                    <a:pt x="4739089" y="0"/>
                  </a:lnTo>
                  <a:cubicBezTo>
                    <a:pt x="4854253" y="0"/>
                    <a:pt x="4964700" y="45749"/>
                    <a:pt x="5046134" y="127182"/>
                  </a:cubicBezTo>
                  <a:cubicBezTo>
                    <a:pt x="5127568" y="208616"/>
                    <a:pt x="5173317" y="319063"/>
                    <a:pt x="5173317" y="434228"/>
                  </a:cubicBezTo>
                  <a:lnTo>
                    <a:pt x="5173317" y="4102822"/>
                  </a:lnTo>
                  <a:cubicBezTo>
                    <a:pt x="5173317" y="4217986"/>
                    <a:pt x="5127568" y="4328434"/>
                    <a:pt x="5046134" y="4409867"/>
                  </a:cubicBezTo>
                  <a:cubicBezTo>
                    <a:pt x="4964700" y="4491301"/>
                    <a:pt x="4854253" y="4537050"/>
                    <a:pt x="4739089" y="4537050"/>
                  </a:cubicBezTo>
                  <a:lnTo>
                    <a:pt x="434228" y="4537050"/>
                  </a:lnTo>
                  <a:cubicBezTo>
                    <a:pt x="194410" y="4537050"/>
                    <a:pt x="0" y="4342639"/>
                    <a:pt x="0" y="4102822"/>
                  </a:cubicBezTo>
                  <a:lnTo>
                    <a:pt x="0" y="434228"/>
                  </a:lnTo>
                  <a:cubicBezTo>
                    <a:pt x="0" y="194410"/>
                    <a:pt x="194410" y="0"/>
                    <a:pt x="434228" y="0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9050">
              <a:solidFill>
                <a:srgbClr val="FF7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4" name="形状3"/>
            <p:cNvSpPr txBox="1"/>
            <p:nvPr/>
          </p:nvSpPr>
          <p:spPr>
            <a:xfrm>
              <a:off x="0" y="1299261"/>
              <a:ext cx="559600" cy="1841955"/>
            </a:xfrm>
            <a:prstGeom prst="rect">
              <a:avLst/>
            </a:prstGeom>
            <a:solidFill>
              <a:srgbClr val="CCFAFF">
                <a:alpha val="100000"/>
              </a:srgbClr>
            </a:solidFill>
            <a:ln w="19050">
              <a:solidFill>
                <a:srgbClr val="00FF67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2200" b="1" i="0" dirty="0">
                  <a:solidFill>
                    <a:srgbClr val="FF0099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学校及周边</a:t>
              </a:r>
              <a:endParaRPr lang="zh-CN" altLang="en-US" sz="2200" b="1" i="0" dirty="0">
                <a:solidFill>
                  <a:srgbClr val="FF0099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5" name="形状1"/>
          <p:cNvSpPr txBox="1"/>
          <p:nvPr/>
        </p:nvSpPr>
        <p:spPr>
          <a:xfrm>
            <a:off x="152400" y="17145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6" name="组合2"/>
          <p:cNvGrpSpPr/>
          <p:nvPr/>
        </p:nvGrpSpPr>
        <p:grpSpPr>
          <a:xfrm>
            <a:off x="416719" y="284969"/>
            <a:ext cx="2681830" cy="835012"/>
            <a:chOff x="0" y="0"/>
            <a:chExt cx="2681830" cy="835012"/>
          </a:xfrm>
        </p:grpSpPr>
        <p:sp>
          <p:nvSpPr>
            <p:cNvPr id="7" name="形状4"/>
            <p:cNvSpPr txBox="1"/>
            <p:nvPr/>
          </p:nvSpPr>
          <p:spPr>
            <a:xfrm>
              <a:off x="559908" y="0"/>
              <a:ext cx="2097881" cy="760847"/>
            </a:xfrm>
            <a:custGeom>
              <a:avLst/>
              <a:gdLst>
                <a:gd name="connsiteX0" fmla="*/ 0 w 2097881"/>
                <a:gd name="connsiteY0" fmla="*/ 760847 h 760847"/>
                <a:gd name="connsiteX1" fmla="*/ 2097881 w 2097881"/>
                <a:gd name="connsiteY1" fmla="*/ 760847 h 760847"/>
                <a:gd name="connsiteX2" fmla="*/ 0 w 2097881"/>
                <a:gd name="connsiteY2" fmla="*/ 760847 h 760847"/>
                <a:gd name="connsiteX0-1" fmla="*/ 0 w 2097881"/>
                <a:gd name="connsiteY0-2" fmla="*/ 0 h 760847"/>
                <a:gd name="connsiteX1-3" fmla="*/ 761 w 2097881"/>
                <a:gd name="connsiteY1-4" fmla="*/ 0 h 760847"/>
                <a:gd name="connsiteX2-5" fmla="*/ 0 w 2097881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97881" h="760847">
                  <a:moveTo>
                    <a:pt x="0" y="760847"/>
                  </a:moveTo>
                  <a:lnTo>
                    <a:pt x="2097881" y="760847"/>
                  </a:lnTo>
                  <a:lnTo>
                    <a:pt x="0" y="760847"/>
                  </a:lnTo>
                  <a:close/>
                </a:path>
                <a:path w="2097881" h="760847">
                  <a:moveTo>
                    <a:pt x="0" y="0"/>
                  </a:moveTo>
                  <a:lnTo>
                    <a:pt x="76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0" y="287839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361847" y="237117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0" name="形状7"/>
            <p:cNvSpPr txBox="1"/>
            <p:nvPr/>
          </p:nvSpPr>
          <p:spPr>
            <a:xfrm>
              <a:off x="557374" y="273901"/>
              <a:ext cx="2124456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噪声的来源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形状8"/>
            <p:cNvSpPr txBox="1"/>
            <p:nvPr/>
          </p:nvSpPr>
          <p:spPr>
            <a:xfrm>
              <a:off x="0" y="286571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2" name="文本1"/>
          <p:cNvSpPr txBox="1"/>
          <p:nvPr/>
        </p:nvSpPr>
        <p:spPr>
          <a:xfrm>
            <a:off x="417157" y="1119997"/>
            <a:ext cx="444734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你周围有哪些噪声？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3" name="组合3"/>
          <p:cNvGrpSpPr/>
          <p:nvPr/>
        </p:nvGrpSpPr>
        <p:grpSpPr>
          <a:xfrm>
            <a:off x="3622262" y="2039960"/>
            <a:ext cx="2285928" cy="1901711"/>
            <a:chOff x="0" y="0"/>
            <a:chExt cx="2285928" cy="1901711"/>
          </a:xfrm>
        </p:grpSpPr>
        <p:pic>
          <p:nvPicPr>
            <p:cNvPr id="14" name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2285752" cy="1511075"/>
            </a:xfrm>
            <a:prstGeom prst="rect">
              <a:avLst/>
            </a:prstGeom>
          </p:spPr>
        </p:pic>
        <p:sp>
          <p:nvSpPr>
            <p:cNvPr id="15" name="文本2"/>
            <p:cNvSpPr txBox="1"/>
            <p:nvPr/>
          </p:nvSpPr>
          <p:spPr>
            <a:xfrm>
              <a:off x="386262" y="1392536"/>
              <a:ext cx="1899666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课间高声喧哗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6" name="组合4"/>
          <p:cNvGrpSpPr/>
          <p:nvPr/>
        </p:nvGrpSpPr>
        <p:grpSpPr>
          <a:xfrm>
            <a:off x="3718970" y="5018408"/>
            <a:ext cx="1543050" cy="1325180"/>
            <a:chOff x="0" y="0"/>
            <a:chExt cx="1543050" cy="1325180"/>
          </a:xfrm>
        </p:grpSpPr>
        <p:pic>
          <p:nvPicPr>
            <p:cNvPr id="17" name="图片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543050" cy="1247775"/>
            </a:xfrm>
            <a:prstGeom prst="rect">
              <a:avLst/>
            </a:prstGeom>
          </p:spPr>
        </p:pic>
        <p:sp>
          <p:nvSpPr>
            <p:cNvPr id="18" name="文本3"/>
            <p:cNvSpPr txBox="1"/>
            <p:nvPr/>
          </p:nvSpPr>
          <p:spPr>
            <a:xfrm>
              <a:off x="557107" y="816005"/>
              <a:ext cx="886196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000000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广播</a:t>
              </a:r>
              <a:endParaRPr lang="zh-CN" altLang="en-US" sz="2200" b="1" i="0" dirty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9" name="组合5"/>
          <p:cNvGrpSpPr/>
          <p:nvPr/>
        </p:nvGrpSpPr>
        <p:grpSpPr>
          <a:xfrm>
            <a:off x="6124946" y="1881923"/>
            <a:ext cx="5788979" cy="4537050"/>
            <a:chOff x="0" y="0"/>
            <a:chExt cx="5788979" cy="4537050"/>
          </a:xfrm>
        </p:grpSpPr>
        <p:sp>
          <p:nvSpPr>
            <p:cNvPr id="20" name="形状9"/>
            <p:cNvSpPr txBox="1"/>
            <p:nvPr/>
          </p:nvSpPr>
          <p:spPr>
            <a:xfrm>
              <a:off x="0" y="0"/>
              <a:ext cx="5173317" cy="4537050"/>
            </a:xfrm>
            <a:custGeom>
              <a:avLst/>
              <a:gdLst>
                <a:gd name="connsiteX0" fmla="*/ 434228 w 5173317"/>
                <a:gd name="connsiteY0" fmla="*/ 0 h 4537050"/>
                <a:gd name="connsiteX1" fmla="*/ 4739089 w 5173317"/>
                <a:gd name="connsiteY1" fmla="*/ 0 h 4537050"/>
                <a:gd name="connsiteX2" fmla="*/ 4854253 w 5173317"/>
                <a:gd name="connsiteY2" fmla="*/ 0 h 4537050"/>
                <a:gd name="connsiteX3" fmla="*/ 5127568 w 5173317"/>
                <a:gd name="connsiteY3" fmla="*/ 208616 h 4537050"/>
                <a:gd name="connsiteX4" fmla="*/ 5173317 w 5173317"/>
                <a:gd name="connsiteY4" fmla="*/ 4102822 h 4537050"/>
                <a:gd name="connsiteX5" fmla="*/ 5173317 w 5173317"/>
                <a:gd name="connsiteY5" fmla="*/ 4217986 h 4537050"/>
                <a:gd name="connsiteX6" fmla="*/ 4964700 w 5173317"/>
                <a:gd name="connsiteY6" fmla="*/ 4491301 h 4537050"/>
                <a:gd name="connsiteX7" fmla="*/ 434228 w 5173317"/>
                <a:gd name="connsiteY7" fmla="*/ 4537050 h 4537050"/>
                <a:gd name="connsiteX8" fmla="*/ 194410 w 5173317"/>
                <a:gd name="connsiteY8" fmla="*/ 4537050 h 4537050"/>
                <a:gd name="connsiteX9" fmla="*/ 0 w 5173317"/>
                <a:gd name="connsiteY9" fmla="*/ 434228 h 4537050"/>
                <a:gd name="connsiteX10" fmla="*/ 0 w 5173317"/>
                <a:gd name="connsiteY10" fmla="*/ 194410 h 453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3317" h="4537050">
                  <a:moveTo>
                    <a:pt x="434228" y="0"/>
                  </a:moveTo>
                  <a:lnTo>
                    <a:pt x="4739089" y="0"/>
                  </a:lnTo>
                  <a:cubicBezTo>
                    <a:pt x="4854253" y="0"/>
                    <a:pt x="4964700" y="45749"/>
                    <a:pt x="5046134" y="127182"/>
                  </a:cubicBezTo>
                  <a:cubicBezTo>
                    <a:pt x="5127568" y="208616"/>
                    <a:pt x="5173317" y="319063"/>
                    <a:pt x="5173317" y="434228"/>
                  </a:cubicBezTo>
                  <a:lnTo>
                    <a:pt x="5173317" y="4102822"/>
                  </a:lnTo>
                  <a:cubicBezTo>
                    <a:pt x="5173317" y="4217986"/>
                    <a:pt x="5127568" y="4328434"/>
                    <a:pt x="5046134" y="4409867"/>
                  </a:cubicBezTo>
                  <a:cubicBezTo>
                    <a:pt x="4964700" y="4491301"/>
                    <a:pt x="4854253" y="4537050"/>
                    <a:pt x="4739089" y="4537050"/>
                  </a:cubicBezTo>
                  <a:lnTo>
                    <a:pt x="434228" y="4537050"/>
                  </a:lnTo>
                  <a:cubicBezTo>
                    <a:pt x="194410" y="4537050"/>
                    <a:pt x="0" y="4342639"/>
                    <a:pt x="0" y="4102822"/>
                  </a:cubicBezTo>
                  <a:lnTo>
                    <a:pt x="0" y="434228"/>
                  </a:lnTo>
                  <a:cubicBezTo>
                    <a:pt x="0" y="194410"/>
                    <a:pt x="194410" y="0"/>
                    <a:pt x="434228" y="0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9050">
              <a:solidFill>
                <a:srgbClr val="FF7E00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</a:p>
          </p:txBody>
        </p:sp>
        <p:sp>
          <p:nvSpPr>
            <p:cNvPr id="21" name="形状10"/>
            <p:cNvSpPr txBox="1"/>
            <p:nvPr/>
          </p:nvSpPr>
          <p:spPr>
            <a:xfrm>
              <a:off x="5229379" y="1004906"/>
              <a:ext cx="559600" cy="1841955"/>
            </a:xfrm>
            <a:prstGeom prst="rect">
              <a:avLst/>
            </a:prstGeom>
            <a:solidFill>
              <a:srgbClr val="CCFAFF">
                <a:alpha val="100000"/>
              </a:srgbClr>
            </a:solidFill>
            <a:ln w="19050">
              <a:solidFill>
                <a:srgbClr val="00FF67">
                  <a:alpha val="100000"/>
                </a:srgbClr>
              </a:solidFill>
              <a:prstDash val="solid"/>
            </a:ln>
          </p:spPr>
          <p:txBody>
            <a:bodyPr anchor="ctr"/>
            <a:lstStyle/>
            <a:p>
              <a:pPr marL="0" algn="ctr"/>
              <a:r>
                <a:rPr lang="zh-CN" altLang="en-US" sz="2200" b="1" i="0" dirty="0">
                  <a:solidFill>
                    <a:srgbClr val="FF0099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家庭及周边</a:t>
              </a:r>
              <a:endParaRPr lang="zh-CN" altLang="en-US" sz="2200" b="1" i="0" dirty="0">
                <a:solidFill>
                  <a:srgbClr val="FF0099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22" name="组合6"/>
          <p:cNvGrpSpPr/>
          <p:nvPr/>
        </p:nvGrpSpPr>
        <p:grpSpPr>
          <a:xfrm>
            <a:off x="6370787" y="1979819"/>
            <a:ext cx="1839420" cy="956186"/>
            <a:chOff x="0" y="0"/>
            <a:chExt cx="1839420" cy="956186"/>
          </a:xfrm>
        </p:grpSpPr>
        <p:pic>
          <p:nvPicPr>
            <p:cNvPr id="23" name="图片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218295" cy="956186"/>
            </a:xfrm>
            <a:prstGeom prst="rect">
              <a:avLst/>
            </a:prstGeom>
          </p:spPr>
        </p:pic>
        <p:sp>
          <p:nvSpPr>
            <p:cNvPr id="24" name="文本4"/>
            <p:cNvSpPr txBox="1"/>
            <p:nvPr/>
          </p:nvSpPr>
          <p:spPr>
            <a:xfrm>
              <a:off x="1292561" y="64446"/>
              <a:ext cx="546859" cy="827849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动物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25" name="组合7"/>
          <p:cNvGrpSpPr/>
          <p:nvPr/>
        </p:nvGrpSpPr>
        <p:grpSpPr>
          <a:xfrm>
            <a:off x="6370758" y="3097816"/>
            <a:ext cx="1892379" cy="1688946"/>
            <a:chOff x="0" y="0"/>
            <a:chExt cx="1892379" cy="1688946"/>
          </a:xfrm>
        </p:grpSpPr>
        <p:pic>
          <p:nvPicPr>
            <p:cNvPr id="26" name="图片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1892379" cy="1282094"/>
            </a:xfrm>
            <a:prstGeom prst="rect">
              <a:avLst/>
            </a:prstGeom>
          </p:spPr>
        </p:pic>
        <p:sp>
          <p:nvSpPr>
            <p:cNvPr id="27" name="文本5"/>
            <p:cNvSpPr txBox="1"/>
            <p:nvPr/>
          </p:nvSpPr>
          <p:spPr>
            <a:xfrm>
              <a:off x="281140" y="1179771"/>
              <a:ext cx="1329944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社区活动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28" name="组合8"/>
          <p:cNvGrpSpPr/>
          <p:nvPr/>
        </p:nvGrpSpPr>
        <p:grpSpPr>
          <a:xfrm>
            <a:off x="8655063" y="3908346"/>
            <a:ext cx="2493874" cy="2622334"/>
            <a:chOff x="0" y="0"/>
            <a:chExt cx="2493874" cy="2622334"/>
          </a:xfrm>
        </p:grpSpPr>
        <p:pic>
          <p:nvPicPr>
            <p:cNvPr id="29" name="图片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2493874" cy="2183282"/>
            </a:xfrm>
            <a:prstGeom prst="rect">
              <a:avLst/>
            </a:prstGeom>
          </p:spPr>
        </p:pic>
        <p:sp>
          <p:nvSpPr>
            <p:cNvPr id="30" name="文本6"/>
            <p:cNvSpPr txBox="1"/>
            <p:nvPr/>
          </p:nvSpPr>
          <p:spPr>
            <a:xfrm>
              <a:off x="581939" y="2113159"/>
              <a:ext cx="1329944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房屋装修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1" name="组合9"/>
          <p:cNvGrpSpPr/>
          <p:nvPr/>
        </p:nvGrpSpPr>
        <p:grpSpPr>
          <a:xfrm>
            <a:off x="6218606" y="4633189"/>
            <a:ext cx="2285429" cy="1833133"/>
            <a:chOff x="0" y="0"/>
            <a:chExt cx="2285429" cy="1833133"/>
          </a:xfrm>
        </p:grpSpPr>
        <p:sp>
          <p:nvSpPr>
            <p:cNvPr id="32" name="文本7"/>
            <p:cNvSpPr txBox="1"/>
            <p:nvPr/>
          </p:nvSpPr>
          <p:spPr>
            <a:xfrm>
              <a:off x="654396" y="1323958"/>
              <a:ext cx="760222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集市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pic>
          <p:nvPicPr>
            <p:cNvPr id="33" name="图片7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0"/>
              <a:ext cx="2285429" cy="1431969"/>
            </a:xfrm>
            <a:prstGeom prst="rect">
              <a:avLst/>
            </a:prstGeom>
          </p:spPr>
        </p:pic>
      </p:grpSp>
      <p:grpSp>
        <p:nvGrpSpPr>
          <p:cNvPr id="34" name="组合10"/>
          <p:cNvGrpSpPr/>
          <p:nvPr/>
        </p:nvGrpSpPr>
        <p:grpSpPr>
          <a:xfrm>
            <a:off x="986838" y="2044627"/>
            <a:ext cx="2234822" cy="1762672"/>
            <a:chOff x="0" y="0"/>
            <a:chExt cx="2234822" cy="1762672"/>
          </a:xfrm>
        </p:grpSpPr>
        <p:pic>
          <p:nvPicPr>
            <p:cNvPr id="35" name="图片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2125" y="0"/>
              <a:ext cx="2211114" cy="1324013"/>
            </a:xfrm>
            <a:prstGeom prst="rect">
              <a:avLst/>
            </a:prstGeom>
          </p:spPr>
        </p:pic>
        <p:sp>
          <p:nvSpPr>
            <p:cNvPr id="36" name="文本8"/>
            <p:cNvSpPr txBox="1"/>
            <p:nvPr/>
          </p:nvSpPr>
          <p:spPr>
            <a:xfrm>
              <a:off x="0" y="1253497"/>
              <a:ext cx="2234822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课堂上窃窃私语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7" name="组合11"/>
          <p:cNvGrpSpPr/>
          <p:nvPr/>
        </p:nvGrpSpPr>
        <p:grpSpPr>
          <a:xfrm>
            <a:off x="1008364" y="3935235"/>
            <a:ext cx="2222325" cy="2568946"/>
            <a:chOff x="0" y="0"/>
            <a:chExt cx="2222325" cy="2568946"/>
          </a:xfrm>
        </p:grpSpPr>
        <p:pic>
          <p:nvPicPr>
            <p:cNvPr id="38" name="图片9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0" y="0"/>
              <a:ext cx="2222325" cy="2144316"/>
            </a:xfrm>
            <a:prstGeom prst="rect">
              <a:avLst/>
            </a:prstGeom>
          </p:spPr>
        </p:pic>
        <p:sp>
          <p:nvSpPr>
            <p:cNvPr id="39" name="文本9"/>
            <p:cNvSpPr txBox="1"/>
            <p:nvPr/>
          </p:nvSpPr>
          <p:spPr>
            <a:xfrm>
              <a:off x="145895" y="2059771"/>
              <a:ext cx="1899666" cy="509175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附近工地施工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0" name="组合12"/>
          <p:cNvGrpSpPr/>
          <p:nvPr/>
        </p:nvGrpSpPr>
        <p:grpSpPr>
          <a:xfrm>
            <a:off x="3718836" y="3925176"/>
            <a:ext cx="2257720" cy="1059070"/>
            <a:chOff x="0" y="0"/>
            <a:chExt cx="2257720" cy="1059070"/>
          </a:xfrm>
        </p:grpSpPr>
        <p:pic>
          <p:nvPicPr>
            <p:cNvPr id="41" name="图片10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0" y="0"/>
              <a:ext cx="1546565" cy="1058466"/>
            </a:xfrm>
            <a:prstGeom prst="rect">
              <a:avLst/>
            </a:prstGeom>
          </p:spPr>
        </p:pic>
        <p:sp>
          <p:nvSpPr>
            <p:cNvPr id="42" name="文本10"/>
            <p:cNvSpPr txBox="1"/>
            <p:nvPr/>
          </p:nvSpPr>
          <p:spPr>
            <a:xfrm>
              <a:off x="1451648" y="231220"/>
              <a:ext cx="806072" cy="827850"/>
            </a:xfrm>
            <a:prstGeom prst="rect">
              <a:avLst/>
            </a:prstGeom>
            <a:noFill/>
          </p:spPr>
          <p:txBody>
            <a:bodyPr anchor="t"/>
            <a:lstStyle/>
            <a:p>
              <a:pPr marL="0" algn="l"/>
              <a:r>
                <a:rPr lang="zh-CN" altLang="en-US" sz="2200" b="1" i="0" dirty="0">
                  <a:solidFill>
                    <a:srgbClr val="FFFFFF">
                      <a:alpha val="100000"/>
                    </a:srgbClr>
                  </a:solidFill>
                  <a:latin typeface="楷体" panose="02010609060101010101" charset="-122"/>
                  <a:ea typeface="楷体" panose="02010609060101010101" charset="-122"/>
                </a:rPr>
                <a:t>周边交通</a:t>
              </a:r>
              <a:endParaRPr lang="zh-CN" altLang="en-US" sz="2200" b="1" i="0" dirty="0">
                <a:solidFill>
                  <a:srgbClr val="FFFFFF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pic>
        <p:nvPicPr>
          <p:cNvPr id="43" name="图片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75559" y="2041674"/>
            <a:ext cx="2373320" cy="15815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3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3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3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3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4" grpId="0" animBg="1"/>
      <p:bldP spid="13" grpId="0" animBg="1"/>
      <p:bldP spid="37" grpId="0" animBg="1"/>
      <p:bldP spid="40" grpId="0" animBg="1"/>
      <p:bldP spid="16" grpId="0" animBg="1"/>
      <p:bldP spid="19" grpId="0" animBg="1"/>
      <p:bldP spid="22" grpId="0" animBg="1"/>
      <p:bldP spid="43" grpId="0" animBg="1"/>
      <p:bldP spid="25" grpId="0" animBg="1"/>
      <p:bldP spid="28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417147" y="2309660"/>
            <a:ext cx="355199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噪声的等级和危害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144780" y="171447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4" name="组合1"/>
          <p:cNvGrpSpPr/>
          <p:nvPr/>
        </p:nvGrpSpPr>
        <p:grpSpPr>
          <a:xfrm>
            <a:off x="409099" y="284972"/>
            <a:ext cx="3701005" cy="835006"/>
            <a:chOff x="0" y="0"/>
            <a:chExt cx="3701005" cy="835006"/>
          </a:xfrm>
        </p:grpSpPr>
        <p:sp>
          <p:nvSpPr>
            <p:cNvPr id="5" name="形状2"/>
            <p:cNvSpPr txBox="1"/>
            <p:nvPr/>
          </p:nvSpPr>
          <p:spPr>
            <a:xfrm>
              <a:off x="559908" y="0"/>
              <a:ext cx="3117056" cy="760847"/>
            </a:xfrm>
            <a:custGeom>
              <a:avLst/>
              <a:gdLst>
                <a:gd name="connsiteX0" fmla="*/ 0 w 3117056"/>
                <a:gd name="connsiteY0" fmla="*/ 760847 h 760847"/>
                <a:gd name="connsiteX1" fmla="*/ 3117056 w 3117056"/>
                <a:gd name="connsiteY1" fmla="*/ 760847 h 760847"/>
                <a:gd name="connsiteX2" fmla="*/ 0 w 3117056"/>
                <a:gd name="connsiteY2" fmla="*/ 760847 h 760847"/>
                <a:gd name="connsiteX0-1" fmla="*/ 0 w 3117056"/>
                <a:gd name="connsiteY0-2" fmla="*/ 0 h 760847"/>
                <a:gd name="connsiteX1-3" fmla="*/ 1131 w 3117056"/>
                <a:gd name="connsiteY1-4" fmla="*/ 0 h 760847"/>
                <a:gd name="connsiteX2-5" fmla="*/ 0 w 311705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3117056" h="760847">
                  <a:moveTo>
                    <a:pt x="0" y="760847"/>
                  </a:moveTo>
                  <a:lnTo>
                    <a:pt x="3117056" y="760847"/>
                  </a:lnTo>
                  <a:lnTo>
                    <a:pt x="0" y="760847"/>
                  </a:lnTo>
                  <a:close/>
                </a:path>
                <a:path w="3117056" h="760847">
                  <a:moveTo>
                    <a:pt x="0" y="0"/>
                  </a:moveTo>
                  <a:lnTo>
                    <a:pt x="11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3"/>
            <p:cNvSpPr txBox="1"/>
            <p:nvPr/>
          </p:nvSpPr>
          <p:spPr>
            <a:xfrm>
              <a:off x="0" y="287833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4"/>
            <p:cNvSpPr txBox="1"/>
            <p:nvPr/>
          </p:nvSpPr>
          <p:spPr>
            <a:xfrm>
              <a:off x="361847" y="237110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8" name="形状5"/>
            <p:cNvSpPr txBox="1"/>
            <p:nvPr/>
          </p:nvSpPr>
          <p:spPr>
            <a:xfrm>
              <a:off x="557374" y="273901"/>
              <a:ext cx="314363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噪声的等级和危害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形状6"/>
            <p:cNvSpPr txBox="1"/>
            <p:nvPr/>
          </p:nvSpPr>
          <p:spPr>
            <a:xfrm>
              <a:off x="0" y="286565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0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8151" y="3031179"/>
            <a:ext cx="7037041" cy="3554549"/>
          </a:xfrm>
          <a:prstGeom prst="rect">
            <a:avLst/>
          </a:prstGeom>
          <a:ln w="95250">
            <a:solidFill>
              <a:srgbClr val="FFFFFF">
                <a:alpha val="100000"/>
              </a:srgbClr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文本2"/>
          <p:cNvSpPr txBox="1"/>
          <p:nvPr/>
        </p:nvSpPr>
        <p:spPr>
          <a:xfrm>
            <a:off x="417157" y="1119997"/>
            <a:ext cx="250424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1. 噪声的单位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3"/>
          <p:cNvSpPr txBox="1"/>
          <p:nvPr/>
        </p:nvSpPr>
        <p:spPr>
          <a:xfrm>
            <a:off x="774382" y="1683487"/>
            <a:ext cx="8372218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们以______为单位来划分声音的等级，符号是____。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4"/>
          <p:cNvSpPr txBox="1"/>
          <p:nvPr/>
        </p:nvSpPr>
        <p:spPr>
          <a:xfrm>
            <a:off x="1568682" y="1683068"/>
            <a:ext cx="850900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分贝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5"/>
          <p:cNvSpPr txBox="1"/>
          <p:nvPr/>
        </p:nvSpPr>
        <p:spPr>
          <a:xfrm>
            <a:off x="7358053" y="1683439"/>
            <a:ext cx="608870" cy="6263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600" b="0" i="0" dirty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dB</a:t>
            </a:r>
            <a:endParaRPr lang="zh-CN" altLang="en-US" sz="2600" b="0" i="0" dirty="0">
              <a:solidFill>
                <a:srgbClr val="FF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2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文本框 20"/>
          <p:cNvSpPr txBox="1"/>
          <p:nvPr/>
        </p:nvSpPr>
        <p:spPr>
          <a:xfrm>
            <a:off x="770890" y="1746250"/>
            <a:ext cx="551180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algn="l"/>
            <a:r>
              <a:rPr lang="en-US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⑴</a:t>
            </a:r>
            <a:r>
              <a:rPr lang="en-US" altLang="zh-CN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人耳刚刚能听到的声音是</a:t>
            </a:r>
            <a:r>
              <a:rPr lang="en-US" altLang="zh-CN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______</a:t>
            </a:r>
            <a:r>
              <a:rPr lang="zh-CN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；</a:t>
            </a:r>
            <a:endParaRPr lang="zh-CN" altLang="en-US" sz="260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70890" y="2315845"/>
            <a:ext cx="682180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algn="l"/>
            <a:r>
              <a:rPr lang="en-US" altLang="en-US" sz="2600">
                <a:solidFill>
                  <a:schemeClr val="bg1"/>
                </a:solidFill>
                <a:sym typeface="+mn-ea"/>
              </a:rPr>
              <a:t>⑵</a:t>
            </a:r>
            <a:r>
              <a:rPr lang="en-US" altLang="zh-CN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为了保证休息和睡眠声音不能超过</a:t>
            </a:r>
            <a:r>
              <a:rPr lang="en-US" altLang="zh-CN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______</a:t>
            </a:r>
            <a:r>
              <a:rPr lang="zh-CN" altLang="en-US" sz="260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；</a:t>
            </a:r>
            <a:endParaRPr lang="zh-CN" altLang="en-US" sz="260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70890" y="2877820"/>
            <a:ext cx="682180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algn="l"/>
            <a:r>
              <a:rPr lang="en-US" altLang="en-US" sz="2600">
                <a:solidFill>
                  <a:schemeClr val="bg1"/>
                </a:solidFill>
                <a:sym typeface="+mn-ea"/>
              </a:rPr>
              <a:t>⑶</a:t>
            </a:r>
            <a:r>
              <a:rPr lang="en-US" altLang="zh-CN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为了保证工作和学习，声音不能超过</a:t>
            </a:r>
            <a:r>
              <a:rPr lang="en-US" altLang="zh-CN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______</a:t>
            </a:r>
            <a:r>
              <a:rPr lang="zh-CN" altLang="en-US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；</a:t>
            </a:r>
            <a:endParaRPr lang="zh-CN" altLang="en-US" sz="2600" dirty="0">
              <a:solidFill>
                <a:schemeClr val="bg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70890" y="3439795"/>
            <a:ext cx="6252845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algn="l"/>
            <a:r>
              <a:rPr lang="en-US" altLang="en-US" sz="2600">
                <a:solidFill>
                  <a:schemeClr val="bg1"/>
                </a:solidFill>
                <a:sym typeface="+mn-ea"/>
              </a:rPr>
              <a:t>⑷</a:t>
            </a:r>
            <a:r>
              <a:rPr lang="en-US" altLang="zh-CN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为了保护听力，声音不能超过</a:t>
            </a:r>
            <a:r>
              <a:rPr lang="en-US" altLang="zh-CN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______</a:t>
            </a:r>
            <a:r>
              <a:rPr lang="zh-CN" altLang="en-US" sz="2600" dirty="0">
                <a:solidFill>
                  <a:schemeClr val="bg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；</a:t>
            </a:r>
            <a:endParaRPr lang="zh-CN" altLang="en-US" sz="2600" dirty="0">
              <a:solidFill>
                <a:schemeClr val="bg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" name="形状1"/>
          <p:cNvSpPr txBox="1"/>
          <p:nvPr/>
        </p:nvSpPr>
        <p:spPr>
          <a:xfrm>
            <a:off x="144780" y="171447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3" name="组合1"/>
          <p:cNvGrpSpPr/>
          <p:nvPr/>
        </p:nvGrpSpPr>
        <p:grpSpPr>
          <a:xfrm>
            <a:off x="409099" y="284972"/>
            <a:ext cx="3701005" cy="835006"/>
            <a:chOff x="0" y="0"/>
            <a:chExt cx="3701005" cy="835006"/>
          </a:xfrm>
        </p:grpSpPr>
        <p:sp>
          <p:nvSpPr>
            <p:cNvPr id="4" name="形状2"/>
            <p:cNvSpPr txBox="1"/>
            <p:nvPr/>
          </p:nvSpPr>
          <p:spPr>
            <a:xfrm>
              <a:off x="559908" y="0"/>
              <a:ext cx="3117056" cy="760847"/>
            </a:xfrm>
            <a:custGeom>
              <a:avLst/>
              <a:gdLst>
                <a:gd name="connsiteX0" fmla="*/ 0 w 3117056"/>
                <a:gd name="connsiteY0" fmla="*/ 760847 h 760847"/>
                <a:gd name="connsiteX1" fmla="*/ 3117056 w 3117056"/>
                <a:gd name="connsiteY1" fmla="*/ 760847 h 760847"/>
                <a:gd name="connsiteX2" fmla="*/ 0 w 3117056"/>
                <a:gd name="connsiteY2" fmla="*/ 760847 h 760847"/>
                <a:gd name="connsiteX0-1" fmla="*/ 0 w 3117056"/>
                <a:gd name="connsiteY0-2" fmla="*/ 0 h 760847"/>
                <a:gd name="connsiteX1-3" fmla="*/ 1131 w 3117056"/>
                <a:gd name="connsiteY1-4" fmla="*/ 0 h 760847"/>
                <a:gd name="connsiteX2-5" fmla="*/ 0 w 3117056"/>
                <a:gd name="connsiteY2-6" fmla="*/ 0 h 76084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3117056" h="760847">
                  <a:moveTo>
                    <a:pt x="0" y="760847"/>
                  </a:moveTo>
                  <a:lnTo>
                    <a:pt x="3117056" y="760847"/>
                  </a:lnTo>
                  <a:lnTo>
                    <a:pt x="0" y="760847"/>
                  </a:lnTo>
                  <a:close/>
                </a:path>
                <a:path w="3117056" h="760847">
                  <a:moveTo>
                    <a:pt x="0" y="0"/>
                  </a:moveTo>
                  <a:lnTo>
                    <a:pt x="1131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5" name="形状3"/>
            <p:cNvSpPr txBox="1"/>
            <p:nvPr/>
          </p:nvSpPr>
          <p:spPr>
            <a:xfrm>
              <a:off x="0" y="287833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6" name="形状4"/>
            <p:cNvSpPr txBox="1"/>
            <p:nvPr/>
          </p:nvSpPr>
          <p:spPr>
            <a:xfrm>
              <a:off x="361847" y="237110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7" name="形状5"/>
            <p:cNvSpPr txBox="1"/>
            <p:nvPr/>
          </p:nvSpPr>
          <p:spPr>
            <a:xfrm>
              <a:off x="557374" y="273901"/>
              <a:ext cx="314363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噪声的等级和危害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形状6"/>
            <p:cNvSpPr txBox="1"/>
            <p:nvPr/>
          </p:nvSpPr>
          <p:spPr>
            <a:xfrm>
              <a:off x="0" y="286565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文本1"/>
          <p:cNvSpPr txBox="1"/>
          <p:nvPr/>
        </p:nvSpPr>
        <p:spPr>
          <a:xfrm>
            <a:off x="417157" y="1120121"/>
            <a:ext cx="3571046" cy="626300"/>
          </a:xfrm>
          <a:prstGeom prst="rect">
            <a:avLst/>
          </a:prstGeom>
          <a:noFill/>
        </p:spPr>
        <p:txBody>
          <a:bodyPr anchor="ctr"/>
          <a:lstStyle/>
          <a:p>
            <a:pPr marL="0" algn="l"/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6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. 需记忆的噪声等级</a:t>
            </a:r>
            <a:endParaRPr lang="zh-CN" altLang="en-US" sz="26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914265" y="1746250"/>
            <a:ext cx="96647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600" b="1">
                <a:solidFill>
                  <a:srgbClr val="FF0000"/>
                </a:solidFill>
              </a:rPr>
              <a:t>0dB</a:t>
            </a:r>
            <a:endParaRPr lang="en-US" altLang="zh-CN" sz="2600" b="1">
              <a:solidFill>
                <a:srgbClr val="FF0000"/>
              </a:solidFill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6224905" y="2315845"/>
            <a:ext cx="96647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600" b="1">
                <a:solidFill>
                  <a:srgbClr val="FF0000"/>
                </a:solidFill>
              </a:rPr>
              <a:t>50dB</a:t>
            </a:r>
            <a:endParaRPr lang="en-US" altLang="zh-CN" sz="2600" b="1">
              <a:solidFill>
                <a:srgbClr val="FF0000"/>
              </a:solidFill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6552565" y="2877820"/>
            <a:ext cx="96647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600" b="1">
                <a:solidFill>
                  <a:srgbClr val="FF0000"/>
                </a:solidFill>
              </a:rPr>
              <a:t>70dB</a:t>
            </a:r>
            <a:endParaRPr lang="en-US" altLang="zh-CN" sz="2600" b="1">
              <a:solidFill>
                <a:srgbClr val="FF0000"/>
              </a:solidFill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5586095" y="3439795"/>
            <a:ext cx="96647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600" b="1">
                <a:solidFill>
                  <a:srgbClr val="FF0000"/>
                </a:solidFill>
              </a:rPr>
              <a:t>90dB</a:t>
            </a:r>
            <a:endParaRPr lang="en-US" altLang="zh-CN" sz="26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容器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805" y="2575122"/>
            <a:ext cx="2743200" cy="771525"/>
          </a:xfrm>
          <a:prstGeom prst="rect">
            <a:avLst/>
          </a:prstGeom>
        </p:spPr>
      </p:pic>
      <p:pic>
        <p:nvPicPr>
          <p:cNvPr id="3" name="容器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400" y="4026808"/>
            <a:ext cx="2819400" cy="771525"/>
          </a:xfrm>
          <a:prstGeom prst="rect">
            <a:avLst/>
          </a:prstGeom>
        </p:spPr>
      </p:pic>
      <p:pic>
        <p:nvPicPr>
          <p:cNvPr id="4" name="容器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386" y="5478494"/>
            <a:ext cx="2743200" cy="771525"/>
          </a:xfrm>
          <a:prstGeom prst="rect">
            <a:avLst/>
          </a:prstGeom>
        </p:spPr>
      </p:pic>
      <p:pic>
        <p:nvPicPr>
          <p:cNvPr id="5" name="素材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9177" y="2669381"/>
            <a:ext cx="1257300" cy="847725"/>
          </a:xfrm>
          <a:prstGeom prst="rect">
            <a:avLst/>
          </a:prstGeom>
        </p:spPr>
      </p:pic>
      <p:pic>
        <p:nvPicPr>
          <p:cNvPr id="6" name="素材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3272" y="3903859"/>
            <a:ext cx="1409109" cy="847725"/>
          </a:xfrm>
          <a:prstGeom prst="rect">
            <a:avLst/>
          </a:prstGeom>
        </p:spPr>
      </p:pic>
      <p:pic>
        <p:nvPicPr>
          <p:cNvPr id="7" name="素材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4550" y="5309597"/>
            <a:ext cx="1257300" cy="847725"/>
          </a:xfrm>
          <a:prstGeom prst="rect">
            <a:avLst/>
          </a:prstGeom>
        </p:spPr>
      </p:pic>
      <p:pic>
        <p:nvPicPr>
          <p:cNvPr id="8" name="素材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45625" y="3904059"/>
            <a:ext cx="1257300" cy="848316"/>
          </a:xfrm>
          <a:prstGeom prst="rect">
            <a:avLst/>
          </a:prstGeom>
        </p:spPr>
      </p:pic>
      <p:pic>
        <p:nvPicPr>
          <p:cNvPr id="9" name="素材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45825" y="2669000"/>
            <a:ext cx="1257300" cy="847725"/>
          </a:xfrm>
          <a:prstGeom prst="rect">
            <a:avLst/>
          </a:prstGeom>
        </p:spPr>
      </p:pic>
      <p:pic>
        <p:nvPicPr>
          <p:cNvPr id="10" name="素材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43922" y="2669572"/>
            <a:ext cx="1857375" cy="847725"/>
          </a:xfrm>
          <a:prstGeom prst="rect">
            <a:avLst/>
          </a:prstGeom>
        </p:spPr>
      </p:pic>
      <p:pic>
        <p:nvPicPr>
          <p:cNvPr id="11" name="素材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83741" y="5309397"/>
            <a:ext cx="1528172" cy="847725"/>
          </a:xfrm>
          <a:prstGeom prst="rect">
            <a:avLst/>
          </a:prstGeom>
        </p:spPr>
      </p:pic>
      <p:pic>
        <p:nvPicPr>
          <p:cNvPr id="12" name="素材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8931" y="3904059"/>
            <a:ext cx="1409109" cy="847725"/>
          </a:xfrm>
          <a:prstGeom prst="rect">
            <a:avLst/>
          </a:prstGeom>
        </p:spPr>
      </p:pic>
      <p:sp>
        <p:nvSpPr>
          <p:cNvPr id="13" name="文本1"/>
          <p:cNvSpPr txBox="1"/>
          <p:nvPr/>
        </p:nvSpPr>
        <p:spPr>
          <a:xfrm>
            <a:off x="748560" y="1128624"/>
            <a:ext cx="2999819" cy="796041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三、噪声的控制</a:t>
            </a:r>
            <a:endParaRPr lang="zh-CN" altLang="en-US" sz="25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2"/>
          <p:cNvSpPr txBox="1"/>
          <p:nvPr/>
        </p:nvSpPr>
        <p:spPr>
          <a:xfrm>
            <a:off x="687105" y="1707661"/>
            <a:ext cx="7378617" cy="609537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防止噪声产生、阻断噪声传播、防止噪声进入人耳</a:t>
            </a:r>
            <a:endParaRPr lang="zh-CN" altLang="en-US" sz="2500" b="0" i="0" dirty="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形状1"/>
          <p:cNvSpPr txBox="1"/>
          <p:nvPr/>
        </p:nvSpPr>
        <p:spPr>
          <a:xfrm>
            <a:off x="147942" y="170300"/>
            <a:ext cx="1485900" cy="4000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t"/>
          <a:lstStyle/>
          <a:p>
            <a:pPr marL="0" algn="l"/>
            <a:r>
              <a:rPr lang="zh-CN" altLang="en-US" sz="2000" b="1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rPr>
              <a:t>讲授新课</a:t>
            </a:r>
            <a:endParaRPr lang="zh-CN" altLang="en-US" sz="2000" b="1" i="0" dirty="0">
              <a:solidFill>
                <a:srgbClr val="FFFFFF">
                  <a:alpha val="100000"/>
                </a:srgbClr>
              </a:solidFill>
              <a:latin typeface="Arial" panose="020B0604020202020204"/>
              <a:ea typeface="Arial" panose="020B0604020202020204"/>
            </a:endParaRPr>
          </a:p>
        </p:txBody>
      </p:sp>
      <p:grpSp>
        <p:nvGrpSpPr>
          <p:cNvPr id="16" name="组合1"/>
          <p:cNvGrpSpPr/>
          <p:nvPr/>
        </p:nvGrpSpPr>
        <p:grpSpPr>
          <a:xfrm>
            <a:off x="304521" y="283730"/>
            <a:ext cx="5228444" cy="835025"/>
            <a:chOff x="0" y="0"/>
            <a:chExt cx="5228444" cy="835025"/>
          </a:xfrm>
        </p:grpSpPr>
        <p:sp>
          <p:nvSpPr>
            <p:cNvPr id="17" name="形状3"/>
            <p:cNvSpPr txBox="1"/>
            <p:nvPr/>
          </p:nvSpPr>
          <p:spPr>
            <a:xfrm>
              <a:off x="670032" y="0"/>
              <a:ext cx="1672114" cy="760843"/>
            </a:xfrm>
            <a:custGeom>
              <a:avLst/>
              <a:gdLst>
                <a:gd name="connsiteX0" fmla="*/ 0 w 1672114"/>
                <a:gd name="connsiteY0" fmla="*/ 760843 h 760843"/>
                <a:gd name="connsiteX1" fmla="*/ 1672114 w 1672114"/>
                <a:gd name="connsiteY1" fmla="*/ 760843 h 760843"/>
                <a:gd name="connsiteX2" fmla="*/ 0 w 1672114"/>
                <a:gd name="connsiteY2" fmla="*/ 760843 h 760843"/>
                <a:gd name="connsiteX0-1" fmla="*/ 0 w 1672114"/>
                <a:gd name="connsiteY0-2" fmla="*/ 0 h 760843"/>
                <a:gd name="connsiteX1-3" fmla="*/ 607 w 1672114"/>
                <a:gd name="connsiteY1-4" fmla="*/ 0 h 760843"/>
                <a:gd name="connsiteX2-5" fmla="*/ 0 w 1672114"/>
                <a:gd name="connsiteY2-6" fmla="*/ 0 h 76084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672114" h="760843">
                  <a:moveTo>
                    <a:pt x="0" y="760843"/>
                  </a:moveTo>
                  <a:lnTo>
                    <a:pt x="1672114" y="760843"/>
                  </a:lnTo>
                  <a:lnTo>
                    <a:pt x="0" y="760843"/>
                  </a:lnTo>
                  <a:close/>
                </a:path>
                <a:path w="1672114" h="760843">
                  <a:moveTo>
                    <a:pt x="0" y="0"/>
                  </a:moveTo>
                  <a:lnTo>
                    <a:pt x="607" y="0"/>
                  </a:lnTo>
                  <a:lnTo>
                    <a:pt x="0" y="0"/>
                  </a:lnTo>
                  <a:close/>
                </a:path>
              </a:pathLst>
            </a:custGeom>
            <a:ln w="17462">
              <a:solidFill>
                <a:srgbClr val="DDDDDD">
                  <a:alpha val="100000"/>
                </a:srgbClr>
              </a:solidFill>
              <a:prstDash val="solid"/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8" name="形状4"/>
            <p:cNvSpPr txBox="1"/>
            <p:nvPr/>
          </p:nvSpPr>
          <p:spPr>
            <a:xfrm>
              <a:off x="110121" y="287852"/>
              <a:ext cx="524361" cy="481867"/>
            </a:xfrm>
            <a:custGeom>
              <a:avLst/>
              <a:gdLst>
                <a:gd name="connsiteX0" fmla="*/ 0 w 524361"/>
                <a:gd name="connsiteY0" fmla="*/ 0 h 481867"/>
                <a:gd name="connsiteX1" fmla="*/ 346279 w 524361"/>
                <a:gd name="connsiteY1" fmla="*/ 0 h 481867"/>
                <a:gd name="connsiteX2" fmla="*/ 346279 w 524361"/>
                <a:gd name="connsiteY2" fmla="*/ 163657 h 481867"/>
                <a:gd name="connsiteX3" fmla="*/ 524361 w 524361"/>
                <a:gd name="connsiteY3" fmla="*/ 163657 h 481867"/>
                <a:gd name="connsiteX4" fmla="*/ 524361 w 524361"/>
                <a:gd name="connsiteY4" fmla="*/ 481867 h 481867"/>
                <a:gd name="connsiteX5" fmla="*/ 0 w 524361"/>
                <a:gd name="connsiteY5" fmla="*/ 481867 h 48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361" h="481867">
                  <a:moveTo>
                    <a:pt x="0" y="0"/>
                  </a:moveTo>
                  <a:lnTo>
                    <a:pt x="346279" y="0"/>
                  </a:lnTo>
                  <a:lnTo>
                    <a:pt x="346279" y="163657"/>
                  </a:lnTo>
                  <a:lnTo>
                    <a:pt x="524361" y="163657"/>
                  </a:lnTo>
                  <a:lnTo>
                    <a:pt x="524361" y="481867"/>
                  </a:lnTo>
                  <a:lnTo>
                    <a:pt x="0" y="481867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14288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18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18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19" name="形状5"/>
            <p:cNvSpPr txBox="1"/>
            <p:nvPr/>
          </p:nvSpPr>
          <p:spPr>
            <a:xfrm>
              <a:off x="471968" y="237129"/>
              <a:ext cx="163783" cy="168019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  <a:r>
                <a:rPr lang="zh-CN" altLang="en-US" sz="400" b="0" i="0" dirty="0">
                  <a:solidFill>
                    <a:srgbClr val="FFFFFF">
                      <a:alpha val="100000"/>
                    </a:srgbClr>
                  </a:solidFill>
                  <a:latin typeface="Arial" panose="020B0604020202020204"/>
                  <a:ea typeface="Arial" panose="020B0604020202020204"/>
                </a:rPr>
                <a:t> </a:t>
              </a:r>
              <a:endParaRPr lang="zh-CN" altLang="en-US" sz="400" b="0" i="0" dirty="0">
                <a:solidFill>
                  <a:srgbClr val="FFFFFF">
                    <a:alpha val="100000"/>
                  </a:srgbClr>
                </a:solidFill>
                <a:latin typeface="Arial" panose="020B0604020202020204"/>
                <a:ea typeface="Arial" panose="020B0604020202020204"/>
              </a:endParaRPr>
            </a:p>
          </p:txBody>
        </p:sp>
        <p:sp>
          <p:nvSpPr>
            <p:cNvPr id="20" name="形状6"/>
            <p:cNvSpPr txBox="1"/>
            <p:nvPr/>
          </p:nvSpPr>
          <p:spPr>
            <a:xfrm>
              <a:off x="667493" y="273904"/>
              <a:ext cx="4560951" cy="54844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1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噪声的危害和控制</a:t>
              </a:r>
              <a:endPara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1" name="形状7"/>
            <p:cNvSpPr txBox="1"/>
            <p:nvPr/>
          </p:nvSpPr>
          <p:spPr>
            <a:xfrm>
              <a:off x="0" y="286584"/>
              <a:ext cx="744697" cy="54844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t"/>
            <a:lstStyle/>
            <a:p>
              <a:pPr marL="0" algn="l"/>
              <a:r>
                <a:rPr lang="zh-CN" altLang="en-US" sz="2800" b="0" i="0" dirty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</a:rPr>
                <a:t>三</a:t>
              </a:r>
              <a:endParaRPr lang="zh-CN" altLang="en-US" sz="2800" b="0" i="0" dirty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60" name="图片 59" descr="例题">
            <a:hlinkClick r:id="rId13" action="ppaction://hlinksldjump"/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文本1"/>
          <p:cNvSpPr txBox="1"/>
          <p:nvPr/>
        </p:nvSpPr>
        <p:spPr>
          <a:xfrm>
            <a:off x="454028" y="2279847"/>
            <a:ext cx="553053" cy="2299652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800" b="1" i="0" dirty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课堂小结</a:t>
            </a:r>
            <a:endParaRPr lang="zh-CN" altLang="en-US" sz="2800" b="1" i="0" dirty="0">
              <a:solidFill>
                <a:srgbClr val="FFFFFF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46085" y="760152"/>
            <a:ext cx="9491129" cy="5338762"/>
          </a:xfrm>
          <a:prstGeom prst="rect">
            <a:avLst/>
          </a:prstGeom>
        </p:spPr>
      </p:pic>
      <p:pic>
        <p:nvPicPr>
          <p:cNvPr id="33" name="图片 32" descr="练习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20145" y="6058535"/>
            <a:ext cx="61849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73050" y="2228215"/>
            <a:ext cx="878205" cy="2399665"/>
          </a:xfrm>
          <a:custGeom>
            <a:avLst/>
            <a:gdLst>
              <a:gd name="connsiteX0" fmla="*/ 210739 w 878081"/>
              <a:gd name="connsiteY0" fmla="*/ 0 h 4256332"/>
              <a:gd name="connsiteX1" fmla="*/ 807835 w 878081"/>
              <a:gd name="connsiteY1" fmla="*/ 0 h 4256332"/>
              <a:gd name="connsiteX2" fmla="*/ 832931 w 878081"/>
              <a:gd name="connsiteY2" fmla="*/ 0 h 4256332"/>
              <a:gd name="connsiteX3" fmla="*/ 881218 w 878081"/>
              <a:gd name="connsiteY3" fmla="*/ 56858 h 4256332"/>
              <a:gd name="connsiteX4" fmla="*/ 856122 w 878081"/>
              <a:gd name="connsiteY4" fmla="*/ 127104 h 4256332"/>
              <a:gd name="connsiteX5" fmla="*/ 737588 w 878081"/>
              <a:gd name="connsiteY5" fmla="*/ 140493 h 4256332"/>
              <a:gd name="connsiteX6" fmla="*/ 737588 w 878081"/>
              <a:gd name="connsiteY6" fmla="*/ 4186085 h 4256332"/>
              <a:gd name="connsiteX7" fmla="*/ 737588 w 878081"/>
              <a:gd name="connsiteY7" fmla="*/ 4204716 h 4256332"/>
              <a:gd name="connsiteX8" fmla="*/ 703840 w 878081"/>
              <a:gd name="connsiteY8" fmla="*/ 4248931 h 4256332"/>
              <a:gd name="connsiteX9" fmla="*/ 70247 w 878081"/>
              <a:gd name="connsiteY9" fmla="*/ 4256332 h 4256332"/>
              <a:gd name="connsiteX10" fmla="*/ 31450 w 878081"/>
              <a:gd name="connsiteY10" fmla="*/ 4256332 h 4256332"/>
              <a:gd name="connsiteX11" fmla="*/ 0 w 878081"/>
              <a:gd name="connsiteY11" fmla="*/ 4147289 h 4256332"/>
              <a:gd name="connsiteX12" fmla="*/ 140493 w 878081"/>
              <a:gd name="connsiteY12" fmla="*/ 4115839 h 4256332"/>
              <a:gd name="connsiteX13" fmla="*/ 140493 w 878081"/>
              <a:gd name="connsiteY13" fmla="*/ 70247 h 4256332"/>
              <a:gd name="connsiteX14" fmla="*/ 140493 w 878081"/>
              <a:gd name="connsiteY14" fmla="*/ 31450 h 4256332"/>
              <a:gd name="connsiteX0-1" fmla="*/ 210739 w 878081"/>
              <a:gd name="connsiteY0-2" fmla="*/ 0 h 4256332"/>
              <a:gd name="connsiteX1-3" fmla="*/ 807835 w 878081"/>
              <a:gd name="connsiteY1-4" fmla="*/ 0 h 4256332"/>
              <a:gd name="connsiteX2-5" fmla="*/ 832931 w 878081"/>
              <a:gd name="connsiteY2-6" fmla="*/ 0 h 4256332"/>
              <a:gd name="connsiteX3-7" fmla="*/ 881218 w 878081"/>
              <a:gd name="connsiteY3-8" fmla="*/ 56858 h 4256332"/>
              <a:gd name="connsiteX4-9" fmla="*/ 856122 w 878081"/>
              <a:gd name="connsiteY4-10" fmla="*/ 127104 h 4256332"/>
              <a:gd name="connsiteX5-11" fmla="*/ 210739 w 878081"/>
              <a:gd name="connsiteY5-12" fmla="*/ 140493 h 4256332"/>
              <a:gd name="connsiteX6-13" fmla="*/ 235836 w 878081"/>
              <a:gd name="connsiteY6-14" fmla="*/ 140493 h 4256332"/>
              <a:gd name="connsiteX7-15" fmla="*/ 284123 w 878081"/>
              <a:gd name="connsiteY7-16" fmla="*/ 83635 h 4256332"/>
              <a:gd name="connsiteX8-17" fmla="*/ 259026 w 878081"/>
              <a:gd name="connsiteY8-18" fmla="*/ 13389 h 4256332"/>
              <a:gd name="connsiteX0-19" fmla="*/ 210739 w 878081"/>
              <a:gd name="connsiteY0-20" fmla="*/ 70246 h 4256332"/>
              <a:gd name="connsiteX1-21" fmla="*/ 280986 w 878081"/>
              <a:gd name="connsiteY1-22" fmla="*/ 70246 h 4256332"/>
              <a:gd name="connsiteX2-23" fmla="*/ 280986 w 878081"/>
              <a:gd name="connsiteY2-24" fmla="*/ 109043 h 4256332"/>
              <a:gd name="connsiteX3-25" fmla="*/ 191341 w 878081"/>
              <a:gd name="connsiteY3-26" fmla="*/ 140493 h 4256332"/>
              <a:gd name="connsiteX4-27" fmla="*/ 175616 w 878081"/>
              <a:gd name="connsiteY4-28" fmla="*/ 85972 h 4256332"/>
              <a:gd name="connsiteX0-29" fmla="*/ 70246 w 878081"/>
              <a:gd name="connsiteY0-30" fmla="*/ 4115839 h 4256332"/>
              <a:gd name="connsiteX1-31" fmla="*/ 140493 w 878081"/>
              <a:gd name="connsiteY1-32" fmla="*/ 4115839 h 4256332"/>
              <a:gd name="connsiteX2-33" fmla="*/ 140493 w 878081"/>
              <a:gd name="connsiteY2-34" fmla="*/ 4186085 h 4256332"/>
              <a:gd name="connsiteX3-35" fmla="*/ 140493 w 878081"/>
              <a:gd name="connsiteY3-36" fmla="*/ 4224882 h 4256332"/>
              <a:gd name="connsiteX4-37" fmla="*/ 31450 w 878081"/>
              <a:gd name="connsiteY4-38" fmla="*/ 4256332 h 4256332"/>
              <a:gd name="connsiteX5-39" fmla="*/ 0 w 878081"/>
              <a:gd name="connsiteY5-40" fmla="*/ 4147289 h 4256332"/>
              <a:gd name="connsiteX0-41" fmla="*/ 70246 w 878081"/>
              <a:gd name="connsiteY0-42" fmla="*/ 4115839 h 4256332"/>
              <a:gd name="connsiteX1-43" fmla="*/ 89645 w 878081"/>
              <a:gd name="connsiteY1-44" fmla="*/ 4115839 h 4256332"/>
              <a:gd name="connsiteX2-45" fmla="*/ 105370 w 878081"/>
              <a:gd name="connsiteY2-46" fmla="*/ 4170360 h 4256332"/>
              <a:gd name="connsiteX3-47" fmla="*/ 140493 w 878081"/>
              <a:gd name="connsiteY3-48" fmla="*/ 4186085 h 4256332"/>
              <a:gd name="connsiteX4-49" fmla="*/ 140493 w 878081"/>
              <a:gd name="connsiteY4-50" fmla="*/ 4224882 h 4256332"/>
              <a:gd name="connsiteX5-51" fmla="*/ 31450 w 878081"/>
              <a:gd name="connsiteY5-52" fmla="*/ 4256332 h 4256332"/>
              <a:gd name="connsiteX6-53" fmla="*/ 0 w 878081"/>
              <a:gd name="connsiteY6-54" fmla="*/ 4147289 h 425633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878081" h="425633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4186085"/>
                </a:lnTo>
                <a:cubicBezTo>
                  <a:pt x="737588" y="4204716"/>
                  <a:pt x="730187" y="4222584"/>
                  <a:pt x="717014" y="4235757"/>
                </a:cubicBezTo>
                <a:cubicBezTo>
                  <a:pt x="703840" y="4248931"/>
                  <a:pt x="685972" y="4256332"/>
                  <a:pt x="667342" y="4256332"/>
                </a:cubicBezTo>
                <a:lnTo>
                  <a:pt x="70247" y="4256332"/>
                </a:lnTo>
                <a:cubicBezTo>
                  <a:pt x="31450" y="4256332"/>
                  <a:pt x="0" y="4224882"/>
                  <a:pt x="0" y="4186085"/>
                </a:cubicBezTo>
                <a:cubicBezTo>
                  <a:pt x="0" y="4147289"/>
                  <a:pt x="31450" y="4115839"/>
                  <a:pt x="70247" y="4115839"/>
                </a:cubicBezTo>
                <a:lnTo>
                  <a:pt x="140493" y="4115839"/>
                </a:lnTo>
                <a:lnTo>
                  <a:pt x="140493" y="70247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1" h="4256332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1" h="4256332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1" h="4256332">
                <a:moveTo>
                  <a:pt x="70246" y="4115839"/>
                </a:moveTo>
                <a:lnTo>
                  <a:pt x="140493" y="4115839"/>
                </a:lnTo>
                <a:lnTo>
                  <a:pt x="140493" y="4186085"/>
                </a:lnTo>
                <a:cubicBezTo>
                  <a:pt x="140493" y="4224882"/>
                  <a:pt x="109042" y="4256332"/>
                  <a:pt x="70246" y="4256332"/>
                </a:cubicBezTo>
                <a:cubicBezTo>
                  <a:pt x="31450" y="4256332"/>
                  <a:pt x="0" y="4224881"/>
                  <a:pt x="0" y="4186085"/>
                </a:cubicBezTo>
                <a:cubicBezTo>
                  <a:pt x="0" y="4147289"/>
                  <a:pt x="31450" y="4115839"/>
                  <a:pt x="70246" y="4115839"/>
                </a:cubicBezTo>
                <a:close/>
              </a:path>
              <a:path w="878081" h="4256332">
                <a:moveTo>
                  <a:pt x="70246" y="4115839"/>
                </a:moveTo>
                <a:cubicBezTo>
                  <a:pt x="89645" y="4115839"/>
                  <a:pt x="105370" y="4131564"/>
                  <a:pt x="105370" y="4150962"/>
                </a:cubicBezTo>
                <a:cubicBezTo>
                  <a:pt x="105370" y="4170360"/>
                  <a:pt x="89645" y="4186086"/>
                  <a:pt x="70246" y="4186085"/>
                </a:cubicBezTo>
                <a:lnTo>
                  <a:pt x="140493" y="4186085"/>
                </a:lnTo>
                <a:cubicBezTo>
                  <a:pt x="140493" y="4224882"/>
                  <a:pt x="109042" y="4256332"/>
                  <a:pt x="70246" y="4256332"/>
                </a:cubicBezTo>
                <a:cubicBezTo>
                  <a:pt x="31450" y="4256332"/>
                  <a:pt x="0" y="4224881"/>
                  <a:pt x="0" y="4186085"/>
                </a:cubicBezTo>
                <a:cubicBezTo>
                  <a:pt x="0" y="4147289"/>
                  <a:pt x="31450" y="4115839"/>
                  <a:pt x="70246" y="411583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永不放弃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7" name="视频5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37798" y="795004"/>
            <a:ext cx="9411548" cy="5293996"/>
          </a:xfrm>
          <a:prstGeom prst="rect">
            <a:avLst/>
          </a:prstGeom>
        </p:spPr>
      </p:pic>
      <p:pic>
        <p:nvPicPr>
          <p:cNvPr id="8" name="2.4 电锯声">
            <a:hlinkClick r:id="" action="ppaction://media"/>
          </p:cNvPr>
          <p:cNvPicPr/>
          <p:nvPr>
            <a:audi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58775" y="5788660"/>
            <a:ext cx="495300" cy="495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6" dur="381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7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1"/>
          <p:cNvGrpSpPr/>
          <p:nvPr/>
        </p:nvGrpSpPr>
        <p:grpSpPr>
          <a:xfrm>
            <a:off x="1150334" y="317449"/>
            <a:ext cx="10598210" cy="6223978"/>
            <a:chOff x="0" y="0"/>
            <a:chExt cx="10598210" cy="6223978"/>
          </a:xfrm>
        </p:grpSpPr>
        <p:pic>
          <p:nvPicPr>
            <p:cNvPr id="3" name="图片1"/>
            <p:cNvPicPr>
              <a:picLocks noChangeAspect="1"/>
            </p:cNvPicPr>
            <p:nvPr/>
          </p:nvPicPr>
          <p:blipFill>
            <a:blip r:embed="rId2"/>
            <a:srcRect l="11500" t="6533" r="11299" b="29600"/>
            <a:stretch>
              <a:fillRect/>
            </a:stretch>
          </p:blipFill>
          <p:spPr>
            <a:xfrm>
              <a:off x="0" y="0"/>
              <a:ext cx="10598210" cy="6223978"/>
            </a:xfrm>
            <a:prstGeom prst="rect">
              <a:avLst/>
            </a:prstGeom>
          </p:spPr>
        </p:pic>
        <p:sp>
          <p:nvSpPr>
            <p:cNvPr id="4" name="形状2"/>
            <p:cNvSpPr txBox="1"/>
            <p:nvPr/>
          </p:nvSpPr>
          <p:spPr>
            <a:xfrm>
              <a:off x="604323" y="476012"/>
              <a:ext cx="9359292" cy="5269105"/>
            </a:xfrm>
            <a:prstGeom prst="rect">
              <a:avLst/>
            </a:prstGeom>
            <a:solidFill>
              <a:srgbClr val="100F0F">
                <a:alpha val="100000"/>
              </a:srgbClr>
            </a:solidFill>
            <a:ln w="9525">
              <a:solidFill>
                <a:srgbClr val="FFFFFF">
                  <a:alpha val="0"/>
                </a:srgbClr>
              </a:solidFill>
            </a:ln>
          </p:spPr>
          <p:txBody>
            <a:bodyPr anchor="ctr"/>
            <a:lstStyle/>
            <a:p>
              <a:pPr marL="0" algn="ctr"/>
            </a:p>
          </p:txBody>
        </p:sp>
      </p:grpSp>
      <p:sp>
        <p:nvSpPr>
          <p:cNvPr id="5" name="形状1">
            <a:hlinkClick r:id="rId3" action="ppaction://hlinksldjump"/>
          </p:cNvPr>
          <p:cNvSpPr txBox="1"/>
          <p:nvPr/>
        </p:nvSpPr>
        <p:spPr>
          <a:xfrm>
            <a:off x="235172" y="1877025"/>
            <a:ext cx="878081" cy="3044752"/>
          </a:xfrm>
          <a:custGeom>
            <a:avLst/>
            <a:gdLst>
              <a:gd name="connsiteX0" fmla="*/ 210739 w 878081"/>
              <a:gd name="connsiteY0" fmla="*/ 0 h 3044752"/>
              <a:gd name="connsiteX1" fmla="*/ 807835 w 878081"/>
              <a:gd name="connsiteY1" fmla="*/ 0 h 3044752"/>
              <a:gd name="connsiteX2" fmla="*/ 832931 w 878081"/>
              <a:gd name="connsiteY2" fmla="*/ 0 h 3044752"/>
              <a:gd name="connsiteX3" fmla="*/ 881218 w 878081"/>
              <a:gd name="connsiteY3" fmla="*/ 56858 h 3044752"/>
              <a:gd name="connsiteX4" fmla="*/ 856122 w 878081"/>
              <a:gd name="connsiteY4" fmla="*/ 127104 h 3044752"/>
              <a:gd name="connsiteX5" fmla="*/ 737588 w 878081"/>
              <a:gd name="connsiteY5" fmla="*/ 140493 h 3044752"/>
              <a:gd name="connsiteX6" fmla="*/ 737588 w 878081"/>
              <a:gd name="connsiteY6" fmla="*/ 2974505 h 3044752"/>
              <a:gd name="connsiteX7" fmla="*/ 737588 w 878081"/>
              <a:gd name="connsiteY7" fmla="*/ 2993136 h 3044752"/>
              <a:gd name="connsiteX8" fmla="*/ 703840 w 878081"/>
              <a:gd name="connsiteY8" fmla="*/ 3037351 h 3044752"/>
              <a:gd name="connsiteX9" fmla="*/ 70246 w 878081"/>
              <a:gd name="connsiteY9" fmla="*/ 3044752 h 3044752"/>
              <a:gd name="connsiteX10" fmla="*/ 31485 w 878081"/>
              <a:gd name="connsiteY10" fmla="*/ 3044704 h 3044752"/>
              <a:gd name="connsiteX11" fmla="*/ 87 w 878081"/>
              <a:gd name="connsiteY11" fmla="*/ 2935744 h 3044752"/>
              <a:gd name="connsiteX12" fmla="*/ 140493 w 878081"/>
              <a:gd name="connsiteY12" fmla="*/ 2904259 h 3044752"/>
              <a:gd name="connsiteX13" fmla="*/ 140493 w 878081"/>
              <a:gd name="connsiteY13" fmla="*/ 70246 h 3044752"/>
              <a:gd name="connsiteX14" fmla="*/ 140493 w 878081"/>
              <a:gd name="connsiteY14" fmla="*/ 31450 h 3044752"/>
              <a:gd name="connsiteX0-1" fmla="*/ 210739 w 878081"/>
              <a:gd name="connsiteY0-2" fmla="*/ 0 h 3044752"/>
              <a:gd name="connsiteX1-3" fmla="*/ 807835 w 878081"/>
              <a:gd name="connsiteY1-4" fmla="*/ 0 h 3044752"/>
              <a:gd name="connsiteX2-5" fmla="*/ 832931 w 878081"/>
              <a:gd name="connsiteY2-6" fmla="*/ 0 h 3044752"/>
              <a:gd name="connsiteX3-7" fmla="*/ 881218 w 878081"/>
              <a:gd name="connsiteY3-8" fmla="*/ 56858 h 3044752"/>
              <a:gd name="connsiteX4-9" fmla="*/ 856122 w 878081"/>
              <a:gd name="connsiteY4-10" fmla="*/ 127104 h 3044752"/>
              <a:gd name="connsiteX5-11" fmla="*/ 210739 w 878081"/>
              <a:gd name="connsiteY5-12" fmla="*/ 140493 h 3044752"/>
              <a:gd name="connsiteX6-13" fmla="*/ 235836 w 878081"/>
              <a:gd name="connsiteY6-14" fmla="*/ 140493 h 3044752"/>
              <a:gd name="connsiteX7-15" fmla="*/ 284123 w 878081"/>
              <a:gd name="connsiteY7-16" fmla="*/ 83635 h 3044752"/>
              <a:gd name="connsiteX8-17" fmla="*/ 259026 w 878081"/>
              <a:gd name="connsiteY8-18" fmla="*/ 13389 h 3044752"/>
              <a:gd name="connsiteX0-19" fmla="*/ 210739 w 878081"/>
              <a:gd name="connsiteY0-20" fmla="*/ 70246 h 3044752"/>
              <a:gd name="connsiteX1-21" fmla="*/ 280986 w 878081"/>
              <a:gd name="connsiteY1-22" fmla="*/ 70246 h 3044752"/>
              <a:gd name="connsiteX2-23" fmla="*/ 280986 w 878081"/>
              <a:gd name="connsiteY2-24" fmla="*/ 109043 h 3044752"/>
              <a:gd name="connsiteX3-25" fmla="*/ 191341 w 878081"/>
              <a:gd name="connsiteY3-26" fmla="*/ 140493 h 3044752"/>
              <a:gd name="connsiteX4-27" fmla="*/ 175616 w 878081"/>
              <a:gd name="connsiteY4-28" fmla="*/ 85972 h 3044752"/>
              <a:gd name="connsiteX0-29" fmla="*/ 70246 w 878081"/>
              <a:gd name="connsiteY0-30" fmla="*/ 2904259 h 3044752"/>
              <a:gd name="connsiteX1-31" fmla="*/ 140493 w 878081"/>
              <a:gd name="connsiteY1-32" fmla="*/ 2904259 h 3044752"/>
              <a:gd name="connsiteX2-33" fmla="*/ 140493 w 878081"/>
              <a:gd name="connsiteY2-34" fmla="*/ 2974505 h 3044752"/>
              <a:gd name="connsiteX3-35" fmla="*/ 140493 w 878081"/>
              <a:gd name="connsiteY3-36" fmla="*/ 3002918 h 3044752"/>
              <a:gd name="connsiteX4-37" fmla="*/ 70879 w 878081"/>
              <a:gd name="connsiteY4-38" fmla="*/ 3050278 h 3044752"/>
              <a:gd name="connsiteX5-39" fmla="*/ 484 w 878081"/>
              <a:gd name="connsiteY5-40" fmla="*/ 3004087 h 3044752"/>
              <a:gd name="connsiteX6-41" fmla="*/ 16220 w 878081"/>
              <a:gd name="connsiteY6-42" fmla="*/ 2921374 h 3044752"/>
              <a:gd name="connsiteX0-43" fmla="*/ 70246 w 878081"/>
              <a:gd name="connsiteY0-44" fmla="*/ 2904259 h 3044752"/>
              <a:gd name="connsiteX1-45" fmla="*/ 89612 w 878081"/>
              <a:gd name="connsiteY1-46" fmla="*/ 2904305 h 3044752"/>
              <a:gd name="connsiteX2-47" fmla="*/ 105286 w 878081"/>
              <a:gd name="connsiteY2-48" fmla="*/ 2958747 h 3044752"/>
              <a:gd name="connsiteX3-49" fmla="*/ 140493 w 878081"/>
              <a:gd name="connsiteY3-50" fmla="*/ 2974505 h 3044752"/>
              <a:gd name="connsiteX4-51" fmla="*/ 140493 w 878081"/>
              <a:gd name="connsiteY4-52" fmla="*/ 3002918 h 3044752"/>
              <a:gd name="connsiteX5-53" fmla="*/ 70879 w 878081"/>
              <a:gd name="connsiteY5-54" fmla="*/ 3050278 h 3044752"/>
              <a:gd name="connsiteX6-55" fmla="*/ 484 w 878081"/>
              <a:gd name="connsiteY6-56" fmla="*/ 3004087 h 3044752"/>
              <a:gd name="connsiteX7-57" fmla="*/ 16220 w 878081"/>
              <a:gd name="connsiteY7-58" fmla="*/ 2921374 h 304475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878083" h="3044754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737588" y="140493"/>
                </a:lnTo>
                <a:lnTo>
                  <a:pt x="737588" y="2974505"/>
                </a:lnTo>
                <a:cubicBezTo>
                  <a:pt x="737588" y="2993136"/>
                  <a:pt x="730187" y="3011003"/>
                  <a:pt x="717014" y="3024177"/>
                </a:cubicBezTo>
                <a:cubicBezTo>
                  <a:pt x="703840" y="3037351"/>
                  <a:pt x="685972" y="3044752"/>
                  <a:pt x="667342" y="3044752"/>
                </a:cubicBezTo>
                <a:lnTo>
                  <a:pt x="70246" y="3044752"/>
                </a:lnTo>
                <a:cubicBezTo>
                  <a:pt x="31485" y="3044704"/>
                  <a:pt x="87" y="3013268"/>
                  <a:pt x="87" y="2974506"/>
                </a:cubicBezTo>
                <a:cubicBezTo>
                  <a:pt x="87" y="2935744"/>
                  <a:pt x="31485" y="2904308"/>
                  <a:pt x="70246" y="2904259"/>
                </a:cubicBezTo>
                <a:lnTo>
                  <a:pt x="140493" y="2904259"/>
                </a:lnTo>
                <a:lnTo>
                  <a:pt x="140493" y="70246"/>
                </a:lnTo>
                <a:cubicBezTo>
                  <a:pt x="140493" y="31450"/>
                  <a:pt x="171943" y="0"/>
                  <a:pt x="210739" y="0"/>
                </a:cubicBezTo>
                <a:close/>
              </a:path>
              <a:path w="878083" h="3044754">
                <a:moveTo>
                  <a:pt x="210739" y="0"/>
                </a:moveTo>
                <a:lnTo>
                  <a:pt x="807835" y="0"/>
                </a:lnTo>
                <a:cubicBezTo>
                  <a:pt x="832931" y="0"/>
                  <a:pt x="856122" y="13389"/>
                  <a:pt x="868670" y="35123"/>
                </a:cubicBezTo>
                <a:cubicBezTo>
                  <a:pt x="881218" y="56858"/>
                  <a:pt x="881218" y="83635"/>
                  <a:pt x="868670" y="105370"/>
                </a:cubicBezTo>
                <a:cubicBezTo>
                  <a:pt x="856122" y="127104"/>
                  <a:pt x="832931" y="140493"/>
                  <a:pt x="807835" y="140493"/>
                </a:cubicBezTo>
                <a:lnTo>
                  <a:pt x="210739" y="140493"/>
                </a:lnTo>
                <a:cubicBezTo>
                  <a:pt x="235836" y="140493"/>
                  <a:pt x="259026" y="127104"/>
                  <a:pt x="271575" y="105370"/>
                </a:cubicBezTo>
                <a:cubicBezTo>
                  <a:pt x="284123" y="83635"/>
                  <a:pt x="284123" y="56858"/>
                  <a:pt x="271575" y="35123"/>
                </a:cubicBezTo>
                <a:cubicBezTo>
                  <a:pt x="259026" y="13389"/>
                  <a:pt x="235836" y="0"/>
                  <a:pt x="210739" y="0"/>
                </a:cubicBezTo>
                <a:close/>
              </a:path>
              <a:path w="878083" h="3044754">
                <a:moveTo>
                  <a:pt x="210739" y="70246"/>
                </a:moveTo>
                <a:lnTo>
                  <a:pt x="280986" y="70246"/>
                </a:lnTo>
                <a:cubicBezTo>
                  <a:pt x="280986" y="109043"/>
                  <a:pt x="249536" y="140493"/>
                  <a:pt x="210739" y="140493"/>
                </a:cubicBezTo>
                <a:cubicBezTo>
                  <a:pt x="191341" y="140493"/>
                  <a:pt x="175616" y="124768"/>
                  <a:pt x="175616" y="105370"/>
                </a:cubicBezTo>
                <a:cubicBezTo>
                  <a:pt x="175616" y="85972"/>
                  <a:pt x="191341" y="70246"/>
                  <a:pt x="210739" y="70246"/>
                </a:cubicBezTo>
                <a:close/>
              </a:path>
              <a:path w="878083" h="3044754">
                <a:moveTo>
                  <a:pt x="70246" y="2904259"/>
                </a:moveTo>
                <a:lnTo>
                  <a:pt x="140493" y="2904259"/>
                </a:lnTo>
                <a:lnTo>
                  <a:pt x="140493" y="2974505"/>
                </a:lnTo>
                <a:cubicBezTo>
                  <a:pt x="140493" y="3002918"/>
                  <a:pt x="123378" y="3028532"/>
                  <a:pt x="97129" y="3039405"/>
                </a:cubicBezTo>
                <a:cubicBezTo>
                  <a:pt x="70879" y="3050278"/>
                  <a:pt x="40665" y="3044268"/>
                  <a:pt x="20575" y="3024178"/>
                </a:cubicBezTo>
                <a:cubicBezTo>
                  <a:pt x="484" y="3004087"/>
                  <a:pt x="-5526" y="2973873"/>
                  <a:pt x="5347" y="2947624"/>
                </a:cubicBezTo>
                <a:cubicBezTo>
                  <a:pt x="16220" y="2921374"/>
                  <a:pt x="41834" y="2904259"/>
                  <a:pt x="70246" y="2904259"/>
                </a:cubicBezTo>
                <a:close/>
              </a:path>
              <a:path w="878083" h="3044754">
                <a:moveTo>
                  <a:pt x="70246" y="2904259"/>
                </a:moveTo>
                <a:cubicBezTo>
                  <a:pt x="89612" y="2904305"/>
                  <a:pt x="105286" y="2920017"/>
                  <a:pt x="105286" y="2939382"/>
                </a:cubicBezTo>
                <a:cubicBezTo>
                  <a:pt x="105286" y="2958747"/>
                  <a:pt x="89612" y="2974459"/>
                  <a:pt x="70246" y="2974505"/>
                </a:cubicBezTo>
                <a:lnTo>
                  <a:pt x="140493" y="2974505"/>
                </a:lnTo>
                <a:cubicBezTo>
                  <a:pt x="140493" y="3002918"/>
                  <a:pt x="123378" y="3028532"/>
                  <a:pt x="97129" y="3039405"/>
                </a:cubicBezTo>
                <a:cubicBezTo>
                  <a:pt x="70879" y="3050278"/>
                  <a:pt x="40665" y="3044268"/>
                  <a:pt x="20575" y="3024178"/>
                </a:cubicBezTo>
                <a:cubicBezTo>
                  <a:pt x="484" y="3004087"/>
                  <a:pt x="-5526" y="2973873"/>
                  <a:pt x="5347" y="2947624"/>
                </a:cubicBezTo>
                <a:cubicBezTo>
                  <a:pt x="16220" y="2921374"/>
                  <a:pt x="41834" y="2904259"/>
                  <a:pt x="70246" y="2904259"/>
                </a:cubicBezTo>
                <a:close/>
              </a:path>
            </a:pathLst>
          </a:custGeom>
          <a:solidFill>
            <a:srgbClr val="C3C3C7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  <a:effectLst>
            <a:outerShdw blurRad="76200" sx="104000" sy="104000" algn="ctr" rotWithShape="0">
              <a:srgbClr val="000000">
                <a:alpha val="45000"/>
              </a:srgbClr>
            </a:outerShdw>
          </a:effectLst>
        </p:spPr>
        <p:txBody>
          <a:bodyPr anchor="ctr"/>
          <a:lstStyle/>
          <a:p>
            <a:pPr marL="0" algn="ctr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噪声的波形</a:t>
            </a:r>
            <a:endParaRPr lang="zh-CN" altLang="en-US" sz="3000" b="0" i="0" dirty="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视频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03937" y="730382"/>
            <a:ext cx="9491139" cy="533876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284150" y="362788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1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/>
          <p:cNvSpPr txBox="1"/>
          <p:nvPr/>
        </p:nvSpPr>
        <p:spPr>
          <a:xfrm>
            <a:off x="6189650" y="363579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2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/>
          <p:cNvSpPr txBox="1"/>
          <p:nvPr/>
        </p:nvSpPr>
        <p:spPr>
          <a:xfrm>
            <a:off x="284426" y="150695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物理老师正在教室里上课，对于正在听讲的学生小星而言，下列属于噪声的是(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/>
          <p:cNvSpPr txBox="1"/>
          <p:nvPr/>
        </p:nvSpPr>
        <p:spPr>
          <a:xfrm>
            <a:off x="321440" y="1767154"/>
            <a:ext cx="5743575" cy="199834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A.同桌小芳回答问题的声音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B.隔壁班朗读课文的声音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C.物理老师敲音叉发出的声音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D.物理老师讲课的声音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3"/>
          <p:cNvSpPr txBox="1"/>
          <p:nvPr/>
        </p:nvSpPr>
        <p:spPr>
          <a:xfrm>
            <a:off x="6190012" y="150695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如图所示，许多公园或路口都设有噪声监测装置，它所测定的声音特性及其单位是(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4"/>
          <p:cNvSpPr txBox="1"/>
          <p:nvPr/>
        </p:nvSpPr>
        <p:spPr>
          <a:xfrm>
            <a:off x="6208052" y="1767440"/>
            <a:ext cx="5743575" cy="111061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A.响度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Hz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B.音调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 Hz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C.响度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dB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D.音调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dB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  <p:pic>
        <p:nvPicPr>
          <p:cNvPr id="12" name="图片1"/>
          <p:cNvPicPr>
            <a:picLocks noChangeAspect="1"/>
          </p:cNvPicPr>
          <p:nvPr/>
        </p:nvPicPr>
        <p:blipFill>
          <a:blip r:embed="rId2"/>
          <a:srcRect l="72310" t="40742" r="13783" b="52505"/>
          <a:stretch>
            <a:fillRect/>
          </a:stretch>
        </p:blipFill>
        <p:spPr>
          <a:xfrm>
            <a:off x="7198023" y="2956303"/>
            <a:ext cx="3287744" cy="220938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典例解析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形状5"/>
          <p:cNvSpPr txBox="1"/>
          <p:nvPr/>
        </p:nvSpPr>
        <p:spPr>
          <a:xfrm>
            <a:off x="284150" y="362788"/>
            <a:ext cx="855145" cy="376066"/>
          </a:xfrm>
          <a:custGeom>
            <a:avLst/>
            <a:gdLst>
              <a:gd name="connsiteX0" fmla="*/ 62678 w 855145"/>
              <a:gd name="connsiteY0" fmla="*/ 0 h 376066"/>
              <a:gd name="connsiteX1" fmla="*/ 792467 w 855145"/>
              <a:gd name="connsiteY1" fmla="*/ 0 h 376066"/>
              <a:gd name="connsiteX2" fmla="*/ 827083 w 855145"/>
              <a:gd name="connsiteY2" fmla="*/ 0 h 376066"/>
              <a:gd name="connsiteX3" fmla="*/ 855145 w 855145"/>
              <a:gd name="connsiteY3" fmla="*/ 313388 h 376066"/>
              <a:gd name="connsiteX4" fmla="*/ 855145 w 855145"/>
              <a:gd name="connsiteY4" fmla="*/ 348004 h 376066"/>
              <a:gd name="connsiteX5" fmla="*/ 62678 w 855145"/>
              <a:gd name="connsiteY5" fmla="*/ 376066 h 376066"/>
              <a:gd name="connsiteX6" fmla="*/ 28062 w 855145"/>
              <a:gd name="connsiteY6" fmla="*/ 376066 h 376066"/>
              <a:gd name="connsiteX7" fmla="*/ 0 w 855145"/>
              <a:gd name="connsiteY7" fmla="*/ 62678 h 376066"/>
              <a:gd name="connsiteX8" fmla="*/ 0 w 855145"/>
              <a:gd name="connsiteY8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5145" h="376066">
                <a:moveTo>
                  <a:pt x="62678" y="0"/>
                </a:moveTo>
                <a:lnTo>
                  <a:pt x="792467" y="0"/>
                </a:lnTo>
                <a:cubicBezTo>
                  <a:pt x="827083" y="0"/>
                  <a:pt x="855145" y="28062"/>
                  <a:pt x="855145" y="62678"/>
                </a:cubicBezTo>
                <a:lnTo>
                  <a:pt x="855145" y="313388"/>
                </a:lnTo>
                <a:cubicBezTo>
                  <a:pt x="855145" y="348004"/>
                  <a:pt x="827083" y="376066"/>
                  <a:pt x="792467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例 3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1"/>
          <p:cNvSpPr txBox="1"/>
          <p:nvPr/>
        </p:nvSpPr>
        <p:spPr>
          <a:xfrm>
            <a:off x="265986" y="150695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随着城市化进程的加快，噪声污染问题日益凸显。有关噪声及降噪手段，下列说法正确的是(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文本2"/>
          <p:cNvSpPr txBox="1"/>
          <p:nvPr/>
        </p:nvSpPr>
        <p:spPr>
          <a:xfrm>
            <a:off x="284207" y="1529086"/>
            <a:ext cx="5743575" cy="5162074"/>
          </a:xfrm>
          <a:prstGeom prst="rect">
            <a:avLst/>
          </a:prstGeom>
          <a:noFill/>
        </p:spPr>
        <p:txBody>
          <a:bodyPr anchor="t"/>
          <a:lstStyle/>
          <a:p>
            <a:pPr marL="0" algn="ctr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A.建筑工人将噪声较大的机械置于全封闭隔音棚中，是为了在声源处防止噪声产生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B.住户将窗户的普通单层玻璃改用双层真空玻璃，是利用了真空不能传声，阻碍噪声的传播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C.冬奥高铁专列“踏雪无声”采用粒子阻尼减振降噪技术，减小了振动部位的振动幅度，实现在声源处减弱噪声，避免噪声音调过高影响乘车体验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D.噪声是以声波的形式传播的，但只能传递能量，不能传递信息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6" name="图片 25" descr="返回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2685" y="6058535"/>
            <a:ext cx="615950" cy="583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6189059" y="362902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2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形状6"/>
          <p:cNvSpPr txBox="1"/>
          <p:nvPr/>
        </p:nvSpPr>
        <p:spPr>
          <a:xfrm>
            <a:off x="265900" y="363103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1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1"/>
          <p:cNvSpPr txBox="1"/>
          <p:nvPr/>
        </p:nvSpPr>
        <p:spPr>
          <a:xfrm>
            <a:off x="265700" y="138789"/>
            <a:ext cx="5780484" cy="1617380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观察泡沫塑料块刮玻璃时产生的波形，如图所示，下列说法错误的是(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2"/>
          <p:cNvSpPr txBox="1"/>
          <p:nvPr/>
        </p:nvSpPr>
        <p:spPr>
          <a:xfrm>
            <a:off x="341195" y="1755334"/>
            <a:ext cx="5629875" cy="199834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A.泡沫发声是有规则的振动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B.这是噪声的波形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C.此波形反映出的声音时大时小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D.此波形反映出的声音时高时低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" name="图片1"/>
          <p:cNvPicPr>
            <a:picLocks noChangeAspect="1"/>
          </p:cNvPicPr>
          <p:nvPr/>
        </p:nvPicPr>
        <p:blipFill>
          <a:blip r:embed="rId2"/>
          <a:srcRect l="71411" t="22700" r="14683" b="71167"/>
          <a:stretch>
            <a:fillRect/>
          </a:stretch>
        </p:blipFill>
        <p:spPr>
          <a:xfrm>
            <a:off x="1014727" y="3889134"/>
            <a:ext cx="3287744" cy="2009356"/>
          </a:xfrm>
          <a:prstGeom prst="rect">
            <a:avLst/>
          </a:prstGeom>
        </p:spPr>
      </p:pic>
      <p:sp>
        <p:nvSpPr>
          <p:cNvPr id="11" name="文本3"/>
          <p:cNvSpPr txBox="1"/>
          <p:nvPr/>
        </p:nvSpPr>
        <p:spPr>
          <a:xfrm>
            <a:off x="6157598" y="138789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为了保证正常的工作和学习，应控制噪声不超过( 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文本4"/>
          <p:cNvSpPr txBox="1"/>
          <p:nvPr/>
        </p:nvSpPr>
        <p:spPr>
          <a:xfrm>
            <a:off x="6233017" y="1303449"/>
            <a:ext cx="5629875" cy="1110615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10dB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B.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50dB 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70dB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D.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</a:rPr>
              <a:t>90dB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Times New Roman" panose="02020603050405020304"/>
              <a:ea typeface="Times New Roman" panose="020206030504050203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形状4"/>
          <p:cNvSpPr txBox="1"/>
          <p:nvPr/>
        </p:nvSpPr>
        <p:spPr>
          <a:xfrm>
            <a:off x="3951970" y="-352"/>
            <a:ext cx="4289298" cy="359026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500" b="0" i="0" dirty="0">
                <a:ln w="4762">
                  <a:solidFill>
                    <a:srgbClr val="236BAD">
                      <a:alpha val="100000"/>
                    </a:srgbClr>
                  </a:solidFill>
                </a:ln>
                <a:solidFill>
                  <a:srgbClr val="FFFFFF">
                    <a:alpha val="100000"/>
                  </a:srgbClr>
                </a:solidFill>
                <a:effectLst>
                  <a:glow rad="38100">
                    <a:srgbClr val="81C4FF">
                      <a:alpha val="100000"/>
                    </a:srgbClr>
                  </a:glow>
                  <a:outerShdw blurRad="9525" dir="13500000" sy="23000" kx="1200000" algn="br" rotWithShape="0">
                    <a:srgbClr val="236BAD">
                      <a:alpha val="10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随堂练习</a:t>
            </a:r>
            <a:endParaRPr lang="zh-CN" altLang="en-US" sz="2500" b="0" i="0" dirty="0">
              <a:ln w="4762">
                <a:solidFill>
                  <a:srgbClr val="236BAD">
                    <a:alpha val="100000"/>
                  </a:srgbClr>
                </a:solidFill>
              </a:ln>
              <a:solidFill>
                <a:srgbClr val="FFFFFF">
                  <a:alpha val="100000"/>
                </a:srgbClr>
              </a:solidFill>
              <a:effectLst>
                <a:glow rad="38100">
                  <a:srgbClr val="81C4FF">
                    <a:alpha val="100000"/>
                  </a:srgbClr>
                </a:glow>
                <a:outerShdw blurRad="9525" dir="13500000" sy="23000" kx="1200000" algn="br" rotWithShape="0">
                  <a:srgbClr val="236BAD">
                    <a:alpha val="100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形状5"/>
          <p:cNvSpPr txBox="1"/>
          <p:nvPr/>
        </p:nvSpPr>
        <p:spPr>
          <a:xfrm>
            <a:off x="265900" y="363103"/>
            <a:ext cx="1721920" cy="376066"/>
          </a:xfrm>
          <a:custGeom>
            <a:avLst/>
            <a:gdLst>
              <a:gd name="connsiteX0" fmla="*/ 62678 w 1721920"/>
              <a:gd name="connsiteY0" fmla="*/ 0 h 376066"/>
              <a:gd name="connsiteX1" fmla="*/ 1659242 w 1721920"/>
              <a:gd name="connsiteY1" fmla="*/ 0 h 376066"/>
              <a:gd name="connsiteX2" fmla="*/ 1675865 w 1721920"/>
              <a:gd name="connsiteY2" fmla="*/ 0 h 376066"/>
              <a:gd name="connsiteX3" fmla="*/ 1715317 w 1721920"/>
              <a:gd name="connsiteY3" fmla="*/ 30112 h 376066"/>
              <a:gd name="connsiteX4" fmla="*/ 1721920 w 1721920"/>
              <a:gd name="connsiteY4" fmla="*/ 313388 h 376066"/>
              <a:gd name="connsiteX5" fmla="*/ 1721920 w 1721920"/>
              <a:gd name="connsiteY5" fmla="*/ 330012 h 376066"/>
              <a:gd name="connsiteX6" fmla="*/ 1691808 w 1721920"/>
              <a:gd name="connsiteY6" fmla="*/ 369463 h 376066"/>
              <a:gd name="connsiteX7" fmla="*/ 62678 w 1721920"/>
              <a:gd name="connsiteY7" fmla="*/ 376066 h 376066"/>
              <a:gd name="connsiteX8" fmla="*/ 28062 w 1721920"/>
              <a:gd name="connsiteY8" fmla="*/ 376066 h 376066"/>
              <a:gd name="connsiteX9" fmla="*/ 0 w 1721920"/>
              <a:gd name="connsiteY9" fmla="*/ 62678 h 376066"/>
              <a:gd name="connsiteX10" fmla="*/ 0 w 1721920"/>
              <a:gd name="connsiteY10" fmla="*/ 28062 h 37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1920" h="376066">
                <a:moveTo>
                  <a:pt x="62678" y="0"/>
                </a:moveTo>
                <a:lnTo>
                  <a:pt x="1659242" y="0"/>
                </a:lnTo>
                <a:cubicBezTo>
                  <a:pt x="1675865" y="0"/>
                  <a:pt x="1691808" y="6603"/>
                  <a:pt x="1703562" y="18358"/>
                </a:cubicBezTo>
                <a:cubicBezTo>
                  <a:pt x="1715317" y="30112"/>
                  <a:pt x="1721920" y="46055"/>
                  <a:pt x="1721920" y="62678"/>
                </a:cubicBezTo>
                <a:lnTo>
                  <a:pt x="1721920" y="313388"/>
                </a:lnTo>
                <a:cubicBezTo>
                  <a:pt x="1721920" y="330012"/>
                  <a:pt x="1715317" y="345954"/>
                  <a:pt x="1703562" y="357708"/>
                </a:cubicBezTo>
                <a:cubicBezTo>
                  <a:pt x="1691808" y="369463"/>
                  <a:pt x="1675865" y="376066"/>
                  <a:pt x="1659242" y="376066"/>
                </a:cubicBezTo>
                <a:lnTo>
                  <a:pt x="62678" y="376066"/>
                </a:lnTo>
                <a:cubicBezTo>
                  <a:pt x="28062" y="376066"/>
                  <a:pt x="0" y="348004"/>
                  <a:pt x="0" y="313388"/>
                </a:cubicBezTo>
                <a:lnTo>
                  <a:pt x="0" y="62678"/>
                </a:lnTo>
                <a:cubicBezTo>
                  <a:pt x="0" y="28062"/>
                  <a:pt x="28062" y="0"/>
                  <a:pt x="62678" y="0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  <a:r>
              <a:rPr lang="zh-CN" altLang="en-US" sz="2400" b="0" i="0" dirty="0">
                <a:ln w="5953">
                  <a:solidFill>
                    <a:srgbClr val="2E75B6">
                      <a:alpha val="100000"/>
                    </a:srgbClr>
                  </a:solidFill>
                </a:ln>
                <a:solidFill>
                  <a:srgbClr val="000000">
                    <a:alpha val="100000"/>
                  </a:srgbClr>
                </a:solidFill>
                <a:effectLst>
                  <a:glow rad="47625">
                    <a:srgbClr val="81C4FF">
                      <a:alpha val="100000"/>
                    </a:srgbClr>
                  </a:glow>
                </a:effectLst>
                <a:latin typeface="黑体" panose="02010609060101010101" charset="-122"/>
                <a:ea typeface="黑体" panose="02010609060101010101" charset="-122"/>
              </a:rPr>
              <a:t>变式训练 3</a:t>
            </a:r>
            <a:endParaRPr lang="zh-CN" altLang="en-US" sz="2400" b="0" i="0" dirty="0">
              <a:ln w="5953">
                <a:solidFill>
                  <a:srgbClr val="2E75B6">
                    <a:alpha val="100000"/>
                  </a:srgbClr>
                </a:solidFill>
              </a:ln>
              <a:solidFill>
                <a:srgbClr val="000000">
                  <a:alpha val="100000"/>
                </a:srgbClr>
              </a:solidFill>
              <a:effectLst>
                <a:glow rad="47625">
                  <a:srgbClr val="81C4FF">
                    <a:alpha val="100000"/>
                  </a:srgbClr>
                </a:glo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1"/>
          <p:cNvSpPr txBox="1"/>
          <p:nvPr/>
        </p:nvSpPr>
        <p:spPr>
          <a:xfrm>
            <a:off x="265709" y="144742"/>
            <a:ext cx="5780484" cy="1165418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4100"/>
              </a:lnSpc>
            </a:pPr>
            <a:r>
              <a:rPr lang="zh-CN" altLang="en-US" sz="2400" b="0" i="0" dirty="0">
                <a:solidFill>
                  <a:srgbClr val="FFEE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</a:t>
            </a: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下列减弱噪声的措施中，属于在传播过程中减弱噪声的是(   )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2"/>
          <p:cNvSpPr txBox="1"/>
          <p:nvPr/>
        </p:nvSpPr>
        <p:spPr>
          <a:xfrm>
            <a:off x="341147" y="1309754"/>
            <a:ext cx="5629875" cy="2450306"/>
          </a:xfrm>
          <a:prstGeom prst="rect">
            <a:avLst/>
          </a:prstGeom>
          <a:noFill/>
        </p:spPr>
        <p:txBody>
          <a:bodyPr anchor="t"/>
          <a:lstStyle/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A.如图甲，摩托车上安装消声器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B.如图乙，道路旁安装隔声板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C.如图丙，中考期间考场周边建筑工地停工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ts val="3500"/>
              </a:lnSpc>
            </a:pPr>
            <a:r>
              <a:rPr lang="zh-CN" altLang="en-US" sz="2400" b="0" i="0" dirty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D.如图丁，小区内禁止鸣笛</a:t>
            </a:r>
            <a:endParaRPr lang="zh-CN" altLang="en-US" sz="2400" b="0" i="0" dirty="0">
              <a:solidFill>
                <a:srgbClr val="000000">
                  <a:alpha val="10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9" name="图片1"/>
          <p:cNvPicPr>
            <a:picLocks noChangeAspect="1"/>
          </p:cNvPicPr>
          <p:nvPr/>
        </p:nvPicPr>
        <p:blipFill>
          <a:blip r:embed="rId2"/>
          <a:srcRect l="53578" t="38974" r="10388" b="54599"/>
          <a:stretch>
            <a:fillRect/>
          </a:stretch>
        </p:blipFill>
        <p:spPr>
          <a:xfrm>
            <a:off x="284445" y="3759413"/>
            <a:ext cx="5618764" cy="139429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1238</Words>
  <PresentationFormat>宽屏</PresentationFormat>
  <Paragraphs>199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5" baseType="lpstr">
      <vt:lpstr>Arial</vt:lpstr>
      <vt:lpstr>宋体</vt:lpstr>
      <vt:lpstr>Wingdings</vt:lpstr>
      <vt:lpstr>楷体</vt:lpstr>
      <vt:lpstr>Times New Roman</vt:lpstr>
      <vt:lpstr>微软雅黑</vt:lpstr>
      <vt:lpstr>Arial</vt:lpstr>
      <vt:lpstr>黑体</vt:lpstr>
      <vt:lpstr>Arial Unicode MS</vt:lpstr>
      <vt:lpstr>Calibri</vt:lpstr>
      <vt:lpstr>等线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2025-06-29T04:32:00Z</dcterms:created>
  <dcterms:modified xsi:type="dcterms:W3CDTF">2025-06-30T03:32:36Z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icationName">
    <vt:lpwstr>EasiNote5</vt:lpwstr>
  </property>
  <property fmtid="{D5CDD505-2E9C-101B-9397-08002B2CF9AE}" pid="3" name="ApplicationVersion">
    <vt:lpwstr>5.2.4.8933</vt:lpwstr>
  </property>
  <property fmtid="{D5CDD505-2E9C-101B-9397-08002B2CF9AE}" pid="4" name="EasiNoteCoursewareInfo">
    <vt:lpwstr>59aac416-d979-40c3-b463-2cd5443b8aeb:60</vt:lpwstr>
  </property>
  <property fmtid="{D5CDD505-2E9C-101B-9397-08002B2CF9AE}" pid="5" name="EasiNoteDocumentName">
    <vt:lpwstr>2.4 噪声的危害和控制</vt:lpwstr>
  </property>
  <property fmtid="{D5CDD505-2E9C-101B-9397-08002B2CF9AE}" pid="6" name="EasiNoteAuthor">
    <vt:lpwstr>bd3f1691b77640718202ded2e3c70d82</vt:lpwstr>
  </property>
  <property fmtid="{D5CDD505-2E9C-101B-9397-08002B2CF9AE}" pid="7" name="EasiNoteUpstreamCoursewareInfo_0">
    <vt:lpwstr>5921e9f8-797d-453e-9b27-09dfd9930fc0</vt:lpwstr>
  </property>
  <property fmtid="{D5CDD505-2E9C-101B-9397-08002B2CF9AE}" pid="8" name="EasiNoteUpstreamCoursewareInfo_1">
    <vt:lpwstr>59aac416-d979-40c3-b463-2cd5443b8aeb</vt:lpwstr>
  </property>
  <property fmtid="{D5CDD505-2E9C-101B-9397-08002B2CF9AE}" pid="9" name="ICV">
    <vt:lpwstr>172B06FB77FF4078B2F91A90A6921C71_12</vt:lpwstr>
  </property>
  <property fmtid="{D5CDD505-2E9C-101B-9397-08002B2CF9AE}" pid="10" name="KSOProductBuildVer">
    <vt:lpwstr>2052-12.1.0.21541</vt:lpwstr>
  </property>
</Properties>
</file>