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custDataLst>
    <p:tags r:id="rId1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" Target="slides/slide1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.png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image" Target="../media/image10.png" /><Relationship Id="rId11" Type="http://schemas.openxmlformats.org/officeDocument/2006/relationships/slide" Target="slide8.xml" TargetMode="Internal" /><Relationship Id="rId12" Type="http://schemas.openxmlformats.org/officeDocument/2006/relationships/image" Target="../media/image11.png" /><Relationship Id="rId13" Type="http://schemas.openxmlformats.org/officeDocument/2006/relationships/audio" Target="../media/audio1111.wav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2.png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11.png" /><Relationship Id="rId6" Type="http://schemas.openxmlformats.org/officeDocument/2006/relationships/audio" Target="../media/audio2222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2.png" /><Relationship Id="rId7" Type="http://schemas.openxmlformats.org/officeDocument/2006/relationships/slide" Target="slide11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 /><Relationship Id="rId2" Type="http://schemas.openxmlformats.org/officeDocument/2006/relationships/image" Target="../media/image20.png" /><Relationship Id="rId3" Type="http://schemas.openxmlformats.org/officeDocument/2006/relationships/image" Target="../media/image21.jpeg" /><Relationship Id="rId4" Type="http://schemas.openxmlformats.org/officeDocument/2006/relationships/image" Target="../media/image12.png" /><Relationship Id="rId5" Type="http://schemas.openxmlformats.org/officeDocument/2006/relationships/slide" Target="slide12.xml" TargetMode="Internal" /><Relationship Id="rId6" Type="http://schemas.openxmlformats.org/officeDocument/2006/relationships/image" Target="../media/image11.png" /><Relationship Id="rId7" Type="http://schemas.openxmlformats.org/officeDocument/2006/relationships/audio" Target="../media/audio2222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video" Target="../media/media3.mp4" /><Relationship Id="rId5" Type="http://schemas.microsoft.com/office/2007/relationships/media" Target="../media/media3.mp4" /><Relationship Id="rId6" Type="http://schemas.openxmlformats.org/officeDocument/2006/relationships/image" Target="../media/image24.png" /><Relationship Id="rId7" Type="http://schemas.openxmlformats.org/officeDocument/2006/relationships/slide" Target="slide13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 /><Relationship Id="rId2" Type="http://schemas.openxmlformats.org/officeDocument/2006/relationships/image" Target="../media/image22.png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25.png" /><Relationship Id="rId5" Type="http://schemas.openxmlformats.org/officeDocument/2006/relationships/video" Target="../media/media4.mp4" /><Relationship Id="rId6" Type="http://schemas.microsoft.com/office/2007/relationships/media" Target="../media/media4.mp4" /><Relationship Id="rId7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.xml" /><Relationship Id="rId2" Type="http://schemas.openxmlformats.org/officeDocument/2006/relationships/image" Target="../media/image22.png" /><Relationship Id="rId3" Type="http://schemas.openxmlformats.org/officeDocument/2006/relationships/slide" Target="slide2.xml" TargetMode="Internal" /><Relationship Id="rId4" Type="http://schemas.openxmlformats.org/officeDocument/2006/relationships/image" Target="../media/image26.png" /><Relationship Id="rId5" Type="http://schemas.openxmlformats.org/officeDocument/2006/relationships/video" Target="../media/media5.mp4" /><Relationship Id="rId6" Type="http://schemas.microsoft.com/office/2007/relationships/media" Target="../media/media5.mp4" /><Relationship Id="rId7" Type="http://schemas.openxmlformats.org/officeDocument/2006/relationships/image" Target="../media/image27.png" /><Relationship Id="rId8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png" /><Relationship Id="rId5" Type="http://schemas.openxmlformats.org/officeDocument/2006/relationships/slide" Target="slide2.xml" TargetMode="Internal" /><Relationship Id="rId6" Type="http://schemas.openxmlformats.org/officeDocument/2006/relationships/image" Target="../media/image31.png" /><Relationship Id="rId7" Type="http://schemas.openxmlformats.org/officeDocument/2006/relationships/audio" Target="../media/audio2222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image" Target="../media/image30.png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31.png" /><Relationship Id="rId5" Type="http://schemas.openxmlformats.org/officeDocument/2006/relationships/audio" Target="../media/audio2222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Relationship Id="rId3" Type="http://schemas.openxmlformats.org/officeDocument/2006/relationships/slide" Target="slide7.xml" TargetMode="Internal" /><Relationship Id="rId4" Type="http://schemas.openxmlformats.org/officeDocument/2006/relationships/image" Target="../media/image31.png" /><Relationship Id="rId5" Type="http://schemas.openxmlformats.org/officeDocument/2006/relationships/audio" Target="../media/audio2222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Relationship Id="rId5" Type="http://schemas.openxmlformats.org/officeDocument/2006/relationships/image" Target="../media/image3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1.png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 title="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 title="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 title="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第六章　质量与密度</a:t>
            </a:r>
            <a:endParaRPr lang="zh-CN" altLang="en-US" sz="4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/>
            <a:r>
              <a:rPr lang="zh-CN" altLang="en-US" sz="5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第2节　密度</a:t>
            </a:r>
            <a:endParaRPr lang="zh-CN" altLang="en-US" sz="5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 title="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  <p:pic>
        <p:nvPicPr>
          <p:cNvPr id="11" name="图片9" title="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344000">
            <a:off x="344976" y="3105760"/>
            <a:ext cx="822198" cy="8221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风铃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7037938" y="758476"/>
            <a:ext cx="4788951" cy="4609172"/>
            <a:chExt cx="4788951" cy="4609172"/>
          </a:xfrm>
        </p:grpSpPr>
        <p:sp>
          <p:nvSpPr>
            <p:cNvPr id="3" name="形状8"/>
            <p:cNvSpPr txBox="1"/>
            <p:nvPr/>
          </p:nvSpPr>
          <p:spPr>
            <a:xfrm>
              <a:off x="0" y="4542187"/>
              <a:ext cx="4252923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19050">
              <a:solidFill>
                <a:srgbClr val="FFEE00">
                  <a:alpha val="100000"/>
                </a:srgbClr>
              </a:solidFill>
              <a:prstDash val="solid"/>
              <a:tailEnd type="arrow" w="sm" len="sm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" name="形状9"/>
            <p:cNvSpPr txBox="1"/>
            <p:nvPr/>
          </p:nvSpPr>
          <p:spPr>
            <a:xfrm flipV="1">
              <a:off x="9525" y="276089"/>
              <a:ext cx="19050" cy="4272058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19050">
              <a:solidFill>
                <a:srgbClr val="FFEE00">
                  <a:alpha val="100000"/>
                </a:srgbClr>
              </a:solidFill>
              <a:prstDash val="solid"/>
              <a:tailEnd type="arrow" w="sm" len="sm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形状10"/>
            <p:cNvSpPr txBox="1"/>
            <p:nvPr/>
          </p:nvSpPr>
          <p:spPr>
            <a:xfrm>
              <a:off x="445173" y="504739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形状11"/>
            <p:cNvSpPr txBox="1"/>
            <p:nvPr/>
          </p:nvSpPr>
          <p:spPr>
            <a:xfrm>
              <a:off x="900912" y="504695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形状12"/>
            <p:cNvSpPr txBox="1"/>
            <p:nvPr/>
          </p:nvSpPr>
          <p:spPr>
            <a:xfrm>
              <a:off x="1356650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" name="形状13"/>
            <p:cNvSpPr txBox="1"/>
            <p:nvPr/>
          </p:nvSpPr>
          <p:spPr>
            <a:xfrm>
              <a:off x="1812389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形状14"/>
            <p:cNvSpPr txBox="1"/>
            <p:nvPr/>
          </p:nvSpPr>
          <p:spPr>
            <a:xfrm>
              <a:off x="2268127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15"/>
            <p:cNvSpPr txBox="1"/>
            <p:nvPr/>
          </p:nvSpPr>
          <p:spPr>
            <a:xfrm>
              <a:off x="2723866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形状16"/>
            <p:cNvSpPr txBox="1"/>
            <p:nvPr/>
          </p:nvSpPr>
          <p:spPr>
            <a:xfrm>
              <a:off x="3179604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形状17"/>
            <p:cNvSpPr txBox="1"/>
            <p:nvPr/>
          </p:nvSpPr>
          <p:spPr>
            <a:xfrm>
              <a:off x="3635342" y="504694"/>
              <a:ext cx="19050" cy="4043407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3" name="形状18"/>
            <p:cNvSpPr txBox="1"/>
            <p:nvPr/>
          </p:nvSpPr>
          <p:spPr>
            <a:xfrm>
              <a:off x="0" y="4063110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形状19"/>
            <p:cNvSpPr txBox="1"/>
            <p:nvPr/>
          </p:nvSpPr>
          <p:spPr>
            <a:xfrm>
              <a:off x="0" y="3586918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20"/>
            <p:cNvSpPr txBox="1"/>
            <p:nvPr/>
          </p:nvSpPr>
          <p:spPr>
            <a:xfrm>
              <a:off x="0" y="3110725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6" name="形状21"/>
            <p:cNvSpPr txBox="1"/>
            <p:nvPr/>
          </p:nvSpPr>
          <p:spPr>
            <a:xfrm>
              <a:off x="0" y="2634533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7" name="形状22"/>
            <p:cNvSpPr txBox="1"/>
            <p:nvPr/>
          </p:nvSpPr>
          <p:spPr>
            <a:xfrm>
              <a:off x="0" y="2158341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形状23"/>
            <p:cNvSpPr txBox="1"/>
            <p:nvPr/>
          </p:nvSpPr>
          <p:spPr>
            <a:xfrm>
              <a:off x="0" y="1682149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9" name="形状24"/>
            <p:cNvSpPr txBox="1"/>
            <p:nvPr/>
          </p:nvSpPr>
          <p:spPr>
            <a:xfrm>
              <a:off x="0" y="1205957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0" name="形状25"/>
            <p:cNvSpPr txBox="1"/>
            <p:nvPr/>
          </p:nvSpPr>
          <p:spPr>
            <a:xfrm>
              <a:off x="0" y="729765"/>
              <a:ext cx="3890989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形状26"/>
            <p:cNvSpPr txBox="1"/>
            <p:nvPr/>
          </p:nvSpPr>
          <p:spPr>
            <a:xfrm>
              <a:off x="0" y="4444063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2" name="形状27"/>
            <p:cNvSpPr txBox="1"/>
            <p:nvPr/>
          </p:nvSpPr>
          <p:spPr>
            <a:xfrm>
              <a:off x="0" y="4348825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3" name="形状28"/>
            <p:cNvSpPr txBox="1"/>
            <p:nvPr/>
          </p:nvSpPr>
          <p:spPr>
            <a:xfrm>
              <a:off x="0" y="4253587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4" name="形状29"/>
            <p:cNvSpPr txBox="1"/>
            <p:nvPr/>
          </p:nvSpPr>
          <p:spPr>
            <a:xfrm>
              <a:off x="0" y="415834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5" name="形状30"/>
            <p:cNvSpPr txBox="1"/>
            <p:nvPr/>
          </p:nvSpPr>
          <p:spPr>
            <a:xfrm>
              <a:off x="0" y="3967871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6" name="形状31"/>
            <p:cNvSpPr txBox="1"/>
            <p:nvPr/>
          </p:nvSpPr>
          <p:spPr>
            <a:xfrm>
              <a:off x="0" y="3872633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7" name="形状32"/>
            <p:cNvSpPr txBox="1"/>
            <p:nvPr/>
          </p:nvSpPr>
          <p:spPr>
            <a:xfrm>
              <a:off x="0" y="3777394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8" name="形状33"/>
            <p:cNvSpPr txBox="1"/>
            <p:nvPr/>
          </p:nvSpPr>
          <p:spPr>
            <a:xfrm>
              <a:off x="0" y="3682156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9" name="形状34"/>
            <p:cNvSpPr txBox="1"/>
            <p:nvPr/>
          </p:nvSpPr>
          <p:spPr>
            <a:xfrm>
              <a:off x="0" y="3491679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0" name="形状35"/>
            <p:cNvSpPr txBox="1"/>
            <p:nvPr/>
          </p:nvSpPr>
          <p:spPr>
            <a:xfrm>
              <a:off x="0" y="3396441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1" name="形状36"/>
            <p:cNvSpPr txBox="1"/>
            <p:nvPr/>
          </p:nvSpPr>
          <p:spPr>
            <a:xfrm>
              <a:off x="0" y="3301202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2" name="形状37"/>
            <p:cNvSpPr txBox="1"/>
            <p:nvPr/>
          </p:nvSpPr>
          <p:spPr>
            <a:xfrm>
              <a:off x="0" y="3205964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3" name="形状38"/>
            <p:cNvSpPr txBox="1"/>
            <p:nvPr/>
          </p:nvSpPr>
          <p:spPr>
            <a:xfrm>
              <a:off x="0" y="3015487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4" name="形状39"/>
            <p:cNvSpPr txBox="1"/>
            <p:nvPr/>
          </p:nvSpPr>
          <p:spPr>
            <a:xfrm>
              <a:off x="0" y="292024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5" name="形状40"/>
            <p:cNvSpPr txBox="1"/>
            <p:nvPr/>
          </p:nvSpPr>
          <p:spPr>
            <a:xfrm>
              <a:off x="0" y="2825010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6" name="形状41"/>
            <p:cNvSpPr txBox="1"/>
            <p:nvPr/>
          </p:nvSpPr>
          <p:spPr>
            <a:xfrm>
              <a:off x="0" y="2729772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7" name="形状42"/>
            <p:cNvSpPr txBox="1"/>
            <p:nvPr/>
          </p:nvSpPr>
          <p:spPr>
            <a:xfrm>
              <a:off x="0" y="2539295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8" name="形状43"/>
            <p:cNvSpPr txBox="1"/>
            <p:nvPr/>
          </p:nvSpPr>
          <p:spPr>
            <a:xfrm>
              <a:off x="0" y="2444056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9" name="形状44"/>
            <p:cNvSpPr txBox="1"/>
            <p:nvPr/>
          </p:nvSpPr>
          <p:spPr>
            <a:xfrm>
              <a:off x="0" y="234881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0" name="形状45"/>
            <p:cNvSpPr txBox="1"/>
            <p:nvPr/>
          </p:nvSpPr>
          <p:spPr>
            <a:xfrm>
              <a:off x="0" y="2253580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1" name="形状46"/>
            <p:cNvSpPr txBox="1"/>
            <p:nvPr/>
          </p:nvSpPr>
          <p:spPr>
            <a:xfrm>
              <a:off x="0" y="2063103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2" name="形状47"/>
            <p:cNvSpPr txBox="1"/>
            <p:nvPr/>
          </p:nvSpPr>
          <p:spPr>
            <a:xfrm>
              <a:off x="0" y="1967864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3" name="形状48"/>
            <p:cNvSpPr txBox="1"/>
            <p:nvPr/>
          </p:nvSpPr>
          <p:spPr>
            <a:xfrm>
              <a:off x="0" y="1872626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4" name="形状49"/>
            <p:cNvSpPr txBox="1"/>
            <p:nvPr/>
          </p:nvSpPr>
          <p:spPr>
            <a:xfrm>
              <a:off x="0" y="177738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5" name="形状50"/>
            <p:cNvSpPr txBox="1"/>
            <p:nvPr/>
          </p:nvSpPr>
          <p:spPr>
            <a:xfrm>
              <a:off x="0" y="1586910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6" name="形状51"/>
            <p:cNvSpPr txBox="1"/>
            <p:nvPr/>
          </p:nvSpPr>
          <p:spPr>
            <a:xfrm>
              <a:off x="0" y="1491672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7" name="形状52"/>
            <p:cNvSpPr txBox="1"/>
            <p:nvPr/>
          </p:nvSpPr>
          <p:spPr>
            <a:xfrm>
              <a:off x="0" y="1396434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8" name="形状53"/>
            <p:cNvSpPr txBox="1"/>
            <p:nvPr/>
          </p:nvSpPr>
          <p:spPr>
            <a:xfrm>
              <a:off x="0" y="1301195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9" name="形状54"/>
            <p:cNvSpPr txBox="1"/>
            <p:nvPr/>
          </p:nvSpPr>
          <p:spPr>
            <a:xfrm>
              <a:off x="0" y="111071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0" name="形状55"/>
            <p:cNvSpPr txBox="1"/>
            <p:nvPr/>
          </p:nvSpPr>
          <p:spPr>
            <a:xfrm>
              <a:off x="0" y="1015480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1" name="形状56"/>
            <p:cNvSpPr txBox="1"/>
            <p:nvPr/>
          </p:nvSpPr>
          <p:spPr>
            <a:xfrm>
              <a:off x="0" y="920241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2" name="形状57"/>
            <p:cNvSpPr txBox="1"/>
            <p:nvPr/>
          </p:nvSpPr>
          <p:spPr>
            <a:xfrm>
              <a:off x="0" y="825003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3" name="形状58"/>
            <p:cNvSpPr txBox="1"/>
            <p:nvPr/>
          </p:nvSpPr>
          <p:spPr>
            <a:xfrm>
              <a:off x="0" y="634526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4" name="形状59"/>
            <p:cNvSpPr txBox="1"/>
            <p:nvPr/>
          </p:nvSpPr>
          <p:spPr>
            <a:xfrm>
              <a:off x="0" y="539288"/>
              <a:ext cx="3895737" cy="19050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5" name="形状60"/>
            <p:cNvSpPr txBox="1"/>
            <p:nvPr/>
          </p:nvSpPr>
          <p:spPr>
            <a:xfrm flipV="1">
              <a:off x="95823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6" name="形状61"/>
            <p:cNvSpPr txBox="1"/>
            <p:nvPr/>
          </p:nvSpPr>
          <p:spPr>
            <a:xfrm flipV="1">
              <a:off x="183161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7" name="形状62"/>
            <p:cNvSpPr txBox="1"/>
            <p:nvPr/>
          </p:nvSpPr>
          <p:spPr>
            <a:xfrm flipV="1">
              <a:off x="270498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8" name="形状63"/>
            <p:cNvSpPr txBox="1"/>
            <p:nvPr/>
          </p:nvSpPr>
          <p:spPr>
            <a:xfrm flipV="1">
              <a:off x="357836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9" name="形状64"/>
            <p:cNvSpPr txBox="1"/>
            <p:nvPr/>
          </p:nvSpPr>
          <p:spPr>
            <a:xfrm flipV="1">
              <a:off x="551562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0" name="形状65"/>
            <p:cNvSpPr txBox="1"/>
            <p:nvPr/>
          </p:nvSpPr>
          <p:spPr>
            <a:xfrm flipV="1">
              <a:off x="638899" y="523112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1" name="形状66"/>
            <p:cNvSpPr txBox="1"/>
            <p:nvPr/>
          </p:nvSpPr>
          <p:spPr>
            <a:xfrm flipV="1">
              <a:off x="726237" y="523112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2" name="形状67"/>
            <p:cNvSpPr txBox="1"/>
            <p:nvPr/>
          </p:nvSpPr>
          <p:spPr>
            <a:xfrm flipV="1">
              <a:off x="813574" y="523112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3" name="形状68"/>
            <p:cNvSpPr txBox="1"/>
            <p:nvPr/>
          </p:nvSpPr>
          <p:spPr>
            <a:xfrm flipV="1">
              <a:off x="1007300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4" name="形状69"/>
            <p:cNvSpPr txBox="1"/>
            <p:nvPr/>
          </p:nvSpPr>
          <p:spPr>
            <a:xfrm flipV="1">
              <a:off x="1094637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5" name="形状70"/>
            <p:cNvSpPr txBox="1"/>
            <p:nvPr/>
          </p:nvSpPr>
          <p:spPr>
            <a:xfrm flipV="1">
              <a:off x="1181975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6" name="形状71"/>
            <p:cNvSpPr txBox="1"/>
            <p:nvPr/>
          </p:nvSpPr>
          <p:spPr>
            <a:xfrm flipV="1">
              <a:off x="1269313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7" name="形状72"/>
            <p:cNvSpPr txBox="1"/>
            <p:nvPr/>
          </p:nvSpPr>
          <p:spPr>
            <a:xfrm flipV="1">
              <a:off x="1463038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8" name="形状73"/>
            <p:cNvSpPr txBox="1"/>
            <p:nvPr/>
          </p:nvSpPr>
          <p:spPr>
            <a:xfrm flipV="1">
              <a:off x="1550376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9" name="形状74"/>
            <p:cNvSpPr txBox="1"/>
            <p:nvPr/>
          </p:nvSpPr>
          <p:spPr>
            <a:xfrm flipV="1">
              <a:off x="1637714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0" name="形状75"/>
            <p:cNvSpPr txBox="1"/>
            <p:nvPr/>
          </p:nvSpPr>
          <p:spPr>
            <a:xfrm flipV="1">
              <a:off x="1725051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1" name="形状76"/>
            <p:cNvSpPr txBox="1"/>
            <p:nvPr/>
          </p:nvSpPr>
          <p:spPr>
            <a:xfrm flipV="1">
              <a:off x="1918777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2" name="形状77"/>
            <p:cNvSpPr txBox="1"/>
            <p:nvPr/>
          </p:nvSpPr>
          <p:spPr>
            <a:xfrm flipV="1">
              <a:off x="2006114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3" name="形状78"/>
            <p:cNvSpPr txBox="1"/>
            <p:nvPr/>
          </p:nvSpPr>
          <p:spPr>
            <a:xfrm flipV="1">
              <a:off x="2093452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4" name="形状79"/>
            <p:cNvSpPr txBox="1"/>
            <p:nvPr/>
          </p:nvSpPr>
          <p:spPr>
            <a:xfrm flipV="1">
              <a:off x="2180789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5" name="形状80"/>
            <p:cNvSpPr txBox="1"/>
            <p:nvPr/>
          </p:nvSpPr>
          <p:spPr>
            <a:xfrm flipV="1">
              <a:off x="2374515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6" name="形状81"/>
            <p:cNvSpPr txBox="1"/>
            <p:nvPr/>
          </p:nvSpPr>
          <p:spPr>
            <a:xfrm flipV="1">
              <a:off x="2461852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7" name="形状82"/>
            <p:cNvSpPr txBox="1"/>
            <p:nvPr/>
          </p:nvSpPr>
          <p:spPr>
            <a:xfrm flipV="1">
              <a:off x="2549191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8" name="形状83"/>
            <p:cNvSpPr txBox="1"/>
            <p:nvPr/>
          </p:nvSpPr>
          <p:spPr>
            <a:xfrm flipV="1">
              <a:off x="2636528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9" name="形状84"/>
            <p:cNvSpPr txBox="1"/>
            <p:nvPr/>
          </p:nvSpPr>
          <p:spPr>
            <a:xfrm flipV="1">
              <a:off x="2830254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0" name="形状85"/>
            <p:cNvSpPr txBox="1"/>
            <p:nvPr/>
          </p:nvSpPr>
          <p:spPr>
            <a:xfrm flipV="1">
              <a:off x="2917591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1" name="形状86"/>
            <p:cNvSpPr txBox="1"/>
            <p:nvPr/>
          </p:nvSpPr>
          <p:spPr>
            <a:xfrm flipV="1">
              <a:off x="3004928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2" name="形状87"/>
            <p:cNvSpPr txBox="1"/>
            <p:nvPr/>
          </p:nvSpPr>
          <p:spPr>
            <a:xfrm flipV="1">
              <a:off x="3092266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3" name="形状88"/>
            <p:cNvSpPr txBox="1"/>
            <p:nvPr/>
          </p:nvSpPr>
          <p:spPr>
            <a:xfrm flipV="1">
              <a:off x="3285992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4" name="形状89"/>
            <p:cNvSpPr txBox="1"/>
            <p:nvPr/>
          </p:nvSpPr>
          <p:spPr>
            <a:xfrm flipV="1">
              <a:off x="3373329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5" name="形状90"/>
            <p:cNvSpPr txBox="1"/>
            <p:nvPr/>
          </p:nvSpPr>
          <p:spPr>
            <a:xfrm flipV="1">
              <a:off x="3460667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6" name="形状91"/>
            <p:cNvSpPr txBox="1"/>
            <p:nvPr/>
          </p:nvSpPr>
          <p:spPr>
            <a:xfrm flipV="1">
              <a:off x="3548005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7" name="形状92"/>
            <p:cNvSpPr txBox="1"/>
            <p:nvPr/>
          </p:nvSpPr>
          <p:spPr>
            <a:xfrm flipV="1">
              <a:off x="3741731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8" name="形状93"/>
            <p:cNvSpPr txBox="1"/>
            <p:nvPr/>
          </p:nvSpPr>
          <p:spPr>
            <a:xfrm flipV="1">
              <a:off x="3829068" y="523113"/>
              <a:ext cx="19050" cy="4025034"/>
            </a:xfrm>
            <a:prstGeom prst="line">
              <a:avLst/>
            </a:prstGeom>
            <a:solidFill>
              <a:srgbClr val="166EE1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9" name="文本7"/>
            <p:cNvSpPr txBox="1"/>
            <p:nvPr/>
          </p:nvSpPr>
          <p:spPr>
            <a:xfrm>
              <a:off x="20056" y="0"/>
              <a:ext cx="664654" cy="54098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/>
              <a:r>
                <a:rPr lang="zh-CN" altLang="en-US" sz="2400" b="0" i="0">
                  <a:solidFill>
                    <a:srgbClr val="FFEE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m/g</a:t>
              </a:r>
              <a:endParaRPr lang="zh-CN" altLang="en-US" sz="2400" b="0" i="0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  <p:sp>
          <p:nvSpPr>
            <p:cNvPr id="90" name="文本8"/>
            <p:cNvSpPr txBox="1"/>
            <p:nvPr/>
          </p:nvSpPr>
          <p:spPr>
            <a:xfrm>
              <a:off x="3826037" y="4068184"/>
              <a:ext cx="962914" cy="54098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/>
              <a:r>
                <a:rPr lang="zh-CN" altLang="en-US" sz="2400" b="0" i="0">
                  <a:solidFill>
                    <a:srgbClr val="FFEE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V/cm</a:t>
              </a:r>
              <a:r>
                <a:rPr lang="zh-CN" altLang="en-US" sz="3000" b="1" i="0" baseline="30000">
                  <a:solidFill>
                    <a:srgbClr val="FFEE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3</a:t>
              </a:r>
              <a:endParaRPr lang="zh-CN" altLang="en-US" sz="3000" b="1" i="0" baseline="30000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endParaRPr>
            </a:p>
          </p:txBody>
        </p:sp>
      </p:grpSp>
      <p:graphicFrame>
        <p:nvGraphicFramePr>
          <p:cNvPr id="91" name="表格1" title=""/>
          <p:cNvGraphicFramePr>
            <a:graphicFrameLocks noGrp="1"/>
          </p:cNvGraphicFramePr>
          <p:nvPr/>
        </p:nvGraphicFramePr>
        <p:xfrm>
          <a:off x="446465" y="2198665"/>
          <a:ext cx="5804535" cy="31543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4845"/>
                <a:gridCol w="1934845"/>
                <a:gridCol w="1934845"/>
              </a:tblGrid>
              <a:tr h="630873"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EE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被测物体</a:t>
                      </a:r>
                      <a:endParaRPr lang="zh-CN" altLang="en-US" sz="2400" b="1" i="0">
                        <a:solidFill>
                          <a:srgbClr val="FFEE00">
                            <a:alpha val="100000"/>
                          </a:srgb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EE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m/g</a:t>
                      </a:r>
                      <a:endParaRPr lang="zh-CN" altLang="en-US" sz="2400" b="1" i="0">
                        <a:solidFill>
                          <a:srgbClr val="FFEE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EE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V/cm</a:t>
                      </a:r>
                      <a:r>
                        <a:rPr lang="zh-CN" altLang="en-US" sz="3000" b="1" i="0" baseline="30000">
                          <a:solidFill>
                            <a:srgbClr val="FFEE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3</a:t>
                      </a:r>
                      <a:endParaRPr lang="zh-CN" altLang="en-US" sz="3000" b="1" i="0" baseline="30000">
                        <a:solidFill>
                          <a:srgbClr val="FFEE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630872"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0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铝块1</a:t>
                      </a:r>
                      <a:endParaRPr lang="zh-CN" altLang="en-US" sz="2400" b="0" i="0">
                        <a:solidFill>
                          <a:srgbClr val="FFFFFF">
                            <a:alpha val="100000"/>
                          </a:srgb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16.5g</a:t>
                      </a:r>
                      <a:endParaRPr lang="zh-CN" altLang="en-US" sz="2400" b="1" i="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6cm</a:t>
                      </a:r>
                      <a:r>
                        <a:rPr lang="zh-CN" altLang="en-US" sz="2400" b="1" i="0" baseline="3000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3</a:t>
                      </a:r>
                      <a:endParaRPr lang="zh-CN" altLang="en-US" sz="2400" b="1" i="0" baseline="3000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630872"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0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铝块2</a:t>
                      </a:r>
                      <a:endParaRPr lang="zh-CN" altLang="en-US" sz="2400" b="0" i="0">
                        <a:solidFill>
                          <a:srgbClr val="FFFFFF">
                            <a:alpha val="100000"/>
                          </a:srgb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22g</a:t>
                      </a:r>
                      <a:endParaRPr lang="zh-CN" altLang="en-US" sz="2400" b="1" i="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8cm</a:t>
                      </a:r>
                      <a:r>
                        <a:rPr lang="zh-CN" altLang="en-US" sz="2400" b="1" i="0" baseline="3000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3</a:t>
                      </a:r>
                      <a:endParaRPr lang="zh-CN" altLang="en-US" sz="2400" b="1" i="0" baseline="3000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630872"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0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铝块3</a:t>
                      </a:r>
                      <a:endParaRPr lang="zh-CN" altLang="en-US" sz="2400" b="0" i="0">
                        <a:solidFill>
                          <a:srgbClr val="FFFFFF">
                            <a:alpha val="100000"/>
                          </a:srgb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27.5g</a:t>
                      </a:r>
                      <a:endParaRPr lang="zh-CN" altLang="en-US" sz="2400" b="1" i="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10cm</a:t>
                      </a:r>
                      <a:r>
                        <a:rPr lang="zh-CN" altLang="en-US" sz="2400" b="1" i="0" baseline="3000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3</a:t>
                      </a:r>
                      <a:endParaRPr lang="zh-CN" altLang="en-US" sz="2400" b="1" i="0" baseline="3000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  <a:tr h="630872"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0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铝块4</a:t>
                      </a:r>
                      <a:endParaRPr lang="zh-CN" altLang="en-US" sz="2400" b="0" i="0">
                        <a:solidFill>
                          <a:srgbClr val="FFFFFF">
                            <a:alpha val="100000"/>
                          </a:srgb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0g</a:t>
                      </a:r>
                      <a:endParaRPr lang="zh-CN" altLang="en-US" sz="2400" b="1" i="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/>
                      <a:r>
                        <a:rPr lang="zh-CN" altLang="en-US" sz="2400" b="1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0cm</a:t>
                      </a:r>
                      <a:r>
                        <a:rPr lang="zh-CN" altLang="en-US" sz="2400" b="1" i="0" baseline="30000">
                          <a:solidFill>
                            <a:srgbClr val="FF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</a:rPr>
                        <a:t>3</a:t>
                      </a:r>
                      <a:endParaRPr lang="zh-CN" altLang="en-US" sz="2400" b="1" i="0" baseline="30000">
                        <a:solidFill>
                          <a:srgbClr val="FF0000">
                            <a:alpha val="100000"/>
                          </a:srgbClr>
                        </a:solidFill>
                        <a:latin typeface="Times New Roman" panose="02020603050405020304"/>
                        <a:ea typeface="Times New Roman" panose="02020603050405020304"/>
                      </a:endParaRPr>
                    </a:p>
                  </a:txBody>
                  <a:tcPr anchor="ctr">
                    <a:lnL w="9525" cap="flat">
                      <a:solidFill>
                        <a:srgbClr val="FFEE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FFEE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FFEE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FFEE00">
                          <a:alpha val="100000"/>
                        </a:srgbClr>
                      </a:solidFill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92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93" name="组合2" title=""/>
          <p:cNvGrpSpPr/>
          <p:nvPr/>
        </p:nvGrpSpPr>
        <p:grpSpPr>
          <a:xfrm>
            <a:off x="414642" y="283736"/>
            <a:ext cx="5772693" cy="835019"/>
            <a:chExt cx="5772693" cy="835019"/>
          </a:xfrm>
        </p:grpSpPr>
        <p:sp>
          <p:nvSpPr>
            <p:cNvPr id="94" name="形状94"/>
            <p:cNvSpPr txBox="1"/>
            <p:nvPr/>
          </p:nvSpPr>
          <p:spPr>
            <a:xfrm>
              <a:off x="559908" y="0"/>
              <a:ext cx="5188744" cy="760847"/>
            </a:xfrm>
            <a:custGeom>
              <a:gdLst>
                <a:gd name="connsiteX0" fmla="*/ 0 w 5188744"/>
                <a:gd name="connsiteY0" fmla="*/ 760848 h 760847"/>
                <a:gd name="connsiteX1" fmla="*/ 5188744 w 5188744"/>
                <a:gd name="connsiteY1" fmla="*/ 760848 h 760847"/>
                <a:gd name="connsiteX2" fmla="*/ 0 w 5188744"/>
                <a:gd name="connsiteY2" fmla="*/ 760848 h 760847"/>
                <a:gd name="connsiteX0-1" fmla="*/ 0 w 5188744"/>
                <a:gd name="connsiteY0-2" fmla="*/ 0 h 760847"/>
                <a:gd name="connsiteX1-3" fmla="*/ 1883 w 5188744"/>
                <a:gd name="connsiteY1-4" fmla="*/ 0 h 760847"/>
                <a:gd name="connsiteX2-5" fmla="*/ 0 w 518874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5188744" h="760848">
                  <a:moveTo>
                    <a:pt x="0" y="760848"/>
                  </a:moveTo>
                  <a:lnTo>
                    <a:pt x="5188744" y="760848"/>
                  </a:lnTo>
                  <a:lnTo>
                    <a:pt x="0" y="760848"/>
                  </a:lnTo>
                  <a:close/>
                </a:path>
                <a:path w="5188744" h="760848">
                  <a:moveTo>
                    <a:pt x="0" y="0"/>
                  </a:moveTo>
                  <a:lnTo>
                    <a:pt x="1883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5" name="形状95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6" name="形状96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7" name="形状97"/>
            <p:cNvSpPr txBox="1"/>
            <p:nvPr/>
          </p:nvSpPr>
          <p:spPr>
            <a:xfrm>
              <a:off x="557375" y="273901"/>
              <a:ext cx="5215318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探究同种物质质量与体积的关系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8" name="形状98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9" name="组合3" title=""/>
          <p:cNvGrpSpPr/>
          <p:nvPr/>
        </p:nvGrpSpPr>
        <p:grpSpPr>
          <a:xfrm>
            <a:off x="6812872" y="5162550"/>
            <a:ext cx="4102987" cy="645315"/>
            <a:chExt cx="4102987" cy="645315"/>
          </a:xfrm>
        </p:grpSpPr>
        <p:sp>
          <p:nvSpPr>
            <p:cNvPr id="100" name="文本9"/>
            <p:cNvSpPr txBox="1"/>
            <p:nvPr/>
          </p:nvSpPr>
          <p:spPr>
            <a:xfrm>
              <a:off x="0" y="0"/>
              <a:ext cx="533400" cy="625094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0</a:t>
              </a:r>
              <a:r>
                <a:rPr lang="zh-CN" altLang="en-US" sz="30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 </a:t>
              </a:r>
              <a:endParaRPr lang="zh-CN" altLang="en-US" sz="30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1" name="文本10"/>
            <p:cNvSpPr txBox="1"/>
            <p:nvPr/>
          </p:nvSpPr>
          <p:spPr>
            <a:xfrm>
              <a:off x="952559" y="107153"/>
              <a:ext cx="342900" cy="538162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5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2" name="文本11"/>
            <p:cNvSpPr txBox="1"/>
            <p:nvPr/>
          </p:nvSpPr>
          <p:spPr>
            <a:xfrm>
              <a:off x="1784431" y="104752"/>
              <a:ext cx="495300" cy="538162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10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3" name="文本12"/>
            <p:cNvSpPr txBox="1"/>
            <p:nvPr/>
          </p:nvSpPr>
          <p:spPr>
            <a:xfrm>
              <a:off x="2698459" y="104747"/>
              <a:ext cx="495300" cy="538162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15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4" name="文本13"/>
            <p:cNvSpPr txBox="1"/>
            <p:nvPr/>
          </p:nvSpPr>
          <p:spPr>
            <a:xfrm>
              <a:off x="3607687" y="104752"/>
              <a:ext cx="4953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20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</p:grpSp>
      <p:grpSp>
        <p:nvGrpSpPr>
          <p:cNvPr id="105" name="组合4" title=""/>
          <p:cNvGrpSpPr/>
          <p:nvPr/>
        </p:nvGrpSpPr>
        <p:grpSpPr>
          <a:xfrm>
            <a:off x="6550963" y="1684734"/>
            <a:ext cx="675675" cy="3417685"/>
            <a:chExt cx="675675" cy="3417685"/>
          </a:xfrm>
        </p:grpSpPr>
        <p:sp>
          <p:nvSpPr>
            <p:cNvPr id="106" name="文本14"/>
            <p:cNvSpPr txBox="1"/>
            <p:nvPr/>
          </p:nvSpPr>
          <p:spPr>
            <a:xfrm>
              <a:off x="180375" y="2879522"/>
              <a:ext cx="495300" cy="53816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5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7" name="文本15"/>
            <p:cNvSpPr txBox="1"/>
            <p:nvPr/>
          </p:nvSpPr>
          <p:spPr>
            <a:xfrm>
              <a:off x="0" y="2399602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10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8" name="文本16"/>
            <p:cNvSpPr txBox="1"/>
            <p:nvPr/>
          </p:nvSpPr>
          <p:spPr>
            <a:xfrm>
              <a:off x="0" y="1919682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15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09" name="文本17"/>
            <p:cNvSpPr txBox="1"/>
            <p:nvPr/>
          </p:nvSpPr>
          <p:spPr>
            <a:xfrm>
              <a:off x="0" y="1439761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20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10" name="文本18"/>
            <p:cNvSpPr txBox="1"/>
            <p:nvPr/>
          </p:nvSpPr>
          <p:spPr>
            <a:xfrm>
              <a:off x="0" y="953891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25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11" name="文本19"/>
            <p:cNvSpPr txBox="1"/>
            <p:nvPr/>
          </p:nvSpPr>
          <p:spPr>
            <a:xfrm>
              <a:off x="0" y="479921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30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  <p:sp>
          <p:nvSpPr>
            <p:cNvPr id="112" name="文本20"/>
            <p:cNvSpPr txBox="1"/>
            <p:nvPr/>
          </p:nvSpPr>
          <p:spPr>
            <a:xfrm>
              <a:off x="0" y="0"/>
              <a:ext cx="647700" cy="53816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新宋体" panose="02010609030101010101" charset="-122"/>
                  <a:ea typeface="新宋体" panose="02010609030101010101" charset="-122"/>
                </a:rPr>
                <a:t>35 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新宋体" panose="02010609030101010101" charset="-122"/>
                <a:ea typeface="新宋体" panose="02010609030101010101" charset="-122"/>
              </a:endParaRPr>
            </a:p>
          </p:txBody>
        </p:sp>
      </p:grpSp>
      <p:grpSp>
        <p:nvGrpSpPr>
          <p:cNvPr id="113" name="组合5" title=""/>
          <p:cNvGrpSpPr/>
          <p:nvPr/>
        </p:nvGrpSpPr>
        <p:grpSpPr>
          <a:xfrm>
            <a:off x="7051438" y="3718249"/>
            <a:ext cx="1133475" cy="1576090"/>
            <a:chExt cx="1133475" cy="1576090"/>
          </a:xfrm>
        </p:grpSpPr>
        <p:sp>
          <p:nvSpPr>
            <p:cNvPr id="114" name="形状99"/>
            <p:cNvSpPr txBox="1"/>
            <p:nvPr/>
          </p:nvSpPr>
          <p:spPr>
            <a:xfrm>
              <a:off x="0" y="4762"/>
              <a:ext cx="1133475" cy="19050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5" name="形状100"/>
            <p:cNvSpPr txBox="1"/>
            <p:nvPr/>
          </p:nvSpPr>
          <p:spPr>
            <a:xfrm flipH="1">
              <a:off x="1085493" y="0"/>
              <a:ext cx="1191" cy="1576090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116" name="形状2" title=""/>
          <p:cNvSpPr txBox="1"/>
          <p:nvPr/>
        </p:nvSpPr>
        <p:spPr>
          <a:xfrm>
            <a:off x="8086888" y="3673651"/>
            <a:ext cx="95250" cy="95250"/>
          </a:xfrm>
          <a:custGeom>
            <a:gdLst>
              <a:gd name="connsiteX0" fmla="*/ 47625 w 95250"/>
              <a:gd name="connsiteY0" fmla="*/ 0 h 95250"/>
              <a:gd name="connsiteX1" fmla="*/ 73928 w 95250"/>
              <a:gd name="connsiteY1" fmla="*/ 0 h 95250"/>
              <a:gd name="connsiteX2" fmla="*/ 95250 w 95250"/>
              <a:gd name="connsiteY2" fmla="*/ 73928 h 95250"/>
              <a:gd name="connsiteX3" fmla="*/ 21322 w 95250"/>
              <a:gd name="connsiteY3" fmla="*/ 95250 h 95250"/>
              <a:gd name="connsiteX4" fmla="*/ 0 w 95250"/>
              <a:gd name="connsiteY4" fmla="*/ 21322 h 95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50" h="95250">
                <a:moveTo>
                  <a:pt x="47625" y="0"/>
                </a:moveTo>
                <a:cubicBezTo>
                  <a:pt x="73928" y="0"/>
                  <a:pt x="95250" y="21322"/>
                  <a:pt x="95250" y="47625"/>
                </a:cubicBezTo>
                <a:cubicBezTo>
                  <a:pt x="95250" y="73928"/>
                  <a:pt x="73928" y="95250"/>
                  <a:pt x="47625" y="95250"/>
                </a:cubicBezTo>
                <a:cubicBezTo>
                  <a:pt x="21322" y="95250"/>
                  <a:pt x="0" y="73928"/>
                  <a:pt x="0" y="47625"/>
                </a:cubicBezTo>
                <a:cubicBezTo>
                  <a:pt x="0" y="21322"/>
                  <a:pt x="21322" y="0"/>
                  <a:pt x="47625" y="0"/>
                </a:cubicBezTo>
                <a:close/>
              </a:path>
            </a:pathLst>
          </a:custGeom>
          <a:solidFill>
            <a:srgbClr val="FF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117" name="组合6" title=""/>
          <p:cNvGrpSpPr/>
          <p:nvPr/>
        </p:nvGrpSpPr>
        <p:grpSpPr>
          <a:xfrm>
            <a:off x="7057391" y="3193135"/>
            <a:ext cx="1476310" cy="2125904"/>
            <a:chExt cx="1476310" cy="2125904"/>
          </a:xfrm>
        </p:grpSpPr>
        <p:sp>
          <p:nvSpPr>
            <p:cNvPr id="118" name="形状101"/>
            <p:cNvSpPr txBox="1"/>
            <p:nvPr/>
          </p:nvSpPr>
          <p:spPr>
            <a:xfrm>
              <a:off x="0" y="6345"/>
              <a:ext cx="1435101" cy="1191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9" name="形状102"/>
            <p:cNvSpPr txBox="1"/>
            <p:nvPr/>
          </p:nvSpPr>
          <p:spPr>
            <a:xfrm>
              <a:off x="1451177" y="0"/>
              <a:ext cx="25133" cy="2125904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120" name="形状3" title=""/>
          <p:cNvSpPr txBox="1"/>
          <p:nvPr/>
        </p:nvSpPr>
        <p:spPr>
          <a:xfrm>
            <a:off x="8458751" y="3147798"/>
            <a:ext cx="95250" cy="95250"/>
          </a:xfrm>
          <a:custGeom>
            <a:gdLst>
              <a:gd name="connsiteX0" fmla="*/ 47625 w 95250"/>
              <a:gd name="connsiteY0" fmla="*/ 0 h 95250"/>
              <a:gd name="connsiteX1" fmla="*/ 73928 w 95250"/>
              <a:gd name="connsiteY1" fmla="*/ 0 h 95250"/>
              <a:gd name="connsiteX2" fmla="*/ 95250 w 95250"/>
              <a:gd name="connsiteY2" fmla="*/ 73928 h 95250"/>
              <a:gd name="connsiteX3" fmla="*/ 21322 w 95250"/>
              <a:gd name="connsiteY3" fmla="*/ 95250 h 95250"/>
              <a:gd name="connsiteX4" fmla="*/ 0 w 95250"/>
              <a:gd name="connsiteY4" fmla="*/ 21322 h 95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50" h="95250">
                <a:moveTo>
                  <a:pt x="47625" y="0"/>
                </a:moveTo>
                <a:cubicBezTo>
                  <a:pt x="73928" y="0"/>
                  <a:pt x="95250" y="21322"/>
                  <a:pt x="95250" y="47625"/>
                </a:cubicBezTo>
                <a:cubicBezTo>
                  <a:pt x="95250" y="73928"/>
                  <a:pt x="73928" y="95250"/>
                  <a:pt x="47625" y="95250"/>
                </a:cubicBezTo>
                <a:cubicBezTo>
                  <a:pt x="21322" y="95250"/>
                  <a:pt x="0" y="73928"/>
                  <a:pt x="0" y="47625"/>
                </a:cubicBezTo>
                <a:cubicBezTo>
                  <a:pt x="0" y="21322"/>
                  <a:pt x="21322" y="0"/>
                  <a:pt x="47625" y="0"/>
                </a:cubicBezTo>
                <a:close/>
              </a:path>
            </a:pathLst>
          </a:custGeom>
          <a:solidFill>
            <a:srgbClr val="FF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121" name="组合7" title=""/>
          <p:cNvGrpSpPr/>
          <p:nvPr/>
        </p:nvGrpSpPr>
        <p:grpSpPr>
          <a:xfrm>
            <a:off x="7063342" y="2679032"/>
            <a:ext cx="1806059" cy="2609365"/>
            <a:chExt cx="1806059" cy="2609365"/>
          </a:xfrm>
        </p:grpSpPr>
        <p:sp>
          <p:nvSpPr>
            <p:cNvPr id="122" name="形状103"/>
            <p:cNvSpPr txBox="1"/>
            <p:nvPr/>
          </p:nvSpPr>
          <p:spPr>
            <a:xfrm>
              <a:off x="0" y="0"/>
              <a:ext cx="1784879" cy="19050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3" name="形状104"/>
            <p:cNvSpPr txBox="1"/>
            <p:nvPr/>
          </p:nvSpPr>
          <p:spPr>
            <a:xfrm flipH="1">
              <a:off x="1804868" y="6426"/>
              <a:ext cx="1191" cy="2602939"/>
            </a:xfrm>
            <a:prstGeom prst="line">
              <a:avLst/>
            </a:prstGeom>
            <a:solidFill>
              <a:srgbClr val="5C81CC">
                <a:alpha val="100000"/>
              </a:srgbClr>
            </a:solidFill>
            <a:ln w="19050">
              <a:solidFill>
                <a:srgbClr val="FF0000">
                  <a:alpha val="100000"/>
                </a:srgbClr>
              </a:solidFill>
              <a:prstDash val="sysDash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124" name="形状4" title=""/>
          <p:cNvSpPr txBox="1"/>
          <p:nvPr/>
        </p:nvSpPr>
        <p:spPr>
          <a:xfrm>
            <a:off x="8816335" y="2627095"/>
            <a:ext cx="95250" cy="95250"/>
          </a:xfrm>
          <a:custGeom>
            <a:gdLst>
              <a:gd name="connsiteX0" fmla="*/ 47625 w 95250"/>
              <a:gd name="connsiteY0" fmla="*/ 0 h 95250"/>
              <a:gd name="connsiteX1" fmla="*/ 73928 w 95250"/>
              <a:gd name="connsiteY1" fmla="*/ 0 h 95250"/>
              <a:gd name="connsiteX2" fmla="*/ 95250 w 95250"/>
              <a:gd name="connsiteY2" fmla="*/ 73928 h 95250"/>
              <a:gd name="connsiteX3" fmla="*/ 21322 w 95250"/>
              <a:gd name="connsiteY3" fmla="*/ 95250 h 95250"/>
              <a:gd name="connsiteX4" fmla="*/ 0 w 95250"/>
              <a:gd name="connsiteY4" fmla="*/ 21322 h 95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50" h="95250">
                <a:moveTo>
                  <a:pt x="47625" y="0"/>
                </a:moveTo>
                <a:cubicBezTo>
                  <a:pt x="73928" y="0"/>
                  <a:pt x="95250" y="21322"/>
                  <a:pt x="95250" y="47625"/>
                </a:cubicBezTo>
                <a:cubicBezTo>
                  <a:pt x="95250" y="73928"/>
                  <a:pt x="73928" y="95250"/>
                  <a:pt x="47625" y="95250"/>
                </a:cubicBezTo>
                <a:cubicBezTo>
                  <a:pt x="21322" y="95250"/>
                  <a:pt x="0" y="73928"/>
                  <a:pt x="0" y="47625"/>
                </a:cubicBezTo>
                <a:cubicBezTo>
                  <a:pt x="0" y="21322"/>
                  <a:pt x="21322" y="0"/>
                  <a:pt x="47625" y="0"/>
                </a:cubicBezTo>
                <a:close/>
              </a:path>
            </a:pathLst>
          </a:custGeom>
          <a:solidFill>
            <a:srgbClr val="FF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5" name="形状5" title=""/>
          <p:cNvSpPr txBox="1"/>
          <p:nvPr/>
        </p:nvSpPr>
        <p:spPr>
          <a:xfrm flipV="1">
            <a:off x="7067696" y="2122866"/>
            <a:ext cx="2177723" cy="3152813"/>
          </a:xfrm>
          <a:prstGeom prst="line">
            <a:avLst/>
          </a:prstGeom>
          <a:solidFill>
            <a:srgbClr val="FF0000">
              <a:alpha val="100000"/>
            </a:srgbClr>
          </a:solidFill>
          <a:ln w="38100">
            <a:solidFill>
              <a:srgbClr val="FF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6" name="形状6" title=""/>
          <p:cNvSpPr txBox="1"/>
          <p:nvPr/>
        </p:nvSpPr>
        <p:spPr>
          <a:xfrm>
            <a:off x="7000241" y="5257403"/>
            <a:ext cx="95250" cy="95250"/>
          </a:xfrm>
          <a:custGeom>
            <a:gdLst>
              <a:gd name="connsiteX0" fmla="*/ 47625 w 95250"/>
              <a:gd name="connsiteY0" fmla="*/ 0 h 95250"/>
              <a:gd name="connsiteX1" fmla="*/ 73928 w 95250"/>
              <a:gd name="connsiteY1" fmla="*/ 0 h 95250"/>
              <a:gd name="connsiteX2" fmla="*/ 95250 w 95250"/>
              <a:gd name="connsiteY2" fmla="*/ 73928 h 95250"/>
              <a:gd name="connsiteX3" fmla="*/ 21322 w 95250"/>
              <a:gd name="connsiteY3" fmla="*/ 95250 h 95250"/>
              <a:gd name="connsiteX4" fmla="*/ 0 w 95250"/>
              <a:gd name="connsiteY4" fmla="*/ 21322 h 95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50" h="95250">
                <a:moveTo>
                  <a:pt x="47625" y="0"/>
                </a:moveTo>
                <a:cubicBezTo>
                  <a:pt x="73928" y="0"/>
                  <a:pt x="95250" y="21322"/>
                  <a:pt x="95250" y="47625"/>
                </a:cubicBezTo>
                <a:cubicBezTo>
                  <a:pt x="95250" y="73928"/>
                  <a:pt x="73928" y="95250"/>
                  <a:pt x="47625" y="95250"/>
                </a:cubicBezTo>
                <a:cubicBezTo>
                  <a:pt x="21322" y="95250"/>
                  <a:pt x="0" y="73928"/>
                  <a:pt x="0" y="47625"/>
                </a:cubicBezTo>
                <a:cubicBezTo>
                  <a:pt x="0" y="21322"/>
                  <a:pt x="21322" y="0"/>
                  <a:pt x="47625" y="0"/>
                </a:cubicBezTo>
                <a:close/>
              </a:path>
            </a:pathLst>
          </a:custGeom>
          <a:solidFill>
            <a:srgbClr val="FF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7" name="文本1" title=""/>
          <p:cNvSpPr txBox="1"/>
          <p:nvPr/>
        </p:nvSpPr>
        <p:spPr>
          <a:xfrm>
            <a:off x="-505" y="-770192"/>
            <a:ext cx="12192762" cy="76993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0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过渡语：阿基米德是如何辨别工匠是否往皇冠中添入了银呢？是的，通过密度，那么什么是密度？视频中说到质量与体积的比值，那么物体的质量和体积到底又什么关系呢？我们一起来探究。</a:t>
            </a:r>
            <a:endParaRPr lang="zh-CN" altLang="en-US" sz="20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8" name="文本2" title=""/>
          <p:cNvSpPr txBox="1"/>
          <p:nvPr/>
        </p:nvSpPr>
        <p:spPr>
          <a:xfrm>
            <a:off x="782317" y="1601210"/>
            <a:ext cx="2126437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记录数据：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9" name="文本3" title="">
            <a:hlinkClick r:id="rId2" action="ppaction://hlinksldjump"/>
          </p:cNvPr>
          <p:cNvSpPr txBox="1"/>
          <p:nvPr/>
        </p:nvSpPr>
        <p:spPr>
          <a:xfrm>
            <a:off x="410127" y="1122845"/>
            <a:ext cx="26664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设计并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2" action="ppaction://hlinksldjump"/>
              </a:rPr>
              <a:t>进行实验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2" action="ppaction://hlinksldjump"/>
            </a:endParaRPr>
          </a:p>
        </p:txBody>
      </p:sp>
      <p:sp>
        <p:nvSpPr>
          <p:cNvPr id="130" name="文本4" title=""/>
          <p:cNvSpPr txBox="1"/>
          <p:nvPr/>
        </p:nvSpPr>
        <p:spPr>
          <a:xfrm>
            <a:off x="407241" y="5807354"/>
            <a:ext cx="205682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实验结论：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1" name="文本5" title=""/>
          <p:cNvSpPr txBox="1"/>
          <p:nvPr/>
        </p:nvSpPr>
        <p:spPr>
          <a:xfrm>
            <a:off x="2411092" y="5807678"/>
            <a:ext cx="491726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同种物质的质量与体积成______。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2" name="文本6" title=""/>
          <p:cNvSpPr txBox="1"/>
          <p:nvPr/>
        </p:nvSpPr>
        <p:spPr>
          <a:xfrm>
            <a:off x="5859142" y="5807678"/>
            <a:ext cx="850087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正比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4" name="图片 133" title="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3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9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9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9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3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" grpId="0" animBg="1"/>
      <p:bldP spid="128" grpId="0" animBg="1"/>
      <p:bldP spid="91" grpId="0" animBg="1"/>
      <p:bldP spid="2" grpId="0" animBg="1"/>
      <p:bldP spid="99" grpId="0" animBg="1"/>
      <p:bldP spid="105" grpId="0" animBg="1"/>
      <p:bldP spid="113" grpId="0" animBg="1"/>
      <p:bldP spid="116" grpId="0" animBg="1"/>
      <p:bldP spid="117" grpId="0" animBg="1"/>
      <p:bldP spid="120" grpId="0" animBg="1"/>
      <p:bldP spid="121" grpId="0" animBg="1"/>
      <p:bldP spid="124" grpId="0" animBg="1"/>
      <p:bldP spid="126" grpId="0" animBg="1"/>
      <p:bldP spid="125" grpId="0" animBg="1"/>
      <p:bldP spid="130" grpId="0" animBg="1"/>
      <p:bldP spid="131" grpId="0" animBg="1"/>
      <p:bldP spid="1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551833" y="4342924"/>
            <a:ext cx="4017616" cy="62861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 kg/m</a:t>
            </a:r>
            <a:r>
              <a:rPr lang="zh-CN" altLang="en-US" sz="3000" b="1" i="0" baseline="3000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r>
              <a:rPr lang="zh-CN" altLang="en-US" sz="30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=_________g/cm</a:t>
            </a:r>
            <a:r>
              <a:rPr lang="zh-CN" altLang="en-US" sz="3000" b="1" i="0" baseline="3000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2551833" y="4933474"/>
            <a:ext cx="4017616" cy="62861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 g/cm</a:t>
            </a:r>
            <a:r>
              <a:rPr lang="zh-CN" altLang="en-US" sz="3000" b="1" i="0" baseline="3000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r>
              <a:rPr lang="zh-CN" altLang="en-US" sz="26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=_________kg/m</a:t>
            </a:r>
            <a:r>
              <a:rPr lang="zh-CN" altLang="en-US" sz="3000" b="1" i="0" baseline="3000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r>
              <a:rPr lang="zh-CN" altLang="en-US" sz="30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endParaRPr lang="zh-CN" altLang="en-US" sz="3000" b="1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4" name="文本3" title=""/>
          <p:cNvSpPr txBox="1"/>
          <p:nvPr/>
        </p:nvSpPr>
        <p:spPr>
          <a:xfrm>
            <a:off x="2477395" y="2831411"/>
            <a:ext cx="174608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_________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6" name="组合1" title=""/>
          <p:cNvGrpSpPr/>
          <p:nvPr/>
        </p:nvGrpSpPr>
        <p:grpSpPr>
          <a:xfrm>
            <a:off x="414642" y="283733"/>
            <a:ext cx="1603601" cy="835022"/>
            <a:chExt cx="1603601" cy="835022"/>
          </a:xfrm>
        </p:grpSpPr>
        <p:sp>
          <p:nvSpPr>
            <p:cNvPr id="7" name="形状4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557375" y="273901"/>
              <a:ext cx="10462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密度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形状8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2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1595" y="2537955"/>
            <a:ext cx="1324108" cy="1179462"/>
          </a:xfrm>
          <a:prstGeom prst="rect">
            <a:avLst/>
          </a:prstGeom>
        </p:spPr>
      </p:pic>
      <p:sp>
        <p:nvSpPr>
          <p:cNvPr id="13" name="文本4" title=""/>
          <p:cNvSpPr txBox="1"/>
          <p:nvPr/>
        </p:nvSpPr>
        <p:spPr>
          <a:xfrm>
            <a:off x="417138" y="1119864"/>
            <a:ext cx="206074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基本概念：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5" title=""/>
          <p:cNvSpPr txBox="1"/>
          <p:nvPr/>
        </p:nvSpPr>
        <p:spPr>
          <a:xfrm>
            <a:off x="1927279" y="1575016"/>
            <a:ext cx="9531868" cy="104533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某种物质组成的物体的______与它的______之比叫做这种物质的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密度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符号：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读作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6" title=""/>
          <p:cNvSpPr txBox="1"/>
          <p:nvPr/>
        </p:nvSpPr>
        <p:spPr>
          <a:xfrm>
            <a:off x="708470" y="2831402"/>
            <a:ext cx="184321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⑵ 表达式：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7" title=""/>
          <p:cNvSpPr txBox="1"/>
          <p:nvPr/>
        </p:nvSpPr>
        <p:spPr>
          <a:xfrm>
            <a:off x="5071643" y="1579264"/>
            <a:ext cx="82296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8" title=""/>
          <p:cNvSpPr txBox="1"/>
          <p:nvPr/>
        </p:nvSpPr>
        <p:spPr>
          <a:xfrm>
            <a:off x="708698" y="1578369"/>
            <a:ext cx="1519609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⑴ 定义：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9" title=""/>
          <p:cNvSpPr txBox="1"/>
          <p:nvPr/>
        </p:nvSpPr>
        <p:spPr>
          <a:xfrm>
            <a:off x="6820433" y="1579559"/>
            <a:ext cx="83903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体积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10" title=""/>
          <p:cNvSpPr txBox="1"/>
          <p:nvPr/>
        </p:nvSpPr>
        <p:spPr>
          <a:xfrm>
            <a:off x="5297024" y="2041950"/>
            <a:ext cx="725329" cy="57779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000"/>
              </a:lnSpc>
            </a:pPr>
            <a:r>
              <a:rPr lang="zh-CN" altLang="en-US" sz="26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rou</a:t>
            </a:r>
            <a:endParaRPr lang="zh-CN" altLang="en-US" sz="26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0" name="文本11" title=""/>
          <p:cNvSpPr txBox="1"/>
          <p:nvPr/>
        </p:nvSpPr>
        <p:spPr>
          <a:xfrm>
            <a:off x="2011432" y="3622348"/>
            <a:ext cx="3556787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_________或__________。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12" title=""/>
          <p:cNvSpPr txBox="1"/>
          <p:nvPr/>
        </p:nvSpPr>
        <p:spPr>
          <a:xfrm>
            <a:off x="2184730" y="3633597"/>
            <a:ext cx="1245232" cy="57019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kg/m</a:t>
            </a:r>
            <a:r>
              <a:rPr lang="zh-CN" altLang="en-US" sz="30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2" name="文本13" title=""/>
          <p:cNvSpPr txBox="1"/>
          <p:nvPr/>
        </p:nvSpPr>
        <p:spPr>
          <a:xfrm>
            <a:off x="3819830" y="3634054"/>
            <a:ext cx="1252061" cy="57019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g/cm</a:t>
            </a:r>
            <a:r>
              <a:rPr lang="zh-CN" altLang="en-US" sz="30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3" name="文本14" title=""/>
          <p:cNvSpPr txBox="1"/>
          <p:nvPr/>
        </p:nvSpPr>
        <p:spPr>
          <a:xfrm>
            <a:off x="708698" y="3622177"/>
            <a:ext cx="1519238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⑶ 单位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4" name="公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162" y="1876158"/>
            <a:ext cx="535200" cy="662168"/>
          </a:xfrm>
          <a:prstGeom prst="rect">
            <a:avLst/>
          </a:prstGeom>
        </p:spPr>
      </p:pic>
      <p:sp>
        <p:nvSpPr>
          <p:cNvPr id="25" name="文本15" title=""/>
          <p:cNvSpPr txBox="1"/>
          <p:nvPr/>
        </p:nvSpPr>
        <p:spPr>
          <a:xfrm>
            <a:off x="708698" y="4360364"/>
            <a:ext cx="2181825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⑷ 单位换算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6" name="公式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520" y="4292937"/>
            <a:ext cx="1686358" cy="659839"/>
          </a:xfrm>
          <a:prstGeom prst="rect">
            <a:avLst/>
          </a:prstGeom>
        </p:spPr>
      </p:pic>
      <p:pic>
        <p:nvPicPr>
          <p:cNvPr id="27" name="公式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9023" y="4901946"/>
            <a:ext cx="1377672" cy="659839"/>
          </a:xfrm>
          <a:prstGeom prst="rect">
            <a:avLst/>
          </a:prstGeom>
        </p:spPr>
      </p:pic>
      <p:sp>
        <p:nvSpPr>
          <p:cNvPr id="28" name="形状2" title=""/>
          <p:cNvSpPr txBox="1"/>
          <p:nvPr/>
        </p:nvSpPr>
        <p:spPr>
          <a:xfrm>
            <a:off x="7659091" y="3285125"/>
            <a:ext cx="3451222" cy="2276475"/>
          </a:xfrm>
          <a:custGeom>
            <a:gdLst>
              <a:gd name="connsiteX0" fmla="*/ 1455984 w 3451222"/>
              <a:gd name="connsiteY0" fmla="*/ 0 h 2276475"/>
              <a:gd name="connsiteX1" fmla="*/ 1916261 w 3451222"/>
              <a:gd name="connsiteY1" fmla="*/ 399382 h 2276475"/>
              <a:gd name="connsiteX2" fmla="*/ 2237903 w 3451222"/>
              <a:gd name="connsiteY2" fmla="*/ 59908 h 2276475"/>
              <a:gd name="connsiteX3" fmla="*/ 2391629 w 3451222"/>
              <a:gd name="connsiteY3" fmla="*/ 469273 h 2276475"/>
              <a:gd name="connsiteX4" fmla="*/ 3002817 w 3451222"/>
              <a:gd name="connsiteY4" fmla="*/ 129799 h 2276475"/>
              <a:gd name="connsiteX5" fmla="*/ 2717595 w 3451222"/>
              <a:gd name="connsiteY5" fmla="*/ 658979 h 2276475"/>
              <a:gd name="connsiteX6" fmla="*/ 3249001 w 3451222"/>
              <a:gd name="connsiteY6" fmla="*/ 589088 h 2276475"/>
              <a:gd name="connsiteX7" fmla="*/ 3002817 w 3451222"/>
              <a:gd name="connsiteY7" fmla="*/ 968500 h 2276475"/>
              <a:gd name="connsiteX8" fmla="*/ 3451222 w 3451222"/>
              <a:gd name="connsiteY8" fmla="*/ 1278022 h 2276475"/>
              <a:gd name="connsiteX9" fmla="*/ 2785504 w 3451222"/>
              <a:gd name="connsiteY9" fmla="*/ 1228098 h 2276475"/>
              <a:gd name="connsiteX10" fmla="*/ 2871524 w 3451222"/>
              <a:gd name="connsiteY10" fmla="*/ 1547603 h 2276475"/>
              <a:gd name="connsiteX11" fmla="*/ 2432375 w 3451222"/>
              <a:gd name="connsiteY11" fmla="*/ 1487697 h 2276475"/>
              <a:gd name="connsiteX12" fmla="*/ 2561455 w 3451222"/>
              <a:gd name="connsiteY12" fmla="*/ 1927015 h 2276475"/>
              <a:gd name="connsiteX13" fmla="*/ 1916261 w 3451222"/>
              <a:gd name="connsiteY13" fmla="*/ 1737309 h 2276475"/>
              <a:gd name="connsiteX14" fmla="*/ 1535966 w 3451222"/>
              <a:gd name="connsiteY14" fmla="*/ 2226553 h 2276475"/>
              <a:gd name="connsiteX15" fmla="*/ 1334653 w 3451222"/>
              <a:gd name="connsiteY15" fmla="*/ 1927015 h 2276475"/>
              <a:gd name="connsiteX16" fmla="*/ 598813 w 3451222"/>
              <a:gd name="connsiteY16" fmla="*/ 2276475 h 2276475"/>
              <a:gd name="connsiteX17" fmla="*/ 734632 w 3451222"/>
              <a:gd name="connsiteY17" fmla="*/ 1737309 h 2276475"/>
              <a:gd name="connsiteX18" fmla="*/ 218518 w 3451222"/>
              <a:gd name="connsiteY18" fmla="*/ 1677403 h 2276475"/>
              <a:gd name="connsiteX19" fmla="*/ 571648 w 3451222"/>
              <a:gd name="connsiteY19" fmla="*/ 1347913 h 2276475"/>
              <a:gd name="connsiteX20" fmla="*/ 0 w 3451222"/>
              <a:gd name="connsiteY20" fmla="*/ 1068346 h 2276475"/>
              <a:gd name="connsiteX21" fmla="*/ 598813 w 3451222"/>
              <a:gd name="connsiteY21" fmla="*/ 928562 h 2276475"/>
              <a:gd name="connsiteX22" fmla="*/ 354338 w 3451222"/>
              <a:gd name="connsiteY22" fmla="*/ 339474 h 2276475"/>
              <a:gd name="connsiteX23" fmla="*/ 1250746 w 3451222"/>
              <a:gd name="connsiteY23" fmla="*/ 529180 h 2276475"/>
              <a:gd name="connsiteX24" fmla="*/ 1455984 w 3451222"/>
              <a:gd name="connsiteY24" fmla="*/ 0 h 22764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451222" h="2276475">
                <a:moveTo>
                  <a:pt x="1455984" y="0"/>
                </a:moveTo>
                <a:lnTo>
                  <a:pt x="1916261" y="399382"/>
                </a:lnTo>
                <a:lnTo>
                  <a:pt x="2237903" y="59908"/>
                </a:lnTo>
                <a:lnTo>
                  <a:pt x="2391629" y="469273"/>
                </a:lnTo>
                <a:lnTo>
                  <a:pt x="3002817" y="129799"/>
                </a:lnTo>
                <a:lnTo>
                  <a:pt x="2717595" y="658979"/>
                </a:lnTo>
                <a:lnTo>
                  <a:pt x="3249001" y="589088"/>
                </a:lnTo>
                <a:lnTo>
                  <a:pt x="3002817" y="968500"/>
                </a:lnTo>
                <a:lnTo>
                  <a:pt x="3451222" y="1278022"/>
                </a:lnTo>
                <a:lnTo>
                  <a:pt x="2785504" y="1228098"/>
                </a:lnTo>
                <a:lnTo>
                  <a:pt x="2871524" y="1547603"/>
                </a:lnTo>
                <a:lnTo>
                  <a:pt x="2432375" y="1487697"/>
                </a:lnTo>
                <a:lnTo>
                  <a:pt x="2561455" y="1927015"/>
                </a:lnTo>
                <a:lnTo>
                  <a:pt x="1916261" y="1737309"/>
                </a:lnTo>
                <a:lnTo>
                  <a:pt x="1535966" y="2226553"/>
                </a:lnTo>
                <a:lnTo>
                  <a:pt x="1334653" y="1927015"/>
                </a:lnTo>
                <a:lnTo>
                  <a:pt x="598813" y="2276475"/>
                </a:lnTo>
                <a:lnTo>
                  <a:pt x="734632" y="1737309"/>
                </a:lnTo>
                <a:lnTo>
                  <a:pt x="218518" y="1677403"/>
                </a:lnTo>
                <a:lnTo>
                  <a:pt x="571648" y="1347913"/>
                </a:lnTo>
                <a:lnTo>
                  <a:pt x="0" y="1068346"/>
                </a:lnTo>
                <a:lnTo>
                  <a:pt x="598813" y="928562"/>
                </a:lnTo>
                <a:lnTo>
                  <a:pt x="354338" y="339474"/>
                </a:lnTo>
                <a:lnTo>
                  <a:pt x="1250746" y="529180"/>
                </a:lnTo>
                <a:lnTo>
                  <a:pt x="1455984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体积单位</a:t>
            </a:r>
            <a:endParaRPr lang="zh-CN" altLang="en-US" sz="30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0" name="图片 59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4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4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2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3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2" grpId="0" animBg="1"/>
      <p:bldP spid="13" grpId="0" animBg="1"/>
      <p:bldP spid="17" grpId="0" animBg="1"/>
      <p:bldP spid="14" grpId="0" animBg="1"/>
      <p:bldP spid="16" grpId="0" animBg="1"/>
      <p:bldP spid="18" grpId="0" animBg="1"/>
      <p:bldP spid="15" grpId="0" animBg="1"/>
      <p:bldP spid="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" grpId="0" animBg="1"/>
      <p:bldP spid="27" grpId="0" animBg="1"/>
      <p:bldP spid="3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07613" y="1123769"/>
            <a:ext cx="6445939" cy="540988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 对密度公式                的理解正确的有哪些？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414642" y="283733"/>
            <a:ext cx="1603601" cy="835022"/>
            <a:chExt cx="1603601" cy="835022"/>
          </a:xfrm>
        </p:grpSpPr>
        <p:sp>
          <p:nvSpPr>
            <p:cNvPr id="5" name="形状3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557375" y="273901"/>
              <a:ext cx="10462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密度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1317" y="849744"/>
            <a:ext cx="1229420" cy="1089355"/>
          </a:xfrm>
          <a:prstGeom prst="rect">
            <a:avLst/>
          </a:prstGeom>
        </p:spPr>
      </p:pic>
      <p:sp>
        <p:nvSpPr>
          <p:cNvPr id="11" name="文本2" title=""/>
          <p:cNvSpPr txBox="1"/>
          <p:nvPr/>
        </p:nvSpPr>
        <p:spPr>
          <a:xfrm>
            <a:off x="1170851" y="2314785"/>
            <a:ext cx="705251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①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物质的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成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正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……………………（   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3" title=""/>
          <p:cNvSpPr txBox="1"/>
          <p:nvPr/>
        </p:nvSpPr>
        <p:spPr>
          <a:xfrm>
            <a:off x="658482" y="3895582"/>
            <a:ext cx="535031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 同种物质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，温度、状态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改变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时：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4" title=""/>
          <p:cNvSpPr txBox="1"/>
          <p:nvPr/>
        </p:nvSpPr>
        <p:spPr>
          <a:xfrm>
            <a:off x="658730" y="1816970"/>
            <a:ext cx="5005407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同种物质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，温度、状态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不变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时：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5" title=""/>
          <p:cNvSpPr txBox="1"/>
          <p:nvPr/>
        </p:nvSpPr>
        <p:spPr>
          <a:xfrm>
            <a:off x="1170861" y="2806865"/>
            <a:ext cx="70517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② 物质的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V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成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反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……………………（   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6" title=""/>
          <p:cNvSpPr txBox="1"/>
          <p:nvPr/>
        </p:nvSpPr>
        <p:spPr>
          <a:xfrm>
            <a:off x="1170880" y="3335836"/>
            <a:ext cx="705191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③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</a:t>
            </a:r>
            <a:r>
              <a:rPr lang="zh-CN" altLang="en-US" sz="2400" b="0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一定，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V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成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正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…………………（   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文本7" title=""/>
          <p:cNvSpPr txBox="1"/>
          <p:nvPr/>
        </p:nvSpPr>
        <p:spPr>
          <a:xfrm>
            <a:off x="1170851" y="4487809"/>
            <a:ext cx="705167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①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一定时，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V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成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反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………………（   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" name="文本8" title=""/>
          <p:cNvSpPr txBox="1"/>
          <p:nvPr/>
        </p:nvSpPr>
        <p:spPr>
          <a:xfrm>
            <a:off x="1170861" y="4985242"/>
            <a:ext cx="705207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②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V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一定时，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与 </a:t>
            </a:r>
            <a:r>
              <a:rPr lang="zh-CN" altLang="en-US" sz="2400" b="1" i="1">
                <a:solidFill>
                  <a:srgbClr val="FFEE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成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正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比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………………（   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8" name="图片1" title=""/>
          <p:cNvPicPr>
            <a:picLocks noChangeAspect="1"/>
          </p:cNvPicPr>
          <p:nvPr/>
        </p:nvPicPr>
        <p:blipFill>
          <a:blip r:embed="rId3"/>
          <a:srcRect l="5744" t="3630" r="4438" b="2640"/>
          <a:stretch>
            <a:fillRect/>
          </a:stretch>
        </p:blipFill>
        <p:spPr>
          <a:xfrm>
            <a:off x="7213159" y="3423837"/>
            <a:ext cx="571367" cy="471773"/>
          </a:xfrm>
          <a:prstGeom prst="rect">
            <a:avLst/>
          </a:prstGeom>
        </p:spPr>
      </p:pic>
      <p:pic>
        <p:nvPicPr>
          <p:cNvPr id="19" name="图片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5497" y="2436009"/>
            <a:ext cx="485870" cy="470144"/>
          </a:xfrm>
          <a:prstGeom prst="rect">
            <a:avLst/>
          </a:prstGeom>
        </p:spPr>
      </p:pic>
      <p:pic>
        <p:nvPicPr>
          <p:cNvPr id="20" name="图片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6078" y="2954274"/>
            <a:ext cx="485870" cy="470144"/>
          </a:xfrm>
          <a:prstGeom prst="rect">
            <a:avLst/>
          </a:prstGeom>
        </p:spPr>
      </p:pic>
      <p:pic>
        <p:nvPicPr>
          <p:cNvPr id="21" name="图片4" title=""/>
          <p:cNvPicPr>
            <a:picLocks noChangeAspect="1"/>
          </p:cNvPicPr>
          <p:nvPr/>
        </p:nvPicPr>
        <p:blipFill>
          <a:blip r:embed="rId3"/>
          <a:srcRect l="5744" t="3630" r="4438" b="2640"/>
          <a:stretch>
            <a:fillRect/>
          </a:stretch>
        </p:blipFill>
        <p:spPr>
          <a:xfrm>
            <a:off x="7213168" y="4548426"/>
            <a:ext cx="571367" cy="471773"/>
          </a:xfrm>
          <a:prstGeom prst="rect">
            <a:avLst/>
          </a:prstGeom>
        </p:spPr>
      </p:pic>
      <p:pic>
        <p:nvPicPr>
          <p:cNvPr id="22" name="图片5" title=""/>
          <p:cNvPicPr>
            <a:picLocks noChangeAspect="1"/>
          </p:cNvPicPr>
          <p:nvPr/>
        </p:nvPicPr>
        <p:blipFill>
          <a:blip r:embed="rId3"/>
          <a:srcRect l="5744" t="3630" r="4438" b="2640"/>
          <a:stretch>
            <a:fillRect/>
          </a:stretch>
        </p:blipFill>
        <p:spPr>
          <a:xfrm>
            <a:off x="7170325" y="5045850"/>
            <a:ext cx="571367" cy="47177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3" grpId="0" animBg="1"/>
      <p:bldP spid="11" grpId="0" animBg="1"/>
      <p:bldP spid="19" grpId="0" animBg="1"/>
      <p:bldP spid="14" grpId="0" animBg="1"/>
      <p:bldP spid="20" grpId="0" animBg="1"/>
      <p:bldP spid="15" grpId="0" animBg="1"/>
      <p:bldP spid="18" grpId="0" animBg="1"/>
      <p:bldP spid="12" grpId="0" animBg="1"/>
      <p:bldP spid="16" grpId="0" animBg="1"/>
      <p:bldP spid="21" grpId="0" animBg="1"/>
      <p:bldP spid="17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07594" y="2799759"/>
            <a:ext cx="1110234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不同种物质密度一般______；（也有______的情况：如冰和蜡，酒精和煤油）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 title=""/>
          <p:cNvSpPr txBox="1"/>
          <p:nvPr/>
        </p:nvSpPr>
        <p:spPr>
          <a:xfrm>
            <a:off x="557212" y="1721006"/>
            <a:ext cx="4333561" cy="751122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① 一般：</a:t>
            </a:r>
            <a:r>
              <a:rPr lang="zh-CN" altLang="en-US" sz="2400" b="1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固</a:t>
            </a:r>
            <a:r>
              <a:rPr lang="zh-CN" altLang="en-US" sz="2400" b="0" i="0" u="sng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1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液</a:t>
            </a:r>
            <a:r>
              <a:rPr lang="zh-CN" altLang="en-US" sz="2400" b="0" i="0" u="sng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</a:t>
            </a:r>
            <a:r>
              <a:rPr lang="zh-CN" altLang="en-US" sz="2400" b="1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气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；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2" title=""/>
          <p:cNvSpPr txBox="1"/>
          <p:nvPr/>
        </p:nvSpPr>
        <p:spPr>
          <a:xfrm>
            <a:off x="476802" y="4260415"/>
            <a:ext cx="11142507" cy="123641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④ 密度是物质本身的一种特性,它与物体的______、______、______、______等因素无关，但与物质的______、______和______有关。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3" title=""/>
          <p:cNvSpPr txBox="1"/>
          <p:nvPr/>
        </p:nvSpPr>
        <p:spPr>
          <a:xfrm>
            <a:off x="435769" y="3246844"/>
            <a:ext cx="11550968" cy="123641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③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固体和液体密度用国际单位，数值都表示为“</a:t>
            </a:r>
            <a:r>
              <a:rPr lang="zh-CN" altLang="en-US" sz="2400" b="0" i="0" u="sng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”的形式，如</a:t>
            </a:r>
            <a:r>
              <a:rPr lang="zh-CN" altLang="en-US" sz="2400" b="1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水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=1.0×10</a:t>
            </a:r>
            <a:r>
              <a:rPr lang="zh-CN" altLang="en-US" sz="2400" b="0" i="0" baseline="30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kg/m</a:t>
            </a:r>
            <a:r>
              <a:rPr lang="zh-CN" altLang="en-US" sz="2400" b="0" i="0" baseline="30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；气体密度用国际单位，数值没有“</a:t>
            </a:r>
            <a:r>
              <a:rPr lang="zh-CN" altLang="en-US" sz="2400" b="0" i="0" u="sng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”，如 </a:t>
            </a:r>
            <a:r>
              <a:rPr lang="zh-CN" altLang="en-US" sz="2400" b="1" i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en-US" sz="2400" b="0" i="0" baseline="-2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空气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=1.29 kg/m</a:t>
            </a:r>
            <a:r>
              <a:rPr lang="zh-CN" altLang="en-US" sz="2400" b="0" i="0" baseline="30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4" title=""/>
          <p:cNvSpPr txBox="1"/>
          <p:nvPr/>
        </p:nvSpPr>
        <p:spPr>
          <a:xfrm>
            <a:off x="435769" y="2243915"/>
            <a:ext cx="10902544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　② 同种物质的密度一般______，（也有______的情况：如冰和水）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5" title=""/>
          <p:cNvSpPr txBox="1"/>
          <p:nvPr/>
        </p:nvSpPr>
        <p:spPr>
          <a:xfrm>
            <a:off x="2603516" y="1860928"/>
            <a:ext cx="738502" cy="53816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＞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6" title=""/>
          <p:cNvSpPr txBox="1"/>
          <p:nvPr/>
        </p:nvSpPr>
        <p:spPr>
          <a:xfrm>
            <a:off x="3260912" y="1774041"/>
            <a:ext cx="738505" cy="7124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＞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7" title=""/>
          <p:cNvSpPr txBox="1"/>
          <p:nvPr/>
        </p:nvSpPr>
        <p:spPr>
          <a:xfrm>
            <a:off x="4070852" y="2335092"/>
            <a:ext cx="86741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相同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8" title=""/>
          <p:cNvSpPr txBox="1"/>
          <p:nvPr/>
        </p:nvSpPr>
        <p:spPr>
          <a:xfrm>
            <a:off x="3702053" y="2860558"/>
            <a:ext cx="909323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9" title=""/>
          <p:cNvSpPr txBox="1"/>
          <p:nvPr/>
        </p:nvSpPr>
        <p:spPr>
          <a:xfrm>
            <a:off x="7540485" y="3394548"/>
            <a:ext cx="863918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×10</a:t>
            </a:r>
            <a:r>
              <a:rPr lang="zh-CN" altLang="en-US" sz="24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 </a:t>
            </a:r>
            <a:endParaRPr lang="zh-CN" altLang="en-US" sz="24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2" name="文本10" title=""/>
          <p:cNvSpPr txBox="1"/>
          <p:nvPr/>
        </p:nvSpPr>
        <p:spPr>
          <a:xfrm>
            <a:off x="6269241" y="3934730"/>
            <a:ext cx="823722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×10</a:t>
            </a:r>
            <a:r>
              <a:rPr lang="zh-CN" altLang="en-US" sz="24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24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3" name="文本11" title=""/>
          <p:cNvSpPr txBox="1"/>
          <p:nvPr/>
        </p:nvSpPr>
        <p:spPr>
          <a:xfrm>
            <a:off x="6582089" y="4373413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12" title=""/>
          <p:cNvSpPr txBox="1"/>
          <p:nvPr/>
        </p:nvSpPr>
        <p:spPr>
          <a:xfrm>
            <a:off x="7675632" y="4373918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体积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13" title=""/>
          <p:cNvSpPr txBox="1"/>
          <p:nvPr/>
        </p:nvSpPr>
        <p:spPr>
          <a:xfrm>
            <a:off x="8838962" y="4373489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形状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14" title=""/>
          <p:cNvSpPr txBox="1"/>
          <p:nvPr/>
        </p:nvSpPr>
        <p:spPr>
          <a:xfrm>
            <a:off x="9932232" y="4373404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位置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15" title=""/>
          <p:cNvSpPr txBox="1"/>
          <p:nvPr/>
        </p:nvSpPr>
        <p:spPr>
          <a:xfrm>
            <a:off x="3341532" y="4867199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种类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16" title=""/>
          <p:cNvSpPr txBox="1"/>
          <p:nvPr/>
        </p:nvSpPr>
        <p:spPr>
          <a:xfrm>
            <a:off x="4504896" y="4867475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状态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17" title=""/>
          <p:cNvSpPr txBox="1"/>
          <p:nvPr/>
        </p:nvSpPr>
        <p:spPr>
          <a:xfrm>
            <a:off x="5598395" y="4867466"/>
            <a:ext cx="84229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温度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18" title=""/>
          <p:cNvSpPr txBox="1"/>
          <p:nvPr/>
        </p:nvSpPr>
        <p:spPr>
          <a:xfrm>
            <a:off x="6091171" y="2335501"/>
            <a:ext cx="88582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不同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19" title=""/>
          <p:cNvSpPr txBox="1"/>
          <p:nvPr/>
        </p:nvSpPr>
        <p:spPr>
          <a:xfrm>
            <a:off x="5739784" y="2860348"/>
            <a:ext cx="86169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相同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形状2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23" name="组合1" title=""/>
          <p:cNvGrpSpPr/>
          <p:nvPr/>
        </p:nvGrpSpPr>
        <p:grpSpPr>
          <a:xfrm>
            <a:off x="414642" y="283733"/>
            <a:ext cx="1603601" cy="835022"/>
            <a:chExt cx="1603601" cy="835022"/>
          </a:xfrm>
        </p:grpSpPr>
        <p:sp>
          <p:nvSpPr>
            <p:cNvPr id="24" name="形状3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5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6" name="形状5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7" name="形状6"/>
            <p:cNvSpPr txBox="1"/>
            <p:nvPr/>
          </p:nvSpPr>
          <p:spPr>
            <a:xfrm>
              <a:off x="557375" y="273901"/>
              <a:ext cx="10462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密度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8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9" name="文本20" title=""/>
          <p:cNvSpPr txBox="1"/>
          <p:nvPr/>
        </p:nvSpPr>
        <p:spPr>
          <a:xfrm>
            <a:off x="407613" y="1123769"/>
            <a:ext cx="9055789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3. 阅读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P146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“小资料”，说一说根据表中数据能发现什么规律？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" grpId="0" animBg="1"/>
      <p:bldP spid="7" grpId="0" animBg="1"/>
      <p:bldP spid="8" grpId="0" animBg="1"/>
      <p:bldP spid="6" grpId="0" animBg="1"/>
      <p:bldP spid="9" grpId="0" animBg="1"/>
      <p:bldP spid="20" grpId="0" animBg="1"/>
      <p:bldP spid="2" grpId="0" animBg="1"/>
      <p:bldP spid="10" grpId="0" animBg="1"/>
      <p:bldP spid="21" grpId="0" animBg="1"/>
      <p:bldP spid="5" grpId="0" animBg="1"/>
      <p:bldP spid="11" grpId="0" animBg="1"/>
      <p:bldP spid="12" grpId="0" animBg="1"/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869376" y="3284496"/>
            <a:ext cx="5213337" cy="2401983"/>
            <a:chExt cx="5213337" cy="2401983"/>
          </a:xfrm>
        </p:grpSpPr>
        <p:sp>
          <p:nvSpPr>
            <p:cNvPr id="3" name="形状11"/>
            <p:cNvSpPr txBox="1"/>
            <p:nvPr/>
          </p:nvSpPr>
          <p:spPr>
            <a:xfrm>
              <a:off x="3739791" y="1610201"/>
              <a:ext cx="1473546" cy="47016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温度/℃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形状12"/>
            <p:cNvSpPr txBox="1"/>
            <p:nvPr/>
          </p:nvSpPr>
          <p:spPr>
            <a:xfrm>
              <a:off x="162906" y="0"/>
              <a:ext cx="967454" cy="38787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4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体积</a:t>
              </a:r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0" algn="l"/>
              <a:endPara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" name="形状13"/>
            <p:cNvSpPr txBox="1"/>
            <p:nvPr/>
          </p:nvSpPr>
          <p:spPr>
            <a:xfrm rot="10800000" flipH="1">
              <a:off x="266937" y="162678"/>
              <a:ext cx="1191" cy="2239305"/>
            </a:xfrm>
            <a:prstGeom prst="line">
              <a:avLst/>
            </a:prstGeom>
            <a:solidFill>
              <a:srgbClr val="FFFFFF">
                <a:alpha val="0"/>
              </a:srgbClr>
            </a:solidFill>
            <a:ln w="23812">
              <a:solidFill>
                <a:srgbClr val="FFFFFF">
                  <a:alpha val="100000"/>
                </a:srgbClr>
              </a:solidFill>
              <a:prstDash val="solid"/>
              <a:headEnd type="none" w="med" len="med"/>
              <a:tailEnd type="arrow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形状14"/>
            <p:cNvSpPr txBox="1"/>
            <p:nvPr/>
          </p:nvSpPr>
          <p:spPr>
            <a:xfrm>
              <a:off x="0" y="1617977"/>
              <a:ext cx="4280797" cy="1191"/>
            </a:xfrm>
            <a:prstGeom prst="line">
              <a:avLst/>
            </a:prstGeom>
            <a:solidFill>
              <a:srgbClr val="FFFFFF">
                <a:alpha val="0"/>
              </a:srgbClr>
            </a:solidFill>
            <a:ln w="23812">
              <a:solidFill>
                <a:srgbClr val="FFFFFF">
                  <a:alpha val="100000"/>
                </a:srgbClr>
              </a:solidFill>
              <a:prstDash val="solid"/>
              <a:headEnd type="none" w="med" len="med"/>
              <a:tailEnd type="arrow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形状15"/>
            <p:cNvSpPr txBox="1"/>
            <p:nvPr/>
          </p:nvSpPr>
          <p:spPr>
            <a:xfrm>
              <a:off x="1939290" y="425939"/>
              <a:ext cx="1191" cy="1968466"/>
            </a:xfrm>
            <a:prstGeom prst="line">
              <a:avLst/>
            </a:prstGeom>
            <a:solidFill>
              <a:srgbClr val="FFFFFF">
                <a:alpha val="0"/>
              </a:srgbClr>
            </a:solidFill>
            <a:ln w="14288">
              <a:solidFill>
                <a:srgbClr val="FFFFFF">
                  <a:alpha val="100000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8" name="形状16"/>
            <p:cNvSpPr txBox="1"/>
            <p:nvPr/>
          </p:nvSpPr>
          <p:spPr>
            <a:xfrm>
              <a:off x="63560" y="1574673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0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9" name="形状17"/>
            <p:cNvSpPr txBox="1"/>
            <p:nvPr/>
          </p:nvSpPr>
          <p:spPr>
            <a:xfrm>
              <a:off x="561879" y="1608610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1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0" name="形状18"/>
            <p:cNvSpPr txBox="1"/>
            <p:nvPr/>
          </p:nvSpPr>
          <p:spPr>
            <a:xfrm>
              <a:off x="982818" y="1608610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2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1" name="形状19"/>
            <p:cNvSpPr txBox="1"/>
            <p:nvPr/>
          </p:nvSpPr>
          <p:spPr>
            <a:xfrm>
              <a:off x="1423397" y="1608610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3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2" name="形状20"/>
            <p:cNvSpPr txBox="1"/>
            <p:nvPr/>
          </p:nvSpPr>
          <p:spPr>
            <a:xfrm>
              <a:off x="1788376" y="1608605"/>
              <a:ext cx="3275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1" i="0">
                  <a:solidFill>
                    <a:srgbClr val="FFEE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4</a:t>
              </a:r>
              <a:endParaRPr lang="zh-CN" altLang="en-US" sz="2000" b="1" i="0">
                <a:solidFill>
                  <a:srgbClr val="FFEE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3" name="形状21"/>
            <p:cNvSpPr txBox="1"/>
            <p:nvPr/>
          </p:nvSpPr>
          <p:spPr>
            <a:xfrm>
              <a:off x="1891484" y="1574444"/>
              <a:ext cx="84649" cy="76676"/>
            </a:xfrm>
            <a:custGeom>
              <a:gdLst>
                <a:gd name="connsiteX0" fmla="*/ 42324 w 84649"/>
                <a:gd name="connsiteY0" fmla="*/ 0 h 76676"/>
                <a:gd name="connsiteX1" fmla="*/ 65699 w 84649"/>
                <a:gd name="connsiteY1" fmla="*/ 0 h 76676"/>
                <a:gd name="connsiteX2" fmla="*/ 84649 w 84649"/>
                <a:gd name="connsiteY2" fmla="*/ 59512 h 76676"/>
                <a:gd name="connsiteX3" fmla="*/ 18949 w 84649"/>
                <a:gd name="connsiteY3" fmla="*/ 76676 h 76676"/>
                <a:gd name="connsiteX4" fmla="*/ 0 w 84649"/>
                <a:gd name="connsiteY4" fmla="*/ 17165 h 76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649" h="76676">
                  <a:moveTo>
                    <a:pt x="42324" y="0"/>
                  </a:moveTo>
                  <a:cubicBezTo>
                    <a:pt x="65699" y="0"/>
                    <a:pt x="84649" y="17165"/>
                    <a:pt x="84649" y="38338"/>
                  </a:cubicBezTo>
                  <a:cubicBezTo>
                    <a:pt x="84649" y="59512"/>
                    <a:pt x="65699" y="76676"/>
                    <a:pt x="42324" y="76676"/>
                  </a:cubicBezTo>
                  <a:cubicBezTo>
                    <a:pt x="18949" y="76676"/>
                    <a:pt x="0" y="59512"/>
                    <a:pt x="0" y="38338"/>
                  </a:cubicBezTo>
                  <a:cubicBezTo>
                    <a:pt x="0" y="17165"/>
                    <a:pt x="18949" y="0"/>
                    <a:pt x="4232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形状22"/>
            <p:cNvSpPr txBox="1"/>
            <p:nvPr/>
          </p:nvSpPr>
          <p:spPr>
            <a:xfrm>
              <a:off x="1476103" y="1574444"/>
              <a:ext cx="84649" cy="76676"/>
            </a:xfrm>
            <a:custGeom>
              <a:gdLst>
                <a:gd name="connsiteX0" fmla="*/ 42324 w 84649"/>
                <a:gd name="connsiteY0" fmla="*/ 0 h 76676"/>
                <a:gd name="connsiteX1" fmla="*/ 65699 w 84649"/>
                <a:gd name="connsiteY1" fmla="*/ 0 h 76676"/>
                <a:gd name="connsiteX2" fmla="*/ 84649 w 84649"/>
                <a:gd name="connsiteY2" fmla="*/ 59512 h 76676"/>
                <a:gd name="connsiteX3" fmla="*/ 18949 w 84649"/>
                <a:gd name="connsiteY3" fmla="*/ 76676 h 76676"/>
                <a:gd name="connsiteX4" fmla="*/ 0 w 84649"/>
                <a:gd name="connsiteY4" fmla="*/ 17165 h 76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649" h="76676">
                  <a:moveTo>
                    <a:pt x="42324" y="0"/>
                  </a:moveTo>
                  <a:cubicBezTo>
                    <a:pt x="65699" y="0"/>
                    <a:pt x="84649" y="17165"/>
                    <a:pt x="84649" y="38338"/>
                  </a:cubicBezTo>
                  <a:cubicBezTo>
                    <a:pt x="84649" y="59512"/>
                    <a:pt x="65699" y="76676"/>
                    <a:pt x="42324" y="76676"/>
                  </a:cubicBezTo>
                  <a:cubicBezTo>
                    <a:pt x="18949" y="76676"/>
                    <a:pt x="0" y="59512"/>
                    <a:pt x="0" y="38338"/>
                  </a:cubicBezTo>
                  <a:cubicBezTo>
                    <a:pt x="0" y="17165"/>
                    <a:pt x="18949" y="0"/>
                    <a:pt x="4232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形状23"/>
            <p:cNvSpPr txBox="1"/>
            <p:nvPr/>
          </p:nvSpPr>
          <p:spPr>
            <a:xfrm>
              <a:off x="1060723" y="1574444"/>
              <a:ext cx="84649" cy="76676"/>
            </a:xfrm>
            <a:custGeom>
              <a:gdLst>
                <a:gd name="connsiteX0" fmla="*/ 42324 w 84649"/>
                <a:gd name="connsiteY0" fmla="*/ 0 h 76676"/>
                <a:gd name="connsiteX1" fmla="*/ 65699 w 84649"/>
                <a:gd name="connsiteY1" fmla="*/ 0 h 76676"/>
                <a:gd name="connsiteX2" fmla="*/ 84649 w 84649"/>
                <a:gd name="connsiteY2" fmla="*/ 59512 h 76676"/>
                <a:gd name="connsiteX3" fmla="*/ 18949 w 84649"/>
                <a:gd name="connsiteY3" fmla="*/ 76676 h 76676"/>
                <a:gd name="connsiteX4" fmla="*/ 0 w 84649"/>
                <a:gd name="connsiteY4" fmla="*/ 17165 h 76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649" h="76676">
                  <a:moveTo>
                    <a:pt x="42324" y="0"/>
                  </a:moveTo>
                  <a:cubicBezTo>
                    <a:pt x="65699" y="0"/>
                    <a:pt x="84649" y="17165"/>
                    <a:pt x="84649" y="38338"/>
                  </a:cubicBezTo>
                  <a:cubicBezTo>
                    <a:pt x="84649" y="59512"/>
                    <a:pt x="65699" y="76676"/>
                    <a:pt x="42324" y="76676"/>
                  </a:cubicBezTo>
                  <a:cubicBezTo>
                    <a:pt x="18949" y="76676"/>
                    <a:pt x="0" y="59512"/>
                    <a:pt x="0" y="38338"/>
                  </a:cubicBezTo>
                  <a:cubicBezTo>
                    <a:pt x="0" y="17165"/>
                    <a:pt x="18949" y="0"/>
                    <a:pt x="4232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6" name="形状24"/>
            <p:cNvSpPr txBox="1"/>
            <p:nvPr/>
          </p:nvSpPr>
          <p:spPr>
            <a:xfrm>
              <a:off x="645342" y="1574444"/>
              <a:ext cx="84649" cy="76676"/>
            </a:xfrm>
            <a:custGeom>
              <a:gdLst>
                <a:gd name="connsiteX0" fmla="*/ 42324 w 84649"/>
                <a:gd name="connsiteY0" fmla="*/ 0 h 76676"/>
                <a:gd name="connsiteX1" fmla="*/ 65699 w 84649"/>
                <a:gd name="connsiteY1" fmla="*/ 0 h 76676"/>
                <a:gd name="connsiteX2" fmla="*/ 84649 w 84649"/>
                <a:gd name="connsiteY2" fmla="*/ 59512 h 76676"/>
                <a:gd name="connsiteX3" fmla="*/ 18949 w 84649"/>
                <a:gd name="connsiteY3" fmla="*/ 76676 h 76676"/>
                <a:gd name="connsiteX4" fmla="*/ 0 w 84649"/>
                <a:gd name="connsiteY4" fmla="*/ 17165 h 76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649" h="76676">
                  <a:moveTo>
                    <a:pt x="42324" y="0"/>
                  </a:moveTo>
                  <a:cubicBezTo>
                    <a:pt x="65699" y="0"/>
                    <a:pt x="84649" y="17165"/>
                    <a:pt x="84649" y="38338"/>
                  </a:cubicBezTo>
                  <a:cubicBezTo>
                    <a:pt x="84649" y="59512"/>
                    <a:pt x="65699" y="76676"/>
                    <a:pt x="42324" y="76676"/>
                  </a:cubicBezTo>
                  <a:cubicBezTo>
                    <a:pt x="18949" y="76676"/>
                    <a:pt x="0" y="59512"/>
                    <a:pt x="0" y="38338"/>
                  </a:cubicBezTo>
                  <a:cubicBezTo>
                    <a:pt x="0" y="17165"/>
                    <a:pt x="18949" y="0"/>
                    <a:pt x="4232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7" name="形状25"/>
            <p:cNvSpPr txBox="1"/>
            <p:nvPr/>
          </p:nvSpPr>
          <p:spPr>
            <a:xfrm>
              <a:off x="229962" y="1574444"/>
              <a:ext cx="84649" cy="76676"/>
            </a:xfrm>
            <a:custGeom>
              <a:gdLst>
                <a:gd name="connsiteX0" fmla="*/ 42324 w 84649"/>
                <a:gd name="connsiteY0" fmla="*/ 0 h 76676"/>
                <a:gd name="connsiteX1" fmla="*/ 65699 w 84649"/>
                <a:gd name="connsiteY1" fmla="*/ 0 h 76676"/>
                <a:gd name="connsiteX2" fmla="*/ 84649 w 84649"/>
                <a:gd name="connsiteY2" fmla="*/ 59512 h 76676"/>
                <a:gd name="connsiteX3" fmla="*/ 18949 w 84649"/>
                <a:gd name="connsiteY3" fmla="*/ 76676 h 76676"/>
                <a:gd name="connsiteX4" fmla="*/ 0 w 84649"/>
                <a:gd name="connsiteY4" fmla="*/ 17165 h 76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649" h="76676">
                  <a:moveTo>
                    <a:pt x="42324" y="0"/>
                  </a:moveTo>
                  <a:cubicBezTo>
                    <a:pt x="65699" y="0"/>
                    <a:pt x="84649" y="17165"/>
                    <a:pt x="84649" y="38338"/>
                  </a:cubicBezTo>
                  <a:cubicBezTo>
                    <a:pt x="84649" y="59512"/>
                    <a:pt x="65699" y="76676"/>
                    <a:pt x="42324" y="76676"/>
                  </a:cubicBezTo>
                  <a:cubicBezTo>
                    <a:pt x="18949" y="76676"/>
                    <a:pt x="0" y="59512"/>
                    <a:pt x="0" y="38338"/>
                  </a:cubicBezTo>
                  <a:cubicBezTo>
                    <a:pt x="0" y="17165"/>
                    <a:pt x="18949" y="0"/>
                    <a:pt x="4232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solidFill>
                <a:srgbClr val="FFE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形状7"/>
            <p:cNvSpPr txBox="1"/>
            <p:nvPr/>
          </p:nvSpPr>
          <p:spPr>
            <a:xfrm>
              <a:off x="2136676" y="1609997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5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9" name="形状8"/>
            <p:cNvSpPr txBox="1"/>
            <p:nvPr/>
          </p:nvSpPr>
          <p:spPr>
            <a:xfrm>
              <a:off x="2557614" y="1609997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6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20" name="形状9"/>
            <p:cNvSpPr txBox="1"/>
            <p:nvPr/>
          </p:nvSpPr>
          <p:spPr>
            <a:xfrm>
              <a:off x="2998193" y="1609997"/>
              <a:ext cx="2513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0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7</a:t>
              </a:r>
              <a:endParaRPr lang="zh-CN" altLang="en-US" sz="20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21" name="形状10"/>
            <p:cNvSpPr txBox="1"/>
            <p:nvPr/>
          </p:nvSpPr>
          <p:spPr>
            <a:xfrm>
              <a:off x="3363172" y="1609992"/>
              <a:ext cx="327593" cy="3964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000" b="1" i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8</a:t>
              </a:r>
              <a:endParaRPr lang="zh-CN" altLang="en-US" sz="20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pic>
        <p:nvPicPr>
          <p:cNvPr id="22" name="图片1" title=""/>
          <p:cNvPicPr>
            <a:picLocks noChangeAspect="1"/>
          </p:cNvPicPr>
          <p:nvPr/>
        </p:nvPicPr>
        <p:blipFill>
          <a:blip r:embed="rId2"/>
          <a:srcRect l="7398" r="2157"/>
          <a:stretch>
            <a:fillRect/>
          </a:stretch>
        </p:blipFill>
        <p:spPr>
          <a:xfrm>
            <a:off x="7796108" y="2601487"/>
            <a:ext cx="4001472" cy="2979972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6813" y="2601106"/>
            <a:ext cx="4000500" cy="2979738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4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25" name="组合2" title=""/>
          <p:cNvGrpSpPr/>
          <p:nvPr/>
        </p:nvGrpSpPr>
        <p:grpSpPr>
          <a:xfrm>
            <a:off x="414642" y="283733"/>
            <a:ext cx="1603601" cy="835022"/>
            <a:chExt cx="1603601" cy="835022"/>
          </a:xfrm>
        </p:grpSpPr>
        <p:sp>
          <p:nvSpPr>
            <p:cNvPr id="26" name="形状26"/>
            <p:cNvSpPr txBox="1"/>
            <p:nvPr/>
          </p:nvSpPr>
          <p:spPr>
            <a:xfrm>
              <a:off x="559908" y="0"/>
              <a:ext cx="976789" cy="760847"/>
            </a:xfrm>
            <a:custGeom>
              <a:gdLst>
                <a:gd name="connsiteX0" fmla="*/ 0 w 976789"/>
                <a:gd name="connsiteY0" fmla="*/ 760847 h 760847"/>
                <a:gd name="connsiteX1" fmla="*/ 976789 w 976789"/>
                <a:gd name="connsiteY1" fmla="*/ 760847 h 760847"/>
                <a:gd name="connsiteX2" fmla="*/ 0 w 976789"/>
                <a:gd name="connsiteY2" fmla="*/ 760847 h 760847"/>
                <a:gd name="connsiteX0-1" fmla="*/ 0 w 976789"/>
                <a:gd name="connsiteY0-2" fmla="*/ 0 h 760847"/>
                <a:gd name="connsiteX1-3" fmla="*/ 354 w 976789"/>
                <a:gd name="connsiteY1-4" fmla="*/ 0 h 760847"/>
                <a:gd name="connsiteX2-5" fmla="*/ 0 w 976789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76789" h="760847">
                  <a:moveTo>
                    <a:pt x="0" y="760847"/>
                  </a:moveTo>
                  <a:lnTo>
                    <a:pt x="976789" y="760847"/>
                  </a:lnTo>
                  <a:lnTo>
                    <a:pt x="0" y="760847"/>
                  </a:lnTo>
                  <a:close/>
                </a:path>
                <a:path w="976789" h="760847">
                  <a:moveTo>
                    <a:pt x="0" y="0"/>
                  </a:moveTo>
                  <a:lnTo>
                    <a:pt x="354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7" name="形状27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8" name="形状28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9" name="形状29"/>
            <p:cNvSpPr txBox="1"/>
            <p:nvPr/>
          </p:nvSpPr>
          <p:spPr>
            <a:xfrm>
              <a:off x="557375" y="273901"/>
              <a:ext cx="104622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密度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0" name="形状30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31" name="文本1" title=""/>
          <p:cNvSpPr txBox="1"/>
          <p:nvPr/>
        </p:nvSpPr>
        <p:spPr>
          <a:xfrm>
            <a:off x="407613" y="1123769"/>
            <a:ext cx="2464489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4. 密度与温度：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文本2" title=""/>
          <p:cNvSpPr txBox="1"/>
          <p:nvPr/>
        </p:nvSpPr>
        <p:spPr>
          <a:xfrm>
            <a:off x="684286" y="2308288"/>
            <a:ext cx="279761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 水的反常膨胀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文本3" title=""/>
          <p:cNvSpPr txBox="1"/>
          <p:nvPr/>
        </p:nvSpPr>
        <p:spPr>
          <a:xfrm>
            <a:off x="684133" y="1716167"/>
            <a:ext cx="471013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一般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物质密度与温度的关系：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文本4" title=""/>
          <p:cNvSpPr txBox="1"/>
          <p:nvPr/>
        </p:nvSpPr>
        <p:spPr>
          <a:xfrm>
            <a:off x="4925930" y="1715967"/>
            <a:ext cx="678658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同种物质温度越___，体积越___，密度越___。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文本5" title=""/>
          <p:cNvSpPr txBox="1"/>
          <p:nvPr/>
        </p:nvSpPr>
        <p:spPr>
          <a:xfrm>
            <a:off x="7108822" y="1716091"/>
            <a:ext cx="4953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高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文本6" title=""/>
          <p:cNvSpPr txBox="1"/>
          <p:nvPr/>
        </p:nvSpPr>
        <p:spPr>
          <a:xfrm>
            <a:off x="8740778" y="1715891"/>
            <a:ext cx="4953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大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文本7" title=""/>
          <p:cNvSpPr txBox="1"/>
          <p:nvPr/>
        </p:nvSpPr>
        <p:spPr>
          <a:xfrm>
            <a:off x="10372525" y="1715891"/>
            <a:ext cx="4953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文本8" title=""/>
          <p:cNvSpPr txBox="1"/>
          <p:nvPr/>
        </p:nvSpPr>
        <p:spPr>
          <a:xfrm>
            <a:off x="7554601" y="5609892"/>
            <a:ext cx="4243035" cy="995045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在寒冷的北方冬季，自来水管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中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水结冰后经常会涨破水管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形状2" title=""/>
          <p:cNvSpPr txBox="1"/>
          <p:nvPr/>
        </p:nvSpPr>
        <p:spPr>
          <a:xfrm>
            <a:off x="1131551" y="3767176"/>
            <a:ext cx="3818733" cy="774962"/>
          </a:xfrm>
          <a:custGeom>
            <a:gdLst>
              <a:gd name="connsiteX0" fmla="*/ 0 w 3818733"/>
              <a:gd name="connsiteY0" fmla="*/ 0 h 774962"/>
              <a:gd name="connsiteX1" fmla="*/ 530381 w 3818733"/>
              <a:gd name="connsiteY1" fmla="*/ 387477 h 774962"/>
              <a:gd name="connsiteX2" fmla="*/ 2333673 w 3818733"/>
              <a:gd name="connsiteY2" fmla="*/ 774964 h 7749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18734" h="774964" fill="none">
                <a:moveTo>
                  <a:pt x="0" y="0"/>
                </a:moveTo>
                <a:cubicBezTo>
                  <a:pt x="530381" y="387477"/>
                  <a:pt x="1060761" y="774964"/>
                  <a:pt x="1697212" y="774964"/>
                </a:cubicBezTo>
                <a:cubicBezTo>
                  <a:pt x="2333673" y="774964"/>
                  <a:pt x="3076204" y="387477"/>
                  <a:pt x="3818734" y="0"/>
                </a:cubicBezTo>
              </a:path>
            </a:pathLst>
          </a:custGeom>
          <a:solidFill>
            <a:srgbClr val="FFFFFF">
              <a:alpha val="0"/>
            </a:srgbClr>
          </a:solidFill>
          <a:ln w="23812">
            <a:solidFill>
              <a:srgbClr val="FFEE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40" name="文本9" title=""/>
          <p:cNvSpPr txBox="1"/>
          <p:nvPr/>
        </p:nvSpPr>
        <p:spPr>
          <a:xfrm>
            <a:off x="1203722" y="5353240"/>
            <a:ext cx="1612900" cy="61288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热缩冷胀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" name="形状3" title=""/>
          <p:cNvSpPr txBox="1"/>
          <p:nvPr/>
        </p:nvSpPr>
        <p:spPr>
          <a:xfrm>
            <a:off x="2871788" y="5146672"/>
            <a:ext cx="1822447" cy="349253"/>
          </a:xfrm>
          <a:custGeom>
            <a:gdLst>
              <a:gd name="connsiteX0" fmla="*/ 1612895 w 1822447"/>
              <a:gd name="connsiteY0" fmla="*/ 0 h 349253"/>
              <a:gd name="connsiteX1" fmla="*/ 1822447 w 1822447"/>
              <a:gd name="connsiteY1" fmla="*/ 174627 h 349253"/>
              <a:gd name="connsiteX2" fmla="*/ 1612895 w 1822447"/>
              <a:gd name="connsiteY2" fmla="*/ 349253 h 349253"/>
              <a:gd name="connsiteX3" fmla="*/ 1612895 w 1822447"/>
              <a:gd name="connsiteY3" fmla="*/ 232835 h 349253"/>
              <a:gd name="connsiteX4" fmla="*/ 0 w 1822447"/>
              <a:gd name="connsiteY4" fmla="*/ 232835 h 349253"/>
              <a:gd name="connsiteX5" fmla="*/ 0 w 1822447"/>
              <a:gd name="connsiteY5" fmla="*/ 116418 h 349253"/>
              <a:gd name="connsiteX6" fmla="*/ 1612895 w 1822447"/>
              <a:gd name="connsiteY6" fmla="*/ 116418 h 349253"/>
              <a:gd name="connsiteX7" fmla="*/ 1612895 w 1822447"/>
              <a:gd name="connsiteY7" fmla="*/ 0 h 3492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22447" h="349253">
                <a:moveTo>
                  <a:pt x="1612895" y="0"/>
                </a:moveTo>
                <a:lnTo>
                  <a:pt x="1822447" y="174627"/>
                </a:lnTo>
                <a:lnTo>
                  <a:pt x="1612895" y="349253"/>
                </a:lnTo>
                <a:lnTo>
                  <a:pt x="1612895" y="232835"/>
                </a:lnTo>
                <a:lnTo>
                  <a:pt x="0" y="232835"/>
                </a:lnTo>
                <a:lnTo>
                  <a:pt x="0" y="116418"/>
                </a:lnTo>
                <a:lnTo>
                  <a:pt x="1612895" y="116418"/>
                </a:lnTo>
                <a:lnTo>
                  <a:pt x="1612895" y="0"/>
                </a:ln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42" name="文本10" title=""/>
          <p:cNvSpPr txBox="1"/>
          <p:nvPr/>
        </p:nvSpPr>
        <p:spPr>
          <a:xfrm>
            <a:off x="2974981" y="5290537"/>
            <a:ext cx="14097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热胀冷缩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形状4" title=""/>
          <p:cNvSpPr txBox="1"/>
          <p:nvPr/>
        </p:nvSpPr>
        <p:spPr>
          <a:xfrm>
            <a:off x="2220516" y="6027544"/>
            <a:ext cx="1206503" cy="495300"/>
          </a:xfrm>
          <a:custGeom>
            <a:gdLst>
              <a:gd name="connsiteX0" fmla="*/ 589359 w 1206503"/>
              <a:gd name="connsiteY0" fmla="*/ -674494 h 495300"/>
              <a:gd name="connsiteX1" fmla="*/ 735806 w 1206503"/>
              <a:gd name="connsiteY1" fmla="*/ 0 h 495300"/>
              <a:gd name="connsiteX2" fmla="*/ 1123953 w 1206503"/>
              <a:gd name="connsiteY2" fmla="*/ 0 h 495300"/>
              <a:gd name="connsiteX3" fmla="*/ 1169544 w 1206503"/>
              <a:gd name="connsiteY3" fmla="*/ 0 h 495300"/>
              <a:gd name="connsiteX4" fmla="*/ 1206503 w 1206503"/>
              <a:gd name="connsiteY4" fmla="*/ 412750 h 495300"/>
              <a:gd name="connsiteX5" fmla="*/ 1206503 w 1206503"/>
              <a:gd name="connsiteY5" fmla="*/ 458341 h 495300"/>
              <a:gd name="connsiteX6" fmla="*/ 82550 w 1206503"/>
              <a:gd name="connsiteY6" fmla="*/ 495300 h 495300"/>
              <a:gd name="connsiteX7" fmla="*/ 60656 w 1206503"/>
              <a:gd name="connsiteY7" fmla="*/ 495300 h 495300"/>
              <a:gd name="connsiteX8" fmla="*/ 8697 w 1206503"/>
              <a:gd name="connsiteY8" fmla="*/ 455641 h 495300"/>
              <a:gd name="connsiteX9" fmla="*/ 0 w 1206503"/>
              <a:gd name="connsiteY9" fmla="*/ 82550 h 495300"/>
              <a:gd name="connsiteX10" fmla="*/ 0 w 1206503"/>
              <a:gd name="connsiteY10" fmla="*/ 36959 h 495300"/>
              <a:gd name="connsiteX11" fmla="*/ 464060 w 1206503"/>
              <a:gd name="connsiteY11" fmla="*/ 0 h 495300"/>
              <a:gd name="connsiteX12" fmla="*/ 589359 w 1206503"/>
              <a:gd name="connsiteY12" fmla="*/ -674494 h 4953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06503" h="1169794">
                <a:moveTo>
                  <a:pt x="589359" y="-674494"/>
                </a:moveTo>
                <a:lnTo>
                  <a:pt x="735806" y="0"/>
                </a:lnTo>
                <a:lnTo>
                  <a:pt x="1123953" y="0"/>
                </a:lnTo>
                <a:cubicBezTo>
                  <a:pt x="1169544" y="0"/>
                  <a:pt x="1206503" y="36959"/>
                  <a:pt x="1206503" y="82550"/>
                </a:cubicBezTo>
                <a:lnTo>
                  <a:pt x="1206503" y="412750"/>
                </a:lnTo>
                <a:cubicBezTo>
                  <a:pt x="1206503" y="458341"/>
                  <a:pt x="1169544" y="495300"/>
                  <a:pt x="1123953" y="495300"/>
                </a:cubicBezTo>
                <a:lnTo>
                  <a:pt x="82550" y="495300"/>
                </a:lnTo>
                <a:cubicBezTo>
                  <a:pt x="60656" y="495300"/>
                  <a:pt x="39659" y="486603"/>
                  <a:pt x="24178" y="471122"/>
                </a:cubicBezTo>
                <a:cubicBezTo>
                  <a:pt x="8697" y="455641"/>
                  <a:pt x="0" y="434644"/>
                  <a:pt x="0" y="412750"/>
                </a:cubicBezTo>
                <a:lnTo>
                  <a:pt x="0" y="82550"/>
                </a:lnTo>
                <a:cubicBezTo>
                  <a:pt x="0" y="36959"/>
                  <a:pt x="36959" y="0"/>
                  <a:pt x="82550" y="0"/>
                </a:cubicBezTo>
                <a:lnTo>
                  <a:pt x="464060" y="0"/>
                </a:lnTo>
                <a:lnTo>
                  <a:pt x="589359" y="-674494"/>
                </a:ln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/>
            <a:r>
              <a:rPr lang="zh-CN" altLang="en-US" sz="2400" b="1" i="1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ρ</a:t>
            </a:r>
            <a:r>
              <a:rPr lang="zh-CN" altLang="en-US" sz="3000" b="1" i="0" baseline="-25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水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最大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44" name="形状5" title=""/>
          <p:cNvSpPr txBox="1"/>
          <p:nvPr/>
        </p:nvSpPr>
        <p:spPr>
          <a:xfrm>
            <a:off x="1165812" y="5149653"/>
            <a:ext cx="1574800" cy="342900"/>
          </a:xfrm>
          <a:custGeom>
            <a:gdLst>
              <a:gd name="connsiteX0" fmla="*/ 171450 w 1574800"/>
              <a:gd name="connsiteY0" fmla="*/ 0 h 342900"/>
              <a:gd name="connsiteX1" fmla="*/ 171450 w 1574800"/>
              <a:gd name="connsiteY1" fmla="*/ 114300 h 342900"/>
              <a:gd name="connsiteX2" fmla="*/ 1403350 w 1574800"/>
              <a:gd name="connsiteY2" fmla="*/ 114300 h 342900"/>
              <a:gd name="connsiteX3" fmla="*/ 1403350 w 1574800"/>
              <a:gd name="connsiteY3" fmla="*/ 0 h 342900"/>
              <a:gd name="connsiteX4" fmla="*/ 1574800 w 1574800"/>
              <a:gd name="connsiteY4" fmla="*/ 171450 h 342900"/>
              <a:gd name="connsiteX5" fmla="*/ 1403350 w 1574800"/>
              <a:gd name="connsiteY5" fmla="*/ 342900 h 342900"/>
              <a:gd name="connsiteX6" fmla="*/ 1403350 w 1574800"/>
              <a:gd name="connsiteY6" fmla="*/ 228600 h 342900"/>
              <a:gd name="connsiteX7" fmla="*/ 171450 w 1574800"/>
              <a:gd name="connsiteY7" fmla="*/ 228600 h 342900"/>
              <a:gd name="connsiteX8" fmla="*/ 171450 w 1574800"/>
              <a:gd name="connsiteY8" fmla="*/ 342900 h 342900"/>
              <a:gd name="connsiteX9" fmla="*/ 0 w 1574800"/>
              <a:gd name="connsiteY9" fmla="*/ 171450 h 342900"/>
              <a:gd name="connsiteX10" fmla="*/ 171450 w 1574800"/>
              <a:gd name="connsiteY10" fmla="*/ 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574800" h="342900">
                <a:moveTo>
                  <a:pt x="171450" y="0"/>
                </a:moveTo>
                <a:lnTo>
                  <a:pt x="171450" y="114300"/>
                </a:lnTo>
                <a:lnTo>
                  <a:pt x="1403350" y="114300"/>
                </a:lnTo>
                <a:lnTo>
                  <a:pt x="1403350" y="0"/>
                </a:lnTo>
                <a:lnTo>
                  <a:pt x="1574800" y="171450"/>
                </a:lnTo>
                <a:lnTo>
                  <a:pt x="1403350" y="342900"/>
                </a:lnTo>
                <a:lnTo>
                  <a:pt x="1403350" y="228600"/>
                </a:lnTo>
                <a:lnTo>
                  <a:pt x="171450" y="228600"/>
                </a:lnTo>
                <a:lnTo>
                  <a:pt x="171450" y="342900"/>
                </a:lnTo>
                <a:lnTo>
                  <a:pt x="0" y="171450"/>
                </a:lnTo>
                <a:lnTo>
                  <a:pt x="171450" y="0"/>
                </a:ln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EE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pic>
        <p:nvPicPr>
          <p:cNvPr id="60" name="图片 59" title="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3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3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3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89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94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2" grpId="0" animBg="1"/>
      <p:bldP spid="22" grpId="0" animBg="1"/>
      <p:bldP spid="38" grpId="0" animBg="1"/>
      <p:bldP spid="2" grpId="0" animBg="1"/>
      <p:bldP spid="39" grpId="0" animBg="1"/>
      <p:bldP spid="44" grpId="0" animBg="1"/>
      <p:bldP spid="40" grpId="0" animBg="1"/>
      <p:bldP spid="41" grpId="0" animBg="1"/>
      <p:bldP spid="42" grpId="0" animBg="1"/>
      <p:bldP spid="43" grpId="0" animBg="1"/>
      <p:bldP spid="22" grpId="1" animBg="1"/>
      <p:bldP spid="38" grpId="1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5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1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 title="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 title="">
            <a:hlinkClick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735998" y="798871"/>
            <a:ext cx="9387840" cy="5280660"/>
          </a:xfrm>
          <a:prstGeom prst="rect">
            <a:avLst/>
          </a:prstGeom>
        </p:spPr>
      </p:pic>
      <p:pic>
        <p:nvPicPr>
          <p:cNvPr id="33" name="图片 32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72" y="1722901"/>
            <a:ext cx="878081" cy="3413369"/>
          </a:xfrm>
          <a:custGeom>
            <a:gdLst>
              <a:gd name="connsiteX0" fmla="*/ 210739 w 878081"/>
              <a:gd name="connsiteY0" fmla="*/ 0 h 3413369"/>
              <a:gd name="connsiteX1" fmla="*/ 807835 w 878081"/>
              <a:gd name="connsiteY1" fmla="*/ 0 h 3413369"/>
              <a:gd name="connsiteX2" fmla="*/ 832931 w 878081"/>
              <a:gd name="connsiteY2" fmla="*/ 0 h 3413369"/>
              <a:gd name="connsiteX3" fmla="*/ 881218 w 878081"/>
              <a:gd name="connsiteY3" fmla="*/ 56858 h 3413369"/>
              <a:gd name="connsiteX4" fmla="*/ 856122 w 878081"/>
              <a:gd name="connsiteY4" fmla="*/ 127104 h 3413369"/>
              <a:gd name="connsiteX5" fmla="*/ 737588 w 878081"/>
              <a:gd name="connsiteY5" fmla="*/ 140493 h 3413369"/>
              <a:gd name="connsiteX6" fmla="*/ 737588 w 878081"/>
              <a:gd name="connsiteY6" fmla="*/ 3343123 h 3413369"/>
              <a:gd name="connsiteX7" fmla="*/ 737588 w 878081"/>
              <a:gd name="connsiteY7" fmla="*/ 3361754 h 3413369"/>
              <a:gd name="connsiteX8" fmla="*/ 703840 w 878081"/>
              <a:gd name="connsiteY8" fmla="*/ 3405969 h 3413369"/>
              <a:gd name="connsiteX9" fmla="*/ 70247 w 878081"/>
              <a:gd name="connsiteY9" fmla="*/ 3413370 h 3413369"/>
              <a:gd name="connsiteX10" fmla="*/ 31450 w 878081"/>
              <a:gd name="connsiteY10" fmla="*/ 3413370 h 3413369"/>
              <a:gd name="connsiteX11" fmla="*/ 0 w 878081"/>
              <a:gd name="connsiteY11" fmla="*/ 3304327 h 3413369"/>
              <a:gd name="connsiteX12" fmla="*/ 140493 w 878081"/>
              <a:gd name="connsiteY12" fmla="*/ 3272876 h 3413369"/>
              <a:gd name="connsiteX13" fmla="*/ 140493 w 878081"/>
              <a:gd name="connsiteY13" fmla="*/ 70247 h 3413369"/>
              <a:gd name="connsiteX14" fmla="*/ 140493 w 878081"/>
              <a:gd name="connsiteY14" fmla="*/ 31450 h 3413369"/>
              <a:gd name="connsiteX0-1" fmla="*/ 210739 w 878081"/>
              <a:gd name="connsiteY0-2" fmla="*/ 0 h 3413369"/>
              <a:gd name="connsiteX1-3" fmla="*/ 807835 w 878081"/>
              <a:gd name="connsiteY1-4" fmla="*/ 0 h 3413369"/>
              <a:gd name="connsiteX2-5" fmla="*/ 832931 w 878081"/>
              <a:gd name="connsiteY2-6" fmla="*/ 0 h 3413369"/>
              <a:gd name="connsiteX3-7" fmla="*/ 881218 w 878081"/>
              <a:gd name="connsiteY3-8" fmla="*/ 56858 h 3413369"/>
              <a:gd name="connsiteX4-9" fmla="*/ 856122 w 878081"/>
              <a:gd name="connsiteY4-10" fmla="*/ 127104 h 3413369"/>
              <a:gd name="connsiteX5-11" fmla="*/ 210739 w 878081"/>
              <a:gd name="connsiteY5-12" fmla="*/ 140493 h 3413369"/>
              <a:gd name="connsiteX6-13" fmla="*/ 235836 w 878081"/>
              <a:gd name="connsiteY6-14" fmla="*/ 140493 h 3413369"/>
              <a:gd name="connsiteX7-15" fmla="*/ 284123 w 878081"/>
              <a:gd name="connsiteY7-16" fmla="*/ 83635 h 3413369"/>
              <a:gd name="connsiteX8-17" fmla="*/ 259026 w 878081"/>
              <a:gd name="connsiteY8-18" fmla="*/ 13389 h 3413369"/>
              <a:gd name="connsiteX0-19" fmla="*/ 210739 w 878081"/>
              <a:gd name="connsiteY0-20" fmla="*/ 70246 h 3413369"/>
              <a:gd name="connsiteX1-21" fmla="*/ 280986 w 878081"/>
              <a:gd name="connsiteY1-22" fmla="*/ 70246 h 3413369"/>
              <a:gd name="connsiteX2-23" fmla="*/ 280986 w 878081"/>
              <a:gd name="connsiteY2-24" fmla="*/ 109043 h 3413369"/>
              <a:gd name="connsiteX3-25" fmla="*/ 191341 w 878081"/>
              <a:gd name="connsiteY3-26" fmla="*/ 140493 h 3413369"/>
              <a:gd name="connsiteX4-27" fmla="*/ 175616 w 878081"/>
              <a:gd name="connsiteY4-28" fmla="*/ 85972 h 3413369"/>
              <a:gd name="connsiteX0-29" fmla="*/ 70246 w 878081"/>
              <a:gd name="connsiteY0-30" fmla="*/ 3272876 h 3413369"/>
              <a:gd name="connsiteX1-31" fmla="*/ 140493 w 878081"/>
              <a:gd name="connsiteY1-32" fmla="*/ 3272876 h 3413369"/>
              <a:gd name="connsiteX2-33" fmla="*/ 140493 w 878081"/>
              <a:gd name="connsiteY2-34" fmla="*/ 3343123 h 3413369"/>
              <a:gd name="connsiteX3-35" fmla="*/ 140493 w 878081"/>
              <a:gd name="connsiteY3-36" fmla="*/ 3381919 h 3413369"/>
              <a:gd name="connsiteX4-37" fmla="*/ 31450 w 878081"/>
              <a:gd name="connsiteY4-38" fmla="*/ 3413370 h 3413369"/>
              <a:gd name="connsiteX5-39" fmla="*/ 0 w 878081"/>
              <a:gd name="connsiteY5-40" fmla="*/ 3304327 h 3413369"/>
              <a:gd name="connsiteX0-41" fmla="*/ 70246 w 878081"/>
              <a:gd name="connsiteY0-42" fmla="*/ 3272876 h 3413369"/>
              <a:gd name="connsiteX1-43" fmla="*/ 89645 w 878081"/>
              <a:gd name="connsiteY1-44" fmla="*/ 3272876 h 3413369"/>
              <a:gd name="connsiteX2-45" fmla="*/ 105370 w 878081"/>
              <a:gd name="connsiteY2-46" fmla="*/ 3327398 h 3413369"/>
              <a:gd name="connsiteX3-47" fmla="*/ 140493 w 878081"/>
              <a:gd name="connsiteY3-48" fmla="*/ 3343123 h 3413369"/>
              <a:gd name="connsiteX4-49" fmla="*/ 140493 w 878081"/>
              <a:gd name="connsiteY4-50" fmla="*/ 3381919 h 3413369"/>
              <a:gd name="connsiteX5-51" fmla="*/ 31450 w 878081"/>
              <a:gd name="connsiteY5-52" fmla="*/ 3413370 h 3413369"/>
              <a:gd name="connsiteX6-53" fmla="*/ 0 w 878081"/>
              <a:gd name="connsiteY6-54" fmla="*/ 3304327 h 341336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3413370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3343123"/>
                </a:lnTo>
                <a:cubicBezTo>
                  <a:pt x="737588" y="3361754"/>
                  <a:pt x="730187" y="3379621"/>
                  <a:pt x="717014" y="3392795"/>
                </a:cubicBezTo>
                <a:cubicBezTo>
                  <a:pt x="703840" y="3405969"/>
                  <a:pt x="685972" y="3413370"/>
                  <a:pt x="667342" y="3413370"/>
                </a:cubicBezTo>
                <a:lnTo>
                  <a:pt x="70247" y="3413370"/>
                </a:lnTo>
                <a:cubicBezTo>
                  <a:pt x="31450" y="3413370"/>
                  <a:pt x="0" y="3381919"/>
                  <a:pt x="0" y="3343123"/>
                </a:cubicBezTo>
                <a:cubicBezTo>
                  <a:pt x="0" y="3304327"/>
                  <a:pt x="31450" y="3272876"/>
                  <a:pt x="70247" y="3272876"/>
                </a:cubicBezTo>
                <a:lnTo>
                  <a:pt x="140493" y="3272876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3413370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3413370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3413370">
                <a:moveTo>
                  <a:pt x="70246" y="3272876"/>
                </a:moveTo>
                <a:lnTo>
                  <a:pt x="140493" y="3272876"/>
                </a:lnTo>
                <a:lnTo>
                  <a:pt x="140493" y="3343123"/>
                </a:lnTo>
                <a:cubicBezTo>
                  <a:pt x="140493" y="3381919"/>
                  <a:pt x="109042" y="3413370"/>
                  <a:pt x="70246" y="3413370"/>
                </a:cubicBezTo>
                <a:cubicBezTo>
                  <a:pt x="31450" y="3413370"/>
                  <a:pt x="0" y="3381919"/>
                  <a:pt x="0" y="3343123"/>
                </a:cubicBezTo>
                <a:cubicBezTo>
                  <a:pt x="0" y="3304327"/>
                  <a:pt x="31450" y="3272876"/>
                  <a:pt x="70246" y="3272876"/>
                </a:cubicBezTo>
                <a:close/>
              </a:path>
              <a:path w="878081" h="3413370">
                <a:moveTo>
                  <a:pt x="70246" y="3272876"/>
                </a:moveTo>
                <a:cubicBezTo>
                  <a:pt x="89645" y="3272876"/>
                  <a:pt x="105370" y="3288602"/>
                  <a:pt x="105370" y="3308000"/>
                </a:cubicBezTo>
                <a:cubicBezTo>
                  <a:pt x="105370" y="3327398"/>
                  <a:pt x="89645" y="3343123"/>
                  <a:pt x="70246" y="3343123"/>
                </a:cubicBezTo>
                <a:lnTo>
                  <a:pt x="140493" y="3343123"/>
                </a:lnTo>
                <a:cubicBezTo>
                  <a:pt x="140493" y="3381919"/>
                  <a:pt x="109042" y="3413370"/>
                  <a:pt x="70246" y="3413370"/>
                </a:cubicBezTo>
                <a:cubicBezTo>
                  <a:pt x="31450" y="3413370"/>
                  <a:pt x="0" y="3381919"/>
                  <a:pt x="0" y="3343123"/>
                </a:cubicBezTo>
                <a:cubicBezTo>
                  <a:pt x="0" y="3304327"/>
                  <a:pt x="31450" y="3272876"/>
                  <a:pt x="70246" y="3272876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</a:rPr>
              <a:t>阿基米德的故事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Arial"/>
              <a:ea typeface="Arial"/>
            </a:endParaRPr>
          </a:p>
        </p:txBody>
      </p:sp>
      <p:pic>
        <p:nvPicPr>
          <p:cNvPr id="6" name="视频1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5532" y="780593"/>
            <a:ext cx="9401175" cy="528816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3050" y="657225"/>
            <a:ext cx="878205" cy="5541010"/>
          </a:xfrm>
          <a:custGeom>
            <a:gdLst>
              <a:gd name="connsiteX0" fmla="*/ 210739 w 878081"/>
              <a:gd name="connsiteY0" fmla="*/ 0 h 6366481"/>
              <a:gd name="connsiteX1" fmla="*/ 807835 w 878081"/>
              <a:gd name="connsiteY1" fmla="*/ 0 h 6366481"/>
              <a:gd name="connsiteX2" fmla="*/ 832931 w 878081"/>
              <a:gd name="connsiteY2" fmla="*/ 0 h 6366481"/>
              <a:gd name="connsiteX3" fmla="*/ 881218 w 878081"/>
              <a:gd name="connsiteY3" fmla="*/ 56858 h 6366481"/>
              <a:gd name="connsiteX4" fmla="*/ 856122 w 878081"/>
              <a:gd name="connsiteY4" fmla="*/ 127104 h 6366481"/>
              <a:gd name="connsiteX5" fmla="*/ 737588 w 878081"/>
              <a:gd name="connsiteY5" fmla="*/ 140493 h 6366481"/>
              <a:gd name="connsiteX6" fmla="*/ 737588 w 878081"/>
              <a:gd name="connsiteY6" fmla="*/ 6296235 h 6366481"/>
              <a:gd name="connsiteX7" fmla="*/ 737588 w 878081"/>
              <a:gd name="connsiteY7" fmla="*/ 6335031 h 6366481"/>
              <a:gd name="connsiteX8" fmla="*/ 70246 w 878081"/>
              <a:gd name="connsiteY8" fmla="*/ 6366481 h 6366481"/>
              <a:gd name="connsiteX9" fmla="*/ 31516 w 878081"/>
              <a:gd name="connsiteY9" fmla="*/ 6366389 h 6366481"/>
              <a:gd name="connsiteX10" fmla="*/ 168 w 878081"/>
              <a:gd name="connsiteY10" fmla="*/ 6257505 h 6366481"/>
              <a:gd name="connsiteX11" fmla="*/ 140493 w 878081"/>
              <a:gd name="connsiteY11" fmla="*/ 6225989 h 6366481"/>
              <a:gd name="connsiteX12" fmla="*/ 140493 w 878081"/>
              <a:gd name="connsiteY12" fmla="*/ 70247 h 6366481"/>
              <a:gd name="connsiteX13" fmla="*/ 140493 w 878081"/>
              <a:gd name="connsiteY13" fmla="*/ 31450 h 6366481"/>
              <a:gd name="connsiteX0-1" fmla="*/ 210739 w 878081"/>
              <a:gd name="connsiteY0-2" fmla="*/ 0 h 6366481"/>
              <a:gd name="connsiteX1-3" fmla="*/ 807835 w 878081"/>
              <a:gd name="connsiteY1-4" fmla="*/ 0 h 6366481"/>
              <a:gd name="connsiteX2-5" fmla="*/ 832931 w 878081"/>
              <a:gd name="connsiteY2-6" fmla="*/ 0 h 6366481"/>
              <a:gd name="connsiteX3-7" fmla="*/ 881218 w 878081"/>
              <a:gd name="connsiteY3-8" fmla="*/ 56858 h 6366481"/>
              <a:gd name="connsiteX4-9" fmla="*/ 856122 w 878081"/>
              <a:gd name="connsiteY4-10" fmla="*/ 127104 h 6366481"/>
              <a:gd name="connsiteX5-11" fmla="*/ 210739 w 878081"/>
              <a:gd name="connsiteY5-12" fmla="*/ 140493 h 6366481"/>
              <a:gd name="connsiteX6-13" fmla="*/ 235836 w 878081"/>
              <a:gd name="connsiteY6-14" fmla="*/ 140493 h 6366481"/>
              <a:gd name="connsiteX7-15" fmla="*/ 284123 w 878081"/>
              <a:gd name="connsiteY7-16" fmla="*/ 83635 h 6366481"/>
              <a:gd name="connsiteX8-17" fmla="*/ 259026 w 878081"/>
              <a:gd name="connsiteY8-18" fmla="*/ 13389 h 6366481"/>
              <a:gd name="connsiteX0-19" fmla="*/ 210739 w 878081"/>
              <a:gd name="connsiteY0-20" fmla="*/ 70246 h 6366481"/>
              <a:gd name="connsiteX1-21" fmla="*/ 280986 w 878081"/>
              <a:gd name="connsiteY1-22" fmla="*/ 70246 h 6366481"/>
              <a:gd name="connsiteX2-23" fmla="*/ 280986 w 878081"/>
              <a:gd name="connsiteY2-24" fmla="*/ 109043 h 6366481"/>
              <a:gd name="connsiteX3-25" fmla="*/ 191341 w 878081"/>
              <a:gd name="connsiteY3-26" fmla="*/ 140493 h 6366481"/>
              <a:gd name="connsiteX4-27" fmla="*/ 175616 w 878081"/>
              <a:gd name="connsiteY4-28" fmla="*/ 85972 h 6366481"/>
              <a:gd name="connsiteX0-29" fmla="*/ 70246 w 878081"/>
              <a:gd name="connsiteY0-30" fmla="*/ 6225989 h 6366481"/>
              <a:gd name="connsiteX1-31" fmla="*/ 140493 w 878081"/>
              <a:gd name="connsiteY1-32" fmla="*/ 6225989 h 6366481"/>
              <a:gd name="connsiteX2-33" fmla="*/ 140493 w 878081"/>
              <a:gd name="connsiteY2-34" fmla="*/ 6296235 h 6366481"/>
              <a:gd name="connsiteX3-35" fmla="*/ 140493 w 878081"/>
              <a:gd name="connsiteY3-36" fmla="*/ 6324647 h 6366481"/>
              <a:gd name="connsiteX4-37" fmla="*/ 70879 w 878081"/>
              <a:gd name="connsiteY4-38" fmla="*/ 6372008 h 6366481"/>
              <a:gd name="connsiteX5-39" fmla="*/ 484 w 878081"/>
              <a:gd name="connsiteY5-40" fmla="*/ 6325817 h 6366481"/>
              <a:gd name="connsiteX6-41" fmla="*/ 16220 w 878081"/>
              <a:gd name="connsiteY6-42" fmla="*/ 6243104 h 6366481"/>
              <a:gd name="connsiteX0-43" fmla="*/ 70246 w 878081"/>
              <a:gd name="connsiteY0-44" fmla="*/ 6225989 h 6366481"/>
              <a:gd name="connsiteX1-45" fmla="*/ 89612 w 878081"/>
              <a:gd name="connsiteY1-46" fmla="*/ 6226035 h 6366481"/>
              <a:gd name="connsiteX2-47" fmla="*/ 105286 w 878081"/>
              <a:gd name="connsiteY2-48" fmla="*/ 6280477 h 6366481"/>
              <a:gd name="connsiteX3-49" fmla="*/ 140493 w 878081"/>
              <a:gd name="connsiteY3-50" fmla="*/ 6296235 h 6366481"/>
              <a:gd name="connsiteX4-51" fmla="*/ 140493 w 878081"/>
              <a:gd name="connsiteY4-52" fmla="*/ 6324647 h 6366481"/>
              <a:gd name="connsiteX5-53" fmla="*/ 70879 w 878081"/>
              <a:gd name="connsiteY5-54" fmla="*/ 6372008 h 6366481"/>
              <a:gd name="connsiteX6-55" fmla="*/ 484 w 878081"/>
              <a:gd name="connsiteY6-56" fmla="*/ 6325817 h 6366481"/>
              <a:gd name="connsiteX7-57" fmla="*/ 16220 w 878081"/>
              <a:gd name="connsiteY7-58" fmla="*/ 6243104 h 636648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636648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6296235"/>
                </a:lnTo>
                <a:cubicBezTo>
                  <a:pt x="737588" y="6335031"/>
                  <a:pt x="706138" y="6366481"/>
                  <a:pt x="667342" y="6366481"/>
                </a:cubicBezTo>
                <a:lnTo>
                  <a:pt x="70246" y="6366481"/>
                </a:lnTo>
                <a:cubicBezTo>
                  <a:pt x="31516" y="6366389"/>
                  <a:pt x="168" y="6334965"/>
                  <a:pt x="168" y="6296235"/>
                </a:cubicBezTo>
                <a:cubicBezTo>
                  <a:pt x="168" y="6257505"/>
                  <a:pt x="31516" y="6226081"/>
                  <a:pt x="70246" y="6225989"/>
                </a:cubicBezTo>
                <a:lnTo>
                  <a:pt x="140493" y="622598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636648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6366484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6366484">
                <a:moveTo>
                  <a:pt x="70246" y="6225989"/>
                </a:moveTo>
                <a:lnTo>
                  <a:pt x="140493" y="6225989"/>
                </a:lnTo>
                <a:lnTo>
                  <a:pt x="140493" y="6296235"/>
                </a:lnTo>
                <a:cubicBezTo>
                  <a:pt x="140493" y="6324647"/>
                  <a:pt x="123378" y="6350262"/>
                  <a:pt x="97129" y="6361135"/>
                </a:cubicBezTo>
                <a:cubicBezTo>
                  <a:pt x="70879" y="6372008"/>
                  <a:pt x="40665" y="6365997"/>
                  <a:pt x="20575" y="6345907"/>
                </a:cubicBezTo>
                <a:cubicBezTo>
                  <a:pt x="484" y="6325817"/>
                  <a:pt x="-5526" y="6295603"/>
                  <a:pt x="5347" y="6269353"/>
                </a:cubicBezTo>
                <a:cubicBezTo>
                  <a:pt x="16220" y="6243104"/>
                  <a:pt x="41834" y="6225989"/>
                  <a:pt x="70246" y="6225989"/>
                </a:cubicBezTo>
                <a:close/>
              </a:path>
              <a:path w="878083" h="6366484">
                <a:moveTo>
                  <a:pt x="70246" y="6225989"/>
                </a:moveTo>
                <a:cubicBezTo>
                  <a:pt x="89612" y="6226035"/>
                  <a:pt x="105286" y="6241747"/>
                  <a:pt x="105286" y="6261112"/>
                </a:cubicBezTo>
                <a:cubicBezTo>
                  <a:pt x="105286" y="6280477"/>
                  <a:pt x="89612" y="6296189"/>
                  <a:pt x="70246" y="6296235"/>
                </a:cubicBezTo>
                <a:lnTo>
                  <a:pt x="140493" y="6296235"/>
                </a:lnTo>
                <a:cubicBezTo>
                  <a:pt x="140493" y="6324647"/>
                  <a:pt x="123378" y="6350262"/>
                  <a:pt x="97129" y="6361135"/>
                </a:cubicBezTo>
                <a:cubicBezTo>
                  <a:pt x="70879" y="6372008"/>
                  <a:pt x="40665" y="6365997"/>
                  <a:pt x="20575" y="6345907"/>
                </a:cubicBezTo>
                <a:cubicBezTo>
                  <a:pt x="484" y="6325817"/>
                  <a:pt x="-5526" y="6295603"/>
                  <a:pt x="5347" y="6269353"/>
                </a:cubicBezTo>
                <a:cubicBezTo>
                  <a:pt x="16220" y="6243104"/>
                  <a:pt x="41834" y="6225989"/>
                  <a:pt x="70246" y="622598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物质的质量与体积的关系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3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5561" y="788308"/>
            <a:ext cx="9403080" cy="528923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0452100" y="12509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1" title=""/>
          <p:cNvSpPr txBox="1"/>
          <p:nvPr/>
        </p:nvSpPr>
        <p:spPr>
          <a:xfrm>
            <a:off x="235353" y="243680"/>
            <a:ext cx="5780484" cy="373548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在“探究固体的质量与体积的关系”实验中，小明用3个铝块和3个松木块进行实验。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(1)调节天平平衡后，小明用天平测量体积为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的铝块的质量，如图所示，这一操作中的错误是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，改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正错误后，继续进行实验。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(2)实验数据记录如下表所示。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" name="图片1" title=""/>
          <p:cNvPicPr>
            <a:picLocks noChangeAspect="1"/>
          </p:cNvPicPr>
          <p:nvPr/>
        </p:nvPicPr>
        <p:blipFill>
          <a:blip r:embed="rId2"/>
          <a:srcRect l="62167" t="75383" r="19672" b="16774"/>
          <a:stretch>
            <a:fillRect/>
          </a:stretch>
        </p:blipFill>
        <p:spPr>
          <a:xfrm>
            <a:off x="2640530" y="1079099"/>
            <a:ext cx="1653276" cy="990070"/>
          </a:xfrm>
          <a:prstGeom prst="rect">
            <a:avLst/>
          </a:prstGeom>
        </p:spPr>
      </p:pic>
      <p:sp>
        <p:nvSpPr>
          <p:cNvPr id="9" name="文本2" title=""/>
          <p:cNvSpPr txBox="1"/>
          <p:nvPr/>
        </p:nvSpPr>
        <p:spPr>
          <a:xfrm>
            <a:off x="6157627" y="362902"/>
            <a:ext cx="5780484" cy="6186487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①表中空格处数据应为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②根据1，2，3三次实验数据，可得出结论：同种物质质量与体积的比值是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(选填“相同”或“不同”)的。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③比较铝块和松木块的实验数据，可得出结论：不同物质的质量与体积的比值一般是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(选填“相同”或“不同”)的。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④质量与体积的比值反映了物质的一种特性，物理学中把它定义为物质的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(3)对本实验的研究中，我们需要进行多次测量，这是为了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(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选填“减小误差”或“寻找普遍规律”)。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(4)小明发现实验桌上还有一个未知的实心物块，他通过实验测得其质量为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32.4g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,体积为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12cm³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,通过计算他判断该物块可能是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(选填“铝块”或“松木块”)。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" name="图片2" title=""/>
          <p:cNvPicPr>
            <a:picLocks noChangeAspect="1"/>
          </p:cNvPicPr>
          <p:nvPr/>
        </p:nvPicPr>
        <p:blipFill>
          <a:blip r:embed="rId3"/>
          <a:srcRect l="14028" t="10406" r="52965" b="71639"/>
          <a:stretch>
            <a:fillRect/>
          </a:stretch>
        </p:blipFill>
        <p:spPr>
          <a:xfrm>
            <a:off x="577501" y="3891927"/>
            <a:ext cx="4953333" cy="2334454"/>
          </a:xfrm>
          <a:prstGeom prst="rect">
            <a:avLst/>
          </a:prstGeom>
        </p:spPr>
      </p:pic>
      <p:pic>
        <p:nvPicPr>
          <p:cNvPr id="26" name="图片 25" title="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65995" y="150686"/>
            <a:ext cx="5780484" cy="113775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一块金属块的质量是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1.97 t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，体积是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0.25 m</a:t>
            </a:r>
            <a:r>
              <a:rPr lang="zh-CN" altLang="en-US" sz="3000" b="1" i="0" baseline="300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，它的密度多大？这是什么金属？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1" name="组合2" title=""/>
          <p:cNvGrpSpPr/>
          <p:nvPr/>
        </p:nvGrpSpPr>
        <p:grpSpPr>
          <a:xfrm>
            <a:off x="6157903" y="150685"/>
            <a:ext cx="5780484" cy="2203973"/>
            <a:chExt cx="5780484" cy="2203973"/>
          </a:xfrm>
        </p:grpSpPr>
        <p:sp>
          <p:nvSpPr>
            <p:cNvPr id="12" name="文本3"/>
            <p:cNvSpPr txBox="1"/>
            <p:nvPr/>
          </p:nvSpPr>
          <p:spPr>
            <a:xfrm>
              <a:off x="0" y="0"/>
              <a:ext cx="5780484" cy="220397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100"/>
                </a:lnSpc>
              </a:pPr>
              <a:r>
                <a:rPr lang="zh-CN" altLang="en-US" sz="2400" b="0" i="0">
                  <a:solidFill>
                    <a:srgbClr val="FFEE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          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质量为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0.5kg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的空瓶装满水后的总质量为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2.0kg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，装满某种液体后的总质量为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1.7kg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，此种液体的密度为</a:t>
              </a:r>
              <a:r>
                <a:rPr lang="zh-CN" altLang="en-US" sz="2400" b="0" i="0" u="sng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          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kg/m</a:t>
              </a:r>
              <a:r>
                <a:rPr lang="zh-CN" altLang="en-US" sz="3000" b="1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³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。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3" name="形状7"/>
            <p:cNvSpPr txBox="1"/>
            <p:nvPr/>
          </p:nvSpPr>
          <p:spPr>
            <a:xfrm>
              <a:off x="18155" y="212094"/>
              <a:ext cx="855145" cy="376066"/>
            </a:xfrm>
            <a:custGeom>
              <a:gdLst>
                <a:gd name="connsiteX0" fmla="*/ 62678 w 855145"/>
                <a:gd name="connsiteY0" fmla="*/ 0 h 376066"/>
                <a:gd name="connsiteX1" fmla="*/ 792467 w 855145"/>
                <a:gd name="connsiteY1" fmla="*/ 0 h 376066"/>
                <a:gd name="connsiteX2" fmla="*/ 827083 w 855145"/>
                <a:gd name="connsiteY2" fmla="*/ 0 h 376066"/>
                <a:gd name="connsiteX3" fmla="*/ 855145 w 855145"/>
                <a:gd name="connsiteY3" fmla="*/ 313388 h 376066"/>
                <a:gd name="connsiteX4" fmla="*/ 855145 w 855145"/>
                <a:gd name="connsiteY4" fmla="*/ 348004 h 376066"/>
                <a:gd name="connsiteX5" fmla="*/ 62678 w 855145"/>
                <a:gd name="connsiteY5" fmla="*/ 376066 h 376066"/>
                <a:gd name="connsiteX6" fmla="*/ 28062 w 855145"/>
                <a:gd name="connsiteY6" fmla="*/ 376066 h 376066"/>
                <a:gd name="connsiteX7" fmla="*/ 0 w 855145"/>
                <a:gd name="connsiteY7" fmla="*/ 62678 h 376066"/>
                <a:gd name="connsiteX8" fmla="*/ 0 w 855145"/>
                <a:gd name="connsiteY8" fmla="*/ 28062 h 3760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55145" h="376066">
                  <a:moveTo>
                    <a:pt x="62678" y="0"/>
                  </a:moveTo>
                  <a:lnTo>
                    <a:pt x="792467" y="0"/>
                  </a:lnTo>
                  <a:cubicBezTo>
                    <a:pt x="827083" y="0"/>
                    <a:pt x="855145" y="28062"/>
                    <a:pt x="855145" y="62678"/>
                  </a:cubicBezTo>
                  <a:lnTo>
                    <a:pt x="855145" y="313388"/>
                  </a:lnTo>
                  <a:cubicBezTo>
                    <a:pt x="855145" y="348004"/>
                    <a:pt x="827083" y="376066"/>
                    <a:pt x="792467" y="376066"/>
                  </a:cubicBezTo>
                  <a:lnTo>
                    <a:pt x="62678" y="376066"/>
                  </a:lnTo>
                  <a:cubicBezTo>
                    <a:pt x="28062" y="376066"/>
                    <a:pt x="0" y="348004"/>
                    <a:pt x="0" y="313388"/>
                  </a:cubicBezTo>
                  <a:lnTo>
                    <a:pt x="0" y="62678"/>
                  </a:lnTo>
                  <a:cubicBezTo>
                    <a:pt x="0" y="28062"/>
                    <a:pt x="28062" y="0"/>
                    <a:pt x="62678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黑体" panose="02010609060101010101" charset="-122"/>
                  <a:ea typeface="黑体" panose="02010609060101010101" charset="-122"/>
                </a:rPr>
                <a:t>例 3</a:t>
              </a:r>
              <a:endPara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pic>
        <p:nvPicPr>
          <p:cNvPr id="26" name="图片 25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24333" y="150691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关于密度、质量和体积的关系，下列说法正确的是(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4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2" title=""/>
          <p:cNvSpPr txBox="1"/>
          <p:nvPr/>
        </p:nvSpPr>
        <p:spPr>
          <a:xfrm>
            <a:off x="260880" y="1315237"/>
            <a:ext cx="5743575" cy="199834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A.密度与质量成正比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B.密度与体积成反比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C.同种物质，质量与体积成正比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D.不同物质，质量与密度成反比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12" name="组合2" title=""/>
          <p:cNvGrpSpPr/>
          <p:nvPr/>
        </p:nvGrpSpPr>
        <p:grpSpPr>
          <a:xfrm>
            <a:off x="6157903" y="150695"/>
            <a:ext cx="5780484" cy="5456358"/>
            <a:chExt cx="5780484" cy="5456358"/>
          </a:xfrm>
        </p:grpSpPr>
        <p:sp>
          <p:nvSpPr>
            <p:cNvPr id="13" name="文本4"/>
            <p:cNvSpPr txBox="1"/>
            <p:nvPr/>
          </p:nvSpPr>
          <p:spPr>
            <a:xfrm>
              <a:off x="0" y="0"/>
              <a:ext cx="5780484" cy="206934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100"/>
                </a:lnSpc>
              </a:pPr>
              <a:r>
                <a:rPr lang="zh-CN" altLang="en-US" sz="2400" b="0" i="0">
                  <a:solidFill>
                    <a:srgbClr val="FFEE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          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如图甲所示是水的密度在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0~10℃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范围内随温度变化的图像，如图乙所示为北方冬天湖水温度分布示意图，根据图像及水的性质，下列分析判断错误的是(   )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4" name="形状7"/>
            <p:cNvSpPr txBox="1"/>
            <p:nvPr/>
          </p:nvSpPr>
          <p:spPr>
            <a:xfrm>
              <a:off x="31747" y="212884"/>
              <a:ext cx="855145" cy="376066"/>
            </a:xfrm>
            <a:custGeom>
              <a:gdLst>
                <a:gd name="connsiteX0" fmla="*/ 62678 w 855145"/>
                <a:gd name="connsiteY0" fmla="*/ 0 h 376066"/>
                <a:gd name="connsiteX1" fmla="*/ 792467 w 855145"/>
                <a:gd name="connsiteY1" fmla="*/ 0 h 376066"/>
                <a:gd name="connsiteX2" fmla="*/ 827083 w 855145"/>
                <a:gd name="connsiteY2" fmla="*/ 0 h 376066"/>
                <a:gd name="connsiteX3" fmla="*/ 855145 w 855145"/>
                <a:gd name="connsiteY3" fmla="*/ 313388 h 376066"/>
                <a:gd name="connsiteX4" fmla="*/ 855145 w 855145"/>
                <a:gd name="connsiteY4" fmla="*/ 348004 h 376066"/>
                <a:gd name="connsiteX5" fmla="*/ 62678 w 855145"/>
                <a:gd name="connsiteY5" fmla="*/ 376066 h 376066"/>
                <a:gd name="connsiteX6" fmla="*/ 28062 w 855145"/>
                <a:gd name="connsiteY6" fmla="*/ 376066 h 376066"/>
                <a:gd name="connsiteX7" fmla="*/ 0 w 855145"/>
                <a:gd name="connsiteY7" fmla="*/ 62678 h 376066"/>
                <a:gd name="connsiteX8" fmla="*/ 0 w 855145"/>
                <a:gd name="connsiteY8" fmla="*/ 28062 h 3760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55145" h="376066">
                  <a:moveTo>
                    <a:pt x="62678" y="0"/>
                  </a:moveTo>
                  <a:lnTo>
                    <a:pt x="792467" y="0"/>
                  </a:lnTo>
                  <a:cubicBezTo>
                    <a:pt x="827083" y="0"/>
                    <a:pt x="855145" y="28062"/>
                    <a:pt x="855145" y="62678"/>
                  </a:cubicBezTo>
                  <a:lnTo>
                    <a:pt x="855145" y="313388"/>
                  </a:lnTo>
                  <a:cubicBezTo>
                    <a:pt x="855145" y="348004"/>
                    <a:pt x="827083" y="376066"/>
                    <a:pt x="792467" y="376066"/>
                  </a:cubicBezTo>
                  <a:lnTo>
                    <a:pt x="62678" y="376066"/>
                  </a:lnTo>
                  <a:cubicBezTo>
                    <a:pt x="28062" y="376066"/>
                    <a:pt x="0" y="348004"/>
                    <a:pt x="0" y="313388"/>
                  </a:cubicBezTo>
                  <a:lnTo>
                    <a:pt x="0" y="62678"/>
                  </a:lnTo>
                  <a:cubicBezTo>
                    <a:pt x="0" y="28062"/>
                    <a:pt x="28062" y="0"/>
                    <a:pt x="62678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2400" b="0" i="0">
                  <a:ln w="5953">
                    <a:solidFill>
                      <a:srgbClr val="2E75B6">
                        <a:alpha val="100000"/>
                      </a:srgbClr>
                    </a:solidFill>
                  </a:ln>
                  <a:solidFill>
                    <a:srgbClr val="000000">
                      <a:alpha val="100000"/>
                    </a:srgbClr>
                  </a:solidFill>
                  <a:effectLst>
                    <a:glow rad="47625">
                      <a:srgbClr val="81C4FF">
                        <a:alpha val="100000"/>
                      </a:srgbClr>
                    </a:glow>
                  </a:effectLst>
                  <a:latin typeface="黑体" panose="02010609060101010101" charset="-122"/>
                  <a:ea typeface="黑体" panose="02010609060101010101" charset="-122"/>
                </a:rPr>
                <a:t>例 5</a:t>
              </a:r>
              <a:endPara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15" name="文本5"/>
            <p:cNvSpPr txBox="1"/>
            <p:nvPr/>
          </p:nvSpPr>
          <p:spPr>
            <a:xfrm>
              <a:off x="18164" y="2069744"/>
              <a:ext cx="5743575" cy="3386614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A.温度等于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4 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时，水的密度最大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B.在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0~4℃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范围内，水具有“热缩冷胀”的性质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C.图乙中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A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、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B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、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C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、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D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、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</a:rPr>
                <a:t>E</a:t>
              </a: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处的温度分别为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  <a:p>
              <a:pPr marL="0" algn="l">
                <a:lnSpc>
                  <a:spcPts val="35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D.外界温度变化时，冰层的厚度不会发生变化</a:t>
              </a:r>
              <a:endPara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pic>
        <p:nvPicPr>
          <p:cNvPr id="26" name="图片 25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7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331" y="2988831"/>
            <a:ext cx="3916014" cy="1610139"/>
          </a:xfrm>
          <a:prstGeom prst="rect">
            <a:avLst/>
          </a:prstGeom>
        </p:spPr>
      </p:pic>
      <p:pic>
        <p:nvPicPr>
          <p:cNvPr id="8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522" y="4598146"/>
            <a:ext cx="3906075" cy="1669774"/>
          </a:xfrm>
          <a:prstGeom prst="rect">
            <a:avLst/>
          </a:prstGeom>
        </p:spPr>
      </p:pic>
      <p:sp>
        <p:nvSpPr>
          <p:cNvPr id="9" name="文本1" title=""/>
          <p:cNvSpPr txBox="1"/>
          <p:nvPr/>
        </p:nvSpPr>
        <p:spPr>
          <a:xfrm>
            <a:off x="6157579" y="2039911"/>
            <a:ext cx="5780484" cy="471011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(1)实验前，他们提出的猜想是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_________</a:t>
            </a:r>
            <a:endParaRPr lang="zh-CN" altLang="en-US" sz="2400" b="0" i="0" u="sng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_______________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；从实验设计的表一、表二或表三的栏目内容可知，他们在探究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________________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的关系。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(2)分析比较实验序号1，2与3(或4，5与6或7，8与9)的数据及相关条件，可得出的初步结论：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__________________________</a:t>
            </a:r>
            <a:endParaRPr lang="zh-CN" altLang="en-US" sz="2400" b="0" i="0" u="sng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(3)继续分析比较实验序号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的数据及相关条件，还可得出的初步结论：相同体积的不同物质，它们的质量是不相同的。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(4)综合分析表一或表二或表三中的数据可得: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2" title=""/>
          <p:cNvSpPr txBox="1"/>
          <p:nvPr/>
        </p:nvSpPr>
        <p:spPr>
          <a:xfrm>
            <a:off x="265547" y="150428"/>
            <a:ext cx="5780484" cy="297326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某小组同学根据生活中“大瓶矿泉水和小瓶矿泉水的质量不同”的经验，提出了猜想，他们分别用冰及另外两种不同的固态物质做实验。用仪器分别测出它们在不同体积下的质量，记录数据如表一、表二、表三所示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图片3" title=""/>
          <p:cNvPicPr>
            <a:picLocks noChangeAspect="1"/>
          </p:cNvPicPr>
          <p:nvPr/>
        </p:nvPicPr>
        <p:blipFill>
          <a:blip r:embed="rId4"/>
          <a:srcRect t="2484"/>
          <a:stretch>
            <a:fillRect/>
          </a:stretch>
        </p:blipFill>
        <p:spPr>
          <a:xfrm>
            <a:off x="7080056" y="358902"/>
            <a:ext cx="3935892" cy="15630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6157608" y="267500"/>
            <a:ext cx="5780484" cy="479730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小鸣过生日收到一个礼物——俄罗斯套娃，它是由一样图案的七个木娃娃一个套一个组成的，只有最小的一个是实心的，其他的全是空心的。小鸣测出最大的木娃娃的质量为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30g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、体积为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最小的木娃娃的质量为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6g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、体积为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求：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(1)制作套娃的木材的密度；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(2)最大木娃娃的实心部分体积：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(3)制作一个全实心的最大木娃娃需要的同样木材的质量。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265700" y="144742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关于质量和密度，下列说法正确的是(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3" title=""/>
          <p:cNvSpPr txBox="1"/>
          <p:nvPr/>
        </p:nvSpPr>
        <p:spPr>
          <a:xfrm>
            <a:off x="341147" y="1309373"/>
            <a:ext cx="5629875" cy="347991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A.科考队员把岩石标本从南极带回北京，标本的质量变小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B.氧气罐中的气态氧气用去一半，剩余氧气的密度比原来减小一半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44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C.蜡的密度是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表示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1m</a:t>
            </a:r>
            <a:r>
              <a:rPr lang="zh-CN" altLang="en-US" sz="30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³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蜡的质量是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D.由公式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可知，某种物质的密度与其质量成正比，与其体积成反比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 title=""/>
          <p:cNvSpPr txBox="1"/>
          <p:nvPr/>
        </p:nvSpPr>
        <p:spPr>
          <a:xfrm>
            <a:off x="6189059" y="362902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3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形状6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65709" y="150695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在发生火灾时，为了避免吸入燃烧后产生的有毒气体，人应贴近地面爬行，这主要是因为有毒气体(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397688" y="1767078"/>
            <a:ext cx="5629875" cy="199834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A.受热后密度变大，飘于室内下方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B.受热后密度变大，飘于室内上方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C.受热后密度变小，飘于室内下方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D.受热后密度变小，飘于室内上方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形状5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4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178</Paragraphs>
  <Slides>15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等线 Light</vt:lpstr>
      <vt:lpstr>等线</vt:lpstr>
      <vt:lpstr>楷体</vt:lpstr>
      <vt:lpstr>Times New Roman</vt:lpstr>
      <vt:lpstr>微软雅黑</vt:lpstr>
      <vt:lpstr>新宋体</vt:lpstr>
      <vt:lpstr>宋体</vt:lpstr>
      <vt:lpstr>黑体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2025-06-30T16:07:33Z</cp:lastPrinted>
  <dcterms:created xsi:type="dcterms:W3CDTF">2025-06-30T16:07:33Z</dcterms:created>
  <dcterms:modified xsi:type="dcterms:W3CDTF">2025-06-30T08:07:33Z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