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custDataLst>
    <p:tags r:id="rId2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slideLayout" Target="../slideLayouts/slideLayout16.xml" /><Relationship Id="rId17" Type="http://schemas.openxmlformats.org/officeDocument/2006/relationships/slideLayout" Target="../slideLayouts/slideLayout17.xml" /><Relationship Id="rId18" Type="http://schemas.openxmlformats.org/officeDocument/2006/relationships/slideLayout" Target="../slideLayouts/slideLayout18.xml" /><Relationship Id="rId19" Type="http://schemas.openxmlformats.org/officeDocument/2006/relationships/slideLayout" Target="../slideLayouts/slideLayout19.xml" /><Relationship Id="rId2" Type="http://schemas.openxmlformats.org/officeDocument/2006/relationships/slideLayout" Target="../slideLayouts/slideLayout2.xml" /><Relationship Id="rId20" Type="http://schemas.openxmlformats.org/officeDocument/2006/relationships/slideLayout" Target="../slideLayouts/slideLayout20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1.png" /><Relationship Id="rId2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image" Target="../media/image10.png" /><Relationship Id="rId11" Type="http://schemas.openxmlformats.org/officeDocument/2006/relationships/slide" Target="slide14.xml" TargetMode="Internal" /><Relationship Id="rId12" Type="http://schemas.openxmlformats.org/officeDocument/2006/relationships/image" Target="../media/image11.png" /><Relationship Id="rId13" Type="http://schemas.openxmlformats.org/officeDocument/2006/relationships/audio" Target="../media/audio1111.wav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gif" /><Relationship Id="rId3" Type="http://schemas.openxmlformats.org/officeDocument/2006/relationships/image" Target="../media/image13.gif" /><Relationship Id="rId4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 /><Relationship Id="rId2" Type="http://schemas.openxmlformats.org/officeDocument/2006/relationships/image" Target="../media/image14.png" /><Relationship Id="rId3" Type="http://schemas.openxmlformats.org/officeDocument/2006/relationships/image" Target="../media/image1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2" Type="http://schemas.openxmlformats.org/officeDocument/2006/relationships/image" Target="../media/image15.png" /><Relationship Id="rId3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11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 /><Relationship Id="rId2" Type="http://schemas.openxmlformats.org/officeDocument/2006/relationships/image" Target="../media/image24.png" /><Relationship Id="rId3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25.png" /><Relationship Id="rId3" Type="http://schemas.openxmlformats.org/officeDocument/2006/relationships/image" Target="../media/image26.gif" /><Relationship Id="rId4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.xml" /><Relationship Id="rId2" Type="http://schemas.openxmlformats.org/officeDocument/2006/relationships/slide" Target="slide15.xml" TargetMode="Internal" /><Relationship Id="rId3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.xml" /><Relationship Id="rId2" Type="http://schemas.openxmlformats.org/officeDocument/2006/relationships/image" Target="../media/image27.png" /><Relationship Id="rId3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image" Target="../media/image30.png" /><Relationship Id="rId3" Type="http://schemas.openxmlformats.org/officeDocument/2006/relationships/image" Target="../media/image31.png" /><Relationship Id="rId4" Type="http://schemas.openxmlformats.org/officeDocument/2006/relationships/slide" Target="slide17.xml" TargetMode="Internal" /><Relationship Id="rId5" Type="http://schemas.openxmlformats.org/officeDocument/2006/relationships/image" Target="../media/image11.png" /><Relationship Id="rId6" Type="http://schemas.openxmlformats.org/officeDocument/2006/relationships/audio" Target="../media/audio2222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png" /><Relationship Id="rId3" Type="http://schemas.openxmlformats.org/officeDocument/2006/relationships/slide" Target="slide16.xml" TargetMode="Internal" /><Relationship Id="rId4" Type="http://schemas.openxmlformats.org/officeDocument/2006/relationships/image" Target="../media/image33.gif" /><Relationship Id="rId5" Type="http://schemas.openxmlformats.org/officeDocument/2006/relationships/image" Target="../media/image34.gif" /><Relationship Id="rId6" Type="http://schemas.openxmlformats.org/officeDocument/2006/relationships/image" Target="../media/image31.png" /><Relationship Id="rId7" Type="http://schemas.openxmlformats.org/officeDocument/2006/relationships/slide" Target="slide18.xml" TargetMode="Internal" /><Relationship Id="rId8" Type="http://schemas.openxmlformats.org/officeDocument/2006/relationships/image" Target="../media/image11.png" /><Relationship Id="rId9" Type="http://schemas.openxmlformats.org/officeDocument/2006/relationships/audio" Target="../media/audio2222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video" Target="../media/media3.mp4" /><Relationship Id="rId5" Type="http://schemas.microsoft.com/office/2007/relationships/media" Target="../media/media3.mp4" /><Relationship Id="rId6" Type="http://schemas.openxmlformats.org/officeDocument/2006/relationships/image" Target="../media/image37.png" /><Relationship Id="rId7" Type="http://schemas.openxmlformats.org/officeDocument/2006/relationships/slide" Target="slide19.xml" TargetMode="Internal" /><Relationship Id="rId8" Type="http://schemas.openxmlformats.org/officeDocument/2006/relationships/image" Target="../media/image11.png" /><Relationship Id="rId9" Type="http://schemas.openxmlformats.org/officeDocument/2006/relationships/audio" Target="../media/audio2222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5.png" /><Relationship Id="rId3" Type="http://schemas.openxmlformats.org/officeDocument/2006/relationships/slide" Target="slide1.xml" TargetMode="Internal" /><Relationship Id="rId4" Type="http://schemas.openxmlformats.org/officeDocument/2006/relationships/image" Target="../media/image38.png" /><Relationship Id="rId5" Type="http://schemas.openxmlformats.org/officeDocument/2006/relationships/video" Target="../media/media4.mp4" /><Relationship Id="rId6" Type="http://schemas.microsoft.com/office/2007/relationships/media" Target="../media/media4.mp4" /><Relationship Id="rId7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5.png" /><Relationship Id="rId3" Type="http://schemas.openxmlformats.org/officeDocument/2006/relationships/slide" Target="slide8.xml" TargetMode="Internal" /><Relationship Id="rId4" Type="http://schemas.openxmlformats.org/officeDocument/2006/relationships/image" Target="../media/image39.png" /><Relationship Id="rId5" Type="http://schemas.openxmlformats.org/officeDocument/2006/relationships/video" Target="../media/media5.mp4" /><Relationship Id="rId6" Type="http://schemas.microsoft.com/office/2007/relationships/media" Target="../media/media5.mp4" /><Relationship Id="rId7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5.png" /><Relationship Id="rId3" Type="http://schemas.openxmlformats.org/officeDocument/2006/relationships/slide" Target="slide12.xml" TargetMode="Internal" /><Relationship Id="rId4" Type="http://schemas.openxmlformats.org/officeDocument/2006/relationships/image" Target="../media/image40.png" /><Relationship Id="rId5" Type="http://schemas.openxmlformats.org/officeDocument/2006/relationships/video" Target="../media/media6.mp4" /><Relationship Id="rId6" Type="http://schemas.microsoft.com/office/2007/relationships/media" Target="../media/media6.mp4" /><Relationship Id="rId7" Type="http://schemas.openxmlformats.org/officeDocument/2006/relationships/image" Target="../media/image41.png" /><Relationship Id="rId8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2.jpeg" /><Relationship Id="rId3" Type="http://schemas.openxmlformats.org/officeDocument/2006/relationships/image" Target="../media/image43.png" /><Relationship Id="rId4" Type="http://schemas.openxmlformats.org/officeDocument/2006/relationships/slide" Target="slide11.xml" TargetMode="Internal" /><Relationship Id="rId5" Type="http://schemas.openxmlformats.org/officeDocument/2006/relationships/image" Target="../media/image44.png" /><Relationship Id="rId6" Type="http://schemas.openxmlformats.org/officeDocument/2006/relationships/audio" Target="../media/audio2222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png" /><Relationship Id="rId3" Type="http://schemas.openxmlformats.org/officeDocument/2006/relationships/slide" Target="slide13.xml" TargetMode="Internal" /><Relationship Id="rId4" Type="http://schemas.openxmlformats.org/officeDocument/2006/relationships/image" Target="../media/image44.png" /><Relationship Id="rId5" Type="http://schemas.openxmlformats.org/officeDocument/2006/relationships/audio" Target="../media/audio2222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2.jpeg" /><Relationship Id="rId3" Type="http://schemas.openxmlformats.org/officeDocument/2006/relationships/image" Target="../media/image4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44.png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56" y="3059982"/>
            <a:ext cx="11734800" cy="2766470"/>
          </a:xfrm>
          <a:prstGeom prst="rect">
            <a:avLst/>
          </a:prstGeom>
        </p:spPr>
      </p:pic>
      <p:pic>
        <p:nvPicPr>
          <p:cNvPr id="3" name="图片2" title=""/>
          <p:cNvPicPr>
            <a:picLocks noChangeAspect="1"/>
          </p:cNvPicPr>
          <p:nvPr/>
        </p:nvPicPr>
        <p:blipFill>
          <a:blip r:embed="rId3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4" name="图片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470" y="3631261"/>
            <a:ext cx="1592101" cy="1062203"/>
          </a:xfrm>
          <a:prstGeom prst="rect">
            <a:avLst/>
          </a:prstGeom>
        </p:spPr>
      </p:pic>
      <p:pic>
        <p:nvPicPr>
          <p:cNvPr id="5" name="图片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052" y="5054970"/>
            <a:ext cx="1992973" cy="1328146"/>
          </a:xfrm>
          <a:prstGeom prst="rect">
            <a:avLst/>
          </a:prstGeom>
        </p:spPr>
      </p:pic>
      <p:pic>
        <p:nvPicPr>
          <p:cNvPr id="6" name="图片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5354" y="2423864"/>
            <a:ext cx="2589476" cy="1724360"/>
          </a:xfrm>
          <a:prstGeom prst="rect">
            <a:avLst/>
          </a:prstGeom>
        </p:spPr>
      </p:pic>
      <p:pic>
        <p:nvPicPr>
          <p:cNvPr id="7" name="图片6" title=""/>
          <p:cNvPicPr>
            <a:picLocks noChangeAspect="1"/>
          </p:cNvPicPr>
          <p:nvPr/>
        </p:nvPicPr>
        <p:blipFill>
          <a:blip r:embed="rId7"/>
          <a:srcRect r="16502"/>
          <a:stretch>
            <a:fillRect/>
          </a:stretch>
        </p:blipFill>
        <p:spPr>
          <a:xfrm>
            <a:off x="9996164" y="3568960"/>
            <a:ext cx="1959864" cy="1567501"/>
          </a:xfrm>
          <a:prstGeom prst="rect">
            <a:avLst/>
          </a:prstGeom>
        </p:spPr>
      </p:pic>
      <p:pic>
        <p:nvPicPr>
          <p:cNvPr id="8" name="图片7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325" y="4337648"/>
            <a:ext cx="2673306" cy="1780183"/>
          </a:xfrm>
          <a:prstGeom prst="rect">
            <a:avLst/>
          </a:prstGeom>
        </p:spPr>
      </p:pic>
      <p:sp>
        <p:nvSpPr>
          <p:cNvPr id="9" name="形状1" title="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第三章　物态变化</a:t>
            </a:r>
            <a:endParaRPr lang="zh-CN" altLang="en-US" sz="4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>
              <a:lnSpc>
                <a:spcPts val="5800"/>
              </a:lnSpc>
            </a:pPr>
            <a:r>
              <a:rPr lang="zh-CN" altLang="en-US" sz="5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第1节　温度</a:t>
            </a:r>
            <a:endParaRPr lang="zh-CN" altLang="en-US" sz="5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8" title=""/>
          <p:cNvPicPr>
            <a:picLocks noChangeAspect="1"/>
          </p:cNvPicPr>
          <p:nvPr/>
        </p:nvPicPr>
        <p:blipFill>
          <a:blip r:embed="rId9"/>
          <a:srcRect l="3311" t="38246" r="5703" b="9141"/>
          <a:stretch>
            <a:fillRect/>
          </a:stretch>
        </p:blipFill>
        <p:spPr>
          <a:xfrm rot="888000">
            <a:off x="190986" y="3138488"/>
            <a:ext cx="1021032" cy="582273"/>
          </a:xfrm>
          <a:prstGeom prst="rect">
            <a:avLst/>
          </a:prstGeom>
        </p:spPr>
      </p:pic>
      <p:pic>
        <p:nvPicPr>
          <p:cNvPr id="11" name="图片9" title="">
            <a:hlinkClick r:id="rId11" action="ppaction://hlinksldjump"/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344000">
            <a:off x="8839381" y="3105588"/>
            <a:ext cx="822198" cy="8221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照相机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13234" y="5200323"/>
            <a:ext cx="9439275" cy="1024528"/>
            <a:chExt cx="9439275" cy="1024528"/>
          </a:xfrm>
        </p:grpSpPr>
        <p:sp>
          <p:nvSpPr>
            <p:cNvPr id="3" name="形状2"/>
            <p:cNvSpPr txBox="1"/>
            <p:nvPr/>
          </p:nvSpPr>
          <p:spPr>
            <a:xfrm>
              <a:off x="0" y="0"/>
              <a:ext cx="9439275" cy="1024528"/>
            </a:xfrm>
            <a:custGeom>
              <a:gdLst>
                <a:gd name="connsiteX0" fmla="*/ 4719638 w 9439275"/>
                <a:gd name="connsiteY0" fmla="*/ 0 h 1024528"/>
                <a:gd name="connsiteX1" fmla="*/ 7326221 w 9439275"/>
                <a:gd name="connsiteY1" fmla="*/ 0 h 1024528"/>
                <a:gd name="connsiteX2" fmla="*/ 9439275 w 9439275"/>
                <a:gd name="connsiteY2" fmla="*/ 795180 h 1024528"/>
                <a:gd name="connsiteX3" fmla="*/ 2113054 w 9439275"/>
                <a:gd name="connsiteY3" fmla="*/ 1024528 h 1024528"/>
                <a:gd name="connsiteX4" fmla="*/ 0 w 9439275"/>
                <a:gd name="connsiteY4" fmla="*/ 229348 h 10245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275" h="1024527">
                  <a:moveTo>
                    <a:pt x="4719638" y="0"/>
                  </a:moveTo>
                  <a:cubicBezTo>
                    <a:pt x="7326221" y="0"/>
                    <a:pt x="9439275" y="229348"/>
                    <a:pt x="9439275" y="512264"/>
                  </a:cubicBezTo>
                  <a:cubicBezTo>
                    <a:pt x="9439275" y="795180"/>
                    <a:pt x="7326221" y="1024528"/>
                    <a:pt x="4719638" y="1024528"/>
                  </a:cubicBezTo>
                  <a:cubicBezTo>
                    <a:pt x="2113054" y="1024528"/>
                    <a:pt x="0" y="795180"/>
                    <a:pt x="0" y="512264"/>
                  </a:cubicBezTo>
                  <a:cubicBezTo>
                    <a:pt x="0" y="229348"/>
                    <a:pt x="2113054" y="0"/>
                    <a:pt x="4719638" y="0"/>
                  </a:cubicBezTo>
                  <a:close/>
                </a:path>
              </a:pathLst>
            </a:custGeom>
            <a:solidFill>
              <a:srgbClr val="9CCBDA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" name="文本19"/>
            <p:cNvSpPr txBox="1"/>
            <p:nvPr/>
          </p:nvSpPr>
          <p:spPr>
            <a:xfrm>
              <a:off x="502444" y="177994"/>
              <a:ext cx="2754249" cy="66852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300" b="1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物理学中通常</a:t>
              </a:r>
              <a:endPara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5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6" name="组合2" title=""/>
          <p:cNvGrpSpPr/>
          <p:nvPr/>
        </p:nvGrpSpPr>
        <p:grpSpPr>
          <a:xfrm>
            <a:off x="414642" y="283731"/>
            <a:ext cx="1565501" cy="835022"/>
            <a:chExt cx="1565501" cy="835022"/>
          </a:xfrm>
        </p:grpSpPr>
        <p:sp>
          <p:nvSpPr>
            <p:cNvPr id="7" name="形状3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" name="形状5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0" name="形状6"/>
            <p:cNvSpPr txBox="1"/>
            <p:nvPr/>
          </p:nvSpPr>
          <p:spPr>
            <a:xfrm>
              <a:off x="557375" y="273901"/>
              <a:ext cx="10081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2" name="文本1" title=""/>
          <p:cNvSpPr txBox="1"/>
          <p:nvPr/>
        </p:nvSpPr>
        <p:spPr>
          <a:xfrm>
            <a:off x="2733713" y="4581284"/>
            <a:ext cx="1149915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物体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文本2" title=""/>
          <p:cNvSpPr txBox="1"/>
          <p:nvPr/>
        </p:nvSpPr>
        <p:spPr>
          <a:xfrm>
            <a:off x="4162549" y="5378107"/>
            <a:ext cx="670998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用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4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425" y="1525867"/>
            <a:ext cx="4470782" cy="2514815"/>
          </a:xfrm>
          <a:prstGeom prst="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852" y="1526172"/>
            <a:ext cx="4470340" cy="2514762"/>
          </a:xfrm>
          <a:prstGeom prst="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6" name="文本3" title=""/>
          <p:cNvSpPr txBox="1"/>
          <p:nvPr/>
        </p:nvSpPr>
        <p:spPr>
          <a:xfrm>
            <a:off x="8011258" y="4552804"/>
            <a:ext cx="1077144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物体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" name="文本4" title=""/>
          <p:cNvSpPr txBox="1"/>
          <p:nvPr/>
        </p:nvSpPr>
        <p:spPr>
          <a:xfrm>
            <a:off x="4584325" y="4552718"/>
            <a:ext cx="903542" cy="668531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文本5" title=""/>
          <p:cNvSpPr txBox="1"/>
          <p:nvPr/>
        </p:nvSpPr>
        <p:spPr>
          <a:xfrm>
            <a:off x="9962378" y="4553061"/>
            <a:ext cx="90354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低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文本6" title=""/>
          <p:cNvSpPr txBox="1"/>
          <p:nvPr/>
        </p:nvSpPr>
        <p:spPr>
          <a:xfrm>
            <a:off x="3751659" y="4553204"/>
            <a:ext cx="1081935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AA00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温度</a:t>
            </a:r>
            <a:endParaRPr lang="zh-CN" altLang="en-US" sz="3300" b="1" i="0">
              <a:solidFill>
                <a:srgbClr val="AA00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" name="文本7" title=""/>
          <p:cNvSpPr txBox="1"/>
          <p:nvPr/>
        </p:nvSpPr>
        <p:spPr>
          <a:xfrm>
            <a:off x="9108881" y="4553214"/>
            <a:ext cx="1091460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AA00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温度</a:t>
            </a:r>
            <a:endParaRPr lang="zh-CN" altLang="en-US" sz="3300" b="1" i="0">
              <a:solidFill>
                <a:srgbClr val="AA00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" name="文本8" title=""/>
          <p:cNvSpPr txBox="1"/>
          <p:nvPr/>
        </p:nvSpPr>
        <p:spPr>
          <a:xfrm>
            <a:off x="5439966" y="5378112"/>
            <a:ext cx="1472375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来表示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" name="文本9" title=""/>
          <p:cNvSpPr txBox="1"/>
          <p:nvPr/>
        </p:nvSpPr>
        <p:spPr>
          <a:xfrm>
            <a:off x="1828190" y="4553214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热</a:t>
            </a:r>
            <a:endParaRPr lang="zh-CN" altLang="en-US" sz="3300" b="1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文本10" title=""/>
          <p:cNvSpPr txBox="1"/>
          <p:nvPr/>
        </p:nvSpPr>
        <p:spPr>
          <a:xfrm>
            <a:off x="7080037" y="4553214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006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冷</a:t>
            </a:r>
            <a:endParaRPr lang="zh-CN" altLang="en-US" sz="3300" b="1" i="0">
              <a:solidFill>
                <a:srgbClr val="0066CC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4" name="文本11" title=""/>
          <p:cNvSpPr txBox="1"/>
          <p:nvPr/>
        </p:nvSpPr>
        <p:spPr>
          <a:xfrm>
            <a:off x="7504500" y="4553214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5" name="文本12" title=""/>
          <p:cNvSpPr txBox="1"/>
          <p:nvPr/>
        </p:nvSpPr>
        <p:spPr>
          <a:xfrm>
            <a:off x="2272294" y="4553214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6" name="文本13" title=""/>
          <p:cNvSpPr txBox="1"/>
          <p:nvPr/>
        </p:nvSpPr>
        <p:spPr>
          <a:xfrm>
            <a:off x="8918962" y="5378112"/>
            <a:ext cx="1472375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程度。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7" name="文本14" title=""/>
          <p:cNvSpPr txBox="1"/>
          <p:nvPr/>
        </p:nvSpPr>
        <p:spPr>
          <a:xfrm>
            <a:off x="4584497" y="5378112"/>
            <a:ext cx="1081935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AA00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温度</a:t>
            </a:r>
            <a:endParaRPr lang="zh-CN" altLang="en-US" sz="3300" b="1" i="0">
              <a:solidFill>
                <a:srgbClr val="AA00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8" name="文本15" title=""/>
          <p:cNvSpPr txBox="1"/>
          <p:nvPr/>
        </p:nvSpPr>
        <p:spPr>
          <a:xfrm>
            <a:off x="6736709" y="5378112"/>
            <a:ext cx="1077144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物体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9" name="文本16" title=""/>
          <p:cNvSpPr txBox="1"/>
          <p:nvPr/>
        </p:nvSpPr>
        <p:spPr>
          <a:xfrm>
            <a:off x="7612256" y="5378112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endParaRPr lang="zh-CN" altLang="en-US" sz="33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0" name="文本17" title=""/>
          <p:cNvSpPr txBox="1"/>
          <p:nvPr/>
        </p:nvSpPr>
        <p:spPr>
          <a:xfrm>
            <a:off x="8053978" y="5378112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006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冷</a:t>
            </a:r>
            <a:endParaRPr lang="zh-CN" altLang="en-US" sz="3300" b="1" i="0">
              <a:solidFill>
                <a:srgbClr val="0066CC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" name="文本18" title=""/>
          <p:cNvSpPr txBox="1"/>
          <p:nvPr/>
        </p:nvSpPr>
        <p:spPr>
          <a:xfrm>
            <a:off x="8461162" y="5378112"/>
            <a:ext cx="617792" cy="66852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热</a:t>
            </a:r>
            <a:endParaRPr lang="zh-CN" altLang="en-US" sz="3300" b="1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165495E-10 1.273866E-09 L 0.06473157 0.1150783 E" pathEditMode="relative" ptsTypes="">
                                      <p:cBhvr>
                                        <p:cTn id="71" dur="6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59819E-09 1.554768E-09 L -0.3711777 0.1171454 E" pathEditMode="relative" ptsTypes="">
                                      <p:cBhvr>
                                        <p:cTn id="75" dur="6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85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90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21945E-09 8.830317E-11 L 0.3229555 0.1193021 E" pathEditMode="relative" ptsTypes="">
                                      <p:cBhvr>
                                        <p:cTn id="99" dur="7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036592E-09 1.346623E-09 L -0.1036094 0.1194039 E" pathEditMode="relative" ptsTypes="">
                                      <p:cBhvr>
                                        <p:cTn id="103" dur="8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13" dur="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18" dur="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50453E-10 1.186795E-09 L 0.009918747 0.1216593 E" pathEditMode="relative" ptsTypes="">
                                      <p:cBhvr>
                                        <p:cTn id="122" dur="4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37375E-08 1.186795E-09 L 0.437507 0.1216593 E" pathEditMode="relative" ptsTypes="">
                                      <p:cBhvr>
                                        <p:cTn id="126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31" dur="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36" dur="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75056E-11 1.384594E-09 L 0.07754609 0.1167981 E" pathEditMode="relative" ptsTypes="">
                                      <p:cBhvr>
                                        <p:cTn id="145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50" dur="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3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909973E-09 7.911964E-10 L 0.5395578 0.1188815 E" pathEditMode="relative" ptsTypes="">
                                      <p:cBhvr>
                                        <p:cTn id="159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 nodeType="clickPar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64" dur="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3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 nodeType="clickPar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84" dur="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 nodeType="clickPar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89" dur="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2" grpId="0" animBg="1"/>
      <p:bldP spid="22" grpId="0" animBg="1"/>
      <p:bldP spid="25" grpId="0" animBg="1"/>
      <p:bldP spid="15" grpId="0" animBg="1"/>
      <p:bldP spid="16" grpId="0" animBg="1"/>
      <p:bldP spid="23" grpId="0" animBg="1"/>
      <p:bldP spid="24" grpId="0" animBg="1"/>
      <p:bldP spid="19" grpId="0" animBg="1"/>
      <p:bldP spid="17" grpId="0" animBg="1"/>
      <p:bldP spid="20" grpId="0" animBg="1"/>
      <p:bldP spid="18" grpId="0" animBg="1"/>
      <p:bldP spid="13" grpId="0" animBg="1"/>
      <p:bldP spid="19" grpId="1" animBg="1"/>
      <p:bldP spid="20" grpId="1" animBg="1"/>
      <p:bldP spid="27" grpId="0" animBg="1"/>
      <p:bldP spid="19" grpId="2" animBg="1"/>
      <p:bldP spid="20" grpId="2" animBg="1"/>
      <p:bldP spid="21" grpId="0" animBg="1"/>
      <p:bldP spid="12" grpId="1" animBg="1"/>
      <p:bldP spid="16" grpId="1" animBg="1"/>
      <p:bldP spid="28" grpId="0" animBg="1"/>
      <p:bldP spid="12" grpId="2" animBg="1"/>
      <p:bldP spid="16" grpId="2" animBg="1"/>
      <p:bldP spid="24" grpId="1" animBg="1"/>
      <p:bldP spid="25" grpId="1" animBg="1"/>
      <p:bldP spid="24" grpId="2" animBg="1"/>
      <p:bldP spid="25" grpId="2" animBg="1"/>
      <p:bldP spid="29" grpId="0" animBg="1"/>
      <p:bldP spid="23" grpId="1" animBg="1"/>
      <p:bldP spid="23" grpId="2" animBg="1"/>
      <p:bldP spid="30" grpId="0" animBg="1"/>
      <p:bldP spid="22" grpId="1" animBg="1"/>
      <p:bldP spid="22" grpId="2" animBg="1"/>
      <p:bldP spid="31" grpId="0" animBg="1"/>
      <p:bldP spid="26" grpId="0" animBg="1"/>
      <p:bldP spid="2" grpId="0" animBg="1"/>
      <p:bldP spid="17" grpId="1" animBg="1"/>
      <p:bldP spid="1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2055638" y="1123007"/>
            <a:ext cx="264331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感受水的温度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 title=""/>
          <p:cNvSpPr txBox="1"/>
          <p:nvPr/>
        </p:nvSpPr>
        <p:spPr>
          <a:xfrm>
            <a:off x="407584" y="1165736"/>
            <a:ext cx="1648739" cy="540677"/>
          </a:xfrm>
          <a:custGeom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 1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1641358" y="2096500"/>
            <a:ext cx="8910761" cy="4260609"/>
            <a:chExt cx="8910761" cy="4260609"/>
          </a:xfrm>
        </p:grpSpPr>
        <p:sp>
          <p:nvSpPr>
            <p:cNvPr id="5" name="形状3"/>
            <p:cNvSpPr txBox="1"/>
            <p:nvPr/>
          </p:nvSpPr>
          <p:spPr>
            <a:xfrm>
              <a:off x="0" y="0"/>
              <a:ext cx="8910761" cy="4260609"/>
            </a:xfrm>
            <a:custGeom>
              <a:gdLst>
                <a:gd name="connsiteX0" fmla="*/ 710101 w 8910761"/>
                <a:gd name="connsiteY0" fmla="*/ 0 h 4260609"/>
                <a:gd name="connsiteX1" fmla="*/ 8200660 w 8910761"/>
                <a:gd name="connsiteY1" fmla="*/ 0 h 4260609"/>
                <a:gd name="connsiteX2" fmla="*/ 8592838 w 8910761"/>
                <a:gd name="connsiteY2" fmla="*/ 0 h 4260609"/>
                <a:gd name="connsiteX3" fmla="*/ 8910761 w 8910761"/>
                <a:gd name="connsiteY3" fmla="*/ 3550507 h 4260609"/>
                <a:gd name="connsiteX4" fmla="*/ 8910761 w 8910761"/>
                <a:gd name="connsiteY4" fmla="*/ 3738838 h 4260609"/>
                <a:gd name="connsiteX5" fmla="*/ 8569608 w 8910761"/>
                <a:gd name="connsiteY5" fmla="*/ 4185795 h 4260609"/>
                <a:gd name="connsiteX6" fmla="*/ 710101 w 8910761"/>
                <a:gd name="connsiteY6" fmla="*/ 4260609 h 4260609"/>
                <a:gd name="connsiteX7" fmla="*/ 521771 w 8910761"/>
                <a:gd name="connsiteY7" fmla="*/ 4260609 h 4260609"/>
                <a:gd name="connsiteX8" fmla="*/ 74814 w 8910761"/>
                <a:gd name="connsiteY8" fmla="*/ 3919455 h 4260609"/>
                <a:gd name="connsiteX9" fmla="*/ 0 w 8910761"/>
                <a:gd name="connsiteY9" fmla="*/ 710101 h 4260609"/>
                <a:gd name="connsiteX10" fmla="*/ 0 w 8910761"/>
                <a:gd name="connsiteY10" fmla="*/ 317923 h 42606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10761" h="4260609">
                  <a:moveTo>
                    <a:pt x="710101" y="0"/>
                  </a:moveTo>
                  <a:lnTo>
                    <a:pt x="8200660" y="0"/>
                  </a:lnTo>
                  <a:cubicBezTo>
                    <a:pt x="8592838" y="0"/>
                    <a:pt x="8910761" y="317923"/>
                    <a:pt x="8910761" y="710101"/>
                  </a:cubicBezTo>
                  <a:lnTo>
                    <a:pt x="8910761" y="3550507"/>
                  </a:lnTo>
                  <a:cubicBezTo>
                    <a:pt x="8910761" y="3738838"/>
                    <a:pt x="8835947" y="3919455"/>
                    <a:pt x="8702778" y="4052625"/>
                  </a:cubicBezTo>
                  <a:cubicBezTo>
                    <a:pt x="8569608" y="4185795"/>
                    <a:pt x="8388990" y="4260609"/>
                    <a:pt x="8200660" y="4260609"/>
                  </a:cubicBezTo>
                  <a:lnTo>
                    <a:pt x="710101" y="4260609"/>
                  </a:lnTo>
                  <a:cubicBezTo>
                    <a:pt x="521771" y="4260609"/>
                    <a:pt x="341154" y="4185795"/>
                    <a:pt x="207984" y="4052625"/>
                  </a:cubicBezTo>
                  <a:cubicBezTo>
                    <a:pt x="74814" y="3919455"/>
                    <a:pt x="0" y="3738838"/>
                    <a:pt x="0" y="3550507"/>
                  </a:cubicBezTo>
                  <a:lnTo>
                    <a:pt x="0" y="710101"/>
                  </a:lnTo>
                  <a:cubicBezTo>
                    <a:pt x="0" y="317923"/>
                    <a:pt x="317923" y="0"/>
                    <a:pt x="71010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pic>
          <p:nvPicPr>
            <p:cNvPr id="6" name="图片1"/>
            <p:cNvPicPr>
              <a:picLocks noChangeAspect="1"/>
            </p:cNvPicPr>
            <p:nvPr/>
          </p:nvPicPr>
          <p:blipFill>
            <a:blip r:embed="rId2"/>
            <a:srcRect t="2222" b="1699"/>
            <a:stretch>
              <a:fillRect/>
            </a:stretch>
          </p:blipFill>
          <p:spPr>
            <a:xfrm>
              <a:off x="68913" y="10192"/>
              <a:ext cx="8772220" cy="4238395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7" name="文本2"/>
            <p:cNvSpPr txBox="1"/>
            <p:nvPr/>
          </p:nvSpPr>
          <p:spPr>
            <a:xfrm>
              <a:off x="1090412" y="2273237"/>
              <a:ext cx="698500" cy="77463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4000" b="0" i="0">
                  <a:solidFill>
                    <a:srgbClr val="242428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冷</a:t>
              </a:r>
              <a:endParaRPr lang="zh-CN" altLang="en-US" sz="4000" b="0" i="0">
                <a:solidFill>
                  <a:srgbClr val="242428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8" name="文本3"/>
            <p:cNvSpPr txBox="1"/>
            <p:nvPr/>
          </p:nvSpPr>
          <p:spPr>
            <a:xfrm>
              <a:off x="4106275" y="2273237"/>
              <a:ext cx="698500" cy="77463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4000" b="0" i="0">
                  <a:solidFill>
                    <a:srgbClr val="9D3DCC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温</a:t>
              </a:r>
              <a:endParaRPr lang="zh-CN" altLang="en-US" sz="4000" b="0" i="0">
                <a:solidFill>
                  <a:srgbClr val="9D3D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9" name="文本4"/>
            <p:cNvSpPr txBox="1"/>
            <p:nvPr/>
          </p:nvSpPr>
          <p:spPr>
            <a:xfrm>
              <a:off x="7122137" y="2273237"/>
              <a:ext cx="698500" cy="77463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4000" b="0" i="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热</a:t>
              </a:r>
              <a:endParaRPr lang="zh-CN" altLang="en-US" sz="40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</p:grpSp>
      <p:sp>
        <p:nvSpPr>
          <p:cNvPr id="10" name="形状2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1" name="组合2" title=""/>
          <p:cNvGrpSpPr/>
          <p:nvPr/>
        </p:nvGrpSpPr>
        <p:grpSpPr>
          <a:xfrm>
            <a:off x="414642" y="283731"/>
            <a:ext cx="1565501" cy="835022"/>
            <a:chExt cx="1565501" cy="835022"/>
          </a:xfrm>
        </p:grpSpPr>
        <p:sp>
          <p:nvSpPr>
            <p:cNvPr id="12" name="形状4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3" name="形状5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4" name="形状6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5" name="形状7"/>
            <p:cNvSpPr txBox="1"/>
            <p:nvPr/>
          </p:nvSpPr>
          <p:spPr>
            <a:xfrm>
              <a:off x="557375" y="273901"/>
              <a:ext cx="10081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6" name="形状8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07403" y="2700947"/>
            <a:ext cx="7529989" cy="995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将小瓶分别放入热水和冷水中，观察细管中水柱液面位置的变化。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407632" y="1706337"/>
            <a:ext cx="8968149" cy="995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在小瓶里装满带颜色的水，给小瓶配一个橡皮塞，橡皮塞上插进一根玻璃管，使橡皮塞塞住瓶口。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10525449" y="331822"/>
            <a:ext cx="818127" cy="1906172"/>
            <a:chExt cx="818127" cy="1906172"/>
          </a:xfrm>
        </p:grpSpPr>
        <p:sp>
          <p:nvSpPr>
            <p:cNvPr id="5" name="形状3"/>
            <p:cNvSpPr txBox="1"/>
            <p:nvPr/>
          </p:nvSpPr>
          <p:spPr>
            <a:xfrm>
              <a:off x="364244" y="736294"/>
              <a:ext cx="79678" cy="255755"/>
            </a:xfrm>
            <a:prstGeom prst="rect">
              <a:avLst/>
            </a:prstGeom>
            <a:solidFill>
              <a:srgbClr val="FF0000">
                <a:alpha val="48235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0" y="1156891"/>
              <a:ext cx="818127" cy="749281"/>
            </a:xfrm>
            <a:custGeom>
              <a:gdLst>
                <a:gd name="connsiteX0" fmla="*/ 124883 w 818127"/>
                <a:gd name="connsiteY0" fmla="*/ 0 h 749281"/>
                <a:gd name="connsiteX1" fmla="*/ 693244 w 818127"/>
                <a:gd name="connsiteY1" fmla="*/ 0 h 749281"/>
                <a:gd name="connsiteX2" fmla="*/ 762215 w 818127"/>
                <a:gd name="connsiteY2" fmla="*/ 0 h 749281"/>
                <a:gd name="connsiteX3" fmla="*/ 818127 w 818127"/>
                <a:gd name="connsiteY3" fmla="*/ 624399 h 749281"/>
                <a:gd name="connsiteX4" fmla="*/ 818127 w 818127"/>
                <a:gd name="connsiteY4" fmla="*/ 657520 h 749281"/>
                <a:gd name="connsiteX5" fmla="*/ 758130 w 818127"/>
                <a:gd name="connsiteY5" fmla="*/ 736124 h 749281"/>
                <a:gd name="connsiteX6" fmla="*/ 124883 w 818127"/>
                <a:gd name="connsiteY6" fmla="*/ 749281 h 749281"/>
                <a:gd name="connsiteX7" fmla="*/ 91762 w 818127"/>
                <a:gd name="connsiteY7" fmla="*/ 749281 h 749281"/>
                <a:gd name="connsiteX8" fmla="*/ 13157 w 818127"/>
                <a:gd name="connsiteY8" fmla="*/ 689284 h 749281"/>
                <a:gd name="connsiteX9" fmla="*/ 0 w 818127"/>
                <a:gd name="connsiteY9" fmla="*/ 124883 h 749281"/>
                <a:gd name="connsiteX10" fmla="*/ 0 w 818127"/>
                <a:gd name="connsiteY10" fmla="*/ 55912 h 7492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18127" h="749281">
                  <a:moveTo>
                    <a:pt x="124883" y="0"/>
                  </a:moveTo>
                  <a:lnTo>
                    <a:pt x="693244" y="0"/>
                  </a:lnTo>
                  <a:cubicBezTo>
                    <a:pt x="762215" y="0"/>
                    <a:pt x="818127" y="55912"/>
                    <a:pt x="818127" y="124883"/>
                  </a:cubicBezTo>
                  <a:lnTo>
                    <a:pt x="818127" y="624399"/>
                  </a:lnTo>
                  <a:cubicBezTo>
                    <a:pt x="818127" y="657520"/>
                    <a:pt x="804970" y="689284"/>
                    <a:pt x="781550" y="712704"/>
                  </a:cubicBezTo>
                  <a:cubicBezTo>
                    <a:pt x="758130" y="736124"/>
                    <a:pt x="726365" y="749281"/>
                    <a:pt x="693244" y="749281"/>
                  </a:cubicBezTo>
                  <a:lnTo>
                    <a:pt x="124883" y="749281"/>
                  </a:lnTo>
                  <a:cubicBezTo>
                    <a:pt x="91762" y="749281"/>
                    <a:pt x="59997" y="736124"/>
                    <a:pt x="36577" y="712704"/>
                  </a:cubicBezTo>
                  <a:cubicBezTo>
                    <a:pt x="13157" y="689284"/>
                    <a:pt x="0" y="657520"/>
                    <a:pt x="0" y="624399"/>
                  </a:cubicBezTo>
                  <a:lnTo>
                    <a:pt x="0" y="124883"/>
                  </a:lnTo>
                  <a:cubicBezTo>
                    <a:pt x="0" y="55912"/>
                    <a:pt x="55912" y="0"/>
                    <a:pt x="124883" y="0"/>
                  </a:cubicBezTo>
                  <a:close/>
                </a:path>
              </a:pathLst>
            </a:custGeom>
            <a:solidFill>
              <a:srgbClr val="FF0000">
                <a:alpha val="48235"/>
              </a:srgbClr>
            </a:solidFill>
            <a:ln w="9525">
              <a:solidFill>
                <a:srgbClr val="000000">
                  <a:alpha val="10000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348139" y="0"/>
              <a:ext cx="19050" cy="1599466"/>
            </a:xfrm>
            <a:prstGeom prst="line">
              <a:avLst/>
            </a:prstGeom>
            <a:ln w="28575">
              <a:solidFill>
                <a:srgbClr val="000000">
                  <a:alpha val="10000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446314" y="0"/>
              <a:ext cx="19050" cy="1599466"/>
            </a:xfrm>
            <a:prstGeom prst="line">
              <a:avLst/>
            </a:prstGeom>
            <a:ln w="28575">
              <a:solidFill>
                <a:srgbClr val="000000">
                  <a:alpha val="10000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9" name="形状7"/>
            <p:cNvSpPr txBox="1"/>
            <p:nvPr/>
          </p:nvSpPr>
          <p:spPr>
            <a:xfrm>
              <a:off x="88216" y="990051"/>
              <a:ext cx="630314" cy="53948"/>
            </a:xfrm>
            <a:custGeom>
              <a:gdLst>
                <a:gd name="connsiteX0" fmla="*/ 8991 w 630314"/>
                <a:gd name="connsiteY0" fmla="*/ 0 h 53948"/>
                <a:gd name="connsiteX1" fmla="*/ 621322 w 630314"/>
                <a:gd name="connsiteY1" fmla="*/ 0 h 53948"/>
                <a:gd name="connsiteX2" fmla="*/ 626288 w 630314"/>
                <a:gd name="connsiteY2" fmla="*/ 0 h 53948"/>
                <a:gd name="connsiteX3" fmla="*/ 630313 w 630314"/>
                <a:gd name="connsiteY3" fmla="*/ 44957 h 53948"/>
                <a:gd name="connsiteX4" fmla="*/ 630313 w 630314"/>
                <a:gd name="connsiteY4" fmla="*/ 49923 h 53948"/>
                <a:gd name="connsiteX5" fmla="*/ 8991 w 630314"/>
                <a:gd name="connsiteY5" fmla="*/ 53948 h 53948"/>
                <a:gd name="connsiteX6" fmla="*/ 4026 w 630314"/>
                <a:gd name="connsiteY6" fmla="*/ 53948 h 53948"/>
                <a:gd name="connsiteX7" fmla="*/ 0 w 630314"/>
                <a:gd name="connsiteY7" fmla="*/ 8991 h 53948"/>
                <a:gd name="connsiteX8" fmla="*/ 0 w 630314"/>
                <a:gd name="connsiteY8" fmla="*/ 4026 h 539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0313" h="53948">
                  <a:moveTo>
                    <a:pt x="8991" y="0"/>
                  </a:moveTo>
                  <a:lnTo>
                    <a:pt x="621322" y="0"/>
                  </a:lnTo>
                  <a:cubicBezTo>
                    <a:pt x="626288" y="0"/>
                    <a:pt x="630313" y="4026"/>
                    <a:pt x="630313" y="8991"/>
                  </a:cubicBezTo>
                  <a:lnTo>
                    <a:pt x="630313" y="44957"/>
                  </a:lnTo>
                  <a:cubicBezTo>
                    <a:pt x="630313" y="49923"/>
                    <a:pt x="626288" y="53948"/>
                    <a:pt x="621322" y="53948"/>
                  </a:cubicBezTo>
                  <a:lnTo>
                    <a:pt x="8991" y="53948"/>
                  </a:lnTo>
                  <a:cubicBezTo>
                    <a:pt x="4026" y="53948"/>
                    <a:pt x="0" y="49923"/>
                    <a:pt x="0" y="44957"/>
                  </a:cubicBezTo>
                  <a:lnTo>
                    <a:pt x="0" y="8991"/>
                  </a:lnTo>
                  <a:cubicBezTo>
                    <a:pt x="0" y="4026"/>
                    <a:pt x="4026" y="0"/>
                    <a:pt x="8991" y="0"/>
                  </a:cubicBezTo>
                  <a:close/>
                </a:path>
              </a:pathLst>
            </a:custGeom>
            <a:solidFill>
              <a:srgbClr val="996633">
                <a:alpha val="100000"/>
              </a:srgbClr>
            </a:solidFill>
            <a:ln w="9525">
              <a:solidFill>
                <a:srgbClr val="000000">
                  <a:alpha val="10000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形状8"/>
            <p:cNvSpPr txBox="1"/>
            <p:nvPr/>
          </p:nvSpPr>
          <p:spPr>
            <a:xfrm>
              <a:off x="212002" y="1045997"/>
              <a:ext cx="402661" cy="113891"/>
            </a:xfrm>
            <a:prstGeom prst="rect">
              <a:avLst/>
            </a:prstGeom>
            <a:solidFill>
              <a:srgbClr val="FF0000">
                <a:alpha val="47058"/>
              </a:srgbClr>
            </a:solidFill>
            <a:ln w="9525">
              <a:solidFill>
                <a:srgbClr val="000000">
                  <a:alpha val="10000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" name="形状9"/>
            <p:cNvSpPr txBox="1"/>
            <p:nvPr/>
          </p:nvSpPr>
          <p:spPr>
            <a:xfrm>
              <a:off x="202042" y="1047995"/>
              <a:ext cx="402661" cy="56945"/>
            </a:xfrm>
            <a:prstGeom prst="rect">
              <a:avLst/>
            </a:prstGeom>
            <a:solidFill>
              <a:srgbClr val="996633">
                <a:alpha val="100000"/>
              </a:srgbClr>
            </a:solidFill>
            <a:ln w="9525">
              <a:solidFill>
                <a:srgbClr val="000000">
                  <a:alpha val="10000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grpSp>
        <p:nvGrpSpPr>
          <p:cNvPr id="12" name="组合2" title=""/>
          <p:cNvGrpSpPr/>
          <p:nvPr/>
        </p:nvGrpSpPr>
        <p:grpSpPr>
          <a:xfrm>
            <a:off x="10211601" y="2647159"/>
            <a:ext cx="1529286" cy="1574235"/>
            <a:chExt cx="1529286" cy="1574235"/>
          </a:xfrm>
        </p:grpSpPr>
        <p:sp>
          <p:nvSpPr>
            <p:cNvPr id="13" name="形状11"/>
            <p:cNvSpPr txBox="1"/>
            <p:nvPr/>
          </p:nvSpPr>
          <p:spPr>
            <a:xfrm>
              <a:off x="185375" y="774621"/>
              <a:ext cx="1284665" cy="799614"/>
            </a:xfrm>
            <a:custGeom>
              <a:gdLst>
                <a:gd name="connsiteX0" fmla="*/ 133269 w 1284665"/>
                <a:gd name="connsiteY0" fmla="*/ 0 h 799614"/>
                <a:gd name="connsiteX1" fmla="*/ 1151396 w 1284665"/>
                <a:gd name="connsiteY1" fmla="*/ 0 h 799614"/>
                <a:gd name="connsiteX2" fmla="*/ 1224999 w 1284665"/>
                <a:gd name="connsiteY2" fmla="*/ 0 h 799614"/>
                <a:gd name="connsiteX3" fmla="*/ 1284665 w 1284665"/>
                <a:gd name="connsiteY3" fmla="*/ 666345 h 799614"/>
                <a:gd name="connsiteX4" fmla="*/ 1284665 w 1284665"/>
                <a:gd name="connsiteY4" fmla="*/ 701690 h 799614"/>
                <a:gd name="connsiteX5" fmla="*/ 1220639 w 1284665"/>
                <a:gd name="connsiteY5" fmla="*/ 785573 h 799614"/>
                <a:gd name="connsiteX6" fmla="*/ 133269 w 1284665"/>
                <a:gd name="connsiteY6" fmla="*/ 799614 h 799614"/>
                <a:gd name="connsiteX7" fmla="*/ 97924 w 1284665"/>
                <a:gd name="connsiteY7" fmla="*/ 799614 h 799614"/>
                <a:gd name="connsiteX8" fmla="*/ 14041 w 1284665"/>
                <a:gd name="connsiteY8" fmla="*/ 735588 h 799614"/>
                <a:gd name="connsiteX9" fmla="*/ 0 w 1284665"/>
                <a:gd name="connsiteY9" fmla="*/ 133269 h 799614"/>
                <a:gd name="connsiteX10" fmla="*/ 0 w 1284665"/>
                <a:gd name="connsiteY10" fmla="*/ 59667 h 7996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4665" h="799614">
                  <a:moveTo>
                    <a:pt x="133269" y="0"/>
                  </a:moveTo>
                  <a:lnTo>
                    <a:pt x="1151396" y="0"/>
                  </a:lnTo>
                  <a:cubicBezTo>
                    <a:pt x="1224999" y="0"/>
                    <a:pt x="1284665" y="59667"/>
                    <a:pt x="1284665" y="133269"/>
                  </a:cubicBezTo>
                  <a:lnTo>
                    <a:pt x="1284665" y="666345"/>
                  </a:lnTo>
                  <a:cubicBezTo>
                    <a:pt x="1284665" y="701690"/>
                    <a:pt x="1270624" y="735588"/>
                    <a:pt x="1245632" y="760581"/>
                  </a:cubicBezTo>
                  <a:cubicBezTo>
                    <a:pt x="1220639" y="785573"/>
                    <a:pt x="1186741" y="799614"/>
                    <a:pt x="1151396" y="799614"/>
                  </a:cubicBezTo>
                  <a:lnTo>
                    <a:pt x="133269" y="799614"/>
                  </a:lnTo>
                  <a:cubicBezTo>
                    <a:pt x="97924" y="799614"/>
                    <a:pt x="64026" y="785573"/>
                    <a:pt x="39034" y="760581"/>
                  </a:cubicBezTo>
                  <a:cubicBezTo>
                    <a:pt x="14041" y="735588"/>
                    <a:pt x="0" y="701690"/>
                    <a:pt x="0" y="666345"/>
                  </a:cubicBezTo>
                  <a:lnTo>
                    <a:pt x="0" y="133269"/>
                  </a:lnTo>
                  <a:cubicBezTo>
                    <a:pt x="0" y="59667"/>
                    <a:pt x="59667" y="0"/>
                    <a:pt x="133269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4" name="形状12"/>
            <p:cNvSpPr txBox="1"/>
            <p:nvPr/>
          </p:nvSpPr>
          <p:spPr>
            <a:xfrm>
              <a:off x="0" y="0"/>
              <a:ext cx="1529286" cy="940375"/>
            </a:xfrm>
            <a:custGeom>
              <a:gdLst>
                <a:gd name="connsiteX0" fmla="*/ 197752 w 1529286"/>
                <a:gd name="connsiteY0" fmla="*/ 940375 h 940375"/>
                <a:gd name="connsiteX1" fmla="*/ 197752 w 1529286"/>
                <a:gd name="connsiteY1" fmla="*/ 299854 h 940375"/>
                <a:gd name="connsiteX2" fmla="*/ 197752 w 1529286"/>
                <a:gd name="connsiteY2" fmla="*/ 149927 h 940375"/>
                <a:gd name="connsiteX3" fmla="*/ 0 w 1529286"/>
                <a:gd name="connsiteY3" fmla="*/ 37482 h 940375"/>
                <a:gd name="connsiteX4" fmla="*/ 250486 w 1529286"/>
                <a:gd name="connsiteY4" fmla="*/ 0 h 940375"/>
                <a:gd name="connsiteX5" fmla="*/ 1529286 w 1529286"/>
                <a:gd name="connsiteY5" fmla="*/ 0 h 940375"/>
                <a:gd name="connsiteX6" fmla="*/ 1463368 w 1529286"/>
                <a:gd name="connsiteY6" fmla="*/ 99951 h 940375"/>
                <a:gd name="connsiteX7" fmla="*/ 1463368 w 1529286"/>
                <a:gd name="connsiteY7" fmla="*/ 940375 h 9403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9286" h="940375" fill="none">
                  <a:moveTo>
                    <a:pt x="197752" y="940375"/>
                  </a:moveTo>
                  <a:lnTo>
                    <a:pt x="197752" y="299854"/>
                  </a:lnTo>
                  <a:lnTo>
                    <a:pt x="197752" y="149927"/>
                  </a:lnTo>
                  <a:lnTo>
                    <a:pt x="0" y="37482"/>
                  </a:lnTo>
                  <a:lnTo>
                    <a:pt x="250486" y="0"/>
                  </a:lnTo>
                  <a:lnTo>
                    <a:pt x="1529286" y="0"/>
                  </a:lnTo>
                  <a:lnTo>
                    <a:pt x="1463368" y="99951"/>
                  </a:lnTo>
                  <a:lnTo>
                    <a:pt x="1463368" y="940375"/>
                  </a:lnTo>
                </a:path>
              </a:pathLst>
            </a:custGeom>
            <a:ln w="2857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形状10"/>
            <p:cNvSpPr txBox="1"/>
            <p:nvPr/>
          </p:nvSpPr>
          <p:spPr>
            <a:xfrm>
              <a:off x="233577" y="584150"/>
              <a:ext cx="1196393" cy="966321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6" name="文本12"/>
            <p:cNvSpPr txBox="1"/>
            <p:nvPr/>
          </p:nvSpPr>
          <p:spPr>
            <a:xfrm>
              <a:off x="405107" y="884349"/>
              <a:ext cx="951987" cy="59610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0066CC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冷水</a:t>
              </a:r>
              <a:endParaRPr lang="zh-CN" altLang="en-US" sz="2800" b="1" i="0">
                <a:solidFill>
                  <a:srgbClr val="006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17" name="文本3" title=""/>
          <p:cNvSpPr txBox="1"/>
          <p:nvPr/>
        </p:nvSpPr>
        <p:spPr>
          <a:xfrm>
            <a:off x="1353436" y="4203640"/>
            <a:ext cx="649057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自制温度计是根据什么原理来测量温度的？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4" title=""/>
          <p:cNvSpPr txBox="1"/>
          <p:nvPr/>
        </p:nvSpPr>
        <p:spPr>
          <a:xfrm>
            <a:off x="7448960" y="4226023"/>
            <a:ext cx="2006203" cy="5592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液体热胀冷缩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5" title=""/>
          <p:cNvSpPr txBox="1"/>
          <p:nvPr/>
        </p:nvSpPr>
        <p:spPr>
          <a:xfrm>
            <a:off x="1353588" y="3611461"/>
            <a:ext cx="605980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⑴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通过演示实验，你观察到了什么现象？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6" title=""/>
          <p:cNvSpPr txBox="1"/>
          <p:nvPr/>
        </p:nvSpPr>
        <p:spPr>
          <a:xfrm>
            <a:off x="1353179" y="4796199"/>
            <a:ext cx="429577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⑶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提高温度计灵敏度的方法？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7" title=""/>
          <p:cNvSpPr txBox="1"/>
          <p:nvPr/>
        </p:nvSpPr>
        <p:spPr>
          <a:xfrm>
            <a:off x="1638014" y="5238565"/>
            <a:ext cx="3518535" cy="5592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①</a:t>
            </a:r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玻璃管越细越好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8" title=""/>
          <p:cNvSpPr txBox="1"/>
          <p:nvPr/>
        </p:nvSpPr>
        <p:spPr>
          <a:xfrm>
            <a:off x="1638052" y="5671480"/>
            <a:ext cx="3684270" cy="5592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②</a:t>
            </a:r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玻璃瓶容量尽量大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9" title=""/>
          <p:cNvSpPr txBox="1"/>
          <p:nvPr/>
        </p:nvSpPr>
        <p:spPr>
          <a:xfrm>
            <a:off x="1637757" y="6100821"/>
            <a:ext cx="3839766" cy="5592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③</a:t>
            </a:r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选择膨胀系数大的液体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10" title=""/>
          <p:cNvSpPr txBox="1"/>
          <p:nvPr/>
        </p:nvSpPr>
        <p:spPr>
          <a:xfrm>
            <a:off x="4667279" y="6101020"/>
            <a:ext cx="3786188" cy="5592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（煤油&gt;酒精&gt;水&gt;水银）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11" title=""/>
          <p:cNvSpPr txBox="1"/>
          <p:nvPr/>
        </p:nvSpPr>
        <p:spPr>
          <a:xfrm>
            <a:off x="2055638" y="1123007"/>
            <a:ext cx="212515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自制温度计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形状1" title=""/>
          <p:cNvSpPr txBox="1"/>
          <p:nvPr/>
        </p:nvSpPr>
        <p:spPr>
          <a:xfrm>
            <a:off x="407584" y="1165736"/>
            <a:ext cx="1648739" cy="540677"/>
          </a:xfrm>
          <a:custGeom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 2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7" name="组合3" title=""/>
          <p:cNvGrpSpPr/>
          <p:nvPr/>
        </p:nvGrpSpPr>
        <p:grpSpPr>
          <a:xfrm>
            <a:off x="8568767" y="2647236"/>
            <a:ext cx="1529286" cy="1574234"/>
            <a:chExt cx="1529286" cy="1574234"/>
          </a:xfrm>
        </p:grpSpPr>
        <p:sp>
          <p:nvSpPr>
            <p:cNvPr id="28" name="形状18"/>
            <p:cNvSpPr txBox="1"/>
            <p:nvPr/>
          </p:nvSpPr>
          <p:spPr>
            <a:xfrm>
              <a:off x="188223" y="774620"/>
              <a:ext cx="1288475" cy="799614"/>
            </a:xfrm>
            <a:custGeom>
              <a:gdLst>
                <a:gd name="connsiteX0" fmla="*/ 133269 w 1288475"/>
                <a:gd name="connsiteY0" fmla="*/ 0 h 799614"/>
                <a:gd name="connsiteX1" fmla="*/ 1155206 w 1288475"/>
                <a:gd name="connsiteY1" fmla="*/ 0 h 799614"/>
                <a:gd name="connsiteX2" fmla="*/ 1228809 w 1288475"/>
                <a:gd name="connsiteY2" fmla="*/ 0 h 799614"/>
                <a:gd name="connsiteX3" fmla="*/ 1288475 w 1288475"/>
                <a:gd name="connsiteY3" fmla="*/ 666345 h 799614"/>
                <a:gd name="connsiteX4" fmla="*/ 1288475 w 1288475"/>
                <a:gd name="connsiteY4" fmla="*/ 739948 h 799614"/>
                <a:gd name="connsiteX5" fmla="*/ 133269 w 1288475"/>
                <a:gd name="connsiteY5" fmla="*/ 799614 h 799614"/>
                <a:gd name="connsiteX6" fmla="*/ 97924 w 1288475"/>
                <a:gd name="connsiteY6" fmla="*/ 799614 h 799614"/>
                <a:gd name="connsiteX7" fmla="*/ 14041 w 1288475"/>
                <a:gd name="connsiteY7" fmla="*/ 735588 h 799614"/>
                <a:gd name="connsiteX8" fmla="*/ 0 w 1288475"/>
                <a:gd name="connsiteY8" fmla="*/ 133269 h 799614"/>
                <a:gd name="connsiteX9" fmla="*/ 0 w 1288475"/>
                <a:gd name="connsiteY9" fmla="*/ 59667 h 7996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88475" h="799614">
                  <a:moveTo>
                    <a:pt x="133269" y="0"/>
                  </a:moveTo>
                  <a:lnTo>
                    <a:pt x="1155206" y="0"/>
                  </a:lnTo>
                  <a:cubicBezTo>
                    <a:pt x="1228809" y="0"/>
                    <a:pt x="1288475" y="59667"/>
                    <a:pt x="1288475" y="133269"/>
                  </a:cubicBezTo>
                  <a:lnTo>
                    <a:pt x="1288475" y="666345"/>
                  </a:lnTo>
                  <a:cubicBezTo>
                    <a:pt x="1288475" y="739948"/>
                    <a:pt x="1228809" y="799614"/>
                    <a:pt x="1155206" y="799614"/>
                  </a:cubicBezTo>
                  <a:lnTo>
                    <a:pt x="133269" y="799614"/>
                  </a:lnTo>
                  <a:cubicBezTo>
                    <a:pt x="97924" y="799614"/>
                    <a:pt x="64026" y="785573"/>
                    <a:pt x="39034" y="760581"/>
                  </a:cubicBezTo>
                  <a:cubicBezTo>
                    <a:pt x="14041" y="735588"/>
                    <a:pt x="0" y="701690"/>
                    <a:pt x="0" y="666345"/>
                  </a:cubicBezTo>
                  <a:lnTo>
                    <a:pt x="0" y="133269"/>
                  </a:lnTo>
                  <a:cubicBezTo>
                    <a:pt x="0" y="59667"/>
                    <a:pt x="59667" y="0"/>
                    <a:pt x="133269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9" name="形状19"/>
            <p:cNvSpPr txBox="1"/>
            <p:nvPr/>
          </p:nvSpPr>
          <p:spPr>
            <a:xfrm>
              <a:off x="0" y="0"/>
              <a:ext cx="1529286" cy="940375"/>
            </a:xfrm>
            <a:custGeom>
              <a:gdLst>
                <a:gd name="connsiteX0" fmla="*/ 197752 w 1529286"/>
                <a:gd name="connsiteY0" fmla="*/ 940375 h 940375"/>
                <a:gd name="connsiteX1" fmla="*/ 197752 w 1529286"/>
                <a:gd name="connsiteY1" fmla="*/ 299854 h 940375"/>
                <a:gd name="connsiteX2" fmla="*/ 197752 w 1529286"/>
                <a:gd name="connsiteY2" fmla="*/ 149927 h 940375"/>
                <a:gd name="connsiteX3" fmla="*/ 0 w 1529286"/>
                <a:gd name="connsiteY3" fmla="*/ 37482 h 940375"/>
                <a:gd name="connsiteX4" fmla="*/ 250486 w 1529286"/>
                <a:gd name="connsiteY4" fmla="*/ 0 h 940375"/>
                <a:gd name="connsiteX5" fmla="*/ 1529286 w 1529286"/>
                <a:gd name="connsiteY5" fmla="*/ 0 h 940375"/>
                <a:gd name="connsiteX6" fmla="*/ 1463368 w 1529286"/>
                <a:gd name="connsiteY6" fmla="*/ 99951 h 940375"/>
                <a:gd name="connsiteX7" fmla="*/ 1463368 w 1529286"/>
                <a:gd name="connsiteY7" fmla="*/ 940375 h 9403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9286" h="940375" fill="none">
                  <a:moveTo>
                    <a:pt x="197752" y="940375"/>
                  </a:moveTo>
                  <a:lnTo>
                    <a:pt x="197752" y="299854"/>
                  </a:lnTo>
                  <a:lnTo>
                    <a:pt x="197752" y="149927"/>
                  </a:lnTo>
                  <a:lnTo>
                    <a:pt x="0" y="37482"/>
                  </a:lnTo>
                  <a:lnTo>
                    <a:pt x="250486" y="0"/>
                  </a:lnTo>
                  <a:lnTo>
                    <a:pt x="1529286" y="0"/>
                  </a:lnTo>
                  <a:lnTo>
                    <a:pt x="1463368" y="99951"/>
                  </a:lnTo>
                  <a:lnTo>
                    <a:pt x="1463368" y="940375"/>
                  </a:lnTo>
                </a:path>
              </a:pathLst>
            </a:custGeom>
            <a:ln w="2857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0" name="形状13"/>
            <p:cNvSpPr txBox="1"/>
            <p:nvPr/>
          </p:nvSpPr>
          <p:spPr>
            <a:xfrm>
              <a:off x="233192" y="583989"/>
              <a:ext cx="1196529" cy="966733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1" name="形状14"/>
            <p:cNvSpPr txBox="1"/>
            <p:nvPr/>
          </p:nvSpPr>
          <p:spPr>
            <a:xfrm>
              <a:off x="668135" y="42318"/>
              <a:ext cx="84718" cy="469260"/>
            </a:xfrm>
            <a:custGeom>
              <a:gdLst>
                <a:gd name="connsiteX0" fmla="*/ 41821 w 84718"/>
                <a:gd name="connsiteY0" fmla="*/ 0 h 469260"/>
                <a:gd name="connsiteX1" fmla="*/ 65985 w 84718"/>
                <a:gd name="connsiteY1" fmla="*/ 63947 h 469260"/>
                <a:gd name="connsiteX2" fmla="*/ 77137 w 84718"/>
                <a:gd name="connsiteY2" fmla="*/ 212531 h 469260"/>
                <a:gd name="connsiteX3" fmla="*/ 0 w 84718"/>
                <a:gd name="connsiteY3" fmla="*/ 305631 h 4692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718" h="469260" fill="none">
                  <a:moveTo>
                    <a:pt x="41821" y="0"/>
                  </a:moveTo>
                  <a:cubicBezTo>
                    <a:pt x="65985" y="63947"/>
                    <a:pt x="90148" y="127895"/>
                    <a:pt x="83643" y="170213"/>
                  </a:cubicBezTo>
                  <a:cubicBezTo>
                    <a:pt x="77137" y="212531"/>
                    <a:pt x="0" y="205948"/>
                    <a:pt x="0" y="255789"/>
                  </a:cubicBezTo>
                  <a:cubicBezTo>
                    <a:pt x="0" y="305631"/>
                    <a:pt x="41821" y="387445"/>
                    <a:pt x="83643" y="469260"/>
                  </a:cubicBezTo>
                </a:path>
              </a:pathLst>
            </a:custGeom>
            <a:ln w="2857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2" name="形状15"/>
            <p:cNvSpPr txBox="1"/>
            <p:nvPr/>
          </p:nvSpPr>
          <p:spPr>
            <a:xfrm>
              <a:off x="965083" y="54543"/>
              <a:ext cx="118779" cy="469260"/>
            </a:xfrm>
            <a:custGeom>
              <a:gdLst>
                <a:gd name="connsiteX0" fmla="*/ 118779 w 118779"/>
                <a:gd name="connsiteY0" fmla="*/ 0 h 469260"/>
                <a:gd name="connsiteX1" fmla="*/ 82098 w 118779"/>
                <a:gd name="connsiteY1" fmla="*/ 38556 h 469260"/>
                <a:gd name="connsiteX2" fmla="*/ 33188 w 118779"/>
                <a:gd name="connsiteY2" fmla="*/ 177736 h 469260"/>
                <a:gd name="connsiteX3" fmla="*/ 72490 w 118779"/>
                <a:gd name="connsiteY3" fmla="*/ 355472 h 4692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8779" h="469260" fill="none">
                  <a:moveTo>
                    <a:pt x="118779" y="0"/>
                  </a:moveTo>
                  <a:cubicBezTo>
                    <a:pt x="82098" y="38556"/>
                    <a:pt x="45416" y="78053"/>
                    <a:pt x="39302" y="127895"/>
                  </a:cubicBezTo>
                  <a:cubicBezTo>
                    <a:pt x="33188" y="177736"/>
                    <a:pt x="86464" y="242624"/>
                    <a:pt x="79477" y="299048"/>
                  </a:cubicBezTo>
                  <a:cubicBezTo>
                    <a:pt x="72490" y="355472"/>
                    <a:pt x="35809" y="411896"/>
                    <a:pt x="0" y="469260"/>
                  </a:cubicBezTo>
                </a:path>
              </a:pathLst>
            </a:custGeom>
            <a:ln w="2857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3" name="形状16"/>
            <p:cNvSpPr txBox="1"/>
            <p:nvPr/>
          </p:nvSpPr>
          <p:spPr>
            <a:xfrm>
              <a:off x="303936" y="84636"/>
              <a:ext cx="171182" cy="469260"/>
            </a:xfrm>
            <a:custGeom>
              <a:gdLst>
                <a:gd name="connsiteX0" fmla="*/ 0 w 171182"/>
                <a:gd name="connsiteY0" fmla="*/ 0 h 469260"/>
                <a:gd name="connsiteX1" fmla="*/ 33422 w 171182"/>
                <a:gd name="connsiteY1" fmla="*/ 24450 h 469260"/>
                <a:gd name="connsiteX2" fmla="*/ 94847 w 171182"/>
                <a:gd name="connsiteY2" fmla="*/ 121312 h 469260"/>
                <a:gd name="connsiteX3" fmla="*/ 94847 w 171182"/>
                <a:gd name="connsiteY3" fmla="*/ 255789 h 469260"/>
                <a:gd name="connsiteX4" fmla="*/ 177047 w 171182"/>
                <a:gd name="connsiteY4" fmla="*/ 383684 h 4692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182" h="469260" fill="none">
                  <a:moveTo>
                    <a:pt x="0" y="0"/>
                  </a:moveTo>
                  <a:cubicBezTo>
                    <a:pt x="33422" y="24450"/>
                    <a:pt x="67748" y="49841"/>
                    <a:pt x="81297" y="85577"/>
                  </a:cubicBezTo>
                  <a:cubicBezTo>
                    <a:pt x="94847" y="121312"/>
                    <a:pt x="67748" y="171153"/>
                    <a:pt x="81297" y="213471"/>
                  </a:cubicBezTo>
                  <a:cubicBezTo>
                    <a:pt x="94847" y="255789"/>
                    <a:pt x="149948" y="299048"/>
                    <a:pt x="163498" y="341366"/>
                  </a:cubicBezTo>
                  <a:cubicBezTo>
                    <a:pt x="177047" y="383684"/>
                    <a:pt x="169821" y="426002"/>
                    <a:pt x="163498" y="469260"/>
                  </a:cubicBezTo>
                </a:path>
              </a:pathLst>
            </a:custGeom>
            <a:ln w="2857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4" name="形状17"/>
            <p:cNvSpPr txBox="1"/>
            <p:nvPr/>
          </p:nvSpPr>
          <p:spPr>
            <a:xfrm>
              <a:off x="1188668" y="170212"/>
              <a:ext cx="158082" cy="341366"/>
            </a:xfrm>
            <a:custGeom>
              <a:gdLst>
                <a:gd name="connsiteX0" fmla="*/ 0 w 158082"/>
                <a:gd name="connsiteY0" fmla="*/ 0 h 341366"/>
                <a:gd name="connsiteX1" fmla="*/ 33188 w 158082"/>
                <a:gd name="connsiteY1" fmla="*/ 24450 h 341366"/>
                <a:gd name="connsiteX2" fmla="*/ 92578 w 158082"/>
                <a:gd name="connsiteY2" fmla="*/ 121312 h 341366"/>
                <a:gd name="connsiteX3" fmla="*/ 92578 w 158082"/>
                <a:gd name="connsiteY3" fmla="*/ 255789 h 3413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8082" h="341366" fill="none">
                  <a:moveTo>
                    <a:pt x="0" y="0"/>
                  </a:moveTo>
                  <a:cubicBezTo>
                    <a:pt x="33188" y="24450"/>
                    <a:pt x="66377" y="49841"/>
                    <a:pt x="79477" y="85577"/>
                  </a:cubicBezTo>
                  <a:cubicBezTo>
                    <a:pt x="92578" y="121312"/>
                    <a:pt x="66377" y="171153"/>
                    <a:pt x="79477" y="213471"/>
                  </a:cubicBezTo>
                  <a:cubicBezTo>
                    <a:pt x="92578" y="255789"/>
                    <a:pt x="124893" y="298107"/>
                    <a:pt x="158082" y="341366"/>
                  </a:cubicBezTo>
                </a:path>
              </a:pathLst>
            </a:custGeom>
            <a:ln w="2857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5" name="文本13"/>
            <p:cNvSpPr txBox="1"/>
            <p:nvPr/>
          </p:nvSpPr>
          <p:spPr>
            <a:xfrm>
              <a:off x="394401" y="918457"/>
              <a:ext cx="977863" cy="59610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热水</a:t>
              </a:r>
              <a:endParaRPr lang="zh-CN" altLang="en-US" sz="28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pic>
        <p:nvPicPr>
          <p:cNvPr id="36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227" y="3695967"/>
            <a:ext cx="1373391" cy="1831181"/>
          </a:xfrm>
          <a:prstGeom prst="rect">
            <a:avLst/>
          </a:prstGeom>
        </p:spPr>
      </p:pic>
      <p:sp>
        <p:nvSpPr>
          <p:cNvPr id="37" name="形状2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38" name="组合4" title=""/>
          <p:cNvGrpSpPr/>
          <p:nvPr/>
        </p:nvGrpSpPr>
        <p:grpSpPr>
          <a:xfrm>
            <a:off x="414642" y="283731"/>
            <a:ext cx="1565501" cy="835022"/>
            <a:chExt cx="1565501" cy="835022"/>
          </a:xfrm>
        </p:grpSpPr>
        <p:sp>
          <p:nvSpPr>
            <p:cNvPr id="39" name="形状20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40" name="形状21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41" name="形状22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42" name="形状23"/>
            <p:cNvSpPr txBox="1"/>
            <p:nvPr/>
          </p:nvSpPr>
          <p:spPr>
            <a:xfrm>
              <a:off x="557375" y="273901"/>
              <a:ext cx="10081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3" name="形状24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" grpId="0" animBg="1"/>
      <p:bldP spid="27" grpId="0" animBg="1"/>
      <p:bldP spid="12" grpId="0" animBg="1"/>
      <p:bldP spid="19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9847" y="160630"/>
            <a:ext cx="1092470" cy="6476286"/>
          </a:xfrm>
          <a:prstGeom prst="rect">
            <a:avLst/>
          </a:prstGeom>
        </p:spPr>
      </p:pic>
      <p:sp>
        <p:nvSpPr>
          <p:cNvPr id="3" name="形状1" title=""/>
          <p:cNvSpPr txBox="1"/>
          <p:nvPr/>
        </p:nvSpPr>
        <p:spPr>
          <a:xfrm>
            <a:off x="147942" y="187533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414642" y="300966"/>
            <a:ext cx="1908401" cy="835022"/>
            <a:chExt cx="1908401" cy="835022"/>
          </a:xfrm>
        </p:grpSpPr>
        <p:sp>
          <p:nvSpPr>
            <p:cNvPr id="5" name="形状6"/>
            <p:cNvSpPr txBox="1"/>
            <p:nvPr/>
          </p:nvSpPr>
          <p:spPr>
            <a:xfrm>
              <a:off x="559908" y="0"/>
              <a:ext cx="1319689" cy="760847"/>
            </a:xfrm>
            <a:custGeom>
              <a:gdLst>
                <a:gd name="connsiteX0" fmla="*/ 0 w 1319689"/>
                <a:gd name="connsiteY0" fmla="*/ 760847 h 760847"/>
                <a:gd name="connsiteX1" fmla="*/ 1319689 w 1319689"/>
                <a:gd name="connsiteY1" fmla="*/ 760847 h 760847"/>
                <a:gd name="connsiteX2" fmla="*/ 0 w 1319689"/>
                <a:gd name="connsiteY2" fmla="*/ 760847 h 760847"/>
                <a:gd name="connsiteX0-1" fmla="*/ 0 w 1319689"/>
                <a:gd name="connsiteY0-2" fmla="*/ 0 h 760847"/>
                <a:gd name="connsiteX1-3" fmla="*/ 479 w 1319689"/>
                <a:gd name="connsiteY1-4" fmla="*/ 0 h 760847"/>
                <a:gd name="connsiteX2-5" fmla="*/ 0 w 13196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19689" h="760847">
                  <a:moveTo>
                    <a:pt x="0" y="760847"/>
                  </a:moveTo>
                  <a:lnTo>
                    <a:pt x="1319689" y="760847"/>
                  </a:lnTo>
                  <a:lnTo>
                    <a:pt x="0" y="760847"/>
                  </a:lnTo>
                  <a:close/>
                </a:path>
                <a:path w="1319689" h="760847">
                  <a:moveTo>
                    <a:pt x="0" y="0"/>
                  </a:moveTo>
                  <a:lnTo>
                    <a:pt x="479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7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8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9"/>
            <p:cNvSpPr txBox="1"/>
            <p:nvPr/>
          </p:nvSpPr>
          <p:spPr>
            <a:xfrm>
              <a:off x="557375" y="273901"/>
              <a:ext cx="13510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10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9442" y="2881293"/>
            <a:ext cx="6539913" cy="1056751"/>
          </a:xfrm>
          <a:prstGeom prst="rect">
            <a:avLst/>
          </a:prstGeom>
        </p:spPr>
      </p:pic>
      <p:grpSp>
        <p:nvGrpSpPr>
          <p:cNvPr id="11" name="组合2" title=""/>
          <p:cNvGrpSpPr/>
          <p:nvPr/>
        </p:nvGrpSpPr>
        <p:grpSpPr>
          <a:xfrm>
            <a:off x="2578991" y="753237"/>
            <a:ext cx="625289" cy="4198567"/>
            <a:chExt cx="625289" cy="4198567"/>
          </a:xfrm>
        </p:grpSpPr>
        <p:sp>
          <p:nvSpPr>
            <p:cNvPr id="12" name="文本5"/>
            <p:cNvSpPr txBox="1"/>
            <p:nvPr/>
          </p:nvSpPr>
          <p:spPr>
            <a:xfrm>
              <a:off x="50740" y="3579495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10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3" name="文本6"/>
            <p:cNvSpPr txBox="1"/>
            <p:nvPr/>
          </p:nvSpPr>
          <p:spPr>
            <a:xfrm>
              <a:off x="50921" y="3146346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20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4" name="文本7"/>
            <p:cNvSpPr txBox="1"/>
            <p:nvPr/>
          </p:nvSpPr>
          <p:spPr>
            <a:xfrm>
              <a:off x="50797" y="2666248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5" name="文本8"/>
            <p:cNvSpPr txBox="1"/>
            <p:nvPr/>
          </p:nvSpPr>
          <p:spPr>
            <a:xfrm>
              <a:off x="50912" y="2254929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40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6" name="文本9"/>
            <p:cNvSpPr txBox="1"/>
            <p:nvPr/>
          </p:nvSpPr>
          <p:spPr>
            <a:xfrm>
              <a:off x="50588" y="1778670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50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7" name="文本10"/>
            <p:cNvSpPr txBox="1"/>
            <p:nvPr/>
          </p:nvSpPr>
          <p:spPr>
            <a:xfrm>
              <a:off x="50750" y="1342901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60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8" name="文本11"/>
            <p:cNvSpPr txBox="1"/>
            <p:nvPr/>
          </p:nvSpPr>
          <p:spPr>
            <a:xfrm>
              <a:off x="50483" y="913628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70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19" name="文本12"/>
            <p:cNvSpPr txBox="1"/>
            <p:nvPr/>
          </p:nvSpPr>
          <p:spPr>
            <a:xfrm>
              <a:off x="50931" y="461191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80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20" name="文本13"/>
            <p:cNvSpPr txBox="1"/>
            <p:nvPr/>
          </p:nvSpPr>
          <p:spPr>
            <a:xfrm>
              <a:off x="0" y="0"/>
              <a:ext cx="574358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90</a:t>
              </a:r>
              <a:endPara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</p:grpSp>
      <p:grpSp>
        <p:nvGrpSpPr>
          <p:cNvPr id="21" name="组合3" title=""/>
          <p:cNvGrpSpPr/>
          <p:nvPr/>
        </p:nvGrpSpPr>
        <p:grpSpPr>
          <a:xfrm>
            <a:off x="2724950" y="4798790"/>
            <a:ext cx="754071" cy="588458"/>
            <a:chExt cx="754071" cy="588458"/>
          </a:xfrm>
        </p:grpSpPr>
        <p:sp>
          <p:nvSpPr>
            <p:cNvPr id="22" name="文本14"/>
            <p:cNvSpPr txBox="1"/>
            <p:nvPr/>
          </p:nvSpPr>
          <p:spPr>
            <a:xfrm>
              <a:off x="0" y="0"/>
              <a:ext cx="400050" cy="58845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33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0</a:t>
              </a:r>
              <a:endParaRPr lang="zh-CN" altLang="en-US" sz="2600" b="0" i="0">
                <a:solidFill>
                  <a:srgbClr val="FF33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23" name="形状11"/>
            <p:cNvSpPr txBox="1"/>
            <p:nvPr/>
          </p:nvSpPr>
          <p:spPr>
            <a:xfrm>
              <a:off x="313525" y="298271"/>
              <a:ext cx="440546" cy="1191"/>
            </a:xfrm>
            <a:prstGeom prst="line">
              <a:avLst/>
            </a:prstGeom>
            <a:ln w="19050">
              <a:solidFill>
                <a:srgbClr val="FF00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</p:grpSp>
      <p:grpSp>
        <p:nvGrpSpPr>
          <p:cNvPr id="24" name="组合4" title=""/>
          <p:cNvGrpSpPr/>
          <p:nvPr/>
        </p:nvGrpSpPr>
        <p:grpSpPr>
          <a:xfrm>
            <a:off x="2434352" y="316268"/>
            <a:ext cx="1044679" cy="680301"/>
            <a:chExt cx="1044679" cy="680301"/>
          </a:xfrm>
        </p:grpSpPr>
        <p:sp>
          <p:nvSpPr>
            <p:cNvPr id="25" name="文本15"/>
            <p:cNvSpPr txBox="1"/>
            <p:nvPr/>
          </p:nvSpPr>
          <p:spPr>
            <a:xfrm>
              <a:off x="0" y="0"/>
              <a:ext cx="828358" cy="68030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100"/>
                </a:lnSpc>
              </a:pPr>
              <a:r>
                <a:rPr lang="zh-CN" altLang="en-US" sz="2600" b="0" i="0">
                  <a:solidFill>
                    <a:srgbClr val="FF33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100</a:t>
              </a:r>
              <a:endParaRPr lang="zh-CN" altLang="en-US" sz="2600" b="0" i="0">
                <a:solidFill>
                  <a:srgbClr val="FF33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26" name="形状12"/>
            <p:cNvSpPr txBox="1"/>
            <p:nvPr/>
          </p:nvSpPr>
          <p:spPr>
            <a:xfrm>
              <a:off x="604133" y="298380"/>
              <a:ext cx="440546" cy="1191"/>
            </a:xfrm>
            <a:prstGeom prst="line">
              <a:avLst/>
            </a:prstGeom>
            <a:ln w="19050">
              <a:solidFill>
                <a:srgbClr val="FF00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27" name="形状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2996" y="606933"/>
            <a:ext cx="377323" cy="4491352"/>
          </a:xfrm>
          <a:prstGeom prst="rect">
            <a:avLst/>
          </a:prstGeom>
        </p:spPr>
      </p:pic>
      <p:sp>
        <p:nvSpPr>
          <p:cNvPr id="28" name="文本1" title=""/>
          <p:cNvSpPr txBox="1"/>
          <p:nvPr/>
        </p:nvSpPr>
        <p:spPr>
          <a:xfrm>
            <a:off x="3930748" y="2464137"/>
            <a:ext cx="1915192" cy="6509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600"/>
              </a:lnSpc>
            </a:pP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100等份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9" name="图片3" title=""/>
          <p:cNvPicPr>
            <a:picLocks noChangeAspect="1"/>
          </p:cNvPicPr>
          <p:nvPr/>
        </p:nvPicPr>
        <p:blipFill>
          <a:blip r:embed="rId5"/>
          <a:srcRect l="21510" t="1296" r="28958" b="4444"/>
          <a:stretch>
            <a:fillRect/>
          </a:stretch>
        </p:blipFill>
        <p:spPr>
          <a:xfrm>
            <a:off x="885149" y="4364307"/>
            <a:ext cx="1834886" cy="1464507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" name="图片4" title=""/>
          <p:cNvPicPr>
            <a:picLocks noChangeAspect="1"/>
          </p:cNvPicPr>
          <p:nvPr/>
        </p:nvPicPr>
        <p:blipFill>
          <a:blip r:embed="rId6"/>
          <a:srcRect l="22968" t="24096" r="7343" b="2409"/>
          <a:stretch>
            <a:fillRect/>
          </a:stretch>
        </p:blipFill>
        <p:spPr>
          <a:xfrm>
            <a:off x="4160653" y="165773"/>
            <a:ext cx="1834991" cy="1319212"/>
          </a:xfrm>
          <a:prstGeom prst="rect">
            <a:avLst/>
          </a:prstGeom>
        </p:spPr>
      </p:pic>
      <p:sp>
        <p:nvSpPr>
          <p:cNvPr id="31" name="形状3" title=""/>
          <p:cNvSpPr txBox="1"/>
          <p:nvPr/>
        </p:nvSpPr>
        <p:spPr>
          <a:xfrm>
            <a:off x="493605" y="5941895"/>
            <a:ext cx="2243233" cy="679952"/>
          </a:xfrm>
          <a:custGeom>
            <a:gdLst>
              <a:gd name="connsiteX0" fmla="*/ 2455938 w 2243233"/>
              <a:gd name="connsiteY0" fmla="*/ -771817 h 679952"/>
              <a:gd name="connsiteX1" fmla="*/ 1764737 w 2243233"/>
              <a:gd name="connsiteY1" fmla="*/ 0 h 679952"/>
              <a:gd name="connsiteX2" fmla="*/ 2129907 w 2243233"/>
              <a:gd name="connsiteY2" fmla="*/ 0 h 679952"/>
              <a:gd name="connsiteX3" fmla="*/ 2192495 w 2243233"/>
              <a:gd name="connsiteY3" fmla="*/ 0 h 679952"/>
              <a:gd name="connsiteX4" fmla="*/ 2243233 w 2243233"/>
              <a:gd name="connsiteY4" fmla="*/ 566626 h 679952"/>
              <a:gd name="connsiteX5" fmla="*/ 2243233 w 2243233"/>
              <a:gd name="connsiteY5" fmla="*/ 629214 h 679952"/>
              <a:gd name="connsiteX6" fmla="*/ 113325 w 2243233"/>
              <a:gd name="connsiteY6" fmla="*/ 679952 h 679952"/>
              <a:gd name="connsiteX7" fmla="*/ 50737 w 2243233"/>
              <a:gd name="connsiteY7" fmla="*/ 679952 h 679952"/>
              <a:gd name="connsiteX8" fmla="*/ 0 w 2243233"/>
              <a:gd name="connsiteY8" fmla="*/ 113325 h 679952"/>
              <a:gd name="connsiteX9" fmla="*/ 0 w 2243233"/>
              <a:gd name="connsiteY9" fmla="*/ 50737 h 679952"/>
              <a:gd name="connsiteX10" fmla="*/ 1193977 w 2243233"/>
              <a:gd name="connsiteY10" fmla="*/ 0 h 679952"/>
              <a:gd name="connsiteX11" fmla="*/ 2455938 w 2243233"/>
              <a:gd name="connsiteY11" fmla="*/ -771817 h 679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455938" h="1451768">
                <a:moveTo>
                  <a:pt x="2455938" y="-771817"/>
                </a:moveTo>
                <a:lnTo>
                  <a:pt x="1764737" y="0"/>
                </a:lnTo>
                <a:lnTo>
                  <a:pt x="2129907" y="0"/>
                </a:lnTo>
                <a:cubicBezTo>
                  <a:pt x="2192495" y="0"/>
                  <a:pt x="2243233" y="50737"/>
                  <a:pt x="2243233" y="113325"/>
                </a:cubicBezTo>
                <a:lnTo>
                  <a:pt x="2243233" y="566626"/>
                </a:lnTo>
                <a:cubicBezTo>
                  <a:pt x="2243233" y="629214"/>
                  <a:pt x="2192495" y="679952"/>
                  <a:pt x="2129907" y="679952"/>
                </a:cubicBezTo>
                <a:lnTo>
                  <a:pt x="113325" y="679952"/>
                </a:lnTo>
                <a:cubicBezTo>
                  <a:pt x="50737" y="679952"/>
                  <a:pt x="0" y="629214"/>
                  <a:pt x="0" y="566626"/>
                </a:cubicBezTo>
                <a:lnTo>
                  <a:pt x="0" y="113325"/>
                </a:lnTo>
                <a:cubicBezTo>
                  <a:pt x="0" y="50737"/>
                  <a:pt x="50737" y="0"/>
                  <a:pt x="113325" y="0"/>
                </a:cubicBezTo>
                <a:lnTo>
                  <a:pt x="1193977" y="0"/>
                </a:lnTo>
                <a:lnTo>
                  <a:pt x="2455938" y="-771817"/>
                </a:lnTo>
                <a:close/>
              </a:path>
            </a:pathLst>
          </a:custGeom>
          <a:solidFill>
            <a:srgbClr val="FFEE00">
              <a:alpha val="70000"/>
            </a:srgbClr>
          </a:solidFill>
          <a:ln w="28575">
            <a:solidFill>
              <a:srgbClr val="FFEE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0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1标准大气压下，冰水混合物的温度</a:t>
            </a:r>
            <a:endParaRPr lang="zh-CN" altLang="en-US" sz="20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形状4" title=""/>
          <p:cNvSpPr txBox="1"/>
          <p:nvPr/>
        </p:nvSpPr>
        <p:spPr>
          <a:xfrm>
            <a:off x="4019893" y="1474880"/>
            <a:ext cx="2130247" cy="729367"/>
          </a:xfrm>
          <a:custGeom>
            <a:gdLst>
              <a:gd name="connsiteX0" fmla="*/ -573415 w 2130247"/>
              <a:gd name="connsiteY0" fmla="*/ -820344 h 729367"/>
              <a:gd name="connsiteX1" fmla="*/ 958297 w 2130247"/>
              <a:gd name="connsiteY1" fmla="*/ 0 h 729367"/>
              <a:gd name="connsiteX2" fmla="*/ 2008686 w 2130247"/>
              <a:gd name="connsiteY2" fmla="*/ 0 h 729367"/>
              <a:gd name="connsiteX3" fmla="*/ 2075822 w 2130247"/>
              <a:gd name="connsiteY3" fmla="*/ 0 h 729367"/>
              <a:gd name="connsiteX4" fmla="*/ 2130247 w 2130247"/>
              <a:gd name="connsiteY4" fmla="*/ 607806 h 729367"/>
              <a:gd name="connsiteX5" fmla="*/ 2130247 w 2130247"/>
              <a:gd name="connsiteY5" fmla="*/ 674943 h 729367"/>
              <a:gd name="connsiteX6" fmla="*/ 121561 w 2130247"/>
              <a:gd name="connsiteY6" fmla="*/ 729367 h 729367"/>
              <a:gd name="connsiteX7" fmla="*/ 54425 w 2130247"/>
              <a:gd name="connsiteY7" fmla="*/ 729367 h 729367"/>
              <a:gd name="connsiteX8" fmla="*/ 0 w 2130247"/>
              <a:gd name="connsiteY8" fmla="*/ 121561 h 729367"/>
              <a:gd name="connsiteX9" fmla="*/ 0 w 2130247"/>
              <a:gd name="connsiteY9" fmla="*/ 54425 h 729367"/>
              <a:gd name="connsiteX10" fmla="*/ 288686 w 2130247"/>
              <a:gd name="connsiteY10" fmla="*/ 0 h 729367"/>
              <a:gd name="connsiteX11" fmla="*/ -573415 w 2130247"/>
              <a:gd name="connsiteY11" fmla="*/ -820344 h 7293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03662" h="1549711">
                <a:moveTo>
                  <a:pt x="-573415" y="-820344"/>
                </a:moveTo>
                <a:lnTo>
                  <a:pt x="958297" y="0"/>
                </a:lnTo>
                <a:lnTo>
                  <a:pt x="2008686" y="0"/>
                </a:lnTo>
                <a:cubicBezTo>
                  <a:pt x="2075822" y="0"/>
                  <a:pt x="2130247" y="54425"/>
                  <a:pt x="2130247" y="121561"/>
                </a:cubicBezTo>
                <a:lnTo>
                  <a:pt x="2130247" y="607806"/>
                </a:lnTo>
                <a:cubicBezTo>
                  <a:pt x="2130247" y="674943"/>
                  <a:pt x="2075822" y="729367"/>
                  <a:pt x="2008686" y="729367"/>
                </a:cubicBezTo>
                <a:lnTo>
                  <a:pt x="121561" y="729367"/>
                </a:lnTo>
                <a:cubicBezTo>
                  <a:pt x="54425" y="729367"/>
                  <a:pt x="0" y="674943"/>
                  <a:pt x="0" y="607806"/>
                </a:cubicBezTo>
                <a:lnTo>
                  <a:pt x="0" y="121561"/>
                </a:lnTo>
                <a:cubicBezTo>
                  <a:pt x="0" y="54425"/>
                  <a:pt x="54425" y="0"/>
                  <a:pt x="121561" y="0"/>
                </a:cubicBezTo>
                <a:lnTo>
                  <a:pt x="288686" y="0"/>
                </a:lnTo>
                <a:lnTo>
                  <a:pt x="-573415" y="-820344"/>
                </a:lnTo>
                <a:close/>
              </a:path>
            </a:pathLst>
          </a:custGeom>
          <a:solidFill>
            <a:srgbClr val="FFEE00">
              <a:alpha val="70000"/>
            </a:srgbClr>
          </a:solidFill>
          <a:ln w="28575">
            <a:solidFill>
              <a:srgbClr val="FFEE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0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1标准大气压下，</a:t>
            </a:r>
            <a:endParaRPr lang="zh-CN" altLang="en-US" sz="20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0" algn="ctr"/>
            <a:r>
              <a:rPr lang="zh-CN" altLang="en-US" sz="20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沸水的温度</a:t>
            </a:r>
            <a:endParaRPr lang="zh-CN" altLang="en-US" sz="20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形状5" title=""/>
          <p:cNvSpPr txBox="1"/>
          <p:nvPr/>
        </p:nvSpPr>
        <p:spPr>
          <a:xfrm>
            <a:off x="4596555" y="3651409"/>
            <a:ext cx="2415540" cy="848563"/>
          </a:xfrm>
          <a:custGeom>
            <a:gdLst>
              <a:gd name="connsiteX0" fmla="*/ 1906402 w 2415540"/>
              <a:gd name="connsiteY0" fmla="*/ 0 h 848563"/>
              <a:gd name="connsiteX1" fmla="*/ 2415540 w 2415540"/>
              <a:gd name="connsiteY1" fmla="*/ 424282 h 848563"/>
              <a:gd name="connsiteX2" fmla="*/ 1906402 w 2415540"/>
              <a:gd name="connsiteY2" fmla="*/ 848563 h 848563"/>
              <a:gd name="connsiteX3" fmla="*/ 1906402 w 2415540"/>
              <a:gd name="connsiteY3" fmla="*/ 565709 h 848563"/>
              <a:gd name="connsiteX4" fmla="*/ 0 w 2415540"/>
              <a:gd name="connsiteY4" fmla="*/ 565709 h 848563"/>
              <a:gd name="connsiteX5" fmla="*/ 0 w 2415540"/>
              <a:gd name="connsiteY5" fmla="*/ 282854 h 848563"/>
              <a:gd name="connsiteX6" fmla="*/ 1906402 w 2415540"/>
              <a:gd name="connsiteY6" fmla="*/ 282854 h 848563"/>
              <a:gd name="connsiteX7" fmla="*/ 1906402 w 2415540"/>
              <a:gd name="connsiteY7" fmla="*/ 0 h 848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848563">
                <a:moveTo>
                  <a:pt x="1906402" y="0"/>
                </a:moveTo>
                <a:lnTo>
                  <a:pt x="2415540" y="424282"/>
                </a:lnTo>
                <a:lnTo>
                  <a:pt x="1906402" y="848563"/>
                </a:lnTo>
                <a:lnTo>
                  <a:pt x="1906402" y="565709"/>
                </a:lnTo>
                <a:lnTo>
                  <a:pt x="0" y="565709"/>
                </a:lnTo>
                <a:lnTo>
                  <a:pt x="0" y="282854"/>
                </a:lnTo>
                <a:lnTo>
                  <a:pt x="1906402" y="282854"/>
                </a:lnTo>
                <a:lnTo>
                  <a:pt x="1906402" y="0"/>
                </a:lnTo>
                <a:close/>
              </a:path>
            </a:pathLst>
          </a:custGeom>
          <a:solidFill>
            <a:srgbClr val="FFFFFF">
              <a:alpha val="7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pic>
        <p:nvPicPr>
          <p:cNvPr id="34" name="图片5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6556" y="606962"/>
            <a:ext cx="495833" cy="5362575"/>
          </a:xfrm>
          <a:prstGeom prst="rect">
            <a:avLst/>
          </a:prstGeom>
        </p:spPr>
      </p:pic>
      <p:pic>
        <p:nvPicPr>
          <p:cNvPr id="35" name="图片6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06442" y="753075"/>
            <a:ext cx="495300" cy="4552950"/>
          </a:xfrm>
          <a:prstGeom prst="rect">
            <a:avLst/>
          </a:prstGeom>
        </p:spPr>
      </p:pic>
      <p:pic>
        <p:nvPicPr>
          <p:cNvPr id="36" name="图片7" title=""/>
          <p:cNvPicPr>
            <a:picLocks noChangeAspect="1"/>
          </p:cNvPicPr>
          <p:nvPr/>
        </p:nvPicPr>
        <p:blipFill>
          <a:blip r:embed="rId9"/>
          <a:srcRect l="5500" r="6750"/>
          <a:stretch>
            <a:fillRect/>
          </a:stretch>
        </p:blipFill>
        <p:spPr>
          <a:xfrm>
            <a:off x="10522839" y="650072"/>
            <a:ext cx="1057151" cy="4667250"/>
          </a:xfrm>
          <a:prstGeom prst="rect">
            <a:avLst/>
          </a:prstGeom>
        </p:spPr>
      </p:pic>
      <p:sp>
        <p:nvSpPr>
          <p:cNvPr id="37" name="文本2" title=""/>
          <p:cNvSpPr txBox="1"/>
          <p:nvPr/>
        </p:nvSpPr>
        <p:spPr>
          <a:xfrm>
            <a:off x="7556030" y="1667599"/>
            <a:ext cx="571500" cy="3241104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实验室用温度计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文本3" title=""/>
          <p:cNvSpPr txBox="1"/>
          <p:nvPr/>
        </p:nvSpPr>
        <p:spPr>
          <a:xfrm>
            <a:off x="8925211" y="5396293"/>
            <a:ext cx="1403985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体温计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文本4" title=""/>
          <p:cNvSpPr txBox="1"/>
          <p:nvPr/>
        </p:nvSpPr>
        <p:spPr>
          <a:xfrm>
            <a:off x="10522563" y="5395674"/>
            <a:ext cx="145601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寒暑表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1" grpId="0" animBg="1"/>
      <p:bldP spid="21" grpId="0" animBg="1"/>
      <p:bldP spid="30" grpId="0" animBg="1"/>
      <p:bldP spid="32" grpId="0" animBg="1"/>
      <p:bldP spid="24" grpId="0" animBg="1"/>
      <p:bldP spid="27" grpId="0" animBg="1"/>
      <p:bldP spid="28" grpId="0" animBg="1"/>
      <p:bldP spid="10" grpId="0" animBg="1"/>
      <p:bldP spid="11" grpId="0" animBg="1"/>
      <p:bldP spid="33" grpId="0" animBg="1"/>
      <p:bldP spid="34" grpId="0" animBg="1"/>
      <p:bldP spid="37" grpId="0" animBg="1"/>
      <p:bldP spid="35" grpId="0" animBg="1"/>
      <p:bldP spid="38" grpId="0" animBg="1"/>
      <p:bldP spid="36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119" y="3265056"/>
            <a:ext cx="9616307" cy="517722"/>
          </a:xfrm>
          <a:prstGeom prst="rect">
            <a:avLst/>
          </a:prstGeom>
        </p:spPr>
      </p:pic>
      <p:sp>
        <p:nvSpPr>
          <p:cNvPr id="3" name="文本1" title=""/>
          <p:cNvSpPr txBox="1"/>
          <p:nvPr/>
        </p:nvSpPr>
        <p:spPr>
          <a:xfrm>
            <a:off x="410013" y="1124626"/>
            <a:ext cx="367391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实验室温度计的结构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形状6" title=""/>
          <p:cNvSpPr txBox="1"/>
          <p:nvPr/>
        </p:nvSpPr>
        <p:spPr>
          <a:xfrm>
            <a:off x="147942" y="187533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5" name="组合1" title=""/>
          <p:cNvGrpSpPr/>
          <p:nvPr/>
        </p:nvGrpSpPr>
        <p:grpSpPr>
          <a:xfrm>
            <a:off x="414642" y="300966"/>
            <a:ext cx="1908401" cy="835022"/>
            <a:chExt cx="1908401" cy="835022"/>
          </a:xfrm>
        </p:grpSpPr>
        <p:sp>
          <p:nvSpPr>
            <p:cNvPr id="16" name="形状7"/>
            <p:cNvSpPr txBox="1"/>
            <p:nvPr/>
          </p:nvSpPr>
          <p:spPr>
            <a:xfrm>
              <a:off x="559908" y="0"/>
              <a:ext cx="1319689" cy="760847"/>
            </a:xfrm>
            <a:custGeom>
              <a:gdLst>
                <a:gd name="connsiteX0" fmla="*/ 0 w 1319689"/>
                <a:gd name="connsiteY0" fmla="*/ 760847 h 760847"/>
                <a:gd name="connsiteX1" fmla="*/ 1319689 w 1319689"/>
                <a:gd name="connsiteY1" fmla="*/ 760847 h 760847"/>
                <a:gd name="connsiteX2" fmla="*/ 0 w 1319689"/>
                <a:gd name="connsiteY2" fmla="*/ 760847 h 760847"/>
                <a:gd name="connsiteX0-1" fmla="*/ 0 w 1319689"/>
                <a:gd name="connsiteY0-2" fmla="*/ 0 h 760847"/>
                <a:gd name="connsiteX1-3" fmla="*/ 479 w 1319689"/>
                <a:gd name="connsiteY1-4" fmla="*/ 0 h 760847"/>
                <a:gd name="connsiteX2-5" fmla="*/ 0 w 13196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19689" h="760847">
                  <a:moveTo>
                    <a:pt x="0" y="760847"/>
                  </a:moveTo>
                  <a:lnTo>
                    <a:pt x="1319689" y="760847"/>
                  </a:lnTo>
                  <a:lnTo>
                    <a:pt x="0" y="760847"/>
                  </a:lnTo>
                  <a:close/>
                </a:path>
                <a:path w="1319689" h="760847">
                  <a:moveTo>
                    <a:pt x="0" y="0"/>
                  </a:moveTo>
                  <a:lnTo>
                    <a:pt x="479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7" name="形状8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8" name="形状9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9" name="形状10"/>
            <p:cNvSpPr txBox="1"/>
            <p:nvPr/>
          </p:nvSpPr>
          <p:spPr>
            <a:xfrm>
              <a:off x="557375" y="273901"/>
              <a:ext cx="13510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" name="形状11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1" name="线形标注 2 20" title=""/>
          <p:cNvSpPr/>
          <p:nvPr/>
        </p:nvSpPr>
        <p:spPr>
          <a:xfrm>
            <a:off x="2322830" y="2390140"/>
            <a:ext cx="1372870" cy="452120"/>
          </a:xfrm>
          <a:prstGeom prst="borderCallout2">
            <a:avLst>
              <a:gd name="adj1" fmla="val 106840"/>
              <a:gd name="adj2" fmla="val 5874"/>
              <a:gd name="adj3" fmla="val 152768"/>
              <a:gd name="adj4" fmla="val -13274"/>
              <a:gd name="adj5" fmla="val 217275"/>
              <a:gd name="adj6" fmla="val -27335"/>
            </a:avLst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玻璃泡</a:t>
            </a:r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线形标注 2 21" title=""/>
          <p:cNvSpPr/>
          <p:nvPr/>
        </p:nvSpPr>
        <p:spPr>
          <a:xfrm>
            <a:off x="4451350" y="2459990"/>
            <a:ext cx="1372870" cy="452120"/>
          </a:xfrm>
          <a:prstGeom prst="borderCallout2">
            <a:avLst>
              <a:gd name="adj1" fmla="val 106840"/>
              <a:gd name="adj2" fmla="val 5874"/>
              <a:gd name="adj3" fmla="val 152768"/>
              <a:gd name="adj4" fmla="val -13274"/>
              <a:gd name="adj5" fmla="val 229213"/>
              <a:gd name="adj6" fmla="val -29602"/>
            </a:avLst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>
              <a:lnSpc>
                <a:spcPts val="3600"/>
              </a:lnSpc>
            </a:pPr>
            <a:r>
              <a:rPr lang="zh-CN" altLang="en-US" sz="2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毛细管</a:t>
            </a:r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4" name="线形标注 2 23" title=""/>
          <p:cNvSpPr/>
          <p:nvPr/>
        </p:nvSpPr>
        <p:spPr>
          <a:xfrm>
            <a:off x="2368550" y="4268470"/>
            <a:ext cx="1598295" cy="452120"/>
          </a:xfrm>
          <a:prstGeom prst="borderCallout2">
            <a:avLst>
              <a:gd name="adj1" fmla="val 48859"/>
              <a:gd name="adj2" fmla="val -4347"/>
              <a:gd name="adj3" fmla="val -19381"/>
              <a:gd name="adj4" fmla="val -16096"/>
              <a:gd name="adj5" fmla="val -159609"/>
              <a:gd name="adj6" fmla="val -18778"/>
            </a:avLst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>
              <a:lnSpc>
                <a:spcPts val="3600"/>
              </a:lnSpc>
            </a:pPr>
            <a:r>
              <a:rPr lang="zh-CN" altLang="en-US" sz="2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测温</a:t>
            </a:r>
            <a:r>
              <a:rPr lang="zh-CN" altLang="en-US" sz="2600" b="1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液体</a:t>
            </a:r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5" name="线形标注 2 24" title=""/>
          <p:cNvSpPr/>
          <p:nvPr/>
        </p:nvSpPr>
        <p:spPr>
          <a:xfrm>
            <a:off x="5457825" y="4205605"/>
            <a:ext cx="1598295" cy="452120"/>
          </a:xfrm>
          <a:prstGeom prst="borderCallout2">
            <a:avLst>
              <a:gd name="adj1" fmla="val 48859"/>
              <a:gd name="adj2" fmla="val -4347"/>
              <a:gd name="adj3" fmla="val -2106"/>
              <a:gd name="adj4" fmla="val -20460"/>
              <a:gd name="adj5" fmla="val -125140"/>
              <a:gd name="adj6" fmla="val -43226"/>
            </a:avLst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>
              <a:lnSpc>
                <a:spcPts val="3600"/>
              </a:lnSpc>
            </a:pPr>
            <a:r>
              <a:rPr lang="zh-CN" altLang="en-US" sz="2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玻璃管</a:t>
            </a:r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7" name="圆角矩形标注 26" title=""/>
          <p:cNvSpPr/>
          <p:nvPr/>
        </p:nvSpPr>
        <p:spPr>
          <a:xfrm>
            <a:off x="3307080" y="5297170"/>
            <a:ext cx="3042285" cy="655320"/>
          </a:xfrm>
          <a:prstGeom prst="wedgeRoundRectCallout">
            <a:avLst>
              <a:gd name="adj1" fmla="val -43404"/>
              <a:gd name="adj2" fmla="val -161240"/>
              <a:gd name="adj3" fmla="val 16667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20000"/>
              </a:lnSpc>
            </a:pPr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水银、酒精、煤油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endParaRPr lang="zh-CN" altLang="en-US" sz="26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1488929" y="4975260"/>
            <a:ext cx="3097879" cy="615611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300"/>
              </a:lnSpc>
            </a:pP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人体正常体温37℃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7265003" y="4975079"/>
            <a:ext cx="3282632" cy="615611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300"/>
              </a:lnSpc>
            </a:pP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水银的凝固点-39℃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3" title=""/>
          <p:cNvSpPr txBox="1"/>
          <p:nvPr/>
        </p:nvSpPr>
        <p:spPr>
          <a:xfrm>
            <a:off x="1489110" y="5676576"/>
            <a:ext cx="3035300" cy="6540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读作：37摄氏度</a:t>
            </a:r>
            <a:endParaRPr lang="zh-CN" altLang="en-US" sz="32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4" title=""/>
          <p:cNvSpPr txBox="1"/>
          <p:nvPr/>
        </p:nvSpPr>
        <p:spPr>
          <a:xfrm>
            <a:off x="8473783" y="5875315"/>
            <a:ext cx="2222500" cy="6540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负39摄氏度</a:t>
            </a:r>
            <a:endParaRPr lang="zh-CN" altLang="en-US" sz="32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5" title=""/>
          <p:cNvSpPr txBox="1"/>
          <p:nvPr/>
        </p:nvSpPr>
        <p:spPr>
          <a:xfrm>
            <a:off x="7169401" y="5445309"/>
            <a:ext cx="3786597" cy="67437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读作：</a:t>
            </a:r>
            <a:r>
              <a:rPr lang="zh-CN" altLang="en-US" sz="3000" b="0" i="0">
                <a:solidFill>
                  <a:srgbClr val="FF0000">
                    <a:alpha val="100000"/>
                  </a:srgbClr>
                </a:solidFill>
                <a:latin typeface="Microsoft YaHei UI" panose="020b0503020204020204" charset="-122"/>
                <a:ea typeface="Microsoft YaHei UI" panose="020b0503020204020204" charset="-122"/>
              </a:rPr>
              <a:t>零下39摄氏度</a:t>
            </a:r>
            <a:endParaRPr lang="zh-CN" altLang="en-US" sz="3000" b="0" i="0">
              <a:solidFill>
                <a:srgbClr val="FF0000">
                  <a:alpha val="100000"/>
                </a:srgbClr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sp>
        <p:nvSpPr>
          <p:cNvPr id="7" name="文本6" title=""/>
          <p:cNvSpPr txBox="1"/>
          <p:nvPr/>
        </p:nvSpPr>
        <p:spPr>
          <a:xfrm>
            <a:off x="7674150" y="5875439"/>
            <a:ext cx="800100" cy="6540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或 </a:t>
            </a:r>
            <a:endParaRPr lang="zh-CN" altLang="en-US" sz="32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8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566" y="1950206"/>
            <a:ext cx="4554255" cy="282054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8590" y="1950206"/>
            <a:ext cx="4554455" cy="2819610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文本7" title=""/>
          <p:cNvSpPr txBox="1"/>
          <p:nvPr/>
        </p:nvSpPr>
        <p:spPr>
          <a:xfrm>
            <a:off x="410013" y="1124626"/>
            <a:ext cx="276332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温度计的读法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形状1" title=""/>
          <p:cNvSpPr txBox="1"/>
          <p:nvPr/>
        </p:nvSpPr>
        <p:spPr>
          <a:xfrm>
            <a:off x="147942" y="187533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2" name="组合1" title=""/>
          <p:cNvGrpSpPr/>
          <p:nvPr/>
        </p:nvGrpSpPr>
        <p:grpSpPr>
          <a:xfrm>
            <a:off x="414642" y="300966"/>
            <a:ext cx="1908401" cy="835022"/>
            <a:chExt cx="1908401" cy="835022"/>
          </a:xfrm>
        </p:grpSpPr>
        <p:sp>
          <p:nvSpPr>
            <p:cNvPr id="13" name="形状2"/>
            <p:cNvSpPr txBox="1"/>
            <p:nvPr/>
          </p:nvSpPr>
          <p:spPr>
            <a:xfrm>
              <a:off x="559908" y="0"/>
              <a:ext cx="1319689" cy="760847"/>
            </a:xfrm>
            <a:custGeom>
              <a:gdLst>
                <a:gd name="connsiteX0" fmla="*/ 0 w 1319689"/>
                <a:gd name="connsiteY0" fmla="*/ 760847 h 760847"/>
                <a:gd name="connsiteX1" fmla="*/ 1319689 w 1319689"/>
                <a:gd name="connsiteY1" fmla="*/ 760847 h 760847"/>
                <a:gd name="connsiteX2" fmla="*/ 0 w 1319689"/>
                <a:gd name="connsiteY2" fmla="*/ 760847 h 760847"/>
                <a:gd name="connsiteX0-1" fmla="*/ 0 w 1319689"/>
                <a:gd name="connsiteY0-2" fmla="*/ 0 h 760847"/>
                <a:gd name="connsiteX1-3" fmla="*/ 479 w 1319689"/>
                <a:gd name="connsiteY1-4" fmla="*/ 0 h 760847"/>
                <a:gd name="connsiteX2-5" fmla="*/ 0 w 13196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19689" h="760847">
                  <a:moveTo>
                    <a:pt x="0" y="760847"/>
                  </a:moveTo>
                  <a:lnTo>
                    <a:pt x="1319689" y="760847"/>
                  </a:lnTo>
                  <a:lnTo>
                    <a:pt x="0" y="760847"/>
                  </a:lnTo>
                  <a:close/>
                </a:path>
                <a:path w="1319689" h="760847">
                  <a:moveTo>
                    <a:pt x="0" y="0"/>
                  </a:moveTo>
                  <a:lnTo>
                    <a:pt x="479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4" name="形状3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5" name="形状4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6" name="形状5"/>
            <p:cNvSpPr txBox="1"/>
            <p:nvPr/>
          </p:nvSpPr>
          <p:spPr>
            <a:xfrm>
              <a:off x="557375" y="273901"/>
              <a:ext cx="13510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形状6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  <p:bldP spid="4" grpId="0" animBg="1"/>
      <p:bldP spid="9" grpId="0" animBg="1"/>
      <p:bldP spid="3" grpId="0" animBg="1"/>
      <p:bldP spid="6" grpId="0" animBg="1"/>
      <p:bldP spid="7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>
            <a:hlinkClick r:id="rId2" action="ppaction://hlinksldjump"/>
          </p:cNvPr>
          <p:cNvSpPr txBox="1"/>
          <p:nvPr/>
        </p:nvSpPr>
        <p:spPr>
          <a:xfrm>
            <a:off x="410013" y="1124626"/>
            <a:ext cx="276332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3. 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2" action="ppaction://hlinksldjump"/>
              </a:rPr>
              <a:t>温度及其估读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2" action="ppaction://hlinksldjump"/>
            </a:endParaRPr>
          </a:p>
        </p:txBody>
      </p:sp>
      <p:sp>
        <p:nvSpPr>
          <p:cNvPr id="12" name="形状1" title=""/>
          <p:cNvSpPr txBox="1"/>
          <p:nvPr/>
        </p:nvSpPr>
        <p:spPr>
          <a:xfrm>
            <a:off x="147942" y="187533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3" name="组合1" title=""/>
          <p:cNvGrpSpPr/>
          <p:nvPr/>
        </p:nvGrpSpPr>
        <p:grpSpPr>
          <a:xfrm>
            <a:off x="414642" y="300966"/>
            <a:ext cx="1908401" cy="835022"/>
            <a:chExt cx="1908401" cy="835022"/>
          </a:xfrm>
        </p:grpSpPr>
        <p:sp>
          <p:nvSpPr>
            <p:cNvPr id="14" name="形状2"/>
            <p:cNvSpPr txBox="1"/>
            <p:nvPr/>
          </p:nvSpPr>
          <p:spPr>
            <a:xfrm>
              <a:off x="559908" y="0"/>
              <a:ext cx="1319689" cy="760847"/>
            </a:xfrm>
            <a:custGeom>
              <a:gdLst>
                <a:gd name="connsiteX0" fmla="*/ 0 w 1319689"/>
                <a:gd name="connsiteY0" fmla="*/ 760847 h 760847"/>
                <a:gd name="connsiteX1" fmla="*/ 1319689 w 1319689"/>
                <a:gd name="connsiteY1" fmla="*/ 760847 h 760847"/>
                <a:gd name="connsiteX2" fmla="*/ 0 w 1319689"/>
                <a:gd name="connsiteY2" fmla="*/ 760847 h 760847"/>
                <a:gd name="connsiteX0-1" fmla="*/ 0 w 1319689"/>
                <a:gd name="connsiteY0-2" fmla="*/ 0 h 760847"/>
                <a:gd name="connsiteX1-3" fmla="*/ 479 w 1319689"/>
                <a:gd name="connsiteY1-4" fmla="*/ 0 h 760847"/>
                <a:gd name="connsiteX2-5" fmla="*/ 0 w 13196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19689" h="760847">
                  <a:moveTo>
                    <a:pt x="0" y="760847"/>
                  </a:moveTo>
                  <a:lnTo>
                    <a:pt x="1319689" y="760847"/>
                  </a:lnTo>
                  <a:lnTo>
                    <a:pt x="0" y="760847"/>
                  </a:lnTo>
                  <a:close/>
                </a:path>
                <a:path w="1319689" h="760847">
                  <a:moveTo>
                    <a:pt x="0" y="0"/>
                  </a:moveTo>
                  <a:lnTo>
                    <a:pt x="479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5" name="形状3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6" name="形状4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7" name="形状5"/>
            <p:cNvSpPr txBox="1"/>
            <p:nvPr/>
          </p:nvSpPr>
          <p:spPr>
            <a:xfrm>
              <a:off x="557375" y="273901"/>
              <a:ext cx="13510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8" name="形状6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9" name="文本框 18" title=""/>
          <p:cNvSpPr txBox="1"/>
          <p:nvPr/>
        </p:nvSpPr>
        <p:spPr>
          <a:xfrm>
            <a:off x="776605" y="1729740"/>
            <a:ext cx="609600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US" sz="2600">
                <a:solidFill>
                  <a:schemeClr val="bg1"/>
                </a:solidFill>
              </a:rPr>
              <a:t>⑴</a:t>
            </a:r>
            <a:r>
              <a:rPr lang="en-US" altLang="zh-CN" sz="2600">
                <a:solidFill>
                  <a:schemeClr val="bg1"/>
                </a:solidFill>
              </a:rPr>
              <a:t> </a:t>
            </a:r>
            <a:r>
              <a:rPr lang="zh-CN" altLang="en-US" sz="2600">
                <a:solidFill>
                  <a:schemeClr val="bg1"/>
                </a:solidFill>
              </a:rPr>
              <a:t>健康成年人的体温是</a:t>
            </a:r>
            <a:r>
              <a:rPr lang="en-US" altLang="zh-CN" sz="2600">
                <a:solidFill>
                  <a:schemeClr val="bg1"/>
                </a:solidFill>
              </a:rPr>
              <a:t>______</a:t>
            </a:r>
            <a:r>
              <a:rPr lang="zh-CN" altLang="en-US" sz="2600">
                <a:solidFill>
                  <a:schemeClr val="bg1"/>
                </a:solidFill>
              </a:rPr>
              <a:t>；</a:t>
            </a:r>
            <a:endParaRPr lang="zh-CN" altLang="en-US" sz="2600">
              <a:solidFill>
                <a:schemeClr val="bg1"/>
              </a:solidFill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776605" y="2221230"/>
            <a:ext cx="771017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US" sz="2600">
                <a:solidFill>
                  <a:schemeClr val="bg1"/>
                </a:solidFill>
              </a:rPr>
              <a:t>⑵</a:t>
            </a:r>
            <a:r>
              <a:rPr lang="en-US" altLang="zh-CN" sz="2600">
                <a:solidFill>
                  <a:schemeClr val="bg1"/>
                </a:solidFill>
              </a:rPr>
              <a:t> </a:t>
            </a:r>
            <a:r>
              <a:rPr lang="zh-CN" altLang="en-US" sz="2600">
                <a:solidFill>
                  <a:schemeClr val="bg1"/>
                </a:solidFill>
              </a:rPr>
              <a:t>让人感觉温暖而舒适的室内温度是</a:t>
            </a:r>
            <a:r>
              <a:rPr lang="en-US" altLang="zh-CN" sz="2600">
                <a:solidFill>
                  <a:schemeClr val="bg1"/>
                </a:solidFill>
                <a:sym typeface="+mn-ea"/>
              </a:rPr>
              <a:t>______</a:t>
            </a:r>
            <a:r>
              <a:rPr lang="zh-CN" altLang="en-US" sz="2600">
                <a:solidFill>
                  <a:schemeClr val="bg1"/>
                </a:solidFill>
                <a:sym typeface="+mn-ea"/>
              </a:rPr>
              <a:t>；</a:t>
            </a:r>
            <a:endParaRPr lang="zh-CN" altLang="en-US" sz="2600">
              <a:solidFill>
                <a:schemeClr val="bg1"/>
              </a:solidFill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776605" y="2712720"/>
            <a:ext cx="6096000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US" sz="2600">
                <a:solidFill>
                  <a:schemeClr val="bg1"/>
                </a:solidFill>
              </a:rPr>
              <a:t>⑶</a:t>
            </a:r>
            <a:r>
              <a:rPr lang="en-US" altLang="zh-CN" sz="2600">
                <a:solidFill>
                  <a:schemeClr val="bg1"/>
                </a:solidFill>
              </a:rPr>
              <a:t> </a:t>
            </a:r>
            <a:r>
              <a:rPr lang="zh-CN" altLang="en-US" sz="2600">
                <a:solidFill>
                  <a:schemeClr val="bg1"/>
                </a:solidFill>
              </a:rPr>
              <a:t>洗澡时淋浴的适宜水温是</a:t>
            </a:r>
            <a:r>
              <a:rPr lang="en-US" altLang="zh-CN" sz="2600">
                <a:solidFill>
                  <a:schemeClr val="bg1"/>
                </a:solidFill>
                <a:sym typeface="+mn-ea"/>
              </a:rPr>
              <a:t>______</a:t>
            </a:r>
            <a:r>
              <a:rPr lang="zh-CN" altLang="en-US" sz="2600">
                <a:solidFill>
                  <a:schemeClr val="bg1"/>
                </a:solidFill>
                <a:sym typeface="+mn-ea"/>
              </a:rPr>
              <a:t>；</a:t>
            </a:r>
            <a:endParaRPr lang="zh-CN" altLang="en-US" sz="2600">
              <a:solidFill>
                <a:schemeClr val="bg1"/>
              </a:solidFill>
            </a:endParaRPr>
          </a:p>
          <a:p>
            <a:endParaRPr lang="zh-CN" altLang="en-US" sz="2600">
              <a:solidFill>
                <a:schemeClr val="bg1"/>
              </a:solidFill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776605" y="3204210"/>
            <a:ext cx="771017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US" sz="2600">
                <a:solidFill>
                  <a:schemeClr val="bg1"/>
                </a:solidFill>
              </a:rPr>
              <a:t>⑷</a:t>
            </a:r>
            <a:r>
              <a:rPr lang="en-US" altLang="zh-CN" sz="2600">
                <a:solidFill>
                  <a:schemeClr val="bg1"/>
                </a:solidFill>
              </a:rPr>
              <a:t> </a:t>
            </a:r>
            <a:r>
              <a:rPr lang="zh-CN" altLang="en-US" sz="2600">
                <a:solidFill>
                  <a:schemeClr val="bg1"/>
                </a:solidFill>
              </a:rPr>
              <a:t>标准大气压下冰水混合物的温度是</a:t>
            </a:r>
            <a:r>
              <a:rPr lang="en-US" altLang="zh-CN" sz="2600">
                <a:solidFill>
                  <a:schemeClr val="bg1"/>
                </a:solidFill>
                <a:sym typeface="+mn-ea"/>
              </a:rPr>
              <a:t>______</a:t>
            </a:r>
            <a:r>
              <a:rPr lang="zh-CN" altLang="en-US" sz="2600">
                <a:solidFill>
                  <a:schemeClr val="bg1"/>
                </a:solidFill>
                <a:sym typeface="+mn-ea"/>
              </a:rPr>
              <a:t>；</a:t>
            </a:r>
            <a:endParaRPr lang="zh-CN" altLang="en-US" sz="2600">
              <a:solidFill>
                <a:schemeClr val="bg1"/>
              </a:solidFill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776605" y="3695700"/>
            <a:ext cx="609600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US" sz="2600">
                <a:solidFill>
                  <a:schemeClr val="bg1"/>
                </a:solidFill>
              </a:rPr>
              <a:t>⑸</a:t>
            </a:r>
            <a:r>
              <a:rPr lang="en-US" altLang="zh-CN" sz="2600">
                <a:solidFill>
                  <a:schemeClr val="bg1"/>
                </a:solidFill>
              </a:rPr>
              <a:t> </a:t>
            </a:r>
            <a:r>
              <a:rPr lang="zh-CN" altLang="en-US" sz="2600">
                <a:solidFill>
                  <a:schemeClr val="bg1"/>
                </a:solidFill>
              </a:rPr>
              <a:t>标准大气压下沸水的温度是</a:t>
            </a:r>
            <a:r>
              <a:rPr lang="en-US" altLang="zh-CN" sz="2600">
                <a:solidFill>
                  <a:schemeClr val="bg1"/>
                </a:solidFill>
                <a:sym typeface="+mn-ea"/>
              </a:rPr>
              <a:t>______</a:t>
            </a:r>
            <a:r>
              <a:rPr lang="zh-CN" altLang="en-US" sz="2600">
                <a:solidFill>
                  <a:schemeClr val="bg1"/>
                </a:solidFill>
                <a:sym typeface="+mn-ea"/>
              </a:rPr>
              <a:t>；</a:t>
            </a:r>
            <a:endParaRPr lang="zh-CN" altLang="en-US" sz="2600">
              <a:solidFill>
                <a:schemeClr val="bg1"/>
              </a:solidFill>
            </a:endParaRPr>
          </a:p>
        </p:txBody>
      </p:sp>
      <p:sp>
        <p:nvSpPr>
          <p:cNvPr id="25" name="文本框 24" title=""/>
          <p:cNvSpPr txBox="1"/>
          <p:nvPr/>
        </p:nvSpPr>
        <p:spPr>
          <a:xfrm>
            <a:off x="4167505" y="1651635"/>
            <a:ext cx="125222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600" b="1">
                <a:solidFill>
                  <a:srgbClr val="FF0000"/>
                </a:solidFill>
              </a:rPr>
              <a:t>37 </a:t>
            </a:r>
            <a:r>
              <a:rPr altLang="en-US" sz="2600" b="1">
                <a:solidFill>
                  <a:srgbClr val="FF0000"/>
                </a:solidFill>
              </a:rPr>
              <a:t>℃</a:t>
            </a:r>
            <a:endParaRPr altLang="en-US" sz="2600" b="1">
              <a:solidFill>
                <a:srgbClr val="FF0000"/>
              </a:solidFill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6205220" y="2145030"/>
            <a:ext cx="125222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600" b="1">
                <a:solidFill>
                  <a:srgbClr val="FF0000"/>
                </a:solidFill>
              </a:rPr>
              <a:t>25 </a:t>
            </a:r>
            <a:r>
              <a:rPr altLang="en-US" sz="2600" b="1">
                <a:solidFill>
                  <a:srgbClr val="FF0000"/>
                </a:solidFill>
              </a:rPr>
              <a:t>℃</a:t>
            </a:r>
            <a:endParaRPr altLang="en-US" sz="2600" b="1">
              <a:solidFill>
                <a:srgbClr val="FF0000"/>
              </a:solidFill>
            </a:endParaRPr>
          </a:p>
        </p:txBody>
      </p:sp>
      <p:sp>
        <p:nvSpPr>
          <p:cNvPr id="27" name="文本框 26" title=""/>
          <p:cNvSpPr txBox="1"/>
          <p:nvPr/>
        </p:nvSpPr>
        <p:spPr>
          <a:xfrm>
            <a:off x="4953000" y="2636520"/>
            <a:ext cx="125222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600" b="1">
                <a:solidFill>
                  <a:srgbClr val="FF0000"/>
                </a:solidFill>
              </a:rPr>
              <a:t>40 </a:t>
            </a:r>
            <a:r>
              <a:rPr altLang="en-US" sz="2600" b="1">
                <a:solidFill>
                  <a:srgbClr val="FF0000"/>
                </a:solidFill>
              </a:rPr>
              <a:t>℃</a:t>
            </a:r>
            <a:endParaRPr altLang="en-US" sz="2600" b="1">
              <a:solidFill>
                <a:srgbClr val="FF0000"/>
              </a:solidFill>
            </a:endParaRPr>
          </a:p>
        </p:txBody>
      </p:sp>
      <p:sp>
        <p:nvSpPr>
          <p:cNvPr id="28" name="文本框 27" title=""/>
          <p:cNvSpPr txBox="1"/>
          <p:nvPr/>
        </p:nvSpPr>
        <p:spPr>
          <a:xfrm>
            <a:off x="6205220" y="3143885"/>
            <a:ext cx="125222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600" b="1">
                <a:solidFill>
                  <a:srgbClr val="FF0000"/>
                </a:solidFill>
              </a:rPr>
              <a:t>0 </a:t>
            </a:r>
            <a:r>
              <a:rPr altLang="en-US" sz="2600" b="1">
                <a:solidFill>
                  <a:srgbClr val="FF0000"/>
                </a:solidFill>
              </a:rPr>
              <a:t>℃</a:t>
            </a:r>
            <a:endParaRPr altLang="en-US" sz="2600" b="1">
              <a:solidFill>
                <a:srgbClr val="FF0000"/>
              </a:solidFill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5212715" y="3656965"/>
            <a:ext cx="125222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600" b="1">
                <a:solidFill>
                  <a:srgbClr val="FF0000"/>
                </a:solidFill>
              </a:rPr>
              <a:t>100</a:t>
            </a:r>
            <a:r>
              <a:rPr altLang="en-US" sz="2600" b="1">
                <a:solidFill>
                  <a:srgbClr val="FF0000"/>
                </a:solidFill>
              </a:rPr>
              <a:t>℃</a:t>
            </a:r>
            <a:endParaRPr altLang="en-US" sz="26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9357" y="5050984"/>
            <a:ext cx="1403909" cy="1653683"/>
          </a:xfrm>
          <a:prstGeom prst="rect">
            <a:avLst/>
          </a:prstGeom>
        </p:spPr>
      </p:pic>
      <p:grpSp>
        <p:nvGrpSpPr>
          <p:cNvPr id="3" name="组合1" title=""/>
          <p:cNvGrpSpPr/>
          <p:nvPr/>
        </p:nvGrpSpPr>
        <p:grpSpPr>
          <a:xfrm>
            <a:off x="426954" y="1758782"/>
            <a:ext cx="6714963" cy="4582801"/>
            <a:chExt cx="6714963" cy="4582801"/>
          </a:xfrm>
        </p:grpSpPr>
        <p:sp>
          <p:nvSpPr>
            <p:cNvPr id="4" name="形状3"/>
            <p:cNvSpPr txBox="1"/>
            <p:nvPr/>
          </p:nvSpPr>
          <p:spPr>
            <a:xfrm>
              <a:off x="0" y="0"/>
              <a:ext cx="6714963" cy="4582801"/>
            </a:xfrm>
            <a:custGeom>
              <a:gdLst>
                <a:gd name="connsiteX0" fmla="*/ 114786 w 6714963"/>
                <a:gd name="connsiteY0" fmla="*/ 0 h 4582801"/>
                <a:gd name="connsiteX1" fmla="*/ 6600177 w 6714963"/>
                <a:gd name="connsiteY1" fmla="*/ 0 h 4582801"/>
                <a:gd name="connsiteX2" fmla="*/ 6663571 w 6714963"/>
                <a:gd name="connsiteY2" fmla="*/ 0 h 4582801"/>
                <a:gd name="connsiteX3" fmla="*/ 6714963 w 6714963"/>
                <a:gd name="connsiteY3" fmla="*/ 4468015 h 4582801"/>
                <a:gd name="connsiteX4" fmla="*/ 6714963 w 6714963"/>
                <a:gd name="connsiteY4" fmla="*/ 4531409 h 4582801"/>
                <a:gd name="connsiteX5" fmla="*/ 114786 w 6714963"/>
                <a:gd name="connsiteY5" fmla="*/ 4582801 h 4582801"/>
                <a:gd name="connsiteX6" fmla="*/ 51392 w 6714963"/>
                <a:gd name="connsiteY6" fmla="*/ 4582801 h 4582801"/>
                <a:gd name="connsiteX7" fmla="*/ 0 w 6714963"/>
                <a:gd name="connsiteY7" fmla="*/ 114786 h 4582801"/>
                <a:gd name="connsiteX8" fmla="*/ 0 w 6714963"/>
                <a:gd name="connsiteY8" fmla="*/ 51392 h 45828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4963" h="4582801">
                  <a:moveTo>
                    <a:pt x="114786" y="0"/>
                  </a:moveTo>
                  <a:lnTo>
                    <a:pt x="6600177" y="0"/>
                  </a:lnTo>
                  <a:cubicBezTo>
                    <a:pt x="6663571" y="0"/>
                    <a:pt x="6714963" y="51392"/>
                    <a:pt x="6714963" y="114786"/>
                  </a:cubicBezTo>
                  <a:lnTo>
                    <a:pt x="6714963" y="4468015"/>
                  </a:lnTo>
                  <a:cubicBezTo>
                    <a:pt x="6714963" y="4531409"/>
                    <a:pt x="6663571" y="4582801"/>
                    <a:pt x="6600177" y="4582801"/>
                  </a:cubicBezTo>
                  <a:lnTo>
                    <a:pt x="114786" y="4582801"/>
                  </a:lnTo>
                  <a:cubicBezTo>
                    <a:pt x="51392" y="4582801"/>
                    <a:pt x="0" y="4531409"/>
                    <a:pt x="0" y="4468015"/>
                  </a:cubicBezTo>
                  <a:lnTo>
                    <a:pt x="0" y="114786"/>
                  </a:lnTo>
                  <a:cubicBezTo>
                    <a:pt x="0" y="51392"/>
                    <a:pt x="51392" y="0"/>
                    <a:pt x="114786" y="0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9050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" name="形状4"/>
            <p:cNvSpPr txBox="1"/>
            <p:nvPr/>
          </p:nvSpPr>
          <p:spPr>
            <a:xfrm flipV="1">
              <a:off x="247008" y="613033"/>
              <a:ext cx="6212613" cy="1191"/>
            </a:xfrm>
            <a:prstGeom prst="line">
              <a:avLst/>
            </a:prstGeom>
            <a:ln w="19050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6" name="文本1" title=""/>
          <p:cNvSpPr txBox="1"/>
          <p:nvPr/>
        </p:nvSpPr>
        <p:spPr>
          <a:xfrm>
            <a:off x="407641" y="1122845"/>
            <a:ext cx="343007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4. 温度计的使用方法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2" title=""/>
          <p:cNvSpPr txBox="1"/>
          <p:nvPr/>
        </p:nvSpPr>
        <p:spPr>
          <a:xfrm>
            <a:off x="676551" y="2360276"/>
            <a:ext cx="130063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⑴ 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估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3" title=""/>
          <p:cNvSpPr txBox="1"/>
          <p:nvPr/>
        </p:nvSpPr>
        <p:spPr>
          <a:xfrm>
            <a:off x="676551" y="2829077"/>
            <a:ext cx="1301001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选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4" title=""/>
          <p:cNvSpPr txBox="1"/>
          <p:nvPr/>
        </p:nvSpPr>
        <p:spPr>
          <a:xfrm>
            <a:off x="676551" y="3289544"/>
            <a:ext cx="130088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⑶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放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5" title=""/>
          <p:cNvSpPr txBox="1"/>
          <p:nvPr/>
        </p:nvSpPr>
        <p:spPr>
          <a:xfrm>
            <a:off x="676532" y="4202840"/>
            <a:ext cx="130076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⑷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读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6" title=""/>
          <p:cNvSpPr txBox="1"/>
          <p:nvPr/>
        </p:nvSpPr>
        <p:spPr>
          <a:xfrm>
            <a:off x="676532" y="5646153"/>
            <a:ext cx="130063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⑸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记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7" title=""/>
          <p:cNvSpPr txBox="1"/>
          <p:nvPr/>
        </p:nvSpPr>
        <p:spPr>
          <a:xfrm>
            <a:off x="1632976" y="2359838"/>
            <a:ext cx="29337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估计被测物体的温度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8" title=""/>
          <p:cNvSpPr txBox="1"/>
          <p:nvPr/>
        </p:nvSpPr>
        <p:spPr>
          <a:xfrm>
            <a:off x="1632985" y="2829211"/>
            <a:ext cx="610076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选择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量程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分度值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都符合要求的温度计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9" title=""/>
          <p:cNvSpPr txBox="1"/>
          <p:nvPr/>
        </p:nvSpPr>
        <p:spPr>
          <a:xfrm>
            <a:off x="1632985" y="3289678"/>
            <a:ext cx="446352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①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玻璃泡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要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全部浸入被测物质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10" title=""/>
          <p:cNvSpPr txBox="1"/>
          <p:nvPr/>
        </p:nvSpPr>
        <p:spPr>
          <a:xfrm>
            <a:off x="1632985" y="3747802"/>
            <a:ext cx="5075987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②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玻璃泡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能碰到容器底或容器壁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11" title=""/>
          <p:cNvSpPr txBox="1"/>
          <p:nvPr/>
        </p:nvSpPr>
        <p:spPr>
          <a:xfrm>
            <a:off x="599075" y="1767506"/>
            <a:ext cx="340995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温度计的使用方法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12" title=""/>
          <p:cNvSpPr txBox="1"/>
          <p:nvPr/>
        </p:nvSpPr>
        <p:spPr>
          <a:xfrm>
            <a:off x="1612144" y="4199030"/>
            <a:ext cx="462438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①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玻璃泡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要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继续留在被测物质中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13" title=""/>
          <p:cNvSpPr txBox="1"/>
          <p:nvPr/>
        </p:nvSpPr>
        <p:spPr>
          <a:xfrm>
            <a:off x="1612144" y="4704445"/>
            <a:ext cx="430053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② 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要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等示数稳定后再读数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14" title=""/>
          <p:cNvSpPr txBox="1"/>
          <p:nvPr/>
        </p:nvSpPr>
        <p:spPr>
          <a:xfrm>
            <a:off x="1612144" y="5131889"/>
            <a:ext cx="430053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③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视线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要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与液柱上表面相平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15" title=""/>
          <p:cNvSpPr txBox="1"/>
          <p:nvPr/>
        </p:nvSpPr>
        <p:spPr>
          <a:xfrm>
            <a:off x="1632985" y="5646230"/>
            <a:ext cx="259556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记录数字和单位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形状1" title=""/>
          <p:cNvSpPr txBox="1"/>
          <p:nvPr/>
        </p:nvSpPr>
        <p:spPr>
          <a:xfrm>
            <a:off x="7562412" y="2327986"/>
            <a:ext cx="3259512" cy="2273046"/>
          </a:xfrm>
          <a:custGeom>
            <a:gdLst>
              <a:gd name="connsiteX0" fmla="*/ 1916065 w 3259512"/>
              <a:gd name="connsiteY0" fmla="*/ 0 h 2273046"/>
              <a:gd name="connsiteX1" fmla="*/ 2105243 w 3259512"/>
              <a:gd name="connsiteY1" fmla="*/ 0 h 2273046"/>
              <a:gd name="connsiteX2" fmla="*/ 2421372 w 3259512"/>
              <a:gd name="connsiteY2" fmla="*/ 247894 h 2273046"/>
              <a:gd name="connsiteX3" fmla="*/ 2871000 w 3259512"/>
              <a:gd name="connsiteY3" fmla="*/ 235882 h 2273046"/>
              <a:gd name="connsiteX4" fmla="*/ 3127370 w 3259512"/>
              <a:gd name="connsiteY4" fmla="*/ 868763 h 2273046"/>
              <a:gd name="connsiteX5" fmla="*/ 3201886 w 3259512"/>
              <a:gd name="connsiteY5" fmla="*/ 1079524 h 2273046"/>
              <a:gd name="connsiteX6" fmla="*/ 3259512 w 3259512"/>
              <a:gd name="connsiteY6" fmla="*/ 1732498 h 2273046"/>
              <a:gd name="connsiteX7" fmla="*/ 2582590 w 3259512"/>
              <a:gd name="connsiteY7" fmla="*/ 2015720 h 2273046"/>
              <a:gd name="connsiteX8" fmla="*/ 2352000 w 3259512"/>
              <a:gd name="connsiteY8" fmla="*/ 2170698 h 2273046"/>
              <a:gd name="connsiteX9" fmla="*/ 1654823 w 3259512"/>
              <a:gd name="connsiteY9" fmla="*/ 2273046 h 2273046"/>
              <a:gd name="connsiteX10" fmla="*/ 1195356 w 3259512"/>
              <a:gd name="connsiteY10" fmla="*/ 2074920 h 2273046"/>
              <a:gd name="connsiteX11" fmla="*/ 775653 w 3259512"/>
              <a:gd name="connsiteY11" fmla="*/ 2101495 h 2273046"/>
              <a:gd name="connsiteX12" fmla="*/ 464120 w 3259512"/>
              <a:gd name="connsiteY12" fmla="*/ 1822256 h 2273046"/>
              <a:gd name="connsiteX13" fmla="*/ 197207 w 3259512"/>
              <a:gd name="connsiteY13" fmla="*/ 1822726 h 2273046"/>
              <a:gd name="connsiteX14" fmla="*/ 0 w 3259512"/>
              <a:gd name="connsiteY14" fmla="*/ 1232278 h 2273046"/>
              <a:gd name="connsiteX15" fmla="*/ 150317 w 3259512"/>
              <a:gd name="connsiteY15" fmla="*/ 963560 h 2273046"/>
              <a:gd name="connsiteX16" fmla="*/ 132142 w 3259512"/>
              <a:gd name="connsiteY16" fmla="*/ 582804 h 2273046"/>
              <a:gd name="connsiteX17" fmla="*/ 630745 w 3259512"/>
              <a:gd name="connsiteY17" fmla="*/ 385989 h 2273046"/>
              <a:gd name="connsiteX18" fmla="*/ 831979 w 3259512"/>
              <a:gd name="connsiteY18" fmla="*/ 210843 h 2273046"/>
              <a:gd name="connsiteX19" fmla="*/ 1380356 w 3259512"/>
              <a:gd name="connsiteY19" fmla="*/ 64331 h 2273046"/>
              <a:gd name="connsiteX20" fmla="*/ 1654372 w 3259512"/>
              <a:gd name="connsiteY20" fmla="*/ 49703 h 2273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59511" h="2273046">
                <a:moveTo>
                  <a:pt x="1916065" y="0"/>
                </a:moveTo>
                <a:cubicBezTo>
                  <a:pt x="2105243" y="0"/>
                  <a:pt x="2273996" y="109179"/>
                  <a:pt x="2360804" y="269937"/>
                </a:cubicBezTo>
                <a:cubicBezTo>
                  <a:pt x="2421372" y="247894"/>
                  <a:pt x="2486675" y="235882"/>
                  <a:pt x="2554753" y="235882"/>
                </a:cubicBezTo>
                <a:cubicBezTo>
                  <a:pt x="2871000" y="235882"/>
                  <a:pt x="3127370" y="495102"/>
                  <a:pt x="3127370" y="814866"/>
                </a:cubicBezTo>
                <a:cubicBezTo>
                  <a:pt x="3127370" y="868763"/>
                  <a:pt x="3120086" y="920941"/>
                  <a:pt x="3106460" y="970447"/>
                </a:cubicBezTo>
                <a:cubicBezTo>
                  <a:pt x="3201886" y="1079524"/>
                  <a:pt x="3259512" y="1220380"/>
                  <a:pt x="3259512" y="1372405"/>
                </a:cubicBezTo>
                <a:cubicBezTo>
                  <a:pt x="3259512" y="1732498"/>
                  <a:pt x="2973562" y="2015720"/>
                  <a:pt x="2620824" y="2015720"/>
                </a:cubicBezTo>
                <a:cubicBezTo>
                  <a:pt x="2582590" y="2015720"/>
                  <a:pt x="2545142" y="2012393"/>
                  <a:pt x="2508756" y="2006001"/>
                </a:cubicBezTo>
                <a:cubicBezTo>
                  <a:pt x="2352000" y="2170698"/>
                  <a:pt x="2133415" y="2273046"/>
                  <a:pt x="1894041" y="2273046"/>
                </a:cubicBezTo>
                <a:cubicBezTo>
                  <a:pt x="1654823" y="2273046"/>
                  <a:pt x="1439767" y="2179787"/>
                  <a:pt x="1282026" y="2028061"/>
                </a:cubicBezTo>
                <a:cubicBezTo>
                  <a:pt x="1195356" y="2074920"/>
                  <a:pt x="1096289" y="2101495"/>
                  <a:pt x="991068" y="2101495"/>
                </a:cubicBezTo>
                <a:cubicBezTo>
                  <a:pt x="775653" y="2101495"/>
                  <a:pt x="586035" y="1990109"/>
                  <a:pt x="475761" y="1821334"/>
                </a:cubicBezTo>
                <a:cubicBezTo>
                  <a:pt x="464120" y="1822256"/>
                  <a:pt x="452352" y="1822726"/>
                  <a:pt x="440475" y="1822726"/>
                </a:cubicBezTo>
                <a:cubicBezTo>
                  <a:pt x="197207" y="1822726"/>
                  <a:pt x="0" y="1625911"/>
                  <a:pt x="0" y="1372405"/>
                </a:cubicBezTo>
                <a:cubicBezTo>
                  <a:pt x="0" y="1232278"/>
                  <a:pt x="71906" y="1105002"/>
                  <a:pt x="182439" y="1026150"/>
                </a:cubicBezTo>
                <a:cubicBezTo>
                  <a:pt x="150317" y="963560"/>
                  <a:pt x="132142" y="891825"/>
                  <a:pt x="132142" y="814866"/>
                </a:cubicBezTo>
                <a:cubicBezTo>
                  <a:pt x="132142" y="582804"/>
                  <a:pt x="329350" y="385989"/>
                  <a:pt x="572617" y="385989"/>
                </a:cubicBezTo>
                <a:cubicBezTo>
                  <a:pt x="630745" y="385989"/>
                  <a:pt x="686243" y="397226"/>
                  <a:pt x="737049" y="417496"/>
                </a:cubicBezTo>
                <a:cubicBezTo>
                  <a:pt x="831979" y="210843"/>
                  <a:pt x="1040670" y="64331"/>
                  <a:pt x="1277376" y="64331"/>
                </a:cubicBezTo>
                <a:cubicBezTo>
                  <a:pt x="1380356" y="64331"/>
                  <a:pt x="1476730" y="88639"/>
                  <a:pt x="1561289" y="131417"/>
                </a:cubicBezTo>
                <a:cubicBezTo>
                  <a:pt x="1654372" y="49703"/>
                  <a:pt x="1778193" y="0"/>
                  <a:pt x="1916065" y="0"/>
                </a:cubicBezTo>
                <a:close/>
              </a:path>
            </a:pathLst>
          </a:custGeom>
          <a:solidFill>
            <a:srgbClr val="FFEE00">
              <a:alpha val="7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36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三看</a:t>
            </a:r>
            <a:endParaRPr lang="zh-CN" altLang="en-US" sz="3600" b="1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ctr"/>
            <a:r>
              <a:rPr lang="zh-CN" altLang="en-US" sz="36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一不</a:t>
            </a:r>
            <a:endParaRPr lang="zh-CN" altLang="en-US" sz="3600" b="1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ctr"/>
            <a:r>
              <a:rPr lang="zh-CN" altLang="en-US" sz="36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四要</a:t>
            </a:r>
            <a:endParaRPr lang="zh-CN" altLang="en-US" sz="3600" b="1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" name="形状2" title=""/>
          <p:cNvSpPr txBox="1"/>
          <p:nvPr/>
        </p:nvSpPr>
        <p:spPr>
          <a:xfrm>
            <a:off x="147942" y="187533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23" name="组合2" title=""/>
          <p:cNvGrpSpPr/>
          <p:nvPr/>
        </p:nvGrpSpPr>
        <p:grpSpPr>
          <a:xfrm>
            <a:off x="414642" y="300966"/>
            <a:ext cx="1908401" cy="835022"/>
            <a:chExt cx="1908401" cy="835022"/>
          </a:xfrm>
        </p:grpSpPr>
        <p:sp>
          <p:nvSpPr>
            <p:cNvPr id="24" name="形状5"/>
            <p:cNvSpPr txBox="1"/>
            <p:nvPr/>
          </p:nvSpPr>
          <p:spPr>
            <a:xfrm>
              <a:off x="559908" y="0"/>
              <a:ext cx="1319689" cy="760847"/>
            </a:xfrm>
            <a:custGeom>
              <a:gdLst>
                <a:gd name="connsiteX0" fmla="*/ 0 w 1319689"/>
                <a:gd name="connsiteY0" fmla="*/ 760847 h 760847"/>
                <a:gd name="connsiteX1" fmla="*/ 1319689 w 1319689"/>
                <a:gd name="connsiteY1" fmla="*/ 760847 h 760847"/>
                <a:gd name="connsiteX2" fmla="*/ 0 w 1319689"/>
                <a:gd name="connsiteY2" fmla="*/ 760847 h 760847"/>
                <a:gd name="connsiteX0-1" fmla="*/ 0 w 1319689"/>
                <a:gd name="connsiteY0-2" fmla="*/ 0 h 760847"/>
                <a:gd name="connsiteX1-3" fmla="*/ 479 w 1319689"/>
                <a:gd name="connsiteY1-4" fmla="*/ 0 h 760847"/>
                <a:gd name="connsiteX2-5" fmla="*/ 0 w 13196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19689" h="760847">
                  <a:moveTo>
                    <a:pt x="0" y="760847"/>
                  </a:moveTo>
                  <a:lnTo>
                    <a:pt x="1319689" y="760847"/>
                  </a:lnTo>
                  <a:lnTo>
                    <a:pt x="0" y="760847"/>
                  </a:lnTo>
                  <a:close/>
                </a:path>
                <a:path w="1319689" h="760847">
                  <a:moveTo>
                    <a:pt x="0" y="0"/>
                  </a:moveTo>
                  <a:lnTo>
                    <a:pt x="479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5" name="形状6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6" name="形状7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7" name="形状8"/>
            <p:cNvSpPr txBox="1"/>
            <p:nvPr/>
          </p:nvSpPr>
          <p:spPr>
            <a:xfrm>
              <a:off x="557375" y="273901"/>
              <a:ext cx="13510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8" name="形状9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  <p:bldP spid="16" grpId="0" animBg="1"/>
      <p:bldP spid="7" grpId="0" animBg="1"/>
      <p:bldP spid="12" grpId="0" animBg="1"/>
      <p:bldP spid="8" grpId="0" animBg="1"/>
      <p:bldP spid="13" grpId="0" animBg="1"/>
      <p:bldP spid="9" grpId="0" animBg="1"/>
      <p:bldP spid="14" grpId="0" animBg="1"/>
      <p:bldP spid="15" grpId="0" animBg="1"/>
      <p:bldP spid="10" grpId="0" animBg="1"/>
      <p:bldP spid="17" grpId="0" animBg="1"/>
      <p:bldP spid="18" grpId="0" animBg="1"/>
      <p:bldP spid="19" grpId="0" animBg="1"/>
      <p:bldP spid="11" grpId="0" animBg="1"/>
      <p:bldP spid="20" grpId="0" animBg="1"/>
      <p:bldP spid="2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09727" y="2343626"/>
            <a:ext cx="44577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用温度计测量温水的温度。</a:t>
            </a:r>
            <a:endParaRPr lang="zh-CN" altLang="en-US" sz="24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3" name="组合1" title=""/>
          <p:cNvGrpSpPr/>
          <p:nvPr/>
        </p:nvGrpSpPr>
        <p:grpSpPr>
          <a:xfrm>
            <a:off x="7814520" y="3354734"/>
            <a:ext cx="3305175" cy="2940148"/>
            <a:chExt cx="3305175" cy="2940148"/>
          </a:xfrm>
        </p:grpSpPr>
        <p:pic>
          <p:nvPicPr>
            <p:cNvPr id="4" name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3305175" cy="2940148"/>
            </a:xfrm>
            <a:prstGeom prst="rect">
              <a:avLst/>
            </a:prstGeom>
          </p:spPr>
        </p:pic>
        <p:sp>
          <p:nvSpPr>
            <p:cNvPr id="5" name="文本4"/>
            <p:cNvSpPr txBox="1"/>
            <p:nvPr/>
          </p:nvSpPr>
          <p:spPr>
            <a:xfrm>
              <a:off x="1278245" y="2106387"/>
              <a:ext cx="915607" cy="59610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温水</a:t>
              </a:r>
              <a:endParaRPr lang="zh-CN" altLang="en-US" sz="2800" b="1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6" name="文本2" title=""/>
          <p:cNvSpPr txBox="1"/>
          <p:nvPr/>
        </p:nvSpPr>
        <p:spPr>
          <a:xfrm>
            <a:off x="409613" y="1751133"/>
            <a:ext cx="44577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⑴ 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读出下列温度计的示数？</a:t>
            </a:r>
            <a:endParaRPr lang="zh-CN" altLang="en-US" sz="24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078" y="3046076"/>
            <a:ext cx="6323228" cy="3662143"/>
          </a:xfrm>
          <a:prstGeom prst="rect">
            <a:avLst/>
          </a:prstGeom>
        </p:spPr>
      </p:pic>
      <p:sp>
        <p:nvSpPr>
          <p:cNvPr id="8" name="文本3" title=""/>
          <p:cNvSpPr txBox="1"/>
          <p:nvPr/>
        </p:nvSpPr>
        <p:spPr>
          <a:xfrm>
            <a:off x="409727" y="1124864"/>
            <a:ext cx="2429189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5. 使用温度计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形状1" title=""/>
          <p:cNvSpPr txBox="1"/>
          <p:nvPr/>
        </p:nvSpPr>
        <p:spPr>
          <a:xfrm>
            <a:off x="147942" y="187533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0" name="组合2" title=""/>
          <p:cNvGrpSpPr/>
          <p:nvPr/>
        </p:nvGrpSpPr>
        <p:grpSpPr>
          <a:xfrm>
            <a:off x="414642" y="300966"/>
            <a:ext cx="1908401" cy="835022"/>
            <a:chExt cx="1908401" cy="835022"/>
          </a:xfrm>
        </p:grpSpPr>
        <p:sp>
          <p:nvSpPr>
            <p:cNvPr id="11" name="形状3"/>
            <p:cNvSpPr txBox="1"/>
            <p:nvPr/>
          </p:nvSpPr>
          <p:spPr>
            <a:xfrm>
              <a:off x="559908" y="0"/>
              <a:ext cx="1319689" cy="760847"/>
            </a:xfrm>
            <a:custGeom>
              <a:gdLst>
                <a:gd name="connsiteX0" fmla="*/ 0 w 1319689"/>
                <a:gd name="connsiteY0" fmla="*/ 760847 h 760847"/>
                <a:gd name="connsiteX1" fmla="*/ 1319689 w 1319689"/>
                <a:gd name="connsiteY1" fmla="*/ 760847 h 760847"/>
                <a:gd name="connsiteX2" fmla="*/ 0 w 1319689"/>
                <a:gd name="connsiteY2" fmla="*/ 760847 h 760847"/>
                <a:gd name="connsiteX0-1" fmla="*/ 0 w 1319689"/>
                <a:gd name="connsiteY0-2" fmla="*/ 0 h 760847"/>
                <a:gd name="connsiteX1-3" fmla="*/ 479 w 1319689"/>
                <a:gd name="connsiteY1-4" fmla="*/ 0 h 760847"/>
                <a:gd name="connsiteX2-5" fmla="*/ 0 w 13196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19689" h="760847">
                  <a:moveTo>
                    <a:pt x="0" y="760847"/>
                  </a:moveTo>
                  <a:lnTo>
                    <a:pt x="1319689" y="760847"/>
                  </a:lnTo>
                  <a:lnTo>
                    <a:pt x="0" y="760847"/>
                  </a:lnTo>
                  <a:close/>
                </a:path>
                <a:path w="1319689" h="760847">
                  <a:moveTo>
                    <a:pt x="0" y="0"/>
                  </a:moveTo>
                  <a:lnTo>
                    <a:pt x="479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2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3" name="形状5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4" name="形状6"/>
            <p:cNvSpPr txBox="1"/>
            <p:nvPr/>
          </p:nvSpPr>
          <p:spPr>
            <a:xfrm>
              <a:off x="557375" y="273901"/>
              <a:ext cx="13510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5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  <p:bldP spid="7" grpId="0" animBg="1"/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线形标注 2 20" title=""/>
          <p:cNvSpPr/>
          <p:nvPr/>
        </p:nvSpPr>
        <p:spPr>
          <a:xfrm>
            <a:off x="7896225" y="2910205"/>
            <a:ext cx="2908300" cy="892810"/>
          </a:xfrm>
          <a:prstGeom prst="borderCallout2">
            <a:avLst>
              <a:gd name="adj1" fmla="val 48859"/>
              <a:gd name="adj2" fmla="val -4347"/>
              <a:gd name="adj3" fmla="val 32147"/>
              <a:gd name="adj4" fmla="val -25935"/>
              <a:gd name="adj5" fmla="val -76173"/>
              <a:gd name="adj6" fmla="val -41298"/>
            </a:avLst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l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量程：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marL="0" algn="l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分度值：</a:t>
            </a:r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929" y="1751314"/>
            <a:ext cx="9101480" cy="593722"/>
          </a:xfrm>
          <a:prstGeom prst="rect">
            <a:avLst/>
          </a:prstGeom>
        </p:spPr>
      </p:pic>
      <p:sp>
        <p:nvSpPr>
          <p:cNvPr id="4" name="文本1" title=""/>
          <p:cNvSpPr txBox="1"/>
          <p:nvPr/>
        </p:nvSpPr>
        <p:spPr>
          <a:xfrm>
            <a:off x="8704259" y="2830630"/>
            <a:ext cx="2270312" cy="647258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500"/>
              </a:lnSpc>
            </a:pPr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35℃ ~42℃ 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2" title=""/>
          <p:cNvSpPr txBox="1"/>
          <p:nvPr/>
        </p:nvSpPr>
        <p:spPr>
          <a:xfrm>
            <a:off x="9037434" y="3209477"/>
            <a:ext cx="1049052" cy="647258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500"/>
              </a:lnSpc>
            </a:pPr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0.1℃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形状3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9" name="组合1" title=""/>
          <p:cNvGrpSpPr/>
          <p:nvPr/>
        </p:nvGrpSpPr>
        <p:grpSpPr>
          <a:xfrm>
            <a:off x="414642" y="283733"/>
            <a:ext cx="1936976" cy="835022"/>
            <a:chExt cx="1936976" cy="835022"/>
          </a:xfrm>
        </p:grpSpPr>
        <p:sp>
          <p:nvSpPr>
            <p:cNvPr id="10" name="形状5"/>
            <p:cNvSpPr txBox="1"/>
            <p:nvPr/>
          </p:nvSpPr>
          <p:spPr>
            <a:xfrm>
              <a:off x="559908" y="0"/>
              <a:ext cx="1329214" cy="760847"/>
            </a:xfrm>
            <a:custGeom>
              <a:gdLst>
                <a:gd name="connsiteX0" fmla="*/ 0 w 1329214"/>
                <a:gd name="connsiteY0" fmla="*/ 760848 h 760847"/>
                <a:gd name="connsiteX1" fmla="*/ 1329214 w 1329214"/>
                <a:gd name="connsiteY1" fmla="*/ 760848 h 760847"/>
                <a:gd name="connsiteX2" fmla="*/ 0 w 1329214"/>
                <a:gd name="connsiteY2" fmla="*/ 760848 h 760847"/>
                <a:gd name="connsiteX0-1" fmla="*/ 0 w 1329214"/>
                <a:gd name="connsiteY0-2" fmla="*/ 0 h 760847"/>
                <a:gd name="connsiteX1-3" fmla="*/ 482 w 1329214"/>
                <a:gd name="connsiteY1-4" fmla="*/ 0 h 760847"/>
                <a:gd name="connsiteX2-5" fmla="*/ 0 w 13292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329214" h="760848">
                  <a:moveTo>
                    <a:pt x="0" y="760848"/>
                  </a:moveTo>
                  <a:lnTo>
                    <a:pt x="1329214" y="760848"/>
                  </a:lnTo>
                  <a:lnTo>
                    <a:pt x="0" y="760848"/>
                  </a:lnTo>
                  <a:close/>
                </a:path>
                <a:path w="1329214" h="760848">
                  <a:moveTo>
                    <a:pt x="0" y="0"/>
                  </a:moveTo>
                  <a:lnTo>
                    <a:pt x="482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1" name="形状6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2" name="形状7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3" name="形状8"/>
            <p:cNvSpPr txBox="1"/>
            <p:nvPr/>
          </p:nvSpPr>
          <p:spPr>
            <a:xfrm>
              <a:off x="557375" y="273901"/>
              <a:ext cx="13796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体温计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" name="形状9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5" name="文本4" title=""/>
          <p:cNvSpPr txBox="1"/>
          <p:nvPr/>
        </p:nvSpPr>
        <p:spPr>
          <a:xfrm>
            <a:off x="409727" y="1124864"/>
            <a:ext cx="2781614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体温计的结构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5" title=""/>
          <p:cNvSpPr txBox="1"/>
          <p:nvPr/>
        </p:nvSpPr>
        <p:spPr>
          <a:xfrm>
            <a:off x="409927" y="3802971"/>
            <a:ext cx="3600764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体温计的使用特点：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6" title=""/>
          <p:cNvSpPr txBox="1"/>
          <p:nvPr/>
        </p:nvSpPr>
        <p:spPr>
          <a:xfrm>
            <a:off x="627497" y="5030562"/>
            <a:ext cx="3741782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⑵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可以</a:t>
            </a:r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离开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人体读数。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7" title=""/>
          <p:cNvSpPr txBox="1"/>
          <p:nvPr/>
        </p:nvSpPr>
        <p:spPr>
          <a:xfrm>
            <a:off x="627602" y="4429468"/>
            <a:ext cx="5336029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⑴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使用前将水银</a:t>
            </a:r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甩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回玻璃泡；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0" name="图片 59" title="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  <p:sp>
        <p:nvSpPr>
          <p:cNvPr id="24" name="线形标注 2 23" title=""/>
          <p:cNvSpPr/>
          <p:nvPr/>
        </p:nvSpPr>
        <p:spPr>
          <a:xfrm>
            <a:off x="4010660" y="2749550"/>
            <a:ext cx="1122680" cy="452120"/>
          </a:xfrm>
          <a:prstGeom prst="borderCallout2">
            <a:avLst>
              <a:gd name="adj1" fmla="val 48859"/>
              <a:gd name="adj2" fmla="val -4347"/>
              <a:gd name="adj3" fmla="val -19381"/>
              <a:gd name="adj4" fmla="val -16096"/>
              <a:gd name="adj5" fmla="val -118117"/>
              <a:gd name="adj6" fmla="val -34728"/>
            </a:avLst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>
              <a:lnSpc>
                <a:spcPts val="3600"/>
              </a:lnSpc>
            </a:pPr>
            <a:r>
              <a:rPr lang="zh-CN" altLang="en-US" sz="2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缩口</a:t>
            </a:r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16" grpId="0" animBg="1"/>
      <p:bldP spid="18" grpId="0" animBg="1"/>
      <p:bldP spid="17" grpId="0" animBg="1"/>
      <p:bldP spid="24" grpId="0" animBg="1"/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rcRect l="14124" t="14374" r="15000" b="15749"/>
          <a:stretch>
            <a:fillRect/>
          </a:stretch>
        </p:blipFill>
        <p:spPr>
          <a:xfrm>
            <a:off x="905437" y="2400519"/>
            <a:ext cx="3649307" cy="3592628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文本1" title=""/>
          <p:cNvSpPr txBox="1"/>
          <p:nvPr/>
        </p:nvSpPr>
        <p:spPr>
          <a:xfrm>
            <a:off x="2280476" y="1124626"/>
            <a:ext cx="5410867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根据金属的热胀冷缩原理制成的。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5" name="组合1" title=""/>
          <p:cNvGrpSpPr/>
          <p:nvPr/>
        </p:nvGrpSpPr>
        <p:grpSpPr>
          <a:xfrm>
            <a:off x="414642" y="283740"/>
            <a:ext cx="2470376" cy="835015"/>
            <a:chExt cx="2470376" cy="835015"/>
          </a:xfrm>
        </p:grpSpPr>
        <p:sp>
          <p:nvSpPr>
            <p:cNvPr id="6" name="形状3"/>
            <p:cNvSpPr txBox="1"/>
            <p:nvPr/>
          </p:nvSpPr>
          <p:spPr>
            <a:xfrm>
              <a:off x="559908" y="0"/>
              <a:ext cx="1681639" cy="760847"/>
            </a:xfrm>
            <a:custGeom>
              <a:gdLst>
                <a:gd name="connsiteX0" fmla="*/ 0 w 1681639"/>
                <a:gd name="connsiteY0" fmla="*/ 760847 h 760847"/>
                <a:gd name="connsiteX1" fmla="*/ 1681639 w 1681639"/>
                <a:gd name="connsiteY1" fmla="*/ 760847 h 760847"/>
                <a:gd name="connsiteX2" fmla="*/ 0 w 1681639"/>
                <a:gd name="connsiteY2" fmla="*/ 760847 h 760847"/>
                <a:gd name="connsiteX0-1" fmla="*/ 0 w 1681639"/>
                <a:gd name="connsiteY0-2" fmla="*/ 0 h 760847"/>
                <a:gd name="connsiteX1-3" fmla="*/ 610 w 1681639"/>
                <a:gd name="connsiteY1-4" fmla="*/ 0 h 760847"/>
                <a:gd name="connsiteX2-5" fmla="*/ 0 w 168163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681639" h="760847">
                  <a:moveTo>
                    <a:pt x="0" y="760847"/>
                  </a:moveTo>
                  <a:lnTo>
                    <a:pt x="1681639" y="760847"/>
                  </a:lnTo>
                  <a:lnTo>
                    <a:pt x="0" y="760847"/>
                  </a:lnTo>
                  <a:close/>
                </a:path>
                <a:path w="1681639" h="760847">
                  <a:moveTo>
                    <a:pt x="0" y="0"/>
                  </a:moveTo>
                  <a:lnTo>
                    <a:pt x="610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0" y="287842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361847" y="237119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557375" y="273901"/>
              <a:ext cx="19130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3" action="ppaction://hlinksldjump"/>
                </a:rPr>
                <a:t>温湿度计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3" action="ppaction://hlinksldjump"/>
              </a:endParaRPr>
            </a:p>
          </p:txBody>
        </p:sp>
        <p:sp>
          <p:nvSpPr>
            <p:cNvPr id="10" name="形状7"/>
            <p:cNvSpPr txBox="1"/>
            <p:nvPr/>
          </p:nvSpPr>
          <p:spPr>
            <a:xfrm>
              <a:off x="0" y="28657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四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文本2" title=""/>
          <p:cNvSpPr txBox="1"/>
          <p:nvPr/>
        </p:nvSpPr>
        <p:spPr>
          <a:xfrm>
            <a:off x="409727" y="1124864"/>
            <a:ext cx="2324414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工作原理：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3" title=""/>
          <p:cNvSpPr txBox="1"/>
          <p:nvPr/>
        </p:nvSpPr>
        <p:spPr>
          <a:xfrm>
            <a:off x="591" y="-1195988"/>
            <a:ext cx="12192000" cy="11962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它是以双金属片做为感温元件，用来控制指针。双金属片通常是用铜片和铁片铆在一起，且铜片在左，铁片在右。由于铜的热胀冷缩效果要比铁明显的多，因此当温度升高时，铜片牵拉铁片向右弯曲，指针在双金属片的带动下就向右偏转(指向高温);反之，温度变低，指针就向左偏转(指向低温)。</a:t>
            </a:r>
            <a:endParaRPr lang="zh-CN" altLang="en-US" sz="2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" name="图片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352" y="799995"/>
            <a:ext cx="4470340" cy="2514566"/>
          </a:xfrm>
          <a:prstGeom prst="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图片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8352" y="3800368"/>
            <a:ext cx="4470340" cy="2514566"/>
          </a:xfrm>
          <a:prstGeom prst="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0" name="图片 59" title="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 title="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视频1" title="">
            <a:hlinkClick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889760" y="731996"/>
            <a:ext cx="9491129" cy="5338762"/>
          </a:xfrm>
          <a:prstGeom prst="rect">
            <a:avLst/>
          </a:prstGeom>
        </p:spPr>
      </p:pic>
      <p:pic>
        <p:nvPicPr>
          <p:cNvPr id="33" name="图片 32" title="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3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导入新课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sp>
        <p:nvSpPr>
          <p:cNvPr id="6" name="形状2" title="">
            <a:hlinkClick r:id="rId3" action="ppaction://hlinksldjump"/>
          </p:cNvPr>
          <p:cNvSpPr txBox="1"/>
          <p:nvPr/>
        </p:nvSpPr>
        <p:spPr>
          <a:xfrm>
            <a:off x="272663" y="2104330"/>
            <a:ext cx="878081" cy="2692327"/>
          </a:xfrm>
          <a:custGeom>
            <a:gdLst>
              <a:gd name="connsiteX0" fmla="*/ 210739 w 878081"/>
              <a:gd name="connsiteY0" fmla="*/ 0 h 2692327"/>
              <a:gd name="connsiteX1" fmla="*/ 807835 w 878081"/>
              <a:gd name="connsiteY1" fmla="*/ 0 h 2692327"/>
              <a:gd name="connsiteX2" fmla="*/ 832931 w 878081"/>
              <a:gd name="connsiteY2" fmla="*/ 0 h 2692327"/>
              <a:gd name="connsiteX3" fmla="*/ 881218 w 878081"/>
              <a:gd name="connsiteY3" fmla="*/ 56858 h 2692327"/>
              <a:gd name="connsiteX4" fmla="*/ 856122 w 878081"/>
              <a:gd name="connsiteY4" fmla="*/ 127104 h 2692327"/>
              <a:gd name="connsiteX5" fmla="*/ 737588 w 878081"/>
              <a:gd name="connsiteY5" fmla="*/ 140493 h 2692327"/>
              <a:gd name="connsiteX6" fmla="*/ 737588 w 878081"/>
              <a:gd name="connsiteY6" fmla="*/ 2622080 h 2692327"/>
              <a:gd name="connsiteX7" fmla="*/ 737588 w 878081"/>
              <a:gd name="connsiteY7" fmla="*/ 2640711 h 2692327"/>
              <a:gd name="connsiteX8" fmla="*/ 703840 w 878081"/>
              <a:gd name="connsiteY8" fmla="*/ 2684926 h 2692327"/>
              <a:gd name="connsiteX9" fmla="*/ 70247 w 878081"/>
              <a:gd name="connsiteY9" fmla="*/ 2692327 h 2692327"/>
              <a:gd name="connsiteX10" fmla="*/ 31485 w 878081"/>
              <a:gd name="connsiteY10" fmla="*/ 2692279 h 2692327"/>
              <a:gd name="connsiteX11" fmla="*/ 87 w 878081"/>
              <a:gd name="connsiteY11" fmla="*/ 2583319 h 2692327"/>
              <a:gd name="connsiteX12" fmla="*/ 140493 w 878081"/>
              <a:gd name="connsiteY12" fmla="*/ 2551834 h 2692327"/>
              <a:gd name="connsiteX13" fmla="*/ 140493 w 878081"/>
              <a:gd name="connsiteY13" fmla="*/ 70246 h 2692327"/>
              <a:gd name="connsiteX14" fmla="*/ 140493 w 878081"/>
              <a:gd name="connsiteY14" fmla="*/ 31450 h 2692327"/>
              <a:gd name="connsiteX0-1" fmla="*/ 210739 w 878081"/>
              <a:gd name="connsiteY0-2" fmla="*/ 0 h 2692327"/>
              <a:gd name="connsiteX1-3" fmla="*/ 807835 w 878081"/>
              <a:gd name="connsiteY1-4" fmla="*/ 0 h 2692327"/>
              <a:gd name="connsiteX2-5" fmla="*/ 832931 w 878081"/>
              <a:gd name="connsiteY2-6" fmla="*/ 0 h 2692327"/>
              <a:gd name="connsiteX3-7" fmla="*/ 881218 w 878081"/>
              <a:gd name="connsiteY3-8" fmla="*/ 56858 h 2692327"/>
              <a:gd name="connsiteX4-9" fmla="*/ 856122 w 878081"/>
              <a:gd name="connsiteY4-10" fmla="*/ 127104 h 2692327"/>
              <a:gd name="connsiteX5-11" fmla="*/ 210739 w 878081"/>
              <a:gd name="connsiteY5-12" fmla="*/ 140493 h 2692327"/>
              <a:gd name="connsiteX6-13" fmla="*/ 235836 w 878081"/>
              <a:gd name="connsiteY6-14" fmla="*/ 140493 h 2692327"/>
              <a:gd name="connsiteX7-15" fmla="*/ 284123 w 878081"/>
              <a:gd name="connsiteY7-16" fmla="*/ 83635 h 2692327"/>
              <a:gd name="connsiteX8-17" fmla="*/ 259026 w 878081"/>
              <a:gd name="connsiteY8-18" fmla="*/ 13389 h 2692327"/>
              <a:gd name="connsiteX0-19" fmla="*/ 210739 w 878081"/>
              <a:gd name="connsiteY0-20" fmla="*/ 70246 h 2692327"/>
              <a:gd name="connsiteX1-21" fmla="*/ 280986 w 878081"/>
              <a:gd name="connsiteY1-22" fmla="*/ 70246 h 2692327"/>
              <a:gd name="connsiteX2-23" fmla="*/ 280986 w 878081"/>
              <a:gd name="connsiteY2-24" fmla="*/ 109043 h 2692327"/>
              <a:gd name="connsiteX3-25" fmla="*/ 191341 w 878081"/>
              <a:gd name="connsiteY3-26" fmla="*/ 140493 h 2692327"/>
              <a:gd name="connsiteX4-27" fmla="*/ 175616 w 878081"/>
              <a:gd name="connsiteY4-28" fmla="*/ 85972 h 2692327"/>
              <a:gd name="connsiteX0-29" fmla="*/ 70246 w 878081"/>
              <a:gd name="connsiteY0-30" fmla="*/ 2551834 h 2692327"/>
              <a:gd name="connsiteX1-31" fmla="*/ 140493 w 878081"/>
              <a:gd name="connsiteY1-32" fmla="*/ 2551834 h 2692327"/>
              <a:gd name="connsiteX2-33" fmla="*/ 140493 w 878081"/>
              <a:gd name="connsiteY2-34" fmla="*/ 2622080 h 2692327"/>
              <a:gd name="connsiteX3-35" fmla="*/ 140493 w 878081"/>
              <a:gd name="connsiteY3-36" fmla="*/ 2650493 h 2692327"/>
              <a:gd name="connsiteX4-37" fmla="*/ 70879 w 878081"/>
              <a:gd name="connsiteY4-38" fmla="*/ 2697853 h 2692327"/>
              <a:gd name="connsiteX5-39" fmla="*/ 484 w 878081"/>
              <a:gd name="connsiteY5-40" fmla="*/ 2651662 h 2692327"/>
              <a:gd name="connsiteX6-41" fmla="*/ 16220 w 878081"/>
              <a:gd name="connsiteY6-42" fmla="*/ 2568949 h 2692327"/>
              <a:gd name="connsiteX0-43" fmla="*/ 70246 w 878081"/>
              <a:gd name="connsiteY0-44" fmla="*/ 2551834 h 2692327"/>
              <a:gd name="connsiteX1-45" fmla="*/ 89612 w 878081"/>
              <a:gd name="connsiteY1-46" fmla="*/ 2551880 h 2692327"/>
              <a:gd name="connsiteX2-47" fmla="*/ 105286 w 878081"/>
              <a:gd name="connsiteY2-48" fmla="*/ 2606322 h 2692327"/>
              <a:gd name="connsiteX3-49" fmla="*/ 140493 w 878081"/>
              <a:gd name="connsiteY3-50" fmla="*/ 2622080 h 2692327"/>
              <a:gd name="connsiteX4-51" fmla="*/ 140493 w 878081"/>
              <a:gd name="connsiteY4-52" fmla="*/ 2650493 h 2692327"/>
              <a:gd name="connsiteX5-53" fmla="*/ 70879 w 878081"/>
              <a:gd name="connsiteY5-54" fmla="*/ 2697853 h 2692327"/>
              <a:gd name="connsiteX6-55" fmla="*/ 484 w 878081"/>
              <a:gd name="connsiteY6-56" fmla="*/ 2651662 h 2692327"/>
              <a:gd name="connsiteX7-57" fmla="*/ 16220 w 878081"/>
              <a:gd name="connsiteY7-58" fmla="*/ 2568949 h 269232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2692329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2622080"/>
                </a:lnTo>
                <a:cubicBezTo>
                  <a:pt x="737588" y="2640711"/>
                  <a:pt x="730187" y="2658578"/>
                  <a:pt x="717014" y="2671752"/>
                </a:cubicBezTo>
                <a:cubicBezTo>
                  <a:pt x="703840" y="2684926"/>
                  <a:pt x="685972" y="2692327"/>
                  <a:pt x="667342" y="2692327"/>
                </a:cubicBezTo>
                <a:lnTo>
                  <a:pt x="70247" y="2692327"/>
                </a:lnTo>
                <a:cubicBezTo>
                  <a:pt x="31485" y="2692279"/>
                  <a:pt x="87" y="2660843"/>
                  <a:pt x="87" y="2622081"/>
                </a:cubicBezTo>
                <a:cubicBezTo>
                  <a:pt x="87" y="2583319"/>
                  <a:pt x="31485" y="2551883"/>
                  <a:pt x="70247" y="2551834"/>
                </a:cubicBezTo>
                <a:lnTo>
                  <a:pt x="140493" y="2551834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2692329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2692329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2692329">
                <a:moveTo>
                  <a:pt x="70246" y="2551834"/>
                </a:moveTo>
                <a:lnTo>
                  <a:pt x="140493" y="2551834"/>
                </a:lnTo>
                <a:lnTo>
                  <a:pt x="140493" y="2622080"/>
                </a:lnTo>
                <a:cubicBezTo>
                  <a:pt x="140493" y="2650493"/>
                  <a:pt x="123378" y="2676107"/>
                  <a:pt x="97129" y="2686980"/>
                </a:cubicBezTo>
                <a:cubicBezTo>
                  <a:pt x="70879" y="2697853"/>
                  <a:pt x="40665" y="2691843"/>
                  <a:pt x="20575" y="2671753"/>
                </a:cubicBezTo>
                <a:cubicBezTo>
                  <a:pt x="484" y="2651662"/>
                  <a:pt x="-5526" y="2621448"/>
                  <a:pt x="5347" y="2595199"/>
                </a:cubicBezTo>
                <a:cubicBezTo>
                  <a:pt x="16220" y="2568949"/>
                  <a:pt x="41834" y="2551834"/>
                  <a:pt x="70246" y="2551834"/>
                </a:cubicBezTo>
                <a:close/>
              </a:path>
              <a:path w="878083" h="2692329">
                <a:moveTo>
                  <a:pt x="70246" y="2551834"/>
                </a:moveTo>
                <a:cubicBezTo>
                  <a:pt x="89612" y="2551880"/>
                  <a:pt x="105286" y="2567592"/>
                  <a:pt x="105286" y="2586957"/>
                </a:cubicBezTo>
                <a:cubicBezTo>
                  <a:pt x="105286" y="2606322"/>
                  <a:pt x="89612" y="2622034"/>
                  <a:pt x="70246" y="2622080"/>
                </a:cubicBezTo>
                <a:lnTo>
                  <a:pt x="140493" y="2622080"/>
                </a:lnTo>
                <a:cubicBezTo>
                  <a:pt x="140493" y="2650493"/>
                  <a:pt x="123378" y="2676107"/>
                  <a:pt x="97129" y="2686980"/>
                </a:cubicBezTo>
                <a:cubicBezTo>
                  <a:pt x="70879" y="2697853"/>
                  <a:pt x="40665" y="2691843"/>
                  <a:pt x="20575" y="2671753"/>
                </a:cubicBezTo>
                <a:cubicBezTo>
                  <a:pt x="484" y="2651662"/>
                  <a:pt x="-5526" y="2621448"/>
                  <a:pt x="5347" y="2595199"/>
                </a:cubicBezTo>
                <a:cubicBezTo>
                  <a:pt x="16220" y="2568949"/>
                  <a:pt x="41834" y="2551834"/>
                  <a:pt x="70246" y="255183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寒冬将至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7" name="视频1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6056" y="783955"/>
            <a:ext cx="9406471" cy="52911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8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663" y="1654483"/>
            <a:ext cx="878081" cy="3549577"/>
          </a:xfrm>
          <a:custGeom>
            <a:gdLst>
              <a:gd name="connsiteX0" fmla="*/ 210739 w 878081"/>
              <a:gd name="connsiteY0" fmla="*/ 0 h 3549577"/>
              <a:gd name="connsiteX1" fmla="*/ 807835 w 878081"/>
              <a:gd name="connsiteY1" fmla="*/ 0 h 3549577"/>
              <a:gd name="connsiteX2" fmla="*/ 832931 w 878081"/>
              <a:gd name="connsiteY2" fmla="*/ 0 h 3549577"/>
              <a:gd name="connsiteX3" fmla="*/ 881218 w 878081"/>
              <a:gd name="connsiteY3" fmla="*/ 56858 h 3549577"/>
              <a:gd name="connsiteX4" fmla="*/ 856122 w 878081"/>
              <a:gd name="connsiteY4" fmla="*/ 127104 h 3549577"/>
              <a:gd name="connsiteX5" fmla="*/ 737588 w 878081"/>
              <a:gd name="connsiteY5" fmla="*/ 140493 h 3549577"/>
              <a:gd name="connsiteX6" fmla="*/ 737588 w 878081"/>
              <a:gd name="connsiteY6" fmla="*/ 3479330 h 3549577"/>
              <a:gd name="connsiteX7" fmla="*/ 737588 w 878081"/>
              <a:gd name="connsiteY7" fmla="*/ 3497961 h 3549577"/>
              <a:gd name="connsiteX8" fmla="*/ 703840 w 878081"/>
              <a:gd name="connsiteY8" fmla="*/ 3542176 h 3549577"/>
              <a:gd name="connsiteX9" fmla="*/ 70246 w 878081"/>
              <a:gd name="connsiteY9" fmla="*/ 3549577 h 3549577"/>
              <a:gd name="connsiteX10" fmla="*/ 31485 w 878081"/>
              <a:gd name="connsiteY10" fmla="*/ 3549529 h 3549577"/>
              <a:gd name="connsiteX11" fmla="*/ 87 w 878081"/>
              <a:gd name="connsiteY11" fmla="*/ 3440569 h 3549577"/>
              <a:gd name="connsiteX12" fmla="*/ 140493 w 878081"/>
              <a:gd name="connsiteY12" fmla="*/ 3409084 h 3549577"/>
              <a:gd name="connsiteX13" fmla="*/ 140493 w 878081"/>
              <a:gd name="connsiteY13" fmla="*/ 70246 h 3549577"/>
              <a:gd name="connsiteX14" fmla="*/ 140493 w 878081"/>
              <a:gd name="connsiteY14" fmla="*/ 31450 h 3549577"/>
              <a:gd name="connsiteX0-1" fmla="*/ 210739 w 878081"/>
              <a:gd name="connsiteY0-2" fmla="*/ 0 h 3549577"/>
              <a:gd name="connsiteX1-3" fmla="*/ 807835 w 878081"/>
              <a:gd name="connsiteY1-4" fmla="*/ 0 h 3549577"/>
              <a:gd name="connsiteX2-5" fmla="*/ 832931 w 878081"/>
              <a:gd name="connsiteY2-6" fmla="*/ 0 h 3549577"/>
              <a:gd name="connsiteX3-7" fmla="*/ 881218 w 878081"/>
              <a:gd name="connsiteY3-8" fmla="*/ 56858 h 3549577"/>
              <a:gd name="connsiteX4-9" fmla="*/ 856122 w 878081"/>
              <a:gd name="connsiteY4-10" fmla="*/ 127104 h 3549577"/>
              <a:gd name="connsiteX5-11" fmla="*/ 210739 w 878081"/>
              <a:gd name="connsiteY5-12" fmla="*/ 140493 h 3549577"/>
              <a:gd name="connsiteX6-13" fmla="*/ 235836 w 878081"/>
              <a:gd name="connsiteY6-14" fmla="*/ 140493 h 3549577"/>
              <a:gd name="connsiteX7-15" fmla="*/ 284123 w 878081"/>
              <a:gd name="connsiteY7-16" fmla="*/ 83635 h 3549577"/>
              <a:gd name="connsiteX8-17" fmla="*/ 259026 w 878081"/>
              <a:gd name="connsiteY8-18" fmla="*/ 13389 h 3549577"/>
              <a:gd name="connsiteX0-19" fmla="*/ 210739 w 878081"/>
              <a:gd name="connsiteY0-20" fmla="*/ 70246 h 3549577"/>
              <a:gd name="connsiteX1-21" fmla="*/ 280986 w 878081"/>
              <a:gd name="connsiteY1-22" fmla="*/ 70246 h 3549577"/>
              <a:gd name="connsiteX2-23" fmla="*/ 280986 w 878081"/>
              <a:gd name="connsiteY2-24" fmla="*/ 109043 h 3549577"/>
              <a:gd name="connsiteX3-25" fmla="*/ 191341 w 878081"/>
              <a:gd name="connsiteY3-26" fmla="*/ 140493 h 3549577"/>
              <a:gd name="connsiteX4-27" fmla="*/ 175616 w 878081"/>
              <a:gd name="connsiteY4-28" fmla="*/ 85972 h 3549577"/>
              <a:gd name="connsiteX0-29" fmla="*/ 70246 w 878081"/>
              <a:gd name="connsiteY0-30" fmla="*/ 3409084 h 3549577"/>
              <a:gd name="connsiteX1-31" fmla="*/ 140493 w 878081"/>
              <a:gd name="connsiteY1-32" fmla="*/ 3409084 h 3549577"/>
              <a:gd name="connsiteX2-33" fmla="*/ 140493 w 878081"/>
              <a:gd name="connsiteY2-34" fmla="*/ 3479330 h 3549577"/>
              <a:gd name="connsiteX3-35" fmla="*/ 140493 w 878081"/>
              <a:gd name="connsiteY3-36" fmla="*/ 3507743 h 3549577"/>
              <a:gd name="connsiteX4-37" fmla="*/ 70879 w 878081"/>
              <a:gd name="connsiteY4-38" fmla="*/ 3555103 h 3549577"/>
              <a:gd name="connsiteX5-39" fmla="*/ 484 w 878081"/>
              <a:gd name="connsiteY5-40" fmla="*/ 3508912 h 3549577"/>
              <a:gd name="connsiteX6-41" fmla="*/ 16220 w 878081"/>
              <a:gd name="connsiteY6-42" fmla="*/ 3426199 h 3549577"/>
              <a:gd name="connsiteX0-43" fmla="*/ 70246 w 878081"/>
              <a:gd name="connsiteY0-44" fmla="*/ 3409084 h 3549577"/>
              <a:gd name="connsiteX1-45" fmla="*/ 89612 w 878081"/>
              <a:gd name="connsiteY1-46" fmla="*/ 3409130 h 3549577"/>
              <a:gd name="connsiteX2-47" fmla="*/ 105286 w 878081"/>
              <a:gd name="connsiteY2-48" fmla="*/ 3463572 h 3549577"/>
              <a:gd name="connsiteX3-49" fmla="*/ 140493 w 878081"/>
              <a:gd name="connsiteY3-50" fmla="*/ 3479330 h 3549577"/>
              <a:gd name="connsiteX4-51" fmla="*/ 140493 w 878081"/>
              <a:gd name="connsiteY4-52" fmla="*/ 3507743 h 3549577"/>
              <a:gd name="connsiteX5-53" fmla="*/ 70879 w 878081"/>
              <a:gd name="connsiteY5-54" fmla="*/ 3555103 h 3549577"/>
              <a:gd name="connsiteX6-55" fmla="*/ 484 w 878081"/>
              <a:gd name="connsiteY6-56" fmla="*/ 3508912 h 3549577"/>
              <a:gd name="connsiteX7-57" fmla="*/ 16220 w 878081"/>
              <a:gd name="connsiteY7-58" fmla="*/ 3426199 h 354957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3549579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479330"/>
                </a:lnTo>
                <a:cubicBezTo>
                  <a:pt x="737588" y="3497961"/>
                  <a:pt x="730187" y="3515828"/>
                  <a:pt x="717014" y="3529002"/>
                </a:cubicBezTo>
                <a:cubicBezTo>
                  <a:pt x="703840" y="3542176"/>
                  <a:pt x="685972" y="3549577"/>
                  <a:pt x="667342" y="3549577"/>
                </a:cubicBezTo>
                <a:lnTo>
                  <a:pt x="70246" y="3549577"/>
                </a:lnTo>
                <a:cubicBezTo>
                  <a:pt x="31485" y="3549529"/>
                  <a:pt x="87" y="3518093"/>
                  <a:pt x="87" y="3479331"/>
                </a:cubicBezTo>
                <a:cubicBezTo>
                  <a:pt x="87" y="3440569"/>
                  <a:pt x="31485" y="3409133"/>
                  <a:pt x="70246" y="3409084"/>
                </a:cubicBezTo>
                <a:lnTo>
                  <a:pt x="140493" y="3409084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3549579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3549579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3549579">
                <a:moveTo>
                  <a:pt x="70246" y="3409084"/>
                </a:moveTo>
                <a:lnTo>
                  <a:pt x="140493" y="3409084"/>
                </a:lnTo>
                <a:lnTo>
                  <a:pt x="140493" y="3479330"/>
                </a:lnTo>
                <a:cubicBezTo>
                  <a:pt x="140493" y="3507743"/>
                  <a:pt x="123378" y="3533357"/>
                  <a:pt x="97129" y="3544230"/>
                </a:cubicBezTo>
                <a:cubicBezTo>
                  <a:pt x="70879" y="3555103"/>
                  <a:pt x="40665" y="3549093"/>
                  <a:pt x="20575" y="3529003"/>
                </a:cubicBezTo>
                <a:cubicBezTo>
                  <a:pt x="484" y="3508912"/>
                  <a:pt x="-5526" y="3478698"/>
                  <a:pt x="5347" y="3452449"/>
                </a:cubicBezTo>
                <a:cubicBezTo>
                  <a:pt x="16220" y="3426199"/>
                  <a:pt x="41834" y="3409084"/>
                  <a:pt x="70246" y="3409084"/>
                </a:cubicBezTo>
                <a:close/>
              </a:path>
              <a:path w="878083" h="3549579">
                <a:moveTo>
                  <a:pt x="70246" y="3409084"/>
                </a:moveTo>
                <a:cubicBezTo>
                  <a:pt x="89612" y="3409130"/>
                  <a:pt x="105286" y="3424842"/>
                  <a:pt x="105286" y="3444207"/>
                </a:cubicBezTo>
                <a:cubicBezTo>
                  <a:pt x="105286" y="3463572"/>
                  <a:pt x="89612" y="3479284"/>
                  <a:pt x="70246" y="3479330"/>
                </a:cubicBezTo>
                <a:lnTo>
                  <a:pt x="140493" y="3479330"/>
                </a:lnTo>
                <a:cubicBezTo>
                  <a:pt x="140493" y="3507743"/>
                  <a:pt x="123378" y="3533357"/>
                  <a:pt x="97129" y="3544230"/>
                </a:cubicBezTo>
                <a:cubicBezTo>
                  <a:pt x="70879" y="3555103"/>
                  <a:pt x="40665" y="3549093"/>
                  <a:pt x="20575" y="3529003"/>
                </a:cubicBezTo>
                <a:cubicBezTo>
                  <a:pt x="484" y="3508912"/>
                  <a:pt x="-5526" y="3478698"/>
                  <a:pt x="5347" y="3452449"/>
                </a:cubicBezTo>
                <a:cubicBezTo>
                  <a:pt x="16220" y="3426199"/>
                  <a:pt x="41834" y="3409084"/>
                  <a:pt x="70246" y="340908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温度及其估读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2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3425" y="792042"/>
            <a:ext cx="9569872" cy="538305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8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663" y="1654483"/>
            <a:ext cx="878081" cy="3549577"/>
          </a:xfrm>
          <a:custGeom>
            <a:gdLst>
              <a:gd name="connsiteX0" fmla="*/ 210739 w 878081"/>
              <a:gd name="connsiteY0" fmla="*/ 0 h 3549577"/>
              <a:gd name="connsiteX1" fmla="*/ 807835 w 878081"/>
              <a:gd name="connsiteY1" fmla="*/ 0 h 3549577"/>
              <a:gd name="connsiteX2" fmla="*/ 832931 w 878081"/>
              <a:gd name="connsiteY2" fmla="*/ 0 h 3549577"/>
              <a:gd name="connsiteX3" fmla="*/ 881218 w 878081"/>
              <a:gd name="connsiteY3" fmla="*/ 56858 h 3549577"/>
              <a:gd name="connsiteX4" fmla="*/ 856122 w 878081"/>
              <a:gd name="connsiteY4" fmla="*/ 127104 h 3549577"/>
              <a:gd name="connsiteX5" fmla="*/ 737588 w 878081"/>
              <a:gd name="connsiteY5" fmla="*/ 140493 h 3549577"/>
              <a:gd name="connsiteX6" fmla="*/ 737588 w 878081"/>
              <a:gd name="connsiteY6" fmla="*/ 3479330 h 3549577"/>
              <a:gd name="connsiteX7" fmla="*/ 737588 w 878081"/>
              <a:gd name="connsiteY7" fmla="*/ 3497961 h 3549577"/>
              <a:gd name="connsiteX8" fmla="*/ 703840 w 878081"/>
              <a:gd name="connsiteY8" fmla="*/ 3542176 h 3549577"/>
              <a:gd name="connsiteX9" fmla="*/ 70246 w 878081"/>
              <a:gd name="connsiteY9" fmla="*/ 3549577 h 3549577"/>
              <a:gd name="connsiteX10" fmla="*/ 31485 w 878081"/>
              <a:gd name="connsiteY10" fmla="*/ 3549529 h 3549577"/>
              <a:gd name="connsiteX11" fmla="*/ 87 w 878081"/>
              <a:gd name="connsiteY11" fmla="*/ 3440569 h 3549577"/>
              <a:gd name="connsiteX12" fmla="*/ 140493 w 878081"/>
              <a:gd name="connsiteY12" fmla="*/ 3409084 h 3549577"/>
              <a:gd name="connsiteX13" fmla="*/ 140493 w 878081"/>
              <a:gd name="connsiteY13" fmla="*/ 70246 h 3549577"/>
              <a:gd name="connsiteX14" fmla="*/ 140493 w 878081"/>
              <a:gd name="connsiteY14" fmla="*/ 31450 h 3549577"/>
              <a:gd name="connsiteX0-1" fmla="*/ 210739 w 878081"/>
              <a:gd name="connsiteY0-2" fmla="*/ 0 h 3549577"/>
              <a:gd name="connsiteX1-3" fmla="*/ 807835 w 878081"/>
              <a:gd name="connsiteY1-4" fmla="*/ 0 h 3549577"/>
              <a:gd name="connsiteX2-5" fmla="*/ 832931 w 878081"/>
              <a:gd name="connsiteY2-6" fmla="*/ 0 h 3549577"/>
              <a:gd name="connsiteX3-7" fmla="*/ 881218 w 878081"/>
              <a:gd name="connsiteY3-8" fmla="*/ 56858 h 3549577"/>
              <a:gd name="connsiteX4-9" fmla="*/ 856122 w 878081"/>
              <a:gd name="connsiteY4-10" fmla="*/ 127104 h 3549577"/>
              <a:gd name="connsiteX5-11" fmla="*/ 210739 w 878081"/>
              <a:gd name="connsiteY5-12" fmla="*/ 140493 h 3549577"/>
              <a:gd name="connsiteX6-13" fmla="*/ 235836 w 878081"/>
              <a:gd name="connsiteY6-14" fmla="*/ 140493 h 3549577"/>
              <a:gd name="connsiteX7-15" fmla="*/ 284123 w 878081"/>
              <a:gd name="connsiteY7-16" fmla="*/ 83635 h 3549577"/>
              <a:gd name="connsiteX8-17" fmla="*/ 259026 w 878081"/>
              <a:gd name="connsiteY8-18" fmla="*/ 13389 h 3549577"/>
              <a:gd name="connsiteX0-19" fmla="*/ 210739 w 878081"/>
              <a:gd name="connsiteY0-20" fmla="*/ 70246 h 3549577"/>
              <a:gd name="connsiteX1-21" fmla="*/ 280986 w 878081"/>
              <a:gd name="connsiteY1-22" fmla="*/ 70246 h 3549577"/>
              <a:gd name="connsiteX2-23" fmla="*/ 280986 w 878081"/>
              <a:gd name="connsiteY2-24" fmla="*/ 109043 h 3549577"/>
              <a:gd name="connsiteX3-25" fmla="*/ 191341 w 878081"/>
              <a:gd name="connsiteY3-26" fmla="*/ 140493 h 3549577"/>
              <a:gd name="connsiteX4-27" fmla="*/ 175616 w 878081"/>
              <a:gd name="connsiteY4-28" fmla="*/ 85972 h 3549577"/>
              <a:gd name="connsiteX0-29" fmla="*/ 70246 w 878081"/>
              <a:gd name="connsiteY0-30" fmla="*/ 3409084 h 3549577"/>
              <a:gd name="connsiteX1-31" fmla="*/ 140493 w 878081"/>
              <a:gd name="connsiteY1-32" fmla="*/ 3409084 h 3549577"/>
              <a:gd name="connsiteX2-33" fmla="*/ 140493 w 878081"/>
              <a:gd name="connsiteY2-34" fmla="*/ 3479330 h 3549577"/>
              <a:gd name="connsiteX3-35" fmla="*/ 140493 w 878081"/>
              <a:gd name="connsiteY3-36" fmla="*/ 3507743 h 3549577"/>
              <a:gd name="connsiteX4-37" fmla="*/ 70879 w 878081"/>
              <a:gd name="connsiteY4-38" fmla="*/ 3555103 h 3549577"/>
              <a:gd name="connsiteX5-39" fmla="*/ 484 w 878081"/>
              <a:gd name="connsiteY5-40" fmla="*/ 3508912 h 3549577"/>
              <a:gd name="connsiteX6-41" fmla="*/ 16220 w 878081"/>
              <a:gd name="connsiteY6-42" fmla="*/ 3426199 h 3549577"/>
              <a:gd name="connsiteX0-43" fmla="*/ 70246 w 878081"/>
              <a:gd name="connsiteY0-44" fmla="*/ 3409084 h 3549577"/>
              <a:gd name="connsiteX1-45" fmla="*/ 89612 w 878081"/>
              <a:gd name="connsiteY1-46" fmla="*/ 3409130 h 3549577"/>
              <a:gd name="connsiteX2-47" fmla="*/ 105286 w 878081"/>
              <a:gd name="connsiteY2-48" fmla="*/ 3463572 h 3549577"/>
              <a:gd name="connsiteX3-49" fmla="*/ 140493 w 878081"/>
              <a:gd name="connsiteY3-50" fmla="*/ 3479330 h 3549577"/>
              <a:gd name="connsiteX4-51" fmla="*/ 140493 w 878081"/>
              <a:gd name="connsiteY4-52" fmla="*/ 3507743 h 3549577"/>
              <a:gd name="connsiteX5-53" fmla="*/ 70879 w 878081"/>
              <a:gd name="connsiteY5-54" fmla="*/ 3555103 h 3549577"/>
              <a:gd name="connsiteX6-55" fmla="*/ 484 w 878081"/>
              <a:gd name="connsiteY6-56" fmla="*/ 3508912 h 3549577"/>
              <a:gd name="connsiteX7-57" fmla="*/ 16220 w 878081"/>
              <a:gd name="connsiteY7-58" fmla="*/ 3426199 h 354957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3549579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479330"/>
                </a:lnTo>
                <a:cubicBezTo>
                  <a:pt x="737588" y="3497961"/>
                  <a:pt x="730187" y="3515828"/>
                  <a:pt x="717014" y="3529002"/>
                </a:cubicBezTo>
                <a:cubicBezTo>
                  <a:pt x="703840" y="3542176"/>
                  <a:pt x="685972" y="3549577"/>
                  <a:pt x="667342" y="3549577"/>
                </a:cubicBezTo>
                <a:lnTo>
                  <a:pt x="70246" y="3549577"/>
                </a:lnTo>
                <a:cubicBezTo>
                  <a:pt x="31485" y="3549529"/>
                  <a:pt x="87" y="3518093"/>
                  <a:pt x="87" y="3479331"/>
                </a:cubicBezTo>
                <a:cubicBezTo>
                  <a:pt x="87" y="3440569"/>
                  <a:pt x="31485" y="3409133"/>
                  <a:pt x="70246" y="3409084"/>
                </a:cubicBezTo>
                <a:lnTo>
                  <a:pt x="140493" y="3409084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3549579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3549579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3549579">
                <a:moveTo>
                  <a:pt x="70246" y="3409084"/>
                </a:moveTo>
                <a:lnTo>
                  <a:pt x="140493" y="3409084"/>
                </a:lnTo>
                <a:lnTo>
                  <a:pt x="140493" y="3479330"/>
                </a:lnTo>
                <a:cubicBezTo>
                  <a:pt x="140493" y="3507743"/>
                  <a:pt x="123378" y="3533357"/>
                  <a:pt x="97129" y="3544230"/>
                </a:cubicBezTo>
                <a:cubicBezTo>
                  <a:pt x="70879" y="3555103"/>
                  <a:pt x="40665" y="3549093"/>
                  <a:pt x="20575" y="3529003"/>
                </a:cubicBezTo>
                <a:cubicBezTo>
                  <a:pt x="484" y="3508912"/>
                  <a:pt x="-5526" y="3478698"/>
                  <a:pt x="5347" y="3452449"/>
                </a:cubicBezTo>
                <a:cubicBezTo>
                  <a:pt x="16220" y="3426199"/>
                  <a:pt x="41834" y="3409084"/>
                  <a:pt x="70246" y="3409084"/>
                </a:cubicBezTo>
                <a:close/>
              </a:path>
              <a:path w="878083" h="3549579">
                <a:moveTo>
                  <a:pt x="70246" y="3409084"/>
                </a:moveTo>
                <a:cubicBezTo>
                  <a:pt x="89612" y="3409130"/>
                  <a:pt x="105286" y="3424842"/>
                  <a:pt x="105286" y="3444207"/>
                </a:cubicBezTo>
                <a:cubicBezTo>
                  <a:pt x="105286" y="3463572"/>
                  <a:pt x="89612" y="3479284"/>
                  <a:pt x="70246" y="3479330"/>
                </a:cubicBezTo>
                <a:lnTo>
                  <a:pt x="140493" y="3479330"/>
                </a:lnTo>
                <a:cubicBezTo>
                  <a:pt x="140493" y="3507743"/>
                  <a:pt x="123378" y="3533357"/>
                  <a:pt x="97129" y="3544230"/>
                </a:cubicBezTo>
                <a:cubicBezTo>
                  <a:pt x="70879" y="3555103"/>
                  <a:pt x="40665" y="3549093"/>
                  <a:pt x="20575" y="3529003"/>
                </a:cubicBezTo>
                <a:cubicBezTo>
                  <a:pt x="484" y="3508912"/>
                  <a:pt x="-5526" y="3478698"/>
                  <a:pt x="5347" y="3452449"/>
                </a:cubicBezTo>
                <a:cubicBezTo>
                  <a:pt x="16220" y="3426199"/>
                  <a:pt x="41834" y="3409084"/>
                  <a:pt x="70246" y="340908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指针式温度计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2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600" y="792956"/>
            <a:ext cx="9406471" cy="529114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2687300" y="12623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1" title=""/>
          <p:cNvSpPr txBox="1"/>
          <p:nvPr/>
        </p:nvSpPr>
        <p:spPr>
          <a:xfrm>
            <a:off x="265995" y="144742"/>
            <a:ext cx="5780484" cy="458870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小明在做“用温度计测量水的温度”实验：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(1)如图甲所示，他在操作过程中存在的错误是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(2)在读数时，温度计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(选填“能”或“不能”)离开待测液体读数；如图乙所示，正确的读数方法是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(选填“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a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”“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b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”或“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c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”)。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(3)改正错误后，温度计的示数如图丙所示，则测得水的温度是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图片1" title=""/>
          <p:cNvPicPr>
            <a:picLocks noChangeAspect="1"/>
          </p:cNvPicPr>
          <p:nvPr/>
        </p:nvPicPr>
        <p:blipFill>
          <a:blip r:embed="rId2"/>
          <a:srcRect l="15092" t="35819" r="55664" b="52063"/>
          <a:stretch>
            <a:fillRect/>
          </a:stretch>
        </p:blipFill>
        <p:spPr>
          <a:xfrm>
            <a:off x="1240365" y="4636589"/>
            <a:ext cx="3358982" cy="1928946"/>
          </a:xfrm>
          <a:prstGeom prst="rect">
            <a:avLst/>
          </a:prstGeom>
        </p:spPr>
      </p:pic>
      <p:grpSp>
        <p:nvGrpSpPr>
          <p:cNvPr id="12" name="组合2" title=""/>
          <p:cNvGrpSpPr/>
          <p:nvPr/>
        </p:nvGrpSpPr>
        <p:grpSpPr>
          <a:xfrm>
            <a:off x="6157893" y="103089"/>
            <a:ext cx="5780485" cy="3179626"/>
            <a:chExt cx="5780485" cy="3179626"/>
          </a:xfrm>
        </p:grpSpPr>
        <p:sp>
          <p:nvSpPr>
            <p:cNvPr id="13" name="形状7"/>
            <p:cNvSpPr txBox="1"/>
            <p:nvPr/>
          </p:nvSpPr>
          <p:spPr>
            <a:xfrm>
              <a:off x="31757" y="260490"/>
              <a:ext cx="855145" cy="376066"/>
            </a:xfrm>
            <a:custGeom>
              <a:gdLst>
                <a:gd name="connsiteX0" fmla="*/ 62678 w 855145"/>
                <a:gd name="connsiteY0" fmla="*/ 0 h 376066"/>
                <a:gd name="connsiteX1" fmla="*/ 792467 w 855145"/>
                <a:gd name="connsiteY1" fmla="*/ 0 h 376066"/>
                <a:gd name="connsiteX2" fmla="*/ 827083 w 855145"/>
                <a:gd name="connsiteY2" fmla="*/ 0 h 376066"/>
                <a:gd name="connsiteX3" fmla="*/ 855145 w 855145"/>
                <a:gd name="connsiteY3" fmla="*/ 313388 h 376066"/>
                <a:gd name="connsiteX4" fmla="*/ 855145 w 855145"/>
                <a:gd name="connsiteY4" fmla="*/ 348004 h 376066"/>
                <a:gd name="connsiteX5" fmla="*/ 62678 w 855145"/>
                <a:gd name="connsiteY5" fmla="*/ 376066 h 376066"/>
                <a:gd name="connsiteX6" fmla="*/ 28062 w 855145"/>
                <a:gd name="connsiteY6" fmla="*/ 376066 h 376066"/>
                <a:gd name="connsiteX7" fmla="*/ 0 w 855145"/>
                <a:gd name="connsiteY7" fmla="*/ 62678 h 376066"/>
                <a:gd name="connsiteX8" fmla="*/ 0 w 855145"/>
                <a:gd name="connsiteY8" fmla="*/ 28062 h 3760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55145" h="376066">
                  <a:moveTo>
                    <a:pt x="62678" y="0"/>
                  </a:moveTo>
                  <a:lnTo>
                    <a:pt x="792467" y="0"/>
                  </a:lnTo>
                  <a:cubicBezTo>
                    <a:pt x="827083" y="0"/>
                    <a:pt x="855145" y="28062"/>
                    <a:pt x="855145" y="62678"/>
                  </a:cubicBezTo>
                  <a:lnTo>
                    <a:pt x="855145" y="313388"/>
                  </a:lnTo>
                  <a:cubicBezTo>
                    <a:pt x="855145" y="348004"/>
                    <a:pt x="827083" y="376066"/>
                    <a:pt x="792467" y="376066"/>
                  </a:cubicBezTo>
                  <a:lnTo>
                    <a:pt x="62678" y="376066"/>
                  </a:lnTo>
                  <a:cubicBezTo>
                    <a:pt x="28062" y="376066"/>
                    <a:pt x="0" y="348004"/>
                    <a:pt x="0" y="313388"/>
                  </a:cubicBezTo>
                  <a:lnTo>
                    <a:pt x="0" y="62678"/>
                  </a:lnTo>
                  <a:cubicBezTo>
                    <a:pt x="0" y="28062"/>
                    <a:pt x="28062" y="0"/>
                    <a:pt x="62678" y="0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黑体" panose="02010609060101010101" charset="-122"/>
                  <a:ea typeface="黑体" panose="02010609060101010101" charset="-122"/>
                </a:rPr>
                <a:t>例 2</a:t>
              </a:r>
              <a:endPara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14" name="文本3"/>
            <p:cNvSpPr txBox="1"/>
            <p:nvPr/>
          </p:nvSpPr>
          <p:spPr>
            <a:xfrm>
              <a:off x="0" y="0"/>
              <a:ext cx="5780484" cy="2077437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100"/>
                </a:lnSpc>
              </a:pPr>
              <a:r>
                <a:rPr lang="zh-CN" altLang="en-US" sz="2400" b="0" i="0">
                  <a:solidFill>
                    <a:srgbClr val="FFEE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          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某同学取出一支示数为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39.6℃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的体温计，没有将水银甩回玻璃泡而直接测量自己的体温。若他的实际体温是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36.6℃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，则测出来的体温是(    )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5" name="文本4"/>
            <p:cNvSpPr txBox="1"/>
            <p:nvPr/>
          </p:nvSpPr>
          <p:spPr>
            <a:xfrm>
              <a:off x="36910" y="2069011"/>
              <a:ext cx="5743575" cy="111061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5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A.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36.6℃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        B.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39.6℃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  <a:p>
              <a:pPr marL="0" algn="l">
                <a:lnSpc>
                  <a:spcPts val="35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C.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37℃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          D.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76.2℃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</p:grpSp>
      <p:pic>
        <p:nvPicPr>
          <p:cNvPr id="26" name="图片 25" title="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3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1" title=""/>
          <p:cNvSpPr txBox="1"/>
          <p:nvPr/>
        </p:nvSpPr>
        <p:spPr>
          <a:xfrm>
            <a:off x="265995" y="156648"/>
            <a:ext cx="5780484" cy="344951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常用温度计是根据液体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的性质工作的。有一支温度计刻度均匀，但读数不准，在一个标准大气压下，将它放入沸水中，示数为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95℃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；放在冰水混合物中，示数为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5℃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。现把该温度计悬挂在教室墙上，其示数为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32℃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，教室内的实际气温是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0" name="图片 59" title="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6189059" y="362902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 title=""/>
          <p:cNvSpPr txBox="1"/>
          <p:nvPr/>
        </p:nvSpPr>
        <p:spPr>
          <a:xfrm>
            <a:off x="224057" y="144742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如图是生活中常见的两种温度计，下列说法正确的是(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 title=""/>
          <p:cNvSpPr txBox="1"/>
          <p:nvPr/>
        </p:nvSpPr>
        <p:spPr>
          <a:xfrm>
            <a:off x="299552" y="1158583"/>
            <a:ext cx="5629875" cy="380619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A.甲、乙温度计都是根据液体热胀冷缩的规律制成的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B.甲、乙温度计的液泡上蘸了酒精，在酒精蒸发过程中，甲、乙温度计示数都下降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C.甲、乙温度计都可以脱离被测物体进行读数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D.甲温度计的分度值比乙温度计的小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" name="图片1" title=""/>
          <p:cNvPicPr>
            <a:picLocks noChangeAspect="1"/>
          </p:cNvPicPr>
          <p:nvPr/>
        </p:nvPicPr>
        <p:blipFill>
          <a:blip r:embed="rId2"/>
          <a:srcRect l="51779" t="8048" r="14028" b="87175"/>
          <a:stretch>
            <a:fillRect/>
          </a:stretch>
        </p:blipFill>
        <p:spPr>
          <a:xfrm>
            <a:off x="380924" y="4964097"/>
            <a:ext cx="5160655" cy="1001868"/>
          </a:xfrm>
          <a:prstGeom prst="rect">
            <a:avLst/>
          </a:prstGeom>
        </p:spPr>
      </p:pic>
      <p:sp>
        <p:nvSpPr>
          <p:cNvPr id="11" name="文本3" title=""/>
          <p:cNvSpPr txBox="1"/>
          <p:nvPr/>
        </p:nvSpPr>
        <p:spPr>
          <a:xfrm>
            <a:off x="6157617" y="144742"/>
            <a:ext cx="5780484" cy="390232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常用温度计是根据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的规律制成的；体温计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(选填“可以”或“不可以”)离开人体读数。一支医用温度计指示的温度是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38.2℃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，用其先后测两人的体温(都没有先用力往下甩)，如果两人的实际体温分别是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39.3℃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37.6℃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，则这支温度计上先后显示的读数是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3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1" title=""/>
          <p:cNvSpPr txBox="1"/>
          <p:nvPr/>
        </p:nvSpPr>
        <p:spPr>
          <a:xfrm>
            <a:off x="265709" y="144742"/>
            <a:ext cx="5780484" cy="298945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有一支刻度均匀，但标示数值不准的温度计。在测标准大气压下的沸水温度时，示数为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96℃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，在测一杯热水的温度时，其示数与热水的真实温度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50℃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恰好相等。若用此温度计测量冰水混合物的温度，则示数是(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2" title=""/>
          <p:cNvSpPr txBox="1"/>
          <p:nvPr/>
        </p:nvSpPr>
        <p:spPr>
          <a:xfrm>
            <a:off x="341328" y="3117504"/>
            <a:ext cx="5629875" cy="111061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0℃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B.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2℃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4℃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D.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6℃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</p:tagLst>
</file>

<file path=ppt/theme/theme1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214</Paragraphs>
  <Slides>20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Arial</vt:lpstr>
      <vt:lpstr>等线 Light</vt:lpstr>
      <vt:lpstr>等线</vt:lpstr>
      <vt:lpstr>楷体</vt:lpstr>
      <vt:lpstr>宋体</vt:lpstr>
      <vt:lpstr>微软雅黑</vt:lpstr>
      <vt:lpstr>Times New Roman</vt:lpstr>
      <vt:lpstr>Microsoft YaHei UI</vt:lpstr>
      <vt:lpstr>黑体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2025-07-14T13:12:18Z</cp:lastPrinted>
  <dcterms:created xsi:type="dcterms:W3CDTF">2025-07-14T13:12:18Z</dcterms:created>
  <dcterms:modified xsi:type="dcterms:W3CDTF">2025-07-14T05:12:18Z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